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drawings/drawing1.xml" ContentType="application/vnd.openxmlformats-officedocument.drawingml.chartshapes+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bookmarkIdSeed="2">
  <p:sldMasterIdLst>
    <p:sldMasterId id="2147483648" r:id="rId2"/>
  </p:sldMasterIdLst>
  <p:notesMasterIdLst>
    <p:notesMasterId r:id="rId47"/>
  </p:notesMasterIdLst>
  <p:handoutMasterIdLst>
    <p:handoutMasterId r:id="rId48"/>
  </p:handoutMasterIdLst>
  <p:sldIdLst>
    <p:sldId id="258" r:id="rId3"/>
    <p:sldId id="271" r:id="rId4"/>
    <p:sldId id="273" r:id="rId5"/>
    <p:sldId id="275" r:id="rId6"/>
    <p:sldId id="276" r:id="rId7"/>
    <p:sldId id="277" r:id="rId8"/>
    <p:sldId id="278" r:id="rId9"/>
    <p:sldId id="279" r:id="rId10"/>
    <p:sldId id="280" r:id="rId11"/>
    <p:sldId id="281" r:id="rId12"/>
    <p:sldId id="282" r:id="rId13"/>
    <p:sldId id="283" r:id="rId14"/>
    <p:sldId id="284" r:id="rId15"/>
    <p:sldId id="286" r:id="rId16"/>
    <p:sldId id="287" r:id="rId17"/>
    <p:sldId id="288" r:id="rId18"/>
    <p:sldId id="289" r:id="rId19"/>
    <p:sldId id="290" r:id="rId20"/>
    <p:sldId id="291" r:id="rId21"/>
    <p:sldId id="292" r:id="rId22"/>
    <p:sldId id="293" r:id="rId23"/>
    <p:sldId id="310" r:id="rId24"/>
    <p:sldId id="294" r:id="rId25"/>
    <p:sldId id="297" r:id="rId26"/>
    <p:sldId id="295" r:id="rId27"/>
    <p:sldId id="296" r:id="rId28"/>
    <p:sldId id="298" r:id="rId29"/>
    <p:sldId id="299" r:id="rId30"/>
    <p:sldId id="300" r:id="rId31"/>
    <p:sldId id="301" r:id="rId32"/>
    <p:sldId id="302" r:id="rId33"/>
    <p:sldId id="303" r:id="rId34"/>
    <p:sldId id="304" r:id="rId35"/>
    <p:sldId id="306" r:id="rId36"/>
    <p:sldId id="307" r:id="rId37"/>
    <p:sldId id="309" r:id="rId38"/>
    <p:sldId id="311" r:id="rId39"/>
    <p:sldId id="313" r:id="rId40"/>
    <p:sldId id="314" r:id="rId41"/>
    <p:sldId id="312" r:id="rId42"/>
    <p:sldId id="315" r:id="rId43"/>
    <p:sldId id="316" r:id="rId44"/>
    <p:sldId id="317" r:id="rId45"/>
    <p:sldId id="262"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F5AB1C69-6EDB-4FF4-983F-18BD219EF32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A107856-5554-42FB-B03E-39F5DBC370BA}" styleName="Estilo medio 4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p:scale>
          <a:sx n="50" d="100"/>
          <a:sy n="50" d="100"/>
        </p:scale>
        <p:origin x="-773" y="-595"/>
      </p:cViewPr>
      <p:guideLst>
        <p:guide orient="horz" pos="2160"/>
        <p:guide pos="3840"/>
      </p:guideLst>
    </p:cSldViewPr>
  </p:slideViewPr>
  <p:notesTextViewPr>
    <p:cViewPr>
      <p:scale>
        <a:sx n="1" d="1"/>
        <a:sy n="1" d="1"/>
      </p:scale>
      <p:origin x="0" y="0"/>
    </p:cViewPr>
  </p:notesTextViewPr>
  <p:notesViewPr>
    <p:cSldViewPr snapToGrid="0">
      <p:cViewPr varScale="1">
        <p:scale>
          <a:sx n="65" d="100"/>
          <a:sy n="65" d="100"/>
        </p:scale>
        <p:origin x="2784"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customXml" Target="../customXml/item1.xml"/><Relationship Id="rId6" Type="http://schemas.openxmlformats.org/officeDocument/2006/relationships/slide" Target="slides/slide4.xml"/></Relationships>
</file>

<file path=ppt/charts/_rels/chart1.xml.rels><?xml version="1.0" encoding="UTF-8" standalone="yes"?>
<Relationships xmlns="http://schemas.openxmlformats.org/package/2006/relationships"><Relationship Id="rId1" Type="http://schemas.openxmlformats.org/officeDocument/2006/relationships/oleObject" Target="Libro1"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C:\Users\user\Documents\MAESTRIA%20EN%20REACREACION%20Y%20TIEMPO%20LIBRE\PERFIL%20DE%20TESIS\ENCUESTAS\TEST%20DE%20ESTRESS\Gr&#225;ficos%20MBI.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C:\Users\user\Documents\MAESTRIA%20EN%20REACREACION%20Y%20TIEMPO%20LIBRE\PERFIL%20DE%20TESIS\ENCUESTAS\TEST%20DE%20ESTRESS\Gr&#225;ficos%20MBI.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Libro1"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user\Documents\MAESTRIA%20EN%20REACREACION%20Y%20TIEMPO%20LIBRE\PERFIL%20DE%20TESIS\ENCUESTAS\DIAGNOSTICO\Tabulacion%20encuesta%20diagnostica.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user\Documents\MAESTRIA%20EN%20REACREACION%20Y%20TIEMPO%20LIBRE\PERFIL%20DE%20TESIS\ENCUESTAS\DIAGNOSTICO\Tabulacion%20encuesta%20diagnostica.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Libro1"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user\Documents\MAESTRIA%20EN%20REACREACION%20Y%20TIEMPO%20LIBRE\PERFIL%20DE%20TESIS\ENCUESTAS\DIAGNOSTICO\Tabulacion%20encuesta%20diagnostica.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user\Documents\MAESTRIA%20EN%20REACREACION%20Y%20TIEMPO%20LIBRE\PERFIL%20DE%20TESIS\ENCUESTAS\DIAGNOSTICO\Tabulacion%20encuesta%20diagnostica.xlsx" TargetMode="External"/></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user\Documents\MAESTRIA%20EN%20REACREACION%20Y%20TIEMPO%20LIBRE\PERFIL%20DE%20TESIS\ENCUESTAS\DIAGNOSTICO\Tabulacion%20encuesta%20diagnostica.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Users\user\Documents\MAESTRIA%20EN%20REACREACION%20Y%20TIEMPO%20LIBRE\PERFIL%20DE%20TESIS\ENCUESTAS\TEST%20DE%20ESTRESS\Gr&#225;ficos%20MBI.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Espacios recreativos en el lugar de trabajo</a:t>
            </a:r>
          </a:p>
        </c:rich>
      </c:tx>
      <c:overlay val="0"/>
    </c:title>
    <c:autoTitleDeleted val="0"/>
    <c:plotArea>
      <c:layout>
        <c:manualLayout>
          <c:layoutTarget val="inner"/>
          <c:xMode val="edge"/>
          <c:yMode val="edge"/>
          <c:x val="0.16710102595200291"/>
          <c:y val="0.20050047080979291"/>
          <c:w val="0.47903055327960892"/>
          <c:h val="0.63518361581920901"/>
        </c:manualLayout>
      </c:layout>
      <c:barChart>
        <c:barDir val="col"/>
        <c:grouping val="clustered"/>
        <c:varyColors val="0"/>
        <c:ser>
          <c:idx val="0"/>
          <c:order val="0"/>
          <c:tx>
            <c:strRef>
              <c:f>Hoja1!$B$3</c:f>
              <c:strCache>
                <c:ptCount val="1"/>
                <c:pt idx="0">
                  <c:v>Espacios recreativos en el lugar de trabajo</c:v>
                </c:pt>
              </c:strCache>
            </c:strRef>
          </c:tx>
          <c:spPr>
            <a:solidFill>
              <a:schemeClr val="accent6"/>
            </a:solidFill>
            <a:ln w="12700" cap="flat" cmpd="sng" algn="ctr">
              <a:solidFill>
                <a:schemeClr val="accent6">
                  <a:shade val="50000"/>
                </a:schemeClr>
              </a:solidFill>
              <a:prstDash val="solid"/>
              <a:miter lim="800000"/>
            </a:ln>
            <a:effectLst/>
          </c:spPr>
          <c:invertIfNegative val="0"/>
          <c:cat>
            <c:strRef>
              <c:f>Hoja1!$C$4</c:f>
              <c:strCache>
                <c:ptCount val="1"/>
                <c:pt idx="0">
                  <c:v>no </c:v>
                </c:pt>
              </c:strCache>
            </c:strRef>
          </c:cat>
          <c:val>
            <c:numRef>
              <c:f>Hoja1!$B$4</c:f>
              <c:numCache>
                <c:formatCode>0%</c:formatCode>
                <c:ptCount val="1"/>
                <c:pt idx="0">
                  <c:v>1</c:v>
                </c:pt>
              </c:numCache>
            </c:numRef>
          </c:val>
        </c:ser>
        <c:dLbls>
          <c:showLegendKey val="0"/>
          <c:showVal val="0"/>
          <c:showCatName val="0"/>
          <c:showSerName val="0"/>
          <c:showPercent val="0"/>
          <c:showBubbleSize val="0"/>
        </c:dLbls>
        <c:gapWidth val="150"/>
        <c:axId val="121809408"/>
        <c:axId val="89451328"/>
      </c:barChart>
      <c:catAx>
        <c:axId val="121809408"/>
        <c:scaling>
          <c:orientation val="minMax"/>
        </c:scaling>
        <c:delete val="0"/>
        <c:axPos val="b"/>
        <c:majorTickMark val="out"/>
        <c:minorTickMark val="none"/>
        <c:tickLblPos val="nextTo"/>
        <c:crossAx val="89451328"/>
        <c:crosses val="autoZero"/>
        <c:auto val="1"/>
        <c:lblAlgn val="ctr"/>
        <c:lblOffset val="100"/>
        <c:noMultiLvlLbl val="0"/>
      </c:catAx>
      <c:valAx>
        <c:axId val="89451328"/>
        <c:scaling>
          <c:orientation val="minMax"/>
        </c:scaling>
        <c:delete val="0"/>
        <c:axPos val="l"/>
        <c:majorGridlines/>
        <c:numFmt formatCode="0%" sourceLinked="1"/>
        <c:majorTickMark val="out"/>
        <c:minorTickMark val="none"/>
        <c:tickLblPos val="nextTo"/>
        <c:crossAx val="121809408"/>
        <c:crosses val="autoZero"/>
        <c:crossBetween val="between"/>
      </c:valAx>
    </c:plotArea>
    <c:legend>
      <c:legendPos val="r"/>
      <c:layout>
        <c:manualLayout>
          <c:xMode val="edge"/>
          <c:yMode val="edge"/>
          <c:x val="0.66540046691694399"/>
          <c:y val="0.40922222222222232"/>
          <c:w val="0.298258088109359"/>
          <c:h val="0.32233097928437593"/>
        </c:manualLayout>
      </c:layout>
      <c:overlay val="0"/>
    </c:legend>
    <c:plotVisOnly val="1"/>
    <c:dispBlanksAs val="gap"/>
    <c:showDLblsOverMax val="0"/>
  </c:chart>
  <c:txPr>
    <a:bodyPr/>
    <a:lstStyle/>
    <a:p>
      <a:pPr>
        <a:defRPr>
          <a:latin typeface="Arial" pitchFamily="34" charset="0"/>
          <a:cs typeface="Arial" pitchFamily="34" charset="0"/>
        </a:defRPr>
      </a:pPr>
      <a:endParaRPr lang="es-EC"/>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400"/>
            </a:pPr>
            <a:r>
              <a:rPr lang="es-EC" sz="2400"/>
              <a:t>Pretest y Postest MBI Mujeres</a:t>
            </a:r>
          </a:p>
        </c:rich>
      </c:tx>
      <c:overlay val="0"/>
    </c:title>
    <c:autoTitleDeleted val="0"/>
    <c:plotArea>
      <c:layout/>
      <c:barChart>
        <c:barDir val="col"/>
        <c:grouping val="clustered"/>
        <c:varyColors val="0"/>
        <c:ser>
          <c:idx val="0"/>
          <c:order val="0"/>
          <c:tx>
            <c:strRef>
              <c:f>Hoja2!$B$34</c:f>
              <c:strCache>
                <c:ptCount val="1"/>
                <c:pt idx="0">
                  <c:v>ALTO</c:v>
                </c:pt>
              </c:strCache>
            </c:strRef>
          </c:tx>
          <c:spPr>
            <a:solidFill>
              <a:schemeClr val="accent6"/>
            </a:solidFill>
            <a:ln w="12700" cap="flat" cmpd="sng" algn="ctr">
              <a:solidFill>
                <a:schemeClr val="accent6">
                  <a:shade val="50000"/>
                </a:schemeClr>
              </a:solidFill>
              <a:prstDash val="solid"/>
              <a:miter lim="800000"/>
            </a:ln>
            <a:effectLst/>
          </c:spPr>
          <c:invertIfNegative val="0"/>
          <c:dLbls>
            <c:txPr>
              <a:bodyPr/>
              <a:lstStyle/>
              <a:p>
                <a:pPr>
                  <a:defRPr b="1">
                    <a:solidFill>
                      <a:schemeClr val="tx2"/>
                    </a:solidFill>
                  </a:defRPr>
                </a:pPr>
                <a:endParaRPr lang="es-EC"/>
              </a:p>
            </c:txPr>
            <c:showLegendKey val="0"/>
            <c:showVal val="1"/>
            <c:showCatName val="0"/>
            <c:showSerName val="0"/>
            <c:showPercent val="0"/>
            <c:showBubbleSize val="0"/>
            <c:showLeaderLines val="0"/>
          </c:dLbls>
          <c:cat>
            <c:multiLvlStrRef>
              <c:f>Hoja2!$C$31:$H$33</c:f>
              <c:multiLvlStrCache>
                <c:ptCount val="6"/>
                <c:lvl>
                  <c:pt idx="0">
                    <c:v>pretest</c:v>
                  </c:pt>
                  <c:pt idx="1">
                    <c:v>postest</c:v>
                  </c:pt>
                  <c:pt idx="2">
                    <c:v>pretest</c:v>
                  </c:pt>
                  <c:pt idx="3">
                    <c:v>postest</c:v>
                  </c:pt>
                  <c:pt idx="4">
                    <c:v>pretest</c:v>
                  </c:pt>
                  <c:pt idx="5">
                    <c:v>postest</c:v>
                  </c:pt>
                </c:lvl>
                <c:lvl>
                  <c:pt idx="0">
                    <c:v>CANSANCIO EMOCIONAL</c:v>
                  </c:pt>
                  <c:pt idx="2">
                    <c:v>DESPERSONALIZACION</c:v>
                  </c:pt>
                  <c:pt idx="4">
                    <c:v>REALIZACION PERSONAL</c:v>
                  </c:pt>
                </c:lvl>
              </c:multiLvlStrCache>
            </c:multiLvlStrRef>
          </c:cat>
          <c:val>
            <c:numRef>
              <c:f>Hoja2!$C$34:$H$34</c:f>
              <c:numCache>
                <c:formatCode>0.0%</c:formatCode>
                <c:ptCount val="6"/>
                <c:pt idx="0">
                  <c:v>0.8333333333333337</c:v>
                </c:pt>
                <c:pt idx="1">
                  <c:v>0</c:v>
                </c:pt>
                <c:pt idx="2">
                  <c:v>0.33333333333333331</c:v>
                </c:pt>
                <c:pt idx="3">
                  <c:v>0</c:v>
                </c:pt>
                <c:pt idx="4">
                  <c:v>0.66666666666666663</c:v>
                </c:pt>
                <c:pt idx="5">
                  <c:v>0</c:v>
                </c:pt>
              </c:numCache>
            </c:numRef>
          </c:val>
        </c:ser>
        <c:ser>
          <c:idx val="1"/>
          <c:order val="1"/>
          <c:tx>
            <c:strRef>
              <c:f>Hoja2!$B$35</c:f>
              <c:strCache>
                <c:ptCount val="1"/>
                <c:pt idx="0">
                  <c:v>MEDIO</c:v>
                </c:pt>
              </c:strCache>
            </c:strRef>
          </c:tx>
          <c:invertIfNegative val="0"/>
          <c:dLbls>
            <c:txPr>
              <a:bodyPr/>
              <a:lstStyle/>
              <a:p>
                <a:pPr>
                  <a:defRPr b="1">
                    <a:solidFill>
                      <a:schemeClr val="tx2"/>
                    </a:solidFill>
                  </a:defRPr>
                </a:pPr>
                <a:endParaRPr lang="es-EC"/>
              </a:p>
            </c:txPr>
            <c:showLegendKey val="0"/>
            <c:showVal val="1"/>
            <c:showCatName val="0"/>
            <c:showSerName val="0"/>
            <c:showPercent val="0"/>
            <c:showBubbleSize val="0"/>
            <c:showLeaderLines val="0"/>
          </c:dLbls>
          <c:cat>
            <c:multiLvlStrRef>
              <c:f>Hoja2!$C$31:$H$33</c:f>
              <c:multiLvlStrCache>
                <c:ptCount val="6"/>
                <c:lvl>
                  <c:pt idx="0">
                    <c:v>pretest</c:v>
                  </c:pt>
                  <c:pt idx="1">
                    <c:v>postest</c:v>
                  </c:pt>
                  <c:pt idx="2">
                    <c:v>pretest</c:v>
                  </c:pt>
                  <c:pt idx="3">
                    <c:v>postest</c:v>
                  </c:pt>
                  <c:pt idx="4">
                    <c:v>pretest</c:v>
                  </c:pt>
                  <c:pt idx="5">
                    <c:v>postest</c:v>
                  </c:pt>
                </c:lvl>
                <c:lvl>
                  <c:pt idx="0">
                    <c:v>CANSANCIO EMOCIONAL</c:v>
                  </c:pt>
                  <c:pt idx="2">
                    <c:v>DESPERSONALIZACION</c:v>
                  </c:pt>
                  <c:pt idx="4">
                    <c:v>REALIZACION PERSONAL</c:v>
                  </c:pt>
                </c:lvl>
              </c:multiLvlStrCache>
            </c:multiLvlStrRef>
          </c:cat>
          <c:val>
            <c:numRef>
              <c:f>Hoja2!$C$35:$H$35</c:f>
              <c:numCache>
                <c:formatCode>0.0%</c:formatCode>
                <c:ptCount val="6"/>
                <c:pt idx="0">
                  <c:v>0</c:v>
                </c:pt>
                <c:pt idx="1">
                  <c:v>0.33333333333333331</c:v>
                </c:pt>
                <c:pt idx="2">
                  <c:v>0.66666666666666663</c:v>
                </c:pt>
                <c:pt idx="3">
                  <c:v>0.16666666666666666</c:v>
                </c:pt>
                <c:pt idx="4">
                  <c:v>0.33333333333333331</c:v>
                </c:pt>
                <c:pt idx="5">
                  <c:v>0</c:v>
                </c:pt>
              </c:numCache>
            </c:numRef>
          </c:val>
        </c:ser>
        <c:ser>
          <c:idx val="2"/>
          <c:order val="2"/>
          <c:tx>
            <c:strRef>
              <c:f>Hoja2!$B$36</c:f>
              <c:strCache>
                <c:ptCount val="1"/>
                <c:pt idx="0">
                  <c:v>BAJO</c:v>
                </c:pt>
              </c:strCache>
            </c:strRef>
          </c:tx>
          <c:invertIfNegative val="0"/>
          <c:dLbls>
            <c:txPr>
              <a:bodyPr/>
              <a:lstStyle/>
              <a:p>
                <a:pPr>
                  <a:defRPr b="1">
                    <a:solidFill>
                      <a:schemeClr val="tx2"/>
                    </a:solidFill>
                  </a:defRPr>
                </a:pPr>
                <a:endParaRPr lang="es-EC"/>
              </a:p>
            </c:txPr>
            <c:showLegendKey val="0"/>
            <c:showVal val="1"/>
            <c:showCatName val="0"/>
            <c:showSerName val="0"/>
            <c:showPercent val="0"/>
            <c:showBubbleSize val="0"/>
            <c:showLeaderLines val="0"/>
          </c:dLbls>
          <c:cat>
            <c:multiLvlStrRef>
              <c:f>Hoja2!$C$31:$H$33</c:f>
              <c:multiLvlStrCache>
                <c:ptCount val="6"/>
                <c:lvl>
                  <c:pt idx="0">
                    <c:v>pretest</c:v>
                  </c:pt>
                  <c:pt idx="1">
                    <c:v>postest</c:v>
                  </c:pt>
                  <c:pt idx="2">
                    <c:v>pretest</c:v>
                  </c:pt>
                  <c:pt idx="3">
                    <c:v>postest</c:v>
                  </c:pt>
                  <c:pt idx="4">
                    <c:v>pretest</c:v>
                  </c:pt>
                  <c:pt idx="5">
                    <c:v>postest</c:v>
                  </c:pt>
                </c:lvl>
                <c:lvl>
                  <c:pt idx="0">
                    <c:v>CANSANCIO EMOCIONAL</c:v>
                  </c:pt>
                  <c:pt idx="2">
                    <c:v>DESPERSONALIZACION</c:v>
                  </c:pt>
                  <c:pt idx="4">
                    <c:v>REALIZACION PERSONAL</c:v>
                  </c:pt>
                </c:lvl>
              </c:multiLvlStrCache>
            </c:multiLvlStrRef>
          </c:cat>
          <c:val>
            <c:numRef>
              <c:f>Hoja2!$C$36:$H$36</c:f>
              <c:numCache>
                <c:formatCode>0.0%</c:formatCode>
                <c:ptCount val="6"/>
                <c:pt idx="0">
                  <c:v>0.16666666666666666</c:v>
                </c:pt>
                <c:pt idx="1">
                  <c:v>0.66666666666666663</c:v>
                </c:pt>
                <c:pt idx="2">
                  <c:v>0</c:v>
                </c:pt>
                <c:pt idx="3">
                  <c:v>0.8333333333333337</c:v>
                </c:pt>
                <c:pt idx="4">
                  <c:v>0</c:v>
                </c:pt>
                <c:pt idx="5">
                  <c:v>1</c:v>
                </c:pt>
              </c:numCache>
            </c:numRef>
          </c:val>
        </c:ser>
        <c:dLbls>
          <c:showLegendKey val="0"/>
          <c:showVal val="1"/>
          <c:showCatName val="0"/>
          <c:showSerName val="0"/>
          <c:showPercent val="0"/>
          <c:showBubbleSize val="0"/>
        </c:dLbls>
        <c:gapWidth val="150"/>
        <c:overlap val="-25"/>
        <c:axId val="137593344"/>
        <c:axId val="89434944"/>
      </c:barChart>
      <c:catAx>
        <c:axId val="137593344"/>
        <c:scaling>
          <c:orientation val="minMax"/>
        </c:scaling>
        <c:delete val="0"/>
        <c:axPos val="b"/>
        <c:majorTickMark val="none"/>
        <c:minorTickMark val="none"/>
        <c:tickLblPos val="nextTo"/>
        <c:crossAx val="89434944"/>
        <c:crosses val="autoZero"/>
        <c:auto val="1"/>
        <c:lblAlgn val="ctr"/>
        <c:lblOffset val="100"/>
        <c:noMultiLvlLbl val="0"/>
      </c:catAx>
      <c:valAx>
        <c:axId val="89434944"/>
        <c:scaling>
          <c:orientation val="minMax"/>
        </c:scaling>
        <c:delete val="1"/>
        <c:axPos val="l"/>
        <c:numFmt formatCode="0.0%" sourceLinked="1"/>
        <c:majorTickMark val="out"/>
        <c:minorTickMark val="none"/>
        <c:tickLblPos val="none"/>
        <c:crossAx val="137593344"/>
        <c:crosses val="autoZero"/>
        <c:crossBetween val="between"/>
      </c:valAx>
    </c:plotArea>
    <c:legend>
      <c:legendPos val="t"/>
      <c:overlay val="0"/>
    </c:legend>
    <c:plotVisOnly val="1"/>
    <c:dispBlanksAs val="gap"/>
    <c:showDLblsOverMax val="0"/>
  </c:chart>
  <c:spPr>
    <a:solidFill>
      <a:schemeClr val="lt1"/>
    </a:solidFill>
    <a:ln w="12700" cap="flat" cmpd="sng" algn="ctr">
      <a:solidFill>
        <a:schemeClr val="dk1"/>
      </a:solidFill>
      <a:prstDash val="solid"/>
      <a:miter lim="800000"/>
    </a:ln>
    <a:effectLst/>
  </c:spPr>
  <c:txPr>
    <a:bodyPr/>
    <a:lstStyle/>
    <a:p>
      <a:pPr>
        <a:defRPr sz="1400">
          <a:solidFill>
            <a:schemeClr val="dk1"/>
          </a:solidFill>
          <a:latin typeface="Arial" pitchFamily="34" charset="0"/>
          <a:ea typeface="+mn-ea"/>
          <a:cs typeface="Arial" pitchFamily="34" charset="0"/>
        </a:defRPr>
      </a:pPr>
      <a:endParaRPr lang="es-EC"/>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400"/>
            </a:pPr>
            <a:r>
              <a:rPr lang="es-EC" sz="2400"/>
              <a:t>Pretest y Postest MBI General</a:t>
            </a:r>
          </a:p>
        </c:rich>
      </c:tx>
      <c:overlay val="0"/>
    </c:title>
    <c:autoTitleDeleted val="0"/>
    <c:plotArea>
      <c:layout/>
      <c:barChart>
        <c:barDir val="col"/>
        <c:grouping val="clustered"/>
        <c:varyColors val="0"/>
        <c:ser>
          <c:idx val="0"/>
          <c:order val="0"/>
          <c:tx>
            <c:strRef>
              <c:f>Hoja2!$B$7</c:f>
              <c:strCache>
                <c:ptCount val="1"/>
                <c:pt idx="0">
                  <c:v>ALTO</c:v>
                </c:pt>
              </c:strCache>
            </c:strRef>
          </c:tx>
          <c:spPr>
            <a:solidFill>
              <a:schemeClr val="accent6"/>
            </a:solidFill>
            <a:ln w="12700" cap="flat" cmpd="sng" algn="ctr">
              <a:solidFill>
                <a:schemeClr val="accent6">
                  <a:shade val="50000"/>
                </a:schemeClr>
              </a:solidFill>
              <a:prstDash val="solid"/>
              <a:miter lim="800000"/>
            </a:ln>
            <a:effectLst/>
          </c:spPr>
          <c:invertIfNegative val="0"/>
          <c:dLbls>
            <c:dLbl>
              <c:idx val="2"/>
              <c:layout>
                <c:manualLayout>
                  <c:x val="1.1739634503580773E-3"/>
                  <c:y val="9.5761946742154005E-2"/>
                </c:manualLayout>
              </c:layout>
              <c:dLblPos val="outEnd"/>
              <c:showLegendKey val="0"/>
              <c:showVal val="1"/>
              <c:showCatName val="0"/>
              <c:showSerName val="0"/>
              <c:showPercent val="0"/>
              <c:showBubbleSize val="0"/>
            </c:dLbl>
            <c:txPr>
              <a:bodyPr/>
              <a:lstStyle/>
              <a:p>
                <a:pPr>
                  <a:defRPr b="1">
                    <a:solidFill>
                      <a:schemeClr val="tx2"/>
                    </a:solidFill>
                  </a:defRPr>
                </a:pPr>
                <a:endParaRPr lang="es-EC"/>
              </a:p>
            </c:txPr>
            <c:dLblPos val="inEnd"/>
            <c:showLegendKey val="0"/>
            <c:showVal val="1"/>
            <c:showCatName val="0"/>
            <c:showSerName val="0"/>
            <c:showPercent val="0"/>
            <c:showBubbleSize val="0"/>
            <c:showLeaderLines val="0"/>
          </c:dLbls>
          <c:cat>
            <c:multiLvlStrRef>
              <c:f>Hoja2!$C$4:$H$6</c:f>
              <c:multiLvlStrCache>
                <c:ptCount val="6"/>
                <c:lvl>
                  <c:pt idx="0">
                    <c:v>pretest</c:v>
                  </c:pt>
                  <c:pt idx="1">
                    <c:v>postest</c:v>
                  </c:pt>
                  <c:pt idx="2">
                    <c:v>pretest</c:v>
                  </c:pt>
                  <c:pt idx="3">
                    <c:v>postest</c:v>
                  </c:pt>
                  <c:pt idx="4">
                    <c:v>pretest</c:v>
                  </c:pt>
                  <c:pt idx="5">
                    <c:v>postest</c:v>
                  </c:pt>
                </c:lvl>
                <c:lvl>
                  <c:pt idx="0">
                    <c:v>CANSANCIO EMOCIONAL</c:v>
                  </c:pt>
                  <c:pt idx="2">
                    <c:v>DESPERSONALIZACION</c:v>
                  </c:pt>
                  <c:pt idx="4">
                    <c:v>REALIZACION PERSONAL</c:v>
                  </c:pt>
                </c:lvl>
              </c:multiLvlStrCache>
            </c:multiLvlStrRef>
          </c:cat>
          <c:val>
            <c:numRef>
              <c:f>Hoja2!$C$7:$H$7</c:f>
              <c:numCache>
                <c:formatCode>0.0%</c:formatCode>
                <c:ptCount val="6"/>
                <c:pt idx="0">
                  <c:v>0.72222222222222221</c:v>
                </c:pt>
                <c:pt idx="1">
                  <c:v>0</c:v>
                </c:pt>
                <c:pt idx="2">
                  <c:v>0.5</c:v>
                </c:pt>
                <c:pt idx="3">
                  <c:v>0</c:v>
                </c:pt>
                <c:pt idx="4">
                  <c:v>0.61111111111111149</c:v>
                </c:pt>
                <c:pt idx="5">
                  <c:v>0</c:v>
                </c:pt>
              </c:numCache>
            </c:numRef>
          </c:val>
        </c:ser>
        <c:ser>
          <c:idx val="1"/>
          <c:order val="1"/>
          <c:tx>
            <c:strRef>
              <c:f>Hoja2!$B$8</c:f>
              <c:strCache>
                <c:ptCount val="1"/>
                <c:pt idx="0">
                  <c:v>MEDIO</c:v>
                </c:pt>
              </c:strCache>
            </c:strRef>
          </c:tx>
          <c:invertIfNegative val="0"/>
          <c:dLbls>
            <c:txPr>
              <a:bodyPr/>
              <a:lstStyle/>
              <a:p>
                <a:pPr>
                  <a:defRPr b="1">
                    <a:solidFill>
                      <a:schemeClr val="tx2"/>
                    </a:solidFill>
                  </a:defRPr>
                </a:pPr>
                <a:endParaRPr lang="es-EC"/>
              </a:p>
            </c:txPr>
            <c:showLegendKey val="0"/>
            <c:showVal val="1"/>
            <c:showCatName val="0"/>
            <c:showSerName val="0"/>
            <c:showPercent val="0"/>
            <c:showBubbleSize val="0"/>
            <c:showLeaderLines val="0"/>
          </c:dLbls>
          <c:cat>
            <c:multiLvlStrRef>
              <c:f>Hoja2!$C$4:$H$6</c:f>
              <c:multiLvlStrCache>
                <c:ptCount val="6"/>
                <c:lvl>
                  <c:pt idx="0">
                    <c:v>pretest</c:v>
                  </c:pt>
                  <c:pt idx="1">
                    <c:v>postest</c:v>
                  </c:pt>
                  <c:pt idx="2">
                    <c:v>pretest</c:v>
                  </c:pt>
                  <c:pt idx="3">
                    <c:v>postest</c:v>
                  </c:pt>
                  <c:pt idx="4">
                    <c:v>pretest</c:v>
                  </c:pt>
                  <c:pt idx="5">
                    <c:v>postest</c:v>
                  </c:pt>
                </c:lvl>
                <c:lvl>
                  <c:pt idx="0">
                    <c:v>CANSANCIO EMOCIONAL</c:v>
                  </c:pt>
                  <c:pt idx="2">
                    <c:v>DESPERSONALIZACION</c:v>
                  </c:pt>
                  <c:pt idx="4">
                    <c:v>REALIZACION PERSONAL</c:v>
                  </c:pt>
                </c:lvl>
              </c:multiLvlStrCache>
            </c:multiLvlStrRef>
          </c:cat>
          <c:val>
            <c:numRef>
              <c:f>Hoja2!$C$8:$H$8</c:f>
              <c:numCache>
                <c:formatCode>0.0%</c:formatCode>
                <c:ptCount val="6"/>
                <c:pt idx="0">
                  <c:v>0.1111111111111111</c:v>
                </c:pt>
                <c:pt idx="1">
                  <c:v>0.27777777777777801</c:v>
                </c:pt>
                <c:pt idx="2">
                  <c:v>0.44444444444444442</c:v>
                </c:pt>
                <c:pt idx="3">
                  <c:v>0.5</c:v>
                </c:pt>
                <c:pt idx="4">
                  <c:v>0.33333333333333331</c:v>
                </c:pt>
                <c:pt idx="5">
                  <c:v>0.27777777777777801</c:v>
                </c:pt>
              </c:numCache>
            </c:numRef>
          </c:val>
        </c:ser>
        <c:ser>
          <c:idx val="2"/>
          <c:order val="2"/>
          <c:tx>
            <c:strRef>
              <c:f>Hoja2!$B$9</c:f>
              <c:strCache>
                <c:ptCount val="1"/>
                <c:pt idx="0">
                  <c:v>BAJO</c:v>
                </c:pt>
              </c:strCache>
            </c:strRef>
          </c:tx>
          <c:invertIfNegative val="0"/>
          <c:dLbls>
            <c:dLbl>
              <c:idx val="0"/>
              <c:layout>
                <c:manualLayout>
                  <c:x val="4.6958538014323092E-3"/>
                  <c:y val="1.1390187497965535E-2"/>
                </c:manualLayout>
              </c:layout>
              <c:dLblPos val="outEnd"/>
              <c:showLegendKey val="0"/>
              <c:showVal val="1"/>
              <c:showCatName val="0"/>
              <c:showSerName val="0"/>
              <c:showPercent val="0"/>
              <c:showBubbleSize val="0"/>
            </c:dLbl>
            <c:txPr>
              <a:bodyPr/>
              <a:lstStyle/>
              <a:p>
                <a:pPr>
                  <a:defRPr b="1">
                    <a:solidFill>
                      <a:schemeClr val="tx2"/>
                    </a:solidFill>
                  </a:defRPr>
                </a:pPr>
                <a:endParaRPr lang="es-EC"/>
              </a:p>
            </c:txPr>
            <c:dLblPos val="inEnd"/>
            <c:showLegendKey val="0"/>
            <c:showVal val="1"/>
            <c:showCatName val="0"/>
            <c:showSerName val="0"/>
            <c:showPercent val="0"/>
            <c:showBubbleSize val="0"/>
            <c:showLeaderLines val="0"/>
          </c:dLbls>
          <c:cat>
            <c:multiLvlStrRef>
              <c:f>Hoja2!$C$4:$H$6</c:f>
              <c:multiLvlStrCache>
                <c:ptCount val="6"/>
                <c:lvl>
                  <c:pt idx="0">
                    <c:v>pretest</c:v>
                  </c:pt>
                  <c:pt idx="1">
                    <c:v>postest</c:v>
                  </c:pt>
                  <c:pt idx="2">
                    <c:v>pretest</c:v>
                  </c:pt>
                  <c:pt idx="3">
                    <c:v>postest</c:v>
                  </c:pt>
                  <c:pt idx="4">
                    <c:v>pretest</c:v>
                  </c:pt>
                  <c:pt idx="5">
                    <c:v>postest</c:v>
                  </c:pt>
                </c:lvl>
                <c:lvl>
                  <c:pt idx="0">
                    <c:v>CANSANCIO EMOCIONAL</c:v>
                  </c:pt>
                  <c:pt idx="2">
                    <c:v>DESPERSONALIZACION</c:v>
                  </c:pt>
                  <c:pt idx="4">
                    <c:v>REALIZACION PERSONAL</c:v>
                  </c:pt>
                </c:lvl>
              </c:multiLvlStrCache>
            </c:multiLvlStrRef>
          </c:cat>
          <c:val>
            <c:numRef>
              <c:f>Hoja2!$C$9:$H$9</c:f>
              <c:numCache>
                <c:formatCode>0.0%</c:formatCode>
                <c:ptCount val="6"/>
                <c:pt idx="0">
                  <c:v>0.16666666666666666</c:v>
                </c:pt>
                <c:pt idx="1">
                  <c:v>0.72222222222222221</c:v>
                </c:pt>
                <c:pt idx="2">
                  <c:v>5.5555555555555518E-2</c:v>
                </c:pt>
                <c:pt idx="3">
                  <c:v>0.5</c:v>
                </c:pt>
                <c:pt idx="4">
                  <c:v>5.5555555555555518E-2</c:v>
                </c:pt>
                <c:pt idx="5">
                  <c:v>0.72222222222222221</c:v>
                </c:pt>
              </c:numCache>
            </c:numRef>
          </c:val>
        </c:ser>
        <c:dLbls>
          <c:showLegendKey val="0"/>
          <c:showVal val="1"/>
          <c:showCatName val="0"/>
          <c:showSerName val="0"/>
          <c:showPercent val="0"/>
          <c:showBubbleSize val="0"/>
        </c:dLbls>
        <c:gapWidth val="150"/>
        <c:overlap val="-25"/>
        <c:axId val="137595904"/>
        <c:axId val="89437248"/>
      </c:barChart>
      <c:catAx>
        <c:axId val="137595904"/>
        <c:scaling>
          <c:orientation val="minMax"/>
        </c:scaling>
        <c:delete val="0"/>
        <c:axPos val="b"/>
        <c:majorTickMark val="none"/>
        <c:minorTickMark val="none"/>
        <c:tickLblPos val="nextTo"/>
        <c:crossAx val="89437248"/>
        <c:crosses val="autoZero"/>
        <c:auto val="1"/>
        <c:lblAlgn val="ctr"/>
        <c:lblOffset val="100"/>
        <c:noMultiLvlLbl val="0"/>
      </c:catAx>
      <c:valAx>
        <c:axId val="89437248"/>
        <c:scaling>
          <c:orientation val="minMax"/>
        </c:scaling>
        <c:delete val="1"/>
        <c:axPos val="l"/>
        <c:numFmt formatCode="0.0%" sourceLinked="1"/>
        <c:majorTickMark val="out"/>
        <c:minorTickMark val="none"/>
        <c:tickLblPos val="none"/>
        <c:crossAx val="137595904"/>
        <c:crosses val="autoZero"/>
        <c:crossBetween val="between"/>
      </c:valAx>
    </c:plotArea>
    <c:legend>
      <c:legendPos val="t"/>
      <c:overlay val="0"/>
    </c:legend>
    <c:plotVisOnly val="1"/>
    <c:dispBlanksAs val="gap"/>
    <c:showDLblsOverMax val="0"/>
  </c:chart>
  <c:spPr>
    <a:solidFill>
      <a:schemeClr val="lt1"/>
    </a:solidFill>
    <a:ln w="12700" cap="flat" cmpd="sng" algn="ctr">
      <a:solidFill>
        <a:schemeClr val="dk1"/>
      </a:solidFill>
      <a:prstDash val="solid"/>
      <a:miter lim="800000"/>
    </a:ln>
    <a:effectLst/>
  </c:spPr>
  <c:txPr>
    <a:bodyPr/>
    <a:lstStyle/>
    <a:p>
      <a:pPr>
        <a:defRPr sz="1600">
          <a:solidFill>
            <a:schemeClr val="dk1"/>
          </a:solidFill>
          <a:latin typeface="Arial" pitchFamily="34" charset="0"/>
          <a:ea typeface="+mn-ea"/>
          <a:cs typeface="Arial" pitchFamily="34" charset="0"/>
        </a:defRPr>
      </a:pPr>
      <a:endParaRPr lang="es-EC"/>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barChart>
        <c:barDir val="col"/>
        <c:grouping val="clustered"/>
        <c:varyColors val="0"/>
        <c:ser>
          <c:idx val="0"/>
          <c:order val="0"/>
          <c:tx>
            <c:strRef>
              <c:f>Hoja1!$B$6</c:f>
              <c:strCache>
                <c:ptCount val="1"/>
                <c:pt idx="0">
                  <c:v>Importancia del tiempo libre</c:v>
                </c:pt>
              </c:strCache>
            </c:strRef>
          </c:tx>
          <c:spPr>
            <a:solidFill>
              <a:schemeClr val="accent6"/>
            </a:solidFill>
            <a:ln w="12700" cap="flat" cmpd="sng" algn="ctr">
              <a:solidFill>
                <a:schemeClr val="accent6">
                  <a:shade val="50000"/>
                </a:schemeClr>
              </a:solidFill>
              <a:prstDash val="solid"/>
              <a:miter lim="800000"/>
            </a:ln>
            <a:effectLst/>
          </c:spPr>
          <c:invertIfNegative val="0"/>
          <c:cat>
            <c:strRef>
              <c:f>Hoja1!$C$7</c:f>
              <c:strCache>
                <c:ptCount val="1"/>
                <c:pt idx="0">
                  <c:v>muy importante</c:v>
                </c:pt>
              </c:strCache>
            </c:strRef>
          </c:cat>
          <c:val>
            <c:numRef>
              <c:f>Hoja1!$B$7</c:f>
              <c:numCache>
                <c:formatCode>0%</c:formatCode>
                <c:ptCount val="1"/>
                <c:pt idx="0">
                  <c:v>1</c:v>
                </c:pt>
              </c:numCache>
            </c:numRef>
          </c:val>
        </c:ser>
        <c:dLbls>
          <c:showLegendKey val="0"/>
          <c:showVal val="0"/>
          <c:showCatName val="0"/>
          <c:showSerName val="0"/>
          <c:showPercent val="0"/>
          <c:showBubbleSize val="0"/>
        </c:dLbls>
        <c:gapWidth val="150"/>
        <c:axId val="121806848"/>
        <c:axId val="89453056"/>
      </c:barChart>
      <c:catAx>
        <c:axId val="121806848"/>
        <c:scaling>
          <c:orientation val="minMax"/>
        </c:scaling>
        <c:delete val="0"/>
        <c:axPos val="b"/>
        <c:numFmt formatCode="General" sourceLinked="1"/>
        <c:majorTickMark val="out"/>
        <c:minorTickMark val="none"/>
        <c:tickLblPos val="nextTo"/>
        <c:crossAx val="89453056"/>
        <c:crosses val="autoZero"/>
        <c:auto val="1"/>
        <c:lblAlgn val="ctr"/>
        <c:lblOffset val="100"/>
        <c:noMultiLvlLbl val="0"/>
      </c:catAx>
      <c:valAx>
        <c:axId val="89453056"/>
        <c:scaling>
          <c:orientation val="minMax"/>
        </c:scaling>
        <c:delete val="0"/>
        <c:axPos val="l"/>
        <c:majorGridlines/>
        <c:numFmt formatCode="0%" sourceLinked="1"/>
        <c:majorTickMark val="out"/>
        <c:minorTickMark val="none"/>
        <c:tickLblPos val="nextTo"/>
        <c:crossAx val="121806848"/>
        <c:crosses val="autoZero"/>
        <c:crossBetween val="between"/>
      </c:valAx>
    </c:plotArea>
    <c:legend>
      <c:legendPos val="r"/>
      <c:layout>
        <c:manualLayout>
          <c:xMode val="edge"/>
          <c:yMode val="edge"/>
          <c:x val="0.69756667513334958"/>
          <c:y val="0.45557669874599038"/>
          <c:w val="0.26852074011840332"/>
          <c:h val="0.2729399856408109"/>
        </c:manualLayout>
      </c:layout>
      <c:overlay val="0"/>
    </c:legend>
    <c:plotVisOnly val="1"/>
    <c:dispBlanksAs val="gap"/>
    <c:showDLblsOverMax val="0"/>
  </c:chart>
  <c:txPr>
    <a:bodyPr/>
    <a:lstStyle/>
    <a:p>
      <a:pPr>
        <a:defRPr>
          <a:latin typeface="Arial" pitchFamily="34" charset="0"/>
          <a:cs typeface="Arial" pitchFamily="34" charset="0"/>
        </a:defRPr>
      </a:pPr>
      <a:endParaRPr lang="es-EC"/>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C"/>
              <a:t>Tiempo libre de Lunes a Viernes</a:t>
            </a:r>
          </a:p>
          <a:p>
            <a:pPr>
              <a:defRPr/>
            </a:pPr>
            <a:r>
              <a:rPr lang="es-EC"/>
              <a:t>(en horas) </a:t>
            </a:r>
          </a:p>
        </c:rich>
      </c:tx>
      <c:overlay val="0"/>
    </c:title>
    <c:autoTitleDeleted val="0"/>
    <c:plotArea>
      <c:layout/>
      <c:barChart>
        <c:barDir val="col"/>
        <c:grouping val="clustered"/>
        <c:varyColors val="0"/>
        <c:ser>
          <c:idx val="0"/>
          <c:order val="0"/>
          <c:tx>
            <c:strRef>
              <c:f>Hoja1!$A$20</c:f>
              <c:strCache>
                <c:ptCount val="1"/>
                <c:pt idx="0">
                  <c:v>Hombres</c:v>
                </c:pt>
              </c:strCache>
            </c:strRef>
          </c:tx>
          <c:spPr>
            <a:solidFill>
              <a:schemeClr val="accent6"/>
            </a:solidFill>
            <a:ln w="12700" cap="flat" cmpd="sng" algn="ctr">
              <a:solidFill>
                <a:schemeClr val="accent6">
                  <a:shade val="50000"/>
                </a:schemeClr>
              </a:solidFill>
              <a:prstDash val="solid"/>
              <a:miter lim="800000"/>
            </a:ln>
            <a:effectLst/>
          </c:spPr>
          <c:invertIfNegative val="0"/>
          <c:dLbls>
            <c:dLbl>
              <c:idx val="0"/>
              <c:layout>
                <c:manualLayout>
                  <c:x val="-1.2704865937317796E-17"/>
                  <c:y val="7.5158938466025074E-2"/>
                </c:manualLayout>
              </c:layout>
              <c:dLblPos val="outEnd"/>
              <c:showLegendKey val="0"/>
              <c:showVal val="1"/>
              <c:showCatName val="0"/>
              <c:showSerName val="0"/>
              <c:showPercent val="0"/>
              <c:showBubbleSize val="0"/>
            </c:dLbl>
            <c:dLbl>
              <c:idx val="4"/>
              <c:layout>
                <c:manualLayout>
                  <c:x val="0"/>
                  <c:y val="0.10608181553063446"/>
                </c:manualLayout>
              </c:layout>
              <c:dLblPos val="outEnd"/>
              <c:showLegendKey val="0"/>
              <c:showVal val="1"/>
              <c:showCatName val="0"/>
              <c:showSerName val="0"/>
              <c:showPercent val="0"/>
              <c:showBubbleSize val="0"/>
            </c:dLbl>
            <c:dLbl>
              <c:idx val="5"/>
              <c:layout>
                <c:manualLayout>
                  <c:x val="0"/>
                  <c:y val="9.2804687292876546E-3"/>
                </c:manualLayout>
              </c:layout>
              <c:dLblPos val="outEnd"/>
              <c:showLegendKey val="0"/>
              <c:showVal val="1"/>
              <c:showCatName val="0"/>
              <c:showSerName val="0"/>
              <c:showPercent val="0"/>
              <c:showBubbleSize val="0"/>
            </c:dLbl>
            <c:txPr>
              <a:bodyPr/>
              <a:lstStyle/>
              <a:p>
                <a:pPr>
                  <a:defRPr b="1">
                    <a:solidFill>
                      <a:schemeClr val="tx2"/>
                    </a:solidFill>
                  </a:defRPr>
                </a:pPr>
                <a:endParaRPr lang="es-EC"/>
              </a:p>
            </c:txPr>
            <c:dLblPos val="inEnd"/>
            <c:showLegendKey val="0"/>
            <c:showVal val="1"/>
            <c:showCatName val="0"/>
            <c:showSerName val="0"/>
            <c:showPercent val="0"/>
            <c:showBubbleSize val="0"/>
            <c:showLeaderLines val="0"/>
          </c:dLbls>
          <c:cat>
            <c:multiLvlStrRef>
              <c:f>Hoja1!$C$39:$H$40</c:f>
              <c:multiLvlStrCache>
                <c:ptCount val="1"/>
                <c:lvl>
                  <c:pt idx="0">
                    <c:v>11:50</c:v>
                  </c:pt>
                </c:lvl>
                <c:lvl>
                  <c:pt idx="0">
                    <c:v>Mujeres</c:v>
                  </c:pt>
                </c:lvl>
              </c:multiLvlStrCache>
            </c:multiLvlStrRef>
          </c:cat>
          <c:val>
            <c:numRef>
              <c:f>Hoja1!$B$20:$G$20</c:f>
              <c:numCache>
                <c:formatCode>h:mm</c:formatCode>
                <c:ptCount val="6"/>
                <c:pt idx="0">
                  <c:v>6.5972222222222224E-2</c:v>
                </c:pt>
                <c:pt idx="1">
                  <c:v>0.125</c:v>
                </c:pt>
                <c:pt idx="2">
                  <c:v>5.9027777777777783E-2</c:v>
                </c:pt>
                <c:pt idx="3">
                  <c:v>0.12847222222222224</c:v>
                </c:pt>
                <c:pt idx="4">
                  <c:v>7.2916666666666824E-2</c:v>
                </c:pt>
                <c:pt idx="5">
                  <c:v>9.0277777777777693E-2</c:v>
                </c:pt>
              </c:numCache>
            </c:numRef>
          </c:val>
        </c:ser>
        <c:ser>
          <c:idx val="1"/>
          <c:order val="1"/>
          <c:tx>
            <c:strRef>
              <c:f>Hoja1!$A$21</c:f>
              <c:strCache>
                <c:ptCount val="1"/>
                <c:pt idx="0">
                  <c:v>Mujeres</c:v>
                </c:pt>
              </c:strCache>
            </c:strRef>
          </c:tx>
          <c:invertIfNegative val="0"/>
          <c:dPt>
            <c:idx val="5"/>
            <c:invertIfNegative val="0"/>
            <c:bubble3D val="0"/>
            <c:spPr>
              <a:solidFill>
                <a:schemeClr val="lt1"/>
              </a:solidFill>
              <a:ln w="25400" cap="flat" cmpd="sng" algn="ctr">
                <a:solidFill>
                  <a:schemeClr val="accent2"/>
                </a:solidFill>
                <a:prstDash val="solid"/>
              </a:ln>
              <a:effectLst/>
            </c:spPr>
          </c:dPt>
          <c:dLbls>
            <c:dLbl>
              <c:idx val="0"/>
              <c:layout>
                <c:manualLayout>
                  <c:x val="-2.5680534155110442E-3"/>
                  <c:y val="0.11449932394814299"/>
                </c:manualLayout>
              </c:layout>
              <c:dLblPos val="outEnd"/>
              <c:showLegendKey val="0"/>
              <c:showVal val="1"/>
              <c:showCatName val="0"/>
              <c:showSerName val="0"/>
              <c:showPercent val="0"/>
              <c:showBubbleSize val="0"/>
            </c:dLbl>
            <c:dLbl>
              <c:idx val="4"/>
              <c:layout>
                <c:manualLayout>
                  <c:x val="2.5680534155110442E-3"/>
                  <c:y val="6.39942734430924E-2"/>
                </c:manualLayout>
              </c:layout>
              <c:dLblPos val="outEnd"/>
              <c:showLegendKey val="0"/>
              <c:showVal val="1"/>
              <c:showCatName val="0"/>
              <c:showSerName val="0"/>
              <c:showPercent val="0"/>
              <c:showBubbleSize val="0"/>
            </c:dLbl>
            <c:dLbl>
              <c:idx val="5"/>
              <c:layout>
                <c:manualLayout>
                  <c:x val="1.284006486862486E-2"/>
                  <c:y val="1.3489222938041836E-2"/>
                </c:manualLayout>
              </c:layout>
              <c:dLblPos val="outEnd"/>
              <c:showLegendKey val="0"/>
              <c:showVal val="1"/>
              <c:showCatName val="0"/>
              <c:showSerName val="0"/>
              <c:showPercent val="0"/>
              <c:showBubbleSize val="0"/>
            </c:dLbl>
            <c:txPr>
              <a:bodyPr/>
              <a:lstStyle/>
              <a:p>
                <a:pPr>
                  <a:defRPr b="1">
                    <a:solidFill>
                      <a:schemeClr val="tx2"/>
                    </a:solidFill>
                  </a:defRPr>
                </a:pPr>
                <a:endParaRPr lang="es-EC"/>
              </a:p>
            </c:txPr>
            <c:dLblPos val="inEnd"/>
            <c:showLegendKey val="0"/>
            <c:showVal val="1"/>
            <c:showCatName val="0"/>
            <c:showSerName val="0"/>
            <c:showPercent val="0"/>
            <c:showBubbleSize val="0"/>
            <c:showLeaderLines val="0"/>
          </c:dLbls>
          <c:cat>
            <c:multiLvlStrRef>
              <c:f>Hoja1!$C$39:$H$40</c:f>
              <c:multiLvlStrCache>
                <c:ptCount val="1"/>
                <c:lvl>
                  <c:pt idx="0">
                    <c:v>11:50</c:v>
                  </c:pt>
                </c:lvl>
                <c:lvl>
                  <c:pt idx="0">
                    <c:v>Mujeres</c:v>
                  </c:pt>
                </c:lvl>
              </c:multiLvlStrCache>
            </c:multiLvlStrRef>
          </c:cat>
          <c:val>
            <c:numRef>
              <c:f>Hoja1!$B$21:$G$21</c:f>
              <c:numCache>
                <c:formatCode>h:mm</c:formatCode>
                <c:ptCount val="6"/>
                <c:pt idx="0">
                  <c:v>6.25E-2</c:v>
                </c:pt>
                <c:pt idx="1">
                  <c:v>9.7222222222222224E-2</c:v>
                </c:pt>
                <c:pt idx="2">
                  <c:v>8.3333333333333343E-2</c:v>
                </c:pt>
                <c:pt idx="3">
                  <c:v>7.6388888888888895E-2</c:v>
                </c:pt>
                <c:pt idx="4">
                  <c:v>7.6388888888888895E-2</c:v>
                </c:pt>
                <c:pt idx="5">
                  <c:v>7.9166666666666913E-2</c:v>
                </c:pt>
              </c:numCache>
            </c:numRef>
          </c:val>
        </c:ser>
        <c:dLbls>
          <c:showLegendKey val="0"/>
          <c:showVal val="1"/>
          <c:showCatName val="0"/>
          <c:showSerName val="0"/>
          <c:showPercent val="0"/>
          <c:showBubbleSize val="0"/>
        </c:dLbls>
        <c:gapWidth val="150"/>
        <c:axId val="129521664"/>
        <c:axId val="89455936"/>
      </c:barChart>
      <c:catAx>
        <c:axId val="129521664"/>
        <c:scaling>
          <c:orientation val="minMax"/>
        </c:scaling>
        <c:delete val="1"/>
        <c:axPos val="b"/>
        <c:majorTickMark val="none"/>
        <c:minorTickMark val="none"/>
        <c:tickLblPos val="none"/>
        <c:crossAx val="89455936"/>
        <c:crosses val="autoZero"/>
        <c:auto val="1"/>
        <c:lblAlgn val="ctr"/>
        <c:lblOffset val="100"/>
        <c:noMultiLvlLbl val="0"/>
      </c:catAx>
      <c:valAx>
        <c:axId val="89455936"/>
        <c:scaling>
          <c:orientation val="minMax"/>
        </c:scaling>
        <c:delete val="0"/>
        <c:axPos val="l"/>
        <c:majorGridlines/>
        <c:numFmt formatCode="h:mm" sourceLinked="1"/>
        <c:majorTickMark val="none"/>
        <c:minorTickMark val="none"/>
        <c:tickLblPos val="nextTo"/>
        <c:crossAx val="129521664"/>
        <c:crosses val="autoZero"/>
        <c:crossBetween val="between"/>
      </c:valAx>
    </c:plotArea>
    <c:legend>
      <c:legendPos val="r"/>
      <c:overlay val="0"/>
    </c:legend>
    <c:plotVisOnly val="1"/>
    <c:dispBlanksAs val="gap"/>
    <c:showDLblsOverMax val="0"/>
  </c:chart>
  <c:txPr>
    <a:bodyPr/>
    <a:lstStyle/>
    <a:p>
      <a:pPr>
        <a:defRPr>
          <a:latin typeface="Arial" pitchFamily="34" charset="0"/>
          <a:cs typeface="Arial" pitchFamily="34" charset="0"/>
        </a:defRPr>
      </a:pPr>
      <a:endParaRPr lang="es-EC"/>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C"/>
              <a:t>Tiempo libre de fin de semana</a:t>
            </a:r>
          </a:p>
        </c:rich>
      </c:tx>
      <c:overlay val="0"/>
    </c:title>
    <c:autoTitleDeleted val="0"/>
    <c:plotArea>
      <c:layout/>
      <c:barChart>
        <c:barDir val="col"/>
        <c:grouping val="clustered"/>
        <c:varyColors val="0"/>
        <c:ser>
          <c:idx val="0"/>
          <c:order val="0"/>
          <c:tx>
            <c:strRef>
              <c:f>Hoja1!$B$39</c:f>
              <c:strCache>
                <c:ptCount val="1"/>
                <c:pt idx="0">
                  <c:v>Hombres</c:v>
                </c:pt>
              </c:strCache>
            </c:strRef>
          </c:tx>
          <c:spPr>
            <a:solidFill>
              <a:schemeClr val="accent6"/>
            </a:solidFill>
            <a:ln w="12700" cap="flat" cmpd="sng" algn="ctr">
              <a:solidFill>
                <a:schemeClr val="accent6">
                  <a:shade val="50000"/>
                </a:schemeClr>
              </a:solidFill>
              <a:prstDash val="solid"/>
              <a:miter lim="800000"/>
            </a:ln>
            <a:effectLst/>
          </c:spPr>
          <c:invertIfNegative val="0"/>
          <c:dLbls>
            <c:txPr>
              <a:bodyPr/>
              <a:lstStyle/>
              <a:p>
                <a:pPr>
                  <a:defRPr b="1">
                    <a:solidFill>
                      <a:schemeClr val="tx2"/>
                    </a:solidFill>
                  </a:defRPr>
                </a:pPr>
                <a:endParaRPr lang="es-EC"/>
              </a:p>
            </c:txPr>
            <c:dLblPos val="inEnd"/>
            <c:showLegendKey val="0"/>
            <c:showVal val="1"/>
            <c:showCatName val="0"/>
            <c:showSerName val="0"/>
            <c:showPercent val="0"/>
            <c:showBubbleSize val="0"/>
            <c:showLeaderLines val="0"/>
          </c:dLbls>
          <c:cat>
            <c:strRef>
              <c:f>Hoja1!$B$38</c:f>
              <c:strCache>
                <c:ptCount val="1"/>
                <c:pt idx="0">
                  <c:v>Tiempo libre de Fin de semana</c:v>
                </c:pt>
              </c:strCache>
            </c:strRef>
          </c:cat>
          <c:val>
            <c:numRef>
              <c:f>Hoja1!$B$40</c:f>
              <c:numCache>
                <c:formatCode>h:mm</c:formatCode>
                <c:ptCount val="1"/>
                <c:pt idx="0">
                  <c:v>0.54722222222222217</c:v>
                </c:pt>
              </c:numCache>
            </c:numRef>
          </c:val>
        </c:ser>
        <c:ser>
          <c:idx val="1"/>
          <c:order val="1"/>
          <c:tx>
            <c:strRef>
              <c:f>Hoja1!$C$39</c:f>
              <c:strCache>
                <c:ptCount val="1"/>
                <c:pt idx="0">
                  <c:v>Mujeres</c:v>
                </c:pt>
              </c:strCache>
            </c:strRef>
          </c:tx>
          <c:invertIfNegative val="0"/>
          <c:dLbls>
            <c:txPr>
              <a:bodyPr/>
              <a:lstStyle/>
              <a:p>
                <a:pPr>
                  <a:defRPr b="1">
                    <a:solidFill>
                      <a:schemeClr val="tx2"/>
                    </a:solidFill>
                  </a:defRPr>
                </a:pPr>
                <a:endParaRPr lang="es-EC"/>
              </a:p>
            </c:txPr>
            <c:dLblPos val="inEnd"/>
            <c:showLegendKey val="0"/>
            <c:showVal val="1"/>
            <c:showCatName val="0"/>
            <c:showSerName val="0"/>
            <c:showPercent val="0"/>
            <c:showBubbleSize val="0"/>
            <c:showLeaderLines val="0"/>
          </c:dLbls>
          <c:cat>
            <c:strRef>
              <c:f>Hoja1!$B$38</c:f>
              <c:strCache>
                <c:ptCount val="1"/>
                <c:pt idx="0">
                  <c:v>Tiempo libre de Fin de semana</c:v>
                </c:pt>
              </c:strCache>
            </c:strRef>
          </c:cat>
          <c:val>
            <c:numRef>
              <c:f>Hoja1!$C$40</c:f>
              <c:numCache>
                <c:formatCode>h:mm</c:formatCode>
                <c:ptCount val="1"/>
                <c:pt idx="0">
                  <c:v>0.49305555555555558</c:v>
                </c:pt>
              </c:numCache>
            </c:numRef>
          </c:val>
        </c:ser>
        <c:dLbls>
          <c:showLegendKey val="0"/>
          <c:showVal val="1"/>
          <c:showCatName val="0"/>
          <c:showSerName val="0"/>
          <c:showPercent val="0"/>
          <c:showBubbleSize val="0"/>
        </c:dLbls>
        <c:gapWidth val="150"/>
        <c:axId val="129522176"/>
        <c:axId val="121881152"/>
      </c:barChart>
      <c:catAx>
        <c:axId val="129522176"/>
        <c:scaling>
          <c:orientation val="minMax"/>
        </c:scaling>
        <c:delete val="1"/>
        <c:axPos val="b"/>
        <c:majorTickMark val="none"/>
        <c:minorTickMark val="none"/>
        <c:tickLblPos val="none"/>
        <c:crossAx val="121881152"/>
        <c:crosses val="autoZero"/>
        <c:auto val="1"/>
        <c:lblAlgn val="ctr"/>
        <c:lblOffset val="100"/>
        <c:noMultiLvlLbl val="0"/>
      </c:catAx>
      <c:valAx>
        <c:axId val="121881152"/>
        <c:scaling>
          <c:orientation val="minMax"/>
        </c:scaling>
        <c:delete val="0"/>
        <c:axPos val="l"/>
        <c:majorGridlines/>
        <c:numFmt formatCode="h:mm" sourceLinked="1"/>
        <c:majorTickMark val="none"/>
        <c:minorTickMark val="none"/>
        <c:tickLblPos val="nextTo"/>
        <c:crossAx val="129522176"/>
        <c:crosses val="autoZero"/>
        <c:crossBetween val="between"/>
      </c:valAx>
    </c:plotArea>
    <c:legend>
      <c:legendPos val="r"/>
      <c:overlay val="0"/>
    </c:legend>
    <c:plotVisOnly val="1"/>
    <c:dispBlanksAs val="gap"/>
    <c:showDLblsOverMax val="0"/>
  </c:chart>
  <c:txPr>
    <a:bodyPr/>
    <a:lstStyle/>
    <a:p>
      <a:pPr>
        <a:defRPr>
          <a:latin typeface="Arial" pitchFamily="34" charset="0"/>
          <a:cs typeface="Arial" pitchFamily="34" charset="0"/>
        </a:defRPr>
      </a:pPr>
      <a:endParaRPr lang="es-EC"/>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barChart>
        <c:barDir val="col"/>
        <c:grouping val="clustered"/>
        <c:varyColors val="0"/>
        <c:ser>
          <c:idx val="0"/>
          <c:order val="0"/>
          <c:tx>
            <c:strRef>
              <c:f>Hoja1!$B$9</c:f>
              <c:strCache>
                <c:ptCount val="1"/>
                <c:pt idx="0">
                  <c:v>Organización de actividades recreativas</c:v>
                </c:pt>
              </c:strCache>
            </c:strRef>
          </c:tx>
          <c:spPr>
            <a:solidFill>
              <a:schemeClr val="accent6"/>
            </a:solidFill>
            <a:ln w="12700" cap="flat" cmpd="sng" algn="ctr">
              <a:solidFill>
                <a:schemeClr val="accent6">
                  <a:shade val="50000"/>
                </a:schemeClr>
              </a:solidFill>
              <a:prstDash val="solid"/>
              <a:miter lim="800000"/>
            </a:ln>
            <a:effectLst/>
          </c:spPr>
          <c:invertIfNegative val="0"/>
          <c:cat>
            <c:strRef>
              <c:f>Hoja1!$C$10</c:f>
              <c:strCache>
                <c:ptCount val="1"/>
                <c:pt idx="0">
                  <c:v>nunca</c:v>
                </c:pt>
              </c:strCache>
            </c:strRef>
          </c:cat>
          <c:val>
            <c:numRef>
              <c:f>Hoja1!$B$10</c:f>
              <c:numCache>
                <c:formatCode>0%</c:formatCode>
                <c:ptCount val="1"/>
                <c:pt idx="0">
                  <c:v>1</c:v>
                </c:pt>
              </c:numCache>
            </c:numRef>
          </c:val>
        </c:ser>
        <c:dLbls>
          <c:showLegendKey val="0"/>
          <c:showVal val="0"/>
          <c:showCatName val="0"/>
          <c:showSerName val="0"/>
          <c:showPercent val="0"/>
          <c:showBubbleSize val="0"/>
        </c:dLbls>
        <c:gapWidth val="150"/>
        <c:axId val="136499712"/>
        <c:axId val="121883456"/>
      </c:barChart>
      <c:catAx>
        <c:axId val="136499712"/>
        <c:scaling>
          <c:orientation val="minMax"/>
        </c:scaling>
        <c:delete val="0"/>
        <c:axPos val="b"/>
        <c:numFmt formatCode="General" sourceLinked="1"/>
        <c:majorTickMark val="out"/>
        <c:minorTickMark val="none"/>
        <c:tickLblPos val="nextTo"/>
        <c:crossAx val="121883456"/>
        <c:crosses val="autoZero"/>
        <c:auto val="1"/>
        <c:lblAlgn val="ctr"/>
        <c:lblOffset val="100"/>
        <c:noMultiLvlLbl val="0"/>
      </c:catAx>
      <c:valAx>
        <c:axId val="121883456"/>
        <c:scaling>
          <c:orientation val="minMax"/>
        </c:scaling>
        <c:delete val="0"/>
        <c:axPos val="l"/>
        <c:majorGridlines/>
        <c:numFmt formatCode="0%" sourceLinked="1"/>
        <c:majorTickMark val="out"/>
        <c:minorTickMark val="none"/>
        <c:tickLblPos val="nextTo"/>
        <c:crossAx val="136499712"/>
        <c:crosses val="autoZero"/>
        <c:crossBetween val="between"/>
      </c:valAx>
    </c:plotArea>
    <c:legend>
      <c:legendPos val="r"/>
      <c:layout>
        <c:manualLayout>
          <c:xMode val="edge"/>
          <c:yMode val="edge"/>
          <c:x val="0.68836482939632548"/>
          <c:y val="0.43031058617673101"/>
          <c:w val="0.28880786208542453"/>
          <c:h val="0.2750073351097273"/>
        </c:manualLayout>
      </c:layout>
      <c:overlay val="0"/>
    </c:legend>
    <c:plotVisOnly val="1"/>
    <c:dispBlanksAs val="gap"/>
    <c:showDLblsOverMax val="0"/>
  </c:chart>
  <c:spPr>
    <a:ln>
      <a:noFill/>
    </a:ln>
  </c:spPr>
  <c:txPr>
    <a:bodyPr/>
    <a:lstStyle/>
    <a:p>
      <a:pPr>
        <a:defRPr>
          <a:latin typeface="Arial" pitchFamily="34" charset="0"/>
          <a:cs typeface="Arial" pitchFamily="34" charset="0"/>
        </a:defRPr>
      </a:pPr>
      <a:endParaRPr lang="es-EC"/>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C"/>
              <a:t>Rango de edades</a:t>
            </a:r>
          </a:p>
        </c:rich>
      </c:tx>
      <c:overlay val="0"/>
    </c:title>
    <c:autoTitleDeleted val="0"/>
    <c:plotArea>
      <c:layout/>
      <c:barChart>
        <c:barDir val="col"/>
        <c:grouping val="clustered"/>
        <c:varyColors val="0"/>
        <c:ser>
          <c:idx val="0"/>
          <c:order val="0"/>
          <c:tx>
            <c:strRef>
              <c:f>Hoja1!$A$56</c:f>
              <c:strCache>
                <c:ptCount val="1"/>
                <c:pt idx="0">
                  <c:v>Menor</c:v>
                </c:pt>
              </c:strCache>
            </c:strRef>
          </c:tx>
          <c:spPr>
            <a:solidFill>
              <a:schemeClr val="accent6"/>
            </a:solidFill>
            <a:ln w="12700" cap="flat" cmpd="sng" algn="ctr">
              <a:solidFill>
                <a:schemeClr val="accent6">
                  <a:shade val="50000"/>
                </a:schemeClr>
              </a:solidFill>
              <a:prstDash val="solid"/>
              <a:miter lim="800000"/>
            </a:ln>
            <a:effectLst/>
          </c:spPr>
          <c:invertIfNegative val="0"/>
          <c:dLbls>
            <c:txPr>
              <a:bodyPr/>
              <a:lstStyle/>
              <a:p>
                <a:pPr>
                  <a:defRPr b="1">
                    <a:solidFill>
                      <a:schemeClr val="tx2"/>
                    </a:solidFill>
                  </a:defRPr>
                </a:pPr>
                <a:endParaRPr lang="es-EC"/>
              </a:p>
            </c:txPr>
            <c:dLblPos val="inEnd"/>
            <c:showLegendKey val="0"/>
            <c:showVal val="1"/>
            <c:showCatName val="0"/>
            <c:showSerName val="0"/>
            <c:showPercent val="0"/>
            <c:showBubbleSize val="0"/>
            <c:showLeaderLines val="0"/>
          </c:dLbls>
          <c:val>
            <c:numRef>
              <c:f>Hoja1!$A$55</c:f>
              <c:numCache>
                <c:formatCode>General</c:formatCode>
                <c:ptCount val="1"/>
                <c:pt idx="0">
                  <c:v>26</c:v>
                </c:pt>
              </c:numCache>
            </c:numRef>
          </c:val>
        </c:ser>
        <c:ser>
          <c:idx val="1"/>
          <c:order val="1"/>
          <c:tx>
            <c:strRef>
              <c:f>Hoja1!$B$56</c:f>
              <c:strCache>
                <c:ptCount val="1"/>
                <c:pt idx="0">
                  <c:v>Mayor</c:v>
                </c:pt>
              </c:strCache>
            </c:strRef>
          </c:tx>
          <c:invertIfNegative val="0"/>
          <c:dLbls>
            <c:txPr>
              <a:bodyPr/>
              <a:lstStyle/>
              <a:p>
                <a:pPr>
                  <a:defRPr b="1">
                    <a:solidFill>
                      <a:schemeClr val="tx2"/>
                    </a:solidFill>
                  </a:defRPr>
                </a:pPr>
                <a:endParaRPr lang="es-EC"/>
              </a:p>
            </c:txPr>
            <c:dLblPos val="inEnd"/>
            <c:showLegendKey val="0"/>
            <c:showVal val="1"/>
            <c:showCatName val="0"/>
            <c:showSerName val="0"/>
            <c:showPercent val="0"/>
            <c:showBubbleSize val="0"/>
            <c:showLeaderLines val="0"/>
          </c:dLbls>
          <c:val>
            <c:numRef>
              <c:f>Hoja1!$B$55</c:f>
              <c:numCache>
                <c:formatCode>General</c:formatCode>
                <c:ptCount val="1"/>
                <c:pt idx="0">
                  <c:v>57</c:v>
                </c:pt>
              </c:numCache>
            </c:numRef>
          </c:val>
        </c:ser>
        <c:dLbls>
          <c:showLegendKey val="0"/>
          <c:showVal val="1"/>
          <c:showCatName val="0"/>
          <c:showSerName val="0"/>
          <c:showPercent val="0"/>
          <c:showBubbleSize val="0"/>
        </c:dLbls>
        <c:gapWidth val="150"/>
        <c:axId val="136500736"/>
        <c:axId val="121885184"/>
      </c:barChart>
      <c:catAx>
        <c:axId val="136500736"/>
        <c:scaling>
          <c:orientation val="minMax"/>
        </c:scaling>
        <c:delete val="1"/>
        <c:axPos val="b"/>
        <c:majorTickMark val="none"/>
        <c:minorTickMark val="none"/>
        <c:tickLblPos val="none"/>
        <c:crossAx val="121885184"/>
        <c:crosses val="autoZero"/>
        <c:auto val="1"/>
        <c:lblAlgn val="ctr"/>
        <c:lblOffset val="100"/>
        <c:noMultiLvlLbl val="0"/>
      </c:catAx>
      <c:valAx>
        <c:axId val="121885184"/>
        <c:scaling>
          <c:orientation val="minMax"/>
        </c:scaling>
        <c:delete val="0"/>
        <c:axPos val="l"/>
        <c:majorGridlines/>
        <c:numFmt formatCode="General" sourceLinked="1"/>
        <c:majorTickMark val="none"/>
        <c:minorTickMark val="none"/>
        <c:tickLblPos val="nextTo"/>
        <c:crossAx val="136500736"/>
        <c:crosses val="autoZero"/>
        <c:crossBetween val="between"/>
      </c:valAx>
    </c:plotArea>
    <c:legend>
      <c:legendPos val="r"/>
      <c:overlay val="0"/>
    </c:legend>
    <c:plotVisOnly val="1"/>
    <c:dispBlanksAs val="gap"/>
    <c:showDLblsOverMax val="0"/>
  </c:chart>
  <c:spPr>
    <a:ln>
      <a:noFill/>
    </a:ln>
  </c:spPr>
  <c:txPr>
    <a:bodyPr/>
    <a:lstStyle/>
    <a:p>
      <a:pPr>
        <a:defRPr>
          <a:latin typeface="Arial" pitchFamily="34" charset="0"/>
          <a:cs typeface="Arial" pitchFamily="34" charset="0"/>
        </a:defRPr>
      </a:pPr>
      <a:endParaRPr lang="es-EC"/>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C"/>
              <a:t>Importancia de las Actividades Recreativas para su empresa</a:t>
            </a:r>
          </a:p>
        </c:rich>
      </c:tx>
      <c:overlay val="0"/>
    </c:title>
    <c:autoTitleDeleted val="0"/>
    <c:plotArea>
      <c:layout/>
      <c:barChart>
        <c:barDir val="col"/>
        <c:grouping val="clustered"/>
        <c:varyColors val="0"/>
        <c:ser>
          <c:idx val="0"/>
          <c:order val="0"/>
          <c:tx>
            <c:strRef>
              <c:f>Hoja3!$D$32</c:f>
              <c:strCache>
                <c:ptCount val="1"/>
                <c:pt idx="0">
                  <c:v>General</c:v>
                </c:pt>
              </c:strCache>
            </c:strRef>
          </c:tx>
          <c:spPr>
            <a:solidFill>
              <a:schemeClr val="accent6"/>
            </a:solidFill>
            <a:ln w="12700" cap="flat" cmpd="sng" algn="ctr">
              <a:solidFill>
                <a:schemeClr val="accent6">
                  <a:shade val="50000"/>
                </a:schemeClr>
              </a:solidFill>
              <a:prstDash val="solid"/>
              <a:miter lim="800000"/>
            </a:ln>
            <a:effectLst/>
          </c:spPr>
          <c:invertIfNegative val="0"/>
          <c:dLbls>
            <c:dLbl>
              <c:idx val="0"/>
              <c:layout>
                <c:manualLayout>
                  <c:x val="0"/>
                  <c:y val="-1.7937219730941704E-2"/>
                </c:manualLayout>
              </c:layout>
              <c:dLblPos val="inEnd"/>
              <c:showLegendKey val="0"/>
              <c:showVal val="1"/>
              <c:showCatName val="0"/>
              <c:showSerName val="0"/>
              <c:showPercent val="0"/>
              <c:showBubbleSize val="0"/>
            </c:dLbl>
            <c:dLbl>
              <c:idx val="1"/>
              <c:layout>
                <c:manualLayout>
                  <c:x val="-4.0480274442539124E-3"/>
                  <c:y val="6.5439511353956814E-2"/>
                </c:manualLayout>
              </c:layout>
              <c:dLblPos val="outEnd"/>
              <c:showLegendKey val="0"/>
              <c:showVal val="1"/>
              <c:showCatName val="0"/>
              <c:showSerName val="0"/>
              <c:showPercent val="0"/>
              <c:showBubbleSize val="0"/>
            </c:dLbl>
            <c:dLbl>
              <c:idx val="2"/>
              <c:layout>
                <c:manualLayout>
                  <c:x val="-1.8008040590123657E-7"/>
                  <c:y val="5.9760524657373651E-2"/>
                </c:manualLayout>
              </c:layout>
              <c:dLblPos val="outEnd"/>
              <c:showLegendKey val="0"/>
              <c:showVal val="1"/>
              <c:showCatName val="0"/>
              <c:showSerName val="0"/>
              <c:showPercent val="0"/>
              <c:showBubbleSize val="0"/>
            </c:dLbl>
            <c:txPr>
              <a:bodyPr/>
              <a:lstStyle/>
              <a:p>
                <a:pPr>
                  <a:defRPr b="1">
                    <a:solidFill>
                      <a:schemeClr val="tx2"/>
                    </a:solidFill>
                  </a:defRPr>
                </a:pPr>
                <a:endParaRPr lang="es-EC"/>
              </a:p>
            </c:txPr>
            <c:dLblPos val="inEnd"/>
            <c:showLegendKey val="0"/>
            <c:showVal val="1"/>
            <c:showCatName val="0"/>
            <c:showSerName val="0"/>
            <c:showPercent val="0"/>
            <c:showBubbleSize val="0"/>
            <c:showLeaderLines val="0"/>
          </c:dLbls>
          <c:cat>
            <c:strRef>
              <c:f>Hoja3!$C$33:$C$35</c:f>
              <c:strCache>
                <c:ptCount val="3"/>
                <c:pt idx="0">
                  <c:v>Muy importante</c:v>
                </c:pt>
                <c:pt idx="1">
                  <c:v>Poco importante</c:v>
                </c:pt>
                <c:pt idx="2">
                  <c:v>Nada importante</c:v>
                </c:pt>
              </c:strCache>
            </c:strRef>
          </c:cat>
          <c:val>
            <c:numRef>
              <c:f>Hoja3!$D$33:$D$35</c:f>
              <c:numCache>
                <c:formatCode>0.00%</c:formatCode>
                <c:ptCount val="3"/>
                <c:pt idx="0">
                  <c:v>0.66670000000000973</c:v>
                </c:pt>
                <c:pt idx="1">
                  <c:v>0.22220000000000001</c:v>
                </c:pt>
                <c:pt idx="2">
                  <c:v>0.1111</c:v>
                </c:pt>
              </c:numCache>
            </c:numRef>
          </c:val>
        </c:ser>
        <c:ser>
          <c:idx val="1"/>
          <c:order val="1"/>
          <c:tx>
            <c:strRef>
              <c:f>Hoja3!$E$32</c:f>
              <c:strCache>
                <c:ptCount val="1"/>
                <c:pt idx="0">
                  <c:v>Hombres</c:v>
                </c:pt>
              </c:strCache>
            </c:strRef>
          </c:tx>
          <c:invertIfNegative val="0"/>
          <c:dLbls>
            <c:dLbl>
              <c:idx val="0"/>
              <c:layout>
                <c:manualLayout>
                  <c:x val="4.9089918648676824E-4"/>
                  <c:y val="6.4051967118885902E-2"/>
                </c:manualLayout>
              </c:layout>
              <c:dLblPos val="outEnd"/>
              <c:showLegendKey val="0"/>
              <c:showVal val="1"/>
              <c:showCatName val="0"/>
              <c:showSerName val="0"/>
              <c:showPercent val="0"/>
              <c:showBubbleSize val="0"/>
            </c:dLbl>
            <c:dLbl>
              <c:idx val="1"/>
              <c:layout>
                <c:manualLayout>
                  <c:x val="9.8143821216173095E-4"/>
                  <c:y val="6.4286040762055144E-2"/>
                </c:manualLayout>
              </c:layout>
              <c:dLblPos val="outEnd"/>
              <c:showLegendKey val="0"/>
              <c:showVal val="1"/>
              <c:showCatName val="0"/>
              <c:showSerName val="0"/>
              <c:showPercent val="0"/>
              <c:showBubbleSize val="0"/>
            </c:dLbl>
            <c:dLbl>
              <c:idx val="2"/>
              <c:layout>
                <c:manualLayout>
                  <c:x val="0"/>
                  <c:y val="7.7417614464858994E-2"/>
                </c:manualLayout>
              </c:layout>
              <c:dLblPos val="outEnd"/>
              <c:showLegendKey val="0"/>
              <c:showVal val="1"/>
              <c:showCatName val="0"/>
              <c:showSerName val="0"/>
              <c:showPercent val="0"/>
              <c:showBubbleSize val="0"/>
            </c:dLbl>
            <c:txPr>
              <a:bodyPr/>
              <a:lstStyle/>
              <a:p>
                <a:pPr>
                  <a:defRPr b="1">
                    <a:solidFill>
                      <a:schemeClr val="tx2"/>
                    </a:solidFill>
                  </a:defRPr>
                </a:pPr>
                <a:endParaRPr lang="es-EC"/>
              </a:p>
            </c:txPr>
            <c:dLblPos val="inEnd"/>
            <c:showLegendKey val="0"/>
            <c:showVal val="1"/>
            <c:showCatName val="0"/>
            <c:showSerName val="0"/>
            <c:showPercent val="0"/>
            <c:showBubbleSize val="0"/>
            <c:showLeaderLines val="0"/>
          </c:dLbls>
          <c:cat>
            <c:strRef>
              <c:f>Hoja3!$C$33:$C$35</c:f>
              <c:strCache>
                <c:ptCount val="3"/>
                <c:pt idx="0">
                  <c:v>Muy importante</c:v>
                </c:pt>
                <c:pt idx="1">
                  <c:v>Poco importante</c:v>
                </c:pt>
                <c:pt idx="2">
                  <c:v>Nada importante</c:v>
                </c:pt>
              </c:strCache>
            </c:strRef>
          </c:cat>
          <c:val>
            <c:numRef>
              <c:f>Hoja3!$E$33:$E$35</c:f>
              <c:numCache>
                <c:formatCode>0.00%</c:formatCode>
                <c:ptCount val="3"/>
                <c:pt idx="0" formatCode="0%">
                  <c:v>0.75000000000000655</c:v>
                </c:pt>
                <c:pt idx="1">
                  <c:v>0.16669999999999999</c:v>
                </c:pt>
                <c:pt idx="2">
                  <c:v>8.3300000000000041E-2</c:v>
                </c:pt>
              </c:numCache>
            </c:numRef>
          </c:val>
        </c:ser>
        <c:ser>
          <c:idx val="2"/>
          <c:order val="2"/>
          <c:tx>
            <c:strRef>
              <c:f>Hoja3!$F$32</c:f>
              <c:strCache>
                <c:ptCount val="1"/>
                <c:pt idx="0">
                  <c:v>Mujeres</c:v>
                </c:pt>
              </c:strCache>
            </c:strRef>
          </c:tx>
          <c:spPr>
            <a:solidFill>
              <a:schemeClr val="accent3"/>
            </a:solidFill>
            <a:ln w="19050" cap="flat" cmpd="sng" algn="ctr">
              <a:solidFill>
                <a:schemeClr val="lt1"/>
              </a:solidFill>
              <a:prstDash val="solid"/>
              <a:miter lim="800000"/>
            </a:ln>
            <a:effectLst/>
          </c:spPr>
          <c:invertIfNegative val="0"/>
          <c:dLbls>
            <c:dLbl>
              <c:idx val="1"/>
              <c:layout>
                <c:manualLayout>
                  <c:x val="6.8259385665528855E-3"/>
                  <c:y val="-1.7937219730941704E-2"/>
                </c:manualLayout>
              </c:layout>
              <c:dLblPos val="inEnd"/>
              <c:showLegendKey val="0"/>
              <c:showVal val="1"/>
              <c:showCatName val="0"/>
              <c:showSerName val="0"/>
              <c:showPercent val="0"/>
              <c:showBubbleSize val="0"/>
            </c:dLbl>
            <c:dLbl>
              <c:idx val="2"/>
              <c:layout>
                <c:manualLayout>
                  <c:x val="2.275135848156236E-3"/>
                  <c:y val="6.7608224433687233E-2"/>
                </c:manualLayout>
              </c:layout>
              <c:dLblPos val="outEnd"/>
              <c:showLegendKey val="0"/>
              <c:showVal val="1"/>
              <c:showCatName val="0"/>
              <c:showSerName val="0"/>
              <c:showPercent val="0"/>
              <c:showBubbleSize val="0"/>
            </c:dLbl>
            <c:txPr>
              <a:bodyPr/>
              <a:lstStyle/>
              <a:p>
                <a:pPr>
                  <a:defRPr b="1">
                    <a:solidFill>
                      <a:schemeClr val="tx2"/>
                    </a:solidFill>
                  </a:defRPr>
                </a:pPr>
                <a:endParaRPr lang="es-EC"/>
              </a:p>
            </c:txPr>
            <c:dLblPos val="inEnd"/>
            <c:showLegendKey val="0"/>
            <c:showVal val="1"/>
            <c:showCatName val="0"/>
            <c:showSerName val="0"/>
            <c:showPercent val="0"/>
            <c:showBubbleSize val="0"/>
            <c:showLeaderLines val="0"/>
          </c:dLbls>
          <c:cat>
            <c:strRef>
              <c:f>Hoja3!$C$33:$C$35</c:f>
              <c:strCache>
                <c:ptCount val="3"/>
                <c:pt idx="0">
                  <c:v>Muy importante</c:v>
                </c:pt>
                <c:pt idx="1">
                  <c:v>Poco importante</c:v>
                </c:pt>
                <c:pt idx="2">
                  <c:v>Nada importante</c:v>
                </c:pt>
              </c:strCache>
            </c:strRef>
          </c:cat>
          <c:val>
            <c:numRef>
              <c:f>Hoja3!$F$33:$F$35</c:f>
              <c:numCache>
                <c:formatCode>0.00%</c:formatCode>
                <c:ptCount val="3"/>
                <c:pt idx="0" formatCode="0%">
                  <c:v>0.5</c:v>
                </c:pt>
                <c:pt idx="1">
                  <c:v>0.33330000000000576</c:v>
                </c:pt>
                <c:pt idx="2">
                  <c:v>0.16669999999999999</c:v>
                </c:pt>
              </c:numCache>
            </c:numRef>
          </c:val>
        </c:ser>
        <c:dLbls>
          <c:showLegendKey val="0"/>
          <c:showVal val="1"/>
          <c:showCatName val="0"/>
          <c:showSerName val="0"/>
          <c:showPercent val="0"/>
          <c:showBubbleSize val="0"/>
        </c:dLbls>
        <c:gapWidth val="150"/>
        <c:axId val="136501248"/>
        <c:axId val="121886912"/>
      </c:barChart>
      <c:catAx>
        <c:axId val="136501248"/>
        <c:scaling>
          <c:orientation val="minMax"/>
        </c:scaling>
        <c:delete val="0"/>
        <c:axPos val="b"/>
        <c:majorTickMark val="none"/>
        <c:minorTickMark val="none"/>
        <c:tickLblPos val="nextTo"/>
        <c:crossAx val="121886912"/>
        <c:crosses val="autoZero"/>
        <c:auto val="1"/>
        <c:lblAlgn val="ctr"/>
        <c:lblOffset val="100"/>
        <c:noMultiLvlLbl val="0"/>
      </c:catAx>
      <c:valAx>
        <c:axId val="121886912"/>
        <c:scaling>
          <c:orientation val="minMax"/>
        </c:scaling>
        <c:delete val="0"/>
        <c:axPos val="l"/>
        <c:majorGridlines/>
        <c:numFmt formatCode="0.00%" sourceLinked="1"/>
        <c:majorTickMark val="none"/>
        <c:minorTickMark val="none"/>
        <c:tickLblPos val="nextTo"/>
        <c:crossAx val="136501248"/>
        <c:crosses val="autoZero"/>
        <c:crossBetween val="between"/>
      </c:valAx>
    </c:plotArea>
    <c:legend>
      <c:legendPos val="r"/>
      <c:overlay val="0"/>
    </c:legend>
    <c:plotVisOnly val="1"/>
    <c:dispBlanksAs val="gap"/>
    <c:showDLblsOverMax val="0"/>
  </c:chart>
  <c:txPr>
    <a:bodyPr/>
    <a:lstStyle/>
    <a:p>
      <a:pPr>
        <a:defRPr>
          <a:latin typeface="Arial" pitchFamily="34" charset="0"/>
          <a:cs typeface="Arial" pitchFamily="34" charset="0"/>
        </a:defRPr>
      </a:pPr>
      <a:endParaRPr lang="es-EC"/>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C"/>
              <a:t>Actividades Recreativas Preferentes</a:t>
            </a:r>
          </a:p>
        </c:rich>
      </c:tx>
      <c:overlay val="0"/>
    </c:title>
    <c:autoTitleDeleted val="0"/>
    <c:plotArea>
      <c:layout>
        <c:manualLayout>
          <c:layoutTarget val="inner"/>
          <c:xMode val="edge"/>
          <c:yMode val="edge"/>
          <c:x val="0.13491621663234493"/>
          <c:y val="0.1231006952715402"/>
          <c:w val="0.69657427893001023"/>
          <c:h val="0.53362442144513988"/>
        </c:manualLayout>
      </c:layout>
      <c:barChart>
        <c:barDir val="col"/>
        <c:grouping val="clustered"/>
        <c:varyColors val="0"/>
        <c:ser>
          <c:idx val="0"/>
          <c:order val="0"/>
          <c:tx>
            <c:strRef>
              <c:f>Hoja3!$C$2</c:f>
              <c:strCache>
                <c:ptCount val="1"/>
                <c:pt idx="0">
                  <c:v>General</c:v>
                </c:pt>
              </c:strCache>
            </c:strRef>
          </c:tx>
          <c:spPr>
            <a:solidFill>
              <a:schemeClr val="accent6"/>
            </a:solidFill>
            <a:ln w="12700" cap="flat" cmpd="sng" algn="ctr">
              <a:solidFill>
                <a:schemeClr val="accent6">
                  <a:shade val="50000"/>
                </a:schemeClr>
              </a:solidFill>
              <a:prstDash val="solid"/>
              <a:miter lim="800000"/>
            </a:ln>
            <a:effectLst/>
          </c:spPr>
          <c:invertIfNegative val="0"/>
          <c:dLbls>
            <c:txPr>
              <a:bodyPr/>
              <a:lstStyle/>
              <a:p>
                <a:pPr>
                  <a:defRPr b="1">
                    <a:solidFill>
                      <a:schemeClr val="tx2"/>
                    </a:solidFill>
                  </a:defRPr>
                </a:pPr>
                <a:endParaRPr lang="es-EC"/>
              </a:p>
            </c:txPr>
            <c:dLblPos val="inEnd"/>
            <c:showLegendKey val="0"/>
            <c:showVal val="1"/>
            <c:showCatName val="0"/>
            <c:showSerName val="0"/>
            <c:showPercent val="0"/>
            <c:showBubbleSize val="0"/>
            <c:showLeaderLines val="0"/>
          </c:dLbls>
          <c:cat>
            <c:strRef>
              <c:f>Hoja3!$B$3:$B$8</c:f>
              <c:strCache>
                <c:ptCount val="6"/>
                <c:pt idx="0">
                  <c:v>Recreación fisico-deportiva</c:v>
                </c:pt>
                <c:pt idx="1">
                  <c:v>Recreación social</c:v>
                </c:pt>
                <c:pt idx="2">
                  <c:v>Recreación al aire libre</c:v>
                </c:pt>
                <c:pt idx="3">
                  <c:v>Recreación técnica</c:v>
                </c:pt>
                <c:pt idx="4">
                  <c:v>Recreación lúdica</c:v>
                </c:pt>
                <c:pt idx="5">
                  <c:v>Recreación conmemorativa</c:v>
                </c:pt>
              </c:strCache>
            </c:strRef>
          </c:cat>
          <c:val>
            <c:numRef>
              <c:f>Hoja3!$C$3:$C$8</c:f>
              <c:numCache>
                <c:formatCode>0.00</c:formatCode>
                <c:ptCount val="6"/>
                <c:pt idx="0">
                  <c:v>2.7592592592592577</c:v>
                </c:pt>
                <c:pt idx="1">
                  <c:v>2.3703703703703711</c:v>
                </c:pt>
                <c:pt idx="2">
                  <c:v>2.6111111111111112</c:v>
                </c:pt>
                <c:pt idx="3">
                  <c:v>2.1481481481481484</c:v>
                </c:pt>
                <c:pt idx="4">
                  <c:v>2.425925925925926</c:v>
                </c:pt>
                <c:pt idx="5">
                  <c:v>2.1111111111111112</c:v>
                </c:pt>
              </c:numCache>
            </c:numRef>
          </c:val>
        </c:ser>
        <c:ser>
          <c:idx val="1"/>
          <c:order val="1"/>
          <c:tx>
            <c:strRef>
              <c:f>Hoja3!$D$2</c:f>
              <c:strCache>
                <c:ptCount val="1"/>
                <c:pt idx="0">
                  <c:v>Hombres</c:v>
                </c:pt>
              </c:strCache>
            </c:strRef>
          </c:tx>
          <c:invertIfNegative val="0"/>
          <c:dLbls>
            <c:dLbl>
              <c:idx val="0"/>
              <c:layout>
                <c:manualLayout>
                  <c:x val="2.018177184891009E-17"/>
                  <c:y val="8.9916849708633284E-2"/>
                </c:manualLayout>
              </c:layout>
              <c:dLblPos val="outEnd"/>
              <c:showLegendKey val="0"/>
              <c:showVal val="1"/>
              <c:showCatName val="0"/>
              <c:showSerName val="0"/>
              <c:showPercent val="0"/>
              <c:showBubbleSize val="0"/>
            </c:dLbl>
            <c:dLbl>
              <c:idx val="1"/>
              <c:layout>
                <c:manualLayout>
                  <c:x val="0"/>
                  <c:y val="9.9208530825979538E-2"/>
                </c:manualLayout>
              </c:layout>
              <c:dLblPos val="outEnd"/>
              <c:showLegendKey val="0"/>
              <c:showVal val="1"/>
              <c:showCatName val="0"/>
              <c:showSerName val="0"/>
              <c:showPercent val="0"/>
              <c:showBubbleSize val="0"/>
            </c:dLbl>
            <c:dLbl>
              <c:idx val="2"/>
              <c:layout>
                <c:manualLayout>
                  <c:x val="0"/>
                  <c:y val="0.10759014013949726"/>
                </c:manualLayout>
              </c:layout>
              <c:dLblPos val="outEnd"/>
              <c:showLegendKey val="0"/>
              <c:showVal val="1"/>
              <c:showCatName val="0"/>
              <c:showSerName val="0"/>
              <c:showPercent val="0"/>
              <c:showBubbleSize val="0"/>
            </c:dLbl>
            <c:dLbl>
              <c:idx val="3"/>
              <c:layout>
                <c:manualLayout>
                  <c:x val="2.2016732716865373E-3"/>
                  <c:y val="9.4224009111424423E-2"/>
                </c:manualLayout>
              </c:layout>
              <c:dLblPos val="outEnd"/>
              <c:showLegendKey val="0"/>
              <c:showVal val="1"/>
              <c:showCatName val="0"/>
              <c:showSerName val="0"/>
              <c:showPercent val="0"/>
              <c:showBubbleSize val="0"/>
            </c:dLbl>
            <c:dLbl>
              <c:idx val="4"/>
              <c:layout>
                <c:manualLayout>
                  <c:x val="-2.2016732716865373E-3"/>
                  <c:y val="0.10396612332104579"/>
                </c:manualLayout>
              </c:layout>
              <c:dLblPos val="outEnd"/>
              <c:showLegendKey val="0"/>
              <c:showVal val="1"/>
              <c:showCatName val="0"/>
              <c:showSerName val="0"/>
              <c:showPercent val="0"/>
              <c:showBubbleSize val="0"/>
            </c:dLbl>
            <c:dLbl>
              <c:idx val="5"/>
              <c:layout>
                <c:manualLayout>
                  <c:x val="2.2016732716865373E-3"/>
                  <c:y val="9.4450724246744833E-2"/>
                </c:manualLayout>
              </c:layout>
              <c:dLblPos val="outEnd"/>
              <c:showLegendKey val="0"/>
              <c:showVal val="1"/>
              <c:showCatName val="0"/>
              <c:showSerName val="0"/>
              <c:showPercent val="0"/>
              <c:showBubbleSize val="0"/>
            </c:dLbl>
            <c:txPr>
              <a:bodyPr/>
              <a:lstStyle/>
              <a:p>
                <a:pPr>
                  <a:defRPr b="1">
                    <a:solidFill>
                      <a:schemeClr val="tx2"/>
                    </a:solidFill>
                  </a:defRPr>
                </a:pPr>
                <a:endParaRPr lang="es-EC"/>
              </a:p>
            </c:txPr>
            <c:dLblPos val="ctr"/>
            <c:showLegendKey val="0"/>
            <c:showVal val="1"/>
            <c:showCatName val="0"/>
            <c:showSerName val="0"/>
            <c:showPercent val="0"/>
            <c:showBubbleSize val="0"/>
            <c:showLeaderLines val="0"/>
          </c:dLbls>
          <c:cat>
            <c:strRef>
              <c:f>Hoja3!$B$3:$B$8</c:f>
              <c:strCache>
                <c:ptCount val="6"/>
                <c:pt idx="0">
                  <c:v>Recreación fisico-deportiva</c:v>
                </c:pt>
                <c:pt idx="1">
                  <c:v>Recreación social</c:v>
                </c:pt>
                <c:pt idx="2">
                  <c:v>Recreación al aire libre</c:v>
                </c:pt>
                <c:pt idx="3">
                  <c:v>Recreación técnica</c:v>
                </c:pt>
                <c:pt idx="4">
                  <c:v>Recreación lúdica</c:v>
                </c:pt>
                <c:pt idx="5">
                  <c:v>Recreación conmemorativa</c:v>
                </c:pt>
              </c:strCache>
            </c:strRef>
          </c:cat>
          <c:val>
            <c:numRef>
              <c:f>Hoja3!$D$3:$D$8</c:f>
              <c:numCache>
                <c:formatCode>0.00</c:formatCode>
                <c:ptCount val="6"/>
                <c:pt idx="0">
                  <c:v>2.6388888888888871</c:v>
                </c:pt>
                <c:pt idx="1">
                  <c:v>2.1666666666666665</c:v>
                </c:pt>
                <c:pt idx="2">
                  <c:v>2.4722222222222201</c:v>
                </c:pt>
                <c:pt idx="3">
                  <c:v>2.1111111111111112</c:v>
                </c:pt>
                <c:pt idx="4">
                  <c:v>2.25</c:v>
                </c:pt>
                <c:pt idx="5">
                  <c:v>2.0833333333333353</c:v>
                </c:pt>
              </c:numCache>
            </c:numRef>
          </c:val>
        </c:ser>
        <c:ser>
          <c:idx val="2"/>
          <c:order val="2"/>
          <c:tx>
            <c:strRef>
              <c:f>Hoja3!$E$2</c:f>
              <c:strCache>
                <c:ptCount val="1"/>
                <c:pt idx="0">
                  <c:v>Mujeres</c:v>
                </c:pt>
              </c:strCache>
            </c:strRef>
          </c:tx>
          <c:spPr>
            <a:solidFill>
              <a:schemeClr val="accent3"/>
            </a:solidFill>
            <a:ln w="19050" cap="flat" cmpd="sng" algn="ctr">
              <a:solidFill>
                <a:schemeClr val="lt1"/>
              </a:solidFill>
              <a:prstDash val="solid"/>
              <a:miter lim="800000"/>
            </a:ln>
            <a:effectLst/>
          </c:spPr>
          <c:invertIfNegative val="0"/>
          <c:dLbls>
            <c:txPr>
              <a:bodyPr/>
              <a:lstStyle/>
              <a:p>
                <a:pPr>
                  <a:defRPr b="1">
                    <a:solidFill>
                      <a:schemeClr val="tx2"/>
                    </a:solidFill>
                  </a:defRPr>
                </a:pPr>
                <a:endParaRPr lang="es-EC"/>
              </a:p>
            </c:txPr>
            <c:dLblPos val="inEnd"/>
            <c:showLegendKey val="0"/>
            <c:showVal val="1"/>
            <c:showCatName val="0"/>
            <c:showSerName val="0"/>
            <c:showPercent val="0"/>
            <c:showBubbleSize val="0"/>
            <c:showLeaderLines val="0"/>
          </c:dLbls>
          <c:cat>
            <c:strRef>
              <c:f>Hoja3!$B$3:$B$8</c:f>
              <c:strCache>
                <c:ptCount val="6"/>
                <c:pt idx="0">
                  <c:v>Recreación fisico-deportiva</c:v>
                </c:pt>
                <c:pt idx="1">
                  <c:v>Recreación social</c:v>
                </c:pt>
                <c:pt idx="2">
                  <c:v>Recreación al aire libre</c:v>
                </c:pt>
                <c:pt idx="3">
                  <c:v>Recreación técnica</c:v>
                </c:pt>
                <c:pt idx="4">
                  <c:v>Recreación lúdica</c:v>
                </c:pt>
                <c:pt idx="5">
                  <c:v>Recreación conmemorativa</c:v>
                </c:pt>
              </c:strCache>
            </c:strRef>
          </c:cat>
          <c:val>
            <c:numRef>
              <c:f>Hoja3!$E$3:$E$8</c:f>
              <c:numCache>
                <c:formatCode>0.00</c:formatCode>
                <c:ptCount val="6"/>
                <c:pt idx="0">
                  <c:v>3</c:v>
                </c:pt>
                <c:pt idx="1">
                  <c:v>2.7777777777777817</c:v>
                </c:pt>
                <c:pt idx="2">
                  <c:v>2.8888888888888875</c:v>
                </c:pt>
                <c:pt idx="3">
                  <c:v>2.2222222222222232</c:v>
                </c:pt>
                <c:pt idx="4">
                  <c:v>2.7777777777777817</c:v>
                </c:pt>
                <c:pt idx="5">
                  <c:v>2.1666666666666665</c:v>
                </c:pt>
              </c:numCache>
            </c:numRef>
          </c:val>
        </c:ser>
        <c:dLbls>
          <c:showLegendKey val="0"/>
          <c:showVal val="1"/>
          <c:showCatName val="0"/>
          <c:showSerName val="0"/>
          <c:showPercent val="0"/>
          <c:showBubbleSize val="0"/>
        </c:dLbls>
        <c:gapWidth val="150"/>
        <c:axId val="129057792"/>
        <c:axId val="136708672"/>
      </c:barChart>
      <c:catAx>
        <c:axId val="129057792"/>
        <c:scaling>
          <c:orientation val="minMax"/>
        </c:scaling>
        <c:delete val="0"/>
        <c:axPos val="b"/>
        <c:majorTickMark val="none"/>
        <c:minorTickMark val="none"/>
        <c:tickLblPos val="nextTo"/>
        <c:crossAx val="136708672"/>
        <c:crosses val="autoZero"/>
        <c:auto val="1"/>
        <c:lblAlgn val="ctr"/>
        <c:lblOffset val="100"/>
        <c:noMultiLvlLbl val="0"/>
      </c:catAx>
      <c:valAx>
        <c:axId val="136708672"/>
        <c:scaling>
          <c:orientation val="minMax"/>
        </c:scaling>
        <c:delete val="0"/>
        <c:axPos val="l"/>
        <c:majorGridlines/>
        <c:numFmt formatCode="0.00" sourceLinked="1"/>
        <c:majorTickMark val="none"/>
        <c:minorTickMark val="none"/>
        <c:tickLblPos val="nextTo"/>
        <c:crossAx val="129057792"/>
        <c:crosses val="autoZero"/>
        <c:crossBetween val="between"/>
      </c:valAx>
    </c:plotArea>
    <c:legend>
      <c:legendPos val="r"/>
      <c:layout>
        <c:manualLayout>
          <c:xMode val="edge"/>
          <c:yMode val="edge"/>
          <c:x val="0.8498861510893897"/>
          <c:y val="0.33027882969572203"/>
          <c:w val="0.12077080399896002"/>
          <c:h val="0.14773622047244453"/>
        </c:manualLayout>
      </c:layout>
      <c:overlay val="0"/>
    </c:legend>
    <c:plotVisOnly val="1"/>
    <c:dispBlanksAs val="gap"/>
    <c:showDLblsOverMax val="0"/>
  </c:chart>
  <c:txPr>
    <a:bodyPr/>
    <a:lstStyle/>
    <a:p>
      <a:pPr>
        <a:defRPr>
          <a:latin typeface="Arial" pitchFamily="34" charset="0"/>
          <a:cs typeface="Arial" pitchFamily="34" charset="0"/>
        </a:defRPr>
      </a:pPr>
      <a:endParaRPr lang="es-EC"/>
    </a:p>
  </c:txPr>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C"/>
              <a:t>Pretest y Postest MBI Hombres</a:t>
            </a:r>
          </a:p>
        </c:rich>
      </c:tx>
      <c:overlay val="0"/>
    </c:title>
    <c:autoTitleDeleted val="0"/>
    <c:plotArea>
      <c:layout/>
      <c:barChart>
        <c:barDir val="col"/>
        <c:grouping val="clustered"/>
        <c:varyColors val="0"/>
        <c:ser>
          <c:idx val="0"/>
          <c:order val="0"/>
          <c:tx>
            <c:strRef>
              <c:f>Hoja2!$B$19</c:f>
              <c:strCache>
                <c:ptCount val="1"/>
                <c:pt idx="0">
                  <c:v>ALTO</c:v>
                </c:pt>
              </c:strCache>
            </c:strRef>
          </c:tx>
          <c:spPr>
            <a:solidFill>
              <a:schemeClr val="accent6"/>
            </a:solidFill>
            <a:ln w="12700" cap="flat" cmpd="sng" algn="ctr">
              <a:solidFill>
                <a:schemeClr val="accent6">
                  <a:shade val="50000"/>
                </a:schemeClr>
              </a:solidFill>
              <a:prstDash val="solid"/>
              <a:miter lim="800000"/>
            </a:ln>
            <a:effectLst/>
          </c:spPr>
          <c:invertIfNegative val="0"/>
          <c:dLbls>
            <c:txPr>
              <a:bodyPr/>
              <a:lstStyle/>
              <a:p>
                <a:pPr>
                  <a:defRPr b="1">
                    <a:solidFill>
                      <a:schemeClr val="tx2"/>
                    </a:solidFill>
                  </a:defRPr>
                </a:pPr>
                <a:endParaRPr lang="es-EC"/>
              </a:p>
            </c:txPr>
            <c:showLegendKey val="0"/>
            <c:showVal val="1"/>
            <c:showCatName val="0"/>
            <c:showSerName val="0"/>
            <c:showPercent val="0"/>
            <c:showBubbleSize val="0"/>
            <c:showLeaderLines val="0"/>
          </c:dLbls>
          <c:cat>
            <c:multiLvlStrRef>
              <c:f>Hoja2!$C$16:$H$18</c:f>
              <c:multiLvlStrCache>
                <c:ptCount val="6"/>
                <c:lvl>
                  <c:pt idx="0">
                    <c:v>pretest</c:v>
                  </c:pt>
                  <c:pt idx="1">
                    <c:v>postest</c:v>
                  </c:pt>
                  <c:pt idx="2">
                    <c:v>pretest</c:v>
                  </c:pt>
                  <c:pt idx="3">
                    <c:v>postest</c:v>
                  </c:pt>
                  <c:pt idx="4">
                    <c:v>pretest</c:v>
                  </c:pt>
                  <c:pt idx="5">
                    <c:v>postest</c:v>
                  </c:pt>
                </c:lvl>
                <c:lvl>
                  <c:pt idx="0">
                    <c:v>CANSANCIO EMOCIONAL</c:v>
                  </c:pt>
                  <c:pt idx="2">
                    <c:v>DESPERSONALIZACION</c:v>
                  </c:pt>
                  <c:pt idx="4">
                    <c:v>REALIZACION PERSONAL</c:v>
                  </c:pt>
                </c:lvl>
              </c:multiLvlStrCache>
            </c:multiLvlStrRef>
          </c:cat>
          <c:val>
            <c:numRef>
              <c:f>Hoja2!$C$19:$H$19</c:f>
              <c:numCache>
                <c:formatCode>0.0%</c:formatCode>
                <c:ptCount val="6"/>
                <c:pt idx="0">
                  <c:v>0.66666666666666663</c:v>
                </c:pt>
                <c:pt idx="1">
                  <c:v>0</c:v>
                </c:pt>
                <c:pt idx="2">
                  <c:v>0.66666666666666663</c:v>
                </c:pt>
                <c:pt idx="3">
                  <c:v>0</c:v>
                </c:pt>
                <c:pt idx="4">
                  <c:v>0.58333333333333337</c:v>
                </c:pt>
                <c:pt idx="5">
                  <c:v>0</c:v>
                </c:pt>
              </c:numCache>
            </c:numRef>
          </c:val>
        </c:ser>
        <c:ser>
          <c:idx val="1"/>
          <c:order val="1"/>
          <c:tx>
            <c:strRef>
              <c:f>Hoja2!$B$20</c:f>
              <c:strCache>
                <c:ptCount val="1"/>
                <c:pt idx="0">
                  <c:v>MEDIO</c:v>
                </c:pt>
              </c:strCache>
            </c:strRef>
          </c:tx>
          <c:invertIfNegative val="0"/>
          <c:dLbls>
            <c:txPr>
              <a:bodyPr/>
              <a:lstStyle/>
              <a:p>
                <a:pPr>
                  <a:defRPr b="1">
                    <a:solidFill>
                      <a:schemeClr val="tx2"/>
                    </a:solidFill>
                  </a:defRPr>
                </a:pPr>
                <a:endParaRPr lang="es-EC"/>
              </a:p>
            </c:txPr>
            <c:showLegendKey val="0"/>
            <c:showVal val="1"/>
            <c:showCatName val="0"/>
            <c:showSerName val="0"/>
            <c:showPercent val="0"/>
            <c:showBubbleSize val="0"/>
            <c:showLeaderLines val="0"/>
          </c:dLbls>
          <c:cat>
            <c:multiLvlStrRef>
              <c:f>Hoja2!$C$16:$H$18</c:f>
              <c:multiLvlStrCache>
                <c:ptCount val="6"/>
                <c:lvl>
                  <c:pt idx="0">
                    <c:v>pretest</c:v>
                  </c:pt>
                  <c:pt idx="1">
                    <c:v>postest</c:v>
                  </c:pt>
                  <c:pt idx="2">
                    <c:v>pretest</c:v>
                  </c:pt>
                  <c:pt idx="3">
                    <c:v>postest</c:v>
                  </c:pt>
                  <c:pt idx="4">
                    <c:v>pretest</c:v>
                  </c:pt>
                  <c:pt idx="5">
                    <c:v>postest</c:v>
                  </c:pt>
                </c:lvl>
                <c:lvl>
                  <c:pt idx="0">
                    <c:v>CANSANCIO EMOCIONAL</c:v>
                  </c:pt>
                  <c:pt idx="2">
                    <c:v>DESPERSONALIZACION</c:v>
                  </c:pt>
                  <c:pt idx="4">
                    <c:v>REALIZACION PERSONAL</c:v>
                  </c:pt>
                </c:lvl>
              </c:multiLvlStrCache>
            </c:multiLvlStrRef>
          </c:cat>
          <c:val>
            <c:numRef>
              <c:f>Hoja2!$C$20:$H$20</c:f>
              <c:numCache>
                <c:formatCode>0.0%</c:formatCode>
                <c:ptCount val="6"/>
                <c:pt idx="0">
                  <c:v>0.16666666666666666</c:v>
                </c:pt>
                <c:pt idx="1">
                  <c:v>0.25</c:v>
                </c:pt>
                <c:pt idx="2">
                  <c:v>0.25</c:v>
                </c:pt>
                <c:pt idx="3">
                  <c:v>0.66666666666666663</c:v>
                </c:pt>
                <c:pt idx="4">
                  <c:v>0.33333333333333331</c:v>
                </c:pt>
                <c:pt idx="5">
                  <c:v>0.41666666666666691</c:v>
                </c:pt>
              </c:numCache>
            </c:numRef>
          </c:val>
        </c:ser>
        <c:ser>
          <c:idx val="2"/>
          <c:order val="2"/>
          <c:tx>
            <c:strRef>
              <c:f>Hoja2!$B$21</c:f>
              <c:strCache>
                <c:ptCount val="1"/>
                <c:pt idx="0">
                  <c:v>BAJO</c:v>
                </c:pt>
              </c:strCache>
            </c:strRef>
          </c:tx>
          <c:invertIfNegative val="0"/>
          <c:dLbls>
            <c:dLbl>
              <c:idx val="0"/>
              <c:layout>
                <c:manualLayout>
                  <c:x val="4.6237012564726105E-3"/>
                  <c:y val="4.2062226261362912E-2"/>
                </c:manualLayout>
              </c:layout>
              <c:showLegendKey val="0"/>
              <c:showVal val="1"/>
              <c:showCatName val="0"/>
              <c:showSerName val="0"/>
              <c:showPercent val="0"/>
              <c:showBubbleSize val="0"/>
            </c:dLbl>
            <c:txPr>
              <a:bodyPr/>
              <a:lstStyle/>
              <a:p>
                <a:pPr>
                  <a:defRPr b="1">
                    <a:solidFill>
                      <a:schemeClr val="tx2"/>
                    </a:solidFill>
                  </a:defRPr>
                </a:pPr>
                <a:endParaRPr lang="es-EC"/>
              </a:p>
            </c:txPr>
            <c:showLegendKey val="0"/>
            <c:showVal val="1"/>
            <c:showCatName val="0"/>
            <c:showSerName val="0"/>
            <c:showPercent val="0"/>
            <c:showBubbleSize val="0"/>
            <c:showLeaderLines val="0"/>
          </c:dLbls>
          <c:cat>
            <c:multiLvlStrRef>
              <c:f>Hoja2!$C$16:$H$18</c:f>
              <c:multiLvlStrCache>
                <c:ptCount val="6"/>
                <c:lvl>
                  <c:pt idx="0">
                    <c:v>pretest</c:v>
                  </c:pt>
                  <c:pt idx="1">
                    <c:v>postest</c:v>
                  </c:pt>
                  <c:pt idx="2">
                    <c:v>pretest</c:v>
                  </c:pt>
                  <c:pt idx="3">
                    <c:v>postest</c:v>
                  </c:pt>
                  <c:pt idx="4">
                    <c:v>pretest</c:v>
                  </c:pt>
                  <c:pt idx="5">
                    <c:v>postest</c:v>
                  </c:pt>
                </c:lvl>
                <c:lvl>
                  <c:pt idx="0">
                    <c:v>CANSANCIO EMOCIONAL</c:v>
                  </c:pt>
                  <c:pt idx="2">
                    <c:v>DESPERSONALIZACION</c:v>
                  </c:pt>
                  <c:pt idx="4">
                    <c:v>REALIZACION PERSONAL</c:v>
                  </c:pt>
                </c:lvl>
              </c:multiLvlStrCache>
            </c:multiLvlStrRef>
          </c:cat>
          <c:val>
            <c:numRef>
              <c:f>Hoja2!$C$21:$H$21</c:f>
              <c:numCache>
                <c:formatCode>0.0%</c:formatCode>
                <c:ptCount val="6"/>
                <c:pt idx="0">
                  <c:v>0.16666666666666666</c:v>
                </c:pt>
                <c:pt idx="1">
                  <c:v>0.75000000000000033</c:v>
                </c:pt>
                <c:pt idx="2">
                  <c:v>8.3333333333333343E-2</c:v>
                </c:pt>
                <c:pt idx="3">
                  <c:v>0.33333333333333331</c:v>
                </c:pt>
                <c:pt idx="4">
                  <c:v>8.3333333333333343E-2</c:v>
                </c:pt>
                <c:pt idx="5">
                  <c:v>0.58333333333333337</c:v>
                </c:pt>
              </c:numCache>
            </c:numRef>
          </c:val>
        </c:ser>
        <c:dLbls>
          <c:showLegendKey val="0"/>
          <c:showVal val="1"/>
          <c:showCatName val="0"/>
          <c:showSerName val="0"/>
          <c:showPercent val="0"/>
          <c:showBubbleSize val="0"/>
        </c:dLbls>
        <c:gapWidth val="150"/>
        <c:overlap val="-25"/>
        <c:axId val="137500160"/>
        <c:axId val="89432640"/>
      </c:barChart>
      <c:catAx>
        <c:axId val="137500160"/>
        <c:scaling>
          <c:orientation val="minMax"/>
        </c:scaling>
        <c:delete val="0"/>
        <c:axPos val="b"/>
        <c:majorTickMark val="none"/>
        <c:minorTickMark val="none"/>
        <c:tickLblPos val="nextTo"/>
        <c:crossAx val="89432640"/>
        <c:crosses val="autoZero"/>
        <c:auto val="1"/>
        <c:lblAlgn val="ctr"/>
        <c:lblOffset val="100"/>
        <c:noMultiLvlLbl val="0"/>
      </c:catAx>
      <c:valAx>
        <c:axId val="89432640"/>
        <c:scaling>
          <c:orientation val="minMax"/>
        </c:scaling>
        <c:delete val="1"/>
        <c:axPos val="l"/>
        <c:numFmt formatCode="0.0%" sourceLinked="1"/>
        <c:majorTickMark val="out"/>
        <c:minorTickMark val="none"/>
        <c:tickLblPos val="none"/>
        <c:crossAx val="137500160"/>
        <c:crosses val="autoZero"/>
        <c:crossBetween val="between"/>
      </c:valAx>
    </c:plotArea>
    <c:legend>
      <c:legendPos val="t"/>
      <c:overlay val="0"/>
    </c:legend>
    <c:plotVisOnly val="1"/>
    <c:dispBlanksAs val="gap"/>
    <c:showDLblsOverMax val="0"/>
  </c:chart>
  <c:spPr>
    <a:solidFill>
      <a:schemeClr val="lt1"/>
    </a:solidFill>
    <a:ln w="12700" cap="flat" cmpd="sng" algn="ctr">
      <a:solidFill>
        <a:schemeClr val="dk1"/>
      </a:solidFill>
      <a:prstDash val="solid"/>
      <a:miter lim="800000"/>
    </a:ln>
    <a:effectLst/>
  </c:spPr>
  <c:txPr>
    <a:bodyPr/>
    <a:lstStyle/>
    <a:p>
      <a:pPr>
        <a:defRPr sz="1400">
          <a:solidFill>
            <a:schemeClr val="dk1"/>
          </a:solidFill>
          <a:latin typeface="Arial" pitchFamily="34" charset="0"/>
          <a:ea typeface="+mn-ea"/>
          <a:cs typeface="Arial" pitchFamily="34" charset="0"/>
        </a:defRPr>
      </a:pPr>
      <a:endParaRPr lang="es-EC"/>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drawings/drawing1.xml><?xml version="1.0" encoding="utf-8"?>
<c:userShapes xmlns:c="http://schemas.openxmlformats.org/drawingml/2006/chart">
  <cdr:relSizeAnchor xmlns:cdr="http://schemas.openxmlformats.org/drawingml/2006/chartDrawing">
    <cdr:from>
      <cdr:x>0.29924</cdr:x>
      <cdr:y>0.77778</cdr:y>
    </cdr:from>
    <cdr:to>
      <cdr:x>0.81013</cdr:x>
      <cdr:y>0.81817</cdr:y>
    </cdr:to>
    <cdr:sp macro="" textlink="">
      <cdr:nvSpPr>
        <cdr:cNvPr id="2" name="Rectangle 1"/>
        <cdr:cNvSpPr>
          <a:spLocks xmlns:a="http://schemas.openxmlformats.org/drawingml/2006/main" noChangeArrowheads="1"/>
        </cdr:cNvSpPr>
      </cdr:nvSpPr>
      <cdr:spPr bwMode="auto">
        <a:xfrm xmlns:a="http://schemas.openxmlformats.org/drawingml/2006/main">
          <a:off x="3749040" y="5334000"/>
          <a:ext cx="6400800" cy="276999"/>
        </a:xfrm>
        <a:prstGeom xmlns:a="http://schemas.openxmlformats.org/drawingml/2006/main" prst="rect">
          <a:avLst/>
        </a:prstGeom>
        <a:noFill xmlns:a="http://schemas.openxmlformats.org/drawingml/2006/main"/>
        <a:ln xmlns:a="http://schemas.openxmlformats.org/drawingml/2006/main" w="9525">
          <a:noFill/>
          <a:miter lim="800000"/>
          <a:headEnd/>
          <a:tailEnd/>
        </a:ln>
        <a:effectLst xmlns:a="http://schemas.openxmlformats.org/drawingml/2006/main"/>
      </cdr:spPr>
      <cdr:txBody>
        <a:bodyPr xmlns:a="http://schemas.openxmlformats.org/drawingml/2006/main" vert="horz" wrap="square" lIns="91440" tIns="45720" rIns="91440" bIns="45720" numCol="1" anchor="ctr" anchorCtr="0" compatLnSpc="1">
          <a:prstTxWarp prst="textNoShape">
            <a:avLst/>
          </a:prstTxWarp>
          <a:spAutoFit/>
        </a:bodyPr>
        <a:lstStyle xmlns:a="http://schemas.openxmlformats.org/drawingml/2006/main">
          <a:defPPr>
            <a:defRPr lang="en-US"/>
          </a:defPPr>
          <a:lvl1pPr marL="0" algn="l" defTabSz="914400" rtl="0" eaLnBrk="1" latinLnBrk="0" hangingPunct="1">
            <a:defRPr sz="1800" kern="1200">
              <a:solidFill>
                <a:srgbClr val="9A5315"/>
              </a:solidFill>
              <a:latin typeface="Segoe Print"/>
            </a:defRPr>
          </a:lvl1pPr>
          <a:lvl2pPr marL="457200" algn="l" defTabSz="914400" rtl="0" eaLnBrk="1" latinLnBrk="0" hangingPunct="1">
            <a:defRPr sz="1800" kern="1200">
              <a:solidFill>
                <a:srgbClr val="9A5315"/>
              </a:solidFill>
              <a:latin typeface="Segoe Print"/>
            </a:defRPr>
          </a:lvl2pPr>
          <a:lvl3pPr marL="914400" algn="l" defTabSz="914400" rtl="0" eaLnBrk="1" latinLnBrk="0" hangingPunct="1">
            <a:defRPr sz="1800" kern="1200">
              <a:solidFill>
                <a:srgbClr val="9A5315"/>
              </a:solidFill>
              <a:latin typeface="Segoe Print"/>
            </a:defRPr>
          </a:lvl3pPr>
          <a:lvl4pPr marL="1371600" algn="l" defTabSz="914400" rtl="0" eaLnBrk="1" latinLnBrk="0" hangingPunct="1">
            <a:defRPr sz="1800" kern="1200">
              <a:solidFill>
                <a:srgbClr val="9A5315"/>
              </a:solidFill>
              <a:latin typeface="Segoe Print"/>
            </a:defRPr>
          </a:lvl4pPr>
          <a:lvl5pPr marL="1828800" algn="l" defTabSz="914400" rtl="0" eaLnBrk="1" latinLnBrk="0" hangingPunct="1">
            <a:defRPr sz="1800" kern="1200">
              <a:solidFill>
                <a:srgbClr val="9A5315"/>
              </a:solidFill>
              <a:latin typeface="Segoe Print"/>
            </a:defRPr>
          </a:lvl5pPr>
          <a:lvl6pPr marL="2286000" algn="l" defTabSz="914400" rtl="0" eaLnBrk="1" latinLnBrk="0" hangingPunct="1">
            <a:defRPr sz="1800" kern="1200">
              <a:solidFill>
                <a:srgbClr val="9A5315"/>
              </a:solidFill>
              <a:latin typeface="Segoe Print"/>
            </a:defRPr>
          </a:lvl6pPr>
          <a:lvl7pPr marL="2743200" algn="l" defTabSz="914400" rtl="0" eaLnBrk="1" latinLnBrk="0" hangingPunct="1">
            <a:defRPr sz="1800" kern="1200">
              <a:solidFill>
                <a:srgbClr val="9A5315"/>
              </a:solidFill>
              <a:latin typeface="Segoe Print"/>
            </a:defRPr>
          </a:lvl7pPr>
          <a:lvl8pPr marL="3200400" algn="l" defTabSz="914400" rtl="0" eaLnBrk="1" latinLnBrk="0" hangingPunct="1">
            <a:defRPr sz="1800" kern="1200">
              <a:solidFill>
                <a:srgbClr val="9A5315"/>
              </a:solidFill>
              <a:latin typeface="Segoe Print"/>
            </a:defRPr>
          </a:lvl8pPr>
          <a:lvl9pPr marL="3657600" algn="l" defTabSz="914400" rtl="0" eaLnBrk="1" latinLnBrk="0" hangingPunct="1">
            <a:defRPr sz="1800" kern="1200">
              <a:solidFill>
                <a:srgbClr val="9A5315"/>
              </a:solidFill>
              <a:latin typeface="Segoe Print"/>
            </a:defRPr>
          </a:lvl9pPr>
        </a:lstStyle>
        <a:p xmlns:a="http://schemas.openxmlformats.org/drawingml/2006/main">
          <a:pPr marL="0" marR="0" lvl="0" indent="0" algn="ctr" defTabSz="914400" rtl="0" eaLnBrk="1" fontAlgn="base" latinLnBrk="0" hangingPunct="1">
            <a:lnSpc>
              <a:spcPct val="100000"/>
            </a:lnSpc>
            <a:spcBef>
              <a:spcPct val="0"/>
            </a:spcBef>
            <a:spcAft>
              <a:spcPct val="0"/>
            </a:spcAft>
            <a:buClrTx/>
            <a:buSzTx/>
            <a:buFontTx/>
            <a:buNone/>
            <a:tabLst/>
          </a:pPr>
          <a:r>
            <a:rPr kumimoji="0" lang="es-EC" sz="1200" b="0" i="0" u="none" strike="noStrike" cap="none" normalizeH="0" baseline="0" dirty="0" smtClean="0">
              <a:ln>
                <a:noFill/>
              </a:ln>
              <a:solidFill>
                <a:srgbClr val="9A5315"/>
              </a:solidFill>
              <a:effectLst/>
              <a:latin typeface="Arial" pitchFamily="34" charset="0"/>
              <a:ea typeface="Calibri" pitchFamily="34" charset="0"/>
              <a:cs typeface="Arial" pitchFamily="34" charset="0"/>
            </a:rPr>
            <a:t>Gr</a:t>
          </a:r>
          <a:r>
            <a:rPr kumimoji="0" lang="es-EC" sz="1200" b="0" i="0" u="none" strike="noStrike" cap="none" normalizeH="0" baseline="0" dirty="0" smtClean="0">
              <a:ln>
                <a:noFill/>
              </a:ln>
              <a:solidFill>
                <a:srgbClr val="9A5315"/>
              </a:solidFill>
              <a:effectLst/>
              <a:latin typeface="Calibri"/>
              <a:ea typeface="Calibri" pitchFamily="34" charset="0"/>
              <a:cs typeface="Arial" pitchFamily="34" charset="0"/>
            </a:rPr>
            <a:t>á</a:t>
          </a:r>
          <a:r>
            <a:rPr kumimoji="0" lang="es-EC" sz="1200" b="0" i="0" u="none" strike="noStrike" cap="none" normalizeH="0" baseline="0" dirty="0" smtClean="0">
              <a:ln>
                <a:noFill/>
              </a:ln>
              <a:solidFill>
                <a:srgbClr val="9A5315"/>
              </a:solidFill>
              <a:effectLst/>
              <a:latin typeface="Arial" pitchFamily="34" charset="0"/>
              <a:ea typeface="Calibri" pitchFamily="34" charset="0"/>
              <a:cs typeface="Arial" pitchFamily="34" charset="0"/>
            </a:rPr>
            <a:t>fica N° 8:</a:t>
          </a:r>
          <a:r>
            <a:rPr kumimoji="0" lang="es-EC" sz="1200" b="0" i="0" u="none" strike="noStrike" cap="none" normalizeH="0" dirty="0" smtClean="0">
              <a:ln>
                <a:noFill/>
              </a:ln>
              <a:solidFill>
                <a:srgbClr val="9A5315"/>
              </a:solidFill>
              <a:effectLst/>
              <a:latin typeface="Arial" pitchFamily="34" charset="0"/>
              <a:ea typeface="Calibri" pitchFamily="34" charset="0"/>
              <a:cs typeface="Arial" pitchFamily="34" charset="0"/>
            </a:rPr>
            <a:t> Actividades recreativas preferentes</a:t>
          </a:r>
          <a:endParaRPr kumimoji="0" lang="es-EC" sz="1800" b="0" i="0" u="none" strike="noStrike" cap="none" normalizeH="0" baseline="0" dirty="0" smtClean="0">
            <a:ln>
              <a:noFill/>
            </a:ln>
            <a:solidFill>
              <a:srgbClr val="9A5315"/>
            </a:solidFill>
            <a:effectLst/>
            <a:latin typeface="Arial" pitchFamily="34" charset="0"/>
            <a:cs typeface="Arial"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3A45BA1-980A-4507-BE5A-5C1E7C2FFD8F}" type="datetimeFigureOut">
              <a:rPr lang="en-US"/>
              <a:pPr/>
              <a:t>7/21/2013</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7E03411-58E2-43FD-AE1D-AD77DFF8CB20}" type="slidenum">
              <a:rPr/>
              <a:pPr/>
              <a:t>‹Nº›</a:t>
            </a:fld>
            <a:endParaRPr/>
          </a:p>
        </p:txBody>
      </p:sp>
    </p:spTree>
    <p:extLst>
      <p:ext uri="{BB962C8B-B14F-4D97-AF65-F5344CB8AC3E}">
        <p14:creationId xmlns:p14="http://schemas.microsoft.com/office/powerpoint/2010/main" val="1881910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A3416D-7FED-43BC-AA7C-D92DBA01ED64}" type="datetimeFigureOut">
              <a:rPr lang="en-US"/>
              <a:pPr/>
              <a:t>7/21/2013</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DC57A8-AE18-4654-B6AF-04B3577165BE}" type="slidenum">
              <a:rPr/>
              <a:pPr/>
              <a:t>‹Nº›</a:t>
            </a:fld>
            <a:endParaRPr/>
          </a:p>
        </p:txBody>
      </p:sp>
    </p:spTree>
    <p:extLst>
      <p:ext uri="{BB962C8B-B14F-4D97-AF65-F5344CB8AC3E}">
        <p14:creationId xmlns:p14="http://schemas.microsoft.com/office/powerpoint/2010/main" val="2581397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265611" y="1752600"/>
            <a:ext cx="6858002" cy="1828800"/>
          </a:xfrm>
        </p:spPr>
        <p:txBody>
          <a:bodyPr anchor="b">
            <a:normAutofit/>
          </a:bodyPr>
          <a:lstStyle>
            <a:lvl1pPr algn="l">
              <a:defRPr sz="5400"/>
            </a:lvl1pPr>
          </a:lstStyle>
          <a:p>
            <a:r>
              <a:rPr lang="es-ES" smtClean="0"/>
              <a:t>Haga clic para modificar el estilo de título del patrón</a:t>
            </a:r>
            <a:endParaRPr/>
          </a:p>
        </p:txBody>
      </p:sp>
      <p:sp>
        <p:nvSpPr>
          <p:cNvPr id="3" name="Subtitle 2"/>
          <p:cNvSpPr>
            <a:spLocks noGrp="1"/>
          </p:cNvSpPr>
          <p:nvPr>
            <p:ph type="subTitle" idx="1"/>
          </p:nvPr>
        </p:nvSpPr>
        <p:spPr>
          <a:xfrm>
            <a:off x="4265610" y="3733800"/>
            <a:ext cx="6858002" cy="914400"/>
          </a:xfrm>
        </p:spPr>
        <p:txBody>
          <a:bodyPr/>
          <a:lstStyle>
            <a:lvl1pPr marL="0" indent="0" algn="l">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a:p>
        </p:txBody>
      </p:sp>
    </p:spTree>
    <p:extLst>
      <p:ext uri="{BB962C8B-B14F-4D97-AF65-F5344CB8AC3E}">
        <p14:creationId xmlns:p14="http://schemas.microsoft.com/office/powerpoint/2010/main" val="2981203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res imágenes con título ">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fld id="{4CF99945-0A15-4715-AB6C-F5E56CF20F70}" type="datetimeFigureOut">
              <a:rPr lang="en-US"/>
              <a:pPr/>
              <a:t>7/21/2013</a:t>
            </a:fld>
            <a:endParaRPr/>
          </a:p>
        </p:txBody>
      </p:sp>
      <p:sp>
        <p:nvSpPr>
          <p:cNvPr id="7" name="Footer Placeholder 6"/>
          <p:cNvSpPr>
            <a:spLocks noGrp="1"/>
          </p:cNvSpPr>
          <p:nvPr>
            <p:ph type="ftr" sz="quarter" idx="11"/>
          </p:nvPr>
        </p:nvSpPr>
        <p:spPr/>
        <p:txBody>
          <a:bodyPr/>
          <a:lstStyle/>
          <a:p>
            <a:endParaRPr/>
          </a:p>
        </p:txBody>
      </p:sp>
      <p:sp>
        <p:nvSpPr>
          <p:cNvPr id="8" name="Slide Number Placeholder 7"/>
          <p:cNvSpPr>
            <a:spLocks noGrp="1"/>
          </p:cNvSpPr>
          <p:nvPr>
            <p:ph type="sldNum" sz="quarter" idx="12"/>
          </p:nvPr>
        </p:nvSpPr>
        <p:spPr/>
        <p:txBody>
          <a:bodyPr/>
          <a:lstStyle/>
          <a:p>
            <a:fld id="{022B156B-59AE-415F-B24B-8756D48BB977}" type="slidenum">
              <a:rPr/>
              <a:pPr/>
              <a:t>‹Nº›</a:t>
            </a:fld>
            <a:endParaRPr/>
          </a:p>
        </p:txBody>
      </p:sp>
      <p:grpSp>
        <p:nvGrpSpPr>
          <p:cNvPr id="84" name="Group 83"/>
          <p:cNvGrpSpPr>
            <a:grpSpLocks noChangeAspect="1"/>
          </p:cNvGrpSpPr>
          <p:nvPr/>
        </p:nvGrpSpPr>
        <p:grpSpPr>
          <a:xfrm rot="16200000" flipV="1">
            <a:off x="274315" y="1102304"/>
            <a:ext cx="5053664" cy="4411852"/>
            <a:chOff x="895350" y="3313113"/>
            <a:chExt cx="3613151" cy="2790825"/>
          </a:xfrm>
          <a:solidFill>
            <a:schemeClr val="tx1">
              <a:lumMod val="50000"/>
            </a:schemeClr>
          </a:solidFill>
        </p:grpSpPr>
        <p:sp>
          <p:nvSpPr>
            <p:cNvPr id="85"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6"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7"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8"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9"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0"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1"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2"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3"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4"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5"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6"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97" name="Picture Placeholder 33"/>
          <p:cNvSpPr>
            <a:spLocks noGrp="1"/>
          </p:cNvSpPr>
          <p:nvPr>
            <p:ph type="pic" sz="quarter" idx="17"/>
          </p:nvPr>
        </p:nvSpPr>
        <p:spPr>
          <a:xfrm>
            <a:off x="840795" y="1020193"/>
            <a:ext cx="3886200" cy="4572000"/>
          </a:xfrm>
          <a:solidFill>
            <a:schemeClr val="bg2"/>
          </a:solidFill>
          <a:ln w="38100">
            <a:solidFill>
              <a:schemeClr val="bg1"/>
            </a:solidFill>
          </a:ln>
        </p:spPr>
        <p:txBody>
          <a:bodyPr/>
          <a:lstStyle>
            <a:lvl1pPr marL="0" indent="0" algn="ctr">
              <a:buNone/>
              <a:defRPr/>
            </a:lvl1pPr>
          </a:lstStyle>
          <a:p>
            <a:r>
              <a:rPr lang="es-ES" smtClean="0"/>
              <a:t>Haga clic en el icono para agregar una imagen</a:t>
            </a:r>
            <a:endParaRPr/>
          </a:p>
        </p:txBody>
      </p:sp>
      <p:grpSp>
        <p:nvGrpSpPr>
          <p:cNvPr id="98" name="Group 97"/>
          <p:cNvGrpSpPr/>
          <p:nvPr/>
        </p:nvGrpSpPr>
        <p:grpSpPr>
          <a:xfrm>
            <a:off x="5322489" y="319177"/>
            <a:ext cx="3389607" cy="2710838"/>
            <a:chOff x="895350" y="3313113"/>
            <a:chExt cx="3613151" cy="2790825"/>
          </a:xfrm>
          <a:solidFill>
            <a:schemeClr val="tx1">
              <a:lumMod val="50000"/>
            </a:schemeClr>
          </a:solidFill>
        </p:grpSpPr>
        <p:sp>
          <p:nvSpPr>
            <p:cNvPr id="99"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0"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1"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2"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3"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4"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5"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6"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7"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8"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9"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0"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111" name="Picture Placeholder 33"/>
          <p:cNvSpPr>
            <a:spLocks noGrp="1" noChangeAspect="1"/>
          </p:cNvSpPr>
          <p:nvPr>
            <p:ph type="pic" sz="quarter" idx="18"/>
          </p:nvPr>
        </p:nvSpPr>
        <p:spPr>
          <a:xfrm>
            <a:off x="5546780" y="529603"/>
            <a:ext cx="2993366" cy="2305338"/>
          </a:xfrm>
          <a:solidFill>
            <a:schemeClr val="bg2"/>
          </a:solidFill>
          <a:ln w="38100">
            <a:solidFill>
              <a:schemeClr val="bg1"/>
            </a:solidFill>
          </a:ln>
        </p:spPr>
        <p:txBody>
          <a:bodyPr/>
          <a:lstStyle>
            <a:lvl1pPr marL="0" indent="0" algn="ctr">
              <a:buNone/>
              <a:defRPr/>
            </a:lvl1pPr>
          </a:lstStyle>
          <a:p>
            <a:r>
              <a:rPr lang="es-ES" smtClean="0"/>
              <a:t>Haga clic en el icono para agregar una imagen</a:t>
            </a:r>
            <a:endParaRPr/>
          </a:p>
        </p:txBody>
      </p:sp>
      <p:grpSp>
        <p:nvGrpSpPr>
          <p:cNvPr id="112" name="Group 111"/>
          <p:cNvGrpSpPr/>
          <p:nvPr/>
        </p:nvGrpSpPr>
        <p:grpSpPr>
          <a:xfrm>
            <a:off x="5322489" y="3436140"/>
            <a:ext cx="3389607" cy="2710838"/>
            <a:chOff x="895350" y="3313113"/>
            <a:chExt cx="3613151" cy="2790825"/>
          </a:xfrm>
          <a:solidFill>
            <a:schemeClr val="tx1">
              <a:lumMod val="50000"/>
            </a:schemeClr>
          </a:solidFill>
        </p:grpSpPr>
        <p:sp>
          <p:nvSpPr>
            <p:cNvPr id="11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125" name="Picture Placeholder 33"/>
          <p:cNvSpPr>
            <a:spLocks noGrp="1" noChangeAspect="1"/>
          </p:cNvSpPr>
          <p:nvPr>
            <p:ph type="pic" sz="quarter" idx="19"/>
          </p:nvPr>
        </p:nvSpPr>
        <p:spPr>
          <a:xfrm>
            <a:off x="5546780" y="3646566"/>
            <a:ext cx="2993366" cy="2305338"/>
          </a:xfrm>
          <a:solidFill>
            <a:schemeClr val="bg2"/>
          </a:solidFill>
          <a:ln w="38100">
            <a:solidFill>
              <a:schemeClr val="bg1"/>
            </a:solidFill>
          </a:ln>
        </p:spPr>
        <p:txBody>
          <a:bodyPr/>
          <a:lstStyle>
            <a:lvl1pPr marL="0" indent="0" algn="ctr">
              <a:buNone/>
              <a:defRPr/>
            </a:lvl1pPr>
          </a:lstStyle>
          <a:p>
            <a:r>
              <a:rPr lang="es-ES" smtClean="0"/>
              <a:t>Haga clic en el icono para agregar una imagen</a:t>
            </a:r>
            <a:endParaRPr/>
          </a:p>
        </p:txBody>
      </p:sp>
      <p:sp>
        <p:nvSpPr>
          <p:cNvPr id="126" name="Text Placeholder 3"/>
          <p:cNvSpPr>
            <a:spLocks noGrp="1"/>
          </p:cNvSpPr>
          <p:nvPr>
            <p:ph type="body" sz="half" idx="21"/>
          </p:nvPr>
        </p:nvSpPr>
        <p:spPr>
          <a:xfrm>
            <a:off x="9066214" y="2048893"/>
            <a:ext cx="2286000" cy="2514599"/>
          </a:xfrm>
        </p:spPr>
        <p:txBody>
          <a:bodyPr anchor="ct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Tree>
    <p:extLst>
      <p:ext uri="{BB962C8B-B14F-4D97-AF65-F5344CB8AC3E}">
        <p14:creationId xmlns:p14="http://schemas.microsoft.com/office/powerpoint/2010/main" val="787425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7511732" y="1330347"/>
            <a:ext cx="3840480" cy="2103120"/>
          </a:xfrm>
        </p:spPr>
        <p:txBody>
          <a:bodyPr anchor="b">
            <a:normAutofit/>
          </a:bodyPr>
          <a:lstStyle>
            <a:lvl1pPr>
              <a:defRPr sz="3600"/>
            </a:lvl1pPr>
          </a:lstStyle>
          <a:p>
            <a:r>
              <a:rPr lang="es-ES" smtClean="0"/>
              <a:t>Haga clic para modificar el estilo de título del patrón</a:t>
            </a:r>
            <a:endParaRPr/>
          </a:p>
        </p:txBody>
      </p:sp>
      <p:sp>
        <p:nvSpPr>
          <p:cNvPr id="3" name="Content Placeholder 2"/>
          <p:cNvSpPr>
            <a:spLocks noGrp="1"/>
          </p:cNvSpPr>
          <p:nvPr>
            <p:ph idx="1"/>
          </p:nvPr>
        </p:nvSpPr>
        <p:spPr>
          <a:xfrm>
            <a:off x="836613" y="914400"/>
            <a:ext cx="6172201" cy="502920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a:p>
        </p:txBody>
      </p:sp>
      <p:sp>
        <p:nvSpPr>
          <p:cNvPr id="4" name="Text Placeholder 3"/>
          <p:cNvSpPr>
            <a:spLocks noGrp="1"/>
          </p:cNvSpPr>
          <p:nvPr>
            <p:ph type="body" sz="half" idx="2"/>
          </p:nvPr>
        </p:nvSpPr>
        <p:spPr>
          <a:xfrm>
            <a:off x="7511732" y="3555523"/>
            <a:ext cx="3840480" cy="2388077"/>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a:xfrm>
            <a:off x="8075611" y="6019801"/>
            <a:ext cx="1396260" cy="228600"/>
          </a:xfrm>
        </p:spPr>
        <p:txBody>
          <a:bodyPr/>
          <a:lstStyle/>
          <a:p>
            <a:fld id="{4CF99945-0A15-4715-AB6C-F5E56CF20F70}" type="datetimeFigureOut">
              <a:rPr lang="en-US"/>
              <a:pPr/>
              <a:t>7/21/2013</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a:xfrm>
            <a:off x="1065213" y="6019801"/>
            <a:ext cx="762000" cy="228600"/>
          </a:xfrm>
        </p:spPr>
        <p:txBody>
          <a:bodyPr/>
          <a:lstStyle>
            <a:lvl1pPr algn="l">
              <a:defRPr/>
            </a:lvl1pPr>
          </a:lstStyle>
          <a:p>
            <a:fld id="{022B156B-59AE-415F-B24B-8756D48BB977}" type="slidenum">
              <a:rPr/>
              <a:pPr/>
              <a:t>‹Nº›</a:t>
            </a:fld>
            <a:endParaRPr/>
          </a:p>
        </p:txBody>
      </p:sp>
    </p:spTree>
    <p:extLst>
      <p:ext uri="{BB962C8B-B14F-4D97-AF65-F5344CB8AC3E}">
        <p14:creationId xmlns:p14="http://schemas.microsoft.com/office/powerpoint/2010/main" val="1239762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grpSp>
        <p:nvGrpSpPr>
          <p:cNvPr id="8" name="Group 7"/>
          <p:cNvGrpSpPr/>
          <p:nvPr/>
        </p:nvGrpSpPr>
        <p:grpSpPr>
          <a:xfrm>
            <a:off x="595546" y="781398"/>
            <a:ext cx="6433398" cy="5053665"/>
            <a:chOff x="5162444" y="781398"/>
            <a:chExt cx="6433398" cy="5053665"/>
          </a:xfrm>
        </p:grpSpPr>
        <p:sp>
          <p:nvSpPr>
            <p:cNvPr id="9" name="Freeform 42"/>
            <p:cNvSpPr>
              <a:spLocks/>
            </p:cNvSpPr>
            <p:nvPr/>
          </p:nvSpPr>
          <p:spPr bwMode="auto">
            <a:xfrm rot="16200000" flipV="1">
              <a:off x="3342557" y="3275021"/>
              <a:ext cx="3827994" cy="17568"/>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0" name="Freeform 43"/>
            <p:cNvSpPr>
              <a:spLocks/>
            </p:cNvSpPr>
            <p:nvPr/>
          </p:nvSpPr>
          <p:spPr bwMode="auto">
            <a:xfrm rot="16200000" flipV="1">
              <a:off x="9565728" y="3299447"/>
              <a:ext cx="3836876" cy="17568"/>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nvGrpSpPr>
            <p:cNvPr id="11" name="Group 10"/>
            <p:cNvGrpSpPr/>
            <p:nvPr/>
          </p:nvGrpSpPr>
          <p:grpSpPr>
            <a:xfrm>
              <a:off x="5814205" y="859113"/>
              <a:ext cx="5129146" cy="4880471"/>
              <a:chOff x="7856559" y="859113"/>
              <a:chExt cx="3086791" cy="4880471"/>
            </a:xfrm>
          </p:grpSpPr>
          <p:sp>
            <p:nvSpPr>
              <p:cNvPr id="20" name="Freeform 41"/>
              <p:cNvSpPr>
                <a:spLocks/>
              </p:cNvSpPr>
              <p:nvPr/>
            </p:nvSpPr>
            <p:spPr bwMode="auto">
              <a:xfrm rot="16200000" flipV="1">
                <a:off x="9392183" y="4188416"/>
                <a:ext cx="15544" cy="3086791"/>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21" name="Freeform 44"/>
              <p:cNvSpPr>
                <a:spLocks/>
              </p:cNvSpPr>
              <p:nvPr/>
            </p:nvSpPr>
            <p:spPr bwMode="auto">
              <a:xfrm rot="16200000" flipV="1">
                <a:off x="9366943" y="-651271"/>
                <a:ext cx="13322" cy="3034090"/>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sp>
          <p:nvSpPr>
            <p:cNvPr id="12" name="Freeform 45"/>
            <p:cNvSpPr>
              <a:spLocks noEditPoints="1"/>
            </p:cNvSpPr>
            <p:nvPr/>
          </p:nvSpPr>
          <p:spPr bwMode="auto">
            <a:xfrm rot="16200000" flipV="1">
              <a:off x="5186001" y="5323012"/>
              <a:ext cx="477390" cy="524504"/>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3" name="Freeform 46"/>
            <p:cNvSpPr>
              <a:spLocks noEditPoints="1"/>
            </p:cNvSpPr>
            <p:nvPr/>
          </p:nvSpPr>
          <p:spPr bwMode="auto">
            <a:xfrm rot="16200000" flipV="1">
              <a:off x="5197295" y="5324846"/>
              <a:ext cx="477390" cy="511956"/>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4" name="Freeform 47"/>
            <p:cNvSpPr>
              <a:spLocks noEditPoints="1"/>
            </p:cNvSpPr>
            <p:nvPr/>
          </p:nvSpPr>
          <p:spPr bwMode="auto">
            <a:xfrm rot="16200000" flipV="1">
              <a:off x="11076843" y="5321082"/>
              <a:ext cx="508476" cy="519485"/>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5" name="Freeform 48"/>
            <p:cNvSpPr>
              <a:spLocks noEditPoints="1"/>
            </p:cNvSpPr>
            <p:nvPr/>
          </p:nvSpPr>
          <p:spPr bwMode="auto">
            <a:xfrm rot="16200000" flipV="1">
              <a:off x="11093207" y="5321324"/>
              <a:ext cx="470728" cy="534543"/>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6" name="Freeform 49"/>
            <p:cNvSpPr>
              <a:spLocks noEditPoints="1"/>
            </p:cNvSpPr>
            <p:nvPr/>
          </p:nvSpPr>
          <p:spPr bwMode="auto">
            <a:xfrm rot="16200000" flipV="1">
              <a:off x="11051654" y="771453"/>
              <a:ext cx="468508" cy="519485"/>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7" name="Freeform 50"/>
            <p:cNvSpPr>
              <a:spLocks noEditPoints="1"/>
            </p:cNvSpPr>
            <p:nvPr/>
          </p:nvSpPr>
          <p:spPr bwMode="auto">
            <a:xfrm rot="16200000" flipV="1">
              <a:off x="11044126" y="786511"/>
              <a:ext cx="468508" cy="489370"/>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8" name="Freeform 51"/>
            <p:cNvSpPr>
              <a:spLocks noEditPoints="1"/>
            </p:cNvSpPr>
            <p:nvPr/>
          </p:nvSpPr>
          <p:spPr bwMode="auto">
            <a:xfrm rot="16200000" flipV="1">
              <a:off x="5232723" y="721157"/>
              <a:ext cx="424100" cy="544581"/>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9" name="Freeform 52"/>
            <p:cNvSpPr>
              <a:spLocks noEditPoints="1"/>
            </p:cNvSpPr>
            <p:nvPr/>
          </p:nvSpPr>
          <p:spPr bwMode="auto">
            <a:xfrm rot="16200000" flipV="1">
              <a:off x="5241796" y="749729"/>
              <a:ext cx="428541" cy="491879"/>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sp>
        <p:nvSpPr>
          <p:cNvPr id="2" name="Title 1"/>
          <p:cNvSpPr>
            <a:spLocks noGrp="1"/>
          </p:cNvSpPr>
          <p:nvPr>
            <p:ph type="title"/>
          </p:nvPr>
        </p:nvSpPr>
        <p:spPr>
          <a:xfrm>
            <a:off x="7492891" y="1330347"/>
            <a:ext cx="3840480" cy="2103120"/>
          </a:xfrm>
        </p:spPr>
        <p:txBody>
          <a:bodyPr anchor="b">
            <a:normAutofit/>
          </a:bodyPr>
          <a:lstStyle>
            <a:lvl1pPr>
              <a:defRPr sz="3600"/>
            </a:lvl1pPr>
          </a:lstStyle>
          <a:p>
            <a:r>
              <a:rPr lang="es-ES" smtClean="0"/>
              <a:t>Haga clic para modificar el estilo de título del patrón</a:t>
            </a:r>
            <a:endParaRPr/>
          </a:p>
        </p:txBody>
      </p:sp>
      <p:sp>
        <p:nvSpPr>
          <p:cNvPr id="3" name="Picture Placeholder 2"/>
          <p:cNvSpPr>
            <a:spLocks noGrp="1"/>
          </p:cNvSpPr>
          <p:nvPr>
            <p:ph type="pic" idx="1"/>
          </p:nvPr>
        </p:nvSpPr>
        <p:spPr>
          <a:xfrm>
            <a:off x="836613" y="1031195"/>
            <a:ext cx="5943600" cy="4572000"/>
          </a:xfrm>
          <a:solidFill>
            <a:schemeClr val="accent2">
              <a:lumMod val="40000"/>
              <a:lumOff val="60000"/>
            </a:schemeClr>
          </a:solidFill>
          <a:ln w="381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a:p>
        </p:txBody>
      </p:sp>
      <p:sp>
        <p:nvSpPr>
          <p:cNvPr id="4" name="Text Placeholder 3"/>
          <p:cNvSpPr>
            <a:spLocks noGrp="1"/>
          </p:cNvSpPr>
          <p:nvPr>
            <p:ph type="body" sz="half" idx="2"/>
          </p:nvPr>
        </p:nvSpPr>
        <p:spPr>
          <a:xfrm>
            <a:off x="7492891" y="3555521"/>
            <a:ext cx="3840480" cy="2168517"/>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4CF99945-0A15-4715-AB6C-F5E56CF20F70}" type="datetimeFigureOut">
              <a:rPr lang="en-US"/>
              <a:pPr/>
              <a:t>7/21/2013</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22B156B-59AE-415F-B24B-8756D48BB977}" type="slidenum">
              <a:rPr/>
              <a:pPr/>
              <a:t>‹Nº›</a:t>
            </a:fld>
            <a:endParaRPr/>
          </a:p>
        </p:txBody>
      </p:sp>
    </p:spTree>
    <p:extLst>
      <p:ext uri="{BB962C8B-B14F-4D97-AF65-F5344CB8AC3E}">
        <p14:creationId xmlns:p14="http://schemas.microsoft.com/office/powerpoint/2010/main" val="2659575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a:p>
        </p:txBody>
      </p:sp>
      <p:sp>
        <p:nvSpPr>
          <p:cNvPr id="4" name="Date Placeholder 3"/>
          <p:cNvSpPr>
            <a:spLocks noGrp="1"/>
          </p:cNvSpPr>
          <p:nvPr>
            <p:ph type="dt" sz="half" idx="10"/>
          </p:nvPr>
        </p:nvSpPr>
        <p:spPr/>
        <p:txBody>
          <a:bodyPr/>
          <a:lstStyle/>
          <a:p>
            <a:fld id="{4CF99945-0A15-4715-AB6C-F5E56CF20F70}" type="datetimeFigureOut">
              <a:rPr lang="en-US"/>
              <a:pPr/>
              <a:t>7/21/2013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22B156B-59AE-415F-B24B-8756D48BB977}" type="slidenum">
              <a:rPr/>
              <a:pPr/>
              <a:t>‹Nº›</a:t>
            </a:fld>
            <a:endParaRPr/>
          </a:p>
        </p:txBody>
      </p:sp>
    </p:spTree>
    <p:extLst>
      <p:ext uri="{BB962C8B-B14F-4D97-AF65-F5344CB8AC3E}">
        <p14:creationId xmlns:p14="http://schemas.microsoft.com/office/powerpoint/2010/main" val="2447936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extLst mod="1">
    <p:ext uri="{DCECCB84-F9BA-43D5-87BE-67443E8EF086}">
      <p15:sldGuideLst xmlns="" xmlns:p15="http://schemas.microsoft.com/office/powerpoint/2012/main">
        <p15:guide id="1" orient="horz" pos="21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624268" y="304800"/>
            <a:ext cx="1729531" cy="5676900"/>
          </a:xfrm>
        </p:spPr>
        <p:txBody>
          <a:bodyPr vert="eaVert"/>
          <a:lstStyle/>
          <a:p>
            <a:r>
              <a:rPr lang="es-ES" smtClean="0"/>
              <a:t>Haga clic para modificar el estilo de título del patrón</a:t>
            </a:r>
            <a:endParaRPr/>
          </a:p>
        </p:txBody>
      </p:sp>
      <p:sp>
        <p:nvSpPr>
          <p:cNvPr id="3" name="Vertical Text Placeholder 2"/>
          <p:cNvSpPr>
            <a:spLocks noGrp="1"/>
          </p:cNvSpPr>
          <p:nvPr>
            <p:ph type="body" orient="vert" idx="1"/>
          </p:nvPr>
        </p:nvSpPr>
        <p:spPr>
          <a:xfrm>
            <a:off x="838199" y="304800"/>
            <a:ext cx="8633671" cy="56769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a:p>
        </p:txBody>
      </p:sp>
      <p:sp>
        <p:nvSpPr>
          <p:cNvPr id="4" name="Date Placeholder 3"/>
          <p:cNvSpPr>
            <a:spLocks noGrp="1"/>
          </p:cNvSpPr>
          <p:nvPr>
            <p:ph type="dt" sz="half" idx="10"/>
          </p:nvPr>
        </p:nvSpPr>
        <p:spPr/>
        <p:txBody>
          <a:bodyPr/>
          <a:lstStyle/>
          <a:p>
            <a:fld id="{4CF99945-0A15-4715-AB6C-F5E56CF20F70}" type="datetimeFigureOut">
              <a:rPr lang="en-US"/>
              <a:pPr/>
              <a:t>7/21/2013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22B156B-59AE-415F-B24B-8756D48BB977}" type="slidenum">
              <a:rPr/>
              <a:pPr/>
              <a:t>‹Nº›</a:t>
            </a:fld>
            <a:endParaRPr/>
          </a:p>
        </p:txBody>
      </p:sp>
    </p:spTree>
    <p:extLst>
      <p:ext uri="{BB962C8B-B14F-4D97-AF65-F5344CB8AC3E}">
        <p14:creationId xmlns:p14="http://schemas.microsoft.com/office/powerpoint/2010/main" val="4205803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a:p>
        </p:txBody>
      </p:sp>
      <p:sp>
        <p:nvSpPr>
          <p:cNvPr id="4" name="Date Placeholder 3"/>
          <p:cNvSpPr>
            <a:spLocks noGrp="1"/>
          </p:cNvSpPr>
          <p:nvPr>
            <p:ph type="dt" sz="half" idx="10"/>
          </p:nvPr>
        </p:nvSpPr>
        <p:spPr/>
        <p:txBody>
          <a:bodyPr/>
          <a:lstStyle/>
          <a:p>
            <a:fld id="{4CF99945-0A15-4715-AB6C-F5E56CF20F70}" type="datetimeFigureOut">
              <a:rPr lang="en-US"/>
              <a:pPr/>
              <a:t>7/21/2013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22B156B-59AE-415F-B24B-8756D48BB977}" type="slidenum">
              <a:rPr/>
              <a:pPr/>
              <a:t>‹Nº›</a:t>
            </a:fld>
            <a:endParaRPr/>
          </a:p>
        </p:txBody>
      </p:sp>
    </p:spTree>
    <p:extLst>
      <p:ext uri="{BB962C8B-B14F-4D97-AF65-F5344CB8AC3E}">
        <p14:creationId xmlns:p14="http://schemas.microsoft.com/office/powerpoint/2010/main" val="339630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65613" y="1828800"/>
            <a:ext cx="6858002" cy="1828800"/>
          </a:xfrm>
        </p:spPr>
        <p:txBody>
          <a:bodyPr anchor="b">
            <a:normAutofit/>
          </a:bodyPr>
          <a:lstStyle>
            <a:lvl1pPr>
              <a:defRPr sz="4400"/>
            </a:lvl1pPr>
          </a:lstStyle>
          <a:p>
            <a:r>
              <a:rPr lang="es-ES" smtClean="0"/>
              <a:t>Haga clic para modificar el estilo de título del patrón</a:t>
            </a:r>
            <a:endParaRPr/>
          </a:p>
        </p:txBody>
      </p:sp>
      <p:sp>
        <p:nvSpPr>
          <p:cNvPr id="3" name="Text Placeholder 2"/>
          <p:cNvSpPr>
            <a:spLocks noGrp="1"/>
          </p:cNvSpPr>
          <p:nvPr>
            <p:ph type="body" idx="1"/>
          </p:nvPr>
        </p:nvSpPr>
        <p:spPr>
          <a:xfrm>
            <a:off x="4265610" y="3733800"/>
            <a:ext cx="6858002" cy="914400"/>
          </a:xfrm>
        </p:spPr>
        <p:txBody>
          <a:bodyPr/>
          <a:lstStyle>
            <a:lvl1pPr marL="0" indent="0">
              <a:spcBef>
                <a:spcPts val="0"/>
              </a:spcBef>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Tree>
    <p:extLst>
      <p:ext uri="{BB962C8B-B14F-4D97-AF65-F5344CB8AC3E}">
        <p14:creationId xmlns:p14="http://schemas.microsoft.com/office/powerpoint/2010/main" val="122925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a:p>
        </p:txBody>
      </p:sp>
      <p:sp>
        <p:nvSpPr>
          <p:cNvPr id="3" name="Content Placeholder 2"/>
          <p:cNvSpPr>
            <a:spLocks noGrp="1"/>
          </p:cNvSpPr>
          <p:nvPr>
            <p:ph sz="half" idx="1"/>
          </p:nvPr>
        </p:nvSpPr>
        <p:spPr>
          <a:xfrm>
            <a:off x="1065212" y="1825625"/>
            <a:ext cx="4954588" cy="418795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a:p>
        </p:txBody>
      </p:sp>
      <p:sp>
        <p:nvSpPr>
          <p:cNvPr id="4" name="Content Placeholder 3"/>
          <p:cNvSpPr>
            <a:spLocks noGrp="1"/>
          </p:cNvSpPr>
          <p:nvPr>
            <p:ph sz="half" idx="2"/>
          </p:nvPr>
        </p:nvSpPr>
        <p:spPr>
          <a:xfrm>
            <a:off x="6172200" y="1825625"/>
            <a:ext cx="4951414" cy="418795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a:p>
        </p:txBody>
      </p:sp>
      <p:sp>
        <p:nvSpPr>
          <p:cNvPr id="5" name="Date Placeholder 4"/>
          <p:cNvSpPr>
            <a:spLocks noGrp="1"/>
          </p:cNvSpPr>
          <p:nvPr>
            <p:ph type="dt" sz="half" idx="10"/>
          </p:nvPr>
        </p:nvSpPr>
        <p:spPr/>
        <p:txBody>
          <a:bodyPr/>
          <a:lstStyle/>
          <a:p>
            <a:fld id="{4CF99945-0A15-4715-AB6C-F5E56CF20F70}" type="datetimeFigureOut">
              <a:rPr lang="en-US"/>
              <a:pPr/>
              <a:t>7/21/2013</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22B156B-59AE-415F-B24B-8756D48BB977}" type="slidenum">
              <a:rPr/>
              <a:pPr/>
              <a:t>‹Nº›</a:t>
            </a:fld>
            <a:endParaRPr/>
          </a:p>
        </p:txBody>
      </p:sp>
    </p:spTree>
    <p:extLst>
      <p:ext uri="{BB962C8B-B14F-4D97-AF65-F5344CB8AC3E}">
        <p14:creationId xmlns:p14="http://schemas.microsoft.com/office/powerpoint/2010/main" val="297275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a:p>
        </p:txBody>
      </p:sp>
      <p:sp>
        <p:nvSpPr>
          <p:cNvPr id="3" name="Text Placeholder 2"/>
          <p:cNvSpPr>
            <a:spLocks noGrp="1"/>
          </p:cNvSpPr>
          <p:nvPr>
            <p:ph type="body" idx="1"/>
          </p:nvPr>
        </p:nvSpPr>
        <p:spPr>
          <a:xfrm>
            <a:off x="1069848" y="1681163"/>
            <a:ext cx="4956048"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069848" y="2505075"/>
            <a:ext cx="4956048" cy="34766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a:p>
        </p:txBody>
      </p:sp>
      <p:sp>
        <p:nvSpPr>
          <p:cNvPr id="5" name="Text Placeholder 4"/>
          <p:cNvSpPr>
            <a:spLocks noGrp="1"/>
          </p:cNvSpPr>
          <p:nvPr>
            <p:ph type="body" sz="quarter" idx="3"/>
          </p:nvPr>
        </p:nvSpPr>
        <p:spPr>
          <a:xfrm>
            <a:off x="6172200" y="1681163"/>
            <a:ext cx="4956048"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172200" y="2505075"/>
            <a:ext cx="4956048" cy="34766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a:p>
        </p:txBody>
      </p:sp>
      <p:sp>
        <p:nvSpPr>
          <p:cNvPr id="7" name="Date Placeholder 6"/>
          <p:cNvSpPr>
            <a:spLocks noGrp="1"/>
          </p:cNvSpPr>
          <p:nvPr>
            <p:ph type="dt" sz="half" idx="10"/>
          </p:nvPr>
        </p:nvSpPr>
        <p:spPr/>
        <p:txBody>
          <a:bodyPr/>
          <a:lstStyle/>
          <a:p>
            <a:fld id="{4CF99945-0A15-4715-AB6C-F5E56CF20F70}" type="datetimeFigureOut">
              <a:rPr lang="en-US"/>
              <a:pPr/>
              <a:t>7/21/2013</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022B156B-59AE-415F-B24B-8756D48BB977}" type="slidenum">
              <a:rPr/>
              <a:pPr/>
              <a:t>‹Nº›</a:t>
            </a:fld>
            <a:endParaRPr/>
          </a:p>
        </p:txBody>
      </p:sp>
    </p:spTree>
    <p:extLst>
      <p:ext uri="{BB962C8B-B14F-4D97-AF65-F5344CB8AC3E}">
        <p14:creationId xmlns:p14="http://schemas.microsoft.com/office/powerpoint/2010/main" val="2318571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a:p>
        </p:txBody>
      </p:sp>
      <p:sp>
        <p:nvSpPr>
          <p:cNvPr id="3" name="Date Placeholder 2"/>
          <p:cNvSpPr>
            <a:spLocks noGrp="1"/>
          </p:cNvSpPr>
          <p:nvPr>
            <p:ph type="dt" sz="half" idx="10"/>
          </p:nvPr>
        </p:nvSpPr>
        <p:spPr/>
        <p:txBody>
          <a:bodyPr/>
          <a:lstStyle/>
          <a:p>
            <a:fld id="{4CF99945-0A15-4715-AB6C-F5E56CF20F70}" type="datetimeFigureOut">
              <a:rPr lang="en-US"/>
              <a:pPr/>
              <a:t>7/21/2013</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022B156B-59AE-415F-B24B-8756D48BB977}" type="slidenum">
              <a:rPr/>
              <a:pPr/>
              <a:t>‹Nº›</a:t>
            </a:fld>
            <a:endParaRPr/>
          </a:p>
        </p:txBody>
      </p:sp>
    </p:spTree>
    <p:extLst>
      <p:ext uri="{BB962C8B-B14F-4D97-AF65-F5344CB8AC3E}">
        <p14:creationId xmlns:p14="http://schemas.microsoft.com/office/powerpoint/2010/main" val="3512816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F99945-0A15-4715-AB6C-F5E56CF20F70}" type="datetimeFigureOut">
              <a:rPr lang="en-US"/>
              <a:pPr/>
              <a:t>7/21/2013</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022B156B-59AE-415F-B24B-8756D48BB977}" type="slidenum">
              <a:rPr/>
              <a:pPr/>
              <a:t>‹Nº›</a:t>
            </a:fld>
            <a:endParaRPr/>
          </a:p>
        </p:txBody>
      </p:sp>
    </p:spTree>
    <p:extLst>
      <p:ext uri="{BB962C8B-B14F-4D97-AF65-F5344CB8AC3E}">
        <p14:creationId xmlns:p14="http://schemas.microsoft.com/office/powerpoint/2010/main" val="847874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Dos imágenes con títulos">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fld id="{4CF99945-0A15-4715-AB6C-F5E56CF20F70}" type="datetimeFigureOut">
              <a:rPr lang="en-US"/>
              <a:pPr/>
              <a:t>7/21/2013</a:t>
            </a:fld>
            <a:endParaRPr/>
          </a:p>
        </p:txBody>
      </p:sp>
      <p:sp>
        <p:nvSpPr>
          <p:cNvPr id="7" name="Footer Placeholder 6"/>
          <p:cNvSpPr>
            <a:spLocks noGrp="1"/>
          </p:cNvSpPr>
          <p:nvPr>
            <p:ph type="ftr" sz="quarter" idx="11"/>
          </p:nvPr>
        </p:nvSpPr>
        <p:spPr/>
        <p:txBody>
          <a:bodyPr/>
          <a:lstStyle/>
          <a:p>
            <a:endParaRPr/>
          </a:p>
        </p:txBody>
      </p:sp>
      <p:sp>
        <p:nvSpPr>
          <p:cNvPr id="8" name="Slide Number Placeholder 7"/>
          <p:cNvSpPr>
            <a:spLocks noGrp="1"/>
          </p:cNvSpPr>
          <p:nvPr>
            <p:ph type="sldNum" sz="quarter" idx="12"/>
          </p:nvPr>
        </p:nvSpPr>
        <p:spPr/>
        <p:txBody>
          <a:bodyPr/>
          <a:lstStyle/>
          <a:p>
            <a:fld id="{022B156B-59AE-415F-B24B-8756D48BB977}" type="slidenum">
              <a:rPr/>
              <a:pPr/>
              <a:t>‹Nº›</a:t>
            </a:fld>
            <a:endParaRPr/>
          </a:p>
        </p:txBody>
      </p:sp>
      <p:grpSp>
        <p:nvGrpSpPr>
          <p:cNvPr id="9" name="Group 8"/>
          <p:cNvGrpSpPr/>
          <p:nvPr/>
        </p:nvGrpSpPr>
        <p:grpSpPr>
          <a:xfrm>
            <a:off x="574431" y="724619"/>
            <a:ext cx="5318979" cy="3795623"/>
            <a:chOff x="895350" y="3313113"/>
            <a:chExt cx="3613151" cy="2790825"/>
          </a:xfrm>
          <a:solidFill>
            <a:schemeClr val="tx1">
              <a:lumMod val="50000"/>
            </a:schemeClr>
          </a:solidFill>
        </p:grpSpPr>
        <p:sp>
          <p:nvSpPr>
            <p:cNvPr id="10"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3"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4"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5"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6"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7"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8"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9"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0"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1"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grpSp>
        <p:nvGrpSpPr>
          <p:cNvPr id="22" name="Group 21"/>
          <p:cNvGrpSpPr/>
          <p:nvPr/>
        </p:nvGrpSpPr>
        <p:grpSpPr>
          <a:xfrm>
            <a:off x="6285120" y="724619"/>
            <a:ext cx="5318979" cy="3795623"/>
            <a:chOff x="895350" y="3313113"/>
            <a:chExt cx="3613151" cy="2790825"/>
          </a:xfrm>
          <a:solidFill>
            <a:schemeClr val="tx1">
              <a:lumMod val="50000"/>
            </a:schemeClr>
          </a:solidFill>
        </p:grpSpPr>
        <p:sp>
          <p:nvSpPr>
            <p:cNvPr id="2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36" name="Picture Placeholder 33"/>
          <p:cNvSpPr>
            <a:spLocks noGrp="1" noChangeAspect="1"/>
          </p:cNvSpPr>
          <p:nvPr>
            <p:ph type="pic" sz="quarter" idx="17"/>
          </p:nvPr>
        </p:nvSpPr>
        <p:spPr>
          <a:xfrm>
            <a:off x="833620" y="1020195"/>
            <a:ext cx="4800601" cy="3200400"/>
          </a:xfrm>
          <a:solidFill>
            <a:schemeClr val="bg2"/>
          </a:solidFill>
          <a:ln w="38100">
            <a:solidFill>
              <a:schemeClr val="bg1"/>
            </a:solidFill>
          </a:ln>
        </p:spPr>
        <p:txBody>
          <a:bodyPr/>
          <a:lstStyle>
            <a:lvl1pPr marL="0" indent="0" algn="ctr">
              <a:buNone/>
              <a:defRPr/>
            </a:lvl1pPr>
          </a:lstStyle>
          <a:p>
            <a:r>
              <a:rPr lang="es-ES" smtClean="0"/>
              <a:t>Haga clic en el icono para agregar una imagen</a:t>
            </a:r>
            <a:endParaRPr/>
          </a:p>
        </p:txBody>
      </p:sp>
      <p:sp>
        <p:nvSpPr>
          <p:cNvPr id="37" name="Picture Placeholder 33"/>
          <p:cNvSpPr>
            <a:spLocks noGrp="1" noChangeAspect="1"/>
          </p:cNvSpPr>
          <p:nvPr>
            <p:ph type="pic" sz="quarter" idx="18"/>
          </p:nvPr>
        </p:nvSpPr>
        <p:spPr>
          <a:xfrm>
            <a:off x="6544309" y="1020195"/>
            <a:ext cx="4800601" cy="3200400"/>
          </a:xfrm>
          <a:solidFill>
            <a:schemeClr val="bg2"/>
          </a:solidFill>
          <a:ln w="38100">
            <a:solidFill>
              <a:schemeClr val="bg1"/>
            </a:solidFill>
          </a:ln>
        </p:spPr>
        <p:txBody>
          <a:bodyPr/>
          <a:lstStyle>
            <a:lvl1pPr marL="0" indent="0" algn="ctr">
              <a:buNone/>
              <a:defRPr/>
            </a:lvl1pPr>
          </a:lstStyle>
          <a:p>
            <a:r>
              <a:rPr lang="es-ES" smtClean="0"/>
              <a:t>Haga clic en el icono para agregar una imagen</a:t>
            </a:r>
            <a:endParaRPr/>
          </a:p>
        </p:txBody>
      </p:sp>
      <p:sp>
        <p:nvSpPr>
          <p:cNvPr id="39" name="Text Placeholder 3"/>
          <p:cNvSpPr>
            <a:spLocks noGrp="1"/>
          </p:cNvSpPr>
          <p:nvPr>
            <p:ph type="body" sz="half" idx="2"/>
          </p:nvPr>
        </p:nvSpPr>
        <p:spPr>
          <a:xfrm>
            <a:off x="1052423" y="4648200"/>
            <a:ext cx="4368980" cy="1295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40" name="Text Placeholder 3"/>
          <p:cNvSpPr>
            <a:spLocks noGrp="1"/>
          </p:cNvSpPr>
          <p:nvPr>
            <p:ph type="body" sz="half" idx="19"/>
          </p:nvPr>
        </p:nvSpPr>
        <p:spPr>
          <a:xfrm>
            <a:off x="6742908" y="4648200"/>
            <a:ext cx="4368980" cy="1295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Tree>
    <p:extLst>
      <p:ext uri="{BB962C8B-B14F-4D97-AF65-F5344CB8AC3E}">
        <p14:creationId xmlns:p14="http://schemas.microsoft.com/office/powerpoint/2010/main" val="116827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res imágenes con título">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fld id="{4CF99945-0A15-4715-AB6C-F5E56CF20F70}" type="datetimeFigureOut">
              <a:rPr lang="en-US"/>
              <a:pPr/>
              <a:t>7/21/2013</a:t>
            </a:fld>
            <a:endParaRPr/>
          </a:p>
        </p:txBody>
      </p:sp>
      <p:sp>
        <p:nvSpPr>
          <p:cNvPr id="7" name="Footer Placeholder 6"/>
          <p:cNvSpPr>
            <a:spLocks noGrp="1"/>
          </p:cNvSpPr>
          <p:nvPr>
            <p:ph type="ftr" sz="quarter" idx="11"/>
          </p:nvPr>
        </p:nvSpPr>
        <p:spPr/>
        <p:txBody>
          <a:bodyPr/>
          <a:lstStyle/>
          <a:p>
            <a:endParaRPr/>
          </a:p>
        </p:txBody>
      </p:sp>
      <p:sp>
        <p:nvSpPr>
          <p:cNvPr id="8" name="Slide Number Placeholder 7"/>
          <p:cNvSpPr>
            <a:spLocks noGrp="1"/>
          </p:cNvSpPr>
          <p:nvPr>
            <p:ph type="sldNum" sz="quarter" idx="12"/>
          </p:nvPr>
        </p:nvSpPr>
        <p:spPr/>
        <p:txBody>
          <a:bodyPr/>
          <a:lstStyle/>
          <a:p>
            <a:fld id="{022B156B-59AE-415F-B24B-8756D48BB977}" type="slidenum">
              <a:rPr/>
              <a:pPr/>
              <a:t>‹Nº›</a:t>
            </a:fld>
            <a:endParaRPr/>
          </a:p>
        </p:txBody>
      </p:sp>
      <p:grpSp>
        <p:nvGrpSpPr>
          <p:cNvPr id="35" name="Group 34"/>
          <p:cNvGrpSpPr>
            <a:grpSpLocks noChangeAspect="1"/>
          </p:cNvGrpSpPr>
          <p:nvPr/>
        </p:nvGrpSpPr>
        <p:grpSpPr>
          <a:xfrm rot="5400000">
            <a:off x="4030971" y="647727"/>
            <a:ext cx="4116828" cy="3383280"/>
            <a:chOff x="895350" y="3313113"/>
            <a:chExt cx="3613151" cy="2790825"/>
          </a:xfrm>
          <a:solidFill>
            <a:schemeClr val="tx1">
              <a:lumMod val="50000"/>
            </a:schemeClr>
          </a:solidFill>
        </p:grpSpPr>
        <p:sp>
          <p:nvSpPr>
            <p:cNvPr id="38"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41"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42"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43"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44"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45"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46"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47"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48"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49"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0"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1"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grpSp>
        <p:nvGrpSpPr>
          <p:cNvPr id="52" name="Group 51"/>
          <p:cNvGrpSpPr>
            <a:grpSpLocks noChangeAspect="1"/>
          </p:cNvGrpSpPr>
          <p:nvPr/>
        </p:nvGrpSpPr>
        <p:grpSpPr>
          <a:xfrm rot="5400000">
            <a:off x="263071" y="1127733"/>
            <a:ext cx="4114800" cy="3381614"/>
            <a:chOff x="895350" y="3313113"/>
            <a:chExt cx="3613151" cy="2790825"/>
          </a:xfrm>
          <a:solidFill>
            <a:schemeClr val="tx1">
              <a:lumMod val="50000"/>
            </a:schemeClr>
          </a:solidFill>
        </p:grpSpPr>
        <p:sp>
          <p:nvSpPr>
            <p:cNvPr id="5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grpSp>
        <p:nvGrpSpPr>
          <p:cNvPr id="65" name="Group 64"/>
          <p:cNvGrpSpPr>
            <a:grpSpLocks noChangeAspect="1"/>
          </p:cNvGrpSpPr>
          <p:nvPr/>
        </p:nvGrpSpPr>
        <p:grpSpPr>
          <a:xfrm rot="5400000">
            <a:off x="7803905" y="1127738"/>
            <a:ext cx="4114800" cy="3381613"/>
            <a:chOff x="895350" y="3313113"/>
            <a:chExt cx="3613151" cy="2790825"/>
          </a:xfrm>
          <a:solidFill>
            <a:schemeClr val="tx1">
              <a:lumMod val="50000"/>
            </a:schemeClr>
          </a:solidFill>
        </p:grpSpPr>
        <p:sp>
          <p:nvSpPr>
            <p:cNvPr id="66"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7"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8"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9"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70"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71"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72"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73"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74"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75"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76"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77"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78" name="Picture Placeholder 33"/>
          <p:cNvSpPr>
            <a:spLocks noGrp="1"/>
          </p:cNvSpPr>
          <p:nvPr>
            <p:ph type="pic" sz="quarter" idx="18"/>
          </p:nvPr>
        </p:nvSpPr>
        <p:spPr>
          <a:xfrm>
            <a:off x="4599885" y="533400"/>
            <a:ext cx="2971800" cy="3657600"/>
          </a:xfrm>
          <a:solidFill>
            <a:schemeClr val="bg2"/>
          </a:solidFill>
          <a:ln w="38100">
            <a:solidFill>
              <a:schemeClr val="bg1"/>
            </a:solidFill>
          </a:ln>
        </p:spPr>
        <p:txBody>
          <a:bodyPr/>
          <a:lstStyle>
            <a:lvl1pPr marL="0" indent="0" algn="ctr">
              <a:buNone/>
              <a:defRPr/>
            </a:lvl1pPr>
          </a:lstStyle>
          <a:p>
            <a:r>
              <a:rPr lang="es-ES" smtClean="0"/>
              <a:t>Haga clic en el icono para agregar una imagen</a:t>
            </a:r>
            <a:endParaRPr/>
          </a:p>
        </p:txBody>
      </p:sp>
      <p:sp>
        <p:nvSpPr>
          <p:cNvPr id="79" name="Picture Placeholder 33"/>
          <p:cNvSpPr>
            <a:spLocks noGrp="1"/>
          </p:cNvSpPr>
          <p:nvPr>
            <p:ph type="pic" sz="quarter" idx="19"/>
          </p:nvPr>
        </p:nvSpPr>
        <p:spPr>
          <a:xfrm>
            <a:off x="834571" y="1013590"/>
            <a:ext cx="2971800" cy="3657600"/>
          </a:xfrm>
          <a:solidFill>
            <a:schemeClr val="bg2"/>
          </a:solidFill>
          <a:ln w="38100">
            <a:solidFill>
              <a:schemeClr val="bg1"/>
            </a:solidFill>
          </a:ln>
        </p:spPr>
        <p:txBody>
          <a:bodyPr/>
          <a:lstStyle>
            <a:lvl1pPr marL="0" indent="0" algn="ctr">
              <a:buNone/>
              <a:defRPr/>
            </a:lvl1pPr>
          </a:lstStyle>
          <a:p>
            <a:r>
              <a:rPr lang="es-ES" smtClean="0"/>
              <a:t>Haga clic en el icono para agregar una imagen</a:t>
            </a:r>
            <a:endParaRPr/>
          </a:p>
        </p:txBody>
      </p:sp>
      <p:sp>
        <p:nvSpPr>
          <p:cNvPr id="80" name="Picture Placeholder 33"/>
          <p:cNvSpPr>
            <a:spLocks noGrp="1"/>
          </p:cNvSpPr>
          <p:nvPr>
            <p:ph type="pic" sz="quarter" idx="20"/>
          </p:nvPr>
        </p:nvSpPr>
        <p:spPr>
          <a:xfrm>
            <a:off x="8375405" y="1013591"/>
            <a:ext cx="2971800" cy="3657600"/>
          </a:xfrm>
          <a:solidFill>
            <a:schemeClr val="bg2"/>
          </a:solidFill>
          <a:ln w="38100">
            <a:solidFill>
              <a:schemeClr val="bg1"/>
            </a:solidFill>
          </a:ln>
        </p:spPr>
        <p:txBody>
          <a:bodyPr/>
          <a:lstStyle>
            <a:lvl1pPr marL="0" indent="0" algn="ctr">
              <a:buNone/>
              <a:defRPr/>
            </a:lvl1pPr>
          </a:lstStyle>
          <a:p>
            <a:r>
              <a:rPr lang="es-ES" smtClean="0"/>
              <a:t>Haga clic en el icono para agregar una imagen</a:t>
            </a:r>
            <a:endParaRPr/>
          </a:p>
        </p:txBody>
      </p:sp>
      <p:sp>
        <p:nvSpPr>
          <p:cNvPr id="81" name="Text Placeholder 3"/>
          <p:cNvSpPr>
            <a:spLocks noGrp="1"/>
          </p:cNvSpPr>
          <p:nvPr>
            <p:ph type="body" sz="half" idx="2"/>
          </p:nvPr>
        </p:nvSpPr>
        <p:spPr>
          <a:xfrm>
            <a:off x="948871" y="5018002"/>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82" name="Text Placeholder 3"/>
          <p:cNvSpPr>
            <a:spLocks noGrp="1"/>
          </p:cNvSpPr>
          <p:nvPr>
            <p:ph type="body" sz="half" idx="21"/>
          </p:nvPr>
        </p:nvSpPr>
        <p:spPr>
          <a:xfrm>
            <a:off x="4707208" y="4582378"/>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83" name="Text Placeholder 3"/>
          <p:cNvSpPr>
            <a:spLocks noGrp="1"/>
          </p:cNvSpPr>
          <p:nvPr>
            <p:ph type="body" sz="half" idx="22"/>
          </p:nvPr>
        </p:nvSpPr>
        <p:spPr>
          <a:xfrm>
            <a:off x="8489705" y="5018002"/>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Tree>
    <p:extLst>
      <p:ext uri="{BB962C8B-B14F-4D97-AF65-F5344CB8AC3E}">
        <p14:creationId xmlns:p14="http://schemas.microsoft.com/office/powerpoint/2010/main" val="16819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5212" y="304800"/>
            <a:ext cx="10058402" cy="1219200"/>
          </a:xfrm>
          <a:prstGeom prst="rect">
            <a:avLst/>
          </a:prstGeom>
        </p:spPr>
        <p:txBody>
          <a:bodyPr vert="horz" lIns="91440" tIns="45720" rIns="91440" bIns="45720" rtlCol="0" anchor="b">
            <a:normAutofit/>
          </a:bodyPr>
          <a:lstStyle/>
          <a:p>
            <a:r>
              <a:rPr lang="es-ES" smtClean="0"/>
              <a:t>Haga clic para modificar el estilo de título del patrón</a:t>
            </a:r>
            <a:endParaRPr/>
          </a:p>
        </p:txBody>
      </p:sp>
      <p:sp>
        <p:nvSpPr>
          <p:cNvPr id="3" name="Text Placeholder 2"/>
          <p:cNvSpPr>
            <a:spLocks noGrp="1"/>
          </p:cNvSpPr>
          <p:nvPr>
            <p:ph type="body" idx="1"/>
          </p:nvPr>
        </p:nvSpPr>
        <p:spPr>
          <a:xfrm>
            <a:off x="1065214" y="1752600"/>
            <a:ext cx="10058400" cy="42291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a:p>
        </p:txBody>
      </p:sp>
      <p:sp>
        <p:nvSpPr>
          <p:cNvPr id="4" name="Date Placeholder 3"/>
          <p:cNvSpPr>
            <a:spLocks noGrp="1"/>
          </p:cNvSpPr>
          <p:nvPr>
            <p:ph type="dt" sz="half" idx="2"/>
          </p:nvPr>
        </p:nvSpPr>
        <p:spPr>
          <a:xfrm>
            <a:off x="8075611" y="6019801"/>
            <a:ext cx="1396260" cy="228600"/>
          </a:xfrm>
          <a:prstGeom prst="rect">
            <a:avLst/>
          </a:prstGeom>
        </p:spPr>
        <p:txBody>
          <a:bodyPr vert="horz" lIns="91440" tIns="45720" rIns="91440" bIns="45720" rtlCol="0" anchor="ctr"/>
          <a:lstStyle>
            <a:lvl1pPr algn="l">
              <a:defRPr sz="1000">
                <a:solidFill>
                  <a:schemeClr val="tx1"/>
                </a:solidFill>
              </a:defRPr>
            </a:lvl1pPr>
          </a:lstStyle>
          <a:p>
            <a:fld id="{4CF99945-0A15-4715-AB6C-F5E56CF20F70}" type="datetimeFigureOut">
              <a:rPr lang="en-US"/>
              <a:pPr/>
              <a:t>7/21/2013</a:t>
            </a:fld>
            <a:endParaRPr/>
          </a:p>
        </p:txBody>
      </p:sp>
      <p:sp>
        <p:nvSpPr>
          <p:cNvPr id="5" name="Footer Placeholder 4"/>
          <p:cNvSpPr>
            <a:spLocks noGrp="1"/>
          </p:cNvSpPr>
          <p:nvPr>
            <p:ph type="ftr" sz="quarter" idx="3"/>
          </p:nvPr>
        </p:nvSpPr>
        <p:spPr>
          <a:xfrm>
            <a:off x="1979613" y="6019801"/>
            <a:ext cx="5943600" cy="228600"/>
          </a:xfrm>
          <a:prstGeom prst="rect">
            <a:avLst/>
          </a:prstGeom>
        </p:spPr>
        <p:txBody>
          <a:bodyPr vert="horz" lIns="91440" tIns="45720" rIns="91440" bIns="45720" rtlCol="0" anchor="ctr"/>
          <a:lstStyle>
            <a:lvl1pPr algn="l">
              <a:defRPr sz="1000">
                <a:solidFill>
                  <a:schemeClr val="tx1"/>
                </a:solidFill>
              </a:defRPr>
            </a:lvl1pPr>
          </a:lstStyle>
          <a:p>
            <a:endParaRPr/>
          </a:p>
        </p:txBody>
      </p:sp>
      <p:sp>
        <p:nvSpPr>
          <p:cNvPr id="6" name="Slide Number Placeholder 5"/>
          <p:cNvSpPr>
            <a:spLocks noGrp="1"/>
          </p:cNvSpPr>
          <p:nvPr>
            <p:ph type="sldNum" sz="quarter" idx="4"/>
          </p:nvPr>
        </p:nvSpPr>
        <p:spPr>
          <a:xfrm>
            <a:off x="1065213" y="6019801"/>
            <a:ext cx="762000" cy="228600"/>
          </a:xfrm>
          <a:prstGeom prst="rect">
            <a:avLst/>
          </a:prstGeom>
        </p:spPr>
        <p:txBody>
          <a:bodyPr vert="horz" lIns="91440" tIns="45720" rIns="91440" bIns="45720" rtlCol="0" anchor="ctr"/>
          <a:lstStyle>
            <a:lvl1pPr algn="l">
              <a:defRPr sz="1000">
                <a:solidFill>
                  <a:schemeClr val="tx1"/>
                </a:solidFill>
              </a:defRPr>
            </a:lvl1pPr>
          </a:lstStyle>
          <a:p>
            <a:fld id="{022B156B-59AE-415F-B24B-8756D48BB977}" type="slidenum">
              <a:rPr/>
              <a:pPr/>
              <a:t>‹Nº›</a:t>
            </a:fld>
            <a:endParaRPr/>
          </a:p>
        </p:txBody>
      </p:sp>
    </p:spTree>
    <p:extLst>
      <p:ext uri="{BB962C8B-B14F-4D97-AF65-F5344CB8AC3E}">
        <p14:creationId xmlns:p14="http://schemas.microsoft.com/office/powerpoint/2010/main" val="13006304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62" r:id="rId10"/>
    <p:sldLayoutId id="2147483656" r:id="rId11"/>
    <p:sldLayoutId id="2147483657" r:id="rId12"/>
    <p:sldLayoutId id="2147483658" r:id="rId13"/>
    <p:sldLayoutId id="2147483659" r:id="rId14"/>
  </p:sldLayoutIdLst>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xStyles>
    <p:title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p:titleStyle>
    <p:body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pos="3840">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 Id="rId9"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7.xml"/><Relationship Id="rId4" Type="http://schemas.openxmlformats.org/officeDocument/2006/relationships/chart" Target="../charts/chart7.xml"/></Relationships>
</file>

<file path=ppt/slides/_rels/slide26.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1487488" y="544422"/>
            <a:ext cx="10704512" cy="603448"/>
          </a:xfrm>
          <a:prstGeom prst="rect">
            <a:avLst/>
          </a:prstGeom>
          <a:ln>
            <a:noFill/>
          </a:ln>
          <a:effectLst>
            <a:outerShdw blurRad="50800" dist="38100" dir="2700000" algn="tl" rotWithShape="0">
              <a:prstClr val="black">
                <a:alpha val="40000"/>
              </a:prstClr>
            </a:outerShdw>
            <a:softEdge rad="63500"/>
          </a:effectLst>
        </p:spPr>
        <p:txBody>
          <a:bodyPr vert="horz"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C" sz="4000" b="1" i="0" u="none" strike="noStrike" kern="1200" cap="small" spc="0" normalizeH="0" baseline="0" noProof="0" dirty="0" smtClean="0">
                <a:ln>
                  <a:noFill/>
                </a:ln>
                <a:solidFill>
                  <a:schemeClr val="tx1"/>
                </a:solidFill>
                <a:effectLst/>
                <a:uLnTx/>
                <a:uFillTx/>
                <a:latin typeface="Arial" pitchFamily="34" charset="0"/>
                <a:ea typeface="+mj-ea"/>
                <a:cs typeface="Arial" pitchFamily="34" charset="0"/>
              </a:rPr>
              <a:t>ESCUELA POLITÉCNICA DEL EJERCITO</a:t>
            </a:r>
            <a:endParaRPr kumimoji="0" lang="es-EC" sz="4000" b="1" i="0" u="none" strike="noStrike" kern="1200" cap="small" spc="0" normalizeH="0" baseline="0" noProof="0" dirty="0">
              <a:ln>
                <a:noFill/>
              </a:ln>
              <a:solidFill>
                <a:schemeClr val="tx1"/>
              </a:solidFill>
              <a:effectLst/>
              <a:uLnTx/>
              <a:uFillTx/>
              <a:latin typeface="Arial" pitchFamily="34" charset="0"/>
              <a:ea typeface="+mj-ea"/>
              <a:cs typeface="Arial" pitchFamily="34" charset="0"/>
            </a:endParaRPr>
          </a:p>
        </p:txBody>
      </p:sp>
      <p:sp>
        <p:nvSpPr>
          <p:cNvPr id="7" name="1 Título"/>
          <p:cNvSpPr txBox="1">
            <a:spLocks/>
          </p:cNvSpPr>
          <p:nvPr/>
        </p:nvSpPr>
        <p:spPr>
          <a:xfrm>
            <a:off x="636748" y="1824829"/>
            <a:ext cx="10704512" cy="603448"/>
          </a:xfrm>
          <a:prstGeom prst="rect">
            <a:avLst/>
          </a:prstGeom>
          <a:ln>
            <a:noFill/>
          </a:ln>
          <a:effectLst>
            <a:outerShdw blurRad="50800" dist="38100" dir="2700000" algn="tl" rotWithShape="0">
              <a:prstClr val="black">
                <a:alpha val="40000"/>
              </a:prstClr>
            </a:outerShdw>
            <a:softEdge rad="63500"/>
          </a:effectLst>
        </p:spPr>
        <p:txBody>
          <a:bodyPr vert="horz" lIns="91440" tIns="45720" rIns="91440" bIns="45720" rtlCol="0" anchor="b">
            <a:normAutofit fontScale="975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C" sz="3200" b="0"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MAESTRÍA EN RECREACIÓN</a:t>
            </a:r>
            <a:r>
              <a:rPr kumimoji="0" lang="es-EC" sz="3200" b="0" i="0" u="none" strike="noStrike" kern="1200" cap="none" spc="0" normalizeH="0" noProof="0" dirty="0" smtClean="0">
                <a:ln>
                  <a:noFill/>
                </a:ln>
                <a:solidFill>
                  <a:schemeClr val="tx1"/>
                </a:solidFill>
                <a:effectLst/>
                <a:uLnTx/>
                <a:uFillTx/>
                <a:latin typeface="Arial" pitchFamily="34" charset="0"/>
                <a:ea typeface="+mj-ea"/>
                <a:cs typeface="Arial" pitchFamily="34" charset="0"/>
              </a:rPr>
              <a:t> </a:t>
            </a:r>
            <a:r>
              <a:rPr kumimoji="0" lang="es-EC" sz="3200" b="0"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Y TIEMPO LIBRE</a:t>
            </a:r>
            <a:endParaRPr kumimoji="0" lang="es-EC" sz="3200" b="0"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sp>
        <p:nvSpPr>
          <p:cNvPr id="8" name="1 Título"/>
          <p:cNvSpPr txBox="1">
            <a:spLocks/>
          </p:cNvSpPr>
          <p:nvPr/>
        </p:nvSpPr>
        <p:spPr>
          <a:xfrm>
            <a:off x="1650663" y="2402563"/>
            <a:ext cx="8544949" cy="603448"/>
          </a:xfrm>
          <a:prstGeom prst="rect">
            <a:avLst/>
          </a:prstGeom>
          <a:ln>
            <a:noFill/>
          </a:ln>
          <a:effectLst>
            <a:outerShdw blurRad="50800" dist="38100" dir="2700000" algn="tl" rotWithShape="0">
              <a:prstClr val="black">
                <a:alpha val="40000"/>
              </a:prstClr>
            </a:outerShdw>
            <a:softEdge rad="63500"/>
          </a:effectLst>
        </p:spPr>
        <p:txBody>
          <a:bodyPr vert="horz" anchor="b">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C" sz="3000" b="1" i="0" u="none" strike="noStrike" kern="1200" cap="small" spc="0" normalizeH="0" baseline="0" noProof="0" dirty="0" smtClean="0">
                <a:ln>
                  <a:noFill/>
                </a:ln>
                <a:solidFill>
                  <a:schemeClr val="tx1"/>
                </a:solidFill>
                <a:effectLst/>
                <a:uLnTx/>
                <a:uFillTx/>
                <a:latin typeface="Arial" pitchFamily="34" charset="0"/>
                <a:ea typeface="+mj-ea"/>
                <a:cs typeface="Arial" pitchFamily="34" charset="0"/>
              </a:rPr>
              <a:t>IV PROMOCIÓN</a:t>
            </a:r>
            <a:endParaRPr kumimoji="0" lang="es-EC" sz="3000" b="1" i="0" u="none" strike="noStrike" kern="1200" cap="small" spc="0" normalizeH="0" baseline="0" noProof="0" dirty="0">
              <a:ln>
                <a:noFill/>
              </a:ln>
              <a:solidFill>
                <a:schemeClr val="tx1"/>
              </a:solidFill>
              <a:effectLst/>
              <a:uLnTx/>
              <a:uFillTx/>
              <a:latin typeface="Arial" pitchFamily="34" charset="0"/>
              <a:ea typeface="+mj-ea"/>
              <a:cs typeface="Arial" pitchFamily="34" charset="0"/>
            </a:endParaRPr>
          </a:p>
        </p:txBody>
      </p:sp>
      <p:sp>
        <p:nvSpPr>
          <p:cNvPr id="9" name="2 Subtítulo"/>
          <p:cNvSpPr txBox="1">
            <a:spLocks/>
          </p:cNvSpPr>
          <p:nvPr/>
        </p:nvSpPr>
        <p:spPr>
          <a:xfrm>
            <a:off x="3105311" y="6416098"/>
            <a:ext cx="5928320" cy="441902"/>
          </a:xfrm>
          <a:prstGeom prst="rect">
            <a:avLst/>
          </a:prstGeom>
        </p:spPr>
        <p:txBody>
          <a:bodyPr vert="horz" lIns="91440" tIns="45720" rIns="91440" bIns="45720" rtlCol="0">
            <a:normAutofit/>
          </a:bodyPr>
          <a:lstStyle/>
          <a:p>
            <a:pPr marL="347472" marR="0" lvl="0" indent="-347472" algn="ctr" defTabSz="914400" rtl="0" eaLnBrk="1" fontAlgn="auto" latinLnBrk="0" hangingPunct="1">
              <a:lnSpc>
                <a:spcPct val="100000"/>
              </a:lnSpc>
              <a:spcBef>
                <a:spcPts val="1800"/>
              </a:spcBef>
              <a:spcAft>
                <a:spcPts val="0"/>
              </a:spcAft>
              <a:buClrTx/>
              <a:buSzTx/>
              <a:tabLst/>
              <a:defRPr/>
            </a:pPr>
            <a:r>
              <a:rPr lang="es-EC" sz="2000" noProof="0" dirty="0" smtClean="0">
                <a:effectLst>
                  <a:outerShdw blurRad="50800" dist="38100" dir="2700000" algn="tl" rotWithShape="0">
                    <a:prstClr val="black">
                      <a:alpha val="40000"/>
                    </a:prstClr>
                  </a:outerShdw>
                </a:effectLst>
                <a:latin typeface="Arial" pitchFamily="34" charset="0"/>
                <a:cs typeface="Arial" pitchFamily="34" charset="0"/>
              </a:rPr>
              <a:t>05</a:t>
            </a:r>
            <a:r>
              <a:rPr kumimoji="0" lang="es-EC" sz="2000" b="0" i="0" u="none" strike="noStrike" kern="1200" cap="none" spc="0" normalizeH="0" baseline="0" noProof="0" dirty="0" smtClean="0">
                <a:ln>
                  <a:noFill/>
                </a:ln>
                <a:solidFill>
                  <a:schemeClr val="tx1"/>
                </a:solidFill>
                <a:effectLst>
                  <a:outerShdw blurRad="50800" dist="38100" dir="2700000" algn="tl" rotWithShape="0">
                    <a:prstClr val="black">
                      <a:alpha val="40000"/>
                    </a:prstClr>
                  </a:outerShdw>
                </a:effectLst>
                <a:uLnTx/>
                <a:uFillTx/>
                <a:latin typeface="Arial" pitchFamily="34" charset="0"/>
                <a:ea typeface="+mn-ea"/>
                <a:cs typeface="Arial" pitchFamily="34" charset="0"/>
              </a:rPr>
              <a:t> de Febrero del 2013</a:t>
            </a:r>
            <a:endParaRPr kumimoji="0" lang="es-EC" sz="2000" b="0" i="0" u="none" strike="noStrike" kern="1200" cap="none" spc="0" normalizeH="0" baseline="0" noProof="0" dirty="0">
              <a:ln>
                <a:noFill/>
              </a:ln>
              <a:solidFill>
                <a:schemeClr val="tx1"/>
              </a:solidFill>
              <a:effectLst>
                <a:outerShdw blurRad="50800" dist="38100" dir="2700000" algn="tl" rotWithShape="0">
                  <a:prstClr val="black">
                    <a:alpha val="40000"/>
                  </a:prstClr>
                </a:outerShdw>
              </a:effectLst>
              <a:uLnTx/>
              <a:uFillTx/>
              <a:latin typeface="Arial" pitchFamily="34" charset="0"/>
              <a:ea typeface="+mn-ea"/>
              <a:cs typeface="Arial" pitchFamily="34" charset="0"/>
            </a:endParaRPr>
          </a:p>
        </p:txBody>
      </p:sp>
      <p:sp>
        <p:nvSpPr>
          <p:cNvPr id="10" name="Rectangle 11"/>
          <p:cNvSpPr>
            <a:spLocks noChangeArrowheads="1"/>
          </p:cNvSpPr>
          <p:nvPr/>
        </p:nvSpPr>
        <p:spPr bwMode="auto">
          <a:xfrm>
            <a:off x="1795555" y="3478549"/>
            <a:ext cx="8064896"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sz="2400" i="0" u="none" strike="noStrike" cap="none" normalizeH="0" baseline="0" dirty="0" smtClean="0">
                <a:ln>
                  <a:noFill/>
                </a:ln>
                <a:solidFill>
                  <a:schemeClr val="tx1"/>
                </a:solidFill>
                <a:effectLst>
                  <a:outerShdw blurRad="50800" dist="38100" dir="2700000" algn="tl" rotWithShape="0">
                    <a:prstClr val="black">
                      <a:alpha val="40000"/>
                    </a:prstClr>
                  </a:outerShdw>
                </a:effectLst>
                <a:latin typeface="Arial" pitchFamily="34" charset="0"/>
                <a:ea typeface="Calibri" pitchFamily="34" charset="0"/>
                <a:cs typeface="Arial" pitchFamily="34" charset="0"/>
              </a:rPr>
              <a:t>Autor:</a:t>
            </a:r>
          </a:p>
          <a:p>
            <a:pPr marL="0" marR="0" lvl="0" indent="0" algn="ctr" defTabSz="914400" rtl="0" eaLnBrk="0" fontAlgn="base" latinLnBrk="0" hangingPunct="0">
              <a:lnSpc>
                <a:spcPct val="100000"/>
              </a:lnSpc>
              <a:spcBef>
                <a:spcPct val="0"/>
              </a:spcBef>
              <a:spcAft>
                <a:spcPct val="0"/>
              </a:spcAft>
              <a:buClrTx/>
              <a:buSzTx/>
              <a:buFontTx/>
              <a:buNone/>
              <a:tabLst/>
            </a:pPr>
            <a:r>
              <a:rPr lang="es-EC" sz="2400" dirty="0" smtClean="0">
                <a:effectLst>
                  <a:outerShdw blurRad="50800" dist="38100" dir="2700000" algn="tl" rotWithShape="0">
                    <a:prstClr val="black">
                      <a:alpha val="40000"/>
                    </a:prstClr>
                  </a:outerShdw>
                </a:effectLst>
                <a:latin typeface="Arial" pitchFamily="34" charset="0"/>
                <a:ea typeface="Calibri" pitchFamily="34" charset="0"/>
                <a:cs typeface="Arial" pitchFamily="34" charset="0"/>
              </a:rPr>
              <a:t>Srta. </a:t>
            </a:r>
            <a:r>
              <a:rPr kumimoji="0" lang="es-EC" sz="2400" i="0" u="none" strike="noStrike" cap="none" normalizeH="0" baseline="0" dirty="0" smtClean="0">
                <a:ln>
                  <a:noFill/>
                </a:ln>
                <a:solidFill>
                  <a:schemeClr val="tx1"/>
                </a:solidFill>
                <a:effectLst>
                  <a:outerShdw blurRad="50800" dist="38100" dir="2700000" algn="tl" rotWithShape="0">
                    <a:prstClr val="black">
                      <a:alpha val="40000"/>
                    </a:prstClr>
                  </a:outerShdw>
                </a:effectLst>
                <a:latin typeface="Arial" pitchFamily="34" charset="0"/>
                <a:ea typeface="Calibri" pitchFamily="34" charset="0"/>
                <a:cs typeface="Arial" pitchFamily="34" charset="0"/>
              </a:rPr>
              <a:t> </a:t>
            </a:r>
            <a:r>
              <a:rPr kumimoji="0" lang="es-EC" sz="2400" i="0" u="none" strike="noStrike" cap="none" normalizeH="0" baseline="0" dirty="0" err="1" smtClean="0">
                <a:ln>
                  <a:noFill/>
                </a:ln>
                <a:solidFill>
                  <a:schemeClr val="tx1"/>
                </a:solidFill>
                <a:effectLst>
                  <a:outerShdw blurRad="50800" dist="38100" dir="2700000" algn="tl" rotWithShape="0">
                    <a:prstClr val="black">
                      <a:alpha val="40000"/>
                    </a:prstClr>
                  </a:outerShdw>
                </a:effectLst>
                <a:latin typeface="Arial" pitchFamily="34" charset="0"/>
                <a:ea typeface="Calibri" pitchFamily="34" charset="0"/>
                <a:cs typeface="Arial" pitchFamily="34" charset="0"/>
              </a:rPr>
              <a:t>Naori</a:t>
            </a:r>
            <a:r>
              <a:rPr kumimoji="0" lang="es-EC" sz="2400" i="0" u="none" strike="noStrike" cap="none" normalizeH="0" baseline="0" dirty="0" smtClean="0">
                <a:ln>
                  <a:noFill/>
                </a:ln>
                <a:solidFill>
                  <a:schemeClr val="tx1"/>
                </a:solidFill>
                <a:effectLst>
                  <a:outerShdw blurRad="50800" dist="38100" dir="2700000" algn="tl" rotWithShape="0">
                    <a:prstClr val="black">
                      <a:alpha val="40000"/>
                    </a:prstClr>
                  </a:outerShdw>
                </a:effectLst>
                <a:latin typeface="Arial" pitchFamily="34" charset="0"/>
                <a:ea typeface="Calibri" pitchFamily="34" charset="0"/>
                <a:cs typeface="Arial" pitchFamily="34" charset="0"/>
              </a:rPr>
              <a:t> Jennifer </a:t>
            </a:r>
            <a:r>
              <a:rPr kumimoji="0" lang="es-EC" sz="2400" i="0" u="none" strike="noStrike" cap="none" normalizeH="0" baseline="0" dirty="0" err="1" smtClean="0">
                <a:ln>
                  <a:noFill/>
                </a:ln>
                <a:solidFill>
                  <a:schemeClr val="tx1"/>
                </a:solidFill>
                <a:effectLst>
                  <a:outerShdw blurRad="50800" dist="38100" dir="2700000" algn="tl" rotWithShape="0">
                    <a:prstClr val="black">
                      <a:alpha val="40000"/>
                    </a:prstClr>
                  </a:outerShdw>
                </a:effectLst>
                <a:latin typeface="Arial" pitchFamily="34" charset="0"/>
                <a:ea typeface="Calibri" pitchFamily="34" charset="0"/>
                <a:cs typeface="Arial" pitchFamily="34" charset="0"/>
              </a:rPr>
              <a:t>Sangolqui</a:t>
            </a:r>
            <a:r>
              <a:rPr kumimoji="0" lang="es-EC" sz="2400" i="0" u="none" strike="noStrike" cap="none" normalizeH="0" baseline="0" dirty="0" smtClean="0">
                <a:ln>
                  <a:noFill/>
                </a:ln>
                <a:solidFill>
                  <a:schemeClr val="tx1"/>
                </a:solidFill>
                <a:effectLst>
                  <a:outerShdw blurRad="50800" dist="38100" dir="2700000" algn="tl" rotWithShape="0">
                    <a:prstClr val="black">
                      <a:alpha val="40000"/>
                    </a:prstClr>
                  </a:outerShdw>
                </a:effectLst>
                <a:latin typeface="Arial" pitchFamily="34" charset="0"/>
                <a:ea typeface="Calibri" pitchFamily="34" charset="0"/>
                <a:cs typeface="Arial" pitchFamily="34" charset="0"/>
              </a:rPr>
              <a:t> </a:t>
            </a:r>
            <a:r>
              <a:rPr kumimoji="0" lang="es-EC" sz="2400" i="0" u="none" strike="noStrike" cap="none" normalizeH="0" baseline="0" dirty="0" err="1" smtClean="0">
                <a:ln>
                  <a:noFill/>
                </a:ln>
                <a:solidFill>
                  <a:schemeClr val="tx1"/>
                </a:solidFill>
                <a:effectLst>
                  <a:outerShdw blurRad="50800" dist="38100" dir="2700000" algn="tl" rotWithShape="0">
                    <a:prstClr val="black">
                      <a:alpha val="40000"/>
                    </a:prstClr>
                  </a:outerShdw>
                </a:effectLst>
                <a:latin typeface="Arial" pitchFamily="34" charset="0"/>
                <a:ea typeface="Calibri" pitchFamily="34" charset="0"/>
                <a:cs typeface="Arial" pitchFamily="34" charset="0"/>
              </a:rPr>
              <a:t>Graziani</a:t>
            </a:r>
            <a:endParaRPr kumimoji="0" lang="es-EC" sz="2400" i="0" u="none" strike="noStrike" cap="none" normalizeH="0" baseline="0" dirty="0" smtClean="0">
              <a:ln>
                <a:noFill/>
              </a:ln>
              <a:solidFill>
                <a:schemeClr val="tx1"/>
              </a:solidFill>
              <a:effectLst>
                <a:outerShdw blurRad="50800" dist="38100" dir="2700000" algn="tl" rotWithShape="0">
                  <a:prstClr val="black">
                    <a:alpha val="40000"/>
                  </a:prstClr>
                </a:outerShdw>
              </a:effectLst>
              <a:latin typeface="Arial Narrow" pitchFamily="34" charset="0"/>
            </a:endParaRPr>
          </a:p>
        </p:txBody>
      </p:sp>
      <p:sp>
        <p:nvSpPr>
          <p:cNvPr id="11" name="Rectangle 12"/>
          <p:cNvSpPr>
            <a:spLocks noChangeArrowheads="1"/>
          </p:cNvSpPr>
          <p:nvPr/>
        </p:nvSpPr>
        <p:spPr bwMode="auto">
          <a:xfrm>
            <a:off x="1179752" y="4832635"/>
            <a:ext cx="9467508"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sz="2400" b="1" i="0" u="none" strike="noStrike" cap="none" normalizeH="0" baseline="0" dirty="0" smtClean="0">
                <a:ln>
                  <a:noFill/>
                </a:ln>
                <a:solidFill>
                  <a:schemeClr val="tx1"/>
                </a:solidFill>
                <a:effectLst>
                  <a:outerShdw blurRad="50800" dist="38100" dir="2700000" algn="tl" rotWithShape="0">
                    <a:prstClr val="black">
                      <a:alpha val="40000"/>
                    </a:prstClr>
                  </a:outerShdw>
                </a:effectLst>
                <a:latin typeface="Arial" pitchFamily="34" charset="0"/>
                <a:ea typeface="Calibri" pitchFamily="34" charset="0"/>
                <a:cs typeface="Arial" pitchFamily="34" charset="0"/>
              </a:rPr>
              <a:t>Director de tesis: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s-EC" sz="2400" b="1" i="0" u="none" strike="noStrike" cap="none" normalizeH="0" baseline="0" dirty="0" smtClean="0">
                <a:ln>
                  <a:noFill/>
                </a:ln>
                <a:solidFill>
                  <a:schemeClr val="tx1"/>
                </a:solidFill>
                <a:effectLst>
                  <a:outerShdw blurRad="50800" dist="38100" dir="2700000" algn="tl" rotWithShape="0">
                    <a:prstClr val="black">
                      <a:alpha val="40000"/>
                    </a:prstClr>
                  </a:outerShdw>
                </a:effectLst>
                <a:latin typeface="Arial" pitchFamily="34" charset="0"/>
                <a:ea typeface="Calibri" pitchFamily="34" charset="0"/>
                <a:cs typeface="Arial" pitchFamily="34" charset="0"/>
              </a:rPr>
              <a:t> Dra. Lupe Aguilar Cortez</a:t>
            </a:r>
            <a:endParaRPr kumimoji="0" lang="es-EC" sz="2400" b="0" i="0" u="none" strike="noStrike" cap="none" normalizeH="0" baseline="0" dirty="0" smtClean="0">
              <a:ln>
                <a:noFill/>
              </a:ln>
              <a:solidFill>
                <a:schemeClr val="tx1"/>
              </a:solidFill>
              <a:effectLst>
                <a:outerShdw blurRad="50800" dist="38100" dir="2700000" algn="tl" rotWithShape="0">
                  <a:prstClr val="black">
                    <a:alpha val="40000"/>
                  </a:prstClr>
                </a:outerShdw>
              </a:effectLst>
              <a:latin typeface="Arial Narrow" pitchFamily="34" charset="0"/>
            </a:endParaRPr>
          </a:p>
        </p:txBody>
      </p:sp>
      <p:pic>
        <p:nvPicPr>
          <p:cNvPr id="12" name="Picture 2" descr="http://pre-universitario.com/images/logo-espe.gif"/>
          <p:cNvPicPr>
            <a:picLocks noChangeAspect="1" noChangeArrowheads="1"/>
          </p:cNvPicPr>
          <p:nvPr/>
        </p:nvPicPr>
        <p:blipFill>
          <a:blip r:embed="rId2" cstate="print"/>
          <a:srcRect/>
          <a:stretch>
            <a:fillRect/>
          </a:stretch>
        </p:blipFill>
        <p:spPr bwMode="auto">
          <a:xfrm>
            <a:off x="0" y="0"/>
            <a:ext cx="1910545" cy="1736627"/>
          </a:xfrm>
          <a:prstGeom prst="rect">
            <a:avLst/>
          </a:prstGeom>
          <a:noFill/>
        </p:spPr>
      </p:pic>
    </p:spTree>
    <p:extLst>
      <p:ext uri="{BB962C8B-B14F-4D97-AF65-F5344CB8AC3E}">
        <p14:creationId xmlns:p14="http://schemas.microsoft.com/office/powerpoint/2010/main" val="3081074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quarter" idx="2"/>
          </p:nvPr>
        </p:nvSpPr>
        <p:spPr>
          <a:xfrm>
            <a:off x="6141760" y="1774486"/>
            <a:ext cx="5717305" cy="3838524"/>
          </a:xfrm>
        </p:spPr>
        <p:txBody>
          <a:bodyPr>
            <a:normAutofit fontScale="92500" lnSpcReduction="20000"/>
          </a:bodyPr>
          <a:lstStyle/>
          <a:p>
            <a:pPr lvl="0"/>
            <a:r>
              <a:rPr lang="es-EC" dirty="0" smtClean="0">
                <a:latin typeface="Arial" pitchFamily="34" charset="0"/>
                <a:cs typeface="Arial" pitchFamily="34" charset="0"/>
              </a:rPr>
              <a:t>Reducción de gastos médicos</a:t>
            </a:r>
          </a:p>
          <a:p>
            <a:pPr lvl="0"/>
            <a:endParaRPr lang="es-EC" dirty="0" smtClean="0">
              <a:latin typeface="Arial" pitchFamily="34" charset="0"/>
              <a:cs typeface="Arial" pitchFamily="34" charset="0"/>
            </a:endParaRPr>
          </a:p>
          <a:p>
            <a:pPr lvl="0"/>
            <a:r>
              <a:rPr lang="es-EC" dirty="0" smtClean="0">
                <a:latin typeface="Arial" pitchFamily="34" charset="0"/>
                <a:cs typeface="Arial" pitchFamily="34" charset="0"/>
              </a:rPr>
              <a:t>Incremento de la productividad</a:t>
            </a:r>
          </a:p>
          <a:p>
            <a:pPr lvl="0"/>
            <a:endParaRPr lang="es-EC" dirty="0" smtClean="0">
              <a:latin typeface="Arial" pitchFamily="34" charset="0"/>
              <a:cs typeface="Arial" pitchFamily="34" charset="0"/>
            </a:endParaRPr>
          </a:p>
          <a:p>
            <a:pPr lvl="0"/>
            <a:r>
              <a:rPr lang="es-EC" dirty="0" smtClean="0">
                <a:latin typeface="Arial" pitchFamily="34" charset="0"/>
                <a:cs typeface="Arial" pitchFamily="34" charset="0"/>
              </a:rPr>
              <a:t>Menos ausentismo en el trabajo</a:t>
            </a:r>
          </a:p>
          <a:p>
            <a:pPr lvl="0"/>
            <a:endParaRPr lang="es-EC" dirty="0" smtClean="0">
              <a:latin typeface="Arial" pitchFamily="34" charset="0"/>
              <a:cs typeface="Arial" pitchFamily="34" charset="0"/>
            </a:endParaRPr>
          </a:p>
          <a:p>
            <a:pPr lvl="0"/>
            <a:r>
              <a:rPr lang="es-EC" dirty="0" smtClean="0">
                <a:latin typeface="Arial" pitchFamily="34" charset="0"/>
                <a:cs typeface="Arial" pitchFamily="34" charset="0"/>
              </a:rPr>
              <a:t>Decremento de las rotaciones en el trabajo</a:t>
            </a:r>
          </a:p>
          <a:p>
            <a:endParaRPr lang="es-EC" dirty="0"/>
          </a:p>
        </p:txBody>
      </p:sp>
      <p:sp>
        <p:nvSpPr>
          <p:cNvPr id="8" name="7 Rectángulo"/>
          <p:cNvSpPr/>
          <p:nvPr/>
        </p:nvSpPr>
        <p:spPr>
          <a:xfrm>
            <a:off x="8700868" y="6581001"/>
            <a:ext cx="2744372" cy="276999"/>
          </a:xfrm>
          <a:prstGeom prst="rect">
            <a:avLst/>
          </a:prstGeom>
        </p:spPr>
        <p:txBody>
          <a:bodyPr wrap="square">
            <a:spAutoFit/>
          </a:bodyPr>
          <a:lstStyle/>
          <a:p>
            <a:r>
              <a:rPr lang="es-EC" sz="1200" dirty="0" smtClean="0">
                <a:latin typeface="Arial" pitchFamily="34" charset="0"/>
                <a:cs typeface="Arial" pitchFamily="34" charset="0"/>
              </a:rPr>
              <a:t>(Según Wilson </a:t>
            </a:r>
            <a:r>
              <a:rPr lang="es-EC" sz="1200" dirty="0" err="1" smtClean="0">
                <a:latin typeface="Arial" pitchFamily="34" charset="0"/>
                <a:cs typeface="Arial" pitchFamily="34" charset="0"/>
              </a:rPr>
              <a:t>Theodore</a:t>
            </a:r>
            <a:r>
              <a:rPr lang="es-EC" sz="1200" dirty="0" smtClean="0">
                <a:latin typeface="Arial" pitchFamily="34" charset="0"/>
                <a:cs typeface="Arial" pitchFamily="34" charset="0"/>
              </a:rPr>
              <a:t> et al. 1979)</a:t>
            </a:r>
            <a:endParaRPr lang="es-EC" sz="1200" dirty="0">
              <a:latin typeface="Arial" pitchFamily="34" charset="0"/>
              <a:cs typeface="Arial" pitchFamily="34" charset="0"/>
            </a:endParaRPr>
          </a:p>
        </p:txBody>
      </p:sp>
      <p:sp>
        <p:nvSpPr>
          <p:cNvPr id="6" name="5 CuadroTexto"/>
          <p:cNvSpPr txBox="1"/>
          <p:nvPr/>
        </p:nvSpPr>
        <p:spPr>
          <a:xfrm rot="16200000">
            <a:off x="-1656995" y="3226504"/>
            <a:ext cx="5039295"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lvl="3" algn="ctr"/>
            <a:r>
              <a:rPr lang="es-EC" sz="2400" b="1" dirty="0" smtClean="0">
                <a:latin typeface="Arial" pitchFamily="34" charset="0"/>
                <a:cs typeface="Arial" pitchFamily="34" charset="0"/>
              </a:rPr>
              <a:t>Beneficios para la empresa</a:t>
            </a:r>
            <a:endParaRPr lang="es-EC" sz="2400" dirty="0" smtClean="0">
              <a:latin typeface="Arial" pitchFamily="34" charset="0"/>
              <a:cs typeface="Arial" pitchFamily="34" charset="0"/>
            </a:endParaRPr>
          </a:p>
          <a:p>
            <a:pPr algn="ctr"/>
            <a:endParaRPr lang="es-EC" sz="2400" dirty="0">
              <a:latin typeface="Arial" pitchFamily="34" charset="0"/>
              <a:cs typeface="Arial" pitchFamily="34" charset="0"/>
            </a:endParaRPr>
          </a:p>
        </p:txBody>
      </p:sp>
      <p:sp>
        <p:nvSpPr>
          <p:cNvPr id="10" name="4 Marcador de texto"/>
          <p:cNvSpPr>
            <a:spLocks noGrp="1"/>
          </p:cNvSpPr>
          <p:nvPr>
            <p:ph type="body" sz="quarter" idx="1"/>
          </p:nvPr>
        </p:nvSpPr>
        <p:spPr>
          <a:xfrm>
            <a:off x="1462397" y="3397120"/>
            <a:ext cx="4267238" cy="459512"/>
          </a:xfrm>
        </p:spPr>
        <p:style>
          <a:lnRef idx="2">
            <a:schemeClr val="accent1"/>
          </a:lnRef>
          <a:fillRef idx="1">
            <a:schemeClr val="lt1"/>
          </a:fillRef>
          <a:effectRef idx="0">
            <a:schemeClr val="accent1"/>
          </a:effectRef>
          <a:fontRef idx="minor">
            <a:schemeClr val="dk1"/>
          </a:fontRef>
        </p:style>
        <p:txBody>
          <a:bodyPr>
            <a:normAutofit/>
          </a:bodyPr>
          <a:lstStyle/>
          <a:p>
            <a:pPr algn="ctr"/>
            <a:r>
              <a:rPr lang="es-EC" dirty="0" smtClean="0">
                <a:latin typeface="Arial" pitchFamily="34" charset="0"/>
                <a:cs typeface="Arial" pitchFamily="34" charset="0"/>
              </a:rPr>
              <a:t>Beneficios económicos</a:t>
            </a:r>
            <a:endParaRPr lang="es-EC" dirty="0">
              <a:latin typeface="Arial" pitchFamily="34" charset="0"/>
              <a:cs typeface="Arial" pitchFamily="34" charset="0"/>
            </a:endParaRPr>
          </a:p>
        </p:txBody>
      </p:sp>
      <p:sp>
        <p:nvSpPr>
          <p:cNvPr id="12" name="11 Abrir llave"/>
          <p:cNvSpPr/>
          <p:nvPr/>
        </p:nvSpPr>
        <p:spPr>
          <a:xfrm>
            <a:off x="5763897" y="1282883"/>
            <a:ext cx="781664" cy="455520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spTree>
  </p:cSld>
  <p:clrMapOvr>
    <a:masterClrMapping/>
  </p:clrMapOvr>
  <p:transition spd="med">
    <p:strips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335360" y="44624"/>
            <a:ext cx="2784309" cy="580926"/>
          </a:xfrm>
          <a:prstGeom prst="rect">
            <a:avLst/>
          </a:prstGeom>
        </p:spPr>
        <p:txBody>
          <a:bodyPr vert="horz" anchor="b">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s-EC" sz="2400" b="1" cap="small" noProof="0" dirty="0" smtClean="0">
                <a:latin typeface="Arial" pitchFamily="34" charset="0"/>
                <a:ea typeface="+mj-ea"/>
                <a:cs typeface="Arial" pitchFamily="34" charset="0"/>
              </a:rPr>
              <a:t>TRABAJO:</a:t>
            </a:r>
            <a:endParaRPr kumimoji="0" lang="es-EC" sz="2400" b="0" i="0" u="none" strike="noStrike" kern="1200" cap="small" spc="0" normalizeH="0" baseline="0" noProof="0" dirty="0">
              <a:ln>
                <a:noFill/>
              </a:ln>
              <a:solidFill>
                <a:schemeClr val="tx1"/>
              </a:solidFill>
              <a:effectLst/>
              <a:uLnTx/>
              <a:uFillTx/>
              <a:latin typeface="Arial" pitchFamily="34" charset="0"/>
              <a:ea typeface="+mj-ea"/>
              <a:cs typeface="Arial" pitchFamily="34" charset="0"/>
            </a:endParaRPr>
          </a:p>
        </p:txBody>
      </p:sp>
      <p:sp>
        <p:nvSpPr>
          <p:cNvPr id="3" name="2 CuadroTexto"/>
          <p:cNvSpPr txBox="1"/>
          <p:nvPr/>
        </p:nvSpPr>
        <p:spPr>
          <a:xfrm>
            <a:off x="2063552" y="1700809"/>
            <a:ext cx="3744416" cy="769441"/>
          </a:xfrm>
          <a:prstGeom prst="rect">
            <a:avLst/>
          </a:prstGeom>
          <a:noFill/>
        </p:spPr>
        <p:txBody>
          <a:bodyPr wrap="square" rtlCol="0">
            <a:spAutoFit/>
          </a:bodyPr>
          <a:lstStyle/>
          <a:p>
            <a:r>
              <a:rPr lang="es-MX" sz="1100" dirty="0" smtClean="0">
                <a:latin typeface="Arial" pitchFamily="34" charset="0"/>
                <a:cs typeface="Arial" pitchFamily="34" charset="0"/>
              </a:rPr>
              <a:t>(</a:t>
            </a:r>
            <a:r>
              <a:rPr lang="es-EC" sz="1100" dirty="0" smtClean="0">
                <a:latin typeface="Arial" pitchFamily="34" charset="0"/>
                <a:cs typeface="Arial" pitchFamily="34" charset="0"/>
              </a:rPr>
              <a:t>Diccionario de economía y política, 1965)</a:t>
            </a:r>
          </a:p>
          <a:p>
            <a:pPr algn="just"/>
            <a:endParaRPr lang="es-MX" sz="1100" dirty="0" smtClean="0">
              <a:latin typeface="Arial" pitchFamily="34" charset="0"/>
              <a:cs typeface="Arial" pitchFamily="34" charset="0"/>
            </a:endParaRPr>
          </a:p>
          <a:p>
            <a:pPr algn="just"/>
            <a:endParaRPr lang="es-MX" sz="1100" dirty="0" smtClean="0">
              <a:latin typeface="Arial" pitchFamily="34" charset="0"/>
              <a:cs typeface="Arial" pitchFamily="34" charset="0"/>
            </a:endParaRPr>
          </a:p>
          <a:p>
            <a:pPr algn="just"/>
            <a:endParaRPr lang="es-EC" sz="1100" dirty="0">
              <a:latin typeface="Arial" pitchFamily="34" charset="0"/>
              <a:cs typeface="Arial" pitchFamily="34" charset="0"/>
            </a:endParaRPr>
          </a:p>
        </p:txBody>
      </p:sp>
      <p:sp>
        <p:nvSpPr>
          <p:cNvPr id="4" name="3 CuadroTexto"/>
          <p:cNvSpPr txBox="1"/>
          <p:nvPr/>
        </p:nvSpPr>
        <p:spPr>
          <a:xfrm>
            <a:off x="1295467" y="2393594"/>
            <a:ext cx="9985109" cy="1323439"/>
          </a:xfrm>
          <a:prstGeom prst="rect">
            <a:avLst/>
          </a:prstGeom>
          <a:noFill/>
        </p:spPr>
        <p:txBody>
          <a:bodyPr wrap="square" rtlCol="0">
            <a:spAutoFit/>
          </a:bodyPr>
          <a:lstStyle/>
          <a:p>
            <a:r>
              <a:rPr lang="es-MX" sz="2000" dirty="0" smtClean="0">
                <a:latin typeface="Arial" pitchFamily="34" charset="0"/>
                <a:cs typeface="Arial" pitchFamily="34" charset="0"/>
              </a:rPr>
              <a:t>“El trabajo es un derecho y un deber social. El trabajo es obligatorio, en la forma y con las limitaciones prescritas por la Constitución y las leyes.” (Código de Trabajo del 2008, Art. 2 )</a:t>
            </a:r>
            <a:endParaRPr lang="es-EC" sz="2000" dirty="0" smtClean="0">
              <a:latin typeface="Arial" pitchFamily="34" charset="0"/>
              <a:cs typeface="Arial" pitchFamily="34" charset="0"/>
            </a:endParaRPr>
          </a:p>
          <a:p>
            <a:endParaRPr lang="es-EC" sz="2000" dirty="0">
              <a:latin typeface="Arial" pitchFamily="34" charset="0"/>
              <a:cs typeface="Arial" pitchFamily="34" charset="0"/>
            </a:endParaRPr>
          </a:p>
        </p:txBody>
      </p:sp>
      <p:sp>
        <p:nvSpPr>
          <p:cNvPr id="5" name="4 CuadroTexto"/>
          <p:cNvSpPr txBox="1"/>
          <p:nvPr/>
        </p:nvSpPr>
        <p:spPr>
          <a:xfrm>
            <a:off x="1871531" y="940658"/>
            <a:ext cx="1824203" cy="400110"/>
          </a:xfrm>
          <a:prstGeom prst="rect">
            <a:avLst/>
          </a:prstGeom>
          <a:noFill/>
          <a:ln w="28575">
            <a:solidFill>
              <a:schemeClr val="accent1"/>
            </a:solidFill>
          </a:ln>
        </p:spPr>
        <p:txBody>
          <a:bodyPr wrap="square" rtlCol="0">
            <a:spAutoFit/>
          </a:bodyPr>
          <a:lstStyle/>
          <a:p>
            <a:pPr algn="ctr"/>
            <a:r>
              <a:rPr lang="es-EC" sz="2000" dirty="0" smtClean="0">
                <a:latin typeface="Arial" pitchFamily="34" charset="0"/>
                <a:cs typeface="Arial" pitchFamily="34" charset="0"/>
              </a:rPr>
              <a:t>Facultades</a:t>
            </a:r>
            <a:endParaRPr lang="es-EC" sz="2000" dirty="0">
              <a:latin typeface="Arial" pitchFamily="34" charset="0"/>
              <a:cs typeface="Arial" pitchFamily="34" charset="0"/>
            </a:endParaRPr>
          </a:p>
        </p:txBody>
      </p:sp>
      <p:sp>
        <p:nvSpPr>
          <p:cNvPr id="6" name="5 CuadroTexto"/>
          <p:cNvSpPr txBox="1"/>
          <p:nvPr/>
        </p:nvSpPr>
        <p:spPr>
          <a:xfrm>
            <a:off x="4847861" y="940658"/>
            <a:ext cx="1824203" cy="400110"/>
          </a:xfrm>
          <a:prstGeom prst="rect">
            <a:avLst/>
          </a:prstGeom>
          <a:noFill/>
          <a:ln w="28575">
            <a:solidFill>
              <a:schemeClr val="accent1"/>
            </a:solidFill>
          </a:ln>
        </p:spPr>
        <p:txBody>
          <a:bodyPr wrap="square" rtlCol="0">
            <a:spAutoFit/>
          </a:bodyPr>
          <a:lstStyle/>
          <a:p>
            <a:pPr algn="ctr"/>
            <a:r>
              <a:rPr lang="es-EC" sz="2000" dirty="0" smtClean="0">
                <a:latin typeface="Arial" pitchFamily="34" charset="0"/>
                <a:cs typeface="Arial" pitchFamily="34" charset="0"/>
              </a:rPr>
              <a:t>Fin racional</a:t>
            </a:r>
            <a:endParaRPr lang="es-EC" sz="2000" dirty="0">
              <a:latin typeface="Arial" pitchFamily="34" charset="0"/>
              <a:cs typeface="Arial" pitchFamily="34" charset="0"/>
            </a:endParaRPr>
          </a:p>
        </p:txBody>
      </p:sp>
      <p:sp>
        <p:nvSpPr>
          <p:cNvPr id="7" name="6 CuadroTexto"/>
          <p:cNvSpPr txBox="1"/>
          <p:nvPr/>
        </p:nvSpPr>
        <p:spPr>
          <a:xfrm>
            <a:off x="7440149" y="476672"/>
            <a:ext cx="1824203" cy="400110"/>
          </a:xfrm>
          <a:prstGeom prst="rect">
            <a:avLst/>
          </a:prstGeom>
          <a:noFill/>
          <a:ln w="28575">
            <a:solidFill>
              <a:schemeClr val="accent1"/>
            </a:solidFill>
          </a:ln>
        </p:spPr>
        <p:txBody>
          <a:bodyPr wrap="square" rtlCol="0">
            <a:spAutoFit/>
          </a:bodyPr>
          <a:lstStyle/>
          <a:p>
            <a:pPr algn="ctr"/>
            <a:r>
              <a:rPr lang="es-EC" sz="2000" dirty="0" smtClean="0">
                <a:latin typeface="Arial" pitchFamily="34" charset="0"/>
                <a:cs typeface="Arial" pitchFamily="34" charset="0"/>
              </a:rPr>
              <a:t>Desarrollo</a:t>
            </a:r>
            <a:endParaRPr lang="es-EC" sz="2000" dirty="0">
              <a:latin typeface="Arial" pitchFamily="34" charset="0"/>
              <a:cs typeface="Arial" pitchFamily="34" charset="0"/>
            </a:endParaRPr>
          </a:p>
        </p:txBody>
      </p:sp>
      <p:sp>
        <p:nvSpPr>
          <p:cNvPr id="8" name="7 CuadroTexto"/>
          <p:cNvSpPr txBox="1"/>
          <p:nvPr/>
        </p:nvSpPr>
        <p:spPr>
          <a:xfrm>
            <a:off x="7440149" y="1412776"/>
            <a:ext cx="1824203" cy="400110"/>
          </a:xfrm>
          <a:prstGeom prst="rect">
            <a:avLst/>
          </a:prstGeom>
          <a:noFill/>
          <a:ln w="28575">
            <a:solidFill>
              <a:schemeClr val="accent1"/>
            </a:solidFill>
          </a:ln>
        </p:spPr>
        <p:txBody>
          <a:bodyPr wrap="square" rtlCol="0">
            <a:spAutoFit/>
          </a:bodyPr>
          <a:lstStyle/>
          <a:p>
            <a:pPr algn="ctr"/>
            <a:r>
              <a:rPr lang="es-EC" sz="2000" dirty="0" smtClean="0">
                <a:latin typeface="Arial" pitchFamily="34" charset="0"/>
                <a:cs typeface="Arial" pitchFamily="34" charset="0"/>
              </a:rPr>
              <a:t>Progreso</a:t>
            </a:r>
            <a:endParaRPr lang="es-EC" sz="2000" dirty="0">
              <a:latin typeface="Arial" pitchFamily="34" charset="0"/>
              <a:cs typeface="Arial" pitchFamily="34" charset="0"/>
            </a:endParaRPr>
          </a:p>
        </p:txBody>
      </p:sp>
      <p:cxnSp>
        <p:nvCxnSpPr>
          <p:cNvPr id="11" name="10 Conector recto de flecha"/>
          <p:cNvCxnSpPr>
            <a:stCxn id="5" idx="3"/>
          </p:cNvCxnSpPr>
          <p:nvPr/>
        </p:nvCxnSpPr>
        <p:spPr>
          <a:xfrm flipV="1">
            <a:off x="3695734" y="1124745"/>
            <a:ext cx="1056117" cy="15969"/>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2" name="11 Conector recto de flecha"/>
          <p:cNvCxnSpPr>
            <a:endCxn id="7" idx="1"/>
          </p:cNvCxnSpPr>
          <p:nvPr/>
        </p:nvCxnSpPr>
        <p:spPr>
          <a:xfrm flipV="1">
            <a:off x="6768075" y="676728"/>
            <a:ext cx="672075" cy="376009"/>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5" name="14 Conector recto de flecha"/>
          <p:cNvCxnSpPr/>
          <p:nvPr/>
        </p:nvCxnSpPr>
        <p:spPr>
          <a:xfrm>
            <a:off x="6768075" y="1268761"/>
            <a:ext cx="672075" cy="360041"/>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7" name="16 CuadroTexto"/>
          <p:cNvSpPr txBox="1"/>
          <p:nvPr/>
        </p:nvSpPr>
        <p:spPr>
          <a:xfrm>
            <a:off x="335360" y="3717032"/>
            <a:ext cx="3264363" cy="400110"/>
          </a:xfrm>
          <a:prstGeom prst="rect">
            <a:avLst/>
          </a:prstGeom>
          <a:noFill/>
        </p:spPr>
        <p:txBody>
          <a:bodyPr wrap="square" rtlCol="0">
            <a:spAutoFit/>
          </a:bodyPr>
          <a:lstStyle/>
          <a:p>
            <a:r>
              <a:rPr lang="es-EC" sz="2000" b="1" dirty="0" smtClean="0">
                <a:latin typeface="Arial" pitchFamily="34" charset="0"/>
                <a:cs typeface="Arial" pitchFamily="34" charset="0"/>
              </a:rPr>
              <a:t>Trabajador</a:t>
            </a:r>
            <a:endParaRPr lang="es-EC" sz="2000" b="1" dirty="0">
              <a:latin typeface="Arial" pitchFamily="34" charset="0"/>
              <a:cs typeface="Arial" pitchFamily="34" charset="0"/>
            </a:endParaRPr>
          </a:p>
        </p:txBody>
      </p:sp>
      <p:sp>
        <p:nvSpPr>
          <p:cNvPr id="18" name="17 CuadroTexto"/>
          <p:cNvSpPr txBox="1"/>
          <p:nvPr/>
        </p:nvSpPr>
        <p:spPr>
          <a:xfrm>
            <a:off x="1199456" y="4293097"/>
            <a:ext cx="10081120" cy="1015663"/>
          </a:xfrm>
          <a:prstGeom prst="rect">
            <a:avLst/>
          </a:prstGeom>
          <a:noFill/>
        </p:spPr>
        <p:txBody>
          <a:bodyPr wrap="square" rtlCol="0">
            <a:spAutoFit/>
          </a:bodyPr>
          <a:lstStyle/>
          <a:p>
            <a:r>
              <a:rPr lang="es-EC" sz="2000" dirty="0" smtClean="0">
                <a:latin typeface="Arial" pitchFamily="34" charset="0"/>
                <a:cs typeface="Arial" pitchFamily="34" charset="0"/>
              </a:rPr>
              <a:t>“Trabajador es la persona que se obliga a la prestación del servicio o a la ejecución de la obra  se denomina trabajador y puede ser empleado u obrero.” (Código de trabajo del Ecuador 2008, Art.9)</a:t>
            </a:r>
            <a:endParaRPr lang="es-EC" sz="2000" dirty="0">
              <a:latin typeface="Arial" pitchFamily="34" charset="0"/>
              <a:cs typeface="Arial" pitchFamily="34" charset="0"/>
            </a:endParaRPr>
          </a:p>
        </p:txBody>
      </p:sp>
      <p:pic>
        <p:nvPicPr>
          <p:cNvPr id="68610" name="Picture 2"/>
          <p:cNvPicPr>
            <a:picLocks noChangeAspect="1" noChangeArrowheads="1"/>
          </p:cNvPicPr>
          <p:nvPr/>
        </p:nvPicPr>
        <p:blipFill>
          <a:blip r:embed="rId2" cstate="print"/>
          <a:srcRect/>
          <a:stretch>
            <a:fillRect/>
          </a:stretch>
        </p:blipFill>
        <p:spPr bwMode="auto">
          <a:xfrm>
            <a:off x="7741382" y="5301209"/>
            <a:ext cx="3923237" cy="1512168"/>
          </a:xfrm>
          <a:prstGeom prst="rect">
            <a:avLst/>
          </a:prstGeom>
          <a:noFill/>
          <a:ln w="9525">
            <a:noFill/>
            <a:miter lim="800000"/>
            <a:headEnd/>
            <a:tailEnd/>
          </a:ln>
        </p:spPr>
      </p:pic>
    </p:spTree>
  </p:cSld>
  <p:clrMapOvr>
    <a:masterClrMapping/>
  </p:clrMapOvr>
  <p:transition spd="med">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par>
                                <p:cTn id="14" presetID="6" presetClass="entr" presetSubtype="16"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2000"/>
                                        <p:tgtEl>
                                          <p:spTgt spid="11"/>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par>
                                <p:cTn id="20" presetID="6"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par>
                                <p:cTn id="23" presetID="6" presetClass="entr" presetSubtype="16"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circle(in)">
                                      <p:cBhvr>
                                        <p:cTn id="25" dur="2000"/>
                                        <p:tgtEl>
                                          <p:spTgt spid="15"/>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circle(in)">
                                      <p:cBhvr>
                                        <p:cTn id="28" dur="2000"/>
                                        <p:tgtEl>
                                          <p:spTgt spid="8"/>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circle(in)">
                                      <p:cBhvr>
                                        <p:cTn id="31" dur="2000"/>
                                        <p:tgtEl>
                                          <p:spTgt spid="4"/>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circle(in)">
                                      <p:cBhvr>
                                        <p:cTn id="34" dur="20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4"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heel(4)">
                                      <p:cBhvr>
                                        <p:cTn id="39" dur="2000"/>
                                        <p:tgtEl>
                                          <p:spTgt spid="17"/>
                                        </p:tgtEl>
                                      </p:cBhvr>
                                    </p:animEffect>
                                  </p:childTnLst>
                                </p:cTn>
                              </p:par>
                              <p:par>
                                <p:cTn id="40" presetID="21" presetClass="entr" presetSubtype="4"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heel(4)">
                                      <p:cBhvr>
                                        <p:cTn id="42" dur="2000"/>
                                        <p:tgtEl>
                                          <p:spTgt spid="18"/>
                                        </p:tgtEl>
                                      </p:cBhvr>
                                    </p:animEffect>
                                  </p:childTnLst>
                                </p:cTn>
                              </p:par>
                              <p:par>
                                <p:cTn id="43" presetID="21" presetClass="entr" presetSubtype="4" fill="hold" nodeType="withEffect">
                                  <p:stCondLst>
                                    <p:cond delay="0"/>
                                  </p:stCondLst>
                                  <p:childTnLst>
                                    <p:set>
                                      <p:cBhvr>
                                        <p:cTn id="44" dur="1" fill="hold">
                                          <p:stCondLst>
                                            <p:cond delay="0"/>
                                          </p:stCondLst>
                                        </p:cTn>
                                        <p:tgtEl>
                                          <p:spTgt spid="68610"/>
                                        </p:tgtEl>
                                        <p:attrNameLst>
                                          <p:attrName>style.visibility</p:attrName>
                                        </p:attrNameLst>
                                      </p:cBhvr>
                                      <p:to>
                                        <p:strVal val="visible"/>
                                      </p:to>
                                    </p:set>
                                    <p:animEffect transition="in" filter="wheel(4)">
                                      <p:cBhvr>
                                        <p:cTn id="45" dur="2000"/>
                                        <p:tgtEl>
                                          <p:spTgt spid="686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animBg="1"/>
      <p:bldP spid="6" grpId="0" animBg="1"/>
      <p:bldP spid="7" grpId="0" animBg="1"/>
      <p:bldP spid="8" grpId="0" animBg="1"/>
      <p:bldP spid="17"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descr="http://2.bp.blogspot.com/_BY_-f_YXc14/SVfUFM0wOwI/AAAAAAAAAo8/ar6cSL06sl0/s400/vacaciones%5B1%5D.gif"/>
          <p:cNvPicPr>
            <a:picLocks noChangeAspect="1" noChangeArrowheads="1"/>
          </p:cNvPicPr>
          <p:nvPr/>
        </p:nvPicPr>
        <p:blipFill>
          <a:blip r:embed="rId2" cstate="print"/>
          <a:srcRect/>
          <a:stretch>
            <a:fillRect/>
          </a:stretch>
        </p:blipFill>
        <p:spPr bwMode="auto">
          <a:xfrm>
            <a:off x="8688289" y="4221089"/>
            <a:ext cx="4178300" cy="2819401"/>
          </a:xfrm>
          <a:prstGeom prst="rect">
            <a:avLst/>
          </a:prstGeom>
          <a:noFill/>
        </p:spPr>
      </p:pic>
      <p:sp>
        <p:nvSpPr>
          <p:cNvPr id="2" name="1 CuadroTexto"/>
          <p:cNvSpPr txBox="1"/>
          <p:nvPr/>
        </p:nvSpPr>
        <p:spPr>
          <a:xfrm>
            <a:off x="169012" y="202708"/>
            <a:ext cx="4512501" cy="400110"/>
          </a:xfrm>
          <a:prstGeom prst="rect">
            <a:avLst/>
          </a:prstGeom>
          <a:noFill/>
          <a:effectLst>
            <a:outerShdw blurRad="50800" dist="38100" dir="5400000" algn="t" rotWithShape="0">
              <a:prstClr val="black">
                <a:alpha val="40000"/>
              </a:prstClr>
            </a:outerShdw>
          </a:effectLst>
        </p:spPr>
        <p:txBody>
          <a:bodyPr wrap="square" rtlCol="0">
            <a:spAutoFit/>
          </a:bodyPr>
          <a:lstStyle/>
          <a:p>
            <a:r>
              <a:rPr lang="es-EC" sz="2000" b="1" dirty="0" smtClean="0">
                <a:latin typeface="Arial" pitchFamily="34" charset="0"/>
                <a:cs typeface="Arial" pitchFamily="34" charset="0"/>
              </a:rPr>
              <a:t>Jornada de Trabajado</a:t>
            </a:r>
            <a:endParaRPr lang="es-EC" sz="2000" b="1" dirty="0">
              <a:latin typeface="Arial" pitchFamily="34" charset="0"/>
              <a:cs typeface="Arial" pitchFamily="34" charset="0"/>
            </a:endParaRPr>
          </a:p>
        </p:txBody>
      </p:sp>
      <p:grpSp>
        <p:nvGrpSpPr>
          <p:cNvPr id="3" name="2 Grupo"/>
          <p:cNvGrpSpPr/>
          <p:nvPr/>
        </p:nvGrpSpPr>
        <p:grpSpPr>
          <a:xfrm>
            <a:off x="804246" y="692696"/>
            <a:ext cx="10572341" cy="995338"/>
            <a:chOff x="603184" y="692696"/>
            <a:chExt cx="7929256" cy="995338"/>
          </a:xfrm>
        </p:grpSpPr>
        <p:sp>
          <p:nvSpPr>
            <p:cNvPr id="4" name="3 Rectángulo"/>
            <p:cNvSpPr/>
            <p:nvPr/>
          </p:nvSpPr>
          <p:spPr>
            <a:xfrm>
              <a:off x="5796136" y="764704"/>
              <a:ext cx="2664296" cy="86409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4 Rectángulo"/>
            <p:cNvSpPr/>
            <p:nvPr/>
          </p:nvSpPr>
          <p:spPr>
            <a:xfrm>
              <a:off x="2915816" y="764704"/>
              <a:ext cx="2664296" cy="86409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5 Rectángulo"/>
            <p:cNvSpPr/>
            <p:nvPr/>
          </p:nvSpPr>
          <p:spPr>
            <a:xfrm>
              <a:off x="611560" y="764704"/>
              <a:ext cx="1872208" cy="86409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 name="6 Rectángulo"/>
            <p:cNvSpPr/>
            <p:nvPr/>
          </p:nvSpPr>
          <p:spPr>
            <a:xfrm>
              <a:off x="603184" y="764704"/>
              <a:ext cx="517209" cy="923330"/>
            </a:xfrm>
            <a:prstGeom prst="rect">
              <a:avLst/>
            </a:prstGeom>
            <a:noFill/>
          </p:spPr>
          <p:txBody>
            <a:bodyPr wrap="none" lIns="91440" tIns="45720" rIns="91440" bIns="45720">
              <a:spAutoFit/>
            </a:bodyPr>
            <a:lstStyle/>
            <a:p>
              <a:pPr algn="ctr"/>
              <a:r>
                <a:rPr lang="es-ES"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8</a:t>
              </a:r>
            </a:p>
          </p:txBody>
        </p:sp>
        <p:sp>
          <p:nvSpPr>
            <p:cNvPr id="8" name="7 CuadroTexto"/>
            <p:cNvSpPr txBox="1"/>
            <p:nvPr/>
          </p:nvSpPr>
          <p:spPr>
            <a:xfrm>
              <a:off x="971600" y="1115452"/>
              <a:ext cx="1944216" cy="369332"/>
            </a:xfrm>
            <a:prstGeom prst="rect">
              <a:avLst/>
            </a:prstGeom>
            <a:noFill/>
          </p:spPr>
          <p:txBody>
            <a:bodyPr wrap="square" rtlCol="0">
              <a:spAutoFit/>
            </a:bodyPr>
            <a:lstStyle/>
            <a:p>
              <a:r>
                <a:rPr lang="es-EC" dirty="0" smtClean="0">
                  <a:latin typeface="Arial" pitchFamily="34" charset="0"/>
                  <a:cs typeface="Arial" pitchFamily="34" charset="0"/>
                </a:rPr>
                <a:t>Horas diarias</a:t>
              </a:r>
              <a:endParaRPr lang="es-EC" dirty="0">
                <a:latin typeface="Arial" pitchFamily="34" charset="0"/>
                <a:cs typeface="Arial" pitchFamily="34" charset="0"/>
              </a:endParaRPr>
            </a:p>
          </p:txBody>
        </p:sp>
        <p:sp>
          <p:nvSpPr>
            <p:cNvPr id="9" name="8 Rectángulo"/>
            <p:cNvSpPr/>
            <p:nvPr/>
          </p:nvSpPr>
          <p:spPr>
            <a:xfrm>
              <a:off x="2851820" y="692696"/>
              <a:ext cx="895919" cy="923330"/>
            </a:xfrm>
            <a:prstGeom prst="rect">
              <a:avLst/>
            </a:prstGeom>
            <a:noFill/>
          </p:spPr>
          <p:txBody>
            <a:bodyPr wrap="none" lIns="91440" tIns="45720" rIns="91440" bIns="45720">
              <a:spAutoFit/>
            </a:bodyPr>
            <a:lstStyle/>
            <a:p>
              <a:pPr algn="ctr"/>
              <a:r>
                <a:rPr lang="es-ES"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40</a:t>
              </a:r>
              <a:endParaRPr lang="es-ES"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0" name="9 CuadroTexto"/>
            <p:cNvSpPr txBox="1"/>
            <p:nvPr/>
          </p:nvSpPr>
          <p:spPr>
            <a:xfrm>
              <a:off x="3635896" y="1052736"/>
              <a:ext cx="2304256" cy="369332"/>
            </a:xfrm>
            <a:prstGeom prst="rect">
              <a:avLst/>
            </a:prstGeom>
            <a:noFill/>
          </p:spPr>
          <p:txBody>
            <a:bodyPr wrap="square" rtlCol="0">
              <a:spAutoFit/>
            </a:bodyPr>
            <a:lstStyle/>
            <a:p>
              <a:r>
                <a:rPr lang="es-EC" dirty="0" smtClean="0">
                  <a:latin typeface="Arial" pitchFamily="34" charset="0"/>
                  <a:cs typeface="Arial" pitchFamily="34" charset="0"/>
                </a:rPr>
                <a:t>Horas semanales</a:t>
              </a:r>
              <a:endParaRPr lang="es-EC" dirty="0">
                <a:latin typeface="Arial" pitchFamily="34" charset="0"/>
                <a:cs typeface="Arial" pitchFamily="34" charset="0"/>
              </a:endParaRPr>
            </a:p>
          </p:txBody>
        </p:sp>
        <p:sp>
          <p:nvSpPr>
            <p:cNvPr id="11" name="10 Rectángulo"/>
            <p:cNvSpPr/>
            <p:nvPr/>
          </p:nvSpPr>
          <p:spPr>
            <a:xfrm>
              <a:off x="5777478" y="692696"/>
              <a:ext cx="517209" cy="923330"/>
            </a:xfrm>
            <a:prstGeom prst="rect">
              <a:avLst/>
            </a:prstGeom>
            <a:noFill/>
          </p:spPr>
          <p:txBody>
            <a:bodyPr wrap="none" lIns="91440" tIns="45720" rIns="91440" bIns="45720">
              <a:spAutoFit/>
            </a:bodyPr>
            <a:lstStyle/>
            <a:p>
              <a:pPr algn="ctr"/>
              <a:r>
                <a:rPr lang="es-ES"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5</a:t>
              </a:r>
              <a:endParaRPr lang="es-ES"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2" name="11 CuadroTexto"/>
            <p:cNvSpPr txBox="1"/>
            <p:nvPr/>
          </p:nvSpPr>
          <p:spPr>
            <a:xfrm>
              <a:off x="6228184" y="1052736"/>
              <a:ext cx="2304256" cy="369332"/>
            </a:xfrm>
            <a:prstGeom prst="rect">
              <a:avLst/>
            </a:prstGeom>
            <a:noFill/>
          </p:spPr>
          <p:txBody>
            <a:bodyPr wrap="square" rtlCol="0">
              <a:spAutoFit/>
            </a:bodyPr>
            <a:lstStyle/>
            <a:p>
              <a:r>
                <a:rPr lang="es-EC" dirty="0" smtClean="0">
                  <a:latin typeface="Arial" pitchFamily="34" charset="0"/>
                  <a:cs typeface="Arial" pitchFamily="34" charset="0"/>
                </a:rPr>
                <a:t>Días a la semana</a:t>
              </a:r>
              <a:endParaRPr lang="es-EC" dirty="0">
                <a:latin typeface="Arial" pitchFamily="34" charset="0"/>
                <a:cs typeface="Arial" pitchFamily="34" charset="0"/>
              </a:endParaRPr>
            </a:p>
          </p:txBody>
        </p:sp>
      </p:grpSp>
      <p:grpSp>
        <p:nvGrpSpPr>
          <p:cNvPr id="18" name="18 Grupo"/>
          <p:cNvGrpSpPr/>
          <p:nvPr/>
        </p:nvGrpSpPr>
        <p:grpSpPr>
          <a:xfrm>
            <a:off x="2514073" y="1959224"/>
            <a:ext cx="7134322" cy="461665"/>
            <a:chOff x="1885555" y="1743199"/>
            <a:chExt cx="5350741" cy="461665"/>
          </a:xfrm>
        </p:grpSpPr>
        <p:sp>
          <p:nvSpPr>
            <p:cNvPr id="13" name="12 Rectángulo"/>
            <p:cNvSpPr/>
            <p:nvPr/>
          </p:nvSpPr>
          <p:spPr>
            <a:xfrm>
              <a:off x="1885555" y="1743199"/>
              <a:ext cx="2510543" cy="461665"/>
            </a:xfrm>
            <a:prstGeom prst="rect">
              <a:avLst/>
            </a:prstGeom>
            <a:noFill/>
          </p:spPr>
          <p:txBody>
            <a:bodyPr wrap="none" lIns="91440" tIns="45720" rIns="91440" bIns="45720">
              <a:spAutoFit/>
            </a:bodyPr>
            <a:lstStyle/>
            <a:p>
              <a:pPr algn="ctr"/>
              <a:r>
                <a:rPr lang="es-ES"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Sábados y Domingos</a:t>
              </a:r>
              <a:endParaRPr lang="es-ES" sz="2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4" name="13 CuadroTexto"/>
            <p:cNvSpPr txBox="1"/>
            <p:nvPr/>
          </p:nvSpPr>
          <p:spPr>
            <a:xfrm>
              <a:off x="4499992" y="1815207"/>
              <a:ext cx="2736304" cy="369332"/>
            </a:xfrm>
            <a:prstGeom prst="rect">
              <a:avLst/>
            </a:prstGeom>
            <a:noFill/>
          </p:spPr>
          <p:txBody>
            <a:bodyPr wrap="square" rtlCol="0">
              <a:spAutoFit/>
            </a:bodyPr>
            <a:lstStyle/>
            <a:p>
              <a:r>
                <a:rPr lang="es-EC" dirty="0" smtClean="0">
                  <a:latin typeface="Arial" pitchFamily="34" charset="0"/>
                  <a:cs typeface="Arial" pitchFamily="34" charset="0"/>
                </a:rPr>
                <a:t>Descanso obligatorio</a:t>
              </a:r>
              <a:endParaRPr lang="es-EC" dirty="0">
                <a:latin typeface="Arial" pitchFamily="34" charset="0"/>
                <a:cs typeface="Arial" pitchFamily="34" charset="0"/>
              </a:endParaRPr>
            </a:p>
          </p:txBody>
        </p:sp>
      </p:grpSp>
      <p:grpSp>
        <p:nvGrpSpPr>
          <p:cNvPr id="19" name="17 Grupo"/>
          <p:cNvGrpSpPr/>
          <p:nvPr/>
        </p:nvGrpSpPr>
        <p:grpSpPr>
          <a:xfrm>
            <a:off x="-48683" y="3067212"/>
            <a:ext cx="4992555" cy="2808312"/>
            <a:chOff x="-36512" y="2564904"/>
            <a:chExt cx="3744416" cy="2808312"/>
          </a:xfrm>
        </p:grpSpPr>
        <p:sp>
          <p:nvSpPr>
            <p:cNvPr id="15" name="14 CuadroTexto"/>
            <p:cNvSpPr txBox="1"/>
            <p:nvPr/>
          </p:nvSpPr>
          <p:spPr>
            <a:xfrm>
              <a:off x="1763688" y="2782676"/>
              <a:ext cx="1944216" cy="2554545"/>
            </a:xfrm>
            <a:prstGeom prst="rect">
              <a:avLst/>
            </a:prstGeom>
            <a:noFill/>
          </p:spPr>
          <p:txBody>
            <a:bodyPr wrap="square" rtlCol="0">
              <a:spAutoFit/>
            </a:bodyPr>
            <a:lstStyle/>
            <a:p>
              <a:r>
                <a:rPr lang="es-EC" sz="2000" dirty="0" smtClean="0">
                  <a:latin typeface="Arial" pitchFamily="34" charset="0"/>
                  <a:cs typeface="Arial" pitchFamily="34" charset="0"/>
                </a:rPr>
                <a:t>1 de Enero</a:t>
              </a:r>
            </a:p>
            <a:p>
              <a:r>
                <a:rPr lang="es-EC" sz="2000" dirty="0" smtClean="0">
                  <a:latin typeface="Arial" pitchFamily="34" charset="0"/>
                  <a:cs typeface="Arial" pitchFamily="34" charset="0"/>
                </a:rPr>
                <a:t>Viernes Santo </a:t>
              </a:r>
            </a:p>
            <a:p>
              <a:r>
                <a:rPr lang="es-EC" sz="2000" dirty="0" smtClean="0">
                  <a:latin typeface="Arial" pitchFamily="34" charset="0"/>
                  <a:cs typeface="Arial" pitchFamily="34" charset="0"/>
                </a:rPr>
                <a:t>1 y 24 de Mayo</a:t>
              </a:r>
            </a:p>
            <a:p>
              <a:r>
                <a:rPr lang="es-EC" sz="2000" dirty="0" smtClean="0">
                  <a:latin typeface="Arial" pitchFamily="34" charset="0"/>
                  <a:cs typeface="Arial" pitchFamily="34" charset="0"/>
                </a:rPr>
                <a:t>10 de Agosto</a:t>
              </a:r>
            </a:p>
            <a:p>
              <a:r>
                <a:rPr lang="es-EC" sz="2000" dirty="0" smtClean="0">
                  <a:latin typeface="Arial" pitchFamily="34" charset="0"/>
                  <a:cs typeface="Arial" pitchFamily="34" charset="0"/>
                </a:rPr>
                <a:t>9 de Octubre</a:t>
              </a:r>
            </a:p>
            <a:p>
              <a:r>
                <a:rPr lang="es-EC" sz="2000" dirty="0" smtClean="0">
                  <a:latin typeface="Arial" pitchFamily="34" charset="0"/>
                  <a:cs typeface="Arial" pitchFamily="34" charset="0"/>
                </a:rPr>
                <a:t>2 y 3 de </a:t>
              </a:r>
              <a:r>
                <a:rPr lang="es-EC" sz="2000" dirty="0" err="1" smtClean="0">
                  <a:latin typeface="Arial" pitchFamily="34" charset="0"/>
                  <a:cs typeface="Arial" pitchFamily="34" charset="0"/>
                </a:rPr>
                <a:t>Nov</a:t>
              </a:r>
              <a:endParaRPr lang="es-EC" sz="2000" dirty="0" smtClean="0">
                <a:latin typeface="Arial" pitchFamily="34" charset="0"/>
                <a:cs typeface="Arial" pitchFamily="34" charset="0"/>
              </a:endParaRPr>
            </a:p>
            <a:p>
              <a:r>
                <a:rPr lang="es-EC" sz="2000" dirty="0" smtClean="0">
                  <a:latin typeface="Arial" pitchFamily="34" charset="0"/>
                  <a:cs typeface="Arial" pitchFamily="34" charset="0"/>
                </a:rPr>
                <a:t>25 de </a:t>
              </a:r>
              <a:r>
                <a:rPr lang="es-EC" sz="2000" dirty="0" err="1" smtClean="0">
                  <a:latin typeface="Arial" pitchFamily="34" charset="0"/>
                  <a:cs typeface="Arial" pitchFamily="34" charset="0"/>
                </a:rPr>
                <a:t>Dic</a:t>
              </a:r>
              <a:endParaRPr lang="es-EC" sz="2000" dirty="0" smtClean="0">
                <a:latin typeface="Arial" pitchFamily="34" charset="0"/>
                <a:cs typeface="Arial" pitchFamily="34" charset="0"/>
              </a:endParaRPr>
            </a:p>
            <a:p>
              <a:endParaRPr lang="es-EC" sz="2000" dirty="0">
                <a:latin typeface="Arial" pitchFamily="34" charset="0"/>
                <a:cs typeface="Arial" pitchFamily="34" charset="0"/>
              </a:endParaRPr>
            </a:p>
          </p:txBody>
        </p:sp>
        <p:sp>
          <p:nvSpPr>
            <p:cNvPr id="16" name="15 CuadroTexto"/>
            <p:cNvSpPr txBox="1"/>
            <p:nvPr/>
          </p:nvSpPr>
          <p:spPr>
            <a:xfrm>
              <a:off x="-36512" y="3369766"/>
              <a:ext cx="1512168" cy="923330"/>
            </a:xfrm>
            <a:prstGeom prst="rect">
              <a:avLst/>
            </a:prstGeom>
            <a:noFill/>
          </p:spPr>
          <p:txBody>
            <a:bodyPr wrap="square" rtlCol="0">
              <a:spAutoFit/>
            </a:bodyPr>
            <a:lstStyle/>
            <a:p>
              <a:pPr algn="r"/>
              <a:r>
                <a:rPr lang="es-EC" b="1" dirty="0" smtClean="0">
                  <a:latin typeface="Arial" pitchFamily="34" charset="0"/>
                  <a:cs typeface="Arial" pitchFamily="34" charset="0"/>
                </a:rPr>
                <a:t>Días de descanso obligatorio</a:t>
              </a:r>
              <a:endParaRPr lang="es-EC" b="1" dirty="0">
                <a:latin typeface="Arial" pitchFamily="34" charset="0"/>
                <a:cs typeface="Arial" pitchFamily="34" charset="0"/>
              </a:endParaRPr>
            </a:p>
          </p:txBody>
        </p:sp>
        <p:sp>
          <p:nvSpPr>
            <p:cNvPr id="17" name="16 Abrir llave"/>
            <p:cNvSpPr/>
            <p:nvPr/>
          </p:nvSpPr>
          <p:spPr>
            <a:xfrm>
              <a:off x="1547664" y="2564904"/>
              <a:ext cx="216024" cy="280831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grpSp>
      <p:grpSp>
        <p:nvGrpSpPr>
          <p:cNvPr id="20" name="25 Grupo"/>
          <p:cNvGrpSpPr/>
          <p:nvPr/>
        </p:nvGrpSpPr>
        <p:grpSpPr>
          <a:xfrm>
            <a:off x="5711957" y="3212976"/>
            <a:ext cx="5760640" cy="2664296"/>
            <a:chOff x="4283968" y="3212976"/>
            <a:chExt cx="4320480" cy="2664296"/>
          </a:xfrm>
        </p:grpSpPr>
        <p:sp>
          <p:nvSpPr>
            <p:cNvPr id="21" name="20 Rectángulo"/>
            <p:cNvSpPr/>
            <p:nvPr/>
          </p:nvSpPr>
          <p:spPr>
            <a:xfrm>
              <a:off x="4283968" y="3212976"/>
              <a:ext cx="4032448" cy="266429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2" name="21 Rectángulo"/>
            <p:cNvSpPr/>
            <p:nvPr/>
          </p:nvSpPr>
          <p:spPr>
            <a:xfrm>
              <a:off x="4388150" y="3310532"/>
              <a:ext cx="895919" cy="923330"/>
            </a:xfrm>
            <a:prstGeom prst="rect">
              <a:avLst/>
            </a:prstGeom>
            <a:noFill/>
          </p:spPr>
          <p:txBody>
            <a:bodyPr wrap="none" lIns="91440" tIns="45720" rIns="91440" bIns="45720">
              <a:spAutoFit/>
            </a:bodyPr>
            <a:lstStyle/>
            <a:p>
              <a:pPr algn="ctr"/>
              <a:r>
                <a:rPr lang="es-ES"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15</a:t>
              </a:r>
              <a:endParaRPr lang="es-ES"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23" name="22 CuadroTexto"/>
            <p:cNvSpPr txBox="1"/>
            <p:nvPr/>
          </p:nvSpPr>
          <p:spPr>
            <a:xfrm>
              <a:off x="5292080" y="3648506"/>
              <a:ext cx="3240360" cy="369332"/>
            </a:xfrm>
            <a:prstGeom prst="rect">
              <a:avLst/>
            </a:prstGeom>
            <a:noFill/>
          </p:spPr>
          <p:txBody>
            <a:bodyPr wrap="square" rtlCol="0">
              <a:spAutoFit/>
            </a:bodyPr>
            <a:lstStyle/>
            <a:p>
              <a:r>
                <a:rPr lang="es-EC" dirty="0" smtClean="0">
                  <a:latin typeface="Arial" pitchFamily="34" charset="0"/>
                  <a:cs typeface="Arial" pitchFamily="34" charset="0"/>
                </a:rPr>
                <a:t>Días continuos anuales</a:t>
              </a:r>
              <a:endParaRPr lang="es-EC" dirty="0">
                <a:latin typeface="Arial" pitchFamily="34" charset="0"/>
                <a:cs typeface="Arial" pitchFamily="34" charset="0"/>
              </a:endParaRPr>
            </a:p>
          </p:txBody>
        </p:sp>
        <p:sp>
          <p:nvSpPr>
            <p:cNvPr id="24" name="23 Rectángulo"/>
            <p:cNvSpPr/>
            <p:nvPr/>
          </p:nvSpPr>
          <p:spPr>
            <a:xfrm>
              <a:off x="4412996" y="4521894"/>
              <a:ext cx="1020953" cy="923330"/>
            </a:xfrm>
            <a:prstGeom prst="rect">
              <a:avLst/>
            </a:prstGeom>
            <a:noFill/>
          </p:spPr>
          <p:txBody>
            <a:bodyPr wrap="none" lIns="91440" tIns="45720" rIns="91440" bIns="45720">
              <a:spAutoFit/>
            </a:bodyPr>
            <a:lstStyle/>
            <a:p>
              <a:pPr algn="ctr"/>
              <a:r>
                <a:rPr lang="es-ES"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+ 1</a:t>
              </a:r>
              <a:endParaRPr lang="es-ES"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25" name="24 CuadroTexto"/>
            <p:cNvSpPr txBox="1"/>
            <p:nvPr/>
          </p:nvSpPr>
          <p:spPr>
            <a:xfrm>
              <a:off x="5364088" y="4521894"/>
              <a:ext cx="3240360" cy="646331"/>
            </a:xfrm>
            <a:prstGeom prst="rect">
              <a:avLst/>
            </a:prstGeom>
            <a:noFill/>
          </p:spPr>
          <p:txBody>
            <a:bodyPr wrap="square" rtlCol="0">
              <a:spAutoFit/>
            </a:bodyPr>
            <a:lstStyle/>
            <a:p>
              <a:r>
                <a:rPr lang="es-EC" dirty="0" smtClean="0">
                  <a:latin typeface="Arial" pitchFamily="34" charset="0"/>
                  <a:cs typeface="Arial" pitchFamily="34" charset="0"/>
                </a:rPr>
                <a:t>Día adicional a partir del 6 años de trabajo en la misma empresa</a:t>
              </a:r>
              <a:endParaRPr lang="es-EC" dirty="0">
                <a:latin typeface="Arial" pitchFamily="34" charset="0"/>
                <a:cs typeface="Arial" pitchFamily="34" charset="0"/>
              </a:endParaRPr>
            </a:p>
          </p:txBody>
        </p:sp>
      </p:grpSp>
    </p:spTree>
  </p:cSld>
  <p:clrMapOvr>
    <a:masterClrMapping/>
  </p:clrMapOvr>
  <p:transition spd="med">
    <p:spli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linds(horizont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6"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Horizontal)">
                                      <p:cBhvr>
                                        <p:cTn id="20" dur="500"/>
                                        <p:tgtEl>
                                          <p:spTgt spid="19"/>
                                        </p:tgtEl>
                                      </p:cBhvr>
                                    </p:animEffect>
                                  </p:childTnLst>
                                </p:cTn>
                              </p:par>
                              <p:par>
                                <p:cTn id="21" presetID="16" presetClass="entr" presetSubtype="26"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Horizontal)">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http://www.enbuenasmanos.com/sites/default/files/imagecache/articulo_grande/images/3025994.jpg"/>
          <p:cNvPicPr>
            <a:picLocks noChangeAspect="1" noChangeArrowheads="1"/>
          </p:cNvPicPr>
          <p:nvPr/>
        </p:nvPicPr>
        <p:blipFill>
          <a:blip r:embed="rId2" cstate="print"/>
          <a:srcRect/>
          <a:stretch>
            <a:fillRect/>
          </a:stretch>
        </p:blipFill>
        <p:spPr bwMode="auto">
          <a:xfrm>
            <a:off x="-912779" y="3933056"/>
            <a:ext cx="5250160" cy="2924944"/>
          </a:xfrm>
          <a:prstGeom prst="rect">
            <a:avLst/>
          </a:prstGeom>
          <a:noFill/>
        </p:spPr>
      </p:pic>
      <p:pic>
        <p:nvPicPr>
          <p:cNvPr id="68612" name="Picture 4" descr="http://estres.comocombatir.com/wp-content/uploads/2011/09/dec%C3%A1logo_estres_positivo_estres.comocombatir.jpg"/>
          <p:cNvPicPr>
            <a:picLocks noChangeAspect="1" noChangeArrowheads="1"/>
          </p:cNvPicPr>
          <p:nvPr/>
        </p:nvPicPr>
        <p:blipFill>
          <a:blip r:embed="rId3" cstate="print"/>
          <a:srcRect/>
          <a:stretch>
            <a:fillRect/>
          </a:stretch>
        </p:blipFill>
        <p:spPr bwMode="auto">
          <a:xfrm>
            <a:off x="9168342" y="3722274"/>
            <a:ext cx="5026057" cy="3135727"/>
          </a:xfrm>
          <a:prstGeom prst="rect">
            <a:avLst/>
          </a:prstGeom>
          <a:noFill/>
        </p:spPr>
      </p:pic>
      <p:sp>
        <p:nvSpPr>
          <p:cNvPr id="2" name="1 Título"/>
          <p:cNvSpPr txBox="1">
            <a:spLocks/>
          </p:cNvSpPr>
          <p:nvPr/>
        </p:nvSpPr>
        <p:spPr>
          <a:xfrm>
            <a:off x="335360" y="44624"/>
            <a:ext cx="2784309" cy="580926"/>
          </a:xfrm>
          <a:prstGeom prst="rect">
            <a:avLst/>
          </a:prstGeom>
        </p:spPr>
        <p:txBody>
          <a:bodyPr vert="horz" anchor="b">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s-EC" sz="2400" b="1" cap="small" dirty="0" smtClean="0">
                <a:latin typeface="Arial" pitchFamily="34" charset="0"/>
                <a:ea typeface="+mj-ea"/>
                <a:cs typeface="Arial" pitchFamily="34" charset="0"/>
              </a:rPr>
              <a:t>ESTRÉS</a:t>
            </a:r>
            <a:r>
              <a:rPr lang="es-EC" sz="2400" b="1" cap="small" noProof="0" dirty="0" smtClean="0">
                <a:latin typeface="Arial" pitchFamily="34" charset="0"/>
                <a:ea typeface="+mj-ea"/>
                <a:cs typeface="Arial" pitchFamily="34" charset="0"/>
              </a:rPr>
              <a:t>:</a:t>
            </a:r>
            <a:endParaRPr kumimoji="0" lang="es-EC" sz="2400" b="0" i="0" u="none" strike="noStrike" kern="1200" cap="small" spc="0" normalizeH="0" baseline="0" noProof="0" dirty="0">
              <a:ln>
                <a:noFill/>
              </a:ln>
              <a:solidFill>
                <a:schemeClr val="tx1"/>
              </a:solidFill>
              <a:effectLst/>
              <a:uLnTx/>
              <a:uFillTx/>
              <a:latin typeface="Arial" pitchFamily="34" charset="0"/>
              <a:ea typeface="+mj-ea"/>
              <a:cs typeface="Arial" pitchFamily="34" charset="0"/>
            </a:endParaRPr>
          </a:p>
        </p:txBody>
      </p:sp>
      <p:sp>
        <p:nvSpPr>
          <p:cNvPr id="3" name="2 CuadroTexto"/>
          <p:cNvSpPr txBox="1"/>
          <p:nvPr/>
        </p:nvSpPr>
        <p:spPr>
          <a:xfrm>
            <a:off x="527381" y="836712"/>
            <a:ext cx="10753195" cy="707886"/>
          </a:xfrm>
          <a:prstGeom prst="rect">
            <a:avLst/>
          </a:prstGeom>
          <a:noFill/>
        </p:spPr>
        <p:txBody>
          <a:bodyPr wrap="square" rtlCol="0">
            <a:spAutoFit/>
          </a:bodyPr>
          <a:lstStyle/>
          <a:p>
            <a:r>
              <a:rPr lang="es-EC" sz="2000" dirty="0" smtClean="0">
                <a:latin typeface="Arial" pitchFamily="34" charset="0"/>
                <a:cs typeface="Arial" pitchFamily="34" charset="0"/>
              </a:rPr>
              <a:t>“Es el conjunto de reacciones fisiológicas que prepara al organismo para la acción".  (OMS 1992)</a:t>
            </a:r>
            <a:endParaRPr lang="es-EC" sz="2000" dirty="0">
              <a:latin typeface="Arial" pitchFamily="34" charset="0"/>
              <a:cs typeface="Arial" pitchFamily="34" charset="0"/>
            </a:endParaRPr>
          </a:p>
        </p:txBody>
      </p:sp>
      <p:sp>
        <p:nvSpPr>
          <p:cNvPr id="4" name="3 CuadroTexto"/>
          <p:cNvSpPr txBox="1"/>
          <p:nvPr/>
        </p:nvSpPr>
        <p:spPr>
          <a:xfrm>
            <a:off x="527381" y="2060848"/>
            <a:ext cx="10657184" cy="1323439"/>
          </a:xfrm>
          <a:prstGeom prst="rect">
            <a:avLst/>
          </a:prstGeom>
          <a:noFill/>
        </p:spPr>
        <p:txBody>
          <a:bodyPr wrap="square" rtlCol="0">
            <a:spAutoFit/>
          </a:bodyPr>
          <a:lstStyle/>
          <a:p>
            <a:r>
              <a:rPr lang="es-EC" sz="2000" dirty="0" smtClean="0">
                <a:latin typeface="Arial" pitchFamily="34" charset="0"/>
                <a:cs typeface="Arial" pitchFamily="34" charset="0"/>
              </a:rPr>
              <a:t>“Estrés usualmente se refiere a ciertos acontecimientos que ocurren cuando nos encontramos en situaciones que implican fuertes demandas para el individuo, las cuales pueden agotar todos los recursos de afrontamiento”. (Cano 2002) </a:t>
            </a:r>
          </a:p>
          <a:p>
            <a:endParaRPr lang="es-EC" sz="2000" dirty="0">
              <a:latin typeface="Arial" pitchFamily="34" charset="0"/>
              <a:cs typeface="Arial" pitchFamily="34" charset="0"/>
            </a:endParaRPr>
          </a:p>
        </p:txBody>
      </p:sp>
      <p:grpSp>
        <p:nvGrpSpPr>
          <p:cNvPr id="5" name="12 Grupo"/>
          <p:cNvGrpSpPr/>
          <p:nvPr/>
        </p:nvGrpSpPr>
        <p:grpSpPr>
          <a:xfrm>
            <a:off x="5519936" y="3573016"/>
            <a:ext cx="4512501" cy="2808312"/>
            <a:chOff x="4788024" y="3573016"/>
            <a:chExt cx="3384376" cy="2808312"/>
          </a:xfrm>
        </p:grpSpPr>
        <p:sp>
          <p:nvSpPr>
            <p:cNvPr id="11" name="10 Rectángulo redondeado"/>
            <p:cNvSpPr/>
            <p:nvPr/>
          </p:nvSpPr>
          <p:spPr>
            <a:xfrm>
              <a:off x="5292080" y="3573016"/>
              <a:ext cx="2592288" cy="280831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 name="6 CuadroTexto"/>
            <p:cNvSpPr txBox="1"/>
            <p:nvPr/>
          </p:nvSpPr>
          <p:spPr>
            <a:xfrm>
              <a:off x="4788024" y="3645024"/>
              <a:ext cx="3384376" cy="400110"/>
            </a:xfrm>
            <a:prstGeom prst="rect">
              <a:avLst/>
            </a:prstGeom>
            <a:noFill/>
          </p:spPr>
          <p:txBody>
            <a:bodyPr wrap="square" rtlCol="0">
              <a:spAutoFit/>
            </a:bodyPr>
            <a:lstStyle/>
            <a:p>
              <a:pPr algn="ctr"/>
              <a:r>
                <a:rPr lang="es-EC" sz="2000" b="1" dirty="0" err="1" smtClean="0">
                  <a:latin typeface="Arial" pitchFamily="34" charset="0"/>
                  <a:cs typeface="Arial" pitchFamily="34" charset="0"/>
                </a:rPr>
                <a:t>Eutrés</a:t>
              </a:r>
              <a:endParaRPr lang="es-EC" sz="2000" b="1" dirty="0">
                <a:latin typeface="Arial" pitchFamily="34" charset="0"/>
                <a:cs typeface="Arial" pitchFamily="34" charset="0"/>
              </a:endParaRPr>
            </a:p>
          </p:txBody>
        </p:sp>
        <p:sp>
          <p:nvSpPr>
            <p:cNvPr id="8" name="7 CuadroTexto"/>
            <p:cNvSpPr txBox="1"/>
            <p:nvPr/>
          </p:nvSpPr>
          <p:spPr>
            <a:xfrm>
              <a:off x="5364088" y="4221088"/>
              <a:ext cx="2520280" cy="1938992"/>
            </a:xfrm>
            <a:prstGeom prst="rect">
              <a:avLst/>
            </a:prstGeom>
            <a:noFill/>
          </p:spPr>
          <p:txBody>
            <a:bodyPr wrap="square" rtlCol="0">
              <a:spAutoFit/>
            </a:bodyPr>
            <a:lstStyle/>
            <a:p>
              <a:pPr algn="ctr"/>
              <a:r>
                <a:rPr lang="es-EC" sz="2000" dirty="0" smtClean="0"/>
                <a:t>Respuesta armónicamente respetando los parámetros fisiológicos y psicológicos de la persona</a:t>
              </a:r>
              <a:endParaRPr lang="es-EC" sz="2000" dirty="0"/>
            </a:p>
          </p:txBody>
        </p:sp>
      </p:grpSp>
      <p:grpSp>
        <p:nvGrpSpPr>
          <p:cNvPr id="12" name="11 Grupo"/>
          <p:cNvGrpSpPr/>
          <p:nvPr/>
        </p:nvGrpSpPr>
        <p:grpSpPr>
          <a:xfrm>
            <a:off x="1967542" y="3573016"/>
            <a:ext cx="4512501" cy="2808312"/>
            <a:chOff x="467544" y="3573016"/>
            <a:chExt cx="3384376" cy="2808312"/>
          </a:xfrm>
        </p:grpSpPr>
        <p:sp>
          <p:nvSpPr>
            <p:cNvPr id="10" name="9 Rectángulo redondeado"/>
            <p:cNvSpPr/>
            <p:nvPr/>
          </p:nvSpPr>
          <p:spPr>
            <a:xfrm>
              <a:off x="971600" y="3573016"/>
              <a:ext cx="2592288" cy="280831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5 CuadroTexto"/>
            <p:cNvSpPr txBox="1"/>
            <p:nvPr/>
          </p:nvSpPr>
          <p:spPr>
            <a:xfrm>
              <a:off x="467544" y="3604954"/>
              <a:ext cx="3384376" cy="400110"/>
            </a:xfrm>
            <a:prstGeom prst="rect">
              <a:avLst/>
            </a:prstGeom>
            <a:noFill/>
          </p:spPr>
          <p:txBody>
            <a:bodyPr wrap="square" rtlCol="0">
              <a:spAutoFit/>
            </a:bodyPr>
            <a:lstStyle/>
            <a:p>
              <a:pPr algn="ctr"/>
              <a:r>
                <a:rPr lang="es-EC" sz="2000" b="1" dirty="0" err="1" smtClean="0">
                  <a:latin typeface="Arial" pitchFamily="34" charset="0"/>
                  <a:cs typeface="Arial" pitchFamily="34" charset="0"/>
                </a:rPr>
                <a:t>Distrés</a:t>
              </a:r>
              <a:endParaRPr lang="es-EC" sz="2000" b="1" dirty="0">
                <a:latin typeface="Arial" pitchFamily="34" charset="0"/>
                <a:cs typeface="Arial" pitchFamily="34" charset="0"/>
              </a:endParaRPr>
            </a:p>
          </p:txBody>
        </p:sp>
        <p:sp>
          <p:nvSpPr>
            <p:cNvPr id="9" name="8 CuadroTexto"/>
            <p:cNvSpPr txBox="1"/>
            <p:nvPr/>
          </p:nvSpPr>
          <p:spPr>
            <a:xfrm>
              <a:off x="899592" y="4221088"/>
              <a:ext cx="2808312" cy="1323439"/>
            </a:xfrm>
            <a:prstGeom prst="rect">
              <a:avLst/>
            </a:prstGeom>
            <a:noFill/>
          </p:spPr>
          <p:txBody>
            <a:bodyPr wrap="square" rtlCol="0">
              <a:spAutoFit/>
            </a:bodyPr>
            <a:lstStyle/>
            <a:p>
              <a:pPr algn="ctr"/>
              <a:r>
                <a:rPr lang="es-EC" sz="2000" dirty="0" smtClean="0"/>
                <a:t>Responde en forma exagerada, ya sea en el plano biológico, físico o psicológico</a:t>
              </a:r>
              <a:endParaRPr lang="es-EC" sz="2000" dirty="0"/>
            </a:p>
          </p:txBody>
        </p:sp>
      </p:grpSp>
    </p:spTree>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68610"/>
                                        </p:tgtEl>
                                        <p:attrNameLst>
                                          <p:attrName>style.visibility</p:attrName>
                                        </p:attrNameLst>
                                      </p:cBhvr>
                                      <p:to>
                                        <p:strVal val="visible"/>
                                      </p:to>
                                    </p:set>
                                    <p:animEffect transition="in" filter="box(in)">
                                      <p:cBhvr>
                                        <p:cTn id="17" dur="500"/>
                                        <p:tgtEl>
                                          <p:spTgt spid="68610"/>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68612"/>
                                        </p:tgtEl>
                                        <p:attrNameLst>
                                          <p:attrName>style.visibility</p:attrName>
                                        </p:attrNameLst>
                                      </p:cBhvr>
                                      <p:to>
                                        <p:strVal val="visible"/>
                                      </p:to>
                                    </p:set>
                                    <p:animEffect transition="in" filter="box(in)">
                                      <p:cBhvr>
                                        <p:cTn id="22" dur="500"/>
                                        <p:tgtEl>
                                          <p:spTgt spid="686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Marcador de texto"/>
          <p:cNvSpPr>
            <a:spLocks noGrp="1"/>
          </p:cNvSpPr>
          <p:nvPr>
            <p:ph type="body" sz="quarter" idx="1"/>
          </p:nvPr>
        </p:nvSpPr>
        <p:spPr>
          <a:xfrm>
            <a:off x="478289" y="2062271"/>
            <a:ext cx="3840480" cy="432048"/>
          </a:xfrm>
        </p:spPr>
        <p:style>
          <a:lnRef idx="2">
            <a:schemeClr val="accent1"/>
          </a:lnRef>
          <a:fillRef idx="1">
            <a:schemeClr val="lt1"/>
          </a:fillRef>
          <a:effectRef idx="0">
            <a:schemeClr val="accent1"/>
          </a:effectRef>
          <a:fontRef idx="minor">
            <a:schemeClr val="dk1"/>
          </a:fontRef>
        </p:style>
        <p:txBody>
          <a:bodyPr>
            <a:normAutofit lnSpcReduction="10000"/>
          </a:bodyPr>
          <a:lstStyle/>
          <a:p>
            <a:pPr algn="ctr"/>
            <a:r>
              <a:rPr lang="es-EC" dirty="0" smtClean="0">
                <a:latin typeface="Arial" pitchFamily="34" charset="0"/>
                <a:cs typeface="Arial" pitchFamily="34" charset="0"/>
              </a:rPr>
              <a:t>Estrés de corta duración</a:t>
            </a:r>
            <a:endParaRPr lang="es-EC" dirty="0">
              <a:latin typeface="Arial" pitchFamily="34" charset="0"/>
              <a:cs typeface="Arial" pitchFamily="34" charset="0"/>
            </a:endParaRPr>
          </a:p>
        </p:txBody>
      </p:sp>
      <p:sp>
        <p:nvSpPr>
          <p:cNvPr id="11" name="10 Marcador de texto"/>
          <p:cNvSpPr>
            <a:spLocks noGrp="1"/>
          </p:cNvSpPr>
          <p:nvPr>
            <p:ph type="body" sz="quarter" idx="3"/>
          </p:nvPr>
        </p:nvSpPr>
        <p:spPr>
          <a:xfrm>
            <a:off x="434328" y="4692930"/>
            <a:ext cx="3828170" cy="432048"/>
          </a:xfrm>
        </p:spPr>
        <p:style>
          <a:lnRef idx="2">
            <a:schemeClr val="accent1"/>
          </a:lnRef>
          <a:fillRef idx="1">
            <a:schemeClr val="lt1"/>
          </a:fillRef>
          <a:effectRef idx="0">
            <a:schemeClr val="accent1"/>
          </a:effectRef>
          <a:fontRef idx="minor">
            <a:schemeClr val="dk1"/>
          </a:fontRef>
        </p:style>
        <p:txBody>
          <a:bodyPr>
            <a:normAutofit lnSpcReduction="10000"/>
          </a:bodyPr>
          <a:lstStyle/>
          <a:p>
            <a:pPr algn="ctr"/>
            <a:r>
              <a:rPr lang="es-EC" dirty="0" smtClean="0">
                <a:latin typeface="Arial" pitchFamily="34" charset="0"/>
                <a:cs typeface="Arial" pitchFamily="34" charset="0"/>
              </a:rPr>
              <a:t>Estrés de larga duración</a:t>
            </a:r>
            <a:endParaRPr lang="es-EC" dirty="0">
              <a:latin typeface="Arial" pitchFamily="34" charset="0"/>
              <a:cs typeface="Arial" pitchFamily="34" charset="0"/>
            </a:endParaRPr>
          </a:p>
        </p:txBody>
      </p:sp>
      <p:sp>
        <p:nvSpPr>
          <p:cNvPr id="6" name="5 CuadroTexto"/>
          <p:cNvSpPr txBox="1"/>
          <p:nvPr/>
        </p:nvSpPr>
        <p:spPr>
          <a:xfrm>
            <a:off x="3320174" y="211015"/>
            <a:ext cx="6091112" cy="461665"/>
          </a:xfrm>
          <a:prstGeom prst="rect">
            <a:avLst/>
          </a:prstGeom>
          <a:noFill/>
        </p:spPr>
        <p:txBody>
          <a:bodyPr wrap="square" rtlCol="0">
            <a:spAutoFit/>
          </a:bodyPr>
          <a:lstStyle/>
          <a:p>
            <a:pPr marL="0" lvl="3"/>
            <a:r>
              <a:rPr lang="es-EC" sz="2400" b="1" dirty="0" smtClean="0">
                <a:latin typeface="Arial" pitchFamily="34" charset="0"/>
                <a:cs typeface="Arial" pitchFamily="34" charset="0"/>
              </a:rPr>
              <a:t>¿Cómo sabe cuando esta con estrés?</a:t>
            </a:r>
            <a:endParaRPr lang="es-EC" sz="2400" dirty="0">
              <a:latin typeface="Arial" pitchFamily="34" charset="0"/>
              <a:cs typeface="Arial" pitchFamily="34" charset="0"/>
            </a:endParaRPr>
          </a:p>
        </p:txBody>
      </p:sp>
      <p:sp>
        <p:nvSpPr>
          <p:cNvPr id="7" name="6 Rectángulo"/>
          <p:cNvSpPr/>
          <p:nvPr/>
        </p:nvSpPr>
        <p:spPr>
          <a:xfrm>
            <a:off x="9014790" y="6565761"/>
            <a:ext cx="2460930" cy="276999"/>
          </a:xfrm>
          <a:prstGeom prst="rect">
            <a:avLst/>
          </a:prstGeom>
        </p:spPr>
        <p:txBody>
          <a:bodyPr wrap="none">
            <a:spAutoFit/>
          </a:bodyPr>
          <a:lstStyle/>
          <a:p>
            <a:r>
              <a:rPr lang="es-EC" sz="1200" dirty="0" smtClean="0">
                <a:latin typeface="Arial" pitchFamily="34" charset="0"/>
                <a:cs typeface="Arial" pitchFamily="34" charset="0"/>
              </a:rPr>
              <a:t>(</a:t>
            </a:r>
            <a:r>
              <a:rPr lang="es-EC" sz="1200" dirty="0" err="1" smtClean="0">
                <a:latin typeface="Arial" pitchFamily="34" charset="0"/>
                <a:cs typeface="Arial" pitchFamily="34" charset="0"/>
              </a:rPr>
              <a:t>The</a:t>
            </a:r>
            <a:r>
              <a:rPr lang="es-EC" sz="1200" dirty="0" smtClean="0">
                <a:latin typeface="Arial" pitchFamily="34" charset="0"/>
                <a:cs typeface="Arial" pitchFamily="34" charset="0"/>
              </a:rPr>
              <a:t> Hormone </a:t>
            </a:r>
            <a:r>
              <a:rPr lang="es-EC" sz="1200" dirty="0" err="1" smtClean="0">
                <a:latin typeface="Arial" pitchFamily="34" charset="0"/>
                <a:cs typeface="Arial" pitchFamily="34" charset="0"/>
              </a:rPr>
              <a:t>Foundation</a:t>
            </a:r>
            <a:r>
              <a:rPr lang="es-EC" sz="1200" dirty="0" smtClean="0">
                <a:latin typeface="Arial" pitchFamily="34" charset="0"/>
                <a:cs typeface="Arial" pitchFamily="34" charset="0"/>
              </a:rPr>
              <a:t> 2006) </a:t>
            </a:r>
            <a:endParaRPr lang="es-EC" sz="1200" dirty="0">
              <a:latin typeface="Arial" pitchFamily="34" charset="0"/>
              <a:cs typeface="Arial" pitchFamily="34" charset="0"/>
            </a:endParaRPr>
          </a:p>
        </p:txBody>
      </p:sp>
      <p:sp>
        <p:nvSpPr>
          <p:cNvPr id="8" name="7 Abrir llave"/>
          <p:cNvSpPr/>
          <p:nvPr/>
        </p:nvSpPr>
        <p:spPr>
          <a:xfrm>
            <a:off x="4515716" y="1097280"/>
            <a:ext cx="407963" cy="229303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sp>
        <p:nvSpPr>
          <p:cNvPr id="13" name="12 Abrir llave"/>
          <p:cNvSpPr/>
          <p:nvPr/>
        </p:nvSpPr>
        <p:spPr>
          <a:xfrm>
            <a:off x="4485236" y="3556781"/>
            <a:ext cx="407963" cy="271740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sp>
        <p:nvSpPr>
          <p:cNvPr id="14" name="2 Marcador de contenido"/>
          <p:cNvSpPr txBox="1">
            <a:spLocks/>
          </p:cNvSpPr>
          <p:nvPr/>
        </p:nvSpPr>
        <p:spPr>
          <a:xfrm>
            <a:off x="4849407" y="1122240"/>
            <a:ext cx="5082370" cy="2394682"/>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s-EC" sz="2400" b="1"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s-EC" sz="2400" i="0" u="none" strike="noStrike" kern="1200" cap="none" spc="0" normalizeH="0" baseline="0" noProof="0" dirty="0" smtClean="0">
                <a:ln>
                  <a:noFill/>
                </a:ln>
                <a:solidFill>
                  <a:schemeClr val="tx1"/>
                </a:solidFill>
                <a:effectLst/>
                <a:uLnTx/>
                <a:uFillTx/>
                <a:latin typeface="Arial" pitchFamily="34" charset="0"/>
                <a:cs typeface="Arial" pitchFamily="34" charset="0"/>
              </a:rPr>
              <a:t>Ansiedad</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s-EC" sz="2400" dirty="0" smtClean="0">
                <a:latin typeface="Arial" pitchFamily="34" charset="0"/>
                <a:cs typeface="Arial" pitchFamily="34" charset="0"/>
              </a:rPr>
              <a:t> Nerviosismo</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s-EC" sz="2400" dirty="0" smtClean="0">
                <a:latin typeface="Arial" pitchFamily="34" charset="0"/>
                <a:cs typeface="Arial" pitchFamily="34" charset="0"/>
              </a:rPr>
              <a:t> Preocupación</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s-EC" sz="2400" dirty="0" smtClean="0">
                <a:latin typeface="Arial" pitchFamily="34" charset="0"/>
                <a:cs typeface="Arial" pitchFamily="34" charset="0"/>
              </a:rPr>
              <a:t> Presión</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s-EC" sz="2400" dirty="0" smtClean="0">
                <a:latin typeface="Arial" pitchFamily="34" charset="0"/>
                <a:cs typeface="Arial" pitchFamily="34" charset="0"/>
              </a:rPr>
              <a:t> Distracción</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lang="es-EC" sz="2400" dirty="0" smtClean="0">
              <a:latin typeface="Arial" pitchFamily="34" charset="0"/>
              <a:cs typeface="Arial" pitchFamily="34" charset="0"/>
            </a:endParaRPr>
          </a:p>
        </p:txBody>
      </p:sp>
      <p:sp>
        <p:nvSpPr>
          <p:cNvPr id="15" name="2 Marcador de contenido"/>
          <p:cNvSpPr txBox="1">
            <a:spLocks/>
          </p:cNvSpPr>
          <p:nvPr/>
        </p:nvSpPr>
        <p:spPr>
          <a:xfrm>
            <a:off x="4832993" y="3455130"/>
            <a:ext cx="7359007" cy="2650247"/>
          </a:xfrm>
          <a:prstGeom prst="rect">
            <a:avLst/>
          </a:prstGeom>
        </p:spPr>
        <p:txBody>
          <a:bodyPr vert="horz" lIns="91440" tIns="45720" rIns="91440" bIns="45720" rtlCol="0" anchor="b">
            <a:normAutofit/>
          </a:bodyPr>
          <a:lstStyle/>
          <a:p>
            <a:pPr lvl="0">
              <a:buFont typeface="Arial" pitchFamily="34" charset="0"/>
              <a:buChar char="•"/>
            </a:pPr>
            <a:r>
              <a:rPr lang="es-EC" sz="2400" dirty="0" smtClean="0">
                <a:latin typeface="Arial" pitchFamily="34" charset="0"/>
                <a:cs typeface="Arial" pitchFamily="34" charset="0"/>
              </a:rPr>
              <a:t> Cansancio excesivo, depresión</a:t>
            </a:r>
          </a:p>
          <a:p>
            <a:pPr lvl="0">
              <a:buFont typeface="Arial" pitchFamily="34" charset="0"/>
              <a:buChar char="•"/>
            </a:pPr>
            <a:r>
              <a:rPr lang="es-EC" sz="2400" dirty="0" smtClean="0">
                <a:latin typeface="Arial" pitchFamily="34" charset="0"/>
                <a:cs typeface="Arial" pitchFamily="34" charset="0"/>
              </a:rPr>
              <a:t> Dolor o presión en el pecho, palpitaciones rápidas</a:t>
            </a:r>
          </a:p>
          <a:p>
            <a:pPr lvl="0">
              <a:buFont typeface="Arial" pitchFamily="34" charset="0"/>
              <a:buChar char="•"/>
            </a:pPr>
            <a:r>
              <a:rPr lang="es-EC" sz="2400" dirty="0" smtClean="0">
                <a:latin typeface="Arial" pitchFamily="34" charset="0"/>
                <a:cs typeface="Arial" pitchFamily="34" charset="0"/>
              </a:rPr>
              <a:t> Mareos, temblores, dificultad para respirar</a:t>
            </a:r>
          </a:p>
          <a:p>
            <a:pPr>
              <a:buFont typeface="Arial" pitchFamily="34" charset="0"/>
              <a:buChar char="•"/>
            </a:pPr>
            <a:r>
              <a:rPr lang="es-EC" sz="2400" dirty="0" smtClean="0">
                <a:latin typeface="Arial" pitchFamily="34" charset="0"/>
                <a:cs typeface="Arial" pitchFamily="34" charset="0"/>
              </a:rPr>
              <a:t> Irregularidades del ciclo menstrual, disfunción           eréctil (impotencia),</a:t>
            </a:r>
          </a:p>
          <a:p>
            <a:pPr>
              <a:buFont typeface="Arial" pitchFamily="34" charset="0"/>
              <a:buChar char="•"/>
            </a:pPr>
            <a:r>
              <a:rPr lang="es-EC" sz="2400" dirty="0" smtClean="0">
                <a:latin typeface="Arial" pitchFamily="34" charset="0"/>
                <a:cs typeface="Arial" pitchFamily="34" charset="0"/>
              </a:rPr>
              <a:t> Pérdida del deseo sexual</a:t>
            </a:r>
          </a:p>
        </p:txBody>
      </p:sp>
    </p:spTree>
  </p:cSld>
  <p:clrMapOvr>
    <a:masterClrMapping/>
  </p:clrMapOvr>
  <p:transition spd="med">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 calcmode="lin" valueType="num">
                                      <p:cBhvr additive="base">
                                        <p:cTn id="7" dur="500" fill="hold"/>
                                        <p:tgtEl>
                                          <p:spTgt spid="9">
                                            <p:bg/>
                                          </p:spTgt>
                                        </p:tgtEl>
                                        <p:attrNameLst>
                                          <p:attrName>ppt_x</p:attrName>
                                        </p:attrNameLst>
                                      </p:cBhvr>
                                      <p:tavLst>
                                        <p:tav tm="0">
                                          <p:val>
                                            <p:strVal val="#ppt_x"/>
                                          </p:val>
                                        </p:tav>
                                        <p:tav tm="100000">
                                          <p:val>
                                            <p:strVal val="#ppt_x"/>
                                          </p:val>
                                        </p:tav>
                                      </p:tavLst>
                                    </p:anim>
                                    <p:anim calcmode="lin" valueType="num">
                                      <p:cBhvr additive="base">
                                        <p:cTn id="8" dur="500" fill="hold"/>
                                        <p:tgtEl>
                                          <p:spTgt spid="9">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1">
                                            <p:bg/>
                                          </p:spTgt>
                                        </p:tgtEl>
                                        <p:attrNameLst>
                                          <p:attrName>style.visibility</p:attrName>
                                        </p:attrNameLst>
                                      </p:cBhvr>
                                      <p:to>
                                        <p:strVal val="visible"/>
                                      </p:to>
                                    </p:set>
                                    <p:anim calcmode="lin" valueType="num">
                                      <p:cBhvr additive="base">
                                        <p:cTn id="17" dur="500" fill="hold"/>
                                        <p:tgtEl>
                                          <p:spTgt spid="11">
                                            <p:bg/>
                                          </p:spTgt>
                                        </p:tgtEl>
                                        <p:attrNameLst>
                                          <p:attrName>ppt_x</p:attrName>
                                        </p:attrNameLst>
                                      </p:cBhvr>
                                      <p:tavLst>
                                        <p:tav tm="0">
                                          <p:val>
                                            <p:strVal val="#ppt_x"/>
                                          </p:val>
                                        </p:tav>
                                        <p:tav tm="100000">
                                          <p:val>
                                            <p:strVal val="#ppt_x"/>
                                          </p:val>
                                        </p:tav>
                                      </p:tavLst>
                                    </p:anim>
                                    <p:anim calcmode="lin" valueType="num">
                                      <p:cBhvr additive="base">
                                        <p:cTn id="18" dur="500" fill="hold"/>
                                        <p:tgtEl>
                                          <p:spTgt spid="11">
                                            <p:bg/>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anim calcmode="lin" valueType="num">
                                      <p:cBhvr additive="base">
                                        <p:cTn id="23"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fill="hold"/>
                                        <p:tgtEl>
                                          <p:spTgt spid="15"/>
                                        </p:tgtEl>
                                        <p:attrNameLst>
                                          <p:attrName>ppt_x</p:attrName>
                                        </p:attrNameLst>
                                      </p:cBhvr>
                                      <p:tavLst>
                                        <p:tav tm="0">
                                          <p:val>
                                            <p:strVal val="#ppt_x"/>
                                          </p:val>
                                        </p:tav>
                                        <p:tav tm="100000">
                                          <p:val>
                                            <p:strVal val="#ppt_x"/>
                                          </p:val>
                                        </p:tav>
                                      </p:tavLst>
                                    </p:anim>
                                    <p:anim calcmode="lin" valueType="num">
                                      <p:cBhvr additive="base">
                                        <p:cTn id="4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P spid="11" grpId="0" build="p" animBg="1"/>
      <p:bldP spid="6" grpId="0"/>
      <p:bldP spid="7" grpId="0"/>
      <p:bldP spid="8" grpId="0" animBg="1"/>
      <p:bldP spid="13" grpId="0" animBg="1"/>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a:xfrm>
            <a:off x="335360" y="44624"/>
            <a:ext cx="3936437" cy="580926"/>
          </a:xfrm>
          <a:prstGeom prst="rect">
            <a:avLst/>
          </a:prstGeom>
        </p:spPr>
        <p:txBody>
          <a:bodyPr vert="horz" anchor="b">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s-EC" sz="2400" b="1" cap="small" dirty="0" smtClean="0">
                <a:latin typeface="Arial" pitchFamily="34" charset="0"/>
                <a:ea typeface="+mj-ea"/>
                <a:cs typeface="Arial" pitchFamily="34" charset="0"/>
              </a:rPr>
              <a:t>ESTRÉS LABORAL</a:t>
            </a:r>
            <a:r>
              <a:rPr lang="es-EC" sz="2400" b="1" cap="small" noProof="0" dirty="0" smtClean="0">
                <a:latin typeface="Arial" pitchFamily="34" charset="0"/>
                <a:ea typeface="+mj-ea"/>
                <a:cs typeface="Arial" pitchFamily="34" charset="0"/>
              </a:rPr>
              <a:t>:</a:t>
            </a:r>
            <a:endParaRPr kumimoji="0" lang="es-EC" sz="2400" b="0" i="0" u="none" strike="noStrike" kern="1200" cap="small" spc="0" normalizeH="0" baseline="0" noProof="0" dirty="0">
              <a:ln>
                <a:noFill/>
              </a:ln>
              <a:solidFill>
                <a:schemeClr val="tx1"/>
              </a:solidFill>
              <a:effectLst/>
              <a:uLnTx/>
              <a:uFillTx/>
              <a:latin typeface="Arial" pitchFamily="34" charset="0"/>
              <a:ea typeface="+mj-ea"/>
              <a:cs typeface="Arial" pitchFamily="34" charset="0"/>
            </a:endParaRPr>
          </a:p>
        </p:txBody>
      </p:sp>
      <p:sp>
        <p:nvSpPr>
          <p:cNvPr id="8" name="7 Rectángulo"/>
          <p:cNvSpPr/>
          <p:nvPr/>
        </p:nvSpPr>
        <p:spPr>
          <a:xfrm>
            <a:off x="8574757" y="6581001"/>
            <a:ext cx="3398687" cy="276999"/>
          </a:xfrm>
          <a:prstGeom prst="rect">
            <a:avLst/>
          </a:prstGeom>
        </p:spPr>
        <p:txBody>
          <a:bodyPr wrap="none">
            <a:spAutoFit/>
          </a:bodyPr>
          <a:lstStyle/>
          <a:p>
            <a:r>
              <a:rPr lang="es-EC" sz="1200" dirty="0" smtClean="0">
                <a:latin typeface="Arial" pitchFamily="34" charset="0"/>
                <a:cs typeface="Arial" pitchFamily="34" charset="0"/>
              </a:rPr>
              <a:t>(Según </a:t>
            </a:r>
            <a:r>
              <a:rPr lang="es-EC" sz="1200" dirty="0" err="1" smtClean="0">
                <a:latin typeface="Arial" pitchFamily="34" charset="0"/>
                <a:cs typeface="Arial" pitchFamily="34" charset="0"/>
              </a:rPr>
              <a:t>Slipack</a:t>
            </a:r>
            <a:r>
              <a:rPr lang="es-EC" sz="1200" dirty="0" smtClean="0">
                <a:latin typeface="Arial" pitchFamily="34" charset="0"/>
                <a:cs typeface="Arial" pitchFamily="34" charset="0"/>
              </a:rPr>
              <a:t> 1996, citado en Campos, 2006)</a:t>
            </a:r>
            <a:endParaRPr lang="es-EC" sz="1200" dirty="0">
              <a:latin typeface="Arial" pitchFamily="34" charset="0"/>
              <a:cs typeface="Arial" pitchFamily="34" charset="0"/>
            </a:endParaRPr>
          </a:p>
        </p:txBody>
      </p:sp>
      <p:sp>
        <p:nvSpPr>
          <p:cNvPr id="9" name="8 CuadroTexto"/>
          <p:cNvSpPr txBox="1"/>
          <p:nvPr/>
        </p:nvSpPr>
        <p:spPr>
          <a:xfrm>
            <a:off x="5127516" y="720832"/>
            <a:ext cx="1775520"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lvl="3" algn="ctr"/>
            <a:r>
              <a:rPr lang="es-EC" sz="2400" b="1" dirty="0" smtClean="0">
                <a:latin typeface="Arial" pitchFamily="34" charset="0"/>
                <a:cs typeface="Arial" pitchFamily="34" charset="0"/>
              </a:rPr>
              <a:t>Tipos</a:t>
            </a:r>
            <a:endParaRPr lang="es-EC" sz="2400" dirty="0">
              <a:latin typeface="Arial" pitchFamily="34" charset="0"/>
              <a:cs typeface="Arial" pitchFamily="34" charset="0"/>
            </a:endParaRPr>
          </a:p>
        </p:txBody>
      </p:sp>
      <p:sp>
        <p:nvSpPr>
          <p:cNvPr id="11" name="10 Marcador de texto"/>
          <p:cNvSpPr>
            <a:spLocks noGrp="1"/>
          </p:cNvSpPr>
          <p:nvPr>
            <p:ph type="body" sz="quarter" idx="1"/>
          </p:nvPr>
        </p:nvSpPr>
        <p:spPr>
          <a:xfrm>
            <a:off x="736210" y="1915886"/>
            <a:ext cx="4876800" cy="432048"/>
          </a:xfrm>
        </p:spPr>
        <p:style>
          <a:lnRef idx="2">
            <a:schemeClr val="accent1"/>
          </a:lnRef>
          <a:fillRef idx="1">
            <a:schemeClr val="lt1"/>
          </a:fillRef>
          <a:effectRef idx="0">
            <a:schemeClr val="accent1"/>
          </a:effectRef>
          <a:fontRef idx="minor">
            <a:schemeClr val="dk1"/>
          </a:fontRef>
        </p:style>
        <p:txBody>
          <a:bodyPr>
            <a:normAutofit lnSpcReduction="10000"/>
          </a:bodyPr>
          <a:lstStyle/>
          <a:p>
            <a:pPr algn="ctr"/>
            <a:r>
              <a:rPr lang="es-EC" dirty="0" smtClean="0">
                <a:latin typeface="Arial" pitchFamily="34" charset="0"/>
                <a:cs typeface="Arial" pitchFamily="34" charset="0"/>
              </a:rPr>
              <a:t>Episódico</a:t>
            </a:r>
            <a:endParaRPr lang="es-EC" dirty="0">
              <a:latin typeface="Arial" pitchFamily="34" charset="0"/>
              <a:cs typeface="Arial" pitchFamily="34" charset="0"/>
            </a:endParaRPr>
          </a:p>
        </p:txBody>
      </p:sp>
      <p:sp>
        <p:nvSpPr>
          <p:cNvPr id="12" name="11 Marcador de contenido"/>
          <p:cNvSpPr>
            <a:spLocks noGrp="1"/>
          </p:cNvSpPr>
          <p:nvPr>
            <p:ph sz="quarter" idx="2"/>
          </p:nvPr>
        </p:nvSpPr>
        <p:spPr>
          <a:xfrm>
            <a:off x="736210" y="2520086"/>
            <a:ext cx="4876800" cy="1587691"/>
          </a:xfrm>
        </p:spPr>
        <p:style>
          <a:lnRef idx="2">
            <a:schemeClr val="accent1"/>
          </a:lnRef>
          <a:fillRef idx="1">
            <a:schemeClr val="lt1"/>
          </a:fillRef>
          <a:effectRef idx="0">
            <a:schemeClr val="accent1"/>
          </a:effectRef>
          <a:fontRef idx="minor">
            <a:schemeClr val="dk1"/>
          </a:fontRef>
        </p:style>
        <p:txBody>
          <a:bodyPr/>
          <a:lstStyle/>
          <a:p>
            <a:pPr algn="ctr">
              <a:buNone/>
            </a:pPr>
            <a:r>
              <a:rPr lang="es-EC" dirty="0" smtClean="0">
                <a:latin typeface="Arial" pitchFamily="34" charset="0"/>
                <a:cs typeface="Arial" pitchFamily="34" charset="0"/>
              </a:rPr>
              <a:t>   Es momentáneamente, luego que se resuelve o enfrenta desaparece.</a:t>
            </a:r>
          </a:p>
          <a:p>
            <a:pPr>
              <a:buNone/>
            </a:pPr>
            <a:endParaRPr lang="es-EC" dirty="0" smtClean="0">
              <a:latin typeface="Arial" pitchFamily="34" charset="0"/>
              <a:cs typeface="Arial" pitchFamily="34" charset="0"/>
            </a:endParaRPr>
          </a:p>
          <a:p>
            <a:endParaRPr lang="es-EC" dirty="0">
              <a:latin typeface="Arial" pitchFamily="34" charset="0"/>
              <a:cs typeface="Arial" pitchFamily="34" charset="0"/>
            </a:endParaRPr>
          </a:p>
        </p:txBody>
      </p:sp>
      <p:sp>
        <p:nvSpPr>
          <p:cNvPr id="13" name="12 Marcador de texto"/>
          <p:cNvSpPr>
            <a:spLocks noGrp="1"/>
          </p:cNvSpPr>
          <p:nvPr>
            <p:ph type="body" sz="quarter" idx="3"/>
          </p:nvPr>
        </p:nvSpPr>
        <p:spPr>
          <a:xfrm>
            <a:off x="6522725" y="1929954"/>
            <a:ext cx="4876800" cy="432048"/>
          </a:xfrm>
        </p:spPr>
        <p:style>
          <a:lnRef idx="2">
            <a:schemeClr val="accent1"/>
          </a:lnRef>
          <a:fillRef idx="1">
            <a:schemeClr val="lt1"/>
          </a:fillRef>
          <a:effectRef idx="0">
            <a:schemeClr val="accent1"/>
          </a:effectRef>
          <a:fontRef idx="minor">
            <a:schemeClr val="dk1"/>
          </a:fontRef>
        </p:style>
        <p:txBody>
          <a:bodyPr>
            <a:normAutofit lnSpcReduction="10000"/>
          </a:bodyPr>
          <a:lstStyle/>
          <a:p>
            <a:pPr algn="ctr"/>
            <a:r>
              <a:rPr lang="es-EC" dirty="0" smtClean="0">
                <a:latin typeface="Arial" pitchFamily="34" charset="0"/>
                <a:cs typeface="Arial" pitchFamily="34" charset="0"/>
              </a:rPr>
              <a:t>Crónico</a:t>
            </a:r>
            <a:endParaRPr lang="es-EC" dirty="0">
              <a:latin typeface="Arial" pitchFamily="34" charset="0"/>
              <a:cs typeface="Arial" pitchFamily="34" charset="0"/>
            </a:endParaRPr>
          </a:p>
        </p:txBody>
      </p:sp>
      <p:sp>
        <p:nvSpPr>
          <p:cNvPr id="14" name="13 Marcador de contenido"/>
          <p:cNvSpPr>
            <a:spLocks noGrp="1"/>
          </p:cNvSpPr>
          <p:nvPr>
            <p:ph sz="quarter" idx="4"/>
          </p:nvPr>
        </p:nvSpPr>
        <p:spPr>
          <a:xfrm>
            <a:off x="6546754" y="2576357"/>
            <a:ext cx="4876800" cy="1559555"/>
          </a:xfrm>
        </p:spPr>
        <p:style>
          <a:lnRef idx="2">
            <a:schemeClr val="accent1"/>
          </a:lnRef>
          <a:fillRef idx="1">
            <a:schemeClr val="lt1"/>
          </a:fillRef>
          <a:effectRef idx="0">
            <a:schemeClr val="accent1"/>
          </a:effectRef>
          <a:fontRef idx="minor">
            <a:schemeClr val="dk1"/>
          </a:fontRef>
        </p:style>
        <p:txBody>
          <a:bodyPr>
            <a:normAutofit/>
          </a:bodyPr>
          <a:lstStyle/>
          <a:p>
            <a:pPr algn="ctr">
              <a:buNone/>
            </a:pPr>
            <a:r>
              <a:rPr lang="es-EC" dirty="0" smtClean="0">
                <a:latin typeface="Arial" pitchFamily="34" charset="0"/>
                <a:cs typeface="Arial" pitchFamily="34" charset="0"/>
              </a:rPr>
              <a:t>Se presenta varias veces o frecuentemente</a:t>
            </a:r>
          </a:p>
          <a:p>
            <a:pPr>
              <a:buNone/>
            </a:pPr>
            <a:endParaRPr lang="es-EC" dirty="0" smtClean="0">
              <a:latin typeface="Arial" pitchFamily="34" charset="0"/>
              <a:cs typeface="Arial" pitchFamily="34" charset="0"/>
            </a:endParaRPr>
          </a:p>
          <a:p>
            <a:pPr>
              <a:buNone/>
            </a:pPr>
            <a:endParaRPr lang="es-EC" dirty="0" smtClean="0">
              <a:latin typeface="Arial" pitchFamily="34" charset="0"/>
              <a:cs typeface="Arial" pitchFamily="34" charset="0"/>
            </a:endParaRPr>
          </a:p>
          <a:p>
            <a:pPr>
              <a:buNone/>
            </a:pPr>
            <a:endParaRPr lang="es-EC" dirty="0">
              <a:latin typeface="Arial" pitchFamily="34" charset="0"/>
              <a:cs typeface="Arial" pitchFamily="34" charset="0"/>
            </a:endParaRPr>
          </a:p>
        </p:txBody>
      </p:sp>
      <p:sp>
        <p:nvSpPr>
          <p:cNvPr id="10" name="9 Rectángulo"/>
          <p:cNvSpPr/>
          <p:nvPr/>
        </p:nvSpPr>
        <p:spPr>
          <a:xfrm>
            <a:off x="867506" y="4472590"/>
            <a:ext cx="4618893" cy="147732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buFont typeface="Arial" pitchFamily="34" charset="0"/>
              <a:buChar char="•"/>
            </a:pPr>
            <a:r>
              <a:rPr lang="es-EC" dirty="0" smtClean="0">
                <a:latin typeface="Arial" pitchFamily="34" charset="0"/>
                <a:cs typeface="Arial" pitchFamily="34" charset="0"/>
              </a:rPr>
              <a:t> Despido de empleo</a:t>
            </a:r>
          </a:p>
          <a:p>
            <a:pPr>
              <a:buFont typeface="Arial" pitchFamily="34" charset="0"/>
              <a:buChar char="•"/>
            </a:pPr>
            <a:endParaRPr lang="es-EC" dirty="0" smtClean="0">
              <a:latin typeface="Arial" pitchFamily="34" charset="0"/>
              <a:cs typeface="Arial" pitchFamily="34" charset="0"/>
            </a:endParaRPr>
          </a:p>
          <a:p>
            <a:pPr>
              <a:buFont typeface="Arial" pitchFamily="34" charset="0"/>
              <a:buChar char="•"/>
            </a:pPr>
            <a:r>
              <a:rPr lang="es-EC" dirty="0" smtClean="0">
                <a:latin typeface="Arial" pitchFamily="34" charset="0"/>
                <a:cs typeface="Arial" pitchFamily="34" charset="0"/>
              </a:rPr>
              <a:t> Inconvenientes para resolver problemas</a:t>
            </a:r>
          </a:p>
          <a:p>
            <a:pPr>
              <a:buFont typeface="Arial" pitchFamily="34" charset="0"/>
              <a:buChar char="•"/>
            </a:pPr>
            <a:endParaRPr lang="es-EC" dirty="0" smtClean="0">
              <a:latin typeface="Arial" pitchFamily="34" charset="0"/>
              <a:cs typeface="Arial" pitchFamily="34" charset="0"/>
            </a:endParaRPr>
          </a:p>
          <a:p>
            <a:pPr>
              <a:buFont typeface="Arial" pitchFamily="34" charset="0"/>
              <a:buChar char="•"/>
            </a:pPr>
            <a:endParaRPr lang="es-EC" dirty="0" smtClean="0">
              <a:latin typeface="Arial" pitchFamily="34" charset="0"/>
              <a:cs typeface="Arial" pitchFamily="34" charset="0"/>
            </a:endParaRPr>
          </a:p>
        </p:txBody>
      </p:sp>
      <p:sp>
        <p:nvSpPr>
          <p:cNvPr id="15" name="14 Rectángulo"/>
          <p:cNvSpPr/>
          <p:nvPr/>
        </p:nvSpPr>
        <p:spPr>
          <a:xfrm>
            <a:off x="6508652" y="4488838"/>
            <a:ext cx="4900246" cy="151808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buFont typeface="Arial" pitchFamily="34" charset="0"/>
              <a:buChar char="•"/>
            </a:pPr>
            <a:r>
              <a:rPr lang="es-EC" dirty="0" smtClean="0">
                <a:latin typeface="Arial" pitchFamily="34" charset="0"/>
                <a:cs typeface="Arial" pitchFamily="34" charset="0"/>
              </a:rPr>
              <a:t> Ambiente laboral inadecuado</a:t>
            </a:r>
          </a:p>
          <a:p>
            <a:pPr>
              <a:buFont typeface="Arial" pitchFamily="34" charset="0"/>
              <a:buChar char="•"/>
            </a:pPr>
            <a:r>
              <a:rPr lang="es-EC" dirty="0" smtClean="0">
                <a:latin typeface="Arial" pitchFamily="34" charset="0"/>
                <a:cs typeface="Arial" pitchFamily="34" charset="0"/>
              </a:rPr>
              <a:t> Sobrecarga de trabajo</a:t>
            </a:r>
          </a:p>
          <a:p>
            <a:pPr>
              <a:buFont typeface="Arial" pitchFamily="34" charset="0"/>
              <a:buChar char="•"/>
            </a:pPr>
            <a:r>
              <a:rPr lang="es-EC" dirty="0" smtClean="0">
                <a:latin typeface="Arial" pitchFamily="34" charset="0"/>
                <a:cs typeface="Arial" pitchFamily="34" charset="0"/>
              </a:rPr>
              <a:t> Alteración de ritmos biológicos</a:t>
            </a:r>
          </a:p>
          <a:p>
            <a:pPr>
              <a:buFont typeface="Arial" pitchFamily="34" charset="0"/>
              <a:buChar char="•"/>
            </a:pPr>
            <a:r>
              <a:rPr lang="es-EC" dirty="0" smtClean="0">
                <a:latin typeface="Arial" pitchFamily="34" charset="0"/>
                <a:cs typeface="Arial" pitchFamily="34" charset="0"/>
              </a:rPr>
              <a:t> Responsabilidades y decisiones muy importantes</a:t>
            </a:r>
          </a:p>
        </p:txBody>
      </p:sp>
      <p:cxnSp>
        <p:nvCxnSpPr>
          <p:cNvPr id="17" name="16 Conector recto"/>
          <p:cNvCxnSpPr/>
          <p:nvPr/>
        </p:nvCxnSpPr>
        <p:spPr>
          <a:xfrm flipV="1">
            <a:off x="3080825" y="1491175"/>
            <a:ext cx="6133513" cy="1406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5" name="24 Flecha abajo"/>
          <p:cNvSpPr/>
          <p:nvPr/>
        </p:nvSpPr>
        <p:spPr>
          <a:xfrm>
            <a:off x="3066758" y="1491175"/>
            <a:ext cx="70338" cy="3938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7" name="26 Flecha abajo"/>
          <p:cNvSpPr/>
          <p:nvPr/>
        </p:nvSpPr>
        <p:spPr>
          <a:xfrm>
            <a:off x="9155723" y="1488830"/>
            <a:ext cx="70338" cy="3938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8" name="27 Flecha abajo"/>
          <p:cNvSpPr/>
          <p:nvPr/>
        </p:nvSpPr>
        <p:spPr>
          <a:xfrm>
            <a:off x="9163929" y="2363372"/>
            <a:ext cx="45719" cy="20632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9" name="28 Flecha abajo"/>
          <p:cNvSpPr/>
          <p:nvPr/>
        </p:nvSpPr>
        <p:spPr>
          <a:xfrm>
            <a:off x="3098409" y="2332892"/>
            <a:ext cx="45719" cy="20632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0" name="29 Flecha abajo"/>
          <p:cNvSpPr/>
          <p:nvPr/>
        </p:nvSpPr>
        <p:spPr>
          <a:xfrm flipH="1">
            <a:off x="9158069" y="4161692"/>
            <a:ext cx="45719" cy="31183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1" name="30 Flecha abajo"/>
          <p:cNvSpPr/>
          <p:nvPr/>
        </p:nvSpPr>
        <p:spPr>
          <a:xfrm flipH="1">
            <a:off x="3092549" y="4131212"/>
            <a:ext cx="45719" cy="31183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2" name="31 Flecha abajo"/>
          <p:cNvSpPr/>
          <p:nvPr/>
        </p:nvSpPr>
        <p:spPr>
          <a:xfrm>
            <a:off x="5988148" y="1176996"/>
            <a:ext cx="46892" cy="2719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cSld>
  <p:clrMapOvr>
    <a:masterClrMapping/>
  </p:clrMapOvr>
  <p:transition spd="med">
    <p:checke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quarter" idx="2"/>
          </p:nvPr>
        </p:nvSpPr>
        <p:spPr>
          <a:xfrm>
            <a:off x="609600" y="908720"/>
            <a:ext cx="5102357" cy="5544616"/>
          </a:xfrm>
        </p:spPr>
        <p:style>
          <a:lnRef idx="2">
            <a:schemeClr val="accent1"/>
          </a:lnRef>
          <a:fillRef idx="1">
            <a:schemeClr val="lt1"/>
          </a:fillRef>
          <a:effectRef idx="0">
            <a:schemeClr val="accent1"/>
          </a:effectRef>
          <a:fontRef idx="minor">
            <a:schemeClr val="dk1"/>
          </a:fontRef>
        </p:style>
        <p:txBody>
          <a:bodyPr>
            <a:normAutofit fontScale="85000" lnSpcReduction="20000"/>
          </a:bodyPr>
          <a:lstStyle/>
          <a:p>
            <a:r>
              <a:rPr lang="es-EC" dirty="0" smtClean="0">
                <a:latin typeface="Arial" pitchFamily="34" charset="0"/>
                <a:cs typeface="Arial" pitchFamily="34" charset="0"/>
              </a:rPr>
              <a:t>Exigencias ocupacionales intrínsecas al trabajo</a:t>
            </a:r>
          </a:p>
          <a:p>
            <a:endParaRPr lang="es-EC" dirty="0" smtClean="0">
              <a:latin typeface="Arial" pitchFamily="34" charset="0"/>
              <a:cs typeface="Arial" pitchFamily="34" charset="0"/>
            </a:endParaRPr>
          </a:p>
          <a:p>
            <a:r>
              <a:rPr lang="es-EC" dirty="0" smtClean="0">
                <a:latin typeface="Arial" pitchFamily="34" charset="0"/>
                <a:cs typeface="Arial" pitchFamily="34" charset="0"/>
              </a:rPr>
              <a:t>Conflicto de funciones</a:t>
            </a:r>
          </a:p>
          <a:p>
            <a:endParaRPr lang="es-EC" dirty="0" smtClean="0">
              <a:latin typeface="Arial" pitchFamily="34" charset="0"/>
              <a:cs typeface="Arial" pitchFamily="34" charset="0"/>
            </a:endParaRPr>
          </a:p>
          <a:p>
            <a:r>
              <a:rPr lang="es-EC" dirty="0" smtClean="0">
                <a:latin typeface="Arial" pitchFamily="34" charset="0"/>
                <a:cs typeface="Arial" pitchFamily="34" charset="0"/>
              </a:rPr>
              <a:t>Ambigüedad de funciones</a:t>
            </a:r>
          </a:p>
          <a:p>
            <a:endParaRPr lang="es-EC" dirty="0" smtClean="0">
              <a:latin typeface="Arial" pitchFamily="34" charset="0"/>
              <a:cs typeface="Arial" pitchFamily="34" charset="0"/>
            </a:endParaRPr>
          </a:p>
          <a:p>
            <a:r>
              <a:rPr lang="es-EC" dirty="0" smtClean="0">
                <a:latin typeface="Arial" pitchFamily="34" charset="0"/>
                <a:cs typeface="Arial" pitchFamily="34" charset="0"/>
              </a:rPr>
              <a:t>Cargas excesivas o insuficientes</a:t>
            </a:r>
          </a:p>
          <a:p>
            <a:endParaRPr lang="es-EC" dirty="0" smtClean="0">
              <a:latin typeface="Arial" pitchFamily="34" charset="0"/>
              <a:cs typeface="Arial" pitchFamily="34" charset="0"/>
            </a:endParaRPr>
          </a:p>
          <a:p>
            <a:r>
              <a:rPr lang="es-EC" dirty="0" smtClean="0">
                <a:latin typeface="Arial" pitchFamily="34" charset="0"/>
                <a:cs typeface="Arial" pitchFamily="34" charset="0"/>
              </a:rPr>
              <a:t>Condiciones de trabajo</a:t>
            </a:r>
          </a:p>
          <a:p>
            <a:endParaRPr lang="es-EC" dirty="0" smtClean="0">
              <a:latin typeface="Arial" pitchFamily="34" charset="0"/>
              <a:cs typeface="Arial" pitchFamily="34" charset="0"/>
            </a:endParaRPr>
          </a:p>
          <a:p>
            <a:r>
              <a:rPr lang="es-EC" dirty="0" smtClean="0">
                <a:latin typeface="Arial" pitchFamily="34" charset="0"/>
                <a:cs typeface="Arial" pitchFamily="34" charset="0"/>
              </a:rPr>
              <a:t>Cambios organizacionales</a:t>
            </a:r>
          </a:p>
          <a:p>
            <a:endParaRPr lang="es-EC" dirty="0">
              <a:latin typeface="Arial" pitchFamily="34" charset="0"/>
              <a:cs typeface="Arial" pitchFamily="34" charset="0"/>
            </a:endParaRPr>
          </a:p>
        </p:txBody>
      </p:sp>
      <p:sp>
        <p:nvSpPr>
          <p:cNvPr id="4" name="3 Marcador de contenido"/>
          <p:cNvSpPr>
            <a:spLocks noGrp="1"/>
          </p:cNvSpPr>
          <p:nvPr>
            <p:ph sz="quarter" idx="4"/>
          </p:nvPr>
        </p:nvSpPr>
        <p:spPr>
          <a:xfrm>
            <a:off x="5829299" y="908720"/>
            <a:ext cx="5451276" cy="5544616"/>
          </a:xfrm>
          <a:ln/>
        </p:spPr>
        <p:style>
          <a:lnRef idx="2">
            <a:schemeClr val="accent1"/>
          </a:lnRef>
          <a:fillRef idx="1">
            <a:schemeClr val="lt1"/>
          </a:fillRef>
          <a:effectRef idx="0">
            <a:schemeClr val="accent1"/>
          </a:effectRef>
          <a:fontRef idx="minor">
            <a:schemeClr val="dk1"/>
          </a:fontRef>
        </p:style>
        <p:txBody>
          <a:bodyPr>
            <a:normAutofit fontScale="85000" lnSpcReduction="10000"/>
          </a:bodyPr>
          <a:lstStyle/>
          <a:p>
            <a:r>
              <a:rPr lang="es-EC" dirty="0" smtClean="0">
                <a:latin typeface="Arial" pitchFamily="34" charset="0"/>
                <a:cs typeface="Arial" pitchFamily="34" charset="0"/>
              </a:rPr>
              <a:t>Responsabilidad por los demás</a:t>
            </a:r>
          </a:p>
          <a:p>
            <a:endParaRPr lang="es-EC" dirty="0" smtClean="0">
              <a:latin typeface="Arial" pitchFamily="34" charset="0"/>
              <a:cs typeface="Arial" pitchFamily="34" charset="0"/>
            </a:endParaRPr>
          </a:p>
          <a:p>
            <a:r>
              <a:rPr lang="es-EC" dirty="0" smtClean="0">
                <a:latin typeface="Arial" pitchFamily="34" charset="0"/>
                <a:cs typeface="Arial" pitchFamily="34" charset="0"/>
              </a:rPr>
              <a:t>Falta de apoyo social</a:t>
            </a:r>
          </a:p>
          <a:p>
            <a:endParaRPr lang="es-EC" dirty="0" smtClean="0">
              <a:latin typeface="Arial" pitchFamily="34" charset="0"/>
              <a:cs typeface="Arial" pitchFamily="34" charset="0"/>
            </a:endParaRPr>
          </a:p>
          <a:p>
            <a:r>
              <a:rPr lang="es-EC" dirty="0" smtClean="0">
                <a:latin typeface="Arial" pitchFamily="34" charset="0"/>
                <a:cs typeface="Arial" pitchFamily="34" charset="0"/>
              </a:rPr>
              <a:t>Falta de participaciones en las decisiones</a:t>
            </a:r>
          </a:p>
          <a:p>
            <a:endParaRPr lang="es-EC" dirty="0" smtClean="0">
              <a:latin typeface="Arial" pitchFamily="34" charset="0"/>
              <a:cs typeface="Arial" pitchFamily="34" charset="0"/>
            </a:endParaRPr>
          </a:p>
          <a:p>
            <a:r>
              <a:rPr lang="es-EC" dirty="0" smtClean="0">
                <a:latin typeface="Arial" pitchFamily="34" charset="0"/>
                <a:cs typeface="Arial" pitchFamily="34" charset="0"/>
              </a:rPr>
              <a:t>Evaluación de desempeño deficiente</a:t>
            </a:r>
          </a:p>
          <a:p>
            <a:endParaRPr lang="es-EC" dirty="0" smtClean="0">
              <a:latin typeface="Arial" pitchFamily="34" charset="0"/>
              <a:cs typeface="Arial" pitchFamily="34" charset="0"/>
            </a:endParaRPr>
          </a:p>
          <a:p>
            <a:r>
              <a:rPr lang="es-EC" dirty="0" smtClean="0">
                <a:latin typeface="Arial" pitchFamily="34" charset="0"/>
                <a:cs typeface="Arial" pitchFamily="34" charset="0"/>
              </a:rPr>
              <a:t>Desarrollo profesional</a:t>
            </a:r>
          </a:p>
          <a:p>
            <a:endParaRPr lang="es-EC" dirty="0" smtClean="0">
              <a:latin typeface="Arial" pitchFamily="34" charset="0"/>
              <a:cs typeface="Arial" pitchFamily="34" charset="0"/>
            </a:endParaRPr>
          </a:p>
          <a:p>
            <a:r>
              <a:rPr lang="es-EC" dirty="0" smtClean="0">
                <a:latin typeface="Arial" pitchFamily="34" charset="0"/>
                <a:cs typeface="Arial" pitchFamily="34" charset="0"/>
              </a:rPr>
              <a:t>Interfaz de la casa y el trabajo</a:t>
            </a:r>
            <a:endParaRPr lang="es-EC" dirty="0">
              <a:latin typeface="Arial" pitchFamily="34" charset="0"/>
              <a:cs typeface="Arial" pitchFamily="34" charset="0"/>
            </a:endParaRPr>
          </a:p>
        </p:txBody>
      </p:sp>
      <p:sp>
        <p:nvSpPr>
          <p:cNvPr id="7" name="6 CuadroTexto"/>
          <p:cNvSpPr txBox="1"/>
          <p:nvPr/>
        </p:nvSpPr>
        <p:spPr>
          <a:xfrm>
            <a:off x="335360" y="116633"/>
            <a:ext cx="1775520" cy="461665"/>
          </a:xfrm>
          <a:prstGeom prst="rect">
            <a:avLst/>
          </a:prstGeom>
          <a:noFill/>
        </p:spPr>
        <p:txBody>
          <a:bodyPr wrap="square" rtlCol="0">
            <a:spAutoFit/>
          </a:bodyPr>
          <a:lstStyle/>
          <a:p>
            <a:pPr marL="0" lvl="3"/>
            <a:r>
              <a:rPr lang="es-EC" sz="2400" b="1" dirty="0" smtClean="0">
                <a:latin typeface="Arial" pitchFamily="34" charset="0"/>
                <a:cs typeface="Arial" pitchFamily="34" charset="0"/>
              </a:rPr>
              <a:t>Causas</a:t>
            </a:r>
            <a:endParaRPr lang="es-EC" sz="2400" dirty="0">
              <a:latin typeface="Arial" pitchFamily="34" charset="0"/>
              <a:cs typeface="Arial" pitchFamily="34" charset="0"/>
            </a:endParaRPr>
          </a:p>
        </p:txBody>
      </p:sp>
      <p:sp>
        <p:nvSpPr>
          <p:cNvPr id="5" name="4 Rectángulo"/>
          <p:cNvSpPr/>
          <p:nvPr/>
        </p:nvSpPr>
        <p:spPr>
          <a:xfrm>
            <a:off x="9929842" y="6564868"/>
            <a:ext cx="1564852" cy="276999"/>
          </a:xfrm>
          <a:prstGeom prst="rect">
            <a:avLst/>
          </a:prstGeom>
        </p:spPr>
        <p:txBody>
          <a:bodyPr wrap="none">
            <a:spAutoFit/>
          </a:bodyPr>
          <a:lstStyle/>
          <a:p>
            <a:r>
              <a:rPr lang="es-EC" sz="1200" dirty="0" smtClean="0">
                <a:latin typeface="Arial" pitchFamily="34" charset="0"/>
                <a:cs typeface="Arial" pitchFamily="34" charset="0"/>
              </a:rPr>
              <a:t>(Según Cano 2002) </a:t>
            </a:r>
            <a:endParaRPr lang="es-EC" sz="1200" dirty="0">
              <a:latin typeface="Arial" pitchFamily="34" charset="0"/>
              <a:cs typeface="Arial" pitchFamily="34" charset="0"/>
            </a:endParaRPr>
          </a:p>
        </p:txBody>
      </p:sp>
    </p:spTree>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texto"/>
          <p:cNvSpPr>
            <a:spLocks noGrp="1"/>
          </p:cNvSpPr>
          <p:nvPr>
            <p:ph type="body" sz="quarter" idx="1"/>
          </p:nvPr>
        </p:nvSpPr>
        <p:spPr>
          <a:xfrm>
            <a:off x="398585" y="889643"/>
            <a:ext cx="3287150" cy="576064"/>
          </a:xfrm>
        </p:spPr>
        <p:style>
          <a:lnRef idx="2">
            <a:schemeClr val="accent1"/>
          </a:lnRef>
          <a:fillRef idx="1">
            <a:schemeClr val="lt1"/>
          </a:fillRef>
          <a:effectRef idx="0">
            <a:schemeClr val="accent1"/>
          </a:effectRef>
          <a:fontRef idx="minor">
            <a:schemeClr val="dk1"/>
          </a:fontRef>
        </p:style>
        <p:txBody>
          <a:bodyPr>
            <a:normAutofit fontScale="77500" lnSpcReduction="20000"/>
          </a:bodyPr>
          <a:lstStyle/>
          <a:p>
            <a:pPr algn="ctr"/>
            <a:r>
              <a:rPr lang="es-EC" dirty="0" smtClean="0">
                <a:latin typeface="Arial" pitchFamily="34" charset="0"/>
                <a:cs typeface="Arial" pitchFamily="34" charset="0"/>
              </a:rPr>
              <a:t>A nivel cognitivo-subjetivo</a:t>
            </a:r>
            <a:endParaRPr lang="es-EC" dirty="0">
              <a:latin typeface="Arial" pitchFamily="34" charset="0"/>
              <a:cs typeface="Arial" pitchFamily="34" charset="0"/>
            </a:endParaRPr>
          </a:p>
        </p:txBody>
      </p:sp>
      <p:sp>
        <p:nvSpPr>
          <p:cNvPr id="6" name="5 Marcador de texto"/>
          <p:cNvSpPr>
            <a:spLocks noGrp="1"/>
          </p:cNvSpPr>
          <p:nvPr>
            <p:ph type="body" sz="quarter" idx="3"/>
          </p:nvPr>
        </p:nvSpPr>
        <p:spPr>
          <a:xfrm>
            <a:off x="4093698" y="931849"/>
            <a:ext cx="3587262" cy="576064"/>
          </a:xfrm>
        </p:spPr>
        <p:style>
          <a:lnRef idx="2">
            <a:schemeClr val="accent1"/>
          </a:lnRef>
          <a:fillRef idx="1">
            <a:schemeClr val="lt1"/>
          </a:fillRef>
          <a:effectRef idx="0">
            <a:schemeClr val="accent1"/>
          </a:effectRef>
          <a:fontRef idx="minor">
            <a:schemeClr val="dk1"/>
          </a:fontRef>
        </p:style>
        <p:txBody>
          <a:bodyPr>
            <a:normAutofit/>
          </a:bodyPr>
          <a:lstStyle/>
          <a:p>
            <a:pPr algn="ctr"/>
            <a:r>
              <a:rPr lang="es-EC" dirty="0" smtClean="0">
                <a:latin typeface="Arial" pitchFamily="34" charset="0"/>
                <a:cs typeface="Arial" pitchFamily="34" charset="0"/>
              </a:rPr>
              <a:t>A nivel fisiológico</a:t>
            </a:r>
            <a:endParaRPr lang="es-EC" dirty="0">
              <a:latin typeface="Arial" pitchFamily="34" charset="0"/>
              <a:cs typeface="Arial" pitchFamily="34" charset="0"/>
            </a:endParaRPr>
          </a:p>
        </p:txBody>
      </p:sp>
      <p:sp>
        <p:nvSpPr>
          <p:cNvPr id="7" name="6 CuadroTexto"/>
          <p:cNvSpPr txBox="1"/>
          <p:nvPr/>
        </p:nvSpPr>
        <p:spPr>
          <a:xfrm>
            <a:off x="335360" y="116633"/>
            <a:ext cx="2208245" cy="461665"/>
          </a:xfrm>
          <a:prstGeom prst="rect">
            <a:avLst/>
          </a:prstGeom>
          <a:noFill/>
        </p:spPr>
        <p:txBody>
          <a:bodyPr wrap="square" rtlCol="0">
            <a:spAutoFit/>
          </a:bodyPr>
          <a:lstStyle/>
          <a:p>
            <a:pPr marL="0" lvl="3"/>
            <a:r>
              <a:rPr lang="es-EC" sz="2400" b="1" dirty="0" smtClean="0">
                <a:latin typeface="Arial" pitchFamily="34" charset="0"/>
                <a:cs typeface="Arial" pitchFamily="34" charset="0"/>
              </a:rPr>
              <a:t>Síntomas</a:t>
            </a:r>
            <a:endParaRPr lang="es-EC" sz="2400" dirty="0">
              <a:latin typeface="Arial" pitchFamily="34" charset="0"/>
              <a:cs typeface="Arial" pitchFamily="34" charset="0"/>
            </a:endParaRPr>
          </a:p>
        </p:txBody>
      </p:sp>
      <p:sp>
        <p:nvSpPr>
          <p:cNvPr id="8" name="7 Rectángulo"/>
          <p:cNvSpPr/>
          <p:nvPr/>
        </p:nvSpPr>
        <p:spPr>
          <a:xfrm>
            <a:off x="9929842" y="6503908"/>
            <a:ext cx="1564852" cy="276999"/>
          </a:xfrm>
          <a:prstGeom prst="rect">
            <a:avLst/>
          </a:prstGeom>
        </p:spPr>
        <p:txBody>
          <a:bodyPr wrap="none">
            <a:spAutoFit/>
          </a:bodyPr>
          <a:lstStyle/>
          <a:p>
            <a:r>
              <a:rPr lang="es-EC" sz="1200" dirty="0" smtClean="0">
                <a:latin typeface="Arial" pitchFamily="34" charset="0"/>
                <a:cs typeface="Arial" pitchFamily="34" charset="0"/>
              </a:rPr>
              <a:t>(Según Cano 2002) </a:t>
            </a:r>
            <a:endParaRPr lang="es-EC" sz="1200" dirty="0">
              <a:latin typeface="Arial" pitchFamily="34" charset="0"/>
              <a:cs typeface="Arial" pitchFamily="34" charset="0"/>
            </a:endParaRPr>
          </a:p>
        </p:txBody>
      </p:sp>
      <p:sp>
        <p:nvSpPr>
          <p:cNvPr id="9" name="2 Marcador de contenido"/>
          <p:cNvSpPr txBox="1">
            <a:spLocks/>
          </p:cNvSpPr>
          <p:nvPr/>
        </p:nvSpPr>
        <p:spPr>
          <a:xfrm>
            <a:off x="404015" y="1885068"/>
            <a:ext cx="3295788" cy="4220310"/>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b">
            <a:normAutofit fontScale="92500" lnSpcReduction="10000"/>
          </a:bodyPr>
          <a:lstStyle/>
          <a:p>
            <a:pPr lvl="0">
              <a:buFont typeface="Arial" pitchFamily="34" charset="0"/>
              <a:buChar char="•"/>
            </a:pPr>
            <a:r>
              <a:rPr lang="es-EC" dirty="0" smtClean="0">
                <a:latin typeface="Arial" pitchFamily="34" charset="0"/>
                <a:cs typeface="Arial" pitchFamily="34" charset="0"/>
              </a:rPr>
              <a:t> Preocupación </a:t>
            </a:r>
          </a:p>
          <a:p>
            <a:pPr lvl="0">
              <a:buFont typeface="Arial" pitchFamily="34" charset="0"/>
              <a:buChar char="•"/>
            </a:pPr>
            <a:r>
              <a:rPr lang="es-EC" dirty="0" smtClean="0">
                <a:latin typeface="Arial" pitchFamily="34" charset="0"/>
                <a:cs typeface="Arial" pitchFamily="34" charset="0"/>
              </a:rPr>
              <a:t> Temor </a:t>
            </a:r>
          </a:p>
          <a:p>
            <a:pPr lvl="0">
              <a:buFont typeface="Arial" pitchFamily="34" charset="0"/>
              <a:buChar char="•"/>
            </a:pPr>
            <a:r>
              <a:rPr lang="es-EC" dirty="0" smtClean="0">
                <a:latin typeface="Arial" pitchFamily="34" charset="0"/>
                <a:cs typeface="Arial" pitchFamily="34" charset="0"/>
              </a:rPr>
              <a:t> Inseguridad </a:t>
            </a:r>
          </a:p>
          <a:p>
            <a:pPr lvl="0">
              <a:buFont typeface="Arial" pitchFamily="34" charset="0"/>
              <a:buChar char="•"/>
            </a:pPr>
            <a:r>
              <a:rPr lang="es-EC" dirty="0" smtClean="0">
                <a:latin typeface="Arial" pitchFamily="34" charset="0"/>
                <a:cs typeface="Arial" pitchFamily="34" charset="0"/>
              </a:rPr>
              <a:t> Dificultad para decidir </a:t>
            </a:r>
          </a:p>
          <a:p>
            <a:pPr lvl="0">
              <a:buFont typeface="Arial" pitchFamily="34" charset="0"/>
              <a:buChar char="•"/>
            </a:pPr>
            <a:r>
              <a:rPr lang="es-EC" dirty="0" smtClean="0">
                <a:latin typeface="Arial" pitchFamily="34" charset="0"/>
                <a:cs typeface="Arial" pitchFamily="34" charset="0"/>
              </a:rPr>
              <a:t> Miedo </a:t>
            </a:r>
          </a:p>
          <a:p>
            <a:pPr lvl="0">
              <a:buFont typeface="Arial" pitchFamily="34" charset="0"/>
              <a:buChar char="•"/>
            </a:pPr>
            <a:r>
              <a:rPr lang="es-EC" dirty="0" smtClean="0">
                <a:latin typeface="Arial" pitchFamily="34" charset="0"/>
                <a:cs typeface="Arial" pitchFamily="34" charset="0"/>
              </a:rPr>
              <a:t> Pensamientos negativos sobre uno mismo </a:t>
            </a:r>
          </a:p>
          <a:p>
            <a:pPr lvl="0">
              <a:buFont typeface="Arial" pitchFamily="34" charset="0"/>
              <a:buChar char="•"/>
            </a:pPr>
            <a:r>
              <a:rPr lang="es-EC" dirty="0" smtClean="0">
                <a:latin typeface="Arial" pitchFamily="34" charset="0"/>
                <a:cs typeface="Arial" pitchFamily="34" charset="0"/>
              </a:rPr>
              <a:t> Pensamientos negativos sobre nuestra actuación ante los otros </a:t>
            </a:r>
          </a:p>
          <a:p>
            <a:pPr lvl="0">
              <a:buFont typeface="Arial" pitchFamily="34" charset="0"/>
              <a:buChar char="•"/>
            </a:pPr>
            <a:r>
              <a:rPr lang="es-EC" dirty="0" smtClean="0">
                <a:latin typeface="Arial" pitchFamily="34" charset="0"/>
                <a:cs typeface="Arial" pitchFamily="34" charset="0"/>
              </a:rPr>
              <a:t> Temor a que se den cuenta de nuestras dificultades </a:t>
            </a:r>
          </a:p>
          <a:p>
            <a:pPr lvl="0">
              <a:buFont typeface="Arial" pitchFamily="34" charset="0"/>
              <a:buChar char="•"/>
            </a:pPr>
            <a:r>
              <a:rPr lang="es-EC" dirty="0" smtClean="0">
                <a:latin typeface="Arial" pitchFamily="34" charset="0"/>
                <a:cs typeface="Arial" pitchFamily="34" charset="0"/>
              </a:rPr>
              <a:t> Temor a la pérdida del control </a:t>
            </a:r>
          </a:p>
          <a:p>
            <a:pPr lvl="0">
              <a:buFont typeface="Arial" pitchFamily="34" charset="0"/>
              <a:buChar char="•"/>
            </a:pPr>
            <a:r>
              <a:rPr lang="es-EC" dirty="0" smtClean="0">
                <a:latin typeface="Arial" pitchFamily="34" charset="0"/>
                <a:cs typeface="Arial" pitchFamily="34" charset="0"/>
              </a:rPr>
              <a:t> Dificultades para pensar, estudiar, o concentrarse, etc.</a:t>
            </a:r>
          </a:p>
          <a:p>
            <a:pPr lvl="0">
              <a:buFont typeface="Arial" pitchFamily="34" charset="0"/>
              <a:buChar char="•"/>
            </a:pPr>
            <a:endParaRPr lang="es-EC" dirty="0" smtClean="0">
              <a:latin typeface="Arial" pitchFamily="34" charset="0"/>
              <a:cs typeface="Arial" pitchFamily="34" charset="0"/>
            </a:endParaRPr>
          </a:p>
          <a:p>
            <a:pPr lvl="0"/>
            <a:endParaRPr lang="es-EC" dirty="0" smtClean="0">
              <a:latin typeface="Arial" pitchFamily="34" charset="0"/>
              <a:cs typeface="Arial" pitchFamily="34" charset="0"/>
            </a:endParaRPr>
          </a:p>
          <a:p>
            <a:pPr lvl="0"/>
            <a:r>
              <a:rPr lang="es-EC" dirty="0" smtClean="0">
                <a:latin typeface="Arial" pitchFamily="34" charset="0"/>
                <a:cs typeface="Arial" pitchFamily="34" charset="0"/>
              </a:rPr>
              <a:t> </a:t>
            </a:r>
          </a:p>
        </p:txBody>
      </p:sp>
      <p:sp>
        <p:nvSpPr>
          <p:cNvPr id="11" name="2 Marcador de contenido"/>
          <p:cNvSpPr txBox="1">
            <a:spLocks/>
          </p:cNvSpPr>
          <p:nvPr/>
        </p:nvSpPr>
        <p:spPr>
          <a:xfrm>
            <a:off x="4088768" y="1913204"/>
            <a:ext cx="3606259" cy="4192173"/>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b">
            <a:normAutofit fontScale="92500"/>
          </a:bodyPr>
          <a:lstStyle/>
          <a:p>
            <a:pPr lvl="0">
              <a:buFont typeface="Arial" pitchFamily="34" charset="0"/>
              <a:buChar char="•"/>
            </a:pPr>
            <a:r>
              <a:rPr lang="es-EC" sz="2400" dirty="0" smtClean="0">
                <a:latin typeface="Arial" pitchFamily="34" charset="0"/>
                <a:cs typeface="Arial" pitchFamily="34" charset="0"/>
              </a:rPr>
              <a:t> Sudoración </a:t>
            </a:r>
          </a:p>
          <a:p>
            <a:pPr lvl="0">
              <a:buFont typeface="Arial" pitchFamily="34" charset="0"/>
              <a:buChar char="•"/>
            </a:pPr>
            <a:r>
              <a:rPr lang="es-EC" sz="2400" dirty="0" smtClean="0">
                <a:latin typeface="Arial" pitchFamily="34" charset="0"/>
                <a:cs typeface="Arial" pitchFamily="34" charset="0"/>
              </a:rPr>
              <a:t>Tensión muscular </a:t>
            </a:r>
          </a:p>
          <a:p>
            <a:pPr lvl="0">
              <a:buFont typeface="Arial" pitchFamily="34" charset="0"/>
              <a:buChar char="•"/>
            </a:pPr>
            <a:r>
              <a:rPr lang="es-EC" sz="2400" dirty="0" smtClean="0">
                <a:latin typeface="Arial" pitchFamily="34" charset="0"/>
                <a:cs typeface="Arial" pitchFamily="34" charset="0"/>
              </a:rPr>
              <a:t> Palpitaciones </a:t>
            </a:r>
          </a:p>
          <a:p>
            <a:pPr lvl="0">
              <a:buFont typeface="Arial" pitchFamily="34" charset="0"/>
              <a:buChar char="•"/>
            </a:pPr>
            <a:r>
              <a:rPr lang="es-EC" sz="2400" dirty="0" smtClean="0">
                <a:latin typeface="Arial" pitchFamily="34" charset="0"/>
                <a:cs typeface="Arial" pitchFamily="34" charset="0"/>
              </a:rPr>
              <a:t> Taquicardia </a:t>
            </a:r>
          </a:p>
          <a:p>
            <a:pPr lvl="0">
              <a:buFont typeface="Arial" pitchFamily="34" charset="0"/>
              <a:buChar char="•"/>
            </a:pPr>
            <a:r>
              <a:rPr lang="es-EC" sz="2400" dirty="0" smtClean="0">
                <a:latin typeface="Arial" pitchFamily="34" charset="0"/>
                <a:cs typeface="Arial" pitchFamily="34" charset="0"/>
              </a:rPr>
              <a:t> Temblor </a:t>
            </a:r>
          </a:p>
          <a:p>
            <a:pPr lvl="0">
              <a:buFont typeface="Arial" pitchFamily="34" charset="0"/>
              <a:buChar char="•"/>
            </a:pPr>
            <a:r>
              <a:rPr lang="es-EC" sz="2400" dirty="0" smtClean="0">
                <a:latin typeface="Arial" pitchFamily="34" charset="0"/>
                <a:cs typeface="Arial" pitchFamily="34" charset="0"/>
              </a:rPr>
              <a:t> Molestias en el estómago </a:t>
            </a:r>
          </a:p>
          <a:p>
            <a:pPr lvl="0">
              <a:buFont typeface="Arial" pitchFamily="34" charset="0"/>
              <a:buChar char="•"/>
            </a:pPr>
            <a:r>
              <a:rPr lang="es-EC" sz="2400" dirty="0" smtClean="0">
                <a:latin typeface="Arial" pitchFamily="34" charset="0"/>
                <a:cs typeface="Arial" pitchFamily="34" charset="0"/>
              </a:rPr>
              <a:t> Otras molestias gástricas </a:t>
            </a:r>
          </a:p>
          <a:p>
            <a:pPr lvl="0">
              <a:buFont typeface="Arial" pitchFamily="34" charset="0"/>
              <a:buChar char="•"/>
            </a:pPr>
            <a:r>
              <a:rPr lang="es-EC" sz="2400" dirty="0" smtClean="0">
                <a:latin typeface="Arial" pitchFamily="34" charset="0"/>
                <a:cs typeface="Arial" pitchFamily="34" charset="0"/>
              </a:rPr>
              <a:t> Dificultades respiratorias </a:t>
            </a:r>
          </a:p>
          <a:p>
            <a:pPr lvl="0">
              <a:buFont typeface="Arial" pitchFamily="34" charset="0"/>
              <a:buChar char="•"/>
            </a:pPr>
            <a:r>
              <a:rPr lang="es-EC" sz="2400" dirty="0" smtClean="0">
                <a:latin typeface="Arial" pitchFamily="34" charset="0"/>
                <a:cs typeface="Arial" pitchFamily="34" charset="0"/>
              </a:rPr>
              <a:t> Sequedad de boca </a:t>
            </a:r>
          </a:p>
          <a:p>
            <a:pPr lvl="0">
              <a:buFont typeface="Arial" pitchFamily="34" charset="0"/>
              <a:buChar char="•"/>
            </a:pPr>
            <a:r>
              <a:rPr lang="es-EC" sz="2400" dirty="0" smtClean="0">
                <a:latin typeface="Arial" pitchFamily="34" charset="0"/>
                <a:cs typeface="Arial" pitchFamily="34" charset="0"/>
              </a:rPr>
              <a:t> Dificultades para tragar </a:t>
            </a:r>
          </a:p>
          <a:p>
            <a:pPr lvl="0">
              <a:buFont typeface="Arial" pitchFamily="34" charset="0"/>
              <a:buChar char="•"/>
            </a:pPr>
            <a:r>
              <a:rPr lang="es-EC" sz="2400" dirty="0" smtClean="0">
                <a:latin typeface="Arial" pitchFamily="34" charset="0"/>
                <a:cs typeface="Arial" pitchFamily="34" charset="0"/>
              </a:rPr>
              <a:t> Dolores de cabeza</a:t>
            </a:r>
          </a:p>
          <a:p>
            <a:pPr lvl="0">
              <a:buFont typeface="Arial" pitchFamily="34" charset="0"/>
              <a:buChar char="•"/>
            </a:pPr>
            <a:endParaRPr lang="es-EC" sz="2400" dirty="0" smtClean="0">
              <a:latin typeface="Arial" pitchFamily="34" charset="0"/>
              <a:cs typeface="Arial" pitchFamily="34" charset="0"/>
            </a:endParaRPr>
          </a:p>
        </p:txBody>
      </p:sp>
      <p:sp>
        <p:nvSpPr>
          <p:cNvPr id="15" name="4 Marcador de texto"/>
          <p:cNvSpPr txBox="1">
            <a:spLocks/>
          </p:cNvSpPr>
          <p:nvPr/>
        </p:nvSpPr>
        <p:spPr>
          <a:xfrm>
            <a:off x="8032652" y="923499"/>
            <a:ext cx="3474720" cy="576064"/>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b">
            <a:normAutofit fontScale="77500" lnSpcReduction="20000"/>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s-EC" sz="2400" b="1" i="0" u="none" strike="noStrike" kern="1200" cap="none" spc="0" normalizeH="0" baseline="0" noProof="0" dirty="0" smtClean="0">
                <a:ln>
                  <a:noFill/>
                </a:ln>
                <a:solidFill>
                  <a:schemeClr val="tx1"/>
                </a:solidFill>
                <a:effectLst/>
                <a:uLnTx/>
                <a:uFillTx/>
                <a:latin typeface="Arial" pitchFamily="34" charset="0"/>
                <a:cs typeface="Arial" pitchFamily="34" charset="0"/>
              </a:rPr>
              <a:t>A nivel motor u observables</a:t>
            </a:r>
            <a:endParaRPr kumimoji="0" lang="es-EC" sz="2400" b="1" i="0" u="none" strike="noStrike" kern="1200" cap="none" spc="0" normalizeH="0" baseline="0" noProof="0" dirty="0">
              <a:ln>
                <a:noFill/>
              </a:ln>
              <a:solidFill>
                <a:schemeClr val="tx1"/>
              </a:solidFill>
              <a:effectLst/>
              <a:uLnTx/>
              <a:uFillTx/>
              <a:latin typeface="Arial" pitchFamily="34" charset="0"/>
              <a:cs typeface="Arial" pitchFamily="34" charset="0"/>
            </a:endParaRPr>
          </a:p>
        </p:txBody>
      </p:sp>
      <p:sp>
        <p:nvSpPr>
          <p:cNvPr id="16" name="2 Marcador de contenido"/>
          <p:cNvSpPr txBox="1">
            <a:spLocks/>
          </p:cNvSpPr>
          <p:nvPr/>
        </p:nvSpPr>
        <p:spPr>
          <a:xfrm>
            <a:off x="8067581" y="1918272"/>
            <a:ext cx="3425723" cy="4130835"/>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b">
            <a:normAutofit/>
          </a:bodyPr>
          <a:lstStyle/>
          <a:p>
            <a:pPr lvl="0">
              <a:buFont typeface="Arial" pitchFamily="34" charset="0"/>
              <a:buChar char="•"/>
            </a:pPr>
            <a:r>
              <a:rPr lang="es-EC" dirty="0" smtClean="0">
                <a:latin typeface="Arial" pitchFamily="34" charset="0"/>
                <a:cs typeface="Arial" pitchFamily="34" charset="0"/>
              </a:rPr>
              <a:t> Evitación de situaciones temidas </a:t>
            </a:r>
          </a:p>
          <a:p>
            <a:pPr lvl="0">
              <a:buFont typeface="Arial" pitchFamily="34" charset="0"/>
              <a:buChar char="•"/>
            </a:pPr>
            <a:r>
              <a:rPr lang="es-EC" dirty="0" smtClean="0">
                <a:latin typeface="Arial" pitchFamily="34" charset="0"/>
                <a:cs typeface="Arial" pitchFamily="34" charset="0"/>
              </a:rPr>
              <a:t> Fumar, comer o beber en exceso </a:t>
            </a:r>
          </a:p>
          <a:p>
            <a:pPr lvl="0">
              <a:buFont typeface="Arial" pitchFamily="34" charset="0"/>
              <a:buChar char="•"/>
            </a:pPr>
            <a:r>
              <a:rPr lang="es-EC" dirty="0" smtClean="0">
                <a:latin typeface="Arial" pitchFamily="34" charset="0"/>
                <a:cs typeface="Arial" pitchFamily="34" charset="0"/>
              </a:rPr>
              <a:t> Intranquilidad motora (movimientos repetitivos, rascarse, tocarse, etc.) </a:t>
            </a:r>
          </a:p>
          <a:p>
            <a:pPr lvl="0">
              <a:buFont typeface="Arial" pitchFamily="34" charset="0"/>
              <a:buChar char="•"/>
            </a:pPr>
            <a:r>
              <a:rPr lang="es-EC" dirty="0" smtClean="0">
                <a:latin typeface="Arial" pitchFamily="34" charset="0"/>
                <a:cs typeface="Arial" pitchFamily="34" charset="0"/>
              </a:rPr>
              <a:t> Ir de un lado para otro sin una finalidad concreta </a:t>
            </a:r>
          </a:p>
          <a:p>
            <a:pPr lvl="0">
              <a:buFont typeface="Arial" pitchFamily="34" charset="0"/>
              <a:buChar char="•"/>
            </a:pPr>
            <a:r>
              <a:rPr lang="es-EC" dirty="0" smtClean="0">
                <a:latin typeface="Arial" pitchFamily="34" charset="0"/>
                <a:cs typeface="Arial" pitchFamily="34" charset="0"/>
              </a:rPr>
              <a:t> Tartamudear </a:t>
            </a:r>
          </a:p>
          <a:p>
            <a:pPr lvl="0">
              <a:buFont typeface="Arial" pitchFamily="34" charset="0"/>
              <a:buChar char="•"/>
            </a:pPr>
            <a:r>
              <a:rPr lang="es-EC" dirty="0" smtClean="0">
                <a:latin typeface="Arial" pitchFamily="34" charset="0"/>
                <a:cs typeface="Arial" pitchFamily="34" charset="0"/>
              </a:rPr>
              <a:t> Llorar </a:t>
            </a:r>
          </a:p>
          <a:p>
            <a:pPr lvl="0">
              <a:buFont typeface="Arial" pitchFamily="34" charset="0"/>
              <a:buChar char="•"/>
            </a:pPr>
            <a:r>
              <a:rPr lang="es-EC" dirty="0" smtClean="0">
                <a:latin typeface="Arial" pitchFamily="34" charset="0"/>
                <a:cs typeface="Arial" pitchFamily="34" charset="0"/>
              </a:rPr>
              <a:t> Quedarse paralizado, etc. </a:t>
            </a:r>
          </a:p>
          <a:p>
            <a:pPr lvl="0">
              <a:buFont typeface="Arial" pitchFamily="34" charset="0"/>
              <a:buChar char="•"/>
            </a:pPr>
            <a:endParaRPr lang="es-EC" dirty="0" smtClean="0">
              <a:latin typeface="Arial" pitchFamily="34" charset="0"/>
              <a:cs typeface="Arial" pitchFamily="34" charset="0"/>
            </a:endParaRPr>
          </a:p>
          <a:p>
            <a:pPr lvl="0">
              <a:buFont typeface="Arial" pitchFamily="34" charset="0"/>
              <a:buChar char="•"/>
            </a:pPr>
            <a:endParaRPr lang="es-EC" dirty="0" smtClean="0">
              <a:latin typeface="Arial" pitchFamily="34" charset="0"/>
              <a:cs typeface="Arial" pitchFamily="34" charset="0"/>
            </a:endParaRPr>
          </a:p>
        </p:txBody>
      </p:sp>
    </p:spTree>
  </p:cSld>
  <p:clrMapOvr>
    <a:masterClrMapping/>
  </p:clrMapOvr>
  <p:transition spd="med">
    <p:strip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wipe(down)">
                                      <p:cBhvr>
                                        <p:cTn id="7" dur="500"/>
                                        <p:tgtEl>
                                          <p:spTgt spid="5">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wipe(down)">
                                      <p:cBhvr>
                                        <p:cTn id="10" dur="500"/>
                                        <p:tgtEl>
                                          <p:spTgt spid="5">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bg/>
                                          </p:spTgt>
                                        </p:tgtEl>
                                        <p:attrNameLst>
                                          <p:attrName>style.visibility</p:attrName>
                                        </p:attrNameLst>
                                      </p:cBhvr>
                                      <p:to>
                                        <p:strVal val="visible"/>
                                      </p:to>
                                    </p:set>
                                    <p:animEffect transition="in" filter="wipe(down)">
                                      <p:cBhvr>
                                        <p:cTn id="13" dur="500"/>
                                        <p:tgtEl>
                                          <p:spTgt spid="6">
                                            <p:bg/>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wipe(down)">
                                      <p:cBhvr>
                                        <p:cTn id="16" dur="500"/>
                                        <p:tgtEl>
                                          <p:spTgt spid="6">
                                            <p:txEl>
                                              <p:pRg st="0" end="0"/>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wipe(down)">
                                      <p:cBhvr>
                                        <p:cTn id="19" dur="500"/>
                                        <p:tgtEl>
                                          <p:spTgt spid="7">
                                            <p:txEl>
                                              <p:pRg st="0" end="0"/>
                                            </p:txEl>
                                          </p:spTgt>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wipe(down)">
                                      <p:cBhvr>
                                        <p:cTn id="22" dur="500"/>
                                        <p:tgtEl>
                                          <p:spTgt spid="8">
                                            <p:txEl>
                                              <p:pRg st="0" end="0"/>
                                            </p:txEl>
                                          </p:spTgt>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9">
                                            <p:bg/>
                                          </p:spTgt>
                                        </p:tgtEl>
                                        <p:attrNameLst>
                                          <p:attrName>style.visibility</p:attrName>
                                        </p:attrNameLst>
                                      </p:cBhvr>
                                      <p:to>
                                        <p:strVal val="visible"/>
                                      </p:to>
                                    </p:set>
                                    <p:animEffect transition="in" filter="wipe(down)">
                                      <p:cBhvr>
                                        <p:cTn id="25" dur="500"/>
                                        <p:tgtEl>
                                          <p:spTgt spid="9">
                                            <p:bg/>
                                          </p:spTgt>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9">
                                            <p:txEl>
                                              <p:pRg st="0" end="0"/>
                                            </p:txEl>
                                          </p:spTgt>
                                        </p:tgtEl>
                                        <p:attrNameLst>
                                          <p:attrName>style.visibility</p:attrName>
                                        </p:attrNameLst>
                                      </p:cBhvr>
                                      <p:to>
                                        <p:strVal val="visible"/>
                                      </p:to>
                                    </p:set>
                                    <p:animEffect transition="in" filter="wipe(down)">
                                      <p:cBhvr>
                                        <p:cTn id="28" dur="500"/>
                                        <p:tgtEl>
                                          <p:spTgt spid="9">
                                            <p:txEl>
                                              <p:pRg st="0" end="0"/>
                                            </p:txEl>
                                          </p:spTgt>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9">
                                            <p:txEl>
                                              <p:pRg st="1" end="1"/>
                                            </p:txEl>
                                          </p:spTgt>
                                        </p:tgtEl>
                                        <p:attrNameLst>
                                          <p:attrName>style.visibility</p:attrName>
                                        </p:attrNameLst>
                                      </p:cBhvr>
                                      <p:to>
                                        <p:strVal val="visible"/>
                                      </p:to>
                                    </p:set>
                                    <p:animEffect transition="in" filter="wipe(down)">
                                      <p:cBhvr>
                                        <p:cTn id="31" dur="500"/>
                                        <p:tgtEl>
                                          <p:spTgt spid="9">
                                            <p:txEl>
                                              <p:pRg st="1" end="1"/>
                                            </p:txEl>
                                          </p:spTgt>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9">
                                            <p:txEl>
                                              <p:pRg st="2" end="2"/>
                                            </p:txEl>
                                          </p:spTgt>
                                        </p:tgtEl>
                                        <p:attrNameLst>
                                          <p:attrName>style.visibility</p:attrName>
                                        </p:attrNameLst>
                                      </p:cBhvr>
                                      <p:to>
                                        <p:strVal val="visible"/>
                                      </p:to>
                                    </p:set>
                                    <p:animEffect transition="in" filter="wipe(down)">
                                      <p:cBhvr>
                                        <p:cTn id="34" dur="500"/>
                                        <p:tgtEl>
                                          <p:spTgt spid="9">
                                            <p:txEl>
                                              <p:pRg st="2" end="2"/>
                                            </p:txEl>
                                          </p:spTgt>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9">
                                            <p:txEl>
                                              <p:pRg st="3" end="3"/>
                                            </p:txEl>
                                          </p:spTgt>
                                        </p:tgtEl>
                                        <p:attrNameLst>
                                          <p:attrName>style.visibility</p:attrName>
                                        </p:attrNameLst>
                                      </p:cBhvr>
                                      <p:to>
                                        <p:strVal val="visible"/>
                                      </p:to>
                                    </p:set>
                                    <p:animEffect transition="in" filter="wipe(down)">
                                      <p:cBhvr>
                                        <p:cTn id="37" dur="500"/>
                                        <p:tgtEl>
                                          <p:spTgt spid="9">
                                            <p:txEl>
                                              <p:pRg st="3" end="3"/>
                                            </p:txEl>
                                          </p:spTgt>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9">
                                            <p:txEl>
                                              <p:pRg st="4" end="4"/>
                                            </p:txEl>
                                          </p:spTgt>
                                        </p:tgtEl>
                                        <p:attrNameLst>
                                          <p:attrName>style.visibility</p:attrName>
                                        </p:attrNameLst>
                                      </p:cBhvr>
                                      <p:to>
                                        <p:strVal val="visible"/>
                                      </p:to>
                                    </p:set>
                                    <p:animEffect transition="in" filter="wipe(down)">
                                      <p:cBhvr>
                                        <p:cTn id="40" dur="500"/>
                                        <p:tgtEl>
                                          <p:spTgt spid="9">
                                            <p:txEl>
                                              <p:pRg st="4" end="4"/>
                                            </p:txEl>
                                          </p:spTgt>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9">
                                            <p:txEl>
                                              <p:pRg st="5" end="5"/>
                                            </p:txEl>
                                          </p:spTgt>
                                        </p:tgtEl>
                                        <p:attrNameLst>
                                          <p:attrName>style.visibility</p:attrName>
                                        </p:attrNameLst>
                                      </p:cBhvr>
                                      <p:to>
                                        <p:strVal val="visible"/>
                                      </p:to>
                                    </p:set>
                                    <p:animEffect transition="in" filter="wipe(down)">
                                      <p:cBhvr>
                                        <p:cTn id="43" dur="500"/>
                                        <p:tgtEl>
                                          <p:spTgt spid="9">
                                            <p:txEl>
                                              <p:pRg st="5" end="5"/>
                                            </p:txEl>
                                          </p:spTgt>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9">
                                            <p:txEl>
                                              <p:pRg st="6" end="6"/>
                                            </p:txEl>
                                          </p:spTgt>
                                        </p:tgtEl>
                                        <p:attrNameLst>
                                          <p:attrName>style.visibility</p:attrName>
                                        </p:attrNameLst>
                                      </p:cBhvr>
                                      <p:to>
                                        <p:strVal val="visible"/>
                                      </p:to>
                                    </p:set>
                                    <p:animEffect transition="in" filter="wipe(down)">
                                      <p:cBhvr>
                                        <p:cTn id="46" dur="500"/>
                                        <p:tgtEl>
                                          <p:spTgt spid="9">
                                            <p:txEl>
                                              <p:pRg st="6" end="6"/>
                                            </p:txEl>
                                          </p:spTgt>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9">
                                            <p:txEl>
                                              <p:pRg st="7" end="7"/>
                                            </p:txEl>
                                          </p:spTgt>
                                        </p:tgtEl>
                                        <p:attrNameLst>
                                          <p:attrName>style.visibility</p:attrName>
                                        </p:attrNameLst>
                                      </p:cBhvr>
                                      <p:to>
                                        <p:strVal val="visible"/>
                                      </p:to>
                                    </p:set>
                                    <p:animEffect transition="in" filter="wipe(down)">
                                      <p:cBhvr>
                                        <p:cTn id="49" dur="500"/>
                                        <p:tgtEl>
                                          <p:spTgt spid="9">
                                            <p:txEl>
                                              <p:pRg st="7" end="7"/>
                                            </p:txEl>
                                          </p:spTgt>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9">
                                            <p:txEl>
                                              <p:pRg st="8" end="8"/>
                                            </p:txEl>
                                          </p:spTgt>
                                        </p:tgtEl>
                                        <p:attrNameLst>
                                          <p:attrName>style.visibility</p:attrName>
                                        </p:attrNameLst>
                                      </p:cBhvr>
                                      <p:to>
                                        <p:strVal val="visible"/>
                                      </p:to>
                                    </p:set>
                                    <p:animEffect transition="in" filter="wipe(down)">
                                      <p:cBhvr>
                                        <p:cTn id="52" dur="500"/>
                                        <p:tgtEl>
                                          <p:spTgt spid="9">
                                            <p:txEl>
                                              <p:pRg st="8" end="8"/>
                                            </p:txEl>
                                          </p:spTgt>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9">
                                            <p:txEl>
                                              <p:pRg st="9" end="9"/>
                                            </p:txEl>
                                          </p:spTgt>
                                        </p:tgtEl>
                                        <p:attrNameLst>
                                          <p:attrName>style.visibility</p:attrName>
                                        </p:attrNameLst>
                                      </p:cBhvr>
                                      <p:to>
                                        <p:strVal val="visible"/>
                                      </p:to>
                                    </p:set>
                                    <p:animEffect transition="in" filter="wipe(down)">
                                      <p:cBhvr>
                                        <p:cTn id="55" dur="500"/>
                                        <p:tgtEl>
                                          <p:spTgt spid="9">
                                            <p:txEl>
                                              <p:pRg st="9" end="9"/>
                                            </p:txEl>
                                          </p:spTgt>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9">
                                            <p:txEl>
                                              <p:pRg st="12" end="12"/>
                                            </p:txEl>
                                          </p:spTgt>
                                        </p:tgtEl>
                                        <p:attrNameLst>
                                          <p:attrName>style.visibility</p:attrName>
                                        </p:attrNameLst>
                                      </p:cBhvr>
                                      <p:to>
                                        <p:strVal val="visible"/>
                                      </p:to>
                                    </p:set>
                                    <p:animEffect transition="in" filter="wipe(down)">
                                      <p:cBhvr>
                                        <p:cTn id="58" dur="500"/>
                                        <p:tgtEl>
                                          <p:spTgt spid="9">
                                            <p:txEl>
                                              <p:pRg st="12" end="12"/>
                                            </p:txEl>
                                          </p:spTgt>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11">
                                            <p:bg/>
                                          </p:spTgt>
                                        </p:tgtEl>
                                        <p:attrNameLst>
                                          <p:attrName>style.visibility</p:attrName>
                                        </p:attrNameLst>
                                      </p:cBhvr>
                                      <p:to>
                                        <p:strVal val="visible"/>
                                      </p:to>
                                    </p:set>
                                    <p:animEffect transition="in" filter="wipe(down)">
                                      <p:cBhvr>
                                        <p:cTn id="61" dur="500"/>
                                        <p:tgtEl>
                                          <p:spTgt spid="11">
                                            <p:bg/>
                                          </p:spTgt>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11">
                                            <p:txEl>
                                              <p:pRg st="0" end="0"/>
                                            </p:txEl>
                                          </p:spTgt>
                                        </p:tgtEl>
                                        <p:attrNameLst>
                                          <p:attrName>style.visibility</p:attrName>
                                        </p:attrNameLst>
                                      </p:cBhvr>
                                      <p:to>
                                        <p:strVal val="visible"/>
                                      </p:to>
                                    </p:set>
                                    <p:animEffect transition="in" filter="wipe(down)">
                                      <p:cBhvr>
                                        <p:cTn id="64" dur="500"/>
                                        <p:tgtEl>
                                          <p:spTgt spid="11">
                                            <p:txEl>
                                              <p:pRg st="0" end="0"/>
                                            </p:txEl>
                                          </p:spTgt>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11">
                                            <p:txEl>
                                              <p:pRg st="1" end="1"/>
                                            </p:txEl>
                                          </p:spTgt>
                                        </p:tgtEl>
                                        <p:attrNameLst>
                                          <p:attrName>style.visibility</p:attrName>
                                        </p:attrNameLst>
                                      </p:cBhvr>
                                      <p:to>
                                        <p:strVal val="visible"/>
                                      </p:to>
                                    </p:set>
                                    <p:animEffect transition="in" filter="wipe(down)">
                                      <p:cBhvr>
                                        <p:cTn id="67" dur="500"/>
                                        <p:tgtEl>
                                          <p:spTgt spid="11">
                                            <p:txEl>
                                              <p:pRg st="1" end="1"/>
                                            </p:txEl>
                                          </p:spTgt>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11">
                                            <p:txEl>
                                              <p:pRg st="2" end="2"/>
                                            </p:txEl>
                                          </p:spTgt>
                                        </p:tgtEl>
                                        <p:attrNameLst>
                                          <p:attrName>style.visibility</p:attrName>
                                        </p:attrNameLst>
                                      </p:cBhvr>
                                      <p:to>
                                        <p:strVal val="visible"/>
                                      </p:to>
                                    </p:set>
                                    <p:animEffect transition="in" filter="wipe(down)">
                                      <p:cBhvr>
                                        <p:cTn id="70" dur="500"/>
                                        <p:tgtEl>
                                          <p:spTgt spid="11">
                                            <p:txEl>
                                              <p:pRg st="2" end="2"/>
                                            </p:txEl>
                                          </p:spTgt>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11">
                                            <p:txEl>
                                              <p:pRg st="3" end="3"/>
                                            </p:txEl>
                                          </p:spTgt>
                                        </p:tgtEl>
                                        <p:attrNameLst>
                                          <p:attrName>style.visibility</p:attrName>
                                        </p:attrNameLst>
                                      </p:cBhvr>
                                      <p:to>
                                        <p:strVal val="visible"/>
                                      </p:to>
                                    </p:set>
                                    <p:animEffect transition="in" filter="wipe(down)">
                                      <p:cBhvr>
                                        <p:cTn id="73" dur="500"/>
                                        <p:tgtEl>
                                          <p:spTgt spid="11">
                                            <p:txEl>
                                              <p:pRg st="3" end="3"/>
                                            </p:txEl>
                                          </p:spTgt>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11">
                                            <p:txEl>
                                              <p:pRg st="4" end="4"/>
                                            </p:txEl>
                                          </p:spTgt>
                                        </p:tgtEl>
                                        <p:attrNameLst>
                                          <p:attrName>style.visibility</p:attrName>
                                        </p:attrNameLst>
                                      </p:cBhvr>
                                      <p:to>
                                        <p:strVal val="visible"/>
                                      </p:to>
                                    </p:set>
                                    <p:animEffect transition="in" filter="wipe(down)">
                                      <p:cBhvr>
                                        <p:cTn id="76" dur="500"/>
                                        <p:tgtEl>
                                          <p:spTgt spid="11">
                                            <p:txEl>
                                              <p:pRg st="4" end="4"/>
                                            </p:txEl>
                                          </p:spTgt>
                                        </p:tgtEl>
                                      </p:cBhvr>
                                    </p:animEffect>
                                  </p:childTnLst>
                                </p:cTn>
                              </p:par>
                              <p:par>
                                <p:cTn id="77" presetID="22" presetClass="entr" presetSubtype="4" fill="hold" grpId="0" nodeType="withEffect">
                                  <p:stCondLst>
                                    <p:cond delay="0"/>
                                  </p:stCondLst>
                                  <p:childTnLst>
                                    <p:set>
                                      <p:cBhvr>
                                        <p:cTn id="78" dur="1" fill="hold">
                                          <p:stCondLst>
                                            <p:cond delay="0"/>
                                          </p:stCondLst>
                                        </p:cTn>
                                        <p:tgtEl>
                                          <p:spTgt spid="11">
                                            <p:txEl>
                                              <p:pRg st="5" end="5"/>
                                            </p:txEl>
                                          </p:spTgt>
                                        </p:tgtEl>
                                        <p:attrNameLst>
                                          <p:attrName>style.visibility</p:attrName>
                                        </p:attrNameLst>
                                      </p:cBhvr>
                                      <p:to>
                                        <p:strVal val="visible"/>
                                      </p:to>
                                    </p:set>
                                    <p:animEffect transition="in" filter="wipe(down)">
                                      <p:cBhvr>
                                        <p:cTn id="79" dur="500"/>
                                        <p:tgtEl>
                                          <p:spTgt spid="11">
                                            <p:txEl>
                                              <p:pRg st="5" end="5"/>
                                            </p:txEl>
                                          </p:spTgt>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11">
                                            <p:txEl>
                                              <p:pRg st="6" end="6"/>
                                            </p:txEl>
                                          </p:spTgt>
                                        </p:tgtEl>
                                        <p:attrNameLst>
                                          <p:attrName>style.visibility</p:attrName>
                                        </p:attrNameLst>
                                      </p:cBhvr>
                                      <p:to>
                                        <p:strVal val="visible"/>
                                      </p:to>
                                    </p:set>
                                    <p:animEffect transition="in" filter="wipe(down)">
                                      <p:cBhvr>
                                        <p:cTn id="82" dur="500"/>
                                        <p:tgtEl>
                                          <p:spTgt spid="11">
                                            <p:txEl>
                                              <p:pRg st="6" end="6"/>
                                            </p:txEl>
                                          </p:spTgt>
                                        </p:tgtEl>
                                      </p:cBhvr>
                                    </p:animEffect>
                                  </p:childTnLst>
                                </p:cTn>
                              </p:par>
                              <p:par>
                                <p:cTn id="83" presetID="22" presetClass="entr" presetSubtype="4" fill="hold" grpId="0" nodeType="withEffect">
                                  <p:stCondLst>
                                    <p:cond delay="0"/>
                                  </p:stCondLst>
                                  <p:childTnLst>
                                    <p:set>
                                      <p:cBhvr>
                                        <p:cTn id="84" dur="1" fill="hold">
                                          <p:stCondLst>
                                            <p:cond delay="0"/>
                                          </p:stCondLst>
                                        </p:cTn>
                                        <p:tgtEl>
                                          <p:spTgt spid="11">
                                            <p:txEl>
                                              <p:pRg st="7" end="7"/>
                                            </p:txEl>
                                          </p:spTgt>
                                        </p:tgtEl>
                                        <p:attrNameLst>
                                          <p:attrName>style.visibility</p:attrName>
                                        </p:attrNameLst>
                                      </p:cBhvr>
                                      <p:to>
                                        <p:strVal val="visible"/>
                                      </p:to>
                                    </p:set>
                                    <p:animEffect transition="in" filter="wipe(down)">
                                      <p:cBhvr>
                                        <p:cTn id="85" dur="500"/>
                                        <p:tgtEl>
                                          <p:spTgt spid="11">
                                            <p:txEl>
                                              <p:pRg st="7" end="7"/>
                                            </p:txEl>
                                          </p:spTgt>
                                        </p:tgtEl>
                                      </p:cBhvr>
                                    </p:animEffect>
                                  </p:childTnLst>
                                </p:cTn>
                              </p:par>
                              <p:par>
                                <p:cTn id="86" presetID="22" presetClass="entr" presetSubtype="4" fill="hold" grpId="0" nodeType="withEffect">
                                  <p:stCondLst>
                                    <p:cond delay="0"/>
                                  </p:stCondLst>
                                  <p:childTnLst>
                                    <p:set>
                                      <p:cBhvr>
                                        <p:cTn id="87" dur="1" fill="hold">
                                          <p:stCondLst>
                                            <p:cond delay="0"/>
                                          </p:stCondLst>
                                        </p:cTn>
                                        <p:tgtEl>
                                          <p:spTgt spid="11">
                                            <p:txEl>
                                              <p:pRg st="8" end="8"/>
                                            </p:txEl>
                                          </p:spTgt>
                                        </p:tgtEl>
                                        <p:attrNameLst>
                                          <p:attrName>style.visibility</p:attrName>
                                        </p:attrNameLst>
                                      </p:cBhvr>
                                      <p:to>
                                        <p:strVal val="visible"/>
                                      </p:to>
                                    </p:set>
                                    <p:animEffect transition="in" filter="wipe(down)">
                                      <p:cBhvr>
                                        <p:cTn id="88" dur="500"/>
                                        <p:tgtEl>
                                          <p:spTgt spid="11">
                                            <p:txEl>
                                              <p:pRg st="8" end="8"/>
                                            </p:txEl>
                                          </p:spTgt>
                                        </p:tgtEl>
                                      </p:cBhvr>
                                    </p:animEffect>
                                  </p:childTnLst>
                                </p:cTn>
                              </p:par>
                              <p:par>
                                <p:cTn id="89" presetID="22" presetClass="entr" presetSubtype="4" fill="hold" grpId="0" nodeType="withEffect">
                                  <p:stCondLst>
                                    <p:cond delay="0"/>
                                  </p:stCondLst>
                                  <p:childTnLst>
                                    <p:set>
                                      <p:cBhvr>
                                        <p:cTn id="90" dur="1" fill="hold">
                                          <p:stCondLst>
                                            <p:cond delay="0"/>
                                          </p:stCondLst>
                                        </p:cTn>
                                        <p:tgtEl>
                                          <p:spTgt spid="11">
                                            <p:txEl>
                                              <p:pRg st="9" end="9"/>
                                            </p:txEl>
                                          </p:spTgt>
                                        </p:tgtEl>
                                        <p:attrNameLst>
                                          <p:attrName>style.visibility</p:attrName>
                                        </p:attrNameLst>
                                      </p:cBhvr>
                                      <p:to>
                                        <p:strVal val="visible"/>
                                      </p:to>
                                    </p:set>
                                    <p:animEffect transition="in" filter="wipe(down)">
                                      <p:cBhvr>
                                        <p:cTn id="91" dur="500"/>
                                        <p:tgtEl>
                                          <p:spTgt spid="11">
                                            <p:txEl>
                                              <p:pRg st="9" end="9"/>
                                            </p:txEl>
                                          </p:spTgt>
                                        </p:tgtEl>
                                      </p:cBhvr>
                                    </p:animEffect>
                                  </p:childTnLst>
                                </p:cTn>
                              </p:par>
                              <p:par>
                                <p:cTn id="92" presetID="22" presetClass="entr" presetSubtype="4" fill="hold" grpId="0" nodeType="withEffect">
                                  <p:stCondLst>
                                    <p:cond delay="0"/>
                                  </p:stCondLst>
                                  <p:childTnLst>
                                    <p:set>
                                      <p:cBhvr>
                                        <p:cTn id="93" dur="1" fill="hold">
                                          <p:stCondLst>
                                            <p:cond delay="0"/>
                                          </p:stCondLst>
                                        </p:cTn>
                                        <p:tgtEl>
                                          <p:spTgt spid="11">
                                            <p:txEl>
                                              <p:pRg st="10" end="10"/>
                                            </p:txEl>
                                          </p:spTgt>
                                        </p:tgtEl>
                                        <p:attrNameLst>
                                          <p:attrName>style.visibility</p:attrName>
                                        </p:attrNameLst>
                                      </p:cBhvr>
                                      <p:to>
                                        <p:strVal val="visible"/>
                                      </p:to>
                                    </p:set>
                                    <p:animEffect transition="in" filter="wipe(down)">
                                      <p:cBhvr>
                                        <p:cTn id="94" dur="500"/>
                                        <p:tgtEl>
                                          <p:spTgt spid="11">
                                            <p:txEl>
                                              <p:pRg st="10" end="10"/>
                                            </p:txEl>
                                          </p:spTgt>
                                        </p:tgtEl>
                                      </p:cBhvr>
                                    </p:animEffect>
                                  </p:childTnLst>
                                </p:cTn>
                              </p:par>
                              <p:par>
                                <p:cTn id="95" presetID="22" presetClass="entr" presetSubtype="4" fill="hold" grpId="0" nodeType="withEffect">
                                  <p:stCondLst>
                                    <p:cond delay="0"/>
                                  </p:stCondLst>
                                  <p:childTnLst>
                                    <p:set>
                                      <p:cBhvr>
                                        <p:cTn id="96" dur="1" fill="hold">
                                          <p:stCondLst>
                                            <p:cond delay="0"/>
                                          </p:stCondLst>
                                        </p:cTn>
                                        <p:tgtEl>
                                          <p:spTgt spid="15">
                                            <p:bg/>
                                          </p:spTgt>
                                        </p:tgtEl>
                                        <p:attrNameLst>
                                          <p:attrName>style.visibility</p:attrName>
                                        </p:attrNameLst>
                                      </p:cBhvr>
                                      <p:to>
                                        <p:strVal val="visible"/>
                                      </p:to>
                                    </p:set>
                                    <p:animEffect transition="in" filter="wipe(down)">
                                      <p:cBhvr>
                                        <p:cTn id="97" dur="500"/>
                                        <p:tgtEl>
                                          <p:spTgt spid="15">
                                            <p:bg/>
                                          </p:spTgt>
                                        </p:tgtEl>
                                      </p:cBhvr>
                                    </p:animEffect>
                                  </p:childTnLst>
                                </p:cTn>
                              </p:par>
                              <p:par>
                                <p:cTn id="98" presetID="22" presetClass="entr" presetSubtype="4" fill="hold" grpId="0" nodeType="withEffect">
                                  <p:stCondLst>
                                    <p:cond delay="0"/>
                                  </p:stCondLst>
                                  <p:childTnLst>
                                    <p:set>
                                      <p:cBhvr>
                                        <p:cTn id="99" dur="1" fill="hold">
                                          <p:stCondLst>
                                            <p:cond delay="0"/>
                                          </p:stCondLst>
                                        </p:cTn>
                                        <p:tgtEl>
                                          <p:spTgt spid="15">
                                            <p:txEl>
                                              <p:pRg st="0" end="0"/>
                                            </p:txEl>
                                          </p:spTgt>
                                        </p:tgtEl>
                                        <p:attrNameLst>
                                          <p:attrName>style.visibility</p:attrName>
                                        </p:attrNameLst>
                                      </p:cBhvr>
                                      <p:to>
                                        <p:strVal val="visible"/>
                                      </p:to>
                                    </p:set>
                                    <p:animEffect transition="in" filter="wipe(down)">
                                      <p:cBhvr>
                                        <p:cTn id="100" dur="500"/>
                                        <p:tgtEl>
                                          <p:spTgt spid="15">
                                            <p:txEl>
                                              <p:pRg st="0" end="0"/>
                                            </p:txEl>
                                          </p:spTgt>
                                        </p:tgtEl>
                                      </p:cBhvr>
                                    </p:animEffect>
                                  </p:childTnLst>
                                </p:cTn>
                              </p:par>
                              <p:par>
                                <p:cTn id="101" presetID="22" presetClass="entr" presetSubtype="4" fill="hold" grpId="0" nodeType="withEffect">
                                  <p:stCondLst>
                                    <p:cond delay="0"/>
                                  </p:stCondLst>
                                  <p:childTnLst>
                                    <p:set>
                                      <p:cBhvr>
                                        <p:cTn id="102" dur="1" fill="hold">
                                          <p:stCondLst>
                                            <p:cond delay="0"/>
                                          </p:stCondLst>
                                        </p:cTn>
                                        <p:tgtEl>
                                          <p:spTgt spid="16">
                                            <p:bg/>
                                          </p:spTgt>
                                        </p:tgtEl>
                                        <p:attrNameLst>
                                          <p:attrName>style.visibility</p:attrName>
                                        </p:attrNameLst>
                                      </p:cBhvr>
                                      <p:to>
                                        <p:strVal val="visible"/>
                                      </p:to>
                                    </p:set>
                                    <p:animEffect transition="in" filter="wipe(down)">
                                      <p:cBhvr>
                                        <p:cTn id="103" dur="500"/>
                                        <p:tgtEl>
                                          <p:spTgt spid="16">
                                            <p:bg/>
                                          </p:spTgt>
                                        </p:tgtEl>
                                      </p:cBhvr>
                                    </p:animEffect>
                                  </p:childTnLst>
                                </p:cTn>
                              </p:par>
                              <p:par>
                                <p:cTn id="104" presetID="22" presetClass="entr" presetSubtype="4" fill="hold" grpId="0" nodeType="withEffect">
                                  <p:stCondLst>
                                    <p:cond delay="0"/>
                                  </p:stCondLst>
                                  <p:childTnLst>
                                    <p:set>
                                      <p:cBhvr>
                                        <p:cTn id="105" dur="1" fill="hold">
                                          <p:stCondLst>
                                            <p:cond delay="0"/>
                                          </p:stCondLst>
                                        </p:cTn>
                                        <p:tgtEl>
                                          <p:spTgt spid="16">
                                            <p:txEl>
                                              <p:pRg st="0" end="0"/>
                                            </p:txEl>
                                          </p:spTgt>
                                        </p:tgtEl>
                                        <p:attrNameLst>
                                          <p:attrName>style.visibility</p:attrName>
                                        </p:attrNameLst>
                                      </p:cBhvr>
                                      <p:to>
                                        <p:strVal val="visible"/>
                                      </p:to>
                                    </p:set>
                                    <p:animEffect transition="in" filter="wipe(down)">
                                      <p:cBhvr>
                                        <p:cTn id="106" dur="500"/>
                                        <p:tgtEl>
                                          <p:spTgt spid="16">
                                            <p:txEl>
                                              <p:pRg st="0" end="0"/>
                                            </p:txEl>
                                          </p:spTgt>
                                        </p:tgtEl>
                                      </p:cBhvr>
                                    </p:animEffect>
                                  </p:childTnLst>
                                </p:cTn>
                              </p:par>
                              <p:par>
                                <p:cTn id="107" presetID="22" presetClass="entr" presetSubtype="4" fill="hold" grpId="0" nodeType="withEffect">
                                  <p:stCondLst>
                                    <p:cond delay="0"/>
                                  </p:stCondLst>
                                  <p:childTnLst>
                                    <p:set>
                                      <p:cBhvr>
                                        <p:cTn id="108" dur="1" fill="hold">
                                          <p:stCondLst>
                                            <p:cond delay="0"/>
                                          </p:stCondLst>
                                        </p:cTn>
                                        <p:tgtEl>
                                          <p:spTgt spid="16">
                                            <p:txEl>
                                              <p:pRg st="1" end="1"/>
                                            </p:txEl>
                                          </p:spTgt>
                                        </p:tgtEl>
                                        <p:attrNameLst>
                                          <p:attrName>style.visibility</p:attrName>
                                        </p:attrNameLst>
                                      </p:cBhvr>
                                      <p:to>
                                        <p:strVal val="visible"/>
                                      </p:to>
                                    </p:set>
                                    <p:animEffect transition="in" filter="wipe(down)">
                                      <p:cBhvr>
                                        <p:cTn id="109" dur="500"/>
                                        <p:tgtEl>
                                          <p:spTgt spid="16">
                                            <p:txEl>
                                              <p:pRg st="1" end="1"/>
                                            </p:txEl>
                                          </p:spTgt>
                                        </p:tgtEl>
                                      </p:cBhvr>
                                    </p:animEffect>
                                  </p:childTnLst>
                                </p:cTn>
                              </p:par>
                              <p:par>
                                <p:cTn id="110" presetID="22" presetClass="entr" presetSubtype="4" fill="hold" grpId="0" nodeType="withEffect">
                                  <p:stCondLst>
                                    <p:cond delay="0"/>
                                  </p:stCondLst>
                                  <p:childTnLst>
                                    <p:set>
                                      <p:cBhvr>
                                        <p:cTn id="111" dur="1" fill="hold">
                                          <p:stCondLst>
                                            <p:cond delay="0"/>
                                          </p:stCondLst>
                                        </p:cTn>
                                        <p:tgtEl>
                                          <p:spTgt spid="16">
                                            <p:txEl>
                                              <p:pRg st="2" end="2"/>
                                            </p:txEl>
                                          </p:spTgt>
                                        </p:tgtEl>
                                        <p:attrNameLst>
                                          <p:attrName>style.visibility</p:attrName>
                                        </p:attrNameLst>
                                      </p:cBhvr>
                                      <p:to>
                                        <p:strVal val="visible"/>
                                      </p:to>
                                    </p:set>
                                    <p:animEffect transition="in" filter="wipe(down)">
                                      <p:cBhvr>
                                        <p:cTn id="112" dur="500"/>
                                        <p:tgtEl>
                                          <p:spTgt spid="16">
                                            <p:txEl>
                                              <p:pRg st="2" end="2"/>
                                            </p:txEl>
                                          </p:spTgt>
                                        </p:tgtEl>
                                      </p:cBhvr>
                                    </p:animEffect>
                                  </p:childTnLst>
                                </p:cTn>
                              </p:par>
                              <p:par>
                                <p:cTn id="113" presetID="22" presetClass="entr" presetSubtype="4" fill="hold" grpId="0" nodeType="withEffect">
                                  <p:stCondLst>
                                    <p:cond delay="0"/>
                                  </p:stCondLst>
                                  <p:childTnLst>
                                    <p:set>
                                      <p:cBhvr>
                                        <p:cTn id="114" dur="1" fill="hold">
                                          <p:stCondLst>
                                            <p:cond delay="0"/>
                                          </p:stCondLst>
                                        </p:cTn>
                                        <p:tgtEl>
                                          <p:spTgt spid="16">
                                            <p:txEl>
                                              <p:pRg st="3" end="3"/>
                                            </p:txEl>
                                          </p:spTgt>
                                        </p:tgtEl>
                                        <p:attrNameLst>
                                          <p:attrName>style.visibility</p:attrName>
                                        </p:attrNameLst>
                                      </p:cBhvr>
                                      <p:to>
                                        <p:strVal val="visible"/>
                                      </p:to>
                                    </p:set>
                                    <p:animEffect transition="in" filter="wipe(down)">
                                      <p:cBhvr>
                                        <p:cTn id="115" dur="500"/>
                                        <p:tgtEl>
                                          <p:spTgt spid="16">
                                            <p:txEl>
                                              <p:pRg st="3" end="3"/>
                                            </p:txEl>
                                          </p:spTgt>
                                        </p:tgtEl>
                                      </p:cBhvr>
                                    </p:animEffect>
                                  </p:childTnLst>
                                </p:cTn>
                              </p:par>
                              <p:par>
                                <p:cTn id="116" presetID="22" presetClass="entr" presetSubtype="4" fill="hold" grpId="0" nodeType="withEffect">
                                  <p:stCondLst>
                                    <p:cond delay="0"/>
                                  </p:stCondLst>
                                  <p:childTnLst>
                                    <p:set>
                                      <p:cBhvr>
                                        <p:cTn id="117" dur="1" fill="hold">
                                          <p:stCondLst>
                                            <p:cond delay="0"/>
                                          </p:stCondLst>
                                        </p:cTn>
                                        <p:tgtEl>
                                          <p:spTgt spid="16">
                                            <p:txEl>
                                              <p:pRg st="4" end="4"/>
                                            </p:txEl>
                                          </p:spTgt>
                                        </p:tgtEl>
                                        <p:attrNameLst>
                                          <p:attrName>style.visibility</p:attrName>
                                        </p:attrNameLst>
                                      </p:cBhvr>
                                      <p:to>
                                        <p:strVal val="visible"/>
                                      </p:to>
                                    </p:set>
                                    <p:animEffect transition="in" filter="wipe(down)">
                                      <p:cBhvr>
                                        <p:cTn id="118" dur="500"/>
                                        <p:tgtEl>
                                          <p:spTgt spid="16">
                                            <p:txEl>
                                              <p:pRg st="4" end="4"/>
                                            </p:txEl>
                                          </p:spTgt>
                                        </p:tgtEl>
                                      </p:cBhvr>
                                    </p:animEffect>
                                  </p:childTnLst>
                                </p:cTn>
                              </p:par>
                              <p:par>
                                <p:cTn id="119" presetID="22" presetClass="entr" presetSubtype="4" fill="hold" grpId="0" nodeType="withEffect">
                                  <p:stCondLst>
                                    <p:cond delay="0"/>
                                  </p:stCondLst>
                                  <p:childTnLst>
                                    <p:set>
                                      <p:cBhvr>
                                        <p:cTn id="120" dur="1" fill="hold">
                                          <p:stCondLst>
                                            <p:cond delay="0"/>
                                          </p:stCondLst>
                                        </p:cTn>
                                        <p:tgtEl>
                                          <p:spTgt spid="16">
                                            <p:txEl>
                                              <p:pRg st="5" end="5"/>
                                            </p:txEl>
                                          </p:spTgt>
                                        </p:tgtEl>
                                        <p:attrNameLst>
                                          <p:attrName>style.visibility</p:attrName>
                                        </p:attrNameLst>
                                      </p:cBhvr>
                                      <p:to>
                                        <p:strVal val="visible"/>
                                      </p:to>
                                    </p:set>
                                    <p:animEffect transition="in" filter="wipe(down)">
                                      <p:cBhvr>
                                        <p:cTn id="121" dur="500"/>
                                        <p:tgtEl>
                                          <p:spTgt spid="16">
                                            <p:txEl>
                                              <p:pRg st="5" end="5"/>
                                            </p:txEl>
                                          </p:spTgt>
                                        </p:tgtEl>
                                      </p:cBhvr>
                                    </p:animEffect>
                                  </p:childTnLst>
                                </p:cTn>
                              </p:par>
                              <p:par>
                                <p:cTn id="122" presetID="22" presetClass="entr" presetSubtype="4" fill="hold" grpId="0" nodeType="withEffect">
                                  <p:stCondLst>
                                    <p:cond delay="0"/>
                                  </p:stCondLst>
                                  <p:childTnLst>
                                    <p:set>
                                      <p:cBhvr>
                                        <p:cTn id="123" dur="1" fill="hold">
                                          <p:stCondLst>
                                            <p:cond delay="0"/>
                                          </p:stCondLst>
                                        </p:cTn>
                                        <p:tgtEl>
                                          <p:spTgt spid="16">
                                            <p:txEl>
                                              <p:pRg st="6" end="6"/>
                                            </p:txEl>
                                          </p:spTgt>
                                        </p:tgtEl>
                                        <p:attrNameLst>
                                          <p:attrName>style.visibility</p:attrName>
                                        </p:attrNameLst>
                                      </p:cBhvr>
                                      <p:to>
                                        <p:strVal val="visible"/>
                                      </p:to>
                                    </p:set>
                                    <p:animEffect transition="in" filter="wipe(down)">
                                      <p:cBhvr>
                                        <p:cTn id="124" dur="500"/>
                                        <p:tgtEl>
                                          <p:spTgt spid="1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animBg="1"/>
      <p:bldP spid="6" grpId="0" build="allAtOnce" animBg="1"/>
      <p:bldP spid="7" grpId="0" build="allAtOnce"/>
      <p:bldP spid="8" grpId="0" build="allAtOnce"/>
      <p:bldP spid="9" grpId="0" build="allAtOnce" animBg="1"/>
      <p:bldP spid="11" grpId="0" build="allAtOnce" animBg="1"/>
      <p:bldP spid="15" grpId="0" build="allAtOnce" animBg="1"/>
      <p:bldP spid="16" grpId="0" build="allAtOnce"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http://t2.gstatic.com/images?q=tbn:ANd9GcTsJWZGgstBCFYOedTNRfOtw8-Tpi8R8yz55vxJFT3mhs4wEZdHVw"/>
          <p:cNvPicPr>
            <a:picLocks noChangeAspect="1" noChangeArrowheads="1"/>
          </p:cNvPicPr>
          <p:nvPr/>
        </p:nvPicPr>
        <p:blipFill>
          <a:blip r:embed="rId2" cstate="print"/>
          <a:srcRect/>
          <a:stretch>
            <a:fillRect/>
          </a:stretch>
        </p:blipFill>
        <p:spPr bwMode="auto">
          <a:xfrm>
            <a:off x="1746949" y="4293096"/>
            <a:ext cx="2411011" cy="2564904"/>
          </a:xfrm>
          <a:prstGeom prst="ellipse">
            <a:avLst/>
          </a:prstGeom>
          <a:ln>
            <a:noFill/>
          </a:ln>
          <a:effectLst>
            <a:softEdge rad="112500"/>
          </a:effectLst>
        </p:spPr>
      </p:pic>
      <p:sp>
        <p:nvSpPr>
          <p:cNvPr id="7" name="1 Título"/>
          <p:cNvSpPr txBox="1">
            <a:spLocks/>
          </p:cNvSpPr>
          <p:nvPr/>
        </p:nvSpPr>
        <p:spPr>
          <a:xfrm>
            <a:off x="180180" y="168812"/>
            <a:ext cx="4704523" cy="542960"/>
          </a:xfrm>
          <a:prstGeom prst="rect">
            <a:avLst/>
          </a:prstGeom>
        </p:spPr>
        <p:txBody>
          <a:bodyPr vert="horz" anchor="b">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s-EC" sz="2400" b="1" cap="small" dirty="0" smtClean="0">
                <a:latin typeface="Arial" pitchFamily="34" charset="0"/>
                <a:ea typeface="+mj-ea"/>
                <a:cs typeface="Arial" pitchFamily="34" charset="0"/>
              </a:rPr>
              <a:t>SÍNDROME DE BURNOUT</a:t>
            </a:r>
            <a:r>
              <a:rPr lang="es-EC" sz="2400" b="1" cap="small" noProof="0" dirty="0" smtClean="0">
                <a:latin typeface="Arial" pitchFamily="34" charset="0"/>
                <a:ea typeface="+mj-ea"/>
                <a:cs typeface="Arial" pitchFamily="34" charset="0"/>
              </a:rPr>
              <a:t>:</a:t>
            </a:r>
            <a:endParaRPr kumimoji="0" lang="es-EC" sz="2400" b="0" i="0" u="none" strike="noStrike" kern="1200" cap="small" spc="0" normalizeH="0" baseline="0" noProof="0" dirty="0">
              <a:ln>
                <a:noFill/>
              </a:ln>
              <a:solidFill>
                <a:schemeClr val="tx1"/>
              </a:solidFill>
              <a:effectLst/>
              <a:uLnTx/>
              <a:uFillTx/>
              <a:latin typeface="Arial" pitchFamily="34" charset="0"/>
              <a:ea typeface="+mj-ea"/>
              <a:cs typeface="Arial" pitchFamily="34" charset="0"/>
            </a:endParaRPr>
          </a:p>
        </p:txBody>
      </p:sp>
      <p:sp>
        <p:nvSpPr>
          <p:cNvPr id="8" name="7 CuadroTexto"/>
          <p:cNvSpPr txBox="1"/>
          <p:nvPr/>
        </p:nvSpPr>
        <p:spPr>
          <a:xfrm>
            <a:off x="752028" y="1193413"/>
            <a:ext cx="4128459" cy="70788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C" sz="2000" dirty="0" smtClean="0">
                <a:latin typeface="Arial" pitchFamily="34" charset="0"/>
                <a:cs typeface="Arial" pitchFamily="34" charset="0"/>
              </a:rPr>
              <a:t>Síndrome de quemarse  en el trabajo</a:t>
            </a:r>
            <a:endParaRPr lang="es-EC" sz="2000" dirty="0">
              <a:latin typeface="Arial" pitchFamily="34" charset="0"/>
              <a:cs typeface="Arial" pitchFamily="34" charset="0"/>
            </a:endParaRPr>
          </a:p>
        </p:txBody>
      </p:sp>
      <p:sp>
        <p:nvSpPr>
          <p:cNvPr id="9" name="8 CuadroTexto"/>
          <p:cNvSpPr txBox="1"/>
          <p:nvPr/>
        </p:nvSpPr>
        <p:spPr>
          <a:xfrm>
            <a:off x="223094" y="2132857"/>
            <a:ext cx="5664629" cy="2246769"/>
          </a:xfrm>
          <a:prstGeom prst="rect">
            <a:avLst/>
          </a:prstGeom>
          <a:noFill/>
        </p:spPr>
        <p:txBody>
          <a:bodyPr wrap="square" rtlCol="0">
            <a:spAutoFit/>
          </a:bodyPr>
          <a:lstStyle/>
          <a:p>
            <a:pPr algn="just"/>
            <a:r>
              <a:rPr lang="es-EC" sz="2000" dirty="0" smtClean="0">
                <a:latin typeface="Arial" pitchFamily="34" charset="0"/>
                <a:cs typeface="Arial" pitchFamily="34" charset="0"/>
              </a:rPr>
              <a:t>“un síndrome tridimensional de agotamiento emocional, despersonalización y falta de realización en el trabajo que puede desarrollarse en aquellos profesionales cuyo objeto de trabajo son personas en cualquier tipo de actividad” (Gil Monte, 2005).</a:t>
            </a:r>
          </a:p>
          <a:p>
            <a:pPr algn="just"/>
            <a:endParaRPr lang="es-EC" sz="2000" dirty="0">
              <a:latin typeface="Arial" pitchFamily="34" charset="0"/>
              <a:cs typeface="Arial" pitchFamily="34" charset="0"/>
            </a:endParaRPr>
          </a:p>
        </p:txBody>
      </p:sp>
      <p:grpSp>
        <p:nvGrpSpPr>
          <p:cNvPr id="20" name="19 Grupo"/>
          <p:cNvGrpSpPr/>
          <p:nvPr/>
        </p:nvGrpSpPr>
        <p:grpSpPr>
          <a:xfrm>
            <a:off x="7258917" y="287113"/>
            <a:ext cx="3826413" cy="2016224"/>
            <a:chOff x="562708" y="188640"/>
            <a:chExt cx="3826413" cy="2016224"/>
          </a:xfrm>
        </p:grpSpPr>
        <p:sp>
          <p:nvSpPr>
            <p:cNvPr id="14" name="13 Rectángulo"/>
            <p:cNvSpPr/>
            <p:nvPr/>
          </p:nvSpPr>
          <p:spPr>
            <a:xfrm>
              <a:off x="562708" y="188640"/>
              <a:ext cx="3826413" cy="2016224"/>
            </a:xfrm>
            <a:prstGeom prst="rect">
              <a:avLst/>
            </a:prstGeom>
            <a:solidFill>
              <a:schemeClr val="accent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14 CuadroTexto"/>
            <p:cNvSpPr txBox="1"/>
            <p:nvPr/>
          </p:nvSpPr>
          <p:spPr>
            <a:xfrm>
              <a:off x="630781" y="271378"/>
              <a:ext cx="3648405" cy="830997"/>
            </a:xfrm>
            <a:prstGeom prst="rect">
              <a:avLst/>
            </a:prstGeom>
            <a:noFill/>
          </p:spPr>
          <p:txBody>
            <a:bodyPr wrap="square" rtlCol="0">
              <a:spAutoFit/>
            </a:bodyPr>
            <a:lstStyle/>
            <a:p>
              <a:pPr marL="0" lvl="3" algn="ctr"/>
              <a:r>
                <a:rPr lang="es-EC" sz="2400" b="1" dirty="0" smtClean="0">
                  <a:latin typeface="Arial" pitchFamily="34" charset="0"/>
                  <a:cs typeface="Arial" pitchFamily="34" charset="0"/>
                </a:rPr>
                <a:t>Cansancio emocional (CE)</a:t>
              </a:r>
              <a:endParaRPr lang="es-EC" sz="2400" dirty="0">
                <a:latin typeface="Arial" pitchFamily="34" charset="0"/>
                <a:cs typeface="Arial" pitchFamily="34" charset="0"/>
              </a:endParaRPr>
            </a:p>
          </p:txBody>
        </p:sp>
        <p:sp>
          <p:nvSpPr>
            <p:cNvPr id="18" name="17 CuadroTexto"/>
            <p:cNvSpPr txBox="1"/>
            <p:nvPr/>
          </p:nvSpPr>
          <p:spPr>
            <a:xfrm>
              <a:off x="672985" y="1101457"/>
              <a:ext cx="3645797" cy="1015663"/>
            </a:xfrm>
            <a:prstGeom prst="rect">
              <a:avLst/>
            </a:prstGeom>
            <a:noFill/>
          </p:spPr>
          <p:txBody>
            <a:bodyPr wrap="square" rtlCol="0">
              <a:spAutoFit/>
            </a:bodyPr>
            <a:lstStyle/>
            <a:p>
              <a:pPr algn="ctr"/>
              <a:r>
                <a:rPr lang="es-EC" sz="2000" dirty="0" smtClean="0">
                  <a:latin typeface="Arial" pitchFamily="34" charset="0"/>
                  <a:cs typeface="Arial" pitchFamily="34" charset="0"/>
                </a:rPr>
                <a:t>Sentimiento de que nada se puede ofrecer a otras personas</a:t>
              </a:r>
              <a:endParaRPr lang="es-EC" sz="2000" dirty="0">
                <a:latin typeface="Arial" pitchFamily="34" charset="0"/>
                <a:cs typeface="Arial" pitchFamily="34" charset="0"/>
              </a:endParaRPr>
            </a:p>
          </p:txBody>
        </p:sp>
      </p:grpSp>
      <p:grpSp>
        <p:nvGrpSpPr>
          <p:cNvPr id="21" name="20 Grupo"/>
          <p:cNvGrpSpPr/>
          <p:nvPr/>
        </p:nvGrpSpPr>
        <p:grpSpPr>
          <a:xfrm>
            <a:off x="7162340" y="2481672"/>
            <a:ext cx="3965193" cy="2016224"/>
            <a:chOff x="4559829" y="188640"/>
            <a:chExt cx="3965193" cy="2016224"/>
          </a:xfrm>
        </p:grpSpPr>
        <p:sp>
          <p:nvSpPr>
            <p:cNvPr id="13" name="12 Rectángulo"/>
            <p:cNvSpPr/>
            <p:nvPr/>
          </p:nvSpPr>
          <p:spPr>
            <a:xfrm>
              <a:off x="4655840" y="188640"/>
              <a:ext cx="3869182" cy="2016224"/>
            </a:xfrm>
            <a:prstGeom prst="rect">
              <a:avLst/>
            </a:prstGeom>
            <a:solidFill>
              <a:schemeClr val="accent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6" name="15 CuadroTexto"/>
            <p:cNvSpPr txBox="1"/>
            <p:nvPr/>
          </p:nvSpPr>
          <p:spPr>
            <a:xfrm>
              <a:off x="4946335" y="466450"/>
              <a:ext cx="3168352" cy="400110"/>
            </a:xfrm>
            <a:prstGeom prst="rect">
              <a:avLst/>
            </a:prstGeom>
            <a:noFill/>
          </p:spPr>
          <p:txBody>
            <a:bodyPr wrap="square" rtlCol="0">
              <a:spAutoFit/>
            </a:bodyPr>
            <a:lstStyle/>
            <a:p>
              <a:pPr marL="0" lvl="3" algn="ctr"/>
              <a:r>
                <a:rPr lang="es-EC" sz="2000" b="1" dirty="0" smtClean="0">
                  <a:latin typeface="Arial" pitchFamily="34" charset="0"/>
                  <a:cs typeface="Arial" pitchFamily="34" charset="0"/>
                </a:rPr>
                <a:t>Despersonalización (DP)</a:t>
              </a:r>
              <a:endParaRPr lang="es-EC" sz="2000" dirty="0">
                <a:latin typeface="Arial" pitchFamily="34" charset="0"/>
                <a:cs typeface="Arial" pitchFamily="34" charset="0"/>
              </a:endParaRPr>
            </a:p>
          </p:txBody>
        </p:sp>
        <p:sp>
          <p:nvSpPr>
            <p:cNvPr id="19" name="18 CuadroTexto"/>
            <p:cNvSpPr txBox="1"/>
            <p:nvPr/>
          </p:nvSpPr>
          <p:spPr>
            <a:xfrm>
              <a:off x="4559829" y="1052737"/>
              <a:ext cx="3840427" cy="707886"/>
            </a:xfrm>
            <a:prstGeom prst="rect">
              <a:avLst/>
            </a:prstGeom>
            <a:noFill/>
          </p:spPr>
          <p:txBody>
            <a:bodyPr wrap="square" rtlCol="0">
              <a:spAutoFit/>
            </a:bodyPr>
            <a:lstStyle/>
            <a:p>
              <a:pPr algn="ctr"/>
              <a:r>
                <a:rPr lang="es-EC" sz="2000" dirty="0" smtClean="0">
                  <a:latin typeface="Arial" pitchFamily="34" charset="0"/>
                  <a:cs typeface="Arial" pitchFamily="34" charset="0"/>
                </a:rPr>
                <a:t>Actitudes negativas y distantes hacia el cliente</a:t>
              </a:r>
              <a:endParaRPr lang="es-EC" sz="2000" dirty="0">
                <a:latin typeface="Arial" pitchFamily="34" charset="0"/>
                <a:cs typeface="Arial" pitchFamily="34" charset="0"/>
              </a:endParaRPr>
            </a:p>
          </p:txBody>
        </p:sp>
      </p:grpSp>
      <p:grpSp>
        <p:nvGrpSpPr>
          <p:cNvPr id="22" name="21 Grupo"/>
          <p:cNvGrpSpPr/>
          <p:nvPr/>
        </p:nvGrpSpPr>
        <p:grpSpPr>
          <a:xfrm>
            <a:off x="7287052" y="4715164"/>
            <a:ext cx="3854548" cy="2016224"/>
            <a:chOff x="8440615" y="188640"/>
            <a:chExt cx="3854548" cy="2016224"/>
          </a:xfrm>
        </p:grpSpPr>
        <p:sp>
          <p:nvSpPr>
            <p:cNvPr id="23" name="22 Rectángulo"/>
            <p:cNvSpPr/>
            <p:nvPr/>
          </p:nvSpPr>
          <p:spPr>
            <a:xfrm>
              <a:off x="8440615" y="188640"/>
              <a:ext cx="3854548" cy="2016224"/>
            </a:xfrm>
            <a:prstGeom prst="rect">
              <a:avLst/>
            </a:prstGeom>
            <a:solidFill>
              <a:schemeClr val="accent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4" name="23 CuadroTexto"/>
            <p:cNvSpPr txBox="1"/>
            <p:nvPr/>
          </p:nvSpPr>
          <p:spPr>
            <a:xfrm>
              <a:off x="8741898" y="215107"/>
              <a:ext cx="3407701" cy="830997"/>
            </a:xfrm>
            <a:prstGeom prst="rect">
              <a:avLst/>
            </a:prstGeom>
            <a:noFill/>
          </p:spPr>
          <p:txBody>
            <a:bodyPr wrap="square" rtlCol="0">
              <a:spAutoFit/>
            </a:bodyPr>
            <a:lstStyle/>
            <a:p>
              <a:pPr marL="0" lvl="3" algn="ctr"/>
              <a:r>
                <a:rPr lang="es-EC" sz="2400" b="1" dirty="0" smtClean="0">
                  <a:latin typeface="Arial" pitchFamily="34" charset="0"/>
                  <a:cs typeface="Arial" pitchFamily="34" charset="0"/>
                </a:rPr>
                <a:t>Realización personal (RP)</a:t>
              </a:r>
              <a:endParaRPr lang="es-EC" sz="2400" dirty="0">
                <a:latin typeface="Arial" pitchFamily="34" charset="0"/>
                <a:cs typeface="Arial" pitchFamily="34" charset="0"/>
              </a:endParaRPr>
            </a:p>
          </p:txBody>
        </p:sp>
        <p:sp>
          <p:nvSpPr>
            <p:cNvPr id="25" name="24 CuadroTexto"/>
            <p:cNvSpPr txBox="1"/>
            <p:nvPr/>
          </p:nvSpPr>
          <p:spPr>
            <a:xfrm>
              <a:off x="8496267" y="1052737"/>
              <a:ext cx="3648405" cy="707886"/>
            </a:xfrm>
            <a:prstGeom prst="rect">
              <a:avLst/>
            </a:prstGeom>
            <a:noFill/>
          </p:spPr>
          <p:txBody>
            <a:bodyPr wrap="square" rtlCol="0">
              <a:spAutoFit/>
            </a:bodyPr>
            <a:lstStyle/>
            <a:p>
              <a:pPr algn="ctr"/>
              <a:r>
                <a:rPr lang="es-EC" sz="2000" dirty="0" smtClean="0">
                  <a:latin typeface="Arial" pitchFamily="34" charset="0"/>
                  <a:cs typeface="Arial" pitchFamily="34" charset="0"/>
                </a:rPr>
                <a:t>Falta de logros personales en las labores habituales</a:t>
              </a:r>
              <a:endParaRPr lang="es-EC" sz="2000" dirty="0">
                <a:latin typeface="Arial" pitchFamily="34" charset="0"/>
                <a:cs typeface="Arial" pitchFamily="34" charset="0"/>
              </a:endParaRPr>
            </a:p>
          </p:txBody>
        </p:sp>
      </p:grpSp>
    </p:spTree>
  </p:cSld>
  <p:clrMapOvr>
    <a:masterClrMapping/>
  </p:clrMapOvr>
  <p:transition spd="med">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1000"/>
                                        <p:tgtEl>
                                          <p:spTgt spid="7"/>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amond(in)">
                                      <p:cBhvr>
                                        <p:cTn id="10" dur="1000"/>
                                        <p:tgtEl>
                                          <p:spTgt spid="8"/>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amond(in)">
                                      <p:cBhvr>
                                        <p:cTn id="13" dur="1000"/>
                                        <p:tgtEl>
                                          <p:spTgt spid="9"/>
                                        </p:tgtEl>
                                      </p:cBhvr>
                                    </p:animEffect>
                                  </p:childTnLst>
                                </p:cTn>
                              </p:par>
                              <p:par>
                                <p:cTn id="14" presetID="8" presetClass="entr" presetSubtype="16" fill="hold" nodeType="withEffect">
                                  <p:stCondLst>
                                    <p:cond delay="0"/>
                                  </p:stCondLst>
                                  <p:childTnLst>
                                    <p:set>
                                      <p:cBhvr>
                                        <p:cTn id="15" dur="1" fill="hold">
                                          <p:stCondLst>
                                            <p:cond delay="0"/>
                                          </p:stCondLst>
                                        </p:cTn>
                                        <p:tgtEl>
                                          <p:spTgt spid="70658"/>
                                        </p:tgtEl>
                                        <p:attrNameLst>
                                          <p:attrName>style.visibility</p:attrName>
                                        </p:attrNameLst>
                                      </p:cBhvr>
                                      <p:to>
                                        <p:strVal val="visible"/>
                                      </p:to>
                                    </p:set>
                                    <p:animEffect transition="in" filter="diamond(in)">
                                      <p:cBhvr>
                                        <p:cTn id="16" dur="1000"/>
                                        <p:tgtEl>
                                          <p:spTgt spid="7065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down)">
                                      <p:cBhvr>
                                        <p:cTn id="21" dur="500"/>
                                        <p:tgtEl>
                                          <p:spTgt spid="20"/>
                                        </p:tgtEl>
                                      </p:cBhvr>
                                    </p:animEffect>
                                  </p:childTnLst>
                                </p:cTn>
                              </p:par>
                              <p:par>
                                <p:cTn id="22" presetID="22" presetClass="entr" presetSubtype="4"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down)">
                                      <p:cBhvr>
                                        <p:cTn id="24" dur="500"/>
                                        <p:tgtEl>
                                          <p:spTgt spid="21"/>
                                        </p:tgtEl>
                                      </p:cBhvr>
                                    </p:animEffect>
                                  </p:childTnLst>
                                </p:cTn>
                              </p:par>
                              <p:par>
                                <p:cTn id="25" presetID="22" presetClass="entr" presetSubtype="4"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 Título"/>
          <p:cNvSpPr txBox="1">
            <a:spLocks/>
          </p:cNvSpPr>
          <p:nvPr/>
        </p:nvSpPr>
        <p:spPr>
          <a:xfrm>
            <a:off x="382489" y="282599"/>
            <a:ext cx="7008779" cy="504056"/>
          </a:xfrm>
          <a:prstGeom prst="rect">
            <a:avLst/>
          </a:prstGeom>
        </p:spPr>
        <p:txBody>
          <a:bodyPr vert="horz" anchor="b">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s-EC" sz="2400" b="1" cap="small" noProof="0" dirty="0" err="1" smtClean="0">
                <a:latin typeface="Arial" pitchFamily="34" charset="0"/>
                <a:ea typeface="+mj-ea"/>
                <a:cs typeface="Arial" pitchFamily="34" charset="0"/>
              </a:rPr>
              <a:t>Maslach</a:t>
            </a:r>
            <a:r>
              <a:rPr lang="es-EC" sz="2400" b="1" cap="small" noProof="0" dirty="0" smtClean="0">
                <a:latin typeface="Arial" pitchFamily="34" charset="0"/>
                <a:ea typeface="+mj-ea"/>
                <a:cs typeface="Arial" pitchFamily="34" charset="0"/>
              </a:rPr>
              <a:t> </a:t>
            </a:r>
            <a:r>
              <a:rPr lang="es-EC" sz="2400" b="1" cap="small" noProof="0" dirty="0" err="1" smtClean="0">
                <a:latin typeface="Arial" pitchFamily="34" charset="0"/>
                <a:ea typeface="+mj-ea"/>
                <a:cs typeface="Arial" pitchFamily="34" charset="0"/>
              </a:rPr>
              <a:t>burnout</a:t>
            </a:r>
            <a:r>
              <a:rPr lang="es-EC" sz="2400" b="1" cap="small" noProof="0" dirty="0" smtClean="0">
                <a:latin typeface="Arial" pitchFamily="34" charset="0"/>
                <a:ea typeface="+mj-ea"/>
                <a:cs typeface="Arial" pitchFamily="34" charset="0"/>
              </a:rPr>
              <a:t> </a:t>
            </a:r>
            <a:r>
              <a:rPr lang="es-EC" sz="2400" b="1" cap="small" noProof="0" dirty="0" err="1" smtClean="0">
                <a:latin typeface="Arial" pitchFamily="34" charset="0"/>
                <a:ea typeface="+mj-ea"/>
                <a:cs typeface="Arial" pitchFamily="34" charset="0"/>
              </a:rPr>
              <a:t>inventory</a:t>
            </a:r>
            <a:r>
              <a:rPr lang="es-EC" sz="2400" b="1" cap="small" noProof="0" dirty="0" smtClean="0">
                <a:latin typeface="Arial" pitchFamily="34" charset="0"/>
                <a:ea typeface="+mj-ea"/>
                <a:cs typeface="Arial" pitchFamily="34" charset="0"/>
              </a:rPr>
              <a:t> (MBI):</a:t>
            </a:r>
            <a:endParaRPr kumimoji="0" lang="es-EC" sz="2400" b="0" i="0" u="none" strike="noStrike" kern="1200" cap="small" spc="0" normalizeH="0" baseline="0" noProof="0" dirty="0">
              <a:ln>
                <a:noFill/>
              </a:ln>
              <a:solidFill>
                <a:schemeClr val="tx1"/>
              </a:solidFill>
              <a:effectLst/>
              <a:uLnTx/>
              <a:uFillTx/>
              <a:latin typeface="Arial" pitchFamily="34" charset="0"/>
              <a:ea typeface="+mj-ea"/>
              <a:cs typeface="Arial" pitchFamily="34" charset="0"/>
            </a:endParaRPr>
          </a:p>
        </p:txBody>
      </p:sp>
      <p:graphicFrame>
        <p:nvGraphicFramePr>
          <p:cNvPr id="12" name="11 Tabla"/>
          <p:cNvGraphicFramePr>
            <a:graphicFrameLocks noGrp="1"/>
          </p:cNvGraphicFramePr>
          <p:nvPr/>
        </p:nvGraphicFramePr>
        <p:xfrm>
          <a:off x="1091841" y="1370106"/>
          <a:ext cx="9951298" cy="1781056"/>
        </p:xfrm>
        <a:graphic>
          <a:graphicData uri="http://schemas.openxmlformats.org/drawingml/2006/table">
            <a:tbl>
              <a:tblPr/>
              <a:tblGrid>
                <a:gridCol w="1619743"/>
                <a:gridCol w="3043939"/>
                <a:gridCol w="2563555"/>
                <a:gridCol w="2724061"/>
              </a:tblGrid>
              <a:tr h="445264">
                <a:tc>
                  <a:txBody>
                    <a:bodyPr/>
                    <a:lstStyle/>
                    <a:p>
                      <a:pPr algn="ctr">
                        <a:lnSpc>
                          <a:spcPct val="150000"/>
                        </a:lnSpc>
                        <a:spcAft>
                          <a:spcPts val="0"/>
                        </a:spcAft>
                      </a:pPr>
                      <a:r>
                        <a:rPr lang="es-EC" sz="1600" b="1" dirty="0">
                          <a:latin typeface="Arial" pitchFamily="34" charset="0"/>
                          <a:ea typeface="Times New Roman"/>
                          <a:cs typeface="Arial" pitchFamily="34" charset="0"/>
                        </a:rPr>
                        <a:t>CATEGORIA</a:t>
                      </a:r>
                      <a:endParaRPr lang="es-EC" sz="1600" b="1" dirty="0">
                        <a:latin typeface="Arial" pitchFamily="34" charset="0"/>
                        <a:ea typeface="Calibri"/>
                        <a:cs typeface="Arial" pitchFamily="34" charset="0"/>
                      </a:endParaRPr>
                    </a:p>
                  </a:txBody>
                  <a:tcPr marL="59267" marR="5926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600" b="1" dirty="0">
                          <a:latin typeface="Arial" pitchFamily="34" charset="0"/>
                          <a:ea typeface="Times New Roman"/>
                          <a:cs typeface="Arial" pitchFamily="34" charset="0"/>
                        </a:rPr>
                        <a:t>CANSANCIO EMOCIONAL</a:t>
                      </a:r>
                      <a:endParaRPr lang="es-EC" sz="1600" b="1" dirty="0">
                        <a:latin typeface="Arial" pitchFamily="34" charset="0"/>
                        <a:ea typeface="Calibri"/>
                        <a:cs typeface="Arial" pitchFamily="34" charset="0"/>
                      </a:endParaRPr>
                    </a:p>
                  </a:txBody>
                  <a:tcPr marL="59267" marR="5926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600" b="1" dirty="0">
                          <a:latin typeface="Arial" pitchFamily="34" charset="0"/>
                          <a:ea typeface="Times New Roman"/>
                          <a:cs typeface="Arial" pitchFamily="34" charset="0"/>
                        </a:rPr>
                        <a:t>DESPERSONALIZACION</a:t>
                      </a:r>
                      <a:endParaRPr lang="es-EC" sz="1600" b="1" dirty="0">
                        <a:latin typeface="Arial" pitchFamily="34" charset="0"/>
                        <a:ea typeface="Calibri"/>
                        <a:cs typeface="Arial" pitchFamily="34" charset="0"/>
                      </a:endParaRPr>
                    </a:p>
                  </a:txBody>
                  <a:tcPr marL="59267" marR="5926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600" b="1" dirty="0">
                          <a:latin typeface="Arial" pitchFamily="34" charset="0"/>
                          <a:ea typeface="Times New Roman"/>
                          <a:cs typeface="Arial" pitchFamily="34" charset="0"/>
                        </a:rPr>
                        <a:t>REALIZACION PERSONAL</a:t>
                      </a:r>
                      <a:endParaRPr lang="es-EC" sz="1600" b="1" dirty="0">
                        <a:latin typeface="Arial" pitchFamily="34" charset="0"/>
                        <a:ea typeface="Calibri"/>
                        <a:cs typeface="Arial" pitchFamily="34" charset="0"/>
                      </a:endParaRPr>
                    </a:p>
                  </a:txBody>
                  <a:tcPr marL="59267" marR="5926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5264">
                <a:tc>
                  <a:txBody>
                    <a:bodyPr/>
                    <a:lstStyle/>
                    <a:p>
                      <a:pPr algn="ctr">
                        <a:lnSpc>
                          <a:spcPct val="150000"/>
                        </a:lnSpc>
                        <a:spcAft>
                          <a:spcPts val="0"/>
                        </a:spcAft>
                      </a:pPr>
                      <a:r>
                        <a:rPr lang="es-EC" sz="1600" dirty="0">
                          <a:latin typeface="Arial" pitchFamily="34" charset="0"/>
                          <a:ea typeface="Times New Roman"/>
                          <a:cs typeface="Arial" pitchFamily="34" charset="0"/>
                        </a:rPr>
                        <a:t>BAJO</a:t>
                      </a:r>
                      <a:endParaRPr lang="es-EC" sz="1600" dirty="0">
                        <a:latin typeface="Arial" pitchFamily="34" charset="0"/>
                        <a:ea typeface="Calibri"/>
                        <a:cs typeface="Arial" pitchFamily="34" charset="0"/>
                      </a:endParaRPr>
                    </a:p>
                  </a:txBody>
                  <a:tcPr marL="59267" marR="5926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600">
                          <a:latin typeface="Arial" pitchFamily="34" charset="0"/>
                          <a:ea typeface="Times New Roman"/>
                          <a:cs typeface="Arial" pitchFamily="34" charset="0"/>
                        </a:rPr>
                        <a:t>&lt; 18</a:t>
                      </a:r>
                      <a:endParaRPr lang="es-EC" sz="1600">
                        <a:latin typeface="Arial" pitchFamily="34" charset="0"/>
                        <a:ea typeface="Calibri"/>
                        <a:cs typeface="Arial" pitchFamily="34" charset="0"/>
                      </a:endParaRPr>
                    </a:p>
                  </a:txBody>
                  <a:tcPr marL="59267" marR="5926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600">
                          <a:latin typeface="Arial" pitchFamily="34" charset="0"/>
                          <a:ea typeface="Times New Roman"/>
                          <a:cs typeface="Arial" pitchFamily="34" charset="0"/>
                        </a:rPr>
                        <a:t>&lt; 5</a:t>
                      </a:r>
                      <a:endParaRPr lang="es-EC" sz="1600">
                        <a:latin typeface="Arial" pitchFamily="34" charset="0"/>
                        <a:ea typeface="Calibri"/>
                        <a:cs typeface="Arial" pitchFamily="34" charset="0"/>
                      </a:endParaRPr>
                    </a:p>
                  </a:txBody>
                  <a:tcPr marL="59267" marR="5926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600" dirty="0">
                          <a:latin typeface="Arial" pitchFamily="34" charset="0"/>
                          <a:ea typeface="Times New Roman"/>
                          <a:cs typeface="Arial" pitchFamily="34" charset="0"/>
                        </a:rPr>
                        <a:t>&gt; 40</a:t>
                      </a:r>
                      <a:endParaRPr lang="es-EC" sz="1600" dirty="0">
                        <a:latin typeface="Arial" pitchFamily="34" charset="0"/>
                        <a:ea typeface="Calibri"/>
                        <a:cs typeface="Arial" pitchFamily="34" charset="0"/>
                      </a:endParaRPr>
                    </a:p>
                  </a:txBody>
                  <a:tcPr marL="59267" marR="5926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5264">
                <a:tc>
                  <a:txBody>
                    <a:bodyPr/>
                    <a:lstStyle/>
                    <a:p>
                      <a:pPr algn="ctr">
                        <a:lnSpc>
                          <a:spcPct val="150000"/>
                        </a:lnSpc>
                        <a:spcAft>
                          <a:spcPts val="0"/>
                        </a:spcAft>
                      </a:pPr>
                      <a:r>
                        <a:rPr lang="es-EC" sz="1600" dirty="0">
                          <a:latin typeface="Arial" pitchFamily="34" charset="0"/>
                          <a:ea typeface="Times New Roman"/>
                          <a:cs typeface="Arial" pitchFamily="34" charset="0"/>
                        </a:rPr>
                        <a:t>MEDIO</a:t>
                      </a:r>
                      <a:endParaRPr lang="es-EC" sz="1600" dirty="0">
                        <a:latin typeface="Arial" pitchFamily="34" charset="0"/>
                        <a:ea typeface="Calibri"/>
                        <a:cs typeface="Arial" pitchFamily="34" charset="0"/>
                      </a:endParaRPr>
                    </a:p>
                  </a:txBody>
                  <a:tcPr marL="59267" marR="5926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600">
                          <a:latin typeface="Arial" pitchFamily="34" charset="0"/>
                          <a:ea typeface="Times New Roman"/>
                          <a:cs typeface="Arial" pitchFamily="34" charset="0"/>
                        </a:rPr>
                        <a:t>19 – 26</a:t>
                      </a:r>
                      <a:endParaRPr lang="es-EC" sz="1600">
                        <a:latin typeface="Arial" pitchFamily="34" charset="0"/>
                        <a:ea typeface="Calibri"/>
                        <a:cs typeface="Arial" pitchFamily="34" charset="0"/>
                      </a:endParaRPr>
                    </a:p>
                  </a:txBody>
                  <a:tcPr marL="59267" marR="5926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600">
                          <a:latin typeface="Arial" pitchFamily="34" charset="0"/>
                          <a:ea typeface="Times New Roman"/>
                          <a:cs typeface="Arial" pitchFamily="34" charset="0"/>
                        </a:rPr>
                        <a:t>6 – 9</a:t>
                      </a:r>
                      <a:endParaRPr lang="es-EC" sz="1600">
                        <a:latin typeface="Arial" pitchFamily="34" charset="0"/>
                        <a:ea typeface="Calibri"/>
                        <a:cs typeface="Arial" pitchFamily="34" charset="0"/>
                      </a:endParaRPr>
                    </a:p>
                  </a:txBody>
                  <a:tcPr marL="59267" marR="5926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600">
                          <a:latin typeface="Arial" pitchFamily="34" charset="0"/>
                          <a:ea typeface="Times New Roman"/>
                          <a:cs typeface="Arial" pitchFamily="34" charset="0"/>
                        </a:rPr>
                        <a:t>34 - 39</a:t>
                      </a:r>
                      <a:endParaRPr lang="es-EC" sz="1600">
                        <a:latin typeface="Arial" pitchFamily="34" charset="0"/>
                        <a:ea typeface="Calibri"/>
                        <a:cs typeface="Arial" pitchFamily="34" charset="0"/>
                      </a:endParaRPr>
                    </a:p>
                  </a:txBody>
                  <a:tcPr marL="59267" marR="5926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5264">
                <a:tc>
                  <a:txBody>
                    <a:bodyPr/>
                    <a:lstStyle/>
                    <a:p>
                      <a:pPr algn="ctr">
                        <a:lnSpc>
                          <a:spcPct val="150000"/>
                        </a:lnSpc>
                        <a:spcAft>
                          <a:spcPts val="0"/>
                        </a:spcAft>
                      </a:pPr>
                      <a:r>
                        <a:rPr lang="es-EC" sz="1600" dirty="0">
                          <a:latin typeface="Arial" pitchFamily="34" charset="0"/>
                          <a:ea typeface="Times New Roman"/>
                          <a:cs typeface="Arial" pitchFamily="34" charset="0"/>
                        </a:rPr>
                        <a:t>ALTO</a:t>
                      </a:r>
                      <a:endParaRPr lang="es-EC" sz="1600" dirty="0">
                        <a:latin typeface="Arial" pitchFamily="34" charset="0"/>
                        <a:ea typeface="Calibri"/>
                        <a:cs typeface="Arial" pitchFamily="34" charset="0"/>
                      </a:endParaRPr>
                    </a:p>
                  </a:txBody>
                  <a:tcPr marL="59267" marR="5926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600" dirty="0">
                          <a:latin typeface="Arial" pitchFamily="34" charset="0"/>
                          <a:ea typeface="Times New Roman"/>
                          <a:cs typeface="Arial" pitchFamily="34" charset="0"/>
                        </a:rPr>
                        <a:t>&gt; 27</a:t>
                      </a:r>
                      <a:endParaRPr lang="es-EC" sz="1600" dirty="0">
                        <a:latin typeface="Arial" pitchFamily="34" charset="0"/>
                        <a:ea typeface="Calibri"/>
                        <a:cs typeface="Arial" pitchFamily="34" charset="0"/>
                      </a:endParaRPr>
                    </a:p>
                  </a:txBody>
                  <a:tcPr marL="59267" marR="5926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600" dirty="0">
                          <a:latin typeface="Arial" pitchFamily="34" charset="0"/>
                          <a:ea typeface="Times New Roman"/>
                          <a:cs typeface="Arial" pitchFamily="34" charset="0"/>
                        </a:rPr>
                        <a:t>&gt;10</a:t>
                      </a:r>
                      <a:endParaRPr lang="es-EC" sz="1600" dirty="0">
                        <a:latin typeface="Arial" pitchFamily="34" charset="0"/>
                        <a:ea typeface="Calibri"/>
                        <a:cs typeface="Arial" pitchFamily="34" charset="0"/>
                      </a:endParaRPr>
                    </a:p>
                  </a:txBody>
                  <a:tcPr marL="59267" marR="5926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600" dirty="0">
                          <a:latin typeface="Arial" pitchFamily="34" charset="0"/>
                          <a:ea typeface="Times New Roman"/>
                          <a:cs typeface="Arial" pitchFamily="34" charset="0"/>
                        </a:rPr>
                        <a:t>&lt; 33</a:t>
                      </a:r>
                      <a:endParaRPr lang="es-EC" sz="1600" dirty="0">
                        <a:latin typeface="Arial" pitchFamily="34" charset="0"/>
                        <a:ea typeface="Calibri"/>
                        <a:cs typeface="Arial" pitchFamily="34" charset="0"/>
                      </a:endParaRPr>
                    </a:p>
                  </a:txBody>
                  <a:tcPr marL="59267" marR="5926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8609" name="Rectangle 1"/>
          <p:cNvSpPr>
            <a:spLocks noChangeArrowheads="1"/>
          </p:cNvSpPr>
          <p:nvPr/>
        </p:nvSpPr>
        <p:spPr bwMode="auto">
          <a:xfrm>
            <a:off x="8671560" y="6581001"/>
            <a:ext cx="227076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lang="es-EC" sz="1200" dirty="0" smtClean="0">
                <a:latin typeface="Arial" pitchFamily="34" charset="0"/>
                <a:ea typeface="Times New Roman" pitchFamily="18" charset="0"/>
                <a:cs typeface="Arial" pitchFamily="34" charset="0"/>
              </a:rPr>
              <a:t>(</a:t>
            </a:r>
            <a:r>
              <a:rPr kumimoji="0" lang="es-EC"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Maslach</a:t>
            </a:r>
            <a:r>
              <a:rPr kumimoji="0" lang="es-EC"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y Jackson en 1981)</a:t>
            </a:r>
            <a:endParaRPr kumimoji="0" lang="es-EC" sz="12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14" name="13 Tabla"/>
          <p:cNvGraphicFramePr>
            <a:graphicFrameLocks noGrp="1"/>
          </p:cNvGraphicFramePr>
          <p:nvPr/>
        </p:nvGraphicFramePr>
        <p:xfrm>
          <a:off x="1150574" y="3703209"/>
          <a:ext cx="9889098" cy="2233356"/>
        </p:xfrm>
        <a:graphic>
          <a:graphicData uri="http://schemas.openxmlformats.org/drawingml/2006/table">
            <a:tbl>
              <a:tblPr/>
              <a:tblGrid>
                <a:gridCol w="3510441"/>
                <a:gridCol w="4622864"/>
                <a:gridCol w="1755793"/>
              </a:tblGrid>
              <a:tr h="558339">
                <a:tc>
                  <a:txBody>
                    <a:bodyPr/>
                    <a:lstStyle/>
                    <a:p>
                      <a:pPr algn="ctr">
                        <a:lnSpc>
                          <a:spcPct val="150000"/>
                        </a:lnSpc>
                        <a:spcAft>
                          <a:spcPts val="0"/>
                        </a:spcAft>
                      </a:pPr>
                      <a:r>
                        <a:rPr lang="es-EC" sz="1800" b="1" dirty="0" smtClean="0">
                          <a:latin typeface="Arial" pitchFamily="34" charset="0"/>
                          <a:ea typeface="Times New Roman"/>
                          <a:cs typeface="Arial" pitchFamily="34" charset="0"/>
                        </a:rPr>
                        <a:t>ASPECTO EVALUADO</a:t>
                      </a:r>
                      <a:endParaRPr lang="es-EC" sz="1800" dirty="0">
                        <a:latin typeface="Arial" pitchFamily="34" charset="0"/>
                        <a:ea typeface="Calibri"/>
                        <a:cs typeface="Arial" pitchFamily="34" charset="0"/>
                      </a:endParaRPr>
                    </a:p>
                  </a:txBody>
                  <a:tcPr marL="59267" marR="5926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800" b="1" dirty="0" smtClean="0">
                          <a:latin typeface="Arial" pitchFamily="34" charset="0"/>
                          <a:ea typeface="Times New Roman"/>
                          <a:cs typeface="Arial" pitchFamily="34" charset="0"/>
                        </a:rPr>
                        <a:t>PREGUNTAS.   RESPUESTAS A SUMAR</a:t>
                      </a:r>
                      <a:endParaRPr lang="es-EC" sz="1800" dirty="0">
                        <a:latin typeface="Arial" pitchFamily="34" charset="0"/>
                        <a:ea typeface="Calibri"/>
                        <a:cs typeface="Arial" pitchFamily="34" charset="0"/>
                      </a:endParaRPr>
                    </a:p>
                  </a:txBody>
                  <a:tcPr marL="59267" marR="5926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800" b="1" dirty="0" smtClean="0">
                          <a:latin typeface="Arial" pitchFamily="34" charset="0"/>
                          <a:ea typeface="Times New Roman"/>
                          <a:cs typeface="Arial" pitchFamily="34" charset="0"/>
                        </a:rPr>
                        <a:t>TOTAL</a:t>
                      </a:r>
                      <a:endParaRPr lang="es-EC" sz="1800" dirty="0">
                        <a:latin typeface="Arial" pitchFamily="34" charset="0"/>
                        <a:ea typeface="Calibri"/>
                        <a:cs typeface="Arial" pitchFamily="34" charset="0"/>
                      </a:endParaRPr>
                    </a:p>
                  </a:txBody>
                  <a:tcPr marL="59267" marR="5926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58339">
                <a:tc>
                  <a:txBody>
                    <a:bodyPr/>
                    <a:lstStyle/>
                    <a:p>
                      <a:pPr>
                        <a:lnSpc>
                          <a:spcPct val="150000"/>
                        </a:lnSpc>
                        <a:spcAft>
                          <a:spcPts val="0"/>
                        </a:spcAft>
                      </a:pPr>
                      <a:r>
                        <a:rPr lang="es-EC" sz="1600">
                          <a:latin typeface="Arial" pitchFamily="34" charset="0"/>
                          <a:ea typeface="Times New Roman"/>
                          <a:cs typeface="Arial" pitchFamily="34" charset="0"/>
                        </a:rPr>
                        <a:t>Cansancio emocional </a:t>
                      </a:r>
                      <a:endParaRPr lang="es-EC" sz="1600">
                        <a:latin typeface="Arial" pitchFamily="34" charset="0"/>
                        <a:ea typeface="Calibri"/>
                        <a:cs typeface="Arial" pitchFamily="34" charset="0"/>
                      </a:endParaRPr>
                    </a:p>
                  </a:txBody>
                  <a:tcPr marL="59267" marR="5926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s-EC" sz="1600">
                          <a:latin typeface="Arial" pitchFamily="34" charset="0"/>
                          <a:ea typeface="Times New Roman"/>
                          <a:cs typeface="Arial" pitchFamily="34" charset="0"/>
                        </a:rPr>
                        <a:t>1, 2, 3, 6, 8, 13, 14, 16, 20</a:t>
                      </a:r>
                      <a:endParaRPr lang="es-EC" sz="1600">
                        <a:latin typeface="Arial" pitchFamily="34" charset="0"/>
                        <a:ea typeface="Calibri"/>
                        <a:cs typeface="Arial" pitchFamily="34" charset="0"/>
                      </a:endParaRPr>
                    </a:p>
                  </a:txBody>
                  <a:tcPr marL="59267" marR="5926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s-EC" sz="1600">
                          <a:latin typeface="Arial" pitchFamily="34" charset="0"/>
                          <a:ea typeface="Times New Roman"/>
                          <a:cs typeface="Arial" pitchFamily="34" charset="0"/>
                        </a:rPr>
                        <a:t> </a:t>
                      </a:r>
                      <a:endParaRPr lang="es-EC" sz="1600">
                        <a:latin typeface="Arial" pitchFamily="34" charset="0"/>
                        <a:ea typeface="Calibri"/>
                        <a:cs typeface="Arial" pitchFamily="34" charset="0"/>
                      </a:endParaRPr>
                    </a:p>
                  </a:txBody>
                  <a:tcPr marL="59267" marR="5926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58339">
                <a:tc>
                  <a:txBody>
                    <a:bodyPr/>
                    <a:lstStyle/>
                    <a:p>
                      <a:pPr>
                        <a:lnSpc>
                          <a:spcPct val="150000"/>
                        </a:lnSpc>
                        <a:spcAft>
                          <a:spcPts val="0"/>
                        </a:spcAft>
                      </a:pPr>
                      <a:r>
                        <a:rPr lang="es-EC" sz="1600">
                          <a:latin typeface="Arial" pitchFamily="34" charset="0"/>
                          <a:ea typeface="Times New Roman"/>
                          <a:cs typeface="Arial" pitchFamily="34" charset="0"/>
                        </a:rPr>
                        <a:t>Despersonalización</a:t>
                      </a:r>
                      <a:endParaRPr lang="es-EC" sz="1600">
                        <a:latin typeface="Arial" pitchFamily="34" charset="0"/>
                        <a:ea typeface="Calibri"/>
                        <a:cs typeface="Arial" pitchFamily="34" charset="0"/>
                      </a:endParaRPr>
                    </a:p>
                  </a:txBody>
                  <a:tcPr marL="59267" marR="5926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s-EC" sz="1600">
                          <a:latin typeface="Arial" pitchFamily="34" charset="0"/>
                          <a:ea typeface="Times New Roman"/>
                          <a:cs typeface="Arial" pitchFamily="34" charset="0"/>
                        </a:rPr>
                        <a:t>5, 10, 11, 15, 22</a:t>
                      </a:r>
                      <a:endParaRPr lang="es-EC" sz="1600">
                        <a:latin typeface="Arial" pitchFamily="34" charset="0"/>
                        <a:ea typeface="Calibri"/>
                        <a:cs typeface="Arial" pitchFamily="34" charset="0"/>
                      </a:endParaRPr>
                    </a:p>
                  </a:txBody>
                  <a:tcPr marL="59267" marR="5926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s-EC" sz="1600">
                          <a:latin typeface="Arial" pitchFamily="34" charset="0"/>
                          <a:ea typeface="Times New Roman"/>
                          <a:cs typeface="Arial" pitchFamily="34" charset="0"/>
                        </a:rPr>
                        <a:t> </a:t>
                      </a:r>
                      <a:endParaRPr lang="es-EC" sz="1600">
                        <a:latin typeface="Arial" pitchFamily="34" charset="0"/>
                        <a:ea typeface="Calibri"/>
                        <a:cs typeface="Arial" pitchFamily="34" charset="0"/>
                      </a:endParaRPr>
                    </a:p>
                  </a:txBody>
                  <a:tcPr marL="59267" marR="5926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58339">
                <a:tc>
                  <a:txBody>
                    <a:bodyPr/>
                    <a:lstStyle/>
                    <a:p>
                      <a:pPr>
                        <a:lnSpc>
                          <a:spcPct val="150000"/>
                        </a:lnSpc>
                        <a:spcAft>
                          <a:spcPts val="0"/>
                        </a:spcAft>
                      </a:pPr>
                      <a:r>
                        <a:rPr lang="es-EC" sz="1600">
                          <a:latin typeface="Arial" pitchFamily="34" charset="0"/>
                          <a:ea typeface="Times New Roman"/>
                          <a:cs typeface="Arial" pitchFamily="34" charset="0"/>
                        </a:rPr>
                        <a:t>Realización Personal</a:t>
                      </a:r>
                      <a:endParaRPr lang="es-EC" sz="1600">
                        <a:latin typeface="Arial" pitchFamily="34" charset="0"/>
                        <a:ea typeface="Calibri"/>
                        <a:cs typeface="Arial" pitchFamily="34" charset="0"/>
                      </a:endParaRPr>
                    </a:p>
                  </a:txBody>
                  <a:tcPr marL="59267" marR="5926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s-EC" sz="1600">
                          <a:latin typeface="Arial" pitchFamily="34" charset="0"/>
                          <a:ea typeface="Times New Roman"/>
                          <a:cs typeface="Arial" pitchFamily="34" charset="0"/>
                        </a:rPr>
                        <a:t>4, 7, 9, 12, 17, 18, 19, 21</a:t>
                      </a:r>
                      <a:endParaRPr lang="es-EC" sz="1600">
                        <a:latin typeface="Arial" pitchFamily="34" charset="0"/>
                        <a:ea typeface="Calibri"/>
                        <a:cs typeface="Arial" pitchFamily="34" charset="0"/>
                      </a:endParaRPr>
                    </a:p>
                  </a:txBody>
                  <a:tcPr marL="59267" marR="5926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s-EC" sz="1600" dirty="0">
                          <a:latin typeface="Arial" pitchFamily="34" charset="0"/>
                          <a:ea typeface="Times New Roman"/>
                          <a:cs typeface="Arial" pitchFamily="34" charset="0"/>
                        </a:rPr>
                        <a:t> </a:t>
                      </a:r>
                      <a:endParaRPr lang="es-EC" sz="1600" dirty="0">
                        <a:latin typeface="Arial" pitchFamily="34" charset="0"/>
                        <a:ea typeface="Calibri"/>
                        <a:cs typeface="Arial" pitchFamily="34" charset="0"/>
                      </a:endParaRPr>
                    </a:p>
                  </a:txBody>
                  <a:tcPr marL="59267" marR="5926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0961" name="Rectangle 1"/>
          <p:cNvSpPr>
            <a:spLocks noChangeArrowheads="1"/>
          </p:cNvSpPr>
          <p:nvPr/>
        </p:nvSpPr>
        <p:spPr bwMode="auto">
          <a:xfrm>
            <a:off x="1097280" y="1050220"/>
            <a:ext cx="472440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C"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Cuadro 2: Categorizaci</a:t>
            </a:r>
            <a:r>
              <a:rPr kumimoji="0" lang="es-EC" sz="1200" b="1" i="0" u="none" strike="noStrike" cap="none" normalizeH="0" baseline="0" dirty="0" smtClean="0">
                <a:ln>
                  <a:noFill/>
                </a:ln>
                <a:solidFill>
                  <a:schemeClr val="tx1"/>
                </a:solidFill>
                <a:effectLst/>
                <a:latin typeface="Calibri"/>
                <a:ea typeface="Times New Roman" pitchFamily="18" charset="0"/>
                <a:cs typeface="Arial" pitchFamily="34" charset="0"/>
              </a:rPr>
              <a:t>ó</a:t>
            </a:r>
            <a:r>
              <a:rPr kumimoji="0" lang="es-EC"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n MBI (</a:t>
            </a:r>
            <a:r>
              <a:rPr kumimoji="0" lang="es-EC" sz="12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Maslach</a:t>
            </a:r>
            <a:r>
              <a:rPr kumimoji="0" lang="es-EC"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y Jackson en 1981)</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0962" name="Rectangle 2"/>
          <p:cNvSpPr>
            <a:spLocks noChangeArrowheads="1"/>
          </p:cNvSpPr>
          <p:nvPr/>
        </p:nvSpPr>
        <p:spPr bwMode="auto">
          <a:xfrm>
            <a:off x="1143000" y="3412420"/>
            <a:ext cx="483108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C"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Cuadro 3: Aspecto a evaluar MBI (</a:t>
            </a:r>
            <a:r>
              <a:rPr kumimoji="0" lang="es-EC" sz="12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Maslach</a:t>
            </a:r>
            <a:r>
              <a:rPr kumimoji="0" lang="es-EC"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y Jackson en 1981)</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spd="med">
    <p:dissolv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1392702" y="824314"/>
            <a:ext cx="9748909" cy="5646823"/>
          </a:xfrm>
          <a:prstGeom prst="rect">
            <a:avLst/>
          </a:prstGeom>
          <a:effectLst>
            <a:outerShdw blurRad="50800" dist="38100" dir="2700000" algn="tl" rotWithShape="0">
              <a:prstClr val="black">
                <a:alpha val="40000"/>
              </a:prstClr>
            </a:outerShdw>
          </a:effectLst>
        </p:spPr>
        <p:txBody>
          <a:bodyPr vert="horz" anchor="b">
            <a:normAutofit lnSpcReduction="10000"/>
          </a:bodyPr>
          <a:lstStyle/>
          <a:p>
            <a:pPr algn="ctr"/>
            <a:r>
              <a:rPr lang="es-EC" sz="3600" b="1" dirty="0" smtClean="0">
                <a:ln w="1905"/>
                <a:effectLst>
                  <a:innerShdw blurRad="69850" dist="43180" dir="5400000">
                    <a:srgbClr val="000000">
                      <a:alpha val="65000"/>
                    </a:srgbClr>
                  </a:innerShdw>
                </a:effectLst>
                <a:latin typeface="Arial" pitchFamily="34" charset="0"/>
                <a:cs typeface="Arial" pitchFamily="34" charset="0"/>
              </a:rPr>
              <a:t>“ESTUDIO DE LA INCIDENCIA DE UN PROGRAMA DE RECREACIÓN LABORAL EN EL ESTRÉS DE LOS TRABAJADORES DE LA EMPRESA BOCA MISTY FLOWERS EN EL PRIMER SEMESTRE DEL AÑO 2012. PROPUESTA ALTERNATIVA DE UN PROGRAMA DE RECREACIÓN”</a:t>
            </a:r>
          </a:p>
          <a:p>
            <a:pPr algn="ctr"/>
            <a:endParaRPr lang="es-EC" sz="3600" b="1" dirty="0" smtClean="0">
              <a:ln w="1905"/>
              <a:effectLst>
                <a:innerShdw blurRad="69850" dist="43180" dir="5400000">
                  <a:srgbClr val="000000">
                    <a:alpha val="65000"/>
                  </a:srgbClr>
                </a:innerShdw>
              </a:effectLst>
              <a:latin typeface="Arial" pitchFamily="34" charset="0"/>
              <a:cs typeface="Arial" pitchFamily="34" charset="0"/>
            </a:endParaRPr>
          </a:p>
          <a:p>
            <a:pPr algn="ctr"/>
            <a:r>
              <a:rPr lang="es-EC" sz="3600" b="1" dirty="0" smtClean="0">
                <a:ln w="1905"/>
                <a:effectLst>
                  <a:innerShdw blurRad="69850" dist="43180" dir="5400000">
                    <a:srgbClr val="000000">
                      <a:alpha val="65000"/>
                    </a:srgbClr>
                  </a:innerShdw>
                </a:effectLst>
                <a:latin typeface="Arial" pitchFamily="34" charset="0"/>
                <a:cs typeface="Arial" pitchFamily="34" charset="0"/>
              </a:rPr>
              <a:t>Tesis de Postgrado</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C" sz="3000" b="1" i="0" u="none" strike="noStrike" kern="1200" normalizeH="0" baseline="0" noProof="0" dirty="0" smtClean="0">
                <a:ln w="1905"/>
                <a:effectLst>
                  <a:innerShdw blurRad="69850" dist="43180" dir="5400000">
                    <a:srgbClr val="000000">
                      <a:alpha val="65000"/>
                    </a:srgbClr>
                  </a:innerShdw>
                </a:effectLst>
                <a:uLnTx/>
                <a:uFillTx/>
                <a:latin typeface="Arial" pitchFamily="34" charset="0"/>
                <a:ea typeface="+mj-ea"/>
                <a:cs typeface="Arial" pitchFamily="34" charset="0"/>
              </a:rPr>
              <a:t/>
            </a:r>
            <a:br>
              <a:rPr kumimoji="0" lang="es-EC" sz="3000" b="1" i="0" u="none" strike="noStrike" kern="1200" normalizeH="0" baseline="0" noProof="0" dirty="0" smtClean="0">
                <a:ln w="1905"/>
                <a:effectLst>
                  <a:innerShdw blurRad="69850" dist="43180" dir="5400000">
                    <a:srgbClr val="000000">
                      <a:alpha val="65000"/>
                    </a:srgbClr>
                  </a:innerShdw>
                </a:effectLst>
                <a:uLnTx/>
                <a:uFillTx/>
                <a:latin typeface="Arial" pitchFamily="34" charset="0"/>
                <a:ea typeface="+mj-ea"/>
                <a:cs typeface="Arial" pitchFamily="34" charset="0"/>
              </a:rPr>
            </a:br>
            <a:endParaRPr kumimoji="0" lang="es-EC" sz="3000" b="1" i="0" u="none" strike="noStrike" kern="1200" normalizeH="0" baseline="0" noProof="0" dirty="0">
              <a:ln w="1905"/>
              <a:effectLst>
                <a:innerShdw blurRad="69850" dist="43180" dir="5400000">
                  <a:srgbClr val="000000">
                    <a:alpha val="65000"/>
                  </a:srgbClr>
                </a:innerShdw>
              </a:effectLst>
              <a:uLnTx/>
              <a:uFillTx/>
              <a:latin typeface="Arial" pitchFamily="34" charset="0"/>
              <a:ea typeface="+mj-ea"/>
              <a:cs typeface="Arial" pitchFamily="34" charset="0"/>
            </a:endParaRPr>
          </a:p>
        </p:txBody>
      </p:sp>
    </p:spTree>
  </p:cSld>
  <p:clrMapOvr>
    <a:masterClrMapping/>
  </p:clrMapOvr>
  <p:transition spd="slow">
    <p:dissolv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2" name="Picture 4" descr="http://noticias.universia.net.co/co/images/universitarios/j/jo/jov/jovenein.jpg"/>
          <p:cNvPicPr>
            <a:picLocks noChangeAspect="1" noChangeArrowheads="1"/>
          </p:cNvPicPr>
          <p:nvPr/>
        </p:nvPicPr>
        <p:blipFill>
          <a:blip r:embed="rId2" cstate="print"/>
          <a:srcRect/>
          <a:stretch>
            <a:fillRect/>
          </a:stretch>
        </p:blipFill>
        <p:spPr bwMode="auto">
          <a:xfrm>
            <a:off x="7767229" y="4176464"/>
            <a:ext cx="6297657" cy="2708920"/>
          </a:xfrm>
          <a:prstGeom prst="rect">
            <a:avLst/>
          </a:prstGeom>
          <a:noFill/>
        </p:spPr>
      </p:pic>
      <p:sp>
        <p:nvSpPr>
          <p:cNvPr id="2" name="1 Título"/>
          <p:cNvSpPr txBox="1">
            <a:spLocks/>
          </p:cNvSpPr>
          <p:nvPr/>
        </p:nvSpPr>
        <p:spPr>
          <a:xfrm>
            <a:off x="1679509" y="-4862"/>
            <a:ext cx="9025003" cy="580926"/>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C" sz="2400" b="1" i="0" u="none" strike="noStrike" kern="1200" cap="small" spc="0" normalizeH="0" baseline="0" noProof="0" dirty="0" smtClean="0">
                <a:ln>
                  <a:noFill/>
                </a:ln>
                <a:solidFill>
                  <a:schemeClr val="tx1"/>
                </a:solidFill>
                <a:effectLst>
                  <a:outerShdw blurRad="50800" dist="38100" dir="2700000" algn="tl" rotWithShape="0">
                    <a:prstClr val="black">
                      <a:alpha val="40000"/>
                    </a:prstClr>
                  </a:outerShdw>
                </a:effectLst>
                <a:uLnTx/>
                <a:uFillTx/>
                <a:latin typeface="Arial" pitchFamily="34" charset="0"/>
                <a:ea typeface="+mj-ea"/>
                <a:cs typeface="Arial" pitchFamily="34" charset="0"/>
              </a:rPr>
              <a:t>CAPÍTULO </a:t>
            </a:r>
            <a:r>
              <a:rPr lang="es-EC" sz="2400" b="1" cap="small" dirty="0" smtClean="0">
                <a:effectLst>
                  <a:outerShdw blurRad="50800" dist="38100" dir="2700000" algn="tl" rotWithShape="0">
                    <a:prstClr val="black">
                      <a:alpha val="40000"/>
                    </a:prstClr>
                  </a:outerShdw>
                </a:effectLst>
                <a:latin typeface="Arial" pitchFamily="34" charset="0"/>
                <a:ea typeface="+mj-ea"/>
                <a:cs typeface="Arial" pitchFamily="34" charset="0"/>
              </a:rPr>
              <a:t>III</a:t>
            </a:r>
            <a:endParaRPr kumimoji="0" lang="es-EC" sz="2400" b="1" i="0" u="none" strike="noStrike" kern="1200" cap="small" spc="0" normalizeH="0" baseline="0" noProof="0" dirty="0">
              <a:ln>
                <a:noFill/>
              </a:ln>
              <a:solidFill>
                <a:schemeClr val="tx1"/>
              </a:solidFill>
              <a:effectLst>
                <a:outerShdw blurRad="50800" dist="38100" dir="2700000" algn="tl" rotWithShape="0">
                  <a:prstClr val="black">
                    <a:alpha val="40000"/>
                  </a:prstClr>
                </a:outerShdw>
              </a:effectLst>
              <a:uLnTx/>
              <a:uFillTx/>
              <a:latin typeface="Arial" pitchFamily="34" charset="0"/>
              <a:ea typeface="+mj-ea"/>
              <a:cs typeface="Arial" pitchFamily="34" charset="0"/>
            </a:endParaRPr>
          </a:p>
        </p:txBody>
      </p:sp>
      <p:sp>
        <p:nvSpPr>
          <p:cNvPr id="3" name="1 Título"/>
          <p:cNvSpPr txBox="1">
            <a:spLocks/>
          </p:cNvSpPr>
          <p:nvPr/>
        </p:nvSpPr>
        <p:spPr>
          <a:xfrm>
            <a:off x="1775520" y="471810"/>
            <a:ext cx="9025003" cy="580926"/>
          </a:xfrm>
          <a:prstGeom prst="rect">
            <a:avLst/>
          </a:prstGeom>
        </p:spPr>
        <p:txBody>
          <a:bodyPr vert="horz" anchor="b">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EC" sz="2400" b="1" cap="small" dirty="0" smtClean="0">
                <a:effectLst>
                  <a:outerShdw blurRad="50800" dist="38100" dir="2700000" algn="tl" rotWithShape="0">
                    <a:prstClr val="black">
                      <a:alpha val="40000"/>
                    </a:prstClr>
                  </a:outerShdw>
                </a:effectLst>
                <a:latin typeface="Arial" pitchFamily="34" charset="0"/>
                <a:ea typeface="+mj-ea"/>
                <a:cs typeface="Arial" pitchFamily="34" charset="0"/>
              </a:rPr>
              <a:t>MARCO METODOLÓGICO</a:t>
            </a:r>
            <a:endParaRPr kumimoji="0" lang="es-EC" sz="2400" b="1" i="0" u="none" strike="noStrike" kern="1200" cap="small" spc="0" normalizeH="0" baseline="0" noProof="0" dirty="0">
              <a:ln>
                <a:noFill/>
              </a:ln>
              <a:solidFill>
                <a:schemeClr val="tx1"/>
              </a:solidFill>
              <a:effectLst>
                <a:outerShdw blurRad="50800" dist="38100" dir="2700000" algn="tl" rotWithShape="0">
                  <a:prstClr val="black">
                    <a:alpha val="40000"/>
                  </a:prstClr>
                </a:outerShdw>
              </a:effectLst>
              <a:uLnTx/>
              <a:uFillTx/>
              <a:latin typeface="Arial" pitchFamily="34" charset="0"/>
              <a:ea typeface="+mj-ea"/>
              <a:cs typeface="Arial" pitchFamily="34" charset="0"/>
            </a:endParaRPr>
          </a:p>
        </p:txBody>
      </p:sp>
      <p:sp>
        <p:nvSpPr>
          <p:cNvPr id="5" name="4 CuadroTexto"/>
          <p:cNvSpPr txBox="1"/>
          <p:nvPr/>
        </p:nvSpPr>
        <p:spPr>
          <a:xfrm>
            <a:off x="527381" y="1484785"/>
            <a:ext cx="6048672" cy="461665"/>
          </a:xfrm>
          <a:prstGeom prst="rect">
            <a:avLst/>
          </a:prstGeom>
          <a:noFill/>
        </p:spPr>
        <p:txBody>
          <a:bodyPr wrap="square" rtlCol="0">
            <a:spAutoFit/>
          </a:bodyPr>
          <a:lstStyle/>
          <a:p>
            <a:pPr marL="0" lvl="3"/>
            <a:r>
              <a:rPr lang="es-EC" sz="2400" b="1" dirty="0" smtClean="0">
                <a:latin typeface="Arial" pitchFamily="34" charset="0"/>
                <a:cs typeface="Arial" pitchFamily="34" charset="0"/>
              </a:rPr>
              <a:t>Formulación de hipótesis</a:t>
            </a:r>
            <a:endParaRPr lang="es-EC" sz="2400" dirty="0">
              <a:latin typeface="Arial" pitchFamily="34" charset="0"/>
              <a:cs typeface="Arial" pitchFamily="34" charset="0"/>
            </a:endParaRPr>
          </a:p>
        </p:txBody>
      </p:sp>
      <p:sp>
        <p:nvSpPr>
          <p:cNvPr id="6" name="5 CuadroTexto"/>
          <p:cNvSpPr txBox="1"/>
          <p:nvPr/>
        </p:nvSpPr>
        <p:spPr>
          <a:xfrm>
            <a:off x="527381" y="2132858"/>
            <a:ext cx="10945216" cy="2554545"/>
          </a:xfrm>
          <a:prstGeom prst="rect">
            <a:avLst/>
          </a:prstGeom>
          <a:noFill/>
        </p:spPr>
        <p:txBody>
          <a:bodyPr wrap="square" rtlCol="0">
            <a:spAutoFit/>
          </a:bodyPr>
          <a:lstStyle/>
          <a:p>
            <a:pPr algn="just"/>
            <a:r>
              <a:rPr lang="es-EC" sz="2000" b="1" dirty="0" err="1" smtClean="0">
                <a:latin typeface="Arial" pitchFamily="34" charset="0"/>
                <a:cs typeface="Arial" pitchFamily="34" charset="0"/>
              </a:rPr>
              <a:t>Hi</a:t>
            </a:r>
            <a:r>
              <a:rPr lang="es-EC" sz="2000" b="1" dirty="0" smtClean="0">
                <a:latin typeface="Arial" pitchFamily="34" charset="0"/>
                <a:cs typeface="Arial" pitchFamily="34" charset="0"/>
              </a:rPr>
              <a:t>: </a:t>
            </a:r>
            <a:r>
              <a:rPr lang="es-EC" sz="2000" dirty="0" smtClean="0">
                <a:latin typeface="Arial" pitchFamily="34" charset="0"/>
                <a:cs typeface="Arial" pitchFamily="34" charset="0"/>
              </a:rPr>
              <a:t>Los trabajadores que realizan actividades recreativas en su tiempo libre disminuyen sus niveles de estrés laboral. </a:t>
            </a:r>
          </a:p>
          <a:p>
            <a:pPr algn="just"/>
            <a:r>
              <a:rPr lang="es-EC" sz="2000" b="1" dirty="0" smtClean="0">
                <a:latin typeface="Arial" pitchFamily="34" charset="0"/>
                <a:cs typeface="Arial" pitchFamily="34" charset="0"/>
              </a:rPr>
              <a:t> </a:t>
            </a:r>
            <a:endParaRPr lang="es-EC" sz="2000" dirty="0" smtClean="0">
              <a:latin typeface="Arial" pitchFamily="34" charset="0"/>
              <a:cs typeface="Arial" pitchFamily="34" charset="0"/>
            </a:endParaRPr>
          </a:p>
          <a:p>
            <a:pPr algn="just"/>
            <a:r>
              <a:rPr lang="es-EC" sz="2000" b="1" dirty="0" smtClean="0">
                <a:latin typeface="Arial" pitchFamily="34" charset="0"/>
                <a:cs typeface="Arial" pitchFamily="34" charset="0"/>
              </a:rPr>
              <a:t>H1: </a:t>
            </a:r>
            <a:r>
              <a:rPr lang="es-EC" sz="2000" dirty="0" smtClean="0">
                <a:latin typeface="Arial" pitchFamily="34" charset="0"/>
                <a:cs typeface="Arial" pitchFamily="34" charset="0"/>
              </a:rPr>
              <a:t>Mientras mayor sea la frecuencia de realización de actividades recreativas en su tiempo libre  menores serán los niveles de estrés laboral de los trabajadores de la empresa Boca </a:t>
            </a:r>
            <a:r>
              <a:rPr lang="es-EC" sz="2000" dirty="0" err="1" smtClean="0">
                <a:latin typeface="Arial" pitchFamily="34" charset="0"/>
                <a:cs typeface="Arial" pitchFamily="34" charset="0"/>
              </a:rPr>
              <a:t>Misty</a:t>
            </a:r>
            <a:r>
              <a:rPr lang="es-EC" sz="2000" dirty="0" smtClean="0">
                <a:latin typeface="Arial" pitchFamily="34" charset="0"/>
                <a:cs typeface="Arial" pitchFamily="34" charset="0"/>
              </a:rPr>
              <a:t> </a:t>
            </a:r>
            <a:r>
              <a:rPr lang="es-EC" sz="2000" dirty="0" err="1" smtClean="0">
                <a:latin typeface="Arial" pitchFamily="34" charset="0"/>
                <a:cs typeface="Arial" pitchFamily="34" charset="0"/>
              </a:rPr>
              <a:t>Flowers</a:t>
            </a:r>
            <a:r>
              <a:rPr lang="es-EC" sz="2000" dirty="0" smtClean="0">
                <a:latin typeface="Arial" pitchFamily="34" charset="0"/>
                <a:cs typeface="Arial" pitchFamily="34" charset="0"/>
              </a:rPr>
              <a:t>.</a:t>
            </a:r>
          </a:p>
          <a:p>
            <a:pPr algn="just"/>
            <a:endParaRPr lang="es-EC" sz="2000" dirty="0" smtClean="0">
              <a:latin typeface="Arial" pitchFamily="34" charset="0"/>
              <a:cs typeface="Arial" pitchFamily="34" charset="0"/>
            </a:endParaRPr>
          </a:p>
          <a:p>
            <a:pPr algn="just"/>
            <a:endParaRPr lang="es-EC" sz="2000" dirty="0">
              <a:latin typeface="Arial" pitchFamily="34" charset="0"/>
              <a:cs typeface="Arial" pitchFamily="34" charset="0"/>
            </a:endParaRPr>
          </a:p>
        </p:txBody>
      </p:sp>
      <p:sp>
        <p:nvSpPr>
          <p:cNvPr id="7" name="6 CuadroTexto"/>
          <p:cNvSpPr txBox="1"/>
          <p:nvPr/>
        </p:nvSpPr>
        <p:spPr>
          <a:xfrm>
            <a:off x="527381" y="4365105"/>
            <a:ext cx="6048672" cy="461665"/>
          </a:xfrm>
          <a:prstGeom prst="rect">
            <a:avLst/>
          </a:prstGeom>
          <a:noFill/>
        </p:spPr>
        <p:txBody>
          <a:bodyPr wrap="square" rtlCol="0">
            <a:spAutoFit/>
          </a:bodyPr>
          <a:lstStyle/>
          <a:p>
            <a:pPr marL="0" lvl="3"/>
            <a:r>
              <a:rPr lang="es-EC" sz="2400" b="1" dirty="0" smtClean="0">
                <a:latin typeface="Arial" pitchFamily="34" charset="0"/>
                <a:cs typeface="Arial" pitchFamily="34" charset="0"/>
              </a:rPr>
              <a:t>Tipo de investigación</a:t>
            </a:r>
            <a:endParaRPr lang="es-EC" sz="2400" dirty="0">
              <a:latin typeface="Arial" pitchFamily="34" charset="0"/>
              <a:cs typeface="Arial" pitchFamily="34" charset="0"/>
            </a:endParaRPr>
          </a:p>
        </p:txBody>
      </p:sp>
      <p:sp>
        <p:nvSpPr>
          <p:cNvPr id="8" name="7 CuadroTexto"/>
          <p:cNvSpPr txBox="1"/>
          <p:nvPr/>
        </p:nvSpPr>
        <p:spPr>
          <a:xfrm>
            <a:off x="623392" y="4941169"/>
            <a:ext cx="10849205" cy="1015663"/>
          </a:xfrm>
          <a:prstGeom prst="rect">
            <a:avLst/>
          </a:prstGeom>
          <a:noFill/>
        </p:spPr>
        <p:txBody>
          <a:bodyPr wrap="square" rtlCol="0">
            <a:spAutoFit/>
          </a:bodyPr>
          <a:lstStyle/>
          <a:p>
            <a:r>
              <a:rPr lang="es-EC" sz="2000" dirty="0" smtClean="0">
                <a:latin typeface="Arial" pitchFamily="34" charset="0"/>
                <a:cs typeface="Arial" pitchFamily="34" charset="0"/>
              </a:rPr>
              <a:t>La investigación es descriptiva, cuantitativa (Fernández, P. Díaz, S., 2002), </a:t>
            </a:r>
            <a:r>
              <a:rPr lang="es-EC" sz="2000" dirty="0" err="1" smtClean="0">
                <a:latin typeface="Arial" pitchFamily="34" charset="0"/>
                <a:cs typeface="Arial" pitchFamily="34" charset="0"/>
              </a:rPr>
              <a:t>correlacional</a:t>
            </a:r>
            <a:r>
              <a:rPr lang="es-EC" sz="2000" dirty="0" smtClean="0">
                <a:latin typeface="Arial" pitchFamily="34" charset="0"/>
                <a:cs typeface="Arial" pitchFamily="34" charset="0"/>
              </a:rPr>
              <a:t> y cuasi - experimental (Campbell, 2001) con </a:t>
            </a:r>
            <a:r>
              <a:rPr lang="es-EC" sz="2000" dirty="0" err="1" smtClean="0">
                <a:latin typeface="Arial" pitchFamily="34" charset="0"/>
                <a:cs typeface="Arial" pitchFamily="34" charset="0"/>
              </a:rPr>
              <a:t>pretest</a:t>
            </a:r>
            <a:r>
              <a:rPr lang="es-EC" sz="2000" dirty="0" smtClean="0">
                <a:latin typeface="Arial" pitchFamily="34" charset="0"/>
                <a:cs typeface="Arial" pitchFamily="34" charset="0"/>
              </a:rPr>
              <a:t> y </a:t>
            </a:r>
            <a:r>
              <a:rPr lang="es-EC" sz="2000" dirty="0" err="1" smtClean="0">
                <a:latin typeface="Arial" pitchFamily="34" charset="0"/>
                <a:cs typeface="Arial" pitchFamily="34" charset="0"/>
              </a:rPr>
              <a:t>postest</a:t>
            </a:r>
            <a:r>
              <a:rPr lang="es-EC" sz="2000" dirty="0" smtClean="0">
                <a:latin typeface="Arial" pitchFamily="34" charset="0"/>
                <a:cs typeface="Arial" pitchFamily="34" charset="0"/>
              </a:rPr>
              <a:t>, donde no existirá grupos comparables</a:t>
            </a:r>
            <a:endParaRPr lang="es-EC" sz="2000" dirty="0">
              <a:latin typeface="Arial" pitchFamily="34" charset="0"/>
              <a:cs typeface="Arial" pitchFamily="34" charset="0"/>
            </a:endParaRPr>
          </a:p>
        </p:txBody>
      </p:sp>
    </p:spTree>
  </p:cSld>
  <p:clrMapOvr>
    <a:masterClrMapping/>
  </p:clrMapOvr>
  <p:transition spd="med">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Horizontal)">
                                      <p:cBhvr>
                                        <p:cTn id="7" dur="500"/>
                                        <p:tgtEl>
                                          <p:spTgt spid="5"/>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ox(in)">
                                      <p:cBhvr>
                                        <p:cTn id="15" dur="500"/>
                                        <p:tgtEl>
                                          <p:spTgt spid="7"/>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ox(in)">
                                      <p:cBhvr>
                                        <p:cTn id="18" dur="500"/>
                                        <p:tgtEl>
                                          <p:spTgt spid="8"/>
                                        </p:tgtEl>
                                      </p:cBhvr>
                                    </p:animEffect>
                                  </p:childTnLst>
                                </p:cTn>
                              </p:par>
                              <p:par>
                                <p:cTn id="19" presetID="4" presetClass="entr" presetSubtype="16" fill="hold" nodeType="withEffect">
                                  <p:stCondLst>
                                    <p:cond delay="0"/>
                                  </p:stCondLst>
                                  <p:childTnLst>
                                    <p:set>
                                      <p:cBhvr>
                                        <p:cTn id="20" dur="1" fill="hold">
                                          <p:stCondLst>
                                            <p:cond delay="0"/>
                                          </p:stCondLst>
                                        </p:cTn>
                                        <p:tgtEl>
                                          <p:spTgt spid="68612"/>
                                        </p:tgtEl>
                                        <p:attrNameLst>
                                          <p:attrName>style.visibility</p:attrName>
                                        </p:attrNameLst>
                                      </p:cBhvr>
                                      <p:to>
                                        <p:strVal val="visible"/>
                                      </p:to>
                                    </p:set>
                                    <p:animEffect transition="in" filter="box(in)">
                                      <p:cBhvr>
                                        <p:cTn id="21" dur="500"/>
                                        <p:tgtEl>
                                          <p:spTgt spid="686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431371" y="260648"/>
            <a:ext cx="10753195" cy="461665"/>
          </a:xfrm>
          <a:prstGeom prst="rect">
            <a:avLst/>
          </a:prstGeom>
          <a:noFill/>
        </p:spPr>
        <p:txBody>
          <a:bodyPr wrap="square" rtlCol="0">
            <a:spAutoFit/>
          </a:bodyPr>
          <a:lstStyle/>
          <a:p>
            <a:pPr marL="0" lvl="3"/>
            <a:r>
              <a:rPr lang="es-EC" sz="2400" b="1" dirty="0" smtClean="0">
                <a:latin typeface="Arial" pitchFamily="34" charset="0"/>
                <a:cs typeface="Arial" pitchFamily="34" charset="0"/>
              </a:rPr>
              <a:t>Recolección y procesamiento de las información</a:t>
            </a:r>
            <a:endParaRPr lang="es-EC" sz="2400" dirty="0">
              <a:latin typeface="Arial" pitchFamily="34" charset="0"/>
              <a:cs typeface="Arial" pitchFamily="34" charset="0"/>
            </a:endParaRPr>
          </a:p>
        </p:txBody>
      </p:sp>
      <p:pic>
        <p:nvPicPr>
          <p:cNvPr id="90114" name="Picture 2" descr="http://t0.gstatic.com/images?q=tbn:ANd9GcQmY8h7j3BpxSMOINzngfBwXh31u7OPmuKIpTZ7yTqta_Z5Ozb1"/>
          <p:cNvPicPr>
            <a:picLocks noChangeAspect="1" noChangeArrowheads="1"/>
          </p:cNvPicPr>
          <p:nvPr/>
        </p:nvPicPr>
        <p:blipFill>
          <a:blip r:embed="rId2" cstate="print"/>
          <a:srcRect/>
          <a:stretch>
            <a:fillRect/>
          </a:stretch>
        </p:blipFill>
        <p:spPr bwMode="auto">
          <a:xfrm>
            <a:off x="527381" y="1009532"/>
            <a:ext cx="1728192" cy="1555373"/>
          </a:xfrm>
          <a:prstGeom prst="ellipse">
            <a:avLst/>
          </a:prstGeom>
          <a:ln>
            <a:noFill/>
          </a:ln>
          <a:effectLst>
            <a:softEdge rad="112500"/>
          </a:effectLst>
        </p:spPr>
      </p:pic>
      <p:sp>
        <p:nvSpPr>
          <p:cNvPr id="4" name="3 CuadroTexto"/>
          <p:cNvSpPr txBox="1"/>
          <p:nvPr/>
        </p:nvSpPr>
        <p:spPr>
          <a:xfrm>
            <a:off x="239349" y="2636913"/>
            <a:ext cx="2112235" cy="646331"/>
          </a:xfrm>
          <a:prstGeom prst="rect">
            <a:avLst/>
          </a:prstGeom>
          <a:noFill/>
        </p:spPr>
        <p:txBody>
          <a:bodyPr wrap="square" rtlCol="0">
            <a:spAutoFit/>
          </a:bodyPr>
          <a:lstStyle/>
          <a:p>
            <a:pPr algn="ctr"/>
            <a:r>
              <a:rPr lang="es-EC" dirty="0" smtClean="0">
                <a:latin typeface="Arial" pitchFamily="34" charset="0"/>
                <a:cs typeface="Arial" pitchFamily="34" charset="0"/>
              </a:rPr>
              <a:t>Encuesta diagnóstica</a:t>
            </a:r>
            <a:endParaRPr lang="es-EC" dirty="0">
              <a:latin typeface="Arial" pitchFamily="34" charset="0"/>
              <a:cs typeface="Arial" pitchFamily="34" charset="0"/>
            </a:endParaRPr>
          </a:p>
        </p:txBody>
      </p:sp>
      <p:cxnSp>
        <p:nvCxnSpPr>
          <p:cNvPr id="6" name="5 Conector recto de flecha"/>
          <p:cNvCxnSpPr/>
          <p:nvPr/>
        </p:nvCxnSpPr>
        <p:spPr>
          <a:xfrm>
            <a:off x="2255573" y="1844824"/>
            <a:ext cx="384043"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 name="6 CuadroTexto"/>
          <p:cNvSpPr txBox="1"/>
          <p:nvPr/>
        </p:nvSpPr>
        <p:spPr>
          <a:xfrm>
            <a:off x="2831637" y="2636913"/>
            <a:ext cx="2112235" cy="646331"/>
          </a:xfrm>
          <a:prstGeom prst="rect">
            <a:avLst/>
          </a:prstGeom>
          <a:noFill/>
        </p:spPr>
        <p:txBody>
          <a:bodyPr wrap="square" rtlCol="0">
            <a:spAutoFit/>
          </a:bodyPr>
          <a:lstStyle/>
          <a:p>
            <a:pPr algn="ctr"/>
            <a:r>
              <a:rPr lang="es-EC" dirty="0" smtClean="0">
                <a:latin typeface="Arial" pitchFamily="34" charset="0"/>
                <a:cs typeface="Arial" pitchFamily="34" charset="0"/>
              </a:rPr>
              <a:t>Planificación </a:t>
            </a:r>
          </a:p>
          <a:p>
            <a:pPr algn="ctr"/>
            <a:r>
              <a:rPr lang="es-EC" dirty="0" smtClean="0">
                <a:latin typeface="Arial" pitchFamily="34" charset="0"/>
                <a:cs typeface="Arial" pitchFamily="34" charset="0"/>
              </a:rPr>
              <a:t>programa</a:t>
            </a:r>
            <a:endParaRPr lang="es-EC" dirty="0">
              <a:latin typeface="Arial" pitchFamily="34" charset="0"/>
              <a:cs typeface="Arial" pitchFamily="34" charset="0"/>
            </a:endParaRPr>
          </a:p>
        </p:txBody>
      </p:sp>
      <p:pic>
        <p:nvPicPr>
          <p:cNvPr id="90116" name="Picture 4" descr="http://t1.gstatic.com/images?q=tbn:ANd9GcQ8TP2T-444oy8ZmcPImDBQJ-fjeqA02yDplF1frWl7J1c6DVMI"/>
          <p:cNvPicPr>
            <a:picLocks noChangeAspect="1" noChangeArrowheads="1"/>
          </p:cNvPicPr>
          <p:nvPr/>
        </p:nvPicPr>
        <p:blipFill>
          <a:blip r:embed="rId3" cstate="print"/>
          <a:srcRect/>
          <a:stretch>
            <a:fillRect/>
          </a:stretch>
        </p:blipFill>
        <p:spPr bwMode="auto">
          <a:xfrm>
            <a:off x="2639616" y="1196753"/>
            <a:ext cx="2208245" cy="1162819"/>
          </a:xfrm>
          <a:prstGeom prst="rect">
            <a:avLst/>
          </a:prstGeom>
          <a:noFill/>
        </p:spPr>
      </p:pic>
      <p:cxnSp>
        <p:nvCxnSpPr>
          <p:cNvPr id="9" name="8 Conector recto de flecha"/>
          <p:cNvCxnSpPr/>
          <p:nvPr/>
        </p:nvCxnSpPr>
        <p:spPr>
          <a:xfrm>
            <a:off x="4847861" y="1844824"/>
            <a:ext cx="384043"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90117" name="Picture 5"/>
          <p:cNvPicPr>
            <a:picLocks noChangeAspect="1" noChangeArrowheads="1"/>
          </p:cNvPicPr>
          <p:nvPr/>
        </p:nvPicPr>
        <p:blipFill>
          <a:blip r:embed="rId4" cstate="print"/>
          <a:srcRect/>
          <a:stretch>
            <a:fillRect/>
          </a:stretch>
        </p:blipFill>
        <p:spPr bwMode="auto">
          <a:xfrm flipH="1">
            <a:off x="7281742" y="1196752"/>
            <a:ext cx="2078621" cy="1206823"/>
          </a:xfrm>
          <a:prstGeom prst="ellipse">
            <a:avLst/>
          </a:prstGeom>
          <a:ln>
            <a:noFill/>
          </a:ln>
          <a:effectLst>
            <a:softEdge rad="112500"/>
          </a:effectLst>
        </p:spPr>
      </p:pic>
      <p:sp>
        <p:nvSpPr>
          <p:cNvPr id="11" name="10 CuadroTexto"/>
          <p:cNvSpPr txBox="1"/>
          <p:nvPr/>
        </p:nvSpPr>
        <p:spPr>
          <a:xfrm>
            <a:off x="7440149" y="2636913"/>
            <a:ext cx="2112235" cy="646331"/>
          </a:xfrm>
          <a:prstGeom prst="rect">
            <a:avLst/>
          </a:prstGeom>
          <a:noFill/>
        </p:spPr>
        <p:txBody>
          <a:bodyPr wrap="square" rtlCol="0">
            <a:spAutoFit/>
          </a:bodyPr>
          <a:lstStyle/>
          <a:p>
            <a:pPr algn="ctr"/>
            <a:r>
              <a:rPr lang="es-EC" dirty="0" smtClean="0">
                <a:latin typeface="Arial" pitchFamily="34" charset="0"/>
                <a:cs typeface="Arial" pitchFamily="34" charset="0"/>
              </a:rPr>
              <a:t>Aplicación </a:t>
            </a:r>
          </a:p>
          <a:p>
            <a:pPr algn="ctr"/>
            <a:r>
              <a:rPr lang="es-EC" dirty="0" smtClean="0">
                <a:latin typeface="Arial" pitchFamily="34" charset="0"/>
                <a:cs typeface="Arial" pitchFamily="34" charset="0"/>
              </a:rPr>
              <a:t>programa</a:t>
            </a:r>
            <a:endParaRPr lang="es-EC" dirty="0">
              <a:latin typeface="Arial" pitchFamily="34" charset="0"/>
              <a:cs typeface="Arial" pitchFamily="34" charset="0"/>
            </a:endParaRPr>
          </a:p>
        </p:txBody>
      </p:sp>
      <p:cxnSp>
        <p:nvCxnSpPr>
          <p:cNvPr id="12" name="11 Conector recto de flecha"/>
          <p:cNvCxnSpPr/>
          <p:nvPr/>
        </p:nvCxnSpPr>
        <p:spPr>
          <a:xfrm>
            <a:off x="6960096" y="1844824"/>
            <a:ext cx="384043"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90119" name="Picture 7" descr="http://t0.gstatic.com/images?q=tbn:ANd9GcSjrMaC7nx9jmAZPIodTDiKDQt4zyFrPQsxN_MOEOi2PROcfXmX"/>
          <p:cNvPicPr>
            <a:picLocks noChangeAspect="1" noChangeArrowheads="1"/>
          </p:cNvPicPr>
          <p:nvPr/>
        </p:nvPicPr>
        <p:blipFill>
          <a:blip r:embed="rId5" cstate="print"/>
          <a:srcRect/>
          <a:stretch>
            <a:fillRect/>
          </a:stretch>
        </p:blipFill>
        <p:spPr bwMode="auto">
          <a:xfrm>
            <a:off x="5327915" y="1268761"/>
            <a:ext cx="1536171" cy="1097637"/>
          </a:xfrm>
          <a:prstGeom prst="rect">
            <a:avLst/>
          </a:prstGeom>
          <a:noFill/>
        </p:spPr>
      </p:pic>
      <p:sp>
        <p:nvSpPr>
          <p:cNvPr id="14" name="13 CuadroTexto"/>
          <p:cNvSpPr txBox="1"/>
          <p:nvPr/>
        </p:nvSpPr>
        <p:spPr>
          <a:xfrm>
            <a:off x="4943872" y="2636913"/>
            <a:ext cx="2112235" cy="646331"/>
          </a:xfrm>
          <a:prstGeom prst="rect">
            <a:avLst/>
          </a:prstGeom>
          <a:noFill/>
        </p:spPr>
        <p:txBody>
          <a:bodyPr wrap="square" rtlCol="0">
            <a:spAutoFit/>
          </a:bodyPr>
          <a:lstStyle/>
          <a:p>
            <a:pPr algn="ctr"/>
            <a:r>
              <a:rPr lang="es-EC" dirty="0" smtClean="0">
                <a:latin typeface="Arial" pitchFamily="34" charset="0"/>
                <a:cs typeface="Arial" pitchFamily="34" charset="0"/>
              </a:rPr>
              <a:t>Pre test</a:t>
            </a:r>
          </a:p>
          <a:p>
            <a:pPr algn="ctr"/>
            <a:r>
              <a:rPr lang="es-EC" dirty="0" smtClean="0">
                <a:latin typeface="Arial" pitchFamily="34" charset="0"/>
                <a:cs typeface="Arial" pitchFamily="34" charset="0"/>
              </a:rPr>
              <a:t>MBI</a:t>
            </a:r>
            <a:endParaRPr lang="es-EC" dirty="0">
              <a:latin typeface="Arial" pitchFamily="34" charset="0"/>
              <a:cs typeface="Arial" pitchFamily="34" charset="0"/>
            </a:endParaRPr>
          </a:p>
        </p:txBody>
      </p:sp>
      <p:pic>
        <p:nvPicPr>
          <p:cNvPr id="90121" name="Picture 9" descr="http://t2.gstatic.com/images?q=tbn:ANd9GcQi6lGSLfQJUeh3zHVoMI4_MIKILEAYUkEOBas33DZi_wTWQSv4Cg"/>
          <p:cNvPicPr>
            <a:picLocks noChangeAspect="1" noChangeArrowheads="1"/>
          </p:cNvPicPr>
          <p:nvPr/>
        </p:nvPicPr>
        <p:blipFill>
          <a:blip r:embed="rId6" cstate="print"/>
          <a:srcRect/>
          <a:stretch>
            <a:fillRect/>
          </a:stretch>
        </p:blipFill>
        <p:spPr bwMode="auto">
          <a:xfrm>
            <a:off x="9840416" y="1196752"/>
            <a:ext cx="1511656" cy="1080120"/>
          </a:xfrm>
          <a:prstGeom prst="rect">
            <a:avLst/>
          </a:prstGeom>
          <a:noFill/>
        </p:spPr>
      </p:pic>
      <p:cxnSp>
        <p:nvCxnSpPr>
          <p:cNvPr id="16" name="15 Conector recto de flecha"/>
          <p:cNvCxnSpPr/>
          <p:nvPr/>
        </p:nvCxnSpPr>
        <p:spPr>
          <a:xfrm>
            <a:off x="9360363" y="1844824"/>
            <a:ext cx="384043"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7" name="16 CuadroTexto"/>
          <p:cNvSpPr txBox="1"/>
          <p:nvPr/>
        </p:nvSpPr>
        <p:spPr>
          <a:xfrm>
            <a:off x="9456373" y="2636913"/>
            <a:ext cx="2112235" cy="646331"/>
          </a:xfrm>
          <a:prstGeom prst="rect">
            <a:avLst/>
          </a:prstGeom>
          <a:noFill/>
        </p:spPr>
        <p:txBody>
          <a:bodyPr wrap="square" rtlCol="0">
            <a:spAutoFit/>
          </a:bodyPr>
          <a:lstStyle/>
          <a:p>
            <a:pPr algn="ctr"/>
            <a:r>
              <a:rPr lang="es-EC" dirty="0" smtClean="0">
                <a:latin typeface="Arial" pitchFamily="34" charset="0"/>
                <a:cs typeface="Arial" pitchFamily="34" charset="0"/>
              </a:rPr>
              <a:t>Post test</a:t>
            </a:r>
          </a:p>
          <a:p>
            <a:pPr algn="ctr"/>
            <a:r>
              <a:rPr lang="es-EC" dirty="0" smtClean="0">
                <a:latin typeface="Arial" pitchFamily="34" charset="0"/>
                <a:cs typeface="Arial" pitchFamily="34" charset="0"/>
              </a:rPr>
              <a:t>MBI</a:t>
            </a:r>
            <a:endParaRPr lang="es-EC" dirty="0">
              <a:latin typeface="Arial" pitchFamily="34" charset="0"/>
              <a:cs typeface="Arial" pitchFamily="34" charset="0"/>
            </a:endParaRPr>
          </a:p>
        </p:txBody>
      </p:sp>
      <p:pic>
        <p:nvPicPr>
          <p:cNvPr id="90123" name="Picture 11" descr="http://t0.gstatic.com/images?q=tbn:ANd9GcQAoWPY3QvUZit6Bo4vdPe-tUiGn5roRE36xrorgiM98xxXgRKKYQ"/>
          <p:cNvPicPr>
            <a:picLocks noChangeAspect="1" noChangeArrowheads="1"/>
          </p:cNvPicPr>
          <p:nvPr/>
        </p:nvPicPr>
        <p:blipFill>
          <a:blip r:embed="rId7" cstate="print"/>
          <a:srcRect/>
          <a:stretch>
            <a:fillRect/>
          </a:stretch>
        </p:blipFill>
        <p:spPr bwMode="auto">
          <a:xfrm>
            <a:off x="4943872" y="4077073"/>
            <a:ext cx="2592288" cy="1686063"/>
          </a:xfrm>
          <a:prstGeom prst="rect">
            <a:avLst/>
          </a:prstGeom>
          <a:noFill/>
        </p:spPr>
      </p:pic>
      <p:pic>
        <p:nvPicPr>
          <p:cNvPr id="90125" name="Picture 13" descr="http://t1.gstatic.com/images?q=tbn:ANd9GcQ7RXoWE47K6ri5KYIt9u8Fj7NrUo41KizIfSYPYHKGYfCgGqat"/>
          <p:cNvPicPr>
            <a:picLocks noChangeAspect="1" noChangeArrowheads="1"/>
          </p:cNvPicPr>
          <p:nvPr/>
        </p:nvPicPr>
        <p:blipFill>
          <a:blip r:embed="rId8" cstate="print"/>
          <a:srcRect/>
          <a:stretch>
            <a:fillRect/>
          </a:stretch>
        </p:blipFill>
        <p:spPr bwMode="auto">
          <a:xfrm>
            <a:off x="527382" y="4365105"/>
            <a:ext cx="3785548" cy="1303785"/>
          </a:xfrm>
          <a:prstGeom prst="rect">
            <a:avLst/>
          </a:prstGeom>
          <a:noFill/>
        </p:spPr>
      </p:pic>
      <p:cxnSp>
        <p:nvCxnSpPr>
          <p:cNvPr id="21" name="20 Conector recto de flecha"/>
          <p:cNvCxnSpPr/>
          <p:nvPr/>
        </p:nvCxnSpPr>
        <p:spPr>
          <a:xfrm>
            <a:off x="4463819" y="4941168"/>
            <a:ext cx="480053"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23 Conector recto de flecha"/>
          <p:cNvCxnSpPr/>
          <p:nvPr/>
        </p:nvCxnSpPr>
        <p:spPr>
          <a:xfrm>
            <a:off x="7344139" y="4941168"/>
            <a:ext cx="480053"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90127" name="Picture 15" descr="http://t0.gstatic.com/images?q=tbn:ANd9GcRtZlCVA2Xjc0wgL_W5uLVmEirwmu6Q7ecDqInFJpGKeby68jCLHw"/>
          <p:cNvPicPr>
            <a:picLocks noChangeAspect="1" noChangeArrowheads="1"/>
          </p:cNvPicPr>
          <p:nvPr/>
        </p:nvPicPr>
        <p:blipFill>
          <a:blip r:embed="rId9" cstate="print"/>
          <a:srcRect/>
          <a:stretch>
            <a:fillRect/>
          </a:stretch>
        </p:blipFill>
        <p:spPr bwMode="auto">
          <a:xfrm>
            <a:off x="8592278" y="4293096"/>
            <a:ext cx="2121663" cy="1584176"/>
          </a:xfrm>
          <a:prstGeom prst="rect">
            <a:avLst/>
          </a:prstGeom>
          <a:noFill/>
        </p:spPr>
      </p:pic>
    </p:spTree>
  </p:cSld>
  <p:clrMapOvr>
    <a:masterClrMapping/>
  </p:clrMapOvr>
  <p:transition spd="med">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0114"/>
                                        </p:tgtEl>
                                        <p:attrNameLst>
                                          <p:attrName>style.visibility</p:attrName>
                                        </p:attrNameLst>
                                      </p:cBhvr>
                                      <p:to>
                                        <p:strVal val="visible"/>
                                      </p:to>
                                    </p:set>
                                    <p:animEffect transition="in" filter="circle(in)">
                                      <p:cBhvr>
                                        <p:cTn id="7" dur="500"/>
                                        <p:tgtEl>
                                          <p:spTgt spid="9011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3" presetClass="entr" presetSubtype="16" fill="hold" nodeType="clickEffect">
                                  <p:stCondLst>
                                    <p:cond delay="0"/>
                                  </p:stCondLst>
                                  <p:childTnLst>
                                    <p:set>
                                      <p:cBhvr>
                                        <p:cTn id="14" dur="1" fill="hold">
                                          <p:stCondLst>
                                            <p:cond delay="0"/>
                                          </p:stCondLst>
                                        </p:cTn>
                                        <p:tgtEl>
                                          <p:spTgt spid="90116"/>
                                        </p:tgtEl>
                                        <p:attrNameLst>
                                          <p:attrName>style.visibility</p:attrName>
                                        </p:attrNameLst>
                                      </p:cBhvr>
                                      <p:to>
                                        <p:strVal val="visible"/>
                                      </p:to>
                                    </p:set>
                                    <p:animEffect transition="in" filter="plus(in)">
                                      <p:cBhvr>
                                        <p:cTn id="15" dur="500"/>
                                        <p:tgtEl>
                                          <p:spTgt spid="90116"/>
                                        </p:tgtEl>
                                      </p:cBhvr>
                                    </p:animEffect>
                                  </p:childTnLst>
                                </p:cTn>
                              </p:par>
                              <p:par>
                                <p:cTn id="16" presetID="13" presetClass="entr" presetSubtype="16"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plus(i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90119"/>
                                        </p:tgtEl>
                                        <p:attrNameLst>
                                          <p:attrName>style.visibility</p:attrName>
                                        </p:attrNameLst>
                                      </p:cBhvr>
                                      <p:to>
                                        <p:strVal val="visible"/>
                                      </p:to>
                                    </p:set>
                                    <p:animEffect transition="in" filter="checkerboard(across)">
                                      <p:cBhvr>
                                        <p:cTn id="23" dur="500"/>
                                        <p:tgtEl>
                                          <p:spTgt spid="90119"/>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checkerboard(across)">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6" fill="hold" nodeType="clickEffect">
                                  <p:stCondLst>
                                    <p:cond delay="0"/>
                                  </p:stCondLst>
                                  <p:childTnLst>
                                    <p:set>
                                      <p:cBhvr>
                                        <p:cTn id="30" dur="1" fill="hold">
                                          <p:stCondLst>
                                            <p:cond delay="0"/>
                                          </p:stCondLst>
                                        </p:cTn>
                                        <p:tgtEl>
                                          <p:spTgt spid="90117"/>
                                        </p:tgtEl>
                                        <p:attrNameLst>
                                          <p:attrName>style.visibility</p:attrName>
                                        </p:attrNameLst>
                                      </p:cBhvr>
                                      <p:to>
                                        <p:strVal val="visible"/>
                                      </p:to>
                                    </p:set>
                                    <p:animEffect transition="in" filter="barn(inHorizontal)">
                                      <p:cBhvr>
                                        <p:cTn id="31" dur="500"/>
                                        <p:tgtEl>
                                          <p:spTgt spid="90117"/>
                                        </p:tgtEl>
                                      </p:cBhvr>
                                    </p:animEffect>
                                  </p:childTnLst>
                                </p:cTn>
                              </p:par>
                              <p:par>
                                <p:cTn id="32" presetID="16" presetClass="entr" presetSubtype="26"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Horizont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8" presetClass="entr" presetSubtype="16" fill="hold" nodeType="clickEffect">
                                  <p:stCondLst>
                                    <p:cond delay="0"/>
                                  </p:stCondLst>
                                  <p:childTnLst>
                                    <p:set>
                                      <p:cBhvr>
                                        <p:cTn id="38" dur="1" fill="hold">
                                          <p:stCondLst>
                                            <p:cond delay="0"/>
                                          </p:stCondLst>
                                        </p:cTn>
                                        <p:tgtEl>
                                          <p:spTgt spid="90121"/>
                                        </p:tgtEl>
                                        <p:attrNameLst>
                                          <p:attrName>style.visibility</p:attrName>
                                        </p:attrNameLst>
                                      </p:cBhvr>
                                      <p:to>
                                        <p:strVal val="visible"/>
                                      </p:to>
                                    </p:set>
                                    <p:animEffect transition="in" filter="diamond(in)">
                                      <p:cBhvr>
                                        <p:cTn id="39" dur="500"/>
                                        <p:tgtEl>
                                          <p:spTgt spid="90121"/>
                                        </p:tgtEl>
                                      </p:cBhvr>
                                    </p:animEffect>
                                  </p:childTnLst>
                                </p:cTn>
                              </p:par>
                              <p:par>
                                <p:cTn id="40" presetID="8" presetClass="entr" presetSubtype="16"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diamond(in)">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90125"/>
                                        </p:tgtEl>
                                        <p:attrNameLst>
                                          <p:attrName>style.visibility</p:attrName>
                                        </p:attrNameLst>
                                      </p:cBhvr>
                                      <p:to>
                                        <p:strVal val="visible"/>
                                      </p:to>
                                    </p:set>
                                    <p:animEffect transition="in" filter="blinds(horizontal)">
                                      <p:cBhvr>
                                        <p:cTn id="47" dur="500"/>
                                        <p:tgtEl>
                                          <p:spTgt spid="90125"/>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6" fill="hold" nodeType="clickEffect">
                                  <p:stCondLst>
                                    <p:cond delay="0"/>
                                  </p:stCondLst>
                                  <p:childTnLst>
                                    <p:set>
                                      <p:cBhvr>
                                        <p:cTn id="51" dur="1" fill="hold">
                                          <p:stCondLst>
                                            <p:cond delay="0"/>
                                          </p:stCondLst>
                                        </p:cTn>
                                        <p:tgtEl>
                                          <p:spTgt spid="90123"/>
                                        </p:tgtEl>
                                        <p:attrNameLst>
                                          <p:attrName>style.visibility</p:attrName>
                                        </p:attrNameLst>
                                      </p:cBhvr>
                                      <p:to>
                                        <p:strVal val="visible"/>
                                      </p:to>
                                    </p:set>
                                    <p:animEffect transition="in" filter="barn(inHorizontal)">
                                      <p:cBhvr>
                                        <p:cTn id="52" dur="500"/>
                                        <p:tgtEl>
                                          <p:spTgt spid="90123"/>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90127"/>
                                        </p:tgtEl>
                                        <p:attrNameLst>
                                          <p:attrName>style.visibility</p:attrName>
                                        </p:attrNameLst>
                                      </p:cBhvr>
                                      <p:to>
                                        <p:strVal val="visible"/>
                                      </p:to>
                                    </p:set>
                                    <p:anim calcmode="lin" valueType="num">
                                      <p:cBhvr additive="base">
                                        <p:cTn id="57" dur="500" fill="hold"/>
                                        <p:tgtEl>
                                          <p:spTgt spid="90127"/>
                                        </p:tgtEl>
                                        <p:attrNameLst>
                                          <p:attrName>ppt_x</p:attrName>
                                        </p:attrNameLst>
                                      </p:cBhvr>
                                      <p:tavLst>
                                        <p:tav tm="0">
                                          <p:val>
                                            <p:strVal val="#ppt_x"/>
                                          </p:val>
                                        </p:tav>
                                        <p:tav tm="100000">
                                          <p:val>
                                            <p:strVal val="#ppt_x"/>
                                          </p:val>
                                        </p:tav>
                                      </p:tavLst>
                                    </p:anim>
                                    <p:anim calcmode="lin" valueType="num">
                                      <p:cBhvr additive="base">
                                        <p:cTn id="58" dur="500" fill="hold"/>
                                        <p:tgtEl>
                                          <p:spTgt spid="901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1" grpId="0"/>
      <p:bldP spid="14" grpId="0"/>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466421" y="326505"/>
            <a:ext cx="6048672" cy="461665"/>
          </a:xfrm>
          <a:prstGeom prst="rect">
            <a:avLst/>
          </a:prstGeom>
          <a:noFill/>
        </p:spPr>
        <p:txBody>
          <a:bodyPr wrap="square" rtlCol="0">
            <a:spAutoFit/>
          </a:bodyPr>
          <a:lstStyle/>
          <a:p>
            <a:pPr marL="0" lvl="3"/>
            <a:r>
              <a:rPr lang="es-EC" sz="2400" b="1" dirty="0" smtClean="0">
                <a:latin typeface="Arial" pitchFamily="34" charset="0"/>
                <a:cs typeface="Arial" pitchFamily="34" charset="0"/>
              </a:rPr>
              <a:t>Población y Muestra</a:t>
            </a:r>
            <a:endParaRPr lang="es-EC" sz="2400" dirty="0">
              <a:latin typeface="Arial" pitchFamily="34" charset="0"/>
              <a:cs typeface="Arial" pitchFamily="34" charset="0"/>
            </a:endParaRPr>
          </a:p>
        </p:txBody>
      </p:sp>
      <p:pic>
        <p:nvPicPr>
          <p:cNvPr id="55298" name="Picture 2"/>
          <p:cNvPicPr>
            <a:picLocks noChangeAspect="1" noChangeArrowheads="1"/>
          </p:cNvPicPr>
          <p:nvPr/>
        </p:nvPicPr>
        <p:blipFill>
          <a:blip r:embed="rId2" cstate="print"/>
          <a:srcRect/>
          <a:stretch>
            <a:fillRect/>
          </a:stretch>
        </p:blipFill>
        <p:spPr bwMode="auto">
          <a:xfrm>
            <a:off x="632460" y="1463040"/>
            <a:ext cx="3276600" cy="762000"/>
          </a:xfrm>
          <a:prstGeom prst="rect">
            <a:avLst/>
          </a:prstGeom>
          <a:noFill/>
          <a:ln w="9525">
            <a:noFill/>
            <a:miter lim="800000"/>
            <a:headEnd/>
            <a:tailEnd/>
          </a:ln>
        </p:spPr>
      </p:pic>
      <p:sp>
        <p:nvSpPr>
          <p:cNvPr id="6" name="5 CuadroTexto"/>
          <p:cNvSpPr txBox="1"/>
          <p:nvPr/>
        </p:nvSpPr>
        <p:spPr>
          <a:xfrm>
            <a:off x="5013960" y="1356360"/>
            <a:ext cx="4678680" cy="369332"/>
          </a:xfrm>
          <a:prstGeom prst="rect">
            <a:avLst/>
          </a:prstGeom>
          <a:noFill/>
        </p:spPr>
        <p:txBody>
          <a:bodyPr wrap="square" rtlCol="0">
            <a:spAutoFit/>
          </a:bodyPr>
          <a:lstStyle/>
          <a:p>
            <a:r>
              <a:rPr lang="es-EC" dirty="0" smtClean="0">
                <a:latin typeface="Arial" pitchFamily="34" charset="0"/>
                <a:cs typeface="Arial" pitchFamily="34" charset="0"/>
              </a:rPr>
              <a:t>Asesores en exportación de flores</a:t>
            </a:r>
            <a:endParaRPr lang="es-EC" dirty="0">
              <a:latin typeface="Arial" pitchFamily="34" charset="0"/>
              <a:cs typeface="Arial" pitchFamily="34" charset="0"/>
            </a:endParaRPr>
          </a:p>
        </p:txBody>
      </p:sp>
      <p:sp>
        <p:nvSpPr>
          <p:cNvPr id="7" name="6 CuadroTexto"/>
          <p:cNvSpPr txBox="1"/>
          <p:nvPr/>
        </p:nvSpPr>
        <p:spPr>
          <a:xfrm>
            <a:off x="4968240" y="2042160"/>
            <a:ext cx="2484120" cy="369332"/>
          </a:xfrm>
          <a:prstGeom prst="rect">
            <a:avLst/>
          </a:prstGeom>
          <a:noFill/>
        </p:spPr>
        <p:txBody>
          <a:bodyPr wrap="square" rtlCol="0">
            <a:spAutoFit/>
          </a:bodyPr>
          <a:lstStyle/>
          <a:p>
            <a:r>
              <a:rPr lang="es-EC" dirty="0" smtClean="0">
                <a:latin typeface="Arial" pitchFamily="34" charset="0"/>
                <a:cs typeface="Arial" pitchFamily="34" charset="0"/>
              </a:rPr>
              <a:t>Trabajo administrativo</a:t>
            </a:r>
            <a:endParaRPr lang="es-EC" dirty="0">
              <a:latin typeface="Arial" pitchFamily="34" charset="0"/>
              <a:cs typeface="Arial" pitchFamily="34" charset="0"/>
            </a:endParaRPr>
          </a:p>
        </p:txBody>
      </p:sp>
      <p:cxnSp>
        <p:nvCxnSpPr>
          <p:cNvPr id="9" name="8 Conector recto de flecha"/>
          <p:cNvCxnSpPr>
            <a:stCxn id="55298" idx="3"/>
          </p:cNvCxnSpPr>
          <p:nvPr/>
        </p:nvCxnSpPr>
        <p:spPr>
          <a:xfrm flipV="1">
            <a:off x="3909060" y="1584960"/>
            <a:ext cx="1028700" cy="2590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10 Conector recto de flecha"/>
          <p:cNvCxnSpPr>
            <a:stCxn id="55298" idx="3"/>
            <a:endCxn id="7" idx="1"/>
          </p:cNvCxnSpPr>
          <p:nvPr/>
        </p:nvCxnSpPr>
        <p:spPr>
          <a:xfrm>
            <a:off x="3909060" y="1844040"/>
            <a:ext cx="1059180" cy="38278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11 Rectángulo"/>
          <p:cNvSpPr/>
          <p:nvPr/>
        </p:nvSpPr>
        <p:spPr>
          <a:xfrm>
            <a:off x="914400" y="4827955"/>
            <a:ext cx="3596640" cy="923330"/>
          </a:xfrm>
          <a:prstGeom prst="rect">
            <a:avLst/>
          </a:prstGeom>
        </p:spPr>
        <p:txBody>
          <a:bodyPr wrap="square">
            <a:spAutoFit/>
          </a:bodyPr>
          <a:lstStyle/>
          <a:p>
            <a:r>
              <a:rPr lang="es-EC" dirty="0" smtClean="0">
                <a:latin typeface="Arial" pitchFamily="34" charset="0"/>
                <a:cs typeface="Arial" pitchFamily="34" charset="0"/>
              </a:rPr>
              <a:t>La Tierra E-1033 y Juan de Alcántara, el teléfono de contacto es el (+593) 022441991</a:t>
            </a:r>
            <a:endParaRPr lang="es-EC" dirty="0">
              <a:latin typeface="Arial" pitchFamily="34" charset="0"/>
              <a:cs typeface="Arial" pitchFamily="34" charset="0"/>
            </a:endParaRPr>
          </a:p>
        </p:txBody>
      </p:sp>
      <p:pic>
        <p:nvPicPr>
          <p:cNvPr id="55304" name="Picture 8"/>
          <p:cNvPicPr>
            <a:picLocks noChangeAspect="1" noChangeArrowheads="1"/>
          </p:cNvPicPr>
          <p:nvPr/>
        </p:nvPicPr>
        <p:blipFill>
          <a:blip r:embed="rId3" cstate="print"/>
          <a:srcRect/>
          <a:stretch>
            <a:fillRect/>
          </a:stretch>
        </p:blipFill>
        <p:spPr bwMode="auto">
          <a:xfrm>
            <a:off x="1699260" y="2930843"/>
            <a:ext cx="1905000" cy="1514475"/>
          </a:xfrm>
          <a:prstGeom prst="rect">
            <a:avLst/>
          </a:prstGeom>
          <a:noFill/>
          <a:ln w="9525">
            <a:noFill/>
            <a:miter lim="800000"/>
            <a:headEnd/>
            <a:tailEnd/>
          </a:ln>
        </p:spPr>
      </p:pic>
      <p:sp>
        <p:nvSpPr>
          <p:cNvPr id="17" name="16 CuadroTexto"/>
          <p:cNvSpPr txBox="1"/>
          <p:nvPr/>
        </p:nvSpPr>
        <p:spPr>
          <a:xfrm>
            <a:off x="5059680" y="2895600"/>
            <a:ext cx="2727960" cy="369332"/>
          </a:xfrm>
          <a:prstGeom prst="rect">
            <a:avLst/>
          </a:prstGeom>
          <a:noFill/>
        </p:spPr>
        <p:txBody>
          <a:bodyPr wrap="square" rtlCol="0">
            <a:spAutoFit/>
          </a:bodyPr>
          <a:lstStyle/>
          <a:p>
            <a:r>
              <a:rPr lang="es-EC" dirty="0" smtClean="0">
                <a:latin typeface="Arial" pitchFamily="34" charset="0"/>
                <a:cs typeface="Arial" pitchFamily="34" charset="0"/>
              </a:rPr>
              <a:t>Estados Unidos</a:t>
            </a:r>
            <a:endParaRPr lang="es-EC" dirty="0">
              <a:latin typeface="Arial" pitchFamily="34" charset="0"/>
              <a:cs typeface="Arial" pitchFamily="34" charset="0"/>
            </a:endParaRPr>
          </a:p>
        </p:txBody>
      </p:sp>
      <p:sp>
        <p:nvSpPr>
          <p:cNvPr id="18" name="17 CuadroTexto"/>
          <p:cNvSpPr txBox="1"/>
          <p:nvPr/>
        </p:nvSpPr>
        <p:spPr>
          <a:xfrm>
            <a:off x="5090160" y="3505200"/>
            <a:ext cx="2727960" cy="369332"/>
          </a:xfrm>
          <a:prstGeom prst="rect">
            <a:avLst/>
          </a:prstGeom>
          <a:noFill/>
        </p:spPr>
        <p:txBody>
          <a:bodyPr wrap="square" rtlCol="0">
            <a:spAutoFit/>
          </a:bodyPr>
          <a:lstStyle/>
          <a:p>
            <a:r>
              <a:rPr lang="es-EC" dirty="0" smtClean="0">
                <a:latin typeface="Arial" pitchFamily="34" charset="0"/>
                <a:cs typeface="Arial" pitchFamily="34" charset="0"/>
              </a:rPr>
              <a:t>Europa</a:t>
            </a:r>
            <a:endParaRPr lang="es-EC" dirty="0">
              <a:latin typeface="Arial" pitchFamily="34" charset="0"/>
              <a:cs typeface="Arial" pitchFamily="34" charset="0"/>
            </a:endParaRPr>
          </a:p>
        </p:txBody>
      </p:sp>
      <p:sp>
        <p:nvSpPr>
          <p:cNvPr id="19" name="18 CuadroTexto"/>
          <p:cNvSpPr txBox="1"/>
          <p:nvPr/>
        </p:nvSpPr>
        <p:spPr>
          <a:xfrm>
            <a:off x="5105400" y="4038600"/>
            <a:ext cx="2727960" cy="369332"/>
          </a:xfrm>
          <a:prstGeom prst="rect">
            <a:avLst/>
          </a:prstGeom>
          <a:noFill/>
        </p:spPr>
        <p:txBody>
          <a:bodyPr wrap="square" rtlCol="0">
            <a:spAutoFit/>
          </a:bodyPr>
          <a:lstStyle/>
          <a:p>
            <a:r>
              <a:rPr lang="es-EC" dirty="0" smtClean="0">
                <a:latin typeface="Arial" pitchFamily="34" charset="0"/>
                <a:cs typeface="Arial" pitchFamily="34" charset="0"/>
              </a:rPr>
              <a:t>El Caribe</a:t>
            </a:r>
            <a:endParaRPr lang="es-EC" dirty="0">
              <a:latin typeface="Arial" pitchFamily="34" charset="0"/>
              <a:cs typeface="Arial" pitchFamily="34" charset="0"/>
            </a:endParaRPr>
          </a:p>
        </p:txBody>
      </p:sp>
      <p:cxnSp>
        <p:nvCxnSpPr>
          <p:cNvPr id="21" name="20 Conector recto de flecha"/>
          <p:cNvCxnSpPr>
            <a:stCxn id="55304" idx="3"/>
            <a:endCxn id="17" idx="1"/>
          </p:cNvCxnSpPr>
          <p:nvPr/>
        </p:nvCxnSpPr>
        <p:spPr>
          <a:xfrm flipV="1">
            <a:off x="3604260" y="3080266"/>
            <a:ext cx="1455420" cy="6078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22 Conector recto de flecha"/>
          <p:cNvCxnSpPr>
            <a:stCxn id="55304" idx="3"/>
            <a:endCxn id="18" idx="1"/>
          </p:cNvCxnSpPr>
          <p:nvPr/>
        </p:nvCxnSpPr>
        <p:spPr>
          <a:xfrm>
            <a:off x="3604260" y="3688081"/>
            <a:ext cx="1485900" cy="178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24 Conector recto de flecha"/>
          <p:cNvCxnSpPr>
            <a:stCxn id="55304" idx="3"/>
            <a:endCxn id="19" idx="1"/>
          </p:cNvCxnSpPr>
          <p:nvPr/>
        </p:nvCxnSpPr>
        <p:spPr>
          <a:xfrm>
            <a:off x="3604260" y="3688081"/>
            <a:ext cx="1501140" cy="53518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25 CuadroTexto"/>
          <p:cNvSpPr txBox="1"/>
          <p:nvPr/>
        </p:nvSpPr>
        <p:spPr>
          <a:xfrm>
            <a:off x="1752600" y="2270760"/>
            <a:ext cx="1021080" cy="381000"/>
          </a:xfrm>
          <a:prstGeom prst="rect">
            <a:avLst/>
          </a:prstGeom>
          <a:noFill/>
        </p:spPr>
        <p:txBody>
          <a:bodyPr wrap="square" rtlCol="0">
            <a:spAutoFit/>
          </a:bodyPr>
          <a:lstStyle/>
          <a:p>
            <a:pPr algn="ctr"/>
            <a:r>
              <a:rPr lang="es-EC" b="1" dirty="0" smtClean="0">
                <a:latin typeface="Arial" pitchFamily="34" charset="0"/>
                <a:cs typeface="Arial" pitchFamily="34" charset="0"/>
              </a:rPr>
              <a:t>1996</a:t>
            </a:r>
            <a:endParaRPr lang="es-EC" b="1" dirty="0">
              <a:latin typeface="Arial" pitchFamily="34" charset="0"/>
              <a:cs typeface="Arial" pitchFamily="34" charset="0"/>
            </a:endParaRPr>
          </a:p>
        </p:txBody>
      </p:sp>
      <p:pic>
        <p:nvPicPr>
          <p:cNvPr id="27" name="Picture 4"/>
          <p:cNvPicPr>
            <a:picLocks noChangeAspect="1" noChangeArrowheads="1"/>
          </p:cNvPicPr>
          <p:nvPr/>
        </p:nvPicPr>
        <p:blipFill>
          <a:blip r:embed="rId4" cstate="print"/>
          <a:srcRect/>
          <a:stretch>
            <a:fillRect/>
          </a:stretch>
        </p:blipFill>
        <p:spPr bwMode="auto">
          <a:xfrm>
            <a:off x="7658686" y="2795995"/>
            <a:ext cx="3801794" cy="2939926"/>
          </a:xfrm>
          <a:prstGeom prst="rect">
            <a:avLst/>
          </a:prstGeom>
          <a:ln>
            <a:noFill/>
          </a:ln>
          <a:effectLst>
            <a:outerShdw blurRad="190500" algn="tl" rotWithShape="0">
              <a:srgbClr val="000000">
                <a:alpha val="70000"/>
              </a:srgbClr>
            </a:outerShdw>
          </a:effectLst>
        </p:spPr>
      </p:pic>
    </p:spTree>
  </p:cSld>
  <p:clrMapOvr>
    <a:masterClrMapping/>
  </p:clrMapOvr>
  <p:transition spd="slow">
    <p:comb dir="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1679509" y="-4862"/>
            <a:ext cx="9025003" cy="580926"/>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C" sz="2400" b="1" i="0" u="none" strike="noStrike" kern="1200" cap="small" spc="0" normalizeH="0" baseline="0" noProof="0" dirty="0" smtClean="0">
                <a:ln>
                  <a:noFill/>
                </a:ln>
                <a:solidFill>
                  <a:schemeClr val="tx1"/>
                </a:solidFill>
                <a:effectLst>
                  <a:outerShdw blurRad="50800" dist="38100" dir="2700000" algn="tl" rotWithShape="0">
                    <a:prstClr val="black">
                      <a:alpha val="40000"/>
                    </a:prstClr>
                  </a:outerShdw>
                </a:effectLst>
                <a:uLnTx/>
                <a:uFillTx/>
                <a:latin typeface="Arial" pitchFamily="34" charset="0"/>
                <a:ea typeface="+mj-ea"/>
                <a:cs typeface="Arial" pitchFamily="34" charset="0"/>
              </a:rPr>
              <a:t>CAPÍTULO </a:t>
            </a:r>
            <a:r>
              <a:rPr lang="es-EC" sz="2400" b="1" cap="small" noProof="0" dirty="0" smtClean="0">
                <a:effectLst>
                  <a:outerShdw blurRad="50800" dist="38100" dir="2700000" algn="tl" rotWithShape="0">
                    <a:prstClr val="black">
                      <a:alpha val="40000"/>
                    </a:prstClr>
                  </a:outerShdw>
                </a:effectLst>
                <a:latin typeface="Arial" pitchFamily="34" charset="0"/>
                <a:ea typeface="+mj-ea"/>
                <a:cs typeface="Arial" pitchFamily="34" charset="0"/>
              </a:rPr>
              <a:t>IV</a:t>
            </a:r>
            <a:endParaRPr kumimoji="0" lang="es-EC" sz="2400" b="1" i="0" u="none" strike="noStrike" kern="1200" cap="small" spc="0" normalizeH="0" baseline="0" noProof="0" dirty="0">
              <a:ln>
                <a:noFill/>
              </a:ln>
              <a:solidFill>
                <a:schemeClr val="tx1"/>
              </a:solidFill>
              <a:effectLst>
                <a:outerShdw blurRad="50800" dist="38100" dir="2700000" algn="tl" rotWithShape="0">
                  <a:prstClr val="black">
                    <a:alpha val="40000"/>
                  </a:prstClr>
                </a:outerShdw>
              </a:effectLst>
              <a:uLnTx/>
              <a:uFillTx/>
              <a:latin typeface="Arial" pitchFamily="34" charset="0"/>
              <a:ea typeface="+mj-ea"/>
              <a:cs typeface="Arial" pitchFamily="34" charset="0"/>
            </a:endParaRPr>
          </a:p>
        </p:txBody>
      </p:sp>
      <p:sp>
        <p:nvSpPr>
          <p:cNvPr id="3" name="1 Título"/>
          <p:cNvSpPr txBox="1">
            <a:spLocks/>
          </p:cNvSpPr>
          <p:nvPr/>
        </p:nvSpPr>
        <p:spPr>
          <a:xfrm>
            <a:off x="1775520" y="471810"/>
            <a:ext cx="9793088" cy="580926"/>
          </a:xfrm>
          <a:prstGeom prst="rect">
            <a:avLst/>
          </a:prstGeom>
        </p:spPr>
        <p:txBody>
          <a:bodyPr vert="horz" anchor="b">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EC" sz="2400" b="1" cap="small" dirty="0" smtClean="0">
                <a:effectLst>
                  <a:outerShdw blurRad="50800" dist="38100" dir="2700000" algn="tl" rotWithShape="0">
                    <a:prstClr val="black">
                      <a:alpha val="40000"/>
                    </a:prstClr>
                  </a:outerShdw>
                </a:effectLst>
                <a:latin typeface="Arial" pitchFamily="34" charset="0"/>
                <a:ea typeface="+mj-ea"/>
                <a:cs typeface="Arial" pitchFamily="34" charset="0"/>
              </a:rPr>
              <a:t>DIAGNÓSTICO Y FORMULACIÓN DEL PROGRAMA</a:t>
            </a:r>
            <a:endParaRPr kumimoji="0" lang="es-EC" sz="2400" b="1" i="0" u="none" strike="noStrike" kern="1200" cap="small" spc="0" normalizeH="0" baseline="0" noProof="0" dirty="0">
              <a:ln>
                <a:noFill/>
              </a:ln>
              <a:solidFill>
                <a:schemeClr val="tx1"/>
              </a:solidFill>
              <a:effectLst>
                <a:outerShdw blurRad="50800" dist="38100" dir="2700000" algn="tl" rotWithShape="0">
                  <a:prstClr val="black">
                    <a:alpha val="40000"/>
                  </a:prstClr>
                </a:outerShdw>
              </a:effectLst>
              <a:uLnTx/>
              <a:uFillTx/>
              <a:latin typeface="Arial" pitchFamily="34" charset="0"/>
              <a:ea typeface="+mj-ea"/>
              <a:cs typeface="Arial" pitchFamily="34" charset="0"/>
            </a:endParaRPr>
          </a:p>
        </p:txBody>
      </p:sp>
      <p:sp>
        <p:nvSpPr>
          <p:cNvPr id="4" name="3 CuadroTexto"/>
          <p:cNvSpPr txBox="1"/>
          <p:nvPr/>
        </p:nvSpPr>
        <p:spPr>
          <a:xfrm>
            <a:off x="527381" y="1484785"/>
            <a:ext cx="9985109" cy="461665"/>
          </a:xfrm>
          <a:prstGeom prst="rect">
            <a:avLst/>
          </a:prstGeom>
          <a:noFill/>
        </p:spPr>
        <p:txBody>
          <a:bodyPr wrap="square" rtlCol="0">
            <a:spAutoFit/>
          </a:bodyPr>
          <a:lstStyle/>
          <a:p>
            <a:pPr marL="0" lvl="3"/>
            <a:r>
              <a:rPr lang="es-EC" sz="2400" b="1" dirty="0" smtClean="0">
                <a:latin typeface="Arial" pitchFamily="34" charset="0"/>
                <a:cs typeface="Arial" pitchFamily="34" charset="0"/>
              </a:rPr>
              <a:t>Presentación gráfica y análisis del diagnóstico</a:t>
            </a:r>
            <a:endParaRPr lang="es-EC" sz="2400" dirty="0">
              <a:latin typeface="Arial" pitchFamily="34" charset="0"/>
              <a:cs typeface="Arial" pitchFamily="34" charset="0"/>
            </a:endParaRPr>
          </a:p>
        </p:txBody>
      </p:sp>
      <p:graphicFrame>
        <p:nvGraphicFramePr>
          <p:cNvPr id="5" name="4 Gráfico"/>
          <p:cNvGraphicFramePr/>
          <p:nvPr/>
        </p:nvGraphicFramePr>
        <p:xfrm>
          <a:off x="527382" y="2780928"/>
          <a:ext cx="5376597" cy="352839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5 Gráfico"/>
          <p:cNvGraphicFramePr/>
          <p:nvPr/>
        </p:nvGraphicFramePr>
        <p:xfrm>
          <a:off x="6480043" y="2813538"/>
          <a:ext cx="5280587" cy="3278088"/>
        </p:xfrm>
        <a:graphic>
          <a:graphicData uri="http://schemas.openxmlformats.org/drawingml/2006/chart">
            <c:chart xmlns:c="http://schemas.openxmlformats.org/drawingml/2006/chart" xmlns:r="http://schemas.openxmlformats.org/officeDocument/2006/relationships" r:id="rId3"/>
          </a:graphicData>
        </a:graphic>
      </p:graphicFrame>
      <p:sp>
        <p:nvSpPr>
          <p:cNvPr id="12289" name="Rectangle 1"/>
          <p:cNvSpPr>
            <a:spLocks noChangeArrowheads="1"/>
          </p:cNvSpPr>
          <p:nvPr/>
        </p:nvSpPr>
        <p:spPr bwMode="auto">
          <a:xfrm>
            <a:off x="685800" y="6155620"/>
            <a:ext cx="408432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Gr</a:t>
            </a:r>
            <a:r>
              <a:rPr kumimoji="0" lang="es-EC" sz="12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es-EC"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fica N°1:</a:t>
            </a:r>
            <a:r>
              <a:rPr kumimoji="0" lang="es-EC" sz="1200" b="0" i="0" u="none" strike="noStrike" cap="none" normalizeH="0" dirty="0" smtClean="0">
                <a:ln>
                  <a:noFill/>
                </a:ln>
                <a:solidFill>
                  <a:schemeClr val="tx1"/>
                </a:solidFill>
                <a:effectLst/>
                <a:latin typeface="Arial" pitchFamily="34" charset="0"/>
                <a:ea typeface="Calibri" pitchFamily="34" charset="0"/>
                <a:cs typeface="Arial" pitchFamily="34" charset="0"/>
              </a:rPr>
              <a:t> Espacios recreativos en el lugar de trabajo</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Rectangle 1"/>
          <p:cNvSpPr>
            <a:spLocks noChangeArrowheads="1"/>
          </p:cNvSpPr>
          <p:nvPr/>
        </p:nvSpPr>
        <p:spPr bwMode="auto">
          <a:xfrm>
            <a:off x="6751320" y="6231820"/>
            <a:ext cx="408432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Gr</a:t>
            </a:r>
            <a:r>
              <a:rPr kumimoji="0" lang="es-EC" sz="12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es-EC"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fica N°2:</a:t>
            </a:r>
            <a:r>
              <a:rPr lang="es-EC" sz="1200" dirty="0" smtClean="0">
                <a:latin typeface="Arial" pitchFamily="34" charset="0"/>
                <a:ea typeface="Calibri" pitchFamily="34" charset="0"/>
                <a:cs typeface="Arial" pitchFamily="34" charset="0"/>
              </a:rPr>
              <a:t> Importancia del tiempo libre</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spd="med">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6"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Gráfico"/>
          <p:cNvGraphicFramePr/>
          <p:nvPr/>
        </p:nvGraphicFramePr>
        <p:xfrm>
          <a:off x="1103446" y="260648"/>
          <a:ext cx="9985109" cy="295232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3 Gráfico"/>
          <p:cNvGraphicFramePr/>
          <p:nvPr/>
        </p:nvGraphicFramePr>
        <p:xfrm>
          <a:off x="2728000" y="3873624"/>
          <a:ext cx="6432715" cy="2592288"/>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1"/>
          <p:cNvSpPr>
            <a:spLocks noChangeArrowheads="1"/>
          </p:cNvSpPr>
          <p:nvPr/>
        </p:nvSpPr>
        <p:spPr bwMode="auto">
          <a:xfrm>
            <a:off x="3246120" y="3229540"/>
            <a:ext cx="408432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Gr</a:t>
            </a:r>
            <a:r>
              <a:rPr kumimoji="0" lang="es-EC" sz="12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es-EC"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fica N° 3:</a:t>
            </a:r>
            <a:r>
              <a:rPr kumimoji="0" lang="es-EC" sz="1200" b="0" i="0" u="none" strike="noStrike" cap="none" normalizeH="0" dirty="0" smtClean="0">
                <a:ln>
                  <a:noFill/>
                </a:ln>
                <a:solidFill>
                  <a:schemeClr val="tx1"/>
                </a:solidFill>
                <a:effectLst/>
                <a:latin typeface="Arial" pitchFamily="34" charset="0"/>
                <a:ea typeface="Calibri" pitchFamily="34" charset="0"/>
                <a:cs typeface="Arial" pitchFamily="34" charset="0"/>
              </a:rPr>
              <a:t> Tiempo libre de lunes a viernes</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Rectangle 1"/>
          <p:cNvSpPr>
            <a:spLocks noChangeArrowheads="1"/>
          </p:cNvSpPr>
          <p:nvPr/>
        </p:nvSpPr>
        <p:spPr bwMode="auto">
          <a:xfrm>
            <a:off x="3749040" y="6367641"/>
            <a:ext cx="408432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Gr</a:t>
            </a:r>
            <a:r>
              <a:rPr kumimoji="0" lang="es-EC" sz="12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es-EC"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fica N° 4:</a:t>
            </a:r>
            <a:r>
              <a:rPr kumimoji="0" lang="es-EC" sz="1200" b="0" i="0" u="none" strike="noStrike" cap="none" normalizeH="0" dirty="0" smtClean="0">
                <a:ln>
                  <a:noFill/>
                </a:ln>
                <a:solidFill>
                  <a:schemeClr val="tx1"/>
                </a:solidFill>
                <a:effectLst/>
                <a:latin typeface="Arial" pitchFamily="34" charset="0"/>
                <a:ea typeface="Calibri" pitchFamily="34" charset="0"/>
                <a:cs typeface="Arial" pitchFamily="34" charset="0"/>
              </a:rPr>
              <a:t> Tiempo libre de fin de semana</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spd="med">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heckerboard(across)">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Graphic spid="4"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Gráfico"/>
          <p:cNvGraphicFramePr/>
          <p:nvPr/>
        </p:nvGraphicFramePr>
        <p:xfrm>
          <a:off x="882472" y="32048"/>
          <a:ext cx="4992555" cy="288032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3 Gráfico"/>
          <p:cNvGraphicFramePr/>
          <p:nvPr/>
        </p:nvGraphicFramePr>
        <p:xfrm>
          <a:off x="6451091" y="32048"/>
          <a:ext cx="4896544" cy="280831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4 Gráfico"/>
          <p:cNvGraphicFramePr/>
          <p:nvPr/>
        </p:nvGraphicFramePr>
        <p:xfrm>
          <a:off x="1700848" y="3307457"/>
          <a:ext cx="9217024" cy="3321943"/>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1"/>
          <p:cNvSpPr>
            <a:spLocks noChangeArrowheads="1"/>
          </p:cNvSpPr>
          <p:nvPr/>
        </p:nvSpPr>
        <p:spPr bwMode="auto">
          <a:xfrm>
            <a:off x="914400" y="2877681"/>
            <a:ext cx="408432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Gr</a:t>
            </a:r>
            <a:r>
              <a:rPr kumimoji="0" lang="es-EC" sz="12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es-EC"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fica N° 5:</a:t>
            </a:r>
            <a:r>
              <a:rPr kumimoji="0" lang="es-EC" sz="1200" b="0" i="0" u="none" strike="noStrike" cap="none" normalizeH="0" dirty="0" smtClean="0">
                <a:ln>
                  <a:noFill/>
                </a:ln>
                <a:solidFill>
                  <a:schemeClr val="tx1"/>
                </a:solidFill>
                <a:effectLst/>
                <a:latin typeface="Arial" pitchFamily="34" charset="0"/>
                <a:ea typeface="Calibri" pitchFamily="34" charset="0"/>
                <a:cs typeface="Arial" pitchFamily="34" charset="0"/>
              </a:rPr>
              <a:t> Organización de actividades recreativas</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Rectangle 1"/>
          <p:cNvSpPr>
            <a:spLocks noChangeArrowheads="1"/>
          </p:cNvSpPr>
          <p:nvPr/>
        </p:nvSpPr>
        <p:spPr bwMode="auto">
          <a:xfrm>
            <a:off x="6827520" y="2909500"/>
            <a:ext cx="408432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sz="1200" b="0" i="0" u="none" strike="noStrike" cap="none" normalizeH="0" baseline="0" dirty="0" smtClean="0">
                <a:ln>
                  <a:noFill/>
                </a:ln>
                <a:solidFill>
                  <a:srgbClr val="9A5315"/>
                </a:solidFill>
                <a:effectLst/>
                <a:latin typeface="Arial" pitchFamily="34" charset="0"/>
                <a:ea typeface="Calibri" pitchFamily="34" charset="0"/>
                <a:cs typeface="Arial" pitchFamily="34" charset="0"/>
              </a:rPr>
              <a:t>Gr</a:t>
            </a:r>
            <a:r>
              <a:rPr kumimoji="0" lang="es-EC" sz="1200" b="0" i="0" u="none" strike="noStrike" cap="none" normalizeH="0" baseline="0" dirty="0" smtClean="0">
                <a:ln>
                  <a:noFill/>
                </a:ln>
                <a:solidFill>
                  <a:srgbClr val="9A5315"/>
                </a:solidFill>
                <a:effectLst/>
                <a:latin typeface="Calibri"/>
                <a:ea typeface="Calibri" pitchFamily="34" charset="0"/>
                <a:cs typeface="Arial" pitchFamily="34" charset="0"/>
              </a:rPr>
              <a:t>á</a:t>
            </a:r>
            <a:r>
              <a:rPr kumimoji="0" lang="es-EC" sz="1200" b="0" i="0" u="none" strike="noStrike" cap="none" normalizeH="0" baseline="0" dirty="0" smtClean="0">
                <a:ln>
                  <a:noFill/>
                </a:ln>
                <a:solidFill>
                  <a:srgbClr val="9A5315"/>
                </a:solidFill>
                <a:effectLst/>
                <a:latin typeface="Arial" pitchFamily="34" charset="0"/>
                <a:ea typeface="Calibri" pitchFamily="34" charset="0"/>
                <a:cs typeface="Arial" pitchFamily="34" charset="0"/>
              </a:rPr>
              <a:t>fica N° 6:</a:t>
            </a:r>
            <a:r>
              <a:rPr kumimoji="0" lang="es-EC" sz="1200" b="0" i="0" u="none" strike="noStrike" cap="none" normalizeH="0" dirty="0" smtClean="0">
                <a:ln>
                  <a:noFill/>
                </a:ln>
                <a:solidFill>
                  <a:srgbClr val="9A5315"/>
                </a:solidFill>
                <a:effectLst/>
                <a:latin typeface="Arial" pitchFamily="34" charset="0"/>
                <a:ea typeface="Calibri" pitchFamily="34" charset="0"/>
                <a:cs typeface="Arial" pitchFamily="34" charset="0"/>
              </a:rPr>
              <a:t> Rango de edades</a:t>
            </a:r>
            <a:endParaRPr kumimoji="0" lang="es-EC" sz="1800" b="0" i="0" u="none" strike="noStrike" cap="none" normalizeH="0" baseline="0" dirty="0" smtClean="0">
              <a:ln>
                <a:noFill/>
              </a:ln>
              <a:solidFill>
                <a:srgbClr val="9A5315"/>
              </a:solidFill>
              <a:effectLst/>
              <a:latin typeface="Arial" pitchFamily="34" charset="0"/>
              <a:cs typeface="Arial" pitchFamily="34" charset="0"/>
            </a:endParaRPr>
          </a:p>
        </p:txBody>
      </p:sp>
      <p:sp>
        <p:nvSpPr>
          <p:cNvPr id="8" name="Rectangle 1"/>
          <p:cNvSpPr>
            <a:spLocks noChangeArrowheads="1"/>
          </p:cNvSpPr>
          <p:nvPr/>
        </p:nvSpPr>
        <p:spPr bwMode="auto">
          <a:xfrm>
            <a:off x="3032760" y="6581001"/>
            <a:ext cx="640080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sz="1200" b="0" i="0" u="none" strike="noStrike" cap="none" normalizeH="0" baseline="0" dirty="0" smtClean="0">
                <a:ln>
                  <a:noFill/>
                </a:ln>
                <a:solidFill>
                  <a:srgbClr val="9A5315"/>
                </a:solidFill>
                <a:effectLst/>
                <a:latin typeface="Arial" pitchFamily="34" charset="0"/>
                <a:ea typeface="Calibri" pitchFamily="34" charset="0"/>
                <a:cs typeface="Arial" pitchFamily="34" charset="0"/>
              </a:rPr>
              <a:t>Gr</a:t>
            </a:r>
            <a:r>
              <a:rPr kumimoji="0" lang="es-EC" sz="1200" b="0" i="0" u="none" strike="noStrike" cap="none" normalizeH="0" baseline="0" dirty="0" smtClean="0">
                <a:ln>
                  <a:noFill/>
                </a:ln>
                <a:solidFill>
                  <a:srgbClr val="9A5315"/>
                </a:solidFill>
                <a:effectLst/>
                <a:latin typeface="Calibri"/>
                <a:ea typeface="Calibri" pitchFamily="34" charset="0"/>
                <a:cs typeface="Arial" pitchFamily="34" charset="0"/>
              </a:rPr>
              <a:t>á</a:t>
            </a:r>
            <a:r>
              <a:rPr kumimoji="0" lang="es-EC" sz="1200" b="0" i="0" u="none" strike="noStrike" cap="none" normalizeH="0" baseline="0" dirty="0" smtClean="0">
                <a:ln>
                  <a:noFill/>
                </a:ln>
                <a:solidFill>
                  <a:srgbClr val="9A5315"/>
                </a:solidFill>
                <a:effectLst/>
                <a:latin typeface="Arial" pitchFamily="34" charset="0"/>
                <a:ea typeface="Calibri" pitchFamily="34" charset="0"/>
                <a:cs typeface="Arial" pitchFamily="34" charset="0"/>
              </a:rPr>
              <a:t>fica N° 7:</a:t>
            </a:r>
            <a:r>
              <a:rPr kumimoji="0" lang="es-EC" sz="1200" b="0" i="0" u="none" strike="noStrike" cap="none" normalizeH="0" dirty="0" smtClean="0">
                <a:ln>
                  <a:noFill/>
                </a:ln>
                <a:solidFill>
                  <a:srgbClr val="9A5315"/>
                </a:solidFill>
                <a:effectLst/>
                <a:latin typeface="Arial" pitchFamily="34" charset="0"/>
                <a:ea typeface="Calibri" pitchFamily="34" charset="0"/>
                <a:cs typeface="Arial" pitchFamily="34" charset="0"/>
              </a:rPr>
              <a:t> Importancia de las actividades recreativas para su empresa</a:t>
            </a:r>
            <a:endParaRPr kumimoji="0" lang="es-EC" sz="1800" b="0" i="0" u="none" strike="noStrike" cap="none" normalizeH="0" baseline="0" dirty="0" smtClean="0">
              <a:ln>
                <a:noFill/>
              </a:ln>
              <a:solidFill>
                <a:srgbClr val="9A5315"/>
              </a:solidFill>
              <a:effectLst/>
              <a:latin typeface="Arial" pitchFamily="34" charset="0"/>
              <a:cs typeface="Arial" pitchFamily="34" charset="0"/>
            </a:endParaRPr>
          </a:p>
        </p:txBody>
      </p:sp>
    </p:spTree>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plus(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Graphic spid="4" grpId="0">
        <p:bldAsOne/>
      </p:bldGraphic>
      <p:bldGraphic spid="5"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Gráfico"/>
          <p:cNvGraphicFramePr/>
          <p:nvPr/>
        </p:nvGraphicFramePr>
        <p:xfrm>
          <a:off x="-720757" y="548680"/>
          <a:ext cx="12528715" cy="6858000"/>
        </p:xfrm>
        <a:graphic>
          <a:graphicData uri="http://schemas.openxmlformats.org/drawingml/2006/chart">
            <c:chart xmlns:c="http://schemas.openxmlformats.org/drawingml/2006/chart" xmlns:r="http://schemas.openxmlformats.org/officeDocument/2006/relationships" r:id="rId2"/>
          </a:graphicData>
        </a:graphic>
      </p:graphicFrame>
      <p:sp>
        <p:nvSpPr>
          <p:cNvPr id="91138" name="Text Box 2"/>
          <p:cNvSpPr txBox="1">
            <a:spLocks noChangeArrowheads="1"/>
          </p:cNvSpPr>
          <p:nvPr/>
        </p:nvSpPr>
        <p:spPr bwMode="auto">
          <a:xfrm>
            <a:off x="10128448" y="4149080"/>
            <a:ext cx="1440160" cy="104829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s-ES" sz="800" b="1" i="0" u="none" strike="noStrike" cap="none" normalizeH="0" baseline="0" dirty="0" smtClean="0">
                <a:ln>
                  <a:noFill/>
                </a:ln>
                <a:solidFill>
                  <a:schemeClr val="tx1"/>
                </a:solidFill>
                <a:effectLst/>
                <a:latin typeface="Arial" pitchFamily="34" charset="0"/>
                <a:cs typeface="Arial" pitchFamily="34" charset="0"/>
              </a:rPr>
              <a:t>RANGO:</a:t>
            </a:r>
          </a:p>
          <a:p>
            <a:pPr marL="0" marR="0" lvl="0" indent="0" algn="l" defTabSz="914400" rtl="0" eaLnBrk="1" fontAlgn="base" latinLnBrk="0" hangingPunct="1">
              <a:lnSpc>
                <a:spcPct val="100000"/>
              </a:lnSpc>
              <a:spcBef>
                <a:spcPct val="0"/>
              </a:spcBef>
              <a:spcAft>
                <a:spcPts val="1000"/>
              </a:spcAft>
              <a:buClrTx/>
              <a:buSzTx/>
              <a:buFontTx/>
              <a:buNone/>
              <a:tabLst/>
            </a:pPr>
            <a:r>
              <a:rPr lang="es-ES" sz="800" b="1" dirty="0" smtClean="0">
                <a:latin typeface="Arial" pitchFamily="34" charset="0"/>
                <a:cs typeface="Arial" pitchFamily="34" charset="0"/>
              </a:rPr>
              <a:t>1 </a:t>
            </a:r>
            <a:r>
              <a:rPr kumimoji="0" lang="es-ES" sz="800" b="0" i="0" u="none" strike="noStrike" cap="none" normalizeH="0" baseline="0" dirty="0" smtClean="0">
                <a:ln>
                  <a:noFill/>
                </a:ln>
                <a:solidFill>
                  <a:schemeClr val="tx1"/>
                </a:solidFill>
                <a:effectLst/>
                <a:latin typeface="Arial" pitchFamily="34" charset="0"/>
                <a:cs typeface="Arial" pitchFamily="34" charset="0"/>
              </a:rPr>
              <a:t>Nunca</a:t>
            </a:r>
          </a:p>
          <a:p>
            <a:pPr marL="0" marR="0" lvl="0" indent="0" algn="l" defTabSz="914400" rtl="0" eaLnBrk="1" fontAlgn="base" latinLnBrk="0" hangingPunct="1">
              <a:lnSpc>
                <a:spcPct val="100000"/>
              </a:lnSpc>
              <a:spcBef>
                <a:spcPct val="0"/>
              </a:spcBef>
              <a:spcAft>
                <a:spcPts val="1000"/>
              </a:spcAft>
              <a:buClrTx/>
              <a:buSzTx/>
              <a:buFont typeface="Arial" pitchFamily="34" charset="0"/>
              <a:buChar char="2"/>
              <a:tabLst/>
            </a:pPr>
            <a:r>
              <a:rPr kumimoji="0" lang="es-ES" sz="800" b="0" i="0" u="none" strike="noStrike" cap="none" normalizeH="0" baseline="0" dirty="0" smtClean="0">
                <a:ln>
                  <a:noFill/>
                </a:ln>
                <a:solidFill>
                  <a:schemeClr val="tx1"/>
                </a:solidFill>
                <a:effectLst/>
                <a:latin typeface="Arial" pitchFamily="34" charset="0"/>
                <a:cs typeface="Arial" pitchFamily="34" charset="0"/>
              </a:rPr>
              <a:t> Frecuentemente</a:t>
            </a:r>
          </a:p>
          <a:p>
            <a:pPr marL="0" marR="0" lvl="0" indent="0" algn="l" defTabSz="914400" rtl="0" eaLnBrk="1" fontAlgn="base" latinLnBrk="0" hangingPunct="1">
              <a:lnSpc>
                <a:spcPct val="100000"/>
              </a:lnSpc>
              <a:spcBef>
                <a:spcPct val="0"/>
              </a:spcBef>
              <a:spcAft>
                <a:spcPts val="1000"/>
              </a:spcAft>
              <a:buClrTx/>
              <a:buSzTx/>
              <a:buFont typeface="Arial" pitchFamily="34" charset="0"/>
              <a:buChar char="3"/>
              <a:tabLst/>
            </a:pPr>
            <a:r>
              <a:rPr kumimoji="0" lang="es-ES" sz="800" b="0" i="0" u="none" strike="noStrike" cap="none" normalizeH="0" baseline="0" dirty="0" smtClean="0">
                <a:ln>
                  <a:noFill/>
                </a:ln>
                <a:solidFill>
                  <a:schemeClr val="tx1"/>
                </a:solidFill>
                <a:effectLst/>
                <a:latin typeface="Arial" pitchFamily="34" charset="0"/>
                <a:cs typeface="Arial" pitchFamily="34" charset="0"/>
              </a:rPr>
              <a:t> Siempre</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1138">
                                            <p:bg/>
                                          </p:spTgt>
                                        </p:tgtEl>
                                        <p:attrNameLst>
                                          <p:attrName>style.visibility</p:attrName>
                                        </p:attrNameLst>
                                      </p:cBhvr>
                                      <p:to>
                                        <p:strVal val="visible"/>
                                      </p:to>
                                    </p:set>
                                    <p:animEffect transition="in" filter="fade">
                                      <p:cBhvr>
                                        <p:cTn id="12" dur="2000"/>
                                        <p:tgtEl>
                                          <p:spTgt spid="91138">
                                            <p:bg/>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1138">
                                            <p:txEl>
                                              <p:pRg st="0" end="0"/>
                                            </p:txEl>
                                          </p:spTgt>
                                        </p:tgtEl>
                                        <p:attrNameLst>
                                          <p:attrName>style.visibility</p:attrName>
                                        </p:attrNameLst>
                                      </p:cBhvr>
                                      <p:to>
                                        <p:strVal val="visible"/>
                                      </p:to>
                                    </p:set>
                                    <p:animEffect transition="in" filter="fade">
                                      <p:cBhvr>
                                        <p:cTn id="15" dur="2000"/>
                                        <p:tgtEl>
                                          <p:spTgt spid="91138">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1138">
                                            <p:txEl>
                                              <p:pRg st="1" end="1"/>
                                            </p:txEl>
                                          </p:spTgt>
                                        </p:tgtEl>
                                        <p:attrNameLst>
                                          <p:attrName>style.visibility</p:attrName>
                                        </p:attrNameLst>
                                      </p:cBhvr>
                                      <p:to>
                                        <p:strVal val="visible"/>
                                      </p:to>
                                    </p:set>
                                    <p:animEffect transition="in" filter="fade">
                                      <p:cBhvr>
                                        <p:cTn id="18" dur="2000"/>
                                        <p:tgtEl>
                                          <p:spTgt spid="91138">
                                            <p:txEl>
                                              <p:pRg st="1" end="1"/>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1138">
                                            <p:txEl>
                                              <p:pRg st="2" end="2"/>
                                            </p:txEl>
                                          </p:spTgt>
                                        </p:tgtEl>
                                        <p:attrNameLst>
                                          <p:attrName>style.visibility</p:attrName>
                                        </p:attrNameLst>
                                      </p:cBhvr>
                                      <p:to>
                                        <p:strVal val="visible"/>
                                      </p:to>
                                    </p:set>
                                    <p:animEffect transition="in" filter="fade">
                                      <p:cBhvr>
                                        <p:cTn id="21" dur="2000"/>
                                        <p:tgtEl>
                                          <p:spTgt spid="91138">
                                            <p:txEl>
                                              <p:pRg st="2" end="2"/>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1138">
                                            <p:txEl>
                                              <p:pRg st="3" end="3"/>
                                            </p:txEl>
                                          </p:spTgt>
                                        </p:tgtEl>
                                        <p:attrNameLst>
                                          <p:attrName>style.visibility</p:attrName>
                                        </p:attrNameLst>
                                      </p:cBhvr>
                                      <p:to>
                                        <p:strVal val="visible"/>
                                      </p:to>
                                    </p:set>
                                    <p:animEffect transition="in" filter="fade">
                                      <p:cBhvr>
                                        <p:cTn id="24" dur="2000"/>
                                        <p:tgtEl>
                                          <p:spTgt spid="911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91138" grpId="0" build="allAtOnce"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39350" y="116633"/>
            <a:ext cx="9985109" cy="461665"/>
          </a:xfrm>
          <a:prstGeom prst="rect">
            <a:avLst/>
          </a:prstGeom>
          <a:noFill/>
          <a:effectLst>
            <a:outerShdw blurRad="50800" dist="38100" dir="2700000" algn="tl" rotWithShape="0">
              <a:prstClr val="black">
                <a:alpha val="40000"/>
              </a:prstClr>
            </a:outerShdw>
          </a:effectLst>
        </p:spPr>
        <p:txBody>
          <a:bodyPr wrap="square" rtlCol="0">
            <a:spAutoFit/>
          </a:bodyPr>
          <a:lstStyle/>
          <a:p>
            <a:pPr marL="0" lvl="3"/>
            <a:r>
              <a:rPr lang="es-EC" sz="2400" b="1" dirty="0" smtClean="0">
                <a:latin typeface="Arial" pitchFamily="34" charset="0"/>
                <a:cs typeface="Arial" pitchFamily="34" charset="0"/>
              </a:rPr>
              <a:t>PROGRAMA DE RECREACIÓN LABORAL</a:t>
            </a:r>
            <a:endParaRPr lang="es-EC" sz="2400" dirty="0">
              <a:latin typeface="Arial" pitchFamily="34" charset="0"/>
              <a:cs typeface="Arial" pitchFamily="34" charset="0"/>
            </a:endParaRPr>
          </a:p>
        </p:txBody>
      </p:sp>
      <p:sp>
        <p:nvSpPr>
          <p:cNvPr id="4" name="3 CuadroTexto"/>
          <p:cNvSpPr txBox="1"/>
          <p:nvPr/>
        </p:nvSpPr>
        <p:spPr>
          <a:xfrm>
            <a:off x="335360" y="764705"/>
            <a:ext cx="11329259" cy="5804907"/>
          </a:xfrm>
          <a:prstGeom prst="rect">
            <a:avLst/>
          </a:prstGeom>
          <a:noFill/>
        </p:spPr>
        <p:txBody>
          <a:bodyPr wrap="square" rtlCol="0">
            <a:spAutoFit/>
          </a:bodyPr>
          <a:lstStyle/>
          <a:p>
            <a:r>
              <a:rPr lang="es-EC" sz="2100" b="1" dirty="0" smtClean="0">
                <a:latin typeface="Arial" pitchFamily="34" charset="0"/>
                <a:cs typeface="Arial" pitchFamily="34" charset="0"/>
              </a:rPr>
              <a:t>Objetivo</a:t>
            </a:r>
            <a:endParaRPr lang="es-EC" sz="2100" dirty="0" smtClean="0">
              <a:latin typeface="Arial" pitchFamily="34" charset="0"/>
              <a:cs typeface="Arial" pitchFamily="34" charset="0"/>
            </a:endParaRPr>
          </a:p>
          <a:p>
            <a:r>
              <a:rPr lang="es-EC" sz="2100" dirty="0" smtClean="0">
                <a:latin typeface="Arial" pitchFamily="34" charset="0"/>
                <a:cs typeface="Arial" pitchFamily="34" charset="0"/>
              </a:rPr>
              <a:t>Disminuir los niveles de estrés de los trabajadores de la empresa Boca </a:t>
            </a:r>
            <a:r>
              <a:rPr lang="es-EC" sz="2100" dirty="0" err="1" smtClean="0">
                <a:latin typeface="Arial" pitchFamily="34" charset="0"/>
                <a:cs typeface="Arial" pitchFamily="34" charset="0"/>
              </a:rPr>
              <a:t>Misty</a:t>
            </a:r>
            <a:r>
              <a:rPr lang="es-EC" sz="2100" dirty="0" smtClean="0">
                <a:latin typeface="Arial" pitchFamily="34" charset="0"/>
                <a:cs typeface="Arial" pitchFamily="34" charset="0"/>
              </a:rPr>
              <a:t> </a:t>
            </a:r>
            <a:r>
              <a:rPr lang="es-EC" sz="2100" dirty="0" err="1" smtClean="0">
                <a:latin typeface="Arial" pitchFamily="34" charset="0"/>
                <a:cs typeface="Arial" pitchFamily="34" charset="0"/>
              </a:rPr>
              <a:t>Flowers</a:t>
            </a:r>
            <a:r>
              <a:rPr lang="es-EC" sz="2100" dirty="0" smtClean="0">
                <a:latin typeface="Arial" pitchFamily="34" charset="0"/>
                <a:cs typeface="Arial" pitchFamily="34" charset="0"/>
              </a:rPr>
              <a:t>.</a:t>
            </a:r>
          </a:p>
          <a:p>
            <a:r>
              <a:rPr lang="es-EC" sz="2100" b="1" dirty="0" smtClean="0">
                <a:latin typeface="Arial" pitchFamily="34" charset="0"/>
                <a:cs typeface="Arial" pitchFamily="34" charset="0"/>
              </a:rPr>
              <a:t> </a:t>
            </a:r>
            <a:endParaRPr lang="es-EC" sz="2100" dirty="0" smtClean="0">
              <a:latin typeface="Arial" pitchFamily="34" charset="0"/>
              <a:cs typeface="Arial" pitchFamily="34" charset="0"/>
            </a:endParaRPr>
          </a:p>
          <a:p>
            <a:r>
              <a:rPr lang="es-EC" sz="2100" b="1" dirty="0" smtClean="0">
                <a:latin typeface="Arial" pitchFamily="34" charset="0"/>
                <a:cs typeface="Arial" pitchFamily="34" charset="0"/>
              </a:rPr>
              <a:t>Duración</a:t>
            </a:r>
            <a:endParaRPr lang="es-EC" sz="2100" dirty="0" smtClean="0">
              <a:latin typeface="Arial" pitchFamily="34" charset="0"/>
              <a:cs typeface="Arial" pitchFamily="34" charset="0"/>
            </a:endParaRPr>
          </a:p>
          <a:p>
            <a:r>
              <a:rPr lang="es-EC" sz="2100" dirty="0" smtClean="0">
                <a:latin typeface="Arial" pitchFamily="34" charset="0"/>
                <a:cs typeface="Arial" pitchFamily="34" charset="0"/>
              </a:rPr>
              <a:t>Cuatro semanas de lunes a viernes</a:t>
            </a:r>
            <a:r>
              <a:rPr lang="es-EC" sz="2100" b="1" dirty="0" smtClean="0">
                <a:latin typeface="Arial" pitchFamily="34" charset="0"/>
                <a:cs typeface="Arial" pitchFamily="34" charset="0"/>
              </a:rPr>
              <a:t>, </a:t>
            </a:r>
            <a:r>
              <a:rPr lang="es-EC" sz="2100" dirty="0" smtClean="0">
                <a:latin typeface="Arial" pitchFamily="34" charset="0"/>
                <a:cs typeface="Arial" pitchFamily="34" charset="0"/>
              </a:rPr>
              <a:t>con 15 minutos de actividades recreativas diarias. (04 de Junio al 29 de Junio del 2012.)</a:t>
            </a:r>
          </a:p>
          <a:p>
            <a:r>
              <a:rPr lang="es-EC" sz="2100" b="1" dirty="0" smtClean="0">
                <a:latin typeface="Arial" pitchFamily="34" charset="0"/>
                <a:cs typeface="Arial" pitchFamily="34" charset="0"/>
              </a:rPr>
              <a:t> </a:t>
            </a:r>
            <a:endParaRPr lang="es-EC" sz="2100" dirty="0" smtClean="0">
              <a:latin typeface="Arial" pitchFamily="34" charset="0"/>
              <a:cs typeface="Arial" pitchFamily="34" charset="0"/>
            </a:endParaRPr>
          </a:p>
          <a:p>
            <a:r>
              <a:rPr lang="es-EC" sz="2100" b="1" dirty="0" smtClean="0">
                <a:latin typeface="Arial" pitchFamily="34" charset="0"/>
                <a:cs typeface="Arial" pitchFamily="34" charset="0"/>
              </a:rPr>
              <a:t>Número de participantes</a:t>
            </a:r>
            <a:endParaRPr lang="es-EC" sz="2100" dirty="0" smtClean="0">
              <a:latin typeface="Arial" pitchFamily="34" charset="0"/>
              <a:cs typeface="Arial" pitchFamily="34" charset="0"/>
            </a:endParaRPr>
          </a:p>
          <a:p>
            <a:r>
              <a:rPr lang="es-EC" sz="2100" dirty="0" smtClean="0">
                <a:latin typeface="Arial" pitchFamily="34" charset="0"/>
                <a:cs typeface="Arial" pitchFamily="34" charset="0"/>
              </a:rPr>
              <a:t>La empresa consta 18 trabajadores, 6 mujeres y 12 hombres a los que se dividió en dos grupos iguales de 9.</a:t>
            </a:r>
          </a:p>
          <a:p>
            <a:r>
              <a:rPr lang="es-EC" sz="2100" b="1" dirty="0" smtClean="0">
                <a:latin typeface="Arial" pitchFamily="34" charset="0"/>
                <a:cs typeface="Arial" pitchFamily="34" charset="0"/>
              </a:rPr>
              <a:t> </a:t>
            </a:r>
            <a:endParaRPr lang="es-EC" sz="2100" dirty="0" smtClean="0">
              <a:latin typeface="Arial" pitchFamily="34" charset="0"/>
              <a:cs typeface="Arial" pitchFamily="34" charset="0"/>
            </a:endParaRPr>
          </a:p>
          <a:p>
            <a:r>
              <a:rPr lang="es-EC" sz="2100" b="1" dirty="0" smtClean="0">
                <a:latin typeface="Arial" pitchFamily="34" charset="0"/>
                <a:cs typeface="Arial" pitchFamily="34" charset="0"/>
              </a:rPr>
              <a:t>Rango de edades</a:t>
            </a:r>
            <a:r>
              <a:rPr lang="es-EC" sz="2100" dirty="0" smtClean="0">
                <a:latin typeface="Arial" pitchFamily="34" charset="0"/>
                <a:cs typeface="Arial" pitchFamily="34" charset="0"/>
              </a:rPr>
              <a:t> </a:t>
            </a:r>
          </a:p>
          <a:p>
            <a:r>
              <a:rPr lang="es-EC" sz="2100" dirty="0" smtClean="0">
                <a:latin typeface="Arial" pitchFamily="34" charset="0"/>
                <a:cs typeface="Arial" pitchFamily="34" charset="0"/>
              </a:rPr>
              <a:t>Desde los 26 años de edad hasta los 57 años de edad.</a:t>
            </a:r>
          </a:p>
          <a:p>
            <a:r>
              <a:rPr lang="es-EC" sz="2100" dirty="0" smtClean="0">
                <a:latin typeface="Arial" pitchFamily="34" charset="0"/>
                <a:cs typeface="Arial" pitchFamily="34" charset="0"/>
              </a:rPr>
              <a:t> </a:t>
            </a:r>
          </a:p>
          <a:p>
            <a:r>
              <a:rPr lang="es-EC" sz="2100" b="1" dirty="0" smtClean="0">
                <a:latin typeface="Arial" pitchFamily="34" charset="0"/>
                <a:cs typeface="Arial" pitchFamily="34" charset="0"/>
              </a:rPr>
              <a:t>Horario</a:t>
            </a:r>
            <a:endParaRPr lang="es-EC" sz="2100" dirty="0" smtClean="0">
              <a:latin typeface="Arial" pitchFamily="34" charset="0"/>
              <a:cs typeface="Arial" pitchFamily="34" charset="0"/>
            </a:endParaRPr>
          </a:p>
          <a:p>
            <a:r>
              <a:rPr lang="es-EC" sz="2100" dirty="0" smtClean="0">
                <a:latin typeface="Arial" pitchFamily="34" charset="0"/>
                <a:cs typeface="Arial" pitchFamily="34" charset="0"/>
              </a:rPr>
              <a:t>Lunes a Viernes de 11H45 a 12H00  el primer grupo y de 12H00 a 12H15 el segundo grupo.</a:t>
            </a:r>
          </a:p>
          <a:p>
            <a:endParaRPr lang="es-EC" sz="2100" dirty="0">
              <a:latin typeface="Arial" pitchFamily="34" charset="0"/>
              <a:cs typeface="Arial" pitchFamily="34" charset="0"/>
            </a:endParaRPr>
          </a:p>
        </p:txBody>
      </p:sp>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Tabla"/>
          <p:cNvGraphicFramePr>
            <a:graphicFrameLocks noGrp="1"/>
          </p:cNvGraphicFramePr>
          <p:nvPr/>
        </p:nvGraphicFramePr>
        <p:xfrm>
          <a:off x="192021" y="652900"/>
          <a:ext cx="11760630" cy="6016460"/>
        </p:xfrm>
        <a:graphic>
          <a:graphicData uri="http://schemas.openxmlformats.org/drawingml/2006/table">
            <a:tbl>
              <a:tblPr/>
              <a:tblGrid>
                <a:gridCol w="1637079"/>
                <a:gridCol w="1838880"/>
                <a:gridCol w="1346784"/>
                <a:gridCol w="2704363"/>
                <a:gridCol w="2704363"/>
                <a:gridCol w="1529161"/>
              </a:tblGrid>
              <a:tr h="416148">
                <a:tc>
                  <a:txBody>
                    <a:bodyPr/>
                    <a:lstStyle/>
                    <a:p>
                      <a:pPr>
                        <a:lnSpc>
                          <a:spcPct val="115000"/>
                        </a:lnSpc>
                        <a:spcAft>
                          <a:spcPts val="0"/>
                        </a:spcAft>
                      </a:pPr>
                      <a:r>
                        <a:rPr lang="es-EC" sz="1300" b="1" dirty="0">
                          <a:solidFill>
                            <a:srgbClr val="000000"/>
                          </a:solidFill>
                          <a:latin typeface="Arial"/>
                          <a:ea typeface="Times New Roman"/>
                          <a:cs typeface="Times New Roman"/>
                        </a:rPr>
                        <a:t> </a:t>
                      </a:r>
                      <a:endParaRPr lang="es-EC" sz="1300" dirty="0">
                        <a:latin typeface="Calibri"/>
                        <a:ea typeface="Calibri"/>
                        <a:cs typeface="Times New Roman"/>
                      </a:endParaRPr>
                    </a:p>
                  </a:txBody>
                  <a:tcPr marL="78743" marR="78743"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BACC6"/>
                    </a:solidFill>
                  </a:tcPr>
                </a:tc>
                <a:tc>
                  <a:txBody>
                    <a:bodyPr/>
                    <a:lstStyle/>
                    <a:p>
                      <a:pPr>
                        <a:lnSpc>
                          <a:spcPct val="115000"/>
                        </a:lnSpc>
                        <a:spcAft>
                          <a:spcPts val="0"/>
                        </a:spcAft>
                      </a:pPr>
                      <a:r>
                        <a:rPr lang="es-EC" sz="1300" b="1">
                          <a:solidFill>
                            <a:srgbClr val="000000"/>
                          </a:solidFill>
                          <a:latin typeface="Arial"/>
                          <a:ea typeface="Times New Roman"/>
                          <a:cs typeface="Times New Roman"/>
                        </a:rPr>
                        <a:t>DIAS/TIEMPO</a:t>
                      </a:r>
                      <a:endParaRPr lang="es-EC" sz="1300">
                        <a:latin typeface="Calibri"/>
                        <a:ea typeface="Calibri"/>
                        <a:cs typeface="Times New Roman"/>
                      </a:endParaRPr>
                    </a:p>
                  </a:txBody>
                  <a:tcPr marL="78743" marR="78743"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BACC6"/>
                    </a:solidFill>
                  </a:tcPr>
                </a:tc>
                <a:tc>
                  <a:txBody>
                    <a:bodyPr/>
                    <a:lstStyle/>
                    <a:p>
                      <a:pPr algn="ctr">
                        <a:lnSpc>
                          <a:spcPct val="115000"/>
                        </a:lnSpc>
                        <a:spcAft>
                          <a:spcPts val="0"/>
                        </a:spcAft>
                      </a:pPr>
                      <a:r>
                        <a:rPr lang="es-EC" sz="1300" b="1">
                          <a:solidFill>
                            <a:srgbClr val="000000"/>
                          </a:solidFill>
                          <a:latin typeface="Arial"/>
                          <a:ea typeface="Times New Roman"/>
                          <a:cs typeface="Times New Roman"/>
                        </a:rPr>
                        <a:t>3 minutos</a:t>
                      </a:r>
                      <a:endParaRPr lang="es-EC" sz="1300">
                        <a:latin typeface="Calibri"/>
                        <a:ea typeface="Calibri"/>
                        <a:cs typeface="Times New Roman"/>
                      </a:endParaRPr>
                    </a:p>
                  </a:txBody>
                  <a:tcPr marL="78743" marR="78743"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BACC6"/>
                    </a:solidFill>
                  </a:tcPr>
                </a:tc>
                <a:tc>
                  <a:txBody>
                    <a:bodyPr/>
                    <a:lstStyle/>
                    <a:p>
                      <a:pPr algn="ctr">
                        <a:lnSpc>
                          <a:spcPct val="115000"/>
                        </a:lnSpc>
                        <a:spcAft>
                          <a:spcPts val="0"/>
                        </a:spcAft>
                      </a:pPr>
                      <a:r>
                        <a:rPr lang="es-EC" sz="1300" b="1" dirty="0">
                          <a:solidFill>
                            <a:srgbClr val="000000"/>
                          </a:solidFill>
                          <a:latin typeface="Arial"/>
                          <a:ea typeface="Times New Roman"/>
                          <a:cs typeface="Times New Roman"/>
                        </a:rPr>
                        <a:t>2 minutos </a:t>
                      </a:r>
                      <a:endParaRPr lang="es-EC" sz="1300" dirty="0">
                        <a:latin typeface="Calibri"/>
                        <a:ea typeface="Calibri"/>
                        <a:cs typeface="Times New Roman"/>
                      </a:endParaRPr>
                    </a:p>
                  </a:txBody>
                  <a:tcPr marL="78743" marR="78743"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BACC6"/>
                    </a:solidFill>
                  </a:tcPr>
                </a:tc>
                <a:tc>
                  <a:txBody>
                    <a:bodyPr/>
                    <a:lstStyle/>
                    <a:p>
                      <a:pPr algn="ctr">
                        <a:lnSpc>
                          <a:spcPct val="115000"/>
                        </a:lnSpc>
                        <a:spcAft>
                          <a:spcPts val="0"/>
                        </a:spcAft>
                      </a:pPr>
                      <a:r>
                        <a:rPr lang="es-EC" sz="1300" b="1">
                          <a:solidFill>
                            <a:srgbClr val="000000"/>
                          </a:solidFill>
                          <a:latin typeface="Arial"/>
                          <a:ea typeface="Times New Roman"/>
                          <a:cs typeface="Times New Roman"/>
                        </a:rPr>
                        <a:t>8 minutos</a:t>
                      </a:r>
                      <a:endParaRPr lang="es-EC" sz="1300">
                        <a:latin typeface="Calibri"/>
                        <a:ea typeface="Calibri"/>
                        <a:cs typeface="Times New Roman"/>
                      </a:endParaRPr>
                    </a:p>
                  </a:txBody>
                  <a:tcPr marL="78743" marR="78743"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BACC6"/>
                    </a:solidFill>
                  </a:tcPr>
                </a:tc>
                <a:tc>
                  <a:txBody>
                    <a:bodyPr/>
                    <a:lstStyle/>
                    <a:p>
                      <a:pPr algn="ctr">
                        <a:lnSpc>
                          <a:spcPct val="115000"/>
                        </a:lnSpc>
                        <a:spcAft>
                          <a:spcPts val="0"/>
                        </a:spcAft>
                      </a:pPr>
                      <a:r>
                        <a:rPr lang="es-EC" sz="1300" b="1">
                          <a:solidFill>
                            <a:srgbClr val="000000"/>
                          </a:solidFill>
                          <a:latin typeface="Arial"/>
                          <a:ea typeface="Times New Roman"/>
                          <a:cs typeface="Times New Roman"/>
                        </a:rPr>
                        <a:t>2 minutos </a:t>
                      </a:r>
                      <a:endParaRPr lang="es-EC" sz="1300">
                        <a:latin typeface="Calibri"/>
                        <a:ea typeface="Calibri"/>
                        <a:cs typeface="Times New Roman"/>
                      </a:endParaRPr>
                    </a:p>
                  </a:txBody>
                  <a:tcPr marL="78743" marR="78743"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BACC6"/>
                    </a:solidFill>
                  </a:tcPr>
                </a:tc>
              </a:tr>
              <a:tr h="416148">
                <a:tc rowSpan="5">
                  <a:txBody>
                    <a:bodyPr/>
                    <a:lstStyle/>
                    <a:p>
                      <a:pPr algn="ctr">
                        <a:lnSpc>
                          <a:spcPct val="115000"/>
                        </a:lnSpc>
                        <a:spcAft>
                          <a:spcPts val="0"/>
                        </a:spcAft>
                      </a:pPr>
                      <a:r>
                        <a:rPr lang="es-EC" sz="1300" b="1">
                          <a:solidFill>
                            <a:srgbClr val="000000"/>
                          </a:solidFill>
                          <a:latin typeface="Arial"/>
                          <a:ea typeface="Times New Roman"/>
                          <a:cs typeface="Times New Roman"/>
                        </a:rPr>
                        <a:t>SEMANA # 1</a:t>
                      </a:r>
                      <a:endParaRPr lang="es-EC" sz="1300">
                        <a:latin typeface="Calibri"/>
                        <a:ea typeface="Calibri"/>
                        <a:cs typeface="Times New Roman"/>
                      </a:endParaRPr>
                    </a:p>
                  </a:txBody>
                  <a:tcPr marL="78743" marR="78743" marT="0" marB="0" anchor="ctr">
                    <a:lnL w="127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BACC6"/>
                    </a:solidFill>
                  </a:tcPr>
                </a:tc>
                <a:tc>
                  <a:txBody>
                    <a:bodyPr/>
                    <a:lstStyle/>
                    <a:p>
                      <a:pPr>
                        <a:lnSpc>
                          <a:spcPct val="115000"/>
                        </a:lnSpc>
                        <a:spcAft>
                          <a:spcPts val="0"/>
                        </a:spcAft>
                      </a:pPr>
                      <a:r>
                        <a:rPr lang="es-EC" sz="1300" b="1">
                          <a:solidFill>
                            <a:srgbClr val="000000"/>
                          </a:solidFill>
                          <a:latin typeface="Arial"/>
                          <a:ea typeface="Times New Roman"/>
                          <a:cs typeface="Times New Roman"/>
                        </a:rPr>
                        <a:t>Lunes 04</a:t>
                      </a:r>
                      <a:endParaRPr lang="es-EC" sz="1300">
                        <a:latin typeface="Calibri"/>
                        <a:ea typeface="Calibri"/>
                        <a:cs typeface="Times New Roman"/>
                      </a:endParaRPr>
                    </a:p>
                  </a:txBody>
                  <a:tcPr marL="78743" marR="78743" marT="0" marB="0">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5E2"/>
                    </a:solidFill>
                  </a:tcPr>
                </a:tc>
                <a:tc rowSpan="5">
                  <a:txBody>
                    <a:bodyPr/>
                    <a:lstStyle/>
                    <a:p>
                      <a:pPr algn="ctr">
                        <a:lnSpc>
                          <a:spcPct val="115000"/>
                        </a:lnSpc>
                        <a:spcAft>
                          <a:spcPts val="0"/>
                        </a:spcAft>
                      </a:pPr>
                      <a:r>
                        <a:rPr lang="es-EC" sz="1300" dirty="0">
                          <a:solidFill>
                            <a:srgbClr val="000000"/>
                          </a:solidFill>
                          <a:latin typeface="Arial"/>
                          <a:ea typeface="Times New Roman"/>
                          <a:cs typeface="Times New Roman"/>
                        </a:rPr>
                        <a:t>Gimnasia Laboral</a:t>
                      </a:r>
                      <a:endParaRPr lang="es-EC" sz="1300" dirty="0">
                        <a:latin typeface="Calibri"/>
                        <a:ea typeface="Calibri"/>
                        <a:cs typeface="Times New Roman"/>
                      </a:endParaRPr>
                    </a:p>
                  </a:txBody>
                  <a:tcPr marL="78743" marR="78743"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5E2"/>
                    </a:solidFill>
                  </a:tcPr>
                </a:tc>
                <a:tc>
                  <a:txBody>
                    <a:bodyPr/>
                    <a:lstStyle/>
                    <a:p>
                      <a:pPr>
                        <a:lnSpc>
                          <a:spcPct val="115000"/>
                        </a:lnSpc>
                        <a:spcAft>
                          <a:spcPts val="0"/>
                        </a:spcAft>
                      </a:pPr>
                      <a:r>
                        <a:rPr lang="es-EC" sz="1300">
                          <a:solidFill>
                            <a:srgbClr val="000000"/>
                          </a:solidFill>
                          <a:latin typeface="Arial"/>
                          <a:ea typeface="Times New Roman"/>
                          <a:cs typeface="Times New Roman"/>
                        </a:rPr>
                        <a:t>Pica la ensalada</a:t>
                      </a:r>
                      <a:endParaRPr lang="es-EC" sz="1300">
                        <a:latin typeface="Calibri"/>
                        <a:ea typeface="Calibri"/>
                        <a:cs typeface="Times New Roman"/>
                      </a:endParaRPr>
                    </a:p>
                  </a:txBody>
                  <a:tcPr marL="78743" marR="78743"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5E2"/>
                    </a:solidFill>
                  </a:tcPr>
                </a:tc>
                <a:tc>
                  <a:txBody>
                    <a:bodyPr/>
                    <a:lstStyle/>
                    <a:p>
                      <a:pPr>
                        <a:lnSpc>
                          <a:spcPct val="115000"/>
                        </a:lnSpc>
                        <a:spcAft>
                          <a:spcPts val="0"/>
                        </a:spcAft>
                      </a:pPr>
                      <a:r>
                        <a:rPr lang="es-EC" sz="1300">
                          <a:solidFill>
                            <a:srgbClr val="000000"/>
                          </a:solidFill>
                          <a:latin typeface="Arial"/>
                          <a:ea typeface="Times New Roman"/>
                          <a:cs typeface="Times New Roman"/>
                        </a:rPr>
                        <a:t>Balón mano adaptado</a:t>
                      </a:r>
                      <a:endParaRPr lang="es-EC" sz="1300">
                        <a:latin typeface="Calibri"/>
                        <a:ea typeface="Calibri"/>
                        <a:cs typeface="Times New Roman"/>
                      </a:endParaRPr>
                    </a:p>
                  </a:txBody>
                  <a:tcPr marL="78743" marR="78743"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5E2"/>
                    </a:solidFill>
                  </a:tcPr>
                </a:tc>
                <a:tc rowSpan="5">
                  <a:txBody>
                    <a:bodyPr/>
                    <a:lstStyle/>
                    <a:p>
                      <a:pPr algn="ctr">
                        <a:lnSpc>
                          <a:spcPct val="115000"/>
                        </a:lnSpc>
                        <a:spcAft>
                          <a:spcPts val="0"/>
                        </a:spcAft>
                      </a:pPr>
                      <a:r>
                        <a:rPr lang="es-EC" sz="1300">
                          <a:solidFill>
                            <a:srgbClr val="000000"/>
                          </a:solidFill>
                          <a:latin typeface="Arial"/>
                          <a:ea typeface="Times New Roman"/>
                          <a:cs typeface="Times New Roman"/>
                        </a:rPr>
                        <a:t>Respiración</a:t>
                      </a:r>
                      <a:endParaRPr lang="es-EC" sz="1300">
                        <a:latin typeface="Calibri"/>
                        <a:ea typeface="Calibri"/>
                        <a:cs typeface="Times New Roman"/>
                      </a:endParaRPr>
                    </a:p>
                  </a:txBody>
                  <a:tcPr marL="78743" marR="78743"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5E2"/>
                    </a:solidFill>
                  </a:tcPr>
                </a:tc>
              </a:tr>
              <a:tr h="416148">
                <a:tc vMerge="1">
                  <a:txBody>
                    <a:bodyPr/>
                    <a:lstStyle/>
                    <a:p>
                      <a:endParaRPr lang="es-EC"/>
                    </a:p>
                  </a:txBody>
                  <a:tcPr/>
                </a:tc>
                <a:tc>
                  <a:txBody>
                    <a:bodyPr/>
                    <a:lstStyle/>
                    <a:p>
                      <a:pPr>
                        <a:lnSpc>
                          <a:spcPct val="115000"/>
                        </a:lnSpc>
                        <a:spcAft>
                          <a:spcPts val="0"/>
                        </a:spcAft>
                      </a:pPr>
                      <a:r>
                        <a:rPr lang="es-EC" sz="1300" b="1">
                          <a:solidFill>
                            <a:srgbClr val="000000"/>
                          </a:solidFill>
                          <a:latin typeface="Arial"/>
                          <a:ea typeface="Times New Roman"/>
                          <a:cs typeface="Times New Roman"/>
                        </a:rPr>
                        <a:t>Martes 05</a:t>
                      </a:r>
                      <a:endParaRPr lang="es-EC" sz="1300">
                        <a:latin typeface="Calibri"/>
                        <a:ea typeface="Calibri"/>
                        <a:cs typeface="Times New Roman"/>
                      </a:endParaRPr>
                    </a:p>
                  </a:txBody>
                  <a:tcPr marL="78743" marR="78743" marT="0" marB="0">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EAF1"/>
                    </a:solidFill>
                  </a:tcPr>
                </a:tc>
                <a:tc vMerge="1">
                  <a:txBody>
                    <a:bodyPr/>
                    <a:lstStyle/>
                    <a:p>
                      <a:endParaRPr lang="es-EC"/>
                    </a:p>
                  </a:txBody>
                  <a:tcPr/>
                </a:tc>
                <a:tc>
                  <a:txBody>
                    <a:bodyPr/>
                    <a:lstStyle/>
                    <a:p>
                      <a:pPr>
                        <a:lnSpc>
                          <a:spcPct val="115000"/>
                        </a:lnSpc>
                        <a:spcAft>
                          <a:spcPts val="0"/>
                        </a:spcAft>
                      </a:pPr>
                      <a:r>
                        <a:rPr lang="es-EC" sz="1300">
                          <a:solidFill>
                            <a:srgbClr val="000000"/>
                          </a:solidFill>
                          <a:latin typeface="Arial"/>
                          <a:ea typeface="Times New Roman"/>
                          <a:cs typeface="Times New Roman"/>
                        </a:rPr>
                        <a:t>Grupos de</a:t>
                      </a:r>
                      <a:endParaRPr lang="es-EC" sz="1300">
                        <a:latin typeface="Calibri"/>
                        <a:ea typeface="Calibri"/>
                        <a:cs typeface="Times New Roman"/>
                      </a:endParaRPr>
                    </a:p>
                  </a:txBody>
                  <a:tcPr marL="78743" marR="78743"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EAF1"/>
                    </a:solidFill>
                  </a:tcPr>
                </a:tc>
                <a:tc>
                  <a:txBody>
                    <a:bodyPr/>
                    <a:lstStyle/>
                    <a:p>
                      <a:pPr>
                        <a:lnSpc>
                          <a:spcPct val="115000"/>
                        </a:lnSpc>
                        <a:spcAft>
                          <a:spcPts val="0"/>
                        </a:spcAft>
                      </a:pPr>
                      <a:r>
                        <a:rPr lang="es-EC" sz="1300">
                          <a:solidFill>
                            <a:srgbClr val="000000"/>
                          </a:solidFill>
                          <a:latin typeface="Arial"/>
                          <a:ea typeface="Times New Roman"/>
                          <a:cs typeface="Times New Roman"/>
                        </a:rPr>
                        <a:t>Jesús le dijo a Lázaro </a:t>
                      </a:r>
                      <a:endParaRPr lang="es-EC" sz="1300">
                        <a:latin typeface="Calibri"/>
                        <a:ea typeface="Calibri"/>
                        <a:cs typeface="Times New Roman"/>
                      </a:endParaRPr>
                    </a:p>
                  </a:txBody>
                  <a:tcPr marL="78743" marR="78743"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EAF1"/>
                    </a:solidFill>
                  </a:tcPr>
                </a:tc>
                <a:tc vMerge="1">
                  <a:txBody>
                    <a:bodyPr/>
                    <a:lstStyle/>
                    <a:p>
                      <a:endParaRPr lang="es-EC"/>
                    </a:p>
                  </a:txBody>
                  <a:tcPr/>
                </a:tc>
              </a:tr>
              <a:tr h="457433">
                <a:tc vMerge="1">
                  <a:txBody>
                    <a:bodyPr/>
                    <a:lstStyle/>
                    <a:p>
                      <a:endParaRPr lang="es-EC"/>
                    </a:p>
                  </a:txBody>
                  <a:tcPr/>
                </a:tc>
                <a:tc>
                  <a:txBody>
                    <a:bodyPr/>
                    <a:lstStyle/>
                    <a:p>
                      <a:pPr>
                        <a:lnSpc>
                          <a:spcPct val="115000"/>
                        </a:lnSpc>
                        <a:spcAft>
                          <a:spcPts val="0"/>
                        </a:spcAft>
                      </a:pPr>
                      <a:r>
                        <a:rPr lang="es-EC" sz="1300" b="1">
                          <a:solidFill>
                            <a:srgbClr val="000000"/>
                          </a:solidFill>
                          <a:latin typeface="Arial"/>
                          <a:ea typeface="Times New Roman"/>
                          <a:cs typeface="Times New Roman"/>
                        </a:rPr>
                        <a:t>Miércoles 06</a:t>
                      </a:r>
                      <a:endParaRPr lang="es-EC" sz="1300">
                        <a:latin typeface="Calibri"/>
                        <a:ea typeface="Calibri"/>
                        <a:cs typeface="Times New Roman"/>
                      </a:endParaRPr>
                    </a:p>
                  </a:txBody>
                  <a:tcPr marL="78743" marR="78743" marT="0" marB="0">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5E2"/>
                    </a:solidFill>
                  </a:tcPr>
                </a:tc>
                <a:tc vMerge="1">
                  <a:txBody>
                    <a:bodyPr/>
                    <a:lstStyle/>
                    <a:p>
                      <a:endParaRPr lang="es-EC"/>
                    </a:p>
                  </a:txBody>
                  <a:tcPr/>
                </a:tc>
                <a:tc>
                  <a:txBody>
                    <a:bodyPr/>
                    <a:lstStyle/>
                    <a:p>
                      <a:pPr>
                        <a:lnSpc>
                          <a:spcPct val="115000"/>
                        </a:lnSpc>
                        <a:spcAft>
                          <a:spcPts val="0"/>
                        </a:spcAft>
                      </a:pPr>
                      <a:r>
                        <a:rPr lang="es-EC" sz="1300">
                          <a:solidFill>
                            <a:srgbClr val="000000"/>
                          </a:solidFill>
                          <a:latin typeface="Arial"/>
                          <a:ea typeface="Times New Roman"/>
                          <a:cs typeface="Times New Roman"/>
                        </a:rPr>
                        <a:t>te chocolate café</a:t>
                      </a:r>
                      <a:endParaRPr lang="es-EC" sz="1300">
                        <a:latin typeface="Calibri"/>
                        <a:ea typeface="Calibri"/>
                        <a:cs typeface="Times New Roman"/>
                      </a:endParaRPr>
                    </a:p>
                  </a:txBody>
                  <a:tcPr marL="78743" marR="78743"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5E2"/>
                    </a:solidFill>
                  </a:tcPr>
                </a:tc>
                <a:tc>
                  <a:txBody>
                    <a:bodyPr/>
                    <a:lstStyle/>
                    <a:p>
                      <a:pPr>
                        <a:lnSpc>
                          <a:spcPct val="115000"/>
                        </a:lnSpc>
                        <a:spcAft>
                          <a:spcPts val="0"/>
                        </a:spcAft>
                      </a:pPr>
                      <a:r>
                        <a:rPr lang="es-EC" sz="1300">
                          <a:solidFill>
                            <a:srgbClr val="000000"/>
                          </a:solidFill>
                          <a:latin typeface="Arial"/>
                          <a:ea typeface="Times New Roman"/>
                          <a:cs typeface="Times New Roman"/>
                        </a:rPr>
                        <a:t>Brujas, cazadores y leones</a:t>
                      </a:r>
                      <a:endParaRPr lang="es-EC" sz="1300">
                        <a:latin typeface="Calibri"/>
                        <a:ea typeface="Calibri"/>
                        <a:cs typeface="Times New Roman"/>
                      </a:endParaRPr>
                    </a:p>
                  </a:txBody>
                  <a:tcPr marL="78743" marR="78743"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5E2"/>
                    </a:solidFill>
                  </a:tcPr>
                </a:tc>
                <a:tc vMerge="1">
                  <a:txBody>
                    <a:bodyPr/>
                    <a:lstStyle/>
                    <a:p>
                      <a:endParaRPr lang="es-EC"/>
                    </a:p>
                  </a:txBody>
                  <a:tcPr/>
                </a:tc>
              </a:tr>
              <a:tr h="229385">
                <a:tc vMerge="1">
                  <a:txBody>
                    <a:bodyPr/>
                    <a:lstStyle/>
                    <a:p>
                      <a:endParaRPr lang="es-EC"/>
                    </a:p>
                  </a:txBody>
                  <a:tcPr/>
                </a:tc>
                <a:tc>
                  <a:txBody>
                    <a:bodyPr/>
                    <a:lstStyle/>
                    <a:p>
                      <a:pPr>
                        <a:lnSpc>
                          <a:spcPct val="115000"/>
                        </a:lnSpc>
                        <a:spcAft>
                          <a:spcPts val="0"/>
                        </a:spcAft>
                      </a:pPr>
                      <a:r>
                        <a:rPr lang="es-EC" sz="1300" b="1">
                          <a:solidFill>
                            <a:srgbClr val="000000"/>
                          </a:solidFill>
                          <a:latin typeface="Arial"/>
                          <a:ea typeface="Times New Roman"/>
                          <a:cs typeface="Times New Roman"/>
                        </a:rPr>
                        <a:t>Jueves 07</a:t>
                      </a:r>
                      <a:endParaRPr lang="es-EC" sz="1300">
                        <a:latin typeface="Calibri"/>
                        <a:ea typeface="Calibri"/>
                        <a:cs typeface="Times New Roman"/>
                      </a:endParaRPr>
                    </a:p>
                  </a:txBody>
                  <a:tcPr marL="78743" marR="78743" marT="0" marB="0">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EAF1"/>
                    </a:solidFill>
                  </a:tcPr>
                </a:tc>
                <a:tc vMerge="1">
                  <a:txBody>
                    <a:bodyPr/>
                    <a:lstStyle/>
                    <a:p>
                      <a:endParaRPr lang="es-EC"/>
                    </a:p>
                  </a:txBody>
                  <a:tcPr/>
                </a:tc>
                <a:tc>
                  <a:txBody>
                    <a:bodyPr/>
                    <a:lstStyle/>
                    <a:p>
                      <a:pPr>
                        <a:lnSpc>
                          <a:spcPct val="115000"/>
                        </a:lnSpc>
                        <a:spcAft>
                          <a:spcPts val="0"/>
                        </a:spcAft>
                      </a:pPr>
                      <a:r>
                        <a:rPr lang="es-EC" sz="1300">
                          <a:solidFill>
                            <a:srgbClr val="000000"/>
                          </a:solidFill>
                          <a:latin typeface="Arial"/>
                          <a:ea typeface="Times New Roman"/>
                          <a:cs typeface="Times New Roman"/>
                        </a:rPr>
                        <a:t>Hao</a:t>
                      </a:r>
                      <a:endParaRPr lang="es-EC" sz="1300">
                        <a:latin typeface="Calibri"/>
                        <a:ea typeface="Calibri"/>
                        <a:cs typeface="Times New Roman"/>
                      </a:endParaRPr>
                    </a:p>
                  </a:txBody>
                  <a:tcPr marL="78743" marR="78743"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EAF1"/>
                    </a:solidFill>
                  </a:tcPr>
                </a:tc>
                <a:tc>
                  <a:txBody>
                    <a:bodyPr/>
                    <a:lstStyle/>
                    <a:p>
                      <a:pPr>
                        <a:lnSpc>
                          <a:spcPct val="115000"/>
                        </a:lnSpc>
                        <a:spcAft>
                          <a:spcPts val="0"/>
                        </a:spcAft>
                      </a:pPr>
                      <a:r>
                        <a:rPr lang="es-EC" sz="1300">
                          <a:solidFill>
                            <a:srgbClr val="000000"/>
                          </a:solidFill>
                          <a:latin typeface="Arial"/>
                          <a:ea typeface="Times New Roman"/>
                          <a:cs typeface="Times New Roman"/>
                        </a:rPr>
                        <a:t>Fútbol-golf</a:t>
                      </a:r>
                      <a:endParaRPr lang="es-EC" sz="1300">
                        <a:latin typeface="Calibri"/>
                        <a:ea typeface="Calibri"/>
                        <a:cs typeface="Times New Roman"/>
                      </a:endParaRPr>
                    </a:p>
                  </a:txBody>
                  <a:tcPr marL="78743" marR="78743"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EAF1"/>
                    </a:solidFill>
                  </a:tcPr>
                </a:tc>
                <a:tc vMerge="1">
                  <a:txBody>
                    <a:bodyPr/>
                    <a:lstStyle/>
                    <a:p>
                      <a:endParaRPr lang="es-EC"/>
                    </a:p>
                  </a:txBody>
                  <a:tcPr/>
                </a:tc>
              </a:tr>
              <a:tr h="238763">
                <a:tc vMerge="1">
                  <a:txBody>
                    <a:bodyPr/>
                    <a:lstStyle/>
                    <a:p>
                      <a:endParaRPr lang="es-EC"/>
                    </a:p>
                  </a:txBody>
                  <a:tcPr/>
                </a:tc>
                <a:tc>
                  <a:txBody>
                    <a:bodyPr/>
                    <a:lstStyle/>
                    <a:p>
                      <a:pPr>
                        <a:lnSpc>
                          <a:spcPct val="115000"/>
                        </a:lnSpc>
                        <a:spcAft>
                          <a:spcPts val="0"/>
                        </a:spcAft>
                      </a:pPr>
                      <a:r>
                        <a:rPr lang="es-EC" sz="1300" b="1">
                          <a:solidFill>
                            <a:srgbClr val="000000"/>
                          </a:solidFill>
                          <a:latin typeface="Arial"/>
                          <a:ea typeface="Times New Roman"/>
                          <a:cs typeface="Times New Roman"/>
                        </a:rPr>
                        <a:t>Viernes 08</a:t>
                      </a:r>
                      <a:endParaRPr lang="es-EC" sz="1300">
                        <a:latin typeface="Calibri"/>
                        <a:ea typeface="Calibri"/>
                        <a:cs typeface="Times New Roman"/>
                      </a:endParaRPr>
                    </a:p>
                  </a:txBody>
                  <a:tcPr marL="78743" marR="78743" marT="0" marB="0">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5E2"/>
                    </a:solidFill>
                  </a:tcPr>
                </a:tc>
                <a:tc vMerge="1">
                  <a:txBody>
                    <a:bodyPr/>
                    <a:lstStyle/>
                    <a:p>
                      <a:endParaRPr lang="es-EC"/>
                    </a:p>
                  </a:txBody>
                  <a:tcPr/>
                </a:tc>
                <a:tc>
                  <a:txBody>
                    <a:bodyPr/>
                    <a:lstStyle/>
                    <a:p>
                      <a:pPr>
                        <a:lnSpc>
                          <a:spcPct val="115000"/>
                        </a:lnSpc>
                        <a:spcAft>
                          <a:spcPts val="0"/>
                        </a:spcAft>
                      </a:pPr>
                      <a:r>
                        <a:rPr lang="es-EC" sz="1300">
                          <a:solidFill>
                            <a:srgbClr val="000000"/>
                          </a:solidFill>
                          <a:latin typeface="Arial"/>
                          <a:ea typeface="Times New Roman"/>
                          <a:cs typeface="Times New Roman"/>
                        </a:rPr>
                        <a:t>Toca toca</a:t>
                      </a:r>
                      <a:endParaRPr lang="es-EC" sz="1300">
                        <a:latin typeface="Calibri"/>
                        <a:ea typeface="Calibri"/>
                        <a:cs typeface="Times New Roman"/>
                      </a:endParaRPr>
                    </a:p>
                  </a:txBody>
                  <a:tcPr marL="78743" marR="78743"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5E2"/>
                    </a:solidFill>
                  </a:tcPr>
                </a:tc>
                <a:tc>
                  <a:txBody>
                    <a:bodyPr/>
                    <a:lstStyle/>
                    <a:p>
                      <a:pPr>
                        <a:lnSpc>
                          <a:spcPct val="115000"/>
                        </a:lnSpc>
                        <a:spcAft>
                          <a:spcPts val="0"/>
                        </a:spcAft>
                      </a:pPr>
                      <a:r>
                        <a:rPr lang="es-EC" sz="1300">
                          <a:solidFill>
                            <a:srgbClr val="000000"/>
                          </a:solidFill>
                          <a:latin typeface="Arial"/>
                          <a:ea typeface="Times New Roman"/>
                          <a:cs typeface="Times New Roman"/>
                        </a:rPr>
                        <a:t>Juego de palillos</a:t>
                      </a:r>
                      <a:endParaRPr lang="es-EC" sz="1300">
                        <a:latin typeface="Calibri"/>
                        <a:ea typeface="Calibri"/>
                        <a:cs typeface="Times New Roman"/>
                      </a:endParaRPr>
                    </a:p>
                  </a:txBody>
                  <a:tcPr marL="78743" marR="78743"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5E2"/>
                    </a:solidFill>
                  </a:tcPr>
                </a:tc>
                <a:tc vMerge="1">
                  <a:txBody>
                    <a:bodyPr/>
                    <a:lstStyle/>
                    <a:p>
                      <a:endParaRPr lang="es-EC"/>
                    </a:p>
                  </a:txBody>
                  <a:tcPr/>
                </a:tc>
              </a:tr>
              <a:tr h="229385">
                <a:tc rowSpan="5">
                  <a:txBody>
                    <a:bodyPr/>
                    <a:lstStyle/>
                    <a:p>
                      <a:pPr algn="ctr">
                        <a:lnSpc>
                          <a:spcPct val="115000"/>
                        </a:lnSpc>
                        <a:spcAft>
                          <a:spcPts val="0"/>
                        </a:spcAft>
                      </a:pPr>
                      <a:r>
                        <a:rPr lang="es-EC" sz="1300" b="1">
                          <a:solidFill>
                            <a:srgbClr val="000000"/>
                          </a:solidFill>
                          <a:latin typeface="Arial"/>
                          <a:ea typeface="Times New Roman"/>
                          <a:cs typeface="Times New Roman"/>
                        </a:rPr>
                        <a:t>SEMANA # 2</a:t>
                      </a:r>
                      <a:endParaRPr lang="es-EC" sz="1300">
                        <a:latin typeface="Calibri"/>
                        <a:ea typeface="Calibri"/>
                        <a:cs typeface="Times New Roman"/>
                      </a:endParaRPr>
                    </a:p>
                  </a:txBody>
                  <a:tcPr marL="78743" marR="78743" marT="0" marB="0" anchor="ctr">
                    <a:lnL w="127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BACC6"/>
                    </a:solidFill>
                  </a:tcPr>
                </a:tc>
                <a:tc>
                  <a:txBody>
                    <a:bodyPr/>
                    <a:lstStyle/>
                    <a:p>
                      <a:pPr>
                        <a:lnSpc>
                          <a:spcPct val="115000"/>
                        </a:lnSpc>
                        <a:spcAft>
                          <a:spcPts val="0"/>
                        </a:spcAft>
                      </a:pPr>
                      <a:r>
                        <a:rPr lang="es-EC" sz="1300" b="1">
                          <a:solidFill>
                            <a:srgbClr val="000000"/>
                          </a:solidFill>
                          <a:latin typeface="Arial"/>
                          <a:ea typeface="Times New Roman"/>
                          <a:cs typeface="Times New Roman"/>
                        </a:rPr>
                        <a:t>Lunes 11</a:t>
                      </a:r>
                      <a:endParaRPr lang="es-EC" sz="1300">
                        <a:latin typeface="Calibri"/>
                        <a:ea typeface="Calibri"/>
                        <a:cs typeface="Times New Roman"/>
                      </a:endParaRPr>
                    </a:p>
                  </a:txBody>
                  <a:tcPr marL="78743" marR="78743" marT="0" marB="0">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EAF1"/>
                    </a:solidFill>
                  </a:tcPr>
                </a:tc>
                <a:tc rowSpan="5">
                  <a:txBody>
                    <a:bodyPr/>
                    <a:lstStyle/>
                    <a:p>
                      <a:pPr algn="ctr">
                        <a:lnSpc>
                          <a:spcPct val="115000"/>
                        </a:lnSpc>
                        <a:spcAft>
                          <a:spcPts val="0"/>
                        </a:spcAft>
                      </a:pPr>
                      <a:r>
                        <a:rPr lang="es-EC" sz="1300">
                          <a:solidFill>
                            <a:srgbClr val="000000"/>
                          </a:solidFill>
                          <a:latin typeface="Arial"/>
                          <a:ea typeface="Times New Roman"/>
                          <a:cs typeface="Times New Roman"/>
                        </a:rPr>
                        <a:t>Gimnasia Laboral</a:t>
                      </a:r>
                      <a:endParaRPr lang="es-EC" sz="1300">
                        <a:latin typeface="Calibri"/>
                        <a:ea typeface="Calibri"/>
                        <a:cs typeface="Times New Roman"/>
                      </a:endParaRPr>
                    </a:p>
                  </a:txBody>
                  <a:tcPr marL="78743" marR="78743"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EAF1"/>
                    </a:solidFill>
                  </a:tcPr>
                </a:tc>
                <a:tc gridSpan="2">
                  <a:txBody>
                    <a:bodyPr/>
                    <a:lstStyle/>
                    <a:p>
                      <a:pPr algn="ctr">
                        <a:lnSpc>
                          <a:spcPct val="115000"/>
                        </a:lnSpc>
                        <a:spcAft>
                          <a:spcPts val="0"/>
                        </a:spcAft>
                      </a:pPr>
                      <a:r>
                        <a:rPr lang="es-EC" sz="1300">
                          <a:solidFill>
                            <a:srgbClr val="000000"/>
                          </a:solidFill>
                          <a:latin typeface="Arial"/>
                          <a:ea typeface="Times New Roman"/>
                          <a:cs typeface="Times New Roman"/>
                        </a:rPr>
                        <a:t>Kung fú</a:t>
                      </a:r>
                      <a:endParaRPr lang="es-EC" sz="1300">
                        <a:latin typeface="Calibri"/>
                        <a:ea typeface="Calibri"/>
                        <a:cs typeface="Times New Roman"/>
                      </a:endParaRPr>
                    </a:p>
                  </a:txBody>
                  <a:tcPr marL="78743" marR="78743"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EAF1"/>
                    </a:solidFill>
                  </a:tcPr>
                </a:tc>
                <a:tc hMerge="1">
                  <a:txBody>
                    <a:bodyPr/>
                    <a:lstStyle/>
                    <a:p>
                      <a:endParaRPr lang="es-EC"/>
                    </a:p>
                  </a:txBody>
                  <a:tcPr/>
                </a:tc>
                <a:tc rowSpan="5">
                  <a:txBody>
                    <a:bodyPr/>
                    <a:lstStyle/>
                    <a:p>
                      <a:pPr algn="ctr">
                        <a:lnSpc>
                          <a:spcPct val="115000"/>
                        </a:lnSpc>
                        <a:spcAft>
                          <a:spcPts val="0"/>
                        </a:spcAft>
                      </a:pPr>
                      <a:r>
                        <a:rPr lang="es-EC" sz="1300">
                          <a:solidFill>
                            <a:srgbClr val="000000"/>
                          </a:solidFill>
                          <a:latin typeface="Arial"/>
                          <a:ea typeface="Times New Roman"/>
                          <a:cs typeface="Times New Roman"/>
                        </a:rPr>
                        <a:t>Respiración</a:t>
                      </a:r>
                      <a:endParaRPr lang="es-EC" sz="1300">
                        <a:latin typeface="Calibri"/>
                        <a:ea typeface="Calibri"/>
                        <a:cs typeface="Times New Roman"/>
                      </a:endParaRPr>
                    </a:p>
                  </a:txBody>
                  <a:tcPr marL="78743" marR="78743"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EAF1"/>
                    </a:solidFill>
                  </a:tcPr>
                </a:tc>
              </a:tr>
              <a:tr h="416148">
                <a:tc vMerge="1">
                  <a:txBody>
                    <a:bodyPr/>
                    <a:lstStyle/>
                    <a:p>
                      <a:endParaRPr lang="es-EC"/>
                    </a:p>
                  </a:txBody>
                  <a:tcPr/>
                </a:tc>
                <a:tc>
                  <a:txBody>
                    <a:bodyPr/>
                    <a:lstStyle/>
                    <a:p>
                      <a:pPr>
                        <a:lnSpc>
                          <a:spcPct val="115000"/>
                        </a:lnSpc>
                        <a:spcAft>
                          <a:spcPts val="0"/>
                        </a:spcAft>
                      </a:pPr>
                      <a:r>
                        <a:rPr lang="es-EC" sz="1300" b="1">
                          <a:solidFill>
                            <a:srgbClr val="000000"/>
                          </a:solidFill>
                          <a:latin typeface="Arial"/>
                          <a:ea typeface="Times New Roman"/>
                          <a:cs typeface="Times New Roman"/>
                        </a:rPr>
                        <a:t>Martes 12</a:t>
                      </a:r>
                      <a:endParaRPr lang="es-EC" sz="1300">
                        <a:latin typeface="Calibri"/>
                        <a:ea typeface="Calibri"/>
                        <a:cs typeface="Times New Roman"/>
                      </a:endParaRPr>
                    </a:p>
                  </a:txBody>
                  <a:tcPr marL="78743" marR="78743" marT="0" marB="0">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5E2"/>
                    </a:solidFill>
                  </a:tcPr>
                </a:tc>
                <a:tc vMerge="1">
                  <a:txBody>
                    <a:bodyPr/>
                    <a:lstStyle/>
                    <a:p>
                      <a:endParaRPr lang="es-EC"/>
                    </a:p>
                  </a:txBody>
                  <a:tcPr/>
                </a:tc>
                <a:tc>
                  <a:txBody>
                    <a:bodyPr/>
                    <a:lstStyle/>
                    <a:p>
                      <a:pPr>
                        <a:lnSpc>
                          <a:spcPct val="115000"/>
                        </a:lnSpc>
                        <a:spcAft>
                          <a:spcPts val="0"/>
                        </a:spcAft>
                      </a:pPr>
                      <a:r>
                        <a:rPr lang="es-EC" sz="1300">
                          <a:solidFill>
                            <a:srgbClr val="000000"/>
                          </a:solidFill>
                          <a:latin typeface="Arial"/>
                          <a:ea typeface="Times New Roman"/>
                          <a:cs typeface="Times New Roman"/>
                        </a:rPr>
                        <a:t>Grupos de </a:t>
                      </a:r>
                      <a:endParaRPr lang="es-EC" sz="1300">
                        <a:latin typeface="Calibri"/>
                        <a:ea typeface="Calibri"/>
                        <a:cs typeface="Times New Roman"/>
                      </a:endParaRPr>
                    </a:p>
                  </a:txBody>
                  <a:tcPr marL="78743" marR="78743"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5E2"/>
                    </a:solidFill>
                  </a:tcPr>
                </a:tc>
                <a:tc>
                  <a:txBody>
                    <a:bodyPr/>
                    <a:lstStyle/>
                    <a:p>
                      <a:pPr>
                        <a:lnSpc>
                          <a:spcPct val="115000"/>
                        </a:lnSpc>
                        <a:spcAft>
                          <a:spcPts val="0"/>
                        </a:spcAft>
                      </a:pPr>
                      <a:r>
                        <a:rPr lang="es-EC" sz="1300">
                          <a:solidFill>
                            <a:srgbClr val="000000"/>
                          </a:solidFill>
                          <a:latin typeface="Arial"/>
                          <a:ea typeface="Times New Roman"/>
                          <a:cs typeface="Times New Roman"/>
                        </a:rPr>
                        <a:t>Que no pase el balón</a:t>
                      </a:r>
                      <a:endParaRPr lang="es-EC" sz="1300">
                        <a:latin typeface="Calibri"/>
                        <a:ea typeface="Calibri"/>
                        <a:cs typeface="Times New Roman"/>
                      </a:endParaRPr>
                    </a:p>
                  </a:txBody>
                  <a:tcPr marL="78743" marR="78743"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5E2"/>
                    </a:solidFill>
                  </a:tcPr>
                </a:tc>
                <a:tc vMerge="1">
                  <a:txBody>
                    <a:bodyPr/>
                    <a:lstStyle/>
                    <a:p>
                      <a:endParaRPr lang="es-EC"/>
                    </a:p>
                  </a:txBody>
                  <a:tcPr/>
                </a:tc>
              </a:tr>
              <a:tr h="229385">
                <a:tc vMerge="1">
                  <a:txBody>
                    <a:bodyPr/>
                    <a:lstStyle/>
                    <a:p>
                      <a:endParaRPr lang="es-EC"/>
                    </a:p>
                  </a:txBody>
                  <a:tcPr/>
                </a:tc>
                <a:tc>
                  <a:txBody>
                    <a:bodyPr/>
                    <a:lstStyle/>
                    <a:p>
                      <a:pPr>
                        <a:lnSpc>
                          <a:spcPct val="115000"/>
                        </a:lnSpc>
                        <a:spcAft>
                          <a:spcPts val="0"/>
                        </a:spcAft>
                      </a:pPr>
                      <a:r>
                        <a:rPr lang="es-EC" sz="1300" b="1">
                          <a:solidFill>
                            <a:srgbClr val="000000"/>
                          </a:solidFill>
                          <a:latin typeface="Arial"/>
                          <a:ea typeface="Times New Roman"/>
                          <a:cs typeface="Times New Roman"/>
                        </a:rPr>
                        <a:t>Miércoles 13</a:t>
                      </a:r>
                      <a:endParaRPr lang="es-EC" sz="1300">
                        <a:latin typeface="Calibri"/>
                        <a:ea typeface="Calibri"/>
                        <a:cs typeface="Times New Roman"/>
                      </a:endParaRPr>
                    </a:p>
                  </a:txBody>
                  <a:tcPr marL="78743" marR="78743" marT="0" marB="0">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EAF1"/>
                    </a:solidFill>
                  </a:tcPr>
                </a:tc>
                <a:tc vMerge="1">
                  <a:txBody>
                    <a:bodyPr/>
                    <a:lstStyle/>
                    <a:p>
                      <a:endParaRPr lang="es-EC"/>
                    </a:p>
                  </a:txBody>
                  <a:tcPr/>
                </a:tc>
                <a:tc gridSpan="2">
                  <a:txBody>
                    <a:bodyPr/>
                    <a:lstStyle/>
                    <a:p>
                      <a:pPr algn="ctr">
                        <a:lnSpc>
                          <a:spcPct val="115000"/>
                        </a:lnSpc>
                        <a:spcAft>
                          <a:spcPts val="0"/>
                        </a:spcAft>
                      </a:pPr>
                      <a:r>
                        <a:rPr lang="es-EC" sz="1300">
                          <a:solidFill>
                            <a:srgbClr val="000000"/>
                          </a:solidFill>
                          <a:latin typeface="Arial"/>
                          <a:ea typeface="Times New Roman"/>
                          <a:cs typeface="Times New Roman"/>
                        </a:rPr>
                        <a:t>La enredadera</a:t>
                      </a:r>
                      <a:endParaRPr lang="es-EC" sz="1300">
                        <a:latin typeface="Calibri"/>
                        <a:ea typeface="Calibri"/>
                        <a:cs typeface="Times New Roman"/>
                      </a:endParaRPr>
                    </a:p>
                  </a:txBody>
                  <a:tcPr marL="78743" marR="78743"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EAF1"/>
                    </a:solidFill>
                  </a:tcPr>
                </a:tc>
                <a:tc hMerge="1">
                  <a:txBody>
                    <a:bodyPr/>
                    <a:lstStyle/>
                    <a:p>
                      <a:endParaRPr lang="es-EC"/>
                    </a:p>
                  </a:txBody>
                  <a:tcPr/>
                </a:tc>
                <a:tc vMerge="1">
                  <a:txBody>
                    <a:bodyPr/>
                    <a:lstStyle/>
                    <a:p>
                      <a:endParaRPr lang="es-EC"/>
                    </a:p>
                  </a:txBody>
                  <a:tcPr/>
                </a:tc>
              </a:tr>
              <a:tr h="229385">
                <a:tc vMerge="1">
                  <a:txBody>
                    <a:bodyPr/>
                    <a:lstStyle/>
                    <a:p>
                      <a:endParaRPr lang="es-EC"/>
                    </a:p>
                  </a:txBody>
                  <a:tcPr/>
                </a:tc>
                <a:tc>
                  <a:txBody>
                    <a:bodyPr/>
                    <a:lstStyle/>
                    <a:p>
                      <a:pPr>
                        <a:lnSpc>
                          <a:spcPct val="115000"/>
                        </a:lnSpc>
                        <a:spcAft>
                          <a:spcPts val="0"/>
                        </a:spcAft>
                      </a:pPr>
                      <a:r>
                        <a:rPr lang="es-EC" sz="1300" b="1">
                          <a:solidFill>
                            <a:srgbClr val="000000"/>
                          </a:solidFill>
                          <a:latin typeface="Arial"/>
                          <a:ea typeface="Times New Roman"/>
                          <a:cs typeface="Times New Roman"/>
                        </a:rPr>
                        <a:t>Jueves 14</a:t>
                      </a:r>
                      <a:endParaRPr lang="es-EC" sz="1300">
                        <a:latin typeface="Calibri"/>
                        <a:ea typeface="Calibri"/>
                        <a:cs typeface="Times New Roman"/>
                      </a:endParaRPr>
                    </a:p>
                  </a:txBody>
                  <a:tcPr marL="78743" marR="78743" marT="0" marB="0">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5E2"/>
                    </a:solidFill>
                  </a:tcPr>
                </a:tc>
                <a:tc vMerge="1">
                  <a:txBody>
                    <a:bodyPr/>
                    <a:lstStyle/>
                    <a:p>
                      <a:endParaRPr lang="es-EC"/>
                    </a:p>
                  </a:txBody>
                  <a:tcPr/>
                </a:tc>
                <a:tc>
                  <a:txBody>
                    <a:bodyPr/>
                    <a:lstStyle/>
                    <a:p>
                      <a:pPr>
                        <a:lnSpc>
                          <a:spcPct val="115000"/>
                        </a:lnSpc>
                        <a:spcAft>
                          <a:spcPts val="0"/>
                        </a:spcAft>
                      </a:pPr>
                      <a:r>
                        <a:rPr lang="es-EC" sz="1300">
                          <a:solidFill>
                            <a:srgbClr val="000000"/>
                          </a:solidFill>
                          <a:latin typeface="Arial"/>
                          <a:ea typeface="Times New Roman"/>
                          <a:cs typeface="Times New Roman"/>
                        </a:rPr>
                        <a:t>El barco</a:t>
                      </a:r>
                      <a:endParaRPr lang="es-EC" sz="1300">
                        <a:latin typeface="Calibri"/>
                        <a:ea typeface="Calibri"/>
                        <a:cs typeface="Times New Roman"/>
                      </a:endParaRPr>
                    </a:p>
                  </a:txBody>
                  <a:tcPr marL="78743" marR="78743"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5E2"/>
                    </a:solidFill>
                  </a:tcPr>
                </a:tc>
                <a:tc>
                  <a:txBody>
                    <a:bodyPr/>
                    <a:lstStyle/>
                    <a:p>
                      <a:pPr>
                        <a:lnSpc>
                          <a:spcPct val="115000"/>
                        </a:lnSpc>
                        <a:spcAft>
                          <a:spcPts val="0"/>
                        </a:spcAft>
                      </a:pPr>
                      <a:r>
                        <a:rPr lang="es-EC" sz="1300">
                          <a:solidFill>
                            <a:srgbClr val="000000"/>
                          </a:solidFill>
                          <a:latin typeface="Arial"/>
                          <a:ea typeface="Times New Roman"/>
                          <a:cs typeface="Times New Roman"/>
                        </a:rPr>
                        <a:t>Fútbol adaptado</a:t>
                      </a:r>
                      <a:endParaRPr lang="es-EC" sz="1300">
                        <a:latin typeface="Calibri"/>
                        <a:ea typeface="Calibri"/>
                        <a:cs typeface="Times New Roman"/>
                      </a:endParaRPr>
                    </a:p>
                  </a:txBody>
                  <a:tcPr marL="78743" marR="78743"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5E2"/>
                    </a:solidFill>
                  </a:tcPr>
                </a:tc>
                <a:tc vMerge="1">
                  <a:txBody>
                    <a:bodyPr/>
                    <a:lstStyle/>
                    <a:p>
                      <a:endParaRPr lang="es-EC"/>
                    </a:p>
                  </a:txBody>
                  <a:tcPr/>
                </a:tc>
              </a:tr>
              <a:tr h="238763">
                <a:tc vMerge="1">
                  <a:txBody>
                    <a:bodyPr/>
                    <a:lstStyle/>
                    <a:p>
                      <a:endParaRPr lang="es-EC"/>
                    </a:p>
                  </a:txBody>
                  <a:tcPr/>
                </a:tc>
                <a:tc>
                  <a:txBody>
                    <a:bodyPr/>
                    <a:lstStyle/>
                    <a:p>
                      <a:pPr>
                        <a:lnSpc>
                          <a:spcPct val="115000"/>
                        </a:lnSpc>
                        <a:spcAft>
                          <a:spcPts val="0"/>
                        </a:spcAft>
                      </a:pPr>
                      <a:r>
                        <a:rPr lang="es-EC" sz="1300" b="1">
                          <a:solidFill>
                            <a:srgbClr val="000000"/>
                          </a:solidFill>
                          <a:latin typeface="Arial"/>
                          <a:ea typeface="Times New Roman"/>
                          <a:cs typeface="Times New Roman"/>
                        </a:rPr>
                        <a:t>Viernes 15</a:t>
                      </a:r>
                      <a:endParaRPr lang="es-EC" sz="1300">
                        <a:latin typeface="Calibri"/>
                        <a:ea typeface="Calibri"/>
                        <a:cs typeface="Times New Roman"/>
                      </a:endParaRPr>
                    </a:p>
                  </a:txBody>
                  <a:tcPr marL="78743" marR="78743" marT="0" marB="0">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EAF1"/>
                    </a:solidFill>
                  </a:tcPr>
                </a:tc>
                <a:tc vMerge="1">
                  <a:txBody>
                    <a:bodyPr/>
                    <a:lstStyle/>
                    <a:p>
                      <a:endParaRPr lang="es-EC"/>
                    </a:p>
                  </a:txBody>
                  <a:tcPr/>
                </a:tc>
                <a:tc gridSpan="2">
                  <a:txBody>
                    <a:bodyPr/>
                    <a:lstStyle/>
                    <a:p>
                      <a:pPr algn="ctr">
                        <a:lnSpc>
                          <a:spcPct val="115000"/>
                        </a:lnSpc>
                        <a:spcAft>
                          <a:spcPts val="0"/>
                        </a:spcAft>
                      </a:pPr>
                      <a:r>
                        <a:rPr lang="es-EC" sz="1300">
                          <a:solidFill>
                            <a:srgbClr val="000000"/>
                          </a:solidFill>
                          <a:latin typeface="Arial"/>
                          <a:ea typeface="Times New Roman"/>
                          <a:cs typeface="Times New Roman"/>
                        </a:rPr>
                        <a:t>Cuadrado ciego</a:t>
                      </a:r>
                      <a:endParaRPr lang="es-EC" sz="1300">
                        <a:latin typeface="Calibri"/>
                        <a:ea typeface="Calibri"/>
                        <a:cs typeface="Times New Roman"/>
                      </a:endParaRPr>
                    </a:p>
                  </a:txBody>
                  <a:tcPr marL="78743" marR="78743"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EAF1"/>
                    </a:solidFill>
                  </a:tcPr>
                </a:tc>
                <a:tc hMerge="1">
                  <a:txBody>
                    <a:bodyPr/>
                    <a:lstStyle/>
                    <a:p>
                      <a:endParaRPr lang="es-EC"/>
                    </a:p>
                  </a:txBody>
                  <a:tcPr/>
                </a:tc>
                <a:tc vMerge="1">
                  <a:txBody>
                    <a:bodyPr/>
                    <a:lstStyle/>
                    <a:p>
                      <a:endParaRPr lang="es-EC"/>
                    </a:p>
                  </a:txBody>
                  <a:tcPr/>
                </a:tc>
              </a:tr>
              <a:tr h="229385">
                <a:tc rowSpan="5">
                  <a:txBody>
                    <a:bodyPr/>
                    <a:lstStyle/>
                    <a:p>
                      <a:pPr algn="ctr">
                        <a:lnSpc>
                          <a:spcPct val="115000"/>
                        </a:lnSpc>
                        <a:spcAft>
                          <a:spcPts val="0"/>
                        </a:spcAft>
                      </a:pPr>
                      <a:r>
                        <a:rPr lang="es-EC" sz="1300" b="1">
                          <a:solidFill>
                            <a:srgbClr val="000000"/>
                          </a:solidFill>
                          <a:latin typeface="Arial"/>
                          <a:ea typeface="Times New Roman"/>
                          <a:cs typeface="Times New Roman"/>
                        </a:rPr>
                        <a:t>SEMANA # 3</a:t>
                      </a:r>
                      <a:endParaRPr lang="es-EC" sz="1300">
                        <a:latin typeface="Calibri"/>
                        <a:ea typeface="Calibri"/>
                        <a:cs typeface="Times New Roman"/>
                      </a:endParaRPr>
                    </a:p>
                  </a:txBody>
                  <a:tcPr marL="78743" marR="78743" marT="0" marB="0" anchor="ctr">
                    <a:lnL w="127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BACC6"/>
                    </a:solidFill>
                  </a:tcPr>
                </a:tc>
                <a:tc>
                  <a:txBody>
                    <a:bodyPr/>
                    <a:lstStyle/>
                    <a:p>
                      <a:pPr>
                        <a:lnSpc>
                          <a:spcPct val="115000"/>
                        </a:lnSpc>
                        <a:spcAft>
                          <a:spcPts val="0"/>
                        </a:spcAft>
                      </a:pPr>
                      <a:r>
                        <a:rPr lang="es-EC" sz="1300" b="1">
                          <a:solidFill>
                            <a:srgbClr val="000000"/>
                          </a:solidFill>
                          <a:latin typeface="Arial"/>
                          <a:ea typeface="Times New Roman"/>
                          <a:cs typeface="Times New Roman"/>
                        </a:rPr>
                        <a:t>Lunes 18</a:t>
                      </a:r>
                      <a:endParaRPr lang="es-EC" sz="1300">
                        <a:latin typeface="Calibri"/>
                        <a:ea typeface="Calibri"/>
                        <a:cs typeface="Times New Roman"/>
                      </a:endParaRPr>
                    </a:p>
                  </a:txBody>
                  <a:tcPr marL="78743" marR="78743" marT="0" marB="0">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5E2"/>
                    </a:solidFill>
                  </a:tcPr>
                </a:tc>
                <a:tc rowSpan="5">
                  <a:txBody>
                    <a:bodyPr/>
                    <a:lstStyle/>
                    <a:p>
                      <a:pPr algn="ctr">
                        <a:lnSpc>
                          <a:spcPct val="115000"/>
                        </a:lnSpc>
                        <a:spcAft>
                          <a:spcPts val="0"/>
                        </a:spcAft>
                      </a:pPr>
                      <a:r>
                        <a:rPr lang="es-EC" sz="1300">
                          <a:solidFill>
                            <a:srgbClr val="000000"/>
                          </a:solidFill>
                          <a:latin typeface="Arial"/>
                          <a:ea typeface="Times New Roman"/>
                          <a:cs typeface="Times New Roman"/>
                        </a:rPr>
                        <a:t>Gimnasia Laboral</a:t>
                      </a:r>
                      <a:endParaRPr lang="es-EC" sz="1300">
                        <a:latin typeface="Calibri"/>
                        <a:ea typeface="Calibri"/>
                        <a:cs typeface="Times New Roman"/>
                      </a:endParaRPr>
                    </a:p>
                  </a:txBody>
                  <a:tcPr marL="78743" marR="78743"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5E2"/>
                    </a:solidFill>
                  </a:tcPr>
                </a:tc>
                <a:tc gridSpan="2">
                  <a:txBody>
                    <a:bodyPr/>
                    <a:lstStyle/>
                    <a:p>
                      <a:pPr algn="ctr">
                        <a:lnSpc>
                          <a:spcPct val="115000"/>
                        </a:lnSpc>
                        <a:spcAft>
                          <a:spcPts val="0"/>
                        </a:spcAft>
                      </a:pPr>
                      <a:r>
                        <a:rPr lang="es-EC" sz="1300">
                          <a:solidFill>
                            <a:srgbClr val="000000"/>
                          </a:solidFill>
                          <a:latin typeface="Arial"/>
                          <a:ea typeface="Times New Roman"/>
                          <a:cs typeface="Times New Roman"/>
                        </a:rPr>
                        <a:t>Jala Jala</a:t>
                      </a:r>
                      <a:endParaRPr lang="es-EC" sz="1300">
                        <a:latin typeface="Calibri"/>
                        <a:ea typeface="Calibri"/>
                        <a:cs typeface="Times New Roman"/>
                      </a:endParaRPr>
                    </a:p>
                  </a:txBody>
                  <a:tcPr marL="78743" marR="78743"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5E2"/>
                    </a:solidFill>
                  </a:tcPr>
                </a:tc>
                <a:tc hMerge="1">
                  <a:txBody>
                    <a:bodyPr/>
                    <a:lstStyle/>
                    <a:p>
                      <a:endParaRPr lang="es-EC"/>
                    </a:p>
                  </a:txBody>
                  <a:tcPr/>
                </a:tc>
                <a:tc rowSpan="5">
                  <a:txBody>
                    <a:bodyPr/>
                    <a:lstStyle/>
                    <a:p>
                      <a:pPr algn="ctr">
                        <a:lnSpc>
                          <a:spcPct val="115000"/>
                        </a:lnSpc>
                        <a:spcAft>
                          <a:spcPts val="0"/>
                        </a:spcAft>
                      </a:pPr>
                      <a:r>
                        <a:rPr lang="es-EC" sz="1300">
                          <a:solidFill>
                            <a:srgbClr val="000000"/>
                          </a:solidFill>
                          <a:latin typeface="Arial"/>
                          <a:ea typeface="Times New Roman"/>
                          <a:cs typeface="Times New Roman"/>
                        </a:rPr>
                        <a:t>Respiración</a:t>
                      </a:r>
                      <a:endParaRPr lang="es-EC" sz="1300">
                        <a:latin typeface="Calibri"/>
                        <a:ea typeface="Calibri"/>
                        <a:cs typeface="Times New Roman"/>
                      </a:endParaRPr>
                    </a:p>
                  </a:txBody>
                  <a:tcPr marL="78743" marR="78743"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5E2"/>
                    </a:solidFill>
                  </a:tcPr>
                </a:tc>
              </a:tr>
              <a:tr h="416148">
                <a:tc vMerge="1">
                  <a:txBody>
                    <a:bodyPr/>
                    <a:lstStyle/>
                    <a:p>
                      <a:endParaRPr lang="es-EC"/>
                    </a:p>
                  </a:txBody>
                  <a:tcPr/>
                </a:tc>
                <a:tc>
                  <a:txBody>
                    <a:bodyPr/>
                    <a:lstStyle/>
                    <a:p>
                      <a:pPr>
                        <a:lnSpc>
                          <a:spcPct val="115000"/>
                        </a:lnSpc>
                        <a:spcAft>
                          <a:spcPts val="0"/>
                        </a:spcAft>
                      </a:pPr>
                      <a:r>
                        <a:rPr lang="es-EC" sz="1300" b="1">
                          <a:solidFill>
                            <a:srgbClr val="000000"/>
                          </a:solidFill>
                          <a:latin typeface="Arial"/>
                          <a:ea typeface="Times New Roman"/>
                          <a:cs typeface="Times New Roman"/>
                        </a:rPr>
                        <a:t>Martes 19</a:t>
                      </a:r>
                      <a:endParaRPr lang="es-EC" sz="1300">
                        <a:latin typeface="Calibri"/>
                        <a:ea typeface="Calibri"/>
                        <a:cs typeface="Times New Roman"/>
                      </a:endParaRPr>
                    </a:p>
                  </a:txBody>
                  <a:tcPr marL="78743" marR="78743" marT="0" marB="0">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EAF1"/>
                    </a:solidFill>
                  </a:tcPr>
                </a:tc>
                <a:tc vMerge="1">
                  <a:txBody>
                    <a:bodyPr/>
                    <a:lstStyle/>
                    <a:p>
                      <a:endParaRPr lang="es-EC"/>
                    </a:p>
                  </a:txBody>
                  <a:tcPr/>
                </a:tc>
                <a:tc>
                  <a:txBody>
                    <a:bodyPr/>
                    <a:lstStyle/>
                    <a:p>
                      <a:pPr>
                        <a:lnSpc>
                          <a:spcPct val="115000"/>
                        </a:lnSpc>
                        <a:spcAft>
                          <a:spcPts val="0"/>
                        </a:spcAft>
                      </a:pPr>
                      <a:r>
                        <a:rPr lang="es-EC" sz="1300">
                          <a:solidFill>
                            <a:srgbClr val="000000"/>
                          </a:solidFill>
                          <a:latin typeface="Arial"/>
                          <a:ea typeface="Times New Roman"/>
                          <a:cs typeface="Times New Roman"/>
                        </a:rPr>
                        <a:t>Lanchas</a:t>
                      </a:r>
                      <a:endParaRPr lang="es-EC" sz="1300">
                        <a:latin typeface="Calibri"/>
                        <a:ea typeface="Calibri"/>
                        <a:cs typeface="Times New Roman"/>
                      </a:endParaRPr>
                    </a:p>
                  </a:txBody>
                  <a:tcPr marL="78743" marR="78743"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EAF1"/>
                    </a:solidFill>
                  </a:tcPr>
                </a:tc>
                <a:tc>
                  <a:txBody>
                    <a:bodyPr/>
                    <a:lstStyle/>
                    <a:p>
                      <a:pPr>
                        <a:lnSpc>
                          <a:spcPct val="115000"/>
                        </a:lnSpc>
                        <a:spcAft>
                          <a:spcPts val="0"/>
                        </a:spcAft>
                      </a:pPr>
                      <a:r>
                        <a:rPr lang="es-EC" sz="1300">
                          <a:solidFill>
                            <a:srgbClr val="000000"/>
                          </a:solidFill>
                          <a:latin typeface="Arial"/>
                          <a:ea typeface="Times New Roman"/>
                          <a:cs typeface="Times New Roman"/>
                        </a:rPr>
                        <a:t>Coge el rabo del gusano</a:t>
                      </a:r>
                      <a:endParaRPr lang="es-EC" sz="1300">
                        <a:latin typeface="Calibri"/>
                        <a:ea typeface="Calibri"/>
                        <a:cs typeface="Times New Roman"/>
                      </a:endParaRPr>
                    </a:p>
                  </a:txBody>
                  <a:tcPr marL="78743" marR="78743"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EAF1"/>
                    </a:solidFill>
                  </a:tcPr>
                </a:tc>
                <a:tc vMerge="1">
                  <a:txBody>
                    <a:bodyPr/>
                    <a:lstStyle/>
                    <a:p>
                      <a:endParaRPr lang="es-EC"/>
                    </a:p>
                  </a:txBody>
                  <a:tcPr/>
                </a:tc>
              </a:tr>
              <a:tr h="229385">
                <a:tc vMerge="1">
                  <a:txBody>
                    <a:bodyPr/>
                    <a:lstStyle/>
                    <a:p>
                      <a:endParaRPr lang="es-EC"/>
                    </a:p>
                  </a:txBody>
                  <a:tcPr/>
                </a:tc>
                <a:tc>
                  <a:txBody>
                    <a:bodyPr/>
                    <a:lstStyle/>
                    <a:p>
                      <a:pPr>
                        <a:lnSpc>
                          <a:spcPct val="115000"/>
                        </a:lnSpc>
                        <a:spcAft>
                          <a:spcPts val="0"/>
                        </a:spcAft>
                      </a:pPr>
                      <a:r>
                        <a:rPr lang="es-EC" sz="1300" b="1">
                          <a:solidFill>
                            <a:srgbClr val="000000"/>
                          </a:solidFill>
                          <a:latin typeface="Arial"/>
                          <a:ea typeface="Times New Roman"/>
                          <a:cs typeface="Times New Roman"/>
                        </a:rPr>
                        <a:t>Miércoles 20</a:t>
                      </a:r>
                      <a:endParaRPr lang="es-EC" sz="1300">
                        <a:latin typeface="Calibri"/>
                        <a:ea typeface="Calibri"/>
                        <a:cs typeface="Times New Roman"/>
                      </a:endParaRPr>
                    </a:p>
                  </a:txBody>
                  <a:tcPr marL="78743" marR="78743" marT="0" marB="0">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5E2"/>
                    </a:solidFill>
                  </a:tcPr>
                </a:tc>
                <a:tc vMerge="1">
                  <a:txBody>
                    <a:bodyPr/>
                    <a:lstStyle/>
                    <a:p>
                      <a:endParaRPr lang="es-EC"/>
                    </a:p>
                  </a:txBody>
                  <a:tcPr/>
                </a:tc>
                <a:tc gridSpan="2">
                  <a:txBody>
                    <a:bodyPr/>
                    <a:lstStyle/>
                    <a:p>
                      <a:pPr algn="ctr">
                        <a:lnSpc>
                          <a:spcPct val="115000"/>
                        </a:lnSpc>
                        <a:spcAft>
                          <a:spcPts val="0"/>
                        </a:spcAft>
                      </a:pPr>
                      <a:r>
                        <a:rPr lang="es-EC" sz="1300">
                          <a:solidFill>
                            <a:srgbClr val="000000"/>
                          </a:solidFill>
                          <a:latin typeface="Arial"/>
                          <a:ea typeface="Times New Roman"/>
                          <a:cs typeface="Times New Roman"/>
                        </a:rPr>
                        <a:t>Adivina adivinador</a:t>
                      </a:r>
                      <a:endParaRPr lang="es-EC" sz="1300">
                        <a:latin typeface="Calibri"/>
                        <a:ea typeface="Calibri"/>
                        <a:cs typeface="Times New Roman"/>
                      </a:endParaRPr>
                    </a:p>
                  </a:txBody>
                  <a:tcPr marL="78743" marR="78743"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5E2"/>
                    </a:solidFill>
                  </a:tcPr>
                </a:tc>
                <a:tc hMerge="1">
                  <a:txBody>
                    <a:bodyPr/>
                    <a:lstStyle/>
                    <a:p>
                      <a:endParaRPr lang="es-EC"/>
                    </a:p>
                  </a:txBody>
                  <a:tcPr/>
                </a:tc>
                <a:tc vMerge="1">
                  <a:txBody>
                    <a:bodyPr/>
                    <a:lstStyle/>
                    <a:p>
                      <a:endParaRPr lang="es-EC"/>
                    </a:p>
                  </a:txBody>
                  <a:tcPr/>
                </a:tc>
              </a:tr>
              <a:tr h="229385">
                <a:tc vMerge="1">
                  <a:txBody>
                    <a:bodyPr/>
                    <a:lstStyle/>
                    <a:p>
                      <a:endParaRPr lang="es-EC"/>
                    </a:p>
                  </a:txBody>
                  <a:tcPr/>
                </a:tc>
                <a:tc>
                  <a:txBody>
                    <a:bodyPr/>
                    <a:lstStyle/>
                    <a:p>
                      <a:pPr>
                        <a:lnSpc>
                          <a:spcPct val="115000"/>
                        </a:lnSpc>
                        <a:spcAft>
                          <a:spcPts val="0"/>
                        </a:spcAft>
                      </a:pPr>
                      <a:r>
                        <a:rPr lang="es-EC" sz="1300" b="1">
                          <a:solidFill>
                            <a:srgbClr val="000000"/>
                          </a:solidFill>
                          <a:latin typeface="Arial"/>
                          <a:ea typeface="Times New Roman"/>
                          <a:cs typeface="Times New Roman"/>
                        </a:rPr>
                        <a:t>Jueves 21</a:t>
                      </a:r>
                      <a:endParaRPr lang="es-EC" sz="1300">
                        <a:latin typeface="Calibri"/>
                        <a:ea typeface="Calibri"/>
                        <a:cs typeface="Times New Roman"/>
                      </a:endParaRPr>
                    </a:p>
                  </a:txBody>
                  <a:tcPr marL="78743" marR="78743" marT="0" marB="0">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EAF1"/>
                    </a:solidFill>
                  </a:tcPr>
                </a:tc>
                <a:tc vMerge="1">
                  <a:txBody>
                    <a:bodyPr/>
                    <a:lstStyle/>
                    <a:p>
                      <a:endParaRPr lang="es-EC"/>
                    </a:p>
                  </a:txBody>
                  <a:tcPr/>
                </a:tc>
                <a:tc>
                  <a:txBody>
                    <a:bodyPr/>
                    <a:lstStyle/>
                    <a:p>
                      <a:pPr>
                        <a:lnSpc>
                          <a:spcPct val="115000"/>
                        </a:lnSpc>
                        <a:spcAft>
                          <a:spcPts val="0"/>
                        </a:spcAft>
                      </a:pPr>
                      <a:r>
                        <a:rPr lang="es-EC" sz="1300">
                          <a:solidFill>
                            <a:srgbClr val="000000"/>
                          </a:solidFill>
                          <a:latin typeface="Arial"/>
                          <a:ea typeface="Times New Roman"/>
                          <a:cs typeface="Times New Roman"/>
                        </a:rPr>
                        <a:t>Grupos de</a:t>
                      </a:r>
                      <a:endParaRPr lang="es-EC" sz="1300">
                        <a:latin typeface="Calibri"/>
                        <a:ea typeface="Calibri"/>
                        <a:cs typeface="Times New Roman"/>
                      </a:endParaRPr>
                    </a:p>
                  </a:txBody>
                  <a:tcPr marL="78743" marR="78743"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EAF1"/>
                    </a:solidFill>
                  </a:tcPr>
                </a:tc>
                <a:tc>
                  <a:txBody>
                    <a:bodyPr/>
                    <a:lstStyle/>
                    <a:p>
                      <a:pPr>
                        <a:lnSpc>
                          <a:spcPct val="115000"/>
                        </a:lnSpc>
                        <a:spcAft>
                          <a:spcPts val="0"/>
                        </a:spcAft>
                      </a:pPr>
                      <a:r>
                        <a:rPr lang="es-EC" sz="1300">
                          <a:solidFill>
                            <a:srgbClr val="000000"/>
                          </a:solidFill>
                          <a:latin typeface="Arial"/>
                          <a:ea typeface="Times New Roman"/>
                          <a:cs typeface="Times New Roman"/>
                        </a:rPr>
                        <a:t>Mancha en cadena</a:t>
                      </a:r>
                      <a:endParaRPr lang="es-EC" sz="1300">
                        <a:latin typeface="Calibri"/>
                        <a:ea typeface="Calibri"/>
                        <a:cs typeface="Times New Roman"/>
                      </a:endParaRPr>
                    </a:p>
                  </a:txBody>
                  <a:tcPr marL="78743" marR="78743"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EAF1"/>
                    </a:solidFill>
                  </a:tcPr>
                </a:tc>
                <a:tc vMerge="1">
                  <a:txBody>
                    <a:bodyPr/>
                    <a:lstStyle/>
                    <a:p>
                      <a:endParaRPr lang="es-EC"/>
                    </a:p>
                  </a:txBody>
                  <a:tcPr/>
                </a:tc>
              </a:tr>
              <a:tr h="238763">
                <a:tc vMerge="1">
                  <a:txBody>
                    <a:bodyPr/>
                    <a:lstStyle/>
                    <a:p>
                      <a:endParaRPr lang="es-EC"/>
                    </a:p>
                  </a:txBody>
                  <a:tcPr/>
                </a:tc>
                <a:tc>
                  <a:txBody>
                    <a:bodyPr/>
                    <a:lstStyle/>
                    <a:p>
                      <a:pPr>
                        <a:lnSpc>
                          <a:spcPct val="115000"/>
                        </a:lnSpc>
                        <a:spcAft>
                          <a:spcPts val="0"/>
                        </a:spcAft>
                      </a:pPr>
                      <a:r>
                        <a:rPr lang="es-EC" sz="1300" b="1">
                          <a:solidFill>
                            <a:srgbClr val="000000"/>
                          </a:solidFill>
                          <a:latin typeface="Arial"/>
                          <a:ea typeface="Times New Roman"/>
                          <a:cs typeface="Times New Roman"/>
                        </a:rPr>
                        <a:t>Viernes 22</a:t>
                      </a:r>
                      <a:endParaRPr lang="es-EC" sz="1300">
                        <a:latin typeface="Calibri"/>
                        <a:ea typeface="Calibri"/>
                        <a:cs typeface="Times New Roman"/>
                      </a:endParaRPr>
                    </a:p>
                  </a:txBody>
                  <a:tcPr marL="78743" marR="78743" marT="0" marB="0">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5E2"/>
                    </a:solidFill>
                  </a:tcPr>
                </a:tc>
                <a:tc vMerge="1">
                  <a:txBody>
                    <a:bodyPr/>
                    <a:lstStyle/>
                    <a:p>
                      <a:endParaRPr lang="es-EC"/>
                    </a:p>
                  </a:txBody>
                  <a:tcPr/>
                </a:tc>
                <a:tc>
                  <a:txBody>
                    <a:bodyPr/>
                    <a:lstStyle/>
                    <a:p>
                      <a:pPr>
                        <a:lnSpc>
                          <a:spcPct val="115000"/>
                        </a:lnSpc>
                        <a:spcAft>
                          <a:spcPts val="0"/>
                        </a:spcAft>
                      </a:pPr>
                      <a:r>
                        <a:rPr lang="es-EC" sz="1300">
                          <a:solidFill>
                            <a:srgbClr val="000000"/>
                          </a:solidFill>
                          <a:latin typeface="Arial"/>
                          <a:ea typeface="Times New Roman"/>
                          <a:cs typeface="Times New Roman"/>
                        </a:rPr>
                        <a:t>Hao</a:t>
                      </a:r>
                      <a:endParaRPr lang="es-EC" sz="1300">
                        <a:latin typeface="Calibri"/>
                        <a:ea typeface="Calibri"/>
                        <a:cs typeface="Times New Roman"/>
                      </a:endParaRPr>
                    </a:p>
                  </a:txBody>
                  <a:tcPr marL="78743" marR="78743"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5E2"/>
                    </a:solidFill>
                  </a:tcPr>
                </a:tc>
                <a:tc>
                  <a:txBody>
                    <a:bodyPr/>
                    <a:lstStyle/>
                    <a:p>
                      <a:pPr>
                        <a:lnSpc>
                          <a:spcPct val="115000"/>
                        </a:lnSpc>
                        <a:spcAft>
                          <a:spcPts val="0"/>
                        </a:spcAft>
                      </a:pPr>
                      <a:r>
                        <a:rPr lang="es-EC" sz="1300">
                          <a:solidFill>
                            <a:srgbClr val="000000"/>
                          </a:solidFill>
                          <a:latin typeface="Arial"/>
                          <a:ea typeface="Times New Roman"/>
                          <a:cs typeface="Times New Roman"/>
                        </a:rPr>
                        <a:t>Avanzadas</a:t>
                      </a:r>
                      <a:endParaRPr lang="es-EC" sz="1300">
                        <a:latin typeface="Calibri"/>
                        <a:ea typeface="Calibri"/>
                        <a:cs typeface="Times New Roman"/>
                      </a:endParaRPr>
                    </a:p>
                  </a:txBody>
                  <a:tcPr marL="78743" marR="78743"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5E2"/>
                    </a:solidFill>
                  </a:tcPr>
                </a:tc>
                <a:tc vMerge="1">
                  <a:txBody>
                    <a:bodyPr/>
                    <a:lstStyle/>
                    <a:p>
                      <a:endParaRPr lang="es-EC"/>
                    </a:p>
                  </a:txBody>
                  <a:tcPr/>
                </a:tc>
              </a:tr>
              <a:tr h="229385">
                <a:tc rowSpan="5">
                  <a:txBody>
                    <a:bodyPr/>
                    <a:lstStyle/>
                    <a:p>
                      <a:pPr algn="ctr">
                        <a:lnSpc>
                          <a:spcPct val="115000"/>
                        </a:lnSpc>
                        <a:spcAft>
                          <a:spcPts val="0"/>
                        </a:spcAft>
                      </a:pPr>
                      <a:r>
                        <a:rPr lang="es-EC" sz="1300" b="1">
                          <a:solidFill>
                            <a:srgbClr val="000000"/>
                          </a:solidFill>
                          <a:latin typeface="Arial"/>
                          <a:ea typeface="Times New Roman"/>
                          <a:cs typeface="Times New Roman"/>
                        </a:rPr>
                        <a:t>SEMANA # 4</a:t>
                      </a:r>
                      <a:endParaRPr lang="es-EC" sz="1300">
                        <a:latin typeface="Calibri"/>
                        <a:ea typeface="Calibri"/>
                        <a:cs typeface="Times New Roman"/>
                      </a:endParaRPr>
                    </a:p>
                  </a:txBody>
                  <a:tcPr marL="78743" marR="78743" marT="0" marB="0" anchor="ctr">
                    <a:lnL w="127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BACC6"/>
                    </a:solidFill>
                  </a:tcPr>
                </a:tc>
                <a:tc>
                  <a:txBody>
                    <a:bodyPr/>
                    <a:lstStyle/>
                    <a:p>
                      <a:pPr>
                        <a:lnSpc>
                          <a:spcPct val="115000"/>
                        </a:lnSpc>
                        <a:spcAft>
                          <a:spcPts val="0"/>
                        </a:spcAft>
                      </a:pPr>
                      <a:r>
                        <a:rPr lang="es-EC" sz="1300" b="1">
                          <a:solidFill>
                            <a:srgbClr val="000000"/>
                          </a:solidFill>
                          <a:latin typeface="Arial"/>
                          <a:ea typeface="Times New Roman"/>
                          <a:cs typeface="Times New Roman"/>
                        </a:rPr>
                        <a:t>Lunes 25</a:t>
                      </a:r>
                      <a:endParaRPr lang="es-EC" sz="1300">
                        <a:latin typeface="Calibri"/>
                        <a:ea typeface="Calibri"/>
                        <a:cs typeface="Times New Roman"/>
                      </a:endParaRPr>
                    </a:p>
                  </a:txBody>
                  <a:tcPr marL="78743" marR="78743" marT="0" marB="0">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EAF1"/>
                    </a:solidFill>
                  </a:tcPr>
                </a:tc>
                <a:tc rowSpan="5">
                  <a:txBody>
                    <a:bodyPr/>
                    <a:lstStyle/>
                    <a:p>
                      <a:pPr algn="ctr">
                        <a:lnSpc>
                          <a:spcPct val="115000"/>
                        </a:lnSpc>
                        <a:spcAft>
                          <a:spcPts val="0"/>
                        </a:spcAft>
                      </a:pPr>
                      <a:r>
                        <a:rPr lang="es-EC" sz="1300">
                          <a:solidFill>
                            <a:srgbClr val="000000"/>
                          </a:solidFill>
                          <a:latin typeface="Arial"/>
                          <a:ea typeface="Times New Roman"/>
                          <a:cs typeface="Times New Roman"/>
                        </a:rPr>
                        <a:t>Gimnasia Laboral</a:t>
                      </a:r>
                      <a:endParaRPr lang="es-EC" sz="1300">
                        <a:latin typeface="Calibri"/>
                        <a:ea typeface="Calibri"/>
                        <a:cs typeface="Times New Roman"/>
                      </a:endParaRPr>
                    </a:p>
                  </a:txBody>
                  <a:tcPr marL="78743" marR="78743"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EAF1"/>
                    </a:solidFill>
                  </a:tcPr>
                </a:tc>
                <a:tc>
                  <a:txBody>
                    <a:bodyPr/>
                    <a:lstStyle/>
                    <a:p>
                      <a:pPr>
                        <a:lnSpc>
                          <a:spcPct val="115000"/>
                        </a:lnSpc>
                        <a:spcAft>
                          <a:spcPts val="0"/>
                        </a:spcAft>
                      </a:pPr>
                      <a:r>
                        <a:rPr lang="es-EC" sz="1300">
                          <a:solidFill>
                            <a:srgbClr val="000000"/>
                          </a:solidFill>
                          <a:latin typeface="Arial"/>
                          <a:ea typeface="Times New Roman"/>
                          <a:cs typeface="Times New Roman"/>
                        </a:rPr>
                        <a:t>Grupos de</a:t>
                      </a:r>
                      <a:endParaRPr lang="es-EC" sz="1300">
                        <a:latin typeface="Calibri"/>
                        <a:ea typeface="Calibri"/>
                        <a:cs typeface="Times New Roman"/>
                      </a:endParaRPr>
                    </a:p>
                  </a:txBody>
                  <a:tcPr marL="78743" marR="78743"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EAF1"/>
                    </a:solidFill>
                  </a:tcPr>
                </a:tc>
                <a:tc>
                  <a:txBody>
                    <a:bodyPr/>
                    <a:lstStyle/>
                    <a:p>
                      <a:pPr>
                        <a:lnSpc>
                          <a:spcPct val="115000"/>
                        </a:lnSpc>
                        <a:spcAft>
                          <a:spcPts val="0"/>
                        </a:spcAft>
                      </a:pPr>
                      <a:r>
                        <a:rPr lang="es-EC" sz="1300">
                          <a:solidFill>
                            <a:srgbClr val="000000"/>
                          </a:solidFill>
                          <a:latin typeface="Arial"/>
                          <a:ea typeface="Times New Roman"/>
                          <a:cs typeface="Times New Roman"/>
                        </a:rPr>
                        <a:t>Voleibol adaptado</a:t>
                      </a:r>
                      <a:endParaRPr lang="es-EC" sz="1300">
                        <a:latin typeface="Calibri"/>
                        <a:ea typeface="Calibri"/>
                        <a:cs typeface="Times New Roman"/>
                      </a:endParaRPr>
                    </a:p>
                  </a:txBody>
                  <a:tcPr marL="78743" marR="78743"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EAF1"/>
                    </a:solidFill>
                  </a:tcPr>
                </a:tc>
                <a:tc rowSpan="5">
                  <a:txBody>
                    <a:bodyPr/>
                    <a:lstStyle/>
                    <a:p>
                      <a:pPr algn="ctr">
                        <a:lnSpc>
                          <a:spcPct val="115000"/>
                        </a:lnSpc>
                        <a:spcAft>
                          <a:spcPts val="0"/>
                        </a:spcAft>
                      </a:pPr>
                      <a:r>
                        <a:rPr lang="es-EC" sz="1300">
                          <a:solidFill>
                            <a:srgbClr val="000000"/>
                          </a:solidFill>
                          <a:latin typeface="Arial"/>
                          <a:ea typeface="Times New Roman"/>
                          <a:cs typeface="Times New Roman"/>
                        </a:rPr>
                        <a:t>Respiración</a:t>
                      </a:r>
                      <a:endParaRPr lang="es-EC" sz="1300">
                        <a:latin typeface="Calibri"/>
                        <a:ea typeface="Calibri"/>
                        <a:cs typeface="Times New Roman"/>
                      </a:endParaRPr>
                    </a:p>
                  </a:txBody>
                  <a:tcPr marL="78743" marR="78743"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EAF1"/>
                    </a:solidFill>
                  </a:tcPr>
                </a:tc>
              </a:tr>
              <a:tr h="229385">
                <a:tc vMerge="1">
                  <a:txBody>
                    <a:bodyPr/>
                    <a:lstStyle/>
                    <a:p>
                      <a:endParaRPr lang="es-EC"/>
                    </a:p>
                  </a:txBody>
                  <a:tcPr/>
                </a:tc>
                <a:tc>
                  <a:txBody>
                    <a:bodyPr/>
                    <a:lstStyle/>
                    <a:p>
                      <a:pPr>
                        <a:lnSpc>
                          <a:spcPct val="115000"/>
                        </a:lnSpc>
                        <a:spcAft>
                          <a:spcPts val="0"/>
                        </a:spcAft>
                      </a:pPr>
                      <a:r>
                        <a:rPr lang="es-EC" sz="1300" b="1">
                          <a:solidFill>
                            <a:srgbClr val="000000"/>
                          </a:solidFill>
                          <a:latin typeface="Arial"/>
                          <a:ea typeface="Times New Roman"/>
                          <a:cs typeface="Times New Roman"/>
                        </a:rPr>
                        <a:t>Martes 26</a:t>
                      </a:r>
                      <a:endParaRPr lang="es-EC" sz="1300">
                        <a:latin typeface="Calibri"/>
                        <a:ea typeface="Calibri"/>
                        <a:cs typeface="Times New Roman"/>
                      </a:endParaRPr>
                    </a:p>
                  </a:txBody>
                  <a:tcPr marL="78743" marR="78743" marT="0" marB="0">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5E2"/>
                    </a:solidFill>
                  </a:tcPr>
                </a:tc>
                <a:tc vMerge="1">
                  <a:txBody>
                    <a:bodyPr/>
                    <a:lstStyle/>
                    <a:p>
                      <a:endParaRPr lang="es-EC"/>
                    </a:p>
                  </a:txBody>
                  <a:tcPr/>
                </a:tc>
                <a:tc gridSpan="2">
                  <a:txBody>
                    <a:bodyPr/>
                    <a:lstStyle/>
                    <a:p>
                      <a:pPr algn="ctr">
                        <a:lnSpc>
                          <a:spcPct val="115000"/>
                        </a:lnSpc>
                        <a:spcAft>
                          <a:spcPts val="0"/>
                        </a:spcAft>
                      </a:pPr>
                      <a:r>
                        <a:rPr lang="es-EC" sz="1300">
                          <a:solidFill>
                            <a:srgbClr val="000000"/>
                          </a:solidFill>
                          <a:latin typeface="Arial"/>
                          <a:ea typeface="Times New Roman"/>
                          <a:cs typeface="Times New Roman"/>
                        </a:rPr>
                        <a:t>Ula, palo</a:t>
                      </a:r>
                      <a:endParaRPr lang="es-EC" sz="1300">
                        <a:latin typeface="Calibri"/>
                        <a:ea typeface="Calibri"/>
                        <a:cs typeface="Times New Roman"/>
                      </a:endParaRPr>
                    </a:p>
                  </a:txBody>
                  <a:tcPr marL="78743" marR="78743"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5E2"/>
                    </a:solidFill>
                  </a:tcPr>
                </a:tc>
                <a:tc hMerge="1">
                  <a:txBody>
                    <a:bodyPr/>
                    <a:lstStyle/>
                    <a:p>
                      <a:endParaRPr lang="es-EC"/>
                    </a:p>
                  </a:txBody>
                  <a:tcPr/>
                </a:tc>
                <a:tc vMerge="1">
                  <a:txBody>
                    <a:bodyPr/>
                    <a:lstStyle/>
                    <a:p>
                      <a:endParaRPr lang="es-EC"/>
                    </a:p>
                  </a:txBody>
                  <a:tcPr/>
                </a:tc>
              </a:tr>
              <a:tr h="229385">
                <a:tc vMerge="1">
                  <a:txBody>
                    <a:bodyPr/>
                    <a:lstStyle/>
                    <a:p>
                      <a:endParaRPr lang="es-EC"/>
                    </a:p>
                  </a:txBody>
                  <a:tcPr/>
                </a:tc>
                <a:tc>
                  <a:txBody>
                    <a:bodyPr/>
                    <a:lstStyle/>
                    <a:p>
                      <a:pPr>
                        <a:lnSpc>
                          <a:spcPct val="115000"/>
                        </a:lnSpc>
                        <a:spcAft>
                          <a:spcPts val="0"/>
                        </a:spcAft>
                      </a:pPr>
                      <a:r>
                        <a:rPr lang="es-EC" sz="1300" b="1">
                          <a:solidFill>
                            <a:srgbClr val="000000"/>
                          </a:solidFill>
                          <a:latin typeface="Arial"/>
                          <a:ea typeface="Times New Roman"/>
                          <a:cs typeface="Times New Roman"/>
                        </a:rPr>
                        <a:t>Miércoles 27</a:t>
                      </a:r>
                      <a:endParaRPr lang="es-EC" sz="1300">
                        <a:latin typeface="Calibri"/>
                        <a:ea typeface="Calibri"/>
                        <a:cs typeface="Times New Roman"/>
                      </a:endParaRPr>
                    </a:p>
                  </a:txBody>
                  <a:tcPr marL="78743" marR="78743" marT="0" marB="0">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EAF1"/>
                    </a:solidFill>
                  </a:tcPr>
                </a:tc>
                <a:tc vMerge="1">
                  <a:txBody>
                    <a:bodyPr/>
                    <a:lstStyle/>
                    <a:p>
                      <a:endParaRPr lang="es-EC"/>
                    </a:p>
                  </a:txBody>
                  <a:tcPr/>
                </a:tc>
                <a:tc>
                  <a:txBody>
                    <a:bodyPr/>
                    <a:lstStyle/>
                    <a:p>
                      <a:pPr>
                        <a:lnSpc>
                          <a:spcPct val="115000"/>
                        </a:lnSpc>
                        <a:spcAft>
                          <a:spcPts val="0"/>
                        </a:spcAft>
                      </a:pPr>
                      <a:r>
                        <a:rPr lang="es-EC" sz="1300">
                          <a:solidFill>
                            <a:srgbClr val="000000"/>
                          </a:solidFill>
                          <a:latin typeface="Arial"/>
                          <a:ea typeface="Times New Roman"/>
                          <a:cs typeface="Times New Roman"/>
                        </a:rPr>
                        <a:t>Pica la ensalada</a:t>
                      </a:r>
                      <a:endParaRPr lang="es-EC" sz="1300">
                        <a:latin typeface="Calibri"/>
                        <a:ea typeface="Calibri"/>
                        <a:cs typeface="Times New Roman"/>
                      </a:endParaRPr>
                    </a:p>
                  </a:txBody>
                  <a:tcPr marL="78743" marR="78743"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EAF1"/>
                    </a:solidFill>
                  </a:tcPr>
                </a:tc>
                <a:tc>
                  <a:txBody>
                    <a:bodyPr/>
                    <a:lstStyle/>
                    <a:p>
                      <a:pPr>
                        <a:lnSpc>
                          <a:spcPct val="115000"/>
                        </a:lnSpc>
                        <a:spcAft>
                          <a:spcPts val="0"/>
                        </a:spcAft>
                      </a:pPr>
                      <a:r>
                        <a:rPr lang="es-EC" sz="1300">
                          <a:solidFill>
                            <a:srgbClr val="000000"/>
                          </a:solidFill>
                          <a:latin typeface="Arial"/>
                          <a:ea typeface="Times New Roman"/>
                          <a:cs typeface="Times New Roman"/>
                        </a:rPr>
                        <a:t>Payaso celulítico</a:t>
                      </a:r>
                      <a:endParaRPr lang="es-EC" sz="1300">
                        <a:latin typeface="Calibri"/>
                        <a:ea typeface="Calibri"/>
                        <a:cs typeface="Times New Roman"/>
                      </a:endParaRPr>
                    </a:p>
                  </a:txBody>
                  <a:tcPr marL="78743" marR="78743"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EAF1"/>
                    </a:solidFill>
                  </a:tcPr>
                </a:tc>
                <a:tc vMerge="1">
                  <a:txBody>
                    <a:bodyPr/>
                    <a:lstStyle/>
                    <a:p>
                      <a:endParaRPr lang="es-EC"/>
                    </a:p>
                  </a:txBody>
                  <a:tcPr/>
                </a:tc>
              </a:tr>
              <a:tr h="229385">
                <a:tc vMerge="1">
                  <a:txBody>
                    <a:bodyPr/>
                    <a:lstStyle/>
                    <a:p>
                      <a:endParaRPr lang="es-EC"/>
                    </a:p>
                  </a:txBody>
                  <a:tcPr/>
                </a:tc>
                <a:tc>
                  <a:txBody>
                    <a:bodyPr/>
                    <a:lstStyle/>
                    <a:p>
                      <a:pPr>
                        <a:lnSpc>
                          <a:spcPct val="115000"/>
                        </a:lnSpc>
                        <a:spcAft>
                          <a:spcPts val="0"/>
                        </a:spcAft>
                      </a:pPr>
                      <a:r>
                        <a:rPr lang="es-EC" sz="1300" b="1">
                          <a:solidFill>
                            <a:srgbClr val="000000"/>
                          </a:solidFill>
                          <a:latin typeface="Arial"/>
                          <a:ea typeface="Times New Roman"/>
                          <a:cs typeface="Times New Roman"/>
                        </a:rPr>
                        <a:t>Jueves 28</a:t>
                      </a:r>
                      <a:endParaRPr lang="es-EC" sz="1300">
                        <a:latin typeface="Calibri"/>
                        <a:ea typeface="Calibri"/>
                        <a:cs typeface="Times New Roman"/>
                      </a:endParaRPr>
                    </a:p>
                  </a:txBody>
                  <a:tcPr marL="78743" marR="78743" marT="0" marB="0">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5E2"/>
                    </a:solidFill>
                  </a:tcPr>
                </a:tc>
                <a:tc vMerge="1">
                  <a:txBody>
                    <a:bodyPr/>
                    <a:lstStyle/>
                    <a:p>
                      <a:endParaRPr lang="es-EC"/>
                    </a:p>
                  </a:txBody>
                  <a:tcPr/>
                </a:tc>
                <a:tc gridSpan="2">
                  <a:txBody>
                    <a:bodyPr/>
                    <a:lstStyle/>
                    <a:p>
                      <a:pPr algn="ctr">
                        <a:lnSpc>
                          <a:spcPct val="115000"/>
                        </a:lnSpc>
                        <a:spcAft>
                          <a:spcPts val="0"/>
                        </a:spcAft>
                      </a:pPr>
                      <a:r>
                        <a:rPr lang="es-EC" sz="1300">
                          <a:solidFill>
                            <a:srgbClr val="000000"/>
                          </a:solidFill>
                          <a:latin typeface="Arial"/>
                          <a:ea typeface="Times New Roman"/>
                          <a:cs typeface="Times New Roman"/>
                        </a:rPr>
                        <a:t>Claves</a:t>
                      </a:r>
                      <a:endParaRPr lang="es-EC" sz="1300">
                        <a:latin typeface="Calibri"/>
                        <a:ea typeface="Calibri"/>
                        <a:cs typeface="Times New Roman"/>
                      </a:endParaRPr>
                    </a:p>
                  </a:txBody>
                  <a:tcPr marL="78743" marR="78743"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5E2"/>
                    </a:solidFill>
                  </a:tcPr>
                </a:tc>
                <a:tc hMerge="1">
                  <a:txBody>
                    <a:bodyPr/>
                    <a:lstStyle/>
                    <a:p>
                      <a:endParaRPr lang="es-EC"/>
                    </a:p>
                  </a:txBody>
                  <a:tcPr/>
                </a:tc>
                <a:tc vMerge="1">
                  <a:txBody>
                    <a:bodyPr/>
                    <a:lstStyle/>
                    <a:p>
                      <a:endParaRPr lang="es-EC"/>
                    </a:p>
                  </a:txBody>
                  <a:tcPr/>
                </a:tc>
              </a:tr>
              <a:tr h="238763">
                <a:tc vMerge="1">
                  <a:txBody>
                    <a:bodyPr/>
                    <a:lstStyle/>
                    <a:p>
                      <a:endParaRPr lang="es-EC"/>
                    </a:p>
                  </a:txBody>
                  <a:tcPr/>
                </a:tc>
                <a:tc>
                  <a:txBody>
                    <a:bodyPr/>
                    <a:lstStyle/>
                    <a:p>
                      <a:pPr>
                        <a:lnSpc>
                          <a:spcPct val="115000"/>
                        </a:lnSpc>
                        <a:spcAft>
                          <a:spcPts val="0"/>
                        </a:spcAft>
                      </a:pPr>
                      <a:r>
                        <a:rPr lang="es-EC" sz="1300" b="1">
                          <a:solidFill>
                            <a:srgbClr val="000000"/>
                          </a:solidFill>
                          <a:latin typeface="Arial"/>
                          <a:ea typeface="Times New Roman"/>
                          <a:cs typeface="Times New Roman"/>
                        </a:rPr>
                        <a:t>Viernes 29</a:t>
                      </a:r>
                      <a:endParaRPr lang="es-EC" sz="1300">
                        <a:latin typeface="Calibri"/>
                        <a:ea typeface="Calibri"/>
                        <a:cs typeface="Times New Roman"/>
                      </a:endParaRPr>
                    </a:p>
                  </a:txBody>
                  <a:tcPr marL="78743" marR="78743" marT="0" marB="0">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EAF1"/>
                    </a:solidFill>
                  </a:tcPr>
                </a:tc>
                <a:tc vMerge="1">
                  <a:txBody>
                    <a:bodyPr/>
                    <a:lstStyle/>
                    <a:p>
                      <a:endParaRPr lang="es-EC"/>
                    </a:p>
                  </a:txBody>
                  <a:tcPr/>
                </a:tc>
                <a:tc gridSpan="2">
                  <a:txBody>
                    <a:bodyPr/>
                    <a:lstStyle/>
                    <a:p>
                      <a:pPr algn="ctr">
                        <a:lnSpc>
                          <a:spcPct val="115000"/>
                        </a:lnSpc>
                        <a:spcAft>
                          <a:spcPts val="0"/>
                        </a:spcAft>
                      </a:pPr>
                      <a:r>
                        <a:rPr lang="es-EC" sz="1300" dirty="0">
                          <a:solidFill>
                            <a:srgbClr val="000000"/>
                          </a:solidFill>
                          <a:latin typeface="Arial"/>
                          <a:ea typeface="Times New Roman"/>
                          <a:cs typeface="Times New Roman"/>
                        </a:rPr>
                        <a:t>La mosca</a:t>
                      </a:r>
                      <a:endParaRPr lang="es-EC" sz="1300" dirty="0">
                        <a:latin typeface="Calibri"/>
                        <a:ea typeface="Calibri"/>
                        <a:cs typeface="Times New Roman"/>
                      </a:endParaRPr>
                    </a:p>
                  </a:txBody>
                  <a:tcPr marL="78743" marR="78743"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EAF1"/>
                    </a:solidFill>
                  </a:tcPr>
                </a:tc>
                <a:tc hMerge="1">
                  <a:txBody>
                    <a:bodyPr/>
                    <a:lstStyle/>
                    <a:p>
                      <a:endParaRPr lang="es-EC"/>
                    </a:p>
                  </a:txBody>
                  <a:tcPr/>
                </a:tc>
                <a:tc vMerge="1">
                  <a:txBody>
                    <a:bodyPr/>
                    <a:lstStyle/>
                    <a:p>
                      <a:endParaRPr lang="es-EC"/>
                    </a:p>
                  </a:txBody>
                  <a:tcPr/>
                </a:tc>
              </a:tr>
            </a:tbl>
          </a:graphicData>
        </a:graphic>
      </p:graphicFrame>
      <p:sp>
        <p:nvSpPr>
          <p:cNvPr id="6" name="5 CuadroTexto"/>
          <p:cNvSpPr txBox="1"/>
          <p:nvPr/>
        </p:nvSpPr>
        <p:spPr>
          <a:xfrm>
            <a:off x="335360" y="-171400"/>
            <a:ext cx="4128459" cy="1015663"/>
          </a:xfrm>
          <a:prstGeom prst="rect">
            <a:avLst/>
          </a:prstGeom>
          <a:noFill/>
        </p:spPr>
        <p:txBody>
          <a:bodyPr wrap="square" rtlCol="0">
            <a:spAutoFit/>
          </a:bodyPr>
          <a:lstStyle/>
          <a:p>
            <a:r>
              <a:rPr lang="es-EC" sz="2000" dirty="0" smtClean="0">
                <a:latin typeface="Arial" pitchFamily="34" charset="0"/>
                <a:cs typeface="Arial" pitchFamily="34" charset="0"/>
              </a:rPr>
              <a:t> </a:t>
            </a:r>
          </a:p>
          <a:p>
            <a:r>
              <a:rPr lang="es-EC" sz="2000" b="1" dirty="0" smtClean="0">
                <a:latin typeface="Arial" pitchFamily="34" charset="0"/>
                <a:cs typeface="Arial" pitchFamily="34" charset="0"/>
              </a:rPr>
              <a:t>Segundo programa</a:t>
            </a:r>
            <a:endParaRPr lang="es-EC" sz="2000" dirty="0" smtClean="0">
              <a:latin typeface="Arial" pitchFamily="34" charset="0"/>
              <a:cs typeface="Arial" pitchFamily="34" charset="0"/>
            </a:endParaRPr>
          </a:p>
          <a:p>
            <a:endParaRPr lang="es-EC" sz="2000" dirty="0">
              <a:latin typeface="Arial" pitchFamily="34" charset="0"/>
              <a:cs typeface="Arial" pitchFamily="34" charset="0"/>
            </a:endParaRPr>
          </a:p>
        </p:txBody>
      </p:sp>
    </p:spTree>
  </p:cSld>
  <p:clrMapOvr>
    <a:masterClrMapping/>
  </p:clrMapOvr>
  <p:transition spd="med">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35360" y="-171400"/>
            <a:ext cx="7488832" cy="1015663"/>
          </a:xfrm>
          <a:prstGeom prst="rect">
            <a:avLst/>
          </a:prstGeom>
          <a:noFill/>
        </p:spPr>
        <p:txBody>
          <a:bodyPr wrap="square" rtlCol="0">
            <a:spAutoFit/>
          </a:bodyPr>
          <a:lstStyle/>
          <a:p>
            <a:r>
              <a:rPr lang="es-EC" sz="2000" dirty="0" smtClean="0">
                <a:latin typeface="Arial" pitchFamily="34" charset="0"/>
                <a:cs typeface="Arial" pitchFamily="34" charset="0"/>
              </a:rPr>
              <a:t> </a:t>
            </a:r>
          </a:p>
          <a:p>
            <a:r>
              <a:rPr lang="es-EC" sz="2000" b="1" dirty="0" smtClean="0">
                <a:latin typeface="Arial" pitchFamily="34" charset="0"/>
                <a:cs typeface="Arial" pitchFamily="34" charset="0"/>
              </a:rPr>
              <a:t>Lista de actividades de las áreas recreativas</a:t>
            </a:r>
            <a:endParaRPr lang="es-EC" sz="2000" dirty="0" smtClean="0">
              <a:latin typeface="Arial" pitchFamily="34" charset="0"/>
              <a:cs typeface="Arial" pitchFamily="34" charset="0"/>
            </a:endParaRPr>
          </a:p>
          <a:p>
            <a:endParaRPr lang="es-EC" sz="2000" dirty="0">
              <a:latin typeface="Arial" pitchFamily="34" charset="0"/>
              <a:cs typeface="Arial" pitchFamily="34" charset="0"/>
            </a:endParaRPr>
          </a:p>
        </p:txBody>
      </p:sp>
      <p:graphicFrame>
        <p:nvGraphicFramePr>
          <p:cNvPr id="3" name="2 Tabla"/>
          <p:cNvGraphicFramePr>
            <a:graphicFrameLocks noGrp="1"/>
          </p:cNvGraphicFramePr>
          <p:nvPr/>
        </p:nvGraphicFramePr>
        <p:xfrm>
          <a:off x="623392" y="836712"/>
          <a:ext cx="5568619" cy="4104455"/>
        </p:xfrm>
        <a:graphic>
          <a:graphicData uri="http://schemas.openxmlformats.org/drawingml/2006/table">
            <a:tbl>
              <a:tblPr/>
              <a:tblGrid>
                <a:gridCol w="2414952"/>
                <a:gridCol w="3153667"/>
              </a:tblGrid>
              <a:tr h="491588">
                <a:tc>
                  <a:txBody>
                    <a:bodyPr/>
                    <a:lstStyle/>
                    <a:p>
                      <a:pPr algn="ctr">
                        <a:lnSpc>
                          <a:spcPct val="200000"/>
                        </a:lnSpc>
                        <a:spcAft>
                          <a:spcPts val="0"/>
                        </a:spcAft>
                      </a:pPr>
                      <a:r>
                        <a:rPr lang="es-EC" sz="1400" b="1" dirty="0">
                          <a:solidFill>
                            <a:srgbClr val="000000"/>
                          </a:solidFill>
                          <a:latin typeface="Calibri" pitchFamily="34" charset="0"/>
                          <a:ea typeface="Times New Roman"/>
                          <a:cs typeface="Calibri" pitchFamily="34" charset="0"/>
                        </a:rPr>
                        <a:t>Área Físico-deportivas</a:t>
                      </a:r>
                      <a:endParaRPr lang="es-EC" sz="1400" dirty="0">
                        <a:latin typeface="Calibri" pitchFamily="34" charset="0"/>
                        <a:ea typeface="Calibri"/>
                        <a:cs typeface="Calibri" pitchFamily="34" charset="0"/>
                      </a:endParaRPr>
                    </a:p>
                  </a:txBody>
                  <a:tcPr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BACC6"/>
                    </a:solidFill>
                  </a:tcPr>
                </a:tc>
                <a:tc>
                  <a:txBody>
                    <a:bodyPr/>
                    <a:lstStyle/>
                    <a:p>
                      <a:pPr algn="ctr">
                        <a:lnSpc>
                          <a:spcPct val="200000"/>
                        </a:lnSpc>
                        <a:spcAft>
                          <a:spcPts val="0"/>
                        </a:spcAft>
                      </a:pPr>
                      <a:r>
                        <a:rPr lang="es-EC" sz="1400" b="1" dirty="0">
                          <a:solidFill>
                            <a:srgbClr val="000000"/>
                          </a:solidFill>
                          <a:latin typeface="Calibri" pitchFamily="34" charset="0"/>
                          <a:ea typeface="Times New Roman"/>
                          <a:cs typeface="Calibri" pitchFamily="34" charset="0"/>
                        </a:rPr>
                        <a:t>Área Lúdica</a:t>
                      </a:r>
                      <a:endParaRPr lang="es-EC" sz="1400" dirty="0">
                        <a:latin typeface="Calibri" pitchFamily="34" charset="0"/>
                        <a:ea typeface="Calibri"/>
                        <a:cs typeface="Calibri" pitchFamily="34" charset="0"/>
                      </a:endParaRPr>
                    </a:p>
                  </a:txBody>
                  <a:tcPr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BACC6"/>
                    </a:solidFill>
                  </a:tcPr>
                </a:tc>
              </a:tr>
              <a:tr h="282377">
                <a:tc>
                  <a:txBody>
                    <a:bodyPr/>
                    <a:lstStyle/>
                    <a:p>
                      <a:pPr>
                        <a:lnSpc>
                          <a:spcPct val="115000"/>
                        </a:lnSpc>
                        <a:spcAft>
                          <a:spcPts val="0"/>
                        </a:spcAft>
                      </a:pPr>
                      <a:r>
                        <a:rPr lang="es-EC" sz="1400">
                          <a:solidFill>
                            <a:srgbClr val="000000"/>
                          </a:solidFill>
                          <a:latin typeface="Calibri" pitchFamily="34" charset="0"/>
                          <a:ea typeface="Times New Roman"/>
                          <a:cs typeface="Calibri" pitchFamily="34" charset="0"/>
                        </a:rPr>
                        <a:t>Gimnasia Laboral</a:t>
                      </a:r>
                      <a:endParaRPr lang="es-EC" sz="1400">
                        <a:latin typeface="Calibri" pitchFamily="34" charset="0"/>
                        <a:ea typeface="Calibri"/>
                        <a:cs typeface="Calibri" pitchFamily="34" charset="0"/>
                      </a:endParaRPr>
                    </a:p>
                  </a:txBody>
                  <a:tcPr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5E2"/>
                    </a:solidFill>
                  </a:tcPr>
                </a:tc>
                <a:tc>
                  <a:txBody>
                    <a:bodyPr/>
                    <a:lstStyle/>
                    <a:p>
                      <a:pPr>
                        <a:lnSpc>
                          <a:spcPct val="115000"/>
                        </a:lnSpc>
                        <a:spcAft>
                          <a:spcPts val="0"/>
                        </a:spcAft>
                      </a:pPr>
                      <a:r>
                        <a:rPr lang="es-EC" sz="1400">
                          <a:solidFill>
                            <a:srgbClr val="000000"/>
                          </a:solidFill>
                          <a:latin typeface="Calibri" pitchFamily="34" charset="0"/>
                          <a:ea typeface="Times New Roman"/>
                          <a:cs typeface="Calibri" pitchFamily="34" charset="0"/>
                        </a:rPr>
                        <a:t>Jesús le dijo a Lázaro</a:t>
                      </a:r>
                      <a:endParaRPr lang="es-EC" sz="1400">
                        <a:latin typeface="Calibri" pitchFamily="34" charset="0"/>
                        <a:ea typeface="Calibri"/>
                        <a:cs typeface="Calibri" pitchFamily="34" charset="0"/>
                      </a:endParaRPr>
                    </a:p>
                  </a:txBody>
                  <a:tcPr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5E2"/>
                    </a:solidFill>
                  </a:tcPr>
                </a:tc>
              </a:tr>
              <a:tr h="282377">
                <a:tc>
                  <a:txBody>
                    <a:bodyPr/>
                    <a:lstStyle/>
                    <a:p>
                      <a:pPr>
                        <a:lnSpc>
                          <a:spcPct val="115000"/>
                        </a:lnSpc>
                        <a:spcAft>
                          <a:spcPts val="0"/>
                        </a:spcAft>
                      </a:pPr>
                      <a:r>
                        <a:rPr lang="es-EC" sz="1400">
                          <a:solidFill>
                            <a:srgbClr val="000000"/>
                          </a:solidFill>
                          <a:latin typeface="Calibri" pitchFamily="34" charset="0"/>
                          <a:ea typeface="Times New Roman"/>
                          <a:cs typeface="Calibri" pitchFamily="34" charset="0"/>
                        </a:rPr>
                        <a:t>Balón mano adaptado</a:t>
                      </a:r>
                      <a:endParaRPr lang="es-EC" sz="1400">
                        <a:latin typeface="Calibri" pitchFamily="34" charset="0"/>
                        <a:ea typeface="Calibri"/>
                        <a:cs typeface="Calibri" pitchFamily="34" charset="0"/>
                      </a:endParaRPr>
                    </a:p>
                  </a:txBody>
                  <a:tcPr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EAF1"/>
                    </a:solidFill>
                  </a:tcPr>
                </a:tc>
                <a:tc>
                  <a:txBody>
                    <a:bodyPr/>
                    <a:lstStyle/>
                    <a:p>
                      <a:pPr>
                        <a:lnSpc>
                          <a:spcPct val="115000"/>
                        </a:lnSpc>
                        <a:spcAft>
                          <a:spcPts val="0"/>
                        </a:spcAft>
                      </a:pPr>
                      <a:r>
                        <a:rPr lang="es-EC" sz="1400">
                          <a:solidFill>
                            <a:srgbClr val="000000"/>
                          </a:solidFill>
                          <a:latin typeface="Calibri" pitchFamily="34" charset="0"/>
                          <a:ea typeface="Times New Roman"/>
                          <a:cs typeface="Calibri" pitchFamily="34" charset="0"/>
                        </a:rPr>
                        <a:t>Brujas, cazadores y leones</a:t>
                      </a:r>
                      <a:endParaRPr lang="es-EC" sz="1400">
                        <a:latin typeface="Calibri" pitchFamily="34" charset="0"/>
                        <a:ea typeface="Calibri"/>
                        <a:cs typeface="Calibri" pitchFamily="34" charset="0"/>
                      </a:endParaRPr>
                    </a:p>
                  </a:txBody>
                  <a:tcPr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EAF1"/>
                    </a:solidFill>
                  </a:tcPr>
                </a:tc>
              </a:tr>
              <a:tr h="282377">
                <a:tc>
                  <a:txBody>
                    <a:bodyPr/>
                    <a:lstStyle/>
                    <a:p>
                      <a:pPr>
                        <a:lnSpc>
                          <a:spcPct val="115000"/>
                        </a:lnSpc>
                        <a:spcAft>
                          <a:spcPts val="0"/>
                        </a:spcAft>
                      </a:pPr>
                      <a:r>
                        <a:rPr lang="es-EC" sz="1400">
                          <a:solidFill>
                            <a:srgbClr val="000000"/>
                          </a:solidFill>
                          <a:latin typeface="Calibri" pitchFamily="34" charset="0"/>
                          <a:ea typeface="Times New Roman"/>
                          <a:cs typeface="Calibri" pitchFamily="34" charset="0"/>
                        </a:rPr>
                        <a:t>Fútbol-golf</a:t>
                      </a:r>
                      <a:endParaRPr lang="es-EC" sz="1400">
                        <a:latin typeface="Calibri" pitchFamily="34" charset="0"/>
                        <a:ea typeface="Calibri"/>
                        <a:cs typeface="Calibri" pitchFamily="34" charset="0"/>
                      </a:endParaRPr>
                    </a:p>
                  </a:txBody>
                  <a:tcPr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5E2"/>
                    </a:solidFill>
                  </a:tcPr>
                </a:tc>
                <a:tc>
                  <a:txBody>
                    <a:bodyPr/>
                    <a:lstStyle/>
                    <a:p>
                      <a:pPr>
                        <a:lnSpc>
                          <a:spcPct val="115000"/>
                        </a:lnSpc>
                        <a:spcAft>
                          <a:spcPts val="0"/>
                        </a:spcAft>
                      </a:pPr>
                      <a:r>
                        <a:rPr lang="es-EC" sz="1400">
                          <a:solidFill>
                            <a:srgbClr val="000000"/>
                          </a:solidFill>
                          <a:latin typeface="Calibri" pitchFamily="34" charset="0"/>
                          <a:ea typeface="Times New Roman"/>
                          <a:cs typeface="Calibri" pitchFamily="34" charset="0"/>
                        </a:rPr>
                        <a:t>Juego de los palillos</a:t>
                      </a:r>
                      <a:endParaRPr lang="es-EC" sz="1400">
                        <a:latin typeface="Calibri" pitchFamily="34" charset="0"/>
                        <a:ea typeface="Calibri"/>
                        <a:cs typeface="Calibri" pitchFamily="34" charset="0"/>
                      </a:endParaRPr>
                    </a:p>
                  </a:txBody>
                  <a:tcPr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5E2"/>
                    </a:solidFill>
                  </a:tcPr>
                </a:tc>
              </a:tr>
              <a:tr h="368319">
                <a:tc>
                  <a:txBody>
                    <a:bodyPr/>
                    <a:lstStyle/>
                    <a:p>
                      <a:pPr algn="just">
                        <a:lnSpc>
                          <a:spcPct val="150000"/>
                        </a:lnSpc>
                        <a:spcAft>
                          <a:spcPts val="0"/>
                        </a:spcAft>
                      </a:pPr>
                      <a:r>
                        <a:rPr lang="es-EC" sz="1400">
                          <a:solidFill>
                            <a:srgbClr val="000000"/>
                          </a:solidFill>
                          <a:latin typeface="Calibri" pitchFamily="34" charset="0"/>
                          <a:ea typeface="Times New Roman"/>
                          <a:cs typeface="Calibri" pitchFamily="34" charset="0"/>
                        </a:rPr>
                        <a:t>Kung fú </a:t>
                      </a:r>
                      <a:endParaRPr lang="es-EC" sz="1400">
                        <a:latin typeface="Calibri" pitchFamily="34" charset="0"/>
                        <a:ea typeface="Calibri"/>
                        <a:cs typeface="Calibri" pitchFamily="34" charset="0"/>
                      </a:endParaRPr>
                    </a:p>
                  </a:txBody>
                  <a:tcPr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EAF1"/>
                    </a:solidFill>
                  </a:tcPr>
                </a:tc>
                <a:tc>
                  <a:txBody>
                    <a:bodyPr/>
                    <a:lstStyle/>
                    <a:p>
                      <a:pPr>
                        <a:lnSpc>
                          <a:spcPct val="115000"/>
                        </a:lnSpc>
                        <a:spcAft>
                          <a:spcPts val="0"/>
                        </a:spcAft>
                      </a:pPr>
                      <a:r>
                        <a:rPr lang="es-EC" sz="1400">
                          <a:solidFill>
                            <a:srgbClr val="000000"/>
                          </a:solidFill>
                          <a:latin typeface="Calibri" pitchFamily="34" charset="0"/>
                          <a:ea typeface="Times New Roman"/>
                          <a:cs typeface="Calibri" pitchFamily="34" charset="0"/>
                        </a:rPr>
                        <a:t>La enredadera</a:t>
                      </a:r>
                      <a:endParaRPr lang="es-EC" sz="1400">
                        <a:latin typeface="Calibri" pitchFamily="34" charset="0"/>
                        <a:ea typeface="Calibri"/>
                        <a:cs typeface="Calibri" pitchFamily="34" charset="0"/>
                      </a:endParaRPr>
                    </a:p>
                  </a:txBody>
                  <a:tcPr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EAF1"/>
                    </a:solidFill>
                  </a:tcPr>
                </a:tc>
              </a:tr>
              <a:tr h="334836">
                <a:tc>
                  <a:txBody>
                    <a:bodyPr/>
                    <a:lstStyle/>
                    <a:p>
                      <a:pPr algn="just">
                        <a:lnSpc>
                          <a:spcPct val="150000"/>
                        </a:lnSpc>
                        <a:spcAft>
                          <a:spcPts val="0"/>
                        </a:spcAft>
                      </a:pPr>
                      <a:r>
                        <a:rPr lang="es-EC" sz="1400" b="0" dirty="0">
                          <a:solidFill>
                            <a:schemeClr val="tx2"/>
                          </a:solidFill>
                          <a:latin typeface="Calibri" pitchFamily="34" charset="0"/>
                          <a:ea typeface="Calibri"/>
                          <a:cs typeface="Calibri" pitchFamily="34" charset="0"/>
                        </a:rPr>
                        <a:t>Que no pase el balón</a:t>
                      </a:r>
                    </a:p>
                  </a:txBody>
                  <a:tcPr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5E2"/>
                    </a:solidFill>
                  </a:tcPr>
                </a:tc>
                <a:tc>
                  <a:txBody>
                    <a:bodyPr/>
                    <a:lstStyle/>
                    <a:p>
                      <a:pPr>
                        <a:lnSpc>
                          <a:spcPct val="115000"/>
                        </a:lnSpc>
                        <a:spcAft>
                          <a:spcPts val="0"/>
                        </a:spcAft>
                      </a:pPr>
                      <a:r>
                        <a:rPr lang="es-EC" sz="1400">
                          <a:solidFill>
                            <a:srgbClr val="000000"/>
                          </a:solidFill>
                          <a:latin typeface="Calibri" pitchFamily="34" charset="0"/>
                          <a:ea typeface="Times New Roman"/>
                          <a:cs typeface="Calibri" pitchFamily="34" charset="0"/>
                        </a:rPr>
                        <a:t>Cuadrado ciego</a:t>
                      </a:r>
                      <a:endParaRPr lang="es-EC" sz="1400">
                        <a:latin typeface="Calibri" pitchFamily="34" charset="0"/>
                        <a:ea typeface="Calibri"/>
                        <a:cs typeface="Calibri" pitchFamily="34" charset="0"/>
                      </a:endParaRPr>
                    </a:p>
                  </a:txBody>
                  <a:tcPr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5E2"/>
                    </a:solidFill>
                  </a:tcPr>
                </a:tc>
              </a:tr>
              <a:tr h="368319">
                <a:tc>
                  <a:txBody>
                    <a:bodyPr/>
                    <a:lstStyle/>
                    <a:p>
                      <a:pPr algn="just">
                        <a:lnSpc>
                          <a:spcPct val="150000"/>
                        </a:lnSpc>
                        <a:spcAft>
                          <a:spcPts val="0"/>
                        </a:spcAft>
                      </a:pPr>
                      <a:r>
                        <a:rPr lang="es-EC" sz="1400">
                          <a:solidFill>
                            <a:srgbClr val="000000"/>
                          </a:solidFill>
                          <a:latin typeface="Calibri" pitchFamily="34" charset="0"/>
                          <a:ea typeface="Times New Roman"/>
                          <a:cs typeface="Calibri" pitchFamily="34" charset="0"/>
                        </a:rPr>
                        <a:t>Fútbol adaptado</a:t>
                      </a:r>
                      <a:endParaRPr lang="es-EC" sz="1400">
                        <a:latin typeface="Calibri" pitchFamily="34" charset="0"/>
                        <a:ea typeface="Calibri"/>
                        <a:cs typeface="Calibri" pitchFamily="34" charset="0"/>
                      </a:endParaRPr>
                    </a:p>
                  </a:txBody>
                  <a:tcPr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EAF1"/>
                    </a:solidFill>
                  </a:tcPr>
                </a:tc>
                <a:tc>
                  <a:txBody>
                    <a:bodyPr/>
                    <a:lstStyle/>
                    <a:p>
                      <a:pPr>
                        <a:lnSpc>
                          <a:spcPct val="115000"/>
                        </a:lnSpc>
                        <a:spcAft>
                          <a:spcPts val="0"/>
                        </a:spcAft>
                      </a:pPr>
                      <a:r>
                        <a:rPr lang="es-EC" sz="1400">
                          <a:solidFill>
                            <a:srgbClr val="000000"/>
                          </a:solidFill>
                          <a:latin typeface="Calibri" pitchFamily="34" charset="0"/>
                          <a:ea typeface="Times New Roman"/>
                          <a:cs typeface="Calibri" pitchFamily="34" charset="0"/>
                        </a:rPr>
                        <a:t>Jala jala</a:t>
                      </a:r>
                      <a:endParaRPr lang="es-EC" sz="1400">
                        <a:latin typeface="Calibri" pitchFamily="34" charset="0"/>
                        <a:ea typeface="Calibri"/>
                        <a:cs typeface="Calibri" pitchFamily="34" charset="0"/>
                      </a:endParaRPr>
                    </a:p>
                  </a:txBody>
                  <a:tcPr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EAF1"/>
                    </a:solidFill>
                  </a:tcPr>
                </a:tc>
              </a:tr>
              <a:tr h="282377">
                <a:tc>
                  <a:txBody>
                    <a:bodyPr/>
                    <a:lstStyle/>
                    <a:p>
                      <a:pPr>
                        <a:lnSpc>
                          <a:spcPct val="115000"/>
                        </a:lnSpc>
                        <a:spcAft>
                          <a:spcPts val="0"/>
                        </a:spcAft>
                      </a:pPr>
                      <a:r>
                        <a:rPr lang="es-EC" sz="1400">
                          <a:solidFill>
                            <a:srgbClr val="000000"/>
                          </a:solidFill>
                          <a:latin typeface="Calibri" pitchFamily="34" charset="0"/>
                          <a:ea typeface="Times New Roman"/>
                          <a:cs typeface="Calibri" pitchFamily="34" charset="0"/>
                        </a:rPr>
                        <a:t>Mancha en cadena</a:t>
                      </a:r>
                      <a:endParaRPr lang="es-EC" sz="1400">
                        <a:latin typeface="Calibri" pitchFamily="34" charset="0"/>
                        <a:ea typeface="Calibri"/>
                        <a:cs typeface="Calibri" pitchFamily="34" charset="0"/>
                      </a:endParaRPr>
                    </a:p>
                  </a:txBody>
                  <a:tcPr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5E2"/>
                    </a:solidFill>
                  </a:tcPr>
                </a:tc>
                <a:tc>
                  <a:txBody>
                    <a:bodyPr/>
                    <a:lstStyle/>
                    <a:p>
                      <a:pPr>
                        <a:lnSpc>
                          <a:spcPct val="115000"/>
                        </a:lnSpc>
                        <a:spcAft>
                          <a:spcPts val="0"/>
                        </a:spcAft>
                      </a:pPr>
                      <a:r>
                        <a:rPr lang="es-EC" sz="1400">
                          <a:solidFill>
                            <a:srgbClr val="000000"/>
                          </a:solidFill>
                          <a:latin typeface="Calibri" pitchFamily="34" charset="0"/>
                          <a:ea typeface="Times New Roman"/>
                          <a:cs typeface="Calibri" pitchFamily="34" charset="0"/>
                        </a:rPr>
                        <a:t>Coge el rabo del gusano</a:t>
                      </a:r>
                      <a:endParaRPr lang="es-EC" sz="1400">
                        <a:latin typeface="Calibri" pitchFamily="34" charset="0"/>
                        <a:ea typeface="Calibri"/>
                        <a:cs typeface="Calibri" pitchFamily="34" charset="0"/>
                      </a:endParaRPr>
                    </a:p>
                  </a:txBody>
                  <a:tcPr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5E2"/>
                    </a:solidFill>
                  </a:tcPr>
                </a:tc>
              </a:tr>
              <a:tr h="282377">
                <a:tc>
                  <a:txBody>
                    <a:bodyPr/>
                    <a:lstStyle/>
                    <a:p>
                      <a:pPr>
                        <a:lnSpc>
                          <a:spcPct val="115000"/>
                        </a:lnSpc>
                        <a:spcAft>
                          <a:spcPts val="0"/>
                        </a:spcAft>
                      </a:pPr>
                      <a:r>
                        <a:rPr lang="es-EC" sz="1400">
                          <a:solidFill>
                            <a:srgbClr val="000000"/>
                          </a:solidFill>
                          <a:latin typeface="Calibri" pitchFamily="34" charset="0"/>
                          <a:ea typeface="Times New Roman"/>
                          <a:cs typeface="Calibri" pitchFamily="34" charset="0"/>
                        </a:rPr>
                        <a:t>Avanzadas</a:t>
                      </a:r>
                      <a:endParaRPr lang="es-EC" sz="1400">
                        <a:latin typeface="Calibri" pitchFamily="34" charset="0"/>
                        <a:ea typeface="Calibri"/>
                        <a:cs typeface="Calibri" pitchFamily="34" charset="0"/>
                      </a:endParaRPr>
                    </a:p>
                  </a:txBody>
                  <a:tcPr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EAF1"/>
                    </a:solidFill>
                  </a:tcPr>
                </a:tc>
                <a:tc>
                  <a:txBody>
                    <a:bodyPr/>
                    <a:lstStyle/>
                    <a:p>
                      <a:pPr>
                        <a:lnSpc>
                          <a:spcPct val="115000"/>
                        </a:lnSpc>
                        <a:spcAft>
                          <a:spcPts val="0"/>
                        </a:spcAft>
                      </a:pPr>
                      <a:r>
                        <a:rPr lang="es-EC" sz="1400">
                          <a:solidFill>
                            <a:srgbClr val="000000"/>
                          </a:solidFill>
                          <a:latin typeface="Calibri" pitchFamily="34" charset="0"/>
                          <a:ea typeface="Times New Roman"/>
                          <a:cs typeface="Calibri" pitchFamily="34" charset="0"/>
                        </a:rPr>
                        <a:t>Adivina adivinador</a:t>
                      </a:r>
                      <a:endParaRPr lang="es-EC" sz="1400">
                        <a:latin typeface="Calibri" pitchFamily="34" charset="0"/>
                        <a:ea typeface="Calibri"/>
                        <a:cs typeface="Calibri" pitchFamily="34" charset="0"/>
                      </a:endParaRPr>
                    </a:p>
                  </a:txBody>
                  <a:tcPr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EAF1"/>
                    </a:solidFill>
                  </a:tcPr>
                </a:tc>
              </a:tr>
              <a:tr h="282377">
                <a:tc>
                  <a:txBody>
                    <a:bodyPr/>
                    <a:lstStyle/>
                    <a:p>
                      <a:pPr>
                        <a:lnSpc>
                          <a:spcPct val="115000"/>
                        </a:lnSpc>
                        <a:spcAft>
                          <a:spcPts val="0"/>
                        </a:spcAft>
                      </a:pPr>
                      <a:r>
                        <a:rPr lang="es-EC" sz="1400">
                          <a:solidFill>
                            <a:srgbClr val="000000"/>
                          </a:solidFill>
                          <a:latin typeface="Calibri" pitchFamily="34" charset="0"/>
                          <a:ea typeface="Times New Roman"/>
                          <a:cs typeface="Calibri" pitchFamily="34" charset="0"/>
                        </a:rPr>
                        <a:t>Voleibol adaptado</a:t>
                      </a:r>
                      <a:endParaRPr lang="es-EC" sz="1400">
                        <a:latin typeface="Calibri" pitchFamily="34" charset="0"/>
                        <a:ea typeface="Calibri"/>
                        <a:cs typeface="Calibri" pitchFamily="34" charset="0"/>
                      </a:endParaRPr>
                    </a:p>
                  </a:txBody>
                  <a:tcPr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5E2"/>
                    </a:solidFill>
                  </a:tcPr>
                </a:tc>
                <a:tc>
                  <a:txBody>
                    <a:bodyPr/>
                    <a:lstStyle/>
                    <a:p>
                      <a:pPr>
                        <a:lnSpc>
                          <a:spcPct val="115000"/>
                        </a:lnSpc>
                        <a:spcAft>
                          <a:spcPts val="0"/>
                        </a:spcAft>
                      </a:pPr>
                      <a:r>
                        <a:rPr lang="es-EC" sz="1400">
                          <a:solidFill>
                            <a:srgbClr val="000000"/>
                          </a:solidFill>
                          <a:latin typeface="Calibri" pitchFamily="34" charset="0"/>
                          <a:ea typeface="Times New Roman"/>
                          <a:cs typeface="Calibri" pitchFamily="34" charset="0"/>
                        </a:rPr>
                        <a:t>Ula palo</a:t>
                      </a:r>
                      <a:endParaRPr lang="es-EC" sz="1400">
                        <a:latin typeface="Calibri" pitchFamily="34" charset="0"/>
                        <a:ea typeface="Calibri"/>
                        <a:cs typeface="Calibri" pitchFamily="34" charset="0"/>
                      </a:endParaRPr>
                    </a:p>
                  </a:txBody>
                  <a:tcPr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5E2"/>
                    </a:solidFill>
                  </a:tcPr>
                </a:tc>
              </a:tr>
              <a:tr h="282377">
                <a:tc>
                  <a:txBody>
                    <a:bodyPr/>
                    <a:lstStyle/>
                    <a:p>
                      <a:endParaRPr lang="es-EC" sz="1400">
                        <a:latin typeface="Calibri" pitchFamily="34" charset="0"/>
                        <a:cs typeface="Calibri" pitchFamily="34" charset="0"/>
                      </a:endParaRPr>
                    </a:p>
                  </a:txBody>
                  <a:tcPr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EAF1"/>
                    </a:solidFill>
                  </a:tcPr>
                </a:tc>
                <a:tc>
                  <a:txBody>
                    <a:bodyPr/>
                    <a:lstStyle/>
                    <a:p>
                      <a:pPr>
                        <a:lnSpc>
                          <a:spcPct val="115000"/>
                        </a:lnSpc>
                        <a:spcAft>
                          <a:spcPts val="0"/>
                        </a:spcAft>
                      </a:pPr>
                      <a:r>
                        <a:rPr lang="es-EC" sz="1400">
                          <a:solidFill>
                            <a:srgbClr val="000000"/>
                          </a:solidFill>
                          <a:latin typeface="Calibri" pitchFamily="34" charset="0"/>
                          <a:ea typeface="Times New Roman"/>
                          <a:cs typeface="Calibri" pitchFamily="34" charset="0"/>
                        </a:rPr>
                        <a:t>Payaso celulítico</a:t>
                      </a:r>
                      <a:endParaRPr lang="es-EC" sz="1400">
                        <a:latin typeface="Calibri" pitchFamily="34" charset="0"/>
                        <a:ea typeface="Calibri"/>
                        <a:cs typeface="Calibri" pitchFamily="34" charset="0"/>
                      </a:endParaRPr>
                    </a:p>
                  </a:txBody>
                  <a:tcPr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EAF1"/>
                    </a:solidFill>
                  </a:tcPr>
                </a:tc>
              </a:tr>
              <a:tr h="282377">
                <a:tc>
                  <a:txBody>
                    <a:bodyPr/>
                    <a:lstStyle/>
                    <a:p>
                      <a:endParaRPr lang="es-EC" sz="1400">
                        <a:latin typeface="Calibri" pitchFamily="34" charset="0"/>
                        <a:cs typeface="Calibri" pitchFamily="34" charset="0"/>
                      </a:endParaRPr>
                    </a:p>
                  </a:txBody>
                  <a:tcPr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5E2"/>
                    </a:solidFill>
                  </a:tcPr>
                </a:tc>
                <a:tc>
                  <a:txBody>
                    <a:bodyPr/>
                    <a:lstStyle/>
                    <a:p>
                      <a:pPr>
                        <a:lnSpc>
                          <a:spcPct val="115000"/>
                        </a:lnSpc>
                        <a:spcAft>
                          <a:spcPts val="0"/>
                        </a:spcAft>
                      </a:pPr>
                      <a:r>
                        <a:rPr lang="es-EC" sz="1400">
                          <a:solidFill>
                            <a:srgbClr val="000000"/>
                          </a:solidFill>
                          <a:latin typeface="Calibri" pitchFamily="34" charset="0"/>
                          <a:ea typeface="Times New Roman"/>
                          <a:cs typeface="Calibri" pitchFamily="34" charset="0"/>
                        </a:rPr>
                        <a:t>Claves</a:t>
                      </a:r>
                      <a:endParaRPr lang="es-EC" sz="1400">
                        <a:latin typeface="Calibri" pitchFamily="34" charset="0"/>
                        <a:ea typeface="Calibri"/>
                        <a:cs typeface="Calibri" pitchFamily="34" charset="0"/>
                      </a:endParaRPr>
                    </a:p>
                  </a:txBody>
                  <a:tcPr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5E2"/>
                    </a:solidFill>
                  </a:tcPr>
                </a:tc>
              </a:tr>
              <a:tr h="282377">
                <a:tc>
                  <a:txBody>
                    <a:bodyPr/>
                    <a:lstStyle/>
                    <a:p>
                      <a:endParaRPr lang="es-EC" sz="1400">
                        <a:latin typeface="Calibri" pitchFamily="34" charset="0"/>
                        <a:cs typeface="Calibri" pitchFamily="34" charset="0"/>
                      </a:endParaRPr>
                    </a:p>
                  </a:txBody>
                  <a:tcPr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EAF1"/>
                    </a:solidFill>
                  </a:tcPr>
                </a:tc>
                <a:tc>
                  <a:txBody>
                    <a:bodyPr/>
                    <a:lstStyle/>
                    <a:p>
                      <a:pPr>
                        <a:lnSpc>
                          <a:spcPct val="115000"/>
                        </a:lnSpc>
                        <a:spcAft>
                          <a:spcPts val="0"/>
                        </a:spcAft>
                      </a:pPr>
                      <a:r>
                        <a:rPr lang="es-EC" sz="1400" dirty="0">
                          <a:solidFill>
                            <a:srgbClr val="000000"/>
                          </a:solidFill>
                          <a:latin typeface="Calibri" pitchFamily="34" charset="0"/>
                          <a:ea typeface="Times New Roman"/>
                          <a:cs typeface="Calibri" pitchFamily="34" charset="0"/>
                        </a:rPr>
                        <a:t>La mosca</a:t>
                      </a:r>
                      <a:endParaRPr lang="es-EC" sz="1400" dirty="0">
                        <a:latin typeface="Calibri" pitchFamily="34" charset="0"/>
                        <a:ea typeface="Calibri"/>
                        <a:cs typeface="Calibri" pitchFamily="34" charset="0"/>
                      </a:endParaRPr>
                    </a:p>
                  </a:txBody>
                  <a:tcPr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EAF1"/>
                    </a:solidFill>
                  </a:tcPr>
                </a:tc>
              </a:tr>
            </a:tbl>
          </a:graphicData>
        </a:graphic>
      </p:graphicFrame>
      <p:graphicFrame>
        <p:nvGraphicFramePr>
          <p:cNvPr id="4" name="3 Tabla"/>
          <p:cNvGraphicFramePr>
            <a:graphicFrameLocks noGrp="1"/>
          </p:cNvGraphicFramePr>
          <p:nvPr/>
        </p:nvGraphicFramePr>
        <p:xfrm>
          <a:off x="7440149" y="980728"/>
          <a:ext cx="3552395" cy="2952326"/>
        </p:xfrm>
        <a:graphic>
          <a:graphicData uri="http://schemas.openxmlformats.org/drawingml/2006/table">
            <a:tbl>
              <a:tblPr/>
              <a:tblGrid>
                <a:gridCol w="3552395"/>
              </a:tblGrid>
              <a:tr h="358473">
                <a:tc>
                  <a:txBody>
                    <a:bodyPr/>
                    <a:lstStyle/>
                    <a:p>
                      <a:pPr algn="l">
                        <a:lnSpc>
                          <a:spcPct val="115000"/>
                        </a:lnSpc>
                        <a:spcAft>
                          <a:spcPts val="0"/>
                        </a:spcAft>
                      </a:pPr>
                      <a:r>
                        <a:rPr lang="es-EC" sz="1400" b="1" dirty="0">
                          <a:solidFill>
                            <a:srgbClr val="000000"/>
                          </a:solidFill>
                          <a:latin typeface="Calibri"/>
                          <a:ea typeface="Times New Roman"/>
                          <a:cs typeface="Calibri"/>
                        </a:rPr>
                        <a:t>Técnicas de agrupamiento</a:t>
                      </a:r>
                      <a:endParaRPr lang="es-EC" sz="1400" dirty="0">
                        <a:latin typeface="Calibri"/>
                        <a:ea typeface="Calibri"/>
                        <a:cs typeface="Times New Roman"/>
                      </a:endParaRPr>
                    </a:p>
                  </a:txBody>
                  <a:tcPr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BACC6"/>
                    </a:solidFill>
                  </a:tcPr>
                </a:tc>
              </a:tr>
              <a:tr h="358473">
                <a:tc>
                  <a:txBody>
                    <a:bodyPr/>
                    <a:lstStyle/>
                    <a:p>
                      <a:pPr algn="l">
                        <a:lnSpc>
                          <a:spcPct val="115000"/>
                        </a:lnSpc>
                        <a:spcAft>
                          <a:spcPts val="0"/>
                        </a:spcAft>
                      </a:pPr>
                      <a:r>
                        <a:rPr lang="es-EC" sz="1400" dirty="0">
                          <a:solidFill>
                            <a:srgbClr val="000000"/>
                          </a:solidFill>
                          <a:latin typeface="Calibri"/>
                          <a:ea typeface="Times New Roman"/>
                          <a:cs typeface="Calibri"/>
                        </a:rPr>
                        <a:t>Pica </a:t>
                      </a:r>
                      <a:r>
                        <a:rPr lang="es-EC" sz="1400" dirty="0" err="1">
                          <a:solidFill>
                            <a:srgbClr val="000000"/>
                          </a:solidFill>
                          <a:latin typeface="Calibri"/>
                          <a:ea typeface="Times New Roman"/>
                          <a:cs typeface="Calibri"/>
                        </a:rPr>
                        <a:t>pica</a:t>
                      </a:r>
                      <a:r>
                        <a:rPr lang="es-EC" sz="1400" dirty="0">
                          <a:solidFill>
                            <a:srgbClr val="000000"/>
                          </a:solidFill>
                          <a:latin typeface="Calibri"/>
                          <a:ea typeface="Times New Roman"/>
                          <a:cs typeface="Calibri"/>
                        </a:rPr>
                        <a:t> la ensalada</a:t>
                      </a:r>
                      <a:endParaRPr lang="es-EC" sz="1400" dirty="0">
                        <a:latin typeface="Calibri"/>
                        <a:ea typeface="Calibri"/>
                        <a:cs typeface="Times New Roman"/>
                      </a:endParaRPr>
                    </a:p>
                  </a:txBody>
                  <a:tcPr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5E2"/>
                    </a:solidFill>
                  </a:tcPr>
                </a:tc>
              </a:tr>
              <a:tr h="358473">
                <a:tc>
                  <a:txBody>
                    <a:bodyPr/>
                    <a:lstStyle/>
                    <a:p>
                      <a:pPr algn="l">
                        <a:lnSpc>
                          <a:spcPct val="115000"/>
                        </a:lnSpc>
                        <a:spcAft>
                          <a:spcPts val="0"/>
                        </a:spcAft>
                      </a:pPr>
                      <a:r>
                        <a:rPr lang="es-EC" sz="1400">
                          <a:solidFill>
                            <a:srgbClr val="000000"/>
                          </a:solidFill>
                          <a:latin typeface="Calibri"/>
                          <a:ea typeface="Times New Roman"/>
                          <a:cs typeface="Calibri"/>
                        </a:rPr>
                        <a:t>Grupos de </a:t>
                      </a:r>
                      <a:endParaRPr lang="es-EC" sz="1400">
                        <a:latin typeface="Calibri"/>
                        <a:ea typeface="Calibri"/>
                        <a:cs typeface="Times New Roman"/>
                      </a:endParaRPr>
                    </a:p>
                  </a:txBody>
                  <a:tcPr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EAF1"/>
                    </a:solidFill>
                  </a:tcPr>
                </a:tc>
              </a:tr>
              <a:tr h="358473">
                <a:tc>
                  <a:txBody>
                    <a:bodyPr/>
                    <a:lstStyle/>
                    <a:p>
                      <a:pPr algn="l">
                        <a:lnSpc>
                          <a:spcPct val="115000"/>
                        </a:lnSpc>
                        <a:spcAft>
                          <a:spcPts val="0"/>
                        </a:spcAft>
                      </a:pPr>
                      <a:r>
                        <a:rPr lang="es-EC" sz="1400">
                          <a:solidFill>
                            <a:srgbClr val="000000"/>
                          </a:solidFill>
                          <a:latin typeface="Calibri"/>
                          <a:ea typeface="Times New Roman"/>
                          <a:cs typeface="Calibri"/>
                        </a:rPr>
                        <a:t>Te, chocolate, café</a:t>
                      </a:r>
                      <a:endParaRPr lang="es-EC" sz="1400">
                        <a:latin typeface="Calibri"/>
                        <a:ea typeface="Calibri"/>
                        <a:cs typeface="Times New Roman"/>
                      </a:endParaRPr>
                    </a:p>
                  </a:txBody>
                  <a:tcPr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5E2"/>
                    </a:solidFill>
                  </a:tcPr>
                </a:tc>
              </a:tr>
              <a:tr h="364849">
                <a:tc>
                  <a:txBody>
                    <a:bodyPr/>
                    <a:lstStyle/>
                    <a:p>
                      <a:pPr algn="l">
                        <a:lnSpc>
                          <a:spcPct val="115000"/>
                        </a:lnSpc>
                        <a:spcAft>
                          <a:spcPts val="0"/>
                        </a:spcAft>
                      </a:pPr>
                      <a:r>
                        <a:rPr lang="es-EC" sz="1400" dirty="0" err="1">
                          <a:solidFill>
                            <a:srgbClr val="000000"/>
                          </a:solidFill>
                          <a:latin typeface="Calibri"/>
                          <a:ea typeface="Times New Roman"/>
                          <a:cs typeface="Calibri"/>
                        </a:rPr>
                        <a:t>Hao</a:t>
                      </a:r>
                      <a:endParaRPr lang="es-EC" sz="1400" dirty="0">
                        <a:latin typeface="Calibri"/>
                        <a:ea typeface="Calibri"/>
                        <a:cs typeface="Times New Roman"/>
                      </a:endParaRPr>
                    </a:p>
                  </a:txBody>
                  <a:tcPr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EAF1"/>
                    </a:solidFill>
                  </a:tcPr>
                </a:tc>
              </a:tr>
              <a:tr h="364849">
                <a:tc>
                  <a:txBody>
                    <a:bodyPr/>
                    <a:lstStyle/>
                    <a:p>
                      <a:pPr algn="l">
                        <a:lnSpc>
                          <a:spcPct val="115000"/>
                        </a:lnSpc>
                        <a:spcAft>
                          <a:spcPts val="0"/>
                        </a:spcAft>
                      </a:pPr>
                      <a:r>
                        <a:rPr lang="es-EC" sz="1400">
                          <a:solidFill>
                            <a:srgbClr val="000000"/>
                          </a:solidFill>
                          <a:latin typeface="Calibri"/>
                          <a:ea typeface="Times New Roman"/>
                          <a:cs typeface="Calibri"/>
                        </a:rPr>
                        <a:t>Toca toca  </a:t>
                      </a:r>
                      <a:endParaRPr lang="es-EC" sz="1400">
                        <a:latin typeface="Calibri"/>
                        <a:ea typeface="Calibri"/>
                        <a:cs typeface="Times New Roman"/>
                      </a:endParaRPr>
                    </a:p>
                  </a:txBody>
                  <a:tcPr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5E2"/>
                    </a:solidFill>
                  </a:tcPr>
                </a:tc>
              </a:tr>
              <a:tr h="394368">
                <a:tc>
                  <a:txBody>
                    <a:bodyPr/>
                    <a:lstStyle/>
                    <a:p>
                      <a:pPr algn="l">
                        <a:lnSpc>
                          <a:spcPct val="115000"/>
                        </a:lnSpc>
                        <a:spcAft>
                          <a:spcPts val="0"/>
                        </a:spcAft>
                      </a:pPr>
                      <a:r>
                        <a:rPr lang="es-EC" sz="1400">
                          <a:solidFill>
                            <a:srgbClr val="000000"/>
                          </a:solidFill>
                          <a:latin typeface="Calibri"/>
                          <a:ea typeface="Times New Roman"/>
                          <a:cs typeface="Calibri"/>
                        </a:rPr>
                        <a:t>El barco</a:t>
                      </a:r>
                      <a:endParaRPr lang="es-EC" sz="1400">
                        <a:latin typeface="Calibri"/>
                        <a:ea typeface="Calibri"/>
                        <a:cs typeface="Times New Roman"/>
                      </a:endParaRPr>
                    </a:p>
                  </a:txBody>
                  <a:tcPr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EAF1"/>
                    </a:solidFill>
                  </a:tcPr>
                </a:tc>
              </a:tr>
              <a:tr h="394368">
                <a:tc>
                  <a:txBody>
                    <a:bodyPr/>
                    <a:lstStyle/>
                    <a:p>
                      <a:pPr algn="l">
                        <a:lnSpc>
                          <a:spcPct val="115000"/>
                        </a:lnSpc>
                        <a:spcAft>
                          <a:spcPts val="0"/>
                        </a:spcAft>
                      </a:pPr>
                      <a:r>
                        <a:rPr lang="es-EC" sz="1400" dirty="0">
                          <a:solidFill>
                            <a:srgbClr val="000000"/>
                          </a:solidFill>
                          <a:latin typeface="Calibri"/>
                          <a:ea typeface="Times New Roman"/>
                          <a:cs typeface="Calibri"/>
                        </a:rPr>
                        <a:t>Lanchas</a:t>
                      </a:r>
                      <a:endParaRPr lang="es-EC" sz="1400" dirty="0">
                        <a:latin typeface="Calibri"/>
                        <a:ea typeface="Calibri"/>
                        <a:cs typeface="Times New Roman"/>
                      </a:endParaRPr>
                    </a:p>
                  </a:txBody>
                  <a:tcPr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5E2"/>
                    </a:solidFill>
                  </a:tcPr>
                </a:tc>
              </a:tr>
            </a:tbl>
          </a:graphicData>
        </a:graphic>
      </p:graphicFrame>
      <p:pic>
        <p:nvPicPr>
          <p:cNvPr id="100353" name="Picture 1"/>
          <p:cNvPicPr>
            <a:picLocks noChangeAspect="1" noChangeArrowheads="1"/>
          </p:cNvPicPr>
          <p:nvPr/>
        </p:nvPicPr>
        <p:blipFill>
          <a:blip r:embed="rId2" cstate="print"/>
          <a:srcRect/>
          <a:stretch>
            <a:fillRect/>
          </a:stretch>
        </p:blipFill>
        <p:spPr bwMode="auto">
          <a:xfrm>
            <a:off x="7248129" y="4149080"/>
            <a:ext cx="4431815" cy="2492896"/>
          </a:xfrm>
          <a:prstGeom prst="rect">
            <a:avLst/>
          </a:prstGeom>
          <a:ln>
            <a:noFill/>
          </a:ln>
          <a:effectLst>
            <a:softEdge rad="112500"/>
          </a:effectLst>
        </p:spPr>
      </p:pic>
      <p:pic>
        <p:nvPicPr>
          <p:cNvPr id="100354" name="Picture 2"/>
          <p:cNvPicPr>
            <a:picLocks noChangeAspect="1" noChangeArrowheads="1"/>
          </p:cNvPicPr>
          <p:nvPr/>
        </p:nvPicPr>
        <p:blipFill>
          <a:blip r:embed="rId3" cstate="print"/>
          <a:srcRect/>
          <a:stretch>
            <a:fillRect/>
          </a:stretch>
        </p:blipFill>
        <p:spPr bwMode="auto">
          <a:xfrm>
            <a:off x="1089377" y="5158860"/>
            <a:ext cx="4704523" cy="1628800"/>
          </a:xfrm>
          <a:prstGeom prst="rect">
            <a:avLst/>
          </a:prstGeom>
          <a:ln>
            <a:noFill/>
          </a:ln>
          <a:effectLst>
            <a:softEdge rad="112500"/>
          </a:effectLst>
        </p:spPr>
      </p:pic>
    </p:spTree>
  </p:cSld>
  <p:clrMapOvr>
    <a:masterClrMapping/>
  </p:clrMapOvr>
  <p:transition spd="med">
    <p:cover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00353"/>
                                        </p:tgtEl>
                                        <p:attrNameLst>
                                          <p:attrName>style.visibility</p:attrName>
                                        </p:attrNameLst>
                                      </p:cBhvr>
                                      <p:to>
                                        <p:strVal val="visible"/>
                                      </p:to>
                                    </p:set>
                                    <p:animEffect transition="in" filter="diamond(in)">
                                      <p:cBhvr>
                                        <p:cTn id="7" dur="2000"/>
                                        <p:tgtEl>
                                          <p:spTgt spid="100353"/>
                                        </p:tgtEl>
                                      </p:cBhvr>
                                    </p:animEffect>
                                  </p:childTnLst>
                                </p:cTn>
                              </p:par>
                              <p:par>
                                <p:cTn id="8" presetID="8" presetClass="entr" presetSubtype="16" fill="hold" nodeType="withEffect">
                                  <p:stCondLst>
                                    <p:cond delay="0"/>
                                  </p:stCondLst>
                                  <p:childTnLst>
                                    <p:set>
                                      <p:cBhvr>
                                        <p:cTn id="9" dur="1" fill="hold">
                                          <p:stCondLst>
                                            <p:cond delay="0"/>
                                          </p:stCondLst>
                                        </p:cTn>
                                        <p:tgtEl>
                                          <p:spTgt spid="100354"/>
                                        </p:tgtEl>
                                        <p:attrNameLst>
                                          <p:attrName>style.visibility</p:attrName>
                                        </p:attrNameLst>
                                      </p:cBhvr>
                                      <p:to>
                                        <p:strVal val="visible"/>
                                      </p:to>
                                    </p:set>
                                    <p:animEffect transition="in" filter="diamond(in)">
                                      <p:cBhvr>
                                        <p:cTn id="10" dur="2000"/>
                                        <p:tgtEl>
                                          <p:spTgt spid="100354"/>
                                        </p:tgtEl>
                                      </p:cBhvr>
                                    </p:animEffect>
                                  </p:childTnLst>
                                </p:cTn>
                              </p:par>
                              <p:par>
                                <p:cTn id="11" presetID="8"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amond(in)">
                                      <p:cBhvr>
                                        <p:cTn id="13" dur="2000"/>
                                        <p:tgtEl>
                                          <p:spTgt spid="4"/>
                                        </p:tgtEl>
                                      </p:cBhvr>
                                    </p:animEffect>
                                  </p:childTnLst>
                                </p:cTn>
                              </p:par>
                              <p:par>
                                <p:cTn id="14" presetID="8" presetClass="entr" presetSubtype="16"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diamond(in)">
                                      <p:cBhvr>
                                        <p:cTn id="1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1904592" y="245017"/>
            <a:ext cx="9025003" cy="580926"/>
          </a:xfrm>
          <a:prstGeom prst="rect">
            <a:avLst/>
          </a:prstGeom>
        </p:spPr>
        <p:txBody>
          <a:bodyPr>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C" sz="2400" b="1" i="0" u="none" strike="noStrike" kern="1200" cap="none" spc="0" normalizeH="0" baseline="0" noProof="0" dirty="0" smtClean="0">
                <a:ln>
                  <a:noFill/>
                </a:ln>
                <a:solidFill>
                  <a:schemeClr val="tx1"/>
                </a:solidFill>
                <a:effectLst>
                  <a:outerShdw blurRad="50800" dist="38100" dir="2700000" algn="tl" rotWithShape="0">
                    <a:prstClr val="black">
                      <a:alpha val="40000"/>
                    </a:prstClr>
                  </a:outerShdw>
                </a:effectLst>
                <a:uLnTx/>
                <a:uFillTx/>
                <a:latin typeface="Arial" pitchFamily="34" charset="0"/>
                <a:ea typeface="+mj-ea"/>
                <a:cs typeface="Arial" pitchFamily="34" charset="0"/>
              </a:rPr>
              <a:t>CAPÍTULO I</a:t>
            </a:r>
            <a:endParaRPr kumimoji="0" lang="es-EC" sz="2400" b="1" i="0" u="none" strike="noStrike" kern="1200" cap="none" spc="0" normalizeH="0" baseline="0" noProof="0" dirty="0">
              <a:ln>
                <a:noFill/>
              </a:ln>
              <a:solidFill>
                <a:schemeClr val="tx1"/>
              </a:solidFill>
              <a:effectLst>
                <a:outerShdw blurRad="50800" dist="38100" dir="2700000" algn="tl" rotWithShape="0">
                  <a:prstClr val="black">
                    <a:alpha val="40000"/>
                  </a:prstClr>
                </a:outerShdw>
              </a:effectLst>
              <a:uLnTx/>
              <a:uFillTx/>
              <a:latin typeface="Arial" pitchFamily="34" charset="0"/>
              <a:ea typeface="+mj-ea"/>
              <a:cs typeface="Arial" pitchFamily="34" charset="0"/>
            </a:endParaRPr>
          </a:p>
        </p:txBody>
      </p:sp>
      <p:sp>
        <p:nvSpPr>
          <p:cNvPr id="3" name="1 Título"/>
          <p:cNvSpPr txBox="1">
            <a:spLocks/>
          </p:cNvSpPr>
          <p:nvPr/>
        </p:nvSpPr>
        <p:spPr>
          <a:xfrm>
            <a:off x="1972467" y="496601"/>
            <a:ext cx="9025003" cy="580926"/>
          </a:xfrm>
          <a:prstGeom prst="rect">
            <a:avLst/>
          </a:prstGeom>
        </p:spPr>
        <p:txBody>
          <a:bodyPr vert="horz" anchor="b">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EC" sz="2400" b="1" cap="small" noProof="0" dirty="0" smtClean="0">
                <a:effectLst>
                  <a:outerShdw blurRad="50800" dist="38100" dir="2700000" algn="tl" rotWithShape="0">
                    <a:prstClr val="black">
                      <a:alpha val="40000"/>
                    </a:prstClr>
                  </a:outerShdw>
                </a:effectLst>
                <a:latin typeface="Arial" pitchFamily="34" charset="0"/>
                <a:ea typeface="+mj-ea"/>
                <a:cs typeface="Arial" pitchFamily="34" charset="0"/>
              </a:rPr>
              <a:t>PLANTEAMIENTO DEL PROBLEMA</a:t>
            </a:r>
            <a:endParaRPr kumimoji="0" lang="es-EC" sz="2400" b="1" i="0" u="none" strike="noStrike" kern="1200" cap="small" spc="0" normalizeH="0" baseline="0" noProof="0" dirty="0">
              <a:ln>
                <a:noFill/>
              </a:ln>
              <a:solidFill>
                <a:schemeClr val="tx1"/>
              </a:solidFill>
              <a:effectLst>
                <a:outerShdw blurRad="50800" dist="38100" dir="2700000" algn="tl" rotWithShape="0">
                  <a:prstClr val="black">
                    <a:alpha val="40000"/>
                  </a:prstClr>
                </a:outerShdw>
              </a:effectLst>
              <a:uLnTx/>
              <a:uFillTx/>
              <a:latin typeface="Arial" pitchFamily="34" charset="0"/>
              <a:ea typeface="+mj-ea"/>
              <a:cs typeface="Arial" pitchFamily="34" charset="0"/>
            </a:endParaRPr>
          </a:p>
        </p:txBody>
      </p:sp>
      <p:sp>
        <p:nvSpPr>
          <p:cNvPr id="6" name="5 Marcador de contenido"/>
          <p:cNvSpPr>
            <a:spLocks noGrp="1"/>
          </p:cNvSpPr>
          <p:nvPr>
            <p:ph sz="half" idx="2"/>
          </p:nvPr>
        </p:nvSpPr>
        <p:spPr>
          <a:xfrm>
            <a:off x="310192" y="2406605"/>
            <a:ext cx="2179789" cy="4168366"/>
          </a:xfrm>
        </p:spPr>
        <p:style>
          <a:lnRef idx="2">
            <a:schemeClr val="accent4"/>
          </a:lnRef>
          <a:fillRef idx="1">
            <a:schemeClr val="lt1"/>
          </a:fillRef>
          <a:effectRef idx="0">
            <a:schemeClr val="accent4"/>
          </a:effectRef>
          <a:fontRef idx="minor">
            <a:schemeClr val="dk1"/>
          </a:fontRef>
        </p:style>
        <p:txBody>
          <a:bodyPr>
            <a:normAutofit/>
          </a:bodyPr>
          <a:lstStyle/>
          <a:p>
            <a:r>
              <a:rPr lang="es-EC" dirty="0" smtClean="0">
                <a:latin typeface="Arial" pitchFamily="34" charset="0"/>
                <a:cs typeface="Arial" pitchFamily="34" charset="0"/>
              </a:rPr>
              <a:t>Estrés laboral vs Recreación</a:t>
            </a:r>
          </a:p>
        </p:txBody>
      </p:sp>
      <p:sp>
        <p:nvSpPr>
          <p:cNvPr id="8" name="7 Marcador de contenido"/>
          <p:cNvSpPr>
            <a:spLocks noGrp="1"/>
          </p:cNvSpPr>
          <p:nvPr>
            <p:ph sz="quarter" idx="4"/>
          </p:nvPr>
        </p:nvSpPr>
        <p:spPr>
          <a:xfrm>
            <a:off x="2767818" y="2406605"/>
            <a:ext cx="2732649" cy="4168366"/>
          </a:xfrm>
        </p:spPr>
        <p:style>
          <a:lnRef idx="2">
            <a:schemeClr val="accent4"/>
          </a:lnRef>
          <a:fillRef idx="1">
            <a:schemeClr val="lt1"/>
          </a:fillRef>
          <a:effectRef idx="0">
            <a:schemeClr val="accent4"/>
          </a:effectRef>
          <a:fontRef idx="minor">
            <a:schemeClr val="dk1"/>
          </a:fontRef>
        </p:style>
        <p:txBody>
          <a:bodyPr>
            <a:normAutofit/>
          </a:bodyPr>
          <a:lstStyle/>
          <a:p>
            <a:r>
              <a:rPr lang="es-EC" dirty="0" smtClean="0">
                <a:latin typeface="Arial" pitchFamily="34" charset="0"/>
                <a:ea typeface="Calibri" pitchFamily="34" charset="0"/>
                <a:cs typeface="Arial" pitchFamily="34" charset="0"/>
              </a:rPr>
              <a:t>¿El realizar actividades recreativas  durante su tiempo libre incide disminuyendo los niveles de estrés laboral de  los  trabajadores?</a:t>
            </a:r>
            <a:endParaRPr lang="es-EC" dirty="0">
              <a:latin typeface="Arial" pitchFamily="34" charset="0"/>
              <a:cs typeface="Arial" pitchFamily="34" charset="0"/>
            </a:endParaRPr>
          </a:p>
        </p:txBody>
      </p:sp>
      <p:sp>
        <p:nvSpPr>
          <p:cNvPr id="9" name="1 Título"/>
          <p:cNvSpPr txBox="1">
            <a:spLocks noGrp="1"/>
          </p:cNvSpPr>
          <p:nvPr>
            <p:ph type="body" idx="1"/>
          </p:nvPr>
        </p:nvSpPr>
        <p:spPr>
          <a:xfrm>
            <a:off x="521208" y="1448974"/>
            <a:ext cx="2179789" cy="521530"/>
          </a:xfrm>
          <a:prstGeom prst="rect">
            <a:avLst/>
          </a:prstGeom>
        </p:spPr>
        <p:txBody>
          <a:bodyPr vert="horz" anchor="b">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EC" sz="2400" b="1" cap="small" noProof="0" dirty="0" smtClean="0">
                <a:solidFill>
                  <a:schemeClr val="tx2"/>
                </a:solidFill>
                <a:latin typeface="Arial" pitchFamily="34" charset="0"/>
                <a:ea typeface="+mj-ea"/>
                <a:cs typeface="Arial" pitchFamily="34" charset="0"/>
              </a:rPr>
              <a:t>Descripción:</a:t>
            </a:r>
            <a:endParaRPr kumimoji="0" lang="es-EC" sz="2400" b="0" i="0" u="none" strike="noStrike" kern="1200" cap="small" spc="0" normalizeH="0" baseline="0" noProof="0" dirty="0">
              <a:ln>
                <a:noFill/>
              </a:ln>
              <a:solidFill>
                <a:schemeClr val="tx2"/>
              </a:solidFill>
              <a:effectLst/>
              <a:uLnTx/>
              <a:uFillTx/>
              <a:latin typeface="Arial" pitchFamily="34" charset="0"/>
              <a:ea typeface="+mj-ea"/>
              <a:cs typeface="Arial" pitchFamily="34" charset="0"/>
            </a:endParaRPr>
          </a:p>
        </p:txBody>
      </p:sp>
      <p:sp>
        <p:nvSpPr>
          <p:cNvPr id="10" name="1 Título"/>
          <p:cNvSpPr txBox="1">
            <a:spLocks noGrp="1"/>
          </p:cNvSpPr>
          <p:nvPr>
            <p:ph type="body" sz="quarter" idx="3"/>
          </p:nvPr>
        </p:nvSpPr>
        <p:spPr>
          <a:xfrm>
            <a:off x="2894429" y="1413877"/>
            <a:ext cx="2521634" cy="823912"/>
          </a:xfrm>
          <a:prstGeom prst="rect">
            <a:avLst/>
          </a:prstGeom>
        </p:spPr>
        <p:txBody>
          <a:bodyPr vert="horz" anchor="b">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EC" sz="2400" b="1" cap="small" noProof="0" dirty="0" smtClean="0">
                <a:solidFill>
                  <a:schemeClr val="tx2"/>
                </a:solidFill>
                <a:latin typeface="Arial" pitchFamily="34" charset="0"/>
                <a:ea typeface="+mj-ea"/>
                <a:cs typeface="Arial" pitchFamily="34" charset="0"/>
              </a:rPr>
              <a:t>Pregunta de investigación:</a:t>
            </a:r>
            <a:endParaRPr kumimoji="0" lang="es-EC" sz="2400" b="0" i="0" u="none" strike="noStrike" kern="1200" cap="small" spc="0" normalizeH="0" baseline="0" noProof="0" dirty="0">
              <a:ln>
                <a:noFill/>
              </a:ln>
              <a:solidFill>
                <a:schemeClr val="tx2"/>
              </a:solidFill>
              <a:effectLst/>
              <a:uLnTx/>
              <a:uFillTx/>
              <a:latin typeface="Arial" pitchFamily="34" charset="0"/>
              <a:ea typeface="+mj-ea"/>
              <a:cs typeface="Arial" pitchFamily="34" charset="0"/>
            </a:endParaRPr>
          </a:p>
        </p:txBody>
      </p:sp>
      <p:sp>
        <p:nvSpPr>
          <p:cNvPr id="12" name="1 Título"/>
          <p:cNvSpPr txBox="1">
            <a:spLocks/>
          </p:cNvSpPr>
          <p:nvPr/>
        </p:nvSpPr>
        <p:spPr>
          <a:xfrm>
            <a:off x="8898988" y="1383395"/>
            <a:ext cx="2521634" cy="823912"/>
          </a:xfrm>
          <a:prstGeom prst="rect">
            <a:avLst/>
          </a:prstGeom>
        </p:spPr>
        <p:txBody>
          <a:bodyPr vert="horz" lIns="91440" tIns="45720" rIns="91440" bIns="45720" rtlCol="0" anchor="b">
            <a:normAutofit/>
          </a:bodyPr>
          <a:lstStyle/>
          <a:p>
            <a:pPr lvl="0" algn="ctr">
              <a:spcBef>
                <a:spcPct val="0"/>
              </a:spcBef>
              <a:defRPr/>
            </a:pPr>
            <a:r>
              <a:rPr lang="es-EC" sz="2400" b="1" cap="small" dirty="0" smtClean="0">
                <a:solidFill>
                  <a:schemeClr val="tx2"/>
                </a:solidFill>
                <a:latin typeface="Arial" pitchFamily="34" charset="0"/>
                <a:cs typeface="Arial" pitchFamily="34" charset="0"/>
              </a:rPr>
              <a:t>Objetivos específicos:</a:t>
            </a:r>
            <a:endParaRPr lang="es-EC" sz="2400" cap="small" dirty="0">
              <a:solidFill>
                <a:schemeClr val="tx2"/>
              </a:solidFill>
              <a:latin typeface="Arial" pitchFamily="34" charset="0"/>
              <a:cs typeface="Arial" pitchFamily="34" charset="0"/>
            </a:endParaRPr>
          </a:p>
        </p:txBody>
      </p:sp>
      <p:sp>
        <p:nvSpPr>
          <p:cNvPr id="14" name="1 Título"/>
          <p:cNvSpPr txBox="1">
            <a:spLocks/>
          </p:cNvSpPr>
          <p:nvPr/>
        </p:nvSpPr>
        <p:spPr>
          <a:xfrm>
            <a:off x="6153748" y="1519310"/>
            <a:ext cx="1977378" cy="670875"/>
          </a:xfrm>
          <a:prstGeom prst="rect">
            <a:avLst/>
          </a:prstGeom>
        </p:spPr>
        <p:txBody>
          <a:bodyPr vert="horz" anchor="b">
            <a:normAutofit fontScale="9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EC" sz="2400" b="1" cap="small" noProof="0" dirty="0" smtClean="0">
                <a:solidFill>
                  <a:schemeClr val="tx2"/>
                </a:solidFill>
                <a:latin typeface="Arial" pitchFamily="34" charset="0"/>
                <a:ea typeface="+mj-ea"/>
                <a:cs typeface="Arial" pitchFamily="34" charset="0"/>
              </a:rPr>
              <a:t>Objetivo general:</a:t>
            </a:r>
            <a:endParaRPr kumimoji="0" lang="es-EC" sz="2400" b="0" i="0" u="none" strike="noStrike" kern="1200" cap="small" spc="0" normalizeH="0" baseline="0" noProof="0" dirty="0">
              <a:ln>
                <a:noFill/>
              </a:ln>
              <a:solidFill>
                <a:schemeClr val="tx2"/>
              </a:solidFill>
              <a:effectLst/>
              <a:uLnTx/>
              <a:uFillTx/>
              <a:latin typeface="Arial" pitchFamily="34" charset="0"/>
              <a:ea typeface="+mj-ea"/>
              <a:cs typeface="Arial" pitchFamily="34" charset="0"/>
            </a:endParaRPr>
          </a:p>
        </p:txBody>
      </p:sp>
      <p:sp>
        <p:nvSpPr>
          <p:cNvPr id="15" name="7 Marcador de contenido"/>
          <p:cNvSpPr txBox="1">
            <a:spLocks/>
          </p:cNvSpPr>
          <p:nvPr/>
        </p:nvSpPr>
        <p:spPr>
          <a:xfrm>
            <a:off x="5775960" y="2404257"/>
            <a:ext cx="2732649" cy="4170713"/>
          </a:xfrm>
          <a:prstGeom prst="rect">
            <a:avLst/>
          </a:prstGeom>
        </p:spPr>
        <p:style>
          <a:lnRef idx="2">
            <a:schemeClr val="accent4"/>
          </a:lnRef>
          <a:fillRef idx="1">
            <a:schemeClr val="lt1"/>
          </a:fillRef>
          <a:effectRef idx="0">
            <a:schemeClr val="accent4"/>
          </a:effectRef>
          <a:fontRef idx="minor">
            <a:schemeClr val="dk1"/>
          </a:fontRef>
        </p:style>
        <p:txBody>
          <a:bodyPr vert="horz" lIns="91440" tIns="45720" rIns="91440" bIns="45720" rtlCol="0">
            <a:normAutofit fontScale="92500"/>
          </a:bodyPr>
          <a:lstStyle/>
          <a:p>
            <a:pPr lvl="0" algn="just" eaLnBrk="0" fontAlgn="base" hangingPunct="0">
              <a:spcBef>
                <a:spcPct val="0"/>
              </a:spcBef>
              <a:spcAft>
                <a:spcPct val="0"/>
              </a:spcAft>
            </a:pPr>
            <a:r>
              <a:rPr lang="es-EC" sz="2400" dirty="0" smtClean="0">
                <a:latin typeface="Arial" pitchFamily="34" charset="0"/>
                <a:ea typeface="Calibri" pitchFamily="34" charset="0"/>
                <a:cs typeface="Arial" pitchFamily="34" charset="0"/>
              </a:rPr>
              <a:t>Analizar los niveles de estrés laboral de los trabajadores de la empresa Boca </a:t>
            </a:r>
            <a:r>
              <a:rPr lang="es-EC" sz="2400" dirty="0" err="1" smtClean="0">
                <a:latin typeface="Arial" pitchFamily="34" charset="0"/>
                <a:ea typeface="Calibri" pitchFamily="34" charset="0"/>
                <a:cs typeface="Arial" pitchFamily="34" charset="0"/>
              </a:rPr>
              <a:t>Misty</a:t>
            </a:r>
            <a:r>
              <a:rPr lang="es-EC" sz="2400" dirty="0" smtClean="0">
                <a:latin typeface="Arial" pitchFamily="34" charset="0"/>
                <a:ea typeface="Calibri" pitchFamily="34" charset="0"/>
                <a:cs typeface="Arial" pitchFamily="34" charset="0"/>
              </a:rPr>
              <a:t> </a:t>
            </a:r>
            <a:r>
              <a:rPr lang="es-EC" sz="2400" dirty="0" err="1" smtClean="0">
                <a:latin typeface="Arial" pitchFamily="34" charset="0"/>
                <a:ea typeface="Calibri" pitchFamily="34" charset="0"/>
                <a:cs typeface="Arial" pitchFamily="34" charset="0"/>
              </a:rPr>
              <a:t>Flowers</a:t>
            </a:r>
            <a:r>
              <a:rPr lang="es-EC" sz="2400" dirty="0" smtClean="0">
                <a:latin typeface="Arial" pitchFamily="34" charset="0"/>
                <a:ea typeface="Calibri" pitchFamily="34" charset="0"/>
                <a:cs typeface="Arial" pitchFamily="34" charset="0"/>
              </a:rPr>
              <a:t> y a través de la aplicación de un programa de recreación disminuir los niveles de estrés diagnosticado en los trabajadores.</a:t>
            </a:r>
            <a:endParaRPr lang="es-EC" sz="2400" dirty="0" smtClean="0">
              <a:latin typeface="Arial" pitchFamily="34" charset="0"/>
              <a:cs typeface="Arial" pitchFamily="34" charset="0"/>
            </a:endParaRPr>
          </a:p>
        </p:txBody>
      </p:sp>
      <p:sp>
        <p:nvSpPr>
          <p:cNvPr id="17" name="7 Marcador de contenido"/>
          <p:cNvSpPr txBox="1">
            <a:spLocks/>
          </p:cNvSpPr>
          <p:nvPr/>
        </p:nvSpPr>
        <p:spPr>
          <a:xfrm>
            <a:off x="8854440" y="2401911"/>
            <a:ext cx="2732649" cy="4173059"/>
          </a:xfrm>
          <a:prstGeom prst="rect">
            <a:avLst/>
          </a:prstGeom>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p>
            <a:pPr lvl="0" algn="just" eaLnBrk="0" fontAlgn="base" hangingPunct="0">
              <a:spcBef>
                <a:spcPct val="0"/>
              </a:spcBef>
              <a:spcAft>
                <a:spcPct val="0"/>
              </a:spcAft>
              <a:buFont typeface="Wingdings" pitchFamily="2" charset="2"/>
              <a:buChar char="Ø"/>
            </a:pPr>
            <a:r>
              <a:rPr lang="es-EC" dirty="0" smtClean="0">
                <a:latin typeface="Arial" pitchFamily="34" charset="0"/>
                <a:ea typeface="Calibri" pitchFamily="34" charset="0"/>
                <a:cs typeface="Arial" pitchFamily="34" charset="0"/>
              </a:rPr>
              <a:t> Determinar  los niveles de estrés inicial.</a:t>
            </a:r>
          </a:p>
          <a:p>
            <a:pPr lvl="0" algn="just" eaLnBrk="0" fontAlgn="base" hangingPunct="0">
              <a:spcBef>
                <a:spcPct val="0"/>
              </a:spcBef>
              <a:spcAft>
                <a:spcPct val="0"/>
              </a:spcAft>
            </a:pPr>
            <a:endParaRPr lang="es-EC" dirty="0" smtClean="0">
              <a:latin typeface="Arial" pitchFamily="34" charset="0"/>
              <a:ea typeface="Calibri" pitchFamily="34" charset="0"/>
              <a:cs typeface="Arial" pitchFamily="34" charset="0"/>
            </a:endParaRPr>
          </a:p>
          <a:p>
            <a:pPr lvl="0" algn="just" eaLnBrk="0" fontAlgn="base" hangingPunct="0">
              <a:spcBef>
                <a:spcPct val="0"/>
              </a:spcBef>
              <a:spcAft>
                <a:spcPct val="0"/>
              </a:spcAft>
              <a:buFont typeface="Wingdings" pitchFamily="2" charset="2"/>
              <a:buChar char="Ø"/>
            </a:pPr>
            <a:r>
              <a:rPr lang="es-EC" dirty="0" smtClean="0">
                <a:latin typeface="Arial" pitchFamily="34" charset="0"/>
                <a:cs typeface="Arial" pitchFamily="34" charset="0"/>
              </a:rPr>
              <a:t> Considerar los intereses recreacionales.</a:t>
            </a:r>
          </a:p>
          <a:p>
            <a:pPr lvl="0" algn="just" eaLnBrk="0" fontAlgn="base" hangingPunct="0">
              <a:spcBef>
                <a:spcPct val="0"/>
              </a:spcBef>
              <a:spcAft>
                <a:spcPct val="0"/>
              </a:spcAft>
              <a:buFontTx/>
              <a:buChar char="•"/>
            </a:pPr>
            <a:endParaRPr lang="es-EC" dirty="0" smtClean="0">
              <a:latin typeface="Arial" pitchFamily="34" charset="0"/>
              <a:ea typeface="Calibri" pitchFamily="34" charset="0"/>
              <a:cs typeface="Arial" pitchFamily="34" charset="0"/>
            </a:endParaRPr>
          </a:p>
          <a:p>
            <a:pPr lvl="0" algn="just" eaLnBrk="0" fontAlgn="base" hangingPunct="0">
              <a:spcBef>
                <a:spcPct val="0"/>
              </a:spcBef>
              <a:spcAft>
                <a:spcPct val="0"/>
              </a:spcAft>
              <a:buFont typeface="Wingdings" pitchFamily="2" charset="2"/>
              <a:buChar char="Ø"/>
            </a:pPr>
            <a:r>
              <a:rPr lang="es-EC" dirty="0" smtClean="0">
                <a:latin typeface="Arial" pitchFamily="34" charset="0"/>
                <a:ea typeface="Calibri" pitchFamily="34" charset="0"/>
                <a:cs typeface="Arial" pitchFamily="34" charset="0"/>
              </a:rPr>
              <a:t> Elaborar y aplicar un programa de actividades.</a:t>
            </a:r>
            <a:endParaRPr lang="es-EC" dirty="0" smtClean="0">
              <a:latin typeface="Arial" pitchFamily="34" charset="0"/>
              <a:cs typeface="Arial" pitchFamily="34" charset="0"/>
            </a:endParaRPr>
          </a:p>
          <a:p>
            <a:pPr lvl="0" algn="just" eaLnBrk="0" fontAlgn="base" hangingPunct="0">
              <a:spcBef>
                <a:spcPct val="0"/>
              </a:spcBef>
              <a:spcAft>
                <a:spcPct val="0"/>
              </a:spcAft>
              <a:buFontTx/>
              <a:buChar char="•"/>
            </a:pPr>
            <a:endParaRPr lang="es-EC" dirty="0" smtClean="0">
              <a:latin typeface="Arial" pitchFamily="34" charset="0"/>
              <a:ea typeface="Calibri" pitchFamily="34" charset="0"/>
              <a:cs typeface="Arial" pitchFamily="34" charset="0"/>
            </a:endParaRPr>
          </a:p>
          <a:p>
            <a:pPr lvl="0" algn="just" eaLnBrk="0" fontAlgn="base" hangingPunct="0">
              <a:spcBef>
                <a:spcPct val="0"/>
              </a:spcBef>
              <a:spcAft>
                <a:spcPct val="0"/>
              </a:spcAft>
              <a:buFont typeface="Wingdings" pitchFamily="2" charset="2"/>
              <a:buChar char="Ø"/>
            </a:pPr>
            <a:r>
              <a:rPr lang="es-EC" dirty="0" smtClean="0">
                <a:latin typeface="Arial" pitchFamily="34" charset="0"/>
                <a:ea typeface="Calibri" pitchFamily="34" charset="0"/>
                <a:cs typeface="Arial" pitchFamily="34" charset="0"/>
              </a:rPr>
              <a:t> Determinar los niveles de estrés finales.</a:t>
            </a:r>
          </a:p>
          <a:p>
            <a:pPr lvl="0" algn="just" eaLnBrk="0" fontAlgn="base" hangingPunct="0">
              <a:spcBef>
                <a:spcPct val="0"/>
              </a:spcBef>
              <a:spcAft>
                <a:spcPct val="0"/>
              </a:spcAft>
            </a:pPr>
            <a:endParaRPr lang="es-EC" dirty="0" smtClean="0">
              <a:latin typeface="Arial" pitchFamily="34" charset="0"/>
              <a:ea typeface="Calibri" pitchFamily="34" charset="0"/>
              <a:cs typeface="Arial" pitchFamily="34" charset="0"/>
            </a:endParaRPr>
          </a:p>
          <a:p>
            <a:pPr lvl="0" algn="just" eaLnBrk="0" fontAlgn="base" hangingPunct="0">
              <a:spcBef>
                <a:spcPct val="0"/>
              </a:spcBef>
              <a:spcAft>
                <a:spcPct val="0"/>
              </a:spcAft>
              <a:buFont typeface="Wingdings" pitchFamily="2" charset="2"/>
              <a:buChar char="Ø"/>
            </a:pPr>
            <a:r>
              <a:rPr lang="es-EC" dirty="0" smtClean="0">
                <a:latin typeface="Arial" pitchFamily="34" charset="0"/>
                <a:cs typeface="Arial" pitchFamily="34" charset="0"/>
              </a:rPr>
              <a:t>Identificar las dimensiones del </a:t>
            </a:r>
            <a:r>
              <a:rPr lang="es-EC" dirty="0" err="1" smtClean="0">
                <a:latin typeface="Arial" pitchFamily="34" charset="0"/>
                <a:cs typeface="Arial" pitchFamily="34" charset="0"/>
              </a:rPr>
              <a:t>bunout</a:t>
            </a:r>
            <a:r>
              <a:rPr lang="es-EC" dirty="0" smtClean="0">
                <a:latin typeface="Arial" pitchFamily="34" charset="0"/>
                <a:cs typeface="Arial" pitchFamily="34" charset="0"/>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500"/>
                                        <p:tgtEl>
                                          <p:spTgt spid="3">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bg/>
                                          </p:spTgt>
                                        </p:tgtEl>
                                        <p:attrNameLst>
                                          <p:attrName>style.visibility</p:attrName>
                                        </p:attrNameLst>
                                      </p:cBhvr>
                                      <p:to>
                                        <p:strVal val="visible"/>
                                      </p:to>
                                    </p:set>
                                    <p:animEffect transition="in" filter="wipe(down)">
                                      <p:cBhvr>
                                        <p:cTn id="13" dur="500"/>
                                        <p:tgtEl>
                                          <p:spTgt spid="6">
                                            <p:bg/>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wipe(down)">
                                      <p:cBhvr>
                                        <p:cTn id="16" dur="500"/>
                                        <p:tgtEl>
                                          <p:spTgt spid="6">
                                            <p:txEl>
                                              <p:pRg st="0" end="0"/>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8">
                                            <p:bg/>
                                          </p:spTgt>
                                        </p:tgtEl>
                                        <p:attrNameLst>
                                          <p:attrName>style.visibility</p:attrName>
                                        </p:attrNameLst>
                                      </p:cBhvr>
                                      <p:to>
                                        <p:strVal val="visible"/>
                                      </p:to>
                                    </p:set>
                                    <p:animEffect transition="in" filter="wipe(down)">
                                      <p:cBhvr>
                                        <p:cTn id="19" dur="500"/>
                                        <p:tgtEl>
                                          <p:spTgt spid="8">
                                            <p:bg/>
                                          </p:spTgt>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wipe(down)">
                                      <p:cBhvr>
                                        <p:cTn id="22" dur="500"/>
                                        <p:tgtEl>
                                          <p:spTgt spid="8">
                                            <p:txEl>
                                              <p:pRg st="0" end="0"/>
                                            </p:txEl>
                                          </p:spTgt>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wipe(down)">
                                      <p:cBhvr>
                                        <p:cTn id="25" dur="500"/>
                                        <p:tgtEl>
                                          <p:spTgt spid="9">
                                            <p:txEl>
                                              <p:pRg st="0" end="0"/>
                                            </p:txEl>
                                          </p:spTgt>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0">
                                            <p:txEl>
                                              <p:pRg st="0" end="0"/>
                                            </p:txEl>
                                          </p:spTgt>
                                        </p:tgtEl>
                                        <p:attrNameLst>
                                          <p:attrName>style.visibility</p:attrName>
                                        </p:attrNameLst>
                                      </p:cBhvr>
                                      <p:to>
                                        <p:strVal val="visible"/>
                                      </p:to>
                                    </p:set>
                                    <p:animEffect transition="in" filter="wipe(down)">
                                      <p:cBhvr>
                                        <p:cTn id="28" dur="500"/>
                                        <p:tgtEl>
                                          <p:spTgt spid="10">
                                            <p:txEl>
                                              <p:pRg st="0" end="0"/>
                                            </p:txEl>
                                          </p:spTgt>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animEffect transition="in" filter="wipe(down)">
                                      <p:cBhvr>
                                        <p:cTn id="31" dur="500"/>
                                        <p:tgtEl>
                                          <p:spTgt spid="12">
                                            <p:txEl>
                                              <p:pRg st="0" end="0"/>
                                            </p:txEl>
                                          </p:spTgt>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4">
                                            <p:txEl>
                                              <p:pRg st="0" end="0"/>
                                            </p:txEl>
                                          </p:spTgt>
                                        </p:tgtEl>
                                        <p:attrNameLst>
                                          <p:attrName>style.visibility</p:attrName>
                                        </p:attrNameLst>
                                      </p:cBhvr>
                                      <p:to>
                                        <p:strVal val="visible"/>
                                      </p:to>
                                    </p:set>
                                    <p:animEffect transition="in" filter="wipe(down)">
                                      <p:cBhvr>
                                        <p:cTn id="34" dur="500"/>
                                        <p:tgtEl>
                                          <p:spTgt spid="14">
                                            <p:txEl>
                                              <p:pRg st="0" end="0"/>
                                            </p:txEl>
                                          </p:spTgt>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5">
                                            <p:bg/>
                                          </p:spTgt>
                                        </p:tgtEl>
                                        <p:attrNameLst>
                                          <p:attrName>style.visibility</p:attrName>
                                        </p:attrNameLst>
                                      </p:cBhvr>
                                      <p:to>
                                        <p:strVal val="visible"/>
                                      </p:to>
                                    </p:set>
                                    <p:animEffect transition="in" filter="wipe(down)">
                                      <p:cBhvr>
                                        <p:cTn id="37" dur="500"/>
                                        <p:tgtEl>
                                          <p:spTgt spid="15">
                                            <p:bg/>
                                          </p:spTgt>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5">
                                            <p:txEl>
                                              <p:pRg st="0" end="0"/>
                                            </p:txEl>
                                          </p:spTgt>
                                        </p:tgtEl>
                                        <p:attrNameLst>
                                          <p:attrName>style.visibility</p:attrName>
                                        </p:attrNameLst>
                                      </p:cBhvr>
                                      <p:to>
                                        <p:strVal val="visible"/>
                                      </p:to>
                                    </p:set>
                                    <p:animEffect transition="in" filter="wipe(down)">
                                      <p:cBhvr>
                                        <p:cTn id="40" dur="500"/>
                                        <p:tgtEl>
                                          <p:spTgt spid="15">
                                            <p:txEl>
                                              <p:pRg st="0" end="0"/>
                                            </p:txEl>
                                          </p:spTgt>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7">
                                            <p:bg/>
                                          </p:spTgt>
                                        </p:tgtEl>
                                        <p:attrNameLst>
                                          <p:attrName>style.visibility</p:attrName>
                                        </p:attrNameLst>
                                      </p:cBhvr>
                                      <p:to>
                                        <p:strVal val="visible"/>
                                      </p:to>
                                    </p:set>
                                    <p:animEffect transition="in" filter="wipe(down)">
                                      <p:cBhvr>
                                        <p:cTn id="43" dur="500"/>
                                        <p:tgtEl>
                                          <p:spTgt spid="17">
                                            <p:bg/>
                                          </p:spTgt>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17">
                                            <p:txEl>
                                              <p:pRg st="0" end="0"/>
                                            </p:txEl>
                                          </p:spTgt>
                                        </p:tgtEl>
                                        <p:attrNameLst>
                                          <p:attrName>style.visibility</p:attrName>
                                        </p:attrNameLst>
                                      </p:cBhvr>
                                      <p:to>
                                        <p:strVal val="visible"/>
                                      </p:to>
                                    </p:set>
                                    <p:animEffect transition="in" filter="wipe(down)">
                                      <p:cBhvr>
                                        <p:cTn id="46" dur="500"/>
                                        <p:tgtEl>
                                          <p:spTgt spid="17">
                                            <p:txEl>
                                              <p:pRg st="0" end="0"/>
                                            </p:txEl>
                                          </p:spTgt>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17">
                                            <p:txEl>
                                              <p:pRg st="2" end="2"/>
                                            </p:txEl>
                                          </p:spTgt>
                                        </p:tgtEl>
                                        <p:attrNameLst>
                                          <p:attrName>style.visibility</p:attrName>
                                        </p:attrNameLst>
                                      </p:cBhvr>
                                      <p:to>
                                        <p:strVal val="visible"/>
                                      </p:to>
                                    </p:set>
                                    <p:animEffect transition="in" filter="wipe(down)">
                                      <p:cBhvr>
                                        <p:cTn id="49" dur="500"/>
                                        <p:tgtEl>
                                          <p:spTgt spid="17">
                                            <p:txEl>
                                              <p:pRg st="2" end="2"/>
                                            </p:txEl>
                                          </p:spTgt>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17">
                                            <p:txEl>
                                              <p:pRg st="4" end="4"/>
                                            </p:txEl>
                                          </p:spTgt>
                                        </p:tgtEl>
                                        <p:attrNameLst>
                                          <p:attrName>style.visibility</p:attrName>
                                        </p:attrNameLst>
                                      </p:cBhvr>
                                      <p:to>
                                        <p:strVal val="visible"/>
                                      </p:to>
                                    </p:set>
                                    <p:animEffect transition="in" filter="wipe(down)">
                                      <p:cBhvr>
                                        <p:cTn id="52" dur="500"/>
                                        <p:tgtEl>
                                          <p:spTgt spid="17">
                                            <p:txEl>
                                              <p:pRg st="4" end="4"/>
                                            </p:txEl>
                                          </p:spTgt>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17">
                                            <p:txEl>
                                              <p:pRg st="6" end="6"/>
                                            </p:txEl>
                                          </p:spTgt>
                                        </p:tgtEl>
                                        <p:attrNameLst>
                                          <p:attrName>style.visibility</p:attrName>
                                        </p:attrNameLst>
                                      </p:cBhvr>
                                      <p:to>
                                        <p:strVal val="visible"/>
                                      </p:to>
                                    </p:set>
                                    <p:animEffect transition="in" filter="wipe(down)">
                                      <p:cBhvr>
                                        <p:cTn id="55" dur="500"/>
                                        <p:tgtEl>
                                          <p:spTgt spid="17">
                                            <p:txEl>
                                              <p:pRg st="6" end="6"/>
                                            </p:txEl>
                                          </p:spTgt>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17">
                                            <p:txEl>
                                              <p:pRg st="8" end="8"/>
                                            </p:txEl>
                                          </p:spTgt>
                                        </p:tgtEl>
                                        <p:attrNameLst>
                                          <p:attrName>style.visibility</p:attrName>
                                        </p:attrNameLst>
                                      </p:cBhvr>
                                      <p:to>
                                        <p:strVal val="visible"/>
                                      </p:to>
                                    </p:set>
                                    <p:animEffect transition="in" filter="wipe(down)">
                                      <p:cBhvr>
                                        <p:cTn id="58" dur="500"/>
                                        <p:tgtEl>
                                          <p:spTgt spid="1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P spid="3" grpId="0" build="allAtOnce"/>
      <p:bldP spid="6" grpId="0" build="allAtOnce" animBg="1"/>
      <p:bldP spid="8" grpId="0" build="allAtOnce" animBg="1"/>
      <p:bldP spid="9" grpId="0" build="allAtOnce"/>
      <p:bldP spid="10" grpId="0" build="allAtOnce"/>
      <p:bldP spid="12" grpId="0" build="allAtOnce"/>
      <p:bldP spid="14" grpId="0" build="allAtOnce"/>
      <p:bldP spid="15" grpId="0" build="allAtOnce" animBg="1"/>
      <p:bldP spid="17" grpId="0" build="allAtOnce"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a:spLocks noChangeArrowheads="1"/>
          </p:cNvSpPr>
          <p:nvPr/>
        </p:nvSpPr>
        <p:spPr bwMode="auto">
          <a:xfrm>
            <a:off x="431371" y="260648"/>
            <a:ext cx="5184576"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C" b="1" i="0" u="none" strike="noStrike" cap="none" normalizeH="0" baseline="0" dirty="0" smtClean="0">
                <a:ln>
                  <a:noFill/>
                </a:ln>
                <a:solidFill>
                  <a:schemeClr val="tx1"/>
                </a:solidFill>
                <a:effectLst/>
                <a:latin typeface="Arial" pitchFamily="34" charset="0"/>
                <a:ea typeface="Calibri" pitchFamily="34" charset="0"/>
                <a:cs typeface="Arial" pitchFamily="34" charset="0"/>
              </a:rPr>
              <a:t>Recursos materiales:</a:t>
            </a:r>
          </a:p>
        </p:txBody>
      </p:sp>
      <p:sp>
        <p:nvSpPr>
          <p:cNvPr id="3" name="10 Marcador de contenido"/>
          <p:cNvSpPr txBox="1">
            <a:spLocks/>
          </p:cNvSpPr>
          <p:nvPr/>
        </p:nvSpPr>
        <p:spPr>
          <a:xfrm>
            <a:off x="431371" y="801216"/>
            <a:ext cx="4876800" cy="5724128"/>
          </a:xfrm>
          <a:prstGeom prst="rect">
            <a:avLst/>
          </a:prstGeom>
        </p:spPr>
        <p:txBody>
          <a:bodyPr>
            <a:normAutofit fontScale="92500" lnSpcReduction="10000"/>
          </a:bodyPr>
          <a:lstStyle/>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kumimoji="0" lang="es-EC" sz="2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10 balones # 5</a:t>
            </a: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kumimoji="0" lang="es-EC" sz="2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1 balón # 3</a:t>
            </a: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kumimoji="0" lang="es-EC" sz="2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1 pelota de tenis</a:t>
            </a: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kumimoji="0" lang="es-EC" sz="2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2 cuerdas de 5 m </a:t>
            </a: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kumimoji="0" lang="es-EC" sz="2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8 tronquitos</a:t>
            </a: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kumimoji="0" lang="es-EC" sz="2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2 pantalones de payaso</a:t>
            </a: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kumimoji="0" lang="es-EC" sz="2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100 globos pequeños</a:t>
            </a: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kumimoji="0" lang="es-EC" sz="2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2 palos de escoba</a:t>
            </a: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kumimoji="0" lang="es-EC" sz="2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2 </a:t>
            </a:r>
            <a:r>
              <a:rPr kumimoji="0" lang="es-EC" sz="2400" b="0" i="0" u="none" strike="noStrike" kern="1200" cap="none" spc="0" normalizeH="0" baseline="0" noProof="0" dirty="0" err="1" smtClean="0">
                <a:ln>
                  <a:noFill/>
                </a:ln>
                <a:solidFill>
                  <a:schemeClr val="tx1"/>
                </a:solidFill>
                <a:effectLst/>
                <a:uLnTx/>
                <a:uFillTx/>
                <a:latin typeface="Arial" pitchFamily="34" charset="0"/>
                <a:ea typeface="+mn-ea"/>
                <a:cs typeface="Arial" pitchFamily="34" charset="0"/>
              </a:rPr>
              <a:t>ulas</a:t>
            </a:r>
            <a:endParaRPr kumimoji="0" lang="es-EC" sz="2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kumimoji="0" lang="es-EC" sz="2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Cinta adhesiva</a:t>
            </a: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kumimoji="0" lang="es-EC" sz="2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Hojas de papel bond</a:t>
            </a: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kumimoji="0" lang="es-EC" sz="2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4 lápices </a:t>
            </a: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lang="es-EC" sz="2400" dirty="0" smtClean="0">
                <a:latin typeface="Arial" pitchFamily="34" charset="0"/>
                <a:cs typeface="Arial" pitchFamily="34" charset="0"/>
              </a:rPr>
              <a:t>6 baldes</a:t>
            </a: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kumimoji="0" lang="es-EC" sz="2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50 palillos de pincho</a:t>
            </a:r>
            <a:endParaRPr kumimoji="0" lang="es-EC" sz="24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pic>
        <p:nvPicPr>
          <p:cNvPr id="101379" name="Picture 3"/>
          <p:cNvPicPr>
            <a:picLocks noChangeAspect="1" noChangeArrowheads="1"/>
          </p:cNvPicPr>
          <p:nvPr/>
        </p:nvPicPr>
        <p:blipFill>
          <a:blip r:embed="rId2" cstate="print"/>
          <a:srcRect/>
          <a:stretch>
            <a:fillRect/>
          </a:stretch>
        </p:blipFill>
        <p:spPr bwMode="auto">
          <a:xfrm rot="20886171">
            <a:off x="8628935" y="714916"/>
            <a:ext cx="3046339" cy="3046338"/>
          </a:xfrm>
          <a:prstGeom prst="rect">
            <a:avLst/>
          </a:prstGeom>
          <a:ln>
            <a:noFill/>
          </a:ln>
          <a:effectLst>
            <a:softEdge rad="112500"/>
          </a:effectLst>
        </p:spPr>
      </p:pic>
      <p:pic>
        <p:nvPicPr>
          <p:cNvPr id="101381" name="Picture 5"/>
          <p:cNvPicPr>
            <a:picLocks noChangeAspect="1" noChangeArrowheads="1"/>
          </p:cNvPicPr>
          <p:nvPr/>
        </p:nvPicPr>
        <p:blipFill>
          <a:blip r:embed="rId3" cstate="print"/>
          <a:srcRect/>
          <a:stretch>
            <a:fillRect/>
          </a:stretch>
        </p:blipFill>
        <p:spPr bwMode="auto">
          <a:xfrm rot="725263">
            <a:off x="4664650" y="-999"/>
            <a:ext cx="4401405" cy="2475790"/>
          </a:xfrm>
          <a:prstGeom prst="rect">
            <a:avLst/>
          </a:prstGeom>
          <a:ln>
            <a:noFill/>
          </a:ln>
          <a:effectLst>
            <a:softEdge rad="112500"/>
          </a:effectLst>
        </p:spPr>
      </p:pic>
      <p:pic>
        <p:nvPicPr>
          <p:cNvPr id="101382" name="Picture 6"/>
          <p:cNvPicPr>
            <a:picLocks noChangeAspect="1" noChangeArrowheads="1"/>
          </p:cNvPicPr>
          <p:nvPr/>
        </p:nvPicPr>
        <p:blipFill>
          <a:blip r:embed="rId4" cstate="print"/>
          <a:srcRect/>
          <a:stretch>
            <a:fillRect/>
          </a:stretch>
        </p:blipFill>
        <p:spPr bwMode="auto">
          <a:xfrm rot="20673753">
            <a:off x="7806617" y="4029791"/>
            <a:ext cx="4336593" cy="2439334"/>
          </a:xfrm>
          <a:prstGeom prst="rect">
            <a:avLst/>
          </a:prstGeom>
          <a:ln>
            <a:noFill/>
          </a:ln>
          <a:effectLst>
            <a:softEdge rad="112500"/>
          </a:effectLst>
        </p:spPr>
      </p:pic>
      <p:pic>
        <p:nvPicPr>
          <p:cNvPr id="101378" name="Picture 2"/>
          <p:cNvPicPr>
            <a:picLocks noChangeAspect="1" noChangeArrowheads="1"/>
          </p:cNvPicPr>
          <p:nvPr/>
        </p:nvPicPr>
        <p:blipFill>
          <a:blip r:embed="rId5" cstate="print"/>
          <a:srcRect/>
          <a:stretch>
            <a:fillRect/>
          </a:stretch>
        </p:blipFill>
        <p:spPr bwMode="auto">
          <a:xfrm rot="946101">
            <a:off x="4915772" y="2823705"/>
            <a:ext cx="3375193" cy="3375194"/>
          </a:xfrm>
          <a:prstGeom prst="rect">
            <a:avLst/>
          </a:prstGeom>
          <a:ln>
            <a:noFill/>
          </a:ln>
          <a:effectLst>
            <a:softEdge rad="112500"/>
          </a:effectLst>
        </p:spPr>
      </p:pic>
    </p:spTree>
  </p:cSld>
  <p:clrMapOvr>
    <a:masterClrMapping/>
  </p:clrMapOvr>
  <p:transition spd="med">
    <p:wheel spokes="2"/>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01381"/>
                                        </p:tgtEl>
                                      </p:cBhvr>
                                      <p:by x="150000" y="150000"/>
                                    </p:animScale>
                                  </p:childTnLst>
                                </p:cTn>
                              </p:par>
                              <p:par>
                                <p:cTn id="7" presetID="6" presetClass="emph" presetSubtype="0" fill="hold" nodeType="withEffect">
                                  <p:stCondLst>
                                    <p:cond delay="0"/>
                                  </p:stCondLst>
                                  <p:childTnLst>
                                    <p:animScale>
                                      <p:cBhvr>
                                        <p:cTn id="8" dur="2000" fill="hold"/>
                                        <p:tgtEl>
                                          <p:spTgt spid="101379"/>
                                        </p:tgtEl>
                                      </p:cBhvr>
                                      <p:by x="150000" y="150000"/>
                                    </p:animScale>
                                  </p:childTnLst>
                                </p:cTn>
                              </p:par>
                              <p:par>
                                <p:cTn id="9" presetID="6" presetClass="emph" presetSubtype="0" fill="hold" nodeType="withEffect">
                                  <p:stCondLst>
                                    <p:cond delay="0"/>
                                  </p:stCondLst>
                                  <p:childTnLst>
                                    <p:animScale>
                                      <p:cBhvr>
                                        <p:cTn id="10" dur="2000" fill="hold"/>
                                        <p:tgtEl>
                                          <p:spTgt spid="101378"/>
                                        </p:tgtEl>
                                      </p:cBhvr>
                                      <p:by x="150000" y="150000"/>
                                    </p:animScale>
                                  </p:childTnLst>
                                </p:cTn>
                              </p:par>
                              <p:par>
                                <p:cTn id="11" presetID="6" presetClass="emph" presetSubtype="0" fill="hold" nodeType="withEffect">
                                  <p:stCondLst>
                                    <p:cond delay="0"/>
                                  </p:stCondLst>
                                  <p:childTnLst>
                                    <p:animScale>
                                      <p:cBhvr>
                                        <p:cTn id="12" dur="2000" fill="hold"/>
                                        <p:tgtEl>
                                          <p:spTgt spid="10138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1679509" y="0"/>
            <a:ext cx="9025003" cy="580926"/>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C" sz="2400" b="1" i="0" u="none" strike="noStrike" kern="1200" cap="small" spc="0" normalizeH="0" baseline="0" noProof="0" dirty="0" smtClean="0">
                <a:ln>
                  <a:noFill/>
                </a:ln>
                <a:solidFill>
                  <a:schemeClr val="tx1"/>
                </a:solidFill>
                <a:effectLst>
                  <a:outerShdw blurRad="50800" dist="38100" dir="2700000" algn="tl" rotWithShape="0">
                    <a:prstClr val="black">
                      <a:alpha val="40000"/>
                    </a:prstClr>
                  </a:outerShdw>
                </a:effectLst>
                <a:uLnTx/>
                <a:uFillTx/>
                <a:latin typeface="Arial" pitchFamily="34" charset="0"/>
                <a:ea typeface="+mj-ea"/>
                <a:cs typeface="Arial" pitchFamily="34" charset="0"/>
              </a:rPr>
              <a:t>CAPÍTULO </a:t>
            </a:r>
            <a:r>
              <a:rPr lang="es-EC" sz="2400" b="1" cap="small" noProof="0" dirty="0" smtClean="0">
                <a:effectLst>
                  <a:outerShdw blurRad="50800" dist="38100" dir="2700000" algn="tl" rotWithShape="0">
                    <a:prstClr val="black">
                      <a:alpha val="40000"/>
                    </a:prstClr>
                  </a:outerShdw>
                </a:effectLst>
                <a:latin typeface="Arial" pitchFamily="34" charset="0"/>
                <a:ea typeface="+mj-ea"/>
                <a:cs typeface="Arial" pitchFamily="34" charset="0"/>
              </a:rPr>
              <a:t>V</a:t>
            </a:r>
            <a:endParaRPr kumimoji="0" lang="es-EC" sz="2400" b="1" i="0" u="none" strike="noStrike" kern="1200" cap="small" spc="0" normalizeH="0" baseline="0" noProof="0" dirty="0">
              <a:ln>
                <a:noFill/>
              </a:ln>
              <a:solidFill>
                <a:schemeClr val="tx1"/>
              </a:solidFill>
              <a:effectLst>
                <a:outerShdw blurRad="50800" dist="38100" dir="2700000" algn="tl" rotWithShape="0">
                  <a:prstClr val="black">
                    <a:alpha val="40000"/>
                  </a:prstClr>
                </a:outerShdw>
              </a:effectLst>
              <a:uLnTx/>
              <a:uFillTx/>
              <a:latin typeface="Arial" pitchFamily="34" charset="0"/>
              <a:ea typeface="+mj-ea"/>
              <a:cs typeface="Arial" pitchFamily="34" charset="0"/>
            </a:endParaRPr>
          </a:p>
        </p:txBody>
      </p:sp>
      <p:sp>
        <p:nvSpPr>
          <p:cNvPr id="3" name="1 Título"/>
          <p:cNvSpPr txBox="1">
            <a:spLocks/>
          </p:cNvSpPr>
          <p:nvPr/>
        </p:nvSpPr>
        <p:spPr>
          <a:xfrm>
            <a:off x="1103445" y="476672"/>
            <a:ext cx="10369152" cy="580926"/>
          </a:xfrm>
          <a:prstGeom prst="rect">
            <a:avLst/>
          </a:prstGeom>
        </p:spPr>
        <p:txBody>
          <a:bodyPr vert="horz" anchor="b">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EC" sz="2400" b="1" cap="small" dirty="0" smtClean="0">
                <a:effectLst>
                  <a:outerShdw blurRad="50800" dist="38100" dir="2700000" algn="tl" rotWithShape="0">
                    <a:prstClr val="black">
                      <a:alpha val="40000"/>
                    </a:prstClr>
                  </a:outerShdw>
                </a:effectLst>
                <a:latin typeface="Arial" pitchFamily="34" charset="0"/>
                <a:ea typeface="+mj-ea"/>
                <a:cs typeface="Arial" pitchFamily="34" charset="0"/>
              </a:rPr>
              <a:t>ANÁLISIS DE DATOS MASLACH BURNOUT INVENTIRY</a:t>
            </a:r>
            <a:endParaRPr kumimoji="0" lang="es-EC" sz="2400" b="1" i="0" u="none" strike="noStrike" kern="1200" cap="small" spc="0" normalizeH="0" baseline="0" noProof="0" dirty="0">
              <a:ln>
                <a:noFill/>
              </a:ln>
              <a:solidFill>
                <a:schemeClr val="tx1"/>
              </a:solidFill>
              <a:effectLst>
                <a:outerShdw blurRad="50800" dist="38100" dir="2700000" algn="tl" rotWithShape="0">
                  <a:prstClr val="black">
                    <a:alpha val="40000"/>
                  </a:prstClr>
                </a:outerShdw>
              </a:effectLst>
              <a:uLnTx/>
              <a:uFillTx/>
              <a:latin typeface="Arial" pitchFamily="34" charset="0"/>
              <a:ea typeface="+mj-ea"/>
              <a:cs typeface="Arial" pitchFamily="34" charset="0"/>
            </a:endParaRPr>
          </a:p>
        </p:txBody>
      </p:sp>
      <p:sp>
        <p:nvSpPr>
          <p:cNvPr id="4" name="3 CuadroTexto"/>
          <p:cNvSpPr txBox="1"/>
          <p:nvPr/>
        </p:nvSpPr>
        <p:spPr>
          <a:xfrm>
            <a:off x="391631" y="1340769"/>
            <a:ext cx="10753195" cy="461665"/>
          </a:xfrm>
          <a:prstGeom prst="rect">
            <a:avLst/>
          </a:prstGeom>
          <a:noFill/>
        </p:spPr>
        <p:txBody>
          <a:bodyPr wrap="square" rtlCol="0">
            <a:spAutoFit/>
          </a:bodyPr>
          <a:lstStyle/>
          <a:p>
            <a:pPr marL="0" lvl="3"/>
            <a:r>
              <a:rPr lang="es-EC" sz="2400" b="1" dirty="0" smtClean="0">
                <a:latin typeface="Arial" pitchFamily="34" charset="0"/>
                <a:cs typeface="Arial" pitchFamily="34" charset="0"/>
              </a:rPr>
              <a:t>Presentación gráfica y análisis del </a:t>
            </a:r>
            <a:r>
              <a:rPr lang="es-EC" sz="2400" b="1" dirty="0" err="1" smtClean="0">
                <a:latin typeface="Arial" pitchFamily="34" charset="0"/>
                <a:cs typeface="Arial" pitchFamily="34" charset="0"/>
              </a:rPr>
              <a:t>pretest</a:t>
            </a:r>
            <a:r>
              <a:rPr lang="es-EC" sz="2400" b="1" dirty="0" smtClean="0">
                <a:latin typeface="Arial" pitchFamily="34" charset="0"/>
                <a:cs typeface="Arial" pitchFamily="34" charset="0"/>
              </a:rPr>
              <a:t> y </a:t>
            </a:r>
            <a:r>
              <a:rPr lang="es-EC" sz="2400" b="1" dirty="0" err="1" smtClean="0">
                <a:latin typeface="Arial" pitchFamily="34" charset="0"/>
                <a:cs typeface="Arial" pitchFamily="34" charset="0"/>
              </a:rPr>
              <a:t>postest</a:t>
            </a:r>
            <a:r>
              <a:rPr lang="es-EC" sz="2400" b="1" dirty="0" smtClean="0">
                <a:latin typeface="Arial" pitchFamily="34" charset="0"/>
                <a:cs typeface="Arial" pitchFamily="34" charset="0"/>
              </a:rPr>
              <a:t> MBI</a:t>
            </a:r>
            <a:endParaRPr lang="es-EC" sz="2400" dirty="0">
              <a:latin typeface="Arial" pitchFamily="34" charset="0"/>
              <a:cs typeface="Arial" pitchFamily="34" charset="0"/>
            </a:endParaRPr>
          </a:p>
        </p:txBody>
      </p:sp>
      <p:graphicFrame>
        <p:nvGraphicFramePr>
          <p:cNvPr id="8" name="3 Gráfico"/>
          <p:cNvGraphicFramePr/>
          <p:nvPr/>
        </p:nvGraphicFramePr>
        <p:xfrm>
          <a:off x="590841" y="2180493"/>
          <a:ext cx="10986869" cy="4445390"/>
        </p:xfrm>
        <a:graphic>
          <a:graphicData uri="http://schemas.openxmlformats.org/drawingml/2006/chart">
            <c:chart xmlns:c="http://schemas.openxmlformats.org/drawingml/2006/chart" xmlns:r="http://schemas.openxmlformats.org/officeDocument/2006/relationships" r:id="rId2"/>
          </a:graphicData>
        </a:graphic>
      </p:graphicFrame>
      <p:sp>
        <p:nvSpPr>
          <p:cNvPr id="9" name="Rectangle 1"/>
          <p:cNvSpPr>
            <a:spLocks noChangeArrowheads="1"/>
          </p:cNvSpPr>
          <p:nvPr/>
        </p:nvSpPr>
        <p:spPr bwMode="auto">
          <a:xfrm>
            <a:off x="3032760" y="6581001"/>
            <a:ext cx="640080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sz="1200" b="0" i="0" u="none" strike="noStrike" cap="none" normalizeH="0" baseline="0" dirty="0" smtClean="0">
                <a:ln>
                  <a:noFill/>
                </a:ln>
                <a:solidFill>
                  <a:srgbClr val="9A5315"/>
                </a:solidFill>
                <a:effectLst/>
                <a:latin typeface="Arial" pitchFamily="34" charset="0"/>
                <a:ea typeface="Calibri" pitchFamily="34" charset="0"/>
                <a:cs typeface="Arial" pitchFamily="34" charset="0"/>
              </a:rPr>
              <a:t>Gr</a:t>
            </a:r>
            <a:r>
              <a:rPr kumimoji="0" lang="es-EC" sz="1200" b="0" i="0" u="none" strike="noStrike" cap="none" normalizeH="0" baseline="0" dirty="0" smtClean="0">
                <a:ln>
                  <a:noFill/>
                </a:ln>
                <a:solidFill>
                  <a:srgbClr val="9A5315"/>
                </a:solidFill>
                <a:effectLst/>
                <a:latin typeface="Calibri"/>
                <a:ea typeface="Calibri" pitchFamily="34" charset="0"/>
                <a:cs typeface="Arial" pitchFamily="34" charset="0"/>
              </a:rPr>
              <a:t>á</a:t>
            </a:r>
            <a:r>
              <a:rPr kumimoji="0" lang="es-EC" sz="1200" b="0" i="0" u="none" strike="noStrike" cap="none" normalizeH="0" baseline="0" dirty="0" smtClean="0">
                <a:ln>
                  <a:noFill/>
                </a:ln>
                <a:solidFill>
                  <a:srgbClr val="9A5315"/>
                </a:solidFill>
                <a:effectLst/>
                <a:latin typeface="Arial" pitchFamily="34" charset="0"/>
                <a:ea typeface="Calibri" pitchFamily="34" charset="0"/>
                <a:cs typeface="Arial" pitchFamily="34" charset="0"/>
              </a:rPr>
              <a:t>fica N° 9:</a:t>
            </a:r>
            <a:r>
              <a:rPr kumimoji="0" lang="es-EC" sz="1200" b="0" i="0" u="none" strike="noStrike" cap="none" normalizeH="0" dirty="0" smtClean="0">
                <a:ln>
                  <a:noFill/>
                </a:ln>
                <a:solidFill>
                  <a:srgbClr val="9A5315"/>
                </a:solidFill>
                <a:effectLst/>
                <a:latin typeface="Arial" pitchFamily="34" charset="0"/>
                <a:ea typeface="Calibri" pitchFamily="34" charset="0"/>
                <a:cs typeface="Arial" pitchFamily="34" charset="0"/>
              </a:rPr>
              <a:t> </a:t>
            </a:r>
            <a:r>
              <a:rPr kumimoji="0" lang="es-EC" sz="1200" b="0" i="0" u="none" strike="noStrike" cap="none" normalizeH="0" dirty="0" err="1" smtClean="0">
                <a:ln>
                  <a:noFill/>
                </a:ln>
                <a:solidFill>
                  <a:srgbClr val="9A5315"/>
                </a:solidFill>
                <a:effectLst/>
                <a:latin typeface="Arial" pitchFamily="34" charset="0"/>
                <a:ea typeface="Calibri" pitchFamily="34" charset="0"/>
                <a:cs typeface="Arial" pitchFamily="34" charset="0"/>
              </a:rPr>
              <a:t>Pretest</a:t>
            </a:r>
            <a:r>
              <a:rPr kumimoji="0" lang="es-EC" sz="1200" b="0" i="0" u="none" strike="noStrike" cap="none" normalizeH="0" dirty="0" smtClean="0">
                <a:ln>
                  <a:noFill/>
                </a:ln>
                <a:solidFill>
                  <a:srgbClr val="9A5315"/>
                </a:solidFill>
                <a:effectLst/>
                <a:latin typeface="Arial" pitchFamily="34" charset="0"/>
                <a:ea typeface="Calibri" pitchFamily="34" charset="0"/>
                <a:cs typeface="Arial" pitchFamily="34" charset="0"/>
              </a:rPr>
              <a:t> y </a:t>
            </a:r>
            <a:r>
              <a:rPr kumimoji="0" lang="es-EC" sz="1200" b="0" i="0" u="none" strike="noStrike" cap="none" normalizeH="0" dirty="0" err="1" smtClean="0">
                <a:ln>
                  <a:noFill/>
                </a:ln>
                <a:solidFill>
                  <a:srgbClr val="9A5315"/>
                </a:solidFill>
                <a:effectLst/>
                <a:latin typeface="Arial" pitchFamily="34" charset="0"/>
                <a:ea typeface="Calibri" pitchFamily="34" charset="0"/>
                <a:cs typeface="Arial" pitchFamily="34" charset="0"/>
              </a:rPr>
              <a:t>postet</a:t>
            </a:r>
            <a:r>
              <a:rPr kumimoji="0" lang="es-EC" sz="1200" b="0" i="0" u="none" strike="noStrike" cap="none" normalizeH="0" dirty="0" smtClean="0">
                <a:ln>
                  <a:noFill/>
                </a:ln>
                <a:solidFill>
                  <a:srgbClr val="9A5315"/>
                </a:solidFill>
                <a:effectLst/>
                <a:latin typeface="Arial" pitchFamily="34" charset="0"/>
                <a:ea typeface="Calibri" pitchFamily="34" charset="0"/>
                <a:cs typeface="Arial" pitchFamily="34" charset="0"/>
              </a:rPr>
              <a:t> MBI hombres</a:t>
            </a:r>
            <a:endParaRPr kumimoji="0" lang="es-EC" sz="1800" b="0" i="0" u="none" strike="noStrike" cap="none" normalizeH="0" baseline="0" dirty="0" smtClean="0">
              <a:ln>
                <a:noFill/>
              </a:ln>
              <a:solidFill>
                <a:srgbClr val="9A5315"/>
              </a:solidFill>
              <a:effectLst/>
              <a:latin typeface="Arial" pitchFamily="34" charset="0"/>
              <a:cs typeface="Arial" pitchFamily="34" charset="0"/>
            </a:endParaRPr>
          </a:p>
        </p:txBody>
      </p:sp>
    </p:spTree>
  </p:cSld>
  <p:clrMapOvr>
    <a:masterClrMapping/>
  </p:clrMapOvr>
  <p:transition spd="med">
    <p:circl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Gráfico"/>
          <p:cNvGraphicFramePr/>
          <p:nvPr/>
        </p:nvGraphicFramePr>
        <p:xfrm>
          <a:off x="604911" y="520505"/>
          <a:ext cx="11000935" cy="5964701"/>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1"/>
          <p:cNvSpPr>
            <a:spLocks noChangeArrowheads="1"/>
          </p:cNvSpPr>
          <p:nvPr/>
        </p:nvSpPr>
        <p:spPr bwMode="auto">
          <a:xfrm>
            <a:off x="3032760" y="6581001"/>
            <a:ext cx="640080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sz="1200" b="0" i="0" u="none" strike="noStrike" cap="none" normalizeH="0" baseline="0" dirty="0" smtClean="0">
                <a:ln>
                  <a:noFill/>
                </a:ln>
                <a:solidFill>
                  <a:srgbClr val="9A5315"/>
                </a:solidFill>
                <a:effectLst/>
                <a:latin typeface="Arial" pitchFamily="34" charset="0"/>
                <a:ea typeface="Calibri" pitchFamily="34" charset="0"/>
                <a:cs typeface="Arial" pitchFamily="34" charset="0"/>
              </a:rPr>
              <a:t>Gr</a:t>
            </a:r>
            <a:r>
              <a:rPr kumimoji="0" lang="es-EC" sz="1200" b="0" i="0" u="none" strike="noStrike" cap="none" normalizeH="0" baseline="0" dirty="0" smtClean="0">
                <a:ln>
                  <a:noFill/>
                </a:ln>
                <a:solidFill>
                  <a:srgbClr val="9A5315"/>
                </a:solidFill>
                <a:effectLst/>
                <a:latin typeface="Calibri"/>
                <a:ea typeface="Calibri" pitchFamily="34" charset="0"/>
                <a:cs typeface="Arial" pitchFamily="34" charset="0"/>
              </a:rPr>
              <a:t>á</a:t>
            </a:r>
            <a:r>
              <a:rPr kumimoji="0" lang="es-EC" sz="1200" b="0" i="0" u="none" strike="noStrike" cap="none" normalizeH="0" baseline="0" dirty="0" smtClean="0">
                <a:ln>
                  <a:noFill/>
                </a:ln>
                <a:solidFill>
                  <a:srgbClr val="9A5315"/>
                </a:solidFill>
                <a:effectLst/>
                <a:latin typeface="Arial" pitchFamily="34" charset="0"/>
                <a:ea typeface="Calibri" pitchFamily="34" charset="0"/>
                <a:cs typeface="Arial" pitchFamily="34" charset="0"/>
              </a:rPr>
              <a:t>fica N° </a:t>
            </a:r>
            <a:r>
              <a:rPr lang="es-EC" sz="1200" dirty="0" smtClean="0">
                <a:solidFill>
                  <a:srgbClr val="9A5315"/>
                </a:solidFill>
                <a:latin typeface="Arial" pitchFamily="34" charset="0"/>
                <a:ea typeface="Calibri" pitchFamily="34" charset="0"/>
                <a:cs typeface="Arial" pitchFamily="34" charset="0"/>
              </a:rPr>
              <a:t>10</a:t>
            </a:r>
            <a:r>
              <a:rPr kumimoji="0" lang="es-EC" sz="1200" b="0" i="0" u="none" strike="noStrike" cap="none" normalizeH="0" baseline="0" dirty="0" smtClean="0">
                <a:ln>
                  <a:noFill/>
                </a:ln>
                <a:solidFill>
                  <a:srgbClr val="9A5315"/>
                </a:solidFill>
                <a:effectLst/>
                <a:latin typeface="Arial" pitchFamily="34" charset="0"/>
                <a:ea typeface="Calibri" pitchFamily="34" charset="0"/>
                <a:cs typeface="Arial" pitchFamily="34" charset="0"/>
              </a:rPr>
              <a:t>:</a:t>
            </a:r>
            <a:r>
              <a:rPr kumimoji="0" lang="es-EC" sz="1200" b="0" i="0" u="none" strike="noStrike" cap="none" normalizeH="0" dirty="0" smtClean="0">
                <a:ln>
                  <a:noFill/>
                </a:ln>
                <a:solidFill>
                  <a:srgbClr val="9A5315"/>
                </a:solidFill>
                <a:effectLst/>
                <a:latin typeface="Arial" pitchFamily="34" charset="0"/>
                <a:ea typeface="Calibri" pitchFamily="34" charset="0"/>
                <a:cs typeface="Arial" pitchFamily="34" charset="0"/>
              </a:rPr>
              <a:t> </a:t>
            </a:r>
            <a:r>
              <a:rPr kumimoji="0" lang="es-EC" sz="1200" b="0" i="0" u="none" strike="noStrike" cap="none" normalizeH="0" dirty="0" err="1" smtClean="0">
                <a:ln>
                  <a:noFill/>
                </a:ln>
                <a:solidFill>
                  <a:srgbClr val="9A5315"/>
                </a:solidFill>
                <a:effectLst/>
                <a:latin typeface="Arial" pitchFamily="34" charset="0"/>
                <a:ea typeface="Calibri" pitchFamily="34" charset="0"/>
                <a:cs typeface="Arial" pitchFamily="34" charset="0"/>
              </a:rPr>
              <a:t>Pretest</a:t>
            </a:r>
            <a:r>
              <a:rPr kumimoji="0" lang="es-EC" sz="1200" b="0" i="0" u="none" strike="noStrike" cap="none" normalizeH="0" dirty="0" smtClean="0">
                <a:ln>
                  <a:noFill/>
                </a:ln>
                <a:solidFill>
                  <a:srgbClr val="9A5315"/>
                </a:solidFill>
                <a:effectLst/>
                <a:latin typeface="Arial" pitchFamily="34" charset="0"/>
                <a:ea typeface="Calibri" pitchFamily="34" charset="0"/>
                <a:cs typeface="Arial" pitchFamily="34" charset="0"/>
              </a:rPr>
              <a:t> y </a:t>
            </a:r>
            <a:r>
              <a:rPr kumimoji="0" lang="es-EC" sz="1200" b="0" i="0" u="none" strike="noStrike" cap="none" normalizeH="0" dirty="0" err="1" smtClean="0">
                <a:ln>
                  <a:noFill/>
                </a:ln>
                <a:solidFill>
                  <a:srgbClr val="9A5315"/>
                </a:solidFill>
                <a:effectLst/>
                <a:latin typeface="Arial" pitchFamily="34" charset="0"/>
                <a:ea typeface="Calibri" pitchFamily="34" charset="0"/>
                <a:cs typeface="Arial" pitchFamily="34" charset="0"/>
              </a:rPr>
              <a:t>postet</a:t>
            </a:r>
            <a:r>
              <a:rPr kumimoji="0" lang="es-EC" sz="1200" b="0" i="0" u="none" strike="noStrike" cap="none" normalizeH="0" dirty="0" smtClean="0">
                <a:ln>
                  <a:noFill/>
                </a:ln>
                <a:solidFill>
                  <a:srgbClr val="9A5315"/>
                </a:solidFill>
                <a:effectLst/>
                <a:latin typeface="Arial" pitchFamily="34" charset="0"/>
                <a:ea typeface="Calibri" pitchFamily="34" charset="0"/>
                <a:cs typeface="Arial" pitchFamily="34" charset="0"/>
              </a:rPr>
              <a:t> MBI mujeres</a:t>
            </a:r>
            <a:endParaRPr kumimoji="0" lang="es-EC" sz="1800" b="0" i="0" u="none" strike="noStrike" cap="none" normalizeH="0" baseline="0" dirty="0" smtClean="0">
              <a:ln>
                <a:noFill/>
              </a:ln>
              <a:solidFill>
                <a:srgbClr val="9A5315"/>
              </a:solidFill>
              <a:effectLst/>
              <a:latin typeface="Arial" pitchFamily="34" charset="0"/>
              <a:cs typeface="Arial" pitchFamily="34" charset="0"/>
            </a:endParaRPr>
          </a:p>
        </p:txBody>
      </p:sp>
    </p:spTree>
  </p:cSld>
  <p:clrMapOvr>
    <a:masterClrMapping/>
  </p:clrMapOvr>
  <p:transition spd="med">
    <p:plus/>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2 Gráfico"/>
          <p:cNvGraphicFramePr/>
          <p:nvPr/>
        </p:nvGraphicFramePr>
        <p:xfrm>
          <a:off x="731521" y="464234"/>
          <a:ext cx="10818054" cy="6020972"/>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1"/>
          <p:cNvSpPr>
            <a:spLocks noChangeArrowheads="1"/>
          </p:cNvSpPr>
          <p:nvPr/>
        </p:nvSpPr>
        <p:spPr bwMode="auto">
          <a:xfrm>
            <a:off x="3032760" y="6581001"/>
            <a:ext cx="640080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sz="1200" b="0" i="0" u="none" strike="noStrike" cap="none" normalizeH="0" baseline="0" dirty="0" smtClean="0">
                <a:ln>
                  <a:noFill/>
                </a:ln>
                <a:solidFill>
                  <a:srgbClr val="9A5315"/>
                </a:solidFill>
                <a:effectLst/>
                <a:latin typeface="Arial" pitchFamily="34" charset="0"/>
                <a:ea typeface="Calibri" pitchFamily="34" charset="0"/>
                <a:cs typeface="Arial" pitchFamily="34" charset="0"/>
              </a:rPr>
              <a:t>Gr</a:t>
            </a:r>
            <a:r>
              <a:rPr kumimoji="0" lang="es-EC" sz="1200" b="0" i="0" u="none" strike="noStrike" cap="none" normalizeH="0" baseline="0" dirty="0" smtClean="0">
                <a:ln>
                  <a:noFill/>
                </a:ln>
                <a:solidFill>
                  <a:srgbClr val="9A5315"/>
                </a:solidFill>
                <a:effectLst/>
                <a:latin typeface="Calibri"/>
                <a:ea typeface="Calibri" pitchFamily="34" charset="0"/>
                <a:cs typeface="Arial" pitchFamily="34" charset="0"/>
              </a:rPr>
              <a:t>á</a:t>
            </a:r>
            <a:r>
              <a:rPr kumimoji="0" lang="es-EC" sz="1200" b="0" i="0" u="none" strike="noStrike" cap="none" normalizeH="0" baseline="0" dirty="0" smtClean="0">
                <a:ln>
                  <a:noFill/>
                </a:ln>
                <a:solidFill>
                  <a:srgbClr val="9A5315"/>
                </a:solidFill>
                <a:effectLst/>
                <a:latin typeface="Arial" pitchFamily="34" charset="0"/>
                <a:ea typeface="Calibri" pitchFamily="34" charset="0"/>
                <a:cs typeface="Arial" pitchFamily="34" charset="0"/>
              </a:rPr>
              <a:t>fica N° </a:t>
            </a:r>
            <a:r>
              <a:rPr lang="es-EC" sz="1200" dirty="0" smtClean="0">
                <a:solidFill>
                  <a:srgbClr val="9A5315"/>
                </a:solidFill>
                <a:latin typeface="Arial" pitchFamily="34" charset="0"/>
                <a:ea typeface="Calibri" pitchFamily="34" charset="0"/>
                <a:cs typeface="Arial" pitchFamily="34" charset="0"/>
              </a:rPr>
              <a:t>11</a:t>
            </a:r>
            <a:r>
              <a:rPr kumimoji="0" lang="es-EC" sz="1200" b="0" i="0" u="none" strike="noStrike" cap="none" normalizeH="0" baseline="0" dirty="0" smtClean="0">
                <a:ln>
                  <a:noFill/>
                </a:ln>
                <a:solidFill>
                  <a:srgbClr val="9A5315"/>
                </a:solidFill>
                <a:effectLst/>
                <a:latin typeface="Arial" pitchFamily="34" charset="0"/>
                <a:ea typeface="Calibri" pitchFamily="34" charset="0"/>
                <a:cs typeface="Arial" pitchFamily="34" charset="0"/>
              </a:rPr>
              <a:t>:</a:t>
            </a:r>
            <a:r>
              <a:rPr kumimoji="0" lang="es-EC" sz="1200" b="0" i="0" u="none" strike="noStrike" cap="none" normalizeH="0" dirty="0" smtClean="0">
                <a:ln>
                  <a:noFill/>
                </a:ln>
                <a:solidFill>
                  <a:srgbClr val="9A5315"/>
                </a:solidFill>
                <a:effectLst/>
                <a:latin typeface="Arial" pitchFamily="34" charset="0"/>
                <a:ea typeface="Calibri" pitchFamily="34" charset="0"/>
                <a:cs typeface="Arial" pitchFamily="34" charset="0"/>
              </a:rPr>
              <a:t> </a:t>
            </a:r>
            <a:r>
              <a:rPr kumimoji="0" lang="es-EC" sz="1200" b="0" i="0" u="none" strike="noStrike" cap="none" normalizeH="0" dirty="0" err="1" smtClean="0">
                <a:ln>
                  <a:noFill/>
                </a:ln>
                <a:solidFill>
                  <a:srgbClr val="9A5315"/>
                </a:solidFill>
                <a:effectLst/>
                <a:latin typeface="Arial" pitchFamily="34" charset="0"/>
                <a:ea typeface="Calibri" pitchFamily="34" charset="0"/>
                <a:cs typeface="Arial" pitchFamily="34" charset="0"/>
              </a:rPr>
              <a:t>Pretest</a:t>
            </a:r>
            <a:r>
              <a:rPr kumimoji="0" lang="es-EC" sz="1200" b="0" i="0" u="none" strike="noStrike" cap="none" normalizeH="0" dirty="0" smtClean="0">
                <a:ln>
                  <a:noFill/>
                </a:ln>
                <a:solidFill>
                  <a:srgbClr val="9A5315"/>
                </a:solidFill>
                <a:effectLst/>
                <a:latin typeface="Arial" pitchFamily="34" charset="0"/>
                <a:ea typeface="Calibri" pitchFamily="34" charset="0"/>
                <a:cs typeface="Arial" pitchFamily="34" charset="0"/>
              </a:rPr>
              <a:t> y </a:t>
            </a:r>
            <a:r>
              <a:rPr kumimoji="0" lang="es-EC" sz="1200" b="0" i="0" u="none" strike="noStrike" cap="none" normalizeH="0" dirty="0" err="1" smtClean="0">
                <a:ln>
                  <a:noFill/>
                </a:ln>
                <a:solidFill>
                  <a:srgbClr val="9A5315"/>
                </a:solidFill>
                <a:effectLst/>
                <a:latin typeface="Arial" pitchFamily="34" charset="0"/>
                <a:ea typeface="Calibri" pitchFamily="34" charset="0"/>
                <a:cs typeface="Arial" pitchFamily="34" charset="0"/>
              </a:rPr>
              <a:t>postet</a:t>
            </a:r>
            <a:r>
              <a:rPr kumimoji="0" lang="es-EC" sz="1200" b="0" i="0" u="none" strike="noStrike" cap="none" normalizeH="0" dirty="0" smtClean="0">
                <a:ln>
                  <a:noFill/>
                </a:ln>
                <a:solidFill>
                  <a:srgbClr val="9A5315"/>
                </a:solidFill>
                <a:effectLst/>
                <a:latin typeface="Arial" pitchFamily="34" charset="0"/>
                <a:ea typeface="Calibri" pitchFamily="34" charset="0"/>
                <a:cs typeface="Arial" pitchFamily="34" charset="0"/>
              </a:rPr>
              <a:t> MBI general</a:t>
            </a:r>
            <a:endParaRPr kumimoji="0" lang="es-EC" sz="1800" b="0" i="0" u="none" strike="noStrike" cap="none" normalizeH="0" baseline="0" dirty="0" smtClean="0">
              <a:ln>
                <a:noFill/>
              </a:ln>
              <a:solidFill>
                <a:srgbClr val="9A5315"/>
              </a:solidFill>
              <a:effectLst/>
              <a:latin typeface="Arial" pitchFamily="34" charset="0"/>
              <a:cs typeface="Arial" pitchFamily="34" charset="0"/>
            </a:endParaRPr>
          </a:p>
        </p:txBody>
      </p:sp>
    </p:spTree>
  </p:cSld>
  <p:clrMapOvr>
    <a:masterClrMapping/>
  </p:clrMapOvr>
  <p:transition spd="med">
    <p:zoom dir="in"/>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527381" y="437764"/>
            <a:ext cx="10753195" cy="461665"/>
          </a:xfrm>
          <a:prstGeom prst="rect">
            <a:avLst/>
          </a:prstGeom>
          <a:noFill/>
        </p:spPr>
        <p:txBody>
          <a:bodyPr wrap="square" rtlCol="0">
            <a:spAutoFit/>
          </a:bodyPr>
          <a:lstStyle/>
          <a:p>
            <a:pPr marL="0" lvl="3"/>
            <a:r>
              <a:rPr lang="es-EC" sz="2400" b="1" dirty="0" smtClean="0">
                <a:latin typeface="Arial" pitchFamily="34" charset="0"/>
                <a:cs typeface="Arial" pitchFamily="34" charset="0"/>
              </a:rPr>
              <a:t>Presentación gráfica y análisis de correlación </a:t>
            </a:r>
            <a:r>
              <a:rPr lang="es-EC" sz="2400" b="1" dirty="0" err="1" smtClean="0">
                <a:latin typeface="Arial" pitchFamily="34" charset="0"/>
                <a:cs typeface="Arial" pitchFamily="34" charset="0"/>
              </a:rPr>
              <a:t>pretest</a:t>
            </a:r>
            <a:r>
              <a:rPr lang="es-EC" sz="2400" b="1" dirty="0" smtClean="0">
                <a:latin typeface="Arial" pitchFamily="34" charset="0"/>
                <a:cs typeface="Arial" pitchFamily="34" charset="0"/>
              </a:rPr>
              <a:t> y </a:t>
            </a:r>
            <a:r>
              <a:rPr lang="es-EC" sz="2400" b="1" dirty="0" err="1" smtClean="0">
                <a:latin typeface="Arial" pitchFamily="34" charset="0"/>
                <a:cs typeface="Arial" pitchFamily="34" charset="0"/>
              </a:rPr>
              <a:t>portest</a:t>
            </a:r>
            <a:endParaRPr lang="es-EC" sz="2400" dirty="0">
              <a:latin typeface="Arial" pitchFamily="34" charset="0"/>
              <a:cs typeface="Arial" pitchFamily="34" charset="0"/>
            </a:endParaRPr>
          </a:p>
        </p:txBody>
      </p:sp>
      <p:pic>
        <p:nvPicPr>
          <p:cNvPr id="76802" name="Picture 2"/>
          <p:cNvPicPr>
            <a:picLocks noChangeAspect="1" noChangeArrowheads="1"/>
          </p:cNvPicPr>
          <p:nvPr/>
        </p:nvPicPr>
        <p:blipFill>
          <a:blip r:embed="rId2" cstate="print"/>
          <a:srcRect/>
          <a:stretch>
            <a:fillRect/>
          </a:stretch>
        </p:blipFill>
        <p:spPr bwMode="auto">
          <a:xfrm>
            <a:off x="290695" y="1665283"/>
            <a:ext cx="11540235" cy="3960440"/>
          </a:xfrm>
          <a:prstGeom prst="rect">
            <a:avLst/>
          </a:prstGeom>
          <a:noFill/>
          <a:ln w="9525">
            <a:noFill/>
            <a:miter lim="800000"/>
            <a:headEnd/>
            <a:tailEnd/>
          </a:ln>
          <a:effectLst/>
        </p:spPr>
      </p:pic>
      <p:sp>
        <p:nvSpPr>
          <p:cNvPr id="5" name="Rectangle 1"/>
          <p:cNvSpPr>
            <a:spLocks noChangeArrowheads="1"/>
          </p:cNvSpPr>
          <p:nvPr/>
        </p:nvSpPr>
        <p:spPr bwMode="auto">
          <a:xfrm>
            <a:off x="2910840" y="5346561"/>
            <a:ext cx="640080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sz="1200" b="0" i="0" u="none" strike="noStrike" cap="none" normalizeH="0" baseline="0" dirty="0" smtClean="0">
                <a:ln>
                  <a:noFill/>
                </a:ln>
                <a:solidFill>
                  <a:srgbClr val="9A5315"/>
                </a:solidFill>
                <a:effectLst/>
                <a:latin typeface="Arial" pitchFamily="34" charset="0"/>
                <a:ea typeface="Calibri" pitchFamily="34" charset="0"/>
                <a:cs typeface="Arial" pitchFamily="34" charset="0"/>
              </a:rPr>
              <a:t>Gr</a:t>
            </a:r>
            <a:r>
              <a:rPr kumimoji="0" lang="es-EC" sz="1200" b="0" i="0" u="none" strike="noStrike" cap="none" normalizeH="0" baseline="0" dirty="0" smtClean="0">
                <a:ln>
                  <a:noFill/>
                </a:ln>
                <a:solidFill>
                  <a:srgbClr val="9A5315"/>
                </a:solidFill>
                <a:effectLst/>
                <a:latin typeface="Calibri"/>
                <a:ea typeface="Calibri" pitchFamily="34" charset="0"/>
                <a:cs typeface="Arial" pitchFamily="34" charset="0"/>
              </a:rPr>
              <a:t>á</a:t>
            </a:r>
            <a:r>
              <a:rPr kumimoji="0" lang="es-EC" sz="1200" b="0" i="0" u="none" strike="noStrike" cap="none" normalizeH="0" baseline="0" dirty="0" smtClean="0">
                <a:ln>
                  <a:noFill/>
                </a:ln>
                <a:solidFill>
                  <a:srgbClr val="9A5315"/>
                </a:solidFill>
                <a:effectLst/>
                <a:latin typeface="Arial" pitchFamily="34" charset="0"/>
                <a:ea typeface="Calibri" pitchFamily="34" charset="0"/>
                <a:cs typeface="Arial" pitchFamily="34" charset="0"/>
              </a:rPr>
              <a:t>fica N° </a:t>
            </a:r>
            <a:r>
              <a:rPr lang="es-EC" sz="1200" dirty="0" smtClean="0">
                <a:solidFill>
                  <a:srgbClr val="9A5315"/>
                </a:solidFill>
                <a:latin typeface="Arial" pitchFamily="34" charset="0"/>
                <a:ea typeface="Calibri" pitchFamily="34" charset="0"/>
                <a:cs typeface="Arial" pitchFamily="34" charset="0"/>
              </a:rPr>
              <a:t>12</a:t>
            </a:r>
            <a:r>
              <a:rPr kumimoji="0" lang="es-EC" sz="1200" b="0" i="0" u="none" strike="noStrike" cap="none" normalizeH="0" baseline="0" dirty="0" smtClean="0">
                <a:ln>
                  <a:noFill/>
                </a:ln>
                <a:solidFill>
                  <a:srgbClr val="9A5315"/>
                </a:solidFill>
                <a:effectLst/>
                <a:latin typeface="Arial" pitchFamily="34" charset="0"/>
                <a:ea typeface="Calibri" pitchFamily="34" charset="0"/>
                <a:cs typeface="Arial" pitchFamily="34" charset="0"/>
              </a:rPr>
              <a:t>:</a:t>
            </a:r>
            <a:r>
              <a:rPr kumimoji="0" lang="es-EC" sz="1200" b="0" i="0" u="none" strike="noStrike" cap="none" normalizeH="0" dirty="0" smtClean="0">
                <a:ln>
                  <a:noFill/>
                </a:ln>
                <a:solidFill>
                  <a:srgbClr val="9A5315"/>
                </a:solidFill>
                <a:effectLst/>
                <a:latin typeface="Arial" pitchFamily="34" charset="0"/>
                <a:ea typeface="Calibri" pitchFamily="34" charset="0"/>
                <a:cs typeface="Arial" pitchFamily="34" charset="0"/>
              </a:rPr>
              <a:t> Correlación de </a:t>
            </a:r>
            <a:r>
              <a:rPr kumimoji="0" lang="es-EC" sz="1200" b="0" i="0" u="none" strike="noStrike" cap="none" normalizeH="0" dirty="0" err="1" smtClean="0">
                <a:ln>
                  <a:noFill/>
                </a:ln>
                <a:solidFill>
                  <a:srgbClr val="9A5315"/>
                </a:solidFill>
                <a:effectLst/>
                <a:latin typeface="Arial" pitchFamily="34" charset="0"/>
                <a:ea typeface="Calibri" pitchFamily="34" charset="0"/>
                <a:cs typeface="Arial" pitchFamily="34" charset="0"/>
              </a:rPr>
              <a:t>Pearson</a:t>
            </a:r>
            <a:r>
              <a:rPr kumimoji="0" lang="es-EC" sz="1200" b="0" i="0" u="none" strike="noStrike" cap="none" normalizeH="0" dirty="0" smtClean="0">
                <a:ln>
                  <a:noFill/>
                </a:ln>
                <a:solidFill>
                  <a:srgbClr val="9A5315"/>
                </a:solidFill>
                <a:effectLst/>
                <a:latin typeface="Arial" pitchFamily="34" charset="0"/>
                <a:ea typeface="Calibri" pitchFamily="34" charset="0"/>
                <a:cs typeface="Arial" pitchFamily="34" charset="0"/>
              </a:rPr>
              <a:t> del </a:t>
            </a:r>
            <a:r>
              <a:rPr kumimoji="0" lang="es-EC" sz="1200" b="0" i="0" u="none" strike="noStrike" cap="none" normalizeH="0" dirty="0" err="1" smtClean="0">
                <a:ln>
                  <a:noFill/>
                </a:ln>
                <a:solidFill>
                  <a:srgbClr val="9A5315"/>
                </a:solidFill>
                <a:effectLst/>
                <a:latin typeface="Arial" pitchFamily="34" charset="0"/>
                <a:ea typeface="Calibri" pitchFamily="34" charset="0"/>
                <a:cs typeface="Arial" pitchFamily="34" charset="0"/>
              </a:rPr>
              <a:t>pretest</a:t>
            </a:r>
            <a:r>
              <a:rPr kumimoji="0" lang="es-EC" sz="1200" b="0" i="0" u="none" strike="noStrike" cap="none" normalizeH="0" dirty="0" smtClean="0">
                <a:ln>
                  <a:noFill/>
                </a:ln>
                <a:solidFill>
                  <a:srgbClr val="9A5315"/>
                </a:solidFill>
                <a:effectLst/>
                <a:latin typeface="Arial" pitchFamily="34" charset="0"/>
                <a:ea typeface="Calibri" pitchFamily="34" charset="0"/>
                <a:cs typeface="Arial" pitchFamily="34" charset="0"/>
              </a:rPr>
              <a:t> y </a:t>
            </a:r>
            <a:r>
              <a:rPr kumimoji="0" lang="es-EC" sz="1200" b="0" i="0" u="none" strike="noStrike" cap="none" normalizeH="0" dirty="0" err="1" smtClean="0">
                <a:ln>
                  <a:noFill/>
                </a:ln>
                <a:solidFill>
                  <a:srgbClr val="9A5315"/>
                </a:solidFill>
                <a:effectLst/>
                <a:latin typeface="Arial" pitchFamily="34" charset="0"/>
                <a:ea typeface="Calibri" pitchFamily="34" charset="0"/>
                <a:cs typeface="Arial" pitchFamily="34" charset="0"/>
              </a:rPr>
              <a:t>postest</a:t>
            </a:r>
            <a:r>
              <a:rPr kumimoji="0" lang="es-EC" sz="1200" b="0" i="0" u="none" strike="noStrike" cap="none" normalizeH="0" dirty="0" smtClean="0">
                <a:ln>
                  <a:noFill/>
                </a:ln>
                <a:solidFill>
                  <a:srgbClr val="9A5315"/>
                </a:solidFill>
                <a:effectLst/>
                <a:latin typeface="Arial" pitchFamily="34" charset="0"/>
                <a:ea typeface="Calibri" pitchFamily="34" charset="0"/>
                <a:cs typeface="Arial" pitchFamily="34" charset="0"/>
              </a:rPr>
              <a:t> MBI</a:t>
            </a:r>
            <a:endParaRPr kumimoji="0" lang="es-EC" sz="1800" b="0" i="0" u="none" strike="noStrike" cap="none" normalizeH="0" baseline="0" dirty="0" smtClean="0">
              <a:ln>
                <a:noFill/>
              </a:ln>
              <a:solidFill>
                <a:srgbClr val="9A5315"/>
              </a:solidFill>
              <a:effectLst/>
              <a:latin typeface="Arial" pitchFamily="34" charset="0"/>
              <a:cs typeface="Arial" pitchFamily="34" charset="0"/>
            </a:endParaRPr>
          </a:p>
        </p:txBody>
      </p:sp>
    </p:spTree>
  </p:cSld>
  <p:clrMapOvr>
    <a:masterClrMapping/>
  </p:clrMapOvr>
  <p:transition spd="med">
    <p:strips dir="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39349" y="116633"/>
            <a:ext cx="10753195" cy="461665"/>
          </a:xfrm>
          <a:prstGeom prst="rect">
            <a:avLst/>
          </a:prstGeom>
          <a:noFill/>
        </p:spPr>
        <p:txBody>
          <a:bodyPr wrap="square" rtlCol="0">
            <a:spAutoFit/>
          </a:bodyPr>
          <a:lstStyle/>
          <a:p>
            <a:pPr marL="0" lvl="3"/>
            <a:r>
              <a:rPr lang="es-EC" sz="2400" b="1" dirty="0" smtClean="0">
                <a:latin typeface="Arial" pitchFamily="34" charset="0"/>
                <a:cs typeface="Arial" pitchFamily="34" charset="0"/>
              </a:rPr>
              <a:t>Conclusiones</a:t>
            </a:r>
            <a:endParaRPr lang="es-EC" sz="2400" dirty="0">
              <a:latin typeface="Arial" pitchFamily="34" charset="0"/>
              <a:cs typeface="Arial" pitchFamily="34" charset="0"/>
            </a:endParaRPr>
          </a:p>
        </p:txBody>
      </p:sp>
      <p:sp>
        <p:nvSpPr>
          <p:cNvPr id="3" name="2 CuadroTexto"/>
          <p:cNvSpPr txBox="1"/>
          <p:nvPr/>
        </p:nvSpPr>
        <p:spPr>
          <a:xfrm>
            <a:off x="623391" y="836712"/>
            <a:ext cx="10841777" cy="7448193"/>
          </a:xfrm>
          <a:prstGeom prst="rect">
            <a:avLst/>
          </a:prstGeom>
          <a:noFill/>
        </p:spPr>
        <p:txBody>
          <a:bodyPr wrap="square" rtlCol="0">
            <a:spAutoFit/>
          </a:bodyPr>
          <a:lstStyle/>
          <a:p>
            <a:pPr lvl="0" algn="just">
              <a:buFont typeface="Wingdings" pitchFamily="2" charset="2"/>
              <a:buChar char="Ø"/>
            </a:pPr>
            <a:r>
              <a:rPr lang="es-EC" sz="2400" dirty="0" smtClean="0">
                <a:latin typeface="Arial" pitchFamily="34" charset="0"/>
                <a:cs typeface="Arial" pitchFamily="34" charset="0"/>
              </a:rPr>
              <a:t> Cumplimiento de los objetivos</a:t>
            </a:r>
          </a:p>
          <a:p>
            <a:pPr algn="just"/>
            <a:r>
              <a:rPr lang="es-EC" sz="2400" dirty="0" smtClean="0">
                <a:latin typeface="Arial" pitchFamily="34" charset="0"/>
                <a:cs typeface="Arial" pitchFamily="34" charset="0"/>
              </a:rPr>
              <a:t> </a:t>
            </a:r>
          </a:p>
          <a:p>
            <a:pPr algn="just"/>
            <a:endParaRPr lang="es-EC" sz="2400" dirty="0" smtClean="0">
              <a:latin typeface="Arial" pitchFamily="34" charset="0"/>
              <a:cs typeface="Arial" pitchFamily="34" charset="0"/>
            </a:endParaRPr>
          </a:p>
          <a:p>
            <a:pPr lvl="0" algn="just">
              <a:buFont typeface="Wingdings" pitchFamily="2" charset="2"/>
              <a:buChar char="Ø"/>
            </a:pPr>
            <a:r>
              <a:rPr lang="es-EC" sz="2400" dirty="0" smtClean="0">
                <a:latin typeface="Arial" pitchFamily="34" charset="0"/>
                <a:cs typeface="Arial" pitchFamily="34" charset="0"/>
              </a:rPr>
              <a:t> Se logró la disminución del estrés diagnosticado en los trabajadores. (</a:t>
            </a:r>
            <a:r>
              <a:rPr lang="es-EC" sz="2400" dirty="0" err="1" smtClean="0">
                <a:latin typeface="Arial" pitchFamily="34" charset="0"/>
                <a:cs typeface="Arial" pitchFamily="34" charset="0"/>
              </a:rPr>
              <a:t>Obj</a:t>
            </a:r>
            <a:r>
              <a:rPr lang="es-EC" sz="2400" dirty="0" smtClean="0">
                <a:latin typeface="Arial" pitchFamily="34" charset="0"/>
                <a:cs typeface="Arial" pitchFamily="34" charset="0"/>
              </a:rPr>
              <a:t>. </a:t>
            </a:r>
            <a:r>
              <a:rPr lang="es-EC" sz="2400" dirty="0" err="1" smtClean="0">
                <a:latin typeface="Arial" pitchFamily="34" charset="0"/>
                <a:cs typeface="Arial" pitchFamily="34" charset="0"/>
              </a:rPr>
              <a:t>Gen.</a:t>
            </a:r>
            <a:r>
              <a:rPr lang="es-EC" sz="2400" dirty="0" smtClean="0">
                <a:latin typeface="Arial" pitchFamily="34" charset="0"/>
                <a:cs typeface="Arial" pitchFamily="34" charset="0"/>
              </a:rPr>
              <a:t>)</a:t>
            </a:r>
          </a:p>
          <a:p>
            <a:pPr lvl="0" algn="just">
              <a:buFont typeface="Wingdings" pitchFamily="2" charset="2"/>
              <a:buChar char="Ø"/>
            </a:pPr>
            <a:endParaRPr lang="es-EC" sz="2400" dirty="0" smtClean="0">
              <a:latin typeface="Arial" pitchFamily="34" charset="0"/>
              <a:cs typeface="Arial" pitchFamily="34" charset="0"/>
            </a:endParaRPr>
          </a:p>
          <a:p>
            <a:pPr lvl="0" algn="just">
              <a:buFont typeface="Wingdings" pitchFamily="2" charset="2"/>
              <a:buChar char="Ø"/>
            </a:pPr>
            <a:r>
              <a:rPr lang="es-EC" sz="2400" dirty="0" smtClean="0">
                <a:latin typeface="Arial" pitchFamily="34" charset="0"/>
                <a:cs typeface="Arial" pitchFamily="34" charset="0"/>
              </a:rPr>
              <a:t> Se comprobó la hipótesis principal que dice: “Los trabajadores que realizan actividades recreativas en su tiempo libre disminuyen sus niveles de estrés laboral”.</a:t>
            </a:r>
          </a:p>
          <a:p>
            <a:pPr lvl="0" algn="just">
              <a:buFont typeface="Wingdings" pitchFamily="2" charset="2"/>
              <a:buChar char="Ø"/>
            </a:pPr>
            <a:endParaRPr lang="es-EC" sz="2400" dirty="0" smtClean="0">
              <a:latin typeface="Arial" pitchFamily="34" charset="0"/>
              <a:cs typeface="Arial" pitchFamily="34" charset="0"/>
            </a:endParaRPr>
          </a:p>
          <a:p>
            <a:pPr lvl="0" algn="just">
              <a:buFont typeface="Wingdings" pitchFamily="2" charset="2"/>
              <a:buChar char="Ø"/>
            </a:pPr>
            <a:r>
              <a:rPr lang="es-EC" sz="2400" dirty="0" smtClean="0">
                <a:latin typeface="Arial" pitchFamily="34" charset="0"/>
                <a:cs typeface="Arial" pitchFamily="34" charset="0"/>
              </a:rPr>
              <a:t> Por medio de este estudió se comprueba que la recreación permite la disminución de los niveles de estrés de los trabajadores.</a:t>
            </a:r>
          </a:p>
          <a:p>
            <a:pPr lvl="0" algn="just">
              <a:buFont typeface="Wingdings" pitchFamily="2" charset="2"/>
              <a:buChar char="Ø"/>
            </a:pPr>
            <a:endParaRPr lang="es-EC" sz="2400" dirty="0" smtClean="0">
              <a:latin typeface="Arial" pitchFamily="34" charset="0"/>
              <a:cs typeface="Arial" pitchFamily="34" charset="0"/>
            </a:endParaRPr>
          </a:p>
          <a:p>
            <a:pPr lvl="0" algn="just"/>
            <a:endParaRPr lang="es-EC" sz="2400" dirty="0" smtClean="0">
              <a:latin typeface="Arial" pitchFamily="34" charset="0"/>
              <a:cs typeface="Arial" pitchFamily="34" charset="0"/>
            </a:endParaRPr>
          </a:p>
          <a:p>
            <a:pPr lvl="0" algn="just">
              <a:buFont typeface="Wingdings" pitchFamily="2" charset="2"/>
              <a:buChar char="Ø"/>
            </a:pPr>
            <a:endParaRPr lang="es-EC" sz="2400" dirty="0" smtClean="0">
              <a:latin typeface="Arial" pitchFamily="34" charset="0"/>
              <a:cs typeface="Arial" pitchFamily="34" charset="0"/>
            </a:endParaRPr>
          </a:p>
          <a:p>
            <a:pPr lvl="0" algn="just">
              <a:buFont typeface="Wingdings" pitchFamily="2" charset="2"/>
              <a:buChar char="Ø"/>
            </a:pPr>
            <a:endParaRPr lang="es-EC" sz="2400" dirty="0" smtClean="0">
              <a:latin typeface="Arial" pitchFamily="34" charset="0"/>
              <a:cs typeface="Arial" pitchFamily="34" charset="0"/>
            </a:endParaRPr>
          </a:p>
          <a:p>
            <a:pPr lvl="0" algn="just">
              <a:buFont typeface="Wingdings" pitchFamily="2" charset="2"/>
              <a:buChar char="Ø"/>
            </a:pPr>
            <a:endParaRPr lang="es-EC" sz="2400" dirty="0" smtClean="0">
              <a:latin typeface="Arial" pitchFamily="34" charset="0"/>
              <a:cs typeface="Arial" pitchFamily="34" charset="0"/>
            </a:endParaRPr>
          </a:p>
          <a:p>
            <a:pPr algn="just"/>
            <a:r>
              <a:rPr lang="es-EC" sz="2400" dirty="0" smtClean="0">
                <a:latin typeface="Arial" pitchFamily="34" charset="0"/>
                <a:cs typeface="Arial" pitchFamily="34" charset="0"/>
              </a:rPr>
              <a:t> </a:t>
            </a:r>
          </a:p>
          <a:p>
            <a:pPr algn="just"/>
            <a:r>
              <a:rPr lang="es-EC" sz="2400" dirty="0" smtClean="0">
                <a:latin typeface="Arial" pitchFamily="34" charset="0"/>
                <a:cs typeface="Arial" pitchFamily="34" charset="0"/>
              </a:rPr>
              <a:t> </a:t>
            </a:r>
          </a:p>
          <a:p>
            <a:pPr algn="just"/>
            <a:endParaRPr lang="es-EC" sz="2200" dirty="0">
              <a:latin typeface="Arial" pitchFamily="34" charset="0"/>
              <a:cs typeface="Arial" pitchFamily="34" charset="0"/>
            </a:endParaRPr>
          </a:p>
        </p:txBody>
      </p:sp>
    </p:spTree>
  </p:cSld>
  <p:clrMapOvr>
    <a:masterClrMapping/>
  </p:clrMapOvr>
  <p:transition spd="med">
    <p:strips dir="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39349" y="116633"/>
            <a:ext cx="10753195" cy="461665"/>
          </a:xfrm>
          <a:prstGeom prst="rect">
            <a:avLst/>
          </a:prstGeom>
          <a:noFill/>
        </p:spPr>
        <p:txBody>
          <a:bodyPr wrap="square" rtlCol="0">
            <a:spAutoFit/>
          </a:bodyPr>
          <a:lstStyle/>
          <a:p>
            <a:pPr marL="0" lvl="3"/>
            <a:r>
              <a:rPr lang="es-EC" sz="2400" b="1" dirty="0" smtClean="0">
                <a:latin typeface="Arial" pitchFamily="34" charset="0"/>
                <a:cs typeface="Arial" pitchFamily="34" charset="0"/>
              </a:rPr>
              <a:t>Recomendaciones</a:t>
            </a:r>
            <a:endParaRPr lang="es-EC" sz="2400" dirty="0">
              <a:latin typeface="Arial" pitchFamily="34" charset="0"/>
              <a:cs typeface="Arial" pitchFamily="34" charset="0"/>
            </a:endParaRPr>
          </a:p>
        </p:txBody>
      </p:sp>
      <p:sp>
        <p:nvSpPr>
          <p:cNvPr id="3" name="2 CuadroTexto"/>
          <p:cNvSpPr txBox="1"/>
          <p:nvPr/>
        </p:nvSpPr>
        <p:spPr>
          <a:xfrm>
            <a:off x="527381" y="664880"/>
            <a:ext cx="10753195" cy="6555641"/>
          </a:xfrm>
          <a:prstGeom prst="rect">
            <a:avLst/>
          </a:prstGeom>
          <a:noFill/>
        </p:spPr>
        <p:txBody>
          <a:bodyPr wrap="square" rtlCol="0">
            <a:spAutoFit/>
          </a:bodyPr>
          <a:lstStyle/>
          <a:p>
            <a:pPr lvl="0" algn="just">
              <a:buFont typeface="Wingdings" pitchFamily="2" charset="2"/>
              <a:buChar char="Ø"/>
            </a:pPr>
            <a:r>
              <a:rPr lang="es-EC" sz="2000" dirty="0" smtClean="0">
                <a:latin typeface="Arial" pitchFamily="34" charset="0"/>
                <a:cs typeface="Arial" pitchFamily="34" charset="0"/>
              </a:rPr>
              <a:t> Realizar frecuentemente actividades recreativas en su tiempo libre permitiendo de esta manera la disminución de los niveles de estrés laboral y las múltiples afectaciones que este puede acarrear.</a:t>
            </a:r>
          </a:p>
          <a:p>
            <a:pPr lvl="0" algn="just">
              <a:buFont typeface="Wingdings" pitchFamily="2" charset="2"/>
              <a:buChar char="Ø"/>
            </a:pPr>
            <a:endParaRPr lang="es-EC" sz="2000" dirty="0" smtClean="0">
              <a:latin typeface="Arial" pitchFamily="34" charset="0"/>
              <a:cs typeface="Arial" pitchFamily="34" charset="0"/>
            </a:endParaRPr>
          </a:p>
          <a:p>
            <a:pPr algn="just"/>
            <a:r>
              <a:rPr lang="es-EC" sz="2000" b="1" dirty="0" smtClean="0">
                <a:latin typeface="Arial" pitchFamily="34" charset="0"/>
                <a:cs typeface="Arial" pitchFamily="34" charset="0"/>
              </a:rPr>
              <a:t> </a:t>
            </a:r>
            <a:endParaRPr lang="es-EC" sz="2000" dirty="0" smtClean="0">
              <a:latin typeface="Arial" pitchFamily="34" charset="0"/>
              <a:cs typeface="Arial" pitchFamily="34" charset="0"/>
            </a:endParaRPr>
          </a:p>
          <a:p>
            <a:pPr lvl="0" algn="just">
              <a:buFont typeface="Wingdings" pitchFamily="2" charset="2"/>
              <a:buChar char="Ø"/>
            </a:pPr>
            <a:r>
              <a:rPr lang="es-EC" sz="2000" dirty="0" smtClean="0">
                <a:latin typeface="Arial" pitchFamily="34" charset="0"/>
                <a:cs typeface="Arial" pitchFamily="34" charset="0"/>
              </a:rPr>
              <a:t> Siempre realizar un diagnóstico previo a la elaboración y ejecución de un programa recreativo, ya que cada grupo tiene distintas preferencias, gustos y necesidades que deben ser programadas con profesionalismo, estableciendo estrategias y objetivos.</a:t>
            </a:r>
          </a:p>
          <a:p>
            <a:pPr lvl="0" algn="just">
              <a:buFont typeface="Wingdings" pitchFamily="2" charset="2"/>
              <a:buChar char="Ø"/>
            </a:pPr>
            <a:endParaRPr lang="es-EC" sz="2000" dirty="0" smtClean="0">
              <a:latin typeface="Arial" pitchFamily="34" charset="0"/>
              <a:cs typeface="Arial" pitchFamily="34" charset="0"/>
            </a:endParaRPr>
          </a:p>
          <a:p>
            <a:pPr algn="just"/>
            <a:r>
              <a:rPr lang="es-EC" sz="2000" b="1" dirty="0" smtClean="0">
                <a:latin typeface="Arial" pitchFamily="34" charset="0"/>
                <a:cs typeface="Arial" pitchFamily="34" charset="0"/>
              </a:rPr>
              <a:t> </a:t>
            </a:r>
            <a:endParaRPr lang="es-EC" sz="2000" dirty="0" smtClean="0">
              <a:latin typeface="Arial" pitchFamily="34" charset="0"/>
              <a:cs typeface="Arial" pitchFamily="34" charset="0"/>
            </a:endParaRPr>
          </a:p>
          <a:p>
            <a:pPr lvl="0" algn="just">
              <a:buFont typeface="Wingdings" pitchFamily="2" charset="2"/>
              <a:buChar char="Ø"/>
            </a:pPr>
            <a:r>
              <a:rPr lang="es-EC" sz="2000" dirty="0" smtClean="0">
                <a:latin typeface="Arial" pitchFamily="34" charset="0"/>
                <a:cs typeface="Arial" pitchFamily="34" charset="0"/>
              </a:rPr>
              <a:t> Implementar actividades recreativas constantes y periódicas para los trabajadores de las empresas del Ecuador, dirigidas por profesionales de la recreación para garantizar el proceso.</a:t>
            </a:r>
          </a:p>
          <a:p>
            <a:pPr lvl="0" algn="just">
              <a:buFont typeface="Wingdings" pitchFamily="2" charset="2"/>
              <a:buChar char="Ø"/>
            </a:pPr>
            <a:endParaRPr lang="es-EC" sz="2000" dirty="0" smtClean="0">
              <a:latin typeface="Arial" pitchFamily="34" charset="0"/>
              <a:cs typeface="Arial" pitchFamily="34" charset="0"/>
            </a:endParaRPr>
          </a:p>
          <a:p>
            <a:pPr algn="just"/>
            <a:r>
              <a:rPr lang="es-EC" sz="2000" b="1" dirty="0" smtClean="0">
                <a:latin typeface="Arial" pitchFamily="34" charset="0"/>
                <a:cs typeface="Arial" pitchFamily="34" charset="0"/>
              </a:rPr>
              <a:t> </a:t>
            </a:r>
            <a:endParaRPr lang="es-EC" sz="2000" dirty="0" smtClean="0">
              <a:latin typeface="Arial" pitchFamily="34" charset="0"/>
              <a:cs typeface="Arial" pitchFamily="34" charset="0"/>
            </a:endParaRPr>
          </a:p>
          <a:p>
            <a:pPr lvl="0" algn="just">
              <a:buFont typeface="Wingdings" pitchFamily="2" charset="2"/>
              <a:buChar char="Ø"/>
            </a:pPr>
            <a:r>
              <a:rPr lang="es-EC" sz="2000" dirty="0" smtClean="0">
                <a:latin typeface="Arial" pitchFamily="34" charset="0"/>
                <a:cs typeface="Arial" pitchFamily="34" charset="0"/>
              </a:rPr>
              <a:t> Realizar una o dos veces por año actividades recreativas que incentiven a los trabajadores al trabajo en equipo, la integración, mejora de la comunicación, etc. Permitiendo un intercambio de experiencias entre todos los miembros de una empresa.</a:t>
            </a:r>
          </a:p>
          <a:p>
            <a:pPr lvl="0" algn="just">
              <a:buFont typeface="Wingdings" pitchFamily="2" charset="2"/>
              <a:buChar char="Ø"/>
            </a:pPr>
            <a:endParaRPr lang="es-EC" sz="2000" dirty="0" smtClean="0">
              <a:latin typeface="Arial" pitchFamily="34" charset="0"/>
              <a:cs typeface="Arial" pitchFamily="34" charset="0"/>
            </a:endParaRPr>
          </a:p>
          <a:p>
            <a:pPr lvl="0" algn="just">
              <a:buFont typeface="Wingdings" pitchFamily="2" charset="2"/>
              <a:buChar char="Ø"/>
            </a:pPr>
            <a:r>
              <a:rPr lang="es-EC" sz="2000" dirty="0" smtClean="0">
                <a:latin typeface="Arial" pitchFamily="34" charset="0"/>
                <a:cs typeface="Arial" pitchFamily="34" charset="0"/>
              </a:rPr>
              <a:t>Propuesta alternativa de un programa de recreación.</a:t>
            </a:r>
          </a:p>
          <a:p>
            <a:pPr algn="just"/>
            <a:endParaRPr lang="es-EC" sz="2000" dirty="0">
              <a:latin typeface="Arial" pitchFamily="34" charset="0"/>
              <a:cs typeface="Arial" pitchFamily="34" charset="0"/>
            </a:endParaRPr>
          </a:p>
        </p:txBody>
      </p:sp>
    </p:spTree>
  </p:cSld>
  <p:clrMapOvr>
    <a:masterClrMapping/>
  </p:clrMapOvr>
  <p:transition spd="med">
    <p:split dir="in"/>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1392702" y="824314"/>
            <a:ext cx="9748909" cy="5646823"/>
          </a:xfrm>
          <a:prstGeom prst="rect">
            <a:avLst/>
          </a:prstGeom>
          <a:effectLst>
            <a:outerShdw blurRad="50800" dist="38100" dir="2700000" algn="tl" rotWithShape="0">
              <a:prstClr val="black">
                <a:alpha val="40000"/>
              </a:prstClr>
            </a:outerShdw>
          </a:effectLst>
        </p:spPr>
        <p:txBody>
          <a:bodyPr vert="horz" anchor="b">
            <a:normAutofit/>
          </a:bodyPr>
          <a:lstStyle/>
          <a:p>
            <a:pPr algn="ctr"/>
            <a:r>
              <a:rPr lang="es-EC" sz="3600" b="1" dirty="0" smtClean="0">
                <a:latin typeface="Arial" pitchFamily="34" charset="0"/>
                <a:cs typeface="Arial" pitchFamily="34" charset="0"/>
              </a:rPr>
              <a:t>“DISEÑO DE UN PROGRAMA DE RECREACIÓN LABORAL QUE PERMITA A LOS TRABAJADORES DE LA EMPRESA BOCA MISTY FLOWERS MANTENER NIVELES MEDIOS Y BAJOS DE ESTRÉS”</a:t>
            </a:r>
          </a:p>
          <a:p>
            <a:pPr algn="ctr"/>
            <a:endParaRPr lang="es-EC" sz="3600" b="1" dirty="0" smtClean="0">
              <a:ln w="1905"/>
              <a:effectLst>
                <a:innerShdw blurRad="69850" dist="43180" dir="5400000">
                  <a:srgbClr val="000000">
                    <a:alpha val="65000"/>
                  </a:srgbClr>
                </a:innerShdw>
              </a:effectLst>
              <a:latin typeface="Arial" pitchFamily="34" charset="0"/>
              <a:cs typeface="Arial" pitchFamily="34" charset="0"/>
            </a:endParaRPr>
          </a:p>
          <a:p>
            <a:pPr algn="ctr"/>
            <a:endParaRPr lang="es-EC" sz="3600" b="1" dirty="0" smtClean="0">
              <a:ln w="1905"/>
              <a:effectLst>
                <a:innerShdw blurRad="69850" dist="43180" dir="5400000">
                  <a:srgbClr val="000000">
                    <a:alpha val="65000"/>
                  </a:srgbClr>
                </a:innerShdw>
              </a:effectLst>
              <a:latin typeface="Arial" pitchFamily="34" charset="0"/>
              <a:cs typeface="Arial"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C" sz="3000" b="1" i="0" u="none" strike="noStrike" kern="1200" normalizeH="0" baseline="0" noProof="0" dirty="0" smtClean="0">
                <a:ln w="1905"/>
                <a:effectLst>
                  <a:innerShdw blurRad="69850" dist="43180" dir="5400000">
                    <a:srgbClr val="000000">
                      <a:alpha val="65000"/>
                    </a:srgbClr>
                  </a:innerShdw>
                </a:effectLst>
                <a:uLnTx/>
                <a:uFillTx/>
                <a:latin typeface="Arial" pitchFamily="34" charset="0"/>
                <a:ea typeface="+mj-ea"/>
                <a:cs typeface="Arial" pitchFamily="34" charset="0"/>
              </a:rPr>
              <a:t/>
            </a:r>
            <a:br>
              <a:rPr kumimoji="0" lang="es-EC" sz="3000" b="1" i="0" u="none" strike="noStrike" kern="1200" normalizeH="0" baseline="0" noProof="0" dirty="0" smtClean="0">
                <a:ln w="1905"/>
                <a:effectLst>
                  <a:innerShdw blurRad="69850" dist="43180" dir="5400000">
                    <a:srgbClr val="000000">
                      <a:alpha val="65000"/>
                    </a:srgbClr>
                  </a:innerShdw>
                </a:effectLst>
                <a:uLnTx/>
                <a:uFillTx/>
                <a:latin typeface="Arial" pitchFamily="34" charset="0"/>
                <a:ea typeface="+mj-ea"/>
                <a:cs typeface="Arial" pitchFamily="34" charset="0"/>
              </a:rPr>
            </a:br>
            <a:endParaRPr kumimoji="0" lang="es-EC" sz="3000" b="1" i="0" u="none" strike="noStrike" kern="1200" normalizeH="0" baseline="0" noProof="0" dirty="0">
              <a:ln w="1905"/>
              <a:effectLst>
                <a:innerShdw blurRad="69850" dist="43180" dir="5400000">
                  <a:srgbClr val="000000">
                    <a:alpha val="65000"/>
                  </a:srgbClr>
                </a:innerShdw>
              </a:effectLst>
              <a:uLnTx/>
              <a:uFillTx/>
              <a:latin typeface="Arial" pitchFamily="34" charset="0"/>
              <a:ea typeface="+mj-ea"/>
              <a:cs typeface="Arial" pitchFamily="34" charset="0"/>
            </a:endParaRPr>
          </a:p>
        </p:txBody>
      </p:sp>
      <p:sp>
        <p:nvSpPr>
          <p:cNvPr id="5" name="4 CuadroTexto"/>
          <p:cNvSpPr txBox="1"/>
          <p:nvPr/>
        </p:nvSpPr>
        <p:spPr>
          <a:xfrm>
            <a:off x="4617720" y="5135880"/>
            <a:ext cx="4069080" cy="461665"/>
          </a:xfrm>
          <a:prstGeom prst="rect">
            <a:avLst/>
          </a:prstGeom>
          <a:noFill/>
        </p:spPr>
        <p:txBody>
          <a:bodyPr wrap="square" rtlCol="0">
            <a:spAutoFit/>
          </a:bodyPr>
          <a:lstStyle/>
          <a:p>
            <a:r>
              <a:rPr lang="es-EC" sz="2400" b="1" dirty="0" smtClean="0">
                <a:latin typeface="Arial" pitchFamily="34" charset="0"/>
                <a:cs typeface="Arial" pitchFamily="34" charset="0"/>
              </a:rPr>
              <a:t>Propuesta Alternativa</a:t>
            </a:r>
            <a:endParaRPr lang="es-EC" sz="2400" b="1" dirty="0">
              <a:latin typeface="Arial" pitchFamily="34" charset="0"/>
              <a:cs typeface="Arial" pitchFamily="34" charset="0"/>
            </a:endParaRPr>
          </a:p>
        </p:txBody>
      </p:sp>
    </p:spTree>
  </p:cSld>
  <p:clrMapOvr>
    <a:masterClrMapping/>
  </p:clrMapOvr>
  <p:transition spd="slow">
    <p:dissolv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contenido"/>
          <p:cNvSpPr>
            <a:spLocks noGrp="1"/>
          </p:cNvSpPr>
          <p:nvPr>
            <p:ph sz="half" idx="2"/>
          </p:nvPr>
        </p:nvSpPr>
        <p:spPr>
          <a:xfrm>
            <a:off x="386392" y="1598885"/>
            <a:ext cx="2179789" cy="4168366"/>
          </a:xfrm>
        </p:spPr>
        <p:style>
          <a:lnRef idx="2">
            <a:schemeClr val="accent4"/>
          </a:lnRef>
          <a:fillRef idx="1">
            <a:schemeClr val="lt1"/>
          </a:fillRef>
          <a:effectRef idx="0">
            <a:schemeClr val="accent4"/>
          </a:effectRef>
          <a:fontRef idx="minor">
            <a:schemeClr val="dk1"/>
          </a:fontRef>
        </p:style>
        <p:txBody>
          <a:bodyPr>
            <a:normAutofit/>
          </a:bodyPr>
          <a:lstStyle/>
          <a:p>
            <a:r>
              <a:rPr lang="es-EC" dirty="0" smtClean="0">
                <a:latin typeface="Arial" pitchFamily="34" charset="0"/>
                <a:cs typeface="Arial" pitchFamily="34" charset="0"/>
              </a:rPr>
              <a:t>Se comprobó que la recreación permite disminuir los niveles de estrés.</a:t>
            </a:r>
          </a:p>
        </p:txBody>
      </p:sp>
      <p:sp>
        <p:nvSpPr>
          <p:cNvPr id="8" name="7 Marcador de contenido"/>
          <p:cNvSpPr>
            <a:spLocks noGrp="1"/>
          </p:cNvSpPr>
          <p:nvPr>
            <p:ph sz="quarter" idx="4"/>
          </p:nvPr>
        </p:nvSpPr>
        <p:spPr>
          <a:xfrm>
            <a:off x="2844018" y="1598885"/>
            <a:ext cx="2732649" cy="4168366"/>
          </a:xfrm>
        </p:spPr>
        <p:style>
          <a:lnRef idx="2">
            <a:schemeClr val="accent4"/>
          </a:lnRef>
          <a:fillRef idx="1">
            <a:schemeClr val="lt1"/>
          </a:fillRef>
          <a:effectRef idx="0">
            <a:schemeClr val="accent4"/>
          </a:effectRef>
          <a:fontRef idx="minor">
            <a:schemeClr val="dk1"/>
          </a:fontRef>
        </p:style>
        <p:txBody>
          <a:bodyPr>
            <a:normAutofit/>
          </a:bodyPr>
          <a:lstStyle/>
          <a:p>
            <a:r>
              <a:rPr lang="es-EC" dirty="0" smtClean="0">
                <a:latin typeface="Arial" pitchFamily="34" charset="0"/>
                <a:cs typeface="Arial" pitchFamily="34" charset="0"/>
              </a:rPr>
              <a:t>Continuidad en los programas de recreación laboral.</a:t>
            </a:r>
          </a:p>
        </p:txBody>
      </p:sp>
      <p:sp>
        <p:nvSpPr>
          <p:cNvPr id="9" name="1 Título"/>
          <p:cNvSpPr txBox="1">
            <a:spLocks noGrp="1"/>
          </p:cNvSpPr>
          <p:nvPr>
            <p:ph type="body" idx="1"/>
          </p:nvPr>
        </p:nvSpPr>
        <p:spPr>
          <a:xfrm>
            <a:off x="429768" y="885094"/>
            <a:ext cx="2179789" cy="521530"/>
          </a:xfrm>
          <a:prstGeom prst="rect">
            <a:avLst/>
          </a:prstGeom>
        </p:spPr>
        <p:txBody>
          <a:bodyPr vert="horz" anchor="b">
            <a:normAutofit fontScale="92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EC" sz="2400" b="1" cap="small" noProof="0" dirty="0" smtClean="0">
                <a:solidFill>
                  <a:schemeClr val="tx2"/>
                </a:solidFill>
                <a:latin typeface="Arial" pitchFamily="34" charset="0"/>
                <a:ea typeface="+mj-ea"/>
                <a:cs typeface="Arial" pitchFamily="34" charset="0"/>
              </a:rPr>
              <a:t>Introducción:</a:t>
            </a:r>
            <a:endParaRPr kumimoji="0" lang="es-EC" sz="2400" b="0" i="0" u="none" strike="noStrike" kern="1200" cap="small" spc="0" normalizeH="0" baseline="0" noProof="0" dirty="0">
              <a:ln>
                <a:noFill/>
              </a:ln>
              <a:solidFill>
                <a:schemeClr val="tx2"/>
              </a:solidFill>
              <a:effectLst/>
              <a:uLnTx/>
              <a:uFillTx/>
              <a:latin typeface="Arial" pitchFamily="34" charset="0"/>
              <a:ea typeface="+mj-ea"/>
              <a:cs typeface="Arial" pitchFamily="34" charset="0"/>
            </a:endParaRPr>
          </a:p>
        </p:txBody>
      </p:sp>
      <p:sp>
        <p:nvSpPr>
          <p:cNvPr id="10" name="1 Título"/>
          <p:cNvSpPr txBox="1">
            <a:spLocks noGrp="1"/>
          </p:cNvSpPr>
          <p:nvPr>
            <p:ph type="body" sz="quarter" idx="3"/>
          </p:nvPr>
        </p:nvSpPr>
        <p:spPr>
          <a:xfrm>
            <a:off x="2970629" y="606157"/>
            <a:ext cx="2521634" cy="823912"/>
          </a:xfrm>
          <a:prstGeom prst="rect">
            <a:avLst/>
          </a:prstGeom>
        </p:spPr>
        <p:txBody>
          <a:bodyPr vert="horz" anchor="b">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EC" sz="2400" b="1" cap="small" noProof="0" dirty="0" smtClean="0">
                <a:solidFill>
                  <a:schemeClr val="tx2"/>
                </a:solidFill>
                <a:latin typeface="Arial" pitchFamily="34" charset="0"/>
                <a:ea typeface="+mj-ea"/>
                <a:cs typeface="Arial" pitchFamily="34" charset="0"/>
              </a:rPr>
              <a:t>Justificación:</a:t>
            </a:r>
            <a:endParaRPr kumimoji="0" lang="es-EC" sz="2400" b="0" i="0" u="none" strike="noStrike" kern="1200" cap="small" spc="0" normalizeH="0" baseline="0" noProof="0" dirty="0">
              <a:ln>
                <a:noFill/>
              </a:ln>
              <a:solidFill>
                <a:schemeClr val="tx2"/>
              </a:solidFill>
              <a:effectLst/>
              <a:uLnTx/>
              <a:uFillTx/>
              <a:latin typeface="Arial" pitchFamily="34" charset="0"/>
              <a:ea typeface="+mj-ea"/>
              <a:cs typeface="Arial" pitchFamily="34" charset="0"/>
            </a:endParaRPr>
          </a:p>
        </p:txBody>
      </p:sp>
      <p:sp>
        <p:nvSpPr>
          <p:cNvPr id="12" name="1 Título"/>
          <p:cNvSpPr txBox="1">
            <a:spLocks/>
          </p:cNvSpPr>
          <p:nvPr/>
        </p:nvSpPr>
        <p:spPr>
          <a:xfrm>
            <a:off x="8975188" y="575675"/>
            <a:ext cx="2521634" cy="823912"/>
          </a:xfrm>
          <a:prstGeom prst="rect">
            <a:avLst/>
          </a:prstGeom>
        </p:spPr>
        <p:txBody>
          <a:bodyPr vert="horz" lIns="91440" tIns="45720" rIns="91440" bIns="45720" rtlCol="0" anchor="b">
            <a:normAutofit/>
          </a:bodyPr>
          <a:lstStyle/>
          <a:p>
            <a:pPr lvl="0" algn="ctr">
              <a:spcBef>
                <a:spcPct val="0"/>
              </a:spcBef>
              <a:defRPr/>
            </a:pPr>
            <a:r>
              <a:rPr lang="es-EC" sz="2400" b="1" cap="small" dirty="0" smtClean="0">
                <a:solidFill>
                  <a:schemeClr val="tx2"/>
                </a:solidFill>
                <a:latin typeface="Arial" pitchFamily="34" charset="0"/>
                <a:cs typeface="Arial" pitchFamily="34" charset="0"/>
              </a:rPr>
              <a:t>Objetivos específicos:</a:t>
            </a:r>
            <a:endParaRPr lang="es-EC" sz="2400" cap="small" dirty="0">
              <a:solidFill>
                <a:schemeClr val="tx2"/>
              </a:solidFill>
              <a:latin typeface="Arial" pitchFamily="34" charset="0"/>
              <a:cs typeface="Arial" pitchFamily="34" charset="0"/>
            </a:endParaRPr>
          </a:p>
        </p:txBody>
      </p:sp>
      <p:sp>
        <p:nvSpPr>
          <p:cNvPr id="14" name="1 Título"/>
          <p:cNvSpPr txBox="1">
            <a:spLocks/>
          </p:cNvSpPr>
          <p:nvPr/>
        </p:nvSpPr>
        <p:spPr>
          <a:xfrm>
            <a:off x="6229948" y="711590"/>
            <a:ext cx="1977378" cy="670875"/>
          </a:xfrm>
          <a:prstGeom prst="rect">
            <a:avLst/>
          </a:prstGeom>
        </p:spPr>
        <p:txBody>
          <a:bodyPr vert="horz" anchor="b">
            <a:normAutofit fontScale="9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EC" sz="2400" b="1" cap="small" noProof="0" dirty="0" smtClean="0">
                <a:solidFill>
                  <a:schemeClr val="tx2"/>
                </a:solidFill>
                <a:latin typeface="Arial" pitchFamily="34" charset="0"/>
                <a:ea typeface="+mj-ea"/>
                <a:cs typeface="Arial" pitchFamily="34" charset="0"/>
              </a:rPr>
              <a:t>Objetivo general:</a:t>
            </a:r>
            <a:endParaRPr kumimoji="0" lang="es-EC" sz="2400" b="0" i="0" u="none" strike="noStrike" kern="1200" cap="small" spc="0" normalizeH="0" baseline="0" noProof="0" dirty="0">
              <a:ln>
                <a:noFill/>
              </a:ln>
              <a:solidFill>
                <a:schemeClr val="tx2"/>
              </a:solidFill>
              <a:effectLst/>
              <a:uLnTx/>
              <a:uFillTx/>
              <a:latin typeface="Arial" pitchFamily="34" charset="0"/>
              <a:ea typeface="+mj-ea"/>
              <a:cs typeface="Arial" pitchFamily="34" charset="0"/>
            </a:endParaRPr>
          </a:p>
        </p:txBody>
      </p:sp>
      <p:sp>
        <p:nvSpPr>
          <p:cNvPr id="15" name="7 Marcador de contenido"/>
          <p:cNvSpPr txBox="1">
            <a:spLocks/>
          </p:cNvSpPr>
          <p:nvPr/>
        </p:nvSpPr>
        <p:spPr>
          <a:xfrm>
            <a:off x="5852160" y="1596537"/>
            <a:ext cx="2732649" cy="4170713"/>
          </a:xfrm>
          <a:prstGeom prst="rect">
            <a:avLst/>
          </a:prstGeom>
        </p:spPr>
        <p:style>
          <a:lnRef idx="2">
            <a:schemeClr val="accent4"/>
          </a:lnRef>
          <a:fillRef idx="1">
            <a:schemeClr val="lt1"/>
          </a:fillRef>
          <a:effectRef idx="0">
            <a:schemeClr val="accent4"/>
          </a:effectRef>
          <a:fontRef idx="minor">
            <a:schemeClr val="dk1"/>
          </a:fontRef>
        </p:style>
        <p:txBody>
          <a:bodyPr vert="horz" lIns="91440" tIns="45720" rIns="91440" bIns="45720" rtlCol="0">
            <a:normAutofit/>
          </a:bodyPr>
          <a:lstStyle/>
          <a:p>
            <a:pPr lvl="0" eaLnBrk="0" fontAlgn="base" hangingPunct="0">
              <a:spcBef>
                <a:spcPct val="0"/>
              </a:spcBef>
              <a:spcAft>
                <a:spcPct val="0"/>
              </a:spcAft>
              <a:buFontTx/>
              <a:buChar char="•"/>
            </a:pPr>
            <a:r>
              <a:rPr lang="es-EC" sz="2400" dirty="0" smtClean="0">
                <a:solidFill>
                  <a:schemeClr val="tx1"/>
                </a:solidFill>
                <a:latin typeface="Arial" pitchFamily="34" charset="0"/>
                <a:ea typeface="Calibri" pitchFamily="34" charset="0"/>
                <a:cs typeface="Arial" pitchFamily="34" charset="0"/>
              </a:rPr>
              <a:t>Dise</a:t>
            </a:r>
            <a:r>
              <a:rPr lang="es-EC" sz="2400" dirty="0" smtClean="0">
                <a:solidFill>
                  <a:schemeClr val="tx1"/>
                </a:solidFill>
                <a:latin typeface="Calibri"/>
                <a:ea typeface="Calibri" pitchFamily="34" charset="0"/>
                <a:cs typeface="Arial" pitchFamily="34" charset="0"/>
              </a:rPr>
              <a:t>ñ</a:t>
            </a:r>
            <a:r>
              <a:rPr lang="es-EC" sz="2400" dirty="0" smtClean="0">
                <a:solidFill>
                  <a:schemeClr val="tx1"/>
                </a:solidFill>
                <a:latin typeface="Arial" pitchFamily="34" charset="0"/>
                <a:ea typeface="Calibri" pitchFamily="34" charset="0"/>
                <a:cs typeface="Arial" pitchFamily="34" charset="0"/>
              </a:rPr>
              <a:t>ar un programa de recreaci</a:t>
            </a:r>
            <a:r>
              <a:rPr lang="es-EC" sz="2400" dirty="0" smtClean="0">
                <a:solidFill>
                  <a:schemeClr val="tx1"/>
                </a:solidFill>
                <a:latin typeface="Calibri"/>
                <a:ea typeface="Calibri" pitchFamily="34" charset="0"/>
                <a:cs typeface="Arial" pitchFamily="34" charset="0"/>
              </a:rPr>
              <a:t>ó</a:t>
            </a:r>
            <a:r>
              <a:rPr lang="es-EC" sz="2400" dirty="0" smtClean="0">
                <a:solidFill>
                  <a:schemeClr val="tx1"/>
                </a:solidFill>
                <a:latin typeface="Arial" pitchFamily="34" charset="0"/>
                <a:ea typeface="Calibri" pitchFamily="34" charset="0"/>
                <a:cs typeface="Arial" pitchFamily="34" charset="0"/>
              </a:rPr>
              <a:t>n que permita a los trabajadores de la empresa Boca </a:t>
            </a:r>
            <a:r>
              <a:rPr lang="es-EC" sz="2400" dirty="0" err="1" smtClean="0">
                <a:solidFill>
                  <a:schemeClr val="tx1"/>
                </a:solidFill>
                <a:latin typeface="Arial" pitchFamily="34" charset="0"/>
                <a:ea typeface="Calibri" pitchFamily="34" charset="0"/>
                <a:cs typeface="Arial" pitchFamily="34" charset="0"/>
              </a:rPr>
              <a:t>Misty</a:t>
            </a:r>
            <a:r>
              <a:rPr lang="es-EC" sz="2400" dirty="0" smtClean="0">
                <a:solidFill>
                  <a:schemeClr val="tx1"/>
                </a:solidFill>
                <a:latin typeface="Arial" pitchFamily="34" charset="0"/>
                <a:ea typeface="Calibri" pitchFamily="34" charset="0"/>
                <a:cs typeface="Arial" pitchFamily="34" charset="0"/>
              </a:rPr>
              <a:t> </a:t>
            </a:r>
            <a:r>
              <a:rPr lang="es-EC" sz="2400" dirty="0" err="1" smtClean="0">
                <a:solidFill>
                  <a:schemeClr val="tx1"/>
                </a:solidFill>
                <a:latin typeface="Arial" pitchFamily="34" charset="0"/>
                <a:ea typeface="Calibri" pitchFamily="34" charset="0"/>
                <a:cs typeface="Arial" pitchFamily="34" charset="0"/>
              </a:rPr>
              <a:t>Flowers</a:t>
            </a:r>
            <a:r>
              <a:rPr lang="es-EC" sz="2400" dirty="0" smtClean="0">
                <a:solidFill>
                  <a:schemeClr val="tx1"/>
                </a:solidFill>
                <a:latin typeface="Arial" pitchFamily="34" charset="0"/>
                <a:ea typeface="Calibri" pitchFamily="34" charset="0"/>
                <a:cs typeface="Arial" pitchFamily="34" charset="0"/>
              </a:rPr>
              <a:t> mantener los niveles medios y bajos de estr</a:t>
            </a:r>
            <a:r>
              <a:rPr lang="es-EC" sz="2400" dirty="0" smtClean="0">
                <a:solidFill>
                  <a:schemeClr val="tx1"/>
                </a:solidFill>
                <a:latin typeface="Calibri"/>
                <a:ea typeface="Calibri" pitchFamily="34" charset="0"/>
                <a:cs typeface="Arial" pitchFamily="34" charset="0"/>
              </a:rPr>
              <a:t>é</a:t>
            </a:r>
            <a:r>
              <a:rPr lang="es-EC" sz="2400" dirty="0" smtClean="0">
                <a:solidFill>
                  <a:schemeClr val="tx1"/>
                </a:solidFill>
                <a:latin typeface="Arial" pitchFamily="34" charset="0"/>
                <a:ea typeface="Calibri" pitchFamily="34" charset="0"/>
                <a:cs typeface="Arial" pitchFamily="34" charset="0"/>
              </a:rPr>
              <a:t>s.</a:t>
            </a:r>
            <a:endParaRPr lang="es-EC" sz="2000" dirty="0" smtClean="0">
              <a:solidFill>
                <a:schemeClr val="tx1"/>
              </a:solidFill>
              <a:latin typeface="Arial" pitchFamily="34" charset="0"/>
              <a:cs typeface="Arial" pitchFamily="34" charset="0"/>
            </a:endParaRPr>
          </a:p>
        </p:txBody>
      </p:sp>
      <p:sp>
        <p:nvSpPr>
          <p:cNvPr id="17" name="7 Marcador de contenido"/>
          <p:cNvSpPr txBox="1">
            <a:spLocks/>
          </p:cNvSpPr>
          <p:nvPr/>
        </p:nvSpPr>
        <p:spPr>
          <a:xfrm>
            <a:off x="8930640" y="1594191"/>
            <a:ext cx="2732649" cy="4173059"/>
          </a:xfrm>
          <a:prstGeom prst="rect">
            <a:avLst/>
          </a:prstGeom>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p>
            <a:pPr lvl="0" eaLnBrk="0" fontAlgn="base" hangingPunct="0">
              <a:spcBef>
                <a:spcPct val="0"/>
              </a:spcBef>
              <a:spcAft>
                <a:spcPct val="0"/>
              </a:spcAft>
              <a:buFontTx/>
              <a:buChar char="•"/>
            </a:pPr>
            <a:r>
              <a:rPr lang="es-EC" dirty="0" smtClean="0">
                <a:latin typeface="Arial" pitchFamily="34" charset="0"/>
                <a:ea typeface="Calibri" pitchFamily="34" charset="0"/>
                <a:cs typeface="Arial" pitchFamily="34" charset="0"/>
              </a:rPr>
              <a:t>  </a:t>
            </a:r>
            <a:r>
              <a:rPr lang="es-EC" sz="2000" dirty="0" smtClean="0">
                <a:solidFill>
                  <a:schemeClr val="tx1"/>
                </a:solidFill>
                <a:latin typeface="Arial" pitchFamily="34" charset="0"/>
                <a:ea typeface="Calibri" pitchFamily="34" charset="0"/>
                <a:cs typeface="Arial" pitchFamily="34" charset="0"/>
              </a:rPr>
              <a:t>Planificar actividades diarias durante un mes para los trabajadores de la empresa Boca </a:t>
            </a:r>
            <a:r>
              <a:rPr lang="es-EC" sz="2000" dirty="0" err="1" smtClean="0">
                <a:solidFill>
                  <a:schemeClr val="tx1"/>
                </a:solidFill>
                <a:latin typeface="Arial" pitchFamily="34" charset="0"/>
                <a:ea typeface="Calibri" pitchFamily="34" charset="0"/>
                <a:cs typeface="Arial" pitchFamily="34" charset="0"/>
              </a:rPr>
              <a:t>misty</a:t>
            </a:r>
            <a:r>
              <a:rPr lang="es-EC" sz="2000" dirty="0" smtClean="0">
                <a:solidFill>
                  <a:schemeClr val="tx1"/>
                </a:solidFill>
                <a:latin typeface="Arial" pitchFamily="34" charset="0"/>
                <a:ea typeface="Calibri" pitchFamily="34" charset="0"/>
                <a:cs typeface="Arial" pitchFamily="34" charset="0"/>
              </a:rPr>
              <a:t> </a:t>
            </a:r>
            <a:r>
              <a:rPr lang="es-EC" sz="2000" dirty="0" err="1" smtClean="0">
                <a:solidFill>
                  <a:schemeClr val="tx1"/>
                </a:solidFill>
                <a:latin typeface="Arial" pitchFamily="34" charset="0"/>
                <a:ea typeface="Calibri" pitchFamily="34" charset="0"/>
                <a:cs typeface="Arial" pitchFamily="34" charset="0"/>
              </a:rPr>
              <a:t>Flowers</a:t>
            </a:r>
            <a:r>
              <a:rPr lang="es-EC" sz="2000" dirty="0" smtClean="0">
                <a:solidFill>
                  <a:schemeClr val="tx1"/>
                </a:solidFill>
                <a:latin typeface="Arial" pitchFamily="34" charset="0"/>
                <a:ea typeface="Calibri" pitchFamily="34" charset="0"/>
                <a:cs typeface="Arial" pitchFamily="34" charset="0"/>
              </a:rPr>
              <a:t>.</a:t>
            </a:r>
          </a:p>
          <a:p>
            <a:pPr lvl="0" eaLnBrk="0" fontAlgn="base" hangingPunct="0">
              <a:spcBef>
                <a:spcPct val="0"/>
              </a:spcBef>
              <a:spcAft>
                <a:spcPct val="0"/>
              </a:spcAft>
              <a:buFontTx/>
              <a:buChar char="•"/>
            </a:pPr>
            <a:endParaRPr lang="es-EC" sz="2000" dirty="0" smtClean="0">
              <a:solidFill>
                <a:schemeClr val="tx1"/>
              </a:solidFill>
              <a:latin typeface="Arial" pitchFamily="34" charset="0"/>
              <a:cs typeface="Arial" pitchFamily="34" charset="0"/>
            </a:endParaRPr>
          </a:p>
          <a:p>
            <a:pPr lvl="0" eaLnBrk="0" fontAlgn="base" hangingPunct="0">
              <a:spcBef>
                <a:spcPct val="0"/>
              </a:spcBef>
              <a:spcAft>
                <a:spcPct val="0"/>
              </a:spcAft>
              <a:buFontTx/>
              <a:buChar char="•"/>
            </a:pPr>
            <a:r>
              <a:rPr lang="es-EC" sz="2000" dirty="0" smtClean="0">
                <a:solidFill>
                  <a:schemeClr val="tx1"/>
                </a:solidFill>
                <a:latin typeface="Arial" pitchFamily="34" charset="0"/>
                <a:ea typeface="Calibri" pitchFamily="34" charset="0"/>
                <a:cs typeface="Arial" pitchFamily="34" charset="0"/>
              </a:rPr>
              <a:t> Fortalecer las actividades preferentes por los trabajadores de la empresa Boca </a:t>
            </a:r>
            <a:r>
              <a:rPr lang="es-EC" sz="2000" dirty="0" err="1" smtClean="0">
                <a:solidFill>
                  <a:schemeClr val="tx1"/>
                </a:solidFill>
                <a:latin typeface="Arial" pitchFamily="34" charset="0"/>
                <a:ea typeface="Calibri" pitchFamily="34" charset="0"/>
                <a:cs typeface="Arial" pitchFamily="34" charset="0"/>
              </a:rPr>
              <a:t>Misty</a:t>
            </a:r>
            <a:r>
              <a:rPr lang="es-EC" sz="2000" dirty="0" smtClean="0">
                <a:solidFill>
                  <a:schemeClr val="tx1"/>
                </a:solidFill>
                <a:latin typeface="Arial" pitchFamily="34" charset="0"/>
                <a:ea typeface="Calibri" pitchFamily="34" charset="0"/>
                <a:cs typeface="Arial" pitchFamily="34" charset="0"/>
              </a:rPr>
              <a:t> </a:t>
            </a:r>
            <a:r>
              <a:rPr lang="es-EC" sz="2000" dirty="0" err="1" smtClean="0">
                <a:solidFill>
                  <a:schemeClr val="tx1"/>
                </a:solidFill>
                <a:latin typeface="Arial" pitchFamily="34" charset="0"/>
                <a:ea typeface="Calibri" pitchFamily="34" charset="0"/>
                <a:cs typeface="Arial" pitchFamily="34" charset="0"/>
              </a:rPr>
              <a:t>Flowers</a:t>
            </a:r>
            <a:r>
              <a:rPr lang="es-EC" sz="2000" dirty="0" smtClean="0">
                <a:solidFill>
                  <a:schemeClr val="tx1"/>
                </a:solidFill>
                <a:latin typeface="Arial" pitchFamily="34" charset="0"/>
                <a:ea typeface="Calibri" pitchFamily="34" charset="0"/>
                <a:cs typeface="Arial" pitchFamily="34" charset="0"/>
              </a:rPr>
              <a:t>.</a:t>
            </a:r>
            <a:endParaRPr lang="es-EC" sz="2000" dirty="0" smtClean="0">
              <a:solidFill>
                <a:schemeClr val="tx1"/>
              </a:solidFill>
              <a:latin typeface="Arial" pitchFamily="34" charset="0"/>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wipe(down)">
                                      <p:cBhvr>
                                        <p:cTn id="7" dur="500"/>
                                        <p:tgtEl>
                                          <p:spTgt spid="6">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wipe(down)">
                                      <p:cBhvr>
                                        <p:cTn id="10" dur="500"/>
                                        <p:tgtEl>
                                          <p:spTgt spid="6">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bg/>
                                          </p:spTgt>
                                        </p:tgtEl>
                                        <p:attrNameLst>
                                          <p:attrName>style.visibility</p:attrName>
                                        </p:attrNameLst>
                                      </p:cBhvr>
                                      <p:to>
                                        <p:strVal val="visible"/>
                                      </p:to>
                                    </p:set>
                                    <p:animEffect transition="in" filter="wipe(down)">
                                      <p:cBhvr>
                                        <p:cTn id="13" dur="500"/>
                                        <p:tgtEl>
                                          <p:spTgt spid="8">
                                            <p:bg/>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wipe(down)">
                                      <p:cBhvr>
                                        <p:cTn id="16" dur="500"/>
                                        <p:tgtEl>
                                          <p:spTgt spid="8">
                                            <p:txEl>
                                              <p:pRg st="0" end="0"/>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wipe(down)">
                                      <p:cBhvr>
                                        <p:cTn id="19" dur="500"/>
                                        <p:tgtEl>
                                          <p:spTgt spid="9">
                                            <p:txEl>
                                              <p:pRg st="0" end="0"/>
                                            </p:txEl>
                                          </p:spTgt>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wipe(down)">
                                      <p:cBhvr>
                                        <p:cTn id="22" dur="500"/>
                                        <p:tgtEl>
                                          <p:spTgt spid="10">
                                            <p:txEl>
                                              <p:pRg st="0" end="0"/>
                                            </p:txEl>
                                          </p:spTgt>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wipe(down)">
                                      <p:cBhvr>
                                        <p:cTn id="25" dur="500"/>
                                        <p:tgtEl>
                                          <p:spTgt spid="12">
                                            <p:txEl>
                                              <p:pRg st="0" end="0"/>
                                            </p:txEl>
                                          </p:spTgt>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4">
                                            <p:txEl>
                                              <p:pRg st="0" end="0"/>
                                            </p:txEl>
                                          </p:spTgt>
                                        </p:tgtEl>
                                        <p:attrNameLst>
                                          <p:attrName>style.visibility</p:attrName>
                                        </p:attrNameLst>
                                      </p:cBhvr>
                                      <p:to>
                                        <p:strVal val="visible"/>
                                      </p:to>
                                    </p:set>
                                    <p:animEffect transition="in" filter="wipe(down)">
                                      <p:cBhvr>
                                        <p:cTn id="28" dur="500"/>
                                        <p:tgtEl>
                                          <p:spTgt spid="14">
                                            <p:txEl>
                                              <p:pRg st="0" end="0"/>
                                            </p:txEl>
                                          </p:spTgt>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5">
                                            <p:bg/>
                                          </p:spTgt>
                                        </p:tgtEl>
                                        <p:attrNameLst>
                                          <p:attrName>style.visibility</p:attrName>
                                        </p:attrNameLst>
                                      </p:cBhvr>
                                      <p:to>
                                        <p:strVal val="visible"/>
                                      </p:to>
                                    </p:set>
                                    <p:animEffect transition="in" filter="wipe(down)">
                                      <p:cBhvr>
                                        <p:cTn id="31" dur="500"/>
                                        <p:tgtEl>
                                          <p:spTgt spid="15">
                                            <p:bg/>
                                          </p:spTgt>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5">
                                            <p:txEl>
                                              <p:pRg st="0" end="0"/>
                                            </p:txEl>
                                          </p:spTgt>
                                        </p:tgtEl>
                                        <p:attrNameLst>
                                          <p:attrName>style.visibility</p:attrName>
                                        </p:attrNameLst>
                                      </p:cBhvr>
                                      <p:to>
                                        <p:strVal val="visible"/>
                                      </p:to>
                                    </p:set>
                                    <p:animEffect transition="in" filter="wipe(down)">
                                      <p:cBhvr>
                                        <p:cTn id="34" dur="500"/>
                                        <p:tgtEl>
                                          <p:spTgt spid="15">
                                            <p:txEl>
                                              <p:pRg st="0" end="0"/>
                                            </p:txEl>
                                          </p:spTgt>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7">
                                            <p:bg/>
                                          </p:spTgt>
                                        </p:tgtEl>
                                        <p:attrNameLst>
                                          <p:attrName>style.visibility</p:attrName>
                                        </p:attrNameLst>
                                      </p:cBhvr>
                                      <p:to>
                                        <p:strVal val="visible"/>
                                      </p:to>
                                    </p:set>
                                    <p:animEffect transition="in" filter="wipe(down)">
                                      <p:cBhvr>
                                        <p:cTn id="37" dur="500"/>
                                        <p:tgtEl>
                                          <p:spTgt spid="17">
                                            <p:bg/>
                                          </p:spTgt>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7">
                                            <p:txEl>
                                              <p:pRg st="0" end="0"/>
                                            </p:txEl>
                                          </p:spTgt>
                                        </p:tgtEl>
                                        <p:attrNameLst>
                                          <p:attrName>style.visibility</p:attrName>
                                        </p:attrNameLst>
                                      </p:cBhvr>
                                      <p:to>
                                        <p:strVal val="visible"/>
                                      </p:to>
                                    </p:set>
                                    <p:animEffect transition="in" filter="wipe(down)">
                                      <p:cBhvr>
                                        <p:cTn id="40" dur="500"/>
                                        <p:tgtEl>
                                          <p:spTgt spid="17">
                                            <p:txEl>
                                              <p:pRg st="0" end="0"/>
                                            </p:txEl>
                                          </p:spTgt>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7">
                                            <p:txEl>
                                              <p:pRg st="2" end="2"/>
                                            </p:txEl>
                                          </p:spTgt>
                                        </p:tgtEl>
                                        <p:attrNameLst>
                                          <p:attrName>style.visibility</p:attrName>
                                        </p:attrNameLst>
                                      </p:cBhvr>
                                      <p:to>
                                        <p:strVal val="visible"/>
                                      </p:to>
                                    </p:set>
                                    <p:animEffect transition="in" filter="wipe(down)">
                                      <p:cBhvr>
                                        <p:cTn id="43"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animBg="1"/>
      <p:bldP spid="8" grpId="0" build="allAtOnce" animBg="1"/>
      <p:bldP spid="9" grpId="0" build="allAtOnce"/>
      <p:bldP spid="10" grpId="0" build="allAtOnce"/>
      <p:bldP spid="12" grpId="0" build="allAtOnce"/>
      <p:bldP spid="14" grpId="0" build="allAtOnce"/>
      <p:bldP spid="15" grpId="0" build="allAtOnce" animBg="1"/>
      <p:bldP spid="17" grpId="0" build="allAtOnce"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39350" y="116633"/>
            <a:ext cx="9985109" cy="461665"/>
          </a:xfrm>
          <a:prstGeom prst="rect">
            <a:avLst/>
          </a:prstGeom>
          <a:noFill/>
          <a:effectLst>
            <a:outerShdw blurRad="50800" dist="38100" dir="2700000" algn="tl" rotWithShape="0">
              <a:prstClr val="black">
                <a:alpha val="40000"/>
              </a:prstClr>
            </a:outerShdw>
          </a:effectLst>
        </p:spPr>
        <p:txBody>
          <a:bodyPr wrap="square" rtlCol="0">
            <a:spAutoFit/>
          </a:bodyPr>
          <a:lstStyle/>
          <a:p>
            <a:pPr marL="0" lvl="3"/>
            <a:r>
              <a:rPr lang="es-EC" sz="2400" b="1" dirty="0" smtClean="0">
                <a:latin typeface="Arial" pitchFamily="34" charset="0"/>
                <a:cs typeface="Arial" pitchFamily="34" charset="0"/>
              </a:rPr>
              <a:t>PROGRAMA DE RECREACIÓN LABORAL</a:t>
            </a:r>
            <a:endParaRPr lang="es-EC" sz="2400" dirty="0">
              <a:latin typeface="Arial" pitchFamily="34" charset="0"/>
              <a:cs typeface="Arial" pitchFamily="34" charset="0"/>
            </a:endParaRPr>
          </a:p>
        </p:txBody>
      </p:sp>
      <p:sp>
        <p:nvSpPr>
          <p:cNvPr id="4" name="3 CuadroTexto"/>
          <p:cNvSpPr txBox="1"/>
          <p:nvPr/>
        </p:nvSpPr>
        <p:spPr>
          <a:xfrm>
            <a:off x="335360" y="764705"/>
            <a:ext cx="11329259" cy="5909310"/>
          </a:xfrm>
          <a:prstGeom prst="rect">
            <a:avLst/>
          </a:prstGeom>
          <a:noFill/>
        </p:spPr>
        <p:txBody>
          <a:bodyPr wrap="square" rtlCol="0">
            <a:spAutoFit/>
          </a:bodyPr>
          <a:lstStyle/>
          <a:p>
            <a:r>
              <a:rPr lang="es-EC" sz="2100" b="1" dirty="0" smtClean="0">
                <a:latin typeface="Arial" pitchFamily="34" charset="0"/>
                <a:cs typeface="Arial" pitchFamily="34" charset="0"/>
              </a:rPr>
              <a:t>Objetivo</a:t>
            </a:r>
            <a:endParaRPr lang="es-EC" sz="2100" dirty="0" smtClean="0">
              <a:latin typeface="Arial" pitchFamily="34" charset="0"/>
              <a:cs typeface="Arial" pitchFamily="34" charset="0"/>
            </a:endParaRPr>
          </a:p>
          <a:p>
            <a:r>
              <a:rPr lang="es-EC" sz="2100" dirty="0" smtClean="0">
                <a:latin typeface="Arial" pitchFamily="34" charset="0"/>
                <a:cs typeface="Arial" pitchFamily="34" charset="0"/>
              </a:rPr>
              <a:t>Mantener ausentes los niveles altos de estrés en los trabajadores de la empresa Boca </a:t>
            </a:r>
            <a:r>
              <a:rPr lang="es-EC" sz="2100" dirty="0" err="1" smtClean="0">
                <a:latin typeface="Arial" pitchFamily="34" charset="0"/>
                <a:cs typeface="Arial" pitchFamily="34" charset="0"/>
              </a:rPr>
              <a:t>Misty</a:t>
            </a:r>
            <a:r>
              <a:rPr lang="es-EC" sz="2100" dirty="0" smtClean="0">
                <a:latin typeface="Arial" pitchFamily="34" charset="0"/>
                <a:cs typeface="Arial" pitchFamily="34" charset="0"/>
              </a:rPr>
              <a:t> </a:t>
            </a:r>
            <a:r>
              <a:rPr lang="es-EC" sz="2100" dirty="0" err="1" smtClean="0">
                <a:latin typeface="Arial" pitchFamily="34" charset="0"/>
                <a:cs typeface="Arial" pitchFamily="34" charset="0"/>
              </a:rPr>
              <a:t>Flowers</a:t>
            </a:r>
            <a:r>
              <a:rPr lang="es-EC" sz="2100" dirty="0" smtClean="0">
                <a:latin typeface="Arial" pitchFamily="34" charset="0"/>
                <a:cs typeface="Arial" pitchFamily="34" charset="0"/>
              </a:rPr>
              <a:t>.</a:t>
            </a:r>
          </a:p>
          <a:p>
            <a:r>
              <a:rPr lang="es-EC" sz="2100" b="1" dirty="0" smtClean="0">
                <a:latin typeface="Arial" pitchFamily="34" charset="0"/>
                <a:cs typeface="Arial" pitchFamily="34" charset="0"/>
              </a:rPr>
              <a:t> </a:t>
            </a:r>
            <a:endParaRPr lang="es-EC" sz="2100" dirty="0" smtClean="0">
              <a:latin typeface="Arial" pitchFamily="34" charset="0"/>
              <a:cs typeface="Arial" pitchFamily="34" charset="0"/>
            </a:endParaRPr>
          </a:p>
          <a:p>
            <a:r>
              <a:rPr lang="es-EC" sz="2100" b="1" dirty="0" smtClean="0">
                <a:latin typeface="Arial" pitchFamily="34" charset="0"/>
                <a:cs typeface="Arial" pitchFamily="34" charset="0"/>
              </a:rPr>
              <a:t>Duración</a:t>
            </a:r>
            <a:endParaRPr lang="es-EC" sz="2100" dirty="0" smtClean="0">
              <a:latin typeface="Arial" pitchFamily="34" charset="0"/>
              <a:cs typeface="Arial" pitchFamily="34" charset="0"/>
            </a:endParaRPr>
          </a:p>
          <a:p>
            <a:r>
              <a:rPr lang="es-EC" sz="2100" dirty="0" smtClean="0">
                <a:latin typeface="Arial" pitchFamily="34" charset="0"/>
                <a:cs typeface="Arial" pitchFamily="34" charset="0"/>
              </a:rPr>
              <a:t>El programa tiene una duración de cuatro semanas de lunes a viernes</a:t>
            </a:r>
            <a:r>
              <a:rPr lang="es-EC" sz="2100" b="1" dirty="0" smtClean="0">
                <a:latin typeface="Arial" pitchFamily="34" charset="0"/>
                <a:cs typeface="Arial" pitchFamily="34" charset="0"/>
              </a:rPr>
              <a:t>, </a:t>
            </a:r>
            <a:r>
              <a:rPr lang="es-EC" sz="2100" dirty="0" smtClean="0">
                <a:latin typeface="Arial" pitchFamily="34" charset="0"/>
                <a:cs typeface="Arial" pitchFamily="34" charset="0"/>
              </a:rPr>
              <a:t>con 15 minutos de actividades recreativas diarias. </a:t>
            </a:r>
          </a:p>
          <a:p>
            <a:r>
              <a:rPr lang="es-EC" sz="2100" b="1" dirty="0" smtClean="0">
                <a:latin typeface="Arial" pitchFamily="34" charset="0"/>
                <a:cs typeface="Arial" pitchFamily="34" charset="0"/>
              </a:rPr>
              <a:t> </a:t>
            </a:r>
            <a:endParaRPr lang="es-EC" sz="2100" dirty="0" smtClean="0">
              <a:latin typeface="Arial" pitchFamily="34" charset="0"/>
              <a:cs typeface="Arial" pitchFamily="34" charset="0"/>
            </a:endParaRPr>
          </a:p>
          <a:p>
            <a:r>
              <a:rPr lang="es-EC" sz="2100" b="1" dirty="0" smtClean="0">
                <a:latin typeface="Arial" pitchFamily="34" charset="0"/>
                <a:cs typeface="Arial" pitchFamily="34" charset="0"/>
              </a:rPr>
              <a:t>Número de participantes</a:t>
            </a:r>
            <a:endParaRPr lang="es-EC" sz="2100" dirty="0" smtClean="0">
              <a:latin typeface="Arial" pitchFamily="34" charset="0"/>
              <a:cs typeface="Arial" pitchFamily="34" charset="0"/>
            </a:endParaRPr>
          </a:p>
          <a:p>
            <a:r>
              <a:rPr lang="es-EC" sz="2100" dirty="0" smtClean="0">
                <a:latin typeface="Arial" pitchFamily="34" charset="0"/>
                <a:cs typeface="Arial" pitchFamily="34" charset="0"/>
              </a:rPr>
              <a:t>La empresa consta 18 trabajadores, 6 mujeres y 12 hombres a los que se dividió en dos grupos iguales de 9.</a:t>
            </a:r>
          </a:p>
          <a:p>
            <a:r>
              <a:rPr lang="es-EC" sz="2100" b="1" dirty="0" smtClean="0">
                <a:latin typeface="Arial" pitchFamily="34" charset="0"/>
                <a:cs typeface="Arial" pitchFamily="34" charset="0"/>
              </a:rPr>
              <a:t> </a:t>
            </a:r>
            <a:endParaRPr lang="es-EC" sz="2100" dirty="0" smtClean="0">
              <a:latin typeface="Arial" pitchFamily="34" charset="0"/>
              <a:cs typeface="Arial" pitchFamily="34" charset="0"/>
            </a:endParaRPr>
          </a:p>
          <a:p>
            <a:r>
              <a:rPr lang="es-EC" sz="2100" b="1" dirty="0" smtClean="0">
                <a:latin typeface="Arial" pitchFamily="34" charset="0"/>
                <a:cs typeface="Arial" pitchFamily="34" charset="0"/>
              </a:rPr>
              <a:t>Rango de edades</a:t>
            </a:r>
            <a:r>
              <a:rPr lang="es-EC" sz="2100" dirty="0" smtClean="0">
                <a:latin typeface="Arial" pitchFamily="34" charset="0"/>
                <a:cs typeface="Arial" pitchFamily="34" charset="0"/>
              </a:rPr>
              <a:t> </a:t>
            </a:r>
          </a:p>
          <a:p>
            <a:r>
              <a:rPr lang="es-EC" sz="2100" dirty="0" smtClean="0">
                <a:latin typeface="Arial" pitchFamily="34" charset="0"/>
                <a:cs typeface="Arial" pitchFamily="34" charset="0"/>
              </a:rPr>
              <a:t>Desde los 26 años de edad hasta los 57 años de edad.</a:t>
            </a:r>
          </a:p>
          <a:p>
            <a:r>
              <a:rPr lang="es-EC" sz="2100" dirty="0" smtClean="0">
                <a:latin typeface="Arial" pitchFamily="34" charset="0"/>
                <a:cs typeface="Arial" pitchFamily="34" charset="0"/>
              </a:rPr>
              <a:t> </a:t>
            </a:r>
          </a:p>
          <a:p>
            <a:r>
              <a:rPr lang="es-EC" sz="2100" b="1" dirty="0" smtClean="0">
                <a:latin typeface="Arial" pitchFamily="34" charset="0"/>
                <a:cs typeface="Arial" pitchFamily="34" charset="0"/>
              </a:rPr>
              <a:t>Horario</a:t>
            </a:r>
            <a:endParaRPr lang="es-EC" sz="2100" dirty="0" smtClean="0">
              <a:latin typeface="Arial" pitchFamily="34" charset="0"/>
              <a:cs typeface="Arial" pitchFamily="34" charset="0"/>
            </a:endParaRPr>
          </a:p>
          <a:p>
            <a:r>
              <a:rPr lang="es-EC" sz="2100" dirty="0" smtClean="0">
                <a:latin typeface="Arial" pitchFamily="34" charset="0"/>
                <a:cs typeface="Arial" pitchFamily="34" charset="0"/>
              </a:rPr>
              <a:t>Lunes a Viernes de 11H45 a 12H00  el primer grupo y de 12H00 a 12H15 el segundo grupo.</a:t>
            </a:r>
          </a:p>
          <a:p>
            <a:endParaRPr lang="es-EC" sz="2100" dirty="0">
              <a:latin typeface="Arial" pitchFamily="34" charset="0"/>
              <a:cs typeface="Arial" pitchFamily="34" charset="0"/>
            </a:endParaRPr>
          </a:p>
        </p:txBody>
      </p:sp>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335361" y="102564"/>
            <a:ext cx="4236640" cy="504056"/>
          </a:xfrm>
          <a:prstGeom prst="rect">
            <a:avLst/>
          </a:prstGeom>
        </p:spPr>
        <p:txBody>
          <a:bodyPr vert="horz" anchor="b">
            <a:normAutofit fontScale="775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s-EC" sz="2400" b="1" i="0" u="none" strike="noStrike" kern="1200" cap="small" spc="0" normalizeH="0" baseline="0" noProof="0" dirty="0" smtClean="0">
                <a:ln>
                  <a:noFill/>
                </a:ln>
                <a:solidFill>
                  <a:schemeClr val="tx1"/>
                </a:solidFill>
                <a:effectLst/>
                <a:uLnTx/>
                <a:uFillTx/>
                <a:latin typeface="Arial" pitchFamily="34" charset="0"/>
                <a:ea typeface="+mj-ea"/>
                <a:cs typeface="Arial" pitchFamily="34" charset="0"/>
              </a:rPr>
              <a:t>JUSTIFICACIÓN E IMPORTANCIA:</a:t>
            </a:r>
            <a:endParaRPr kumimoji="0" lang="es-EC" sz="2400" b="1" i="0" u="none" strike="noStrike" kern="1200" cap="small" spc="0" normalizeH="0" baseline="0" noProof="0" dirty="0">
              <a:ln>
                <a:noFill/>
              </a:ln>
              <a:solidFill>
                <a:schemeClr val="tx1"/>
              </a:solidFill>
              <a:effectLst/>
              <a:uLnTx/>
              <a:uFillTx/>
              <a:latin typeface="Arial" pitchFamily="34" charset="0"/>
              <a:ea typeface="+mj-ea"/>
              <a:cs typeface="Arial" pitchFamily="34" charset="0"/>
            </a:endParaRPr>
          </a:p>
        </p:txBody>
      </p:sp>
      <p:sp>
        <p:nvSpPr>
          <p:cNvPr id="6" name="5 CuadroTexto"/>
          <p:cNvSpPr txBox="1"/>
          <p:nvPr/>
        </p:nvSpPr>
        <p:spPr>
          <a:xfrm>
            <a:off x="431371" y="1124744"/>
            <a:ext cx="4128459" cy="369332"/>
          </a:xfrm>
          <a:prstGeom prst="rect">
            <a:avLst/>
          </a:prstGeom>
          <a:noFill/>
        </p:spPr>
        <p:txBody>
          <a:bodyPr wrap="square" rtlCol="0">
            <a:spAutoFit/>
          </a:bodyPr>
          <a:lstStyle/>
          <a:p>
            <a:r>
              <a:rPr lang="es-EC" dirty="0" smtClean="0">
                <a:latin typeface="Arial" pitchFamily="34" charset="0"/>
                <a:cs typeface="Arial" pitchFamily="34" charset="0"/>
              </a:rPr>
              <a:t>Estrés = problema mundial</a:t>
            </a:r>
            <a:endParaRPr lang="es-EC" dirty="0">
              <a:latin typeface="Arial" pitchFamily="34" charset="0"/>
              <a:cs typeface="Arial" pitchFamily="34" charset="0"/>
            </a:endParaRPr>
          </a:p>
        </p:txBody>
      </p:sp>
      <p:sp>
        <p:nvSpPr>
          <p:cNvPr id="7" name="6 CuadroTexto"/>
          <p:cNvSpPr txBox="1"/>
          <p:nvPr/>
        </p:nvSpPr>
        <p:spPr>
          <a:xfrm>
            <a:off x="335360" y="2455728"/>
            <a:ext cx="5472608" cy="1477328"/>
          </a:xfrm>
          <a:prstGeom prst="rect">
            <a:avLst/>
          </a:prstGeom>
          <a:noFill/>
        </p:spPr>
        <p:txBody>
          <a:bodyPr wrap="square" rtlCol="0">
            <a:spAutoFit/>
          </a:bodyPr>
          <a:lstStyle/>
          <a:p>
            <a:pPr algn="just"/>
            <a:r>
              <a:rPr lang="es-EC" dirty="0" smtClean="0">
                <a:latin typeface="Arial" pitchFamily="34" charset="0"/>
                <a:cs typeface="Arial" pitchFamily="34" charset="0"/>
              </a:rPr>
              <a:t>beneficios </a:t>
            </a:r>
            <a:r>
              <a:rPr lang="es-EC" dirty="0">
                <a:latin typeface="Arial" pitchFamily="34" charset="0"/>
                <a:cs typeface="Arial" pitchFamily="34" charset="0"/>
              </a:rPr>
              <a:t>en cadena como la mejora de la salud mental, emocional, física de los trabajadores, permitiendo que  las empresas mejoren su productividad.</a:t>
            </a:r>
          </a:p>
          <a:p>
            <a:endParaRPr lang="es-EC" dirty="0">
              <a:latin typeface="Arial" pitchFamily="34" charset="0"/>
              <a:cs typeface="Arial" pitchFamily="34" charset="0"/>
            </a:endParaRPr>
          </a:p>
        </p:txBody>
      </p:sp>
      <p:sp>
        <p:nvSpPr>
          <p:cNvPr id="8" name="7 CuadroTexto"/>
          <p:cNvSpPr txBox="1"/>
          <p:nvPr/>
        </p:nvSpPr>
        <p:spPr>
          <a:xfrm>
            <a:off x="5423925" y="1052736"/>
            <a:ext cx="5568619" cy="677108"/>
          </a:xfrm>
          <a:prstGeom prst="rect">
            <a:avLst/>
          </a:prstGeom>
          <a:noFill/>
        </p:spPr>
        <p:txBody>
          <a:bodyPr wrap="square" rtlCol="0">
            <a:spAutoFit/>
          </a:bodyPr>
          <a:lstStyle/>
          <a:p>
            <a:pPr algn="just"/>
            <a:r>
              <a:rPr lang="es-EC" dirty="0" smtClean="0">
                <a:latin typeface="Arial" pitchFamily="34" charset="0"/>
                <a:cs typeface="Arial" pitchFamily="34" charset="0"/>
              </a:rPr>
              <a:t>Mantener niveles de estrés bajos o ausentes son posibles por medio de la </a:t>
            </a:r>
            <a:r>
              <a:rPr lang="es-EC" sz="2000" b="1" dirty="0" smtClean="0">
                <a:latin typeface="Arial" pitchFamily="34" charset="0"/>
                <a:cs typeface="Arial" pitchFamily="34" charset="0"/>
              </a:rPr>
              <a:t>recreación</a:t>
            </a:r>
            <a:endParaRPr lang="es-EC" sz="2000" b="1" dirty="0">
              <a:latin typeface="Arial" pitchFamily="34" charset="0"/>
              <a:cs typeface="Arial" pitchFamily="34" charset="0"/>
            </a:endParaRPr>
          </a:p>
        </p:txBody>
      </p:sp>
      <p:cxnSp>
        <p:nvCxnSpPr>
          <p:cNvPr id="10" name="9 Conector recto de flecha"/>
          <p:cNvCxnSpPr/>
          <p:nvPr/>
        </p:nvCxnSpPr>
        <p:spPr>
          <a:xfrm flipV="1">
            <a:off x="3786107" y="1322363"/>
            <a:ext cx="1461142" cy="1115"/>
          </a:xfrm>
          <a:prstGeom prst="straightConnector1">
            <a:avLst/>
          </a:prstGeom>
          <a:ln w="28575">
            <a:tailEnd type="arrow"/>
          </a:ln>
          <a:effectLst>
            <a:outerShdw blurRad="50800" dist="38100" dir="13500000" algn="b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11" name="10 CuadroTexto"/>
          <p:cNvSpPr txBox="1"/>
          <p:nvPr/>
        </p:nvSpPr>
        <p:spPr>
          <a:xfrm>
            <a:off x="7152118" y="2361654"/>
            <a:ext cx="4512501" cy="923330"/>
          </a:xfrm>
          <a:prstGeom prst="rect">
            <a:avLst/>
          </a:prstGeom>
          <a:noFill/>
        </p:spPr>
        <p:txBody>
          <a:bodyPr wrap="square" rtlCol="0">
            <a:spAutoFit/>
          </a:bodyPr>
          <a:lstStyle/>
          <a:p>
            <a:pPr algn="just"/>
            <a:r>
              <a:rPr lang="es-EC" dirty="0" smtClean="0">
                <a:latin typeface="Arial" pitchFamily="34" charset="0"/>
                <a:cs typeface="Arial" pitchFamily="34" charset="0"/>
              </a:rPr>
              <a:t>placer, gozo, disfrute lo que permite al individuo distenderse y disminuir las tensiones que producen el estrés.</a:t>
            </a:r>
            <a:endParaRPr lang="es-EC" dirty="0">
              <a:latin typeface="Arial" pitchFamily="34" charset="0"/>
              <a:cs typeface="Arial" pitchFamily="34" charset="0"/>
            </a:endParaRPr>
          </a:p>
        </p:txBody>
      </p:sp>
      <p:cxnSp>
        <p:nvCxnSpPr>
          <p:cNvPr id="13" name="12 Conector recto de flecha"/>
          <p:cNvCxnSpPr/>
          <p:nvPr/>
        </p:nvCxnSpPr>
        <p:spPr>
          <a:xfrm>
            <a:off x="8750526" y="1786883"/>
            <a:ext cx="96011" cy="576064"/>
          </a:xfrm>
          <a:prstGeom prst="straightConnector1">
            <a:avLst/>
          </a:prstGeom>
          <a:ln w="28575">
            <a:tailEnd type="arrow"/>
          </a:ln>
          <a:effectLst>
            <a:outerShdw blurRad="50800" dist="38100" dir="13500000" algn="b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5" name="14 Conector recto de flecha"/>
          <p:cNvCxnSpPr/>
          <p:nvPr/>
        </p:nvCxnSpPr>
        <p:spPr>
          <a:xfrm flipH="1" flipV="1">
            <a:off x="5903979" y="2793703"/>
            <a:ext cx="1152128" cy="29617"/>
          </a:xfrm>
          <a:prstGeom prst="straightConnector1">
            <a:avLst/>
          </a:prstGeom>
          <a:ln w="28575">
            <a:tailEnd type="arrow"/>
          </a:ln>
          <a:effectLst>
            <a:outerShdw blurRad="50800" dist="38100" dir="13500000" algn="b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17" name="16 CuadroTexto"/>
          <p:cNvSpPr txBox="1"/>
          <p:nvPr/>
        </p:nvSpPr>
        <p:spPr>
          <a:xfrm>
            <a:off x="623392" y="4725145"/>
            <a:ext cx="3936437" cy="646331"/>
          </a:xfrm>
          <a:prstGeom prst="rect">
            <a:avLst/>
          </a:prstGeom>
          <a:noFill/>
        </p:spPr>
        <p:txBody>
          <a:bodyPr wrap="square" rtlCol="0">
            <a:spAutoFit/>
          </a:bodyPr>
          <a:lstStyle/>
          <a:p>
            <a:r>
              <a:rPr lang="es-EC" dirty="0">
                <a:latin typeface="Arial" pitchFamily="34" charset="0"/>
                <a:cs typeface="Arial" pitchFamily="34" charset="0"/>
              </a:rPr>
              <a:t>La recreación son actividades programables</a:t>
            </a:r>
          </a:p>
        </p:txBody>
      </p:sp>
      <p:cxnSp>
        <p:nvCxnSpPr>
          <p:cNvPr id="19" name="18 Conector recto de flecha"/>
          <p:cNvCxnSpPr/>
          <p:nvPr/>
        </p:nvCxnSpPr>
        <p:spPr>
          <a:xfrm>
            <a:off x="2159563" y="3789040"/>
            <a:ext cx="0" cy="648072"/>
          </a:xfrm>
          <a:prstGeom prst="straightConnector1">
            <a:avLst/>
          </a:prstGeom>
          <a:ln w="28575">
            <a:tailEnd type="arrow"/>
          </a:ln>
          <a:effectLst>
            <a:outerShdw blurRad="50800" dist="38100" dir="13500000" algn="b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20" name="19 CuadroTexto"/>
          <p:cNvSpPr txBox="1"/>
          <p:nvPr/>
        </p:nvSpPr>
        <p:spPr>
          <a:xfrm>
            <a:off x="5807968" y="4077072"/>
            <a:ext cx="3168352" cy="369332"/>
          </a:xfrm>
          <a:prstGeom prst="rect">
            <a:avLst/>
          </a:prstGeom>
          <a:noFill/>
        </p:spPr>
        <p:txBody>
          <a:bodyPr wrap="square" rtlCol="0">
            <a:spAutoFit/>
          </a:bodyPr>
          <a:lstStyle/>
          <a:p>
            <a:r>
              <a:rPr lang="es-EC" dirty="0" smtClean="0">
                <a:latin typeface="Arial" pitchFamily="34" charset="0"/>
                <a:cs typeface="Arial" pitchFamily="34" charset="0"/>
              </a:rPr>
              <a:t>planificación</a:t>
            </a:r>
            <a:endParaRPr lang="es-EC" dirty="0">
              <a:latin typeface="Arial" pitchFamily="34" charset="0"/>
              <a:cs typeface="Arial" pitchFamily="34" charset="0"/>
            </a:endParaRPr>
          </a:p>
        </p:txBody>
      </p:sp>
      <p:sp>
        <p:nvSpPr>
          <p:cNvPr id="21" name="20 CuadroTexto"/>
          <p:cNvSpPr txBox="1"/>
          <p:nvPr/>
        </p:nvSpPr>
        <p:spPr>
          <a:xfrm>
            <a:off x="5807968" y="4869160"/>
            <a:ext cx="3840427" cy="369332"/>
          </a:xfrm>
          <a:prstGeom prst="rect">
            <a:avLst/>
          </a:prstGeom>
          <a:noFill/>
        </p:spPr>
        <p:txBody>
          <a:bodyPr wrap="square" rtlCol="0">
            <a:spAutoFit/>
          </a:bodyPr>
          <a:lstStyle/>
          <a:p>
            <a:r>
              <a:rPr lang="es-EC" dirty="0" smtClean="0">
                <a:latin typeface="Arial" pitchFamily="34" charset="0"/>
                <a:cs typeface="Arial" pitchFamily="34" charset="0"/>
              </a:rPr>
              <a:t>profesionalismo</a:t>
            </a:r>
            <a:endParaRPr lang="es-EC" dirty="0">
              <a:latin typeface="Arial" pitchFamily="34" charset="0"/>
              <a:cs typeface="Arial" pitchFamily="34" charset="0"/>
            </a:endParaRPr>
          </a:p>
        </p:txBody>
      </p:sp>
      <p:sp>
        <p:nvSpPr>
          <p:cNvPr id="22" name="21 CuadroTexto"/>
          <p:cNvSpPr txBox="1"/>
          <p:nvPr/>
        </p:nvSpPr>
        <p:spPr>
          <a:xfrm>
            <a:off x="5903979" y="5733256"/>
            <a:ext cx="1920213" cy="369332"/>
          </a:xfrm>
          <a:prstGeom prst="rect">
            <a:avLst/>
          </a:prstGeom>
          <a:noFill/>
        </p:spPr>
        <p:txBody>
          <a:bodyPr wrap="square" rtlCol="0">
            <a:spAutoFit/>
          </a:bodyPr>
          <a:lstStyle/>
          <a:p>
            <a:r>
              <a:rPr lang="es-EC" dirty="0" smtClean="0">
                <a:latin typeface="Arial" pitchFamily="34" charset="0"/>
                <a:cs typeface="Arial" pitchFamily="34" charset="0"/>
              </a:rPr>
              <a:t>objetivos</a:t>
            </a:r>
            <a:endParaRPr lang="es-EC" dirty="0">
              <a:latin typeface="Arial" pitchFamily="34" charset="0"/>
              <a:cs typeface="Arial" pitchFamily="34" charset="0"/>
            </a:endParaRPr>
          </a:p>
        </p:txBody>
      </p:sp>
      <p:cxnSp>
        <p:nvCxnSpPr>
          <p:cNvPr id="24" name="23 Conector recto de flecha"/>
          <p:cNvCxnSpPr/>
          <p:nvPr/>
        </p:nvCxnSpPr>
        <p:spPr>
          <a:xfrm flipV="1">
            <a:off x="4367808" y="4365104"/>
            <a:ext cx="1248139" cy="432048"/>
          </a:xfrm>
          <a:prstGeom prst="straightConnector1">
            <a:avLst/>
          </a:prstGeom>
          <a:ln w="28575">
            <a:tailEnd type="arrow"/>
          </a:ln>
          <a:effectLst>
            <a:outerShdw blurRad="50800" dist="38100" dir="13500000" algn="b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26" name="25 Conector recto de flecha"/>
          <p:cNvCxnSpPr>
            <a:stCxn id="17" idx="3"/>
          </p:cNvCxnSpPr>
          <p:nvPr/>
        </p:nvCxnSpPr>
        <p:spPr>
          <a:xfrm>
            <a:off x="4559829" y="5048310"/>
            <a:ext cx="1152128" cy="36874"/>
          </a:xfrm>
          <a:prstGeom prst="straightConnector1">
            <a:avLst/>
          </a:prstGeom>
          <a:ln w="28575">
            <a:tailEnd type="arrow"/>
          </a:ln>
          <a:effectLst>
            <a:outerShdw blurRad="50800" dist="38100" dir="13500000" algn="b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28" name="27 Conector recto de flecha"/>
          <p:cNvCxnSpPr/>
          <p:nvPr/>
        </p:nvCxnSpPr>
        <p:spPr>
          <a:xfrm>
            <a:off x="4367808" y="5229200"/>
            <a:ext cx="1440160" cy="720080"/>
          </a:xfrm>
          <a:prstGeom prst="straightConnector1">
            <a:avLst/>
          </a:prstGeom>
          <a:ln w="28575">
            <a:tailEnd type="arrow"/>
          </a:ln>
          <a:effectLst>
            <a:outerShdw blurRad="50800" dist="38100" dir="13500000" algn="b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29" name="28 Cerrar llave"/>
          <p:cNvSpPr/>
          <p:nvPr/>
        </p:nvSpPr>
        <p:spPr>
          <a:xfrm>
            <a:off x="7824192" y="4005064"/>
            <a:ext cx="576064" cy="2232248"/>
          </a:xfrm>
          <a:prstGeom prst="rightBrace">
            <a:avLst/>
          </a:prstGeom>
          <a:ln w="28575"/>
          <a:effectLst>
            <a:outerShdw blurRad="50800" dist="38100" dir="13500000" algn="b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C">
              <a:latin typeface="Arial" pitchFamily="34" charset="0"/>
              <a:cs typeface="Arial" pitchFamily="34" charset="0"/>
            </a:endParaRPr>
          </a:p>
        </p:txBody>
      </p:sp>
      <p:sp>
        <p:nvSpPr>
          <p:cNvPr id="30" name="29 CuadroTexto"/>
          <p:cNvSpPr txBox="1"/>
          <p:nvPr/>
        </p:nvSpPr>
        <p:spPr>
          <a:xfrm>
            <a:off x="8976320" y="4869160"/>
            <a:ext cx="2304256" cy="369332"/>
          </a:xfrm>
          <a:prstGeom prst="rect">
            <a:avLst/>
          </a:prstGeom>
          <a:noFill/>
        </p:spPr>
        <p:txBody>
          <a:bodyPr wrap="square" rtlCol="0">
            <a:spAutoFit/>
          </a:bodyPr>
          <a:lstStyle/>
          <a:p>
            <a:r>
              <a:rPr lang="es-EC" b="1" dirty="0" smtClean="0">
                <a:latin typeface="Arial" pitchFamily="34" charset="0"/>
                <a:cs typeface="Arial" pitchFamily="34" charset="0"/>
              </a:rPr>
              <a:t>Conocer</a:t>
            </a:r>
            <a:endParaRPr lang="es-EC" b="1" dirty="0">
              <a:latin typeface="Arial" pitchFamily="34" charset="0"/>
              <a:cs typeface="Arial" pitchFamily="34" charset="0"/>
            </a:endParaRPr>
          </a:p>
        </p:txBody>
      </p:sp>
    </p:spTree>
  </p:cSld>
  <p:clrMapOvr>
    <a:masterClrMapping/>
  </p:clrMapOvr>
  <p:transition spd="med">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fill="hold"/>
                                        <p:tgtEl>
                                          <p:spTgt spid="20"/>
                                        </p:tgtEl>
                                        <p:attrNameLst>
                                          <p:attrName>ppt_x</p:attrName>
                                        </p:attrNameLst>
                                      </p:cBhvr>
                                      <p:tavLst>
                                        <p:tav tm="0">
                                          <p:val>
                                            <p:strVal val="#ppt_x"/>
                                          </p:val>
                                        </p:tav>
                                        <p:tav tm="100000">
                                          <p:val>
                                            <p:strVal val="#ppt_x"/>
                                          </p:val>
                                        </p:tav>
                                      </p:tavLst>
                                    </p:anim>
                                    <p:anim calcmode="lin" valueType="num">
                                      <p:cBhvr additive="base">
                                        <p:cTn id="48" dur="500" fill="hold"/>
                                        <p:tgtEl>
                                          <p:spTgt spid="20"/>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 calcmode="lin" valueType="num">
                                      <p:cBhvr additive="base">
                                        <p:cTn id="51" dur="500" fill="hold"/>
                                        <p:tgtEl>
                                          <p:spTgt spid="21"/>
                                        </p:tgtEl>
                                        <p:attrNameLst>
                                          <p:attrName>ppt_x</p:attrName>
                                        </p:attrNameLst>
                                      </p:cBhvr>
                                      <p:tavLst>
                                        <p:tav tm="0">
                                          <p:val>
                                            <p:strVal val="#ppt_x"/>
                                          </p:val>
                                        </p:tav>
                                        <p:tav tm="100000">
                                          <p:val>
                                            <p:strVal val="#ppt_x"/>
                                          </p:val>
                                        </p:tav>
                                      </p:tavLst>
                                    </p:anim>
                                    <p:anim calcmode="lin" valueType="num">
                                      <p:cBhvr additive="base">
                                        <p:cTn id="52" dur="500" fill="hold"/>
                                        <p:tgtEl>
                                          <p:spTgt spid="21"/>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 calcmode="lin" valueType="num">
                                      <p:cBhvr additive="base">
                                        <p:cTn id="55" dur="500" fill="hold"/>
                                        <p:tgtEl>
                                          <p:spTgt spid="22"/>
                                        </p:tgtEl>
                                        <p:attrNameLst>
                                          <p:attrName>ppt_x</p:attrName>
                                        </p:attrNameLst>
                                      </p:cBhvr>
                                      <p:tavLst>
                                        <p:tav tm="0">
                                          <p:val>
                                            <p:strVal val="#ppt_x"/>
                                          </p:val>
                                        </p:tav>
                                        <p:tav tm="100000">
                                          <p:val>
                                            <p:strVal val="#ppt_x"/>
                                          </p:val>
                                        </p:tav>
                                      </p:tavLst>
                                    </p:anim>
                                    <p:anim calcmode="lin" valueType="num">
                                      <p:cBhvr additive="base">
                                        <p:cTn id="56" dur="500" fill="hold"/>
                                        <p:tgtEl>
                                          <p:spTgt spid="22"/>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24"/>
                                        </p:tgtEl>
                                        <p:attrNameLst>
                                          <p:attrName>style.visibility</p:attrName>
                                        </p:attrNameLst>
                                      </p:cBhvr>
                                      <p:to>
                                        <p:strVal val="visible"/>
                                      </p:to>
                                    </p:set>
                                    <p:anim calcmode="lin" valueType="num">
                                      <p:cBhvr additive="base">
                                        <p:cTn id="59" dur="500" fill="hold"/>
                                        <p:tgtEl>
                                          <p:spTgt spid="24"/>
                                        </p:tgtEl>
                                        <p:attrNameLst>
                                          <p:attrName>ppt_x</p:attrName>
                                        </p:attrNameLst>
                                      </p:cBhvr>
                                      <p:tavLst>
                                        <p:tav tm="0">
                                          <p:val>
                                            <p:strVal val="#ppt_x"/>
                                          </p:val>
                                        </p:tav>
                                        <p:tav tm="100000">
                                          <p:val>
                                            <p:strVal val="#ppt_x"/>
                                          </p:val>
                                        </p:tav>
                                      </p:tavLst>
                                    </p:anim>
                                    <p:anim calcmode="lin" valueType="num">
                                      <p:cBhvr additive="base">
                                        <p:cTn id="60" dur="500" fill="hold"/>
                                        <p:tgtEl>
                                          <p:spTgt spid="24"/>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cBhvr additive="base">
                                        <p:cTn id="63" dur="500" fill="hold"/>
                                        <p:tgtEl>
                                          <p:spTgt spid="26"/>
                                        </p:tgtEl>
                                        <p:attrNameLst>
                                          <p:attrName>ppt_x</p:attrName>
                                        </p:attrNameLst>
                                      </p:cBhvr>
                                      <p:tavLst>
                                        <p:tav tm="0">
                                          <p:val>
                                            <p:strVal val="#ppt_x"/>
                                          </p:val>
                                        </p:tav>
                                        <p:tav tm="100000">
                                          <p:val>
                                            <p:strVal val="#ppt_x"/>
                                          </p:val>
                                        </p:tav>
                                      </p:tavLst>
                                    </p:anim>
                                    <p:anim calcmode="lin" valueType="num">
                                      <p:cBhvr additive="base">
                                        <p:cTn id="64" dur="500" fill="hold"/>
                                        <p:tgtEl>
                                          <p:spTgt spid="26"/>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28"/>
                                        </p:tgtEl>
                                        <p:attrNameLst>
                                          <p:attrName>style.visibility</p:attrName>
                                        </p:attrNameLst>
                                      </p:cBhvr>
                                      <p:to>
                                        <p:strVal val="visible"/>
                                      </p:to>
                                    </p:set>
                                    <p:anim calcmode="lin" valueType="num">
                                      <p:cBhvr additive="base">
                                        <p:cTn id="67" dur="500" fill="hold"/>
                                        <p:tgtEl>
                                          <p:spTgt spid="28"/>
                                        </p:tgtEl>
                                        <p:attrNameLst>
                                          <p:attrName>ppt_x</p:attrName>
                                        </p:attrNameLst>
                                      </p:cBhvr>
                                      <p:tavLst>
                                        <p:tav tm="0">
                                          <p:val>
                                            <p:strVal val="#ppt_x"/>
                                          </p:val>
                                        </p:tav>
                                        <p:tav tm="100000">
                                          <p:val>
                                            <p:strVal val="#ppt_x"/>
                                          </p:val>
                                        </p:tav>
                                      </p:tavLst>
                                    </p:anim>
                                    <p:anim calcmode="lin" valueType="num">
                                      <p:cBhvr additive="base">
                                        <p:cTn id="68" dur="500" fill="hold"/>
                                        <p:tgtEl>
                                          <p:spTgt spid="28"/>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9"/>
                                        </p:tgtEl>
                                        <p:attrNameLst>
                                          <p:attrName>style.visibility</p:attrName>
                                        </p:attrNameLst>
                                      </p:cBhvr>
                                      <p:to>
                                        <p:strVal val="visible"/>
                                      </p:to>
                                    </p:set>
                                    <p:anim calcmode="lin" valueType="num">
                                      <p:cBhvr additive="base">
                                        <p:cTn id="71" dur="500" fill="hold"/>
                                        <p:tgtEl>
                                          <p:spTgt spid="29"/>
                                        </p:tgtEl>
                                        <p:attrNameLst>
                                          <p:attrName>ppt_x</p:attrName>
                                        </p:attrNameLst>
                                      </p:cBhvr>
                                      <p:tavLst>
                                        <p:tav tm="0">
                                          <p:val>
                                            <p:strVal val="#ppt_x"/>
                                          </p:val>
                                        </p:tav>
                                        <p:tav tm="100000">
                                          <p:val>
                                            <p:strVal val="#ppt_x"/>
                                          </p:val>
                                        </p:tav>
                                      </p:tavLst>
                                    </p:anim>
                                    <p:anim calcmode="lin" valueType="num">
                                      <p:cBhvr additive="base">
                                        <p:cTn id="72" dur="500" fill="hold"/>
                                        <p:tgtEl>
                                          <p:spTgt spid="29"/>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30"/>
                                        </p:tgtEl>
                                        <p:attrNameLst>
                                          <p:attrName>style.visibility</p:attrName>
                                        </p:attrNameLst>
                                      </p:cBhvr>
                                      <p:to>
                                        <p:strVal val="visible"/>
                                      </p:to>
                                    </p:set>
                                    <p:anim calcmode="lin" valueType="num">
                                      <p:cBhvr additive="base">
                                        <p:cTn id="75" dur="500" fill="hold"/>
                                        <p:tgtEl>
                                          <p:spTgt spid="30"/>
                                        </p:tgtEl>
                                        <p:attrNameLst>
                                          <p:attrName>ppt_x</p:attrName>
                                        </p:attrNameLst>
                                      </p:cBhvr>
                                      <p:tavLst>
                                        <p:tav tm="0">
                                          <p:val>
                                            <p:strVal val="#ppt_x"/>
                                          </p:val>
                                        </p:tav>
                                        <p:tav tm="100000">
                                          <p:val>
                                            <p:strVal val="#ppt_x"/>
                                          </p:val>
                                        </p:tav>
                                      </p:tavLst>
                                    </p:anim>
                                    <p:anim calcmode="lin" valueType="num">
                                      <p:cBhvr additive="base">
                                        <p:cTn id="7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11" grpId="0"/>
      <p:bldP spid="17" grpId="0"/>
      <p:bldP spid="20" grpId="0"/>
      <p:bldP spid="21" grpId="0"/>
      <p:bldP spid="22" grpId="0"/>
      <p:bldP spid="29" grpId="0" animBg="1"/>
      <p:bldP spid="3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cstate="print"/>
          <a:srcRect/>
          <a:stretch>
            <a:fillRect/>
          </a:stretch>
        </p:blipFill>
        <p:spPr bwMode="auto">
          <a:xfrm>
            <a:off x="411481" y="60960"/>
            <a:ext cx="11125200" cy="7254240"/>
          </a:xfrm>
          <a:prstGeom prst="rect">
            <a:avLst/>
          </a:prstGeom>
          <a:noFill/>
          <a:ln w="9525">
            <a:noFill/>
            <a:miter lim="800000"/>
            <a:headEnd/>
            <a:tailEnd/>
          </a:ln>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698"/>
                                        </p:tgtEl>
                                        <p:attrNameLst>
                                          <p:attrName>style.visibility</p:attrName>
                                        </p:attrNameLst>
                                      </p:cBhvr>
                                      <p:to>
                                        <p:strVal val="visible"/>
                                      </p:to>
                                    </p:set>
                                    <p:animEffect transition="in" filter="wipe(down)">
                                      <p:cBhvr>
                                        <p:cTn id="7" dur="500"/>
                                        <p:tgtEl>
                                          <p:spTgt spid="296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335360" y="-171400"/>
            <a:ext cx="7488832" cy="1015663"/>
          </a:xfrm>
          <a:prstGeom prst="rect">
            <a:avLst/>
          </a:prstGeom>
          <a:noFill/>
        </p:spPr>
        <p:txBody>
          <a:bodyPr wrap="square" rtlCol="0">
            <a:spAutoFit/>
          </a:bodyPr>
          <a:lstStyle/>
          <a:p>
            <a:r>
              <a:rPr lang="es-EC" sz="2000" dirty="0" smtClean="0">
                <a:latin typeface="Arial" pitchFamily="34" charset="0"/>
                <a:cs typeface="Arial" pitchFamily="34" charset="0"/>
              </a:rPr>
              <a:t> </a:t>
            </a:r>
          </a:p>
          <a:p>
            <a:r>
              <a:rPr lang="es-EC" sz="2000" b="1" dirty="0" smtClean="0">
                <a:latin typeface="Arial" pitchFamily="34" charset="0"/>
                <a:cs typeface="Arial" pitchFamily="34" charset="0"/>
              </a:rPr>
              <a:t>Lista de actividades de las áreas recreativas</a:t>
            </a:r>
            <a:endParaRPr lang="es-EC" sz="2000" dirty="0" smtClean="0">
              <a:latin typeface="Arial" pitchFamily="34" charset="0"/>
              <a:cs typeface="Arial" pitchFamily="34" charset="0"/>
            </a:endParaRPr>
          </a:p>
          <a:p>
            <a:endParaRPr lang="es-EC" sz="2000" dirty="0">
              <a:latin typeface="Arial" pitchFamily="34" charset="0"/>
              <a:cs typeface="Arial" pitchFamily="34" charset="0"/>
            </a:endParaRPr>
          </a:p>
        </p:txBody>
      </p:sp>
      <p:graphicFrame>
        <p:nvGraphicFramePr>
          <p:cNvPr id="6" name="5 Tabla"/>
          <p:cNvGraphicFramePr>
            <a:graphicFrameLocks noGrp="1"/>
          </p:cNvGraphicFramePr>
          <p:nvPr/>
        </p:nvGraphicFramePr>
        <p:xfrm>
          <a:off x="625474" y="1157160"/>
          <a:ext cx="5348606" cy="5105642"/>
        </p:xfrm>
        <a:graphic>
          <a:graphicData uri="http://schemas.openxmlformats.org/drawingml/2006/table">
            <a:tbl>
              <a:tblPr/>
              <a:tblGrid>
                <a:gridCol w="2879726"/>
                <a:gridCol w="2468880"/>
              </a:tblGrid>
              <a:tr h="549720">
                <a:tc>
                  <a:txBody>
                    <a:bodyPr/>
                    <a:lstStyle/>
                    <a:p>
                      <a:pPr algn="ctr">
                        <a:lnSpc>
                          <a:spcPct val="115000"/>
                        </a:lnSpc>
                        <a:spcAft>
                          <a:spcPts val="0"/>
                        </a:spcAft>
                      </a:pPr>
                      <a:r>
                        <a:rPr lang="es-EC" sz="1400" b="1" dirty="0">
                          <a:solidFill>
                            <a:srgbClr val="000000"/>
                          </a:solidFill>
                          <a:latin typeface="Arial"/>
                          <a:ea typeface="Times New Roman"/>
                          <a:cs typeface="Times New Roman"/>
                        </a:rPr>
                        <a:t>Área Físico-deportivas</a:t>
                      </a:r>
                      <a:endParaRPr lang="es-EC" sz="1400" dirty="0">
                        <a:latin typeface="Calibri"/>
                        <a:ea typeface="Calibri"/>
                        <a:cs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BACC6"/>
                    </a:solidFill>
                  </a:tcPr>
                </a:tc>
                <a:tc>
                  <a:txBody>
                    <a:bodyPr/>
                    <a:lstStyle/>
                    <a:p>
                      <a:pPr algn="ctr">
                        <a:lnSpc>
                          <a:spcPct val="115000"/>
                        </a:lnSpc>
                        <a:spcAft>
                          <a:spcPts val="0"/>
                        </a:spcAft>
                      </a:pPr>
                      <a:r>
                        <a:rPr lang="es-EC" sz="1400" b="1">
                          <a:solidFill>
                            <a:srgbClr val="000000"/>
                          </a:solidFill>
                          <a:latin typeface="Arial"/>
                          <a:ea typeface="Times New Roman"/>
                          <a:cs typeface="Times New Roman"/>
                        </a:rPr>
                        <a:t>Área Lúdica</a:t>
                      </a:r>
                      <a:endParaRPr lang="es-EC" sz="1400">
                        <a:latin typeface="Calibri"/>
                        <a:ea typeface="Calibri"/>
                        <a:cs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BACC6"/>
                    </a:solidFill>
                  </a:tcPr>
                </a:tc>
              </a:tr>
              <a:tr h="266662">
                <a:tc>
                  <a:txBody>
                    <a:bodyPr/>
                    <a:lstStyle/>
                    <a:p>
                      <a:pPr algn="ctr">
                        <a:lnSpc>
                          <a:spcPct val="115000"/>
                        </a:lnSpc>
                        <a:spcAft>
                          <a:spcPts val="0"/>
                        </a:spcAft>
                      </a:pPr>
                      <a:r>
                        <a:rPr lang="es-EC" sz="1400">
                          <a:solidFill>
                            <a:srgbClr val="000000"/>
                          </a:solidFill>
                          <a:latin typeface="Arial"/>
                          <a:ea typeface="Times New Roman"/>
                          <a:cs typeface="Times New Roman"/>
                        </a:rPr>
                        <a:t>Gimnasia Laboral</a:t>
                      </a:r>
                      <a:endParaRPr lang="es-EC" sz="1400">
                        <a:latin typeface="Calibri"/>
                        <a:ea typeface="Calibri"/>
                        <a:cs typeface="Times New Roman"/>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5E2"/>
                    </a:solidFill>
                  </a:tcPr>
                </a:tc>
                <a:tc>
                  <a:txBody>
                    <a:bodyPr/>
                    <a:lstStyle/>
                    <a:p>
                      <a:pPr algn="ctr">
                        <a:lnSpc>
                          <a:spcPct val="115000"/>
                        </a:lnSpc>
                        <a:spcAft>
                          <a:spcPts val="0"/>
                        </a:spcAft>
                      </a:pPr>
                      <a:r>
                        <a:rPr lang="es-EC" sz="1400">
                          <a:solidFill>
                            <a:srgbClr val="000000"/>
                          </a:solidFill>
                          <a:latin typeface="Arial"/>
                          <a:ea typeface="Times New Roman"/>
                          <a:cs typeface="Times New Roman"/>
                        </a:rPr>
                        <a:t>Juego de los palillos</a:t>
                      </a:r>
                      <a:endParaRPr lang="es-EC" sz="1400">
                        <a:latin typeface="Calibri"/>
                        <a:ea typeface="Calibri"/>
                        <a:cs typeface="Times New Roman"/>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5E2"/>
                    </a:solidFill>
                  </a:tcPr>
                </a:tc>
              </a:tr>
              <a:tr h="533324">
                <a:tc>
                  <a:txBody>
                    <a:bodyPr/>
                    <a:lstStyle/>
                    <a:p>
                      <a:pPr algn="ctr">
                        <a:lnSpc>
                          <a:spcPct val="115000"/>
                        </a:lnSpc>
                        <a:spcAft>
                          <a:spcPts val="0"/>
                        </a:spcAft>
                      </a:pPr>
                      <a:r>
                        <a:rPr lang="es-EC" sz="1400">
                          <a:solidFill>
                            <a:srgbClr val="000000"/>
                          </a:solidFill>
                          <a:latin typeface="Arial"/>
                          <a:ea typeface="Times New Roman"/>
                          <a:cs typeface="Times New Roman"/>
                        </a:rPr>
                        <a:t>Balón mano sin pasar la media cancha</a:t>
                      </a:r>
                      <a:endParaRPr lang="es-EC" sz="1400">
                        <a:latin typeface="Calibri"/>
                        <a:ea typeface="Calibri"/>
                        <a:cs typeface="Times New Roman"/>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EAF1"/>
                    </a:solidFill>
                  </a:tcPr>
                </a:tc>
                <a:tc>
                  <a:txBody>
                    <a:bodyPr/>
                    <a:lstStyle/>
                    <a:p>
                      <a:pPr algn="ctr">
                        <a:lnSpc>
                          <a:spcPct val="115000"/>
                        </a:lnSpc>
                        <a:spcAft>
                          <a:spcPts val="0"/>
                        </a:spcAft>
                      </a:pPr>
                      <a:r>
                        <a:rPr lang="es-EC" sz="1400">
                          <a:solidFill>
                            <a:srgbClr val="000000"/>
                          </a:solidFill>
                          <a:latin typeface="Arial"/>
                          <a:ea typeface="Times New Roman"/>
                          <a:cs typeface="Times New Roman"/>
                        </a:rPr>
                        <a:t>Baile de la ula</a:t>
                      </a:r>
                      <a:endParaRPr lang="es-EC" sz="1400">
                        <a:latin typeface="Calibri"/>
                        <a:ea typeface="Calibri"/>
                        <a:cs typeface="Times New Roman"/>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EAF1"/>
                    </a:solidFill>
                  </a:tcPr>
                </a:tc>
              </a:tr>
              <a:tr h="266662">
                <a:tc>
                  <a:txBody>
                    <a:bodyPr/>
                    <a:lstStyle/>
                    <a:p>
                      <a:pPr algn="ctr">
                        <a:lnSpc>
                          <a:spcPct val="115000"/>
                        </a:lnSpc>
                        <a:spcAft>
                          <a:spcPts val="0"/>
                        </a:spcAft>
                      </a:pPr>
                      <a:r>
                        <a:rPr lang="es-EC" sz="1400">
                          <a:solidFill>
                            <a:srgbClr val="000000"/>
                          </a:solidFill>
                          <a:latin typeface="Arial"/>
                          <a:ea typeface="Times New Roman"/>
                          <a:cs typeface="Times New Roman"/>
                        </a:rPr>
                        <a:t>Fútbol adaptado</a:t>
                      </a:r>
                      <a:endParaRPr lang="es-EC" sz="1400">
                        <a:latin typeface="Calibri"/>
                        <a:ea typeface="Calibri"/>
                        <a:cs typeface="Times New Roman"/>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5E2"/>
                    </a:solidFill>
                  </a:tcPr>
                </a:tc>
                <a:tc>
                  <a:txBody>
                    <a:bodyPr/>
                    <a:lstStyle/>
                    <a:p>
                      <a:pPr algn="ctr">
                        <a:lnSpc>
                          <a:spcPct val="115000"/>
                        </a:lnSpc>
                        <a:spcAft>
                          <a:spcPts val="0"/>
                        </a:spcAft>
                      </a:pPr>
                      <a:r>
                        <a:rPr lang="es-EC" sz="1400">
                          <a:solidFill>
                            <a:srgbClr val="000000"/>
                          </a:solidFill>
                          <a:latin typeface="Arial"/>
                          <a:ea typeface="Times New Roman"/>
                          <a:cs typeface="Times New Roman"/>
                        </a:rPr>
                        <a:t>Serie de preguntas</a:t>
                      </a:r>
                      <a:endParaRPr lang="es-EC" sz="1400">
                        <a:latin typeface="Calibri"/>
                        <a:ea typeface="Calibri"/>
                        <a:cs typeface="Times New Roman"/>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5E2"/>
                    </a:solidFill>
                  </a:tcPr>
                </a:tc>
              </a:tr>
              <a:tr h="347820">
                <a:tc>
                  <a:txBody>
                    <a:bodyPr/>
                    <a:lstStyle/>
                    <a:p>
                      <a:pPr algn="ctr">
                        <a:lnSpc>
                          <a:spcPct val="150000"/>
                        </a:lnSpc>
                        <a:spcAft>
                          <a:spcPts val="0"/>
                        </a:spcAft>
                      </a:pPr>
                      <a:r>
                        <a:rPr lang="es-EC" sz="1400">
                          <a:solidFill>
                            <a:srgbClr val="000000"/>
                          </a:solidFill>
                          <a:latin typeface="Arial"/>
                          <a:ea typeface="Times New Roman"/>
                          <a:cs typeface="Times New Roman"/>
                        </a:rPr>
                        <a:t>Bailoterapia</a:t>
                      </a:r>
                      <a:endParaRPr lang="es-EC" sz="1400">
                        <a:latin typeface="Calibri"/>
                        <a:ea typeface="Calibri"/>
                        <a:cs typeface="Times New Roman"/>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EAF1"/>
                    </a:solidFill>
                  </a:tcPr>
                </a:tc>
                <a:tc>
                  <a:txBody>
                    <a:bodyPr/>
                    <a:lstStyle/>
                    <a:p>
                      <a:pPr algn="ctr">
                        <a:lnSpc>
                          <a:spcPct val="115000"/>
                        </a:lnSpc>
                        <a:spcAft>
                          <a:spcPts val="0"/>
                        </a:spcAft>
                      </a:pPr>
                      <a:r>
                        <a:rPr lang="es-EC" sz="1400">
                          <a:solidFill>
                            <a:srgbClr val="000000"/>
                          </a:solidFill>
                          <a:latin typeface="Arial"/>
                          <a:ea typeface="Times New Roman"/>
                          <a:cs typeface="Times New Roman"/>
                        </a:rPr>
                        <a:t>Transportar agua + obstáculos</a:t>
                      </a:r>
                      <a:endParaRPr lang="es-EC" sz="1400">
                        <a:latin typeface="Calibri"/>
                        <a:ea typeface="Calibri"/>
                        <a:cs typeface="Times New Roman"/>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EAF1"/>
                    </a:solidFill>
                  </a:tcPr>
                </a:tc>
              </a:tr>
              <a:tr h="347820">
                <a:tc>
                  <a:txBody>
                    <a:bodyPr/>
                    <a:lstStyle/>
                    <a:p>
                      <a:pPr algn="ctr">
                        <a:lnSpc>
                          <a:spcPct val="150000"/>
                        </a:lnSpc>
                        <a:spcAft>
                          <a:spcPts val="0"/>
                        </a:spcAft>
                      </a:pPr>
                      <a:r>
                        <a:rPr lang="es-EC" sz="1400">
                          <a:solidFill>
                            <a:srgbClr val="000000"/>
                          </a:solidFill>
                          <a:latin typeface="Arial"/>
                          <a:ea typeface="Times New Roman"/>
                          <a:cs typeface="Times New Roman"/>
                        </a:rPr>
                        <a:t>Ecua voley</a:t>
                      </a:r>
                      <a:endParaRPr lang="es-EC" sz="1400">
                        <a:latin typeface="Calibri"/>
                        <a:ea typeface="Calibri"/>
                        <a:cs typeface="Times New Roman"/>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5E2"/>
                    </a:solidFill>
                  </a:tcPr>
                </a:tc>
                <a:tc>
                  <a:txBody>
                    <a:bodyPr/>
                    <a:lstStyle/>
                    <a:p>
                      <a:pPr algn="ctr">
                        <a:lnSpc>
                          <a:spcPct val="115000"/>
                        </a:lnSpc>
                        <a:spcAft>
                          <a:spcPts val="0"/>
                        </a:spcAft>
                      </a:pPr>
                      <a:r>
                        <a:rPr lang="es-EC" sz="1400">
                          <a:solidFill>
                            <a:srgbClr val="000000"/>
                          </a:solidFill>
                          <a:latin typeface="Arial"/>
                          <a:ea typeface="Times New Roman"/>
                          <a:cs typeface="Times New Roman"/>
                        </a:rPr>
                        <a:t>Lobos y venados</a:t>
                      </a:r>
                      <a:endParaRPr lang="es-EC" sz="1400">
                        <a:latin typeface="Calibri"/>
                        <a:ea typeface="Calibri"/>
                        <a:cs typeface="Times New Roman"/>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5E2"/>
                    </a:solidFill>
                  </a:tcPr>
                </a:tc>
              </a:tr>
              <a:tr h="293364">
                <a:tc>
                  <a:txBody>
                    <a:bodyPr/>
                    <a:lstStyle/>
                    <a:p>
                      <a:pPr algn="ctr">
                        <a:lnSpc>
                          <a:spcPct val="115000"/>
                        </a:lnSpc>
                        <a:spcAft>
                          <a:spcPts val="0"/>
                        </a:spcAft>
                      </a:pPr>
                      <a:r>
                        <a:rPr lang="es-EC" sz="1400">
                          <a:solidFill>
                            <a:srgbClr val="000000"/>
                          </a:solidFill>
                          <a:latin typeface="Arial"/>
                          <a:ea typeface="Times New Roman"/>
                          <a:cs typeface="Times New Roman"/>
                        </a:rPr>
                        <a:t>Pierna gol</a:t>
                      </a:r>
                      <a:endParaRPr lang="es-EC" sz="1400">
                        <a:latin typeface="Calibri"/>
                        <a:ea typeface="Calibri"/>
                        <a:cs typeface="Times New Roman"/>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EAF1"/>
                    </a:solidFill>
                  </a:tcPr>
                </a:tc>
                <a:tc>
                  <a:txBody>
                    <a:bodyPr/>
                    <a:lstStyle/>
                    <a:p>
                      <a:pPr algn="ctr">
                        <a:lnSpc>
                          <a:spcPct val="115000"/>
                        </a:lnSpc>
                        <a:spcAft>
                          <a:spcPts val="0"/>
                        </a:spcAft>
                      </a:pPr>
                      <a:r>
                        <a:rPr lang="es-EC" sz="1400">
                          <a:solidFill>
                            <a:srgbClr val="000000"/>
                          </a:solidFill>
                          <a:latin typeface="Arial"/>
                          <a:ea typeface="Times New Roman"/>
                          <a:cs typeface="Times New Roman"/>
                        </a:rPr>
                        <a:t>Jenga</a:t>
                      </a:r>
                      <a:endParaRPr lang="es-EC" sz="1400">
                        <a:latin typeface="Calibri"/>
                        <a:ea typeface="Calibri"/>
                        <a:cs typeface="Times New Roman"/>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EAF1"/>
                    </a:solidFill>
                  </a:tcPr>
                </a:tc>
              </a:tr>
              <a:tr h="266662">
                <a:tc>
                  <a:txBody>
                    <a:bodyPr/>
                    <a:lstStyle/>
                    <a:p>
                      <a:pPr algn="ctr">
                        <a:lnSpc>
                          <a:spcPct val="115000"/>
                        </a:lnSpc>
                        <a:spcAft>
                          <a:spcPts val="0"/>
                        </a:spcAft>
                      </a:pPr>
                      <a:r>
                        <a:rPr lang="es-EC" sz="1400">
                          <a:solidFill>
                            <a:srgbClr val="000000"/>
                          </a:solidFill>
                          <a:latin typeface="Arial"/>
                          <a:ea typeface="Times New Roman"/>
                          <a:cs typeface="Times New Roman"/>
                        </a:rPr>
                        <a:t>Tiro al blanco</a:t>
                      </a:r>
                      <a:endParaRPr lang="es-EC" sz="1400">
                        <a:latin typeface="Calibri"/>
                        <a:ea typeface="Calibri"/>
                        <a:cs typeface="Times New Roman"/>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5E2"/>
                    </a:solidFill>
                  </a:tcPr>
                </a:tc>
                <a:tc>
                  <a:txBody>
                    <a:bodyPr/>
                    <a:lstStyle/>
                    <a:p>
                      <a:pPr algn="ctr">
                        <a:lnSpc>
                          <a:spcPct val="115000"/>
                        </a:lnSpc>
                        <a:spcAft>
                          <a:spcPts val="0"/>
                        </a:spcAft>
                      </a:pPr>
                      <a:r>
                        <a:rPr lang="es-EC" sz="1400">
                          <a:solidFill>
                            <a:srgbClr val="000000"/>
                          </a:solidFill>
                          <a:latin typeface="Arial"/>
                          <a:ea typeface="Times New Roman"/>
                          <a:cs typeface="Times New Roman"/>
                        </a:rPr>
                        <a:t>Macateta</a:t>
                      </a:r>
                      <a:endParaRPr lang="es-EC" sz="1400">
                        <a:latin typeface="Calibri"/>
                        <a:ea typeface="Calibri"/>
                        <a:cs typeface="Times New Roman"/>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5E2"/>
                    </a:solidFill>
                  </a:tcPr>
                </a:tc>
              </a:tr>
              <a:tr h="266662">
                <a:tc>
                  <a:txBody>
                    <a:bodyPr/>
                    <a:lstStyle/>
                    <a:p>
                      <a:endParaRPr lang="es-EC" sz="1400">
                        <a:latin typeface="Calibri"/>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EAF1"/>
                    </a:solidFill>
                  </a:tcPr>
                </a:tc>
                <a:tc>
                  <a:txBody>
                    <a:bodyPr/>
                    <a:lstStyle/>
                    <a:p>
                      <a:pPr algn="ctr">
                        <a:lnSpc>
                          <a:spcPct val="115000"/>
                        </a:lnSpc>
                        <a:spcAft>
                          <a:spcPts val="0"/>
                        </a:spcAft>
                      </a:pPr>
                      <a:r>
                        <a:rPr lang="es-EC" sz="1400">
                          <a:solidFill>
                            <a:srgbClr val="000000"/>
                          </a:solidFill>
                          <a:latin typeface="Arial"/>
                          <a:ea typeface="Times New Roman"/>
                          <a:cs typeface="Times New Roman"/>
                        </a:rPr>
                        <a:t>Bolas</a:t>
                      </a:r>
                      <a:endParaRPr lang="es-EC" sz="1400">
                        <a:latin typeface="Calibri"/>
                        <a:ea typeface="Calibri"/>
                        <a:cs typeface="Times New Roman"/>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EAF1"/>
                    </a:solidFill>
                  </a:tcPr>
                </a:tc>
              </a:tr>
              <a:tr h="266662">
                <a:tc>
                  <a:txBody>
                    <a:bodyPr/>
                    <a:lstStyle/>
                    <a:p>
                      <a:endParaRPr lang="es-EC" sz="1400">
                        <a:latin typeface="Calibri"/>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5E2"/>
                    </a:solidFill>
                  </a:tcPr>
                </a:tc>
                <a:tc>
                  <a:txBody>
                    <a:bodyPr/>
                    <a:lstStyle/>
                    <a:p>
                      <a:pPr algn="ctr">
                        <a:lnSpc>
                          <a:spcPct val="115000"/>
                        </a:lnSpc>
                        <a:spcAft>
                          <a:spcPts val="0"/>
                        </a:spcAft>
                      </a:pPr>
                      <a:r>
                        <a:rPr lang="es-EC" sz="1400">
                          <a:solidFill>
                            <a:srgbClr val="000000"/>
                          </a:solidFill>
                          <a:latin typeface="Arial"/>
                          <a:ea typeface="Times New Roman"/>
                          <a:cs typeface="Times New Roman"/>
                        </a:rPr>
                        <a:t>Romper el globo</a:t>
                      </a:r>
                      <a:endParaRPr lang="es-EC" sz="1400">
                        <a:latin typeface="Calibri"/>
                        <a:ea typeface="Calibri"/>
                        <a:cs typeface="Times New Roman"/>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5E2"/>
                    </a:solidFill>
                  </a:tcPr>
                </a:tc>
              </a:tr>
              <a:tr h="266662">
                <a:tc>
                  <a:txBody>
                    <a:bodyPr/>
                    <a:lstStyle/>
                    <a:p>
                      <a:endParaRPr lang="es-EC" sz="1400">
                        <a:latin typeface="Calibri"/>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EAF1"/>
                    </a:solidFill>
                  </a:tcPr>
                </a:tc>
                <a:tc>
                  <a:txBody>
                    <a:bodyPr/>
                    <a:lstStyle/>
                    <a:p>
                      <a:pPr algn="ctr">
                        <a:lnSpc>
                          <a:spcPct val="115000"/>
                        </a:lnSpc>
                        <a:spcAft>
                          <a:spcPts val="0"/>
                        </a:spcAft>
                      </a:pPr>
                      <a:r>
                        <a:rPr lang="es-EC" sz="1400">
                          <a:solidFill>
                            <a:srgbClr val="000000"/>
                          </a:solidFill>
                          <a:latin typeface="Arial"/>
                          <a:ea typeface="Times New Roman"/>
                          <a:cs typeface="Times New Roman"/>
                        </a:rPr>
                        <a:t>Las quemada</a:t>
                      </a:r>
                      <a:endParaRPr lang="es-EC" sz="1400">
                        <a:latin typeface="Calibri"/>
                        <a:ea typeface="Calibri"/>
                        <a:cs typeface="Times New Roman"/>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EAF1"/>
                    </a:solidFill>
                  </a:tcPr>
                </a:tc>
              </a:tr>
              <a:tr h="266662">
                <a:tc>
                  <a:txBody>
                    <a:bodyPr/>
                    <a:lstStyle/>
                    <a:p>
                      <a:endParaRPr lang="es-EC" sz="1400">
                        <a:latin typeface="Calibri"/>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5E2"/>
                    </a:solidFill>
                  </a:tcPr>
                </a:tc>
                <a:tc>
                  <a:txBody>
                    <a:bodyPr/>
                    <a:lstStyle/>
                    <a:p>
                      <a:pPr algn="ctr">
                        <a:lnSpc>
                          <a:spcPct val="115000"/>
                        </a:lnSpc>
                        <a:spcAft>
                          <a:spcPts val="0"/>
                        </a:spcAft>
                      </a:pPr>
                      <a:r>
                        <a:rPr lang="es-EC" sz="1400">
                          <a:solidFill>
                            <a:srgbClr val="000000"/>
                          </a:solidFill>
                          <a:latin typeface="Arial"/>
                          <a:ea typeface="Times New Roman"/>
                          <a:cs typeface="Times New Roman"/>
                        </a:rPr>
                        <a:t>Campeonato de cuarenta</a:t>
                      </a:r>
                      <a:endParaRPr lang="es-EC" sz="1400">
                        <a:latin typeface="Calibri"/>
                        <a:ea typeface="Calibri"/>
                        <a:cs typeface="Times New Roman"/>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5E2"/>
                    </a:solidFill>
                  </a:tcPr>
                </a:tc>
              </a:tr>
              <a:tr h="266662">
                <a:tc>
                  <a:txBody>
                    <a:bodyPr/>
                    <a:lstStyle/>
                    <a:p>
                      <a:endParaRPr lang="es-EC" sz="1400">
                        <a:latin typeface="Calibri"/>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EAF1"/>
                    </a:solidFill>
                  </a:tcPr>
                </a:tc>
                <a:tc>
                  <a:txBody>
                    <a:bodyPr/>
                    <a:lstStyle/>
                    <a:p>
                      <a:pPr algn="ctr">
                        <a:lnSpc>
                          <a:spcPct val="115000"/>
                        </a:lnSpc>
                        <a:spcAft>
                          <a:spcPts val="0"/>
                        </a:spcAft>
                      </a:pPr>
                      <a:r>
                        <a:rPr lang="es-EC" sz="1400">
                          <a:solidFill>
                            <a:srgbClr val="000000"/>
                          </a:solidFill>
                          <a:latin typeface="Arial"/>
                          <a:ea typeface="Times New Roman"/>
                          <a:cs typeface="Times New Roman"/>
                        </a:rPr>
                        <a:t>El elástico</a:t>
                      </a:r>
                      <a:endParaRPr lang="es-EC" sz="1400">
                        <a:latin typeface="Calibri"/>
                        <a:ea typeface="Calibri"/>
                        <a:cs typeface="Times New Roman"/>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EAF1"/>
                    </a:solidFill>
                  </a:tcPr>
                </a:tc>
              </a:tr>
              <a:tr h="266662">
                <a:tc>
                  <a:txBody>
                    <a:bodyPr/>
                    <a:lstStyle/>
                    <a:p>
                      <a:endParaRPr lang="es-EC" sz="1400">
                        <a:latin typeface="Calibri"/>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5E2"/>
                    </a:solidFill>
                  </a:tcPr>
                </a:tc>
                <a:tc>
                  <a:txBody>
                    <a:bodyPr/>
                    <a:lstStyle/>
                    <a:p>
                      <a:pPr algn="ctr">
                        <a:lnSpc>
                          <a:spcPct val="115000"/>
                        </a:lnSpc>
                        <a:spcAft>
                          <a:spcPts val="0"/>
                        </a:spcAft>
                      </a:pPr>
                      <a:r>
                        <a:rPr lang="es-EC" sz="1400">
                          <a:solidFill>
                            <a:srgbClr val="000000"/>
                          </a:solidFill>
                          <a:latin typeface="Arial"/>
                          <a:ea typeface="Times New Roman"/>
                          <a:cs typeface="Times New Roman"/>
                        </a:rPr>
                        <a:t>No te dejes coger por la pacharaca</a:t>
                      </a:r>
                      <a:endParaRPr lang="es-EC" sz="1400">
                        <a:latin typeface="Calibri"/>
                        <a:ea typeface="Calibri"/>
                        <a:cs typeface="Times New Roman"/>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5E2"/>
                    </a:solidFill>
                  </a:tcPr>
                </a:tc>
              </a:tr>
              <a:tr h="266662">
                <a:tc>
                  <a:txBody>
                    <a:bodyPr/>
                    <a:lstStyle/>
                    <a:p>
                      <a:endParaRPr lang="es-EC" sz="1400">
                        <a:latin typeface="Calibri"/>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EAF1"/>
                    </a:solidFill>
                  </a:tcPr>
                </a:tc>
                <a:tc>
                  <a:txBody>
                    <a:bodyPr/>
                    <a:lstStyle/>
                    <a:p>
                      <a:pPr algn="ctr">
                        <a:lnSpc>
                          <a:spcPct val="115000"/>
                        </a:lnSpc>
                        <a:spcAft>
                          <a:spcPts val="0"/>
                        </a:spcAft>
                      </a:pPr>
                      <a:r>
                        <a:rPr lang="es-EC" sz="1400" dirty="0">
                          <a:solidFill>
                            <a:srgbClr val="000000"/>
                          </a:solidFill>
                          <a:latin typeface="Arial"/>
                          <a:ea typeface="Times New Roman"/>
                          <a:cs typeface="Times New Roman"/>
                        </a:rPr>
                        <a:t>Memoriza la carta</a:t>
                      </a:r>
                      <a:endParaRPr lang="es-EC" sz="1400" dirty="0">
                        <a:latin typeface="Calibri"/>
                        <a:ea typeface="Calibri"/>
                        <a:cs typeface="Times New Roman"/>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EAF1"/>
                    </a:solidFill>
                  </a:tcPr>
                </a:tc>
              </a:tr>
            </a:tbl>
          </a:graphicData>
        </a:graphic>
      </p:graphicFrame>
      <p:graphicFrame>
        <p:nvGraphicFramePr>
          <p:cNvPr id="7" name="6 Tabla"/>
          <p:cNvGraphicFramePr>
            <a:graphicFrameLocks noGrp="1"/>
          </p:cNvGraphicFramePr>
          <p:nvPr/>
        </p:nvGraphicFramePr>
        <p:xfrm>
          <a:off x="6440170" y="1228089"/>
          <a:ext cx="3084830" cy="3542030"/>
        </p:xfrm>
        <a:graphic>
          <a:graphicData uri="http://schemas.openxmlformats.org/drawingml/2006/table">
            <a:tbl>
              <a:tblPr/>
              <a:tblGrid>
                <a:gridCol w="3084830"/>
              </a:tblGrid>
              <a:tr h="767019">
                <a:tc>
                  <a:txBody>
                    <a:bodyPr/>
                    <a:lstStyle/>
                    <a:p>
                      <a:pPr algn="ctr">
                        <a:lnSpc>
                          <a:spcPct val="115000"/>
                        </a:lnSpc>
                        <a:spcAft>
                          <a:spcPts val="0"/>
                        </a:spcAft>
                      </a:pPr>
                      <a:r>
                        <a:rPr lang="es-EC" sz="1600" b="1" dirty="0">
                          <a:solidFill>
                            <a:srgbClr val="000000"/>
                          </a:solidFill>
                          <a:latin typeface="Arial"/>
                          <a:ea typeface="Times New Roman"/>
                          <a:cs typeface="Times New Roman"/>
                        </a:rPr>
                        <a:t>Técnicas de agrupamiento</a:t>
                      </a:r>
                      <a:endParaRPr lang="es-EC" sz="1600" dirty="0">
                        <a:latin typeface="Calibri"/>
                        <a:ea typeface="Calibri"/>
                        <a:cs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BACC6"/>
                    </a:solidFill>
                  </a:tcPr>
                </a:tc>
              </a:tr>
              <a:tr h="383509">
                <a:tc>
                  <a:txBody>
                    <a:bodyPr/>
                    <a:lstStyle/>
                    <a:p>
                      <a:pPr algn="ctr">
                        <a:lnSpc>
                          <a:spcPct val="115000"/>
                        </a:lnSpc>
                        <a:spcAft>
                          <a:spcPts val="0"/>
                        </a:spcAft>
                      </a:pPr>
                      <a:r>
                        <a:rPr lang="es-EC" sz="1600">
                          <a:solidFill>
                            <a:srgbClr val="000000"/>
                          </a:solidFill>
                          <a:latin typeface="Arial"/>
                          <a:ea typeface="Times New Roman"/>
                          <a:cs typeface="Times New Roman"/>
                        </a:rPr>
                        <a:t>Pica pica la ensalada</a:t>
                      </a:r>
                      <a:endParaRPr lang="es-EC" sz="1600">
                        <a:latin typeface="Calibri"/>
                        <a:ea typeface="Calibri"/>
                        <a:cs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5E2"/>
                    </a:solidFill>
                  </a:tcPr>
                </a:tc>
              </a:tr>
              <a:tr h="383509">
                <a:tc>
                  <a:txBody>
                    <a:bodyPr/>
                    <a:lstStyle/>
                    <a:p>
                      <a:pPr algn="ctr">
                        <a:lnSpc>
                          <a:spcPct val="115000"/>
                        </a:lnSpc>
                        <a:spcAft>
                          <a:spcPts val="0"/>
                        </a:spcAft>
                      </a:pPr>
                      <a:r>
                        <a:rPr lang="es-EC" sz="1600">
                          <a:solidFill>
                            <a:srgbClr val="000000"/>
                          </a:solidFill>
                          <a:latin typeface="Arial"/>
                          <a:ea typeface="Times New Roman"/>
                          <a:cs typeface="Times New Roman"/>
                        </a:rPr>
                        <a:t>Grupos de</a:t>
                      </a:r>
                      <a:endParaRPr lang="es-EC" sz="1600">
                        <a:latin typeface="Calibri"/>
                        <a:ea typeface="Calibri"/>
                        <a:cs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EAF1"/>
                    </a:solidFill>
                  </a:tcPr>
                </a:tc>
              </a:tr>
              <a:tr h="383509">
                <a:tc>
                  <a:txBody>
                    <a:bodyPr/>
                    <a:lstStyle/>
                    <a:p>
                      <a:pPr algn="ctr">
                        <a:lnSpc>
                          <a:spcPct val="115000"/>
                        </a:lnSpc>
                        <a:spcAft>
                          <a:spcPts val="0"/>
                        </a:spcAft>
                      </a:pPr>
                      <a:r>
                        <a:rPr lang="es-EC" sz="1600">
                          <a:solidFill>
                            <a:srgbClr val="000000"/>
                          </a:solidFill>
                          <a:latin typeface="Arial"/>
                          <a:ea typeface="Times New Roman"/>
                          <a:cs typeface="Times New Roman"/>
                        </a:rPr>
                        <a:t>Te, chocolate, café</a:t>
                      </a:r>
                      <a:endParaRPr lang="es-EC" sz="1600">
                        <a:latin typeface="Calibri"/>
                        <a:ea typeface="Calibri"/>
                        <a:cs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5E2"/>
                    </a:solidFill>
                  </a:tcPr>
                </a:tc>
              </a:tr>
              <a:tr h="390331">
                <a:tc>
                  <a:txBody>
                    <a:bodyPr/>
                    <a:lstStyle/>
                    <a:p>
                      <a:pPr algn="ctr">
                        <a:lnSpc>
                          <a:spcPct val="115000"/>
                        </a:lnSpc>
                        <a:spcAft>
                          <a:spcPts val="0"/>
                        </a:spcAft>
                      </a:pPr>
                      <a:r>
                        <a:rPr lang="es-EC" sz="1600">
                          <a:solidFill>
                            <a:srgbClr val="000000"/>
                          </a:solidFill>
                          <a:latin typeface="Arial"/>
                          <a:ea typeface="Times New Roman"/>
                          <a:cs typeface="Times New Roman"/>
                        </a:rPr>
                        <a:t>Hao</a:t>
                      </a:r>
                      <a:endParaRPr lang="es-EC" sz="1600">
                        <a:latin typeface="Calibri"/>
                        <a:ea typeface="Calibri"/>
                        <a:cs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EAF1"/>
                    </a:solidFill>
                  </a:tcPr>
                </a:tc>
              </a:tr>
              <a:tr h="390331">
                <a:tc>
                  <a:txBody>
                    <a:bodyPr/>
                    <a:lstStyle/>
                    <a:p>
                      <a:pPr algn="ctr">
                        <a:lnSpc>
                          <a:spcPct val="115000"/>
                        </a:lnSpc>
                        <a:spcAft>
                          <a:spcPts val="0"/>
                        </a:spcAft>
                      </a:pPr>
                      <a:r>
                        <a:rPr lang="es-EC" sz="1600">
                          <a:solidFill>
                            <a:srgbClr val="000000"/>
                          </a:solidFill>
                          <a:latin typeface="Arial"/>
                          <a:ea typeface="Times New Roman"/>
                          <a:cs typeface="Times New Roman"/>
                        </a:rPr>
                        <a:t>Toca toca</a:t>
                      </a:r>
                      <a:endParaRPr lang="es-EC" sz="1600">
                        <a:latin typeface="Calibri"/>
                        <a:ea typeface="Calibri"/>
                        <a:cs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5E2"/>
                    </a:solidFill>
                  </a:tcPr>
                </a:tc>
              </a:tr>
              <a:tr h="421911">
                <a:tc>
                  <a:txBody>
                    <a:bodyPr/>
                    <a:lstStyle/>
                    <a:p>
                      <a:pPr algn="ctr">
                        <a:lnSpc>
                          <a:spcPct val="115000"/>
                        </a:lnSpc>
                        <a:spcAft>
                          <a:spcPts val="0"/>
                        </a:spcAft>
                      </a:pPr>
                      <a:r>
                        <a:rPr lang="es-EC" sz="1600">
                          <a:solidFill>
                            <a:srgbClr val="000000"/>
                          </a:solidFill>
                          <a:latin typeface="Arial"/>
                          <a:ea typeface="Times New Roman"/>
                          <a:cs typeface="Times New Roman"/>
                        </a:rPr>
                        <a:t>El barco</a:t>
                      </a:r>
                      <a:endParaRPr lang="es-EC" sz="1600">
                        <a:latin typeface="Calibri"/>
                        <a:ea typeface="Calibri"/>
                        <a:cs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EAF1"/>
                    </a:solidFill>
                  </a:tcPr>
                </a:tc>
              </a:tr>
              <a:tr h="421911">
                <a:tc>
                  <a:txBody>
                    <a:bodyPr/>
                    <a:lstStyle/>
                    <a:p>
                      <a:pPr algn="ctr">
                        <a:lnSpc>
                          <a:spcPct val="115000"/>
                        </a:lnSpc>
                        <a:spcAft>
                          <a:spcPts val="0"/>
                        </a:spcAft>
                      </a:pPr>
                      <a:r>
                        <a:rPr lang="es-EC" sz="1600" dirty="0">
                          <a:solidFill>
                            <a:srgbClr val="000000"/>
                          </a:solidFill>
                          <a:latin typeface="Arial"/>
                          <a:ea typeface="Times New Roman"/>
                          <a:cs typeface="Times New Roman"/>
                        </a:rPr>
                        <a:t>Lanchas</a:t>
                      </a:r>
                      <a:endParaRPr lang="es-EC" sz="1600" dirty="0">
                        <a:latin typeface="Calibri"/>
                        <a:ea typeface="Calibri"/>
                        <a:cs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5E2"/>
                    </a:solidFill>
                  </a:tcPr>
                </a:tc>
              </a:tr>
            </a:tbl>
          </a:graphicData>
        </a:graphic>
      </p:graphicFrame>
    </p:spTree>
  </p:cSld>
  <p:clrMapOvr>
    <a:masterClrMapping/>
  </p:clrMapOvr>
  <p:transition spd="slow">
    <p:wheel spokes="8"/>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3" name="Picture 3" descr="C:\Users\user\Documents\MAESTRIA EN REACREACION Y TIEMPO LIBRE\PERFIL DE TESIS\fotos\22062012353.jpg"/>
          <p:cNvPicPr>
            <a:picLocks noChangeAspect="1" noChangeArrowheads="1"/>
          </p:cNvPicPr>
          <p:nvPr/>
        </p:nvPicPr>
        <p:blipFill>
          <a:blip r:embed="rId2" cstate="print"/>
          <a:srcRect l="11424" t="19742" r="19481"/>
          <a:stretch>
            <a:fillRect/>
          </a:stretch>
        </p:blipFill>
        <p:spPr bwMode="auto">
          <a:xfrm rot="1918205">
            <a:off x="8016239" y="2849880"/>
            <a:ext cx="4312920" cy="3757295"/>
          </a:xfrm>
          <a:prstGeom prst="rect">
            <a:avLst/>
          </a:prstGeom>
          <a:ln>
            <a:noFill/>
          </a:ln>
          <a:effectLst>
            <a:outerShdw blurRad="292100" dist="139700" dir="2700000" algn="tl" rotWithShape="0">
              <a:srgbClr val="333333">
                <a:alpha val="65000"/>
              </a:srgbClr>
            </a:outerShdw>
          </a:effectLst>
        </p:spPr>
      </p:pic>
      <p:sp>
        <p:nvSpPr>
          <p:cNvPr id="3" name="Rectangle 7"/>
          <p:cNvSpPr>
            <a:spLocks noChangeArrowheads="1"/>
          </p:cNvSpPr>
          <p:nvPr/>
        </p:nvSpPr>
        <p:spPr bwMode="auto">
          <a:xfrm>
            <a:off x="45720" y="184002"/>
            <a:ext cx="5184576"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C" sz="2400" b="1" i="0" u="none" strike="noStrike" cap="none" normalizeH="0" baseline="0" dirty="0" smtClean="0">
                <a:ln>
                  <a:noFill/>
                </a:ln>
                <a:solidFill>
                  <a:schemeClr val="tx1"/>
                </a:solidFill>
                <a:effectLst/>
                <a:latin typeface="Arial" pitchFamily="34" charset="0"/>
                <a:ea typeface="Calibri" pitchFamily="34" charset="0"/>
                <a:cs typeface="Arial" pitchFamily="34" charset="0"/>
              </a:rPr>
              <a:t>Recursos materiales:</a:t>
            </a:r>
          </a:p>
        </p:txBody>
      </p:sp>
      <p:sp>
        <p:nvSpPr>
          <p:cNvPr id="4" name="10 Marcador de contenido"/>
          <p:cNvSpPr txBox="1">
            <a:spLocks/>
          </p:cNvSpPr>
          <p:nvPr/>
        </p:nvSpPr>
        <p:spPr>
          <a:xfrm>
            <a:off x="492331" y="816456"/>
            <a:ext cx="4876800" cy="5724128"/>
          </a:xfrm>
          <a:prstGeom prst="rect">
            <a:avLst/>
          </a:prstGeom>
        </p:spPr>
        <p:txBody>
          <a:bodyPr>
            <a:normAutofit fontScale="92500" lnSpcReduction="20000"/>
          </a:bodyPr>
          <a:lstStyle/>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kumimoji="0" lang="es-EC" sz="2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1 </a:t>
            </a:r>
            <a:r>
              <a:rPr kumimoji="0" lang="es-EC" sz="2400" b="0" i="0" u="none" strike="noStrike" kern="1200" cap="none" spc="0" normalizeH="0" baseline="0" noProof="0" dirty="0" err="1" smtClean="0">
                <a:ln>
                  <a:noFill/>
                </a:ln>
                <a:solidFill>
                  <a:schemeClr val="tx1"/>
                </a:solidFill>
                <a:effectLst/>
                <a:uLnTx/>
                <a:uFillTx/>
                <a:latin typeface="Arial" pitchFamily="34" charset="0"/>
                <a:ea typeface="+mn-ea"/>
                <a:cs typeface="Arial" pitchFamily="34" charset="0"/>
              </a:rPr>
              <a:t>balon</a:t>
            </a:r>
            <a:r>
              <a:rPr kumimoji="0" lang="es-EC" sz="2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 5</a:t>
            </a: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lang="es-EC" sz="2400" dirty="0" smtClean="0">
                <a:latin typeface="Arial" pitchFamily="34" charset="0"/>
                <a:ea typeface="Calibri" pitchFamily="34" charset="0"/>
                <a:cs typeface="Arial" pitchFamily="34" charset="0"/>
              </a:rPr>
              <a:t>50 palillos de pincho</a:t>
            </a:r>
            <a:endParaRPr lang="es-EC" sz="2400" dirty="0" smtClean="0">
              <a:latin typeface="Arial" pitchFamily="34" charset="0"/>
              <a:cs typeface="Arial" pitchFamily="34" charset="0"/>
            </a:endParaRP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lang="es-EC" sz="2400" dirty="0" smtClean="0">
                <a:latin typeface="Arial" pitchFamily="34" charset="0"/>
                <a:ea typeface="Calibri" pitchFamily="34" charset="0"/>
                <a:cs typeface="Arial" pitchFamily="34" charset="0"/>
              </a:rPr>
              <a:t>10 </a:t>
            </a:r>
            <a:r>
              <a:rPr lang="es-EC" sz="2400" dirty="0" err="1" smtClean="0">
                <a:latin typeface="Arial" pitchFamily="34" charset="0"/>
                <a:ea typeface="Calibri" pitchFamily="34" charset="0"/>
                <a:cs typeface="Arial" pitchFamily="34" charset="0"/>
              </a:rPr>
              <a:t>ulas</a:t>
            </a:r>
            <a:endParaRPr lang="es-EC" sz="2400" dirty="0" smtClean="0">
              <a:latin typeface="Arial" pitchFamily="34" charset="0"/>
              <a:cs typeface="Arial" pitchFamily="34" charset="0"/>
            </a:endParaRP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lang="es-EC" sz="2400" dirty="0" smtClean="0">
                <a:latin typeface="Arial" pitchFamily="34" charset="0"/>
                <a:ea typeface="Calibri" pitchFamily="34" charset="0"/>
                <a:cs typeface="Arial" pitchFamily="34" charset="0"/>
              </a:rPr>
              <a:t>1 grabadora</a:t>
            </a:r>
            <a:endParaRPr lang="es-EC" sz="2400" dirty="0" smtClean="0">
              <a:latin typeface="Arial" pitchFamily="34" charset="0"/>
              <a:cs typeface="Arial" pitchFamily="34" charset="0"/>
            </a:endParaRP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lang="es-EC" sz="2400" dirty="0" smtClean="0">
                <a:latin typeface="Arial" pitchFamily="34" charset="0"/>
                <a:ea typeface="Calibri" pitchFamily="34" charset="0"/>
                <a:cs typeface="Arial" pitchFamily="34" charset="0"/>
              </a:rPr>
              <a:t>10 lápices</a:t>
            </a:r>
            <a:endParaRPr lang="es-EC" sz="2400" dirty="0" smtClean="0">
              <a:latin typeface="Arial" pitchFamily="34" charset="0"/>
              <a:cs typeface="Arial" pitchFamily="34" charset="0"/>
            </a:endParaRP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lang="es-EC" sz="2400" dirty="0" smtClean="0">
                <a:latin typeface="Arial" pitchFamily="34" charset="0"/>
                <a:ea typeface="Calibri" pitchFamily="34" charset="0"/>
                <a:cs typeface="Arial" pitchFamily="34" charset="0"/>
              </a:rPr>
              <a:t>10 hojas de papel reciclado</a:t>
            </a:r>
            <a:endParaRPr lang="es-EC" sz="2400" dirty="0" smtClean="0">
              <a:latin typeface="Arial" pitchFamily="34" charset="0"/>
              <a:cs typeface="Arial" pitchFamily="34" charset="0"/>
            </a:endParaRP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lang="es-EC" sz="2400" dirty="0" smtClean="0">
                <a:latin typeface="Arial" pitchFamily="34" charset="0"/>
                <a:ea typeface="Calibri" pitchFamily="34" charset="0"/>
                <a:cs typeface="Arial" pitchFamily="34" charset="0"/>
              </a:rPr>
              <a:t>1 </a:t>
            </a:r>
            <a:r>
              <a:rPr lang="es-EC" sz="2400" dirty="0" err="1" smtClean="0">
                <a:latin typeface="Arial" pitchFamily="34" charset="0"/>
                <a:ea typeface="Calibri" pitchFamily="34" charset="0"/>
                <a:cs typeface="Arial" pitchFamily="34" charset="0"/>
              </a:rPr>
              <a:t>jenga</a:t>
            </a:r>
            <a:endParaRPr lang="es-EC" sz="2400" dirty="0" smtClean="0">
              <a:latin typeface="Arial" pitchFamily="34" charset="0"/>
              <a:cs typeface="Arial" pitchFamily="34" charset="0"/>
            </a:endParaRP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lang="es-EC" sz="2400" dirty="0" smtClean="0">
                <a:latin typeface="Arial" pitchFamily="34" charset="0"/>
                <a:ea typeface="Calibri" pitchFamily="34" charset="0"/>
                <a:cs typeface="Arial" pitchFamily="34" charset="0"/>
              </a:rPr>
              <a:t>10 macatetas</a:t>
            </a:r>
            <a:endParaRPr lang="es-EC" sz="2400" dirty="0" smtClean="0">
              <a:latin typeface="Arial" pitchFamily="34" charset="0"/>
              <a:cs typeface="Arial" pitchFamily="34" charset="0"/>
            </a:endParaRP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lang="es-EC" sz="2400" dirty="0" smtClean="0">
                <a:latin typeface="Arial" pitchFamily="34" charset="0"/>
                <a:ea typeface="Calibri" pitchFamily="34" charset="0"/>
                <a:cs typeface="Arial" pitchFamily="34" charset="0"/>
              </a:rPr>
              <a:t>2 pelotas saltarinas</a:t>
            </a:r>
            <a:endParaRPr lang="es-EC" sz="2400" dirty="0" smtClean="0">
              <a:latin typeface="Arial" pitchFamily="34" charset="0"/>
              <a:cs typeface="Arial" pitchFamily="34" charset="0"/>
            </a:endParaRP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lang="es-EC" sz="2400" dirty="0" smtClean="0">
                <a:latin typeface="Arial" pitchFamily="34" charset="0"/>
                <a:ea typeface="Calibri" pitchFamily="34" charset="0"/>
                <a:cs typeface="Arial" pitchFamily="34" charset="0"/>
              </a:rPr>
              <a:t>1 tiro al blanco</a:t>
            </a:r>
            <a:endParaRPr lang="es-EC" sz="2400" dirty="0" smtClean="0">
              <a:latin typeface="Arial" pitchFamily="34" charset="0"/>
              <a:cs typeface="Arial" pitchFamily="34" charset="0"/>
            </a:endParaRP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lang="es-EC" sz="2400" dirty="0" smtClean="0">
                <a:latin typeface="Arial" pitchFamily="34" charset="0"/>
                <a:ea typeface="Calibri" pitchFamily="34" charset="0"/>
                <a:cs typeface="Arial" pitchFamily="34" charset="0"/>
              </a:rPr>
              <a:t>30 bolas</a:t>
            </a: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lang="es-EC" sz="2400" dirty="0" smtClean="0">
                <a:latin typeface="Arial" pitchFamily="34" charset="0"/>
                <a:ea typeface="Calibri" pitchFamily="34" charset="0"/>
                <a:cs typeface="Arial" pitchFamily="34" charset="0"/>
              </a:rPr>
              <a:t>60 globos</a:t>
            </a:r>
            <a:endParaRPr lang="es-EC" sz="2400" dirty="0" smtClean="0">
              <a:latin typeface="Arial" pitchFamily="34" charset="0"/>
              <a:cs typeface="Arial" pitchFamily="34" charset="0"/>
            </a:endParaRP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lang="es-EC" sz="2400" dirty="0" smtClean="0">
                <a:latin typeface="Arial" pitchFamily="34" charset="0"/>
                <a:ea typeface="Calibri" pitchFamily="34" charset="0"/>
                <a:cs typeface="Arial" pitchFamily="34" charset="0"/>
              </a:rPr>
              <a:t>1 rollo de lana</a:t>
            </a:r>
            <a:endParaRPr lang="es-EC" sz="2400" dirty="0" smtClean="0">
              <a:latin typeface="Arial" pitchFamily="34" charset="0"/>
              <a:cs typeface="Arial" pitchFamily="34" charset="0"/>
            </a:endParaRP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lang="es-EC" sz="2400" dirty="0" smtClean="0">
                <a:latin typeface="Arial" pitchFamily="34" charset="0"/>
                <a:ea typeface="Calibri" pitchFamily="34" charset="0"/>
                <a:cs typeface="Arial" pitchFamily="34" charset="0"/>
              </a:rPr>
              <a:t>1 cuerda de 5 m.</a:t>
            </a:r>
            <a:endParaRPr lang="es-EC" sz="2400" dirty="0" smtClean="0">
              <a:latin typeface="Arial" pitchFamily="34" charset="0"/>
              <a:cs typeface="Arial" pitchFamily="34" charset="0"/>
            </a:endParaRP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lang="es-EC" sz="2400" dirty="0" smtClean="0">
                <a:latin typeface="Arial" pitchFamily="34" charset="0"/>
                <a:ea typeface="Calibri" pitchFamily="34" charset="0"/>
                <a:cs typeface="Arial" pitchFamily="34" charset="0"/>
              </a:rPr>
              <a:t>1 paquete de naipes</a:t>
            </a: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lang="es-EC" sz="2400" dirty="0" smtClean="0">
                <a:latin typeface="Arial" pitchFamily="34" charset="0"/>
                <a:ea typeface="Calibri" pitchFamily="34" charset="0"/>
                <a:cs typeface="Arial" pitchFamily="34" charset="0"/>
              </a:rPr>
              <a:t>1 elástico de 3 m.</a:t>
            </a:r>
            <a:endParaRPr kumimoji="0" lang="es-EC" sz="24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pic>
        <p:nvPicPr>
          <p:cNvPr id="61441" name="Picture 1" descr="C:\Users\user\Documents\MAESTRIA EN REACREACION Y TIEMPO LIBRE\PERFIL DE TESIS\fotos\180.jpg"/>
          <p:cNvPicPr>
            <a:picLocks noChangeAspect="1" noChangeArrowheads="1"/>
          </p:cNvPicPr>
          <p:nvPr/>
        </p:nvPicPr>
        <p:blipFill>
          <a:blip r:embed="rId3" cstate="print"/>
          <a:srcRect l="437" t="39925"/>
          <a:stretch>
            <a:fillRect/>
          </a:stretch>
        </p:blipFill>
        <p:spPr bwMode="auto">
          <a:xfrm>
            <a:off x="4770120" y="198120"/>
            <a:ext cx="6214745" cy="2812415"/>
          </a:xfrm>
          <a:prstGeom prst="rect">
            <a:avLst/>
          </a:prstGeom>
          <a:ln>
            <a:noFill/>
          </a:ln>
          <a:effectLst>
            <a:outerShdw blurRad="292100" dist="139700" dir="2700000" algn="tl" rotWithShape="0">
              <a:srgbClr val="333333">
                <a:alpha val="65000"/>
              </a:srgbClr>
            </a:outerShdw>
          </a:effectLst>
        </p:spPr>
      </p:pic>
      <p:pic>
        <p:nvPicPr>
          <p:cNvPr id="61444" name="Picture 4" descr="C:\Users\user\Documents\MAESTRIA EN REACREACION Y TIEMPO LIBRE\PERFIL DE TESIS\fotos\22062012347.jpg"/>
          <p:cNvPicPr>
            <a:picLocks noChangeAspect="1" noChangeArrowheads="1"/>
          </p:cNvPicPr>
          <p:nvPr/>
        </p:nvPicPr>
        <p:blipFill>
          <a:blip r:embed="rId4" cstate="print"/>
          <a:srcRect/>
          <a:stretch>
            <a:fillRect/>
          </a:stretch>
        </p:blipFill>
        <p:spPr bwMode="auto">
          <a:xfrm rot="19879199">
            <a:off x="3798781" y="3221039"/>
            <a:ext cx="4077123" cy="3057842"/>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wipe(down)">
                                      <p:cBhvr>
                                        <p:cTn id="10" dur="500"/>
                                        <p:tgtEl>
                                          <p:spTgt spid="4">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wipe(down)">
                                      <p:cBhvr>
                                        <p:cTn id="13" dur="500"/>
                                        <p:tgtEl>
                                          <p:spTgt spid="4">
                                            <p:txEl>
                                              <p:pRg st="2" end="2"/>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wipe(down)">
                                      <p:cBhvr>
                                        <p:cTn id="16" dur="500"/>
                                        <p:tgtEl>
                                          <p:spTgt spid="4">
                                            <p:txEl>
                                              <p:pRg st="3" end="3"/>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wipe(down)">
                                      <p:cBhvr>
                                        <p:cTn id="19" dur="500"/>
                                        <p:tgtEl>
                                          <p:spTgt spid="4">
                                            <p:txEl>
                                              <p:pRg st="4" end="4"/>
                                            </p:txEl>
                                          </p:spTgt>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wipe(down)">
                                      <p:cBhvr>
                                        <p:cTn id="22" dur="500"/>
                                        <p:tgtEl>
                                          <p:spTgt spid="4">
                                            <p:txEl>
                                              <p:pRg st="5" end="5"/>
                                            </p:txEl>
                                          </p:spTgt>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Effect transition="in" filter="wipe(down)">
                                      <p:cBhvr>
                                        <p:cTn id="25" dur="500"/>
                                        <p:tgtEl>
                                          <p:spTgt spid="4">
                                            <p:txEl>
                                              <p:pRg st="6" end="6"/>
                                            </p:txEl>
                                          </p:spTgt>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4">
                                            <p:txEl>
                                              <p:pRg st="7" end="7"/>
                                            </p:txEl>
                                          </p:spTgt>
                                        </p:tgtEl>
                                        <p:attrNameLst>
                                          <p:attrName>style.visibility</p:attrName>
                                        </p:attrNameLst>
                                      </p:cBhvr>
                                      <p:to>
                                        <p:strVal val="visible"/>
                                      </p:to>
                                    </p:set>
                                    <p:animEffect transition="in" filter="wipe(down)">
                                      <p:cBhvr>
                                        <p:cTn id="28" dur="500"/>
                                        <p:tgtEl>
                                          <p:spTgt spid="4">
                                            <p:txEl>
                                              <p:pRg st="7" end="7"/>
                                            </p:txEl>
                                          </p:spTgt>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animEffect transition="in" filter="wipe(down)">
                                      <p:cBhvr>
                                        <p:cTn id="31" dur="500"/>
                                        <p:tgtEl>
                                          <p:spTgt spid="4">
                                            <p:txEl>
                                              <p:pRg st="8" end="8"/>
                                            </p:txEl>
                                          </p:spTgt>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4">
                                            <p:txEl>
                                              <p:pRg st="9" end="9"/>
                                            </p:txEl>
                                          </p:spTgt>
                                        </p:tgtEl>
                                        <p:attrNameLst>
                                          <p:attrName>style.visibility</p:attrName>
                                        </p:attrNameLst>
                                      </p:cBhvr>
                                      <p:to>
                                        <p:strVal val="visible"/>
                                      </p:to>
                                    </p:set>
                                    <p:animEffect transition="in" filter="wipe(down)">
                                      <p:cBhvr>
                                        <p:cTn id="34" dur="500"/>
                                        <p:tgtEl>
                                          <p:spTgt spid="4">
                                            <p:txEl>
                                              <p:pRg st="9" end="9"/>
                                            </p:txEl>
                                          </p:spTgt>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4">
                                            <p:txEl>
                                              <p:pRg st="10" end="10"/>
                                            </p:txEl>
                                          </p:spTgt>
                                        </p:tgtEl>
                                        <p:attrNameLst>
                                          <p:attrName>style.visibility</p:attrName>
                                        </p:attrNameLst>
                                      </p:cBhvr>
                                      <p:to>
                                        <p:strVal val="visible"/>
                                      </p:to>
                                    </p:set>
                                    <p:animEffect transition="in" filter="wipe(down)">
                                      <p:cBhvr>
                                        <p:cTn id="37" dur="500"/>
                                        <p:tgtEl>
                                          <p:spTgt spid="4">
                                            <p:txEl>
                                              <p:pRg st="10" end="10"/>
                                            </p:txEl>
                                          </p:spTgt>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4">
                                            <p:txEl>
                                              <p:pRg st="11" end="11"/>
                                            </p:txEl>
                                          </p:spTgt>
                                        </p:tgtEl>
                                        <p:attrNameLst>
                                          <p:attrName>style.visibility</p:attrName>
                                        </p:attrNameLst>
                                      </p:cBhvr>
                                      <p:to>
                                        <p:strVal val="visible"/>
                                      </p:to>
                                    </p:set>
                                    <p:animEffect transition="in" filter="wipe(down)">
                                      <p:cBhvr>
                                        <p:cTn id="40" dur="500"/>
                                        <p:tgtEl>
                                          <p:spTgt spid="4">
                                            <p:txEl>
                                              <p:pRg st="11" end="11"/>
                                            </p:txEl>
                                          </p:spTgt>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4">
                                            <p:txEl>
                                              <p:pRg st="12" end="12"/>
                                            </p:txEl>
                                          </p:spTgt>
                                        </p:tgtEl>
                                        <p:attrNameLst>
                                          <p:attrName>style.visibility</p:attrName>
                                        </p:attrNameLst>
                                      </p:cBhvr>
                                      <p:to>
                                        <p:strVal val="visible"/>
                                      </p:to>
                                    </p:set>
                                    <p:animEffect transition="in" filter="wipe(down)">
                                      <p:cBhvr>
                                        <p:cTn id="43" dur="500"/>
                                        <p:tgtEl>
                                          <p:spTgt spid="4">
                                            <p:txEl>
                                              <p:pRg st="12" end="12"/>
                                            </p:txEl>
                                          </p:spTgt>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4">
                                            <p:txEl>
                                              <p:pRg st="13" end="13"/>
                                            </p:txEl>
                                          </p:spTgt>
                                        </p:tgtEl>
                                        <p:attrNameLst>
                                          <p:attrName>style.visibility</p:attrName>
                                        </p:attrNameLst>
                                      </p:cBhvr>
                                      <p:to>
                                        <p:strVal val="visible"/>
                                      </p:to>
                                    </p:set>
                                    <p:animEffect transition="in" filter="wipe(down)">
                                      <p:cBhvr>
                                        <p:cTn id="46" dur="500"/>
                                        <p:tgtEl>
                                          <p:spTgt spid="4">
                                            <p:txEl>
                                              <p:pRg st="13" end="13"/>
                                            </p:txEl>
                                          </p:spTgt>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4">
                                            <p:txEl>
                                              <p:pRg st="14" end="14"/>
                                            </p:txEl>
                                          </p:spTgt>
                                        </p:tgtEl>
                                        <p:attrNameLst>
                                          <p:attrName>style.visibility</p:attrName>
                                        </p:attrNameLst>
                                      </p:cBhvr>
                                      <p:to>
                                        <p:strVal val="visible"/>
                                      </p:to>
                                    </p:set>
                                    <p:animEffect transition="in" filter="wipe(down)">
                                      <p:cBhvr>
                                        <p:cTn id="49" dur="500"/>
                                        <p:tgtEl>
                                          <p:spTgt spid="4">
                                            <p:txEl>
                                              <p:pRg st="14" end="14"/>
                                            </p:txEl>
                                          </p:spTgt>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4">
                                            <p:txEl>
                                              <p:pRg st="15" end="15"/>
                                            </p:txEl>
                                          </p:spTgt>
                                        </p:tgtEl>
                                        <p:attrNameLst>
                                          <p:attrName>style.visibility</p:attrName>
                                        </p:attrNameLst>
                                      </p:cBhvr>
                                      <p:to>
                                        <p:strVal val="visible"/>
                                      </p:to>
                                    </p:set>
                                    <p:animEffect transition="in" filter="wipe(down)">
                                      <p:cBhvr>
                                        <p:cTn id="52" dur="500"/>
                                        <p:tgtEl>
                                          <p:spTgt spid="4">
                                            <p:txEl>
                                              <p:pRg st="15" end="15"/>
                                            </p:txEl>
                                          </p:spTgt>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3">
                                            <p:txEl>
                                              <p:pRg st="0" end="0"/>
                                            </p:txEl>
                                          </p:spTgt>
                                        </p:tgtEl>
                                        <p:attrNameLst>
                                          <p:attrName>style.visibility</p:attrName>
                                        </p:attrNameLst>
                                      </p:cBhvr>
                                      <p:to>
                                        <p:strVal val="visible"/>
                                      </p:to>
                                    </p:set>
                                    <p:animEffect transition="in" filter="wipe(down)">
                                      <p:cBhvr>
                                        <p:cTn id="55" dur="500"/>
                                        <p:tgtEl>
                                          <p:spTgt spid="3">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61441"/>
                                        </p:tgtEl>
                                        <p:attrNameLst>
                                          <p:attrName>style.visibility</p:attrName>
                                        </p:attrNameLst>
                                      </p:cBhvr>
                                      <p:to>
                                        <p:strVal val="visible"/>
                                      </p:to>
                                    </p:set>
                                    <p:anim calcmode="lin" valueType="num">
                                      <p:cBhvr additive="base">
                                        <p:cTn id="60" dur="500" fill="hold"/>
                                        <p:tgtEl>
                                          <p:spTgt spid="61441"/>
                                        </p:tgtEl>
                                        <p:attrNameLst>
                                          <p:attrName>ppt_x</p:attrName>
                                        </p:attrNameLst>
                                      </p:cBhvr>
                                      <p:tavLst>
                                        <p:tav tm="0">
                                          <p:val>
                                            <p:strVal val="#ppt_x"/>
                                          </p:val>
                                        </p:tav>
                                        <p:tav tm="100000">
                                          <p:val>
                                            <p:strVal val="#ppt_x"/>
                                          </p:val>
                                        </p:tav>
                                      </p:tavLst>
                                    </p:anim>
                                    <p:anim calcmode="lin" valueType="num">
                                      <p:cBhvr additive="base">
                                        <p:cTn id="61" dur="500" fill="hold"/>
                                        <p:tgtEl>
                                          <p:spTgt spid="61441"/>
                                        </p:tgtEl>
                                        <p:attrNameLst>
                                          <p:attrName>ppt_y</p:attrName>
                                        </p:attrNameLst>
                                      </p:cBhvr>
                                      <p:tavLst>
                                        <p:tav tm="0">
                                          <p:val>
                                            <p:strVal val="1+#ppt_h/2"/>
                                          </p:val>
                                        </p:tav>
                                        <p:tav tm="100000">
                                          <p:val>
                                            <p:strVal val="#ppt_y"/>
                                          </p:val>
                                        </p:tav>
                                      </p:tavLst>
                                    </p:anim>
                                  </p:childTnLst>
                                </p:cTn>
                              </p:par>
                              <p:par>
                                <p:cTn id="62" presetID="2" presetClass="entr" presetSubtype="4" fill="hold" nodeType="withEffect">
                                  <p:stCondLst>
                                    <p:cond delay="0"/>
                                  </p:stCondLst>
                                  <p:childTnLst>
                                    <p:set>
                                      <p:cBhvr>
                                        <p:cTn id="63" dur="1" fill="hold">
                                          <p:stCondLst>
                                            <p:cond delay="0"/>
                                          </p:stCondLst>
                                        </p:cTn>
                                        <p:tgtEl>
                                          <p:spTgt spid="61444"/>
                                        </p:tgtEl>
                                        <p:attrNameLst>
                                          <p:attrName>style.visibility</p:attrName>
                                        </p:attrNameLst>
                                      </p:cBhvr>
                                      <p:to>
                                        <p:strVal val="visible"/>
                                      </p:to>
                                    </p:set>
                                    <p:anim calcmode="lin" valueType="num">
                                      <p:cBhvr additive="base">
                                        <p:cTn id="64" dur="500" fill="hold"/>
                                        <p:tgtEl>
                                          <p:spTgt spid="61444"/>
                                        </p:tgtEl>
                                        <p:attrNameLst>
                                          <p:attrName>ppt_x</p:attrName>
                                        </p:attrNameLst>
                                      </p:cBhvr>
                                      <p:tavLst>
                                        <p:tav tm="0">
                                          <p:val>
                                            <p:strVal val="#ppt_x"/>
                                          </p:val>
                                        </p:tav>
                                        <p:tav tm="100000">
                                          <p:val>
                                            <p:strVal val="#ppt_x"/>
                                          </p:val>
                                        </p:tav>
                                      </p:tavLst>
                                    </p:anim>
                                    <p:anim calcmode="lin" valueType="num">
                                      <p:cBhvr additive="base">
                                        <p:cTn id="65" dur="500" fill="hold"/>
                                        <p:tgtEl>
                                          <p:spTgt spid="61444"/>
                                        </p:tgtEl>
                                        <p:attrNameLst>
                                          <p:attrName>ppt_y</p:attrName>
                                        </p:attrNameLst>
                                      </p:cBhvr>
                                      <p:tavLst>
                                        <p:tav tm="0">
                                          <p:val>
                                            <p:strVal val="1+#ppt_h/2"/>
                                          </p:val>
                                        </p:tav>
                                        <p:tav tm="100000">
                                          <p:val>
                                            <p:strVal val="#ppt_y"/>
                                          </p:val>
                                        </p:tav>
                                      </p:tavLst>
                                    </p:anim>
                                  </p:childTnLst>
                                </p:cTn>
                              </p:par>
                              <p:par>
                                <p:cTn id="66" presetID="2" presetClass="entr" presetSubtype="4" fill="hold" nodeType="withEffect">
                                  <p:stCondLst>
                                    <p:cond delay="0"/>
                                  </p:stCondLst>
                                  <p:childTnLst>
                                    <p:set>
                                      <p:cBhvr>
                                        <p:cTn id="67" dur="1" fill="hold">
                                          <p:stCondLst>
                                            <p:cond delay="0"/>
                                          </p:stCondLst>
                                        </p:cTn>
                                        <p:tgtEl>
                                          <p:spTgt spid="61443"/>
                                        </p:tgtEl>
                                        <p:attrNameLst>
                                          <p:attrName>style.visibility</p:attrName>
                                        </p:attrNameLst>
                                      </p:cBhvr>
                                      <p:to>
                                        <p:strVal val="visible"/>
                                      </p:to>
                                    </p:set>
                                    <p:anim calcmode="lin" valueType="num">
                                      <p:cBhvr additive="base">
                                        <p:cTn id="68" dur="500" fill="hold"/>
                                        <p:tgtEl>
                                          <p:spTgt spid="61443"/>
                                        </p:tgtEl>
                                        <p:attrNameLst>
                                          <p:attrName>ppt_x</p:attrName>
                                        </p:attrNameLst>
                                      </p:cBhvr>
                                      <p:tavLst>
                                        <p:tav tm="0">
                                          <p:val>
                                            <p:strVal val="#ppt_x"/>
                                          </p:val>
                                        </p:tav>
                                        <p:tav tm="100000">
                                          <p:val>
                                            <p:strVal val="#ppt_x"/>
                                          </p:val>
                                        </p:tav>
                                      </p:tavLst>
                                    </p:anim>
                                    <p:anim calcmode="lin" valueType="num">
                                      <p:cBhvr additive="base">
                                        <p:cTn id="69" dur="500" fill="hold"/>
                                        <p:tgtEl>
                                          <p:spTgt spid="614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4" grpId="0" build="allAtOnce"/>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239349" y="116633"/>
            <a:ext cx="10753195" cy="461665"/>
          </a:xfrm>
          <a:prstGeom prst="rect">
            <a:avLst/>
          </a:prstGeom>
          <a:noFill/>
        </p:spPr>
        <p:txBody>
          <a:bodyPr wrap="square" rtlCol="0">
            <a:spAutoFit/>
          </a:bodyPr>
          <a:lstStyle/>
          <a:p>
            <a:pPr marL="0" lvl="3"/>
            <a:r>
              <a:rPr lang="es-EC" sz="2400" b="1" dirty="0" smtClean="0">
                <a:latin typeface="Arial" pitchFamily="34" charset="0"/>
                <a:cs typeface="Arial" pitchFamily="34" charset="0"/>
              </a:rPr>
              <a:t>Conclusiones</a:t>
            </a:r>
            <a:endParaRPr lang="es-EC" sz="2400" dirty="0">
              <a:latin typeface="Arial" pitchFamily="34" charset="0"/>
              <a:cs typeface="Arial" pitchFamily="34" charset="0"/>
            </a:endParaRPr>
          </a:p>
        </p:txBody>
      </p:sp>
      <p:sp>
        <p:nvSpPr>
          <p:cNvPr id="4" name="3 Rectángulo"/>
          <p:cNvSpPr/>
          <p:nvPr/>
        </p:nvSpPr>
        <p:spPr>
          <a:xfrm>
            <a:off x="381000" y="734259"/>
            <a:ext cx="11292840" cy="2554545"/>
          </a:xfrm>
          <a:prstGeom prst="rect">
            <a:avLst/>
          </a:prstGeom>
        </p:spPr>
        <p:txBody>
          <a:bodyPr wrap="square">
            <a:spAutoFit/>
          </a:bodyPr>
          <a:lstStyle/>
          <a:p>
            <a:pPr lvl="0" algn="just" eaLnBrk="0" fontAlgn="base" hangingPunct="0">
              <a:spcBef>
                <a:spcPct val="0"/>
              </a:spcBef>
              <a:spcAft>
                <a:spcPct val="0"/>
              </a:spcAft>
              <a:buFontTx/>
              <a:buChar char="•"/>
            </a:pPr>
            <a:r>
              <a:rPr lang="es-EC" sz="2000" dirty="0" smtClean="0" bmk="">
                <a:latin typeface="Arial" pitchFamily="34" charset="0"/>
                <a:ea typeface="Calibri" pitchFamily="34" charset="0"/>
                <a:cs typeface="Arial" pitchFamily="34" charset="0"/>
              </a:rPr>
              <a:t> Al realizar un programa de recreación laboral continuo, si contribuye a mantener niveles altos de estrés ausentes.</a:t>
            </a:r>
          </a:p>
          <a:p>
            <a:pPr lvl="0" algn="just" eaLnBrk="0" fontAlgn="base" hangingPunct="0">
              <a:spcBef>
                <a:spcPct val="0"/>
              </a:spcBef>
              <a:spcAft>
                <a:spcPct val="0"/>
              </a:spcAft>
              <a:buFontTx/>
              <a:buChar char="•"/>
            </a:pPr>
            <a:endParaRPr lang="es-EC" sz="2000" dirty="0" smtClean="0" bmk="">
              <a:latin typeface="Arial" pitchFamily="34" charset="0"/>
              <a:ea typeface="Calibri" pitchFamily="34" charset="0"/>
              <a:cs typeface="Arial" pitchFamily="34" charset="0"/>
            </a:endParaRPr>
          </a:p>
          <a:p>
            <a:pPr lvl="0" algn="just" eaLnBrk="0" fontAlgn="base" hangingPunct="0">
              <a:spcBef>
                <a:spcPct val="0"/>
              </a:spcBef>
              <a:spcAft>
                <a:spcPct val="0"/>
              </a:spcAft>
              <a:buFontTx/>
              <a:buChar char="•"/>
            </a:pPr>
            <a:r>
              <a:rPr lang="es-EC" sz="2000" dirty="0" smtClean="0" bmk="">
                <a:latin typeface="Arial" pitchFamily="34" charset="0"/>
                <a:ea typeface="Calibri" pitchFamily="34" charset="0"/>
                <a:cs typeface="Arial" pitchFamily="34" charset="0"/>
              </a:rPr>
              <a:t> La programación mayoritaria de actividades lúdicas permiten una mayor a adaptabilidad al espacio y a las circunstancias que se puedan presentar.</a:t>
            </a:r>
          </a:p>
          <a:p>
            <a:pPr lvl="0" algn="just" eaLnBrk="0" fontAlgn="base" hangingPunct="0">
              <a:spcBef>
                <a:spcPct val="0"/>
              </a:spcBef>
              <a:spcAft>
                <a:spcPct val="0"/>
              </a:spcAft>
              <a:buFontTx/>
              <a:buChar char="•"/>
            </a:pPr>
            <a:endParaRPr lang="es-EC" sz="2000" dirty="0" smtClean="0" bmk="">
              <a:latin typeface="Arial" pitchFamily="34" charset="0"/>
              <a:cs typeface="Arial" pitchFamily="34" charset="0"/>
            </a:endParaRPr>
          </a:p>
          <a:p>
            <a:pPr lvl="0" algn="just" eaLnBrk="0" fontAlgn="base" hangingPunct="0">
              <a:spcBef>
                <a:spcPct val="0"/>
              </a:spcBef>
              <a:spcAft>
                <a:spcPct val="0"/>
              </a:spcAft>
              <a:buFontTx/>
              <a:buChar char="•"/>
            </a:pPr>
            <a:r>
              <a:rPr lang="es-EC" sz="2000" dirty="0" smtClean="0" bmk="">
                <a:latin typeface="Arial" pitchFamily="34" charset="0"/>
                <a:ea typeface="Calibri" pitchFamily="34" charset="0"/>
                <a:cs typeface="Arial" pitchFamily="34" charset="0"/>
              </a:rPr>
              <a:t> Es importante mencionar que es posible disminuir los niveles de estrés por medio de la continuidad en la realización de actividades recreativas en el tiempo libre.</a:t>
            </a:r>
            <a:endParaRPr lang="es-EC" sz="2000" b="1" dirty="0" smtClean="0" bmk="">
              <a:solidFill>
                <a:srgbClr val="365F91"/>
              </a:solidFill>
              <a:latin typeface="Arial" pitchFamily="34" charset="0"/>
              <a:ea typeface="Times New Roman" pitchFamily="18" charset="0"/>
              <a:cs typeface="Arial" pitchFamily="34" charset="0"/>
            </a:endParaRPr>
          </a:p>
        </p:txBody>
      </p:sp>
      <p:sp>
        <p:nvSpPr>
          <p:cNvPr id="5" name="4 CuadroTexto"/>
          <p:cNvSpPr txBox="1"/>
          <p:nvPr/>
        </p:nvSpPr>
        <p:spPr>
          <a:xfrm>
            <a:off x="254589" y="3484673"/>
            <a:ext cx="3220131" cy="461665"/>
          </a:xfrm>
          <a:prstGeom prst="rect">
            <a:avLst/>
          </a:prstGeom>
          <a:noFill/>
        </p:spPr>
        <p:txBody>
          <a:bodyPr wrap="square" rtlCol="0">
            <a:spAutoFit/>
          </a:bodyPr>
          <a:lstStyle/>
          <a:p>
            <a:pPr marL="0" lvl="3"/>
            <a:r>
              <a:rPr lang="es-EC" sz="2400" b="1" dirty="0" smtClean="0">
                <a:latin typeface="Arial" pitchFamily="34" charset="0"/>
                <a:cs typeface="Arial" pitchFamily="34" charset="0"/>
              </a:rPr>
              <a:t>Recomendaciones</a:t>
            </a:r>
            <a:endParaRPr lang="es-EC" sz="2400" dirty="0">
              <a:latin typeface="Arial" pitchFamily="34" charset="0"/>
              <a:cs typeface="Arial" pitchFamily="34" charset="0"/>
            </a:endParaRPr>
          </a:p>
        </p:txBody>
      </p:sp>
      <p:sp>
        <p:nvSpPr>
          <p:cNvPr id="6" name="5 Rectángulo"/>
          <p:cNvSpPr/>
          <p:nvPr/>
        </p:nvSpPr>
        <p:spPr>
          <a:xfrm>
            <a:off x="381000" y="4258716"/>
            <a:ext cx="11277600" cy="2246769"/>
          </a:xfrm>
          <a:prstGeom prst="rect">
            <a:avLst/>
          </a:prstGeom>
        </p:spPr>
        <p:txBody>
          <a:bodyPr wrap="square">
            <a:spAutoFit/>
          </a:bodyPr>
          <a:lstStyle/>
          <a:p>
            <a:pPr lvl="0" algn="just" eaLnBrk="0" fontAlgn="base" hangingPunct="0">
              <a:spcBef>
                <a:spcPct val="0"/>
              </a:spcBef>
              <a:spcAft>
                <a:spcPct val="0"/>
              </a:spcAft>
              <a:buFontTx/>
              <a:buChar char="•"/>
            </a:pPr>
            <a:r>
              <a:rPr lang="es-EC" sz="2000" dirty="0" smtClean="0">
                <a:latin typeface="Arial" pitchFamily="34" charset="0"/>
                <a:ea typeface="Calibri" pitchFamily="34" charset="0"/>
                <a:cs typeface="Arial" pitchFamily="34" charset="0"/>
              </a:rPr>
              <a:t> Mantener programas de recreación constantes dentro de la empresa Boca </a:t>
            </a:r>
            <a:r>
              <a:rPr lang="es-EC" sz="2000" dirty="0" err="1" smtClean="0">
                <a:latin typeface="Arial" pitchFamily="34" charset="0"/>
                <a:ea typeface="Calibri" pitchFamily="34" charset="0"/>
                <a:cs typeface="Arial" pitchFamily="34" charset="0"/>
              </a:rPr>
              <a:t>Misty</a:t>
            </a:r>
            <a:r>
              <a:rPr lang="es-EC" sz="2000" dirty="0" smtClean="0">
                <a:latin typeface="Arial" pitchFamily="34" charset="0"/>
                <a:ea typeface="Calibri" pitchFamily="34" charset="0"/>
                <a:cs typeface="Arial" pitchFamily="34" charset="0"/>
              </a:rPr>
              <a:t> </a:t>
            </a:r>
            <a:r>
              <a:rPr lang="es-EC" sz="2000" dirty="0" err="1" smtClean="0">
                <a:latin typeface="Arial" pitchFamily="34" charset="0"/>
                <a:ea typeface="Calibri" pitchFamily="34" charset="0"/>
                <a:cs typeface="Arial" pitchFamily="34" charset="0"/>
              </a:rPr>
              <a:t>Flowers</a:t>
            </a:r>
            <a:r>
              <a:rPr lang="es-EC" sz="2000" dirty="0" smtClean="0">
                <a:latin typeface="Arial" pitchFamily="34" charset="0"/>
                <a:ea typeface="Calibri" pitchFamily="34" charset="0"/>
                <a:cs typeface="Arial" pitchFamily="34" charset="0"/>
              </a:rPr>
              <a:t>.</a:t>
            </a:r>
          </a:p>
          <a:p>
            <a:pPr lvl="0" algn="just" eaLnBrk="0" fontAlgn="base" hangingPunct="0">
              <a:spcBef>
                <a:spcPct val="0"/>
              </a:spcBef>
              <a:spcAft>
                <a:spcPct val="0"/>
              </a:spcAft>
              <a:buFontTx/>
              <a:buChar char="•"/>
            </a:pPr>
            <a:endParaRPr lang="es-EC" sz="2000" dirty="0" smtClean="0">
              <a:latin typeface="Arial" pitchFamily="34" charset="0"/>
              <a:cs typeface="Arial" pitchFamily="34" charset="0"/>
            </a:endParaRPr>
          </a:p>
          <a:p>
            <a:pPr lvl="0" algn="just" eaLnBrk="0" fontAlgn="base" hangingPunct="0">
              <a:spcBef>
                <a:spcPct val="0"/>
              </a:spcBef>
              <a:spcAft>
                <a:spcPct val="0"/>
              </a:spcAft>
              <a:buFontTx/>
              <a:buChar char="•"/>
            </a:pPr>
            <a:r>
              <a:rPr lang="es-EC" sz="2000" dirty="0" smtClean="0">
                <a:latin typeface="Arial" pitchFamily="34" charset="0"/>
                <a:ea typeface="Calibri" pitchFamily="34" charset="0"/>
                <a:cs typeface="Arial" pitchFamily="34" charset="0"/>
              </a:rPr>
              <a:t> Aplicar esta propuesta alternativa de un programa de recreación continuo en varias empresas del Ecuador.</a:t>
            </a:r>
          </a:p>
          <a:p>
            <a:pPr lvl="0" algn="just" eaLnBrk="0" fontAlgn="base" hangingPunct="0">
              <a:spcBef>
                <a:spcPct val="0"/>
              </a:spcBef>
              <a:spcAft>
                <a:spcPct val="0"/>
              </a:spcAft>
              <a:buFontTx/>
              <a:buChar char="•"/>
            </a:pPr>
            <a:endParaRPr lang="es-EC" sz="2000" dirty="0" smtClean="0">
              <a:latin typeface="Arial" pitchFamily="34" charset="0"/>
              <a:cs typeface="Arial" pitchFamily="34" charset="0"/>
            </a:endParaRPr>
          </a:p>
          <a:p>
            <a:pPr lvl="0" algn="just" eaLnBrk="0" fontAlgn="base" hangingPunct="0">
              <a:spcBef>
                <a:spcPct val="0"/>
              </a:spcBef>
              <a:spcAft>
                <a:spcPct val="0"/>
              </a:spcAft>
              <a:buFontTx/>
              <a:buChar char="•"/>
            </a:pPr>
            <a:r>
              <a:rPr lang="es-EC" sz="2000" dirty="0" smtClean="0">
                <a:latin typeface="Arial" pitchFamily="34" charset="0"/>
                <a:ea typeface="Calibri" pitchFamily="34" charset="0"/>
                <a:cs typeface="Arial" pitchFamily="34" charset="0"/>
              </a:rPr>
              <a:t> Permitir a las empresas del Ecuador que conozcan sobre la recreación laboral y sus múltiples beneficios. </a:t>
            </a:r>
            <a:endParaRPr lang="es-EC" sz="2000" dirty="0" smtClean="0">
              <a:latin typeface="Arial" pitchFamily="34" charset="0"/>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noChangeArrowheads="1"/>
          </p:cNvPicPr>
          <p:nvPr/>
        </p:nvPicPr>
        <p:blipFill>
          <a:blip r:embed="rId2" cstate="print"/>
          <a:srcRect/>
          <a:stretch>
            <a:fillRect/>
          </a:stretch>
        </p:blipFill>
        <p:spPr bwMode="auto">
          <a:xfrm>
            <a:off x="970671" y="1153551"/>
            <a:ext cx="5584874" cy="4318781"/>
          </a:xfrm>
          <a:prstGeom prst="rect">
            <a:avLst/>
          </a:prstGeom>
          <a:ln>
            <a:noFill/>
          </a:ln>
          <a:effectLst>
            <a:outerShdw blurRad="190500" algn="tl" rotWithShape="0">
              <a:srgbClr val="000000">
                <a:alpha val="70000"/>
              </a:srgbClr>
            </a:outerShdw>
          </a:effectLst>
        </p:spPr>
      </p:pic>
      <p:pic>
        <p:nvPicPr>
          <p:cNvPr id="10" name="Picture 2" descr="http://t2.gstatic.com/images?q=tbn:ANd9GcQTUmwYlUKFJEBQ5WMzIRPahlTqhLUojS0vM-Zq85WD7R80LyvibA"/>
          <p:cNvPicPr>
            <a:picLocks noChangeAspect="1" noChangeArrowheads="1"/>
          </p:cNvPicPr>
          <p:nvPr/>
        </p:nvPicPr>
        <p:blipFill>
          <a:blip r:embed="rId3" cstate="print"/>
          <a:srcRect/>
          <a:stretch>
            <a:fillRect/>
          </a:stretch>
        </p:blipFill>
        <p:spPr bwMode="auto">
          <a:xfrm>
            <a:off x="7839833" y="2164541"/>
            <a:ext cx="3672612" cy="2589193"/>
          </a:xfrm>
          <a:prstGeom prst="rect">
            <a:avLst/>
          </a:prstGeom>
          <a:noFill/>
        </p:spPr>
      </p:pic>
    </p:spTree>
    <p:extLst>
      <p:ext uri="{BB962C8B-B14F-4D97-AF65-F5344CB8AC3E}">
        <p14:creationId xmlns:p14="http://schemas.microsoft.com/office/powerpoint/2010/main" val="219715311"/>
      </p:ext>
    </p:extLst>
  </p:cSld>
  <p:clrMapOvr>
    <a:masterClrMapping/>
  </p:clrMapOvr>
  <p:transition spd="slow">
    <p:newsflash/>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nvGraphicFramePr>
        <p:xfrm>
          <a:off x="1085873" y="210977"/>
          <a:ext cx="10660649" cy="6443700"/>
        </p:xfrm>
        <a:graphic>
          <a:graphicData uri="http://schemas.openxmlformats.org/drawingml/2006/table">
            <a:tbl>
              <a:tblPr>
                <a:effectLst>
                  <a:outerShdw blurRad="50800" dist="38100" dir="2700000" algn="tl" rotWithShape="0">
                    <a:prstClr val="black">
                      <a:alpha val="40000"/>
                    </a:prstClr>
                  </a:outerShdw>
                </a:effectLst>
                <a:tableStyleId>{BC89EF96-8CEA-46FF-86C4-4CE0E7609802}</a:tableStyleId>
              </a:tblPr>
              <a:tblGrid>
                <a:gridCol w="2261597"/>
                <a:gridCol w="2842683"/>
                <a:gridCol w="2810145"/>
                <a:gridCol w="2746224"/>
              </a:tblGrid>
              <a:tr h="492447">
                <a:tc>
                  <a:txBody>
                    <a:bodyPr/>
                    <a:lstStyle/>
                    <a:p>
                      <a:pPr algn="ctr">
                        <a:lnSpc>
                          <a:spcPct val="150000"/>
                        </a:lnSpc>
                        <a:spcAft>
                          <a:spcPts val="0"/>
                        </a:spcAft>
                      </a:pPr>
                      <a:r>
                        <a:rPr lang="es-EC" sz="1200" b="1" dirty="0">
                          <a:latin typeface="Arial" pitchFamily="34" charset="0"/>
                          <a:cs typeface="Arial" pitchFamily="34" charset="0"/>
                        </a:rPr>
                        <a:t>Variable</a:t>
                      </a:r>
                      <a:endParaRPr lang="es-EC" sz="1200" b="1" dirty="0">
                        <a:latin typeface="Arial" pitchFamily="34" charset="0"/>
                        <a:ea typeface="Calibri"/>
                        <a:cs typeface="Arial" pitchFamily="34" charset="0"/>
                      </a:endParaRPr>
                    </a:p>
                  </a:txBody>
                  <a:tcPr marL="61113" marR="61113" marT="0" marB="0" anchor="ctr"/>
                </a:tc>
                <a:tc>
                  <a:txBody>
                    <a:bodyPr/>
                    <a:lstStyle/>
                    <a:p>
                      <a:pPr algn="ctr">
                        <a:lnSpc>
                          <a:spcPct val="150000"/>
                        </a:lnSpc>
                        <a:spcAft>
                          <a:spcPts val="0"/>
                        </a:spcAft>
                      </a:pPr>
                      <a:r>
                        <a:rPr lang="es-EC" sz="1200" b="1" dirty="0">
                          <a:latin typeface="Arial" pitchFamily="34" charset="0"/>
                          <a:cs typeface="Arial" pitchFamily="34" charset="0"/>
                        </a:rPr>
                        <a:t>Definición Conceptual</a:t>
                      </a:r>
                      <a:endParaRPr lang="es-EC" sz="1200" b="1" dirty="0">
                        <a:latin typeface="Arial" pitchFamily="34" charset="0"/>
                        <a:ea typeface="Calibri"/>
                        <a:cs typeface="Arial" pitchFamily="34" charset="0"/>
                      </a:endParaRPr>
                    </a:p>
                  </a:txBody>
                  <a:tcPr marL="61113" marR="61113" marT="0" marB="0" anchor="ctr"/>
                </a:tc>
                <a:tc>
                  <a:txBody>
                    <a:bodyPr/>
                    <a:lstStyle/>
                    <a:p>
                      <a:pPr algn="ctr">
                        <a:lnSpc>
                          <a:spcPct val="150000"/>
                        </a:lnSpc>
                        <a:spcAft>
                          <a:spcPts val="0"/>
                        </a:spcAft>
                      </a:pPr>
                      <a:r>
                        <a:rPr lang="es-EC" sz="1200" b="1" dirty="0">
                          <a:latin typeface="Arial" pitchFamily="34" charset="0"/>
                          <a:cs typeface="Arial" pitchFamily="34" charset="0"/>
                        </a:rPr>
                        <a:t>Categorías</a:t>
                      </a:r>
                      <a:endParaRPr lang="es-EC" sz="1200" b="1" dirty="0">
                        <a:latin typeface="Arial" pitchFamily="34" charset="0"/>
                        <a:ea typeface="Calibri"/>
                        <a:cs typeface="Arial" pitchFamily="34" charset="0"/>
                      </a:endParaRPr>
                    </a:p>
                  </a:txBody>
                  <a:tcPr marL="61113" marR="61113" marT="0" marB="0" anchor="ctr"/>
                </a:tc>
                <a:tc>
                  <a:txBody>
                    <a:bodyPr/>
                    <a:lstStyle/>
                    <a:p>
                      <a:pPr algn="ctr">
                        <a:lnSpc>
                          <a:spcPct val="150000"/>
                        </a:lnSpc>
                        <a:spcAft>
                          <a:spcPts val="0"/>
                        </a:spcAft>
                      </a:pPr>
                      <a:r>
                        <a:rPr lang="es-EC" sz="1200" b="1" dirty="0">
                          <a:latin typeface="Arial" pitchFamily="34" charset="0"/>
                          <a:cs typeface="Arial" pitchFamily="34" charset="0"/>
                        </a:rPr>
                        <a:t>Indicadores</a:t>
                      </a:r>
                      <a:endParaRPr lang="es-EC" sz="1200" b="1" dirty="0">
                        <a:latin typeface="Arial" pitchFamily="34" charset="0"/>
                        <a:ea typeface="Calibri"/>
                        <a:cs typeface="Arial" pitchFamily="34" charset="0"/>
                      </a:endParaRPr>
                    </a:p>
                  </a:txBody>
                  <a:tcPr marL="61113" marR="61113" marT="0" marB="0" anchor="ctr"/>
                </a:tc>
              </a:tr>
              <a:tr h="3162610">
                <a:tc>
                  <a:txBody>
                    <a:bodyPr/>
                    <a:lstStyle/>
                    <a:p>
                      <a:pPr algn="ctr">
                        <a:lnSpc>
                          <a:spcPct val="150000"/>
                        </a:lnSpc>
                        <a:spcAft>
                          <a:spcPts val="0"/>
                        </a:spcAft>
                      </a:pPr>
                      <a:r>
                        <a:rPr lang="es-EC" sz="1200" dirty="0">
                          <a:latin typeface="Arial" pitchFamily="34" charset="0"/>
                          <a:cs typeface="Arial" pitchFamily="34" charset="0"/>
                        </a:rPr>
                        <a:t>Recreación</a:t>
                      </a:r>
                    </a:p>
                    <a:p>
                      <a:pPr algn="ctr">
                        <a:lnSpc>
                          <a:spcPct val="150000"/>
                        </a:lnSpc>
                        <a:spcAft>
                          <a:spcPts val="0"/>
                        </a:spcAft>
                      </a:pPr>
                      <a:r>
                        <a:rPr lang="es-EC" sz="1200" b="1" dirty="0">
                          <a:latin typeface="Arial" pitchFamily="34" charset="0"/>
                          <a:cs typeface="Arial" pitchFamily="34" charset="0"/>
                        </a:rPr>
                        <a:t>INDEPENDIENTE</a:t>
                      </a:r>
                      <a:endParaRPr lang="es-EC" sz="1200" b="1" dirty="0">
                        <a:latin typeface="Arial" pitchFamily="34" charset="0"/>
                        <a:ea typeface="Calibri"/>
                        <a:cs typeface="Arial" pitchFamily="34" charset="0"/>
                      </a:endParaRPr>
                    </a:p>
                  </a:txBody>
                  <a:tcPr marL="61113" marR="61113" marT="0" marB="0" anchor="ctr"/>
                </a:tc>
                <a:tc>
                  <a:txBody>
                    <a:bodyPr/>
                    <a:lstStyle/>
                    <a:p>
                      <a:pPr algn="ctr">
                        <a:lnSpc>
                          <a:spcPct val="150000"/>
                        </a:lnSpc>
                        <a:spcAft>
                          <a:spcPts val="0"/>
                        </a:spcAft>
                      </a:pPr>
                      <a:r>
                        <a:rPr lang="es-EC" sz="1200" dirty="0">
                          <a:latin typeface="Arial" pitchFamily="34" charset="0"/>
                          <a:cs typeface="Arial" pitchFamily="34" charset="0"/>
                        </a:rPr>
                        <a:t>Actividades o experiencias, representadas en 6 áreas de expresión , que se realizan en el tiempo libre y que son elegidas </a:t>
                      </a:r>
                    </a:p>
                    <a:p>
                      <a:pPr algn="ctr">
                        <a:lnSpc>
                          <a:spcPct val="150000"/>
                        </a:lnSpc>
                        <a:spcAft>
                          <a:spcPts val="0"/>
                        </a:spcAft>
                      </a:pPr>
                      <a:r>
                        <a:rPr lang="es-EC" sz="1200" dirty="0">
                          <a:latin typeface="Arial" pitchFamily="34" charset="0"/>
                          <a:cs typeface="Arial" pitchFamily="34" charset="0"/>
                        </a:rPr>
                        <a:t>voluntariamente por la persona participante para obtener satisfacción, placer y valores</a:t>
                      </a:r>
                    </a:p>
                    <a:p>
                      <a:pPr algn="ctr">
                        <a:lnSpc>
                          <a:spcPct val="150000"/>
                        </a:lnSpc>
                        <a:spcAft>
                          <a:spcPts val="0"/>
                        </a:spcAft>
                      </a:pPr>
                      <a:r>
                        <a:rPr lang="es-EC" sz="1200" dirty="0">
                          <a:latin typeface="Arial" pitchFamily="34" charset="0"/>
                          <a:cs typeface="Arial" pitchFamily="34" charset="0"/>
                        </a:rPr>
                        <a:t>personales y sociales. (</a:t>
                      </a:r>
                      <a:r>
                        <a:rPr lang="es-EC" sz="1200" dirty="0" err="1">
                          <a:latin typeface="Arial" pitchFamily="34" charset="0"/>
                          <a:cs typeface="Arial" pitchFamily="34" charset="0"/>
                        </a:rPr>
                        <a:t>Kraus</a:t>
                      </a:r>
                      <a:r>
                        <a:rPr lang="es-EC" sz="1200" dirty="0">
                          <a:latin typeface="Arial" pitchFamily="34" charset="0"/>
                          <a:cs typeface="Arial" pitchFamily="34" charset="0"/>
                        </a:rPr>
                        <a:t> 1971)</a:t>
                      </a:r>
                      <a:endParaRPr lang="es-EC" sz="1200" dirty="0">
                        <a:latin typeface="Arial" pitchFamily="34" charset="0"/>
                        <a:ea typeface="Calibri"/>
                        <a:cs typeface="Arial" pitchFamily="34" charset="0"/>
                      </a:endParaRPr>
                    </a:p>
                  </a:txBody>
                  <a:tcPr marL="61113" marR="61113" marT="0" marB="0" anchor="ctr"/>
                </a:tc>
                <a:tc>
                  <a:txBody>
                    <a:bodyPr/>
                    <a:lstStyle/>
                    <a:p>
                      <a:pPr algn="ctr">
                        <a:lnSpc>
                          <a:spcPct val="150000"/>
                        </a:lnSpc>
                        <a:spcAft>
                          <a:spcPts val="0"/>
                        </a:spcAft>
                        <a:buFontTx/>
                        <a:buChar char="-"/>
                      </a:pPr>
                      <a:r>
                        <a:rPr lang="es-EC" sz="1200" dirty="0" smtClean="0">
                          <a:latin typeface="Arial" pitchFamily="34" charset="0"/>
                          <a:cs typeface="Arial" pitchFamily="34" charset="0"/>
                        </a:rPr>
                        <a:t>Área </a:t>
                      </a:r>
                      <a:r>
                        <a:rPr lang="es-EC" sz="1200" dirty="0">
                          <a:latin typeface="Arial" pitchFamily="34" charset="0"/>
                          <a:cs typeface="Arial" pitchFamily="34" charset="0"/>
                        </a:rPr>
                        <a:t>de expresión físico deportiva</a:t>
                      </a:r>
                      <a:r>
                        <a:rPr lang="es-EC" sz="1200" dirty="0" smtClean="0">
                          <a:latin typeface="Arial" pitchFamily="34" charset="0"/>
                          <a:cs typeface="Arial" pitchFamily="34" charset="0"/>
                        </a:rPr>
                        <a:t>.</a:t>
                      </a:r>
                    </a:p>
                    <a:p>
                      <a:pPr algn="ctr">
                        <a:lnSpc>
                          <a:spcPct val="150000"/>
                        </a:lnSpc>
                        <a:spcAft>
                          <a:spcPts val="0"/>
                        </a:spcAft>
                        <a:buFontTx/>
                        <a:buChar char="-"/>
                      </a:pPr>
                      <a:endParaRPr lang="es-EC" sz="1200" dirty="0">
                        <a:latin typeface="Arial" pitchFamily="34" charset="0"/>
                        <a:cs typeface="Arial" pitchFamily="34" charset="0"/>
                      </a:endParaRPr>
                    </a:p>
                    <a:p>
                      <a:pPr algn="ctr">
                        <a:lnSpc>
                          <a:spcPct val="150000"/>
                        </a:lnSpc>
                        <a:spcAft>
                          <a:spcPts val="0"/>
                        </a:spcAft>
                        <a:buFontTx/>
                        <a:buChar char="-"/>
                      </a:pPr>
                      <a:r>
                        <a:rPr lang="es-EC" sz="1200" dirty="0" smtClean="0">
                          <a:latin typeface="Arial" pitchFamily="34" charset="0"/>
                          <a:cs typeface="Arial" pitchFamily="34" charset="0"/>
                        </a:rPr>
                        <a:t>Área </a:t>
                      </a:r>
                      <a:r>
                        <a:rPr lang="es-EC" sz="1200" dirty="0">
                          <a:latin typeface="Arial" pitchFamily="34" charset="0"/>
                          <a:cs typeface="Arial" pitchFamily="34" charset="0"/>
                        </a:rPr>
                        <a:t>de expresión lúdica</a:t>
                      </a:r>
                      <a:r>
                        <a:rPr lang="es-EC" sz="1200" dirty="0" smtClean="0">
                          <a:latin typeface="Arial" pitchFamily="34" charset="0"/>
                          <a:cs typeface="Arial" pitchFamily="34" charset="0"/>
                        </a:rPr>
                        <a:t>.</a:t>
                      </a:r>
                    </a:p>
                    <a:p>
                      <a:pPr algn="ctr">
                        <a:lnSpc>
                          <a:spcPct val="150000"/>
                        </a:lnSpc>
                        <a:spcAft>
                          <a:spcPts val="0"/>
                        </a:spcAft>
                        <a:buFontTx/>
                        <a:buChar char="-"/>
                      </a:pPr>
                      <a:endParaRPr lang="es-EC" sz="1200" dirty="0">
                        <a:latin typeface="Arial" pitchFamily="34" charset="0"/>
                        <a:cs typeface="Arial" pitchFamily="34" charset="0"/>
                      </a:endParaRPr>
                    </a:p>
                    <a:p>
                      <a:pPr algn="ctr">
                        <a:lnSpc>
                          <a:spcPct val="150000"/>
                        </a:lnSpc>
                        <a:spcAft>
                          <a:spcPts val="0"/>
                        </a:spcAft>
                        <a:buFontTx/>
                        <a:buChar char="-"/>
                      </a:pPr>
                      <a:r>
                        <a:rPr lang="es-EC" sz="1200" dirty="0" smtClean="0">
                          <a:latin typeface="Arial" pitchFamily="34" charset="0"/>
                          <a:cs typeface="Arial" pitchFamily="34" charset="0"/>
                        </a:rPr>
                        <a:t>Área </a:t>
                      </a:r>
                      <a:r>
                        <a:rPr lang="es-EC" sz="1200" dirty="0">
                          <a:latin typeface="Arial" pitchFamily="34" charset="0"/>
                          <a:cs typeface="Arial" pitchFamily="34" charset="0"/>
                        </a:rPr>
                        <a:t>de </a:t>
                      </a:r>
                      <a:r>
                        <a:rPr lang="es-EC" sz="1200" dirty="0" smtClean="0">
                          <a:latin typeface="Arial" pitchFamily="34" charset="0"/>
                          <a:cs typeface="Arial" pitchFamily="34" charset="0"/>
                        </a:rPr>
                        <a:t>expresión social.</a:t>
                      </a:r>
                    </a:p>
                    <a:p>
                      <a:pPr algn="ctr">
                        <a:lnSpc>
                          <a:spcPct val="150000"/>
                        </a:lnSpc>
                        <a:spcAft>
                          <a:spcPts val="0"/>
                        </a:spcAft>
                        <a:buFontTx/>
                        <a:buChar char="-"/>
                      </a:pPr>
                      <a:endParaRPr lang="es-EC" sz="1200" dirty="0">
                        <a:latin typeface="Arial" pitchFamily="34" charset="0"/>
                        <a:cs typeface="Arial" pitchFamily="34" charset="0"/>
                      </a:endParaRPr>
                    </a:p>
                    <a:p>
                      <a:pPr algn="ctr">
                        <a:lnSpc>
                          <a:spcPct val="150000"/>
                        </a:lnSpc>
                        <a:spcAft>
                          <a:spcPts val="0"/>
                        </a:spcAft>
                        <a:buFontTx/>
                        <a:buChar char="-"/>
                      </a:pPr>
                      <a:r>
                        <a:rPr lang="es-EC" sz="1200" dirty="0" smtClean="0">
                          <a:latin typeface="Arial" pitchFamily="34" charset="0"/>
                          <a:cs typeface="Arial" pitchFamily="34" charset="0"/>
                        </a:rPr>
                        <a:t>Área </a:t>
                      </a:r>
                      <a:r>
                        <a:rPr lang="es-EC" sz="1200" dirty="0">
                          <a:latin typeface="Arial" pitchFamily="34" charset="0"/>
                          <a:cs typeface="Arial" pitchFamily="34" charset="0"/>
                        </a:rPr>
                        <a:t>de expresión al aire libre</a:t>
                      </a:r>
                      <a:r>
                        <a:rPr lang="es-EC" sz="1200" dirty="0" smtClean="0">
                          <a:latin typeface="Arial" pitchFamily="34" charset="0"/>
                          <a:cs typeface="Arial" pitchFamily="34" charset="0"/>
                        </a:rPr>
                        <a:t>.</a:t>
                      </a:r>
                    </a:p>
                    <a:p>
                      <a:pPr algn="ctr">
                        <a:lnSpc>
                          <a:spcPct val="150000"/>
                        </a:lnSpc>
                        <a:spcAft>
                          <a:spcPts val="0"/>
                        </a:spcAft>
                        <a:buFontTx/>
                        <a:buChar char="-"/>
                      </a:pPr>
                      <a:endParaRPr lang="es-EC" sz="1200" dirty="0">
                        <a:latin typeface="Arial" pitchFamily="34" charset="0"/>
                        <a:cs typeface="Arial" pitchFamily="34" charset="0"/>
                      </a:endParaRPr>
                    </a:p>
                    <a:p>
                      <a:pPr algn="ctr">
                        <a:lnSpc>
                          <a:spcPct val="150000"/>
                        </a:lnSpc>
                        <a:spcAft>
                          <a:spcPts val="0"/>
                        </a:spcAft>
                        <a:buFontTx/>
                        <a:buChar char="-"/>
                      </a:pPr>
                      <a:r>
                        <a:rPr lang="es-EC" sz="1200" dirty="0" smtClean="0">
                          <a:latin typeface="Arial" pitchFamily="34" charset="0"/>
                          <a:cs typeface="Arial" pitchFamily="34" charset="0"/>
                        </a:rPr>
                        <a:t>Área </a:t>
                      </a:r>
                      <a:r>
                        <a:rPr lang="es-EC" sz="1200" dirty="0">
                          <a:latin typeface="Arial" pitchFamily="34" charset="0"/>
                          <a:cs typeface="Arial" pitchFamily="34" charset="0"/>
                        </a:rPr>
                        <a:t>de expresión técnica</a:t>
                      </a:r>
                      <a:r>
                        <a:rPr lang="es-EC" sz="1200" dirty="0" smtClean="0">
                          <a:latin typeface="Arial" pitchFamily="34" charset="0"/>
                          <a:cs typeface="Arial" pitchFamily="34" charset="0"/>
                        </a:rPr>
                        <a:t>.</a:t>
                      </a:r>
                    </a:p>
                    <a:p>
                      <a:pPr algn="ctr">
                        <a:lnSpc>
                          <a:spcPct val="150000"/>
                        </a:lnSpc>
                        <a:spcAft>
                          <a:spcPts val="0"/>
                        </a:spcAft>
                        <a:buFontTx/>
                        <a:buChar char="-"/>
                      </a:pPr>
                      <a:endParaRPr lang="es-EC" sz="1200" dirty="0">
                        <a:latin typeface="Arial" pitchFamily="34" charset="0"/>
                        <a:cs typeface="Arial" pitchFamily="34" charset="0"/>
                      </a:endParaRPr>
                    </a:p>
                    <a:p>
                      <a:pPr algn="ctr">
                        <a:lnSpc>
                          <a:spcPct val="150000"/>
                        </a:lnSpc>
                        <a:spcAft>
                          <a:spcPts val="0"/>
                        </a:spcAft>
                      </a:pPr>
                      <a:r>
                        <a:rPr lang="es-EC" sz="1200" dirty="0" smtClean="0">
                          <a:latin typeface="Arial" pitchFamily="34" charset="0"/>
                          <a:cs typeface="Arial" pitchFamily="34" charset="0"/>
                        </a:rPr>
                        <a:t>- Área </a:t>
                      </a:r>
                      <a:r>
                        <a:rPr lang="es-EC" sz="1200" dirty="0">
                          <a:latin typeface="Arial" pitchFamily="34" charset="0"/>
                          <a:cs typeface="Arial" pitchFamily="34" charset="0"/>
                        </a:rPr>
                        <a:t>de expresión conmemorativa.</a:t>
                      </a:r>
                      <a:endParaRPr lang="es-EC" sz="1200" dirty="0">
                        <a:latin typeface="Arial" pitchFamily="34" charset="0"/>
                        <a:ea typeface="Calibri"/>
                        <a:cs typeface="Arial" pitchFamily="34" charset="0"/>
                      </a:endParaRPr>
                    </a:p>
                  </a:txBody>
                  <a:tcPr marL="61113" marR="61113" marT="0" marB="0" anchor="ctr"/>
                </a:tc>
                <a:tc>
                  <a:txBody>
                    <a:bodyPr/>
                    <a:lstStyle/>
                    <a:p>
                      <a:pPr algn="ctr">
                        <a:lnSpc>
                          <a:spcPct val="150000"/>
                        </a:lnSpc>
                        <a:spcAft>
                          <a:spcPts val="0"/>
                        </a:spcAft>
                      </a:pPr>
                      <a:r>
                        <a:rPr lang="es-EC" sz="1200" dirty="0" smtClean="0">
                          <a:latin typeface="Arial" pitchFamily="34" charset="0"/>
                          <a:cs typeface="Arial" pitchFamily="34" charset="0"/>
                        </a:rPr>
                        <a:t>Encuesta Diagnóstica </a:t>
                      </a:r>
                    </a:p>
                    <a:p>
                      <a:pPr algn="ctr">
                        <a:lnSpc>
                          <a:spcPct val="150000"/>
                        </a:lnSpc>
                        <a:spcAft>
                          <a:spcPts val="0"/>
                        </a:spcAft>
                      </a:pPr>
                      <a:r>
                        <a:rPr lang="es-EC" sz="1200" dirty="0" smtClean="0">
                          <a:latin typeface="Arial" pitchFamily="34" charset="0"/>
                          <a:cs typeface="Arial" pitchFamily="34" charset="0"/>
                        </a:rPr>
                        <a:t>de </a:t>
                      </a:r>
                      <a:r>
                        <a:rPr lang="es-EC" sz="1200" dirty="0">
                          <a:latin typeface="Arial" pitchFamily="34" charset="0"/>
                          <a:cs typeface="Arial" pitchFamily="34" charset="0"/>
                        </a:rPr>
                        <a:t>Recreación</a:t>
                      </a:r>
                      <a:endParaRPr lang="es-EC" sz="1200" dirty="0">
                        <a:latin typeface="Arial" pitchFamily="34" charset="0"/>
                        <a:ea typeface="Calibri"/>
                        <a:cs typeface="Arial" pitchFamily="34" charset="0"/>
                      </a:endParaRPr>
                    </a:p>
                  </a:txBody>
                  <a:tcPr marL="61113" marR="61113" marT="0" marB="0" anchor="ctr"/>
                </a:tc>
              </a:tr>
              <a:tr h="2788643">
                <a:tc>
                  <a:txBody>
                    <a:bodyPr/>
                    <a:lstStyle/>
                    <a:p>
                      <a:pPr algn="ctr">
                        <a:lnSpc>
                          <a:spcPct val="150000"/>
                        </a:lnSpc>
                        <a:spcAft>
                          <a:spcPts val="0"/>
                        </a:spcAft>
                      </a:pPr>
                      <a:r>
                        <a:rPr lang="es-EC" sz="1200" dirty="0">
                          <a:latin typeface="Arial" pitchFamily="34" charset="0"/>
                          <a:cs typeface="Arial" pitchFamily="34" charset="0"/>
                        </a:rPr>
                        <a:t>Estrés Laboral</a:t>
                      </a:r>
                    </a:p>
                    <a:p>
                      <a:pPr algn="ctr">
                        <a:lnSpc>
                          <a:spcPct val="150000"/>
                        </a:lnSpc>
                        <a:spcAft>
                          <a:spcPts val="0"/>
                        </a:spcAft>
                      </a:pPr>
                      <a:r>
                        <a:rPr lang="es-EC" sz="1200" b="1" dirty="0">
                          <a:latin typeface="Arial" pitchFamily="34" charset="0"/>
                          <a:cs typeface="Arial" pitchFamily="34" charset="0"/>
                        </a:rPr>
                        <a:t>DEPENDIENTE</a:t>
                      </a:r>
                      <a:endParaRPr lang="es-EC" sz="1200" b="1" dirty="0">
                        <a:latin typeface="Arial" pitchFamily="34" charset="0"/>
                        <a:ea typeface="Calibri"/>
                        <a:cs typeface="Arial" pitchFamily="34" charset="0"/>
                      </a:endParaRPr>
                    </a:p>
                  </a:txBody>
                  <a:tcPr marL="61113" marR="61113" marT="0" marB="0" anchor="ctr"/>
                </a:tc>
                <a:tc>
                  <a:txBody>
                    <a:bodyPr/>
                    <a:lstStyle/>
                    <a:p>
                      <a:pPr algn="ctr">
                        <a:lnSpc>
                          <a:spcPct val="150000"/>
                        </a:lnSpc>
                        <a:spcAft>
                          <a:spcPts val="0"/>
                        </a:spcAft>
                      </a:pPr>
                      <a:r>
                        <a:rPr lang="es-EC" sz="1200" dirty="0">
                          <a:latin typeface="Arial" pitchFamily="34" charset="0"/>
                          <a:cs typeface="Arial" pitchFamily="34" charset="0"/>
                        </a:rPr>
                        <a:t>El estrés laboral aparece cuando las exigencias laborales superan la capacidad de las personas para hacerles frente o mantenerlas bajo </a:t>
                      </a:r>
                      <a:r>
                        <a:rPr lang="es-EC" sz="1200" dirty="0" smtClean="0">
                          <a:latin typeface="Arial" pitchFamily="34" charset="0"/>
                          <a:cs typeface="Arial" pitchFamily="34" charset="0"/>
                        </a:rPr>
                        <a:t>control.  (</a:t>
                      </a:r>
                      <a:r>
                        <a:rPr lang="es-EC" sz="1200" kern="1200" dirty="0" smtClean="0">
                          <a:solidFill>
                            <a:schemeClr val="tx1"/>
                          </a:solidFill>
                          <a:latin typeface="Arial" pitchFamily="34" charset="0"/>
                          <a:ea typeface="+mn-ea"/>
                          <a:cs typeface="Arial" pitchFamily="34" charset="0"/>
                        </a:rPr>
                        <a:t>Cano  2002) </a:t>
                      </a:r>
                      <a:endParaRPr lang="es-EC" sz="1200" dirty="0">
                        <a:latin typeface="Arial" pitchFamily="34" charset="0"/>
                        <a:ea typeface="Calibri"/>
                        <a:cs typeface="Arial" pitchFamily="34" charset="0"/>
                      </a:endParaRPr>
                    </a:p>
                  </a:txBody>
                  <a:tcPr marL="61113" marR="61113" marT="0" marB="0" anchor="ctr"/>
                </a:tc>
                <a:tc>
                  <a:txBody>
                    <a:bodyPr/>
                    <a:lstStyle/>
                    <a:p>
                      <a:pPr algn="ctr">
                        <a:lnSpc>
                          <a:spcPct val="150000"/>
                        </a:lnSpc>
                        <a:spcAft>
                          <a:spcPts val="0"/>
                        </a:spcAft>
                      </a:pPr>
                      <a:endParaRPr lang="es-EC" sz="1200" dirty="0">
                        <a:latin typeface="Arial" pitchFamily="34" charset="0"/>
                        <a:ea typeface="Calibri"/>
                        <a:cs typeface="Arial" pitchFamily="34" charset="0"/>
                      </a:endParaRPr>
                    </a:p>
                  </a:txBody>
                  <a:tcPr marL="61113" marR="61113" marT="0" marB="0"/>
                </a:tc>
                <a:tc>
                  <a:txBody>
                    <a:bodyPr/>
                    <a:lstStyle/>
                    <a:p>
                      <a:pPr algn="ctr">
                        <a:lnSpc>
                          <a:spcPct val="150000"/>
                        </a:lnSpc>
                        <a:spcAft>
                          <a:spcPts val="0"/>
                        </a:spcAft>
                      </a:pPr>
                      <a:r>
                        <a:rPr lang="en-US" sz="1200" dirty="0">
                          <a:latin typeface="Arial" pitchFamily="34" charset="0"/>
                          <a:cs typeface="Arial" pitchFamily="34" charset="0"/>
                        </a:rPr>
                        <a:t>Test </a:t>
                      </a:r>
                      <a:r>
                        <a:rPr lang="en-US" sz="1200" dirty="0" err="1">
                          <a:latin typeface="Arial" pitchFamily="34" charset="0"/>
                          <a:cs typeface="Arial" pitchFamily="34" charset="0"/>
                        </a:rPr>
                        <a:t>estandarizado</a:t>
                      </a:r>
                      <a:r>
                        <a:rPr lang="en-US" sz="1200" dirty="0">
                          <a:latin typeface="Arial" pitchFamily="34" charset="0"/>
                          <a:cs typeface="Arial" pitchFamily="34" charset="0"/>
                        </a:rPr>
                        <a:t> MBI (</a:t>
                      </a:r>
                      <a:r>
                        <a:rPr lang="en-US" sz="1200" dirty="0" err="1">
                          <a:latin typeface="Arial" pitchFamily="34" charset="0"/>
                          <a:cs typeface="Arial" pitchFamily="34" charset="0"/>
                        </a:rPr>
                        <a:t>Maslach</a:t>
                      </a:r>
                      <a:r>
                        <a:rPr lang="en-US" sz="1200" dirty="0">
                          <a:latin typeface="Arial" pitchFamily="34" charset="0"/>
                          <a:cs typeface="Arial" pitchFamily="34" charset="0"/>
                        </a:rPr>
                        <a:t> Burnout Inventory)</a:t>
                      </a:r>
                      <a:endParaRPr lang="es-EC" sz="1200" dirty="0">
                        <a:latin typeface="Arial" pitchFamily="34" charset="0"/>
                        <a:ea typeface="Calibri"/>
                        <a:cs typeface="Arial" pitchFamily="34" charset="0"/>
                      </a:endParaRPr>
                    </a:p>
                  </a:txBody>
                  <a:tcPr marL="61113" marR="61113" marT="0" marB="0" anchor="ctr"/>
                </a:tc>
              </a:tr>
            </a:tbl>
          </a:graphicData>
        </a:graphic>
      </p:graphicFrame>
      <p:graphicFrame>
        <p:nvGraphicFramePr>
          <p:cNvPr id="51201" name="Object 1"/>
          <p:cNvGraphicFramePr>
            <a:graphicFrameLocks noChangeAspect="1"/>
          </p:cNvGraphicFramePr>
          <p:nvPr/>
        </p:nvGraphicFramePr>
        <p:xfrm>
          <a:off x="6906671" y="3962861"/>
          <a:ext cx="1344149" cy="2592288"/>
        </p:xfrm>
        <a:graphic>
          <a:graphicData uri="http://schemas.openxmlformats.org/presentationml/2006/ole">
            <mc:AlternateContent xmlns:mc="http://schemas.openxmlformats.org/markup-compatibility/2006">
              <mc:Choice xmlns:v="urn:schemas-microsoft-com:vml" Requires="v">
                <p:oleObj spid="_x0000_s1027" name="Imagen de mapa de bits" r:id="rId3" imgW="1028844" imgH="3409524" progId="PBrush">
                  <p:embed/>
                </p:oleObj>
              </mc:Choice>
              <mc:Fallback>
                <p:oleObj name="Imagen de mapa de bits" r:id="rId3" imgW="1028844" imgH="3409524" progId="PBrush">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6671" y="3962861"/>
                        <a:ext cx="1344149" cy="25922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1 Título"/>
          <p:cNvSpPr txBox="1">
            <a:spLocks/>
          </p:cNvSpPr>
          <p:nvPr/>
        </p:nvSpPr>
        <p:spPr>
          <a:xfrm rot="10800000">
            <a:off x="277559" y="334325"/>
            <a:ext cx="861923" cy="5976664"/>
          </a:xfrm>
          <a:prstGeom prst="rect">
            <a:avLst/>
          </a:prstGeom>
          <a:scene3d>
            <a:camera prst="orthographicFront">
              <a:rot lat="0" lon="0" rev="0"/>
            </a:camera>
            <a:lightRig rig="threePt" dir="t"/>
          </a:scene3d>
        </p:spPr>
        <p:txBody>
          <a:bodyPr vert="vert" anchor="ctr" anchorCtr="0">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s-EC" sz="2800" b="1" cap="small" dirty="0" err="1" smtClean="0">
                <a:latin typeface="Arial" pitchFamily="34" charset="0"/>
                <a:ea typeface="+mj-ea"/>
                <a:cs typeface="Arial" pitchFamily="34" charset="0"/>
              </a:rPr>
              <a:t>Operacionalización</a:t>
            </a:r>
            <a:r>
              <a:rPr lang="es-EC" sz="2800" b="1" cap="small" dirty="0" smtClean="0">
                <a:latin typeface="Arial" pitchFamily="34" charset="0"/>
                <a:ea typeface="+mj-ea"/>
                <a:cs typeface="Arial" pitchFamily="34" charset="0"/>
              </a:rPr>
              <a:t> de variables</a:t>
            </a:r>
            <a:endParaRPr kumimoji="0" lang="es-EC" sz="2800" b="0" u="none" strike="noStrike" kern="1200" cap="small" spc="0" normalizeH="0" baseline="0" noProof="0" dirty="0">
              <a:ln>
                <a:noFill/>
              </a:ln>
              <a:solidFill>
                <a:schemeClr val="tx1"/>
              </a:solidFill>
              <a:effectLst/>
              <a:uLnTx/>
              <a:uFillTx/>
              <a:latin typeface="Arial" pitchFamily="34" charset="0"/>
              <a:ea typeface="+mj-ea"/>
              <a:cs typeface="Arial" pitchFamily="34" charset="0"/>
            </a:endParaRP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par>
                                <p:cTn id="13" presetID="4" presetClass="entr" presetSubtype="16" fill="hold" nodeType="withEffect">
                                  <p:stCondLst>
                                    <p:cond delay="0"/>
                                  </p:stCondLst>
                                  <p:childTnLst>
                                    <p:set>
                                      <p:cBhvr>
                                        <p:cTn id="14" dur="1" fill="hold">
                                          <p:stCondLst>
                                            <p:cond delay="0"/>
                                          </p:stCondLst>
                                        </p:cTn>
                                        <p:tgtEl>
                                          <p:spTgt spid="51201"/>
                                        </p:tgtEl>
                                        <p:attrNameLst>
                                          <p:attrName>style.visibility</p:attrName>
                                        </p:attrNameLst>
                                      </p:cBhvr>
                                      <p:to>
                                        <p:strVal val="visible"/>
                                      </p:to>
                                    </p:set>
                                    <p:animEffect transition="in" filter="box(in)">
                                      <p:cBhvr>
                                        <p:cTn id="15" dur="500"/>
                                        <p:tgtEl>
                                          <p:spTgt spid="512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679509" y="-92606"/>
            <a:ext cx="9025003" cy="580926"/>
          </a:xfrm>
        </p:spPr>
        <p:txBody>
          <a:bodyPr>
            <a:normAutofit/>
          </a:bodyPr>
          <a:lstStyle/>
          <a:p>
            <a:pPr algn="ctr"/>
            <a:r>
              <a:rPr lang="es-EC" sz="2400" b="1" dirty="0" smtClean="0">
                <a:solidFill>
                  <a:schemeClr val="tx1"/>
                </a:solidFill>
                <a:effectLst>
                  <a:outerShdw blurRad="50800" dist="38100" dir="2700000" algn="tl" rotWithShape="0">
                    <a:prstClr val="black">
                      <a:alpha val="40000"/>
                    </a:prstClr>
                  </a:outerShdw>
                </a:effectLst>
                <a:latin typeface="Arial" pitchFamily="34" charset="0"/>
                <a:cs typeface="Arial" pitchFamily="34" charset="0"/>
              </a:rPr>
              <a:t>CAPÍTULO II</a:t>
            </a:r>
            <a:endParaRPr lang="es-EC" sz="2400" b="1" dirty="0">
              <a:solidFill>
                <a:schemeClr val="tx1"/>
              </a:solidFill>
              <a:effectLst>
                <a:outerShdw blurRad="50800" dist="38100" dir="2700000" algn="tl" rotWithShape="0">
                  <a:prstClr val="black">
                    <a:alpha val="40000"/>
                  </a:prstClr>
                </a:outerShdw>
              </a:effectLst>
              <a:latin typeface="Arial" pitchFamily="34" charset="0"/>
              <a:cs typeface="Arial" pitchFamily="34" charset="0"/>
            </a:endParaRPr>
          </a:p>
        </p:txBody>
      </p:sp>
      <p:sp>
        <p:nvSpPr>
          <p:cNvPr id="4" name="1 Título"/>
          <p:cNvSpPr txBox="1">
            <a:spLocks/>
          </p:cNvSpPr>
          <p:nvPr/>
        </p:nvSpPr>
        <p:spPr>
          <a:xfrm>
            <a:off x="1775520" y="384066"/>
            <a:ext cx="9025003" cy="580926"/>
          </a:xfrm>
          <a:prstGeom prst="rect">
            <a:avLst/>
          </a:prstGeom>
        </p:spPr>
        <p:txBody>
          <a:bodyPr vert="horz" anchor="b">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EC" sz="2400" b="1" cap="small" dirty="0" smtClean="0">
                <a:effectLst>
                  <a:outerShdw blurRad="50800" dist="38100" dir="2700000" algn="tl" rotWithShape="0">
                    <a:prstClr val="black">
                      <a:alpha val="40000"/>
                    </a:prstClr>
                  </a:outerShdw>
                </a:effectLst>
                <a:latin typeface="Arial" pitchFamily="34" charset="0"/>
                <a:ea typeface="+mj-ea"/>
                <a:cs typeface="Arial" pitchFamily="34" charset="0"/>
              </a:rPr>
              <a:t>MARCO TEÓRICO</a:t>
            </a:r>
            <a:endParaRPr kumimoji="0" lang="es-EC" sz="2400" b="1" i="0" u="none" strike="noStrike" kern="1200" cap="small" spc="0" normalizeH="0" baseline="0" noProof="0" dirty="0">
              <a:ln>
                <a:noFill/>
              </a:ln>
              <a:solidFill>
                <a:schemeClr val="tx1"/>
              </a:solidFill>
              <a:effectLst>
                <a:outerShdw blurRad="50800" dist="38100" dir="2700000" algn="tl" rotWithShape="0">
                  <a:prstClr val="black">
                    <a:alpha val="40000"/>
                  </a:prstClr>
                </a:outerShdw>
              </a:effectLst>
              <a:uLnTx/>
              <a:uFillTx/>
              <a:latin typeface="Arial" pitchFamily="34" charset="0"/>
              <a:ea typeface="+mj-ea"/>
              <a:cs typeface="Arial" pitchFamily="34" charset="0"/>
            </a:endParaRPr>
          </a:p>
        </p:txBody>
      </p:sp>
      <p:sp>
        <p:nvSpPr>
          <p:cNvPr id="17" name="1 Título"/>
          <p:cNvSpPr txBox="1">
            <a:spLocks/>
          </p:cNvSpPr>
          <p:nvPr/>
        </p:nvSpPr>
        <p:spPr>
          <a:xfrm>
            <a:off x="335360" y="1124744"/>
            <a:ext cx="2784309" cy="580926"/>
          </a:xfrm>
          <a:prstGeom prst="rect">
            <a:avLst/>
          </a:prstGeom>
        </p:spPr>
        <p:txBody>
          <a:bodyPr vert="horz" anchor="b">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s-EC" sz="2400" b="1" cap="small" noProof="0" dirty="0" smtClean="0">
                <a:latin typeface="Arial" pitchFamily="34" charset="0"/>
                <a:ea typeface="+mj-ea"/>
                <a:cs typeface="Arial" pitchFamily="34" charset="0"/>
              </a:rPr>
              <a:t>RECREACIÓN:</a:t>
            </a:r>
            <a:endParaRPr kumimoji="0" lang="es-EC" sz="2400" b="0" i="0" u="none" strike="noStrike" kern="1200" cap="small" spc="0" normalizeH="0" baseline="0" noProof="0" dirty="0">
              <a:ln>
                <a:noFill/>
              </a:ln>
              <a:solidFill>
                <a:schemeClr val="tx1"/>
              </a:solidFill>
              <a:effectLst/>
              <a:uLnTx/>
              <a:uFillTx/>
              <a:latin typeface="Arial" pitchFamily="34" charset="0"/>
              <a:ea typeface="+mj-ea"/>
              <a:cs typeface="Arial" pitchFamily="34" charset="0"/>
            </a:endParaRPr>
          </a:p>
        </p:txBody>
      </p:sp>
      <p:sp>
        <p:nvSpPr>
          <p:cNvPr id="5" name="4 CuadroTexto"/>
          <p:cNvSpPr txBox="1"/>
          <p:nvPr/>
        </p:nvSpPr>
        <p:spPr>
          <a:xfrm>
            <a:off x="335360" y="1844825"/>
            <a:ext cx="11329259" cy="1015663"/>
          </a:xfrm>
          <a:prstGeom prst="rect">
            <a:avLst/>
          </a:prstGeom>
          <a:noFill/>
        </p:spPr>
        <p:txBody>
          <a:bodyPr wrap="square" rtlCol="0">
            <a:spAutoFit/>
          </a:bodyPr>
          <a:lstStyle/>
          <a:p>
            <a:pPr algn="just"/>
            <a:r>
              <a:rPr lang="es-EC" sz="2000" dirty="0" smtClean="0">
                <a:latin typeface="Arial" pitchFamily="34" charset="0"/>
                <a:cs typeface="Arial" pitchFamily="34" charset="0"/>
              </a:rPr>
              <a:t>“Actividades y experiencias, representadas en 13 áreas de expresión, que se realizan en el tiempo libre y que son elegidas voluntariamente por la persona participante para obtener satisfacción, placer y valores personales y sociales”. (Richard </a:t>
            </a:r>
            <a:r>
              <a:rPr lang="es-EC" sz="2000" dirty="0" err="1" smtClean="0">
                <a:latin typeface="Arial" pitchFamily="34" charset="0"/>
                <a:cs typeface="Arial" pitchFamily="34" charset="0"/>
              </a:rPr>
              <a:t>Krauss</a:t>
            </a:r>
            <a:r>
              <a:rPr lang="es-EC" sz="2000" dirty="0" smtClean="0">
                <a:latin typeface="Arial" pitchFamily="34" charset="0"/>
                <a:cs typeface="Arial" pitchFamily="34" charset="0"/>
              </a:rPr>
              <a:t> 1971) </a:t>
            </a:r>
            <a:endParaRPr lang="es-EC" sz="2000" dirty="0">
              <a:latin typeface="Arial" pitchFamily="34" charset="0"/>
              <a:cs typeface="Arial" pitchFamily="34" charset="0"/>
            </a:endParaRPr>
          </a:p>
        </p:txBody>
      </p:sp>
      <p:sp>
        <p:nvSpPr>
          <p:cNvPr id="6" name="5 CuadroTexto"/>
          <p:cNvSpPr txBox="1"/>
          <p:nvPr/>
        </p:nvSpPr>
        <p:spPr>
          <a:xfrm rot="5400000">
            <a:off x="6413897" y="4726500"/>
            <a:ext cx="2549311" cy="461665"/>
          </a:xfrm>
          <a:prstGeom prst="rect">
            <a:avLst/>
          </a:prstGeom>
          <a:noFill/>
        </p:spPr>
        <p:txBody>
          <a:bodyPr wrap="square" rtlCol="0">
            <a:spAutoFit/>
          </a:bodyPr>
          <a:lstStyle/>
          <a:p>
            <a:r>
              <a:rPr lang="es-EC" sz="2400" b="1" dirty="0" smtClean="0">
                <a:latin typeface="Arial" pitchFamily="34" charset="0"/>
                <a:cs typeface="Arial" pitchFamily="34" charset="0"/>
              </a:rPr>
              <a:t>Características</a:t>
            </a:r>
            <a:endParaRPr lang="es-EC" sz="2400" b="1" dirty="0">
              <a:latin typeface="Arial" pitchFamily="34" charset="0"/>
              <a:cs typeface="Arial" pitchFamily="34" charset="0"/>
            </a:endParaRPr>
          </a:p>
        </p:txBody>
      </p:sp>
      <p:sp>
        <p:nvSpPr>
          <p:cNvPr id="68609" name="Rectangle 1"/>
          <p:cNvSpPr>
            <a:spLocks noChangeArrowheads="1"/>
          </p:cNvSpPr>
          <p:nvPr/>
        </p:nvSpPr>
        <p:spPr bwMode="auto">
          <a:xfrm>
            <a:off x="1117841" y="6451974"/>
            <a:ext cx="6576053"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s-EC" sz="1200" dirty="0" smtClean="0">
                <a:latin typeface="Arial" pitchFamily="34" charset="0"/>
                <a:ea typeface="Calibri" pitchFamily="34" charset="0"/>
                <a:cs typeface="Arial" pitchFamily="34" charset="0"/>
              </a:rPr>
              <a:t>Cuadro 1</a:t>
            </a:r>
            <a:r>
              <a:rPr kumimoji="0" lang="es-EC"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Caracter</a:t>
            </a:r>
            <a:r>
              <a:rPr kumimoji="0" lang="es-EC" sz="1200" b="0" i="0" u="none" strike="noStrike" cap="none" normalizeH="0" baseline="0" dirty="0" smtClean="0">
                <a:ln>
                  <a:noFill/>
                </a:ln>
                <a:solidFill>
                  <a:schemeClr val="tx1"/>
                </a:solidFill>
                <a:effectLst/>
                <a:latin typeface="Calibri"/>
                <a:ea typeface="Calibri" pitchFamily="34" charset="0"/>
                <a:cs typeface="Arial" pitchFamily="34" charset="0"/>
              </a:rPr>
              <a:t>í</a:t>
            </a:r>
            <a:r>
              <a:rPr kumimoji="0" lang="es-EC"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sticas de la recreaci</a:t>
            </a:r>
            <a:r>
              <a:rPr kumimoji="0" lang="es-EC"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C"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(Lupe Aguilar, 2002)</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9" name="Marcador de posición de contenido 4" descr="Tabla de muestra con 3 columnas y 4 filas"/>
          <p:cNvGraphicFramePr>
            <a:graphicFrameLocks noGrp="1"/>
          </p:cNvGraphicFramePr>
          <p:nvPr>
            <p:ph sz="half" idx="4294967295"/>
            <p:extLst>
              <p:ext uri="{D42A27DB-BD31-4B8C-83A1-F6EECF244321}">
                <p14:modId xmlns:p14="http://schemas.microsoft.com/office/powerpoint/2010/main" val="117481154"/>
              </p:ext>
            </p:extLst>
          </p:nvPr>
        </p:nvGraphicFramePr>
        <p:xfrm>
          <a:off x="1361048" y="3277775"/>
          <a:ext cx="5911948" cy="3060552"/>
        </p:xfrm>
        <a:graphic>
          <a:graphicData uri="http://schemas.openxmlformats.org/drawingml/2006/table">
            <a:tbl>
              <a:tblPr firstRow="1" bandRow="1">
                <a:tableStyleId>{8A107856-5554-42FB-B03E-39F5DBC370BA}</a:tableStyleId>
              </a:tblPr>
              <a:tblGrid>
                <a:gridCol w="2955974"/>
                <a:gridCol w="2955974"/>
              </a:tblGrid>
              <a:tr h="382569">
                <a:tc>
                  <a:txBody>
                    <a:bodyPr/>
                    <a:lstStyle/>
                    <a:p>
                      <a:pPr>
                        <a:lnSpc>
                          <a:spcPct val="150000"/>
                        </a:lnSpc>
                        <a:spcAft>
                          <a:spcPts val="0"/>
                        </a:spcAft>
                      </a:pPr>
                      <a:r>
                        <a:rPr lang="es-EC" sz="1200" b="0" dirty="0">
                          <a:latin typeface="Arial" pitchFamily="34" charset="0"/>
                          <a:cs typeface="Arial" pitchFamily="34" charset="0"/>
                        </a:rPr>
                        <a:t>Una participación de la persona</a:t>
                      </a:r>
                      <a:endParaRPr lang="es-EC" sz="1100" b="0" dirty="0">
                        <a:latin typeface="Arial" pitchFamily="34" charset="0"/>
                        <a:ea typeface="Calibri"/>
                        <a:cs typeface="Arial" pitchFamily="34" charset="0"/>
                      </a:endParaRPr>
                    </a:p>
                  </a:txBody>
                  <a:tcPr marT="0" marB="0"/>
                </a:tc>
                <a:tc>
                  <a:txBody>
                    <a:bodyPr/>
                    <a:lstStyle/>
                    <a:p>
                      <a:pPr>
                        <a:lnSpc>
                          <a:spcPct val="150000"/>
                        </a:lnSpc>
                        <a:spcAft>
                          <a:spcPts val="0"/>
                        </a:spcAft>
                      </a:pPr>
                      <a:r>
                        <a:rPr lang="es-EC" sz="1200" b="0" dirty="0">
                          <a:latin typeface="Arial" pitchFamily="34" charset="0"/>
                          <a:cs typeface="Arial" pitchFamily="34" charset="0"/>
                        </a:rPr>
                        <a:t>Una actividad</a:t>
                      </a:r>
                      <a:endParaRPr lang="es-EC" sz="1100" b="0" dirty="0">
                        <a:latin typeface="Arial" pitchFamily="34" charset="0"/>
                        <a:ea typeface="Calibri"/>
                        <a:cs typeface="Arial" pitchFamily="34" charset="0"/>
                      </a:endParaRPr>
                    </a:p>
                  </a:txBody>
                  <a:tcPr marT="0" marB="0"/>
                </a:tc>
              </a:tr>
              <a:tr h="382569">
                <a:tc>
                  <a:txBody>
                    <a:bodyPr/>
                    <a:lstStyle/>
                    <a:p>
                      <a:pPr>
                        <a:lnSpc>
                          <a:spcPct val="150000"/>
                        </a:lnSpc>
                        <a:spcAft>
                          <a:spcPts val="0"/>
                        </a:spcAft>
                      </a:pPr>
                      <a:r>
                        <a:rPr lang="es-EC" sz="1200">
                          <a:latin typeface="Arial" pitchFamily="34" charset="0"/>
                          <a:cs typeface="Arial" pitchFamily="34" charset="0"/>
                        </a:rPr>
                        <a:t>Debe darse durante el tiempo libre</a:t>
                      </a:r>
                      <a:endParaRPr lang="es-EC" sz="1100">
                        <a:latin typeface="Arial" pitchFamily="34" charset="0"/>
                        <a:ea typeface="Calibri"/>
                        <a:cs typeface="Arial" pitchFamily="34" charset="0"/>
                      </a:endParaRPr>
                    </a:p>
                  </a:txBody>
                  <a:tcPr marT="0" marB="0"/>
                </a:tc>
                <a:tc>
                  <a:txBody>
                    <a:bodyPr/>
                    <a:lstStyle/>
                    <a:p>
                      <a:pPr>
                        <a:lnSpc>
                          <a:spcPct val="150000"/>
                        </a:lnSpc>
                        <a:spcAft>
                          <a:spcPts val="0"/>
                        </a:spcAft>
                      </a:pPr>
                      <a:r>
                        <a:rPr lang="es-EC" sz="1200">
                          <a:latin typeface="Arial" pitchFamily="34" charset="0"/>
                          <a:cs typeface="Arial" pitchFamily="34" charset="0"/>
                        </a:rPr>
                        <a:t>Tiempo libre</a:t>
                      </a:r>
                      <a:endParaRPr lang="es-EC" sz="1100">
                        <a:latin typeface="Arial" pitchFamily="34" charset="0"/>
                        <a:ea typeface="Calibri"/>
                        <a:cs typeface="Arial" pitchFamily="34" charset="0"/>
                      </a:endParaRPr>
                    </a:p>
                  </a:txBody>
                  <a:tcPr marT="0" marB="0"/>
                </a:tc>
              </a:tr>
              <a:tr h="382569">
                <a:tc>
                  <a:txBody>
                    <a:bodyPr/>
                    <a:lstStyle/>
                    <a:p>
                      <a:pPr>
                        <a:lnSpc>
                          <a:spcPct val="150000"/>
                        </a:lnSpc>
                        <a:spcAft>
                          <a:spcPts val="0"/>
                        </a:spcAft>
                      </a:pPr>
                      <a:r>
                        <a:rPr lang="es-EC" sz="1200">
                          <a:latin typeface="Arial" pitchFamily="34" charset="0"/>
                          <a:cs typeface="Arial" pitchFamily="34" charset="0"/>
                        </a:rPr>
                        <a:t>Ser elegida voluntariamente</a:t>
                      </a:r>
                      <a:endParaRPr lang="es-EC" sz="1100">
                        <a:latin typeface="Arial" pitchFamily="34" charset="0"/>
                        <a:ea typeface="Calibri"/>
                        <a:cs typeface="Arial" pitchFamily="34" charset="0"/>
                      </a:endParaRPr>
                    </a:p>
                  </a:txBody>
                  <a:tcPr marT="0" marB="0"/>
                </a:tc>
                <a:tc>
                  <a:txBody>
                    <a:bodyPr/>
                    <a:lstStyle/>
                    <a:p>
                      <a:pPr>
                        <a:lnSpc>
                          <a:spcPct val="150000"/>
                        </a:lnSpc>
                        <a:spcAft>
                          <a:spcPts val="0"/>
                        </a:spcAft>
                      </a:pPr>
                      <a:r>
                        <a:rPr lang="es-EC" sz="1200">
                          <a:latin typeface="Arial" pitchFamily="34" charset="0"/>
                          <a:cs typeface="Arial" pitchFamily="34" charset="0"/>
                        </a:rPr>
                        <a:t>Voluntaria</a:t>
                      </a:r>
                      <a:endParaRPr lang="es-EC" sz="1100">
                        <a:latin typeface="Arial" pitchFamily="34" charset="0"/>
                        <a:ea typeface="Calibri"/>
                        <a:cs typeface="Arial" pitchFamily="34" charset="0"/>
                      </a:endParaRPr>
                    </a:p>
                  </a:txBody>
                  <a:tcPr marT="0" marB="0"/>
                </a:tc>
              </a:tr>
              <a:tr h="382569">
                <a:tc>
                  <a:txBody>
                    <a:bodyPr/>
                    <a:lstStyle/>
                    <a:p>
                      <a:pPr>
                        <a:lnSpc>
                          <a:spcPct val="150000"/>
                        </a:lnSpc>
                        <a:spcAft>
                          <a:spcPts val="0"/>
                        </a:spcAft>
                      </a:pPr>
                      <a:r>
                        <a:rPr lang="es-EC" sz="1200">
                          <a:latin typeface="Arial" pitchFamily="34" charset="0"/>
                          <a:cs typeface="Arial" pitchFamily="34" charset="0"/>
                        </a:rPr>
                        <a:t>Sin fines de lucro</a:t>
                      </a:r>
                      <a:endParaRPr lang="es-EC" sz="1100">
                        <a:latin typeface="Arial" pitchFamily="34" charset="0"/>
                        <a:ea typeface="Calibri"/>
                        <a:cs typeface="Arial" pitchFamily="34" charset="0"/>
                      </a:endParaRPr>
                    </a:p>
                  </a:txBody>
                  <a:tcPr marT="0" marB="0"/>
                </a:tc>
                <a:tc>
                  <a:txBody>
                    <a:bodyPr/>
                    <a:lstStyle/>
                    <a:p>
                      <a:pPr>
                        <a:lnSpc>
                          <a:spcPct val="150000"/>
                        </a:lnSpc>
                        <a:spcAft>
                          <a:spcPts val="0"/>
                        </a:spcAft>
                      </a:pPr>
                      <a:r>
                        <a:rPr lang="es-EC" sz="1200">
                          <a:latin typeface="Arial" pitchFamily="34" charset="0"/>
                          <a:cs typeface="Arial" pitchFamily="34" charset="0"/>
                        </a:rPr>
                        <a:t>No utilitaria</a:t>
                      </a:r>
                      <a:endParaRPr lang="es-EC" sz="1100">
                        <a:latin typeface="Arial" pitchFamily="34" charset="0"/>
                        <a:ea typeface="Calibri"/>
                        <a:cs typeface="Arial" pitchFamily="34" charset="0"/>
                      </a:endParaRPr>
                    </a:p>
                  </a:txBody>
                  <a:tcPr marT="0" marB="0"/>
                </a:tc>
              </a:tr>
              <a:tr h="382569">
                <a:tc>
                  <a:txBody>
                    <a:bodyPr/>
                    <a:lstStyle/>
                    <a:p>
                      <a:pPr>
                        <a:lnSpc>
                          <a:spcPct val="150000"/>
                        </a:lnSpc>
                        <a:spcAft>
                          <a:spcPts val="0"/>
                        </a:spcAft>
                      </a:pPr>
                      <a:r>
                        <a:rPr lang="es-EC" sz="1200">
                          <a:latin typeface="Arial" pitchFamily="34" charset="0"/>
                          <a:cs typeface="Arial" pitchFamily="34" charset="0"/>
                        </a:rPr>
                        <a:t>Agradable a la persona</a:t>
                      </a:r>
                      <a:endParaRPr lang="es-EC" sz="1100">
                        <a:latin typeface="Arial" pitchFamily="34" charset="0"/>
                        <a:ea typeface="Calibri"/>
                        <a:cs typeface="Arial" pitchFamily="34" charset="0"/>
                      </a:endParaRPr>
                    </a:p>
                  </a:txBody>
                  <a:tcPr marT="0" marB="0"/>
                </a:tc>
                <a:tc>
                  <a:txBody>
                    <a:bodyPr/>
                    <a:lstStyle/>
                    <a:p>
                      <a:pPr>
                        <a:lnSpc>
                          <a:spcPct val="150000"/>
                        </a:lnSpc>
                        <a:spcAft>
                          <a:spcPts val="0"/>
                        </a:spcAft>
                      </a:pPr>
                      <a:r>
                        <a:rPr lang="es-EC" sz="1200">
                          <a:latin typeface="Arial" pitchFamily="34" charset="0"/>
                          <a:cs typeface="Arial" pitchFamily="34" charset="0"/>
                        </a:rPr>
                        <a:t>Placentera</a:t>
                      </a:r>
                      <a:endParaRPr lang="es-EC" sz="1100">
                        <a:latin typeface="Arial" pitchFamily="34" charset="0"/>
                        <a:ea typeface="Calibri"/>
                        <a:cs typeface="Arial" pitchFamily="34" charset="0"/>
                      </a:endParaRPr>
                    </a:p>
                  </a:txBody>
                  <a:tcPr marT="0" marB="0"/>
                </a:tc>
              </a:tr>
              <a:tr h="382569">
                <a:tc>
                  <a:txBody>
                    <a:bodyPr/>
                    <a:lstStyle/>
                    <a:p>
                      <a:pPr>
                        <a:lnSpc>
                          <a:spcPct val="150000"/>
                        </a:lnSpc>
                        <a:spcAft>
                          <a:spcPts val="0"/>
                        </a:spcAft>
                      </a:pPr>
                      <a:r>
                        <a:rPr lang="es-EC" sz="1200">
                          <a:latin typeface="Arial" pitchFamily="34" charset="0"/>
                          <a:cs typeface="Arial" pitchFamily="34" charset="0"/>
                        </a:rPr>
                        <a:t>No cause daño a la comunidad</a:t>
                      </a:r>
                      <a:endParaRPr lang="es-EC" sz="1100">
                        <a:latin typeface="Arial" pitchFamily="34" charset="0"/>
                        <a:ea typeface="Calibri"/>
                        <a:cs typeface="Arial" pitchFamily="34" charset="0"/>
                      </a:endParaRPr>
                    </a:p>
                  </a:txBody>
                  <a:tcPr marT="0" marB="0"/>
                </a:tc>
                <a:tc>
                  <a:txBody>
                    <a:bodyPr/>
                    <a:lstStyle/>
                    <a:p>
                      <a:pPr>
                        <a:lnSpc>
                          <a:spcPct val="150000"/>
                        </a:lnSpc>
                        <a:spcAft>
                          <a:spcPts val="0"/>
                        </a:spcAft>
                      </a:pPr>
                      <a:r>
                        <a:rPr lang="es-EC" sz="1200">
                          <a:latin typeface="Arial" pitchFamily="34" charset="0"/>
                          <a:cs typeface="Arial" pitchFamily="34" charset="0"/>
                        </a:rPr>
                        <a:t>No sea antisocial</a:t>
                      </a:r>
                      <a:endParaRPr lang="es-EC" sz="1100">
                        <a:latin typeface="Arial" pitchFamily="34" charset="0"/>
                        <a:ea typeface="Calibri"/>
                        <a:cs typeface="Arial" pitchFamily="34" charset="0"/>
                      </a:endParaRPr>
                    </a:p>
                  </a:txBody>
                  <a:tcPr marT="0" marB="0"/>
                </a:tc>
              </a:tr>
              <a:tr h="382569">
                <a:tc>
                  <a:txBody>
                    <a:bodyPr/>
                    <a:lstStyle/>
                    <a:p>
                      <a:pPr>
                        <a:lnSpc>
                          <a:spcPct val="150000"/>
                        </a:lnSpc>
                        <a:spcAft>
                          <a:spcPts val="0"/>
                        </a:spcAft>
                      </a:pPr>
                      <a:r>
                        <a:rPr lang="es-EC" sz="1200">
                          <a:latin typeface="Arial" pitchFamily="34" charset="0"/>
                          <a:cs typeface="Arial" pitchFamily="34" charset="0"/>
                        </a:rPr>
                        <a:t>No cause daño a la persona</a:t>
                      </a:r>
                      <a:endParaRPr lang="es-EC" sz="1100">
                        <a:latin typeface="Arial" pitchFamily="34" charset="0"/>
                        <a:ea typeface="Calibri"/>
                        <a:cs typeface="Arial" pitchFamily="34" charset="0"/>
                      </a:endParaRPr>
                    </a:p>
                  </a:txBody>
                  <a:tcPr marT="0" marB="0"/>
                </a:tc>
                <a:tc>
                  <a:txBody>
                    <a:bodyPr/>
                    <a:lstStyle/>
                    <a:p>
                      <a:pPr>
                        <a:lnSpc>
                          <a:spcPct val="150000"/>
                        </a:lnSpc>
                        <a:spcAft>
                          <a:spcPts val="0"/>
                        </a:spcAft>
                      </a:pPr>
                      <a:r>
                        <a:rPr lang="es-EC" sz="1200">
                          <a:latin typeface="Arial" pitchFamily="34" charset="0"/>
                          <a:cs typeface="Arial" pitchFamily="34" charset="0"/>
                        </a:rPr>
                        <a:t>No sea autodestructiva</a:t>
                      </a:r>
                      <a:endParaRPr lang="es-EC" sz="1100">
                        <a:latin typeface="Arial" pitchFamily="34" charset="0"/>
                        <a:ea typeface="Calibri"/>
                        <a:cs typeface="Arial" pitchFamily="34" charset="0"/>
                      </a:endParaRPr>
                    </a:p>
                  </a:txBody>
                  <a:tcPr marT="0" marB="0"/>
                </a:tc>
              </a:tr>
              <a:tr h="382569">
                <a:tc>
                  <a:txBody>
                    <a:bodyPr/>
                    <a:lstStyle/>
                    <a:p>
                      <a:pPr>
                        <a:lnSpc>
                          <a:spcPct val="150000"/>
                        </a:lnSpc>
                        <a:spcAft>
                          <a:spcPts val="0"/>
                        </a:spcAft>
                      </a:pPr>
                      <a:r>
                        <a:rPr lang="es-EC" sz="1200" dirty="0">
                          <a:latin typeface="Arial" pitchFamily="34" charset="0"/>
                          <a:cs typeface="Arial" pitchFamily="34" charset="0"/>
                        </a:rPr>
                        <a:t>Un contenido</a:t>
                      </a:r>
                      <a:endParaRPr lang="es-EC" sz="1100" dirty="0">
                        <a:latin typeface="Arial" pitchFamily="34" charset="0"/>
                        <a:ea typeface="Calibri"/>
                        <a:cs typeface="Arial" pitchFamily="34" charset="0"/>
                      </a:endParaRPr>
                    </a:p>
                  </a:txBody>
                  <a:tcPr marT="0" marB="0"/>
                </a:tc>
                <a:tc>
                  <a:txBody>
                    <a:bodyPr/>
                    <a:lstStyle/>
                    <a:p>
                      <a:pPr>
                        <a:lnSpc>
                          <a:spcPct val="150000"/>
                        </a:lnSpc>
                        <a:spcAft>
                          <a:spcPts val="0"/>
                        </a:spcAft>
                      </a:pPr>
                      <a:r>
                        <a:rPr lang="es-EC" sz="1200" dirty="0">
                          <a:latin typeface="Arial" pitchFamily="34" charset="0"/>
                          <a:cs typeface="Arial" pitchFamily="34" charset="0"/>
                        </a:rPr>
                        <a:t>Artesanías, jugos, acampar</a:t>
                      </a:r>
                      <a:endParaRPr lang="es-EC" sz="1100" dirty="0">
                        <a:latin typeface="Arial" pitchFamily="34" charset="0"/>
                        <a:ea typeface="Calibri"/>
                        <a:cs typeface="Arial" pitchFamily="34" charset="0"/>
                      </a:endParaRPr>
                    </a:p>
                  </a:txBody>
                  <a:tcPr marT="0" marB="0"/>
                </a:tc>
              </a:tr>
            </a:tbl>
          </a:graphicData>
        </a:graphic>
      </p:graphicFrame>
    </p:spTree>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8609"/>
                                        </p:tgtEl>
                                        <p:attrNameLst>
                                          <p:attrName>style.visibility</p:attrName>
                                        </p:attrNameLst>
                                      </p:cBhvr>
                                      <p:to>
                                        <p:strVal val="visible"/>
                                      </p:to>
                                    </p:set>
                                    <p:anim calcmode="lin" valueType="num">
                                      <p:cBhvr additive="base">
                                        <p:cTn id="27" dur="500" fill="hold"/>
                                        <p:tgtEl>
                                          <p:spTgt spid="68609"/>
                                        </p:tgtEl>
                                        <p:attrNameLst>
                                          <p:attrName>ppt_x</p:attrName>
                                        </p:attrNameLst>
                                      </p:cBhvr>
                                      <p:tavLst>
                                        <p:tav tm="0">
                                          <p:val>
                                            <p:strVal val="#ppt_x"/>
                                          </p:val>
                                        </p:tav>
                                        <p:tav tm="100000">
                                          <p:val>
                                            <p:strVal val="#ppt_x"/>
                                          </p:val>
                                        </p:tav>
                                      </p:tavLst>
                                    </p:anim>
                                    <p:anim calcmode="lin" valueType="num">
                                      <p:cBhvr additive="base">
                                        <p:cTn id="28" dur="500" fill="hold"/>
                                        <p:tgtEl>
                                          <p:spTgt spid="6860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7" grpId="0"/>
      <p:bldP spid="5" grpId="0"/>
      <p:bldP spid="6" grpId="0"/>
      <p:bldP spid="6860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rot="5400000">
            <a:off x="-402232" y="3186325"/>
            <a:ext cx="1700688" cy="400110"/>
          </a:xfrm>
          <a:prstGeom prst="rect">
            <a:avLst/>
          </a:prstGeom>
          <a:noFill/>
        </p:spPr>
        <p:txBody>
          <a:bodyPr wrap="square" rtlCol="0">
            <a:spAutoFit/>
          </a:bodyPr>
          <a:lstStyle/>
          <a:p>
            <a:r>
              <a:rPr lang="es-EC" sz="2000" b="1" dirty="0" smtClean="0">
                <a:latin typeface="Arial" pitchFamily="34" charset="0"/>
                <a:cs typeface="Arial" pitchFamily="34" charset="0"/>
              </a:rPr>
              <a:t>Expresiones</a:t>
            </a:r>
            <a:endParaRPr lang="es-EC" sz="2000" b="1" dirty="0">
              <a:latin typeface="Arial" pitchFamily="34" charset="0"/>
              <a:cs typeface="Arial" pitchFamily="34" charset="0"/>
            </a:endParaRPr>
          </a:p>
        </p:txBody>
      </p:sp>
      <p:sp>
        <p:nvSpPr>
          <p:cNvPr id="6" name="5 Marcador de contenido"/>
          <p:cNvSpPr>
            <a:spLocks noGrp="1"/>
          </p:cNvSpPr>
          <p:nvPr>
            <p:ph sz="quarter" idx="1"/>
          </p:nvPr>
        </p:nvSpPr>
        <p:spPr>
          <a:xfrm>
            <a:off x="977361" y="422388"/>
            <a:ext cx="4006120" cy="5902212"/>
          </a:xfrm>
        </p:spPr>
        <p:txBody>
          <a:bodyPr>
            <a:normAutofit lnSpcReduction="10000"/>
          </a:bodyPr>
          <a:lstStyle/>
          <a:p>
            <a:r>
              <a:rPr lang="es-EC" sz="1600" dirty="0" smtClean="0">
                <a:latin typeface="Arial" pitchFamily="34" charset="0"/>
                <a:cs typeface="Arial" pitchFamily="34" charset="0"/>
              </a:rPr>
              <a:t>Físico-deportiva</a:t>
            </a:r>
          </a:p>
          <a:p>
            <a:r>
              <a:rPr lang="es-EC" sz="1600" dirty="0" smtClean="0">
                <a:latin typeface="Arial" pitchFamily="34" charset="0"/>
                <a:cs typeface="Arial" pitchFamily="34" charset="0"/>
              </a:rPr>
              <a:t>Al aire libre</a:t>
            </a:r>
          </a:p>
          <a:p>
            <a:r>
              <a:rPr lang="es-EC" sz="1600" dirty="0" smtClean="0">
                <a:latin typeface="Arial" pitchFamily="34" charset="0"/>
                <a:cs typeface="Arial" pitchFamily="34" charset="0"/>
              </a:rPr>
              <a:t>Acuática</a:t>
            </a:r>
          </a:p>
          <a:p>
            <a:r>
              <a:rPr lang="es-EC" sz="1600" dirty="0" smtClean="0">
                <a:latin typeface="Arial" pitchFamily="34" charset="0"/>
                <a:cs typeface="Arial" pitchFamily="34" charset="0"/>
              </a:rPr>
              <a:t>Lúdica</a:t>
            </a:r>
          </a:p>
          <a:p>
            <a:r>
              <a:rPr lang="es-EC" sz="1600" dirty="0" smtClean="0">
                <a:latin typeface="Arial" pitchFamily="34" charset="0"/>
                <a:cs typeface="Arial" pitchFamily="34" charset="0"/>
              </a:rPr>
              <a:t>Manual</a:t>
            </a:r>
          </a:p>
          <a:p>
            <a:r>
              <a:rPr lang="es-EC" sz="1600" dirty="0" smtClean="0">
                <a:latin typeface="Arial" pitchFamily="34" charset="0"/>
                <a:cs typeface="Arial" pitchFamily="34" charset="0"/>
              </a:rPr>
              <a:t>Artística</a:t>
            </a:r>
          </a:p>
          <a:p>
            <a:r>
              <a:rPr lang="es-EC" sz="1600" dirty="0" smtClean="0">
                <a:latin typeface="Arial" pitchFamily="34" charset="0"/>
                <a:cs typeface="Arial" pitchFamily="34" charset="0"/>
              </a:rPr>
              <a:t>Conmemorativa</a:t>
            </a:r>
          </a:p>
          <a:p>
            <a:r>
              <a:rPr lang="es-EC" sz="1600" dirty="0" smtClean="0">
                <a:latin typeface="Arial" pitchFamily="34" charset="0"/>
                <a:cs typeface="Arial" pitchFamily="34" charset="0"/>
              </a:rPr>
              <a:t>Social</a:t>
            </a:r>
          </a:p>
          <a:p>
            <a:r>
              <a:rPr lang="es-EC" sz="1600" dirty="0" smtClean="0">
                <a:latin typeface="Arial" pitchFamily="34" charset="0"/>
                <a:cs typeface="Arial" pitchFamily="34" charset="0"/>
              </a:rPr>
              <a:t>Literaria</a:t>
            </a:r>
          </a:p>
          <a:p>
            <a:r>
              <a:rPr lang="es-EC" sz="1600" dirty="0" smtClean="0">
                <a:latin typeface="Arial" pitchFamily="34" charset="0"/>
                <a:cs typeface="Arial" pitchFamily="34" charset="0"/>
              </a:rPr>
              <a:t>De entretenimientos y aficiones</a:t>
            </a:r>
          </a:p>
          <a:p>
            <a:r>
              <a:rPr lang="es-EC" sz="1600" dirty="0" smtClean="0">
                <a:latin typeface="Arial" pitchFamily="34" charset="0"/>
                <a:cs typeface="Arial" pitchFamily="34" charset="0"/>
              </a:rPr>
              <a:t>Técnica</a:t>
            </a:r>
          </a:p>
          <a:p>
            <a:r>
              <a:rPr lang="es-EC" sz="1600" dirty="0" smtClean="0">
                <a:latin typeface="Arial" pitchFamily="34" charset="0"/>
                <a:cs typeface="Arial" pitchFamily="34" charset="0"/>
              </a:rPr>
              <a:t>Comunitaria</a:t>
            </a:r>
          </a:p>
          <a:p>
            <a:r>
              <a:rPr lang="es-EC" sz="1600" dirty="0" smtClean="0">
                <a:latin typeface="Arial" pitchFamily="34" charset="0"/>
                <a:cs typeface="Arial" pitchFamily="34" charset="0"/>
              </a:rPr>
              <a:t>Del área de la salud</a:t>
            </a:r>
            <a:endParaRPr lang="es-EC" sz="1600" dirty="0">
              <a:latin typeface="Arial" pitchFamily="34" charset="0"/>
              <a:cs typeface="Arial" pitchFamily="34" charset="0"/>
            </a:endParaRPr>
          </a:p>
        </p:txBody>
      </p:sp>
      <p:sp>
        <p:nvSpPr>
          <p:cNvPr id="19" name="18 CuadroTexto"/>
          <p:cNvSpPr txBox="1"/>
          <p:nvPr/>
        </p:nvSpPr>
        <p:spPr>
          <a:xfrm rot="5400000">
            <a:off x="4693000" y="3264621"/>
            <a:ext cx="1605057" cy="400110"/>
          </a:xfrm>
          <a:prstGeom prst="rect">
            <a:avLst/>
          </a:prstGeom>
          <a:noFill/>
        </p:spPr>
        <p:txBody>
          <a:bodyPr wrap="square" rtlCol="0">
            <a:spAutoFit/>
          </a:bodyPr>
          <a:lstStyle/>
          <a:p>
            <a:r>
              <a:rPr lang="es-EC" sz="2000" b="1" dirty="0" smtClean="0">
                <a:latin typeface="Arial" pitchFamily="34" charset="0"/>
                <a:cs typeface="Arial" pitchFamily="34" charset="0"/>
              </a:rPr>
              <a:t>Beneficios</a:t>
            </a:r>
            <a:endParaRPr lang="es-EC" sz="2000" b="1" dirty="0">
              <a:latin typeface="Arial" pitchFamily="34" charset="0"/>
              <a:cs typeface="Arial" pitchFamily="34" charset="0"/>
            </a:endParaRPr>
          </a:p>
        </p:txBody>
      </p:sp>
      <p:sp>
        <p:nvSpPr>
          <p:cNvPr id="8" name="7 Abrir llave"/>
          <p:cNvSpPr/>
          <p:nvPr/>
        </p:nvSpPr>
        <p:spPr>
          <a:xfrm>
            <a:off x="640080" y="304800"/>
            <a:ext cx="289560" cy="611124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sp>
        <p:nvSpPr>
          <p:cNvPr id="9" name="Rectangle 1"/>
          <p:cNvSpPr>
            <a:spLocks noChangeArrowheads="1"/>
          </p:cNvSpPr>
          <p:nvPr/>
        </p:nvSpPr>
        <p:spPr bwMode="auto">
          <a:xfrm>
            <a:off x="685800" y="6573894"/>
            <a:ext cx="2817094" cy="28410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(Lupe Aguilar, 2002)</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9 Abrir llave"/>
          <p:cNvSpPr/>
          <p:nvPr/>
        </p:nvSpPr>
        <p:spPr>
          <a:xfrm>
            <a:off x="5715000" y="259080"/>
            <a:ext cx="487680" cy="637032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sp>
        <p:nvSpPr>
          <p:cNvPr id="11" name="5 Marcador de contenido"/>
          <p:cNvSpPr>
            <a:spLocks noGrp="1"/>
          </p:cNvSpPr>
          <p:nvPr>
            <p:ph sz="quarter" idx="1"/>
          </p:nvPr>
        </p:nvSpPr>
        <p:spPr>
          <a:xfrm>
            <a:off x="6296121" y="513828"/>
            <a:ext cx="4006120" cy="5902212"/>
          </a:xfrm>
        </p:spPr>
        <p:txBody>
          <a:bodyPr>
            <a:normAutofit/>
          </a:bodyPr>
          <a:lstStyle/>
          <a:p>
            <a:endParaRPr lang="es-EC" sz="1600" dirty="0" smtClean="0">
              <a:latin typeface="Arial" pitchFamily="34" charset="0"/>
              <a:cs typeface="Arial" pitchFamily="34" charset="0"/>
            </a:endParaRPr>
          </a:p>
          <a:p>
            <a:endParaRPr lang="es-EC" sz="1600" dirty="0" smtClean="0">
              <a:latin typeface="Arial" pitchFamily="34" charset="0"/>
              <a:cs typeface="Arial" pitchFamily="34" charset="0"/>
            </a:endParaRPr>
          </a:p>
          <a:p>
            <a:endParaRPr lang="es-EC" sz="1600" dirty="0" smtClean="0">
              <a:latin typeface="Arial" pitchFamily="34" charset="0"/>
              <a:cs typeface="Arial" pitchFamily="34" charset="0"/>
            </a:endParaRPr>
          </a:p>
          <a:p>
            <a:r>
              <a:rPr lang="es-EC" sz="1600" dirty="0" smtClean="0">
                <a:latin typeface="Arial" pitchFamily="34" charset="0"/>
                <a:cs typeface="Arial" pitchFamily="34" charset="0"/>
              </a:rPr>
              <a:t>Personales</a:t>
            </a:r>
          </a:p>
          <a:p>
            <a:endParaRPr lang="es-EC" sz="1600" dirty="0" smtClean="0">
              <a:latin typeface="Arial" pitchFamily="34" charset="0"/>
              <a:cs typeface="Arial" pitchFamily="34" charset="0"/>
            </a:endParaRPr>
          </a:p>
          <a:p>
            <a:endParaRPr lang="es-EC" sz="1600" dirty="0" smtClean="0">
              <a:latin typeface="Arial" pitchFamily="34" charset="0"/>
              <a:cs typeface="Arial" pitchFamily="34" charset="0"/>
            </a:endParaRPr>
          </a:p>
          <a:p>
            <a:endParaRPr lang="es-EC" sz="1600" dirty="0" smtClean="0">
              <a:latin typeface="Arial" pitchFamily="34" charset="0"/>
              <a:cs typeface="Arial" pitchFamily="34" charset="0"/>
            </a:endParaRPr>
          </a:p>
          <a:p>
            <a:endParaRPr lang="es-EC" sz="1600" dirty="0" smtClean="0">
              <a:latin typeface="Arial" pitchFamily="34" charset="0"/>
              <a:cs typeface="Arial" pitchFamily="34" charset="0"/>
            </a:endParaRPr>
          </a:p>
          <a:p>
            <a:endParaRPr lang="es-EC" sz="1600" dirty="0" smtClean="0">
              <a:latin typeface="Arial" pitchFamily="34" charset="0"/>
              <a:cs typeface="Arial" pitchFamily="34" charset="0"/>
            </a:endParaRPr>
          </a:p>
          <a:p>
            <a:r>
              <a:rPr lang="es-EC" sz="1600" dirty="0" smtClean="0">
                <a:latin typeface="Arial" pitchFamily="34" charset="0"/>
                <a:cs typeface="Arial" pitchFamily="34" charset="0"/>
              </a:rPr>
              <a:t>Para la sociedad</a:t>
            </a:r>
          </a:p>
          <a:p>
            <a:endParaRPr lang="es-EC" sz="1600" dirty="0" smtClean="0">
              <a:latin typeface="Arial" pitchFamily="34" charset="0"/>
              <a:cs typeface="Arial" pitchFamily="34" charset="0"/>
            </a:endParaRPr>
          </a:p>
        </p:txBody>
      </p:sp>
      <p:sp>
        <p:nvSpPr>
          <p:cNvPr id="12" name="11 Abrir llave"/>
          <p:cNvSpPr/>
          <p:nvPr/>
        </p:nvSpPr>
        <p:spPr>
          <a:xfrm>
            <a:off x="8214360" y="990600"/>
            <a:ext cx="396240" cy="217932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sp>
        <p:nvSpPr>
          <p:cNvPr id="13" name="12 Abrir llave"/>
          <p:cNvSpPr/>
          <p:nvPr/>
        </p:nvSpPr>
        <p:spPr>
          <a:xfrm>
            <a:off x="8382000" y="3810000"/>
            <a:ext cx="396240" cy="217932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sp>
        <p:nvSpPr>
          <p:cNvPr id="14" name="5 Marcador de contenido"/>
          <p:cNvSpPr>
            <a:spLocks noGrp="1"/>
          </p:cNvSpPr>
          <p:nvPr>
            <p:ph sz="quarter" idx="1"/>
          </p:nvPr>
        </p:nvSpPr>
        <p:spPr>
          <a:xfrm>
            <a:off x="8627841" y="1153908"/>
            <a:ext cx="2619279" cy="1833132"/>
          </a:xfrm>
        </p:spPr>
        <p:txBody>
          <a:bodyPr>
            <a:normAutofit/>
          </a:bodyPr>
          <a:lstStyle/>
          <a:p>
            <a:r>
              <a:rPr lang="es-EC" sz="1600" dirty="0" smtClean="0">
                <a:latin typeface="Arial" pitchFamily="34" charset="0"/>
                <a:cs typeface="Arial" pitchFamily="34" charset="0"/>
              </a:rPr>
              <a:t>Físicos</a:t>
            </a:r>
          </a:p>
          <a:p>
            <a:r>
              <a:rPr lang="es-EC" sz="1600" dirty="0" smtClean="0">
                <a:latin typeface="Arial" pitchFamily="34" charset="0"/>
                <a:cs typeface="Arial" pitchFamily="34" charset="0"/>
              </a:rPr>
              <a:t>Socio-psicológicos</a:t>
            </a:r>
          </a:p>
          <a:p>
            <a:r>
              <a:rPr lang="es-EC" sz="1600" dirty="0" smtClean="0">
                <a:latin typeface="Arial" pitchFamily="34" charset="0"/>
                <a:cs typeface="Arial" pitchFamily="34" charset="0"/>
              </a:rPr>
              <a:t>Intelectuales</a:t>
            </a:r>
          </a:p>
          <a:p>
            <a:r>
              <a:rPr lang="es-EC" sz="1600" dirty="0" smtClean="0">
                <a:latin typeface="Arial" pitchFamily="34" charset="0"/>
                <a:cs typeface="Arial" pitchFamily="34" charset="0"/>
              </a:rPr>
              <a:t>Espirituales</a:t>
            </a:r>
          </a:p>
        </p:txBody>
      </p:sp>
      <p:sp>
        <p:nvSpPr>
          <p:cNvPr id="15" name="5 Marcador de contenido"/>
          <p:cNvSpPr>
            <a:spLocks noGrp="1"/>
          </p:cNvSpPr>
          <p:nvPr>
            <p:ph sz="quarter" idx="1"/>
          </p:nvPr>
        </p:nvSpPr>
        <p:spPr>
          <a:xfrm>
            <a:off x="8749761" y="3973308"/>
            <a:ext cx="2619279" cy="1985532"/>
          </a:xfrm>
        </p:spPr>
        <p:txBody>
          <a:bodyPr>
            <a:normAutofit lnSpcReduction="10000"/>
          </a:bodyPr>
          <a:lstStyle/>
          <a:p>
            <a:r>
              <a:rPr lang="es-EC" sz="1600" dirty="0" smtClean="0">
                <a:latin typeface="Arial" pitchFamily="34" charset="0"/>
                <a:cs typeface="Arial" pitchFamily="34" charset="0"/>
              </a:rPr>
              <a:t>Para la familia y grupos sociales</a:t>
            </a:r>
          </a:p>
          <a:p>
            <a:r>
              <a:rPr lang="es-EC" sz="1600" dirty="0" smtClean="0">
                <a:latin typeface="Arial" pitchFamily="34" charset="0"/>
                <a:cs typeface="Arial" pitchFamily="34" charset="0"/>
              </a:rPr>
              <a:t>Para la comunidad</a:t>
            </a:r>
          </a:p>
          <a:p>
            <a:r>
              <a:rPr lang="es-EC" sz="1600" dirty="0" smtClean="0">
                <a:latin typeface="Arial" pitchFamily="34" charset="0"/>
                <a:cs typeface="Arial" pitchFamily="34" charset="0"/>
              </a:rPr>
              <a:t>Económicos</a:t>
            </a:r>
          </a:p>
          <a:p>
            <a:r>
              <a:rPr lang="es-EC" sz="1600" dirty="0" smtClean="0">
                <a:latin typeface="Arial" pitchFamily="34" charset="0"/>
                <a:cs typeface="Arial" pitchFamily="34" charset="0"/>
              </a:rPr>
              <a:t>Ambientales</a:t>
            </a:r>
          </a:p>
        </p:txBody>
      </p:sp>
      <p:sp>
        <p:nvSpPr>
          <p:cNvPr id="16" name="15 Rectángulo"/>
          <p:cNvSpPr/>
          <p:nvPr/>
        </p:nvSpPr>
        <p:spPr>
          <a:xfrm>
            <a:off x="8009223" y="6595348"/>
            <a:ext cx="3667992" cy="276999"/>
          </a:xfrm>
          <a:prstGeom prst="rect">
            <a:avLst/>
          </a:prstGeom>
        </p:spPr>
        <p:txBody>
          <a:bodyPr wrap="none">
            <a:spAutoFit/>
          </a:bodyPr>
          <a:lstStyle/>
          <a:p>
            <a:r>
              <a:rPr lang="es-EC" sz="1200" dirty="0" smtClean="0">
                <a:latin typeface="Arial" pitchFamily="34" charset="0"/>
                <a:cs typeface="Arial" pitchFamily="34" charset="0"/>
              </a:rPr>
              <a:t>(Recopilación realizada por Carmen Salazar 2007) </a:t>
            </a:r>
            <a:endParaRPr lang="es-EC" sz="1200" dirty="0">
              <a:latin typeface="Arial" pitchFamily="34" charset="0"/>
              <a:cs typeface="Arial" pitchFamily="34" charset="0"/>
            </a:endParaRPr>
          </a:p>
        </p:txBody>
      </p:sp>
    </p:spTree>
  </p:cSld>
  <p:clrMapOvr>
    <a:masterClrMapping/>
  </p:clrMapOvr>
  <p:transition spd="med">
    <p:strips dir="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1 Título"/>
          <p:cNvSpPr txBox="1">
            <a:spLocks/>
          </p:cNvSpPr>
          <p:nvPr/>
        </p:nvSpPr>
        <p:spPr>
          <a:xfrm>
            <a:off x="143339" y="116632"/>
            <a:ext cx="5280587" cy="504056"/>
          </a:xfrm>
          <a:prstGeom prst="rect">
            <a:avLst/>
          </a:prstGeom>
        </p:spPr>
        <p:txBody>
          <a:bodyPr vert="horz" anchor="b">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s-EC" sz="2400" b="1" cap="small" noProof="0" dirty="0" smtClean="0">
                <a:latin typeface="Arial" pitchFamily="34" charset="0"/>
                <a:ea typeface="+mj-ea"/>
                <a:cs typeface="Arial" pitchFamily="34" charset="0"/>
              </a:rPr>
              <a:t>RECREACIÓN LABORAL:</a:t>
            </a:r>
            <a:endParaRPr kumimoji="0" lang="es-EC" sz="2400" b="0" i="0" u="none" strike="noStrike" kern="1200" cap="small" spc="0" normalizeH="0" baseline="0" noProof="0" dirty="0">
              <a:ln>
                <a:noFill/>
              </a:ln>
              <a:solidFill>
                <a:schemeClr val="tx1"/>
              </a:solidFill>
              <a:effectLst/>
              <a:uLnTx/>
              <a:uFillTx/>
              <a:latin typeface="Arial" pitchFamily="34" charset="0"/>
              <a:ea typeface="+mj-ea"/>
              <a:cs typeface="Arial" pitchFamily="34" charset="0"/>
            </a:endParaRPr>
          </a:p>
        </p:txBody>
      </p:sp>
      <p:sp>
        <p:nvSpPr>
          <p:cNvPr id="10" name="9 CuadroTexto"/>
          <p:cNvSpPr txBox="1"/>
          <p:nvPr/>
        </p:nvSpPr>
        <p:spPr>
          <a:xfrm>
            <a:off x="431371" y="764704"/>
            <a:ext cx="11137237" cy="3108543"/>
          </a:xfrm>
          <a:prstGeom prst="rect">
            <a:avLst/>
          </a:prstGeom>
          <a:noFill/>
        </p:spPr>
        <p:txBody>
          <a:bodyPr wrap="square" rtlCol="0">
            <a:spAutoFit/>
          </a:bodyPr>
          <a:lstStyle/>
          <a:p>
            <a:pPr algn="just"/>
            <a:r>
              <a:rPr lang="es-EC" sz="2800" dirty="0" smtClean="0">
                <a:latin typeface="Arial" pitchFamily="34" charset="0"/>
                <a:cs typeface="Arial" pitchFamily="34" charset="0"/>
              </a:rPr>
              <a:t>La recreación Laboral está integrada por un conjunto de actividades programables, ya sean estas físicas, sociales, lúdicas, artísticas, manuales, de fomento de la salud, al aire libre y más, mismas que pueden ser realizadas dentro o fuera de las instalaciones del centro de trabajo, pero siempre promovido por la empresa y diseñado con el fin de satisfacer necesidades y características de los trabajadores.</a:t>
            </a:r>
          </a:p>
          <a:p>
            <a:pPr algn="just"/>
            <a:endParaRPr lang="es-EC" sz="2800" dirty="0">
              <a:latin typeface="Arial" pitchFamily="34" charset="0"/>
              <a:cs typeface="Arial" pitchFamily="34" charset="0"/>
            </a:endParaRPr>
          </a:p>
        </p:txBody>
      </p:sp>
      <p:pic>
        <p:nvPicPr>
          <p:cNvPr id="72706" name="Picture 2"/>
          <p:cNvPicPr>
            <a:picLocks noChangeAspect="1" noChangeArrowheads="1"/>
          </p:cNvPicPr>
          <p:nvPr/>
        </p:nvPicPr>
        <p:blipFill>
          <a:blip r:embed="rId2" cstate="print"/>
          <a:srcRect/>
          <a:stretch>
            <a:fillRect/>
          </a:stretch>
        </p:blipFill>
        <p:spPr bwMode="auto">
          <a:xfrm>
            <a:off x="6270067" y="3567055"/>
            <a:ext cx="3023659" cy="3023659"/>
          </a:xfrm>
          <a:prstGeom prst="ellipse">
            <a:avLst/>
          </a:prstGeom>
          <a:ln>
            <a:noFill/>
          </a:ln>
          <a:effectLst>
            <a:softEdge rad="112500"/>
          </a:effectLst>
        </p:spPr>
      </p:pic>
      <p:pic>
        <p:nvPicPr>
          <p:cNvPr id="72707" name="Picture 3"/>
          <p:cNvPicPr>
            <a:picLocks noChangeAspect="1" noChangeArrowheads="1"/>
          </p:cNvPicPr>
          <p:nvPr/>
        </p:nvPicPr>
        <p:blipFill>
          <a:blip r:embed="rId3" cstate="print"/>
          <a:srcRect/>
          <a:stretch>
            <a:fillRect/>
          </a:stretch>
        </p:blipFill>
        <p:spPr bwMode="auto">
          <a:xfrm>
            <a:off x="2143745" y="4262510"/>
            <a:ext cx="3807692" cy="2141827"/>
          </a:xfrm>
          <a:prstGeom prst="ellipse">
            <a:avLst/>
          </a:prstGeom>
          <a:ln>
            <a:noFill/>
          </a:ln>
          <a:effectLst>
            <a:softEdge rad="112500"/>
          </a:effec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cTn>
                              </p:par>
                              <p:par>
                                <p:cTn id="8" presetID="4" presetClass="entr" presetSubtype="16" fill="hold" nodeType="withEffect">
                                  <p:stCondLst>
                                    <p:cond delay="0"/>
                                  </p:stCondLst>
                                  <p:childTnLst>
                                    <p:set>
                                      <p:cBhvr>
                                        <p:cTn id="9" dur="1" fill="hold">
                                          <p:stCondLst>
                                            <p:cond delay="0"/>
                                          </p:stCondLst>
                                        </p:cTn>
                                        <p:tgtEl>
                                          <p:spTgt spid="72707"/>
                                        </p:tgtEl>
                                        <p:attrNameLst>
                                          <p:attrName>style.visibility</p:attrName>
                                        </p:attrNameLst>
                                      </p:cBhvr>
                                      <p:to>
                                        <p:strVal val="visible"/>
                                      </p:to>
                                    </p:set>
                                    <p:animEffect transition="in" filter="box(in)">
                                      <p:cBhvr>
                                        <p:cTn id="10" dur="500"/>
                                        <p:tgtEl>
                                          <p:spTgt spid="72707"/>
                                        </p:tgtEl>
                                      </p:cBhvr>
                                    </p:animEffect>
                                  </p:childTnLst>
                                </p:cTn>
                              </p:par>
                              <p:par>
                                <p:cTn id="11" presetID="4" presetClass="entr" presetSubtype="16" fill="hold" nodeType="withEffect">
                                  <p:stCondLst>
                                    <p:cond delay="0"/>
                                  </p:stCondLst>
                                  <p:childTnLst>
                                    <p:set>
                                      <p:cBhvr>
                                        <p:cTn id="12" dur="1" fill="hold">
                                          <p:stCondLst>
                                            <p:cond delay="0"/>
                                          </p:stCondLst>
                                        </p:cTn>
                                        <p:tgtEl>
                                          <p:spTgt spid="72706"/>
                                        </p:tgtEl>
                                        <p:attrNameLst>
                                          <p:attrName>style.visibility</p:attrName>
                                        </p:attrNameLst>
                                      </p:cBhvr>
                                      <p:to>
                                        <p:strVal val="visible"/>
                                      </p:to>
                                    </p:set>
                                    <p:animEffect transition="in" filter="box(in)">
                                      <p:cBhvr>
                                        <p:cTn id="13" dur="500"/>
                                        <p:tgtEl>
                                          <p:spTgt spid="727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texto"/>
          <p:cNvSpPr>
            <a:spLocks noGrp="1"/>
          </p:cNvSpPr>
          <p:nvPr>
            <p:ph type="body" sz="quarter" idx="1"/>
          </p:nvPr>
        </p:nvSpPr>
        <p:spPr>
          <a:xfrm>
            <a:off x="1363923" y="2145096"/>
            <a:ext cx="4267238" cy="459512"/>
          </a:xfrm>
        </p:spPr>
        <p:style>
          <a:lnRef idx="2">
            <a:schemeClr val="accent1"/>
          </a:lnRef>
          <a:fillRef idx="1">
            <a:schemeClr val="lt1"/>
          </a:fillRef>
          <a:effectRef idx="0">
            <a:schemeClr val="accent1"/>
          </a:effectRef>
          <a:fontRef idx="minor">
            <a:schemeClr val="dk1"/>
          </a:fontRef>
        </p:style>
        <p:txBody>
          <a:bodyPr>
            <a:normAutofit/>
          </a:bodyPr>
          <a:lstStyle/>
          <a:p>
            <a:pPr algn="ctr"/>
            <a:r>
              <a:rPr lang="es-EC" dirty="0" smtClean="0">
                <a:latin typeface="Arial" pitchFamily="34" charset="0"/>
                <a:cs typeface="Arial" pitchFamily="34" charset="0"/>
              </a:rPr>
              <a:t>Beneficios psicológicos</a:t>
            </a:r>
            <a:endParaRPr lang="es-EC" dirty="0">
              <a:latin typeface="Arial" pitchFamily="34" charset="0"/>
              <a:cs typeface="Arial" pitchFamily="34" charset="0"/>
            </a:endParaRPr>
          </a:p>
        </p:txBody>
      </p:sp>
      <p:sp>
        <p:nvSpPr>
          <p:cNvPr id="6" name="5 Marcador de texto"/>
          <p:cNvSpPr>
            <a:spLocks noGrp="1"/>
          </p:cNvSpPr>
          <p:nvPr>
            <p:ph type="body" sz="quarter" idx="3"/>
          </p:nvPr>
        </p:nvSpPr>
        <p:spPr>
          <a:xfrm>
            <a:off x="1402743" y="4811840"/>
            <a:ext cx="4172144" cy="432048"/>
          </a:xfrm>
        </p:spPr>
        <p:style>
          <a:lnRef idx="2">
            <a:schemeClr val="accent1"/>
          </a:lnRef>
          <a:fillRef idx="1">
            <a:schemeClr val="lt1"/>
          </a:fillRef>
          <a:effectRef idx="0">
            <a:schemeClr val="accent1"/>
          </a:effectRef>
          <a:fontRef idx="minor">
            <a:schemeClr val="dk1"/>
          </a:fontRef>
        </p:style>
        <p:txBody>
          <a:bodyPr>
            <a:normAutofit lnSpcReduction="10000"/>
          </a:bodyPr>
          <a:lstStyle/>
          <a:p>
            <a:pPr algn="ctr"/>
            <a:r>
              <a:rPr lang="es-EC" dirty="0" smtClean="0">
                <a:latin typeface="Arial" pitchFamily="34" charset="0"/>
                <a:cs typeface="Arial" pitchFamily="34" charset="0"/>
              </a:rPr>
              <a:t>Beneficios fisiológicos</a:t>
            </a:r>
            <a:endParaRPr lang="es-EC" dirty="0">
              <a:latin typeface="Arial" pitchFamily="34" charset="0"/>
              <a:cs typeface="Arial" pitchFamily="34" charset="0"/>
            </a:endParaRPr>
          </a:p>
        </p:txBody>
      </p:sp>
      <p:sp>
        <p:nvSpPr>
          <p:cNvPr id="7" name="6 CuadroTexto"/>
          <p:cNvSpPr txBox="1"/>
          <p:nvPr/>
        </p:nvSpPr>
        <p:spPr>
          <a:xfrm rot="16200000">
            <a:off x="-1656995" y="3226504"/>
            <a:ext cx="5039295"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lvl="3" algn="ctr"/>
            <a:r>
              <a:rPr lang="es-EC" sz="2400" b="1" dirty="0" smtClean="0">
                <a:latin typeface="Arial" pitchFamily="34" charset="0"/>
                <a:cs typeface="Arial" pitchFamily="34" charset="0"/>
              </a:rPr>
              <a:t>Beneficios para el trabajador</a:t>
            </a:r>
            <a:endParaRPr lang="es-EC" sz="2400" dirty="0" smtClean="0">
              <a:latin typeface="Arial" pitchFamily="34" charset="0"/>
              <a:cs typeface="Arial" pitchFamily="34" charset="0"/>
            </a:endParaRPr>
          </a:p>
          <a:p>
            <a:pPr algn="ctr"/>
            <a:endParaRPr lang="es-EC" sz="2400" dirty="0">
              <a:latin typeface="Arial" pitchFamily="34" charset="0"/>
              <a:cs typeface="Arial" pitchFamily="34" charset="0"/>
            </a:endParaRPr>
          </a:p>
        </p:txBody>
      </p:sp>
      <p:sp>
        <p:nvSpPr>
          <p:cNvPr id="8" name="7 CuadroTexto"/>
          <p:cNvSpPr txBox="1"/>
          <p:nvPr/>
        </p:nvSpPr>
        <p:spPr>
          <a:xfrm>
            <a:off x="2831637" y="77725"/>
            <a:ext cx="7008779" cy="830997"/>
          </a:xfrm>
          <a:prstGeom prst="rect">
            <a:avLst/>
          </a:prstGeom>
          <a:noFill/>
        </p:spPr>
        <p:txBody>
          <a:bodyPr wrap="square" rtlCol="0">
            <a:spAutoFit/>
          </a:bodyPr>
          <a:lstStyle/>
          <a:p>
            <a:pPr marL="0" lvl="3" algn="ctr"/>
            <a:r>
              <a:rPr lang="es-EC" sz="2400" b="1" dirty="0" smtClean="0">
                <a:latin typeface="Arial" pitchFamily="34" charset="0"/>
                <a:cs typeface="Arial" pitchFamily="34" charset="0"/>
              </a:rPr>
              <a:t>BENEFICIOS DE LA RECREACIÓN LABORAL</a:t>
            </a:r>
          </a:p>
          <a:p>
            <a:pPr algn="ctr"/>
            <a:endParaRPr lang="es-EC" sz="2400" b="1" dirty="0">
              <a:latin typeface="Arial" pitchFamily="34" charset="0"/>
              <a:cs typeface="Arial" pitchFamily="34" charset="0"/>
            </a:endParaRPr>
          </a:p>
        </p:txBody>
      </p:sp>
      <p:sp>
        <p:nvSpPr>
          <p:cNvPr id="9" name="8 Abrir llave"/>
          <p:cNvSpPr/>
          <p:nvPr/>
        </p:nvSpPr>
        <p:spPr>
          <a:xfrm>
            <a:off x="5707626" y="973394"/>
            <a:ext cx="781664" cy="258096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sp>
        <p:nvSpPr>
          <p:cNvPr id="10" name="9 Abrir llave"/>
          <p:cNvSpPr/>
          <p:nvPr/>
        </p:nvSpPr>
        <p:spPr>
          <a:xfrm>
            <a:off x="5653549" y="3751007"/>
            <a:ext cx="781664" cy="258096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sp>
        <p:nvSpPr>
          <p:cNvPr id="12" name="2 Marcador de contenido"/>
          <p:cNvSpPr txBox="1">
            <a:spLocks/>
          </p:cNvSpPr>
          <p:nvPr/>
        </p:nvSpPr>
        <p:spPr>
          <a:xfrm>
            <a:off x="6312461" y="1065969"/>
            <a:ext cx="5082370" cy="2394682"/>
          </a:xfrm>
          <a:prstGeom prst="rect">
            <a:avLst/>
          </a:prstGeom>
        </p:spPr>
        <p:txBody>
          <a:bodyPr vert="horz" lIns="91440" tIns="45720" rIns="91440" bIns="45720" rtlCol="0" anchor="b">
            <a:normAutofit fontScale="85000" lnSpcReduction="20000"/>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s-EC" sz="2400" b="1"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s-EC" sz="2400" i="0" u="none" strike="noStrike" kern="1200" cap="none" spc="0" normalizeH="0" baseline="0" noProof="0" dirty="0" smtClean="0">
                <a:ln>
                  <a:noFill/>
                </a:ln>
                <a:solidFill>
                  <a:schemeClr val="tx1"/>
                </a:solidFill>
                <a:effectLst/>
                <a:uLnTx/>
                <a:uFillTx/>
                <a:latin typeface="Arial" pitchFamily="34" charset="0"/>
                <a:cs typeface="Arial" pitchFamily="34" charset="0"/>
              </a:rPr>
              <a:t>Manejo del estrés</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s-EC" sz="2400" dirty="0" smtClean="0">
                <a:latin typeface="Arial" pitchFamily="34" charset="0"/>
                <a:cs typeface="Arial" pitchFamily="34" charset="0"/>
              </a:rPr>
              <a:t> Seguridad en si mismo</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s-EC" sz="2400" i="0" u="none" strike="noStrike" kern="1200" cap="none" spc="0" normalizeH="0" baseline="0" noProof="0" dirty="0" smtClean="0">
                <a:ln>
                  <a:noFill/>
                </a:ln>
                <a:solidFill>
                  <a:schemeClr val="tx1"/>
                </a:solidFill>
                <a:effectLst/>
                <a:uLnTx/>
                <a:uFillTx/>
                <a:latin typeface="Arial" pitchFamily="34" charset="0"/>
                <a:cs typeface="Arial" pitchFamily="34" charset="0"/>
              </a:rPr>
              <a:t> Liderazgo</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s-EC" sz="2400" dirty="0" smtClean="0">
                <a:latin typeface="Arial" pitchFamily="34" charset="0"/>
                <a:cs typeface="Arial" pitchFamily="34" charset="0"/>
              </a:rPr>
              <a:t> Adaptabilidad</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s-EC" sz="2400" i="0" u="none" strike="noStrike" kern="1200" cap="none" spc="0" normalizeH="0" baseline="0" noProof="0" dirty="0" smtClean="0">
                <a:ln>
                  <a:noFill/>
                </a:ln>
                <a:solidFill>
                  <a:schemeClr val="tx1"/>
                </a:solidFill>
                <a:effectLst/>
                <a:uLnTx/>
                <a:uFillTx/>
                <a:latin typeface="Arial" pitchFamily="34" charset="0"/>
                <a:cs typeface="Arial" pitchFamily="34" charset="0"/>
              </a:rPr>
              <a:t> Competitividad balanceada</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s-EC" sz="2400" dirty="0" smtClean="0">
                <a:latin typeface="Arial" pitchFamily="34" charset="0"/>
                <a:cs typeface="Arial" pitchFamily="34" charset="0"/>
              </a:rPr>
              <a:t> Tolerancia</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s-EC" sz="2400" i="0" u="none" strike="noStrike" kern="1200" cap="none" spc="0" normalizeH="0" baseline="0" noProof="0" dirty="0" smtClean="0">
                <a:ln>
                  <a:noFill/>
                </a:ln>
                <a:solidFill>
                  <a:schemeClr val="tx1"/>
                </a:solidFill>
                <a:effectLst/>
                <a:uLnTx/>
                <a:uFillTx/>
                <a:latin typeface="Arial" pitchFamily="34" charset="0"/>
                <a:cs typeface="Arial" pitchFamily="34" charset="0"/>
              </a:rPr>
              <a:t> Prevención y reducción de la depresión,</a:t>
            </a:r>
            <a:r>
              <a:rPr kumimoji="0" lang="es-EC" sz="2400" i="0" u="none" strike="noStrike" kern="1200" cap="none" spc="0" normalizeH="0" noProof="0" dirty="0" smtClean="0">
                <a:ln>
                  <a:noFill/>
                </a:ln>
                <a:solidFill>
                  <a:schemeClr val="tx1"/>
                </a:solidFill>
                <a:effectLst/>
                <a:uLnTx/>
                <a:uFillTx/>
                <a:latin typeface="Arial" pitchFamily="34" charset="0"/>
                <a:cs typeface="Arial" pitchFamily="34" charset="0"/>
              </a:rPr>
              <a:t> ansiedad y el enojo</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s-EC" sz="2400" baseline="0" dirty="0" smtClean="0">
                <a:latin typeface="Arial" pitchFamily="34" charset="0"/>
                <a:cs typeface="Arial" pitchFamily="34" charset="0"/>
              </a:rPr>
              <a:t> </a:t>
            </a:r>
            <a:r>
              <a:rPr lang="es-EC" sz="2400" dirty="0" smtClean="0">
                <a:latin typeface="Arial" pitchFamily="34" charset="0"/>
                <a:cs typeface="Arial" pitchFamily="34" charset="0"/>
              </a:rPr>
              <a:t>Aumento de la creatividad</a:t>
            </a:r>
          </a:p>
        </p:txBody>
      </p:sp>
      <p:sp>
        <p:nvSpPr>
          <p:cNvPr id="14" name="2 Marcador de contenido"/>
          <p:cNvSpPr txBox="1">
            <a:spLocks/>
          </p:cNvSpPr>
          <p:nvPr/>
        </p:nvSpPr>
        <p:spPr>
          <a:xfrm>
            <a:off x="6281981" y="4313264"/>
            <a:ext cx="5082370" cy="2059403"/>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s-EC" sz="2000" b="1"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lang="es-EC" sz="2000" noProof="0" dirty="0" smtClean="0">
                <a:latin typeface="Arial" pitchFamily="34" charset="0"/>
                <a:cs typeface="Arial" pitchFamily="34" charset="0"/>
              </a:rPr>
              <a:t>Cardiovasculares</a:t>
            </a:r>
            <a:endParaRPr kumimoji="0" lang="es-EC" sz="2000" i="0" u="none" strike="noStrike" kern="1200" cap="none" spc="0" normalizeH="0" baseline="0" noProof="0" dirty="0" smtClean="0">
              <a:ln>
                <a:noFill/>
              </a:ln>
              <a:solidFill>
                <a:schemeClr val="tx1"/>
              </a:solidFill>
              <a:effectLst/>
              <a:uLnTx/>
              <a:uFillTx/>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s-EC" sz="2000" dirty="0" smtClean="0">
                <a:latin typeface="Arial" pitchFamily="34" charset="0"/>
                <a:cs typeface="Arial" pitchFamily="34" charset="0"/>
              </a:rPr>
              <a:t> Hipertensión reducción o prevención</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s-EC" sz="2000" i="0" u="none" strike="noStrike" kern="1200" cap="none" spc="0" normalizeH="0" baseline="0" noProof="0" dirty="0" smtClean="0">
                <a:ln>
                  <a:noFill/>
                </a:ln>
                <a:solidFill>
                  <a:schemeClr val="tx1"/>
                </a:solidFill>
                <a:effectLst/>
                <a:uLnTx/>
                <a:uFillTx/>
                <a:latin typeface="Arial" pitchFamily="34" charset="0"/>
                <a:cs typeface="Arial" pitchFamily="34" charset="0"/>
              </a:rPr>
              <a:t> Reducción</a:t>
            </a:r>
            <a:r>
              <a:rPr kumimoji="0" lang="es-EC" sz="2000" i="0" u="none" strike="noStrike" kern="1200" cap="none" spc="0" normalizeH="0" noProof="0" dirty="0" smtClean="0">
                <a:ln>
                  <a:noFill/>
                </a:ln>
                <a:solidFill>
                  <a:schemeClr val="tx1"/>
                </a:solidFill>
                <a:effectLst/>
                <a:uLnTx/>
                <a:uFillTx/>
                <a:latin typeface="Arial" pitchFamily="34" charset="0"/>
                <a:cs typeface="Arial" pitchFamily="34" charset="0"/>
              </a:rPr>
              <a:t> de enfermedades</a:t>
            </a:r>
            <a:endParaRPr kumimoji="0" lang="es-EC" sz="2000" i="0" u="none" strike="noStrike" kern="1200" cap="none" spc="0" normalizeH="0" baseline="0" noProof="0" dirty="0" smtClean="0">
              <a:ln>
                <a:noFill/>
              </a:ln>
              <a:solidFill>
                <a:schemeClr val="tx1"/>
              </a:solidFill>
              <a:effectLst/>
              <a:uLnTx/>
              <a:uFillTx/>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s-EC" sz="2000" dirty="0" smtClean="0">
                <a:latin typeface="Arial" pitchFamily="34" charset="0"/>
                <a:cs typeface="Arial" pitchFamily="34" charset="0"/>
              </a:rPr>
              <a:t> Mayor expectativa de vida</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s-EC" sz="2000" i="0" u="none" strike="noStrike" kern="1200" cap="none" spc="0" normalizeH="0" baseline="0" noProof="0" dirty="0" smtClean="0">
                <a:ln>
                  <a:noFill/>
                </a:ln>
                <a:solidFill>
                  <a:schemeClr val="tx1"/>
                </a:solidFill>
                <a:effectLst/>
                <a:uLnTx/>
                <a:uFillTx/>
                <a:latin typeface="Arial" pitchFamily="34" charset="0"/>
                <a:cs typeface="Arial" pitchFamily="34" charset="0"/>
              </a:rPr>
              <a:t> Mejora sistema inmune</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s-EC" sz="2000" dirty="0" smtClean="0">
                <a:latin typeface="Arial" pitchFamily="34" charset="0"/>
                <a:cs typeface="Arial" pitchFamily="34" charset="0"/>
              </a:rPr>
              <a:t> Reducción de consumo de alcohol y tabaco</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lang="es-EC" sz="2000" dirty="0" smtClean="0">
              <a:latin typeface="Arial" pitchFamily="34" charset="0"/>
              <a:cs typeface="Arial" pitchFamily="34" charset="0"/>
            </a:endParaRPr>
          </a:p>
        </p:txBody>
      </p:sp>
      <p:sp>
        <p:nvSpPr>
          <p:cNvPr id="11" name="10 Rectángulo"/>
          <p:cNvSpPr/>
          <p:nvPr/>
        </p:nvSpPr>
        <p:spPr>
          <a:xfrm>
            <a:off x="8838028" y="6549628"/>
            <a:ext cx="2881532" cy="276999"/>
          </a:xfrm>
          <a:prstGeom prst="rect">
            <a:avLst/>
          </a:prstGeom>
        </p:spPr>
        <p:txBody>
          <a:bodyPr wrap="square">
            <a:spAutoFit/>
          </a:bodyPr>
          <a:lstStyle/>
          <a:p>
            <a:r>
              <a:rPr lang="es-EC" sz="1200" dirty="0" smtClean="0">
                <a:latin typeface="Arial" pitchFamily="34" charset="0"/>
                <a:cs typeface="Arial" pitchFamily="34" charset="0"/>
              </a:rPr>
              <a:t>(Según Wilson </a:t>
            </a:r>
            <a:r>
              <a:rPr lang="es-EC" sz="1200" dirty="0" err="1" smtClean="0">
                <a:latin typeface="Arial" pitchFamily="34" charset="0"/>
                <a:cs typeface="Arial" pitchFamily="34" charset="0"/>
              </a:rPr>
              <a:t>Theodore</a:t>
            </a:r>
            <a:r>
              <a:rPr lang="es-EC" sz="1200" dirty="0" smtClean="0">
                <a:latin typeface="Arial" pitchFamily="34" charset="0"/>
                <a:cs typeface="Arial" pitchFamily="34" charset="0"/>
              </a:rPr>
              <a:t> et al. 1979)</a:t>
            </a:r>
            <a:endParaRPr lang="es-EC" sz="1200" dirty="0">
              <a:latin typeface="Arial" pitchFamily="34" charset="0"/>
              <a:cs typeface="Arial" pitchFamily="34" charset="0"/>
            </a:endParaRPr>
          </a:p>
        </p:txBody>
      </p:sp>
    </p:spTree>
  </p:cSld>
  <p:clrMapOvr>
    <a:masterClrMapping/>
  </p:clrMapOvr>
  <p:transition spd="med">
    <p:wheel/>
  </p:transition>
  <p:timing>
    <p:tnLst>
      <p:par>
        <p:cTn id="1" dur="indefinite" restart="never" nodeType="tmRoot"/>
      </p:par>
    </p:tnLst>
  </p:timing>
</p:sld>
</file>

<file path=ppt/theme/theme1.xml><?xml version="1.0" encoding="utf-8"?>
<a:theme xmlns:a="http://schemas.openxmlformats.org/drawingml/2006/main" name="TS103431377">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NatureIllustration_16x9_TP103431353" id="{355DDEB0-9DD9-4290-960B-BFD0DCFAAD2D}" vid="{F6D1697D-1420-4766-B75A-EC7C2996422F}"/>
    </a:ext>
  </a:extLst>
</a:theme>
</file>

<file path=ppt/theme/theme2.xml><?xml version="1.0" encoding="utf-8"?>
<a:theme xmlns:a="http://schemas.openxmlformats.org/drawingml/2006/main" name="Office Them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2167F96A-C2ED-4D5B-8EFB-A18C6982D36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TS103431377</Template>
  <TotalTime>0</TotalTime>
  <Words>2651</Words>
  <Application>Microsoft Office PowerPoint</Application>
  <PresentationFormat>Personalizado</PresentationFormat>
  <Paragraphs>640</Paragraphs>
  <Slides>44</Slides>
  <Notes>0</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44</vt:i4>
      </vt:variant>
    </vt:vector>
  </HeadingPairs>
  <TitlesOfParts>
    <vt:vector size="46" baseType="lpstr">
      <vt:lpstr>TS103431377</vt:lpstr>
      <vt:lpstr>Imagen de mapa de bits</vt:lpstr>
      <vt:lpstr>Presentación de PowerPoint</vt:lpstr>
      <vt:lpstr>Presentación de PowerPoint</vt:lpstr>
      <vt:lpstr>Presentación de PowerPoint</vt:lpstr>
      <vt:lpstr>Presentación de PowerPoint</vt:lpstr>
      <vt:lpstr>Presentación de PowerPoint</vt:lpstr>
      <vt:lpstr>CAPÍTULO II</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2013-01-18T17:13:21Z</dcterms:created>
  <dcterms:modified xsi:type="dcterms:W3CDTF">2013-07-22T01:19:57Z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TC034313779991</vt:lpwstr>
  </property>
</Properties>
</file>