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8" r:id="rId4"/>
    <p:sldId id="267" r:id="rId5"/>
    <p:sldId id="269" r:id="rId6"/>
    <p:sldId id="271" r:id="rId7"/>
    <p:sldId id="270" r:id="rId8"/>
    <p:sldId id="272" r:id="rId9"/>
    <p:sldId id="274" r:id="rId10"/>
    <p:sldId id="273" r:id="rId11"/>
    <p:sldId id="275" r:id="rId12"/>
    <p:sldId id="276" r:id="rId13"/>
    <p:sldId id="277" r:id="rId14"/>
    <p:sldId id="278" r:id="rId15"/>
    <p:sldId id="279" r:id="rId16"/>
    <p:sldId id="281" r:id="rId17"/>
    <p:sldId id="280" r:id="rId18"/>
    <p:sldId id="282" r:id="rId19"/>
    <p:sldId id="283" r:id="rId20"/>
    <p:sldId id="284" r:id="rId21"/>
    <p:sldId id="292" r:id="rId22"/>
    <p:sldId id="285" r:id="rId23"/>
    <p:sldId id="286" r:id="rId24"/>
    <p:sldId id="287" r:id="rId25"/>
    <p:sldId id="289" r:id="rId26"/>
    <p:sldId id="294" r:id="rId27"/>
    <p:sldId id="293" r:id="rId28"/>
    <p:sldId id="288" r:id="rId29"/>
    <p:sldId id="290" r:id="rId30"/>
    <p:sldId id="29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p:scale>
          <a:sx n="90" d="100"/>
          <a:sy n="90" d="100"/>
        </p:scale>
        <p:origin x="-94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15F97-818C-40C5-A4B5-0784D5DB938D}"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s-EC"/>
        </a:p>
      </dgm:t>
    </dgm:pt>
    <dgm:pt modelId="{60DD14BF-2888-4452-A32A-8F10F4744798}">
      <dgm:prSet phldrT="[Texto]"/>
      <dgm:spPr/>
      <dgm:t>
        <a:bodyPr/>
        <a:lstStyle/>
        <a:p>
          <a:r>
            <a:rPr lang="es-EC" b="1" dirty="0" smtClean="0">
              <a:latin typeface="Calibri" pitchFamily="34" charset="0"/>
              <a:cs typeface="Calibri" pitchFamily="34" charset="0"/>
            </a:rPr>
            <a:t>I - GENERALIDADES</a:t>
          </a:r>
          <a:endParaRPr lang="es-EC" b="1" dirty="0">
            <a:latin typeface="Calibri" pitchFamily="34" charset="0"/>
            <a:cs typeface="Calibri" pitchFamily="34" charset="0"/>
          </a:endParaRPr>
        </a:p>
      </dgm:t>
    </dgm:pt>
    <dgm:pt modelId="{052FF73B-0351-45F9-B1DA-2F59CF3C9935}" type="parTrans" cxnId="{7EE9DBF0-8315-4F3B-BD83-AE94D1CF0300}">
      <dgm:prSet/>
      <dgm:spPr/>
      <dgm:t>
        <a:bodyPr/>
        <a:lstStyle/>
        <a:p>
          <a:endParaRPr lang="es-EC">
            <a:latin typeface="Calibri" pitchFamily="34" charset="0"/>
            <a:cs typeface="Calibri" pitchFamily="34" charset="0"/>
          </a:endParaRPr>
        </a:p>
      </dgm:t>
    </dgm:pt>
    <dgm:pt modelId="{D88C62A6-97B8-409D-B1C5-7ED980A83C68}" type="sibTrans" cxnId="{7EE9DBF0-8315-4F3B-BD83-AE94D1CF0300}">
      <dgm:prSet/>
      <dgm:spPr/>
      <dgm:t>
        <a:bodyPr/>
        <a:lstStyle/>
        <a:p>
          <a:endParaRPr lang="es-EC">
            <a:latin typeface="Calibri" pitchFamily="34" charset="0"/>
            <a:cs typeface="Calibri" pitchFamily="34" charset="0"/>
          </a:endParaRPr>
        </a:p>
      </dgm:t>
    </dgm:pt>
    <dgm:pt modelId="{C3B6F1E6-CC6E-4DE7-8AA3-E6939E375FF5}">
      <dgm:prSet phldrT="[Texto]"/>
      <dgm:spPr/>
      <dgm:t>
        <a:bodyPr/>
        <a:lstStyle/>
        <a:p>
          <a:pPr algn="just"/>
          <a:r>
            <a:rPr lang="es-EC" b="1" dirty="0" smtClean="0">
              <a:solidFill>
                <a:schemeClr val="bg1"/>
              </a:solidFill>
              <a:latin typeface="Calibri" pitchFamily="34" charset="0"/>
              <a:cs typeface="Calibri" pitchFamily="34" charset="0"/>
            </a:rPr>
            <a:t>II - ENFOQUE Y DESCRIPCIÓN DEL SISTEMA LOGÍSTICO DE LA ESPE</a:t>
          </a:r>
          <a:endParaRPr lang="es-EC" b="1" dirty="0">
            <a:solidFill>
              <a:schemeClr val="bg1"/>
            </a:solidFill>
            <a:latin typeface="Calibri" pitchFamily="34" charset="0"/>
            <a:cs typeface="Calibri" pitchFamily="34" charset="0"/>
          </a:endParaRPr>
        </a:p>
      </dgm:t>
    </dgm:pt>
    <dgm:pt modelId="{130ACA86-4479-4074-A6A7-E448270EB44C}" type="parTrans" cxnId="{E92AB455-F8CC-432F-971F-3C13C8655D20}">
      <dgm:prSet/>
      <dgm:spPr/>
      <dgm:t>
        <a:bodyPr/>
        <a:lstStyle/>
        <a:p>
          <a:endParaRPr lang="es-EC">
            <a:latin typeface="Calibri" pitchFamily="34" charset="0"/>
            <a:cs typeface="Calibri" pitchFamily="34" charset="0"/>
          </a:endParaRPr>
        </a:p>
      </dgm:t>
    </dgm:pt>
    <dgm:pt modelId="{60A5E773-6168-400D-AE6C-2C8AD6038CEB}" type="sibTrans" cxnId="{E92AB455-F8CC-432F-971F-3C13C8655D20}">
      <dgm:prSet/>
      <dgm:spPr/>
      <dgm:t>
        <a:bodyPr/>
        <a:lstStyle/>
        <a:p>
          <a:endParaRPr lang="es-EC">
            <a:latin typeface="Calibri" pitchFamily="34" charset="0"/>
            <a:cs typeface="Calibri" pitchFamily="34" charset="0"/>
          </a:endParaRPr>
        </a:p>
      </dgm:t>
    </dgm:pt>
    <dgm:pt modelId="{224FDF31-CBA0-4865-A290-768D6CB9F231}">
      <dgm:prSet phldrT="[Texto]"/>
      <dgm:spPr/>
      <dgm:t>
        <a:bodyPr/>
        <a:lstStyle/>
        <a:p>
          <a:pPr algn="just"/>
          <a:r>
            <a:rPr lang="es-EC" b="1" dirty="0" smtClean="0">
              <a:latin typeface="Calibri" pitchFamily="34" charset="0"/>
              <a:cs typeface="Calibri" pitchFamily="34" charset="0"/>
            </a:rPr>
            <a:t>III – DOCUMENTACIÓN DE LOS PROCESOS LOGÍSTICOS</a:t>
          </a:r>
          <a:endParaRPr lang="es-EC" b="1" dirty="0">
            <a:latin typeface="Calibri" pitchFamily="34" charset="0"/>
            <a:cs typeface="Calibri" pitchFamily="34" charset="0"/>
          </a:endParaRPr>
        </a:p>
      </dgm:t>
    </dgm:pt>
    <dgm:pt modelId="{2AFD8976-6366-48E5-8B8B-7921FB0E4EBF}" type="parTrans" cxnId="{9FA30B8A-C91D-4DD6-B8FF-29A15D8EBFD3}">
      <dgm:prSet/>
      <dgm:spPr/>
      <dgm:t>
        <a:bodyPr/>
        <a:lstStyle/>
        <a:p>
          <a:endParaRPr lang="es-EC">
            <a:latin typeface="Calibri" pitchFamily="34" charset="0"/>
            <a:cs typeface="Calibri" pitchFamily="34" charset="0"/>
          </a:endParaRPr>
        </a:p>
      </dgm:t>
    </dgm:pt>
    <dgm:pt modelId="{32E3C2AB-3615-4887-A6A8-7E30933D6A17}" type="sibTrans" cxnId="{9FA30B8A-C91D-4DD6-B8FF-29A15D8EBFD3}">
      <dgm:prSet/>
      <dgm:spPr/>
      <dgm:t>
        <a:bodyPr/>
        <a:lstStyle/>
        <a:p>
          <a:endParaRPr lang="es-EC">
            <a:latin typeface="Calibri" pitchFamily="34" charset="0"/>
            <a:cs typeface="Calibri" pitchFamily="34" charset="0"/>
          </a:endParaRPr>
        </a:p>
      </dgm:t>
    </dgm:pt>
    <dgm:pt modelId="{BBE730B9-4194-4FB5-80DD-C2C337E79630}">
      <dgm:prSet phldrT="[Texto]"/>
      <dgm:spPr/>
      <dgm:t>
        <a:bodyPr/>
        <a:lstStyle/>
        <a:p>
          <a:pPr algn="just"/>
          <a:r>
            <a:rPr lang="es-EC" b="1" dirty="0" smtClean="0">
              <a:latin typeface="Calibri" pitchFamily="34" charset="0"/>
              <a:cs typeface="Calibri" pitchFamily="34" charset="0"/>
            </a:rPr>
            <a:t>IV – PROPUESTA DE REORGANIZACIÓN</a:t>
          </a:r>
          <a:endParaRPr lang="es-EC" b="1" dirty="0">
            <a:latin typeface="Calibri" pitchFamily="34" charset="0"/>
            <a:cs typeface="Calibri" pitchFamily="34" charset="0"/>
          </a:endParaRPr>
        </a:p>
      </dgm:t>
    </dgm:pt>
    <dgm:pt modelId="{B7CDB530-2748-4183-8B89-95F8DAF3F963}" type="parTrans" cxnId="{7459184D-925C-45C9-93FA-9A278359DB87}">
      <dgm:prSet/>
      <dgm:spPr/>
      <dgm:t>
        <a:bodyPr/>
        <a:lstStyle/>
        <a:p>
          <a:endParaRPr lang="es-EC">
            <a:latin typeface="Calibri" pitchFamily="34" charset="0"/>
            <a:cs typeface="Calibri" pitchFamily="34" charset="0"/>
          </a:endParaRPr>
        </a:p>
      </dgm:t>
    </dgm:pt>
    <dgm:pt modelId="{44F78A2B-B3C8-47C3-8468-3417EA24C3F8}" type="sibTrans" cxnId="{7459184D-925C-45C9-93FA-9A278359DB87}">
      <dgm:prSet/>
      <dgm:spPr/>
      <dgm:t>
        <a:bodyPr/>
        <a:lstStyle/>
        <a:p>
          <a:endParaRPr lang="es-EC">
            <a:latin typeface="Calibri" pitchFamily="34" charset="0"/>
            <a:cs typeface="Calibri" pitchFamily="34" charset="0"/>
          </a:endParaRPr>
        </a:p>
      </dgm:t>
    </dgm:pt>
    <dgm:pt modelId="{EB37C52F-D51B-43D0-B7E5-AAA20E80217F}">
      <dgm:prSet phldrT="[Texto]"/>
      <dgm:spPr/>
      <dgm:t>
        <a:bodyPr/>
        <a:lstStyle/>
        <a:p>
          <a:r>
            <a:rPr lang="es-EC" b="1" dirty="0" smtClean="0">
              <a:latin typeface="Calibri" pitchFamily="34" charset="0"/>
              <a:cs typeface="Calibri" pitchFamily="34" charset="0"/>
            </a:rPr>
            <a:t>V – CONCLUSIONES Y RECOMENDACIONES</a:t>
          </a:r>
          <a:endParaRPr lang="es-EC" b="1" dirty="0">
            <a:latin typeface="Calibri" pitchFamily="34" charset="0"/>
            <a:cs typeface="Calibri" pitchFamily="34" charset="0"/>
          </a:endParaRPr>
        </a:p>
      </dgm:t>
    </dgm:pt>
    <dgm:pt modelId="{4F7B5F82-123D-4724-A574-CD0771EFDC5D}" type="parTrans" cxnId="{CD687CBE-E533-4F41-8063-5E9F93D53397}">
      <dgm:prSet/>
      <dgm:spPr/>
      <dgm:t>
        <a:bodyPr/>
        <a:lstStyle/>
        <a:p>
          <a:endParaRPr lang="es-EC">
            <a:latin typeface="Calibri" pitchFamily="34" charset="0"/>
            <a:cs typeface="Calibri" pitchFamily="34" charset="0"/>
          </a:endParaRPr>
        </a:p>
      </dgm:t>
    </dgm:pt>
    <dgm:pt modelId="{89353223-81F4-4A2C-9808-7CA7F621B03F}" type="sibTrans" cxnId="{CD687CBE-E533-4F41-8063-5E9F93D53397}">
      <dgm:prSet/>
      <dgm:spPr/>
      <dgm:t>
        <a:bodyPr/>
        <a:lstStyle/>
        <a:p>
          <a:endParaRPr lang="es-EC">
            <a:latin typeface="Calibri" pitchFamily="34" charset="0"/>
            <a:cs typeface="Calibri" pitchFamily="34" charset="0"/>
          </a:endParaRPr>
        </a:p>
      </dgm:t>
    </dgm:pt>
    <dgm:pt modelId="{38FFAF5D-C5B9-450A-813B-A0573CD70B2F}" type="pres">
      <dgm:prSet presAssocID="{D2A15F97-818C-40C5-A4B5-0784D5DB938D}" presName="Name0" presStyleCnt="0">
        <dgm:presLayoutVars>
          <dgm:chMax val="7"/>
          <dgm:chPref val="7"/>
          <dgm:dir/>
        </dgm:presLayoutVars>
      </dgm:prSet>
      <dgm:spPr/>
      <dgm:t>
        <a:bodyPr/>
        <a:lstStyle/>
        <a:p>
          <a:endParaRPr lang="es-EC"/>
        </a:p>
      </dgm:t>
    </dgm:pt>
    <dgm:pt modelId="{64ED3763-A2E3-4E7C-8A6A-3093EBBE078E}" type="pres">
      <dgm:prSet presAssocID="{D2A15F97-818C-40C5-A4B5-0784D5DB938D}" presName="Name1" presStyleCnt="0"/>
      <dgm:spPr/>
    </dgm:pt>
    <dgm:pt modelId="{87A22BC9-BEB4-4592-BAA0-FFCCD0BDBEC5}" type="pres">
      <dgm:prSet presAssocID="{D2A15F97-818C-40C5-A4B5-0784D5DB938D}" presName="cycle" presStyleCnt="0"/>
      <dgm:spPr/>
    </dgm:pt>
    <dgm:pt modelId="{46A09659-DC21-4CCB-94D4-58F9B58188B7}" type="pres">
      <dgm:prSet presAssocID="{D2A15F97-818C-40C5-A4B5-0784D5DB938D}" presName="srcNode" presStyleLbl="node1" presStyleIdx="0" presStyleCnt="5"/>
      <dgm:spPr/>
    </dgm:pt>
    <dgm:pt modelId="{CEC12E90-C43F-4452-9EF9-D57F78847D9D}" type="pres">
      <dgm:prSet presAssocID="{D2A15F97-818C-40C5-A4B5-0784D5DB938D}" presName="conn" presStyleLbl="parChTrans1D2" presStyleIdx="0" presStyleCnt="1"/>
      <dgm:spPr/>
      <dgm:t>
        <a:bodyPr/>
        <a:lstStyle/>
        <a:p>
          <a:endParaRPr lang="es-EC"/>
        </a:p>
      </dgm:t>
    </dgm:pt>
    <dgm:pt modelId="{175281E2-E6DB-4CA5-BFFE-CB70566F83CA}" type="pres">
      <dgm:prSet presAssocID="{D2A15F97-818C-40C5-A4B5-0784D5DB938D}" presName="extraNode" presStyleLbl="node1" presStyleIdx="0" presStyleCnt="5"/>
      <dgm:spPr/>
    </dgm:pt>
    <dgm:pt modelId="{197E8E22-03AE-4DC3-A15A-A61BE8A68FD9}" type="pres">
      <dgm:prSet presAssocID="{D2A15F97-818C-40C5-A4B5-0784D5DB938D}" presName="dstNode" presStyleLbl="node1" presStyleIdx="0" presStyleCnt="5"/>
      <dgm:spPr/>
    </dgm:pt>
    <dgm:pt modelId="{3FBD5CB0-C127-4CCC-B8A5-3AFA206CDA91}" type="pres">
      <dgm:prSet presAssocID="{60DD14BF-2888-4452-A32A-8F10F4744798}" presName="text_1" presStyleLbl="node1" presStyleIdx="0" presStyleCnt="5" custScaleX="91626">
        <dgm:presLayoutVars>
          <dgm:bulletEnabled val="1"/>
        </dgm:presLayoutVars>
      </dgm:prSet>
      <dgm:spPr/>
      <dgm:t>
        <a:bodyPr/>
        <a:lstStyle/>
        <a:p>
          <a:endParaRPr lang="es-EC"/>
        </a:p>
      </dgm:t>
    </dgm:pt>
    <dgm:pt modelId="{87F53A75-F2A7-4907-B985-BD980518561A}" type="pres">
      <dgm:prSet presAssocID="{60DD14BF-2888-4452-A32A-8F10F4744798}" presName="accent_1" presStyleCnt="0"/>
      <dgm:spPr/>
    </dgm:pt>
    <dgm:pt modelId="{010C8098-522D-4690-A1B7-566785DEDB5F}" type="pres">
      <dgm:prSet presAssocID="{60DD14BF-2888-4452-A32A-8F10F4744798}" presName="accentRepeatNode" presStyleLbl="solidFgAcc1" presStyleIdx="0" presStyleCnt="5" custScaleX="153022"/>
      <dgm:spPr>
        <a:prstGeom prst="roundRect">
          <a:avLst/>
        </a:prstGeom>
      </dgm:spPr>
    </dgm:pt>
    <dgm:pt modelId="{08A46BD7-99E2-4051-8B85-090D4EF31A8E}" type="pres">
      <dgm:prSet presAssocID="{C3B6F1E6-CC6E-4DE7-8AA3-E6939E375FF5}" presName="text_2" presStyleLbl="node1" presStyleIdx="1" presStyleCnt="5" custScaleX="91626">
        <dgm:presLayoutVars>
          <dgm:bulletEnabled val="1"/>
        </dgm:presLayoutVars>
      </dgm:prSet>
      <dgm:spPr/>
      <dgm:t>
        <a:bodyPr/>
        <a:lstStyle/>
        <a:p>
          <a:endParaRPr lang="es-EC"/>
        </a:p>
      </dgm:t>
    </dgm:pt>
    <dgm:pt modelId="{17C50A93-FB5A-4CF0-B26D-5F860F1FEF8E}" type="pres">
      <dgm:prSet presAssocID="{C3B6F1E6-CC6E-4DE7-8AA3-E6939E375FF5}" presName="accent_2" presStyleCnt="0"/>
      <dgm:spPr/>
    </dgm:pt>
    <dgm:pt modelId="{BF10449A-F0A2-4D78-B1BA-01A2F1F79884}" type="pres">
      <dgm:prSet presAssocID="{C3B6F1E6-CC6E-4DE7-8AA3-E6939E375FF5}" presName="accentRepeatNode" presStyleLbl="solidFgAcc1" presStyleIdx="1" presStyleCnt="5" custScaleX="153022"/>
      <dgm:spPr>
        <a:prstGeom prst="roundRect">
          <a:avLst/>
        </a:prstGeom>
      </dgm:spPr>
    </dgm:pt>
    <dgm:pt modelId="{2268C0A1-3F3C-4BBA-A7EB-90B8160EEE3D}" type="pres">
      <dgm:prSet presAssocID="{224FDF31-CBA0-4865-A290-768D6CB9F231}" presName="text_3" presStyleLbl="node1" presStyleIdx="2" presStyleCnt="5" custScaleX="91626">
        <dgm:presLayoutVars>
          <dgm:bulletEnabled val="1"/>
        </dgm:presLayoutVars>
      </dgm:prSet>
      <dgm:spPr/>
      <dgm:t>
        <a:bodyPr/>
        <a:lstStyle/>
        <a:p>
          <a:endParaRPr lang="es-EC"/>
        </a:p>
      </dgm:t>
    </dgm:pt>
    <dgm:pt modelId="{3A782108-CD87-409C-9364-87CA8EBC3AB3}" type="pres">
      <dgm:prSet presAssocID="{224FDF31-CBA0-4865-A290-768D6CB9F231}" presName="accent_3" presStyleCnt="0"/>
      <dgm:spPr/>
    </dgm:pt>
    <dgm:pt modelId="{4BDA3FA3-5D10-4696-B1AD-367671F7FADC}" type="pres">
      <dgm:prSet presAssocID="{224FDF31-CBA0-4865-A290-768D6CB9F231}" presName="accentRepeatNode" presStyleLbl="solidFgAcc1" presStyleIdx="2" presStyleCnt="5" custScaleX="153022"/>
      <dgm:spPr>
        <a:prstGeom prst="roundRect">
          <a:avLst/>
        </a:prstGeom>
      </dgm:spPr>
    </dgm:pt>
    <dgm:pt modelId="{B50569F2-C037-4B10-A231-A74854D875DE}" type="pres">
      <dgm:prSet presAssocID="{BBE730B9-4194-4FB5-80DD-C2C337E79630}" presName="text_4" presStyleLbl="node1" presStyleIdx="3" presStyleCnt="5" custScaleX="91626">
        <dgm:presLayoutVars>
          <dgm:bulletEnabled val="1"/>
        </dgm:presLayoutVars>
      </dgm:prSet>
      <dgm:spPr/>
      <dgm:t>
        <a:bodyPr/>
        <a:lstStyle/>
        <a:p>
          <a:endParaRPr lang="es-EC"/>
        </a:p>
      </dgm:t>
    </dgm:pt>
    <dgm:pt modelId="{CE731B4D-F878-4E24-9E9C-9A4CCDF84316}" type="pres">
      <dgm:prSet presAssocID="{BBE730B9-4194-4FB5-80DD-C2C337E79630}" presName="accent_4" presStyleCnt="0"/>
      <dgm:spPr/>
    </dgm:pt>
    <dgm:pt modelId="{ADEC3F50-C082-41B4-A7BC-07DB0B865B01}" type="pres">
      <dgm:prSet presAssocID="{BBE730B9-4194-4FB5-80DD-C2C337E79630}" presName="accentRepeatNode" presStyleLbl="solidFgAcc1" presStyleIdx="3" presStyleCnt="5" custScaleX="153022"/>
      <dgm:spPr>
        <a:prstGeom prst="roundRect">
          <a:avLst/>
        </a:prstGeom>
      </dgm:spPr>
    </dgm:pt>
    <dgm:pt modelId="{3D36743B-B8F4-4C8C-967D-62F5936AF691}" type="pres">
      <dgm:prSet presAssocID="{EB37C52F-D51B-43D0-B7E5-AAA20E80217F}" presName="text_5" presStyleLbl="node1" presStyleIdx="4" presStyleCnt="5" custScaleX="91626">
        <dgm:presLayoutVars>
          <dgm:bulletEnabled val="1"/>
        </dgm:presLayoutVars>
      </dgm:prSet>
      <dgm:spPr/>
      <dgm:t>
        <a:bodyPr/>
        <a:lstStyle/>
        <a:p>
          <a:endParaRPr lang="es-EC"/>
        </a:p>
      </dgm:t>
    </dgm:pt>
    <dgm:pt modelId="{D7E2EA74-98E4-4B5D-B6BE-5A0CB2D340A4}" type="pres">
      <dgm:prSet presAssocID="{EB37C52F-D51B-43D0-B7E5-AAA20E80217F}" presName="accent_5" presStyleCnt="0"/>
      <dgm:spPr/>
    </dgm:pt>
    <dgm:pt modelId="{2480A3B1-BA5D-482F-98A3-C74E2DCA0653}" type="pres">
      <dgm:prSet presAssocID="{EB37C52F-D51B-43D0-B7E5-AAA20E80217F}" presName="accentRepeatNode" presStyleLbl="solidFgAcc1" presStyleIdx="4" presStyleCnt="5" custScaleX="153022"/>
      <dgm:spPr>
        <a:prstGeom prst="roundRect">
          <a:avLst/>
        </a:prstGeom>
      </dgm:spPr>
    </dgm:pt>
  </dgm:ptLst>
  <dgm:cxnLst>
    <dgm:cxn modelId="{C3FFC927-4AD0-442A-83DE-21A105BFDE0E}" type="presOf" srcId="{BBE730B9-4194-4FB5-80DD-C2C337E79630}" destId="{B50569F2-C037-4B10-A231-A74854D875DE}" srcOrd="0" destOrd="0" presId="urn:microsoft.com/office/officeart/2008/layout/VerticalCurvedList"/>
    <dgm:cxn modelId="{E92AB455-F8CC-432F-971F-3C13C8655D20}" srcId="{D2A15F97-818C-40C5-A4B5-0784D5DB938D}" destId="{C3B6F1E6-CC6E-4DE7-8AA3-E6939E375FF5}" srcOrd="1" destOrd="0" parTransId="{130ACA86-4479-4074-A6A7-E448270EB44C}" sibTransId="{60A5E773-6168-400D-AE6C-2C8AD6038CEB}"/>
    <dgm:cxn modelId="{CD687CBE-E533-4F41-8063-5E9F93D53397}" srcId="{D2A15F97-818C-40C5-A4B5-0784D5DB938D}" destId="{EB37C52F-D51B-43D0-B7E5-AAA20E80217F}" srcOrd="4" destOrd="0" parTransId="{4F7B5F82-123D-4724-A574-CD0771EFDC5D}" sibTransId="{89353223-81F4-4A2C-9808-7CA7F621B03F}"/>
    <dgm:cxn modelId="{9FA30B8A-C91D-4DD6-B8FF-29A15D8EBFD3}" srcId="{D2A15F97-818C-40C5-A4B5-0784D5DB938D}" destId="{224FDF31-CBA0-4865-A290-768D6CB9F231}" srcOrd="2" destOrd="0" parTransId="{2AFD8976-6366-48E5-8B8B-7921FB0E4EBF}" sibTransId="{32E3C2AB-3615-4887-A6A8-7E30933D6A17}"/>
    <dgm:cxn modelId="{7459184D-925C-45C9-93FA-9A278359DB87}" srcId="{D2A15F97-818C-40C5-A4B5-0784D5DB938D}" destId="{BBE730B9-4194-4FB5-80DD-C2C337E79630}" srcOrd="3" destOrd="0" parTransId="{B7CDB530-2748-4183-8B89-95F8DAF3F963}" sibTransId="{44F78A2B-B3C8-47C3-8468-3417EA24C3F8}"/>
    <dgm:cxn modelId="{93670D23-9CAE-437B-8D02-1734B77B45A7}" type="presOf" srcId="{C3B6F1E6-CC6E-4DE7-8AA3-E6939E375FF5}" destId="{08A46BD7-99E2-4051-8B85-090D4EF31A8E}" srcOrd="0" destOrd="0" presId="urn:microsoft.com/office/officeart/2008/layout/VerticalCurvedList"/>
    <dgm:cxn modelId="{7EE9DBF0-8315-4F3B-BD83-AE94D1CF0300}" srcId="{D2A15F97-818C-40C5-A4B5-0784D5DB938D}" destId="{60DD14BF-2888-4452-A32A-8F10F4744798}" srcOrd="0" destOrd="0" parTransId="{052FF73B-0351-45F9-B1DA-2F59CF3C9935}" sibTransId="{D88C62A6-97B8-409D-B1C5-7ED980A83C68}"/>
    <dgm:cxn modelId="{AF75BB86-6306-4A13-AF91-D015CCD798B3}" type="presOf" srcId="{D88C62A6-97B8-409D-B1C5-7ED980A83C68}" destId="{CEC12E90-C43F-4452-9EF9-D57F78847D9D}" srcOrd="0" destOrd="0" presId="urn:microsoft.com/office/officeart/2008/layout/VerticalCurvedList"/>
    <dgm:cxn modelId="{995A4789-08DE-41F4-9847-9AE95D7D8EE5}" type="presOf" srcId="{224FDF31-CBA0-4865-A290-768D6CB9F231}" destId="{2268C0A1-3F3C-4BBA-A7EB-90B8160EEE3D}" srcOrd="0" destOrd="0" presId="urn:microsoft.com/office/officeart/2008/layout/VerticalCurvedList"/>
    <dgm:cxn modelId="{D46F799A-555C-491D-B3C0-57C5C1E207AC}" type="presOf" srcId="{D2A15F97-818C-40C5-A4B5-0784D5DB938D}" destId="{38FFAF5D-C5B9-450A-813B-A0573CD70B2F}" srcOrd="0" destOrd="0" presId="urn:microsoft.com/office/officeart/2008/layout/VerticalCurvedList"/>
    <dgm:cxn modelId="{A02149D4-FEDF-4A42-A2D4-16A0A434153D}" type="presOf" srcId="{EB37C52F-D51B-43D0-B7E5-AAA20E80217F}" destId="{3D36743B-B8F4-4C8C-967D-62F5936AF691}" srcOrd="0" destOrd="0" presId="urn:microsoft.com/office/officeart/2008/layout/VerticalCurvedList"/>
    <dgm:cxn modelId="{B4D16F05-CC7C-4B85-8762-C05674C13F67}" type="presOf" srcId="{60DD14BF-2888-4452-A32A-8F10F4744798}" destId="{3FBD5CB0-C127-4CCC-B8A5-3AFA206CDA91}" srcOrd="0" destOrd="0" presId="urn:microsoft.com/office/officeart/2008/layout/VerticalCurvedList"/>
    <dgm:cxn modelId="{82DC411F-8704-4688-90BA-10486887D4AA}" type="presParOf" srcId="{38FFAF5D-C5B9-450A-813B-A0573CD70B2F}" destId="{64ED3763-A2E3-4E7C-8A6A-3093EBBE078E}" srcOrd="0" destOrd="0" presId="urn:microsoft.com/office/officeart/2008/layout/VerticalCurvedList"/>
    <dgm:cxn modelId="{10A96530-E9E2-40AA-A327-617296D4FE1E}" type="presParOf" srcId="{64ED3763-A2E3-4E7C-8A6A-3093EBBE078E}" destId="{87A22BC9-BEB4-4592-BAA0-FFCCD0BDBEC5}" srcOrd="0" destOrd="0" presId="urn:microsoft.com/office/officeart/2008/layout/VerticalCurvedList"/>
    <dgm:cxn modelId="{9C12B5CA-419D-460B-B63B-B9F73407DFC0}" type="presParOf" srcId="{87A22BC9-BEB4-4592-BAA0-FFCCD0BDBEC5}" destId="{46A09659-DC21-4CCB-94D4-58F9B58188B7}" srcOrd="0" destOrd="0" presId="urn:microsoft.com/office/officeart/2008/layout/VerticalCurvedList"/>
    <dgm:cxn modelId="{79DEB61B-5125-4771-89DB-F0ECE8673904}" type="presParOf" srcId="{87A22BC9-BEB4-4592-BAA0-FFCCD0BDBEC5}" destId="{CEC12E90-C43F-4452-9EF9-D57F78847D9D}" srcOrd="1" destOrd="0" presId="urn:microsoft.com/office/officeart/2008/layout/VerticalCurvedList"/>
    <dgm:cxn modelId="{02984CC9-02C2-4152-92D8-C8385EACE00A}" type="presParOf" srcId="{87A22BC9-BEB4-4592-BAA0-FFCCD0BDBEC5}" destId="{175281E2-E6DB-4CA5-BFFE-CB70566F83CA}" srcOrd="2" destOrd="0" presId="urn:microsoft.com/office/officeart/2008/layout/VerticalCurvedList"/>
    <dgm:cxn modelId="{1B034071-E20E-4FDF-8D02-6B04A617F635}" type="presParOf" srcId="{87A22BC9-BEB4-4592-BAA0-FFCCD0BDBEC5}" destId="{197E8E22-03AE-4DC3-A15A-A61BE8A68FD9}" srcOrd="3" destOrd="0" presId="urn:microsoft.com/office/officeart/2008/layout/VerticalCurvedList"/>
    <dgm:cxn modelId="{34EE803C-EFB0-4EEE-9588-D259262F4319}" type="presParOf" srcId="{64ED3763-A2E3-4E7C-8A6A-3093EBBE078E}" destId="{3FBD5CB0-C127-4CCC-B8A5-3AFA206CDA91}" srcOrd="1" destOrd="0" presId="urn:microsoft.com/office/officeart/2008/layout/VerticalCurvedList"/>
    <dgm:cxn modelId="{3E8B2C1F-3C78-4566-BA70-024ADDA081AE}" type="presParOf" srcId="{64ED3763-A2E3-4E7C-8A6A-3093EBBE078E}" destId="{87F53A75-F2A7-4907-B985-BD980518561A}" srcOrd="2" destOrd="0" presId="urn:microsoft.com/office/officeart/2008/layout/VerticalCurvedList"/>
    <dgm:cxn modelId="{DA7B9944-2A71-4AC6-A5BF-CC8FB160559E}" type="presParOf" srcId="{87F53A75-F2A7-4907-B985-BD980518561A}" destId="{010C8098-522D-4690-A1B7-566785DEDB5F}" srcOrd="0" destOrd="0" presId="urn:microsoft.com/office/officeart/2008/layout/VerticalCurvedList"/>
    <dgm:cxn modelId="{4A948F9D-CA01-4BEF-8F02-9CC97C0171C6}" type="presParOf" srcId="{64ED3763-A2E3-4E7C-8A6A-3093EBBE078E}" destId="{08A46BD7-99E2-4051-8B85-090D4EF31A8E}" srcOrd="3" destOrd="0" presId="urn:microsoft.com/office/officeart/2008/layout/VerticalCurvedList"/>
    <dgm:cxn modelId="{A9371840-56AA-4072-B555-5A160D11A0D0}" type="presParOf" srcId="{64ED3763-A2E3-4E7C-8A6A-3093EBBE078E}" destId="{17C50A93-FB5A-4CF0-B26D-5F860F1FEF8E}" srcOrd="4" destOrd="0" presId="urn:microsoft.com/office/officeart/2008/layout/VerticalCurvedList"/>
    <dgm:cxn modelId="{36488340-40C6-498E-82C0-E9ED6796F71C}" type="presParOf" srcId="{17C50A93-FB5A-4CF0-B26D-5F860F1FEF8E}" destId="{BF10449A-F0A2-4D78-B1BA-01A2F1F79884}" srcOrd="0" destOrd="0" presId="urn:microsoft.com/office/officeart/2008/layout/VerticalCurvedList"/>
    <dgm:cxn modelId="{8EA7D413-75BD-4647-958C-F818C7D1AF35}" type="presParOf" srcId="{64ED3763-A2E3-4E7C-8A6A-3093EBBE078E}" destId="{2268C0A1-3F3C-4BBA-A7EB-90B8160EEE3D}" srcOrd="5" destOrd="0" presId="urn:microsoft.com/office/officeart/2008/layout/VerticalCurvedList"/>
    <dgm:cxn modelId="{455789C0-ECE2-4F76-BD3C-389CB5481895}" type="presParOf" srcId="{64ED3763-A2E3-4E7C-8A6A-3093EBBE078E}" destId="{3A782108-CD87-409C-9364-87CA8EBC3AB3}" srcOrd="6" destOrd="0" presId="urn:microsoft.com/office/officeart/2008/layout/VerticalCurvedList"/>
    <dgm:cxn modelId="{E0EAABB0-70A2-40A0-ACB4-0DC5B23FA5AF}" type="presParOf" srcId="{3A782108-CD87-409C-9364-87CA8EBC3AB3}" destId="{4BDA3FA3-5D10-4696-B1AD-367671F7FADC}" srcOrd="0" destOrd="0" presId="urn:microsoft.com/office/officeart/2008/layout/VerticalCurvedList"/>
    <dgm:cxn modelId="{DD3BB0B6-455C-4A95-B0B8-5502BF23CA43}" type="presParOf" srcId="{64ED3763-A2E3-4E7C-8A6A-3093EBBE078E}" destId="{B50569F2-C037-4B10-A231-A74854D875DE}" srcOrd="7" destOrd="0" presId="urn:microsoft.com/office/officeart/2008/layout/VerticalCurvedList"/>
    <dgm:cxn modelId="{E1B4E572-F232-49EC-AF65-86D83E1F196B}" type="presParOf" srcId="{64ED3763-A2E3-4E7C-8A6A-3093EBBE078E}" destId="{CE731B4D-F878-4E24-9E9C-9A4CCDF84316}" srcOrd="8" destOrd="0" presId="urn:microsoft.com/office/officeart/2008/layout/VerticalCurvedList"/>
    <dgm:cxn modelId="{ED18F52E-3DE5-4255-AA51-DD6E4D31ED0C}" type="presParOf" srcId="{CE731B4D-F878-4E24-9E9C-9A4CCDF84316}" destId="{ADEC3F50-C082-41B4-A7BC-07DB0B865B01}" srcOrd="0" destOrd="0" presId="urn:microsoft.com/office/officeart/2008/layout/VerticalCurvedList"/>
    <dgm:cxn modelId="{76CBC8F0-E70E-4C1B-8BC8-FB7F2BB6B60C}" type="presParOf" srcId="{64ED3763-A2E3-4E7C-8A6A-3093EBBE078E}" destId="{3D36743B-B8F4-4C8C-967D-62F5936AF691}" srcOrd="9" destOrd="0" presId="urn:microsoft.com/office/officeart/2008/layout/VerticalCurvedList"/>
    <dgm:cxn modelId="{091D6BAF-33B7-47AA-8504-46850BD419D7}" type="presParOf" srcId="{64ED3763-A2E3-4E7C-8A6A-3093EBBE078E}" destId="{D7E2EA74-98E4-4B5D-B6BE-5A0CB2D340A4}" srcOrd="10" destOrd="0" presId="urn:microsoft.com/office/officeart/2008/layout/VerticalCurvedList"/>
    <dgm:cxn modelId="{1BF3D27A-6088-448E-8CD5-8D386494B14F}" type="presParOf" srcId="{D7E2EA74-98E4-4B5D-B6BE-5A0CB2D340A4}" destId="{2480A3B1-BA5D-482F-98A3-C74E2DCA06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79D95E-4FCD-4D52-9CBA-662B545E420B}" type="doc">
      <dgm:prSet loTypeId="urn:microsoft.com/office/officeart/2008/layout/RadialCluster" loCatId="cycle" qsTypeId="urn:microsoft.com/office/officeart/2005/8/quickstyle/simple5" qsCatId="simple" csTypeId="urn:microsoft.com/office/officeart/2005/8/colors/colorful1" csCatId="colorful" phldr="1"/>
      <dgm:spPr/>
      <dgm:t>
        <a:bodyPr/>
        <a:lstStyle/>
        <a:p>
          <a:endParaRPr lang="es-EC"/>
        </a:p>
      </dgm:t>
    </dgm:pt>
    <dgm:pt modelId="{D9F4E828-28F4-453C-98B0-158E35A85720}">
      <dgm:prSet phldrT="[Texto]" custT="1"/>
      <dgm:spPr/>
      <dgm:t>
        <a:bodyPr/>
        <a:lstStyle/>
        <a:p>
          <a:r>
            <a:rPr lang="es-ES" sz="1600" b="1" dirty="0" smtClean="0">
              <a:latin typeface="Calibri" pitchFamily="34" charset="0"/>
              <a:cs typeface="Calibri" pitchFamily="34" charset="0"/>
            </a:rPr>
            <a:t>OBJETIVO GENERAL</a:t>
          </a:r>
        </a:p>
        <a:p>
          <a:r>
            <a:rPr lang="es-ES" sz="1400" b="1" dirty="0" smtClean="0">
              <a:latin typeface="Calibri" pitchFamily="34" charset="0"/>
              <a:cs typeface="Calibri" pitchFamily="34" charset="0"/>
            </a:rPr>
            <a:t>Realizar una propuesta de reorganización por procesos de la Unidad de Logística de acuerdo a la normativa legal vigente y a las necesidades institucionales</a:t>
          </a:r>
          <a:endParaRPr lang="es-EC" sz="1400" b="1" dirty="0" smtClean="0">
            <a:latin typeface="Calibri" pitchFamily="34" charset="0"/>
            <a:cs typeface="Calibri" pitchFamily="34" charset="0"/>
          </a:endParaRPr>
        </a:p>
      </dgm:t>
    </dgm:pt>
    <dgm:pt modelId="{1658E568-4068-496A-8E74-1B42DE4744B3}" type="parTrans" cxnId="{63CFBEAB-A66B-4341-843F-25C8C0CA2DF0}">
      <dgm:prSet/>
      <dgm:spPr/>
      <dgm:t>
        <a:bodyPr/>
        <a:lstStyle/>
        <a:p>
          <a:endParaRPr lang="es-EC" b="1">
            <a:latin typeface="Calibri" pitchFamily="34" charset="0"/>
            <a:cs typeface="Calibri" pitchFamily="34" charset="0"/>
          </a:endParaRPr>
        </a:p>
      </dgm:t>
    </dgm:pt>
    <dgm:pt modelId="{D6E6FD77-E92E-4A89-B916-2776C889CEF4}" type="sibTrans" cxnId="{63CFBEAB-A66B-4341-843F-25C8C0CA2DF0}">
      <dgm:prSet/>
      <dgm:spPr/>
      <dgm:t>
        <a:bodyPr/>
        <a:lstStyle/>
        <a:p>
          <a:endParaRPr lang="es-EC" b="1">
            <a:latin typeface="Calibri" pitchFamily="34" charset="0"/>
            <a:cs typeface="Calibri" pitchFamily="34" charset="0"/>
          </a:endParaRPr>
        </a:p>
      </dgm:t>
    </dgm:pt>
    <dgm:pt modelId="{2F68A278-E5BB-4763-B6CD-04725DE0F9DE}">
      <dgm:prSet custT="1"/>
      <dgm:spPr/>
      <dgm:t>
        <a:bodyPr/>
        <a:lstStyle/>
        <a:p>
          <a:r>
            <a:rPr lang="es-ES" sz="1400" b="1" dirty="0" smtClean="0">
              <a:solidFill>
                <a:schemeClr val="tx1"/>
              </a:solidFill>
              <a:latin typeface="Calibri" pitchFamily="34" charset="0"/>
              <a:cs typeface="Calibri" pitchFamily="34" charset="0"/>
            </a:rPr>
            <a:t>OE 3</a:t>
          </a:r>
        </a:p>
        <a:p>
          <a:r>
            <a:rPr lang="es-ES" sz="1200" b="1" dirty="0" smtClean="0">
              <a:solidFill>
                <a:schemeClr val="tx1"/>
              </a:solidFill>
              <a:latin typeface="Calibri" pitchFamily="34" charset="0"/>
              <a:cs typeface="Calibri" pitchFamily="34" charset="0"/>
            </a:rPr>
            <a:t>Plantear una propuesta de reorganización de la U. de Logística de acuerdo a los procesos documentados</a:t>
          </a:r>
          <a:endParaRPr lang="es-EC" sz="1200" b="1" dirty="0">
            <a:solidFill>
              <a:schemeClr val="tx1"/>
            </a:solidFill>
            <a:latin typeface="Calibri" pitchFamily="34" charset="0"/>
            <a:cs typeface="Calibri" pitchFamily="34" charset="0"/>
          </a:endParaRPr>
        </a:p>
      </dgm:t>
    </dgm:pt>
    <dgm:pt modelId="{2749619B-8EF9-4870-B190-CA47CAB89151}" type="sibTrans" cxnId="{22233F1B-6F34-4473-8220-D2F2A411ACB9}">
      <dgm:prSet/>
      <dgm:spPr/>
      <dgm:t>
        <a:bodyPr/>
        <a:lstStyle/>
        <a:p>
          <a:endParaRPr lang="es-EC" b="1">
            <a:latin typeface="Calibri" pitchFamily="34" charset="0"/>
            <a:cs typeface="Calibri" pitchFamily="34" charset="0"/>
          </a:endParaRPr>
        </a:p>
      </dgm:t>
    </dgm:pt>
    <dgm:pt modelId="{CEDAC028-E7E9-4869-B5A7-7791DC50B279}" type="parTrans" cxnId="{22233F1B-6F34-4473-8220-D2F2A411ACB9}">
      <dgm:prSet>
        <dgm:style>
          <a:lnRef idx="3">
            <a:schemeClr val="dk1"/>
          </a:lnRef>
          <a:fillRef idx="0">
            <a:schemeClr val="dk1"/>
          </a:fillRef>
          <a:effectRef idx="2">
            <a:schemeClr val="dk1"/>
          </a:effectRef>
          <a:fontRef idx="minor">
            <a:schemeClr val="tx1"/>
          </a:fontRef>
        </dgm:style>
      </dgm:prSet>
      <dgm:spPr>
        <a:ln>
          <a:headEnd type="triangle" w="med" len="med"/>
          <a:tailEnd type="none" w="med" len="med"/>
        </a:ln>
      </dgm:spPr>
      <dgm:t>
        <a:bodyPr/>
        <a:lstStyle/>
        <a:p>
          <a:endParaRPr lang="es-EC" b="1">
            <a:ln>
              <a:solidFill>
                <a:sysClr val="windowText" lastClr="000000"/>
              </a:solidFill>
            </a:ln>
            <a:latin typeface="Calibri" pitchFamily="34" charset="0"/>
            <a:cs typeface="Calibri" pitchFamily="34" charset="0"/>
          </a:endParaRPr>
        </a:p>
      </dgm:t>
    </dgm:pt>
    <dgm:pt modelId="{5897CCC6-878C-4157-BF70-865EAF521F42}">
      <dgm:prSet custT="1"/>
      <dgm:spPr/>
      <dgm:t>
        <a:bodyPr/>
        <a:lstStyle/>
        <a:p>
          <a:r>
            <a:rPr lang="es-ES" sz="1400" b="1" dirty="0" smtClean="0">
              <a:latin typeface="Calibri" pitchFamily="34" charset="0"/>
              <a:cs typeface="Calibri" pitchFamily="34" charset="0"/>
            </a:rPr>
            <a:t>OE 2</a:t>
          </a:r>
        </a:p>
        <a:p>
          <a:r>
            <a:rPr lang="es-ES" sz="1200" b="1" dirty="0" smtClean="0">
              <a:latin typeface="Calibri" pitchFamily="34" charset="0"/>
              <a:cs typeface="Calibri" pitchFamily="34" charset="0"/>
            </a:rPr>
            <a:t>Documentar los procesos logísticos de acuerdo a la normativa legal vigente y a los requerimientos institucionales.</a:t>
          </a:r>
          <a:endParaRPr lang="es-EC" sz="1200" b="1" dirty="0" smtClean="0">
            <a:latin typeface="Calibri" pitchFamily="34" charset="0"/>
            <a:cs typeface="Calibri" pitchFamily="34" charset="0"/>
          </a:endParaRPr>
        </a:p>
      </dgm:t>
    </dgm:pt>
    <dgm:pt modelId="{A6E908DB-1111-43F4-B139-E028BBE2CA2E}" type="sibTrans" cxnId="{D74D58F6-9DBB-4853-83C0-F7AE8235C775}">
      <dgm:prSet/>
      <dgm:spPr/>
      <dgm:t>
        <a:bodyPr/>
        <a:lstStyle/>
        <a:p>
          <a:endParaRPr lang="es-EC" b="1">
            <a:latin typeface="Calibri" pitchFamily="34" charset="0"/>
            <a:cs typeface="Calibri" pitchFamily="34" charset="0"/>
          </a:endParaRPr>
        </a:p>
      </dgm:t>
    </dgm:pt>
    <dgm:pt modelId="{A901FB0C-7EF7-4F7C-88EB-C1F632E47A97}" type="parTrans" cxnId="{D74D58F6-9DBB-4853-83C0-F7AE8235C775}">
      <dgm:prSet>
        <dgm:style>
          <a:lnRef idx="3">
            <a:schemeClr val="dk1"/>
          </a:lnRef>
          <a:fillRef idx="0">
            <a:schemeClr val="dk1"/>
          </a:fillRef>
          <a:effectRef idx="2">
            <a:schemeClr val="dk1"/>
          </a:effectRef>
          <a:fontRef idx="minor">
            <a:schemeClr val="tx1"/>
          </a:fontRef>
        </dgm:style>
      </dgm:prSet>
      <dgm:spPr>
        <a:ln>
          <a:headEnd type="triangle" w="med" len="med"/>
          <a:tailEnd type="none" w="med" len="med"/>
        </a:ln>
      </dgm:spPr>
      <dgm:t>
        <a:bodyPr/>
        <a:lstStyle/>
        <a:p>
          <a:endParaRPr lang="es-EC" b="1">
            <a:ln>
              <a:solidFill>
                <a:sysClr val="windowText" lastClr="000000"/>
              </a:solidFill>
            </a:ln>
            <a:latin typeface="Calibri" pitchFamily="34" charset="0"/>
            <a:cs typeface="Calibri" pitchFamily="34" charset="0"/>
          </a:endParaRPr>
        </a:p>
      </dgm:t>
    </dgm:pt>
    <dgm:pt modelId="{2D1FEDD8-788D-4AE3-9796-CEA10B27E0CB}">
      <dgm:prSet custT="1"/>
      <dgm:spPr/>
      <dgm:t>
        <a:bodyPr/>
        <a:lstStyle/>
        <a:p>
          <a:r>
            <a:rPr lang="es-ES" sz="1600" b="1" dirty="0" smtClean="0">
              <a:solidFill>
                <a:schemeClr val="tx1"/>
              </a:solidFill>
              <a:latin typeface="Calibri" pitchFamily="34" charset="0"/>
              <a:cs typeface="Calibri" pitchFamily="34" charset="0"/>
            </a:rPr>
            <a:t>OE 1</a:t>
          </a:r>
        </a:p>
        <a:p>
          <a:r>
            <a:rPr lang="es-ES" sz="1200" b="1" dirty="0" smtClean="0">
              <a:solidFill>
                <a:schemeClr val="tx1"/>
              </a:solidFill>
              <a:latin typeface="Calibri" pitchFamily="34" charset="0"/>
              <a:cs typeface="Calibri" pitchFamily="34" charset="0"/>
            </a:rPr>
            <a:t>Realizar un análisis de la situación actual del Sistema  Logístico de la ESPE</a:t>
          </a:r>
          <a:endParaRPr lang="es-EC" sz="1200" b="1" dirty="0" smtClean="0">
            <a:solidFill>
              <a:schemeClr val="tx1"/>
            </a:solidFill>
            <a:latin typeface="Calibri" pitchFamily="34" charset="0"/>
            <a:cs typeface="Calibri" pitchFamily="34" charset="0"/>
          </a:endParaRPr>
        </a:p>
      </dgm:t>
    </dgm:pt>
    <dgm:pt modelId="{80C9937A-1067-4F3E-994A-793993E38B6C}" type="sibTrans" cxnId="{13F6AD21-F928-411F-AD32-F56A5F797E5F}">
      <dgm:prSet/>
      <dgm:spPr/>
      <dgm:t>
        <a:bodyPr/>
        <a:lstStyle/>
        <a:p>
          <a:endParaRPr lang="es-EC" b="1">
            <a:latin typeface="Calibri" pitchFamily="34" charset="0"/>
            <a:cs typeface="Calibri" pitchFamily="34" charset="0"/>
          </a:endParaRPr>
        </a:p>
      </dgm:t>
    </dgm:pt>
    <dgm:pt modelId="{CD80904F-FD3A-47AA-A6A0-5EE423FBACE0}" type="parTrans" cxnId="{13F6AD21-F928-411F-AD32-F56A5F797E5F}">
      <dgm:prSet>
        <dgm:style>
          <a:lnRef idx="3">
            <a:schemeClr val="dk1"/>
          </a:lnRef>
          <a:fillRef idx="0">
            <a:schemeClr val="dk1"/>
          </a:fillRef>
          <a:effectRef idx="2">
            <a:schemeClr val="dk1"/>
          </a:effectRef>
          <a:fontRef idx="minor">
            <a:schemeClr val="tx1"/>
          </a:fontRef>
        </dgm:style>
      </dgm:prSet>
      <dgm:spPr>
        <a:ln>
          <a:headEnd type="triangle" w="med" len="med"/>
          <a:tailEnd type="none" w="med" len="med"/>
        </a:ln>
      </dgm:spPr>
      <dgm:t>
        <a:bodyPr/>
        <a:lstStyle/>
        <a:p>
          <a:endParaRPr lang="es-EC" b="1">
            <a:ln>
              <a:solidFill>
                <a:sysClr val="windowText" lastClr="000000"/>
              </a:solidFill>
            </a:ln>
            <a:latin typeface="Calibri" pitchFamily="34" charset="0"/>
            <a:cs typeface="Calibri" pitchFamily="34" charset="0"/>
          </a:endParaRPr>
        </a:p>
      </dgm:t>
    </dgm:pt>
    <dgm:pt modelId="{B1E5E97E-E7EE-4AD2-9404-0B8EB1EEB20F}" type="pres">
      <dgm:prSet presAssocID="{BB79D95E-4FCD-4D52-9CBA-662B545E420B}" presName="Name0" presStyleCnt="0">
        <dgm:presLayoutVars>
          <dgm:chMax val="1"/>
          <dgm:chPref val="1"/>
          <dgm:dir/>
          <dgm:animOne val="branch"/>
          <dgm:animLvl val="lvl"/>
        </dgm:presLayoutVars>
      </dgm:prSet>
      <dgm:spPr/>
      <dgm:t>
        <a:bodyPr/>
        <a:lstStyle/>
        <a:p>
          <a:endParaRPr lang="es-EC"/>
        </a:p>
      </dgm:t>
    </dgm:pt>
    <dgm:pt modelId="{85F67C86-3BE5-455C-AE7D-5696945399ED}" type="pres">
      <dgm:prSet presAssocID="{D9F4E828-28F4-453C-98B0-158E35A85720}" presName="singleCycle" presStyleCnt="0"/>
      <dgm:spPr/>
    </dgm:pt>
    <dgm:pt modelId="{0B34BB42-F587-4742-86B0-CB7054ED8B1D}" type="pres">
      <dgm:prSet presAssocID="{D9F4E828-28F4-453C-98B0-158E35A85720}" presName="singleCenter" presStyleLbl="node1" presStyleIdx="0" presStyleCnt="4" custScaleX="140246" custScaleY="135884" custLinFactNeighborX="-48511" custLinFactNeighborY="-16055">
        <dgm:presLayoutVars>
          <dgm:chMax val="7"/>
          <dgm:chPref val="7"/>
        </dgm:presLayoutVars>
      </dgm:prSet>
      <dgm:spPr/>
      <dgm:t>
        <a:bodyPr/>
        <a:lstStyle/>
        <a:p>
          <a:endParaRPr lang="es-EC"/>
        </a:p>
      </dgm:t>
    </dgm:pt>
    <dgm:pt modelId="{1961651B-0409-4D37-88BA-2CCA5D9A4D73}" type="pres">
      <dgm:prSet presAssocID="{CD80904F-FD3A-47AA-A6A0-5EE423FBACE0}" presName="Name56" presStyleLbl="parChTrans1D2" presStyleIdx="0" presStyleCnt="3"/>
      <dgm:spPr/>
      <dgm:t>
        <a:bodyPr/>
        <a:lstStyle/>
        <a:p>
          <a:endParaRPr lang="es-EC"/>
        </a:p>
      </dgm:t>
    </dgm:pt>
    <dgm:pt modelId="{27BAD185-21A0-4DAA-85B6-15F813781F06}" type="pres">
      <dgm:prSet presAssocID="{2D1FEDD8-788D-4AE3-9796-CEA10B27E0CB}" presName="text0" presStyleLbl="node1" presStyleIdx="1" presStyleCnt="4" custScaleX="163637" custScaleY="163637" custRadScaleRad="88896" custRadScaleInc="-771">
        <dgm:presLayoutVars>
          <dgm:bulletEnabled val="1"/>
        </dgm:presLayoutVars>
      </dgm:prSet>
      <dgm:spPr>
        <a:prstGeom prst="flowChartConnector">
          <a:avLst/>
        </a:prstGeom>
      </dgm:spPr>
      <dgm:t>
        <a:bodyPr/>
        <a:lstStyle/>
        <a:p>
          <a:endParaRPr lang="es-EC"/>
        </a:p>
      </dgm:t>
    </dgm:pt>
    <dgm:pt modelId="{E36D7671-C4D7-4C56-939D-20A311AE4204}" type="pres">
      <dgm:prSet presAssocID="{A901FB0C-7EF7-4F7C-88EB-C1F632E47A97}" presName="Name56" presStyleLbl="parChTrans1D2" presStyleIdx="1" presStyleCnt="3"/>
      <dgm:spPr/>
      <dgm:t>
        <a:bodyPr/>
        <a:lstStyle/>
        <a:p>
          <a:endParaRPr lang="es-EC"/>
        </a:p>
      </dgm:t>
    </dgm:pt>
    <dgm:pt modelId="{0EE98FDC-DC01-4A5E-ACA4-ECA9E2A3C683}" type="pres">
      <dgm:prSet presAssocID="{5897CCC6-878C-4157-BF70-865EAF521F42}" presName="text0" presStyleLbl="node1" presStyleIdx="2" presStyleCnt="4" custScaleX="163637" custScaleY="163637" custRadScaleRad="63656" custRadScaleInc="-100542">
        <dgm:presLayoutVars>
          <dgm:bulletEnabled val="1"/>
        </dgm:presLayoutVars>
      </dgm:prSet>
      <dgm:spPr>
        <a:prstGeom prst="flowChartConnector">
          <a:avLst/>
        </a:prstGeom>
      </dgm:spPr>
      <dgm:t>
        <a:bodyPr/>
        <a:lstStyle/>
        <a:p>
          <a:endParaRPr lang="es-EC"/>
        </a:p>
      </dgm:t>
    </dgm:pt>
    <dgm:pt modelId="{9FAC65B0-CB1D-4629-B493-E21DCB5F8A60}" type="pres">
      <dgm:prSet presAssocID="{CEDAC028-E7E9-4869-B5A7-7791DC50B279}" presName="Name56" presStyleLbl="parChTrans1D2" presStyleIdx="2" presStyleCnt="3"/>
      <dgm:spPr/>
      <dgm:t>
        <a:bodyPr/>
        <a:lstStyle/>
        <a:p>
          <a:endParaRPr lang="es-EC"/>
        </a:p>
      </dgm:t>
    </dgm:pt>
    <dgm:pt modelId="{61053F9C-7AEE-49B3-82A3-25422A4B5369}" type="pres">
      <dgm:prSet presAssocID="{2F68A278-E5BB-4763-B6CD-04725DE0F9DE}" presName="text0" presStyleLbl="node1" presStyleIdx="3" presStyleCnt="4" custScaleX="163637" custScaleY="163637" custRadScaleRad="22381" custRadScaleInc="-84754">
        <dgm:presLayoutVars>
          <dgm:bulletEnabled val="1"/>
        </dgm:presLayoutVars>
      </dgm:prSet>
      <dgm:spPr>
        <a:prstGeom prst="flowChartConnector">
          <a:avLst/>
        </a:prstGeom>
      </dgm:spPr>
      <dgm:t>
        <a:bodyPr/>
        <a:lstStyle/>
        <a:p>
          <a:endParaRPr lang="es-EC"/>
        </a:p>
      </dgm:t>
    </dgm:pt>
  </dgm:ptLst>
  <dgm:cxnLst>
    <dgm:cxn modelId="{D9A481F9-DFFA-417A-98EA-C381F88CD668}" type="presOf" srcId="{CD80904F-FD3A-47AA-A6A0-5EE423FBACE0}" destId="{1961651B-0409-4D37-88BA-2CCA5D9A4D73}" srcOrd="0" destOrd="0" presId="urn:microsoft.com/office/officeart/2008/layout/RadialCluster"/>
    <dgm:cxn modelId="{86101721-F700-42AF-BB33-E72C329192B8}" type="presOf" srcId="{D9F4E828-28F4-453C-98B0-158E35A85720}" destId="{0B34BB42-F587-4742-86B0-CB7054ED8B1D}" srcOrd="0" destOrd="0" presId="urn:microsoft.com/office/officeart/2008/layout/RadialCluster"/>
    <dgm:cxn modelId="{13F6AD21-F928-411F-AD32-F56A5F797E5F}" srcId="{D9F4E828-28F4-453C-98B0-158E35A85720}" destId="{2D1FEDD8-788D-4AE3-9796-CEA10B27E0CB}" srcOrd="0" destOrd="0" parTransId="{CD80904F-FD3A-47AA-A6A0-5EE423FBACE0}" sibTransId="{80C9937A-1067-4F3E-994A-793993E38B6C}"/>
    <dgm:cxn modelId="{6834791A-7BA9-4B06-BDB4-78C4898A0C58}" type="presOf" srcId="{2F68A278-E5BB-4763-B6CD-04725DE0F9DE}" destId="{61053F9C-7AEE-49B3-82A3-25422A4B5369}" srcOrd="0" destOrd="0" presId="urn:microsoft.com/office/officeart/2008/layout/RadialCluster"/>
    <dgm:cxn modelId="{E217EEE6-A2C3-48C0-9F74-11F4F97AF592}" type="presOf" srcId="{A901FB0C-7EF7-4F7C-88EB-C1F632E47A97}" destId="{E36D7671-C4D7-4C56-939D-20A311AE4204}" srcOrd="0" destOrd="0" presId="urn:microsoft.com/office/officeart/2008/layout/RadialCluster"/>
    <dgm:cxn modelId="{B08EB022-F3CF-46D8-8A7E-DED82731D8B6}" type="presOf" srcId="{BB79D95E-4FCD-4D52-9CBA-662B545E420B}" destId="{B1E5E97E-E7EE-4AD2-9404-0B8EB1EEB20F}" srcOrd="0" destOrd="0" presId="urn:microsoft.com/office/officeart/2008/layout/RadialCluster"/>
    <dgm:cxn modelId="{BA083B12-E453-4287-A2A4-58818E7A42D2}" type="presOf" srcId="{CEDAC028-E7E9-4869-B5A7-7791DC50B279}" destId="{9FAC65B0-CB1D-4629-B493-E21DCB5F8A60}" srcOrd="0" destOrd="0" presId="urn:microsoft.com/office/officeart/2008/layout/RadialCluster"/>
    <dgm:cxn modelId="{22233F1B-6F34-4473-8220-D2F2A411ACB9}" srcId="{D9F4E828-28F4-453C-98B0-158E35A85720}" destId="{2F68A278-E5BB-4763-B6CD-04725DE0F9DE}" srcOrd="2" destOrd="0" parTransId="{CEDAC028-E7E9-4869-B5A7-7791DC50B279}" sibTransId="{2749619B-8EF9-4870-B190-CA47CAB89151}"/>
    <dgm:cxn modelId="{08F33C03-14A4-4498-9865-1C246A752DE8}" type="presOf" srcId="{5897CCC6-878C-4157-BF70-865EAF521F42}" destId="{0EE98FDC-DC01-4A5E-ACA4-ECA9E2A3C683}" srcOrd="0" destOrd="0" presId="urn:microsoft.com/office/officeart/2008/layout/RadialCluster"/>
    <dgm:cxn modelId="{5E097AD4-FC7A-4E0B-821C-E68B22278C73}" type="presOf" srcId="{2D1FEDD8-788D-4AE3-9796-CEA10B27E0CB}" destId="{27BAD185-21A0-4DAA-85B6-15F813781F06}" srcOrd="0" destOrd="0" presId="urn:microsoft.com/office/officeart/2008/layout/RadialCluster"/>
    <dgm:cxn modelId="{63CFBEAB-A66B-4341-843F-25C8C0CA2DF0}" srcId="{BB79D95E-4FCD-4D52-9CBA-662B545E420B}" destId="{D9F4E828-28F4-453C-98B0-158E35A85720}" srcOrd="0" destOrd="0" parTransId="{1658E568-4068-496A-8E74-1B42DE4744B3}" sibTransId="{D6E6FD77-E92E-4A89-B916-2776C889CEF4}"/>
    <dgm:cxn modelId="{D74D58F6-9DBB-4853-83C0-F7AE8235C775}" srcId="{D9F4E828-28F4-453C-98B0-158E35A85720}" destId="{5897CCC6-878C-4157-BF70-865EAF521F42}" srcOrd="1" destOrd="0" parTransId="{A901FB0C-7EF7-4F7C-88EB-C1F632E47A97}" sibTransId="{A6E908DB-1111-43F4-B139-E028BBE2CA2E}"/>
    <dgm:cxn modelId="{BDAC962E-869A-45EF-BBA3-80243F16B43E}" type="presParOf" srcId="{B1E5E97E-E7EE-4AD2-9404-0B8EB1EEB20F}" destId="{85F67C86-3BE5-455C-AE7D-5696945399ED}" srcOrd="0" destOrd="0" presId="urn:microsoft.com/office/officeart/2008/layout/RadialCluster"/>
    <dgm:cxn modelId="{98F86A49-AFBB-4395-A826-D9989EAC302A}" type="presParOf" srcId="{85F67C86-3BE5-455C-AE7D-5696945399ED}" destId="{0B34BB42-F587-4742-86B0-CB7054ED8B1D}" srcOrd="0" destOrd="0" presId="urn:microsoft.com/office/officeart/2008/layout/RadialCluster"/>
    <dgm:cxn modelId="{FEF0C5F4-18A1-411D-8913-9403838E98DA}" type="presParOf" srcId="{85F67C86-3BE5-455C-AE7D-5696945399ED}" destId="{1961651B-0409-4D37-88BA-2CCA5D9A4D73}" srcOrd="1" destOrd="0" presId="urn:microsoft.com/office/officeart/2008/layout/RadialCluster"/>
    <dgm:cxn modelId="{5CC681FA-15BD-4BE8-96C3-F32EE1026AC7}" type="presParOf" srcId="{85F67C86-3BE5-455C-AE7D-5696945399ED}" destId="{27BAD185-21A0-4DAA-85B6-15F813781F06}" srcOrd="2" destOrd="0" presId="urn:microsoft.com/office/officeart/2008/layout/RadialCluster"/>
    <dgm:cxn modelId="{6CF05B4A-F8E0-44FF-9E87-2159B50A06AC}" type="presParOf" srcId="{85F67C86-3BE5-455C-AE7D-5696945399ED}" destId="{E36D7671-C4D7-4C56-939D-20A311AE4204}" srcOrd="3" destOrd="0" presId="urn:microsoft.com/office/officeart/2008/layout/RadialCluster"/>
    <dgm:cxn modelId="{2ACF4AD4-C3C4-4C3E-B4BE-04EACF129339}" type="presParOf" srcId="{85F67C86-3BE5-455C-AE7D-5696945399ED}" destId="{0EE98FDC-DC01-4A5E-ACA4-ECA9E2A3C683}" srcOrd="4" destOrd="0" presId="urn:microsoft.com/office/officeart/2008/layout/RadialCluster"/>
    <dgm:cxn modelId="{6DB71E28-700C-4DA3-BA16-73F33BC07031}" type="presParOf" srcId="{85F67C86-3BE5-455C-AE7D-5696945399ED}" destId="{9FAC65B0-CB1D-4629-B493-E21DCB5F8A60}" srcOrd="5" destOrd="0" presId="urn:microsoft.com/office/officeart/2008/layout/RadialCluster"/>
    <dgm:cxn modelId="{6DA19E91-2980-4D0A-A36B-C6E886D186EF}" type="presParOf" srcId="{85F67C86-3BE5-455C-AE7D-5696945399ED}" destId="{61053F9C-7AEE-49B3-82A3-25422A4B536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13D4E-9ADF-4522-B3CF-FFD0577717D7}" type="doc">
      <dgm:prSet loTypeId="urn:microsoft.com/office/officeart/2005/8/layout/bList2" loCatId="picture" qsTypeId="urn:microsoft.com/office/officeart/2005/8/quickstyle/simple5" qsCatId="simple" csTypeId="urn:microsoft.com/office/officeart/2005/8/colors/colorful1" csCatId="colorful" phldr="1"/>
      <dgm:spPr/>
    </dgm:pt>
    <dgm:pt modelId="{C8D3A816-5372-49A2-84A0-0FB31917F2E3}">
      <dgm:prSet phldrT="[Texto]" custT="1"/>
      <dgm:spPr/>
      <dgm:t>
        <a:bodyPr/>
        <a:lstStyle/>
        <a:p>
          <a:pPr algn="ctr"/>
          <a:r>
            <a:rPr lang="es-EC" sz="2400" b="1" dirty="0" smtClean="0"/>
            <a:t>LEGAL</a:t>
          </a:r>
          <a:endParaRPr lang="es-EC" sz="2400" b="1" dirty="0"/>
        </a:p>
      </dgm:t>
    </dgm:pt>
    <dgm:pt modelId="{07292A54-8072-495E-824E-6E7F19198D47}" type="parTrans" cxnId="{49811A1A-A9C1-4223-BFC6-E6D876ECC4FF}">
      <dgm:prSet/>
      <dgm:spPr/>
      <dgm:t>
        <a:bodyPr/>
        <a:lstStyle/>
        <a:p>
          <a:endParaRPr lang="es-EC"/>
        </a:p>
      </dgm:t>
    </dgm:pt>
    <dgm:pt modelId="{05504AC8-149F-4517-8160-5B9DA34E7C20}" type="sibTrans" cxnId="{49811A1A-A9C1-4223-BFC6-E6D876ECC4FF}">
      <dgm:prSet/>
      <dgm:spPr/>
      <dgm:t>
        <a:bodyPr/>
        <a:lstStyle/>
        <a:p>
          <a:endParaRPr lang="es-EC"/>
        </a:p>
      </dgm:t>
    </dgm:pt>
    <dgm:pt modelId="{4FC5BCC9-96CC-4430-9BA4-377E5F92FCEF}">
      <dgm:prSet phldrT="[Texto]" custT="1"/>
      <dgm:spPr/>
      <dgm:t>
        <a:bodyPr/>
        <a:lstStyle/>
        <a:p>
          <a:pPr algn="ctr"/>
          <a:r>
            <a:rPr lang="es-EC" sz="2400" b="1" dirty="0" smtClean="0"/>
            <a:t>ACTIVIDADES</a:t>
          </a:r>
          <a:endParaRPr lang="es-EC" sz="2400" b="1" dirty="0"/>
        </a:p>
      </dgm:t>
    </dgm:pt>
    <dgm:pt modelId="{42FD0A95-0370-45AC-A3DC-6960E62AD39A}" type="parTrans" cxnId="{F089BFDB-FB15-435C-B9CB-E5D0E8B1CFF6}">
      <dgm:prSet/>
      <dgm:spPr/>
      <dgm:t>
        <a:bodyPr/>
        <a:lstStyle/>
        <a:p>
          <a:endParaRPr lang="es-EC"/>
        </a:p>
      </dgm:t>
    </dgm:pt>
    <dgm:pt modelId="{8159CFBF-3987-4A5D-9EA8-A12C1B06A0DD}" type="sibTrans" cxnId="{F089BFDB-FB15-435C-B9CB-E5D0E8B1CFF6}">
      <dgm:prSet/>
      <dgm:spPr/>
      <dgm:t>
        <a:bodyPr/>
        <a:lstStyle/>
        <a:p>
          <a:endParaRPr lang="es-EC"/>
        </a:p>
      </dgm:t>
    </dgm:pt>
    <dgm:pt modelId="{9EDF6E54-12C3-4D4D-B50C-7821D3E0867C}">
      <dgm:prSet custT="1"/>
      <dgm:spPr>
        <a:ln w="28575">
          <a:solidFill>
            <a:srgbClr val="C00000"/>
          </a:solidFill>
        </a:ln>
      </dgm:spPr>
      <dgm:t>
        <a:bodyPr anchor="ctr"/>
        <a:lstStyle/>
        <a:p>
          <a:pPr algn="just"/>
          <a:r>
            <a:rPr lang="es-EC" sz="1800" dirty="0" smtClean="0">
              <a:latin typeface="Calibri" pitchFamily="34" charset="0"/>
              <a:cs typeface="Calibri" pitchFamily="34" charset="0"/>
            </a:rPr>
            <a:t>Instituto Nacional de Contratación Pública</a:t>
          </a:r>
          <a:endParaRPr lang="es-EC" sz="1800" dirty="0">
            <a:latin typeface="Calibri" pitchFamily="34" charset="0"/>
            <a:cs typeface="Calibri" pitchFamily="34" charset="0"/>
          </a:endParaRPr>
        </a:p>
      </dgm:t>
    </dgm:pt>
    <dgm:pt modelId="{49680721-B4BD-41F7-8B05-33911302EED2}" type="parTrans" cxnId="{BBC58284-928E-49C4-A384-4929217DB3A6}">
      <dgm:prSet/>
      <dgm:spPr/>
      <dgm:t>
        <a:bodyPr/>
        <a:lstStyle/>
        <a:p>
          <a:endParaRPr lang="es-EC"/>
        </a:p>
      </dgm:t>
    </dgm:pt>
    <dgm:pt modelId="{1A6F46DE-0598-4B4B-A757-A2DE686976FD}" type="sibTrans" cxnId="{BBC58284-928E-49C4-A384-4929217DB3A6}">
      <dgm:prSet/>
      <dgm:spPr/>
      <dgm:t>
        <a:bodyPr/>
        <a:lstStyle/>
        <a:p>
          <a:endParaRPr lang="es-EC"/>
        </a:p>
      </dgm:t>
    </dgm:pt>
    <dgm:pt modelId="{A9C5F397-502B-4E72-A6BF-B1D8F220EFC5}">
      <dgm:prSet custT="1"/>
      <dgm:spPr>
        <a:ln w="28575">
          <a:solidFill>
            <a:srgbClr val="C00000"/>
          </a:solidFill>
        </a:ln>
      </dgm:spPr>
      <dgm:t>
        <a:bodyPr anchor="ctr"/>
        <a:lstStyle/>
        <a:p>
          <a:pPr algn="just"/>
          <a:r>
            <a:rPr lang="es-EC" sz="1800" dirty="0" smtClean="0">
              <a:latin typeface="Calibri" pitchFamily="34" charset="0"/>
              <a:cs typeface="Calibri" pitchFamily="34" charset="0"/>
            </a:rPr>
            <a:t>Ley Orgánica del Sistema Nacional de Contratación Púbica</a:t>
          </a:r>
          <a:endParaRPr lang="es-EC" sz="1800" dirty="0">
            <a:latin typeface="Calibri" pitchFamily="34" charset="0"/>
            <a:cs typeface="Calibri" pitchFamily="34" charset="0"/>
          </a:endParaRPr>
        </a:p>
      </dgm:t>
    </dgm:pt>
    <dgm:pt modelId="{687AE09E-7EE3-4084-8DE8-DE270E32F918}" type="parTrans" cxnId="{386FCE2A-C7EF-4C6C-8096-F6788317552E}">
      <dgm:prSet/>
      <dgm:spPr/>
      <dgm:t>
        <a:bodyPr/>
        <a:lstStyle/>
        <a:p>
          <a:endParaRPr lang="es-EC"/>
        </a:p>
      </dgm:t>
    </dgm:pt>
    <dgm:pt modelId="{252B0DF6-1BD7-4905-87F4-B3584CC0D65C}" type="sibTrans" cxnId="{386FCE2A-C7EF-4C6C-8096-F6788317552E}">
      <dgm:prSet/>
      <dgm:spPr/>
      <dgm:t>
        <a:bodyPr/>
        <a:lstStyle/>
        <a:p>
          <a:endParaRPr lang="es-EC"/>
        </a:p>
      </dgm:t>
    </dgm:pt>
    <dgm:pt modelId="{9F4CEE1E-FE0C-4D90-994D-3E01A89E3A72}">
      <dgm:prSet custT="1"/>
      <dgm:spPr>
        <a:ln w="28575">
          <a:solidFill>
            <a:srgbClr val="C00000"/>
          </a:solidFill>
        </a:ln>
      </dgm:spPr>
      <dgm:t>
        <a:bodyPr anchor="ctr"/>
        <a:lstStyle/>
        <a:p>
          <a:pPr algn="just"/>
          <a:r>
            <a:rPr lang="es-EC" sz="1800" dirty="0" smtClean="0">
              <a:latin typeface="Calibri" pitchFamily="34" charset="0"/>
              <a:cs typeface="Calibri" pitchFamily="34" charset="0"/>
            </a:rPr>
            <a:t>Reglamento a la </a:t>
          </a:r>
          <a:r>
            <a:rPr lang="es-EC" sz="1800" dirty="0" err="1" smtClean="0">
              <a:latin typeface="Calibri" pitchFamily="34" charset="0"/>
              <a:cs typeface="Calibri" pitchFamily="34" charset="0"/>
            </a:rPr>
            <a:t>LOSNCP</a:t>
          </a:r>
          <a:endParaRPr lang="es-EC" sz="1800" dirty="0">
            <a:latin typeface="Calibri" pitchFamily="34" charset="0"/>
            <a:cs typeface="Calibri" pitchFamily="34" charset="0"/>
          </a:endParaRPr>
        </a:p>
      </dgm:t>
    </dgm:pt>
    <dgm:pt modelId="{35CD5A43-ADB3-40DE-89FC-40C994A02088}" type="parTrans" cxnId="{C3EF62E3-680B-486B-89AA-E9424714C8C2}">
      <dgm:prSet/>
      <dgm:spPr/>
      <dgm:t>
        <a:bodyPr/>
        <a:lstStyle/>
        <a:p>
          <a:endParaRPr lang="es-EC"/>
        </a:p>
      </dgm:t>
    </dgm:pt>
    <dgm:pt modelId="{E75DC28C-ED48-47ED-B682-766CB2A943A2}" type="sibTrans" cxnId="{C3EF62E3-680B-486B-89AA-E9424714C8C2}">
      <dgm:prSet/>
      <dgm:spPr/>
      <dgm:t>
        <a:bodyPr/>
        <a:lstStyle/>
        <a:p>
          <a:endParaRPr lang="es-EC"/>
        </a:p>
      </dgm:t>
    </dgm:pt>
    <dgm:pt modelId="{48C64BD7-494B-4837-AAA0-D4F05580C2EA}">
      <dgm:prSet custT="1"/>
      <dgm:spPr>
        <a:ln w="28575">
          <a:solidFill>
            <a:srgbClr val="C00000"/>
          </a:solidFill>
        </a:ln>
      </dgm:spPr>
      <dgm:t>
        <a:bodyPr anchor="ctr"/>
        <a:lstStyle/>
        <a:p>
          <a:pPr algn="just"/>
          <a:r>
            <a:rPr lang="es-EC" sz="1800" dirty="0" smtClean="0">
              <a:latin typeface="Calibri" pitchFamily="34" charset="0"/>
              <a:cs typeface="Calibri" pitchFamily="34" charset="0"/>
            </a:rPr>
            <a:t>Reglamento Orgánico ESPE</a:t>
          </a:r>
          <a:endParaRPr lang="es-EC" sz="1800" dirty="0">
            <a:latin typeface="Calibri" pitchFamily="34" charset="0"/>
            <a:cs typeface="Calibri" pitchFamily="34" charset="0"/>
          </a:endParaRPr>
        </a:p>
      </dgm:t>
    </dgm:pt>
    <dgm:pt modelId="{F44AE3C3-9F2B-434D-946D-49181EB29384}" type="parTrans" cxnId="{A18DE770-D3AD-42F1-B7C7-CDB22C6815ED}">
      <dgm:prSet/>
      <dgm:spPr/>
      <dgm:t>
        <a:bodyPr/>
        <a:lstStyle/>
        <a:p>
          <a:endParaRPr lang="es-EC"/>
        </a:p>
      </dgm:t>
    </dgm:pt>
    <dgm:pt modelId="{4102C2C5-74FD-4A8C-92F0-8E376A2DA489}" type="sibTrans" cxnId="{A18DE770-D3AD-42F1-B7C7-CDB22C6815ED}">
      <dgm:prSet/>
      <dgm:spPr/>
      <dgm:t>
        <a:bodyPr/>
        <a:lstStyle/>
        <a:p>
          <a:endParaRPr lang="es-EC"/>
        </a:p>
      </dgm:t>
    </dgm:pt>
    <dgm:pt modelId="{B7CF1780-076D-422B-AEA0-4AB7C43249CE}">
      <dgm:prSet custT="1"/>
      <dgm:spPr>
        <a:ln w="28575">
          <a:solidFill>
            <a:srgbClr val="C00000"/>
          </a:solidFill>
        </a:ln>
      </dgm:spPr>
      <dgm:t>
        <a:bodyPr anchor="ctr"/>
        <a:lstStyle/>
        <a:p>
          <a:pPr algn="just"/>
          <a:r>
            <a:rPr lang="es-ES" sz="1800" dirty="0" smtClean="0">
              <a:latin typeface="Calibri" pitchFamily="34" charset="0"/>
              <a:cs typeface="Calibri" pitchFamily="34" charset="0"/>
            </a:rPr>
            <a:t>Reglamento General Sustitutivo para el manejo y administración de Bienes del sector público.</a:t>
          </a:r>
          <a:endParaRPr lang="es-EC" sz="1800" dirty="0">
            <a:latin typeface="Calibri" pitchFamily="34" charset="0"/>
            <a:cs typeface="Calibri" pitchFamily="34" charset="0"/>
          </a:endParaRPr>
        </a:p>
      </dgm:t>
    </dgm:pt>
    <dgm:pt modelId="{91354AAD-306F-4824-8B75-40E3DA2CBBC4}" type="parTrans" cxnId="{B1E3D90F-0FEB-49CD-A5BC-D6458E9FE844}">
      <dgm:prSet/>
      <dgm:spPr/>
      <dgm:t>
        <a:bodyPr/>
        <a:lstStyle/>
        <a:p>
          <a:endParaRPr lang="es-EC"/>
        </a:p>
      </dgm:t>
    </dgm:pt>
    <dgm:pt modelId="{551F3F91-E5CA-4C2B-ADF9-2D9FB04448B5}" type="sibTrans" cxnId="{B1E3D90F-0FEB-49CD-A5BC-D6458E9FE844}">
      <dgm:prSet/>
      <dgm:spPr/>
      <dgm:t>
        <a:bodyPr/>
        <a:lstStyle/>
        <a:p>
          <a:endParaRPr lang="es-EC"/>
        </a:p>
      </dgm:t>
    </dgm:pt>
    <dgm:pt modelId="{A034FE88-CD23-40E1-8E88-A37A2DAA40DC}" type="pres">
      <dgm:prSet presAssocID="{51313D4E-9ADF-4522-B3CF-FFD0577717D7}" presName="diagram" presStyleCnt="0">
        <dgm:presLayoutVars>
          <dgm:dir/>
          <dgm:animLvl val="lvl"/>
          <dgm:resizeHandles val="exact"/>
        </dgm:presLayoutVars>
      </dgm:prSet>
      <dgm:spPr/>
    </dgm:pt>
    <dgm:pt modelId="{B360B07E-8F5B-44C1-A75F-A40C696E79E6}" type="pres">
      <dgm:prSet presAssocID="{C8D3A816-5372-49A2-84A0-0FB31917F2E3}" presName="compNode" presStyleCnt="0"/>
      <dgm:spPr/>
    </dgm:pt>
    <dgm:pt modelId="{87ED1F39-CEF1-4819-BE53-134069B47175}" type="pres">
      <dgm:prSet presAssocID="{C8D3A816-5372-49A2-84A0-0FB31917F2E3}" presName="childRect" presStyleLbl="bgAcc1" presStyleIdx="0" presStyleCnt="2" custScaleX="126176" custScaleY="150479" custLinFactNeighborX="382" custLinFactNeighborY="-15355">
        <dgm:presLayoutVars>
          <dgm:bulletEnabled val="1"/>
        </dgm:presLayoutVars>
      </dgm:prSet>
      <dgm:spPr/>
      <dgm:t>
        <a:bodyPr/>
        <a:lstStyle/>
        <a:p>
          <a:endParaRPr lang="es-EC"/>
        </a:p>
      </dgm:t>
    </dgm:pt>
    <dgm:pt modelId="{D5BB55B9-993F-448B-BE26-A8594C933012}" type="pres">
      <dgm:prSet presAssocID="{C8D3A816-5372-49A2-84A0-0FB31917F2E3}" presName="parentText" presStyleLbl="node1" presStyleIdx="0" presStyleCnt="0">
        <dgm:presLayoutVars>
          <dgm:chMax val="0"/>
          <dgm:bulletEnabled val="1"/>
        </dgm:presLayoutVars>
      </dgm:prSet>
      <dgm:spPr/>
      <dgm:t>
        <a:bodyPr/>
        <a:lstStyle/>
        <a:p>
          <a:endParaRPr lang="es-EC"/>
        </a:p>
      </dgm:t>
    </dgm:pt>
    <dgm:pt modelId="{535C6321-13A8-415C-A21D-F4A1AA1A6BB2}" type="pres">
      <dgm:prSet presAssocID="{C8D3A816-5372-49A2-84A0-0FB31917F2E3}" presName="parentRect" presStyleLbl="alignNode1" presStyleIdx="0" presStyleCnt="2" custScaleX="126176" custLinFactNeighborX="-2277" custLinFactNeighborY="24673"/>
      <dgm:spPr/>
      <dgm:t>
        <a:bodyPr/>
        <a:lstStyle/>
        <a:p>
          <a:endParaRPr lang="es-EC"/>
        </a:p>
      </dgm:t>
    </dgm:pt>
    <dgm:pt modelId="{B325CF7F-6B50-4B1B-9B6B-A43228E3D37B}" type="pres">
      <dgm:prSet presAssocID="{C8D3A816-5372-49A2-84A0-0FB31917F2E3}" presName="adorn" presStyleLbl="fgAccFollowNode1" presStyleIdx="0" presStyleCnt="2" custScaleX="90910" custScaleY="90909" custLinFactNeighborX="11615" custLinFactNeighborY="351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B0AAFF1-9D74-4F93-99E3-03D6D9B2ED52}" type="pres">
      <dgm:prSet presAssocID="{05504AC8-149F-4517-8160-5B9DA34E7C20}" presName="sibTrans" presStyleLbl="sibTrans2D1" presStyleIdx="0" presStyleCnt="0"/>
      <dgm:spPr/>
      <dgm:t>
        <a:bodyPr/>
        <a:lstStyle/>
        <a:p>
          <a:endParaRPr lang="es-EC"/>
        </a:p>
      </dgm:t>
    </dgm:pt>
    <dgm:pt modelId="{23F978E0-D08D-47D7-883E-4E1451CA602E}" type="pres">
      <dgm:prSet presAssocID="{4FC5BCC9-96CC-4430-9BA4-377E5F92FCEF}" presName="compNode" presStyleCnt="0"/>
      <dgm:spPr/>
    </dgm:pt>
    <dgm:pt modelId="{36746BA0-D784-45BC-BAC3-6C9381490E7F}" type="pres">
      <dgm:prSet presAssocID="{4FC5BCC9-96CC-4430-9BA4-377E5F92FCEF}" presName="childRect" presStyleLbl="bgAcc1" presStyleIdx="1" presStyleCnt="2" custScaleX="126176" custScaleY="150329" custLinFactNeighborX="64" custLinFactNeighborY="-15392">
        <dgm:presLayoutVars>
          <dgm:bulletEnabled val="1"/>
        </dgm:presLayoutVars>
      </dgm:prSet>
      <dgm:spPr>
        <a:ln w="28575">
          <a:solidFill>
            <a:srgbClr val="92D050"/>
          </a:solidFill>
        </a:ln>
      </dgm:spPr>
    </dgm:pt>
    <dgm:pt modelId="{FD859C8B-7596-4411-89EC-91AD766D60E9}" type="pres">
      <dgm:prSet presAssocID="{4FC5BCC9-96CC-4430-9BA4-377E5F92FCEF}" presName="parentText" presStyleLbl="node1" presStyleIdx="0" presStyleCnt="0">
        <dgm:presLayoutVars>
          <dgm:chMax val="0"/>
          <dgm:bulletEnabled val="1"/>
        </dgm:presLayoutVars>
      </dgm:prSet>
      <dgm:spPr/>
      <dgm:t>
        <a:bodyPr/>
        <a:lstStyle/>
        <a:p>
          <a:endParaRPr lang="es-EC"/>
        </a:p>
      </dgm:t>
    </dgm:pt>
    <dgm:pt modelId="{2CDACD12-0C63-48BC-A284-318E56931569}" type="pres">
      <dgm:prSet presAssocID="{4FC5BCC9-96CC-4430-9BA4-377E5F92FCEF}" presName="parentRect" presStyleLbl="alignNode1" presStyleIdx="1" presStyleCnt="2" custScaleX="126176" custLinFactNeighborX="64" custLinFactNeighborY="24761"/>
      <dgm:spPr/>
      <dgm:t>
        <a:bodyPr/>
        <a:lstStyle/>
        <a:p>
          <a:endParaRPr lang="es-EC"/>
        </a:p>
      </dgm:t>
    </dgm:pt>
    <dgm:pt modelId="{A30BD347-1B8B-4DB0-8E44-EE8E010EFB74}" type="pres">
      <dgm:prSet presAssocID="{4FC5BCC9-96CC-4430-9BA4-377E5F92FCEF}" presName="adorn" presStyleLbl="fgAccFollowNode1" presStyleIdx="1" presStyleCnt="2" custScaleX="90909" custScaleY="90909" custLinFactNeighborX="14607" custLinFactNeighborY="3595"/>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Lst>
  <dgm:cxnLst>
    <dgm:cxn modelId="{CD0AB923-9A93-4B66-BD67-44DC97B92B61}" type="presOf" srcId="{05504AC8-149F-4517-8160-5B9DA34E7C20}" destId="{4B0AAFF1-9D74-4F93-99E3-03D6D9B2ED52}" srcOrd="0" destOrd="0" presId="urn:microsoft.com/office/officeart/2005/8/layout/bList2"/>
    <dgm:cxn modelId="{A18DE770-D3AD-42F1-B7C7-CDB22C6815ED}" srcId="{C8D3A816-5372-49A2-84A0-0FB31917F2E3}" destId="{48C64BD7-494B-4837-AAA0-D4F05580C2EA}" srcOrd="3" destOrd="0" parTransId="{F44AE3C3-9F2B-434D-946D-49181EB29384}" sibTransId="{4102C2C5-74FD-4A8C-92F0-8E376A2DA489}"/>
    <dgm:cxn modelId="{E2848A8E-33F8-4BB6-A877-A66569B4D105}" type="presOf" srcId="{A9C5F397-502B-4E72-A6BF-B1D8F220EFC5}" destId="{87ED1F39-CEF1-4819-BE53-134069B47175}" srcOrd="0" destOrd="1" presId="urn:microsoft.com/office/officeart/2005/8/layout/bList2"/>
    <dgm:cxn modelId="{A6A16478-5AEA-4A9C-834E-B353BE2ED3C9}" type="presOf" srcId="{4FC5BCC9-96CC-4430-9BA4-377E5F92FCEF}" destId="{FD859C8B-7596-4411-89EC-91AD766D60E9}" srcOrd="0" destOrd="0" presId="urn:microsoft.com/office/officeart/2005/8/layout/bList2"/>
    <dgm:cxn modelId="{8B6237C3-8FC9-4375-B717-1042E0CBAF47}" type="presOf" srcId="{C8D3A816-5372-49A2-84A0-0FB31917F2E3}" destId="{D5BB55B9-993F-448B-BE26-A8594C933012}" srcOrd="0" destOrd="0" presId="urn:microsoft.com/office/officeart/2005/8/layout/bList2"/>
    <dgm:cxn modelId="{386FCE2A-C7EF-4C6C-8096-F6788317552E}" srcId="{C8D3A816-5372-49A2-84A0-0FB31917F2E3}" destId="{A9C5F397-502B-4E72-A6BF-B1D8F220EFC5}" srcOrd="1" destOrd="0" parTransId="{687AE09E-7EE3-4084-8DE8-DE270E32F918}" sibTransId="{252B0DF6-1BD7-4905-87F4-B3584CC0D65C}"/>
    <dgm:cxn modelId="{F089BFDB-FB15-435C-B9CB-E5D0E8B1CFF6}" srcId="{51313D4E-9ADF-4522-B3CF-FFD0577717D7}" destId="{4FC5BCC9-96CC-4430-9BA4-377E5F92FCEF}" srcOrd="1" destOrd="0" parTransId="{42FD0A95-0370-45AC-A3DC-6960E62AD39A}" sibTransId="{8159CFBF-3987-4A5D-9EA8-A12C1B06A0DD}"/>
    <dgm:cxn modelId="{F74A75A8-80B4-4B9F-A954-C9323DCF0703}" type="presOf" srcId="{4FC5BCC9-96CC-4430-9BA4-377E5F92FCEF}" destId="{2CDACD12-0C63-48BC-A284-318E56931569}" srcOrd="1" destOrd="0" presId="urn:microsoft.com/office/officeart/2005/8/layout/bList2"/>
    <dgm:cxn modelId="{C1E2AAE0-B84D-4CF4-B364-2A885A924606}" type="presOf" srcId="{48C64BD7-494B-4837-AAA0-D4F05580C2EA}" destId="{87ED1F39-CEF1-4819-BE53-134069B47175}" srcOrd="0" destOrd="3" presId="urn:microsoft.com/office/officeart/2005/8/layout/bList2"/>
    <dgm:cxn modelId="{B1E3D90F-0FEB-49CD-A5BC-D6458E9FE844}" srcId="{C8D3A816-5372-49A2-84A0-0FB31917F2E3}" destId="{B7CF1780-076D-422B-AEA0-4AB7C43249CE}" srcOrd="4" destOrd="0" parTransId="{91354AAD-306F-4824-8B75-40E3DA2CBBC4}" sibTransId="{551F3F91-E5CA-4C2B-ADF9-2D9FB04448B5}"/>
    <dgm:cxn modelId="{D0F6F8D0-7F47-4A6C-97A7-1AE806E221E7}" type="presOf" srcId="{9F4CEE1E-FE0C-4D90-994D-3E01A89E3A72}" destId="{87ED1F39-CEF1-4819-BE53-134069B47175}" srcOrd="0" destOrd="2" presId="urn:microsoft.com/office/officeart/2005/8/layout/bList2"/>
    <dgm:cxn modelId="{069A86F0-D205-46A1-91DE-0383B6D6CF4B}" type="presOf" srcId="{B7CF1780-076D-422B-AEA0-4AB7C43249CE}" destId="{87ED1F39-CEF1-4819-BE53-134069B47175}" srcOrd="0" destOrd="4" presId="urn:microsoft.com/office/officeart/2005/8/layout/bList2"/>
    <dgm:cxn modelId="{BBC58284-928E-49C4-A384-4929217DB3A6}" srcId="{C8D3A816-5372-49A2-84A0-0FB31917F2E3}" destId="{9EDF6E54-12C3-4D4D-B50C-7821D3E0867C}" srcOrd="0" destOrd="0" parTransId="{49680721-B4BD-41F7-8B05-33911302EED2}" sibTransId="{1A6F46DE-0598-4B4B-A757-A2DE686976FD}"/>
    <dgm:cxn modelId="{586A0610-DF1F-4F90-B32D-27D8785B1693}" type="presOf" srcId="{9EDF6E54-12C3-4D4D-B50C-7821D3E0867C}" destId="{87ED1F39-CEF1-4819-BE53-134069B47175}" srcOrd="0" destOrd="0" presId="urn:microsoft.com/office/officeart/2005/8/layout/bList2"/>
    <dgm:cxn modelId="{C3EF62E3-680B-486B-89AA-E9424714C8C2}" srcId="{C8D3A816-5372-49A2-84A0-0FB31917F2E3}" destId="{9F4CEE1E-FE0C-4D90-994D-3E01A89E3A72}" srcOrd="2" destOrd="0" parTransId="{35CD5A43-ADB3-40DE-89FC-40C994A02088}" sibTransId="{E75DC28C-ED48-47ED-B682-766CB2A943A2}"/>
    <dgm:cxn modelId="{672A58AF-AF45-4495-A9DA-CAD034706FA2}" type="presOf" srcId="{51313D4E-9ADF-4522-B3CF-FFD0577717D7}" destId="{A034FE88-CD23-40E1-8E88-A37A2DAA40DC}" srcOrd="0" destOrd="0" presId="urn:microsoft.com/office/officeart/2005/8/layout/bList2"/>
    <dgm:cxn modelId="{49811A1A-A9C1-4223-BFC6-E6D876ECC4FF}" srcId="{51313D4E-9ADF-4522-B3CF-FFD0577717D7}" destId="{C8D3A816-5372-49A2-84A0-0FB31917F2E3}" srcOrd="0" destOrd="0" parTransId="{07292A54-8072-495E-824E-6E7F19198D47}" sibTransId="{05504AC8-149F-4517-8160-5B9DA34E7C20}"/>
    <dgm:cxn modelId="{947BFE20-F205-429F-8479-60EF9D3DAFA3}" type="presOf" srcId="{C8D3A816-5372-49A2-84A0-0FB31917F2E3}" destId="{535C6321-13A8-415C-A21D-F4A1AA1A6BB2}" srcOrd="1" destOrd="0" presId="urn:microsoft.com/office/officeart/2005/8/layout/bList2"/>
    <dgm:cxn modelId="{B4375149-3E76-4BE7-B599-6C5059ABA947}" type="presParOf" srcId="{A034FE88-CD23-40E1-8E88-A37A2DAA40DC}" destId="{B360B07E-8F5B-44C1-A75F-A40C696E79E6}" srcOrd="0" destOrd="0" presId="urn:microsoft.com/office/officeart/2005/8/layout/bList2"/>
    <dgm:cxn modelId="{95D12788-646F-4A81-A6AE-D59012061417}" type="presParOf" srcId="{B360B07E-8F5B-44C1-A75F-A40C696E79E6}" destId="{87ED1F39-CEF1-4819-BE53-134069B47175}" srcOrd="0" destOrd="0" presId="urn:microsoft.com/office/officeart/2005/8/layout/bList2"/>
    <dgm:cxn modelId="{9F021CA7-771A-4B15-84B3-58E3E1A4A8C4}" type="presParOf" srcId="{B360B07E-8F5B-44C1-A75F-A40C696E79E6}" destId="{D5BB55B9-993F-448B-BE26-A8594C933012}" srcOrd="1" destOrd="0" presId="urn:microsoft.com/office/officeart/2005/8/layout/bList2"/>
    <dgm:cxn modelId="{71D60205-66F7-40BB-A1B8-B7892AC40B54}" type="presParOf" srcId="{B360B07E-8F5B-44C1-A75F-A40C696E79E6}" destId="{535C6321-13A8-415C-A21D-F4A1AA1A6BB2}" srcOrd="2" destOrd="0" presId="urn:microsoft.com/office/officeart/2005/8/layout/bList2"/>
    <dgm:cxn modelId="{84B809C0-5CAC-4BA7-BB6F-D587779E0216}" type="presParOf" srcId="{B360B07E-8F5B-44C1-A75F-A40C696E79E6}" destId="{B325CF7F-6B50-4B1B-9B6B-A43228E3D37B}" srcOrd="3" destOrd="0" presId="urn:microsoft.com/office/officeart/2005/8/layout/bList2"/>
    <dgm:cxn modelId="{C7ED9BB1-548D-4FB7-8D1F-A4D07D58A3E9}" type="presParOf" srcId="{A034FE88-CD23-40E1-8E88-A37A2DAA40DC}" destId="{4B0AAFF1-9D74-4F93-99E3-03D6D9B2ED52}" srcOrd="1" destOrd="0" presId="urn:microsoft.com/office/officeart/2005/8/layout/bList2"/>
    <dgm:cxn modelId="{86E00949-7F4E-407C-A6C4-3B8D3BFD7665}" type="presParOf" srcId="{A034FE88-CD23-40E1-8E88-A37A2DAA40DC}" destId="{23F978E0-D08D-47D7-883E-4E1451CA602E}" srcOrd="2" destOrd="0" presId="urn:microsoft.com/office/officeart/2005/8/layout/bList2"/>
    <dgm:cxn modelId="{723115D1-2ED7-4AC8-8F4A-6F0744DCD782}" type="presParOf" srcId="{23F978E0-D08D-47D7-883E-4E1451CA602E}" destId="{36746BA0-D784-45BC-BAC3-6C9381490E7F}" srcOrd="0" destOrd="0" presId="urn:microsoft.com/office/officeart/2005/8/layout/bList2"/>
    <dgm:cxn modelId="{2997B278-54D0-4650-AC6D-A0A411AF2670}" type="presParOf" srcId="{23F978E0-D08D-47D7-883E-4E1451CA602E}" destId="{FD859C8B-7596-4411-89EC-91AD766D60E9}" srcOrd="1" destOrd="0" presId="urn:microsoft.com/office/officeart/2005/8/layout/bList2"/>
    <dgm:cxn modelId="{47506E6E-BFCF-406D-8F40-78A6327C9282}" type="presParOf" srcId="{23F978E0-D08D-47D7-883E-4E1451CA602E}" destId="{2CDACD12-0C63-48BC-A284-318E56931569}" srcOrd="2" destOrd="0" presId="urn:microsoft.com/office/officeart/2005/8/layout/bList2"/>
    <dgm:cxn modelId="{E1ED8255-5C43-49DB-9921-618E4BF575BA}" type="presParOf" srcId="{23F978E0-D08D-47D7-883E-4E1451CA602E}" destId="{A30BD347-1B8B-4DB0-8E44-EE8E010EFB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12E90-C43F-4452-9EF9-D57F78847D9D}">
      <dsp:nvSpPr>
        <dsp:cNvPr id="0" name=""/>
        <dsp:cNvSpPr/>
      </dsp:nvSpPr>
      <dsp:spPr>
        <a:xfrm>
          <a:off x="-6166621" y="-983844"/>
          <a:ext cx="7656321" cy="7656321"/>
        </a:xfrm>
        <a:prstGeom prst="blockArc">
          <a:avLst>
            <a:gd name="adj1" fmla="val 18900000"/>
            <a:gd name="adj2" fmla="val 2700000"/>
            <a:gd name="adj3" fmla="val 282"/>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FBD5CB0-C127-4CCC-B8A5-3AFA206CDA91}">
      <dsp:nvSpPr>
        <dsp:cNvPr id="0" name=""/>
        <dsp:cNvSpPr/>
      </dsp:nvSpPr>
      <dsp:spPr>
        <a:xfrm>
          <a:off x="1133467" y="355425"/>
          <a:ext cx="7287420" cy="7113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es-EC" sz="2100" b="1" kern="1200" dirty="0" smtClean="0">
              <a:latin typeface="Calibri" pitchFamily="34" charset="0"/>
              <a:cs typeface="Calibri" pitchFamily="34" charset="0"/>
            </a:rPr>
            <a:t>I - GENERALIDADES</a:t>
          </a:r>
          <a:endParaRPr lang="es-EC" sz="2100" b="1" kern="1200" dirty="0">
            <a:latin typeface="Calibri" pitchFamily="34" charset="0"/>
            <a:cs typeface="Calibri" pitchFamily="34" charset="0"/>
          </a:endParaRPr>
        </a:p>
      </dsp:txBody>
      <dsp:txXfrm>
        <a:off x="1133467" y="355425"/>
        <a:ext cx="7287420" cy="711306"/>
      </dsp:txXfrm>
    </dsp:sp>
    <dsp:sp modelId="{010C8098-522D-4690-A1B7-566785DEDB5F}">
      <dsp:nvSpPr>
        <dsp:cNvPr id="0" name=""/>
        <dsp:cNvSpPr/>
      </dsp:nvSpPr>
      <dsp:spPr>
        <a:xfrm>
          <a:off x="120172" y="266512"/>
          <a:ext cx="1360569" cy="889133"/>
        </a:xfrm>
        <a:prstGeom prst="round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8A46BD7-99E2-4051-8B85-090D4EF31A8E}">
      <dsp:nvSpPr>
        <dsp:cNvPr id="0" name=""/>
        <dsp:cNvSpPr/>
      </dsp:nvSpPr>
      <dsp:spPr>
        <a:xfrm>
          <a:off x="1621827" y="1422044"/>
          <a:ext cx="6820401" cy="7113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600" tIns="53340" rIns="53340" bIns="53340" numCol="1" spcCol="1270" anchor="ctr" anchorCtr="0">
          <a:noAutofit/>
        </a:bodyPr>
        <a:lstStyle/>
        <a:p>
          <a:pPr lvl="0" algn="just" defTabSz="933450">
            <a:lnSpc>
              <a:spcPct val="90000"/>
            </a:lnSpc>
            <a:spcBef>
              <a:spcPct val="0"/>
            </a:spcBef>
            <a:spcAft>
              <a:spcPct val="35000"/>
            </a:spcAft>
          </a:pPr>
          <a:r>
            <a:rPr lang="es-EC" sz="2100" b="1" kern="1200" dirty="0" smtClean="0">
              <a:solidFill>
                <a:schemeClr val="bg1"/>
              </a:solidFill>
              <a:latin typeface="Calibri" pitchFamily="34" charset="0"/>
              <a:cs typeface="Calibri" pitchFamily="34" charset="0"/>
            </a:rPr>
            <a:t>II - ENFOQUE Y DESCRIPCIÓN DEL SISTEMA LOGÍSTICO DE LA ESPE</a:t>
          </a:r>
          <a:endParaRPr lang="es-EC" sz="2100" b="1" kern="1200" dirty="0">
            <a:solidFill>
              <a:schemeClr val="bg1"/>
            </a:solidFill>
            <a:latin typeface="Calibri" pitchFamily="34" charset="0"/>
            <a:cs typeface="Calibri" pitchFamily="34" charset="0"/>
          </a:endParaRPr>
        </a:p>
      </dsp:txBody>
      <dsp:txXfrm>
        <a:off x="1621827" y="1422044"/>
        <a:ext cx="6820401" cy="711306"/>
      </dsp:txXfrm>
    </dsp:sp>
    <dsp:sp modelId="{BF10449A-F0A2-4D78-B1BA-01A2F1F79884}">
      <dsp:nvSpPr>
        <dsp:cNvPr id="0" name=""/>
        <dsp:cNvSpPr/>
      </dsp:nvSpPr>
      <dsp:spPr>
        <a:xfrm>
          <a:off x="629873" y="1333130"/>
          <a:ext cx="1360569" cy="889133"/>
        </a:xfrm>
        <a:prstGeom prst="round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68C0A1-3F3C-4BBA-A7EB-90B8160EEE3D}">
      <dsp:nvSpPr>
        <dsp:cNvPr id="0" name=""/>
        <dsp:cNvSpPr/>
      </dsp:nvSpPr>
      <dsp:spPr>
        <a:xfrm>
          <a:off x="1771715" y="2488662"/>
          <a:ext cx="6677064" cy="7113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600" tIns="53340" rIns="53340" bIns="53340" numCol="1" spcCol="1270" anchor="ctr" anchorCtr="0">
          <a:noAutofit/>
        </a:bodyPr>
        <a:lstStyle/>
        <a:p>
          <a:pPr lvl="0" algn="just" defTabSz="933450">
            <a:lnSpc>
              <a:spcPct val="90000"/>
            </a:lnSpc>
            <a:spcBef>
              <a:spcPct val="0"/>
            </a:spcBef>
            <a:spcAft>
              <a:spcPct val="35000"/>
            </a:spcAft>
          </a:pPr>
          <a:r>
            <a:rPr lang="es-EC" sz="2100" b="1" kern="1200" dirty="0" smtClean="0">
              <a:latin typeface="Calibri" pitchFamily="34" charset="0"/>
              <a:cs typeface="Calibri" pitchFamily="34" charset="0"/>
            </a:rPr>
            <a:t>III – DOCUMENTACIÓN DE LOS PROCESOS LOGÍSTICOS</a:t>
          </a:r>
          <a:endParaRPr lang="es-EC" sz="2100" b="1" kern="1200" dirty="0">
            <a:latin typeface="Calibri" pitchFamily="34" charset="0"/>
            <a:cs typeface="Calibri" pitchFamily="34" charset="0"/>
          </a:endParaRPr>
        </a:p>
      </dsp:txBody>
      <dsp:txXfrm>
        <a:off x="1771715" y="2488662"/>
        <a:ext cx="6677064" cy="711306"/>
      </dsp:txXfrm>
    </dsp:sp>
    <dsp:sp modelId="{4BDA3FA3-5D10-4696-B1AD-367671F7FADC}">
      <dsp:nvSpPr>
        <dsp:cNvPr id="0" name=""/>
        <dsp:cNvSpPr/>
      </dsp:nvSpPr>
      <dsp:spPr>
        <a:xfrm>
          <a:off x="786311" y="2399749"/>
          <a:ext cx="1360569" cy="889133"/>
        </a:xfrm>
        <a:prstGeom prst="round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50569F2-C037-4B10-A231-A74854D875DE}">
      <dsp:nvSpPr>
        <dsp:cNvPr id="0" name=""/>
        <dsp:cNvSpPr/>
      </dsp:nvSpPr>
      <dsp:spPr>
        <a:xfrm>
          <a:off x="1621827" y="3555281"/>
          <a:ext cx="6820401" cy="7113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600" tIns="53340" rIns="53340" bIns="53340" numCol="1" spcCol="1270" anchor="ctr" anchorCtr="0">
          <a:noAutofit/>
        </a:bodyPr>
        <a:lstStyle/>
        <a:p>
          <a:pPr lvl="0" algn="just" defTabSz="933450">
            <a:lnSpc>
              <a:spcPct val="90000"/>
            </a:lnSpc>
            <a:spcBef>
              <a:spcPct val="0"/>
            </a:spcBef>
            <a:spcAft>
              <a:spcPct val="35000"/>
            </a:spcAft>
          </a:pPr>
          <a:r>
            <a:rPr lang="es-EC" sz="2100" b="1" kern="1200" dirty="0" smtClean="0">
              <a:latin typeface="Calibri" pitchFamily="34" charset="0"/>
              <a:cs typeface="Calibri" pitchFamily="34" charset="0"/>
            </a:rPr>
            <a:t>IV – PROPUESTA DE REORGANIZACIÓN</a:t>
          </a:r>
          <a:endParaRPr lang="es-EC" sz="2100" b="1" kern="1200" dirty="0">
            <a:latin typeface="Calibri" pitchFamily="34" charset="0"/>
            <a:cs typeface="Calibri" pitchFamily="34" charset="0"/>
          </a:endParaRPr>
        </a:p>
      </dsp:txBody>
      <dsp:txXfrm>
        <a:off x="1621827" y="3555281"/>
        <a:ext cx="6820401" cy="711306"/>
      </dsp:txXfrm>
    </dsp:sp>
    <dsp:sp modelId="{ADEC3F50-C082-41B4-A7BC-07DB0B865B01}">
      <dsp:nvSpPr>
        <dsp:cNvPr id="0" name=""/>
        <dsp:cNvSpPr/>
      </dsp:nvSpPr>
      <dsp:spPr>
        <a:xfrm>
          <a:off x="629873" y="3466367"/>
          <a:ext cx="1360569" cy="889133"/>
        </a:xfrm>
        <a:prstGeom prst="round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D36743B-B8F4-4C8C-967D-62F5936AF691}">
      <dsp:nvSpPr>
        <dsp:cNvPr id="0" name=""/>
        <dsp:cNvSpPr/>
      </dsp:nvSpPr>
      <dsp:spPr>
        <a:xfrm>
          <a:off x="1133467" y="4621899"/>
          <a:ext cx="7287420" cy="71130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es-EC" sz="2100" b="1" kern="1200" dirty="0" smtClean="0">
              <a:latin typeface="Calibri" pitchFamily="34" charset="0"/>
              <a:cs typeface="Calibri" pitchFamily="34" charset="0"/>
            </a:rPr>
            <a:t>V – CONCLUSIONES Y RECOMENDACIONES</a:t>
          </a:r>
          <a:endParaRPr lang="es-EC" sz="2100" b="1" kern="1200" dirty="0">
            <a:latin typeface="Calibri" pitchFamily="34" charset="0"/>
            <a:cs typeface="Calibri" pitchFamily="34" charset="0"/>
          </a:endParaRPr>
        </a:p>
      </dsp:txBody>
      <dsp:txXfrm>
        <a:off x="1133467" y="4621899"/>
        <a:ext cx="7287420" cy="711306"/>
      </dsp:txXfrm>
    </dsp:sp>
    <dsp:sp modelId="{2480A3B1-BA5D-482F-98A3-C74E2DCA0653}">
      <dsp:nvSpPr>
        <dsp:cNvPr id="0" name=""/>
        <dsp:cNvSpPr/>
      </dsp:nvSpPr>
      <dsp:spPr>
        <a:xfrm>
          <a:off x="120172" y="4532986"/>
          <a:ext cx="1360569" cy="889133"/>
        </a:xfrm>
        <a:prstGeom prst="roundRe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4BB42-F587-4742-86B0-CB7054ED8B1D}">
      <dsp:nvSpPr>
        <dsp:cNvPr id="0" name=""/>
        <dsp:cNvSpPr/>
      </dsp:nvSpPr>
      <dsp:spPr>
        <a:xfrm>
          <a:off x="73731" y="1441492"/>
          <a:ext cx="2302534" cy="22309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OBJETIVO GENERAL</a:t>
          </a:r>
        </a:p>
        <a:p>
          <a:pPr lvl="0" algn="ctr" defTabSz="711200">
            <a:lnSpc>
              <a:spcPct val="90000"/>
            </a:lnSpc>
            <a:spcBef>
              <a:spcPct val="0"/>
            </a:spcBef>
            <a:spcAft>
              <a:spcPct val="35000"/>
            </a:spcAft>
          </a:pPr>
          <a:r>
            <a:rPr lang="es-ES" sz="1400" b="1" kern="1200" dirty="0" smtClean="0">
              <a:latin typeface="Calibri" pitchFamily="34" charset="0"/>
              <a:cs typeface="Calibri" pitchFamily="34" charset="0"/>
            </a:rPr>
            <a:t>Realizar una propuesta de reorganización por procesos de la Unidad de Logística de acuerdo a la normativa legal vigente y a las necesidades institucionales</a:t>
          </a:r>
          <a:endParaRPr lang="es-EC" sz="1400" b="1" kern="1200" dirty="0" smtClean="0">
            <a:latin typeface="Calibri" pitchFamily="34" charset="0"/>
            <a:cs typeface="Calibri" pitchFamily="34" charset="0"/>
          </a:endParaRPr>
        </a:p>
      </dsp:txBody>
      <dsp:txXfrm>
        <a:off x="182635" y="1550396"/>
        <a:ext cx="2084726" cy="2013111"/>
      </dsp:txXfrm>
    </dsp:sp>
    <dsp:sp modelId="{1961651B-0409-4D37-88BA-2CCA5D9A4D73}">
      <dsp:nvSpPr>
        <dsp:cNvPr id="0" name=""/>
        <dsp:cNvSpPr/>
      </dsp:nvSpPr>
      <dsp:spPr>
        <a:xfrm rot="19768528">
          <a:off x="2345855" y="1766689"/>
          <a:ext cx="438859" cy="0"/>
        </a:xfrm>
        <a:custGeom>
          <a:avLst/>
          <a:gdLst/>
          <a:ahLst/>
          <a:cxnLst/>
          <a:rect l="0" t="0" r="0" b="0"/>
          <a:pathLst>
            <a:path>
              <a:moveTo>
                <a:pt x="0" y="0"/>
              </a:moveTo>
              <a:lnTo>
                <a:pt x="438859" y="0"/>
              </a:lnTo>
            </a:path>
          </a:pathLst>
        </a:custGeom>
        <a:noFill/>
        <a:ln w="38100" cap="flat" cmpd="sng" algn="ctr">
          <a:solidFill>
            <a:schemeClr val="dk1"/>
          </a:solidFill>
          <a:prstDash val="solid"/>
          <a:headEnd type="triangle" w="med" len="med"/>
          <a:tailEnd type="none" w="med" len="me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27BAD185-21A0-4DAA-85B6-15F813781F06}">
      <dsp:nvSpPr>
        <dsp:cNvPr id="0" name=""/>
        <dsp:cNvSpPr/>
      </dsp:nvSpPr>
      <dsp:spPr>
        <a:xfrm>
          <a:off x="2754304" y="224582"/>
          <a:ext cx="1799997" cy="1799997"/>
        </a:xfrm>
        <a:prstGeom prst="flowChartConnector">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pitchFamily="34" charset="0"/>
              <a:cs typeface="Calibri" pitchFamily="34" charset="0"/>
            </a:rPr>
            <a:t>OE 1</a:t>
          </a:r>
        </a:p>
        <a:p>
          <a:pPr lvl="0" algn="ctr" defTabSz="711200">
            <a:lnSpc>
              <a:spcPct val="90000"/>
            </a:lnSpc>
            <a:spcBef>
              <a:spcPct val="0"/>
            </a:spcBef>
            <a:spcAft>
              <a:spcPct val="35000"/>
            </a:spcAft>
          </a:pPr>
          <a:r>
            <a:rPr lang="es-ES" sz="1200" b="1" kern="1200" dirty="0" smtClean="0">
              <a:solidFill>
                <a:schemeClr val="tx1"/>
              </a:solidFill>
              <a:latin typeface="Calibri" pitchFamily="34" charset="0"/>
              <a:cs typeface="Calibri" pitchFamily="34" charset="0"/>
            </a:rPr>
            <a:t>Realizar un análisis de la situación actual del Sistema  Logístico de la ESPE</a:t>
          </a:r>
          <a:endParaRPr lang="es-EC" sz="1200" b="1" kern="1200" dirty="0" smtClean="0">
            <a:solidFill>
              <a:schemeClr val="tx1"/>
            </a:solidFill>
            <a:latin typeface="Calibri" pitchFamily="34" charset="0"/>
            <a:cs typeface="Calibri" pitchFamily="34" charset="0"/>
          </a:endParaRPr>
        </a:p>
      </dsp:txBody>
      <dsp:txXfrm>
        <a:off x="3017907" y="488185"/>
        <a:ext cx="1272791" cy="1272791"/>
      </dsp:txXfrm>
    </dsp:sp>
    <dsp:sp modelId="{E36D7671-C4D7-4C56-939D-20A311AE4204}">
      <dsp:nvSpPr>
        <dsp:cNvPr id="0" name=""/>
        <dsp:cNvSpPr/>
      </dsp:nvSpPr>
      <dsp:spPr>
        <a:xfrm rot="21599313">
          <a:off x="2376265" y="2556543"/>
          <a:ext cx="1782177" cy="0"/>
        </a:xfrm>
        <a:custGeom>
          <a:avLst/>
          <a:gdLst/>
          <a:ahLst/>
          <a:cxnLst/>
          <a:rect l="0" t="0" r="0" b="0"/>
          <a:pathLst>
            <a:path>
              <a:moveTo>
                <a:pt x="0" y="0"/>
              </a:moveTo>
              <a:lnTo>
                <a:pt x="1782177" y="0"/>
              </a:lnTo>
            </a:path>
          </a:pathLst>
        </a:custGeom>
        <a:noFill/>
        <a:ln w="38100" cap="flat" cmpd="sng" algn="ctr">
          <a:solidFill>
            <a:schemeClr val="dk1"/>
          </a:solidFill>
          <a:prstDash val="solid"/>
          <a:headEnd type="triangle" w="med" len="med"/>
          <a:tailEnd type="none" w="med" len="me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0EE98FDC-DC01-4A5E-ACA4-ECA9E2A3C683}">
      <dsp:nvSpPr>
        <dsp:cNvPr id="0" name=""/>
        <dsp:cNvSpPr/>
      </dsp:nvSpPr>
      <dsp:spPr>
        <a:xfrm>
          <a:off x="4158443" y="1656186"/>
          <a:ext cx="1799997" cy="1799997"/>
        </a:xfrm>
        <a:prstGeom prst="flowChartConnector">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b="1" kern="1200" dirty="0" smtClean="0">
              <a:latin typeface="Calibri" pitchFamily="34" charset="0"/>
              <a:cs typeface="Calibri" pitchFamily="34" charset="0"/>
            </a:rPr>
            <a:t>OE 2</a:t>
          </a:r>
        </a:p>
        <a:p>
          <a:pPr lvl="0" algn="ctr" defTabSz="622300">
            <a:lnSpc>
              <a:spcPct val="90000"/>
            </a:lnSpc>
            <a:spcBef>
              <a:spcPct val="0"/>
            </a:spcBef>
            <a:spcAft>
              <a:spcPct val="35000"/>
            </a:spcAft>
          </a:pPr>
          <a:r>
            <a:rPr lang="es-ES" sz="1200" b="1" kern="1200" dirty="0" smtClean="0">
              <a:latin typeface="Calibri" pitchFamily="34" charset="0"/>
              <a:cs typeface="Calibri" pitchFamily="34" charset="0"/>
            </a:rPr>
            <a:t>Documentar los procesos logísticos de acuerdo a la normativa legal vigente y a los requerimientos institucionales.</a:t>
          </a:r>
          <a:endParaRPr lang="es-EC" sz="1200" b="1" kern="1200" dirty="0" smtClean="0">
            <a:latin typeface="Calibri" pitchFamily="34" charset="0"/>
            <a:cs typeface="Calibri" pitchFamily="34" charset="0"/>
          </a:endParaRPr>
        </a:p>
      </dsp:txBody>
      <dsp:txXfrm>
        <a:off x="4422046" y="1919789"/>
        <a:ext cx="1272791" cy="1272791"/>
      </dsp:txXfrm>
    </dsp:sp>
    <dsp:sp modelId="{9FAC65B0-CB1D-4629-B493-E21DCB5F8A60}">
      <dsp:nvSpPr>
        <dsp:cNvPr id="0" name=""/>
        <dsp:cNvSpPr/>
      </dsp:nvSpPr>
      <dsp:spPr>
        <a:xfrm rot="1806750">
          <a:off x="2352365" y="3313502"/>
          <a:ext cx="354190" cy="0"/>
        </a:xfrm>
        <a:custGeom>
          <a:avLst/>
          <a:gdLst/>
          <a:ahLst/>
          <a:cxnLst/>
          <a:rect l="0" t="0" r="0" b="0"/>
          <a:pathLst>
            <a:path>
              <a:moveTo>
                <a:pt x="0" y="0"/>
              </a:moveTo>
              <a:lnTo>
                <a:pt x="354190" y="0"/>
              </a:lnTo>
            </a:path>
          </a:pathLst>
        </a:custGeom>
        <a:noFill/>
        <a:ln w="38100" cap="flat" cmpd="sng" algn="ctr">
          <a:solidFill>
            <a:schemeClr val="dk1"/>
          </a:solidFill>
          <a:prstDash val="solid"/>
          <a:headEnd type="triangle" w="med" len="med"/>
          <a:tailEnd type="none" w="med" len="me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61053F9C-7AEE-49B3-82A3-25422A4B5369}">
      <dsp:nvSpPr>
        <dsp:cNvPr id="0" name=""/>
        <dsp:cNvSpPr/>
      </dsp:nvSpPr>
      <dsp:spPr>
        <a:xfrm>
          <a:off x="2682655" y="3024325"/>
          <a:ext cx="1799997" cy="1799997"/>
        </a:xfrm>
        <a:prstGeom prst="flowChartConnector">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Calibri" pitchFamily="34" charset="0"/>
              <a:cs typeface="Calibri" pitchFamily="34" charset="0"/>
            </a:rPr>
            <a:t>OE 3</a:t>
          </a:r>
        </a:p>
        <a:p>
          <a:pPr lvl="0" algn="ctr" defTabSz="622300">
            <a:lnSpc>
              <a:spcPct val="90000"/>
            </a:lnSpc>
            <a:spcBef>
              <a:spcPct val="0"/>
            </a:spcBef>
            <a:spcAft>
              <a:spcPct val="35000"/>
            </a:spcAft>
          </a:pPr>
          <a:r>
            <a:rPr lang="es-ES" sz="1200" b="1" kern="1200" dirty="0" smtClean="0">
              <a:solidFill>
                <a:schemeClr val="tx1"/>
              </a:solidFill>
              <a:latin typeface="Calibri" pitchFamily="34" charset="0"/>
              <a:cs typeface="Calibri" pitchFamily="34" charset="0"/>
            </a:rPr>
            <a:t>Plantear una propuesta de reorganización de la U. de Logística de acuerdo a los procesos documentados</a:t>
          </a:r>
          <a:endParaRPr lang="es-EC" sz="1200" b="1" kern="1200" dirty="0">
            <a:solidFill>
              <a:schemeClr val="tx1"/>
            </a:solidFill>
            <a:latin typeface="Calibri" pitchFamily="34" charset="0"/>
            <a:cs typeface="Calibri" pitchFamily="34" charset="0"/>
          </a:endParaRPr>
        </a:p>
      </dsp:txBody>
      <dsp:txXfrm>
        <a:off x="2946258" y="3287928"/>
        <a:ext cx="1272791" cy="1272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1F39-CEF1-4819-BE53-134069B47175}">
      <dsp:nvSpPr>
        <dsp:cNvPr id="0" name=""/>
        <dsp:cNvSpPr/>
      </dsp:nvSpPr>
      <dsp:spPr>
        <a:xfrm>
          <a:off x="14511" y="0"/>
          <a:ext cx="4105326" cy="3654806"/>
        </a:xfrm>
        <a:prstGeom prst="round2SameRect">
          <a:avLst>
            <a:gd name="adj1" fmla="val 8000"/>
            <a:gd name="adj2" fmla="val 0"/>
          </a:avLst>
        </a:prstGeom>
        <a:solidFill>
          <a:schemeClr val="lt1">
            <a:alpha val="90000"/>
            <a:hueOff val="0"/>
            <a:satOff val="0"/>
            <a:lumOff val="0"/>
            <a:alphaOff val="0"/>
          </a:schemeClr>
        </a:solidFill>
        <a:ln w="28575" cap="flat" cmpd="sng" algn="ctr">
          <a:solidFill>
            <a:srgbClr val="C0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Calibri" pitchFamily="34" charset="0"/>
              <a:cs typeface="Calibri" pitchFamily="34" charset="0"/>
            </a:rPr>
            <a:t>Instituto Nacional de Contratación Pública</a:t>
          </a:r>
          <a:endParaRPr lang="es-EC" sz="1800" kern="1200" dirty="0">
            <a:latin typeface="Calibri" pitchFamily="34" charset="0"/>
            <a:cs typeface="Calibri" pitchFamily="34" charset="0"/>
          </a:endParaRPr>
        </a:p>
        <a:p>
          <a:pPr marL="171450" lvl="1" indent="-171450" algn="just" defTabSz="800100">
            <a:lnSpc>
              <a:spcPct val="90000"/>
            </a:lnSpc>
            <a:spcBef>
              <a:spcPct val="0"/>
            </a:spcBef>
            <a:spcAft>
              <a:spcPct val="15000"/>
            </a:spcAft>
            <a:buChar char="••"/>
          </a:pPr>
          <a:r>
            <a:rPr lang="es-EC" sz="1800" kern="1200" dirty="0" smtClean="0">
              <a:latin typeface="Calibri" pitchFamily="34" charset="0"/>
              <a:cs typeface="Calibri" pitchFamily="34" charset="0"/>
            </a:rPr>
            <a:t>Ley Orgánica del Sistema Nacional de Contratación Púbica</a:t>
          </a:r>
          <a:endParaRPr lang="es-EC" sz="1800" kern="1200" dirty="0">
            <a:latin typeface="Calibri" pitchFamily="34" charset="0"/>
            <a:cs typeface="Calibri" pitchFamily="34" charset="0"/>
          </a:endParaRPr>
        </a:p>
        <a:p>
          <a:pPr marL="171450" lvl="1" indent="-171450" algn="just" defTabSz="800100">
            <a:lnSpc>
              <a:spcPct val="90000"/>
            </a:lnSpc>
            <a:spcBef>
              <a:spcPct val="0"/>
            </a:spcBef>
            <a:spcAft>
              <a:spcPct val="15000"/>
            </a:spcAft>
            <a:buChar char="••"/>
          </a:pPr>
          <a:r>
            <a:rPr lang="es-EC" sz="1800" kern="1200" dirty="0" smtClean="0">
              <a:latin typeface="Calibri" pitchFamily="34" charset="0"/>
              <a:cs typeface="Calibri" pitchFamily="34" charset="0"/>
            </a:rPr>
            <a:t>Reglamento a la </a:t>
          </a:r>
          <a:r>
            <a:rPr lang="es-EC" sz="1800" kern="1200" dirty="0" err="1" smtClean="0">
              <a:latin typeface="Calibri" pitchFamily="34" charset="0"/>
              <a:cs typeface="Calibri" pitchFamily="34" charset="0"/>
            </a:rPr>
            <a:t>LOSNCP</a:t>
          </a:r>
          <a:endParaRPr lang="es-EC" sz="1800" kern="1200" dirty="0">
            <a:latin typeface="Calibri" pitchFamily="34" charset="0"/>
            <a:cs typeface="Calibri" pitchFamily="34" charset="0"/>
          </a:endParaRPr>
        </a:p>
        <a:p>
          <a:pPr marL="171450" lvl="1" indent="-171450" algn="just" defTabSz="800100">
            <a:lnSpc>
              <a:spcPct val="90000"/>
            </a:lnSpc>
            <a:spcBef>
              <a:spcPct val="0"/>
            </a:spcBef>
            <a:spcAft>
              <a:spcPct val="15000"/>
            </a:spcAft>
            <a:buChar char="••"/>
          </a:pPr>
          <a:r>
            <a:rPr lang="es-EC" sz="1800" kern="1200" dirty="0" smtClean="0">
              <a:latin typeface="Calibri" pitchFamily="34" charset="0"/>
              <a:cs typeface="Calibri" pitchFamily="34" charset="0"/>
            </a:rPr>
            <a:t>Reglamento Orgánico ESPE</a:t>
          </a:r>
          <a:endParaRPr lang="es-EC" sz="1800" kern="1200" dirty="0">
            <a:latin typeface="Calibri" pitchFamily="34" charset="0"/>
            <a:cs typeface="Calibri" pitchFamily="34" charset="0"/>
          </a:endParaRPr>
        </a:p>
        <a:p>
          <a:pPr marL="171450" lvl="1" indent="-171450" algn="just" defTabSz="800100">
            <a:lnSpc>
              <a:spcPct val="90000"/>
            </a:lnSpc>
            <a:spcBef>
              <a:spcPct val="0"/>
            </a:spcBef>
            <a:spcAft>
              <a:spcPct val="15000"/>
            </a:spcAft>
            <a:buChar char="••"/>
          </a:pPr>
          <a:r>
            <a:rPr lang="es-ES" sz="1800" kern="1200" dirty="0" smtClean="0">
              <a:latin typeface="Calibri" pitchFamily="34" charset="0"/>
              <a:cs typeface="Calibri" pitchFamily="34" charset="0"/>
            </a:rPr>
            <a:t>Reglamento General Sustitutivo para el manejo y administración de Bienes del sector público.</a:t>
          </a:r>
          <a:endParaRPr lang="es-EC" sz="1800" kern="1200" dirty="0">
            <a:latin typeface="Calibri" pitchFamily="34" charset="0"/>
            <a:cs typeface="Calibri" pitchFamily="34" charset="0"/>
          </a:endParaRPr>
        </a:p>
      </dsp:txBody>
      <dsp:txXfrm>
        <a:off x="100147" y="85636"/>
        <a:ext cx="3934054" cy="3569170"/>
      </dsp:txXfrm>
    </dsp:sp>
    <dsp:sp modelId="{535C6321-13A8-415C-A21D-F4A1AA1A6BB2}">
      <dsp:nvSpPr>
        <dsp:cNvPr id="0" name=""/>
        <dsp:cNvSpPr/>
      </dsp:nvSpPr>
      <dsp:spPr>
        <a:xfrm>
          <a:off x="0" y="3672403"/>
          <a:ext cx="4105326" cy="1044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es-EC" sz="2400" b="1" kern="1200" dirty="0" smtClean="0"/>
            <a:t>LEGAL</a:t>
          </a:r>
          <a:endParaRPr lang="es-EC" sz="2400" b="1" kern="1200" dirty="0"/>
        </a:p>
      </dsp:txBody>
      <dsp:txXfrm>
        <a:off x="0" y="3672403"/>
        <a:ext cx="2891075" cy="1044376"/>
      </dsp:txXfrm>
    </dsp:sp>
    <dsp:sp modelId="{B325CF7F-6B50-4B1B-9B6B-A43228E3D37B}">
      <dsp:nvSpPr>
        <dsp:cNvPr id="0" name=""/>
        <dsp:cNvSpPr/>
      </dsp:nvSpPr>
      <dsp:spPr>
        <a:xfrm>
          <a:off x="2995291" y="3672405"/>
          <a:ext cx="1035262" cy="10352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746BA0-D784-45BC-BAC3-6C9381490E7F}">
      <dsp:nvSpPr>
        <dsp:cNvPr id="0" name=""/>
        <dsp:cNvSpPr/>
      </dsp:nvSpPr>
      <dsp:spPr>
        <a:xfrm>
          <a:off x="4391616" y="3"/>
          <a:ext cx="4105326" cy="3651163"/>
        </a:xfrm>
        <a:prstGeom prst="round2SameRect">
          <a:avLst>
            <a:gd name="adj1" fmla="val 8000"/>
            <a:gd name="adj2" fmla="val 0"/>
          </a:avLst>
        </a:prstGeom>
        <a:solidFill>
          <a:schemeClr val="lt1">
            <a:alpha val="90000"/>
            <a:hueOff val="0"/>
            <a:satOff val="0"/>
            <a:lumOff val="0"/>
            <a:alphaOff val="0"/>
          </a:schemeClr>
        </a:solidFill>
        <a:ln w="28575" cap="flat" cmpd="sng" algn="ctr">
          <a:solidFill>
            <a:srgbClr val="92D05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DACD12-0C63-48BC-A284-318E56931569}">
      <dsp:nvSpPr>
        <dsp:cNvPr id="0" name=""/>
        <dsp:cNvSpPr/>
      </dsp:nvSpPr>
      <dsp:spPr>
        <a:xfrm>
          <a:off x="4391616" y="3672412"/>
          <a:ext cx="4105326" cy="104437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es-EC" sz="2400" b="1" kern="1200" dirty="0" smtClean="0"/>
            <a:t>ACTIVIDADES</a:t>
          </a:r>
          <a:endParaRPr lang="es-EC" sz="2400" b="1" kern="1200" dirty="0"/>
        </a:p>
      </dsp:txBody>
      <dsp:txXfrm>
        <a:off x="4391616" y="3672412"/>
        <a:ext cx="2891075" cy="1044376"/>
      </dsp:txXfrm>
    </dsp:sp>
    <dsp:sp modelId="{A30BD347-1B8B-4DB0-8E44-EE8E010EFB74}">
      <dsp:nvSpPr>
        <dsp:cNvPr id="0" name=""/>
        <dsp:cNvSpPr/>
      </dsp:nvSpPr>
      <dsp:spPr>
        <a:xfrm>
          <a:off x="7416821" y="3672405"/>
          <a:ext cx="1035251" cy="10352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52" name="CorelDRAW" r:id="rId3" imgW="7762646" imgH="4551274" progId="CorelDRAW.Graphic.12">
                  <p:embed/>
                </p:oleObj>
              </mc:Choice>
              <mc:Fallback>
                <p:oleObj name="CorelDRAW" r:id="rId3" imgW="7762646" imgH="4551274"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75" y="153988"/>
            <a:ext cx="30591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5"/>
            <a:ext cx="9144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8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856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12835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64073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397450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201828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59909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317381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813169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2244128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37080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84788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118969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447434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0920CFD-5041-4B71-B7E1-A70385AB64D2}" type="datetimeFigureOut">
              <a:rPr lang="es-EC" smtClean="0"/>
              <a:t>20/07/2011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E31883D-E4E8-4A0B-A858-60D5CB638804}" type="slidenum">
              <a:rPr lang="es-EC" smtClean="0"/>
              <a:t>‹Nº›</a:t>
            </a:fld>
            <a:endParaRPr lang="es-EC"/>
          </a:p>
        </p:txBody>
      </p:sp>
    </p:spTree>
    <p:extLst>
      <p:ext uri="{BB962C8B-B14F-4D97-AF65-F5344CB8AC3E}">
        <p14:creationId xmlns:p14="http://schemas.microsoft.com/office/powerpoint/2010/main" val="4199059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3084" name="CorelDRAW" r:id="rId3" imgW="7762646" imgH="4551274" progId="CorelDRAW.Graphic.12">
                  <p:embed/>
                </p:oleObj>
              </mc:Choice>
              <mc:Fallback>
                <p:oleObj name="CorelDRAW" r:id="rId3" imgW="7762646" imgH="4551274"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75" y="153988"/>
            <a:ext cx="30591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5"/>
            <a:ext cx="9144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83098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143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8506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81157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84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3259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670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443663" y="5876925"/>
            <a:ext cx="27003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32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20CFD-5041-4B71-B7E1-A70385AB64D2}" type="datetimeFigureOut">
              <a:rPr lang="es-EC" smtClean="0"/>
              <a:t>20/07/2011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1883D-E4E8-4A0B-A858-60D5CB638804}" type="slidenum">
              <a:rPr lang="es-EC" smtClean="0"/>
              <a:t>‹Nº›</a:t>
            </a:fld>
            <a:endParaRPr lang="es-EC"/>
          </a:p>
        </p:txBody>
      </p:sp>
      <p:pic>
        <p:nvPicPr>
          <p:cNvPr id="7" name="6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496" y="48089"/>
            <a:ext cx="1926086" cy="500591"/>
          </a:xfrm>
          <a:prstGeom prst="rect">
            <a:avLst/>
          </a:prstGeom>
        </p:spPr>
      </p:pic>
    </p:spTree>
    <p:extLst>
      <p:ext uri="{BB962C8B-B14F-4D97-AF65-F5344CB8AC3E}">
        <p14:creationId xmlns:p14="http://schemas.microsoft.com/office/powerpoint/2010/main" val="3101113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hyperlink" Target="LINKS/levantamiento.pdf"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LINKS/RF15.pdf" TargetMode="External"/><Relationship Id="rId13" Type="http://schemas.openxmlformats.org/officeDocument/2006/relationships/hyperlink" Target="LINKS/RF110.pdf" TargetMode="External"/><Relationship Id="rId18" Type="http://schemas.openxmlformats.org/officeDocument/2006/relationships/hyperlink" Target="LINKS/RF3.pdf" TargetMode="External"/><Relationship Id="rId26" Type="http://schemas.openxmlformats.org/officeDocument/2006/relationships/slide" Target="slide2.xml"/><Relationship Id="rId3" Type="http://schemas.openxmlformats.org/officeDocument/2006/relationships/hyperlink" Target="LINKS/RF1.pdf" TargetMode="External"/><Relationship Id="rId21" Type="http://schemas.openxmlformats.org/officeDocument/2006/relationships/hyperlink" Target="LINKS/RF33.pdf" TargetMode="External"/><Relationship Id="rId7" Type="http://schemas.openxmlformats.org/officeDocument/2006/relationships/hyperlink" Target="LINKS/RF14.pdf" TargetMode="External"/><Relationship Id="rId12" Type="http://schemas.openxmlformats.org/officeDocument/2006/relationships/hyperlink" Target="LINKS/RF19.pdf" TargetMode="External"/><Relationship Id="rId17" Type="http://schemas.openxmlformats.org/officeDocument/2006/relationships/hyperlink" Target="LINKS/RF22.pdf" TargetMode="External"/><Relationship Id="rId25" Type="http://schemas.openxmlformats.org/officeDocument/2006/relationships/hyperlink" Target="LINKS/RF37.pdf" TargetMode="External"/><Relationship Id="rId2" Type="http://schemas.openxmlformats.org/officeDocument/2006/relationships/hyperlink" Target="LINKS/RF.pdf" TargetMode="External"/><Relationship Id="rId16" Type="http://schemas.openxmlformats.org/officeDocument/2006/relationships/hyperlink" Target="LINKS/RF21.pdf" TargetMode="External"/><Relationship Id="rId20" Type="http://schemas.openxmlformats.org/officeDocument/2006/relationships/hyperlink" Target="LINKS/RF32.pdf" TargetMode="External"/><Relationship Id="rId1" Type="http://schemas.openxmlformats.org/officeDocument/2006/relationships/slideLayout" Target="../slideLayouts/slideLayout7.xml"/><Relationship Id="rId6" Type="http://schemas.openxmlformats.org/officeDocument/2006/relationships/hyperlink" Target="LINKS/RF13.pdf" TargetMode="External"/><Relationship Id="rId11" Type="http://schemas.openxmlformats.org/officeDocument/2006/relationships/hyperlink" Target="LINKS/RF18.pdf" TargetMode="External"/><Relationship Id="rId24" Type="http://schemas.openxmlformats.org/officeDocument/2006/relationships/hyperlink" Target="LINKS/RF36.pdf" TargetMode="External"/><Relationship Id="rId5" Type="http://schemas.openxmlformats.org/officeDocument/2006/relationships/hyperlink" Target="LINKS/RF12.pdf" TargetMode="External"/><Relationship Id="rId15" Type="http://schemas.openxmlformats.org/officeDocument/2006/relationships/hyperlink" Target="LINKS/RF2.pdf" TargetMode="External"/><Relationship Id="rId23" Type="http://schemas.openxmlformats.org/officeDocument/2006/relationships/hyperlink" Target="LINKS/RF35.pdf" TargetMode="External"/><Relationship Id="rId10" Type="http://schemas.openxmlformats.org/officeDocument/2006/relationships/hyperlink" Target="LINKS/RF17.pdf" TargetMode="External"/><Relationship Id="rId19" Type="http://schemas.openxmlformats.org/officeDocument/2006/relationships/hyperlink" Target="LINKS/RF31.pdf" TargetMode="External"/><Relationship Id="rId4" Type="http://schemas.openxmlformats.org/officeDocument/2006/relationships/hyperlink" Target="LINKS/RF11.pdf" TargetMode="External"/><Relationship Id="rId9" Type="http://schemas.openxmlformats.org/officeDocument/2006/relationships/hyperlink" Target="LINKS/RF16.pdf" TargetMode="External"/><Relationship Id="rId14" Type="http://schemas.openxmlformats.org/officeDocument/2006/relationships/hyperlink" Target="LINKS/RF111.pdf" TargetMode="External"/><Relationship Id="rId22" Type="http://schemas.openxmlformats.org/officeDocument/2006/relationships/hyperlink" Target="LINKS/RF34.pdf"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slide" Target="slide16.xml"/><Relationship Id="rId3" Type="http://schemas.openxmlformats.org/officeDocument/2006/relationships/diagramLayout" Target="../diagrams/layout1.xml"/><Relationship Id="rId7" Type="http://schemas.openxmlformats.org/officeDocument/2006/relationships/slide" Target="slide3.xml"/><Relationship Id="rId12" Type="http://schemas.openxmlformats.org/officeDocument/2006/relationships/image" Target="../media/image7.png"/><Relationship Id="rId2" Type="http://schemas.openxmlformats.org/officeDocument/2006/relationships/diagramData" Target="../diagrams/data1.xml"/><Relationship Id="rId16"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14.xml"/><Relationship Id="rId5" Type="http://schemas.openxmlformats.org/officeDocument/2006/relationships/diagramColors" Target="../diagrams/colors1.xml"/><Relationship Id="rId15" Type="http://schemas.openxmlformats.org/officeDocument/2006/relationships/slide" Target="slide24.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slide" Target="slide5.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002214"/>
            <a:ext cx="7776863"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spc="50" dirty="0" smtClean="0">
                <a:ln w="11430"/>
                <a:effectLst>
                  <a:outerShdw blurRad="76200" dist="50800" dir="5400000" algn="tl" rotWithShape="0">
                    <a:srgbClr val="000000">
                      <a:alpha val="65000"/>
                    </a:srgbClr>
                  </a:outerShdw>
                </a:effectLst>
              </a:rPr>
              <a:t>VICERRECTORADO DE INVESTIGACIÓN Y VINCULACIÓN CON LA COLECTIVIDAD</a:t>
            </a:r>
            <a:endParaRPr lang="es-ES" sz="1600" b="1" cap="none" spc="50" dirty="0">
              <a:ln w="11430"/>
              <a:effectLst>
                <a:outerShdw blurRad="76200" dist="50800" dir="5400000" algn="tl" rotWithShape="0">
                  <a:srgbClr val="000000">
                    <a:alpha val="65000"/>
                  </a:srgbClr>
                </a:outerShdw>
              </a:effectLst>
            </a:endParaRPr>
          </a:p>
        </p:txBody>
      </p:sp>
      <p:sp>
        <p:nvSpPr>
          <p:cNvPr id="3" name="2 Rectángulo"/>
          <p:cNvSpPr/>
          <p:nvPr/>
        </p:nvSpPr>
        <p:spPr>
          <a:xfrm>
            <a:off x="1187624" y="2168995"/>
            <a:ext cx="7776863"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effectLst>
                  <a:outerShdw blurRad="76200" dist="50800" dir="5400000" algn="tl" rotWithShape="0">
                    <a:srgbClr val="000000">
                      <a:alpha val="65000"/>
                    </a:srgbClr>
                  </a:outerShdw>
                </a:effectLst>
              </a:rPr>
              <a:t>MAESTRÍA EN GESTIÓN DE LA CALIDAD Y PRODUCTIVIDAD - </a:t>
            </a:r>
            <a:r>
              <a:rPr lang="es-ES" sz="2000" b="1" spc="50" dirty="0" err="1" smtClean="0">
                <a:ln w="11430"/>
                <a:effectLst>
                  <a:outerShdw blurRad="76200" dist="50800" dir="5400000" algn="tl" rotWithShape="0">
                    <a:srgbClr val="000000">
                      <a:alpha val="65000"/>
                    </a:srgbClr>
                  </a:outerShdw>
                </a:effectLst>
              </a:rPr>
              <a:t>MGCP</a:t>
            </a:r>
            <a:endParaRPr lang="es-ES" sz="2000" b="1" cap="none" spc="50" dirty="0">
              <a:ln w="11430"/>
              <a:effectLst>
                <a:outerShdw blurRad="76200" dist="50800" dir="5400000" algn="tl" rotWithShape="0">
                  <a:srgbClr val="000000">
                    <a:alpha val="65000"/>
                  </a:srgbClr>
                </a:outerShdw>
              </a:effectLst>
            </a:endParaRPr>
          </a:p>
        </p:txBody>
      </p:sp>
      <p:sp>
        <p:nvSpPr>
          <p:cNvPr id="4" name="3 Rectángulo"/>
          <p:cNvSpPr/>
          <p:nvPr/>
        </p:nvSpPr>
        <p:spPr>
          <a:xfrm>
            <a:off x="1187624" y="2829330"/>
            <a:ext cx="7776863"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effectLst>
                  <a:outerShdw blurRad="76200" dist="50800" dir="5400000" algn="tl" rotWithShape="0">
                    <a:srgbClr val="000000">
                      <a:alpha val="65000"/>
                    </a:srgbClr>
                  </a:outerShdw>
                </a:effectLst>
              </a:rPr>
              <a:t>PROYECTO DE GRADO II</a:t>
            </a:r>
          </a:p>
          <a:p>
            <a:pPr algn="ctr"/>
            <a:endParaRPr lang="es-ES" sz="2000" b="1" spc="50" dirty="0" smtClean="0">
              <a:ln w="11430"/>
              <a:effectLst>
                <a:outerShdw blurRad="76200" dist="50800" dir="5400000" algn="tl" rotWithShape="0">
                  <a:srgbClr val="000000">
                    <a:alpha val="65000"/>
                  </a:srgbClr>
                </a:outerShdw>
              </a:effectLst>
            </a:endParaRPr>
          </a:p>
          <a:p>
            <a:pPr algn="ctr"/>
            <a:r>
              <a:rPr lang="es-ES" sz="2000" b="1" spc="50" dirty="0" smtClean="0">
                <a:ln w="11430"/>
                <a:effectLst>
                  <a:outerShdw blurRad="76200" dist="50800" dir="5400000" algn="tl" rotWithShape="0">
                    <a:srgbClr val="000000">
                      <a:alpha val="65000"/>
                    </a:srgbClr>
                  </a:outerShdw>
                </a:effectLst>
              </a:rPr>
              <a:t>“REESTRUCTURACIÓN POR PROCESOS DE LA UNIDAD DE LOGÍSTICA DE LA ESPE”</a:t>
            </a:r>
            <a:endParaRPr lang="es-ES" sz="2000" b="1" cap="none" spc="50" dirty="0">
              <a:ln w="11430"/>
              <a:effectLst>
                <a:outerShdw blurRad="76200" dist="50800" dir="5400000" algn="tl" rotWithShape="0">
                  <a:srgbClr val="000000">
                    <a:alpha val="65000"/>
                  </a:srgbClr>
                </a:outerShdw>
              </a:effectLst>
            </a:endParaRPr>
          </a:p>
        </p:txBody>
      </p:sp>
      <p:sp>
        <p:nvSpPr>
          <p:cNvPr id="5" name="4 Rectángulo"/>
          <p:cNvSpPr/>
          <p:nvPr/>
        </p:nvSpPr>
        <p:spPr>
          <a:xfrm>
            <a:off x="1187624" y="4412994"/>
            <a:ext cx="7776863"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effectLst>
                  <a:outerShdw blurRad="76200" dist="50800" dir="5400000" algn="tl" rotWithShape="0">
                    <a:srgbClr val="000000">
                      <a:alpha val="65000"/>
                    </a:srgbClr>
                  </a:outerShdw>
                </a:effectLst>
              </a:rPr>
              <a:t>ING. ENA LETICIA TANDAZO REGALADO</a:t>
            </a:r>
            <a:endParaRPr lang="es-ES" sz="2000" b="1" cap="none" spc="50" dirty="0">
              <a:ln w="11430"/>
              <a:effectLst>
                <a:outerShdw blurRad="76200" dist="50800" dir="5400000" algn="tl" rotWithShape="0">
                  <a:srgbClr val="000000">
                    <a:alpha val="65000"/>
                  </a:srgbClr>
                </a:outerShdw>
              </a:effectLst>
            </a:endParaRPr>
          </a:p>
        </p:txBody>
      </p:sp>
      <p:sp>
        <p:nvSpPr>
          <p:cNvPr id="6" name="5 Rectángulo"/>
          <p:cNvSpPr/>
          <p:nvPr/>
        </p:nvSpPr>
        <p:spPr>
          <a:xfrm>
            <a:off x="1187624" y="5073327"/>
            <a:ext cx="7776863"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effectLst>
                  <a:outerShdw blurRad="76200" dist="50800" dir="5400000" algn="tl" rotWithShape="0">
                    <a:srgbClr val="000000">
                      <a:alpha val="65000"/>
                    </a:srgbClr>
                  </a:outerShdw>
                </a:effectLst>
              </a:rPr>
              <a:t>JULIO 2011</a:t>
            </a:r>
            <a:endParaRPr lang="es-ES" b="1" cap="none" spc="50" dirty="0">
              <a:ln w="11430"/>
              <a:effectLst>
                <a:outerShdw blurRad="76200" dist="50800" dir="5400000" algn="tl" rotWithShape="0">
                  <a:srgbClr val="000000">
                    <a:alpha val="65000"/>
                  </a:srgbClr>
                </a:outerShdw>
              </a:effectLst>
            </a:endParaRPr>
          </a:p>
        </p:txBody>
      </p:sp>
      <p:sp>
        <p:nvSpPr>
          <p:cNvPr id="7" name="6 Rectángulo"/>
          <p:cNvSpPr/>
          <p:nvPr/>
        </p:nvSpPr>
        <p:spPr>
          <a:xfrm>
            <a:off x="1187624" y="1600993"/>
            <a:ext cx="7776863"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400" b="1" spc="50" dirty="0" smtClean="0">
                <a:ln w="11430"/>
                <a:effectLst>
                  <a:outerShdw blurRad="76200" dist="50800" dir="5400000" algn="tl" rotWithShape="0">
                    <a:srgbClr val="000000">
                      <a:alpha val="65000"/>
                    </a:srgbClr>
                  </a:outerShdw>
                </a:effectLst>
              </a:rPr>
              <a:t>DEPARTAMENTO DE CIENCIAS ECONÓMICAS, ADMINISTRATIVAS Y DE COMERCIO</a:t>
            </a:r>
            <a:endParaRPr lang="es-ES" sz="14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7436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12288423"/>
              </p:ext>
            </p:extLst>
          </p:nvPr>
        </p:nvGraphicFramePr>
        <p:xfrm>
          <a:off x="107504" y="692696"/>
          <a:ext cx="8856984" cy="3740706"/>
        </p:xfrm>
        <a:graphic>
          <a:graphicData uri="http://schemas.openxmlformats.org/drawingml/2006/table">
            <a:tbl>
              <a:tblPr firstRow="1" firstCol="1" bandRow="1">
                <a:tableStyleId>{00A15C55-8517-42AA-B614-E9B94910E393}</a:tableStyleId>
              </a:tblPr>
              <a:tblGrid>
                <a:gridCol w="2214245"/>
                <a:gridCol w="4034198"/>
                <a:gridCol w="2608541"/>
              </a:tblGrid>
              <a:tr h="360040">
                <a:tc>
                  <a:txBody>
                    <a:bodyPr/>
                    <a:lstStyle/>
                    <a:p>
                      <a:pPr algn="ctr">
                        <a:spcAft>
                          <a:spcPts val="0"/>
                        </a:spcAft>
                      </a:pPr>
                      <a:r>
                        <a:rPr lang="es-ES" sz="1200" dirty="0">
                          <a:effectLst/>
                        </a:rPr>
                        <a:t>DEPENDENCIAS</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200" dirty="0">
                          <a:effectLst/>
                        </a:rPr>
                        <a:t>PRODUCTO / SERVICIO / RESULTADO</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200" dirty="0">
                          <a:effectLst/>
                        </a:rPr>
                        <a:t>UTILIZADO PARA</a:t>
                      </a:r>
                      <a:endParaRPr lang="es-EC" sz="1200" dirty="0">
                        <a:effectLst/>
                        <a:latin typeface="Times New Roman"/>
                        <a:ea typeface="Times New Roman"/>
                      </a:endParaRPr>
                    </a:p>
                  </a:txBody>
                  <a:tcPr marL="47333" marR="47333" marT="0" marB="0" anchor="ctr"/>
                </a:tc>
              </a:tr>
              <a:tr h="196269">
                <a:tc rowSpan="4">
                  <a:txBody>
                    <a:bodyPr/>
                    <a:lstStyle/>
                    <a:p>
                      <a:pPr algn="ctr">
                        <a:spcAft>
                          <a:spcPts val="0"/>
                        </a:spcAft>
                      </a:pPr>
                      <a:r>
                        <a:rPr lang="es-ES" sz="1100">
                          <a:effectLst/>
                        </a:rPr>
                        <a:t>Unidad de Finanzas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Plan anual de contrataciones</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100">
                          <a:effectLst/>
                        </a:rPr>
                        <a:t>La realización de los pagos</a:t>
                      </a:r>
                      <a:endParaRPr lang="es-EC" sz="1200">
                        <a:effectLst/>
                        <a:latin typeface="Times New Roman"/>
                        <a:ea typeface="Times New Roman"/>
                      </a:endParaRPr>
                    </a:p>
                  </a:txBody>
                  <a:tcPr marL="47333" marR="47333" marT="0" marB="0" anchor="ctr"/>
                </a:tc>
              </a:tr>
              <a:tr h="196269">
                <a:tc vMerge="1">
                  <a:txBody>
                    <a:bodyPr/>
                    <a:lstStyle/>
                    <a:p>
                      <a:endParaRPr lang="es-EC"/>
                    </a:p>
                  </a:txBody>
                  <a:tcPr/>
                </a:tc>
                <a:tc>
                  <a:txBody>
                    <a:bodyPr/>
                    <a:lstStyle/>
                    <a:p>
                      <a:pPr algn="ctr">
                        <a:spcAft>
                          <a:spcPts val="0"/>
                        </a:spcAft>
                      </a:pPr>
                      <a:r>
                        <a:rPr lang="es-ES" sz="1100" dirty="0">
                          <a:effectLst/>
                        </a:rPr>
                        <a:t>Documentación para pago</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100">
                          <a:effectLst/>
                        </a:rPr>
                        <a:t>Pago</a:t>
                      </a:r>
                      <a:endParaRPr lang="es-EC" sz="1200">
                        <a:effectLst/>
                        <a:latin typeface="Times New Roman"/>
                        <a:ea typeface="Times New Roman"/>
                      </a:endParaRPr>
                    </a:p>
                  </a:txBody>
                  <a:tcPr marL="47333" marR="47333" marT="0" marB="0" anchor="ctr"/>
                </a:tc>
              </a:tr>
              <a:tr h="245336">
                <a:tc vMerge="1">
                  <a:txBody>
                    <a:bodyPr/>
                    <a:lstStyle/>
                    <a:p>
                      <a:endParaRPr lang="es-EC"/>
                    </a:p>
                  </a:txBody>
                  <a:tcPr/>
                </a:tc>
                <a:tc>
                  <a:txBody>
                    <a:bodyPr/>
                    <a:lstStyle/>
                    <a:p>
                      <a:pPr algn="ctr">
                        <a:spcAft>
                          <a:spcPts val="0"/>
                        </a:spcAft>
                      </a:pPr>
                      <a:r>
                        <a:rPr lang="es-ES" sz="1100" dirty="0">
                          <a:effectLst/>
                        </a:rPr>
                        <a:t>Listados de activos, bienes y existencias para la baja</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100">
                          <a:effectLst/>
                        </a:rPr>
                        <a:t>Aprobación para dar de baja</a:t>
                      </a:r>
                      <a:endParaRPr lang="es-EC" sz="1200">
                        <a:effectLst/>
                        <a:latin typeface="Times New Roman"/>
                        <a:ea typeface="Times New Roman"/>
                      </a:endParaRPr>
                    </a:p>
                  </a:txBody>
                  <a:tcPr marL="47333" marR="47333" marT="0" marB="0" anchor="ctr"/>
                </a:tc>
              </a:tr>
              <a:tr h="245336">
                <a:tc vMerge="1">
                  <a:txBody>
                    <a:bodyPr/>
                    <a:lstStyle/>
                    <a:p>
                      <a:endParaRPr lang="es-EC"/>
                    </a:p>
                  </a:txBody>
                  <a:tcPr/>
                </a:tc>
                <a:tc>
                  <a:txBody>
                    <a:bodyPr/>
                    <a:lstStyle/>
                    <a:p>
                      <a:pPr algn="ctr">
                        <a:spcAft>
                          <a:spcPts val="0"/>
                        </a:spcAft>
                      </a:pPr>
                      <a:r>
                        <a:rPr lang="es-ES" sz="1100">
                          <a:effectLst/>
                        </a:rPr>
                        <a:t>Reportes de activos, bienes y existencias dados de baja</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Conciliaciones</a:t>
                      </a:r>
                      <a:endParaRPr lang="es-EC" sz="1200" dirty="0">
                        <a:effectLst/>
                        <a:latin typeface="Times New Roman"/>
                        <a:ea typeface="Times New Roman"/>
                      </a:endParaRPr>
                    </a:p>
                  </a:txBody>
                  <a:tcPr marL="47333" marR="47333" marT="0" marB="0" anchor="ctr"/>
                </a:tc>
              </a:tr>
              <a:tr h="245336">
                <a:tc>
                  <a:txBody>
                    <a:bodyPr/>
                    <a:lstStyle/>
                    <a:p>
                      <a:pPr algn="ctr">
                        <a:spcAft>
                          <a:spcPts val="0"/>
                        </a:spcAft>
                      </a:pPr>
                      <a:r>
                        <a:rPr lang="es-ES" sz="1100">
                          <a:effectLst/>
                        </a:rPr>
                        <a:t>Unidad de Desarrollo Institucional</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Plan anual de contrataciones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Verificar la coherencia con el POA</a:t>
                      </a:r>
                      <a:endParaRPr lang="es-EC" sz="1200" dirty="0">
                        <a:effectLst/>
                        <a:latin typeface="Times New Roman"/>
                        <a:ea typeface="Times New Roman"/>
                      </a:endParaRPr>
                    </a:p>
                  </a:txBody>
                  <a:tcPr marL="47333" marR="47333" marT="0" marB="0" anchor="ctr"/>
                </a:tc>
              </a:tr>
              <a:tr h="196269">
                <a:tc>
                  <a:txBody>
                    <a:bodyPr/>
                    <a:lstStyle/>
                    <a:p>
                      <a:pPr algn="ctr">
                        <a:spcAft>
                          <a:spcPts val="0"/>
                        </a:spcAft>
                      </a:pPr>
                      <a:r>
                        <a:rPr lang="es-ES" sz="1100">
                          <a:effectLst/>
                        </a:rPr>
                        <a:t>Vicerrectorados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Plan anual de contrataciones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Seguimiento</a:t>
                      </a:r>
                      <a:endParaRPr lang="es-EC" sz="1200" dirty="0">
                        <a:effectLst/>
                        <a:latin typeface="Times New Roman"/>
                        <a:ea typeface="Times New Roman"/>
                      </a:endParaRPr>
                    </a:p>
                  </a:txBody>
                  <a:tcPr marL="47333" marR="47333" marT="0" marB="0" anchor="ctr"/>
                </a:tc>
              </a:tr>
              <a:tr h="70257">
                <a:tc rowSpan="2">
                  <a:txBody>
                    <a:bodyPr/>
                    <a:lstStyle/>
                    <a:p>
                      <a:pPr algn="ctr">
                        <a:spcAft>
                          <a:spcPts val="0"/>
                        </a:spcAft>
                      </a:pPr>
                      <a:r>
                        <a:rPr lang="es-ES" sz="1100">
                          <a:effectLst/>
                        </a:rPr>
                        <a:t>Gerencia Administrativa Financiera</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Plan anual de contrataciones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Seguimiento</a:t>
                      </a:r>
                      <a:endParaRPr lang="es-EC" sz="1200" dirty="0">
                        <a:effectLst/>
                        <a:latin typeface="Times New Roman"/>
                        <a:ea typeface="Times New Roman"/>
                      </a:endParaRPr>
                    </a:p>
                  </a:txBody>
                  <a:tcPr marL="47333" marR="47333" marT="0" marB="0" anchor="ctr"/>
                </a:tc>
              </a:tr>
              <a:tr h="294403">
                <a:tc vMerge="1">
                  <a:txBody>
                    <a:bodyPr/>
                    <a:lstStyle/>
                    <a:p>
                      <a:endParaRPr lang="es-EC"/>
                    </a:p>
                  </a:txBody>
                  <a:tcPr/>
                </a:tc>
                <a:tc>
                  <a:txBody>
                    <a:bodyPr/>
                    <a:lstStyle/>
                    <a:p>
                      <a:pPr algn="ctr">
                        <a:spcAft>
                          <a:spcPts val="0"/>
                        </a:spcAft>
                      </a:pPr>
                      <a:r>
                        <a:rPr lang="es-ES" sz="1100">
                          <a:effectLst/>
                        </a:rPr>
                        <a:t>Documentación para adquisiciones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Aprobaciones</a:t>
                      </a:r>
                      <a:endParaRPr lang="es-EC" sz="1200" dirty="0">
                        <a:effectLst/>
                      </a:endParaRPr>
                    </a:p>
                    <a:p>
                      <a:pPr algn="ctr">
                        <a:spcAft>
                          <a:spcPts val="0"/>
                        </a:spcAft>
                      </a:pPr>
                      <a:r>
                        <a:rPr lang="es-ES" sz="1100" dirty="0">
                          <a:effectLst/>
                        </a:rPr>
                        <a:t>Negociaciones</a:t>
                      </a:r>
                      <a:endParaRPr lang="es-EC" sz="1200" dirty="0">
                        <a:effectLst/>
                      </a:endParaRPr>
                    </a:p>
                    <a:p>
                      <a:pPr algn="ctr">
                        <a:spcAft>
                          <a:spcPts val="0"/>
                        </a:spcAft>
                      </a:pPr>
                      <a:r>
                        <a:rPr lang="es-ES" sz="1100" dirty="0">
                          <a:effectLst/>
                        </a:rPr>
                        <a:t>Firma de Contrato</a:t>
                      </a:r>
                      <a:endParaRPr lang="es-EC" sz="1200" dirty="0">
                        <a:effectLst/>
                        <a:latin typeface="Times New Roman"/>
                        <a:ea typeface="Times New Roman"/>
                      </a:endParaRPr>
                    </a:p>
                  </a:txBody>
                  <a:tcPr marL="47333" marR="47333" marT="0" marB="0" anchor="ctr"/>
                </a:tc>
              </a:tr>
              <a:tr h="510272">
                <a:tc>
                  <a:txBody>
                    <a:bodyPr/>
                    <a:lstStyle/>
                    <a:p>
                      <a:pPr algn="ctr">
                        <a:spcAft>
                          <a:spcPts val="0"/>
                        </a:spcAft>
                      </a:pPr>
                      <a:r>
                        <a:rPr lang="es-ES" sz="1100">
                          <a:effectLst/>
                        </a:rPr>
                        <a:t>Rectorado</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Documentación para adquisiciones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Aprobaciones</a:t>
                      </a:r>
                      <a:endParaRPr lang="es-EC" sz="1200" dirty="0">
                        <a:effectLst/>
                      </a:endParaRPr>
                    </a:p>
                    <a:p>
                      <a:pPr algn="ctr">
                        <a:spcAft>
                          <a:spcPts val="0"/>
                        </a:spcAft>
                      </a:pPr>
                      <a:r>
                        <a:rPr lang="es-ES" sz="1100" dirty="0">
                          <a:effectLst/>
                        </a:rPr>
                        <a:t>Negociaciones</a:t>
                      </a:r>
                      <a:endParaRPr lang="es-EC" sz="1200" dirty="0">
                        <a:effectLst/>
                      </a:endParaRPr>
                    </a:p>
                    <a:p>
                      <a:pPr algn="ctr">
                        <a:spcAft>
                          <a:spcPts val="0"/>
                        </a:spcAft>
                      </a:pPr>
                      <a:r>
                        <a:rPr lang="es-ES" sz="1100" dirty="0">
                          <a:effectLst/>
                        </a:rPr>
                        <a:t>Firma de Contratos</a:t>
                      </a:r>
                      <a:endParaRPr lang="es-EC" sz="1200" dirty="0">
                        <a:effectLst/>
                        <a:latin typeface="Times New Roman"/>
                        <a:ea typeface="Times New Roman"/>
                      </a:endParaRPr>
                    </a:p>
                  </a:txBody>
                  <a:tcPr marL="47333" marR="47333" marT="0" marB="0" anchor="ctr"/>
                </a:tc>
              </a:tr>
              <a:tr h="245336">
                <a:tc>
                  <a:txBody>
                    <a:bodyPr/>
                    <a:lstStyle/>
                    <a:p>
                      <a:pPr algn="ctr">
                        <a:spcAft>
                          <a:spcPts val="0"/>
                        </a:spcAft>
                      </a:pPr>
                      <a:r>
                        <a:rPr lang="es-ES" sz="1100">
                          <a:effectLst/>
                        </a:rPr>
                        <a:t>Ordenadores de Gasto</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Documentación para adquisiciones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Aprobaciones</a:t>
                      </a:r>
                      <a:endParaRPr lang="es-EC" sz="1200" dirty="0">
                        <a:effectLst/>
                      </a:endParaRPr>
                    </a:p>
                    <a:p>
                      <a:pPr algn="ctr">
                        <a:spcAft>
                          <a:spcPts val="0"/>
                        </a:spcAft>
                      </a:pPr>
                      <a:r>
                        <a:rPr lang="es-ES" sz="1100" dirty="0">
                          <a:effectLst/>
                        </a:rPr>
                        <a:t>Legalizaciones</a:t>
                      </a:r>
                      <a:endParaRPr lang="es-EC" sz="1200" dirty="0">
                        <a:effectLst/>
                        <a:latin typeface="Times New Roman"/>
                        <a:ea typeface="Times New Roman"/>
                      </a:endParaRPr>
                    </a:p>
                  </a:txBody>
                  <a:tcPr marL="47333" marR="47333" marT="0" marB="0" anchor="ctr"/>
                </a:tc>
              </a:tr>
              <a:tr h="245336">
                <a:tc>
                  <a:txBody>
                    <a:bodyPr/>
                    <a:lstStyle/>
                    <a:p>
                      <a:pPr algn="ctr">
                        <a:spcAft>
                          <a:spcPts val="0"/>
                        </a:spcAft>
                      </a:pPr>
                      <a:r>
                        <a:rPr lang="es-ES" sz="1100">
                          <a:effectLst/>
                        </a:rPr>
                        <a:t>Unidades ESPE</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a:effectLst/>
                        </a:rPr>
                        <a:t>Activos, bienes, existencias y obras</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err="1">
                          <a:effectLst/>
                        </a:rPr>
                        <a:t>Operativizar</a:t>
                      </a:r>
                      <a:r>
                        <a:rPr lang="es-ES" sz="1100" dirty="0">
                          <a:effectLst/>
                        </a:rPr>
                        <a:t> los procesos</a:t>
                      </a:r>
                      <a:endParaRPr lang="es-EC" sz="1200" dirty="0">
                        <a:effectLst/>
                        <a:latin typeface="Times New Roman"/>
                        <a:ea typeface="Times New Roman"/>
                      </a:endParaRPr>
                    </a:p>
                  </a:txBody>
                  <a:tcPr marL="47333" marR="47333" marT="0" marB="0" anchor="ctr"/>
                </a:tc>
              </a:tr>
              <a:tr h="294403">
                <a:tc>
                  <a:txBody>
                    <a:bodyPr/>
                    <a:lstStyle/>
                    <a:p>
                      <a:pPr algn="ctr">
                        <a:spcAft>
                          <a:spcPts val="0"/>
                        </a:spcAft>
                      </a:pPr>
                      <a:r>
                        <a:rPr lang="es-ES" sz="1100">
                          <a:effectLst/>
                        </a:rPr>
                        <a:t>Funcionarios ESPE</a:t>
                      </a:r>
                      <a:endParaRPr lang="es-EC" sz="1200">
                        <a:effectLst/>
                        <a:latin typeface="Times New Roman"/>
                        <a:ea typeface="Times New Roman"/>
                      </a:endParaRPr>
                    </a:p>
                  </a:txBody>
                  <a:tcPr marL="47333" marR="47333" marT="0" marB="0" anchor="ctr"/>
                </a:tc>
                <a:tc>
                  <a:txBody>
                    <a:bodyPr/>
                    <a:lstStyle/>
                    <a:p>
                      <a:pPr algn="ctr">
                        <a:spcAft>
                          <a:spcPts val="0"/>
                        </a:spcAft>
                      </a:pPr>
                      <a:r>
                        <a:rPr lang="es-ES" sz="1100" dirty="0">
                          <a:effectLst/>
                        </a:rPr>
                        <a:t>Actas de cambio de custodio / traspasos</a:t>
                      </a:r>
                      <a:endParaRPr lang="es-EC" sz="1200" dirty="0">
                        <a:effectLst/>
                        <a:latin typeface="Times New Roman"/>
                        <a:ea typeface="Times New Roman"/>
                      </a:endParaRPr>
                    </a:p>
                  </a:txBody>
                  <a:tcPr marL="47333" marR="47333" marT="0" marB="0" anchor="ctr"/>
                </a:tc>
                <a:tc>
                  <a:txBody>
                    <a:bodyPr/>
                    <a:lstStyle/>
                    <a:p>
                      <a:pPr algn="ctr">
                        <a:spcAft>
                          <a:spcPts val="0"/>
                        </a:spcAft>
                      </a:pPr>
                      <a:r>
                        <a:rPr lang="es-ES" sz="1100" dirty="0">
                          <a:effectLst/>
                        </a:rPr>
                        <a:t>Legalizar responsabilidad sobre los bienes</a:t>
                      </a:r>
                      <a:endParaRPr lang="es-EC" sz="1200" dirty="0">
                        <a:effectLst/>
                        <a:latin typeface="Times New Roman"/>
                        <a:ea typeface="Times New Roman"/>
                      </a:endParaRPr>
                    </a:p>
                  </a:txBody>
                  <a:tcPr marL="47333" marR="47333"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278718295"/>
              </p:ext>
            </p:extLst>
          </p:nvPr>
        </p:nvGraphicFramePr>
        <p:xfrm>
          <a:off x="107504" y="4725143"/>
          <a:ext cx="8856984" cy="1224137"/>
        </p:xfrm>
        <a:graphic>
          <a:graphicData uri="http://schemas.openxmlformats.org/drawingml/2006/table">
            <a:tbl>
              <a:tblPr firstRow="1" firstCol="1" bandRow="1">
                <a:tableStyleId>{7DF18680-E054-41AD-8BC1-D1AEF772440D}</a:tableStyleId>
              </a:tblPr>
              <a:tblGrid>
                <a:gridCol w="2214246"/>
                <a:gridCol w="6642738"/>
              </a:tblGrid>
              <a:tr h="306138">
                <a:tc>
                  <a:txBody>
                    <a:bodyPr/>
                    <a:lstStyle/>
                    <a:p>
                      <a:pPr algn="ctr">
                        <a:spcAft>
                          <a:spcPts val="0"/>
                        </a:spcAft>
                      </a:pPr>
                      <a:r>
                        <a:rPr lang="es-ES" sz="1200" dirty="0">
                          <a:effectLst/>
                        </a:rPr>
                        <a:t>DEPENDENCIAS</a:t>
                      </a:r>
                      <a:endParaRPr lang="es-EC" sz="1200" dirty="0">
                        <a:effectLst/>
                        <a:latin typeface="Times New Roman"/>
                        <a:ea typeface="Times New Roman"/>
                      </a:endParaRPr>
                    </a:p>
                  </a:txBody>
                  <a:tcPr marL="68580" marR="68580" marT="0" marB="0" anchor="ctr"/>
                </a:tc>
                <a:tc>
                  <a:txBody>
                    <a:bodyPr/>
                    <a:lstStyle/>
                    <a:p>
                      <a:pPr algn="ctr">
                        <a:spcAft>
                          <a:spcPts val="0"/>
                        </a:spcAft>
                      </a:pPr>
                      <a:r>
                        <a:rPr lang="es-ES" sz="1200" dirty="0">
                          <a:effectLst/>
                        </a:rPr>
                        <a:t>PRODUCTO / SERVICIO / RESULTADO</a:t>
                      </a:r>
                      <a:endParaRPr lang="es-EC" sz="1200" dirty="0">
                        <a:effectLst/>
                        <a:latin typeface="Times New Roman"/>
                        <a:ea typeface="Times New Roman"/>
                      </a:endParaRPr>
                    </a:p>
                  </a:txBody>
                  <a:tcPr marL="68580" marR="68580" marT="0" marB="0" anchor="ctr"/>
                </a:tc>
              </a:tr>
              <a:tr h="211846">
                <a:tc rowSpan="3">
                  <a:txBody>
                    <a:bodyPr/>
                    <a:lstStyle/>
                    <a:p>
                      <a:pPr algn="ctr">
                        <a:spcAft>
                          <a:spcPts val="0"/>
                        </a:spcAft>
                      </a:pPr>
                      <a:r>
                        <a:rPr lang="es-ES" sz="1100">
                          <a:effectLst/>
                        </a:rPr>
                        <a:t>Instituto Nacional de Contratación Pública</a:t>
                      </a:r>
                      <a:endParaRPr lang="es-EC" sz="1100">
                        <a:effectLst/>
                        <a:latin typeface="Times New Roman"/>
                        <a:ea typeface="Times New Roman"/>
                      </a:endParaRPr>
                    </a:p>
                  </a:txBody>
                  <a:tcPr marL="68580" marR="68580" marT="0" marB="0" anchor="ctr"/>
                </a:tc>
                <a:tc>
                  <a:txBody>
                    <a:bodyPr/>
                    <a:lstStyle/>
                    <a:p>
                      <a:pPr algn="ctr">
                        <a:spcAft>
                          <a:spcPts val="0"/>
                        </a:spcAft>
                      </a:pPr>
                      <a:r>
                        <a:rPr lang="es-ES" sz="1100">
                          <a:effectLst/>
                        </a:rPr>
                        <a:t>Plan anual de contrataciones</a:t>
                      </a:r>
                      <a:endParaRPr lang="es-EC" sz="1100">
                        <a:effectLst/>
                        <a:latin typeface="Times New Roman"/>
                        <a:ea typeface="Times New Roman"/>
                      </a:endParaRPr>
                    </a:p>
                  </a:txBody>
                  <a:tcPr marL="68580" marR="68580" marT="0" marB="0" anchor="ctr"/>
                </a:tc>
              </a:tr>
              <a:tr h="211846">
                <a:tc vMerge="1">
                  <a:txBody>
                    <a:bodyPr/>
                    <a:lstStyle/>
                    <a:p>
                      <a:endParaRPr lang="es-EC"/>
                    </a:p>
                  </a:txBody>
                  <a:tcPr/>
                </a:tc>
                <a:tc>
                  <a:txBody>
                    <a:bodyPr/>
                    <a:lstStyle/>
                    <a:p>
                      <a:pPr algn="ctr">
                        <a:spcAft>
                          <a:spcPts val="0"/>
                        </a:spcAft>
                      </a:pPr>
                      <a:r>
                        <a:rPr lang="es-ES" sz="1100">
                          <a:effectLst/>
                        </a:rPr>
                        <a:t>Listados de compras por ínfima cuantía</a:t>
                      </a:r>
                      <a:endParaRPr lang="es-EC" sz="1100">
                        <a:effectLst/>
                        <a:latin typeface="Times New Roman"/>
                        <a:ea typeface="Times New Roman"/>
                      </a:endParaRPr>
                    </a:p>
                  </a:txBody>
                  <a:tcPr marL="68580" marR="68580" marT="0" marB="0" anchor="ctr"/>
                </a:tc>
              </a:tr>
              <a:tr h="211846">
                <a:tc vMerge="1">
                  <a:txBody>
                    <a:bodyPr/>
                    <a:lstStyle/>
                    <a:p>
                      <a:endParaRPr lang="es-EC"/>
                    </a:p>
                  </a:txBody>
                  <a:tcPr/>
                </a:tc>
                <a:tc>
                  <a:txBody>
                    <a:bodyPr/>
                    <a:lstStyle/>
                    <a:p>
                      <a:pPr algn="ctr">
                        <a:spcAft>
                          <a:spcPts val="0"/>
                        </a:spcAft>
                      </a:pPr>
                      <a:r>
                        <a:rPr lang="es-ES" sz="1100" dirty="0">
                          <a:effectLst/>
                        </a:rPr>
                        <a:t>Listados de compras por ínfima cuantía de pasajes</a:t>
                      </a:r>
                      <a:endParaRPr lang="es-EC" sz="1100" dirty="0">
                        <a:effectLst/>
                        <a:latin typeface="Times New Roman"/>
                        <a:ea typeface="Times New Roman"/>
                      </a:endParaRPr>
                    </a:p>
                  </a:txBody>
                  <a:tcPr marL="68580" marR="68580" marT="0" marB="0" anchor="ctr"/>
                </a:tc>
              </a:tr>
              <a:tr h="282461">
                <a:tc>
                  <a:txBody>
                    <a:bodyPr/>
                    <a:lstStyle/>
                    <a:p>
                      <a:pPr algn="ctr">
                        <a:spcAft>
                          <a:spcPts val="0"/>
                        </a:spcAft>
                      </a:pPr>
                      <a:r>
                        <a:rPr lang="es-ES" sz="1100">
                          <a:effectLst/>
                        </a:rPr>
                        <a:t>Compañía Aseguradora</a:t>
                      </a:r>
                      <a:endParaRPr lang="es-EC" sz="1100">
                        <a:effectLst/>
                        <a:latin typeface="Times New Roman"/>
                        <a:ea typeface="Times New Roman"/>
                      </a:endParaRPr>
                    </a:p>
                  </a:txBody>
                  <a:tcPr marL="68580" marR="68580" marT="0" marB="0" anchor="ctr"/>
                </a:tc>
                <a:tc>
                  <a:txBody>
                    <a:bodyPr/>
                    <a:lstStyle/>
                    <a:p>
                      <a:pPr algn="ctr">
                        <a:spcAft>
                          <a:spcPts val="0"/>
                        </a:spcAft>
                      </a:pPr>
                      <a:r>
                        <a:rPr lang="es-ES" sz="1100" dirty="0">
                          <a:effectLst/>
                        </a:rPr>
                        <a:t>Informes de robo, pérdida o caso fortuito de los bienes</a:t>
                      </a:r>
                      <a:endParaRPr lang="es-EC" sz="1100" dirty="0">
                        <a:effectLst/>
                        <a:latin typeface="Times New Roman"/>
                        <a:ea typeface="Times New Roman"/>
                      </a:endParaRPr>
                    </a:p>
                  </a:txBody>
                  <a:tcPr marL="68580" marR="68580" marT="0" marB="0" anchor="ctr"/>
                </a:tc>
              </a:tr>
            </a:tbl>
          </a:graphicData>
        </a:graphic>
      </p:graphicFrame>
      <p:sp>
        <p:nvSpPr>
          <p:cNvPr id="5" name="4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RESULTADOS/CLIENTES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6" name="5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88349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06" y="908720"/>
            <a:ext cx="820891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FLUJO DE INFORMACIÓN</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4047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15"/>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a:t>
            </a:r>
            <a:r>
              <a:rPr lang="es-ES" sz="2800" b="1" spc="50" dirty="0" err="1" smtClean="0">
                <a:ln w="11430"/>
                <a:effectLst>
                  <a:outerShdw blurRad="76200" dist="50800" dir="5400000" algn="tl" rotWithShape="0">
                    <a:srgbClr val="000000">
                      <a:alpha val="65000"/>
                    </a:srgbClr>
                  </a:outerShdw>
                </a:effectLst>
                <a:latin typeface="Calibri" pitchFamily="34" charset="0"/>
                <a:cs typeface="Calibri" pitchFamily="34" charset="0"/>
              </a:rPr>
              <a:t>F.I</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 POR ACTORES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64096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522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20" y="908720"/>
            <a:ext cx="8640000" cy="498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0" y="5715"/>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a:t>
            </a:r>
            <a:r>
              <a:rPr lang="es-ES" sz="2800" b="1" spc="50" dirty="0" err="1" smtClean="0">
                <a:ln w="11430"/>
                <a:effectLst>
                  <a:outerShdw blurRad="76200" dist="50800" dir="5400000" algn="tl" rotWithShape="0">
                    <a:srgbClr val="000000">
                      <a:alpha val="65000"/>
                    </a:srgbClr>
                  </a:outerShdw>
                </a:effectLst>
                <a:latin typeface="Calibri" pitchFamily="34" charset="0"/>
                <a:cs typeface="Calibri" pitchFamily="34" charset="0"/>
              </a:rPr>
              <a:t>F.I</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 POR DOCUMENTO</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5" name="4 Botón de acción: Hacia atrás o Anterior">
            <a:hlinkClick r:id="rId3" action="ppaction://hlinksldjump" highlightClick="1"/>
          </p:cNvPr>
          <p:cNvSpPr/>
          <p:nvPr/>
        </p:nvSpPr>
        <p:spPr>
          <a:xfrm>
            <a:off x="3635896" y="6453336"/>
            <a:ext cx="288032" cy="216024"/>
          </a:xfrm>
          <a:prstGeom prst="actionButtonBackPrevious">
            <a:avLst/>
          </a:prstGeom>
          <a:solidFill>
            <a:srgbClr val="00B0F0"/>
          </a:solidFill>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6826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LEVANTAMIENTO DE INFORMACIÓN</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graphicFrame>
        <p:nvGraphicFramePr>
          <p:cNvPr id="4" name="3 Diagrama"/>
          <p:cNvGraphicFramePr/>
          <p:nvPr>
            <p:extLst>
              <p:ext uri="{D42A27DB-BD31-4B8C-83A1-F6EECF244321}">
                <p14:modId xmlns:p14="http://schemas.microsoft.com/office/powerpoint/2010/main" val="2482477986"/>
              </p:ext>
            </p:extLst>
          </p:nvPr>
        </p:nvGraphicFramePr>
        <p:xfrm>
          <a:off x="323528" y="836712"/>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a:hlinkClick r:id="rId7" action="ppaction://hlinkfile"/>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248" t="20650" r="21539" b="18906"/>
          <a:stretch/>
        </p:blipFill>
        <p:spPr bwMode="auto">
          <a:xfrm>
            <a:off x="4932040" y="980728"/>
            <a:ext cx="360040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788024" y="2959784"/>
            <a:ext cx="3888432" cy="1477328"/>
          </a:xfrm>
          <a:prstGeom prst="rect">
            <a:avLst/>
          </a:prstGeom>
          <a:noFill/>
        </p:spPr>
        <p:txBody>
          <a:bodyPr wrap="square" rtlCol="0">
            <a:spAutoFit/>
          </a:bodyPr>
          <a:lstStyle/>
          <a:p>
            <a:pPr marL="174625" indent="-174625" algn="just">
              <a:buFont typeface="Arial" pitchFamily="34" charset="0"/>
              <a:buChar char="•"/>
            </a:pPr>
            <a:r>
              <a:rPr lang="es-EC" dirty="0" smtClean="0">
                <a:latin typeface="Calibri" pitchFamily="34" charset="0"/>
                <a:cs typeface="Calibri" pitchFamily="34" charset="0"/>
              </a:rPr>
              <a:t>Actividades</a:t>
            </a:r>
          </a:p>
          <a:p>
            <a:pPr marL="174625" indent="-174625" algn="just">
              <a:buFont typeface="Arial" pitchFamily="34" charset="0"/>
              <a:buChar char="•"/>
            </a:pPr>
            <a:r>
              <a:rPr lang="es-EC" dirty="0" smtClean="0">
                <a:latin typeface="Calibri" pitchFamily="34" charset="0"/>
                <a:cs typeface="Calibri" pitchFamily="34" charset="0"/>
              </a:rPr>
              <a:t>Responsables</a:t>
            </a:r>
          </a:p>
          <a:p>
            <a:pPr marL="174625" indent="-174625" algn="just">
              <a:buFont typeface="Arial" pitchFamily="34" charset="0"/>
              <a:buChar char="•"/>
            </a:pPr>
            <a:r>
              <a:rPr lang="es-EC" dirty="0" smtClean="0">
                <a:latin typeface="Calibri" pitchFamily="34" charset="0"/>
                <a:cs typeface="Calibri" pitchFamily="34" charset="0"/>
              </a:rPr>
              <a:t>Instrucciones Aclaratorias</a:t>
            </a:r>
          </a:p>
          <a:p>
            <a:pPr marL="174625" indent="-174625" algn="just">
              <a:buFont typeface="Arial" pitchFamily="34" charset="0"/>
              <a:buChar char="•"/>
            </a:pPr>
            <a:r>
              <a:rPr lang="es-EC" dirty="0" smtClean="0">
                <a:latin typeface="Calibri" pitchFamily="34" charset="0"/>
                <a:cs typeface="Calibri" pitchFamily="34" charset="0"/>
              </a:rPr>
              <a:t>Formatos</a:t>
            </a:r>
          </a:p>
          <a:p>
            <a:pPr marL="174625" indent="-174625" algn="just">
              <a:buFont typeface="Arial" pitchFamily="34" charset="0"/>
              <a:buChar char="•"/>
            </a:pPr>
            <a:r>
              <a:rPr lang="es-EC" dirty="0" smtClean="0">
                <a:latin typeface="Calibri" pitchFamily="34" charset="0"/>
                <a:cs typeface="Calibri" pitchFamily="34" charset="0"/>
              </a:rPr>
              <a:t>Registros</a:t>
            </a:r>
            <a:endParaRPr lang="es-EC" dirty="0">
              <a:latin typeface="Calibri" pitchFamily="34" charset="0"/>
              <a:cs typeface="Calibri" pitchFamily="34" charset="0"/>
            </a:endParaRPr>
          </a:p>
        </p:txBody>
      </p:sp>
      <p:sp>
        <p:nvSpPr>
          <p:cNvPr id="7" name="6 Botón de acción: Hacia atrás o Anterior">
            <a:hlinkClick r:id="rId9"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0426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DOCUMENTACIÓN DE PROCESOS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770592849"/>
              </p:ext>
            </p:extLst>
          </p:nvPr>
        </p:nvGraphicFramePr>
        <p:xfrm>
          <a:off x="611559" y="620688"/>
          <a:ext cx="7992889" cy="5420896"/>
        </p:xfrm>
        <a:graphic>
          <a:graphicData uri="http://schemas.openxmlformats.org/drawingml/2006/table">
            <a:tbl>
              <a:tblPr>
                <a:tableStyleId>{E8B1032C-EA38-4F05-BA0D-38AFFFC7BED3}</a:tableStyleId>
              </a:tblPr>
              <a:tblGrid>
                <a:gridCol w="936105"/>
                <a:gridCol w="1296144"/>
                <a:gridCol w="5760640"/>
              </a:tblGrid>
              <a:tr h="245752">
                <a:tc rowSpan="20">
                  <a:txBody>
                    <a:bodyPr/>
                    <a:lstStyle/>
                    <a:p>
                      <a:pPr algn="ctr" fontAlgn="ctr"/>
                      <a:r>
                        <a:rPr lang="es-EC" sz="1600" b="1" u="none" strike="noStrike" dirty="0">
                          <a:ln>
                            <a:noFill/>
                          </a:ln>
                          <a:solidFill>
                            <a:schemeClr val="bg1"/>
                          </a:solidFill>
                          <a:effectLst/>
                          <a:latin typeface="Calibri" pitchFamily="34" charset="0"/>
                          <a:cs typeface="Calibri" pitchFamily="34" charset="0"/>
                          <a:hlinkClick r:id="rId2" action="ppaction://hlinkfile"/>
                        </a:rPr>
                        <a:t>Gestión de Recursos Físicos</a:t>
                      </a:r>
                      <a:endParaRPr lang="es-EC" sz="1600" b="1" i="0" u="none" strike="noStrike" dirty="0">
                        <a:ln>
                          <a:noFill/>
                        </a:ln>
                        <a:solidFill>
                          <a:schemeClr val="bg1"/>
                        </a:solidFill>
                        <a:effectLst/>
                        <a:latin typeface="Calibri" pitchFamily="34" charset="0"/>
                        <a:cs typeface="Calibri" pitchFamily="34" charset="0"/>
                      </a:endParaRPr>
                    </a:p>
                  </a:txBody>
                  <a:tcPr marL="72000" marR="72000" marT="72000" marB="72000" vert="vert270" anchor="ctr">
                    <a:lnL w="12700" cmpd="sng">
                      <a:noFill/>
                    </a:lnL>
                    <a:lnR w="5715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rowSpan="11">
                  <a:txBody>
                    <a:bodyPr/>
                    <a:lstStyle/>
                    <a:p>
                      <a:pPr algn="ctr" fontAlgn="ctr"/>
                      <a:r>
                        <a:rPr lang="es-EC" sz="1200" b="1" u="none" strike="noStrike" dirty="0">
                          <a:ln>
                            <a:noFill/>
                          </a:ln>
                          <a:effectLst/>
                          <a:latin typeface="Calibri" pitchFamily="34" charset="0"/>
                          <a:cs typeface="Calibri" pitchFamily="34" charset="0"/>
                          <a:hlinkClick r:id="rId3" action="ppaction://hlinkfile"/>
                        </a:rPr>
                        <a:t>Gestión de Adquisiciones</a:t>
                      </a:r>
                      <a:endParaRPr lang="es-EC" sz="1200" b="1" i="0" u="none" strike="noStrike" dirty="0">
                        <a:ln>
                          <a:noFill/>
                        </a:ln>
                        <a:effectLst/>
                        <a:latin typeface="Calibri" pitchFamily="34" charset="0"/>
                        <a:cs typeface="Calibri" pitchFamily="34" charset="0"/>
                      </a:endParaRPr>
                    </a:p>
                  </a:txBody>
                  <a:tcPr marL="72000" marR="72000" marT="72000" marB="72000" anchor="ctr">
                    <a:lnL w="57150" cap="flat" cmpd="sng" algn="ctr">
                      <a:solidFill>
                        <a:schemeClr val="accent6">
                          <a:lumMod val="75000"/>
                        </a:schemeClr>
                      </a:solidFill>
                      <a:prstDash val="solid"/>
                      <a:round/>
                      <a:headEnd type="none" w="med" len="med"/>
                      <a:tailEnd type="none" w="med" len="med"/>
                    </a:lnL>
                    <a:lnR w="57150" cap="flat" cmpd="sng" algn="ctr">
                      <a:solidFill>
                        <a:schemeClr val="accent6">
                          <a:lumMod val="75000"/>
                        </a:schemeClr>
                      </a:solidFill>
                      <a:prstDash val="solid"/>
                      <a:round/>
                      <a:headEnd type="none" w="med" len="med"/>
                      <a:tailEnd type="none" w="med" len="med"/>
                    </a:lnR>
                    <a:lnT w="12700" cmpd="sng">
                      <a:noFill/>
                    </a:lnT>
                    <a:lnB w="571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4" action="ppaction://hlinkfile"/>
                        </a:rPr>
                        <a:t>Elaboración del Plan anual de Contratación</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5" action="ppaction://hlinkfile"/>
                        </a:rPr>
                        <a:t>Control Previo de documentación de adquisiciones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6" action="ppaction://hlinkfile"/>
                        </a:rPr>
                        <a:t>Compras por ínfima cuantía</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7" action="ppaction://hlinkfile"/>
                        </a:rPr>
                        <a:t>Compras de pasajes por ínfima cuantía</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8" action="ppaction://hlinkfile"/>
                        </a:rPr>
                        <a:t>Compras por Catálogo Electrónico</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9" action="ppaction://hlinkfile"/>
                        </a:rPr>
                        <a:t>Compras por Subasta Inversa Electrónica</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0" action="ppaction://hlinkfile"/>
                        </a:rPr>
                        <a:t>Compras por Menor cuantía de bienes y servicios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1" action="ppaction://hlinkfile"/>
                        </a:rPr>
                        <a:t>Contratación de obras por Menor cuantía o Cotización</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2" action="ppaction://hlinkfile"/>
                        </a:rPr>
                        <a:t>Contratación por Régimen Especial y Consultoría Directa</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3" action="ppaction://hlinkfile"/>
                        </a:rPr>
                        <a:t>Compras mediante Importación</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4" action="ppaction://hlinkfile"/>
                        </a:rPr>
                        <a:t>Compras por Orden de Trabajo</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571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r>
              <a:tr h="416528">
                <a:tc vMerge="1">
                  <a:txBody>
                    <a:bodyPr/>
                    <a:lstStyle/>
                    <a:p>
                      <a:endParaRPr lang="es-EC"/>
                    </a:p>
                  </a:txBody>
                  <a:tcPr/>
                </a:tc>
                <a:tc rowSpan="2">
                  <a:txBody>
                    <a:bodyPr/>
                    <a:lstStyle/>
                    <a:p>
                      <a:pPr algn="ctr" fontAlgn="ctr"/>
                      <a:r>
                        <a:rPr lang="es-EC" sz="1200" b="1" u="none" strike="noStrike" dirty="0">
                          <a:ln>
                            <a:noFill/>
                          </a:ln>
                          <a:effectLst/>
                          <a:latin typeface="Calibri" pitchFamily="34" charset="0"/>
                          <a:cs typeface="Calibri" pitchFamily="34" charset="0"/>
                          <a:hlinkClick r:id="rId15" action="ppaction://hlinkfile"/>
                        </a:rPr>
                        <a:t>Gestión Técnica de Contratos</a:t>
                      </a:r>
                      <a:endParaRPr lang="es-EC" sz="1200" b="1" i="0" u="none" strike="noStrike" dirty="0">
                        <a:ln>
                          <a:noFill/>
                        </a:ln>
                        <a:effectLst/>
                        <a:latin typeface="Calibri" pitchFamily="34" charset="0"/>
                        <a:cs typeface="Calibri" pitchFamily="34" charset="0"/>
                      </a:endParaRPr>
                    </a:p>
                  </a:txBody>
                  <a:tcPr marL="72000" marR="72000" marT="72000" marB="72000" anchor="ctr">
                    <a:lnL w="57150" cap="flat" cmpd="sng" algn="ctr">
                      <a:solidFill>
                        <a:schemeClr val="accent6">
                          <a:lumMod val="75000"/>
                        </a:schemeClr>
                      </a:solidFill>
                      <a:prstDash val="solid"/>
                      <a:round/>
                      <a:headEnd type="none" w="med" len="med"/>
                      <a:tailEnd type="none" w="med" len="med"/>
                    </a:lnL>
                    <a:lnR w="57150" cap="flat" cmpd="sng" algn="ctr">
                      <a:solidFill>
                        <a:schemeClr val="accent6">
                          <a:lumMod val="75000"/>
                        </a:schemeClr>
                      </a:solidFill>
                      <a:prstDash val="solid"/>
                      <a:round/>
                      <a:headEnd type="none" w="med" len="med"/>
                      <a:tailEnd type="none" w="med" len="med"/>
                    </a:lnR>
                    <a:lnT w="57150" cap="flat" cmpd="sng" algn="ctr">
                      <a:solidFill>
                        <a:schemeClr val="accent6">
                          <a:lumMod val="75000"/>
                        </a:schemeClr>
                      </a:solidFill>
                      <a:prstDash val="solid"/>
                      <a:round/>
                      <a:headEnd type="none" w="med" len="med"/>
                      <a:tailEnd type="none" w="med" len="med"/>
                    </a:lnT>
                    <a:lnB w="571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6" action="ppaction://hlinkfile"/>
                        </a:rPr>
                        <a:t>Determinación de aspectos técnicos – legales de contratos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571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16528">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7" action="ppaction://hlinkfile"/>
                        </a:rPr>
                        <a:t>Seguimiento y Cierre de contratos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571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r>
              <a:tr h="245752">
                <a:tc vMerge="1">
                  <a:txBody>
                    <a:bodyPr/>
                    <a:lstStyle/>
                    <a:p>
                      <a:endParaRPr lang="es-EC"/>
                    </a:p>
                  </a:txBody>
                  <a:tcPr/>
                </a:tc>
                <a:tc rowSpan="7">
                  <a:txBody>
                    <a:bodyPr/>
                    <a:lstStyle/>
                    <a:p>
                      <a:pPr algn="ctr" fontAlgn="ctr"/>
                      <a:r>
                        <a:rPr lang="es-EC" sz="1200" b="1" u="none" strike="noStrike" dirty="0">
                          <a:ln>
                            <a:noFill/>
                          </a:ln>
                          <a:effectLst/>
                          <a:latin typeface="Calibri" pitchFamily="34" charset="0"/>
                          <a:cs typeface="Calibri" pitchFamily="34" charset="0"/>
                          <a:hlinkClick r:id="rId18" action="ppaction://hlinkfile"/>
                        </a:rPr>
                        <a:t>Administración de Activos Fijos, Bienes Sujetos de control y existencias</a:t>
                      </a:r>
                      <a:endParaRPr lang="es-EC" sz="1200" b="1" i="0" u="none" strike="noStrike" dirty="0">
                        <a:ln>
                          <a:noFill/>
                        </a:ln>
                        <a:effectLst/>
                        <a:latin typeface="Calibri" pitchFamily="34" charset="0"/>
                        <a:cs typeface="Calibri" pitchFamily="34" charset="0"/>
                      </a:endParaRPr>
                    </a:p>
                  </a:txBody>
                  <a:tcPr marL="72000" marR="72000" marT="72000" marB="72000" anchor="ctr">
                    <a:lnL w="57150" cap="flat" cmpd="sng" algn="ctr">
                      <a:solidFill>
                        <a:schemeClr val="accent6">
                          <a:lumMod val="75000"/>
                        </a:schemeClr>
                      </a:solidFill>
                      <a:prstDash val="solid"/>
                      <a:round/>
                      <a:headEnd type="none" w="med" len="med"/>
                      <a:tailEnd type="none" w="med" len="med"/>
                    </a:lnL>
                    <a:lnR w="57150" cap="flat" cmpd="sng" algn="ctr">
                      <a:solidFill>
                        <a:schemeClr val="accent6">
                          <a:lumMod val="75000"/>
                        </a:schemeClr>
                      </a:solidFill>
                      <a:prstDash val="solid"/>
                      <a:round/>
                      <a:headEnd type="none" w="med" len="med"/>
                      <a:tailEnd type="none" w="med" len="med"/>
                    </a:lnR>
                    <a:lnT w="571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19" action="ppaction://hlinkfile"/>
                        </a:rPr>
                        <a:t>Ingresos de activos fijos, bienes sujetos de control y existencias </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5715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0" action="ppaction://hlinkfile"/>
                        </a:rPr>
                        <a:t>Egreso de activos fijos, bienes sujetos de control y existencias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1" action="ppaction://hlinkfile"/>
                        </a:rPr>
                        <a:t>Actualización y constatación de activos fijos y bienes sujetos de control y existencias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2" action="ppaction://hlinkfile"/>
                        </a:rPr>
                        <a:t>Reposición de bienes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3" action="ppaction://hlinkfile"/>
                        </a:rPr>
                        <a:t>Manejo de la Bodega de Material bélico</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4" action="ppaction://hlinkfile"/>
                        </a:rPr>
                        <a:t>Manejo de la Bodega de Intendencia</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5752">
                <a:tc vMerge="1">
                  <a:txBody>
                    <a:bodyPr/>
                    <a:lstStyle/>
                    <a:p>
                      <a:endParaRPr lang="es-EC"/>
                    </a:p>
                  </a:txBody>
                  <a:tcPr/>
                </a:tc>
                <a:tc vMerge="1">
                  <a:txBody>
                    <a:bodyPr/>
                    <a:lstStyle/>
                    <a:p>
                      <a:endParaRPr lang="es-EC"/>
                    </a:p>
                  </a:txBody>
                  <a:tcPr/>
                </a:tc>
                <a:tc>
                  <a:txBody>
                    <a:bodyPr/>
                    <a:lstStyle/>
                    <a:p>
                      <a:pPr algn="just" fontAlgn="ctr"/>
                      <a:r>
                        <a:rPr lang="es-EC" sz="1200" u="none" strike="noStrike" dirty="0">
                          <a:ln>
                            <a:noFill/>
                          </a:ln>
                          <a:solidFill>
                            <a:schemeClr val="tx1"/>
                          </a:solidFill>
                          <a:effectLst/>
                          <a:latin typeface="Calibri" pitchFamily="34" charset="0"/>
                          <a:cs typeface="Calibri" pitchFamily="34" charset="0"/>
                          <a:hlinkClick r:id="rId25" action="ppaction://hlinkfile"/>
                        </a:rPr>
                        <a:t>Manejo de Bodegas</a:t>
                      </a:r>
                      <a:endParaRPr lang="es-EC" sz="1200" b="0" i="0" u="none" strike="noStrike" dirty="0">
                        <a:ln>
                          <a:noFill/>
                        </a:ln>
                        <a:solidFill>
                          <a:schemeClr val="tx1"/>
                        </a:solidFill>
                        <a:effectLst/>
                        <a:latin typeface="Calibri" pitchFamily="34" charset="0"/>
                        <a:cs typeface="Calibri" pitchFamily="34" charset="0"/>
                      </a:endParaRPr>
                    </a:p>
                  </a:txBody>
                  <a:tcPr marL="36000" marR="36000" marT="36000" marB="36000" anchor="ctr">
                    <a:lnL w="57150" cap="flat" cmpd="sng" algn="ctr">
                      <a:solidFill>
                        <a:schemeClr val="accent6">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5 Botón de acción: Hacia atrás o Anterior">
            <a:hlinkClick r:id="rId26" action="ppaction://hlinksldjump" highlightClick="1"/>
          </p:cNvPr>
          <p:cNvSpPr/>
          <p:nvPr/>
        </p:nvSpPr>
        <p:spPr>
          <a:xfrm>
            <a:off x="3635896" y="6453336"/>
            <a:ext cx="288032" cy="216024"/>
          </a:xfrm>
          <a:prstGeom prst="actionButtonBackPrevious">
            <a:avLst/>
          </a:prstGeom>
          <a:solidFill>
            <a:srgbClr val="00B0F0"/>
          </a:solidFill>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4528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692696"/>
            <a:ext cx="8424936" cy="539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CONFIGURACIÓN DEL SISTEMA LOGÍSTICO ESPE</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5" name="4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761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SISTEMA LOGÍSTICO ESPE</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69270"/>
            <a:ext cx="842629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60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92696"/>
            <a:ext cx="8562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ORGANIZACIÓN POR PROCESOS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3538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58180"/>
            <a:ext cx="80962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ORGANIZACIÓN POR PROCESOS (ROLES)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4806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652120" y="44624"/>
            <a:ext cx="345638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cap="none" spc="50" dirty="0" smtClean="0">
                <a:ln w="11430"/>
                <a:effectLst>
                  <a:outerShdw blurRad="76200" dist="50800" dir="5400000" algn="tl" rotWithShape="0">
                    <a:srgbClr val="000000">
                      <a:alpha val="65000"/>
                    </a:srgbClr>
                  </a:outerShdw>
                </a:effectLst>
                <a:latin typeface="Calibri" pitchFamily="34" charset="0"/>
                <a:cs typeface="Calibri" pitchFamily="34" charset="0"/>
              </a:rPr>
              <a:t>CONTENIDO</a:t>
            </a:r>
            <a:endParaRPr lang="es-ES" sz="2800" b="1" cap="none"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graphicFrame>
        <p:nvGraphicFramePr>
          <p:cNvPr id="11" name="10 Diagrama"/>
          <p:cNvGraphicFramePr/>
          <p:nvPr>
            <p:extLst>
              <p:ext uri="{D42A27DB-BD31-4B8C-83A1-F6EECF244321}">
                <p14:modId xmlns:p14="http://schemas.microsoft.com/office/powerpoint/2010/main" val="108649389"/>
              </p:ext>
            </p:extLst>
          </p:nvPr>
        </p:nvGraphicFramePr>
        <p:xfrm>
          <a:off x="323528" y="548680"/>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11 Imagen">
            <a:hlinkClick r:id="rId7" action="ppaction://hlinksldjump"/>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161" y="836712"/>
            <a:ext cx="905902" cy="873258"/>
          </a:xfrm>
          <a:prstGeom prst="rect">
            <a:avLst/>
          </a:prstGeom>
        </p:spPr>
      </p:pic>
      <p:pic>
        <p:nvPicPr>
          <p:cNvPr id="13" name="Picture 3">
            <a:hlinkClick r:id="rId9" action="ppaction://hlinksldjump"/>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390" y="1916832"/>
            <a:ext cx="1245354" cy="7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8493" y="2996952"/>
            <a:ext cx="1255647" cy="7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a:hlinkClick r:id="rId13" action="ppaction://hlinksldjump"/>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124" y="4072310"/>
            <a:ext cx="130328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a:hlinkClick r:id="rId15" action="ppaction://hlinksldjump"/>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5104232"/>
            <a:ext cx="1318772" cy="85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734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530404" cy="3067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SITUACIÓN ACTUAL VS. PROPUESTA</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5945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rotWithShape="1">
          <a:blip r:embed="rId2">
            <a:extLst>
              <a:ext uri="{28A0092B-C50C-407E-A947-70E740481C1C}">
                <a14:useLocalDpi xmlns:a14="http://schemas.microsoft.com/office/drawing/2010/main" val="0"/>
              </a:ext>
            </a:extLst>
          </a:blip>
          <a:srcRect r="440"/>
          <a:stretch/>
        </p:blipFill>
        <p:spPr bwMode="auto">
          <a:xfrm>
            <a:off x="251520" y="1125200"/>
            <a:ext cx="8640000" cy="410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PERFILES PROPUESTOS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208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rotWithShape="1">
          <a:blip r:embed="rId2">
            <a:extLst>
              <a:ext uri="{28A0092B-C50C-407E-A947-70E740481C1C}">
                <a14:useLocalDpi xmlns:a14="http://schemas.microsoft.com/office/drawing/2010/main" val="0"/>
              </a:ext>
            </a:extLst>
          </a:blip>
          <a:srcRect l="-1" r="457"/>
          <a:stretch/>
        </p:blipFill>
        <p:spPr bwMode="auto">
          <a:xfrm>
            <a:off x="251520" y="1197208"/>
            <a:ext cx="8640000" cy="410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PERFILES PROPUESTOS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7379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rotWithShape="1">
          <a:blip r:embed="rId2">
            <a:extLst>
              <a:ext uri="{28A0092B-C50C-407E-A947-70E740481C1C}">
                <a14:useLocalDpi xmlns:a14="http://schemas.microsoft.com/office/drawing/2010/main" val="0"/>
              </a:ext>
            </a:extLst>
          </a:blip>
          <a:srcRect l="-1" t="-1" r="457" b="750"/>
          <a:stretch/>
        </p:blipFill>
        <p:spPr bwMode="auto">
          <a:xfrm>
            <a:off x="252480" y="1124744"/>
            <a:ext cx="8640000" cy="410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PERFILES PROPUESTOS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6" name="5 Botón de acción: Hacia atrás o Anterior">
            <a:hlinkClick r:id="rId3" action="ppaction://hlinksldjump" highlightClick="1"/>
          </p:cNvPr>
          <p:cNvSpPr/>
          <p:nvPr/>
        </p:nvSpPr>
        <p:spPr>
          <a:xfrm>
            <a:off x="3635896" y="6453336"/>
            <a:ext cx="288032" cy="216024"/>
          </a:xfrm>
          <a:prstGeom prst="actionButtonBackPrevious">
            <a:avLst/>
          </a:prstGeom>
          <a:solidFill>
            <a:srgbClr val="00B0F0"/>
          </a:solidFill>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60831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CONCLUSIONES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5" name="4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7" name="6 Rectángulo"/>
          <p:cNvSpPr/>
          <p:nvPr/>
        </p:nvSpPr>
        <p:spPr>
          <a:xfrm>
            <a:off x="179512" y="1923797"/>
            <a:ext cx="8784976" cy="2585323"/>
          </a:xfrm>
          <a:prstGeom prst="rect">
            <a:avLst/>
          </a:prstGeom>
        </p:spPr>
        <p:txBody>
          <a:bodyPr wrap="square">
            <a:spAutoFit/>
          </a:bodyPr>
          <a:lstStyle/>
          <a:p>
            <a:pPr marL="285750" lvl="0" indent="-285750" algn="just">
              <a:buFont typeface="Arial" pitchFamily="34" charset="0"/>
              <a:buChar char="•"/>
            </a:pPr>
            <a:r>
              <a:rPr lang="es-ES" b="1" dirty="0" smtClean="0"/>
              <a:t>El </a:t>
            </a:r>
            <a:r>
              <a:rPr lang="es-ES" b="1" dirty="0"/>
              <a:t>enfoque de sistemas así como el enfoque de procesos representan una forma ágil y ordenada de entender a una organización o parte de ella. Estos aseguran la coordinación e integración de los elementos que la conforman, siendo estos, las personas, los procesos, los recursos y la información</a:t>
            </a:r>
            <a:r>
              <a:rPr lang="es-ES" b="1" dirty="0" smtClean="0"/>
              <a:t>.</a:t>
            </a:r>
          </a:p>
          <a:p>
            <a:pPr marL="285750" lvl="0" indent="-285750" algn="just">
              <a:buFont typeface="Arial" pitchFamily="34" charset="0"/>
              <a:buChar char="•"/>
            </a:pPr>
            <a:endParaRPr lang="es-ES" b="1" dirty="0" smtClean="0"/>
          </a:p>
          <a:p>
            <a:pPr marL="285750" lvl="0" indent="-285750" algn="just">
              <a:buFont typeface="Arial" pitchFamily="34" charset="0"/>
              <a:buChar char="•"/>
            </a:pPr>
            <a:r>
              <a:rPr lang="es-ES" b="1" dirty="0" smtClean="0"/>
              <a:t>Un </a:t>
            </a:r>
            <a:r>
              <a:rPr lang="es-ES" b="1" dirty="0"/>
              <a:t>Sistema Logístico tiene como propósito entregar los productos y servicios que sean requeridos por las distintas unidades de una organización para el cumplimiento de sus actividades. Su eje principal son por consiguiente los procesos logísticos, que convierten entradas en salidas, es decir permiten el logro de resultados.</a:t>
            </a:r>
            <a:endParaRPr lang="es-EC" b="1" dirty="0"/>
          </a:p>
        </p:txBody>
      </p:sp>
      <p:sp>
        <p:nvSpPr>
          <p:cNvPr id="8" name="7 Rectángulo"/>
          <p:cNvSpPr/>
          <p:nvPr/>
        </p:nvSpPr>
        <p:spPr>
          <a:xfrm>
            <a:off x="384203" y="1412776"/>
            <a:ext cx="1419684" cy="400110"/>
          </a:xfrm>
          <a:prstGeom prst="rect">
            <a:avLst/>
          </a:prstGeom>
        </p:spPr>
        <p:txBody>
          <a:bodyPr wrap="none">
            <a:spAutoFit/>
          </a:bodyPr>
          <a:lstStyle/>
          <a:p>
            <a:pPr lvl="0" algn="just"/>
            <a:r>
              <a:rPr lang="es-ES" sz="2000" b="1" dirty="0" smtClean="0">
                <a:effectLst>
                  <a:outerShdw blurRad="38100" dist="38100" dir="2700000" algn="tl">
                    <a:srgbClr val="000000">
                      <a:alpha val="43137"/>
                    </a:srgbClr>
                  </a:outerShdw>
                </a:effectLst>
              </a:rPr>
              <a:t>GENERALES</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149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507" y="1484784"/>
            <a:ext cx="8856984" cy="3970318"/>
          </a:xfrm>
          <a:prstGeom prst="rect">
            <a:avLst/>
          </a:prstGeom>
        </p:spPr>
        <p:txBody>
          <a:bodyPr wrap="square">
            <a:spAutoFit/>
          </a:bodyPr>
          <a:lstStyle/>
          <a:p>
            <a:pPr marL="342900" lvl="0" indent="-342900" algn="just">
              <a:buFont typeface="Arial" pitchFamily="34" charset="0"/>
              <a:buChar char="•"/>
            </a:pPr>
            <a:r>
              <a:rPr lang="es-ES" b="1" dirty="0" smtClean="0"/>
              <a:t>El </a:t>
            </a:r>
            <a:r>
              <a:rPr lang="es-ES" b="1" dirty="0"/>
              <a:t>actual Sistema Logístico de la ESPE carece de una clara identificación y definición de los procesos que lo conforman, así como de sus interrelaciones. Esto provoca duplicidad de actividades, </a:t>
            </a:r>
            <a:r>
              <a:rPr lang="es-ES" b="1" dirty="0" err="1"/>
              <a:t>reprocesos</a:t>
            </a:r>
            <a:r>
              <a:rPr lang="es-ES" b="1" dirty="0"/>
              <a:t>, demora en la tramitación de requerimientos, confusión en la entrega de los bienes, entre otros problemas</a:t>
            </a:r>
            <a:r>
              <a:rPr lang="es-ES" b="1" dirty="0" smtClean="0"/>
              <a:t>.</a:t>
            </a:r>
          </a:p>
          <a:p>
            <a:pPr marL="342900" lvl="0" indent="-342900" algn="just">
              <a:buFont typeface="Arial" pitchFamily="34" charset="0"/>
              <a:buChar char="•"/>
            </a:pPr>
            <a:endParaRPr lang="es-ES" b="1" dirty="0" smtClean="0"/>
          </a:p>
          <a:p>
            <a:pPr marL="342900" lvl="0" indent="-342900" algn="just">
              <a:buFont typeface="Arial" pitchFamily="34" charset="0"/>
              <a:buChar char="•"/>
            </a:pPr>
            <a:r>
              <a:rPr lang="es-ES" b="1" dirty="0" smtClean="0"/>
              <a:t>Al </a:t>
            </a:r>
            <a:r>
              <a:rPr lang="es-ES" b="1" dirty="0"/>
              <a:t>no contar con procesos claramente definidos, se dificulta la asignación de responsabilidades para los cargos, así como la definición de los perfiles requeridos, para que el personal de la Unidad de Logística se desempeñe eficiente y eficazmente</a:t>
            </a:r>
            <a:r>
              <a:rPr lang="es-ES" b="1" dirty="0" smtClean="0"/>
              <a:t>.</a:t>
            </a:r>
          </a:p>
          <a:p>
            <a:pPr marL="342900" lvl="0" indent="-342900" algn="just">
              <a:buFont typeface="Arial" pitchFamily="34" charset="0"/>
              <a:buChar char="•"/>
            </a:pPr>
            <a:endParaRPr lang="es-ES" b="1" dirty="0" smtClean="0"/>
          </a:p>
          <a:p>
            <a:pPr marL="342900" lvl="0" indent="-342900" algn="just">
              <a:buFont typeface="Arial" pitchFamily="34" charset="0"/>
              <a:buChar char="•"/>
            </a:pPr>
            <a:r>
              <a:rPr lang="es-ES" b="1" dirty="0" smtClean="0"/>
              <a:t>El </a:t>
            </a:r>
            <a:r>
              <a:rPr lang="es-ES" b="1" dirty="0"/>
              <a:t>seguimiento y control permanente de los procesos de un sistema es la clave para garantizar su eficiencia y mejorar el nivel de satisfacción de los clientes o usuarios. A la fecha de realización del presente trabajo, el Sistema Logístico de la institución presenta varias debilidades en este aspecto, lo cual dificulta la toma de decisiones oportuna y eficaz.</a:t>
            </a:r>
            <a:endParaRPr lang="es-EC" b="1" dirty="0"/>
          </a:p>
        </p:txBody>
      </p:sp>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CONCLUSIONES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5" name="4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4" name="3 Rectángulo"/>
          <p:cNvSpPr/>
          <p:nvPr/>
        </p:nvSpPr>
        <p:spPr>
          <a:xfrm>
            <a:off x="179512" y="980728"/>
            <a:ext cx="1491242" cy="400110"/>
          </a:xfrm>
          <a:prstGeom prst="rect">
            <a:avLst/>
          </a:prstGeom>
        </p:spPr>
        <p:txBody>
          <a:bodyPr wrap="none">
            <a:spAutoFit/>
          </a:bodyPr>
          <a:lstStyle/>
          <a:p>
            <a:pPr lvl="0" algn="just"/>
            <a:r>
              <a:rPr lang="es-ES" sz="2000" b="1" dirty="0" smtClean="0">
                <a:effectLst>
                  <a:outerShdw blurRad="38100" dist="38100" dir="2700000" algn="tl">
                    <a:srgbClr val="000000">
                      <a:alpha val="43137"/>
                    </a:srgbClr>
                  </a:outerShdw>
                </a:effectLst>
              </a:rPr>
              <a:t>ESPECÍFICAS</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842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5460"/>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RECOMENDACIONES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Rectángulo"/>
          <p:cNvSpPr/>
          <p:nvPr/>
        </p:nvSpPr>
        <p:spPr>
          <a:xfrm>
            <a:off x="107504" y="692696"/>
            <a:ext cx="8856984" cy="5632311"/>
          </a:xfrm>
          <a:prstGeom prst="rect">
            <a:avLst/>
          </a:prstGeom>
        </p:spPr>
        <p:txBody>
          <a:bodyPr wrap="square">
            <a:spAutoFit/>
          </a:bodyPr>
          <a:lstStyle/>
          <a:p>
            <a:pPr marL="342900" lvl="0" indent="-342900" algn="just">
              <a:buFont typeface="Arial" pitchFamily="34" charset="0"/>
              <a:buChar char="•"/>
            </a:pPr>
            <a:r>
              <a:rPr lang="es-ES" sz="2000" b="1" dirty="0"/>
              <a:t>Implementar la presente propuesta de reestructuración por procesos de la Unidad de Logística de la ESPE, para lo cual se sugiere la secuencia de pasos que se </a:t>
            </a:r>
            <a:r>
              <a:rPr lang="es-ES" sz="2000" b="1" dirty="0" smtClean="0"/>
              <a:t>muestra a continuación.</a:t>
            </a:r>
            <a:endParaRPr lang="es-EC" sz="2000" b="1" dirty="0"/>
          </a:p>
          <a:p>
            <a:pPr marL="342900" indent="-342900" algn="just">
              <a:buFont typeface="Arial" pitchFamily="34" charset="0"/>
              <a:buChar char="•"/>
            </a:pPr>
            <a:endParaRPr lang="es-EC" sz="2000" b="1" dirty="0"/>
          </a:p>
          <a:p>
            <a:pPr marL="342900" lvl="0" indent="-342900" algn="just">
              <a:buFont typeface="Arial" pitchFamily="34" charset="0"/>
              <a:buChar char="•"/>
            </a:pPr>
            <a:r>
              <a:rPr lang="es-ES" sz="2000" b="1" dirty="0"/>
              <a:t>Una vez iniciada la implementación se recomienda el seguimiento continuo de los procesos y el monitoreo de los resultados, para sobre esta base, gestionar su mejora continua.</a:t>
            </a:r>
            <a:endParaRPr lang="es-EC" sz="2000" b="1" dirty="0"/>
          </a:p>
          <a:p>
            <a:pPr marL="342900" indent="-342900" algn="just">
              <a:buFont typeface="Arial" pitchFamily="34" charset="0"/>
              <a:buChar char="•"/>
            </a:pPr>
            <a:endParaRPr lang="es-EC" sz="2000" b="1" dirty="0"/>
          </a:p>
          <a:p>
            <a:pPr marL="342900" lvl="0" indent="-342900" algn="just">
              <a:buFont typeface="Arial" pitchFamily="34" charset="0"/>
              <a:buChar char="•"/>
            </a:pPr>
            <a:r>
              <a:rPr lang="es-ES" sz="2000" b="1" dirty="0"/>
              <a:t>Tomar como referencia y como proyecto piloto, la implementación del Sistema Logístico de la institución, para la reorganización de otros sistemas u otras unidades de la ESPE.</a:t>
            </a:r>
            <a:endParaRPr lang="es-EC" sz="2000" b="1" dirty="0"/>
          </a:p>
          <a:p>
            <a:pPr marL="342900" indent="-342900" algn="just">
              <a:buFont typeface="Arial" pitchFamily="34" charset="0"/>
              <a:buChar char="•"/>
            </a:pPr>
            <a:endParaRPr lang="es-EC" sz="2000" b="1" dirty="0"/>
          </a:p>
          <a:p>
            <a:pPr marL="342900" lvl="0" indent="-342900" algn="just">
              <a:buFont typeface="Arial" pitchFamily="34" charset="0"/>
              <a:buChar char="•"/>
            </a:pPr>
            <a:r>
              <a:rPr lang="es-ES" sz="2000" b="1" dirty="0"/>
              <a:t>Se recomienda el diseño y desarrollo de un software que permita monitorear la operación del Sistema Logístico incluyendo la automatización de la recepción de los requerimientos con la documentación precontractual respectiva, su revisión y aprobación, así como el seguimiento y elaboración de reportes que sobre la base de indicadores de desempeño, faciliten la toma de decisiones oportunas.</a:t>
            </a:r>
            <a:endParaRPr lang="es-EC" sz="2000" b="1" dirty="0"/>
          </a:p>
        </p:txBody>
      </p:sp>
      <p:sp>
        <p:nvSpPr>
          <p:cNvPr id="5" name="4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89109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96944" cy="5184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148570"/>
            <a:ext cx="9108504"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000" b="1" spc="50" dirty="0" smtClean="0">
                <a:ln w="11430"/>
                <a:effectLst>
                  <a:outerShdw blurRad="76200" dist="50800" dir="5400000" algn="tl" rotWithShape="0">
                    <a:srgbClr val="000000">
                      <a:alpha val="65000"/>
                    </a:srgbClr>
                  </a:outerShdw>
                </a:effectLst>
                <a:latin typeface="Calibri" pitchFamily="34" charset="0"/>
                <a:cs typeface="Calibri" pitchFamily="34" charset="0"/>
              </a:rPr>
              <a:t>SECUENCIA DE PASOS PARA LA IMPLEMENTACIÓN DE LA PROPUESTA</a:t>
            </a:r>
            <a:endParaRPr lang="es-ES" sz="20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058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42493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0" y="148570"/>
            <a:ext cx="9108504"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000" b="1" spc="50" dirty="0" smtClean="0">
                <a:ln w="11430"/>
                <a:effectLst>
                  <a:outerShdw blurRad="76200" dist="50800" dir="5400000" algn="tl" rotWithShape="0">
                    <a:srgbClr val="000000">
                      <a:alpha val="65000"/>
                    </a:srgbClr>
                  </a:outerShdw>
                </a:effectLst>
                <a:latin typeface="Calibri" pitchFamily="34" charset="0"/>
                <a:cs typeface="Calibri" pitchFamily="34" charset="0"/>
              </a:rPr>
              <a:t>SECUENCIA DE PASOS OPERATIVA PARA LA IMPLEMENTACIÓN DE LA PROPUESTA</a:t>
            </a:r>
            <a:endParaRPr lang="es-ES" sz="20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2697746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82180" y="2132856"/>
            <a:ext cx="5172998"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a:t>
            </a:r>
            <a:endParaRPr lang="es-E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0041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p:cNvSpPr/>
          <p:nvPr/>
        </p:nvSpPr>
        <p:spPr>
          <a:xfrm>
            <a:off x="0" y="26621"/>
            <a:ext cx="910850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ANTECEDENTES</a:t>
            </a:r>
          </a:p>
        </p:txBody>
      </p:sp>
      <p:sp>
        <p:nvSpPr>
          <p:cNvPr id="12" name="11 Rectángulo"/>
          <p:cNvSpPr/>
          <p:nvPr/>
        </p:nvSpPr>
        <p:spPr>
          <a:xfrm>
            <a:off x="323528" y="764704"/>
            <a:ext cx="8568952" cy="2554545"/>
          </a:xfrm>
          <a:prstGeom prst="rect">
            <a:avLst/>
          </a:prstGeom>
        </p:spPr>
        <p:txBody>
          <a:bodyPr wrap="square">
            <a:spAutoFit/>
          </a:bodyPr>
          <a:lstStyle/>
          <a:p>
            <a:pPr marL="342900" indent="-342900" algn="just">
              <a:buFont typeface="Arial" pitchFamily="34" charset="0"/>
              <a:buChar char="•"/>
            </a:pPr>
            <a:r>
              <a:rPr lang="es-EC" sz="2000" b="1" dirty="0" smtClean="0">
                <a:latin typeface="Calibri" pitchFamily="34" charset="0"/>
                <a:cs typeface="Calibri" pitchFamily="34" charset="0"/>
              </a:rPr>
              <a:t>Múltiples problemas son evidencia de una inadecuada gestión logística en la ESPE.</a:t>
            </a:r>
          </a:p>
          <a:p>
            <a:pPr marL="342900" indent="-342900" algn="just">
              <a:buFont typeface="Arial" pitchFamily="34" charset="0"/>
              <a:buChar char="•"/>
            </a:pPr>
            <a:endParaRPr lang="es-EC" sz="2000" b="1" dirty="0">
              <a:latin typeface="Calibri" pitchFamily="34" charset="0"/>
              <a:cs typeface="Calibri" pitchFamily="34" charset="0"/>
            </a:endParaRPr>
          </a:p>
          <a:p>
            <a:pPr marL="361950" indent="-361950" algn="just">
              <a:buFont typeface="Arial" pitchFamily="34" charset="0"/>
              <a:buChar char="•"/>
            </a:pPr>
            <a:r>
              <a:rPr lang="es-ES" sz="2000" b="1" dirty="0">
                <a:latin typeface="Calibri" pitchFamily="34" charset="0"/>
                <a:cs typeface="Calibri" pitchFamily="34" charset="0"/>
              </a:rPr>
              <a:t>Estos y otros problemas han ocasionado inconvenientes en la ejecución presupuestaria de la institución, tanto de inversión como de gasto corriente; trámites de adquisiciones con retraso o no ejecutados;  demoras en el pago de obligaciones contractuales, incumplimientos legales y retrasos en la ejecución de proyectos que requieren de adquisiciones.</a:t>
            </a:r>
            <a:endParaRPr lang="es-EC" sz="2000" b="1" dirty="0">
              <a:latin typeface="Calibri" pitchFamily="34" charset="0"/>
              <a:cs typeface="Calibri" pitchFamily="34" charset="0"/>
            </a:endParaRPr>
          </a:p>
        </p:txBody>
      </p:sp>
      <p:sp>
        <p:nvSpPr>
          <p:cNvPr id="4" name="3 Botón de acción: Hacia atrás o Anterior">
            <a:hlinkClick r:id="rId2"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5" name="4 Rectángulo"/>
          <p:cNvSpPr/>
          <p:nvPr/>
        </p:nvSpPr>
        <p:spPr>
          <a:xfrm>
            <a:off x="-1" y="3697868"/>
            <a:ext cx="910850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DEFINICIÓN DEL PROBLEMA</a:t>
            </a:r>
          </a:p>
        </p:txBody>
      </p:sp>
      <p:sp>
        <p:nvSpPr>
          <p:cNvPr id="2" name="1 Rectángulo"/>
          <p:cNvSpPr/>
          <p:nvPr/>
        </p:nvSpPr>
        <p:spPr>
          <a:xfrm>
            <a:off x="352128" y="4437112"/>
            <a:ext cx="8540352" cy="1015663"/>
          </a:xfrm>
          <a:prstGeom prst="rect">
            <a:avLst/>
          </a:prstGeom>
        </p:spPr>
        <p:txBody>
          <a:bodyPr wrap="square">
            <a:spAutoFit/>
          </a:bodyPr>
          <a:lstStyle/>
          <a:p>
            <a:pPr algn="just"/>
            <a:r>
              <a:rPr lang="es-ES" sz="2000" b="1" dirty="0"/>
              <a:t>Reducida efectividad en la compra y provisión de bienes y servicios que requieren las unidades de la institución</a:t>
            </a:r>
            <a:r>
              <a:rPr lang="es-ES" sz="2000" dirty="0"/>
              <a:t> lo cual conlleva a una baja capacidad de ejecución presupuestaria institucional.</a:t>
            </a:r>
            <a:endParaRPr lang="es-EC" sz="2000" dirty="0"/>
          </a:p>
        </p:txBody>
      </p:sp>
    </p:spTree>
    <p:extLst>
      <p:ext uri="{BB962C8B-B14F-4D97-AF65-F5344CB8AC3E}">
        <p14:creationId xmlns:p14="http://schemas.microsoft.com/office/powerpoint/2010/main" val="6464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p:cNvSpPr/>
          <p:nvPr/>
        </p:nvSpPr>
        <p:spPr>
          <a:xfrm>
            <a:off x="0" y="47526"/>
            <a:ext cx="910850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OBJETIVOS</a:t>
            </a:r>
          </a:p>
        </p:txBody>
      </p:sp>
      <p:graphicFrame>
        <p:nvGraphicFramePr>
          <p:cNvPr id="10" name="9 Diagrama"/>
          <p:cNvGraphicFramePr/>
          <p:nvPr>
            <p:extLst>
              <p:ext uri="{D42A27DB-BD31-4B8C-83A1-F6EECF244321}">
                <p14:modId xmlns:p14="http://schemas.microsoft.com/office/powerpoint/2010/main" val="791191697"/>
              </p:ext>
            </p:extLst>
          </p:nvPr>
        </p:nvGraphicFramePr>
        <p:xfrm>
          <a:off x="971600" y="548680"/>
          <a:ext cx="734481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otón de acción: Hacia atrás o Anterior">
            <a:hlinkClick r:id="rId7" action="ppaction://hlinksldjump" highlightClick="1"/>
          </p:cNvPr>
          <p:cNvSpPr/>
          <p:nvPr/>
        </p:nvSpPr>
        <p:spPr>
          <a:xfrm>
            <a:off x="3635896" y="6453336"/>
            <a:ext cx="288032" cy="216024"/>
          </a:xfrm>
          <a:prstGeom prst="actionButtonBackPrevious">
            <a:avLst/>
          </a:prstGeom>
          <a:solidFill>
            <a:srgbClr val="00B0F0"/>
          </a:solidFill>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3" name="2 CuadroTexto"/>
          <p:cNvSpPr txBox="1"/>
          <p:nvPr/>
        </p:nvSpPr>
        <p:spPr>
          <a:xfrm>
            <a:off x="6156176" y="980728"/>
            <a:ext cx="2468368" cy="369332"/>
          </a:xfrm>
          <a:prstGeom prst="rect">
            <a:avLst/>
          </a:prstGeom>
          <a:noFill/>
        </p:spPr>
        <p:txBody>
          <a:bodyPr wrap="none" rtlCol="0">
            <a:spAutoFit/>
          </a:bodyPr>
          <a:lstStyle/>
          <a:p>
            <a:r>
              <a:rPr lang="es-EC" b="1" dirty="0" smtClean="0"/>
              <a:t>OBJETIVOS ESPECÍFICOS</a:t>
            </a:r>
            <a:endParaRPr lang="es-EC" b="1" dirty="0"/>
          </a:p>
        </p:txBody>
      </p:sp>
    </p:spTree>
    <p:extLst>
      <p:ext uri="{BB962C8B-B14F-4D97-AF65-F5344CB8AC3E}">
        <p14:creationId xmlns:p14="http://schemas.microsoft.com/office/powerpoint/2010/main" val="236007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p:cNvSpPr/>
          <p:nvPr/>
        </p:nvSpPr>
        <p:spPr>
          <a:xfrm>
            <a:off x="0" y="25460"/>
            <a:ext cx="910850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s-EC"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INTRODUCCIÓN: SISTEMA LOGÍSTICO GENÉRICO</a:t>
            </a:r>
            <a:endParaRPr lang="es-EC"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344816" cy="388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20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252" y="2867457"/>
            <a:ext cx="44102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3960439" cy="292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oblada hacia arriba"/>
          <p:cNvSpPr/>
          <p:nvPr/>
        </p:nvSpPr>
        <p:spPr>
          <a:xfrm rot="5400000">
            <a:off x="3519009" y="3473880"/>
            <a:ext cx="1008113" cy="1062372"/>
          </a:xfrm>
          <a:prstGeom prst="bentUpArrow">
            <a:avLst>
              <a:gd name="adj1" fmla="val 30772"/>
              <a:gd name="adj2" fmla="val 25000"/>
              <a:gd name="adj3" fmla="val 317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3" name="2 Rectángulo"/>
          <p:cNvSpPr/>
          <p:nvPr/>
        </p:nvSpPr>
        <p:spPr>
          <a:xfrm>
            <a:off x="4283968" y="620688"/>
            <a:ext cx="4824537" cy="2246769"/>
          </a:xfrm>
          <a:prstGeom prst="rect">
            <a:avLst/>
          </a:prstGeom>
        </p:spPr>
        <p:txBody>
          <a:bodyPr wrap="square">
            <a:spAutoFit/>
          </a:bodyPr>
          <a:lstStyle/>
          <a:p>
            <a:pPr algn="just"/>
            <a:r>
              <a:rPr lang="es-ES" sz="1400" b="1" dirty="0" smtClean="0">
                <a:latin typeface="Calibri" pitchFamily="34" charset="0"/>
                <a:cs typeface="Calibri" pitchFamily="34" charset="0"/>
              </a:rPr>
              <a:t>Misión</a:t>
            </a:r>
            <a:r>
              <a:rPr lang="es-ES" sz="1400" b="1" dirty="0">
                <a:latin typeface="Calibri" pitchFamily="34" charset="0"/>
                <a:cs typeface="Calibri" pitchFamily="34" charset="0"/>
              </a:rPr>
              <a:t>: “Proveer bienes, suministros y servicios, para cubrir </a:t>
            </a:r>
            <a:r>
              <a:rPr lang="es-ES" sz="1400" b="1" dirty="0" smtClean="0">
                <a:latin typeface="Calibri" pitchFamily="34" charset="0"/>
                <a:cs typeface="Calibri" pitchFamily="34" charset="0"/>
              </a:rPr>
              <a:t>requerimientos </a:t>
            </a:r>
            <a:r>
              <a:rPr lang="es-ES" sz="1400" b="1" dirty="0">
                <a:latin typeface="Calibri" pitchFamily="34" charset="0"/>
                <a:cs typeface="Calibri" pitchFamily="34" charset="0"/>
              </a:rPr>
              <a:t>de las unidades de la ESPE…” </a:t>
            </a:r>
            <a:endParaRPr lang="es-EC" sz="1400" b="1" dirty="0">
              <a:latin typeface="Calibri" pitchFamily="34" charset="0"/>
              <a:cs typeface="Calibri" pitchFamily="34" charset="0"/>
            </a:endParaRPr>
          </a:p>
          <a:p>
            <a:pPr algn="just"/>
            <a:r>
              <a:rPr lang="es-ES" sz="1400" b="1" dirty="0">
                <a:latin typeface="Calibri" pitchFamily="34" charset="0"/>
                <a:cs typeface="Calibri" pitchFamily="34" charset="0"/>
              </a:rPr>
              <a:t> </a:t>
            </a:r>
            <a:endParaRPr lang="es-EC" sz="1400" b="1" dirty="0">
              <a:latin typeface="Calibri" pitchFamily="34" charset="0"/>
              <a:cs typeface="Calibri" pitchFamily="34" charset="0"/>
            </a:endParaRPr>
          </a:p>
          <a:p>
            <a:pPr algn="just"/>
            <a:r>
              <a:rPr lang="es-ES" sz="1400" b="1" dirty="0">
                <a:latin typeface="Calibri" pitchFamily="34" charset="0"/>
                <a:cs typeface="Calibri" pitchFamily="34" charset="0"/>
              </a:rPr>
              <a:t>Es responsable de:</a:t>
            </a:r>
            <a:endParaRPr lang="es-EC" sz="1400" b="1" dirty="0">
              <a:latin typeface="Calibri" pitchFamily="34" charset="0"/>
              <a:cs typeface="Calibri" pitchFamily="34" charset="0"/>
            </a:endParaRPr>
          </a:p>
          <a:p>
            <a:pPr marL="92075" lvl="1" indent="-92075" algn="just">
              <a:buFont typeface="Arial" pitchFamily="34" charset="0"/>
              <a:buChar char="•"/>
            </a:pPr>
            <a:r>
              <a:rPr lang="es-ES" sz="1400" b="1" dirty="0">
                <a:latin typeface="Calibri" pitchFamily="34" charset="0"/>
                <a:cs typeface="Calibri" pitchFamily="34" charset="0"/>
              </a:rPr>
              <a:t>Elaborar el Plan anual de </a:t>
            </a:r>
            <a:r>
              <a:rPr lang="es-ES" sz="1400" b="1" dirty="0" smtClean="0">
                <a:latin typeface="Calibri" pitchFamily="34" charset="0"/>
                <a:cs typeface="Calibri" pitchFamily="34" charset="0"/>
              </a:rPr>
              <a:t>contrataciones</a:t>
            </a:r>
          </a:p>
          <a:p>
            <a:pPr marL="92075" lvl="1" indent="-92075" algn="just">
              <a:buFont typeface="Arial" pitchFamily="34" charset="0"/>
              <a:buChar char="•"/>
            </a:pPr>
            <a:r>
              <a:rPr lang="es-ES" sz="1400" b="1" dirty="0" smtClean="0">
                <a:latin typeface="Calibri" pitchFamily="34" charset="0"/>
                <a:cs typeface="Calibri" pitchFamily="34" charset="0"/>
              </a:rPr>
              <a:t>Gestionar </a:t>
            </a:r>
            <a:r>
              <a:rPr lang="es-ES" sz="1400" b="1" dirty="0">
                <a:latin typeface="Calibri" pitchFamily="34" charset="0"/>
                <a:cs typeface="Calibri" pitchFamily="34" charset="0"/>
              </a:rPr>
              <a:t>las adquisiciones; </a:t>
            </a:r>
            <a:endParaRPr lang="es-EC" sz="1400" b="1" dirty="0">
              <a:latin typeface="Calibri" pitchFamily="34" charset="0"/>
              <a:cs typeface="Calibri" pitchFamily="34" charset="0"/>
            </a:endParaRPr>
          </a:p>
          <a:p>
            <a:pPr marL="92075" lvl="1" indent="-92075" algn="just">
              <a:buFont typeface="Arial" pitchFamily="34" charset="0"/>
              <a:buChar char="•"/>
            </a:pPr>
            <a:r>
              <a:rPr lang="es-ES" sz="1400" b="1" dirty="0">
                <a:latin typeface="Calibri" pitchFamily="34" charset="0"/>
                <a:cs typeface="Calibri" pitchFamily="34" charset="0"/>
              </a:rPr>
              <a:t>Administrar los activos e inventarios; </a:t>
            </a:r>
            <a:endParaRPr lang="es-EC" sz="1400" b="1" dirty="0">
              <a:latin typeface="Calibri" pitchFamily="34" charset="0"/>
              <a:cs typeface="Calibri" pitchFamily="34" charset="0"/>
            </a:endParaRPr>
          </a:p>
          <a:p>
            <a:pPr marL="92075" lvl="1" indent="-92075" algn="just">
              <a:buFont typeface="Arial" pitchFamily="34" charset="0"/>
              <a:buChar char="•"/>
            </a:pPr>
            <a:r>
              <a:rPr lang="es-ES" sz="1400" b="1" dirty="0">
                <a:latin typeface="Calibri" pitchFamily="34" charset="0"/>
                <a:cs typeface="Calibri" pitchFamily="34" charset="0"/>
              </a:rPr>
              <a:t>Coordinar permanentemente con los administradores de cada </a:t>
            </a:r>
            <a:r>
              <a:rPr lang="es-ES" sz="1400" b="1" dirty="0" smtClean="0">
                <a:latin typeface="Calibri" pitchFamily="34" charset="0"/>
                <a:cs typeface="Calibri" pitchFamily="34" charset="0"/>
              </a:rPr>
              <a:t>contrato; </a:t>
            </a:r>
            <a:endParaRPr lang="es-EC" sz="1400" b="1" dirty="0">
              <a:latin typeface="Calibri" pitchFamily="34" charset="0"/>
              <a:cs typeface="Calibri" pitchFamily="34" charset="0"/>
            </a:endParaRPr>
          </a:p>
          <a:p>
            <a:pPr marL="92075" lvl="1" indent="-92075" algn="just">
              <a:buFont typeface="Arial" pitchFamily="34" charset="0"/>
              <a:buChar char="•"/>
            </a:pPr>
            <a:r>
              <a:rPr lang="es-ES" sz="1400" b="1" dirty="0">
                <a:latin typeface="Calibri" pitchFamily="34" charset="0"/>
                <a:cs typeface="Calibri" pitchFamily="34" charset="0"/>
              </a:rPr>
              <a:t>Evaluar </a:t>
            </a:r>
            <a:r>
              <a:rPr lang="es-ES" sz="1400" b="1" dirty="0" smtClean="0">
                <a:latin typeface="Calibri" pitchFamily="34" charset="0"/>
                <a:cs typeface="Calibri" pitchFamily="34" charset="0"/>
              </a:rPr>
              <a:t>proveedores</a:t>
            </a:r>
            <a:endParaRPr lang="es-EC" sz="1400" b="1" dirty="0">
              <a:latin typeface="Calibri" pitchFamily="34" charset="0"/>
              <a:cs typeface="Calibri" pitchFamily="34" charset="0"/>
            </a:endParaRPr>
          </a:p>
        </p:txBody>
      </p:sp>
      <p:sp>
        <p:nvSpPr>
          <p:cNvPr id="4" name="3 Rectángulo"/>
          <p:cNvSpPr/>
          <p:nvPr/>
        </p:nvSpPr>
        <p:spPr>
          <a:xfrm>
            <a:off x="141793" y="3717032"/>
            <a:ext cx="3188321" cy="2246769"/>
          </a:xfrm>
          <a:prstGeom prst="rect">
            <a:avLst/>
          </a:prstGeom>
        </p:spPr>
        <p:txBody>
          <a:bodyPr wrap="square">
            <a:spAutoFit/>
          </a:bodyPr>
          <a:lstStyle/>
          <a:p>
            <a:pPr algn="just"/>
            <a:r>
              <a:rPr lang="es-ES" sz="1400" b="1" dirty="0">
                <a:latin typeface="Calibri" pitchFamily="34" charset="0"/>
                <a:cs typeface="Calibri" pitchFamily="34" charset="0"/>
              </a:rPr>
              <a:t>El Macroproceso de Gestión de Recursos Físicos, constituye un macroproceso de soporte o apoyo del Sistema ESPE, cuyo objetivo es “</a:t>
            </a:r>
            <a:r>
              <a:rPr lang="es-EC" sz="1400" b="1" dirty="0">
                <a:latin typeface="Calibri" pitchFamily="34" charset="0"/>
                <a:cs typeface="Calibri" pitchFamily="34" charset="0"/>
              </a:rPr>
              <a:t>Suministrar de manera oportuna y adecuada bienes </a:t>
            </a:r>
            <a:r>
              <a:rPr lang="es-EC" sz="1400" b="1" dirty="0" smtClean="0">
                <a:latin typeface="Calibri" pitchFamily="34" charset="0"/>
                <a:cs typeface="Calibri" pitchFamily="34" charset="0"/>
              </a:rPr>
              <a:t> y </a:t>
            </a:r>
            <a:r>
              <a:rPr lang="es-EC" sz="1400" b="1" dirty="0">
                <a:latin typeface="Calibri" pitchFamily="34" charset="0"/>
                <a:cs typeface="Calibri" pitchFamily="34" charset="0"/>
              </a:rPr>
              <a:t>servicios; gestionar y administrar la infraestructura física, proporcionando los recursos físicos y los servicios necesarios para el desarrollo institucional”.  </a:t>
            </a:r>
          </a:p>
        </p:txBody>
      </p:sp>
      <p:sp>
        <p:nvSpPr>
          <p:cNvPr id="9" name="8 Rectángulo"/>
          <p:cNvSpPr/>
          <p:nvPr/>
        </p:nvSpPr>
        <p:spPr>
          <a:xfrm>
            <a:off x="1979712" y="44624"/>
            <a:ext cx="7164287"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UBICACIÓN</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8" name="7 Botón de acción: Hacia atrás o Anterior">
            <a:hlinkClick r:id="rId4"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1995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6895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0" y="44624"/>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PROVEEDORES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5962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5" y="692696"/>
            <a:ext cx="8529637"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0" y="44624"/>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PROCESOS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5987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729" t="14760" r="13089" b="1921"/>
          <a:stretch/>
        </p:blipFill>
        <p:spPr bwMode="auto">
          <a:xfrm>
            <a:off x="179512" y="692696"/>
            <a:ext cx="8796857"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0" y="44624"/>
            <a:ext cx="9143999"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rPr>
              <a:t>SISTEMA </a:t>
            </a:r>
            <a:r>
              <a:rPr lang="es-ES" sz="2800" b="1" spc="50" dirty="0" smtClean="0">
                <a:ln w="11430"/>
                <a:effectLst>
                  <a:outerShdw blurRad="76200" dist="50800" dir="5400000" algn="tl" rotWithShape="0">
                    <a:srgbClr val="000000">
                      <a:alpha val="65000"/>
                    </a:srgbClr>
                  </a:outerShdw>
                </a:effectLst>
                <a:latin typeface="Calibri" pitchFamily="34" charset="0"/>
                <a:cs typeface="Calibri" pitchFamily="34" charset="0"/>
              </a:rPr>
              <a:t>LOGÍSTICO ESPE - RESULTADOS</a:t>
            </a:r>
            <a:endParaRPr lang="es-ES" sz="2800" b="1" spc="50" dirty="0">
              <a:ln w="11430"/>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 name="3 Botón de acción: Hacia atrás o Anterior">
            <a:hlinkClick r:id="rId3" action="ppaction://hlinksldjump" highlightClick="1"/>
          </p:cNvPr>
          <p:cNvSpPr/>
          <p:nvPr/>
        </p:nvSpPr>
        <p:spPr>
          <a:xfrm>
            <a:off x="3635896" y="6453336"/>
            <a:ext cx="288032" cy="216024"/>
          </a:xfrm>
          <a:prstGeom prst="actionButtonBackPrevious">
            <a:avLst/>
          </a:prstGeom>
          <a:ln w="3175">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7239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1237</Words>
  <Application>Microsoft Office PowerPoint</Application>
  <PresentationFormat>Presentación en pantalla (4:3)</PresentationFormat>
  <Paragraphs>165</Paragraphs>
  <Slides>29</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32" baseType="lpstr">
      <vt:lpstr>Diseño predeterminado</vt:lpstr>
      <vt:lpstr>Diseño personalizado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eltandazo</cp:lastModifiedBy>
  <cp:revision>52</cp:revision>
  <cp:lastPrinted>2011-07-01T19:16:47Z</cp:lastPrinted>
  <dcterms:created xsi:type="dcterms:W3CDTF">2011-06-26T01:24:46Z</dcterms:created>
  <dcterms:modified xsi:type="dcterms:W3CDTF">2011-07-20T21:22:59Z</dcterms:modified>
</cp:coreProperties>
</file>