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6"/>
  </p:notesMasterIdLst>
  <p:handoutMasterIdLst>
    <p:handoutMasterId r:id="rId97"/>
  </p:handoutMasterIdLst>
  <p:sldIdLst>
    <p:sldId id="256" r:id="rId2"/>
    <p:sldId id="380" r:id="rId3"/>
    <p:sldId id="385" r:id="rId4"/>
    <p:sldId id="381" r:id="rId5"/>
    <p:sldId id="388" r:id="rId6"/>
    <p:sldId id="389" r:id="rId7"/>
    <p:sldId id="390" r:id="rId8"/>
    <p:sldId id="391" r:id="rId9"/>
    <p:sldId id="382" r:id="rId10"/>
    <p:sldId id="383" r:id="rId11"/>
    <p:sldId id="384" r:id="rId12"/>
    <p:sldId id="387" r:id="rId13"/>
    <p:sldId id="267" r:id="rId14"/>
    <p:sldId id="392" r:id="rId15"/>
    <p:sldId id="287" r:id="rId16"/>
    <p:sldId id="288" r:id="rId17"/>
    <p:sldId id="289" r:id="rId18"/>
    <p:sldId id="290" r:id="rId19"/>
    <p:sldId id="291" r:id="rId20"/>
    <p:sldId id="293" r:id="rId21"/>
    <p:sldId id="294" r:id="rId22"/>
    <p:sldId id="295" r:id="rId23"/>
    <p:sldId id="296" r:id="rId24"/>
    <p:sldId id="297" r:id="rId25"/>
    <p:sldId id="298" r:id="rId26"/>
    <p:sldId id="299" r:id="rId27"/>
    <p:sldId id="300" r:id="rId28"/>
    <p:sldId id="301" r:id="rId29"/>
    <p:sldId id="393"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94" r:id="rId54"/>
    <p:sldId id="395" r:id="rId55"/>
    <p:sldId id="340" r:id="rId56"/>
    <p:sldId id="341" r:id="rId57"/>
    <p:sldId id="342" r:id="rId58"/>
    <p:sldId id="343" r:id="rId59"/>
    <p:sldId id="344" r:id="rId60"/>
    <p:sldId id="345" r:id="rId61"/>
    <p:sldId id="346" r:id="rId62"/>
    <p:sldId id="347" r:id="rId63"/>
    <p:sldId id="348" r:id="rId64"/>
    <p:sldId id="349" r:id="rId65"/>
    <p:sldId id="350" r:id="rId66"/>
    <p:sldId id="351" r:id="rId67"/>
    <p:sldId id="352" r:id="rId68"/>
    <p:sldId id="353" r:id="rId69"/>
    <p:sldId id="354" r:id="rId70"/>
    <p:sldId id="355" r:id="rId71"/>
    <p:sldId id="356" r:id="rId72"/>
    <p:sldId id="357" r:id="rId73"/>
    <p:sldId id="358" r:id="rId74"/>
    <p:sldId id="359" r:id="rId75"/>
    <p:sldId id="360" r:id="rId76"/>
    <p:sldId id="361" r:id="rId77"/>
    <p:sldId id="362" r:id="rId78"/>
    <p:sldId id="396" r:id="rId79"/>
    <p:sldId id="364" r:id="rId80"/>
    <p:sldId id="365" r:id="rId81"/>
    <p:sldId id="366" r:id="rId82"/>
    <p:sldId id="367" r:id="rId83"/>
    <p:sldId id="368" r:id="rId84"/>
    <p:sldId id="369" r:id="rId85"/>
    <p:sldId id="370" r:id="rId86"/>
    <p:sldId id="397" r:id="rId87"/>
    <p:sldId id="372" r:id="rId88"/>
    <p:sldId id="373" r:id="rId89"/>
    <p:sldId id="374" r:id="rId90"/>
    <p:sldId id="375" r:id="rId91"/>
    <p:sldId id="376" r:id="rId92"/>
    <p:sldId id="377" r:id="rId93"/>
    <p:sldId id="378" r:id="rId94"/>
    <p:sldId id="379" r:id="rId9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8FB"/>
    <a:srgbClr val="FF6600"/>
    <a:srgbClr val="FF99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6" d="100"/>
          <a:sy n="66" d="100"/>
        </p:scale>
        <p:origin x="-1422" y="-96"/>
      </p:cViewPr>
      <p:guideLst>
        <p:guide orient="horz" pos="2160"/>
        <p:guide pos="2880"/>
      </p:guideLst>
    </p:cSldViewPr>
  </p:slideViewPr>
  <p:outlineViewPr>
    <p:cViewPr>
      <p:scale>
        <a:sx n="33" d="100"/>
        <a:sy n="33" d="100"/>
      </p:scale>
      <p:origin x="0" y="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14D61-52CD-471A-9870-9304241A4EA5}" type="doc">
      <dgm:prSet loTypeId="urn:microsoft.com/office/officeart/2005/8/layout/StepDownProcess" loCatId="process" qsTypeId="urn:microsoft.com/office/officeart/2005/8/quickstyle/simple1" qsCatId="simple" csTypeId="urn:microsoft.com/office/officeart/2005/8/colors/accent2_3" csCatId="accent2" phldr="1"/>
      <dgm:spPr/>
      <dgm:t>
        <a:bodyPr/>
        <a:lstStyle/>
        <a:p>
          <a:endParaRPr lang="es-EC"/>
        </a:p>
      </dgm:t>
    </dgm:pt>
    <dgm:pt modelId="{3A2D4317-F8F4-4FCC-8868-FA3D8A6B9F18}">
      <dgm:prSet phldrT="[Texto]"/>
      <dgm:spPr/>
      <dgm:t>
        <a:bodyPr/>
        <a:lstStyle/>
        <a:p>
          <a:r>
            <a:rPr lang="es-EC" dirty="0" smtClean="0"/>
            <a:t>Visión</a:t>
          </a:r>
          <a:endParaRPr lang="es-EC" dirty="0"/>
        </a:p>
      </dgm:t>
    </dgm:pt>
    <dgm:pt modelId="{0B21078B-920B-4893-8572-7AD0336C5FD0}" type="parTrans" cxnId="{C641F98F-CBD7-49BC-AF7F-BDD454E466E7}">
      <dgm:prSet/>
      <dgm:spPr/>
      <dgm:t>
        <a:bodyPr/>
        <a:lstStyle/>
        <a:p>
          <a:endParaRPr lang="es-EC"/>
        </a:p>
      </dgm:t>
    </dgm:pt>
    <dgm:pt modelId="{5BC4FC26-47E2-43EC-A1DF-8E6BECDCCF36}" type="sibTrans" cxnId="{C641F98F-CBD7-49BC-AF7F-BDD454E466E7}">
      <dgm:prSet/>
      <dgm:spPr/>
      <dgm:t>
        <a:bodyPr/>
        <a:lstStyle/>
        <a:p>
          <a:endParaRPr lang="es-EC"/>
        </a:p>
      </dgm:t>
    </dgm:pt>
    <dgm:pt modelId="{65A4180B-39E2-4BCA-9FB8-867EA2C68B75}">
      <dgm:prSet phldrT="[Texto]"/>
      <dgm:spPr/>
      <dgm:t>
        <a:bodyPr/>
        <a:lstStyle/>
        <a:p>
          <a:r>
            <a:rPr lang="es-EC" dirty="0" smtClean="0"/>
            <a:t>Misión</a:t>
          </a:r>
          <a:endParaRPr lang="es-EC" dirty="0"/>
        </a:p>
      </dgm:t>
    </dgm:pt>
    <dgm:pt modelId="{1688AB70-68BD-4EBC-AF51-3A7FB710C6D1}" type="parTrans" cxnId="{0DF34B8C-5C43-4D21-A332-1E9DED24D39A}">
      <dgm:prSet/>
      <dgm:spPr/>
      <dgm:t>
        <a:bodyPr/>
        <a:lstStyle/>
        <a:p>
          <a:endParaRPr lang="es-EC"/>
        </a:p>
      </dgm:t>
    </dgm:pt>
    <dgm:pt modelId="{C43E0807-792E-4B8E-87E5-31B4AE8F15B5}" type="sibTrans" cxnId="{0DF34B8C-5C43-4D21-A332-1E9DED24D39A}">
      <dgm:prSet/>
      <dgm:spPr/>
      <dgm:t>
        <a:bodyPr/>
        <a:lstStyle/>
        <a:p>
          <a:endParaRPr lang="es-EC"/>
        </a:p>
      </dgm:t>
    </dgm:pt>
    <dgm:pt modelId="{F5D50D62-E26F-4F3F-841E-D429C37F7AA7}">
      <dgm:prSet phldrT="[Texto]"/>
      <dgm:spPr/>
      <dgm:t>
        <a:bodyPr/>
        <a:lstStyle/>
        <a:p>
          <a:r>
            <a:rPr lang="es-EC" dirty="0" smtClean="0"/>
            <a:t>Metas</a:t>
          </a:r>
          <a:endParaRPr lang="es-EC" dirty="0"/>
        </a:p>
      </dgm:t>
    </dgm:pt>
    <dgm:pt modelId="{2C0A4B68-62DA-4BB3-B162-A5FC89F709B1}" type="parTrans" cxnId="{F89935CB-013F-4F3A-9B2E-26951DC11997}">
      <dgm:prSet/>
      <dgm:spPr/>
      <dgm:t>
        <a:bodyPr/>
        <a:lstStyle/>
        <a:p>
          <a:endParaRPr lang="es-EC"/>
        </a:p>
      </dgm:t>
    </dgm:pt>
    <dgm:pt modelId="{21325F50-3CC3-4A66-99B1-51DCFA8AAC3A}" type="sibTrans" cxnId="{F89935CB-013F-4F3A-9B2E-26951DC11997}">
      <dgm:prSet/>
      <dgm:spPr/>
      <dgm:t>
        <a:bodyPr/>
        <a:lstStyle/>
        <a:p>
          <a:endParaRPr lang="es-EC"/>
        </a:p>
      </dgm:t>
    </dgm:pt>
    <dgm:pt modelId="{3103E5B5-C706-4D78-8D1D-4CE3585440D3}">
      <dgm:prSet phldrT="[Texto]"/>
      <dgm:spPr/>
      <dgm:t>
        <a:bodyPr/>
        <a:lstStyle/>
        <a:p>
          <a:r>
            <a:rPr lang="es-EC" dirty="0" smtClean="0"/>
            <a:t>Objetivos</a:t>
          </a:r>
          <a:endParaRPr lang="es-EC" dirty="0"/>
        </a:p>
      </dgm:t>
    </dgm:pt>
    <dgm:pt modelId="{389BB739-4057-46E8-86BC-0E77B86BA0F3}" type="parTrans" cxnId="{DECE6364-967E-4CE8-A72B-AA294913883D}">
      <dgm:prSet/>
      <dgm:spPr/>
      <dgm:t>
        <a:bodyPr/>
        <a:lstStyle/>
        <a:p>
          <a:endParaRPr lang="es-EC"/>
        </a:p>
      </dgm:t>
    </dgm:pt>
    <dgm:pt modelId="{B88D8556-CE57-4722-A3FB-635F0210F4D8}" type="sibTrans" cxnId="{DECE6364-967E-4CE8-A72B-AA294913883D}">
      <dgm:prSet/>
      <dgm:spPr/>
      <dgm:t>
        <a:bodyPr/>
        <a:lstStyle/>
        <a:p>
          <a:endParaRPr lang="es-EC"/>
        </a:p>
      </dgm:t>
    </dgm:pt>
    <dgm:pt modelId="{67A6ED5C-D0F1-4610-8EDB-7BE18121B6F2}">
      <dgm:prSet phldrT="[Texto]"/>
      <dgm:spPr/>
      <dgm:t>
        <a:bodyPr/>
        <a:lstStyle/>
        <a:p>
          <a:r>
            <a:rPr lang="es-EC" dirty="0" smtClean="0"/>
            <a:t>Estrategias</a:t>
          </a:r>
          <a:endParaRPr lang="es-EC" dirty="0"/>
        </a:p>
      </dgm:t>
    </dgm:pt>
    <dgm:pt modelId="{45ABD40E-ED58-4040-AD24-FA0F2FF879D0}" type="parTrans" cxnId="{69D32D4E-1157-4F02-B839-F0DB736CC339}">
      <dgm:prSet/>
      <dgm:spPr/>
      <dgm:t>
        <a:bodyPr/>
        <a:lstStyle/>
        <a:p>
          <a:endParaRPr lang="es-EC"/>
        </a:p>
      </dgm:t>
    </dgm:pt>
    <dgm:pt modelId="{FEA40404-149B-4BEC-927D-E6C47C5F417C}" type="sibTrans" cxnId="{69D32D4E-1157-4F02-B839-F0DB736CC339}">
      <dgm:prSet/>
      <dgm:spPr/>
      <dgm:t>
        <a:bodyPr/>
        <a:lstStyle/>
        <a:p>
          <a:endParaRPr lang="es-EC"/>
        </a:p>
      </dgm:t>
    </dgm:pt>
    <dgm:pt modelId="{9B3C6D7A-7FB2-44B3-AE72-26C7D6B1D7C1}">
      <dgm:prSet phldrT="[Texto]"/>
      <dgm:spPr/>
      <dgm:t>
        <a:bodyPr/>
        <a:lstStyle/>
        <a:p>
          <a:r>
            <a:rPr lang="es-EC" dirty="0" smtClean="0"/>
            <a:t>Proyectos</a:t>
          </a:r>
          <a:endParaRPr lang="es-EC" dirty="0"/>
        </a:p>
      </dgm:t>
    </dgm:pt>
    <dgm:pt modelId="{6BE0C4A8-02FD-4164-BE14-E1D3C377810A}" type="parTrans" cxnId="{6B5A7ED4-BA03-4F87-9190-AFDD3A94734A}">
      <dgm:prSet/>
      <dgm:spPr/>
      <dgm:t>
        <a:bodyPr/>
        <a:lstStyle/>
        <a:p>
          <a:endParaRPr lang="es-EC"/>
        </a:p>
      </dgm:t>
    </dgm:pt>
    <dgm:pt modelId="{E3225252-94B8-4765-8314-FB774A0E0B5F}" type="sibTrans" cxnId="{6B5A7ED4-BA03-4F87-9190-AFDD3A94734A}">
      <dgm:prSet/>
      <dgm:spPr/>
      <dgm:t>
        <a:bodyPr/>
        <a:lstStyle/>
        <a:p>
          <a:endParaRPr lang="es-EC"/>
        </a:p>
      </dgm:t>
    </dgm:pt>
    <dgm:pt modelId="{8D62A555-800E-4C64-8635-E64E9F6964D7}" type="pres">
      <dgm:prSet presAssocID="{5C114D61-52CD-471A-9870-9304241A4EA5}" presName="rootnode" presStyleCnt="0">
        <dgm:presLayoutVars>
          <dgm:chMax/>
          <dgm:chPref/>
          <dgm:dir/>
          <dgm:animLvl val="lvl"/>
        </dgm:presLayoutVars>
      </dgm:prSet>
      <dgm:spPr/>
      <dgm:t>
        <a:bodyPr/>
        <a:lstStyle/>
        <a:p>
          <a:endParaRPr lang="es-EC"/>
        </a:p>
      </dgm:t>
    </dgm:pt>
    <dgm:pt modelId="{93DD5F98-F664-422B-AEFC-770E1D73114C}" type="pres">
      <dgm:prSet presAssocID="{3A2D4317-F8F4-4FCC-8868-FA3D8A6B9F18}" presName="composite" presStyleCnt="0"/>
      <dgm:spPr/>
    </dgm:pt>
    <dgm:pt modelId="{DB0C128F-E1DA-4586-BA9C-CD675F3007B0}" type="pres">
      <dgm:prSet presAssocID="{3A2D4317-F8F4-4FCC-8868-FA3D8A6B9F18}" presName="bentUpArrow1" presStyleLbl="alignImgPlace1" presStyleIdx="0" presStyleCnt="5"/>
      <dgm:spPr/>
    </dgm:pt>
    <dgm:pt modelId="{126EC22A-749B-4CAC-829E-8CABE03BDF82}" type="pres">
      <dgm:prSet presAssocID="{3A2D4317-F8F4-4FCC-8868-FA3D8A6B9F18}" presName="ParentText" presStyleLbl="node1" presStyleIdx="0" presStyleCnt="6">
        <dgm:presLayoutVars>
          <dgm:chMax val="1"/>
          <dgm:chPref val="1"/>
          <dgm:bulletEnabled val="1"/>
        </dgm:presLayoutVars>
      </dgm:prSet>
      <dgm:spPr/>
      <dgm:t>
        <a:bodyPr/>
        <a:lstStyle/>
        <a:p>
          <a:endParaRPr lang="es-EC"/>
        </a:p>
      </dgm:t>
    </dgm:pt>
    <dgm:pt modelId="{B8A5271F-8CD5-4917-9BDA-9E8E03FC358F}" type="pres">
      <dgm:prSet presAssocID="{3A2D4317-F8F4-4FCC-8868-FA3D8A6B9F18}" presName="ChildText" presStyleLbl="revTx" presStyleIdx="0" presStyleCnt="5">
        <dgm:presLayoutVars>
          <dgm:chMax val="0"/>
          <dgm:chPref val="0"/>
          <dgm:bulletEnabled val="1"/>
        </dgm:presLayoutVars>
      </dgm:prSet>
      <dgm:spPr/>
      <dgm:t>
        <a:bodyPr/>
        <a:lstStyle/>
        <a:p>
          <a:endParaRPr lang="es-EC"/>
        </a:p>
      </dgm:t>
    </dgm:pt>
    <dgm:pt modelId="{13695B9A-8B5A-4E19-A9C6-5D7100A694DD}" type="pres">
      <dgm:prSet presAssocID="{5BC4FC26-47E2-43EC-A1DF-8E6BECDCCF36}" presName="sibTrans" presStyleCnt="0"/>
      <dgm:spPr/>
    </dgm:pt>
    <dgm:pt modelId="{7CDF072F-8E2C-4837-BBAF-3917582F12EA}" type="pres">
      <dgm:prSet presAssocID="{65A4180B-39E2-4BCA-9FB8-867EA2C68B75}" presName="composite" presStyleCnt="0"/>
      <dgm:spPr/>
    </dgm:pt>
    <dgm:pt modelId="{2D8F4DA9-49FF-4D4D-93E5-6C7E9BE9222E}" type="pres">
      <dgm:prSet presAssocID="{65A4180B-39E2-4BCA-9FB8-867EA2C68B75}" presName="bentUpArrow1" presStyleLbl="alignImgPlace1" presStyleIdx="1" presStyleCnt="5"/>
      <dgm:spPr/>
    </dgm:pt>
    <dgm:pt modelId="{E65D132F-512A-4CF8-85BD-75749D307B6C}" type="pres">
      <dgm:prSet presAssocID="{65A4180B-39E2-4BCA-9FB8-867EA2C68B75}" presName="ParentText" presStyleLbl="node1" presStyleIdx="1" presStyleCnt="6">
        <dgm:presLayoutVars>
          <dgm:chMax val="1"/>
          <dgm:chPref val="1"/>
          <dgm:bulletEnabled val="1"/>
        </dgm:presLayoutVars>
      </dgm:prSet>
      <dgm:spPr/>
      <dgm:t>
        <a:bodyPr/>
        <a:lstStyle/>
        <a:p>
          <a:endParaRPr lang="es-EC"/>
        </a:p>
      </dgm:t>
    </dgm:pt>
    <dgm:pt modelId="{B9D8E309-0B75-4B7F-90D6-B7FAA5D3CA34}" type="pres">
      <dgm:prSet presAssocID="{65A4180B-39E2-4BCA-9FB8-867EA2C68B75}" presName="ChildText" presStyleLbl="revTx" presStyleIdx="1" presStyleCnt="5">
        <dgm:presLayoutVars>
          <dgm:chMax val="0"/>
          <dgm:chPref val="0"/>
          <dgm:bulletEnabled val="1"/>
        </dgm:presLayoutVars>
      </dgm:prSet>
      <dgm:spPr/>
    </dgm:pt>
    <dgm:pt modelId="{C3B85115-BBB6-4621-85B3-957510D14ECA}" type="pres">
      <dgm:prSet presAssocID="{C43E0807-792E-4B8E-87E5-31B4AE8F15B5}" presName="sibTrans" presStyleCnt="0"/>
      <dgm:spPr/>
    </dgm:pt>
    <dgm:pt modelId="{BD0C1963-D938-40D4-877F-3569DDA9AB31}" type="pres">
      <dgm:prSet presAssocID="{F5D50D62-E26F-4F3F-841E-D429C37F7AA7}" presName="composite" presStyleCnt="0"/>
      <dgm:spPr/>
    </dgm:pt>
    <dgm:pt modelId="{FD2C6958-F07A-44AB-9A57-3E33295694C2}" type="pres">
      <dgm:prSet presAssocID="{F5D50D62-E26F-4F3F-841E-D429C37F7AA7}" presName="bentUpArrow1" presStyleLbl="alignImgPlace1" presStyleIdx="2" presStyleCnt="5"/>
      <dgm:spPr/>
    </dgm:pt>
    <dgm:pt modelId="{76A77E3C-27B3-4556-82A6-FB19ED5ECDE1}" type="pres">
      <dgm:prSet presAssocID="{F5D50D62-E26F-4F3F-841E-D429C37F7AA7}" presName="ParentText" presStyleLbl="node1" presStyleIdx="2" presStyleCnt="6">
        <dgm:presLayoutVars>
          <dgm:chMax val="1"/>
          <dgm:chPref val="1"/>
          <dgm:bulletEnabled val="1"/>
        </dgm:presLayoutVars>
      </dgm:prSet>
      <dgm:spPr/>
      <dgm:t>
        <a:bodyPr/>
        <a:lstStyle/>
        <a:p>
          <a:endParaRPr lang="es-EC"/>
        </a:p>
      </dgm:t>
    </dgm:pt>
    <dgm:pt modelId="{07E6C529-D180-4AC7-AB6D-FEA742E33447}" type="pres">
      <dgm:prSet presAssocID="{F5D50D62-E26F-4F3F-841E-D429C37F7AA7}" presName="ChildText" presStyleLbl="revTx" presStyleIdx="2" presStyleCnt="5">
        <dgm:presLayoutVars>
          <dgm:chMax val="0"/>
          <dgm:chPref val="0"/>
          <dgm:bulletEnabled val="1"/>
        </dgm:presLayoutVars>
      </dgm:prSet>
      <dgm:spPr/>
      <dgm:t>
        <a:bodyPr/>
        <a:lstStyle/>
        <a:p>
          <a:endParaRPr lang="es-EC"/>
        </a:p>
      </dgm:t>
    </dgm:pt>
    <dgm:pt modelId="{F5070F6B-BC1C-411B-B39A-589DF652EAC7}" type="pres">
      <dgm:prSet presAssocID="{21325F50-3CC3-4A66-99B1-51DCFA8AAC3A}" presName="sibTrans" presStyleCnt="0"/>
      <dgm:spPr/>
    </dgm:pt>
    <dgm:pt modelId="{17F879B4-BC10-40A5-B0AC-1BF902661552}" type="pres">
      <dgm:prSet presAssocID="{3103E5B5-C706-4D78-8D1D-4CE3585440D3}" presName="composite" presStyleCnt="0"/>
      <dgm:spPr/>
    </dgm:pt>
    <dgm:pt modelId="{C89FCBA3-AEBE-4DC6-8DED-FF9665B9EF18}" type="pres">
      <dgm:prSet presAssocID="{3103E5B5-C706-4D78-8D1D-4CE3585440D3}" presName="bentUpArrow1" presStyleLbl="alignImgPlace1" presStyleIdx="3" presStyleCnt="5"/>
      <dgm:spPr/>
    </dgm:pt>
    <dgm:pt modelId="{1DD2B142-D156-4046-911F-840E853E1720}" type="pres">
      <dgm:prSet presAssocID="{3103E5B5-C706-4D78-8D1D-4CE3585440D3}" presName="ParentText" presStyleLbl="node1" presStyleIdx="3" presStyleCnt="6">
        <dgm:presLayoutVars>
          <dgm:chMax val="1"/>
          <dgm:chPref val="1"/>
          <dgm:bulletEnabled val="1"/>
        </dgm:presLayoutVars>
      </dgm:prSet>
      <dgm:spPr/>
      <dgm:t>
        <a:bodyPr/>
        <a:lstStyle/>
        <a:p>
          <a:endParaRPr lang="es-EC"/>
        </a:p>
      </dgm:t>
    </dgm:pt>
    <dgm:pt modelId="{49091EA1-3B34-4319-93C9-38DD56149A1D}" type="pres">
      <dgm:prSet presAssocID="{3103E5B5-C706-4D78-8D1D-4CE3585440D3}" presName="ChildText" presStyleLbl="revTx" presStyleIdx="3" presStyleCnt="5">
        <dgm:presLayoutVars>
          <dgm:chMax val="0"/>
          <dgm:chPref val="0"/>
          <dgm:bulletEnabled val="1"/>
        </dgm:presLayoutVars>
      </dgm:prSet>
      <dgm:spPr/>
    </dgm:pt>
    <dgm:pt modelId="{D5D643A2-7F05-4979-A8A7-884A0BABD677}" type="pres">
      <dgm:prSet presAssocID="{B88D8556-CE57-4722-A3FB-635F0210F4D8}" presName="sibTrans" presStyleCnt="0"/>
      <dgm:spPr/>
    </dgm:pt>
    <dgm:pt modelId="{EE945A1E-5FC0-496C-B977-57F8C7CA9E67}" type="pres">
      <dgm:prSet presAssocID="{67A6ED5C-D0F1-4610-8EDB-7BE18121B6F2}" presName="composite" presStyleCnt="0"/>
      <dgm:spPr/>
    </dgm:pt>
    <dgm:pt modelId="{0B7BEFBD-1A63-4F1F-B41F-1C19A72E8AAA}" type="pres">
      <dgm:prSet presAssocID="{67A6ED5C-D0F1-4610-8EDB-7BE18121B6F2}" presName="bentUpArrow1" presStyleLbl="alignImgPlace1" presStyleIdx="4" presStyleCnt="5"/>
      <dgm:spPr/>
    </dgm:pt>
    <dgm:pt modelId="{7521DD9F-11BC-475D-85EB-67288463032F}" type="pres">
      <dgm:prSet presAssocID="{67A6ED5C-D0F1-4610-8EDB-7BE18121B6F2}" presName="ParentText" presStyleLbl="node1" presStyleIdx="4" presStyleCnt="6">
        <dgm:presLayoutVars>
          <dgm:chMax val="1"/>
          <dgm:chPref val="1"/>
          <dgm:bulletEnabled val="1"/>
        </dgm:presLayoutVars>
      </dgm:prSet>
      <dgm:spPr/>
      <dgm:t>
        <a:bodyPr/>
        <a:lstStyle/>
        <a:p>
          <a:endParaRPr lang="es-EC"/>
        </a:p>
      </dgm:t>
    </dgm:pt>
    <dgm:pt modelId="{056AD7A8-4778-4A6C-A82A-47A055823EC2}" type="pres">
      <dgm:prSet presAssocID="{67A6ED5C-D0F1-4610-8EDB-7BE18121B6F2}" presName="ChildText" presStyleLbl="revTx" presStyleIdx="4" presStyleCnt="5">
        <dgm:presLayoutVars>
          <dgm:chMax val="0"/>
          <dgm:chPref val="0"/>
          <dgm:bulletEnabled val="1"/>
        </dgm:presLayoutVars>
      </dgm:prSet>
      <dgm:spPr/>
    </dgm:pt>
    <dgm:pt modelId="{F9B0EDE6-6876-4630-9A63-EBD77A791FF2}" type="pres">
      <dgm:prSet presAssocID="{FEA40404-149B-4BEC-927D-E6C47C5F417C}" presName="sibTrans" presStyleCnt="0"/>
      <dgm:spPr/>
    </dgm:pt>
    <dgm:pt modelId="{A85C7C3E-0FC4-45C2-99D7-2A3FAAE61472}" type="pres">
      <dgm:prSet presAssocID="{9B3C6D7A-7FB2-44B3-AE72-26C7D6B1D7C1}" presName="composite" presStyleCnt="0"/>
      <dgm:spPr/>
    </dgm:pt>
    <dgm:pt modelId="{D603D40C-113C-446F-A189-E49FD4416BA2}" type="pres">
      <dgm:prSet presAssocID="{9B3C6D7A-7FB2-44B3-AE72-26C7D6B1D7C1}" presName="ParentText" presStyleLbl="node1" presStyleIdx="5" presStyleCnt="6">
        <dgm:presLayoutVars>
          <dgm:chMax val="1"/>
          <dgm:chPref val="1"/>
          <dgm:bulletEnabled val="1"/>
        </dgm:presLayoutVars>
      </dgm:prSet>
      <dgm:spPr/>
      <dgm:t>
        <a:bodyPr/>
        <a:lstStyle/>
        <a:p>
          <a:endParaRPr lang="es-EC"/>
        </a:p>
      </dgm:t>
    </dgm:pt>
  </dgm:ptLst>
  <dgm:cxnLst>
    <dgm:cxn modelId="{37B18CE6-3C76-49E5-917B-3121AECB38D8}" type="presOf" srcId="{F5D50D62-E26F-4F3F-841E-D429C37F7AA7}" destId="{76A77E3C-27B3-4556-82A6-FB19ED5ECDE1}" srcOrd="0" destOrd="0" presId="urn:microsoft.com/office/officeart/2005/8/layout/StepDownProcess"/>
    <dgm:cxn modelId="{EA892040-D69D-4F9C-B2D2-77E276D2C439}" type="presOf" srcId="{3103E5B5-C706-4D78-8D1D-4CE3585440D3}" destId="{1DD2B142-D156-4046-911F-840E853E1720}" srcOrd="0" destOrd="0" presId="urn:microsoft.com/office/officeart/2005/8/layout/StepDownProcess"/>
    <dgm:cxn modelId="{2A087D5F-978B-46D2-9369-E00A3D7F5862}" type="presOf" srcId="{65A4180B-39E2-4BCA-9FB8-867EA2C68B75}" destId="{E65D132F-512A-4CF8-85BD-75749D307B6C}" srcOrd="0" destOrd="0" presId="urn:microsoft.com/office/officeart/2005/8/layout/StepDownProcess"/>
    <dgm:cxn modelId="{F89935CB-013F-4F3A-9B2E-26951DC11997}" srcId="{5C114D61-52CD-471A-9870-9304241A4EA5}" destId="{F5D50D62-E26F-4F3F-841E-D429C37F7AA7}" srcOrd="2" destOrd="0" parTransId="{2C0A4B68-62DA-4BB3-B162-A5FC89F709B1}" sibTransId="{21325F50-3CC3-4A66-99B1-51DCFA8AAC3A}"/>
    <dgm:cxn modelId="{6B5A7ED4-BA03-4F87-9190-AFDD3A94734A}" srcId="{5C114D61-52CD-471A-9870-9304241A4EA5}" destId="{9B3C6D7A-7FB2-44B3-AE72-26C7D6B1D7C1}" srcOrd="5" destOrd="0" parTransId="{6BE0C4A8-02FD-4164-BE14-E1D3C377810A}" sibTransId="{E3225252-94B8-4765-8314-FB774A0E0B5F}"/>
    <dgm:cxn modelId="{DECE6364-967E-4CE8-A72B-AA294913883D}" srcId="{5C114D61-52CD-471A-9870-9304241A4EA5}" destId="{3103E5B5-C706-4D78-8D1D-4CE3585440D3}" srcOrd="3" destOrd="0" parTransId="{389BB739-4057-46E8-86BC-0E77B86BA0F3}" sibTransId="{B88D8556-CE57-4722-A3FB-635F0210F4D8}"/>
    <dgm:cxn modelId="{F77E6F08-B6C8-496D-BF43-E6E717089F92}" type="presOf" srcId="{3A2D4317-F8F4-4FCC-8868-FA3D8A6B9F18}" destId="{126EC22A-749B-4CAC-829E-8CABE03BDF82}" srcOrd="0" destOrd="0" presId="urn:microsoft.com/office/officeart/2005/8/layout/StepDownProcess"/>
    <dgm:cxn modelId="{8BFE0994-6B95-498A-A797-EB13E7043CCD}" type="presOf" srcId="{5C114D61-52CD-471A-9870-9304241A4EA5}" destId="{8D62A555-800E-4C64-8635-E64E9F6964D7}" srcOrd="0" destOrd="0" presId="urn:microsoft.com/office/officeart/2005/8/layout/StepDownProcess"/>
    <dgm:cxn modelId="{69D32D4E-1157-4F02-B839-F0DB736CC339}" srcId="{5C114D61-52CD-471A-9870-9304241A4EA5}" destId="{67A6ED5C-D0F1-4610-8EDB-7BE18121B6F2}" srcOrd="4" destOrd="0" parTransId="{45ABD40E-ED58-4040-AD24-FA0F2FF879D0}" sibTransId="{FEA40404-149B-4BEC-927D-E6C47C5F417C}"/>
    <dgm:cxn modelId="{09C20C31-0AD9-4A4C-A458-6DA3C03830FB}" type="presOf" srcId="{67A6ED5C-D0F1-4610-8EDB-7BE18121B6F2}" destId="{7521DD9F-11BC-475D-85EB-67288463032F}" srcOrd="0" destOrd="0" presId="urn:microsoft.com/office/officeart/2005/8/layout/StepDownProcess"/>
    <dgm:cxn modelId="{FE1DE55D-BB4E-484E-8409-6FC9584B4846}" type="presOf" srcId="{9B3C6D7A-7FB2-44B3-AE72-26C7D6B1D7C1}" destId="{D603D40C-113C-446F-A189-E49FD4416BA2}" srcOrd="0" destOrd="0" presId="urn:microsoft.com/office/officeart/2005/8/layout/StepDownProcess"/>
    <dgm:cxn modelId="{C641F98F-CBD7-49BC-AF7F-BDD454E466E7}" srcId="{5C114D61-52CD-471A-9870-9304241A4EA5}" destId="{3A2D4317-F8F4-4FCC-8868-FA3D8A6B9F18}" srcOrd="0" destOrd="0" parTransId="{0B21078B-920B-4893-8572-7AD0336C5FD0}" sibTransId="{5BC4FC26-47E2-43EC-A1DF-8E6BECDCCF36}"/>
    <dgm:cxn modelId="{0DF34B8C-5C43-4D21-A332-1E9DED24D39A}" srcId="{5C114D61-52CD-471A-9870-9304241A4EA5}" destId="{65A4180B-39E2-4BCA-9FB8-867EA2C68B75}" srcOrd="1" destOrd="0" parTransId="{1688AB70-68BD-4EBC-AF51-3A7FB710C6D1}" sibTransId="{C43E0807-792E-4B8E-87E5-31B4AE8F15B5}"/>
    <dgm:cxn modelId="{FC8DC3BF-FD43-452A-858F-E51D6C1ABCE0}" type="presParOf" srcId="{8D62A555-800E-4C64-8635-E64E9F6964D7}" destId="{93DD5F98-F664-422B-AEFC-770E1D73114C}" srcOrd="0" destOrd="0" presId="urn:microsoft.com/office/officeart/2005/8/layout/StepDownProcess"/>
    <dgm:cxn modelId="{FD257751-8BDA-4B12-8B4A-BB35D5D2A693}" type="presParOf" srcId="{93DD5F98-F664-422B-AEFC-770E1D73114C}" destId="{DB0C128F-E1DA-4586-BA9C-CD675F3007B0}" srcOrd="0" destOrd="0" presId="urn:microsoft.com/office/officeart/2005/8/layout/StepDownProcess"/>
    <dgm:cxn modelId="{223FD13A-3FED-4A30-8BFA-BE67A489E5B3}" type="presParOf" srcId="{93DD5F98-F664-422B-AEFC-770E1D73114C}" destId="{126EC22A-749B-4CAC-829E-8CABE03BDF82}" srcOrd="1" destOrd="0" presId="urn:microsoft.com/office/officeart/2005/8/layout/StepDownProcess"/>
    <dgm:cxn modelId="{7072C47E-7215-4236-A356-559D88E4566F}" type="presParOf" srcId="{93DD5F98-F664-422B-AEFC-770E1D73114C}" destId="{B8A5271F-8CD5-4917-9BDA-9E8E03FC358F}" srcOrd="2" destOrd="0" presId="urn:microsoft.com/office/officeart/2005/8/layout/StepDownProcess"/>
    <dgm:cxn modelId="{68AA0737-C05E-43C1-8D1E-8131D62A926D}" type="presParOf" srcId="{8D62A555-800E-4C64-8635-E64E9F6964D7}" destId="{13695B9A-8B5A-4E19-A9C6-5D7100A694DD}" srcOrd="1" destOrd="0" presId="urn:microsoft.com/office/officeart/2005/8/layout/StepDownProcess"/>
    <dgm:cxn modelId="{11C78EB9-5FCB-4A69-BAC9-FF9101085718}" type="presParOf" srcId="{8D62A555-800E-4C64-8635-E64E9F6964D7}" destId="{7CDF072F-8E2C-4837-BBAF-3917582F12EA}" srcOrd="2" destOrd="0" presId="urn:microsoft.com/office/officeart/2005/8/layout/StepDownProcess"/>
    <dgm:cxn modelId="{6E541091-7CC7-47DA-9A17-48A181AFBD13}" type="presParOf" srcId="{7CDF072F-8E2C-4837-BBAF-3917582F12EA}" destId="{2D8F4DA9-49FF-4D4D-93E5-6C7E9BE9222E}" srcOrd="0" destOrd="0" presId="urn:microsoft.com/office/officeart/2005/8/layout/StepDownProcess"/>
    <dgm:cxn modelId="{6000853C-09EB-48C4-AC44-3D0842242DFD}" type="presParOf" srcId="{7CDF072F-8E2C-4837-BBAF-3917582F12EA}" destId="{E65D132F-512A-4CF8-85BD-75749D307B6C}" srcOrd="1" destOrd="0" presId="urn:microsoft.com/office/officeart/2005/8/layout/StepDownProcess"/>
    <dgm:cxn modelId="{5AC1A23A-A46C-4014-85C9-EEA696672FAE}" type="presParOf" srcId="{7CDF072F-8E2C-4837-BBAF-3917582F12EA}" destId="{B9D8E309-0B75-4B7F-90D6-B7FAA5D3CA34}" srcOrd="2" destOrd="0" presId="urn:microsoft.com/office/officeart/2005/8/layout/StepDownProcess"/>
    <dgm:cxn modelId="{F8D0E2EE-F5E0-422B-B81E-45B2001B0A68}" type="presParOf" srcId="{8D62A555-800E-4C64-8635-E64E9F6964D7}" destId="{C3B85115-BBB6-4621-85B3-957510D14ECA}" srcOrd="3" destOrd="0" presId="urn:microsoft.com/office/officeart/2005/8/layout/StepDownProcess"/>
    <dgm:cxn modelId="{DC865204-6FB9-4E88-94B2-8485177D3333}" type="presParOf" srcId="{8D62A555-800E-4C64-8635-E64E9F6964D7}" destId="{BD0C1963-D938-40D4-877F-3569DDA9AB31}" srcOrd="4" destOrd="0" presId="urn:microsoft.com/office/officeart/2005/8/layout/StepDownProcess"/>
    <dgm:cxn modelId="{D0FF1414-1D58-4A27-AF63-FB5F1C8CED04}" type="presParOf" srcId="{BD0C1963-D938-40D4-877F-3569DDA9AB31}" destId="{FD2C6958-F07A-44AB-9A57-3E33295694C2}" srcOrd="0" destOrd="0" presId="urn:microsoft.com/office/officeart/2005/8/layout/StepDownProcess"/>
    <dgm:cxn modelId="{0B54FF22-4CE9-4D72-A183-2CA103E83964}" type="presParOf" srcId="{BD0C1963-D938-40D4-877F-3569DDA9AB31}" destId="{76A77E3C-27B3-4556-82A6-FB19ED5ECDE1}" srcOrd="1" destOrd="0" presId="urn:microsoft.com/office/officeart/2005/8/layout/StepDownProcess"/>
    <dgm:cxn modelId="{62E5C58A-80CC-45F1-BE1D-02C55E611D72}" type="presParOf" srcId="{BD0C1963-D938-40D4-877F-3569DDA9AB31}" destId="{07E6C529-D180-4AC7-AB6D-FEA742E33447}" srcOrd="2" destOrd="0" presId="urn:microsoft.com/office/officeart/2005/8/layout/StepDownProcess"/>
    <dgm:cxn modelId="{8EACE748-643A-42D9-A1D3-D9C7B82B16F2}" type="presParOf" srcId="{8D62A555-800E-4C64-8635-E64E9F6964D7}" destId="{F5070F6B-BC1C-411B-B39A-589DF652EAC7}" srcOrd="5" destOrd="0" presId="urn:microsoft.com/office/officeart/2005/8/layout/StepDownProcess"/>
    <dgm:cxn modelId="{9E734103-5806-4F09-B8E0-B0DBEDC44EDF}" type="presParOf" srcId="{8D62A555-800E-4C64-8635-E64E9F6964D7}" destId="{17F879B4-BC10-40A5-B0AC-1BF902661552}" srcOrd="6" destOrd="0" presId="urn:microsoft.com/office/officeart/2005/8/layout/StepDownProcess"/>
    <dgm:cxn modelId="{594F5FEB-345D-4C2E-9888-BB30ECD7683D}" type="presParOf" srcId="{17F879B4-BC10-40A5-B0AC-1BF902661552}" destId="{C89FCBA3-AEBE-4DC6-8DED-FF9665B9EF18}" srcOrd="0" destOrd="0" presId="urn:microsoft.com/office/officeart/2005/8/layout/StepDownProcess"/>
    <dgm:cxn modelId="{B3E594B7-B7F5-4FF5-8A25-1D51B7D3A3FD}" type="presParOf" srcId="{17F879B4-BC10-40A5-B0AC-1BF902661552}" destId="{1DD2B142-D156-4046-911F-840E853E1720}" srcOrd="1" destOrd="0" presId="urn:microsoft.com/office/officeart/2005/8/layout/StepDownProcess"/>
    <dgm:cxn modelId="{80C8A3F4-90AB-4602-B83D-C04C8C7E03AD}" type="presParOf" srcId="{17F879B4-BC10-40A5-B0AC-1BF902661552}" destId="{49091EA1-3B34-4319-93C9-38DD56149A1D}" srcOrd="2" destOrd="0" presId="urn:microsoft.com/office/officeart/2005/8/layout/StepDownProcess"/>
    <dgm:cxn modelId="{AB217A89-0E35-4C19-A42B-F7D00ED8A119}" type="presParOf" srcId="{8D62A555-800E-4C64-8635-E64E9F6964D7}" destId="{D5D643A2-7F05-4979-A8A7-884A0BABD677}" srcOrd="7" destOrd="0" presId="urn:microsoft.com/office/officeart/2005/8/layout/StepDownProcess"/>
    <dgm:cxn modelId="{E3B4BD7C-2654-426D-B4E2-3F8AF2BA333E}" type="presParOf" srcId="{8D62A555-800E-4C64-8635-E64E9F6964D7}" destId="{EE945A1E-5FC0-496C-B977-57F8C7CA9E67}" srcOrd="8" destOrd="0" presId="urn:microsoft.com/office/officeart/2005/8/layout/StepDownProcess"/>
    <dgm:cxn modelId="{37378905-2064-4822-9472-76E8376D424C}" type="presParOf" srcId="{EE945A1E-5FC0-496C-B977-57F8C7CA9E67}" destId="{0B7BEFBD-1A63-4F1F-B41F-1C19A72E8AAA}" srcOrd="0" destOrd="0" presId="urn:microsoft.com/office/officeart/2005/8/layout/StepDownProcess"/>
    <dgm:cxn modelId="{272B1906-3F8A-4361-B38E-B8C5CBCE1AE0}" type="presParOf" srcId="{EE945A1E-5FC0-496C-B977-57F8C7CA9E67}" destId="{7521DD9F-11BC-475D-85EB-67288463032F}" srcOrd="1" destOrd="0" presId="urn:microsoft.com/office/officeart/2005/8/layout/StepDownProcess"/>
    <dgm:cxn modelId="{95AD4859-8A0E-4137-8446-24CA0A794FF4}" type="presParOf" srcId="{EE945A1E-5FC0-496C-B977-57F8C7CA9E67}" destId="{056AD7A8-4778-4A6C-A82A-47A055823EC2}" srcOrd="2" destOrd="0" presId="urn:microsoft.com/office/officeart/2005/8/layout/StepDownProcess"/>
    <dgm:cxn modelId="{58666256-4459-47B9-8283-A1292D162A00}" type="presParOf" srcId="{8D62A555-800E-4C64-8635-E64E9F6964D7}" destId="{F9B0EDE6-6876-4630-9A63-EBD77A791FF2}" srcOrd="9" destOrd="0" presId="urn:microsoft.com/office/officeart/2005/8/layout/StepDownProcess"/>
    <dgm:cxn modelId="{4638C495-F49C-4843-9547-81EB89AE463D}" type="presParOf" srcId="{8D62A555-800E-4C64-8635-E64E9F6964D7}" destId="{A85C7C3E-0FC4-45C2-99D7-2A3FAAE61472}" srcOrd="10" destOrd="0" presId="urn:microsoft.com/office/officeart/2005/8/layout/StepDownProcess"/>
    <dgm:cxn modelId="{2AC91848-FB92-4BFA-8AAD-BB0FCDDE5574}" type="presParOf" srcId="{A85C7C3E-0FC4-45C2-99D7-2A3FAAE61472}" destId="{D603D40C-113C-446F-A189-E49FD4416BA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80873F-D8EB-4083-AD68-5A302E74DB5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86EBD78E-85D0-40E7-808E-C75616164EB5}">
      <dgm:prSet phldrT="[Texto]" custT="1"/>
      <dgm:spPr/>
      <dgm:t>
        <a:bodyPr/>
        <a:lstStyle/>
        <a:p>
          <a:r>
            <a:rPr lang="es-EC" sz="2400" dirty="0" smtClean="0"/>
            <a:t>VISIÓN</a:t>
          </a:r>
          <a:endParaRPr lang="es-EC" sz="2400" dirty="0"/>
        </a:p>
      </dgm:t>
    </dgm:pt>
    <dgm:pt modelId="{3F977B5F-AEC2-4A7E-A5FB-52B53A34C9E7}" type="parTrans" cxnId="{F569A7F3-B0F2-4E92-ACD7-2BD12BB304B9}">
      <dgm:prSet/>
      <dgm:spPr/>
      <dgm:t>
        <a:bodyPr/>
        <a:lstStyle/>
        <a:p>
          <a:endParaRPr lang="es-EC"/>
        </a:p>
      </dgm:t>
    </dgm:pt>
    <dgm:pt modelId="{EFF84535-D831-4EA2-A3AB-88B4ADE2E608}" type="sibTrans" cxnId="{F569A7F3-B0F2-4E92-ACD7-2BD12BB304B9}">
      <dgm:prSet/>
      <dgm:spPr/>
      <dgm:t>
        <a:bodyPr/>
        <a:lstStyle/>
        <a:p>
          <a:endParaRPr lang="es-EC"/>
        </a:p>
      </dgm:t>
    </dgm:pt>
    <dgm:pt modelId="{811F2910-4FF9-40EF-B317-5322ACE8866C}">
      <dgm:prSet phldrT="[Texto]" custT="1"/>
      <dgm:spPr/>
      <dgm:t>
        <a:bodyPr/>
        <a:lstStyle/>
        <a:p>
          <a:pPr algn="just"/>
          <a:r>
            <a:rPr lang="es-EC" sz="1600" dirty="0" smtClean="0"/>
            <a:t>Proveemos soluciones y servicios efectivos de tecnologías de la información a la Matriz y a las Unidades de Negocio de CELEC EP, aplicando estándares internacionales, lo que permite a nuestros usuarios alcanzar una mejor productividad y mayor competitividad en el desarrollo de sus procesos. </a:t>
          </a:r>
          <a:endParaRPr lang="es-EC" sz="1400" dirty="0"/>
        </a:p>
      </dgm:t>
    </dgm:pt>
    <dgm:pt modelId="{BFE015F9-6113-467F-9909-342C1B7B5B87}" type="parTrans" cxnId="{B3439023-54EA-437E-BE09-4071217CC156}">
      <dgm:prSet/>
      <dgm:spPr/>
      <dgm:t>
        <a:bodyPr/>
        <a:lstStyle/>
        <a:p>
          <a:endParaRPr lang="es-EC"/>
        </a:p>
      </dgm:t>
    </dgm:pt>
    <dgm:pt modelId="{945ABEC9-A9C5-4927-BB8E-D8AB44516A45}" type="sibTrans" cxnId="{B3439023-54EA-437E-BE09-4071217CC156}">
      <dgm:prSet/>
      <dgm:spPr/>
      <dgm:t>
        <a:bodyPr/>
        <a:lstStyle/>
        <a:p>
          <a:endParaRPr lang="es-EC"/>
        </a:p>
      </dgm:t>
    </dgm:pt>
    <dgm:pt modelId="{8FF0B335-98D8-4CB4-A77C-6E2ED730B647}">
      <dgm:prSet phldrT="[Texto]" custT="1"/>
      <dgm:spPr/>
      <dgm:t>
        <a:bodyPr/>
        <a:lstStyle/>
        <a:p>
          <a:pPr algn="just"/>
          <a:r>
            <a:rPr lang="es-EC" sz="1600" dirty="0" smtClean="0"/>
            <a:t>Efectuamos una gestión tecnológica basada en un talento humano capacitado, comprometido con el mejoramiento continuo de los servicios tecnológicos corporativos, a través del conocimiento de nuevas tecnologías.</a:t>
          </a:r>
        </a:p>
        <a:p>
          <a:pPr algn="l"/>
          <a:endParaRPr lang="es-EC" sz="1300" dirty="0"/>
        </a:p>
      </dgm:t>
    </dgm:pt>
    <dgm:pt modelId="{940311BD-5DC1-4E50-B440-20F9BD6AF688}" type="parTrans" cxnId="{F41249D4-3FB3-4070-98FE-2939A03EDF6F}">
      <dgm:prSet/>
      <dgm:spPr/>
      <dgm:t>
        <a:bodyPr/>
        <a:lstStyle/>
        <a:p>
          <a:endParaRPr lang="es-EC"/>
        </a:p>
      </dgm:t>
    </dgm:pt>
    <dgm:pt modelId="{9EAEDE38-04EA-4282-ACD0-8B3CD2536B07}" type="sibTrans" cxnId="{F41249D4-3FB3-4070-98FE-2939A03EDF6F}">
      <dgm:prSet/>
      <dgm:spPr/>
      <dgm:t>
        <a:bodyPr/>
        <a:lstStyle/>
        <a:p>
          <a:endParaRPr lang="es-EC"/>
        </a:p>
      </dgm:t>
    </dgm:pt>
    <dgm:pt modelId="{8A13E998-BAEA-4A28-9249-7EE26E349C20}">
      <dgm:prSet phldrT="[Texto]" custT="1"/>
      <dgm:spPr/>
      <dgm:t>
        <a:bodyPr/>
        <a:lstStyle/>
        <a:p>
          <a:pPr algn="just"/>
          <a:r>
            <a:rPr lang="es-EC" sz="1800" dirty="0" smtClean="0"/>
            <a:t>Efectuar la incorporación óptima de Tecnologías de la Información en todos los procesos de CELEC EP, considerando altos niveles de eficiencia, calidad y servicio al cliente. Generar soluciones efectivas, con apoyo en el conocimiento de la tecnología y el potencial de su talento humano. </a:t>
          </a:r>
          <a:endParaRPr lang="es-EC" sz="1800" dirty="0"/>
        </a:p>
      </dgm:t>
    </dgm:pt>
    <dgm:pt modelId="{E42561B6-F0E4-4ACF-AE8B-215D98F80C2D}" type="parTrans" cxnId="{54AC9D27-301F-4AC0-846D-CDF912F33083}">
      <dgm:prSet/>
      <dgm:spPr/>
      <dgm:t>
        <a:bodyPr/>
        <a:lstStyle/>
        <a:p>
          <a:endParaRPr lang="es-EC"/>
        </a:p>
      </dgm:t>
    </dgm:pt>
    <dgm:pt modelId="{A25629F5-6FE1-4363-BB1A-3226EA9C6B7D}" type="sibTrans" cxnId="{54AC9D27-301F-4AC0-846D-CDF912F33083}">
      <dgm:prSet/>
      <dgm:spPr/>
      <dgm:t>
        <a:bodyPr/>
        <a:lstStyle/>
        <a:p>
          <a:endParaRPr lang="es-EC"/>
        </a:p>
      </dgm:t>
    </dgm:pt>
    <dgm:pt modelId="{F7C4AE79-B981-4C2C-A54D-3C1998DA6B7F}">
      <dgm:prSet phldrT="[Texto]" custT="1"/>
      <dgm:spPr/>
      <dgm:t>
        <a:bodyPr/>
        <a:lstStyle/>
        <a:p>
          <a:r>
            <a:rPr lang="es-EC" sz="2400" dirty="0" smtClean="0"/>
            <a:t>MISIÓN</a:t>
          </a:r>
          <a:endParaRPr lang="es-EC" dirty="0"/>
        </a:p>
      </dgm:t>
    </dgm:pt>
    <dgm:pt modelId="{6FFBA831-E55E-4B04-AE99-BCD1A9626857}" type="parTrans" cxnId="{56E17BE0-98C4-4E27-A2DF-93179C3555DC}">
      <dgm:prSet/>
      <dgm:spPr/>
      <dgm:t>
        <a:bodyPr/>
        <a:lstStyle/>
        <a:p>
          <a:endParaRPr lang="es-EC"/>
        </a:p>
      </dgm:t>
    </dgm:pt>
    <dgm:pt modelId="{649D0005-37EC-4DB6-A38D-27789027C101}" type="sibTrans" cxnId="{56E17BE0-98C4-4E27-A2DF-93179C3555DC}">
      <dgm:prSet/>
      <dgm:spPr/>
      <dgm:t>
        <a:bodyPr/>
        <a:lstStyle/>
        <a:p>
          <a:endParaRPr lang="es-EC"/>
        </a:p>
      </dgm:t>
    </dgm:pt>
    <dgm:pt modelId="{3BBE1983-962D-4ED6-9CCE-01DC6B9C9449}" type="pres">
      <dgm:prSet presAssocID="{8580873F-D8EB-4083-AD68-5A302E74DB5A}" presName="Name0" presStyleCnt="0">
        <dgm:presLayoutVars>
          <dgm:dir/>
          <dgm:animLvl val="lvl"/>
          <dgm:resizeHandles val="exact"/>
        </dgm:presLayoutVars>
      </dgm:prSet>
      <dgm:spPr/>
      <dgm:t>
        <a:bodyPr/>
        <a:lstStyle/>
        <a:p>
          <a:endParaRPr lang="es-EC"/>
        </a:p>
      </dgm:t>
    </dgm:pt>
    <dgm:pt modelId="{AF67574A-61E7-497C-AD09-A71B975C5149}" type="pres">
      <dgm:prSet presAssocID="{86EBD78E-85D0-40E7-808E-C75616164EB5}" presName="linNode" presStyleCnt="0"/>
      <dgm:spPr/>
    </dgm:pt>
    <dgm:pt modelId="{0B6DD945-6E82-4B09-8D51-F36CD65957E0}" type="pres">
      <dgm:prSet presAssocID="{86EBD78E-85D0-40E7-808E-C75616164EB5}" presName="parentText" presStyleLbl="node1" presStyleIdx="0" presStyleCnt="2" custScaleX="50316" custLinFactNeighborX="-6707">
        <dgm:presLayoutVars>
          <dgm:chMax val="1"/>
          <dgm:bulletEnabled val="1"/>
        </dgm:presLayoutVars>
      </dgm:prSet>
      <dgm:spPr/>
      <dgm:t>
        <a:bodyPr/>
        <a:lstStyle/>
        <a:p>
          <a:endParaRPr lang="es-EC"/>
        </a:p>
      </dgm:t>
    </dgm:pt>
    <dgm:pt modelId="{BC62A061-F608-43A6-91D8-28620C8815C9}" type="pres">
      <dgm:prSet presAssocID="{86EBD78E-85D0-40E7-808E-C75616164EB5}" presName="descendantText" presStyleLbl="alignAccFollowNode1" presStyleIdx="0" presStyleCnt="2" custScaleX="126118" custScaleY="116091">
        <dgm:presLayoutVars>
          <dgm:bulletEnabled val="1"/>
        </dgm:presLayoutVars>
      </dgm:prSet>
      <dgm:spPr/>
      <dgm:t>
        <a:bodyPr/>
        <a:lstStyle/>
        <a:p>
          <a:endParaRPr lang="es-EC"/>
        </a:p>
      </dgm:t>
    </dgm:pt>
    <dgm:pt modelId="{4B87F1E0-C593-482A-B80E-FC646ADD1A64}" type="pres">
      <dgm:prSet presAssocID="{EFF84535-D831-4EA2-A3AB-88B4ADE2E608}" presName="sp" presStyleCnt="0"/>
      <dgm:spPr/>
    </dgm:pt>
    <dgm:pt modelId="{33FDDEFD-0995-47F7-A94C-924B028ABBB7}" type="pres">
      <dgm:prSet presAssocID="{F7C4AE79-B981-4C2C-A54D-3C1998DA6B7F}" presName="linNode" presStyleCnt="0"/>
      <dgm:spPr/>
    </dgm:pt>
    <dgm:pt modelId="{6E747DDF-065E-4407-989B-8A34F96C8BEA}" type="pres">
      <dgm:prSet presAssocID="{F7C4AE79-B981-4C2C-A54D-3C1998DA6B7F}" presName="parentText" presStyleLbl="node1" presStyleIdx="1" presStyleCnt="2" custScaleX="49051">
        <dgm:presLayoutVars>
          <dgm:chMax val="1"/>
          <dgm:bulletEnabled val="1"/>
        </dgm:presLayoutVars>
      </dgm:prSet>
      <dgm:spPr/>
      <dgm:t>
        <a:bodyPr/>
        <a:lstStyle/>
        <a:p>
          <a:endParaRPr lang="es-EC"/>
        </a:p>
      </dgm:t>
    </dgm:pt>
    <dgm:pt modelId="{91837D2B-0590-484C-95C8-E96D6B2189A0}" type="pres">
      <dgm:prSet presAssocID="{F7C4AE79-B981-4C2C-A54D-3C1998DA6B7F}" presName="descendantText" presStyleLbl="alignAccFollowNode1" presStyleIdx="1" presStyleCnt="2" custScaleX="126119" custScaleY="123807" custLinFactNeighborX="1898">
        <dgm:presLayoutVars>
          <dgm:bulletEnabled val="1"/>
        </dgm:presLayoutVars>
      </dgm:prSet>
      <dgm:spPr/>
      <dgm:t>
        <a:bodyPr/>
        <a:lstStyle/>
        <a:p>
          <a:endParaRPr lang="es-EC"/>
        </a:p>
      </dgm:t>
    </dgm:pt>
  </dgm:ptLst>
  <dgm:cxnLst>
    <dgm:cxn modelId="{B3439023-54EA-437E-BE09-4071217CC156}" srcId="{F7C4AE79-B981-4C2C-A54D-3C1998DA6B7F}" destId="{811F2910-4FF9-40EF-B317-5322ACE8866C}" srcOrd="0" destOrd="0" parTransId="{BFE015F9-6113-467F-9909-342C1B7B5B87}" sibTransId="{945ABEC9-A9C5-4927-BB8E-D8AB44516A45}"/>
    <dgm:cxn modelId="{F569A7F3-B0F2-4E92-ACD7-2BD12BB304B9}" srcId="{8580873F-D8EB-4083-AD68-5A302E74DB5A}" destId="{86EBD78E-85D0-40E7-808E-C75616164EB5}" srcOrd="0" destOrd="0" parTransId="{3F977B5F-AEC2-4A7E-A5FB-52B53A34C9E7}" sibTransId="{EFF84535-D831-4EA2-A3AB-88B4ADE2E608}"/>
    <dgm:cxn modelId="{39F2CB73-094B-43ED-A5F3-A41E36299A65}" type="presOf" srcId="{F7C4AE79-B981-4C2C-A54D-3C1998DA6B7F}" destId="{6E747DDF-065E-4407-989B-8A34F96C8BEA}" srcOrd="0" destOrd="0" presId="urn:microsoft.com/office/officeart/2005/8/layout/vList5"/>
    <dgm:cxn modelId="{B7D8079F-E988-4758-AEA8-6E4080DBE2F4}" type="presOf" srcId="{86EBD78E-85D0-40E7-808E-C75616164EB5}" destId="{0B6DD945-6E82-4B09-8D51-F36CD65957E0}" srcOrd="0" destOrd="0" presId="urn:microsoft.com/office/officeart/2005/8/layout/vList5"/>
    <dgm:cxn modelId="{56E17BE0-98C4-4E27-A2DF-93179C3555DC}" srcId="{8580873F-D8EB-4083-AD68-5A302E74DB5A}" destId="{F7C4AE79-B981-4C2C-A54D-3C1998DA6B7F}" srcOrd="1" destOrd="0" parTransId="{6FFBA831-E55E-4B04-AE99-BCD1A9626857}" sibTransId="{649D0005-37EC-4DB6-A38D-27789027C101}"/>
    <dgm:cxn modelId="{667CCC3C-4487-4EF4-A6F2-492D1FC78EC2}" type="presOf" srcId="{8580873F-D8EB-4083-AD68-5A302E74DB5A}" destId="{3BBE1983-962D-4ED6-9CCE-01DC6B9C9449}" srcOrd="0" destOrd="0" presId="urn:microsoft.com/office/officeart/2005/8/layout/vList5"/>
    <dgm:cxn modelId="{139B3EF5-7AB4-40C4-BC30-45B2967F9018}" type="presOf" srcId="{811F2910-4FF9-40EF-B317-5322ACE8866C}" destId="{91837D2B-0590-484C-95C8-E96D6B2189A0}" srcOrd="0" destOrd="0" presId="urn:microsoft.com/office/officeart/2005/8/layout/vList5"/>
    <dgm:cxn modelId="{F41249D4-3FB3-4070-98FE-2939A03EDF6F}" srcId="{F7C4AE79-B981-4C2C-A54D-3C1998DA6B7F}" destId="{8FF0B335-98D8-4CB4-A77C-6E2ED730B647}" srcOrd="1" destOrd="0" parTransId="{940311BD-5DC1-4E50-B440-20F9BD6AF688}" sibTransId="{9EAEDE38-04EA-4282-ACD0-8B3CD2536B07}"/>
    <dgm:cxn modelId="{E2B90602-871D-4C62-878D-8DA3A37E2405}" type="presOf" srcId="{8FF0B335-98D8-4CB4-A77C-6E2ED730B647}" destId="{91837D2B-0590-484C-95C8-E96D6B2189A0}" srcOrd="0" destOrd="1" presId="urn:microsoft.com/office/officeart/2005/8/layout/vList5"/>
    <dgm:cxn modelId="{C98ED583-9DB6-4AFE-8384-AB46A57C9790}" type="presOf" srcId="{8A13E998-BAEA-4A28-9249-7EE26E349C20}" destId="{BC62A061-F608-43A6-91D8-28620C8815C9}" srcOrd="0" destOrd="0" presId="urn:microsoft.com/office/officeart/2005/8/layout/vList5"/>
    <dgm:cxn modelId="{54AC9D27-301F-4AC0-846D-CDF912F33083}" srcId="{86EBD78E-85D0-40E7-808E-C75616164EB5}" destId="{8A13E998-BAEA-4A28-9249-7EE26E349C20}" srcOrd="0" destOrd="0" parTransId="{E42561B6-F0E4-4ACF-AE8B-215D98F80C2D}" sibTransId="{A25629F5-6FE1-4363-BB1A-3226EA9C6B7D}"/>
    <dgm:cxn modelId="{87C18285-BD92-491C-AEAC-4F288CF48FC2}" type="presParOf" srcId="{3BBE1983-962D-4ED6-9CCE-01DC6B9C9449}" destId="{AF67574A-61E7-497C-AD09-A71B975C5149}" srcOrd="0" destOrd="0" presId="urn:microsoft.com/office/officeart/2005/8/layout/vList5"/>
    <dgm:cxn modelId="{A24A5BE8-6419-4A29-AC94-A9DB0C62CF07}" type="presParOf" srcId="{AF67574A-61E7-497C-AD09-A71B975C5149}" destId="{0B6DD945-6E82-4B09-8D51-F36CD65957E0}" srcOrd="0" destOrd="0" presId="urn:microsoft.com/office/officeart/2005/8/layout/vList5"/>
    <dgm:cxn modelId="{7F9E40C6-7A9E-44F8-8591-4227E1816344}" type="presParOf" srcId="{AF67574A-61E7-497C-AD09-A71B975C5149}" destId="{BC62A061-F608-43A6-91D8-28620C8815C9}" srcOrd="1" destOrd="0" presId="urn:microsoft.com/office/officeart/2005/8/layout/vList5"/>
    <dgm:cxn modelId="{459A8C9F-4AED-4814-923B-B0A85A9E8519}" type="presParOf" srcId="{3BBE1983-962D-4ED6-9CCE-01DC6B9C9449}" destId="{4B87F1E0-C593-482A-B80E-FC646ADD1A64}" srcOrd="1" destOrd="0" presId="urn:microsoft.com/office/officeart/2005/8/layout/vList5"/>
    <dgm:cxn modelId="{73BB3A8E-78E8-4C22-AB1A-BFF348A67C1C}" type="presParOf" srcId="{3BBE1983-962D-4ED6-9CCE-01DC6B9C9449}" destId="{33FDDEFD-0995-47F7-A94C-924B028ABBB7}" srcOrd="2" destOrd="0" presId="urn:microsoft.com/office/officeart/2005/8/layout/vList5"/>
    <dgm:cxn modelId="{177A7784-7E4C-40D9-8B95-4F249741CEA0}" type="presParOf" srcId="{33FDDEFD-0995-47F7-A94C-924B028ABBB7}" destId="{6E747DDF-065E-4407-989B-8A34F96C8BEA}" srcOrd="0" destOrd="0" presId="urn:microsoft.com/office/officeart/2005/8/layout/vList5"/>
    <dgm:cxn modelId="{0B18A7FD-A555-464A-B93C-F7D74C75E7CB}" type="presParOf" srcId="{33FDDEFD-0995-47F7-A94C-924B028ABBB7}" destId="{91837D2B-0590-484C-95C8-E96D6B2189A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80873F-D8EB-4083-AD68-5A302E74DB5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8FF0B335-98D8-4CB4-A77C-6E2ED730B647}">
      <dgm:prSet phldrT="[Texto]" custT="1"/>
      <dgm:spPr/>
      <dgm:t>
        <a:bodyPr/>
        <a:lstStyle/>
        <a:p>
          <a:pPr algn="l"/>
          <a:r>
            <a:rPr lang="es-EC" sz="2400" dirty="0" smtClean="0"/>
            <a:t>METAS </a:t>
          </a:r>
          <a:endParaRPr lang="es-EC" sz="2400" dirty="0"/>
        </a:p>
      </dgm:t>
    </dgm:pt>
    <dgm:pt modelId="{940311BD-5DC1-4E50-B440-20F9BD6AF688}" type="parTrans" cxnId="{F41249D4-3FB3-4070-98FE-2939A03EDF6F}">
      <dgm:prSet/>
      <dgm:spPr/>
      <dgm:t>
        <a:bodyPr/>
        <a:lstStyle/>
        <a:p>
          <a:endParaRPr lang="es-EC"/>
        </a:p>
      </dgm:t>
    </dgm:pt>
    <dgm:pt modelId="{9EAEDE38-04EA-4282-ACD0-8B3CD2536B07}" type="sibTrans" cxnId="{F41249D4-3FB3-4070-98FE-2939A03EDF6F}">
      <dgm:prSet/>
      <dgm:spPr/>
      <dgm:t>
        <a:bodyPr/>
        <a:lstStyle/>
        <a:p>
          <a:endParaRPr lang="es-EC"/>
        </a:p>
      </dgm:t>
    </dgm:pt>
    <dgm:pt modelId="{E5475404-8A11-455C-9DC2-65824D2861C1}">
      <dgm:prSet phldrT="[Texto]" custT="1"/>
      <dgm:spPr/>
      <dgm:t>
        <a:bodyPr/>
        <a:lstStyle/>
        <a:p>
          <a:pPr algn="just"/>
          <a:r>
            <a:rPr lang="es-EC" sz="2000" dirty="0" smtClean="0"/>
            <a:t>Promover una actualización permanente de la infraestructura tecnológica de CELEC EP (HW y SW), de acuerdo a las necesidades del “</a:t>
          </a:r>
          <a:r>
            <a:rPr lang="es-EC" sz="2000" dirty="0" err="1" smtClean="0"/>
            <a:t>core</a:t>
          </a:r>
          <a:r>
            <a:rPr lang="es-EC" sz="2000" dirty="0" smtClean="0"/>
            <a:t>” del negocio.</a:t>
          </a:r>
          <a:endParaRPr lang="es-EC" sz="2000" dirty="0"/>
        </a:p>
      </dgm:t>
    </dgm:pt>
    <dgm:pt modelId="{E6EB8931-8508-4C87-8067-9E7D0F8E8C22}" type="parTrans" cxnId="{B21769A7-C562-4897-B281-8ADF823148B0}">
      <dgm:prSet/>
      <dgm:spPr/>
      <dgm:t>
        <a:bodyPr/>
        <a:lstStyle/>
        <a:p>
          <a:endParaRPr lang="es-EC"/>
        </a:p>
      </dgm:t>
    </dgm:pt>
    <dgm:pt modelId="{59267B71-7812-4B12-82BE-1850BE39C799}" type="sibTrans" cxnId="{B21769A7-C562-4897-B281-8ADF823148B0}">
      <dgm:prSet/>
      <dgm:spPr/>
      <dgm:t>
        <a:bodyPr/>
        <a:lstStyle/>
        <a:p>
          <a:endParaRPr lang="es-EC"/>
        </a:p>
      </dgm:t>
    </dgm:pt>
    <dgm:pt modelId="{DCF339D7-6033-4835-92F5-6E51928B9BF6}">
      <dgm:prSet custT="1"/>
      <dgm:spPr/>
      <dgm:t>
        <a:bodyPr/>
        <a:lstStyle/>
        <a:p>
          <a:pPr algn="just"/>
          <a:r>
            <a:rPr lang="es-EC" sz="2000" dirty="0" smtClean="0"/>
            <a:t>Alcanzar altos niveles de aceptación por parte de los usuarios, con respecto a los diferentes servicios que presta la Dirección de Tecnologías de Información.</a:t>
          </a:r>
          <a:endParaRPr lang="es-EC" sz="2000" dirty="0"/>
        </a:p>
      </dgm:t>
    </dgm:pt>
    <dgm:pt modelId="{27B6204E-DCC3-4ABB-99E7-D8A0A25F2B8A}" type="parTrans" cxnId="{460D5048-6078-4DD8-AE67-5F0B5FDC1B36}">
      <dgm:prSet/>
      <dgm:spPr/>
      <dgm:t>
        <a:bodyPr/>
        <a:lstStyle/>
        <a:p>
          <a:endParaRPr lang="es-EC"/>
        </a:p>
      </dgm:t>
    </dgm:pt>
    <dgm:pt modelId="{FB0B2A1F-EDBA-4D87-8DC8-2F3F700BC9E9}" type="sibTrans" cxnId="{460D5048-6078-4DD8-AE67-5F0B5FDC1B36}">
      <dgm:prSet/>
      <dgm:spPr/>
      <dgm:t>
        <a:bodyPr/>
        <a:lstStyle/>
        <a:p>
          <a:endParaRPr lang="es-EC"/>
        </a:p>
      </dgm:t>
    </dgm:pt>
    <dgm:pt modelId="{CF23AF6E-5F91-4589-B312-3C76895FFEAF}">
      <dgm:prSet phldrT="[Texto]" custT="1"/>
      <dgm:spPr/>
      <dgm:t>
        <a:bodyPr/>
        <a:lstStyle/>
        <a:p>
          <a:pPr algn="just"/>
          <a:endParaRPr lang="es-EC" sz="2000" dirty="0"/>
        </a:p>
      </dgm:t>
    </dgm:pt>
    <dgm:pt modelId="{57F7B1B5-DCC8-483C-919C-9448E9F16419}" type="parTrans" cxnId="{B0176F4E-1F3C-44CA-BCAC-2E9FAB3B4F80}">
      <dgm:prSet/>
      <dgm:spPr/>
      <dgm:t>
        <a:bodyPr/>
        <a:lstStyle/>
        <a:p>
          <a:endParaRPr lang="es-EC"/>
        </a:p>
      </dgm:t>
    </dgm:pt>
    <dgm:pt modelId="{F302273D-1449-4CDD-8A10-7B47BF892164}" type="sibTrans" cxnId="{B0176F4E-1F3C-44CA-BCAC-2E9FAB3B4F80}">
      <dgm:prSet/>
      <dgm:spPr/>
      <dgm:t>
        <a:bodyPr/>
        <a:lstStyle/>
        <a:p>
          <a:endParaRPr lang="es-EC"/>
        </a:p>
      </dgm:t>
    </dgm:pt>
    <dgm:pt modelId="{3BBE1983-962D-4ED6-9CCE-01DC6B9C9449}" type="pres">
      <dgm:prSet presAssocID="{8580873F-D8EB-4083-AD68-5A302E74DB5A}" presName="Name0" presStyleCnt="0">
        <dgm:presLayoutVars>
          <dgm:dir/>
          <dgm:animLvl val="lvl"/>
          <dgm:resizeHandles val="exact"/>
        </dgm:presLayoutVars>
      </dgm:prSet>
      <dgm:spPr/>
      <dgm:t>
        <a:bodyPr/>
        <a:lstStyle/>
        <a:p>
          <a:endParaRPr lang="es-EC"/>
        </a:p>
      </dgm:t>
    </dgm:pt>
    <dgm:pt modelId="{2609BEA9-1853-4F60-AE95-ACBABBA7EEA9}" type="pres">
      <dgm:prSet presAssocID="{8FF0B335-98D8-4CB4-A77C-6E2ED730B647}" presName="linNode" presStyleCnt="0"/>
      <dgm:spPr/>
    </dgm:pt>
    <dgm:pt modelId="{8DE4F030-4585-41B4-A920-52ED3318C8AF}" type="pres">
      <dgm:prSet presAssocID="{8FF0B335-98D8-4CB4-A77C-6E2ED730B647}" presName="parentText" presStyleLbl="node1" presStyleIdx="0" presStyleCnt="1" custScaleX="53568" custLinFactNeighborX="-11789">
        <dgm:presLayoutVars>
          <dgm:chMax val="1"/>
          <dgm:bulletEnabled val="1"/>
        </dgm:presLayoutVars>
      </dgm:prSet>
      <dgm:spPr/>
      <dgm:t>
        <a:bodyPr/>
        <a:lstStyle/>
        <a:p>
          <a:endParaRPr lang="es-EC"/>
        </a:p>
      </dgm:t>
    </dgm:pt>
    <dgm:pt modelId="{C8B2DBE9-3CC6-459A-8B72-07863CDF53FB}" type="pres">
      <dgm:prSet presAssocID="{8FF0B335-98D8-4CB4-A77C-6E2ED730B647}" presName="descendantText" presStyleLbl="alignAccFollowNode1" presStyleIdx="0" presStyleCnt="1" custScaleX="122866">
        <dgm:presLayoutVars>
          <dgm:bulletEnabled val="1"/>
        </dgm:presLayoutVars>
      </dgm:prSet>
      <dgm:spPr/>
      <dgm:t>
        <a:bodyPr/>
        <a:lstStyle/>
        <a:p>
          <a:endParaRPr lang="es-EC"/>
        </a:p>
      </dgm:t>
    </dgm:pt>
  </dgm:ptLst>
  <dgm:cxnLst>
    <dgm:cxn modelId="{F41249D4-3FB3-4070-98FE-2939A03EDF6F}" srcId="{8580873F-D8EB-4083-AD68-5A302E74DB5A}" destId="{8FF0B335-98D8-4CB4-A77C-6E2ED730B647}" srcOrd="0" destOrd="0" parTransId="{940311BD-5DC1-4E50-B440-20F9BD6AF688}" sibTransId="{9EAEDE38-04EA-4282-ACD0-8B3CD2536B07}"/>
    <dgm:cxn modelId="{514424C0-FA89-4DD9-BA71-04FF0978941E}" type="presOf" srcId="{8580873F-D8EB-4083-AD68-5A302E74DB5A}" destId="{3BBE1983-962D-4ED6-9CCE-01DC6B9C9449}" srcOrd="0" destOrd="0" presId="urn:microsoft.com/office/officeart/2005/8/layout/vList5"/>
    <dgm:cxn modelId="{E8DD12CF-70E0-47B7-AB06-CEB395612A2E}" type="presOf" srcId="{E5475404-8A11-455C-9DC2-65824D2861C1}" destId="{C8B2DBE9-3CC6-459A-8B72-07863CDF53FB}" srcOrd="0" destOrd="0" presId="urn:microsoft.com/office/officeart/2005/8/layout/vList5"/>
    <dgm:cxn modelId="{B0176F4E-1F3C-44CA-BCAC-2E9FAB3B4F80}" srcId="{8FF0B335-98D8-4CB4-A77C-6E2ED730B647}" destId="{CF23AF6E-5F91-4589-B312-3C76895FFEAF}" srcOrd="1" destOrd="0" parTransId="{57F7B1B5-DCC8-483C-919C-9448E9F16419}" sibTransId="{F302273D-1449-4CDD-8A10-7B47BF892164}"/>
    <dgm:cxn modelId="{21999DCD-EF74-47FC-8E6F-AF80FF9EDD97}" type="presOf" srcId="{8FF0B335-98D8-4CB4-A77C-6E2ED730B647}" destId="{8DE4F030-4585-41B4-A920-52ED3318C8AF}" srcOrd="0" destOrd="0" presId="urn:microsoft.com/office/officeart/2005/8/layout/vList5"/>
    <dgm:cxn modelId="{460D5048-6078-4DD8-AE67-5F0B5FDC1B36}" srcId="{8FF0B335-98D8-4CB4-A77C-6E2ED730B647}" destId="{DCF339D7-6033-4835-92F5-6E51928B9BF6}" srcOrd="2" destOrd="0" parTransId="{27B6204E-DCC3-4ABB-99E7-D8A0A25F2B8A}" sibTransId="{FB0B2A1F-EDBA-4D87-8DC8-2F3F700BC9E9}"/>
    <dgm:cxn modelId="{D4456A39-7CC7-4CFE-80D1-9A4E0F752521}" type="presOf" srcId="{CF23AF6E-5F91-4589-B312-3C76895FFEAF}" destId="{C8B2DBE9-3CC6-459A-8B72-07863CDF53FB}" srcOrd="0" destOrd="1" presId="urn:microsoft.com/office/officeart/2005/8/layout/vList5"/>
    <dgm:cxn modelId="{B21769A7-C562-4897-B281-8ADF823148B0}" srcId="{8FF0B335-98D8-4CB4-A77C-6E2ED730B647}" destId="{E5475404-8A11-455C-9DC2-65824D2861C1}" srcOrd="0" destOrd="0" parTransId="{E6EB8931-8508-4C87-8067-9E7D0F8E8C22}" sibTransId="{59267B71-7812-4B12-82BE-1850BE39C799}"/>
    <dgm:cxn modelId="{BC771FD4-A7E7-48C5-B3C5-AF30462F315A}" type="presOf" srcId="{DCF339D7-6033-4835-92F5-6E51928B9BF6}" destId="{C8B2DBE9-3CC6-459A-8B72-07863CDF53FB}" srcOrd="0" destOrd="2" presId="urn:microsoft.com/office/officeart/2005/8/layout/vList5"/>
    <dgm:cxn modelId="{8CB0DC9C-D24C-4870-9514-73A87C318A45}" type="presParOf" srcId="{3BBE1983-962D-4ED6-9CCE-01DC6B9C9449}" destId="{2609BEA9-1853-4F60-AE95-ACBABBA7EEA9}" srcOrd="0" destOrd="0" presId="urn:microsoft.com/office/officeart/2005/8/layout/vList5"/>
    <dgm:cxn modelId="{566C1848-ECBF-4517-9C1E-4EB34E71B507}" type="presParOf" srcId="{2609BEA9-1853-4F60-AE95-ACBABBA7EEA9}" destId="{8DE4F030-4585-41B4-A920-52ED3318C8AF}" srcOrd="0" destOrd="0" presId="urn:microsoft.com/office/officeart/2005/8/layout/vList5"/>
    <dgm:cxn modelId="{9033B0E6-A84A-4988-B6B3-5BA10DE2F61E}" type="presParOf" srcId="{2609BEA9-1853-4F60-AE95-ACBABBA7EEA9}" destId="{C8B2DBE9-3CC6-459A-8B72-07863CDF53F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80873F-D8EB-4083-AD68-5A302E74DB5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8FF0B335-98D8-4CB4-A77C-6E2ED730B647}">
      <dgm:prSet phldrT="[Texto]" custT="1"/>
      <dgm:spPr/>
      <dgm:t>
        <a:bodyPr/>
        <a:lstStyle/>
        <a:p>
          <a:pPr algn="l"/>
          <a:r>
            <a:rPr lang="es-EC" sz="2000" dirty="0" smtClean="0"/>
            <a:t>OBJETIVOS </a:t>
          </a:r>
          <a:endParaRPr lang="es-EC" sz="2000" dirty="0"/>
        </a:p>
      </dgm:t>
    </dgm:pt>
    <dgm:pt modelId="{940311BD-5DC1-4E50-B440-20F9BD6AF688}" type="parTrans" cxnId="{F41249D4-3FB3-4070-98FE-2939A03EDF6F}">
      <dgm:prSet/>
      <dgm:spPr/>
      <dgm:t>
        <a:bodyPr/>
        <a:lstStyle/>
        <a:p>
          <a:endParaRPr lang="es-EC"/>
        </a:p>
      </dgm:t>
    </dgm:pt>
    <dgm:pt modelId="{9EAEDE38-04EA-4282-ACD0-8B3CD2536B07}" type="sibTrans" cxnId="{F41249D4-3FB3-4070-98FE-2939A03EDF6F}">
      <dgm:prSet/>
      <dgm:spPr/>
      <dgm:t>
        <a:bodyPr/>
        <a:lstStyle/>
        <a:p>
          <a:endParaRPr lang="es-EC"/>
        </a:p>
      </dgm:t>
    </dgm:pt>
    <dgm:pt modelId="{E5475404-8A11-455C-9DC2-65824D2861C1}">
      <dgm:prSet phldrT="[Texto]" custT="1"/>
      <dgm:spPr/>
      <dgm:t>
        <a:bodyPr/>
        <a:lstStyle/>
        <a:p>
          <a:pPr algn="just"/>
          <a:r>
            <a:rPr lang="es-EC" sz="1800" dirty="0" smtClean="0"/>
            <a:t>Integrar a nivel corporativo, los servicios y recursos de TI existentes en CELEC EP. Homologar y estandarizar los procesos Administrativos, Financieros, Logísticos y Técnicos de las diferentes Unidades de Negocio; manejo de tópicos gerenciales y estratégicos a nivel corporativo de CELEC EP.</a:t>
          </a:r>
          <a:endParaRPr lang="es-EC" sz="1800" dirty="0"/>
        </a:p>
      </dgm:t>
    </dgm:pt>
    <dgm:pt modelId="{E6EB8931-8508-4C87-8067-9E7D0F8E8C22}" type="parTrans" cxnId="{B21769A7-C562-4897-B281-8ADF823148B0}">
      <dgm:prSet/>
      <dgm:spPr/>
      <dgm:t>
        <a:bodyPr/>
        <a:lstStyle/>
        <a:p>
          <a:endParaRPr lang="es-EC"/>
        </a:p>
      </dgm:t>
    </dgm:pt>
    <dgm:pt modelId="{59267B71-7812-4B12-82BE-1850BE39C799}" type="sibTrans" cxnId="{B21769A7-C562-4897-B281-8ADF823148B0}">
      <dgm:prSet/>
      <dgm:spPr/>
      <dgm:t>
        <a:bodyPr/>
        <a:lstStyle/>
        <a:p>
          <a:endParaRPr lang="es-EC"/>
        </a:p>
      </dgm:t>
    </dgm:pt>
    <dgm:pt modelId="{558E363F-BB70-4684-9B1E-0DCB633F4125}">
      <dgm:prSet custT="1"/>
      <dgm:spPr/>
      <dgm:t>
        <a:bodyPr/>
        <a:lstStyle/>
        <a:p>
          <a:pPr algn="just"/>
          <a:r>
            <a:rPr lang="es-EC" sz="1800" dirty="0" smtClean="0"/>
            <a:t>Obtener de manera sistematizada índices de gestión empresarial y técnica, a nivel Corporativo de CELEC EP.</a:t>
          </a:r>
          <a:endParaRPr lang="es-EC" sz="1800" dirty="0"/>
        </a:p>
      </dgm:t>
    </dgm:pt>
    <dgm:pt modelId="{5591D63B-A499-4CC7-B1D9-0B954C3C7DE5}" type="parTrans" cxnId="{B86F463A-960D-4E2D-914D-FF86F770FDF6}">
      <dgm:prSet/>
      <dgm:spPr/>
      <dgm:t>
        <a:bodyPr/>
        <a:lstStyle/>
        <a:p>
          <a:endParaRPr lang="es-EC"/>
        </a:p>
      </dgm:t>
    </dgm:pt>
    <dgm:pt modelId="{E8B5B0D0-CCF9-4062-9362-4DC7ABFC1316}" type="sibTrans" cxnId="{B86F463A-960D-4E2D-914D-FF86F770FDF6}">
      <dgm:prSet/>
      <dgm:spPr/>
      <dgm:t>
        <a:bodyPr/>
        <a:lstStyle/>
        <a:p>
          <a:endParaRPr lang="es-EC"/>
        </a:p>
      </dgm:t>
    </dgm:pt>
    <dgm:pt modelId="{81024167-1BA6-4CA1-9B32-A3CAE0202E6F}">
      <dgm:prSet custT="1"/>
      <dgm:spPr/>
      <dgm:t>
        <a:bodyPr/>
        <a:lstStyle/>
        <a:p>
          <a:pPr algn="just"/>
          <a:r>
            <a:rPr lang="es-EC" sz="1800" dirty="0" smtClean="0"/>
            <a:t>Consolidar la gestión de la Dirección de Tecnologías de Información.</a:t>
          </a:r>
          <a:endParaRPr lang="es-EC" sz="1800" dirty="0"/>
        </a:p>
      </dgm:t>
    </dgm:pt>
    <dgm:pt modelId="{0A10105F-DE65-400D-84C7-E8DDFD51B5F9}" type="parTrans" cxnId="{4AB3C239-9D1B-4D4F-B13E-48D0922C3979}">
      <dgm:prSet/>
      <dgm:spPr/>
      <dgm:t>
        <a:bodyPr/>
        <a:lstStyle/>
        <a:p>
          <a:endParaRPr lang="es-EC"/>
        </a:p>
      </dgm:t>
    </dgm:pt>
    <dgm:pt modelId="{6C57DF77-A2B8-4325-9624-48C88049A462}" type="sibTrans" cxnId="{4AB3C239-9D1B-4D4F-B13E-48D0922C3979}">
      <dgm:prSet/>
      <dgm:spPr/>
      <dgm:t>
        <a:bodyPr/>
        <a:lstStyle/>
        <a:p>
          <a:endParaRPr lang="es-EC"/>
        </a:p>
      </dgm:t>
    </dgm:pt>
    <dgm:pt modelId="{0C8F514F-5899-4D2C-96E8-3933F08F5A7F}">
      <dgm:prSet custT="1"/>
      <dgm:spPr/>
      <dgm:t>
        <a:bodyPr/>
        <a:lstStyle/>
        <a:p>
          <a:pPr algn="just"/>
          <a:r>
            <a:rPr lang="es-EC" sz="1800" dirty="0" smtClean="0"/>
            <a:t>Promover la implementación de un proceso automatizado de almacenamiento digital de documentos para la corporación CELEC EP.</a:t>
          </a:r>
          <a:endParaRPr lang="es-EC" sz="1800" dirty="0"/>
        </a:p>
      </dgm:t>
    </dgm:pt>
    <dgm:pt modelId="{3ADC5845-3C0F-41AC-9DB4-B424D2A6C161}" type="parTrans" cxnId="{D6B1D3CF-3966-4D44-9873-1DDF5AE886F8}">
      <dgm:prSet/>
      <dgm:spPr/>
      <dgm:t>
        <a:bodyPr/>
        <a:lstStyle/>
        <a:p>
          <a:endParaRPr lang="es-EC"/>
        </a:p>
      </dgm:t>
    </dgm:pt>
    <dgm:pt modelId="{604ED916-90F2-428B-9C1A-2C65399E1422}" type="sibTrans" cxnId="{D6B1D3CF-3966-4D44-9873-1DDF5AE886F8}">
      <dgm:prSet/>
      <dgm:spPr/>
      <dgm:t>
        <a:bodyPr/>
        <a:lstStyle/>
        <a:p>
          <a:endParaRPr lang="es-EC"/>
        </a:p>
      </dgm:t>
    </dgm:pt>
    <dgm:pt modelId="{7791CCA7-5E76-4992-9017-8C5415D5719B}">
      <dgm:prSet custT="1"/>
      <dgm:spPr/>
      <dgm:t>
        <a:bodyPr/>
        <a:lstStyle/>
        <a:p>
          <a:pPr algn="just"/>
          <a:r>
            <a:rPr lang="es-EC" sz="1800" dirty="0" smtClean="0"/>
            <a:t>Fortalecer la comunicación interna y externa de la Corporación CELEC EP, mediante el máximo aprovechamiento del Portal Web Corporativo.</a:t>
          </a:r>
          <a:endParaRPr lang="es-EC" sz="1800" dirty="0"/>
        </a:p>
      </dgm:t>
    </dgm:pt>
    <dgm:pt modelId="{81B150EE-C29A-4253-ABDB-6E06B3546638}" type="parTrans" cxnId="{FF1EF90C-6ABC-4DD2-96DC-9CC29A2B09E6}">
      <dgm:prSet/>
      <dgm:spPr/>
      <dgm:t>
        <a:bodyPr/>
        <a:lstStyle/>
        <a:p>
          <a:endParaRPr lang="es-EC"/>
        </a:p>
      </dgm:t>
    </dgm:pt>
    <dgm:pt modelId="{21B185DB-39E8-46EB-8B5E-331A5B775378}" type="sibTrans" cxnId="{FF1EF90C-6ABC-4DD2-96DC-9CC29A2B09E6}">
      <dgm:prSet/>
      <dgm:spPr/>
      <dgm:t>
        <a:bodyPr/>
        <a:lstStyle/>
        <a:p>
          <a:endParaRPr lang="es-EC"/>
        </a:p>
      </dgm:t>
    </dgm:pt>
    <dgm:pt modelId="{3BBE1983-962D-4ED6-9CCE-01DC6B9C9449}" type="pres">
      <dgm:prSet presAssocID="{8580873F-D8EB-4083-AD68-5A302E74DB5A}" presName="Name0" presStyleCnt="0">
        <dgm:presLayoutVars>
          <dgm:dir/>
          <dgm:animLvl val="lvl"/>
          <dgm:resizeHandles val="exact"/>
        </dgm:presLayoutVars>
      </dgm:prSet>
      <dgm:spPr/>
      <dgm:t>
        <a:bodyPr/>
        <a:lstStyle/>
        <a:p>
          <a:endParaRPr lang="es-EC"/>
        </a:p>
      </dgm:t>
    </dgm:pt>
    <dgm:pt modelId="{2609BEA9-1853-4F60-AE95-ACBABBA7EEA9}" type="pres">
      <dgm:prSet presAssocID="{8FF0B335-98D8-4CB4-A77C-6E2ED730B647}" presName="linNode" presStyleCnt="0"/>
      <dgm:spPr/>
    </dgm:pt>
    <dgm:pt modelId="{8DE4F030-4585-41B4-A920-52ED3318C8AF}" type="pres">
      <dgm:prSet presAssocID="{8FF0B335-98D8-4CB4-A77C-6E2ED730B647}" presName="parentText" presStyleLbl="node1" presStyleIdx="0" presStyleCnt="1" custScaleX="53568" custLinFactNeighborX="-11789">
        <dgm:presLayoutVars>
          <dgm:chMax val="1"/>
          <dgm:bulletEnabled val="1"/>
        </dgm:presLayoutVars>
      </dgm:prSet>
      <dgm:spPr/>
      <dgm:t>
        <a:bodyPr/>
        <a:lstStyle/>
        <a:p>
          <a:endParaRPr lang="es-EC"/>
        </a:p>
      </dgm:t>
    </dgm:pt>
    <dgm:pt modelId="{C8B2DBE9-3CC6-459A-8B72-07863CDF53FB}" type="pres">
      <dgm:prSet presAssocID="{8FF0B335-98D8-4CB4-A77C-6E2ED730B647}" presName="descendantText" presStyleLbl="alignAccFollowNode1" presStyleIdx="0" presStyleCnt="1" custScaleX="122866" custScaleY="107248">
        <dgm:presLayoutVars>
          <dgm:bulletEnabled val="1"/>
        </dgm:presLayoutVars>
      </dgm:prSet>
      <dgm:spPr/>
      <dgm:t>
        <a:bodyPr/>
        <a:lstStyle/>
        <a:p>
          <a:endParaRPr lang="es-EC"/>
        </a:p>
      </dgm:t>
    </dgm:pt>
  </dgm:ptLst>
  <dgm:cxnLst>
    <dgm:cxn modelId="{B22E2388-0566-4ADF-B5C5-542712F02741}" type="presOf" srcId="{0C8F514F-5899-4D2C-96E8-3933F08F5A7F}" destId="{C8B2DBE9-3CC6-459A-8B72-07863CDF53FB}" srcOrd="0" destOrd="3" presId="urn:microsoft.com/office/officeart/2005/8/layout/vList5"/>
    <dgm:cxn modelId="{A429C5A3-4EFF-4BD0-89AF-FC329499E309}" type="presOf" srcId="{E5475404-8A11-455C-9DC2-65824D2861C1}" destId="{C8B2DBE9-3CC6-459A-8B72-07863CDF53FB}" srcOrd="0" destOrd="0" presId="urn:microsoft.com/office/officeart/2005/8/layout/vList5"/>
    <dgm:cxn modelId="{FF1EF90C-6ABC-4DD2-96DC-9CC29A2B09E6}" srcId="{8FF0B335-98D8-4CB4-A77C-6E2ED730B647}" destId="{7791CCA7-5E76-4992-9017-8C5415D5719B}" srcOrd="4" destOrd="0" parTransId="{81B150EE-C29A-4253-ABDB-6E06B3546638}" sibTransId="{21B185DB-39E8-46EB-8B5E-331A5B775378}"/>
    <dgm:cxn modelId="{B21769A7-C562-4897-B281-8ADF823148B0}" srcId="{8FF0B335-98D8-4CB4-A77C-6E2ED730B647}" destId="{E5475404-8A11-455C-9DC2-65824D2861C1}" srcOrd="0" destOrd="0" parTransId="{E6EB8931-8508-4C87-8067-9E7D0F8E8C22}" sibTransId="{59267B71-7812-4B12-82BE-1850BE39C799}"/>
    <dgm:cxn modelId="{192D668D-1615-4825-B526-60597AF06F7C}" type="presOf" srcId="{8580873F-D8EB-4083-AD68-5A302E74DB5A}" destId="{3BBE1983-962D-4ED6-9CCE-01DC6B9C9449}" srcOrd="0" destOrd="0" presId="urn:microsoft.com/office/officeart/2005/8/layout/vList5"/>
    <dgm:cxn modelId="{F0E51DA0-CAF1-48AC-8ABA-8EC63A207C87}" type="presOf" srcId="{81024167-1BA6-4CA1-9B32-A3CAE0202E6F}" destId="{C8B2DBE9-3CC6-459A-8B72-07863CDF53FB}" srcOrd="0" destOrd="2" presId="urn:microsoft.com/office/officeart/2005/8/layout/vList5"/>
    <dgm:cxn modelId="{F41249D4-3FB3-4070-98FE-2939A03EDF6F}" srcId="{8580873F-D8EB-4083-AD68-5A302E74DB5A}" destId="{8FF0B335-98D8-4CB4-A77C-6E2ED730B647}" srcOrd="0" destOrd="0" parTransId="{940311BD-5DC1-4E50-B440-20F9BD6AF688}" sibTransId="{9EAEDE38-04EA-4282-ACD0-8B3CD2536B07}"/>
    <dgm:cxn modelId="{B86F463A-960D-4E2D-914D-FF86F770FDF6}" srcId="{8FF0B335-98D8-4CB4-A77C-6E2ED730B647}" destId="{558E363F-BB70-4684-9B1E-0DCB633F4125}" srcOrd="1" destOrd="0" parTransId="{5591D63B-A499-4CC7-B1D9-0B954C3C7DE5}" sibTransId="{E8B5B0D0-CCF9-4062-9362-4DC7ABFC1316}"/>
    <dgm:cxn modelId="{931A0E79-B58A-4A3E-84B2-7C1D345B33BE}" type="presOf" srcId="{558E363F-BB70-4684-9B1E-0DCB633F4125}" destId="{C8B2DBE9-3CC6-459A-8B72-07863CDF53FB}" srcOrd="0" destOrd="1" presId="urn:microsoft.com/office/officeart/2005/8/layout/vList5"/>
    <dgm:cxn modelId="{2DC3758A-FF5F-4D3B-8506-47CB7E46E39A}" type="presOf" srcId="{8FF0B335-98D8-4CB4-A77C-6E2ED730B647}" destId="{8DE4F030-4585-41B4-A920-52ED3318C8AF}" srcOrd="0" destOrd="0" presId="urn:microsoft.com/office/officeart/2005/8/layout/vList5"/>
    <dgm:cxn modelId="{B1634DC0-7EFD-42DD-90ED-B42ADF7BDE9A}" type="presOf" srcId="{7791CCA7-5E76-4992-9017-8C5415D5719B}" destId="{C8B2DBE9-3CC6-459A-8B72-07863CDF53FB}" srcOrd="0" destOrd="4" presId="urn:microsoft.com/office/officeart/2005/8/layout/vList5"/>
    <dgm:cxn modelId="{4AB3C239-9D1B-4D4F-B13E-48D0922C3979}" srcId="{8FF0B335-98D8-4CB4-A77C-6E2ED730B647}" destId="{81024167-1BA6-4CA1-9B32-A3CAE0202E6F}" srcOrd="2" destOrd="0" parTransId="{0A10105F-DE65-400D-84C7-E8DDFD51B5F9}" sibTransId="{6C57DF77-A2B8-4325-9624-48C88049A462}"/>
    <dgm:cxn modelId="{D6B1D3CF-3966-4D44-9873-1DDF5AE886F8}" srcId="{8FF0B335-98D8-4CB4-A77C-6E2ED730B647}" destId="{0C8F514F-5899-4D2C-96E8-3933F08F5A7F}" srcOrd="3" destOrd="0" parTransId="{3ADC5845-3C0F-41AC-9DB4-B424D2A6C161}" sibTransId="{604ED916-90F2-428B-9C1A-2C65399E1422}"/>
    <dgm:cxn modelId="{885ECF67-A7B4-42F2-A0AE-4B4A235CABC9}" type="presParOf" srcId="{3BBE1983-962D-4ED6-9CCE-01DC6B9C9449}" destId="{2609BEA9-1853-4F60-AE95-ACBABBA7EEA9}" srcOrd="0" destOrd="0" presId="urn:microsoft.com/office/officeart/2005/8/layout/vList5"/>
    <dgm:cxn modelId="{FB9806D3-35AE-4EDA-98B5-37B6609DC420}" type="presParOf" srcId="{2609BEA9-1853-4F60-AE95-ACBABBA7EEA9}" destId="{8DE4F030-4585-41B4-A920-52ED3318C8AF}" srcOrd="0" destOrd="0" presId="urn:microsoft.com/office/officeart/2005/8/layout/vList5"/>
    <dgm:cxn modelId="{0CD6C346-4FB6-4ADA-A5C6-04A00D835486}" type="presParOf" srcId="{2609BEA9-1853-4F60-AE95-ACBABBA7EEA9}" destId="{C8B2DBE9-3CC6-459A-8B72-07863CDF53F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80873F-D8EB-4083-AD68-5A302E74DB5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8FF0B335-98D8-4CB4-A77C-6E2ED730B647}">
      <dgm:prSet phldrT="[Texto]" custT="1"/>
      <dgm:spPr/>
      <dgm:t>
        <a:bodyPr/>
        <a:lstStyle/>
        <a:p>
          <a:pPr algn="l"/>
          <a:r>
            <a:rPr lang="es-EC" sz="1400" dirty="0" smtClean="0"/>
            <a:t>ESTRATEGIAS CORPORATIVAS</a:t>
          </a:r>
          <a:r>
            <a:rPr lang="es-EC" sz="2000" dirty="0" smtClean="0"/>
            <a:t> </a:t>
          </a:r>
          <a:endParaRPr lang="es-EC" sz="2000" dirty="0"/>
        </a:p>
      </dgm:t>
    </dgm:pt>
    <dgm:pt modelId="{940311BD-5DC1-4E50-B440-20F9BD6AF688}" type="parTrans" cxnId="{F41249D4-3FB3-4070-98FE-2939A03EDF6F}">
      <dgm:prSet/>
      <dgm:spPr/>
      <dgm:t>
        <a:bodyPr/>
        <a:lstStyle/>
        <a:p>
          <a:endParaRPr lang="es-EC"/>
        </a:p>
      </dgm:t>
    </dgm:pt>
    <dgm:pt modelId="{9EAEDE38-04EA-4282-ACD0-8B3CD2536B07}" type="sibTrans" cxnId="{F41249D4-3FB3-4070-98FE-2939A03EDF6F}">
      <dgm:prSet/>
      <dgm:spPr/>
      <dgm:t>
        <a:bodyPr/>
        <a:lstStyle/>
        <a:p>
          <a:endParaRPr lang="es-EC"/>
        </a:p>
      </dgm:t>
    </dgm:pt>
    <dgm:pt modelId="{E5475404-8A11-455C-9DC2-65824D2861C1}">
      <dgm:prSet phldrT="[Texto]" custT="1"/>
      <dgm:spPr/>
      <dgm:t>
        <a:bodyPr/>
        <a:lstStyle/>
        <a:p>
          <a:pPr algn="just"/>
          <a:r>
            <a:rPr lang="es-EC" sz="1600" b="1" dirty="0" smtClean="0"/>
            <a:t>ESTRATEGIA 1:</a:t>
          </a:r>
          <a:r>
            <a:rPr lang="es-EC" sz="1600" dirty="0" smtClean="0"/>
            <a:t> Desarrollar e implementar a nivel corporativo de CELEC EP un proyecto de tecnología integrador, capaz de homologar y estandarizar los procesos: administrativos, financieros, logísticos y técnicos de las Unidades de Negocio, y manejar tópicos gerenciales y estratégicos a nivel corporativo. Una corporación del tamaño de CELEC EP, con perspectivas de crecimiento, sería imposible </a:t>
          </a:r>
          <a:r>
            <a:rPr lang="es-EC" sz="1600" dirty="0" err="1" smtClean="0"/>
            <a:t>gerenciarla</a:t>
          </a:r>
          <a:r>
            <a:rPr lang="es-EC" sz="1600" dirty="0" smtClean="0"/>
            <a:t> sin la implementación de un sistema tecnológico integrador adecuado.  </a:t>
          </a:r>
          <a:endParaRPr lang="es-EC" sz="1600" dirty="0"/>
        </a:p>
      </dgm:t>
    </dgm:pt>
    <dgm:pt modelId="{E6EB8931-8508-4C87-8067-9E7D0F8E8C22}" type="parTrans" cxnId="{B21769A7-C562-4897-B281-8ADF823148B0}">
      <dgm:prSet/>
      <dgm:spPr/>
      <dgm:t>
        <a:bodyPr/>
        <a:lstStyle/>
        <a:p>
          <a:endParaRPr lang="es-EC"/>
        </a:p>
      </dgm:t>
    </dgm:pt>
    <dgm:pt modelId="{59267B71-7812-4B12-82BE-1850BE39C799}" type="sibTrans" cxnId="{B21769A7-C562-4897-B281-8ADF823148B0}">
      <dgm:prSet/>
      <dgm:spPr/>
      <dgm:t>
        <a:bodyPr/>
        <a:lstStyle/>
        <a:p>
          <a:endParaRPr lang="es-EC"/>
        </a:p>
      </dgm:t>
    </dgm:pt>
    <dgm:pt modelId="{25D0ED04-5A9D-4E57-AAFC-119EA95C4A2B}">
      <dgm:prSet custT="1"/>
      <dgm:spPr/>
      <dgm:t>
        <a:bodyPr/>
        <a:lstStyle/>
        <a:p>
          <a:pPr algn="just"/>
          <a:r>
            <a:rPr lang="es-EC" sz="1600" b="1" dirty="0" smtClean="0">
              <a:solidFill>
                <a:schemeClr val="accent1">
                  <a:lumMod val="75000"/>
                </a:schemeClr>
              </a:solidFill>
            </a:rPr>
            <a:t>ESTRATEGIA 2:</a:t>
          </a:r>
          <a:r>
            <a:rPr lang="es-EC" sz="1600" dirty="0" smtClean="0">
              <a:solidFill>
                <a:schemeClr val="accent1">
                  <a:lumMod val="75000"/>
                </a:schemeClr>
              </a:solidFill>
            </a:rPr>
            <a:t> Implementar una solución informática para el proceso de Gestión Documental corporativo de CELEC EP, con el fin de tener, además de una biblioteca virtual de fácil acceso, una vinculación de la información que se genera a lo largo de la cadena de procesos de la corporación.</a:t>
          </a:r>
        </a:p>
      </dgm:t>
    </dgm:pt>
    <dgm:pt modelId="{19584741-31A4-4F8A-9BCD-F60736B67583}" type="parTrans" cxnId="{D2E5BD64-67AB-41C0-AD4D-4A61F8185934}">
      <dgm:prSet/>
      <dgm:spPr/>
      <dgm:t>
        <a:bodyPr/>
        <a:lstStyle/>
        <a:p>
          <a:endParaRPr lang="es-EC"/>
        </a:p>
      </dgm:t>
    </dgm:pt>
    <dgm:pt modelId="{1474A699-2A9F-4E17-999C-A2E52251B628}" type="sibTrans" cxnId="{D2E5BD64-67AB-41C0-AD4D-4A61F8185934}">
      <dgm:prSet/>
      <dgm:spPr/>
      <dgm:t>
        <a:bodyPr/>
        <a:lstStyle/>
        <a:p>
          <a:endParaRPr lang="es-EC"/>
        </a:p>
      </dgm:t>
    </dgm:pt>
    <dgm:pt modelId="{D4D35402-F1DE-4E26-B43E-924A64FC5F1D}">
      <dgm:prSet custT="1"/>
      <dgm:spPr/>
      <dgm:t>
        <a:bodyPr/>
        <a:lstStyle/>
        <a:p>
          <a:pPr algn="just"/>
          <a:r>
            <a:rPr lang="es-EC" sz="1600" b="1" dirty="0" smtClean="0"/>
            <a:t>ESTRATEGIA 3:</a:t>
          </a:r>
          <a:r>
            <a:rPr lang="es-EC" sz="1600" dirty="0" smtClean="0"/>
            <a:t> Desarrollar e implementar un proyecto de tecnologías de información integrador, mediante el cual se pueda mantener el control a nivel de Unidades de Negocio y Matriz, la gestión técnica, operativa y mantenimiento de TI.</a:t>
          </a:r>
        </a:p>
      </dgm:t>
    </dgm:pt>
    <dgm:pt modelId="{632C9BFA-D532-4347-A4DB-A8436B57C044}" type="parTrans" cxnId="{C9A72977-12BB-4E52-95BA-403EB496CED0}">
      <dgm:prSet/>
      <dgm:spPr/>
      <dgm:t>
        <a:bodyPr/>
        <a:lstStyle/>
        <a:p>
          <a:endParaRPr lang="es-EC"/>
        </a:p>
      </dgm:t>
    </dgm:pt>
    <dgm:pt modelId="{9EE29D66-AA0F-4304-85AF-50DB535248BD}" type="sibTrans" cxnId="{C9A72977-12BB-4E52-95BA-403EB496CED0}">
      <dgm:prSet/>
      <dgm:spPr/>
      <dgm:t>
        <a:bodyPr/>
        <a:lstStyle/>
        <a:p>
          <a:endParaRPr lang="es-EC"/>
        </a:p>
      </dgm:t>
    </dgm:pt>
    <dgm:pt modelId="{F991E4DE-40CA-416D-B76E-D5359EA5DC4B}">
      <dgm:prSet custT="1"/>
      <dgm:spPr/>
      <dgm:t>
        <a:bodyPr/>
        <a:lstStyle/>
        <a:p>
          <a:pPr algn="just"/>
          <a:r>
            <a:rPr lang="es-EC" sz="1600" b="1" dirty="0" smtClean="0">
              <a:solidFill>
                <a:schemeClr val="accent1">
                  <a:lumMod val="75000"/>
                </a:schemeClr>
              </a:solidFill>
            </a:rPr>
            <a:t>ESTRATEGIA 4:</a:t>
          </a:r>
          <a:r>
            <a:rPr lang="es-EC" sz="1600" dirty="0" smtClean="0">
              <a:solidFill>
                <a:schemeClr val="accent1">
                  <a:lumMod val="75000"/>
                </a:schemeClr>
              </a:solidFill>
            </a:rPr>
            <a:t> Implementar un nuevo portal Web corporativo en CELEC EP, el mismo que será la cara de la empresa hacia el medio externo, mientras que para el medio interno será una herramienta de comunicación fundamental para obtener información laboral, social y anuncios clasificados, en beneficio de los funcionarios.</a:t>
          </a:r>
        </a:p>
      </dgm:t>
    </dgm:pt>
    <dgm:pt modelId="{F89D9DFD-8443-4778-91CB-50E10157A166}" type="parTrans" cxnId="{F0A17D08-A5CB-4E22-AF0A-7F07EDB1A9EE}">
      <dgm:prSet/>
      <dgm:spPr/>
      <dgm:t>
        <a:bodyPr/>
        <a:lstStyle/>
        <a:p>
          <a:endParaRPr lang="es-EC"/>
        </a:p>
      </dgm:t>
    </dgm:pt>
    <dgm:pt modelId="{C71E507E-CBF4-4BF7-8B88-0D4F056B8476}" type="sibTrans" cxnId="{F0A17D08-A5CB-4E22-AF0A-7F07EDB1A9EE}">
      <dgm:prSet/>
      <dgm:spPr/>
      <dgm:t>
        <a:bodyPr/>
        <a:lstStyle/>
        <a:p>
          <a:endParaRPr lang="es-EC"/>
        </a:p>
      </dgm:t>
    </dgm:pt>
    <dgm:pt modelId="{58B9BD0D-E94E-4C05-A828-AC6440C90A0F}">
      <dgm:prSet custT="1"/>
      <dgm:spPr/>
      <dgm:t>
        <a:bodyPr/>
        <a:lstStyle/>
        <a:p>
          <a:pPr algn="l"/>
          <a:endParaRPr lang="es-EC" sz="1800" dirty="0" smtClean="0"/>
        </a:p>
      </dgm:t>
    </dgm:pt>
    <dgm:pt modelId="{5FCC2EDC-FDB9-49FA-A822-0C893F62D932}" type="parTrans" cxnId="{B86A04FE-804B-4E21-ACD6-31C2511BBECD}">
      <dgm:prSet/>
      <dgm:spPr/>
      <dgm:t>
        <a:bodyPr/>
        <a:lstStyle/>
        <a:p>
          <a:endParaRPr lang="es-EC"/>
        </a:p>
      </dgm:t>
    </dgm:pt>
    <dgm:pt modelId="{C5F48922-987C-49BD-BAB4-27A05CFC98DF}" type="sibTrans" cxnId="{B86A04FE-804B-4E21-ACD6-31C2511BBECD}">
      <dgm:prSet/>
      <dgm:spPr/>
      <dgm:t>
        <a:bodyPr/>
        <a:lstStyle/>
        <a:p>
          <a:endParaRPr lang="es-EC"/>
        </a:p>
      </dgm:t>
    </dgm:pt>
    <dgm:pt modelId="{FD50616E-814A-454A-B171-5EA30CDE6D9B}">
      <dgm:prSet phldrT="[Texto]" custT="1"/>
      <dgm:spPr/>
      <dgm:t>
        <a:bodyPr/>
        <a:lstStyle/>
        <a:p>
          <a:pPr algn="just"/>
          <a:endParaRPr lang="es-EC" sz="1600" dirty="0"/>
        </a:p>
      </dgm:t>
    </dgm:pt>
    <dgm:pt modelId="{7EB3554F-F061-4D96-9960-4BE0F10825A0}" type="parTrans" cxnId="{4CA74535-D4A1-40A7-912E-AD5FBA012789}">
      <dgm:prSet/>
      <dgm:spPr/>
      <dgm:t>
        <a:bodyPr/>
        <a:lstStyle/>
        <a:p>
          <a:endParaRPr lang="es-EC"/>
        </a:p>
      </dgm:t>
    </dgm:pt>
    <dgm:pt modelId="{86397B34-985C-48A8-900E-2A0136883EE0}" type="sibTrans" cxnId="{4CA74535-D4A1-40A7-912E-AD5FBA012789}">
      <dgm:prSet/>
      <dgm:spPr/>
      <dgm:t>
        <a:bodyPr/>
        <a:lstStyle/>
        <a:p>
          <a:endParaRPr lang="es-EC"/>
        </a:p>
      </dgm:t>
    </dgm:pt>
    <dgm:pt modelId="{3BBE1983-962D-4ED6-9CCE-01DC6B9C9449}" type="pres">
      <dgm:prSet presAssocID="{8580873F-D8EB-4083-AD68-5A302E74DB5A}" presName="Name0" presStyleCnt="0">
        <dgm:presLayoutVars>
          <dgm:dir/>
          <dgm:animLvl val="lvl"/>
          <dgm:resizeHandles val="exact"/>
        </dgm:presLayoutVars>
      </dgm:prSet>
      <dgm:spPr/>
      <dgm:t>
        <a:bodyPr/>
        <a:lstStyle/>
        <a:p>
          <a:endParaRPr lang="es-EC"/>
        </a:p>
      </dgm:t>
    </dgm:pt>
    <dgm:pt modelId="{2609BEA9-1853-4F60-AE95-ACBABBA7EEA9}" type="pres">
      <dgm:prSet presAssocID="{8FF0B335-98D8-4CB4-A77C-6E2ED730B647}" presName="linNode" presStyleCnt="0"/>
      <dgm:spPr/>
    </dgm:pt>
    <dgm:pt modelId="{8DE4F030-4585-41B4-A920-52ED3318C8AF}" type="pres">
      <dgm:prSet presAssocID="{8FF0B335-98D8-4CB4-A77C-6E2ED730B647}" presName="parentText" presStyleLbl="node1" presStyleIdx="0" presStyleCnt="1" custScaleX="53568" custLinFactNeighborX="-11789">
        <dgm:presLayoutVars>
          <dgm:chMax val="1"/>
          <dgm:bulletEnabled val="1"/>
        </dgm:presLayoutVars>
      </dgm:prSet>
      <dgm:spPr/>
      <dgm:t>
        <a:bodyPr/>
        <a:lstStyle/>
        <a:p>
          <a:endParaRPr lang="es-EC"/>
        </a:p>
      </dgm:t>
    </dgm:pt>
    <dgm:pt modelId="{C8B2DBE9-3CC6-459A-8B72-07863CDF53FB}" type="pres">
      <dgm:prSet presAssocID="{8FF0B335-98D8-4CB4-A77C-6E2ED730B647}" presName="descendantText" presStyleLbl="alignAccFollowNode1" presStyleIdx="0" presStyleCnt="1" custScaleX="122866" custScaleY="121872">
        <dgm:presLayoutVars>
          <dgm:bulletEnabled val="1"/>
        </dgm:presLayoutVars>
      </dgm:prSet>
      <dgm:spPr/>
      <dgm:t>
        <a:bodyPr/>
        <a:lstStyle/>
        <a:p>
          <a:endParaRPr lang="es-EC"/>
        </a:p>
      </dgm:t>
    </dgm:pt>
  </dgm:ptLst>
  <dgm:cxnLst>
    <dgm:cxn modelId="{C9A72977-12BB-4E52-95BA-403EB496CED0}" srcId="{8FF0B335-98D8-4CB4-A77C-6E2ED730B647}" destId="{D4D35402-F1DE-4E26-B43E-924A64FC5F1D}" srcOrd="3" destOrd="0" parTransId="{632C9BFA-D532-4347-A4DB-A8436B57C044}" sibTransId="{9EE29D66-AA0F-4304-85AF-50DB535248BD}"/>
    <dgm:cxn modelId="{B21769A7-C562-4897-B281-8ADF823148B0}" srcId="{8FF0B335-98D8-4CB4-A77C-6E2ED730B647}" destId="{E5475404-8A11-455C-9DC2-65824D2861C1}" srcOrd="1" destOrd="0" parTransId="{E6EB8931-8508-4C87-8067-9E7D0F8E8C22}" sibTransId="{59267B71-7812-4B12-82BE-1850BE39C799}"/>
    <dgm:cxn modelId="{302E42FB-5C87-4AAA-A720-34137C4FE06B}" type="presOf" srcId="{D4D35402-F1DE-4E26-B43E-924A64FC5F1D}" destId="{C8B2DBE9-3CC6-459A-8B72-07863CDF53FB}" srcOrd="0" destOrd="3" presId="urn:microsoft.com/office/officeart/2005/8/layout/vList5"/>
    <dgm:cxn modelId="{A402CC2A-2E17-43DF-92F2-135C0B3473F7}" type="presOf" srcId="{8FF0B335-98D8-4CB4-A77C-6E2ED730B647}" destId="{8DE4F030-4585-41B4-A920-52ED3318C8AF}" srcOrd="0" destOrd="0" presId="urn:microsoft.com/office/officeart/2005/8/layout/vList5"/>
    <dgm:cxn modelId="{2F6FF04F-E7E4-4045-8866-4AC8D214E992}" type="presOf" srcId="{25D0ED04-5A9D-4E57-AAFC-119EA95C4A2B}" destId="{C8B2DBE9-3CC6-459A-8B72-07863CDF53FB}" srcOrd="0" destOrd="2" presId="urn:microsoft.com/office/officeart/2005/8/layout/vList5"/>
    <dgm:cxn modelId="{D1DFC13C-2C3D-4CB6-91F7-F9FDBB96E067}" type="presOf" srcId="{F991E4DE-40CA-416D-B76E-D5359EA5DC4B}" destId="{C8B2DBE9-3CC6-459A-8B72-07863CDF53FB}" srcOrd="0" destOrd="4" presId="urn:microsoft.com/office/officeart/2005/8/layout/vList5"/>
    <dgm:cxn modelId="{B86A04FE-804B-4E21-ACD6-31C2511BBECD}" srcId="{8FF0B335-98D8-4CB4-A77C-6E2ED730B647}" destId="{58B9BD0D-E94E-4C05-A828-AC6440C90A0F}" srcOrd="5" destOrd="0" parTransId="{5FCC2EDC-FDB9-49FA-A822-0C893F62D932}" sibTransId="{C5F48922-987C-49BD-BAB4-27A05CFC98DF}"/>
    <dgm:cxn modelId="{4CA74535-D4A1-40A7-912E-AD5FBA012789}" srcId="{8FF0B335-98D8-4CB4-A77C-6E2ED730B647}" destId="{FD50616E-814A-454A-B171-5EA30CDE6D9B}" srcOrd="0" destOrd="0" parTransId="{7EB3554F-F061-4D96-9960-4BE0F10825A0}" sibTransId="{86397B34-985C-48A8-900E-2A0136883EE0}"/>
    <dgm:cxn modelId="{81D0CD70-8AFB-4924-9917-1209A364D73B}" type="presOf" srcId="{58B9BD0D-E94E-4C05-A828-AC6440C90A0F}" destId="{C8B2DBE9-3CC6-459A-8B72-07863CDF53FB}" srcOrd="0" destOrd="5" presId="urn:microsoft.com/office/officeart/2005/8/layout/vList5"/>
    <dgm:cxn modelId="{50C75700-1373-4B1F-973A-3FE9B562FF8E}" type="presOf" srcId="{8580873F-D8EB-4083-AD68-5A302E74DB5A}" destId="{3BBE1983-962D-4ED6-9CCE-01DC6B9C9449}" srcOrd="0" destOrd="0" presId="urn:microsoft.com/office/officeart/2005/8/layout/vList5"/>
    <dgm:cxn modelId="{B030748E-4A17-4A55-AA34-DD51284CDF86}" type="presOf" srcId="{E5475404-8A11-455C-9DC2-65824D2861C1}" destId="{C8B2DBE9-3CC6-459A-8B72-07863CDF53FB}" srcOrd="0" destOrd="1" presId="urn:microsoft.com/office/officeart/2005/8/layout/vList5"/>
    <dgm:cxn modelId="{F0A17D08-A5CB-4E22-AF0A-7F07EDB1A9EE}" srcId="{8FF0B335-98D8-4CB4-A77C-6E2ED730B647}" destId="{F991E4DE-40CA-416D-B76E-D5359EA5DC4B}" srcOrd="4" destOrd="0" parTransId="{F89D9DFD-8443-4778-91CB-50E10157A166}" sibTransId="{C71E507E-CBF4-4BF7-8B88-0D4F056B8476}"/>
    <dgm:cxn modelId="{07706F22-EDBE-4022-BFC1-AB1A18D889A3}" type="presOf" srcId="{FD50616E-814A-454A-B171-5EA30CDE6D9B}" destId="{C8B2DBE9-3CC6-459A-8B72-07863CDF53FB}" srcOrd="0" destOrd="0" presId="urn:microsoft.com/office/officeart/2005/8/layout/vList5"/>
    <dgm:cxn modelId="{D2E5BD64-67AB-41C0-AD4D-4A61F8185934}" srcId="{8FF0B335-98D8-4CB4-A77C-6E2ED730B647}" destId="{25D0ED04-5A9D-4E57-AAFC-119EA95C4A2B}" srcOrd="2" destOrd="0" parTransId="{19584741-31A4-4F8A-9BCD-F60736B67583}" sibTransId="{1474A699-2A9F-4E17-999C-A2E52251B628}"/>
    <dgm:cxn modelId="{F41249D4-3FB3-4070-98FE-2939A03EDF6F}" srcId="{8580873F-D8EB-4083-AD68-5A302E74DB5A}" destId="{8FF0B335-98D8-4CB4-A77C-6E2ED730B647}" srcOrd="0" destOrd="0" parTransId="{940311BD-5DC1-4E50-B440-20F9BD6AF688}" sibTransId="{9EAEDE38-04EA-4282-ACD0-8B3CD2536B07}"/>
    <dgm:cxn modelId="{1906B1CB-85D7-4A86-B095-5BCDD71E702A}" type="presParOf" srcId="{3BBE1983-962D-4ED6-9CCE-01DC6B9C9449}" destId="{2609BEA9-1853-4F60-AE95-ACBABBA7EEA9}" srcOrd="0" destOrd="0" presId="urn:microsoft.com/office/officeart/2005/8/layout/vList5"/>
    <dgm:cxn modelId="{3E9AE687-CB2E-4958-BEDC-3ABB40D86505}" type="presParOf" srcId="{2609BEA9-1853-4F60-AE95-ACBABBA7EEA9}" destId="{8DE4F030-4585-41B4-A920-52ED3318C8AF}" srcOrd="0" destOrd="0" presId="urn:microsoft.com/office/officeart/2005/8/layout/vList5"/>
    <dgm:cxn modelId="{03B2E8EC-EFC9-4918-AA1B-16BA507ACD46}" type="presParOf" srcId="{2609BEA9-1853-4F60-AE95-ACBABBA7EEA9}" destId="{C8B2DBE9-3CC6-459A-8B72-07863CDF53F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7045CD-DDAC-40F8-9B2F-43BE064FD6D0}" type="datetimeFigureOut">
              <a:rPr lang="es-EC" smtClean="0"/>
              <a:pPr/>
              <a:t>09/12/2013</a:t>
            </a:fld>
            <a:endParaRPr lang="es-EC"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FF1B5B-F5D7-4E42-8886-7557D4A82D7D}" type="slidenum">
              <a:rPr lang="es-EC" smtClean="0"/>
              <a:pPr/>
              <a:t>‹Nº›</a:t>
            </a:fld>
            <a:endParaRPr lang="es-EC" dirty="0"/>
          </a:p>
        </p:txBody>
      </p:sp>
    </p:spTree>
    <p:extLst>
      <p:ext uri="{BB962C8B-B14F-4D97-AF65-F5344CB8AC3E}">
        <p14:creationId xmlns:p14="http://schemas.microsoft.com/office/powerpoint/2010/main" val="105596873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2B9F9E-BAB3-4C31-A26A-6C03A98CCE2E}" type="datetimeFigureOut">
              <a:rPr lang="es-EC" smtClean="0"/>
              <a:pPr/>
              <a:t>09/12/2013</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9BA08-BA99-467D-A721-FD84D345EBFB}" type="slidenum">
              <a:rPr lang="es-EC" smtClean="0"/>
              <a:pPr/>
              <a:t>‹Nº›</a:t>
            </a:fld>
            <a:endParaRPr lang="es-EC" dirty="0"/>
          </a:p>
        </p:txBody>
      </p:sp>
    </p:spTree>
    <p:extLst>
      <p:ext uri="{BB962C8B-B14F-4D97-AF65-F5344CB8AC3E}">
        <p14:creationId xmlns:p14="http://schemas.microsoft.com/office/powerpoint/2010/main" val="2390774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BBC9BA08-BA99-467D-A721-FD84D345EBFB}" type="slidenum">
              <a:rPr lang="es-EC" smtClean="0"/>
              <a:pPr/>
              <a:t>1</a:t>
            </a:fld>
            <a:endParaRPr lang="es-EC" dirty="0"/>
          </a:p>
        </p:txBody>
      </p:sp>
      <p:sp>
        <p:nvSpPr>
          <p:cNvPr id="5" name="4 Marcador de encabezado"/>
          <p:cNvSpPr>
            <a:spLocks noGrp="1"/>
          </p:cNvSpPr>
          <p:nvPr>
            <p:ph type="hdr" sz="quarter" idx="11"/>
          </p:nvPr>
        </p:nvSpPr>
        <p:spPr/>
        <p:txBody>
          <a:bodyPr/>
          <a:lstStyle/>
          <a:p>
            <a:endParaRPr lang="es-EC"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encabezado"/>
          <p:cNvSpPr>
            <a:spLocks noGrp="1"/>
          </p:cNvSpPr>
          <p:nvPr>
            <p:ph type="hdr" sz="quarter" idx="10"/>
          </p:nvPr>
        </p:nvSpPr>
        <p:spPr/>
        <p:txBody>
          <a:bodyPr/>
          <a:lstStyle/>
          <a:p>
            <a:endParaRPr lang="es-EC"/>
          </a:p>
        </p:txBody>
      </p:sp>
      <p:sp>
        <p:nvSpPr>
          <p:cNvPr id="5" name="4 Marcador de número de diapositiva"/>
          <p:cNvSpPr>
            <a:spLocks noGrp="1"/>
          </p:cNvSpPr>
          <p:nvPr>
            <p:ph type="sldNum" sz="quarter" idx="11"/>
          </p:nvPr>
        </p:nvSpPr>
        <p:spPr/>
        <p:txBody>
          <a:bodyPr/>
          <a:lstStyle/>
          <a:p>
            <a:fld id="{BBC9BA08-BA99-467D-A721-FD84D345EBFB}" type="slidenum">
              <a:rPr lang="es-EC" smtClean="0"/>
              <a:pPr/>
              <a:t>25</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BBC9BA08-BA99-467D-A721-FD84D345EBFB}" type="slidenum">
              <a:rPr lang="es-EC" smtClean="0"/>
              <a:pPr/>
              <a:t>94</a:t>
            </a:fld>
            <a:endParaRPr lang="es-EC" dirty="0"/>
          </a:p>
        </p:txBody>
      </p:sp>
      <p:sp>
        <p:nvSpPr>
          <p:cNvPr id="5" name="4 Marcador de encabezado"/>
          <p:cNvSpPr>
            <a:spLocks noGrp="1"/>
          </p:cNvSpPr>
          <p:nvPr>
            <p:ph type="hdr" sz="quarter" idx="11"/>
          </p:nvPr>
        </p:nvSpPr>
        <p:spPr/>
        <p:txBody>
          <a:bodyPr/>
          <a:lstStyle/>
          <a:p>
            <a:endParaRPr lang="es-EC"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6D0BCD4B-A650-4E5C-85CA-00B46E605915}" type="datetime1">
              <a:rPr lang="es-EC" smtClean="0"/>
              <a:pPr/>
              <a:t>09/12/2013</a:t>
            </a:fld>
            <a:endParaRPr lang="es-EC" dirty="0"/>
          </a:p>
        </p:txBody>
      </p:sp>
      <p:sp>
        <p:nvSpPr>
          <p:cNvPr id="19" name="18 Marcador de pie de página"/>
          <p:cNvSpPr>
            <a:spLocks noGrp="1"/>
          </p:cNvSpPr>
          <p:nvPr>
            <p:ph type="ftr" sz="quarter" idx="11"/>
          </p:nvPr>
        </p:nvSpPr>
        <p:spPr/>
        <p:txBody>
          <a:bodyPr/>
          <a:lstStyle/>
          <a:p>
            <a:endParaRPr lang="es-EC" dirty="0"/>
          </a:p>
        </p:txBody>
      </p:sp>
      <p:sp>
        <p:nvSpPr>
          <p:cNvPr id="27" name="26 Marcador de número de diapositiva"/>
          <p:cNvSpPr>
            <a:spLocks noGrp="1"/>
          </p:cNvSpPr>
          <p:nvPr>
            <p:ph type="sldNum" sz="quarter" idx="12"/>
          </p:nvPr>
        </p:nvSpPr>
        <p:spPr/>
        <p:txBody>
          <a:bodyPr/>
          <a:lstStyle/>
          <a:p>
            <a:fld id="{BCF43E4D-18A0-49D5-A760-D56AB4B8DE59}"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ED388D1-A9ED-41F3-99D6-27FE5FEA0A17}" type="datetime1">
              <a:rPr lang="es-EC" smtClean="0"/>
              <a:pPr/>
              <a:t>09/12/2013</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CF43E4D-18A0-49D5-A760-D56AB4B8DE59}"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DF56949-E4D4-403B-A7B5-2F9EA4E81BFD}" type="datetime1">
              <a:rPr lang="es-EC" smtClean="0"/>
              <a:pPr/>
              <a:t>09/12/2013</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CF43E4D-18A0-49D5-A760-D56AB4B8DE59}"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3D87A8B-9635-43F6-963C-41E9C50A840E}" type="datetime1">
              <a:rPr lang="es-EC" smtClean="0"/>
              <a:pPr/>
              <a:t>09/12/2013</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CF43E4D-18A0-49D5-A760-D56AB4B8DE59}"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32FBD5F-CFE1-42F0-A30C-23E8BB463AC4}" type="datetime1">
              <a:rPr lang="es-EC" smtClean="0"/>
              <a:pPr/>
              <a:t>09/12/2013</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BCF43E4D-18A0-49D5-A760-D56AB4B8DE59}" type="slidenum">
              <a:rPr lang="es-EC" smtClean="0"/>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2E66740-CF84-44ED-A53A-475BDF90A9D2}" type="datetime1">
              <a:rPr lang="es-EC" smtClean="0"/>
              <a:pPr/>
              <a:t>09/12/2013</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BCF43E4D-18A0-49D5-A760-D56AB4B8DE59}"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88356D12-43E7-4705-AF79-062C7DA2EF7B}" type="datetime1">
              <a:rPr lang="es-EC" smtClean="0"/>
              <a:pPr/>
              <a:t>09/12/2013</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BCF43E4D-18A0-49D5-A760-D56AB4B8DE59}"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BB6BAC4-F38A-4D3F-8EF8-F3200C5891ED}" type="datetime1">
              <a:rPr lang="es-EC" smtClean="0"/>
              <a:pPr/>
              <a:t>09/12/2013</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BCF43E4D-18A0-49D5-A760-D56AB4B8DE59}"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93B981F-9243-4975-8212-DB74E8FD83A2}" type="datetime1">
              <a:rPr lang="es-EC" smtClean="0"/>
              <a:pPr/>
              <a:t>09/12/2013</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8FB2A6A-5D7C-4DBB-B091-76AF28F1703E}" type="datetime1">
              <a:rPr lang="es-EC" smtClean="0"/>
              <a:pPr/>
              <a:t>09/12/2013</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BCF43E4D-18A0-49D5-A760-D56AB4B8DE59}"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8D4FD64-D3E4-4F71-B64C-9C2BFCCD0A1F}" type="datetime1">
              <a:rPr lang="es-EC" smtClean="0"/>
              <a:pPr/>
              <a:t>09/12/2013</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a:xfrm>
            <a:off x="8077200" y="6356350"/>
            <a:ext cx="609600" cy="365125"/>
          </a:xfrm>
        </p:spPr>
        <p:txBody>
          <a:bodyPr/>
          <a:lstStyle/>
          <a:p>
            <a:fld id="{BCF43E4D-18A0-49D5-A760-D56AB4B8DE59}" type="slidenum">
              <a:rPr lang="es-EC" smtClean="0"/>
              <a:pPr/>
              <a:t>‹Nº›</a:t>
            </a:fld>
            <a:endParaRPr lang="es-EC"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393B90A-D6F2-4D1C-940C-5397A1C0EF27}" type="datetime1">
              <a:rPr lang="es-EC" smtClean="0"/>
              <a:pPr/>
              <a:t>09/12/2013</a:t>
            </a:fld>
            <a:endParaRPr lang="es-EC"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dirty="0"/>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CF43E4D-18A0-49D5-A760-D56AB4B8DE59}" type="slidenum">
              <a:rPr lang="es-EC" smtClean="0"/>
              <a:pPr/>
              <a:t>‹Nº›</a:t>
            </a:fld>
            <a:endParaRPr lang="es-EC" dirty="0"/>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oleObject1.bin"/></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oleObject3.bin"/></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5.emf"/><Relationship Id="rId4" Type="http://schemas.openxmlformats.org/officeDocument/2006/relationships/oleObject" Target="../embeddings/oleObject4.bin"/></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6.emf"/><Relationship Id="rId4" Type="http://schemas.openxmlformats.org/officeDocument/2006/relationships/oleObject" Target="../embeddings/oleObject5.bin"/></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9.emf"/><Relationship Id="rId4" Type="http://schemas.openxmlformats.org/officeDocument/2006/relationships/oleObject" Target="../embeddings/oleObject6.bin"/></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0950" y="1785926"/>
            <a:ext cx="8678768" cy="4714908"/>
          </a:xfrm>
          <a:solidFill>
            <a:schemeClr val="bg2">
              <a:lumMod val="50000"/>
            </a:schemeClr>
          </a:solidFill>
          <a:effectLst>
            <a:outerShdw blurRad="50800" dist="38100" dir="2700000" algn="tl" rotWithShape="0">
              <a:prstClr val="black">
                <a:alpha val="40000"/>
              </a:prstClr>
            </a:outerShdw>
          </a:effectLst>
        </p:spPr>
        <p:txBody>
          <a:bodyPr/>
          <a:lstStyle/>
          <a:p>
            <a:r>
              <a:rPr lang="es-EC" dirty="0"/>
              <a:t/>
            </a:r>
            <a:br>
              <a:rPr lang="es-EC" dirty="0"/>
            </a:br>
            <a:endParaRPr lang="es-EC" dirty="0"/>
          </a:p>
        </p:txBody>
      </p:sp>
      <p:sp>
        <p:nvSpPr>
          <p:cNvPr id="3" name="2 Subtítulo"/>
          <p:cNvSpPr>
            <a:spLocks noGrp="1"/>
          </p:cNvSpPr>
          <p:nvPr>
            <p:ph type="subTitle" idx="1"/>
          </p:nvPr>
        </p:nvSpPr>
        <p:spPr>
          <a:xfrm>
            <a:off x="533400" y="1928802"/>
            <a:ext cx="7967690" cy="4500594"/>
          </a:xfrm>
        </p:spPr>
        <p:txBody>
          <a:bodyPr>
            <a:normAutofit fontScale="77500" lnSpcReduction="20000"/>
          </a:bodyPr>
          <a:lstStyle/>
          <a:p>
            <a:pPr algn="ctr"/>
            <a:r>
              <a:rPr lang="es-ES_tradnl" sz="4000" b="1" dirty="0" smtClean="0"/>
              <a:t>MAESTRÍA EN GERENCIA DE SISTEMAS </a:t>
            </a:r>
          </a:p>
          <a:p>
            <a:pPr algn="ctr"/>
            <a:endParaRPr lang="es-ES_tradnl" sz="3800" dirty="0" smtClean="0"/>
          </a:p>
          <a:p>
            <a:pPr algn="ctr"/>
            <a:endParaRPr lang="es-ES_tradnl" sz="3100" dirty="0" smtClean="0">
              <a:latin typeface="Estrangelo Edessa" pitchFamily="66" charset="0"/>
              <a:cs typeface="Estrangelo Edessa" pitchFamily="66" charset="0"/>
            </a:endParaRPr>
          </a:p>
          <a:p>
            <a:pPr algn="ctr"/>
            <a:r>
              <a:rPr lang="es-ES_tradnl" sz="3100" dirty="0">
                <a:latin typeface="Estrangelo Edessa" pitchFamily="66" charset="0"/>
                <a:cs typeface="Estrangelo Edessa" pitchFamily="66" charset="0"/>
              </a:rPr>
              <a:t>PLANIFICACIÓN ESTRATÉGICA DE TECNOLOGÍAS DE  LA INFORMACIÓN </a:t>
            </a:r>
          </a:p>
          <a:p>
            <a:pPr algn="ctr"/>
            <a:r>
              <a:rPr lang="es-ES_tradnl" sz="3100" dirty="0">
                <a:latin typeface="Estrangelo Edessa" pitchFamily="66" charset="0"/>
                <a:cs typeface="Estrangelo Edessa" pitchFamily="66" charset="0"/>
              </a:rPr>
              <a:t>PARA LA CORPORACIÓN ELÉCTRICA DEL ECUADOR CELEC EP APLICANDO LA METODOLOGÍA PETI  DESDE UNA PERSPECTIVA GLOBAL </a:t>
            </a:r>
            <a:r>
              <a:rPr lang="es-ES_tradnl" sz="3100" dirty="0" smtClean="0">
                <a:latin typeface="Estrangelo Edessa" pitchFamily="66" charset="0"/>
                <a:cs typeface="Estrangelo Edessa" pitchFamily="66" charset="0"/>
              </a:rPr>
              <a:t>CORPORATIVA</a:t>
            </a:r>
          </a:p>
          <a:p>
            <a:pPr algn="ctr"/>
            <a:endParaRPr lang="es-ES_tradnl" sz="2800" dirty="0" smtClean="0"/>
          </a:p>
          <a:p>
            <a:pPr algn="ctr"/>
            <a:r>
              <a:rPr lang="es-ES_tradnl" sz="2800" dirty="0" smtClean="0"/>
              <a:t>Ing. Jorge Israel Ortiz Mármol</a:t>
            </a:r>
          </a:p>
          <a:p>
            <a:pPr algn="ctr"/>
            <a:endParaRPr lang="es-ES_tradnl" sz="2800" dirty="0" smtClean="0"/>
          </a:p>
          <a:p>
            <a:pPr algn="ctr"/>
            <a:r>
              <a:rPr lang="es-ES_tradnl" sz="2800" dirty="0" smtClean="0"/>
              <a:t>Diciembre de </a:t>
            </a:r>
            <a:r>
              <a:rPr lang="es-ES_tradnl" sz="2800" dirty="0" smtClean="0"/>
              <a:t>2013</a:t>
            </a:r>
          </a:p>
          <a:p>
            <a:pPr algn="ctr"/>
            <a:endParaRPr lang="es-EC" dirty="0"/>
          </a:p>
        </p:txBody>
      </p:sp>
      <p:pic>
        <p:nvPicPr>
          <p:cNvPr id="4" name="3 Imagen" descr="logo_espe"/>
          <p:cNvPicPr/>
          <p:nvPr/>
        </p:nvPicPr>
        <p:blipFill>
          <a:blip r:embed="rId3" cstate="print"/>
          <a:srcRect/>
          <a:stretch>
            <a:fillRect/>
          </a:stretch>
        </p:blipFill>
        <p:spPr bwMode="auto">
          <a:xfrm>
            <a:off x="1857356" y="52435"/>
            <a:ext cx="5419729" cy="157636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4 Marcador de número de diapositiva"/>
          <p:cNvSpPr>
            <a:spLocks noGrp="1"/>
          </p:cNvSpPr>
          <p:nvPr>
            <p:ph type="sldNum" sz="quarter" idx="12"/>
          </p:nvPr>
        </p:nvSpPr>
        <p:spPr/>
        <p:txBody>
          <a:bodyPr/>
          <a:lstStyle/>
          <a:p>
            <a:fld id="{BCF43E4D-18A0-49D5-A760-D56AB4B8DE59}" type="slidenum">
              <a:rPr lang="es-EC" smtClean="0"/>
              <a:pPr/>
              <a:t>1</a:t>
            </a:fld>
            <a:endParaRPr lang="es-EC" dirty="0"/>
          </a:p>
        </p:txBody>
      </p:sp>
    </p:spTree>
    <p:extLst>
      <p:ext uri="{BB962C8B-B14F-4D97-AF65-F5344CB8AC3E}">
        <p14:creationId xmlns:p14="http://schemas.microsoft.com/office/powerpoint/2010/main" val="2872518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69810"/>
          </a:xfrm>
          <a:solidFill>
            <a:schemeClr val="bg2"/>
          </a:solidFill>
        </p:spPr>
        <p:txBody>
          <a:bodyPr>
            <a:noAutofit/>
          </a:bodyPr>
          <a:lstStyle/>
          <a:p>
            <a:r>
              <a:rPr lang="es-EC" sz="3600" b="1" dirty="0" smtClean="0"/>
              <a:t>1. INTRODUCCIÓN</a:t>
            </a:r>
            <a:endParaRPr lang="es-EC" sz="3200" b="1" dirty="0"/>
          </a:p>
        </p:txBody>
      </p:sp>
      <p:sp>
        <p:nvSpPr>
          <p:cNvPr id="3" name="2 Marcador de contenido"/>
          <p:cNvSpPr>
            <a:spLocks noGrp="1"/>
          </p:cNvSpPr>
          <p:nvPr>
            <p:ph idx="1"/>
          </p:nvPr>
        </p:nvSpPr>
        <p:spPr>
          <a:xfrm>
            <a:off x="253511" y="1628800"/>
            <a:ext cx="8572560" cy="899211"/>
          </a:xfrm>
        </p:spPr>
        <p:txBody>
          <a:bodyPr>
            <a:normAutofit/>
          </a:bodyPr>
          <a:lstStyle/>
          <a:p>
            <a:pPr marL="0" indent="0" algn="just">
              <a:buNone/>
            </a:pPr>
            <a:r>
              <a:rPr lang="es-EC" sz="2400" dirty="0" smtClean="0">
                <a:latin typeface="+mj-lt"/>
              </a:rPr>
              <a:t>En la actualidad existe el Plan Estratégico Institucional de CELEC EP, sin embargo no existe un Plan Estratégico de TI.</a:t>
            </a:r>
            <a:endParaRPr lang="es-ES" sz="2400" dirty="0" smtClean="0">
              <a:latin typeface="+mj-lt"/>
            </a:endParaRPr>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10</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pic>
        <p:nvPicPr>
          <p:cNvPr id="2050" name="Picture 2" descr="D:\jorge.ortiz\Documents\MAESTRIA ESPE\PETI\Proyecto 2\Paper fin Trabajo\PEI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852936"/>
            <a:ext cx="5120158" cy="340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65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69810"/>
          </a:xfrm>
          <a:solidFill>
            <a:schemeClr val="bg2"/>
          </a:solidFill>
        </p:spPr>
        <p:txBody>
          <a:bodyPr>
            <a:noAutofit/>
          </a:bodyPr>
          <a:lstStyle/>
          <a:p>
            <a:r>
              <a:rPr lang="es-EC" sz="3600" b="1" dirty="0" smtClean="0"/>
              <a:t>1. INTRODUCCIÓN</a:t>
            </a:r>
            <a:endParaRPr lang="es-EC" sz="32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11</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pic>
        <p:nvPicPr>
          <p:cNvPr id="8" name="0 Imagen"/>
          <p:cNvPicPr/>
          <p:nvPr/>
        </p:nvPicPr>
        <p:blipFill rotWithShape="1">
          <a:blip r:embed="rId3" cstate="print">
            <a:extLst>
              <a:ext uri="{28A0092B-C50C-407E-A947-70E740481C1C}">
                <a14:useLocalDpi xmlns:a14="http://schemas.microsoft.com/office/drawing/2010/main" val="0"/>
              </a:ext>
            </a:extLst>
          </a:blip>
          <a:srcRect t="4511" b="3007"/>
          <a:stretch/>
        </p:blipFill>
        <p:spPr bwMode="auto">
          <a:xfrm>
            <a:off x="1115616" y="1844824"/>
            <a:ext cx="7161460" cy="3672408"/>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73946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251" y="102940"/>
            <a:ext cx="6058949" cy="603448"/>
          </a:xfrm>
          <a:solidFill>
            <a:schemeClr val="bg2"/>
          </a:solidFill>
        </p:spPr>
        <p:txBody>
          <a:bodyPr>
            <a:noAutofit/>
          </a:bodyPr>
          <a:lstStyle/>
          <a:p>
            <a:r>
              <a:rPr lang="es-EC" sz="4000" b="1" dirty="0" smtClean="0"/>
              <a:t>CONTENIDO</a:t>
            </a:r>
            <a:endParaRPr lang="es-EC" sz="36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12</a:t>
            </a:fld>
            <a:endParaRPr lang="es-EC" dirty="0"/>
          </a:p>
        </p:txBody>
      </p:sp>
      <p:sp>
        <p:nvSpPr>
          <p:cNvPr id="5" name="2 Marcador de contenido"/>
          <p:cNvSpPr txBox="1">
            <a:spLocks/>
          </p:cNvSpPr>
          <p:nvPr/>
        </p:nvSpPr>
        <p:spPr>
          <a:xfrm>
            <a:off x="1187624" y="764704"/>
            <a:ext cx="7682844" cy="5688632"/>
          </a:xfrm>
          <a:prstGeom prst="rect">
            <a:avLst/>
          </a:prstGeom>
        </p:spPr>
        <p:txBody>
          <a:bodyPr vert="horz">
            <a:normAutofit fontScale="47500" lnSpcReduction="20000"/>
          </a:bodyPr>
          <a:lstStyle/>
          <a:p>
            <a:pPr marL="457200" indent="-457200" algn="just">
              <a:spcBef>
                <a:spcPct val="20000"/>
              </a:spcBef>
              <a:buClr>
                <a:schemeClr val="accent1"/>
              </a:buClr>
              <a:buSzPct val="95000"/>
              <a:buFont typeface="+mj-lt"/>
              <a:buAutoNum type="arabicPeriod"/>
              <a:defRPr/>
            </a:pPr>
            <a:r>
              <a:rPr lang="es-ES" sz="2900" dirty="0" smtClean="0">
                <a:latin typeface="+mj-lt"/>
              </a:rPr>
              <a:t>INTRODUCCIÓN</a:t>
            </a:r>
          </a:p>
          <a:p>
            <a:pPr marL="457200" indent="-457200" algn="just">
              <a:spcBef>
                <a:spcPct val="20000"/>
              </a:spcBef>
              <a:buClr>
                <a:schemeClr val="accent1"/>
              </a:buClr>
              <a:buSzPct val="95000"/>
              <a:buFont typeface="+mj-lt"/>
              <a:buAutoNum type="arabicPeriod"/>
              <a:defRPr/>
            </a:pPr>
            <a:r>
              <a:rPr lang="es-ES" sz="2900" dirty="0" smtClean="0">
                <a:latin typeface="+mj-lt"/>
              </a:rPr>
              <a:t>OBJETIVOS</a:t>
            </a:r>
          </a:p>
          <a:p>
            <a:pPr marL="457200" indent="-457200" algn="just">
              <a:spcBef>
                <a:spcPct val="20000"/>
              </a:spcBef>
              <a:buClr>
                <a:schemeClr val="accent1"/>
              </a:buClr>
              <a:buSzPct val="95000"/>
              <a:buFont typeface="+mj-lt"/>
              <a:buAutoNum type="arabicPeriod"/>
              <a:defRPr/>
            </a:pPr>
            <a:r>
              <a:rPr lang="es-ES" sz="2900" dirty="0">
                <a:latin typeface="+mj-lt"/>
              </a:rPr>
              <a:t>PETI FASE </a:t>
            </a:r>
            <a:r>
              <a:rPr lang="es-ES" sz="2900" dirty="0" smtClean="0">
                <a:latin typeface="+mj-lt"/>
              </a:rPr>
              <a:t>I- SITUACIÓN ACTUAL</a:t>
            </a:r>
          </a:p>
          <a:p>
            <a:pPr marL="914400" lvl="1" indent="-457200" algn="just">
              <a:spcBef>
                <a:spcPct val="20000"/>
              </a:spcBef>
              <a:buClr>
                <a:schemeClr val="accent1"/>
              </a:buClr>
              <a:buSzPct val="95000"/>
              <a:buFont typeface="+mj-lt"/>
              <a:buAutoNum type="alphaLcParenR"/>
              <a:defRPr/>
            </a:pPr>
            <a:r>
              <a:rPr lang="es-ES" sz="2900" dirty="0" smtClean="0">
                <a:latin typeface="+mj-lt"/>
              </a:rPr>
              <a:t>Alcance competitivo</a:t>
            </a:r>
          </a:p>
          <a:p>
            <a:pPr marL="914400" lvl="1" indent="-457200" algn="just">
              <a:spcBef>
                <a:spcPct val="20000"/>
              </a:spcBef>
              <a:buClr>
                <a:schemeClr val="accent1"/>
              </a:buClr>
              <a:buSzPct val="95000"/>
              <a:buFont typeface="+mj-lt"/>
              <a:buAutoNum type="alphaLcParenR"/>
              <a:defRPr/>
            </a:pPr>
            <a:r>
              <a:rPr lang="es-ES" sz="2900" dirty="0" smtClean="0">
                <a:latin typeface="+mj-lt"/>
              </a:rPr>
              <a:t>Estrategia de Negocio</a:t>
            </a:r>
          </a:p>
          <a:p>
            <a:pPr marL="914400" lvl="1" indent="-457200" algn="just">
              <a:spcBef>
                <a:spcPct val="20000"/>
              </a:spcBef>
              <a:buClr>
                <a:schemeClr val="accent1"/>
              </a:buClr>
              <a:buSzPct val="95000"/>
              <a:buFont typeface="+mj-lt"/>
              <a:buAutoNum type="alphaLcParenR"/>
              <a:defRPr/>
            </a:pPr>
            <a:r>
              <a:rPr lang="es-ES" sz="2900" dirty="0" smtClean="0">
                <a:latin typeface="+mj-lt"/>
              </a:rPr>
              <a:t>Modelo Operativo</a:t>
            </a:r>
          </a:p>
          <a:p>
            <a:pPr marL="914400" lvl="1" indent="-457200" algn="just">
              <a:spcBef>
                <a:spcPct val="20000"/>
              </a:spcBef>
              <a:buClr>
                <a:schemeClr val="accent1"/>
              </a:buClr>
              <a:buSzPct val="95000"/>
              <a:buFont typeface="+mj-lt"/>
              <a:buAutoNum type="alphaLcParenR"/>
              <a:defRPr/>
            </a:pPr>
            <a:r>
              <a:rPr lang="es-ES" sz="2900" dirty="0" smtClean="0">
                <a:latin typeface="+mj-lt"/>
              </a:rPr>
              <a:t>Modelo de TI</a:t>
            </a:r>
            <a:endParaRPr lang="es-ES" sz="2900" dirty="0">
              <a:latin typeface="+mj-lt"/>
            </a:endParaRPr>
          </a:p>
          <a:p>
            <a:pPr marL="457200" indent="-457200" algn="just">
              <a:spcBef>
                <a:spcPct val="20000"/>
              </a:spcBef>
              <a:buClr>
                <a:schemeClr val="accent1"/>
              </a:buClr>
              <a:buSzPct val="95000"/>
              <a:buFont typeface="+mj-lt"/>
              <a:buAutoNum type="arabicPeriod"/>
              <a:defRPr/>
            </a:pPr>
            <a:r>
              <a:rPr lang="es-EC" sz="2900" dirty="0" smtClean="0">
                <a:latin typeface="+mj-lt"/>
              </a:rPr>
              <a:t>PETI </a:t>
            </a:r>
            <a:r>
              <a:rPr lang="es-EC" sz="2900" dirty="0">
                <a:latin typeface="+mj-lt"/>
              </a:rPr>
              <a:t>FASE </a:t>
            </a:r>
            <a:r>
              <a:rPr lang="es-EC" sz="2900" dirty="0" smtClean="0">
                <a:latin typeface="+mj-lt"/>
              </a:rPr>
              <a:t>II- MODELO DE NEGOCIO</a:t>
            </a:r>
          </a:p>
          <a:p>
            <a:pPr lvl="2" indent="-457200" algn="just">
              <a:spcBef>
                <a:spcPct val="20000"/>
              </a:spcBef>
              <a:buClr>
                <a:schemeClr val="accent1"/>
              </a:buClr>
              <a:buSzPct val="95000"/>
              <a:buFont typeface="+mj-lt"/>
              <a:buAutoNum type="alphaLcParenR"/>
              <a:defRPr/>
            </a:pPr>
            <a:r>
              <a:rPr lang="es-ES" sz="2900" dirty="0">
                <a:latin typeface="+mj-lt"/>
              </a:rPr>
              <a:t>Análisis </a:t>
            </a:r>
            <a:r>
              <a:rPr lang="es-ES" sz="2900" dirty="0" smtClean="0">
                <a:latin typeface="+mj-lt"/>
              </a:rPr>
              <a:t>del Entorno</a:t>
            </a:r>
          </a:p>
          <a:p>
            <a:pPr lvl="2" indent="-457200" algn="just">
              <a:spcBef>
                <a:spcPct val="20000"/>
              </a:spcBef>
              <a:buClr>
                <a:schemeClr val="accent1"/>
              </a:buClr>
              <a:buSzPct val="95000"/>
              <a:buFont typeface="+mj-lt"/>
              <a:buAutoNum type="alphaLcParenR"/>
              <a:defRPr/>
            </a:pPr>
            <a:r>
              <a:rPr lang="es-ES" sz="2900" dirty="0" smtClean="0">
                <a:latin typeface="+mj-lt"/>
              </a:rPr>
              <a:t>Estrategia de Negocio</a:t>
            </a:r>
          </a:p>
          <a:p>
            <a:pPr lvl="2" indent="-457200" algn="just">
              <a:spcBef>
                <a:spcPct val="20000"/>
              </a:spcBef>
              <a:buClr>
                <a:schemeClr val="accent1"/>
              </a:buClr>
              <a:buSzPct val="95000"/>
              <a:buFont typeface="+mj-lt"/>
              <a:buAutoNum type="alphaLcParenR"/>
              <a:defRPr/>
            </a:pPr>
            <a:r>
              <a:rPr lang="es-ES" sz="2900" dirty="0" smtClean="0">
                <a:latin typeface="+mj-lt"/>
              </a:rPr>
              <a:t>Modelo Operativo</a:t>
            </a:r>
          </a:p>
          <a:p>
            <a:pPr lvl="2" indent="-457200" algn="just">
              <a:spcBef>
                <a:spcPct val="20000"/>
              </a:spcBef>
              <a:buClr>
                <a:schemeClr val="accent1"/>
              </a:buClr>
              <a:buSzPct val="95000"/>
              <a:buFont typeface="+mj-lt"/>
              <a:buAutoNum type="alphaLcParenR"/>
              <a:defRPr/>
            </a:pPr>
            <a:r>
              <a:rPr lang="es-ES" sz="2900" dirty="0" smtClean="0">
                <a:latin typeface="+mj-lt"/>
              </a:rPr>
              <a:t>Estructura de la Organización</a:t>
            </a:r>
          </a:p>
          <a:p>
            <a:pPr lvl="2" indent="-457200" algn="just">
              <a:spcBef>
                <a:spcPct val="20000"/>
              </a:spcBef>
              <a:buClr>
                <a:schemeClr val="accent1"/>
              </a:buClr>
              <a:buSzPct val="95000"/>
              <a:buFont typeface="+mj-lt"/>
              <a:buAutoNum type="alphaLcParenR"/>
              <a:defRPr/>
            </a:pPr>
            <a:r>
              <a:rPr lang="es-ES" sz="2900" dirty="0" smtClean="0">
                <a:latin typeface="+mj-lt"/>
              </a:rPr>
              <a:t>Arquitectura de la Información</a:t>
            </a:r>
            <a:endParaRPr lang="es-ES" sz="2900" dirty="0">
              <a:latin typeface="+mj-lt"/>
            </a:endParaRPr>
          </a:p>
          <a:p>
            <a:pPr marL="457200" indent="-457200" algn="just">
              <a:spcBef>
                <a:spcPct val="20000"/>
              </a:spcBef>
              <a:buClr>
                <a:schemeClr val="accent1"/>
              </a:buClr>
              <a:buSzPct val="95000"/>
              <a:buFont typeface="+mj-lt"/>
              <a:buAutoNum type="arabicPeriod"/>
              <a:defRPr/>
            </a:pPr>
            <a:r>
              <a:rPr kumimoji="0" lang="es-ES" sz="2900" b="0" i="0" u="none" strike="noStrike" kern="1200" cap="none" spc="0" normalizeH="0" baseline="0" noProof="0" dirty="0" smtClean="0">
                <a:ln>
                  <a:noFill/>
                </a:ln>
                <a:solidFill>
                  <a:schemeClr val="tx1"/>
                </a:solidFill>
                <a:effectLst/>
                <a:uLnTx/>
                <a:uFillTx/>
                <a:latin typeface="+mj-lt"/>
              </a:rPr>
              <a:t>PETI FASE III- MODELO DE TI</a:t>
            </a:r>
          </a:p>
          <a:p>
            <a:pPr marL="914400" lvl="1" indent="-457200" algn="just">
              <a:spcBef>
                <a:spcPct val="20000"/>
              </a:spcBef>
              <a:buClr>
                <a:schemeClr val="accent1"/>
              </a:buClr>
              <a:buSzPct val="95000"/>
              <a:buFont typeface="+mj-lt"/>
              <a:buAutoNum type="alphaLcParenR"/>
              <a:defRPr/>
            </a:pPr>
            <a:r>
              <a:rPr lang="es-ES" sz="2900" dirty="0" smtClean="0">
                <a:latin typeface="+mj-lt"/>
              </a:rPr>
              <a:t>Direccionamiento Estratégico de TI</a:t>
            </a:r>
          </a:p>
          <a:p>
            <a:pPr marL="914400" lvl="1" indent="-457200" algn="just">
              <a:spcBef>
                <a:spcPct val="20000"/>
              </a:spcBef>
              <a:buClr>
                <a:schemeClr val="accent1"/>
              </a:buClr>
              <a:buSzPct val="95000"/>
              <a:buFont typeface="+mj-lt"/>
              <a:buAutoNum type="alphaLcParenR"/>
              <a:defRPr/>
            </a:pPr>
            <a:r>
              <a:rPr kumimoji="0" lang="es-ES" sz="2900" b="0" i="0" u="none" strike="noStrike" kern="1200" cap="none" spc="0" normalizeH="0" baseline="0" noProof="0" dirty="0" smtClean="0">
                <a:ln>
                  <a:noFill/>
                </a:ln>
                <a:solidFill>
                  <a:schemeClr val="tx1"/>
                </a:solidFill>
                <a:effectLst/>
                <a:uLnTx/>
                <a:uFillTx/>
                <a:latin typeface="+mj-lt"/>
              </a:rPr>
              <a:t>Arquitectura de SI</a:t>
            </a:r>
          </a:p>
          <a:p>
            <a:pPr marL="914400" lvl="1" indent="-457200" algn="just">
              <a:spcBef>
                <a:spcPct val="20000"/>
              </a:spcBef>
              <a:buClr>
                <a:schemeClr val="accent1"/>
              </a:buClr>
              <a:buSzPct val="95000"/>
              <a:buFont typeface="+mj-lt"/>
              <a:buAutoNum type="alphaLcParenR"/>
              <a:defRPr/>
            </a:pPr>
            <a:r>
              <a:rPr lang="es-ES" sz="2900" dirty="0" smtClean="0">
                <a:latin typeface="+mj-lt"/>
              </a:rPr>
              <a:t>Arquitectura de TI</a:t>
            </a:r>
          </a:p>
          <a:p>
            <a:pPr marL="914400" lvl="1" indent="-457200" algn="just">
              <a:spcBef>
                <a:spcPct val="20000"/>
              </a:spcBef>
              <a:buClr>
                <a:schemeClr val="accent1"/>
              </a:buClr>
              <a:buSzPct val="95000"/>
              <a:buFont typeface="+mj-lt"/>
              <a:buAutoNum type="alphaLcParenR"/>
              <a:defRPr/>
            </a:pPr>
            <a:r>
              <a:rPr kumimoji="0" lang="es-ES" sz="2900" b="0" i="0" u="none" strike="noStrike" kern="1200" cap="none" spc="0" normalizeH="0" baseline="0" noProof="0" dirty="0" smtClean="0">
                <a:ln>
                  <a:noFill/>
                </a:ln>
                <a:solidFill>
                  <a:schemeClr val="tx1"/>
                </a:solidFill>
                <a:effectLst/>
                <a:uLnTx/>
                <a:uFillTx/>
                <a:latin typeface="+mj-lt"/>
              </a:rPr>
              <a:t>Modelo Operativo</a:t>
            </a:r>
          </a:p>
          <a:p>
            <a:pPr marL="914400" lvl="1" indent="-457200" algn="just">
              <a:spcBef>
                <a:spcPct val="20000"/>
              </a:spcBef>
              <a:buClr>
                <a:schemeClr val="accent1"/>
              </a:buClr>
              <a:buSzPct val="95000"/>
              <a:buFont typeface="+mj-lt"/>
              <a:buAutoNum type="alphaLcParenR"/>
              <a:defRPr/>
            </a:pPr>
            <a:r>
              <a:rPr lang="es-ES" sz="2900" dirty="0" smtClean="0">
                <a:latin typeface="+mj-lt"/>
              </a:rPr>
              <a:t>Estructura Organizacional de TI</a:t>
            </a:r>
            <a:endParaRPr kumimoji="0" lang="es-ES" sz="2900" b="0" i="0" u="none" strike="noStrike" kern="1200" cap="none" spc="0" normalizeH="0" baseline="0" noProof="0" dirty="0" smtClean="0">
              <a:ln>
                <a:noFill/>
              </a:ln>
              <a:solidFill>
                <a:schemeClr val="tx1"/>
              </a:solidFill>
              <a:effectLst/>
              <a:uLnTx/>
              <a:uFillTx/>
              <a:latin typeface="+mj-lt"/>
            </a:endParaRPr>
          </a:p>
          <a:p>
            <a:pPr marL="457200" indent="-457200" algn="just">
              <a:spcBef>
                <a:spcPct val="20000"/>
              </a:spcBef>
              <a:buClr>
                <a:schemeClr val="accent1"/>
              </a:buClr>
              <a:buSzPct val="95000"/>
              <a:buFont typeface="+mj-lt"/>
              <a:buAutoNum type="arabicPeriod"/>
              <a:defRPr/>
            </a:pPr>
            <a:r>
              <a:rPr lang="es-ES" sz="2900" dirty="0">
                <a:latin typeface="+mj-lt"/>
              </a:rPr>
              <a:t>PETI FASE </a:t>
            </a:r>
            <a:r>
              <a:rPr lang="es-ES" sz="2900" dirty="0" smtClean="0">
                <a:latin typeface="+mj-lt"/>
              </a:rPr>
              <a:t>IV- </a:t>
            </a:r>
            <a:r>
              <a:rPr lang="es-ES" sz="2900" dirty="0">
                <a:latin typeface="+mj-lt"/>
              </a:rPr>
              <a:t>MODELO </a:t>
            </a:r>
            <a:r>
              <a:rPr lang="es-ES" sz="2900" dirty="0" smtClean="0">
                <a:latin typeface="+mj-lt"/>
              </a:rPr>
              <a:t>DE PLANIFICACIÓN</a:t>
            </a:r>
            <a:endParaRPr lang="es-ES" sz="2900" dirty="0">
              <a:latin typeface="+mj-lt"/>
            </a:endParaRPr>
          </a:p>
          <a:p>
            <a:pPr marL="914400" lvl="1" indent="-457200" algn="just">
              <a:spcBef>
                <a:spcPct val="20000"/>
              </a:spcBef>
              <a:buClr>
                <a:schemeClr val="accent1"/>
              </a:buClr>
              <a:buSzPct val="95000"/>
              <a:buFont typeface="+mj-lt"/>
              <a:buAutoNum type="alphaLcParenR"/>
              <a:defRPr/>
            </a:pPr>
            <a:r>
              <a:rPr lang="es-ES" sz="2900" dirty="0" smtClean="0">
                <a:latin typeface="+mj-lt"/>
              </a:rPr>
              <a:t>Prioridades de Implementación</a:t>
            </a:r>
          </a:p>
          <a:p>
            <a:pPr marL="914400" lvl="1" indent="-457200" algn="just">
              <a:spcBef>
                <a:spcPct val="20000"/>
              </a:spcBef>
              <a:buClr>
                <a:schemeClr val="accent1"/>
              </a:buClr>
              <a:buSzPct val="95000"/>
              <a:buFont typeface="+mj-lt"/>
              <a:buAutoNum type="alphaLcParenR"/>
              <a:defRPr/>
            </a:pPr>
            <a:r>
              <a:rPr lang="es-ES" sz="2900" dirty="0" smtClean="0">
                <a:latin typeface="+mj-lt"/>
              </a:rPr>
              <a:t>Plan de Implementación</a:t>
            </a:r>
          </a:p>
          <a:p>
            <a:pPr marL="914400" lvl="1" indent="-457200" algn="just">
              <a:spcBef>
                <a:spcPct val="20000"/>
              </a:spcBef>
              <a:buClr>
                <a:schemeClr val="accent1"/>
              </a:buClr>
              <a:buSzPct val="95000"/>
              <a:buFont typeface="+mj-lt"/>
              <a:buAutoNum type="alphaLcParenR"/>
              <a:defRPr/>
            </a:pPr>
            <a:r>
              <a:rPr lang="es-ES" sz="2900" dirty="0" smtClean="0">
                <a:latin typeface="+mj-lt"/>
              </a:rPr>
              <a:t>Retorno de la Inversión</a:t>
            </a:r>
          </a:p>
          <a:p>
            <a:pPr marL="914400" lvl="1" indent="-457200" algn="just">
              <a:spcBef>
                <a:spcPct val="20000"/>
              </a:spcBef>
              <a:buClr>
                <a:schemeClr val="accent1"/>
              </a:buClr>
              <a:buSzPct val="95000"/>
              <a:buFont typeface="+mj-lt"/>
              <a:buAutoNum type="alphaLcParenR"/>
              <a:defRPr/>
            </a:pPr>
            <a:r>
              <a:rPr lang="es-ES" sz="2900" dirty="0" smtClean="0">
                <a:latin typeface="+mj-lt"/>
              </a:rPr>
              <a:t>Administración del Riesgo</a:t>
            </a:r>
          </a:p>
          <a:p>
            <a:pPr marL="914400" lvl="1" indent="-457200" algn="just">
              <a:spcBef>
                <a:spcPct val="20000"/>
              </a:spcBef>
              <a:buClr>
                <a:schemeClr val="accent1"/>
              </a:buClr>
              <a:buSzPct val="95000"/>
              <a:buFont typeface="+mj-lt"/>
              <a:buAutoNum type="alphaLcParenR"/>
              <a:defRPr/>
            </a:pPr>
            <a:r>
              <a:rPr lang="es-ES" sz="2900" dirty="0" smtClean="0">
                <a:latin typeface="+mj-lt"/>
              </a:rPr>
              <a:t>Valoración del Plan Estratégico de TI</a:t>
            </a:r>
          </a:p>
          <a:p>
            <a:pPr marL="457200" indent="-457200" algn="just">
              <a:spcBef>
                <a:spcPct val="20000"/>
              </a:spcBef>
              <a:buClr>
                <a:schemeClr val="accent1"/>
              </a:buClr>
              <a:buSzPct val="95000"/>
              <a:buFont typeface="+mj-lt"/>
              <a:buAutoNum type="arabicPeriod"/>
              <a:defRPr/>
            </a:pPr>
            <a:r>
              <a:rPr lang="es-ES" sz="2900" dirty="0" smtClean="0">
                <a:latin typeface="+mj-lt"/>
              </a:rPr>
              <a:t>CONCLUSIONES Y RECOMENDACIONES</a:t>
            </a:r>
            <a:endParaRPr lang="es-ES" sz="2900" dirty="0">
              <a:latin typeface="+mj-lt"/>
            </a:endParaRPr>
          </a:p>
          <a:p>
            <a:pPr marL="457200" indent="-457200" algn="just">
              <a:spcBef>
                <a:spcPct val="20000"/>
              </a:spcBef>
              <a:buClr>
                <a:schemeClr val="accent1"/>
              </a:buClr>
              <a:buSzPct val="95000"/>
              <a:buFont typeface="+mj-lt"/>
              <a:buAutoNum type="arabicPeriod"/>
              <a:defRPr/>
            </a:pPr>
            <a:endParaRPr lang="es-ES" sz="2400" dirty="0">
              <a:latin typeface="+mj-lt"/>
            </a:endParaRPr>
          </a:p>
          <a:p>
            <a:pPr marL="457200" indent="-457200" algn="just">
              <a:spcBef>
                <a:spcPct val="20000"/>
              </a:spcBef>
              <a:buClr>
                <a:schemeClr val="accent1"/>
              </a:buClr>
              <a:buSzPct val="95000"/>
              <a:buFont typeface="+mj-lt"/>
              <a:buAutoNum type="arabicPeriod"/>
              <a:defRPr/>
            </a:pPr>
            <a:endParaRPr kumimoji="0" lang="es-ES" sz="2400" b="0" i="0" u="none" strike="noStrike" kern="1200" cap="none" spc="0" normalizeH="0" baseline="0" noProof="0" dirty="0" smtClean="0">
              <a:ln>
                <a:noFill/>
              </a:ln>
              <a:solidFill>
                <a:schemeClr val="tx1"/>
              </a:solidFill>
              <a:effectLst/>
              <a:uLnTx/>
              <a:uFillTx/>
              <a:latin typeface="+mj-lt"/>
              <a:ea typeface="+mn-ea"/>
              <a:cs typeface="+mn-cs"/>
            </a:endParaRPr>
          </a:p>
          <a:p>
            <a:pPr marL="457200" marR="0" lvl="0" indent="-457200" algn="just" defTabSz="914400" rtl="0" eaLnBrk="1" fontAlgn="auto" latinLnBrk="0" hangingPunct="1">
              <a:lnSpc>
                <a:spcPct val="100000"/>
              </a:lnSpc>
              <a:spcBef>
                <a:spcPct val="20000"/>
              </a:spcBef>
              <a:spcAft>
                <a:spcPts val="0"/>
              </a:spcAft>
              <a:buClr>
                <a:schemeClr val="accent1"/>
              </a:buClr>
              <a:buSzPct val="95000"/>
              <a:buFont typeface="+mj-lt"/>
              <a:buAutoNum type="arabicPeriod"/>
              <a:tabLst/>
              <a:defRPr/>
            </a:pPr>
            <a:endParaRPr kumimoji="0" lang="es-ES" sz="2400" b="0" i="0" u="none" strike="noStrike" kern="1200" cap="none" spc="0" normalizeH="0" baseline="0" noProof="0" dirty="0" smtClean="0">
              <a:ln>
                <a:noFill/>
              </a:ln>
              <a:solidFill>
                <a:schemeClr val="tx1"/>
              </a:solidFill>
              <a:effectLst/>
              <a:uLnTx/>
              <a:uFillTx/>
              <a:latin typeface="+mj-lt"/>
              <a:ea typeface="+mn-ea"/>
              <a:cs typeface="+mn-cs"/>
            </a:endParaRPr>
          </a:p>
          <a:p>
            <a:pPr marL="457200" marR="0" lvl="0" indent="-457200" algn="just" defTabSz="914400" rtl="0" eaLnBrk="1" fontAlgn="auto" latinLnBrk="0" hangingPunct="1">
              <a:lnSpc>
                <a:spcPct val="100000"/>
              </a:lnSpc>
              <a:spcBef>
                <a:spcPct val="20000"/>
              </a:spcBef>
              <a:spcAft>
                <a:spcPts val="0"/>
              </a:spcAft>
              <a:buClr>
                <a:schemeClr val="accent1"/>
              </a:buClr>
              <a:buSzPct val="95000"/>
              <a:buFont typeface="+mj-lt"/>
              <a:buAutoNum type="arabicPeriod"/>
              <a:tabLst/>
              <a:defRPr/>
            </a:pPr>
            <a:endParaRPr kumimoji="0" lang="es-ES" sz="2600"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8" name="7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1115616" y="980728"/>
            <a:ext cx="6075604" cy="216024"/>
          </a:xfrm>
          <a:prstGeom prst="rect">
            <a:avLst/>
          </a:prstGeom>
          <a:gradFill>
            <a:gsLst>
              <a:gs pos="0">
                <a:srgbClr val="FF9933">
                  <a:alpha val="40000"/>
                </a:srgbClr>
              </a:gs>
              <a:gs pos="50000">
                <a:srgbClr val="FF9933">
                  <a:alpha val="28000"/>
                </a:srgbClr>
              </a:gs>
              <a:gs pos="100000">
                <a:srgbClr val="FFFFCC">
                  <a:alpha val="0"/>
                </a:srgbClr>
              </a:gs>
            </a:gsLst>
            <a:lin ang="5400000" scaled="0"/>
          </a:gradFill>
          <a:ln>
            <a:solidFill>
              <a:srgbClr val="FF6600"/>
            </a:solidFill>
          </a:ln>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s-EC" sz="3600" b="1" dirty="0"/>
          </a:p>
        </p:txBody>
      </p:sp>
    </p:spTree>
    <p:extLst>
      <p:ext uri="{BB962C8B-B14F-4D97-AF65-F5344CB8AC3E}">
        <p14:creationId xmlns:p14="http://schemas.microsoft.com/office/powerpoint/2010/main" val="22291857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600"/>
                                        <p:tgtEl>
                                          <p:spTgt spid="5"/>
                                        </p:tgtEl>
                                      </p:cBhvr>
                                    </p:animEffect>
                                  </p:childTnLst>
                                </p:cTn>
                              </p:par>
                            </p:childTnLst>
                          </p:cTn>
                        </p:par>
                        <p:par>
                          <p:cTn id="8" fill="hold">
                            <p:stCondLst>
                              <p:cond delay="600"/>
                            </p:stCondLst>
                            <p:childTnLst>
                              <p:par>
                                <p:cTn id="9" presetID="26"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61">
                                          <p:stCondLst>
                                            <p:cond delay="0"/>
                                          </p:stCondLst>
                                        </p:cTn>
                                        <p:tgtEl>
                                          <p:spTgt spid="6"/>
                                        </p:tgtEl>
                                      </p:cBhvr>
                                    </p:animEffect>
                                    <p:anim calcmode="lin" valueType="num">
                                      <p:cBhvr>
                                        <p:cTn id="12" dur="820"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299"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299" tmFilter="0, 0; 0.125,0.2665; 0.25,0.4; 0.375,0.465; 0.5,0.5;  0.625,0.535; 0.75,0.6; 0.875,0.7335; 1,1">
                                          <p:stCondLst>
                                            <p:cond delay="299"/>
                                          </p:stCondLst>
                                        </p:cTn>
                                        <p:tgtEl>
                                          <p:spTgt spid="6"/>
                                        </p:tgtEl>
                                        <p:attrNameLst>
                                          <p:attrName>ppt_y</p:attrName>
                                        </p:attrNameLst>
                                      </p:cBhvr>
                                      <p:tavLst>
                                        <p:tav tm="0" fmla="#ppt_y-sin(pi*$)/9">
                                          <p:val>
                                            <p:fltVal val="0"/>
                                          </p:val>
                                        </p:tav>
                                        <p:tav tm="100000">
                                          <p:val>
                                            <p:fltVal val="1"/>
                                          </p:val>
                                        </p:tav>
                                      </p:tavLst>
                                    </p:anim>
                                    <p:anim calcmode="lin" valueType="num">
                                      <p:cBhvr>
                                        <p:cTn id="15" dur="149" tmFilter="0, 0; 0.125,0.2665; 0.25,0.4; 0.375,0.465; 0.5,0.5;  0.625,0.535; 0.75,0.6; 0.875,0.7335; 1,1">
                                          <p:stCondLst>
                                            <p:cond delay="596"/>
                                          </p:stCondLst>
                                        </p:cTn>
                                        <p:tgtEl>
                                          <p:spTgt spid="6"/>
                                        </p:tgtEl>
                                        <p:attrNameLst>
                                          <p:attrName>ppt_y</p:attrName>
                                        </p:attrNameLst>
                                      </p:cBhvr>
                                      <p:tavLst>
                                        <p:tav tm="0" fmla="#ppt_y-sin(pi*$)/27">
                                          <p:val>
                                            <p:fltVal val="0"/>
                                          </p:val>
                                        </p:tav>
                                        <p:tav tm="100000">
                                          <p:val>
                                            <p:fltVal val="1"/>
                                          </p:val>
                                        </p:tav>
                                      </p:tavLst>
                                    </p:anim>
                                    <p:anim calcmode="lin" valueType="num">
                                      <p:cBhvr>
                                        <p:cTn id="16" dur="74" tmFilter="0, 0; 0.125,0.2665; 0.25,0.4; 0.375,0.465; 0.5,0.5;  0.625,0.535; 0.75,0.6; 0.875,0.7335; 1,1">
                                          <p:stCondLst>
                                            <p:cond delay="745"/>
                                          </p:stCondLst>
                                        </p:cTn>
                                        <p:tgtEl>
                                          <p:spTgt spid="6"/>
                                        </p:tgtEl>
                                        <p:attrNameLst>
                                          <p:attrName>ppt_y</p:attrName>
                                        </p:attrNameLst>
                                      </p:cBhvr>
                                      <p:tavLst>
                                        <p:tav tm="0" fmla="#ppt_y-sin(pi*$)/81">
                                          <p:val>
                                            <p:fltVal val="0"/>
                                          </p:val>
                                        </p:tav>
                                        <p:tav tm="100000">
                                          <p:val>
                                            <p:fltVal val="1"/>
                                          </p:val>
                                        </p:tav>
                                      </p:tavLst>
                                    </p:anim>
                                    <p:animScale>
                                      <p:cBhvr>
                                        <p:cTn id="17" dur="12">
                                          <p:stCondLst>
                                            <p:cond delay="292"/>
                                          </p:stCondLst>
                                        </p:cTn>
                                        <p:tgtEl>
                                          <p:spTgt spid="6"/>
                                        </p:tgtEl>
                                      </p:cBhvr>
                                      <p:to x="100000" y="60000"/>
                                    </p:animScale>
                                    <p:animScale>
                                      <p:cBhvr>
                                        <p:cTn id="18" dur="75" decel="50000">
                                          <p:stCondLst>
                                            <p:cond delay="304"/>
                                          </p:stCondLst>
                                        </p:cTn>
                                        <p:tgtEl>
                                          <p:spTgt spid="6"/>
                                        </p:tgtEl>
                                      </p:cBhvr>
                                      <p:to x="100000" y="100000"/>
                                    </p:animScale>
                                    <p:animScale>
                                      <p:cBhvr>
                                        <p:cTn id="19" dur="12">
                                          <p:stCondLst>
                                            <p:cond delay="590"/>
                                          </p:stCondLst>
                                        </p:cTn>
                                        <p:tgtEl>
                                          <p:spTgt spid="6"/>
                                        </p:tgtEl>
                                      </p:cBhvr>
                                      <p:to x="100000" y="80000"/>
                                    </p:animScale>
                                    <p:animScale>
                                      <p:cBhvr>
                                        <p:cTn id="20" dur="75" decel="50000">
                                          <p:stCondLst>
                                            <p:cond delay="602"/>
                                          </p:stCondLst>
                                        </p:cTn>
                                        <p:tgtEl>
                                          <p:spTgt spid="6"/>
                                        </p:tgtEl>
                                      </p:cBhvr>
                                      <p:to x="100000" y="100000"/>
                                    </p:animScale>
                                    <p:animScale>
                                      <p:cBhvr>
                                        <p:cTn id="21" dur="12">
                                          <p:stCondLst>
                                            <p:cond delay="739"/>
                                          </p:stCondLst>
                                        </p:cTn>
                                        <p:tgtEl>
                                          <p:spTgt spid="6"/>
                                        </p:tgtEl>
                                      </p:cBhvr>
                                      <p:to x="100000" y="90000"/>
                                    </p:animScale>
                                    <p:animScale>
                                      <p:cBhvr>
                                        <p:cTn id="22" dur="75" decel="50000">
                                          <p:stCondLst>
                                            <p:cond delay="751"/>
                                          </p:stCondLst>
                                        </p:cTn>
                                        <p:tgtEl>
                                          <p:spTgt spid="6"/>
                                        </p:tgtEl>
                                      </p:cBhvr>
                                      <p:to x="100000" y="100000"/>
                                    </p:animScale>
                                    <p:animScale>
                                      <p:cBhvr>
                                        <p:cTn id="23" dur="12">
                                          <p:stCondLst>
                                            <p:cond delay="814"/>
                                          </p:stCondLst>
                                        </p:cTn>
                                        <p:tgtEl>
                                          <p:spTgt spid="6"/>
                                        </p:tgtEl>
                                      </p:cBhvr>
                                      <p:to x="100000" y="95000"/>
                                    </p:animScale>
                                    <p:animScale>
                                      <p:cBhvr>
                                        <p:cTn id="24" dur="75" decel="50000">
                                          <p:stCondLst>
                                            <p:cond delay="825"/>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69810"/>
          </a:xfrm>
          <a:solidFill>
            <a:schemeClr val="bg2"/>
          </a:solidFill>
        </p:spPr>
        <p:txBody>
          <a:bodyPr>
            <a:noAutofit/>
          </a:bodyPr>
          <a:lstStyle/>
          <a:p>
            <a:r>
              <a:rPr lang="es-EC" sz="3600" b="1" dirty="0"/>
              <a:t>2</a:t>
            </a:r>
            <a:r>
              <a:rPr lang="es-EC" sz="3600" b="1" dirty="0" smtClean="0"/>
              <a:t>. OBJETIVOS</a:t>
            </a:r>
            <a:endParaRPr lang="es-EC" sz="3200" b="1" dirty="0"/>
          </a:p>
        </p:txBody>
      </p:sp>
      <p:sp>
        <p:nvSpPr>
          <p:cNvPr id="3" name="2 Marcador de contenido"/>
          <p:cNvSpPr>
            <a:spLocks noGrp="1"/>
          </p:cNvSpPr>
          <p:nvPr>
            <p:ph idx="1"/>
          </p:nvPr>
        </p:nvSpPr>
        <p:spPr>
          <a:xfrm>
            <a:off x="251520" y="1700808"/>
            <a:ext cx="8572560" cy="1708242"/>
          </a:xfrm>
        </p:spPr>
        <p:txBody>
          <a:bodyPr>
            <a:normAutofit/>
          </a:bodyPr>
          <a:lstStyle/>
          <a:p>
            <a:pPr algn="just"/>
            <a:r>
              <a:rPr lang="es-EC" sz="2400" dirty="0">
                <a:latin typeface="+mj-lt"/>
              </a:rPr>
              <a:t>Proponer una Estrategia Global de TI que pueda aplicarse a nivel de Matriz y de las Unidades de Negocio de CELEC EP, con el propósito de consolidar e integrar la nueva empresa y afianzar la consecución del Plan Estratégico Institucional.</a:t>
            </a:r>
            <a:endParaRPr lang="es-ES" sz="2400" dirty="0" smtClean="0">
              <a:latin typeface="+mj-lt"/>
            </a:endParaRPr>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13</a:t>
            </a:fld>
            <a:endParaRPr lang="es-EC"/>
          </a:p>
        </p:txBody>
      </p:sp>
      <p:sp>
        <p:nvSpPr>
          <p:cNvPr id="6" name="2 Marcador de contenido"/>
          <p:cNvSpPr txBox="1">
            <a:spLocks/>
          </p:cNvSpPr>
          <p:nvPr/>
        </p:nvSpPr>
        <p:spPr>
          <a:xfrm>
            <a:off x="323528" y="3645024"/>
            <a:ext cx="8678768" cy="2952328"/>
          </a:xfrm>
          <a:prstGeom prst="rect">
            <a:avLst/>
          </a:prstGeom>
        </p:spPr>
        <p:txBody>
          <a:bodyPr vert="horz">
            <a:normAutofit lnSpcReduction="10000"/>
          </a:bodyPr>
          <a:lstStyle/>
          <a:p>
            <a:pPr marL="274320" lvl="0" indent="-274320" algn="just">
              <a:spcBef>
                <a:spcPct val="20000"/>
              </a:spcBef>
              <a:buClr>
                <a:schemeClr val="accent3"/>
              </a:buClr>
              <a:buSzPct val="95000"/>
              <a:buFont typeface="Wingdings 2"/>
              <a:buChar char=""/>
              <a:defRPr/>
            </a:pPr>
            <a:r>
              <a:rPr lang="es-EC" sz="2400" dirty="0" smtClean="0">
                <a:latin typeface="+mj-lt"/>
              </a:rPr>
              <a:t>Proponer </a:t>
            </a:r>
            <a:r>
              <a:rPr lang="es-EC" sz="2400" dirty="0">
                <a:latin typeface="+mj-lt"/>
              </a:rPr>
              <a:t>una arquitectura general para los Sistemas de Información e Infraestructura Tecnológica para la Matriz y las Unidades de Negocio de CELEC EP.</a:t>
            </a:r>
          </a:p>
          <a:p>
            <a:pPr marL="274320" lvl="0" indent="-274320" algn="just">
              <a:spcBef>
                <a:spcPct val="20000"/>
              </a:spcBef>
              <a:buClr>
                <a:schemeClr val="accent3"/>
              </a:buClr>
              <a:buSzPct val="95000"/>
              <a:buFont typeface="Wingdings 2"/>
              <a:buChar char=""/>
              <a:defRPr/>
            </a:pPr>
            <a:r>
              <a:rPr lang="es-EC" sz="2400" dirty="0" smtClean="0">
                <a:latin typeface="+mj-lt"/>
              </a:rPr>
              <a:t>Proponer </a:t>
            </a:r>
            <a:r>
              <a:rPr lang="es-EC" sz="2400" dirty="0">
                <a:latin typeface="+mj-lt"/>
              </a:rPr>
              <a:t>una Estructura Organizacional de TI y un Modelo de Operación de TI, que puedan ser aplicados en CELEC EP.</a:t>
            </a:r>
          </a:p>
          <a:p>
            <a:pPr marL="274320" lvl="0" indent="-274320" algn="just">
              <a:spcBef>
                <a:spcPct val="20000"/>
              </a:spcBef>
              <a:buClr>
                <a:schemeClr val="accent3"/>
              </a:buClr>
              <a:buSzPct val="95000"/>
              <a:buFont typeface="Wingdings 2"/>
              <a:buChar char=""/>
              <a:defRPr/>
            </a:pPr>
            <a:r>
              <a:rPr lang="es-EC" sz="2400" dirty="0" smtClean="0">
                <a:latin typeface="+mj-lt"/>
              </a:rPr>
              <a:t>Establecer </a:t>
            </a:r>
            <a:r>
              <a:rPr lang="es-EC" sz="2400" dirty="0">
                <a:latin typeface="+mj-lt"/>
              </a:rPr>
              <a:t>las directrices generales de una arquitectura corporativa que permita integrar y validar la data que genera cada Unidad de Negocio.</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s-EC"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CuadroTexto"/>
          <p:cNvSpPr txBox="1"/>
          <p:nvPr/>
        </p:nvSpPr>
        <p:spPr>
          <a:xfrm>
            <a:off x="429736" y="1340768"/>
            <a:ext cx="3134152" cy="400110"/>
          </a:xfrm>
          <a:prstGeom prst="rect">
            <a:avLst/>
          </a:prstGeom>
          <a:noFill/>
        </p:spPr>
        <p:txBody>
          <a:bodyPr wrap="square" rtlCol="0">
            <a:spAutoFit/>
          </a:bodyPr>
          <a:lstStyle/>
          <a:p>
            <a:r>
              <a:rPr lang="es-EC" sz="2000" b="1" dirty="0" smtClean="0">
                <a:latin typeface="+mj-lt"/>
                <a:cs typeface="Aharoni" pitchFamily="2" charset="-79"/>
              </a:rPr>
              <a:t>GENERAL:</a:t>
            </a:r>
            <a:endParaRPr lang="es-EC" sz="2000" b="1" dirty="0">
              <a:latin typeface="+mj-lt"/>
              <a:cs typeface="Aharoni" pitchFamily="2" charset="-79"/>
            </a:endParaRPr>
          </a:p>
        </p:txBody>
      </p:sp>
      <p:sp>
        <p:nvSpPr>
          <p:cNvPr id="9" name="8 CuadroTexto"/>
          <p:cNvSpPr txBox="1"/>
          <p:nvPr/>
        </p:nvSpPr>
        <p:spPr>
          <a:xfrm>
            <a:off x="429736" y="3244914"/>
            <a:ext cx="3134152" cy="400110"/>
          </a:xfrm>
          <a:prstGeom prst="rect">
            <a:avLst/>
          </a:prstGeom>
          <a:noFill/>
        </p:spPr>
        <p:txBody>
          <a:bodyPr wrap="square" rtlCol="0">
            <a:spAutoFit/>
          </a:bodyPr>
          <a:lstStyle/>
          <a:p>
            <a:r>
              <a:rPr lang="es-EC" sz="2000" b="1" dirty="0" smtClean="0">
                <a:latin typeface="+mj-lt"/>
                <a:cs typeface="Aharoni" pitchFamily="2" charset="-79"/>
              </a:rPr>
              <a:t>ESPECÍFICOS:</a:t>
            </a:r>
            <a:endParaRPr lang="es-EC" sz="2000" b="1" dirty="0">
              <a:latin typeface="+mj-lt"/>
              <a:cs typeface="Aharoni" pitchFamily="2" charset="-79"/>
            </a:endParaRPr>
          </a:p>
        </p:txBody>
      </p:sp>
    </p:spTree>
    <p:extLst>
      <p:ext uri="{BB962C8B-B14F-4D97-AF65-F5344CB8AC3E}">
        <p14:creationId xmlns:p14="http://schemas.microsoft.com/office/powerpoint/2010/main" val="391178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251" y="102940"/>
            <a:ext cx="6058949" cy="603448"/>
          </a:xfrm>
          <a:solidFill>
            <a:schemeClr val="bg2"/>
          </a:solidFill>
        </p:spPr>
        <p:txBody>
          <a:bodyPr>
            <a:noAutofit/>
          </a:bodyPr>
          <a:lstStyle/>
          <a:p>
            <a:r>
              <a:rPr lang="es-EC" sz="4000" b="1" dirty="0" smtClean="0"/>
              <a:t>CONTENIDO</a:t>
            </a:r>
            <a:endParaRPr lang="es-EC" sz="36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14</a:t>
            </a:fld>
            <a:endParaRPr lang="es-EC" dirty="0"/>
          </a:p>
        </p:txBody>
      </p:sp>
      <p:sp>
        <p:nvSpPr>
          <p:cNvPr id="5" name="2 Marcador de contenido"/>
          <p:cNvSpPr txBox="1">
            <a:spLocks/>
          </p:cNvSpPr>
          <p:nvPr/>
        </p:nvSpPr>
        <p:spPr>
          <a:xfrm>
            <a:off x="1187624" y="764704"/>
            <a:ext cx="7682844" cy="5688632"/>
          </a:xfrm>
          <a:prstGeom prst="rect">
            <a:avLst/>
          </a:prstGeom>
        </p:spPr>
        <p:txBody>
          <a:bodyPr vert="horz">
            <a:normAutofit fontScale="47500" lnSpcReduction="20000"/>
          </a:bodyPr>
          <a:lstStyle/>
          <a:p>
            <a:pPr marL="457200" indent="-457200" algn="just">
              <a:spcBef>
                <a:spcPct val="20000"/>
              </a:spcBef>
              <a:buClr>
                <a:schemeClr val="accent1"/>
              </a:buClr>
              <a:buSzPct val="95000"/>
              <a:buFont typeface="+mj-lt"/>
              <a:buAutoNum type="arabicPeriod"/>
              <a:defRPr/>
            </a:pPr>
            <a:r>
              <a:rPr lang="es-ES" sz="2900" dirty="0" smtClean="0">
                <a:latin typeface="+mj-lt"/>
              </a:rPr>
              <a:t>INTRODUCCIÓN</a:t>
            </a:r>
          </a:p>
          <a:p>
            <a:pPr marL="457200" indent="-457200" algn="just">
              <a:spcBef>
                <a:spcPct val="20000"/>
              </a:spcBef>
              <a:buClr>
                <a:schemeClr val="accent1"/>
              </a:buClr>
              <a:buSzPct val="95000"/>
              <a:buFont typeface="+mj-lt"/>
              <a:buAutoNum type="arabicPeriod"/>
              <a:defRPr/>
            </a:pPr>
            <a:r>
              <a:rPr lang="es-ES" sz="2900" dirty="0" smtClean="0">
                <a:latin typeface="+mj-lt"/>
              </a:rPr>
              <a:t>OBJETIVOS</a:t>
            </a:r>
          </a:p>
          <a:p>
            <a:pPr marL="457200" indent="-457200" algn="just">
              <a:spcBef>
                <a:spcPct val="20000"/>
              </a:spcBef>
              <a:buClr>
                <a:schemeClr val="accent1"/>
              </a:buClr>
              <a:buSzPct val="95000"/>
              <a:buFont typeface="+mj-lt"/>
              <a:buAutoNum type="arabicPeriod"/>
              <a:defRPr/>
            </a:pPr>
            <a:r>
              <a:rPr lang="es-ES" sz="2900" dirty="0">
                <a:latin typeface="+mj-lt"/>
              </a:rPr>
              <a:t>PETI FASE </a:t>
            </a:r>
            <a:r>
              <a:rPr lang="es-ES" sz="2900" dirty="0" smtClean="0">
                <a:latin typeface="+mj-lt"/>
              </a:rPr>
              <a:t>I- SITUACIÓN ACTUAL</a:t>
            </a:r>
          </a:p>
          <a:p>
            <a:pPr marL="914400" lvl="1" indent="-457200" algn="just">
              <a:spcBef>
                <a:spcPct val="20000"/>
              </a:spcBef>
              <a:buClr>
                <a:schemeClr val="accent1"/>
              </a:buClr>
              <a:buSzPct val="95000"/>
              <a:buFont typeface="+mj-lt"/>
              <a:buAutoNum type="alphaLcParenR"/>
              <a:defRPr/>
            </a:pPr>
            <a:r>
              <a:rPr lang="es-ES" sz="2900" dirty="0" smtClean="0">
                <a:latin typeface="+mj-lt"/>
              </a:rPr>
              <a:t>Alcance competitivo</a:t>
            </a:r>
          </a:p>
          <a:p>
            <a:pPr marL="914400" lvl="1" indent="-457200" algn="just">
              <a:spcBef>
                <a:spcPct val="20000"/>
              </a:spcBef>
              <a:buClr>
                <a:schemeClr val="accent1"/>
              </a:buClr>
              <a:buSzPct val="95000"/>
              <a:buFont typeface="+mj-lt"/>
              <a:buAutoNum type="alphaLcParenR"/>
              <a:defRPr/>
            </a:pPr>
            <a:r>
              <a:rPr lang="es-ES" sz="2900" dirty="0" smtClean="0">
                <a:latin typeface="+mj-lt"/>
              </a:rPr>
              <a:t>Estrategia de Negocio</a:t>
            </a:r>
          </a:p>
          <a:p>
            <a:pPr marL="914400" lvl="1" indent="-457200" algn="just">
              <a:spcBef>
                <a:spcPct val="20000"/>
              </a:spcBef>
              <a:buClr>
                <a:schemeClr val="accent1"/>
              </a:buClr>
              <a:buSzPct val="95000"/>
              <a:buFont typeface="+mj-lt"/>
              <a:buAutoNum type="alphaLcParenR"/>
              <a:defRPr/>
            </a:pPr>
            <a:r>
              <a:rPr lang="es-ES" sz="2900" dirty="0" smtClean="0">
                <a:latin typeface="+mj-lt"/>
              </a:rPr>
              <a:t>Modelo Operativo</a:t>
            </a:r>
          </a:p>
          <a:p>
            <a:pPr marL="914400" lvl="1" indent="-457200" algn="just">
              <a:spcBef>
                <a:spcPct val="20000"/>
              </a:spcBef>
              <a:buClr>
                <a:schemeClr val="accent1"/>
              </a:buClr>
              <a:buSzPct val="95000"/>
              <a:buFont typeface="+mj-lt"/>
              <a:buAutoNum type="alphaLcParenR"/>
              <a:defRPr/>
            </a:pPr>
            <a:r>
              <a:rPr lang="es-ES" sz="2900" dirty="0" smtClean="0">
                <a:latin typeface="+mj-lt"/>
              </a:rPr>
              <a:t>Modelo de TI</a:t>
            </a:r>
            <a:endParaRPr lang="es-ES" sz="2900" dirty="0">
              <a:latin typeface="+mj-lt"/>
            </a:endParaRPr>
          </a:p>
          <a:p>
            <a:pPr marL="457200" indent="-457200" algn="just">
              <a:spcBef>
                <a:spcPct val="20000"/>
              </a:spcBef>
              <a:buClr>
                <a:schemeClr val="accent1"/>
              </a:buClr>
              <a:buSzPct val="95000"/>
              <a:buFont typeface="+mj-lt"/>
              <a:buAutoNum type="arabicPeriod"/>
              <a:defRPr/>
            </a:pPr>
            <a:r>
              <a:rPr lang="es-EC" sz="2900" dirty="0" smtClean="0">
                <a:latin typeface="+mj-lt"/>
              </a:rPr>
              <a:t>PETI </a:t>
            </a:r>
            <a:r>
              <a:rPr lang="es-EC" sz="2900" dirty="0">
                <a:latin typeface="+mj-lt"/>
              </a:rPr>
              <a:t>FASE </a:t>
            </a:r>
            <a:r>
              <a:rPr lang="es-EC" sz="2900" dirty="0" smtClean="0">
                <a:latin typeface="+mj-lt"/>
              </a:rPr>
              <a:t>II- MODELO DE NEGOCIO</a:t>
            </a:r>
          </a:p>
          <a:p>
            <a:pPr lvl="2" indent="-457200" algn="just">
              <a:spcBef>
                <a:spcPct val="20000"/>
              </a:spcBef>
              <a:buClr>
                <a:schemeClr val="accent1"/>
              </a:buClr>
              <a:buSzPct val="95000"/>
              <a:buFont typeface="+mj-lt"/>
              <a:buAutoNum type="alphaLcParenR"/>
              <a:defRPr/>
            </a:pPr>
            <a:r>
              <a:rPr lang="es-ES" sz="2900" dirty="0">
                <a:latin typeface="+mj-lt"/>
              </a:rPr>
              <a:t>Análisis </a:t>
            </a:r>
            <a:r>
              <a:rPr lang="es-ES" sz="2900" dirty="0" smtClean="0">
                <a:latin typeface="+mj-lt"/>
              </a:rPr>
              <a:t>del Entorno</a:t>
            </a:r>
          </a:p>
          <a:p>
            <a:pPr lvl="2" indent="-457200" algn="just">
              <a:spcBef>
                <a:spcPct val="20000"/>
              </a:spcBef>
              <a:buClr>
                <a:schemeClr val="accent1"/>
              </a:buClr>
              <a:buSzPct val="95000"/>
              <a:buFont typeface="+mj-lt"/>
              <a:buAutoNum type="alphaLcParenR"/>
              <a:defRPr/>
            </a:pPr>
            <a:r>
              <a:rPr lang="es-ES" sz="2900" dirty="0" smtClean="0">
                <a:latin typeface="+mj-lt"/>
              </a:rPr>
              <a:t>Estrategia de Negocio</a:t>
            </a:r>
          </a:p>
          <a:p>
            <a:pPr lvl="2" indent="-457200" algn="just">
              <a:spcBef>
                <a:spcPct val="20000"/>
              </a:spcBef>
              <a:buClr>
                <a:schemeClr val="accent1"/>
              </a:buClr>
              <a:buSzPct val="95000"/>
              <a:buFont typeface="+mj-lt"/>
              <a:buAutoNum type="alphaLcParenR"/>
              <a:defRPr/>
            </a:pPr>
            <a:r>
              <a:rPr lang="es-ES" sz="2900" dirty="0" smtClean="0">
                <a:latin typeface="+mj-lt"/>
              </a:rPr>
              <a:t>Modelo Operativo</a:t>
            </a:r>
          </a:p>
          <a:p>
            <a:pPr lvl="2" indent="-457200" algn="just">
              <a:spcBef>
                <a:spcPct val="20000"/>
              </a:spcBef>
              <a:buClr>
                <a:schemeClr val="accent1"/>
              </a:buClr>
              <a:buSzPct val="95000"/>
              <a:buFont typeface="+mj-lt"/>
              <a:buAutoNum type="alphaLcParenR"/>
              <a:defRPr/>
            </a:pPr>
            <a:r>
              <a:rPr lang="es-ES" sz="2900" dirty="0" smtClean="0">
                <a:latin typeface="+mj-lt"/>
              </a:rPr>
              <a:t>Estructura de la Organización</a:t>
            </a:r>
          </a:p>
          <a:p>
            <a:pPr lvl="2" indent="-457200" algn="just">
              <a:spcBef>
                <a:spcPct val="20000"/>
              </a:spcBef>
              <a:buClr>
                <a:schemeClr val="accent1"/>
              </a:buClr>
              <a:buSzPct val="95000"/>
              <a:buFont typeface="+mj-lt"/>
              <a:buAutoNum type="alphaLcParenR"/>
              <a:defRPr/>
            </a:pPr>
            <a:r>
              <a:rPr lang="es-ES" sz="2900" dirty="0" smtClean="0">
                <a:latin typeface="+mj-lt"/>
              </a:rPr>
              <a:t>Arquitectura de la Información</a:t>
            </a:r>
            <a:endParaRPr lang="es-ES" sz="2900" dirty="0">
              <a:latin typeface="+mj-lt"/>
            </a:endParaRPr>
          </a:p>
          <a:p>
            <a:pPr marL="457200" indent="-457200" algn="just">
              <a:spcBef>
                <a:spcPct val="20000"/>
              </a:spcBef>
              <a:buClr>
                <a:schemeClr val="accent1"/>
              </a:buClr>
              <a:buSzPct val="95000"/>
              <a:buFont typeface="+mj-lt"/>
              <a:buAutoNum type="arabicPeriod"/>
              <a:defRPr/>
            </a:pPr>
            <a:r>
              <a:rPr kumimoji="0" lang="es-ES" sz="2900" b="0" i="0" u="none" strike="noStrike" kern="1200" cap="none" spc="0" normalizeH="0" baseline="0" noProof="0" dirty="0" smtClean="0">
                <a:ln>
                  <a:noFill/>
                </a:ln>
                <a:solidFill>
                  <a:schemeClr val="tx1"/>
                </a:solidFill>
                <a:effectLst/>
                <a:uLnTx/>
                <a:uFillTx/>
                <a:latin typeface="+mj-lt"/>
              </a:rPr>
              <a:t>PETI FASE III- MODELO DE TI</a:t>
            </a:r>
          </a:p>
          <a:p>
            <a:pPr marL="914400" lvl="1" indent="-457200" algn="just">
              <a:spcBef>
                <a:spcPct val="20000"/>
              </a:spcBef>
              <a:buClr>
                <a:schemeClr val="accent1"/>
              </a:buClr>
              <a:buSzPct val="95000"/>
              <a:buFont typeface="+mj-lt"/>
              <a:buAutoNum type="alphaLcParenR"/>
              <a:defRPr/>
            </a:pPr>
            <a:r>
              <a:rPr lang="es-ES" sz="2900" dirty="0" smtClean="0">
                <a:latin typeface="+mj-lt"/>
              </a:rPr>
              <a:t>Direccionamiento Estratégico de TI</a:t>
            </a:r>
          </a:p>
          <a:p>
            <a:pPr marL="914400" lvl="1" indent="-457200" algn="just">
              <a:spcBef>
                <a:spcPct val="20000"/>
              </a:spcBef>
              <a:buClr>
                <a:schemeClr val="accent1"/>
              </a:buClr>
              <a:buSzPct val="95000"/>
              <a:buFont typeface="+mj-lt"/>
              <a:buAutoNum type="alphaLcParenR"/>
              <a:defRPr/>
            </a:pPr>
            <a:r>
              <a:rPr kumimoji="0" lang="es-ES" sz="2900" b="0" i="0" u="none" strike="noStrike" kern="1200" cap="none" spc="0" normalizeH="0" baseline="0" noProof="0" dirty="0" smtClean="0">
                <a:ln>
                  <a:noFill/>
                </a:ln>
                <a:solidFill>
                  <a:schemeClr val="tx1"/>
                </a:solidFill>
                <a:effectLst/>
                <a:uLnTx/>
                <a:uFillTx/>
                <a:latin typeface="+mj-lt"/>
              </a:rPr>
              <a:t>Arquitectura de SI</a:t>
            </a:r>
          </a:p>
          <a:p>
            <a:pPr marL="914400" lvl="1" indent="-457200" algn="just">
              <a:spcBef>
                <a:spcPct val="20000"/>
              </a:spcBef>
              <a:buClr>
                <a:schemeClr val="accent1"/>
              </a:buClr>
              <a:buSzPct val="95000"/>
              <a:buFont typeface="+mj-lt"/>
              <a:buAutoNum type="alphaLcParenR"/>
              <a:defRPr/>
            </a:pPr>
            <a:r>
              <a:rPr lang="es-ES" sz="2900" dirty="0" smtClean="0">
                <a:latin typeface="+mj-lt"/>
              </a:rPr>
              <a:t>Arquitectura de TI</a:t>
            </a:r>
          </a:p>
          <a:p>
            <a:pPr marL="914400" lvl="1" indent="-457200" algn="just">
              <a:spcBef>
                <a:spcPct val="20000"/>
              </a:spcBef>
              <a:buClr>
                <a:schemeClr val="accent1"/>
              </a:buClr>
              <a:buSzPct val="95000"/>
              <a:buFont typeface="+mj-lt"/>
              <a:buAutoNum type="alphaLcParenR"/>
              <a:defRPr/>
            </a:pPr>
            <a:r>
              <a:rPr kumimoji="0" lang="es-ES" sz="2900" b="0" i="0" u="none" strike="noStrike" kern="1200" cap="none" spc="0" normalizeH="0" baseline="0" noProof="0" dirty="0" smtClean="0">
                <a:ln>
                  <a:noFill/>
                </a:ln>
                <a:solidFill>
                  <a:schemeClr val="tx1"/>
                </a:solidFill>
                <a:effectLst/>
                <a:uLnTx/>
                <a:uFillTx/>
                <a:latin typeface="+mj-lt"/>
              </a:rPr>
              <a:t>Modelo Operativo</a:t>
            </a:r>
          </a:p>
          <a:p>
            <a:pPr marL="914400" lvl="1" indent="-457200" algn="just">
              <a:spcBef>
                <a:spcPct val="20000"/>
              </a:spcBef>
              <a:buClr>
                <a:schemeClr val="accent1"/>
              </a:buClr>
              <a:buSzPct val="95000"/>
              <a:buFont typeface="+mj-lt"/>
              <a:buAutoNum type="alphaLcParenR"/>
              <a:defRPr/>
            </a:pPr>
            <a:r>
              <a:rPr lang="es-ES" sz="2900" dirty="0" smtClean="0">
                <a:latin typeface="+mj-lt"/>
              </a:rPr>
              <a:t>Estructura Organizacional de TI</a:t>
            </a:r>
            <a:endParaRPr kumimoji="0" lang="es-ES" sz="2900" b="0" i="0" u="none" strike="noStrike" kern="1200" cap="none" spc="0" normalizeH="0" baseline="0" noProof="0" dirty="0" smtClean="0">
              <a:ln>
                <a:noFill/>
              </a:ln>
              <a:solidFill>
                <a:schemeClr val="tx1"/>
              </a:solidFill>
              <a:effectLst/>
              <a:uLnTx/>
              <a:uFillTx/>
              <a:latin typeface="+mj-lt"/>
            </a:endParaRPr>
          </a:p>
          <a:p>
            <a:pPr marL="457200" indent="-457200" algn="just">
              <a:spcBef>
                <a:spcPct val="20000"/>
              </a:spcBef>
              <a:buClr>
                <a:schemeClr val="accent1"/>
              </a:buClr>
              <a:buSzPct val="95000"/>
              <a:buFont typeface="+mj-lt"/>
              <a:buAutoNum type="arabicPeriod"/>
              <a:defRPr/>
            </a:pPr>
            <a:r>
              <a:rPr lang="es-ES" sz="2900" dirty="0">
                <a:latin typeface="+mj-lt"/>
              </a:rPr>
              <a:t>PETI FASE </a:t>
            </a:r>
            <a:r>
              <a:rPr lang="es-ES" sz="2900" dirty="0" smtClean="0">
                <a:latin typeface="+mj-lt"/>
              </a:rPr>
              <a:t>IV- </a:t>
            </a:r>
            <a:r>
              <a:rPr lang="es-ES" sz="2900" dirty="0">
                <a:latin typeface="+mj-lt"/>
              </a:rPr>
              <a:t>MODELO </a:t>
            </a:r>
            <a:r>
              <a:rPr lang="es-ES" sz="2900" dirty="0" smtClean="0">
                <a:latin typeface="+mj-lt"/>
              </a:rPr>
              <a:t>DE PLANIFICACIÓN</a:t>
            </a:r>
            <a:endParaRPr lang="es-ES" sz="2900" dirty="0">
              <a:latin typeface="+mj-lt"/>
            </a:endParaRPr>
          </a:p>
          <a:p>
            <a:pPr marL="914400" lvl="1" indent="-457200" algn="just">
              <a:spcBef>
                <a:spcPct val="20000"/>
              </a:spcBef>
              <a:buClr>
                <a:schemeClr val="accent1"/>
              </a:buClr>
              <a:buSzPct val="95000"/>
              <a:buFont typeface="+mj-lt"/>
              <a:buAutoNum type="alphaLcParenR"/>
              <a:defRPr/>
            </a:pPr>
            <a:r>
              <a:rPr lang="es-ES" sz="2900" dirty="0" smtClean="0">
                <a:latin typeface="+mj-lt"/>
              </a:rPr>
              <a:t>Prioridades de Implementación</a:t>
            </a:r>
          </a:p>
          <a:p>
            <a:pPr marL="914400" lvl="1" indent="-457200" algn="just">
              <a:spcBef>
                <a:spcPct val="20000"/>
              </a:spcBef>
              <a:buClr>
                <a:schemeClr val="accent1"/>
              </a:buClr>
              <a:buSzPct val="95000"/>
              <a:buFont typeface="+mj-lt"/>
              <a:buAutoNum type="alphaLcParenR"/>
              <a:defRPr/>
            </a:pPr>
            <a:r>
              <a:rPr lang="es-ES" sz="2900" dirty="0" smtClean="0">
                <a:latin typeface="+mj-lt"/>
              </a:rPr>
              <a:t>Plan de Implementación</a:t>
            </a:r>
          </a:p>
          <a:p>
            <a:pPr marL="914400" lvl="1" indent="-457200" algn="just">
              <a:spcBef>
                <a:spcPct val="20000"/>
              </a:spcBef>
              <a:buClr>
                <a:schemeClr val="accent1"/>
              </a:buClr>
              <a:buSzPct val="95000"/>
              <a:buFont typeface="+mj-lt"/>
              <a:buAutoNum type="alphaLcParenR"/>
              <a:defRPr/>
            </a:pPr>
            <a:r>
              <a:rPr lang="es-ES" sz="2900" dirty="0" smtClean="0">
                <a:latin typeface="+mj-lt"/>
              </a:rPr>
              <a:t>Retorno de la Inversión</a:t>
            </a:r>
          </a:p>
          <a:p>
            <a:pPr marL="914400" lvl="1" indent="-457200" algn="just">
              <a:spcBef>
                <a:spcPct val="20000"/>
              </a:spcBef>
              <a:buClr>
                <a:schemeClr val="accent1"/>
              </a:buClr>
              <a:buSzPct val="95000"/>
              <a:buFont typeface="+mj-lt"/>
              <a:buAutoNum type="alphaLcParenR"/>
              <a:defRPr/>
            </a:pPr>
            <a:r>
              <a:rPr lang="es-ES" sz="2900" dirty="0" smtClean="0">
                <a:latin typeface="+mj-lt"/>
              </a:rPr>
              <a:t>Administración del Riesgo</a:t>
            </a:r>
          </a:p>
          <a:p>
            <a:pPr marL="914400" lvl="1" indent="-457200" algn="just">
              <a:spcBef>
                <a:spcPct val="20000"/>
              </a:spcBef>
              <a:buClr>
                <a:schemeClr val="accent1"/>
              </a:buClr>
              <a:buSzPct val="95000"/>
              <a:buFont typeface="+mj-lt"/>
              <a:buAutoNum type="alphaLcParenR"/>
              <a:defRPr/>
            </a:pPr>
            <a:r>
              <a:rPr lang="es-ES" sz="2900" dirty="0" smtClean="0">
                <a:latin typeface="+mj-lt"/>
              </a:rPr>
              <a:t>Valoración del Plan Estratégico de TI</a:t>
            </a:r>
          </a:p>
          <a:p>
            <a:pPr marL="457200" indent="-457200" algn="just">
              <a:spcBef>
                <a:spcPct val="20000"/>
              </a:spcBef>
              <a:buClr>
                <a:schemeClr val="accent1"/>
              </a:buClr>
              <a:buSzPct val="95000"/>
              <a:buFont typeface="+mj-lt"/>
              <a:buAutoNum type="arabicPeriod"/>
              <a:defRPr/>
            </a:pPr>
            <a:r>
              <a:rPr lang="es-ES" sz="2900" dirty="0" smtClean="0">
                <a:latin typeface="+mj-lt"/>
              </a:rPr>
              <a:t>CONCLUSIONES Y RECOMENDACIONES</a:t>
            </a:r>
            <a:endParaRPr lang="es-ES" sz="2900" dirty="0">
              <a:latin typeface="+mj-lt"/>
            </a:endParaRPr>
          </a:p>
          <a:p>
            <a:pPr marL="457200" indent="-457200" algn="just">
              <a:spcBef>
                <a:spcPct val="20000"/>
              </a:spcBef>
              <a:buClr>
                <a:schemeClr val="accent1"/>
              </a:buClr>
              <a:buSzPct val="95000"/>
              <a:buFont typeface="+mj-lt"/>
              <a:buAutoNum type="arabicPeriod"/>
              <a:defRPr/>
            </a:pPr>
            <a:endParaRPr lang="es-ES" sz="2400" dirty="0">
              <a:latin typeface="+mj-lt"/>
            </a:endParaRPr>
          </a:p>
          <a:p>
            <a:pPr marL="457200" indent="-457200" algn="just">
              <a:spcBef>
                <a:spcPct val="20000"/>
              </a:spcBef>
              <a:buClr>
                <a:schemeClr val="accent1"/>
              </a:buClr>
              <a:buSzPct val="95000"/>
              <a:buFont typeface="+mj-lt"/>
              <a:buAutoNum type="arabicPeriod"/>
              <a:defRPr/>
            </a:pPr>
            <a:endParaRPr kumimoji="0" lang="es-ES" sz="2400" b="0" i="0" u="none" strike="noStrike" kern="1200" cap="none" spc="0" normalizeH="0" baseline="0" noProof="0" dirty="0" smtClean="0">
              <a:ln>
                <a:noFill/>
              </a:ln>
              <a:solidFill>
                <a:schemeClr val="tx1"/>
              </a:solidFill>
              <a:effectLst/>
              <a:uLnTx/>
              <a:uFillTx/>
              <a:latin typeface="+mj-lt"/>
              <a:ea typeface="+mn-ea"/>
              <a:cs typeface="+mn-cs"/>
            </a:endParaRPr>
          </a:p>
          <a:p>
            <a:pPr marL="457200" marR="0" lvl="0" indent="-457200" algn="just" defTabSz="914400" rtl="0" eaLnBrk="1" fontAlgn="auto" latinLnBrk="0" hangingPunct="1">
              <a:lnSpc>
                <a:spcPct val="100000"/>
              </a:lnSpc>
              <a:spcBef>
                <a:spcPct val="20000"/>
              </a:spcBef>
              <a:spcAft>
                <a:spcPts val="0"/>
              </a:spcAft>
              <a:buClr>
                <a:schemeClr val="accent1"/>
              </a:buClr>
              <a:buSzPct val="95000"/>
              <a:buFont typeface="+mj-lt"/>
              <a:buAutoNum type="arabicPeriod"/>
              <a:tabLst/>
              <a:defRPr/>
            </a:pPr>
            <a:endParaRPr kumimoji="0" lang="es-ES" sz="2400" b="0" i="0" u="none" strike="noStrike" kern="1200" cap="none" spc="0" normalizeH="0" baseline="0" noProof="0" dirty="0" smtClean="0">
              <a:ln>
                <a:noFill/>
              </a:ln>
              <a:solidFill>
                <a:schemeClr val="tx1"/>
              </a:solidFill>
              <a:effectLst/>
              <a:uLnTx/>
              <a:uFillTx/>
              <a:latin typeface="+mj-lt"/>
              <a:ea typeface="+mn-ea"/>
              <a:cs typeface="+mn-cs"/>
            </a:endParaRPr>
          </a:p>
          <a:p>
            <a:pPr marL="457200" marR="0" lvl="0" indent="-457200" algn="just" defTabSz="914400" rtl="0" eaLnBrk="1" fontAlgn="auto" latinLnBrk="0" hangingPunct="1">
              <a:lnSpc>
                <a:spcPct val="100000"/>
              </a:lnSpc>
              <a:spcBef>
                <a:spcPct val="20000"/>
              </a:spcBef>
              <a:spcAft>
                <a:spcPts val="0"/>
              </a:spcAft>
              <a:buClr>
                <a:schemeClr val="accent1"/>
              </a:buClr>
              <a:buSzPct val="95000"/>
              <a:buFont typeface="+mj-lt"/>
              <a:buAutoNum type="arabicPeriod"/>
              <a:tabLst/>
              <a:defRPr/>
            </a:pPr>
            <a:endParaRPr kumimoji="0" lang="es-ES" sz="2600"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8" name="7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1115616" y="1196752"/>
            <a:ext cx="6075604" cy="1080120"/>
          </a:xfrm>
          <a:prstGeom prst="rect">
            <a:avLst/>
          </a:prstGeom>
          <a:gradFill>
            <a:gsLst>
              <a:gs pos="0">
                <a:srgbClr val="FF9933">
                  <a:alpha val="40000"/>
                </a:srgbClr>
              </a:gs>
              <a:gs pos="50000">
                <a:srgbClr val="FF9933">
                  <a:alpha val="28000"/>
                </a:srgbClr>
              </a:gs>
              <a:gs pos="100000">
                <a:srgbClr val="FFFFCC">
                  <a:alpha val="0"/>
                </a:srgbClr>
              </a:gs>
            </a:gsLst>
            <a:lin ang="5400000" scaled="0"/>
          </a:gradFill>
          <a:ln>
            <a:solidFill>
              <a:srgbClr val="FF6600"/>
            </a:solidFill>
          </a:ln>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s-EC" sz="3600" b="1" dirty="0"/>
          </a:p>
        </p:txBody>
      </p:sp>
    </p:spTree>
    <p:extLst>
      <p:ext uri="{BB962C8B-B14F-4D97-AF65-F5344CB8AC3E}">
        <p14:creationId xmlns:p14="http://schemas.microsoft.com/office/powerpoint/2010/main" val="28755627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600"/>
                                        <p:tgtEl>
                                          <p:spTgt spid="5"/>
                                        </p:tgtEl>
                                      </p:cBhvr>
                                    </p:animEffect>
                                  </p:childTnLst>
                                </p:cTn>
                              </p:par>
                            </p:childTnLst>
                          </p:cTn>
                        </p:par>
                        <p:par>
                          <p:cTn id="8" fill="hold">
                            <p:stCondLst>
                              <p:cond delay="600"/>
                            </p:stCondLst>
                            <p:childTnLst>
                              <p:par>
                                <p:cTn id="9" presetID="26"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61">
                                          <p:stCondLst>
                                            <p:cond delay="0"/>
                                          </p:stCondLst>
                                        </p:cTn>
                                        <p:tgtEl>
                                          <p:spTgt spid="6"/>
                                        </p:tgtEl>
                                      </p:cBhvr>
                                    </p:animEffect>
                                    <p:anim calcmode="lin" valueType="num">
                                      <p:cBhvr>
                                        <p:cTn id="12" dur="820"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299"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299" tmFilter="0, 0; 0.125,0.2665; 0.25,0.4; 0.375,0.465; 0.5,0.5;  0.625,0.535; 0.75,0.6; 0.875,0.7335; 1,1">
                                          <p:stCondLst>
                                            <p:cond delay="299"/>
                                          </p:stCondLst>
                                        </p:cTn>
                                        <p:tgtEl>
                                          <p:spTgt spid="6"/>
                                        </p:tgtEl>
                                        <p:attrNameLst>
                                          <p:attrName>ppt_y</p:attrName>
                                        </p:attrNameLst>
                                      </p:cBhvr>
                                      <p:tavLst>
                                        <p:tav tm="0" fmla="#ppt_y-sin(pi*$)/9">
                                          <p:val>
                                            <p:fltVal val="0"/>
                                          </p:val>
                                        </p:tav>
                                        <p:tav tm="100000">
                                          <p:val>
                                            <p:fltVal val="1"/>
                                          </p:val>
                                        </p:tav>
                                      </p:tavLst>
                                    </p:anim>
                                    <p:anim calcmode="lin" valueType="num">
                                      <p:cBhvr>
                                        <p:cTn id="15" dur="149" tmFilter="0, 0; 0.125,0.2665; 0.25,0.4; 0.375,0.465; 0.5,0.5;  0.625,0.535; 0.75,0.6; 0.875,0.7335; 1,1">
                                          <p:stCondLst>
                                            <p:cond delay="596"/>
                                          </p:stCondLst>
                                        </p:cTn>
                                        <p:tgtEl>
                                          <p:spTgt spid="6"/>
                                        </p:tgtEl>
                                        <p:attrNameLst>
                                          <p:attrName>ppt_y</p:attrName>
                                        </p:attrNameLst>
                                      </p:cBhvr>
                                      <p:tavLst>
                                        <p:tav tm="0" fmla="#ppt_y-sin(pi*$)/27">
                                          <p:val>
                                            <p:fltVal val="0"/>
                                          </p:val>
                                        </p:tav>
                                        <p:tav tm="100000">
                                          <p:val>
                                            <p:fltVal val="1"/>
                                          </p:val>
                                        </p:tav>
                                      </p:tavLst>
                                    </p:anim>
                                    <p:anim calcmode="lin" valueType="num">
                                      <p:cBhvr>
                                        <p:cTn id="16" dur="74" tmFilter="0, 0; 0.125,0.2665; 0.25,0.4; 0.375,0.465; 0.5,0.5;  0.625,0.535; 0.75,0.6; 0.875,0.7335; 1,1">
                                          <p:stCondLst>
                                            <p:cond delay="745"/>
                                          </p:stCondLst>
                                        </p:cTn>
                                        <p:tgtEl>
                                          <p:spTgt spid="6"/>
                                        </p:tgtEl>
                                        <p:attrNameLst>
                                          <p:attrName>ppt_y</p:attrName>
                                        </p:attrNameLst>
                                      </p:cBhvr>
                                      <p:tavLst>
                                        <p:tav tm="0" fmla="#ppt_y-sin(pi*$)/81">
                                          <p:val>
                                            <p:fltVal val="0"/>
                                          </p:val>
                                        </p:tav>
                                        <p:tav tm="100000">
                                          <p:val>
                                            <p:fltVal val="1"/>
                                          </p:val>
                                        </p:tav>
                                      </p:tavLst>
                                    </p:anim>
                                    <p:animScale>
                                      <p:cBhvr>
                                        <p:cTn id="17" dur="12">
                                          <p:stCondLst>
                                            <p:cond delay="292"/>
                                          </p:stCondLst>
                                        </p:cTn>
                                        <p:tgtEl>
                                          <p:spTgt spid="6"/>
                                        </p:tgtEl>
                                      </p:cBhvr>
                                      <p:to x="100000" y="60000"/>
                                    </p:animScale>
                                    <p:animScale>
                                      <p:cBhvr>
                                        <p:cTn id="18" dur="75" decel="50000">
                                          <p:stCondLst>
                                            <p:cond delay="304"/>
                                          </p:stCondLst>
                                        </p:cTn>
                                        <p:tgtEl>
                                          <p:spTgt spid="6"/>
                                        </p:tgtEl>
                                      </p:cBhvr>
                                      <p:to x="100000" y="100000"/>
                                    </p:animScale>
                                    <p:animScale>
                                      <p:cBhvr>
                                        <p:cTn id="19" dur="12">
                                          <p:stCondLst>
                                            <p:cond delay="590"/>
                                          </p:stCondLst>
                                        </p:cTn>
                                        <p:tgtEl>
                                          <p:spTgt spid="6"/>
                                        </p:tgtEl>
                                      </p:cBhvr>
                                      <p:to x="100000" y="80000"/>
                                    </p:animScale>
                                    <p:animScale>
                                      <p:cBhvr>
                                        <p:cTn id="20" dur="75" decel="50000">
                                          <p:stCondLst>
                                            <p:cond delay="602"/>
                                          </p:stCondLst>
                                        </p:cTn>
                                        <p:tgtEl>
                                          <p:spTgt spid="6"/>
                                        </p:tgtEl>
                                      </p:cBhvr>
                                      <p:to x="100000" y="100000"/>
                                    </p:animScale>
                                    <p:animScale>
                                      <p:cBhvr>
                                        <p:cTn id="21" dur="12">
                                          <p:stCondLst>
                                            <p:cond delay="739"/>
                                          </p:stCondLst>
                                        </p:cTn>
                                        <p:tgtEl>
                                          <p:spTgt spid="6"/>
                                        </p:tgtEl>
                                      </p:cBhvr>
                                      <p:to x="100000" y="90000"/>
                                    </p:animScale>
                                    <p:animScale>
                                      <p:cBhvr>
                                        <p:cTn id="22" dur="75" decel="50000">
                                          <p:stCondLst>
                                            <p:cond delay="751"/>
                                          </p:stCondLst>
                                        </p:cTn>
                                        <p:tgtEl>
                                          <p:spTgt spid="6"/>
                                        </p:tgtEl>
                                      </p:cBhvr>
                                      <p:to x="100000" y="100000"/>
                                    </p:animScale>
                                    <p:animScale>
                                      <p:cBhvr>
                                        <p:cTn id="23" dur="12">
                                          <p:stCondLst>
                                            <p:cond delay="814"/>
                                          </p:stCondLst>
                                        </p:cTn>
                                        <p:tgtEl>
                                          <p:spTgt spid="6"/>
                                        </p:tgtEl>
                                      </p:cBhvr>
                                      <p:to x="100000" y="95000"/>
                                    </p:animScale>
                                    <p:animScale>
                                      <p:cBhvr>
                                        <p:cTn id="24" dur="75" decel="50000">
                                          <p:stCondLst>
                                            <p:cond delay="825"/>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200" b="1" dirty="0"/>
              <a:t>3</a:t>
            </a:r>
            <a:r>
              <a:rPr lang="es-EC" sz="3200" b="1" dirty="0" smtClean="0"/>
              <a:t>. PETI FASE I- SITUACIÓN ACTUAL</a:t>
            </a:r>
            <a:endParaRPr lang="es-EC" sz="28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15</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365212" y="1428736"/>
            <a:ext cx="6849994" cy="41608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MARCO TEÓRICO</a:t>
            </a:r>
            <a:r>
              <a:rPr lang="es-EC" sz="2000" dirty="0" smtClean="0">
                <a:solidFill>
                  <a:schemeClr val="tx1"/>
                </a:solidFill>
              </a:rPr>
              <a:t>:</a:t>
            </a:r>
          </a:p>
        </p:txBody>
      </p:sp>
      <p:pic>
        <p:nvPicPr>
          <p:cNvPr id="1026" name="Picture 2"/>
          <p:cNvPicPr>
            <a:picLocks noChangeAspect="1" noChangeArrowheads="1"/>
          </p:cNvPicPr>
          <p:nvPr/>
        </p:nvPicPr>
        <p:blipFill>
          <a:blip r:embed="rId3"/>
          <a:srcRect l="20929" r="21698"/>
          <a:stretch>
            <a:fillRect/>
          </a:stretch>
        </p:blipFill>
        <p:spPr bwMode="auto">
          <a:xfrm>
            <a:off x="357158" y="2071678"/>
            <a:ext cx="4643470" cy="4460014"/>
          </a:xfrm>
          <a:prstGeom prst="rect">
            <a:avLst/>
          </a:prstGeom>
          <a:noFill/>
          <a:ln w="9525">
            <a:noFill/>
            <a:miter lim="800000"/>
            <a:headEnd/>
            <a:tailEnd/>
          </a:ln>
          <a:effectLst/>
        </p:spPr>
      </p:pic>
      <p:sp>
        <p:nvSpPr>
          <p:cNvPr id="11" name="2 Marcador de contenido"/>
          <p:cNvSpPr>
            <a:spLocks noGrp="1"/>
          </p:cNvSpPr>
          <p:nvPr>
            <p:ph idx="1"/>
          </p:nvPr>
        </p:nvSpPr>
        <p:spPr>
          <a:xfrm>
            <a:off x="5072066" y="2000240"/>
            <a:ext cx="3929090" cy="4572032"/>
          </a:xfrm>
          <a:solidFill>
            <a:schemeClr val="bg2">
              <a:alpha val="62000"/>
            </a:schemeClr>
          </a:solidFill>
        </p:spPr>
        <p:txBody>
          <a:bodyPr>
            <a:noAutofit/>
          </a:bodyPr>
          <a:lstStyle/>
          <a:p>
            <a:pPr marL="0" lvl="0" indent="0">
              <a:buNone/>
            </a:pPr>
            <a:r>
              <a:rPr lang="es-EC" sz="2400" dirty="0" smtClean="0"/>
              <a:t>El PETI inicia con el análisis de la situación actual de la organización, con relación al modelo empresarial vigente. El propósito es entender  apropiadamente la posición de la empresa, sus problemas y madurez tecnológica.</a:t>
            </a:r>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bg/>
                                          </p:spTgt>
                                        </p:tgtEl>
                                        <p:attrNameLst>
                                          <p:attrName>style.visibility</p:attrName>
                                        </p:attrNameLst>
                                      </p:cBhvr>
                                      <p:to>
                                        <p:strVal val="visible"/>
                                      </p:to>
                                    </p:set>
                                    <p:anim calcmode="lin" valueType="num">
                                      <p:cBhvr additive="base">
                                        <p:cTn id="12"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bg/>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200" b="1" dirty="0"/>
              <a:t>3</a:t>
            </a:r>
            <a:r>
              <a:rPr lang="es-EC" sz="3200" b="1" dirty="0" smtClean="0"/>
              <a:t>. PETI FASE I- SITUACIÓN ACTUAL</a:t>
            </a:r>
            <a:endParaRPr lang="es-EC" sz="28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16</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365212" y="1428736"/>
            <a:ext cx="6849994" cy="41608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ALCANCE COMPETITIVO</a:t>
            </a:r>
            <a:r>
              <a:rPr lang="es-EC" sz="2000" dirty="0" smtClean="0">
                <a:solidFill>
                  <a:schemeClr val="tx1"/>
                </a:solidFill>
              </a:rPr>
              <a:t>:</a:t>
            </a:r>
          </a:p>
        </p:txBody>
      </p:sp>
      <p:sp>
        <p:nvSpPr>
          <p:cNvPr id="11" name="2 Marcador de contenido"/>
          <p:cNvSpPr>
            <a:spLocks noGrp="1"/>
          </p:cNvSpPr>
          <p:nvPr>
            <p:ph idx="1"/>
          </p:nvPr>
        </p:nvSpPr>
        <p:spPr>
          <a:xfrm>
            <a:off x="285720" y="2000240"/>
            <a:ext cx="8715436" cy="4572032"/>
          </a:xfrm>
          <a:solidFill>
            <a:schemeClr val="bg2">
              <a:alpha val="62000"/>
            </a:schemeClr>
          </a:solidFill>
        </p:spPr>
        <p:txBody>
          <a:bodyPr>
            <a:noAutofit/>
          </a:bodyPr>
          <a:lstStyle/>
          <a:p>
            <a:pPr marL="0" lvl="0" indent="0" algn="just">
              <a:buNone/>
            </a:pPr>
            <a:r>
              <a:rPr lang="es-EC" sz="2400" dirty="0" smtClean="0"/>
              <a:t>CELEC EP posee cerca del 75% de la capacidad de generación del país, además de tener a su cargo todo el Sistema Nacional de Transmisión, lo que le convierte en una de las empresas más grandes y de mayor importancia del país. Se prevé que en el corto, mediano y largo plazo el Gobierno Nacional efectuará inversiones importantes en generación hidroeléctrica, termoeléctrica y renovable, lo que incrementará la capacidad de generación de CELEC EP.</a:t>
            </a:r>
          </a:p>
          <a:p>
            <a:pPr marL="0" lvl="0" indent="0" algn="just">
              <a:buNone/>
            </a:pPr>
            <a:r>
              <a:rPr lang="es-EC" sz="2400" dirty="0" smtClean="0"/>
              <a:t>En este contexto, CELEC EP se convierte en la empresa más importante , influyente  y con mayor proyección del sector eléctrico ecuatoriano.</a:t>
            </a:r>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bg/>
                                          </p:spTgt>
                                        </p:tgtEl>
                                        <p:attrNameLst>
                                          <p:attrName>style.visibility</p:attrName>
                                        </p:attrNameLst>
                                      </p:cBhvr>
                                      <p:to>
                                        <p:strVal val="visible"/>
                                      </p:to>
                                    </p:set>
                                    <p:anim calcmode="lin" valueType="num">
                                      <p:cBhvr additive="base">
                                        <p:cTn id="12"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bg/>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additive="base">
                                        <p:cTn id="2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200" b="1" dirty="0"/>
              <a:t>3</a:t>
            </a:r>
            <a:r>
              <a:rPr lang="es-EC" sz="3200" b="1" dirty="0" smtClean="0"/>
              <a:t>. PETI FASE I- SITUACIÓN ACTUAL</a:t>
            </a:r>
            <a:endParaRPr lang="es-EC" sz="28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17</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142844" y="1428736"/>
            <a:ext cx="8786874" cy="41608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EVALUACIÓN DE LA PLANIFICACIÓN ESTRATÉGICA INSTITUCIONAL</a:t>
            </a:r>
            <a:r>
              <a:rPr lang="es-EC" sz="2000" dirty="0" smtClean="0">
                <a:solidFill>
                  <a:schemeClr val="tx1"/>
                </a:solidFill>
              </a:rPr>
              <a:t>:</a:t>
            </a:r>
          </a:p>
        </p:txBody>
      </p:sp>
      <p:sp>
        <p:nvSpPr>
          <p:cNvPr id="11" name="2 Marcador de contenido"/>
          <p:cNvSpPr>
            <a:spLocks noGrp="1"/>
          </p:cNvSpPr>
          <p:nvPr>
            <p:ph idx="1"/>
          </p:nvPr>
        </p:nvSpPr>
        <p:spPr>
          <a:xfrm>
            <a:off x="285720" y="2000240"/>
            <a:ext cx="8715436" cy="4572032"/>
          </a:xfrm>
          <a:solidFill>
            <a:schemeClr val="bg2">
              <a:alpha val="62000"/>
            </a:schemeClr>
          </a:solidFill>
        </p:spPr>
        <p:txBody>
          <a:bodyPr>
            <a:noAutofit/>
          </a:bodyPr>
          <a:lstStyle/>
          <a:p>
            <a:pPr algn="just"/>
            <a:r>
              <a:rPr lang="es-ES" sz="2400" dirty="0" smtClean="0"/>
              <a:t>La realización del Plan Estratégico Institucional ha sido el resultado de un arduo esfuerzo, liderado por la Matriz de CELEC EP, conjuntamente con la participación de las diferentes Unidades de Negocio, siendo el proceso más difícil el iniciar una “nueva empresa” fusionando  a otras que antes funcionaban con autonomía administrativa y financiera. </a:t>
            </a:r>
          </a:p>
          <a:p>
            <a:pPr algn="just"/>
            <a:r>
              <a:rPr lang="es-ES" sz="2400" dirty="0" smtClean="0"/>
              <a:t>Si bien es cierto, las empresas fusionadas en CELEC EP tienen  claro su trabajo del día a día, es decir tienen clara su misión, es necesario que la nueva empresa establezca la visión única a futuro y los hitos que deben cumplirse para cumplir tal visión.</a:t>
            </a:r>
            <a:endParaRPr lang="es-EC" sz="2400" dirty="0"/>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bg/>
                                          </p:spTgt>
                                        </p:tgtEl>
                                        <p:attrNameLst>
                                          <p:attrName>style.visibility</p:attrName>
                                        </p:attrNameLst>
                                      </p:cBhvr>
                                      <p:to>
                                        <p:strVal val="visible"/>
                                      </p:to>
                                    </p:set>
                                    <p:anim calcmode="lin" valueType="num">
                                      <p:cBhvr additive="base">
                                        <p:cTn id="12"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calcmode="lin" valueType="num">
                                      <p:cBhvr additive="base">
                                        <p:cTn id="1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 calcmode="lin" valueType="num">
                                      <p:cBhvr additive="base">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200" b="1" dirty="0"/>
              <a:t>3</a:t>
            </a:r>
            <a:r>
              <a:rPr lang="es-EC" sz="3200" b="1" dirty="0" smtClean="0"/>
              <a:t>. PETI FASE I- SITUACIÓN ACTUAL</a:t>
            </a:r>
            <a:endParaRPr lang="es-EC" sz="28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18</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142844" y="1428736"/>
            <a:ext cx="8786874" cy="41608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EVALUACIÓN DE LA PLANIFICACIÓN ESTRATÉGICA INSTITUCIONAL</a:t>
            </a:r>
            <a:r>
              <a:rPr lang="es-EC" sz="2000" dirty="0" smtClean="0">
                <a:solidFill>
                  <a:schemeClr val="tx1"/>
                </a:solidFill>
              </a:rPr>
              <a:t>:</a:t>
            </a:r>
          </a:p>
        </p:txBody>
      </p:sp>
      <p:sp>
        <p:nvSpPr>
          <p:cNvPr id="11" name="2 Marcador de contenido"/>
          <p:cNvSpPr>
            <a:spLocks noGrp="1"/>
          </p:cNvSpPr>
          <p:nvPr>
            <p:ph idx="1"/>
          </p:nvPr>
        </p:nvSpPr>
        <p:spPr>
          <a:xfrm>
            <a:off x="285720" y="2000240"/>
            <a:ext cx="8715436" cy="4572032"/>
          </a:xfrm>
          <a:solidFill>
            <a:schemeClr val="bg2">
              <a:alpha val="62000"/>
            </a:schemeClr>
          </a:solidFill>
        </p:spPr>
        <p:txBody>
          <a:bodyPr>
            <a:noAutofit/>
          </a:bodyPr>
          <a:lstStyle/>
          <a:p>
            <a:r>
              <a:rPr lang="es-ES" sz="2400" dirty="0" smtClean="0"/>
              <a:t>En este contexto, el proceso de cumplimiento de las metas del Plan Estratégico Institucional, es paulatino, ya que se requiere sincronizar las diferentes inercias con las que venían trabajando las UN, hasta conseguir un verdadero alineamiento con la misión y visión de la nueva empresa.  </a:t>
            </a:r>
            <a:endParaRPr lang="es-EC" sz="2400" dirty="0" smtClean="0"/>
          </a:p>
          <a:p>
            <a:r>
              <a:rPr lang="es-ES" sz="2400" dirty="0" smtClean="0"/>
              <a:t>Con el tiempo se espera conseguir que CELEC EP encuentre su nueva identidad de trabajo, ya no pensando como empresas independientes y autónomas, sino “considerándose a sí misma” como la empresa estratégica que lleva sobre sus hombros la enorme responsabilidad de sacar adelante al sector eléctrico ecuatoriano, aportando de esta forma al desarrollo integral del país.</a:t>
            </a:r>
            <a:endParaRPr lang="es-EC" sz="2400" dirty="0"/>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bg/>
                                          </p:spTgt>
                                        </p:tgtEl>
                                        <p:attrNameLst>
                                          <p:attrName>style.visibility</p:attrName>
                                        </p:attrNameLst>
                                      </p:cBhvr>
                                      <p:to>
                                        <p:strVal val="visible"/>
                                      </p:to>
                                    </p:set>
                                    <p:anim calcmode="lin" valueType="num">
                                      <p:cBhvr additive="base">
                                        <p:cTn id="12"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calcmode="lin" valueType="num">
                                      <p:cBhvr additive="base">
                                        <p:cTn id="1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 calcmode="lin" valueType="num">
                                      <p:cBhvr additive="base">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200" b="1" dirty="0"/>
              <a:t>3</a:t>
            </a:r>
            <a:r>
              <a:rPr lang="es-EC" sz="3200" b="1" dirty="0" smtClean="0"/>
              <a:t>. PETI FASE I- SITUACIÓN ACTUAL</a:t>
            </a:r>
            <a:endParaRPr lang="es-EC" sz="28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19</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142844" y="1428736"/>
            <a:ext cx="8786874" cy="41608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EVALUACIÓN DEL MODELO OPERATIVO</a:t>
            </a:r>
            <a:r>
              <a:rPr lang="es-EC" sz="2000" dirty="0" smtClean="0">
                <a:solidFill>
                  <a:schemeClr val="tx1"/>
                </a:solidFill>
              </a:rPr>
              <a:t>:</a:t>
            </a:r>
          </a:p>
        </p:txBody>
      </p:sp>
      <p:pic>
        <p:nvPicPr>
          <p:cNvPr id="2050" name="Picture 2"/>
          <p:cNvPicPr>
            <a:picLocks noGrp="1" noChangeAspect="1" noChangeArrowheads="1"/>
          </p:cNvPicPr>
          <p:nvPr>
            <p:ph idx="1"/>
          </p:nvPr>
        </p:nvPicPr>
        <p:blipFill>
          <a:blip r:embed="rId3"/>
          <a:srcRect t="19579" b="18885"/>
          <a:stretch>
            <a:fillRect/>
          </a:stretch>
        </p:blipFill>
        <p:spPr bwMode="auto">
          <a:xfrm>
            <a:off x="285752" y="2285992"/>
            <a:ext cx="8572528" cy="1571636"/>
          </a:xfrm>
          <a:prstGeom prst="rect">
            <a:avLst/>
          </a:prstGeom>
          <a:noFill/>
          <a:ln w="9525">
            <a:noFill/>
            <a:miter lim="800000"/>
            <a:headEnd/>
            <a:tailEnd/>
          </a:ln>
          <a:effectLst/>
        </p:spPr>
      </p:pic>
      <p:sp>
        <p:nvSpPr>
          <p:cNvPr id="9" name="2 Marcador de contenido"/>
          <p:cNvSpPr txBox="1">
            <a:spLocks/>
          </p:cNvSpPr>
          <p:nvPr/>
        </p:nvSpPr>
        <p:spPr>
          <a:xfrm>
            <a:off x="214282" y="4143380"/>
            <a:ext cx="8715436" cy="2500330"/>
          </a:xfrm>
          <a:prstGeom prst="rect">
            <a:avLst/>
          </a:prstGeom>
          <a:solidFill>
            <a:schemeClr val="bg2">
              <a:alpha val="62000"/>
            </a:schemeClr>
          </a:solidFill>
        </p:spPr>
        <p:txBody>
          <a:bodyPr vert="horz">
            <a:noAutofit/>
          </a:bodyPr>
          <a:lstStyle/>
          <a:p>
            <a:pPr marL="274320" lvl="0" indent="-274320">
              <a:spcBef>
                <a:spcPct val="20000"/>
              </a:spcBef>
              <a:buClr>
                <a:schemeClr val="accent3"/>
              </a:buClr>
              <a:buSzPct val="95000"/>
              <a:buFont typeface="Wingdings 2"/>
              <a:buChar char=""/>
            </a:pPr>
            <a:r>
              <a:rPr lang="es-ES" sz="2400" dirty="0" smtClean="0"/>
              <a:t>La Gerencia General, se encarga del rol estratégico táctico de la empresa, así como de planificar para el corto, mediano y largo plazo, marcando el rumbo y el destino de la organización, en función de la visión planteada. </a:t>
            </a:r>
            <a:endParaRPr kumimoji="0" lang="es-EC"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bg/>
                                          </p:spTgt>
                                        </p:tgtEl>
                                        <p:attrNameLst>
                                          <p:attrName>style.visibility</p:attrName>
                                        </p:attrNameLst>
                                      </p:cBhvr>
                                      <p:to>
                                        <p:strVal val="visible"/>
                                      </p:to>
                                    </p:set>
                                    <p:anim calcmode="lin" valueType="num">
                                      <p:cBhvr additive="base">
                                        <p:cTn id="12"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251" y="102940"/>
            <a:ext cx="6058949" cy="603448"/>
          </a:xfrm>
          <a:solidFill>
            <a:schemeClr val="bg2"/>
          </a:solidFill>
        </p:spPr>
        <p:txBody>
          <a:bodyPr>
            <a:noAutofit/>
          </a:bodyPr>
          <a:lstStyle/>
          <a:p>
            <a:r>
              <a:rPr lang="es-EC" sz="4000" b="1" dirty="0" smtClean="0"/>
              <a:t>CONTENIDO</a:t>
            </a:r>
            <a:endParaRPr lang="es-EC" sz="36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2</a:t>
            </a:fld>
            <a:endParaRPr lang="es-EC" dirty="0"/>
          </a:p>
        </p:txBody>
      </p:sp>
      <p:sp>
        <p:nvSpPr>
          <p:cNvPr id="5" name="2 Marcador de contenido"/>
          <p:cNvSpPr txBox="1">
            <a:spLocks/>
          </p:cNvSpPr>
          <p:nvPr/>
        </p:nvSpPr>
        <p:spPr>
          <a:xfrm>
            <a:off x="1187624" y="764704"/>
            <a:ext cx="7682844" cy="5688632"/>
          </a:xfrm>
          <a:prstGeom prst="rect">
            <a:avLst/>
          </a:prstGeom>
        </p:spPr>
        <p:txBody>
          <a:bodyPr vert="horz">
            <a:normAutofit fontScale="47500" lnSpcReduction="20000"/>
          </a:bodyPr>
          <a:lstStyle/>
          <a:p>
            <a:pPr marL="457200" indent="-457200" algn="just">
              <a:spcBef>
                <a:spcPct val="20000"/>
              </a:spcBef>
              <a:buClr>
                <a:schemeClr val="accent1"/>
              </a:buClr>
              <a:buSzPct val="95000"/>
              <a:buFont typeface="+mj-lt"/>
              <a:buAutoNum type="arabicPeriod"/>
              <a:defRPr/>
            </a:pPr>
            <a:r>
              <a:rPr lang="es-ES" sz="2900" dirty="0" smtClean="0">
                <a:latin typeface="+mj-lt"/>
              </a:rPr>
              <a:t>INTRODUCCIÓN</a:t>
            </a:r>
          </a:p>
          <a:p>
            <a:pPr marL="457200" indent="-457200" algn="just">
              <a:spcBef>
                <a:spcPct val="20000"/>
              </a:spcBef>
              <a:buClr>
                <a:schemeClr val="accent1"/>
              </a:buClr>
              <a:buSzPct val="95000"/>
              <a:buFont typeface="+mj-lt"/>
              <a:buAutoNum type="arabicPeriod"/>
              <a:defRPr/>
            </a:pPr>
            <a:r>
              <a:rPr lang="es-ES" sz="2900" dirty="0" smtClean="0">
                <a:latin typeface="+mj-lt"/>
              </a:rPr>
              <a:t>OBJETIVOS</a:t>
            </a:r>
          </a:p>
          <a:p>
            <a:pPr marL="457200" indent="-457200" algn="just">
              <a:spcBef>
                <a:spcPct val="20000"/>
              </a:spcBef>
              <a:buClr>
                <a:schemeClr val="accent1"/>
              </a:buClr>
              <a:buSzPct val="95000"/>
              <a:buFont typeface="+mj-lt"/>
              <a:buAutoNum type="arabicPeriod"/>
              <a:defRPr/>
            </a:pPr>
            <a:r>
              <a:rPr lang="es-ES" sz="2900" dirty="0">
                <a:latin typeface="+mj-lt"/>
              </a:rPr>
              <a:t>PETI FASE </a:t>
            </a:r>
            <a:r>
              <a:rPr lang="es-ES" sz="2900" dirty="0" smtClean="0">
                <a:latin typeface="+mj-lt"/>
              </a:rPr>
              <a:t>I- SITUACIÓN ACTUAL</a:t>
            </a:r>
          </a:p>
          <a:p>
            <a:pPr marL="914400" lvl="1" indent="-457200" algn="just">
              <a:spcBef>
                <a:spcPct val="20000"/>
              </a:spcBef>
              <a:buClr>
                <a:schemeClr val="accent1"/>
              </a:buClr>
              <a:buSzPct val="95000"/>
              <a:buFont typeface="+mj-lt"/>
              <a:buAutoNum type="alphaLcParenR"/>
              <a:defRPr/>
            </a:pPr>
            <a:r>
              <a:rPr lang="es-ES" sz="2900" dirty="0" smtClean="0">
                <a:latin typeface="+mj-lt"/>
              </a:rPr>
              <a:t>Alcance competitivo</a:t>
            </a:r>
          </a:p>
          <a:p>
            <a:pPr marL="914400" lvl="1" indent="-457200" algn="just">
              <a:spcBef>
                <a:spcPct val="20000"/>
              </a:spcBef>
              <a:buClr>
                <a:schemeClr val="accent1"/>
              </a:buClr>
              <a:buSzPct val="95000"/>
              <a:buFont typeface="+mj-lt"/>
              <a:buAutoNum type="alphaLcParenR"/>
              <a:defRPr/>
            </a:pPr>
            <a:r>
              <a:rPr lang="es-ES" sz="2900" dirty="0" smtClean="0">
                <a:latin typeface="+mj-lt"/>
              </a:rPr>
              <a:t>Estrategia de Negocio</a:t>
            </a:r>
          </a:p>
          <a:p>
            <a:pPr marL="914400" lvl="1" indent="-457200" algn="just">
              <a:spcBef>
                <a:spcPct val="20000"/>
              </a:spcBef>
              <a:buClr>
                <a:schemeClr val="accent1"/>
              </a:buClr>
              <a:buSzPct val="95000"/>
              <a:buFont typeface="+mj-lt"/>
              <a:buAutoNum type="alphaLcParenR"/>
              <a:defRPr/>
            </a:pPr>
            <a:r>
              <a:rPr lang="es-ES" sz="2900" dirty="0" smtClean="0">
                <a:latin typeface="+mj-lt"/>
              </a:rPr>
              <a:t>Modelo Operativo</a:t>
            </a:r>
          </a:p>
          <a:p>
            <a:pPr marL="914400" lvl="1" indent="-457200" algn="just">
              <a:spcBef>
                <a:spcPct val="20000"/>
              </a:spcBef>
              <a:buClr>
                <a:schemeClr val="accent1"/>
              </a:buClr>
              <a:buSzPct val="95000"/>
              <a:buFont typeface="+mj-lt"/>
              <a:buAutoNum type="alphaLcParenR"/>
              <a:defRPr/>
            </a:pPr>
            <a:r>
              <a:rPr lang="es-ES" sz="2900" dirty="0" smtClean="0">
                <a:latin typeface="+mj-lt"/>
              </a:rPr>
              <a:t>Modelo de TI</a:t>
            </a:r>
            <a:endParaRPr lang="es-ES" sz="2900" dirty="0">
              <a:latin typeface="+mj-lt"/>
            </a:endParaRPr>
          </a:p>
          <a:p>
            <a:pPr marL="457200" indent="-457200" algn="just">
              <a:spcBef>
                <a:spcPct val="20000"/>
              </a:spcBef>
              <a:buClr>
                <a:schemeClr val="accent1"/>
              </a:buClr>
              <a:buSzPct val="95000"/>
              <a:buFont typeface="+mj-lt"/>
              <a:buAutoNum type="arabicPeriod"/>
              <a:defRPr/>
            </a:pPr>
            <a:r>
              <a:rPr lang="es-EC" sz="2900" dirty="0" smtClean="0">
                <a:latin typeface="+mj-lt"/>
              </a:rPr>
              <a:t>PETI </a:t>
            </a:r>
            <a:r>
              <a:rPr lang="es-EC" sz="2900" dirty="0">
                <a:latin typeface="+mj-lt"/>
              </a:rPr>
              <a:t>FASE </a:t>
            </a:r>
            <a:r>
              <a:rPr lang="es-EC" sz="2900" dirty="0" smtClean="0">
                <a:latin typeface="+mj-lt"/>
              </a:rPr>
              <a:t>II- MODELO DE NEGOCIO</a:t>
            </a:r>
          </a:p>
          <a:p>
            <a:pPr lvl="2" indent="-457200" algn="just">
              <a:spcBef>
                <a:spcPct val="20000"/>
              </a:spcBef>
              <a:buClr>
                <a:schemeClr val="accent1"/>
              </a:buClr>
              <a:buSzPct val="95000"/>
              <a:buFont typeface="+mj-lt"/>
              <a:buAutoNum type="alphaLcParenR"/>
              <a:defRPr/>
            </a:pPr>
            <a:r>
              <a:rPr lang="es-ES" sz="2900" dirty="0">
                <a:latin typeface="+mj-lt"/>
              </a:rPr>
              <a:t>Análisis </a:t>
            </a:r>
            <a:r>
              <a:rPr lang="es-ES" sz="2900" dirty="0" smtClean="0">
                <a:latin typeface="+mj-lt"/>
              </a:rPr>
              <a:t>del Entorno</a:t>
            </a:r>
          </a:p>
          <a:p>
            <a:pPr lvl="2" indent="-457200" algn="just">
              <a:spcBef>
                <a:spcPct val="20000"/>
              </a:spcBef>
              <a:buClr>
                <a:schemeClr val="accent1"/>
              </a:buClr>
              <a:buSzPct val="95000"/>
              <a:buFont typeface="+mj-lt"/>
              <a:buAutoNum type="alphaLcParenR"/>
              <a:defRPr/>
            </a:pPr>
            <a:r>
              <a:rPr lang="es-ES" sz="2900" dirty="0" smtClean="0">
                <a:latin typeface="+mj-lt"/>
              </a:rPr>
              <a:t>Estrategia de Negocio</a:t>
            </a:r>
          </a:p>
          <a:p>
            <a:pPr lvl="2" indent="-457200" algn="just">
              <a:spcBef>
                <a:spcPct val="20000"/>
              </a:spcBef>
              <a:buClr>
                <a:schemeClr val="accent1"/>
              </a:buClr>
              <a:buSzPct val="95000"/>
              <a:buFont typeface="+mj-lt"/>
              <a:buAutoNum type="alphaLcParenR"/>
              <a:defRPr/>
            </a:pPr>
            <a:r>
              <a:rPr lang="es-ES" sz="2900" dirty="0" smtClean="0">
                <a:latin typeface="+mj-lt"/>
              </a:rPr>
              <a:t>Modelo Operativo</a:t>
            </a:r>
          </a:p>
          <a:p>
            <a:pPr lvl="2" indent="-457200" algn="just">
              <a:spcBef>
                <a:spcPct val="20000"/>
              </a:spcBef>
              <a:buClr>
                <a:schemeClr val="accent1"/>
              </a:buClr>
              <a:buSzPct val="95000"/>
              <a:buFont typeface="+mj-lt"/>
              <a:buAutoNum type="alphaLcParenR"/>
              <a:defRPr/>
            </a:pPr>
            <a:r>
              <a:rPr lang="es-ES" sz="2900" dirty="0" smtClean="0">
                <a:latin typeface="+mj-lt"/>
              </a:rPr>
              <a:t>Estructura de la Organización</a:t>
            </a:r>
          </a:p>
          <a:p>
            <a:pPr lvl="2" indent="-457200" algn="just">
              <a:spcBef>
                <a:spcPct val="20000"/>
              </a:spcBef>
              <a:buClr>
                <a:schemeClr val="accent1"/>
              </a:buClr>
              <a:buSzPct val="95000"/>
              <a:buFont typeface="+mj-lt"/>
              <a:buAutoNum type="alphaLcParenR"/>
              <a:defRPr/>
            </a:pPr>
            <a:r>
              <a:rPr lang="es-ES" sz="2900" dirty="0" smtClean="0">
                <a:latin typeface="+mj-lt"/>
              </a:rPr>
              <a:t>Arquitectura de la Información</a:t>
            </a:r>
            <a:endParaRPr lang="es-ES" sz="2900" dirty="0">
              <a:latin typeface="+mj-lt"/>
            </a:endParaRPr>
          </a:p>
          <a:p>
            <a:pPr marL="457200" indent="-457200" algn="just">
              <a:spcBef>
                <a:spcPct val="20000"/>
              </a:spcBef>
              <a:buClr>
                <a:schemeClr val="accent1"/>
              </a:buClr>
              <a:buSzPct val="95000"/>
              <a:buFont typeface="+mj-lt"/>
              <a:buAutoNum type="arabicPeriod"/>
              <a:defRPr/>
            </a:pPr>
            <a:r>
              <a:rPr kumimoji="0" lang="es-ES" sz="2900" b="0" i="0" u="none" strike="noStrike" kern="1200" cap="none" spc="0" normalizeH="0" baseline="0" noProof="0" dirty="0" smtClean="0">
                <a:ln>
                  <a:noFill/>
                </a:ln>
                <a:solidFill>
                  <a:schemeClr val="tx1"/>
                </a:solidFill>
                <a:effectLst/>
                <a:uLnTx/>
                <a:uFillTx/>
                <a:latin typeface="+mj-lt"/>
              </a:rPr>
              <a:t>PETI FASE III- MODELO DE TI</a:t>
            </a:r>
          </a:p>
          <a:p>
            <a:pPr marL="914400" lvl="1" indent="-457200" algn="just">
              <a:spcBef>
                <a:spcPct val="20000"/>
              </a:spcBef>
              <a:buClr>
                <a:schemeClr val="accent1"/>
              </a:buClr>
              <a:buSzPct val="95000"/>
              <a:buFont typeface="+mj-lt"/>
              <a:buAutoNum type="alphaLcParenR"/>
              <a:defRPr/>
            </a:pPr>
            <a:r>
              <a:rPr lang="es-ES" sz="2900" dirty="0" smtClean="0">
                <a:latin typeface="+mj-lt"/>
              </a:rPr>
              <a:t>Direccionamiento Estratégico de TI</a:t>
            </a:r>
          </a:p>
          <a:p>
            <a:pPr marL="914400" lvl="1" indent="-457200" algn="just">
              <a:spcBef>
                <a:spcPct val="20000"/>
              </a:spcBef>
              <a:buClr>
                <a:schemeClr val="accent1"/>
              </a:buClr>
              <a:buSzPct val="95000"/>
              <a:buFont typeface="+mj-lt"/>
              <a:buAutoNum type="alphaLcParenR"/>
              <a:defRPr/>
            </a:pPr>
            <a:r>
              <a:rPr kumimoji="0" lang="es-ES" sz="2900" b="0" i="0" u="none" strike="noStrike" kern="1200" cap="none" spc="0" normalizeH="0" baseline="0" noProof="0" dirty="0" smtClean="0">
                <a:ln>
                  <a:noFill/>
                </a:ln>
                <a:solidFill>
                  <a:schemeClr val="tx1"/>
                </a:solidFill>
                <a:effectLst/>
                <a:uLnTx/>
                <a:uFillTx/>
                <a:latin typeface="+mj-lt"/>
              </a:rPr>
              <a:t>Arquitectura de SI</a:t>
            </a:r>
          </a:p>
          <a:p>
            <a:pPr marL="914400" lvl="1" indent="-457200" algn="just">
              <a:spcBef>
                <a:spcPct val="20000"/>
              </a:spcBef>
              <a:buClr>
                <a:schemeClr val="accent1"/>
              </a:buClr>
              <a:buSzPct val="95000"/>
              <a:buFont typeface="+mj-lt"/>
              <a:buAutoNum type="alphaLcParenR"/>
              <a:defRPr/>
            </a:pPr>
            <a:r>
              <a:rPr lang="es-ES" sz="2900" dirty="0" smtClean="0">
                <a:latin typeface="+mj-lt"/>
              </a:rPr>
              <a:t>Arquitectura de TI</a:t>
            </a:r>
          </a:p>
          <a:p>
            <a:pPr marL="914400" lvl="1" indent="-457200" algn="just">
              <a:spcBef>
                <a:spcPct val="20000"/>
              </a:spcBef>
              <a:buClr>
                <a:schemeClr val="accent1"/>
              </a:buClr>
              <a:buSzPct val="95000"/>
              <a:buFont typeface="+mj-lt"/>
              <a:buAutoNum type="alphaLcParenR"/>
              <a:defRPr/>
            </a:pPr>
            <a:r>
              <a:rPr kumimoji="0" lang="es-ES" sz="2900" b="0" i="0" u="none" strike="noStrike" kern="1200" cap="none" spc="0" normalizeH="0" baseline="0" noProof="0" dirty="0" smtClean="0">
                <a:ln>
                  <a:noFill/>
                </a:ln>
                <a:solidFill>
                  <a:schemeClr val="tx1"/>
                </a:solidFill>
                <a:effectLst/>
                <a:uLnTx/>
                <a:uFillTx/>
                <a:latin typeface="+mj-lt"/>
              </a:rPr>
              <a:t>Modelo Operativo</a:t>
            </a:r>
          </a:p>
          <a:p>
            <a:pPr marL="914400" lvl="1" indent="-457200" algn="just">
              <a:spcBef>
                <a:spcPct val="20000"/>
              </a:spcBef>
              <a:buClr>
                <a:schemeClr val="accent1"/>
              </a:buClr>
              <a:buSzPct val="95000"/>
              <a:buFont typeface="+mj-lt"/>
              <a:buAutoNum type="alphaLcParenR"/>
              <a:defRPr/>
            </a:pPr>
            <a:r>
              <a:rPr lang="es-ES" sz="2900" dirty="0" smtClean="0">
                <a:latin typeface="+mj-lt"/>
              </a:rPr>
              <a:t>Estructura Organizacional de TI</a:t>
            </a:r>
            <a:endParaRPr kumimoji="0" lang="es-ES" sz="2900" b="0" i="0" u="none" strike="noStrike" kern="1200" cap="none" spc="0" normalizeH="0" baseline="0" noProof="0" dirty="0" smtClean="0">
              <a:ln>
                <a:noFill/>
              </a:ln>
              <a:solidFill>
                <a:schemeClr val="tx1"/>
              </a:solidFill>
              <a:effectLst/>
              <a:uLnTx/>
              <a:uFillTx/>
              <a:latin typeface="+mj-lt"/>
            </a:endParaRPr>
          </a:p>
          <a:p>
            <a:pPr marL="457200" indent="-457200" algn="just">
              <a:spcBef>
                <a:spcPct val="20000"/>
              </a:spcBef>
              <a:buClr>
                <a:schemeClr val="accent1"/>
              </a:buClr>
              <a:buSzPct val="95000"/>
              <a:buFont typeface="+mj-lt"/>
              <a:buAutoNum type="arabicPeriod"/>
              <a:defRPr/>
            </a:pPr>
            <a:r>
              <a:rPr lang="es-ES" sz="2900" dirty="0">
                <a:latin typeface="+mj-lt"/>
              </a:rPr>
              <a:t>PETI FASE </a:t>
            </a:r>
            <a:r>
              <a:rPr lang="es-ES" sz="2900" dirty="0" smtClean="0">
                <a:latin typeface="+mj-lt"/>
              </a:rPr>
              <a:t>IV- </a:t>
            </a:r>
            <a:r>
              <a:rPr lang="es-ES" sz="2900" dirty="0">
                <a:latin typeface="+mj-lt"/>
              </a:rPr>
              <a:t>MODELO </a:t>
            </a:r>
            <a:r>
              <a:rPr lang="es-ES" sz="2900" dirty="0" smtClean="0">
                <a:latin typeface="+mj-lt"/>
              </a:rPr>
              <a:t>DE PLANIFICACIÓN</a:t>
            </a:r>
            <a:endParaRPr lang="es-ES" sz="2900" dirty="0">
              <a:latin typeface="+mj-lt"/>
            </a:endParaRPr>
          </a:p>
          <a:p>
            <a:pPr marL="914400" lvl="1" indent="-457200" algn="just">
              <a:spcBef>
                <a:spcPct val="20000"/>
              </a:spcBef>
              <a:buClr>
                <a:schemeClr val="accent1"/>
              </a:buClr>
              <a:buSzPct val="95000"/>
              <a:buFont typeface="+mj-lt"/>
              <a:buAutoNum type="alphaLcParenR"/>
              <a:defRPr/>
            </a:pPr>
            <a:r>
              <a:rPr lang="es-ES" sz="2900" dirty="0" smtClean="0">
                <a:latin typeface="+mj-lt"/>
              </a:rPr>
              <a:t>Prioridades de Implementación</a:t>
            </a:r>
          </a:p>
          <a:p>
            <a:pPr marL="914400" lvl="1" indent="-457200" algn="just">
              <a:spcBef>
                <a:spcPct val="20000"/>
              </a:spcBef>
              <a:buClr>
                <a:schemeClr val="accent1"/>
              </a:buClr>
              <a:buSzPct val="95000"/>
              <a:buFont typeface="+mj-lt"/>
              <a:buAutoNum type="alphaLcParenR"/>
              <a:defRPr/>
            </a:pPr>
            <a:r>
              <a:rPr lang="es-ES" sz="2900" dirty="0" smtClean="0">
                <a:latin typeface="+mj-lt"/>
              </a:rPr>
              <a:t>Plan de Implementación</a:t>
            </a:r>
          </a:p>
          <a:p>
            <a:pPr marL="914400" lvl="1" indent="-457200" algn="just">
              <a:spcBef>
                <a:spcPct val="20000"/>
              </a:spcBef>
              <a:buClr>
                <a:schemeClr val="accent1"/>
              </a:buClr>
              <a:buSzPct val="95000"/>
              <a:buFont typeface="+mj-lt"/>
              <a:buAutoNum type="alphaLcParenR"/>
              <a:defRPr/>
            </a:pPr>
            <a:r>
              <a:rPr lang="es-ES" sz="2900" dirty="0" smtClean="0">
                <a:latin typeface="+mj-lt"/>
              </a:rPr>
              <a:t>Retorno de la Inversión</a:t>
            </a:r>
          </a:p>
          <a:p>
            <a:pPr marL="914400" lvl="1" indent="-457200" algn="just">
              <a:spcBef>
                <a:spcPct val="20000"/>
              </a:spcBef>
              <a:buClr>
                <a:schemeClr val="accent1"/>
              </a:buClr>
              <a:buSzPct val="95000"/>
              <a:buFont typeface="+mj-lt"/>
              <a:buAutoNum type="alphaLcParenR"/>
              <a:defRPr/>
            </a:pPr>
            <a:r>
              <a:rPr lang="es-ES" sz="2900" dirty="0" smtClean="0">
                <a:latin typeface="+mj-lt"/>
              </a:rPr>
              <a:t>Administración del Riesgo</a:t>
            </a:r>
          </a:p>
          <a:p>
            <a:pPr marL="914400" lvl="1" indent="-457200" algn="just">
              <a:spcBef>
                <a:spcPct val="20000"/>
              </a:spcBef>
              <a:buClr>
                <a:schemeClr val="accent1"/>
              </a:buClr>
              <a:buSzPct val="95000"/>
              <a:buFont typeface="+mj-lt"/>
              <a:buAutoNum type="alphaLcParenR"/>
              <a:defRPr/>
            </a:pPr>
            <a:r>
              <a:rPr lang="es-ES" sz="2900" dirty="0" smtClean="0">
                <a:latin typeface="+mj-lt"/>
              </a:rPr>
              <a:t>Valoración del Plan Estratégico de TI</a:t>
            </a:r>
          </a:p>
          <a:p>
            <a:pPr marL="457200" indent="-457200" algn="just">
              <a:spcBef>
                <a:spcPct val="20000"/>
              </a:spcBef>
              <a:buClr>
                <a:schemeClr val="accent1"/>
              </a:buClr>
              <a:buSzPct val="95000"/>
              <a:buFont typeface="+mj-lt"/>
              <a:buAutoNum type="arabicPeriod"/>
              <a:defRPr/>
            </a:pPr>
            <a:r>
              <a:rPr lang="es-ES" sz="2900" dirty="0" smtClean="0">
                <a:latin typeface="+mj-lt"/>
              </a:rPr>
              <a:t>CONCLUSIONES Y RECOMENDACIONES</a:t>
            </a:r>
            <a:endParaRPr lang="es-ES" sz="2900" dirty="0">
              <a:latin typeface="+mj-lt"/>
            </a:endParaRPr>
          </a:p>
          <a:p>
            <a:pPr marL="457200" indent="-457200" algn="just">
              <a:spcBef>
                <a:spcPct val="20000"/>
              </a:spcBef>
              <a:buClr>
                <a:schemeClr val="accent1"/>
              </a:buClr>
              <a:buSzPct val="95000"/>
              <a:buFont typeface="+mj-lt"/>
              <a:buAutoNum type="arabicPeriod"/>
              <a:defRPr/>
            </a:pPr>
            <a:endParaRPr lang="es-ES" sz="2400" dirty="0">
              <a:latin typeface="+mj-lt"/>
            </a:endParaRPr>
          </a:p>
          <a:p>
            <a:pPr marL="457200" indent="-457200" algn="just">
              <a:spcBef>
                <a:spcPct val="20000"/>
              </a:spcBef>
              <a:buClr>
                <a:schemeClr val="accent1"/>
              </a:buClr>
              <a:buSzPct val="95000"/>
              <a:buFont typeface="+mj-lt"/>
              <a:buAutoNum type="arabicPeriod"/>
              <a:defRPr/>
            </a:pPr>
            <a:endParaRPr kumimoji="0" lang="es-ES" sz="2400" b="0" i="0" u="none" strike="noStrike" kern="1200" cap="none" spc="0" normalizeH="0" baseline="0" noProof="0" dirty="0" smtClean="0">
              <a:ln>
                <a:noFill/>
              </a:ln>
              <a:solidFill>
                <a:schemeClr val="tx1"/>
              </a:solidFill>
              <a:effectLst/>
              <a:uLnTx/>
              <a:uFillTx/>
              <a:latin typeface="+mj-lt"/>
              <a:ea typeface="+mn-ea"/>
              <a:cs typeface="+mn-cs"/>
            </a:endParaRPr>
          </a:p>
          <a:p>
            <a:pPr marL="457200" marR="0" lvl="0" indent="-457200" algn="just" defTabSz="914400" rtl="0" eaLnBrk="1" fontAlgn="auto" latinLnBrk="0" hangingPunct="1">
              <a:lnSpc>
                <a:spcPct val="100000"/>
              </a:lnSpc>
              <a:spcBef>
                <a:spcPct val="20000"/>
              </a:spcBef>
              <a:spcAft>
                <a:spcPts val="0"/>
              </a:spcAft>
              <a:buClr>
                <a:schemeClr val="accent1"/>
              </a:buClr>
              <a:buSzPct val="95000"/>
              <a:buFont typeface="+mj-lt"/>
              <a:buAutoNum type="arabicPeriod"/>
              <a:tabLst/>
              <a:defRPr/>
            </a:pPr>
            <a:endParaRPr kumimoji="0" lang="es-ES" sz="2400" b="0" i="0" u="none" strike="noStrike" kern="1200" cap="none" spc="0" normalizeH="0" baseline="0" noProof="0" dirty="0" smtClean="0">
              <a:ln>
                <a:noFill/>
              </a:ln>
              <a:solidFill>
                <a:schemeClr val="tx1"/>
              </a:solidFill>
              <a:effectLst/>
              <a:uLnTx/>
              <a:uFillTx/>
              <a:latin typeface="+mj-lt"/>
              <a:ea typeface="+mn-ea"/>
              <a:cs typeface="+mn-cs"/>
            </a:endParaRPr>
          </a:p>
          <a:p>
            <a:pPr marL="457200" marR="0" lvl="0" indent="-457200" algn="just" defTabSz="914400" rtl="0" eaLnBrk="1" fontAlgn="auto" latinLnBrk="0" hangingPunct="1">
              <a:lnSpc>
                <a:spcPct val="100000"/>
              </a:lnSpc>
              <a:spcBef>
                <a:spcPct val="20000"/>
              </a:spcBef>
              <a:spcAft>
                <a:spcPts val="0"/>
              </a:spcAft>
              <a:buClr>
                <a:schemeClr val="accent1"/>
              </a:buClr>
              <a:buSzPct val="95000"/>
              <a:buFont typeface="+mj-lt"/>
              <a:buAutoNum type="arabicPeriod"/>
              <a:tabLst/>
              <a:defRPr/>
            </a:pPr>
            <a:endParaRPr kumimoji="0" lang="es-ES" sz="2600"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8" name="7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Tree>
    <p:extLst>
      <p:ext uri="{BB962C8B-B14F-4D97-AF65-F5344CB8AC3E}">
        <p14:creationId xmlns:p14="http://schemas.microsoft.com/office/powerpoint/2010/main" val="21104673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200" b="1" dirty="0" smtClean="0"/>
              <a:t>7. PETI FASE I- SITUACIÓN ACTUAL</a:t>
            </a:r>
            <a:endParaRPr lang="es-EC" sz="28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20</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142844" y="1428736"/>
            <a:ext cx="8786874" cy="41608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EVALUACIÓN DEL MODELO OPERATIVO</a:t>
            </a:r>
            <a:r>
              <a:rPr lang="es-EC" sz="2000" dirty="0" smtClean="0">
                <a:solidFill>
                  <a:schemeClr val="tx1"/>
                </a:solidFill>
              </a:rPr>
              <a:t>:</a:t>
            </a:r>
          </a:p>
        </p:txBody>
      </p:sp>
      <p:sp>
        <p:nvSpPr>
          <p:cNvPr id="9" name="2 Marcador de contenido"/>
          <p:cNvSpPr txBox="1">
            <a:spLocks/>
          </p:cNvSpPr>
          <p:nvPr/>
        </p:nvSpPr>
        <p:spPr>
          <a:xfrm>
            <a:off x="214282" y="6215082"/>
            <a:ext cx="8715436" cy="428628"/>
          </a:xfrm>
          <a:prstGeom prst="rect">
            <a:avLst/>
          </a:prstGeom>
          <a:solidFill>
            <a:schemeClr val="bg2">
              <a:alpha val="62000"/>
            </a:schemeClr>
          </a:solidFill>
        </p:spPr>
        <p:txBody>
          <a:bodyPr vert="horz">
            <a:noAutofit/>
          </a:bodyPr>
          <a:lstStyle/>
          <a:p>
            <a:pPr marL="274320" lvl="0" indent="-274320">
              <a:spcBef>
                <a:spcPct val="20000"/>
              </a:spcBef>
              <a:buClr>
                <a:schemeClr val="accent3"/>
              </a:buClr>
              <a:buSzPct val="95000"/>
            </a:pPr>
            <a:r>
              <a:rPr lang="es-ES" sz="2400" dirty="0" smtClean="0"/>
              <a:t>                Estructura Organizacional actual de CELEC EP</a:t>
            </a:r>
            <a:endParaRPr kumimoji="0" lang="es-EC" sz="24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1" name="225 Grupo"/>
          <p:cNvGrpSpPr/>
          <p:nvPr/>
        </p:nvGrpSpPr>
        <p:grpSpPr>
          <a:xfrm>
            <a:off x="1214414" y="2000240"/>
            <a:ext cx="6912768" cy="4034158"/>
            <a:chOff x="1691680" y="402954"/>
            <a:chExt cx="6912768" cy="4034158"/>
          </a:xfrm>
        </p:grpSpPr>
        <p:sp>
          <p:nvSpPr>
            <p:cNvPr id="12" name="11 Rectángulo"/>
            <p:cNvSpPr/>
            <p:nvPr/>
          </p:nvSpPr>
          <p:spPr>
            <a:xfrm>
              <a:off x="1691680" y="841000"/>
              <a:ext cx="6912768" cy="3596112"/>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redondeado"/>
            <p:cNvSpPr/>
            <p:nvPr/>
          </p:nvSpPr>
          <p:spPr>
            <a:xfrm>
              <a:off x="4311295" y="402954"/>
              <a:ext cx="1666887" cy="309098"/>
            </a:xfrm>
            <a:prstGeom prst="roundRect">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200" b="1" dirty="0">
                  <a:solidFill>
                    <a:schemeClr val="tx1"/>
                  </a:solidFill>
                </a:rPr>
                <a:t>DIRECTORIO</a:t>
              </a:r>
              <a:endParaRPr lang="en-US" sz="1200" b="1" dirty="0">
                <a:solidFill>
                  <a:schemeClr val="tx1"/>
                </a:solidFill>
              </a:endParaRPr>
            </a:p>
          </p:txBody>
        </p:sp>
        <p:sp>
          <p:nvSpPr>
            <p:cNvPr id="14" name="13 Rectángulo redondeado"/>
            <p:cNvSpPr/>
            <p:nvPr/>
          </p:nvSpPr>
          <p:spPr>
            <a:xfrm>
              <a:off x="4395090" y="1196752"/>
              <a:ext cx="1500198" cy="584590"/>
            </a:xfrm>
            <a:prstGeom prst="roundRect">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100" b="1" dirty="0">
                  <a:solidFill>
                    <a:schemeClr val="tx1"/>
                  </a:solidFill>
                </a:rPr>
                <a:t>GERENCIA</a:t>
              </a:r>
              <a:r>
                <a:rPr lang="es-ES" sz="1200" b="1" dirty="0">
                  <a:solidFill>
                    <a:schemeClr val="tx1"/>
                  </a:solidFill>
                </a:rPr>
                <a:t> </a:t>
              </a:r>
              <a:r>
                <a:rPr lang="es-ES" sz="1100" b="1" dirty="0">
                  <a:solidFill>
                    <a:schemeClr val="tx1"/>
                  </a:solidFill>
                </a:rPr>
                <a:t>GENERAL</a:t>
              </a:r>
              <a:endParaRPr lang="en-US" sz="1100" b="1" dirty="0">
                <a:solidFill>
                  <a:schemeClr val="tx1"/>
                </a:solidFill>
              </a:endParaRPr>
            </a:p>
          </p:txBody>
        </p:sp>
        <p:sp>
          <p:nvSpPr>
            <p:cNvPr id="15" name="14 Rectángulo redondeado"/>
            <p:cNvSpPr/>
            <p:nvPr/>
          </p:nvSpPr>
          <p:spPr>
            <a:xfrm>
              <a:off x="6156176" y="969950"/>
              <a:ext cx="1351748" cy="504574"/>
            </a:xfrm>
            <a:prstGeom prst="roundRect">
              <a:avLst/>
            </a:prstGeom>
            <a:ln>
              <a:solidFill>
                <a:schemeClr val="accent5">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s-ES" sz="900" b="1" dirty="0">
                  <a:solidFill>
                    <a:schemeClr val="tx1"/>
                  </a:solidFill>
                </a:rPr>
                <a:t>DIRECCION AUDITORIA INTERNA</a:t>
              </a:r>
              <a:endParaRPr lang="en-US" sz="900" b="1" dirty="0">
                <a:solidFill>
                  <a:schemeClr val="tx1"/>
                </a:solidFill>
              </a:endParaRPr>
            </a:p>
          </p:txBody>
        </p:sp>
        <p:sp>
          <p:nvSpPr>
            <p:cNvPr id="16" name="15 Rectángulo redondeado"/>
            <p:cNvSpPr/>
            <p:nvPr/>
          </p:nvSpPr>
          <p:spPr>
            <a:xfrm>
              <a:off x="3131840" y="2650160"/>
              <a:ext cx="1354206" cy="374571"/>
            </a:xfrm>
            <a:prstGeom prst="roundRect">
              <a:avLst/>
            </a:prstGeom>
            <a:ln>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es-ES" sz="800" b="1" dirty="0">
                  <a:solidFill>
                    <a:schemeClr val="tx1"/>
                  </a:solidFill>
                </a:rPr>
                <a:t>DEPARTAMENTO DE COMUNICACIÓN</a:t>
              </a:r>
              <a:endParaRPr lang="en-US" sz="800" b="1" dirty="0">
                <a:solidFill>
                  <a:schemeClr val="tx1"/>
                </a:solidFill>
              </a:endParaRPr>
            </a:p>
          </p:txBody>
        </p:sp>
        <p:sp>
          <p:nvSpPr>
            <p:cNvPr id="17" name="16 Rectángulo redondeado"/>
            <p:cNvSpPr/>
            <p:nvPr/>
          </p:nvSpPr>
          <p:spPr>
            <a:xfrm>
              <a:off x="3611301" y="3594036"/>
              <a:ext cx="1071570" cy="689137"/>
            </a:xfrm>
            <a:prstGeom prst="roundRect">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800" b="1" dirty="0" smtClean="0">
                  <a:solidFill>
                    <a:schemeClr val="tx1"/>
                  </a:solidFill>
                </a:rPr>
                <a:t>DIRECCION DE </a:t>
              </a:r>
              <a:r>
                <a:rPr lang="es-ES" sz="800" b="1" dirty="0">
                  <a:solidFill>
                    <a:schemeClr val="tx1"/>
                  </a:solidFill>
                </a:rPr>
                <a:t>GENERACION </a:t>
              </a:r>
              <a:endParaRPr lang="en-US" sz="800" b="1" dirty="0">
                <a:solidFill>
                  <a:schemeClr val="tx1"/>
                </a:solidFill>
              </a:endParaRPr>
            </a:p>
          </p:txBody>
        </p:sp>
        <p:cxnSp>
          <p:nvCxnSpPr>
            <p:cNvPr id="18" name="17 Conector angular"/>
            <p:cNvCxnSpPr>
              <a:stCxn id="14" idx="2"/>
            </p:cNvCxnSpPr>
            <p:nvPr/>
          </p:nvCxnSpPr>
          <p:spPr>
            <a:xfrm rot="16200000" flipH="1">
              <a:off x="4665096" y="2261434"/>
              <a:ext cx="1812694" cy="852509"/>
            </a:xfrm>
            <a:prstGeom prst="bentConnector3">
              <a:avLst>
                <a:gd name="adj1" fmla="val 87540"/>
              </a:avLst>
            </a:prstGeom>
            <a:ln w="28575"/>
          </p:spPr>
          <p:style>
            <a:lnRef idx="1">
              <a:schemeClr val="accent1"/>
            </a:lnRef>
            <a:fillRef idx="0">
              <a:schemeClr val="accent1"/>
            </a:fillRef>
            <a:effectRef idx="0">
              <a:schemeClr val="accent1"/>
            </a:effectRef>
            <a:fontRef idx="minor">
              <a:schemeClr val="tx1"/>
            </a:fontRef>
          </p:style>
        </p:cxnSp>
        <p:cxnSp>
          <p:nvCxnSpPr>
            <p:cNvPr id="19" name="18 Forma"/>
            <p:cNvCxnSpPr>
              <a:endCxn id="16" idx="3"/>
            </p:cNvCxnSpPr>
            <p:nvPr/>
          </p:nvCxnSpPr>
          <p:spPr>
            <a:xfrm rot="10800000" flipV="1">
              <a:off x="4486046" y="2550630"/>
              <a:ext cx="659144" cy="286815"/>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20" name="19 Conector angular"/>
            <p:cNvCxnSpPr>
              <a:stCxn id="13" idx="2"/>
              <a:endCxn id="14" idx="0"/>
            </p:cNvCxnSpPr>
            <p:nvPr/>
          </p:nvCxnSpPr>
          <p:spPr>
            <a:xfrm rot="16200000" flipH="1">
              <a:off x="4902614" y="954177"/>
              <a:ext cx="484700" cy="45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21" name="20 Rectángulo redondeado"/>
            <p:cNvSpPr/>
            <p:nvPr/>
          </p:nvSpPr>
          <p:spPr>
            <a:xfrm>
              <a:off x="7263844" y="3594037"/>
              <a:ext cx="1169693" cy="642942"/>
            </a:xfrm>
            <a:prstGeom prst="roundRect">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800" b="1" dirty="0" smtClean="0">
                  <a:solidFill>
                    <a:schemeClr val="tx1"/>
                  </a:solidFill>
                </a:rPr>
                <a:t>DIRECCION ADMINISTRATIVA -FINANCIERA</a:t>
              </a:r>
              <a:endParaRPr lang="es-ES" sz="800" b="1" dirty="0">
                <a:solidFill>
                  <a:schemeClr val="tx1"/>
                </a:solidFill>
              </a:endParaRPr>
            </a:p>
          </p:txBody>
        </p:sp>
        <p:cxnSp>
          <p:nvCxnSpPr>
            <p:cNvPr id="22" name="21 Conector angular"/>
            <p:cNvCxnSpPr>
              <a:stCxn id="14" idx="2"/>
              <a:endCxn id="21" idx="0"/>
            </p:cNvCxnSpPr>
            <p:nvPr/>
          </p:nvCxnSpPr>
          <p:spPr>
            <a:xfrm rot="16200000" flipH="1">
              <a:off x="5590593" y="1335938"/>
              <a:ext cx="1812695" cy="2703502"/>
            </a:xfrm>
            <a:prstGeom prst="bentConnector3">
              <a:avLst>
                <a:gd name="adj1" fmla="val 87045"/>
              </a:avLst>
            </a:prstGeom>
            <a:ln w="28575"/>
          </p:spPr>
          <p:style>
            <a:lnRef idx="1">
              <a:schemeClr val="accent1"/>
            </a:lnRef>
            <a:fillRef idx="0">
              <a:schemeClr val="accent1"/>
            </a:fillRef>
            <a:effectRef idx="0">
              <a:schemeClr val="accent1"/>
            </a:effectRef>
            <a:fontRef idx="minor">
              <a:schemeClr val="tx1"/>
            </a:fontRef>
          </p:style>
        </p:cxnSp>
        <p:sp>
          <p:nvSpPr>
            <p:cNvPr id="23" name="22 Rectángulo redondeado"/>
            <p:cNvSpPr/>
            <p:nvPr/>
          </p:nvSpPr>
          <p:spPr>
            <a:xfrm>
              <a:off x="5758854" y="2255829"/>
              <a:ext cx="1354206" cy="396000"/>
            </a:xfrm>
            <a:prstGeom prst="roundRect">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800" b="1" dirty="0" smtClean="0">
                  <a:solidFill>
                    <a:schemeClr val="tx1"/>
                  </a:solidFill>
                </a:rPr>
                <a:t>DIRECCION JURIDICA</a:t>
              </a:r>
              <a:endParaRPr lang="en-US" sz="800" b="1" dirty="0">
                <a:solidFill>
                  <a:schemeClr val="tx1"/>
                </a:solidFill>
              </a:endParaRPr>
            </a:p>
          </p:txBody>
        </p:sp>
        <p:cxnSp>
          <p:nvCxnSpPr>
            <p:cNvPr id="24" name="23 Forma"/>
            <p:cNvCxnSpPr>
              <a:endCxn id="23" idx="1"/>
            </p:cNvCxnSpPr>
            <p:nvPr/>
          </p:nvCxnSpPr>
          <p:spPr>
            <a:xfrm rot="16200000" flipH="1">
              <a:off x="5303256" y="1998231"/>
              <a:ext cx="297530" cy="613665"/>
            </a:xfrm>
            <a:prstGeom prst="bentConnector2">
              <a:avLst/>
            </a:prstGeom>
            <a:ln w="28575"/>
          </p:spPr>
          <p:style>
            <a:lnRef idx="1">
              <a:schemeClr val="accent1"/>
            </a:lnRef>
            <a:fillRef idx="0">
              <a:schemeClr val="accent1"/>
            </a:fillRef>
            <a:effectRef idx="0">
              <a:schemeClr val="accent1"/>
            </a:effectRef>
            <a:fontRef idx="minor">
              <a:schemeClr val="tx1"/>
            </a:fontRef>
          </p:style>
        </p:cxnSp>
        <p:sp>
          <p:nvSpPr>
            <p:cNvPr id="25" name="24 Rectángulo redondeado"/>
            <p:cNvSpPr/>
            <p:nvPr/>
          </p:nvSpPr>
          <p:spPr>
            <a:xfrm>
              <a:off x="1825351" y="3594036"/>
              <a:ext cx="1061225" cy="679903"/>
            </a:xfrm>
            <a:prstGeom prst="roundRect">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800" b="1" dirty="0" smtClean="0">
                  <a:solidFill>
                    <a:schemeClr val="tx1"/>
                  </a:solidFill>
                </a:rPr>
                <a:t>DIRECCION DE PLANIFICACION  DE LA EXPANSION</a:t>
              </a:r>
              <a:endParaRPr lang="en-US" sz="800" b="1" dirty="0">
                <a:solidFill>
                  <a:schemeClr val="tx1"/>
                </a:solidFill>
              </a:endParaRPr>
            </a:p>
          </p:txBody>
        </p:sp>
        <p:cxnSp>
          <p:nvCxnSpPr>
            <p:cNvPr id="26" name="25 Conector angular"/>
            <p:cNvCxnSpPr>
              <a:stCxn id="14" idx="2"/>
              <a:endCxn id="17" idx="0"/>
            </p:cNvCxnSpPr>
            <p:nvPr/>
          </p:nvCxnSpPr>
          <p:spPr>
            <a:xfrm rot="5400000">
              <a:off x="3739791" y="2188638"/>
              <a:ext cx="1812694" cy="998103"/>
            </a:xfrm>
            <a:prstGeom prst="bentConnector3">
              <a:avLst>
                <a:gd name="adj1" fmla="val 86953"/>
              </a:avLst>
            </a:prstGeom>
            <a:ln w="28575"/>
          </p:spPr>
          <p:style>
            <a:lnRef idx="1">
              <a:schemeClr val="accent1"/>
            </a:lnRef>
            <a:fillRef idx="0">
              <a:schemeClr val="accent1"/>
            </a:fillRef>
            <a:effectRef idx="0">
              <a:schemeClr val="accent1"/>
            </a:effectRef>
            <a:fontRef idx="minor">
              <a:schemeClr val="tx1"/>
            </a:fontRef>
          </p:style>
        </p:cxnSp>
        <p:cxnSp>
          <p:nvCxnSpPr>
            <p:cNvPr id="27" name="26 Conector angular"/>
            <p:cNvCxnSpPr>
              <a:stCxn id="14" idx="2"/>
              <a:endCxn id="25" idx="0"/>
            </p:cNvCxnSpPr>
            <p:nvPr/>
          </p:nvCxnSpPr>
          <p:spPr>
            <a:xfrm rot="5400000">
              <a:off x="2844230" y="1293077"/>
              <a:ext cx="1812694" cy="2789225"/>
            </a:xfrm>
            <a:prstGeom prst="bentConnector3">
              <a:avLst>
                <a:gd name="adj1" fmla="val 87540"/>
              </a:avLst>
            </a:prstGeom>
            <a:ln w="28575"/>
          </p:spPr>
          <p:style>
            <a:lnRef idx="1">
              <a:schemeClr val="accent1"/>
            </a:lnRef>
            <a:fillRef idx="0">
              <a:schemeClr val="accent1"/>
            </a:fillRef>
            <a:effectRef idx="0">
              <a:schemeClr val="accent1"/>
            </a:effectRef>
            <a:fontRef idx="minor">
              <a:schemeClr val="tx1"/>
            </a:fontRef>
          </p:style>
        </p:cxnSp>
        <p:sp>
          <p:nvSpPr>
            <p:cNvPr id="28" name="27 Rectángulo redondeado"/>
            <p:cNvSpPr/>
            <p:nvPr/>
          </p:nvSpPr>
          <p:spPr>
            <a:xfrm>
              <a:off x="5764237" y="2744968"/>
              <a:ext cx="1354206" cy="374571"/>
            </a:xfrm>
            <a:prstGeom prst="roundRect">
              <a:avLst/>
            </a:prstGeom>
            <a:ln>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es-ES" sz="800" b="1" dirty="0" smtClean="0">
                  <a:solidFill>
                    <a:schemeClr val="tx1"/>
                  </a:solidFill>
                </a:rPr>
                <a:t>SECRETARIA </a:t>
              </a:r>
            </a:p>
            <a:p>
              <a:pPr algn="ctr">
                <a:defRPr/>
              </a:pPr>
              <a:r>
                <a:rPr lang="es-ES" sz="800" b="1" dirty="0" smtClean="0">
                  <a:solidFill>
                    <a:schemeClr val="tx1"/>
                  </a:solidFill>
                </a:rPr>
                <a:t>GENERAL</a:t>
              </a:r>
              <a:endParaRPr lang="en-US" sz="800" b="1" dirty="0">
                <a:solidFill>
                  <a:schemeClr val="tx1"/>
                </a:solidFill>
              </a:endParaRPr>
            </a:p>
          </p:txBody>
        </p:sp>
        <p:cxnSp>
          <p:nvCxnSpPr>
            <p:cNvPr id="29" name="28 Forma"/>
            <p:cNvCxnSpPr>
              <a:stCxn id="14" idx="2"/>
              <a:endCxn id="28" idx="1"/>
            </p:cNvCxnSpPr>
            <p:nvPr/>
          </p:nvCxnSpPr>
          <p:spPr>
            <a:xfrm rot="16200000" flipH="1">
              <a:off x="4879257" y="2047274"/>
              <a:ext cx="1150912" cy="619048"/>
            </a:xfrm>
            <a:prstGeom prst="bentConnector2">
              <a:avLst/>
            </a:prstGeom>
            <a:ln w="28575"/>
          </p:spPr>
          <p:style>
            <a:lnRef idx="1">
              <a:schemeClr val="accent1"/>
            </a:lnRef>
            <a:fillRef idx="0">
              <a:schemeClr val="accent1"/>
            </a:fillRef>
            <a:effectRef idx="0">
              <a:schemeClr val="accent1"/>
            </a:effectRef>
            <a:fontRef idx="minor">
              <a:schemeClr val="tx1"/>
            </a:fontRef>
          </p:style>
        </p:cxnSp>
        <p:sp>
          <p:nvSpPr>
            <p:cNvPr id="30" name="29 Rectángulo redondeado"/>
            <p:cNvSpPr/>
            <p:nvPr/>
          </p:nvSpPr>
          <p:spPr>
            <a:xfrm>
              <a:off x="3131840" y="1829490"/>
              <a:ext cx="1354206" cy="645165"/>
            </a:xfrm>
            <a:prstGeom prst="roundRect">
              <a:avLst/>
            </a:prstGeom>
            <a:ln>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es-ES" sz="800" b="1" dirty="0">
                  <a:solidFill>
                    <a:schemeClr val="tx1"/>
                  </a:solidFill>
                </a:rPr>
                <a:t>DEPARTAMENTO DE </a:t>
              </a:r>
              <a:r>
                <a:rPr lang="es-ES" sz="800" b="1" dirty="0" smtClean="0">
                  <a:solidFill>
                    <a:schemeClr val="tx1"/>
                  </a:solidFill>
                </a:rPr>
                <a:t>GESTION AMBIENTAL Y RESPONSABILIDAD SOCIAL</a:t>
              </a:r>
              <a:endParaRPr lang="en-US" sz="800" b="1" dirty="0">
                <a:solidFill>
                  <a:schemeClr val="tx1"/>
                </a:solidFill>
              </a:endParaRPr>
            </a:p>
          </p:txBody>
        </p:sp>
        <p:cxnSp>
          <p:nvCxnSpPr>
            <p:cNvPr id="31" name="4 Conector angular"/>
            <p:cNvCxnSpPr>
              <a:stCxn id="14" idx="2"/>
              <a:endCxn id="30" idx="3"/>
            </p:cNvCxnSpPr>
            <p:nvPr/>
          </p:nvCxnSpPr>
          <p:spPr>
            <a:xfrm rot="5400000">
              <a:off x="4630253" y="1637136"/>
              <a:ext cx="370731" cy="659143"/>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32" name="31 Conector angular"/>
            <p:cNvCxnSpPr>
              <a:stCxn id="15" idx="1"/>
            </p:cNvCxnSpPr>
            <p:nvPr/>
          </p:nvCxnSpPr>
          <p:spPr>
            <a:xfrm rot="10800000">
              <a:off x="5138954" y="969955"/>
              <a:ext cx="1017222" cy="252283"/>
            </a:xfrm>
            <a:prstGeom prst="bentConnector3">
              <a:avLst>
                <a:gd name="adj1" fmla="val 12077"/>
              </a:avLst>
            </a:prstGeom>
            <a:ln w="28575"/>
          </p:spPr>
          <p:style>
            <a:lnRef idx="1">
              <a:schemeClr val="accent1"/>
            </a:lnRef>
            <a:fillRef idx="0">
              <a:schemeClr val="accent1"/>
            </a:fillRef>
            <a:effectRef idx="0">
              <a:schemeClr val="accent1"/>
            </a:effectRef>
            <a:fontRef idx="minor">
              <a:schemeClr val="tx1"/>
            </a:fontRef>
          </p:style>
        </p:cxnSp>
        <p:sp>
          <p:nvSpPr>
            <p:cNvPr id="33" name="32 Rectángulo"/>
            <p:cNvSpPr/>
            <p:nvPr/>
          </p:nvSpPr>
          <p:spPr>
            <a:xfrm>
              <a:off x="1826430" y="954402"/>
              <a:ext cx="1080120" cy="3863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smtClean="0"/>
                <a:t>Matriz</a:t>
              </a:r>
              <a:endParaRPr lang="es-EC" dirty="0"/>
            </a:p>
          </p:txBody>
        </p:sp>
      </p:grpSp>
      <p:sp>
        <p:nvSpPr>
          <p:cNvPr id="40" name="39 Rectángulo redondeado"/>
          <p:cNvSpPr/>
          <p:nvPr/>
        </p:nvSpPr>
        <p:spPr>
          <a:xfrm>
            <a:off x="5000628" y="5143512"/>
            <a:ext cx="1071570" cy="689137"/>
          </a:xfrm>
          <a:prstGeom prst="roundRect">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800" b="1" dirty="0" smtClean="0">
                <a:solidFill>
                  <a:schemeClr val="tx1"/>
                </a:solidFill>
              </a:rPr>
              <a:t>DIRECCION DE GESTIÓN ESTRATÉGICA</a:t>
            </a:r>
            <a:endParaRPr lang="en-US" sz="800" b="1" dirty="0">
              <a:solidFill>
                <a:schemeClr val="tx1"/>
              </a:solidFill>
            </a:endParaRPr>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bg/>
                                          </p:spTgt>
                                        </p:tgtEl>
                                        <p:attrNameLst>
                                          <p:attrName>style.visibility</p:attrName>
                                        </p:attrNameLst>
                                      </p:cBhvr>
                                      <p:to>
                                        <p:strVal val="visible"/>
                                      </p:to>
                                    </p:set>
                                    <p:anim calcmode="lin" valueType="num">
                                      <p:cBhvr additive="base">
                                        <p:cTn id="12"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200" b="1" dirty="0" smtClean="0"/>
              <a:t>7. PETI FASE I- SITUACIÓN ACTUAL</a:t>
            </a:r>
            <a:endParaRPr lang="es-EC" sz="28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21</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142844" y="1428736"/>
            <a:ext cx="8786874" cy="41608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EVALUACIÓN DEL MODELO OPERATIVO</a:t>
            </a:r>
            <a:r>
              <a:rPr lang="es-EC" sz="2000" dirty="0" smtClean="0">
                <a:solidFill>
                  <a:schemeClr val="tx1"/>
                </a:solidFill>
              </a:rPr>
              <a:t>:</a:t>
            </a:r>
          </a:p>
        </p:txBody>
      </p:sp>
      <p:sp>
        <p:nvSpPr>
          <p:cNvPr id="9" name="2 Marcador de contenido"/>
          <p:cNvSpPr txBox="1">
            <a:spLocks/>
          </p:cNvSpPr>
          <p:nvPr/>
        </p:nvSpPr>
        <p:spPr>
          <a:xfrm>
            <a:off x="214282" y="2000240"/>
            <a:ext cx="8715436" cy="4500594"/>
          </a:xfrm>
          <a:prstGeom prst="rect">
            <a:avLst/>
          </a:prstGeom>
          <a:solidFill>
            <a:schemeClr val="bg2">
              <a:alpha val="62000"/>
            </a:schemeClr>
          </a:solidFill>
        </p:spPr>
        <p:txBody>
          <a:bodyPr vert="horz">
            <a:noAutofit/>
          </a:bodyPr>
          <a:lstStyle/>
          <a:p>
            <a:pPr lvl="0" algn="just"/>
            <a:r>
              <a:rPr lang="es-ES" sz="2400" b="1" dirty="0" smtClean="0"/>
              <a:t>DIRECCIÓN DE PLANIFICACIÓN DE LA EXPANSIÓN</a:t>
            </a:r>
            <a:r>
              <a:rPr lang="es-ES" sz="2400" dirty="0" smtClean="0"/>
              <a:t>: Proceso Estratégico (Cadena de Valor) que se encarga de la Planificación Técnica y Comercial de toda la Corporación. Se planifica técnicamente con horizontes de corto, mediano y largo plazo, realizando estudios energéticos y eléctricos. Por otra parte se efectúa el seguimiento a los procesos de transacciones comerciales entre los Agentes y CELEC EP.</a:t>
            </a:r>
            <a:endParaRPr lang="es-EC" sz="2400" dirty="0" smtClean="0"/>
          </a:p>
          <a:p>
            <a:pPr lvl="0" algn="just"/>
            <a:r>
              <a:rPr lang="es-ES" sz="2400" b="1" dirty="0" smtClean="0"/>
              <a:t>DIRECCIÓN DE GENERACIÓN</a:t>
            </a:r>
            <a:r>
              <a:rPr lang="es-ES" sz="2400" dirty="0" smtClean="0"/>
              <a:t>: Proceso de la Cadena de Valor, que tiene a su cargo el seguimiento de la construcción de los nuevos proyectos de generación, y de la Operación (Producción) y Mantenimiento de las centrales de generación de CELEC EP.</a:t>
            </a:r>
            <a:endParaRPr lang="es-EC" sz="2400" dirty="0" smtClean="0"/>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bg/>
                                          </p:spTgt>
                                        </p:tgtEl>
                                        <p:attrNameLst>
                                          <p:attrName>style.visibility</p:attrName>
                                        </p:attrNameLst>
                                      </p:cBhvr>
                                      <p:to>
                                        <p:strVal val="visible"/>
                                      </p:to>
                                    </p:set>
                                    <p:anim calcmode="lin" valueType="num">
                                      <p:cBhvr additive="base">
                                        <p:cTn id="12"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 calcmode="lin" valueType="num">
                                      <p:cBhvr additive="base">
                                        <p:cTn id="2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200" b="1" dirty="0"/>
              <a:t>3</a:t>
            </a:r>
            <a:r>
              <a:rPr lang="es-EC" sz="3200" b="1" dirty="0" smtClean="0"/>
              <a:t>. PETI FASE I- SITUACIÓN ACTUAL</a:t>
            </a:r>
            <a:endParaRPr lang="es-EC" sz="28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22</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142844" y="1428736"/>
            <a:ext cx="8786874" cy="41608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EVALUACIÓN DEL MODELO OPERATIVO</a:t>
            </a:r>
            <a:r>
              <a:rPr lang="es-EC" sz="2000" dirty="0" smtClean="0">
                <a:solidFill>
                  <a:schemeClr val="tx1"/>
                </a:solidFill>
              </a:rPr>
              <a:t>:</a:t>
            </a:r>
          </a:p>
        </p:txBody>
      </p:sp>
      <p:sp>
        <p:nvSpPr>
          <p:cNvPr id="9" name="2 Marcador de contenido"/>
          <p:cNvSpPr txBox="1">
            <a:spLocks/>
          </p:cNvSpPr>
          <p:nvPr/>
        </p:nvSpPr>
        <p:spPr>
          <a:xfrm>
            <a:off x="214282" y="2143116"/>
            <a:ext cx="8715436" cy="3643338"/>
          </a:xfrm>
          <a:prstGeom prst="rect">
            <a:avLst/>
          </a:prstGeom>
          <a:solidFill>
            <a:schemeClr val="bg2">
              <a:alpha val="62000"/>
            </a:schemeClr>
          </a:solidFill>
        </p:spPr>
        <p:txBody>
          <a:bodyPr vert="horz">
            <a:noAutofit/>
          </a:bodyPr>
          <a:lstStyle/>
          <a:p>
            <a:pPr lvl="0" algn="just"/>
            <a:r>
              <a:rPr lang="es-ES" sz="2400" b="1" dirty="0" smtClean="0"/>
              <a:t>DIRECCIÓN DE GESTIÓN ESTRATÉGICA: </a:t>
            </a:r>
            <a:r>
              <a:rPr lang="es-ES" sz="2400" dirty="0" smtClean="0"/>
              <a:t>Dirección de apoyo, que tiene a su cargo los procesos de Calidad, TIC y Planificación Organizacional.</a:t>
            </a:r>
            <a:endParaRPr lang="es-EC" sz="2400" dirty="0" smtClean="0"/>
          </a:p>
          <a:p>
            <a:pPr lvl="0" algn="just"/>
            <a:r>
              <a:rPr lang="es-ES" sz="2400" b="1" dirty="0" smtClean="0"/>
              <a:t>DIRECCIÓN ADMINISTRATIVA FINANCIERA: </a:t>
            </a:r>
            <a:r>
              <a:rPr lang="es-ES" sz="2400" dirty="0" smtClean="0"/>
              <a:t>Proceso de apoyo que se encarga de todos los procesos de Talento Humano, Abastecimientos y Financieros.</a:t>
            </a:r>
            <a:endParaRPr lang="es-EC" sz="2400" dirty="0" smtClean="0"/>
          </a:p>
          <a:p>
            <a:pPr lvl="0" algn="just"/>
            <a:r>
              <a:rPr lang="es-ES" sz="2400" b="1" dirty="0" smtClean="0"/>
              <a:t>DIRECCIÓN JURÍDICA: </a:t>
            </a:r>
            <a:r>
              <a:rPr lang="es-ES" sz="2400" dirty="0" smtClean="0"/>
              <a:t>Proceso de apoyo que cumple con dar soporte a todos los procesos legales tanto internos como externos de CELEC EP.</a:t>
            </a:r>
            <a:endParaRPr lang="es-EC" sz="2400" dirty="0"/>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bg/>
                                          </p:spTgt>
                                        </p:tgtEl>
                                        <p:attrNameLst>
                                          <p:attrName>style.visibility</p:attrName>
                                        </p:attrNameLst>
                                      </p:cBhvr>
                                      <p:to>
                                        <p:strVal val="visible"/>
                                      </p:to>
                                    </p:set>
                                    <p:anim calcmode="lin" valueType="num">
                                      <p:cBhvr additive="base">
                                        <p:cTn id="12"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 calcmode="lin" valueType="num">
                                      <p:cBhvr additive="base">
                                        <p:cTn id="2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 calcmode="lin" valueType="num">
                                      <p:cBhvr additive="base">
                                        <p:cTn id="3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200" b="1" dirty="0"/>
              <a:t>3</a:t>
            </a:r>
            <a:r>
              <a:rPr lang="es-EC" sz="3200" b="1" dirty="0" smtClean="0"/>
              <a:t>. PETI FASE I- SITUACIÓN ACTUAL</a:t>
            </a:r>
            <a:endParaRPr lang="es-EC" sz="28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23</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142844" y="1428736"/>
            <a:ext cx="8786874" cy="41608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EVALUACIÓN DEL MODELO OPERATIVO</a:t>
            </a:r>
            <a:r>
              <a:rPr lang="es-EC" sz="2000" dirty="0" smtClean="0">
                <a:solidFill>
                  <a:schemeClr val="tx1"/>
                </a:solidFill>
              </a:rPr>
              <a:t>: Generación Instalada</a:t>
            </a:r>
          </a:p>
        </p:txBody>
      </p:sp>
      <p:sp>
        <p:nvSpPr>
          <p:cNvPr id="9" name="2 Marcador de contenido"/>
          <p:cNvSpPr txBox="1">
            <a:spLocks/>
          </p:cNvSpPr>
          <p:nvPr/>
        </p:nvSpPr>
        <p:spPr>
          <a:xfrm>
            <a:off x="285720" y="4429132"/>
            <a:ext cx="8572560" cy="2428868"/>
          </a:xfrm>
          <a:prstGeom prst="rect">
            <a:avLst/>
          </a:prstGeom>
          <a:solidFill>
            <a:schemeClr val="bg2">
              <a:alpha val="62000"/>
            </a:schemeClr>
          </a:solidFill>
        </p:spPr>
        <p:txBody>
          <a:bodyPr vert="horz">
            <a:noAutofit/>
          </a:bodyPr>
          <a:lstStyle/>
          <a:p>
            <a:pPr algn="just"/>
            <a:r>
              <a:rPr lang="es-ES" sz="2400" dirty="0" smtClean="0"/>
              <a:t>Considerando que la capacidad instalada de todo el Sistema Nacional Interconectado –SNI- es </a:t>
            </a:r>
            <a:r>
              <a:rPr lang="es-ES" sz="2400" dirty="0" smtClean="0">
                <a:latin typeface="+mj-lt"/>
              </a:rPr>
              <a:t>4102</a:t>
            </a:r>
            <a:r>
              <a:rPr lang="es-ES" sz="2400" dirty="0" smtClean="0"/>
              <a:t> MW, se puede concluir que en la actualidad CELEC EP representa aproximadamente el 75% de la capacidad instalada de todo el Sistema Nacional Interconectado, proyectándose en el corto, mediano y largo plazo el incremento de esta capacidad instalada.</a:t>
            </a:r>
            <a:endParaRPr lang="es-EC" sz="2400" dirty="0"/>
          </a:p>
        </p:txBody>
      </p:sp>
      <p:pic>
        <p:nvPicPr>
          <p:cNvPr id="11" name="10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8794" y="2000240"/>
            <a:ext cx="5786478" cy="2428892"/>
          </a:xfrm>
          <a:prstGeom prst="rect">
            <a:avLst/>
          </a:prstGeom>
          <a:noFill/>
          <a:ln>
            <a:noFill/>
          </a:ln>
        </p:spPr>
      </p:pic>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bg/>
                                          </p:spTgt>
                                        </p:tgtEl>
                                        <p:attrNameLst>
                                          <p:attrName>style.visibility</p:attrName>
                                        </p:attrNameLst>
                                      </p:cBhvr>
                                      <p:to>
                                        <p:strVal val="visible"/>
                                      </p:to>
                                    </p:set>
                                    <p:anim calcmode="lin" valueType="num">
                                      <p:cBhvr additive="base">
                                        <p:cTn id="1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9">
                                            <p:bg/>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200" b="1" dirty="0"/>
              <a:t>3</a:t>
            </a:r>
            <a:r>
              <a:rPr lang="es-EC" sz="3200" b="1" dirty="0" smtClean="0"/>
              <a:t>. PETI FASE I- SITUACIÓN ACTUAL</a:t>
            </a:r>
            <a:endParaRPr lang="es-EC" sz="28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24</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142844" y="1428736"/>
            <a:ext cx="8786874"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EVALUACIÓN DEL MODELO DE TI</a:t>
            </a:r>
            <a:r>
              <a:rPr lang="es-EC" sz="2000" dirty="0" smtClean="0">
                <a:solidFill>
                  <a:schemeClr val="tx1"/>
                </a:solidFill>
              </a:rPr>
              <a:t>: Infraestructura Tecnológica </a:t>
            </a:r>
          </a:p>
        </p:txBody>
      </p:sp>
      <p:sp>
        <p:nvSpPr>
          <p:cNvPr id="9" name="2 Marcador de contenido"/>
          <p:cNvSpPr txBox="1">
            <a:spLocks/>
          </p:cNvSpPr>
          <p:nvPr/>
        </p:nvSpPr>
        <p:spPr>
          <a:xfrm>
            <a:off x="6072198" y="2071678"/>
            <a:ext cx="2857520" cy="4500594"/>
          </a:xfrm>
          <a:prstGeom prst="rect">
            <a:avLst/>
          </a:prstGeom>
          <a:solidFill>
            <a:schemeClr val="bg2">
              <a:alpha val="62000"/>
            </a:schemeClr>
          </a:solidFill>
        </p:spPr>
        <p:txBody>
          <a:bodyPr vert="horz">
            <a:noAutofit/>
          </a:bodyPr>
          <a:lstStyle/>
          <a:p>
            <a:pPr lvl="0" algn="just"/>
            <a:r>
              <a:rPr lang="es-EC" sz="2000" dirty="0" smtClean="0"/>
              <a:t>La UN </a:t>
            </a:r>
            <a:r>
              <a:rPr lang="es-EC" sz="2000" dirty="0" err="1" smtClean="0"/>
              <a:t>Transelectric</a:t>
            </a:r>
            <a:r>
              <a:rPr lang="es-EC" sz="2000" dirty="0" smtClean="0"/>
              <a:t> posee un anillo de fibra óptica alrededor de todo el Sistema Nacional de Transmisión.  Esta es una ventaja competitiva única de CELEC EP.</a:t>
            </a:r>
          </a:p>
          <a:p>
            <a:pPr lvl="0" algn="just"/>
            <a:endParaRPr lang="es-EC" sz="2000" dirty="0" smtClean="0"/>
          </a:p>
          <a:p>
            <a:pPr lvl="0" algn="just"/>
            <a:r>
              <a:rPr lang="es-EC" sz="2000" dirty="0" smtClean="0"/>
              <a:t>La cobertura de FO de </a:t>
            </a:r>
            <a:r>
              <a:rPr lang="es-EC" sz="2000" dirty="0" err="1" smtClean="0"/>
              <a:t>Transelectric</a:t>
            </a:r>
            <a:r>
              <a:rPr lang="es-EC" sz="2000" dirty="0" smtClean="0"/>
              <a:t> se complementa con otros proveedores de transmisión de datos.</a:t>
            </a:r>
          </a:p>
        </p:txBody>
      </p:sp>
      <p:sp>
        <p:nvSpPr>
          <p:cNvPr id="11" name="10 Rectángulo redondeado"/>
          <p:cNvSpPr/>
          <p:nvPr/>
        </p:nvSpPr>
        <p:spPr>
          <a:xfrm>
            <a:off x="285720" y="2071678"/>
            <a:ext cx="5500726"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t>Enlaces de Transmisión de Datos de CELEC EP</a:t>
            </a:r>
            <a:endParaRPr lang="es-EC" sz="2000" dirty="0"/>
          </a:p>
        </p:txBody>
      </p:sp>
      <p:pic>
        <p:nvPicPr>
          <p:cNvPr id="5122" name="Picture 2"/>
          <p:cNvPicPr>
            <a:picLocks noChangeAspect="1" noChangeArrowheads="1"/>
          </p:cNvPicPr>
          <p:nvPr/>
        </p:nvPicPr>
        <p:blipFill>
          <a:blip r:embed="rId3"/>
          <a:srcRect/>
          <a:stretch>
            <a:fillRect/>
          </a:stretch>
        </p:blipFill>
        <p:spPr bwMode="auto">
          <a:xfrm>
            <a:off x="500034" y="2643181"/>
            <a:ext cx="5000660" cy="4093461"/>
          </a:xfrm>
          <a:prstGeom prst="rect">
            <a:avLst/>
          </a:prstGeom>
          <a:noFill/>
          <a:ln w="9525">
            <a:noFill/>
            <a:miter lim="800000"/>
            <a:headEnd/>
            <a:tailEnd/>
          </a:ln>
          <a:effectLst/>
        </p:spPr>
      </p:pic>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500" fill="hold"/>
                                        <p:tgtEl>
                                          <p:spTgt spid="5122"/>
                                        </p:tgtEl>
                                        <p:attrNameLst>
                                          <p:attrName>ppt_x</p:attrName>
                                        </p:attrNameLst>
                                      </p:cBhvr>
                                      <p:tavLst>
                                        <p:tav tm="0">
                                          <p:val>
                                            <p:strVal val="#ppt_x"/>
                                          </p:val>
                                        </p:tav>
                                        <p:tav tm="100000">
                                          <p:val>
                                            <p:strVal val="#ppt_x"/>
                                          </p:val>
                                        </p:tav>
                                      </p:tavLst>
                                    </p:anim>
                                    <p:anim calcmode="lin" valueType="num">
                                      <p:cBhvr additive="base">
                                        <p:cTn id="18" dur="500" fill="hold"/>
                                        <p:tgtEl>
                                          <p:spTgt spid="512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bg/>
                                          </p:spTgt>
                                        </p:tgtEl>
                                        <p:attrNameLst>
                                          <p:attrName>style.visibility</p:attrName>
                                        </p:attrNameLst>
                                      </p:cBhvr>
                                      <p:to>
                                        <p:strVal val="visible"/>
                                      </p:to>
                                    </p:set>
                                    <p:anim calcmode="lin" valueType="num">
                                      <p:cBhvr additive="base">
                                        <p:cTn id="22"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additive="base">
                                        <p:cTn id="2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 calcmode="lin" valueType="num">
                                      <p:cBhvr additive="base">
                                        <p:cTn id="3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200" b="1" dirty="0"/>
              <a:t>3</a:t>
            </a:r>
            <a:r>
              <a:rPr lang="es-EC" sz="3200" b="1" dirty="0" smtClean="0"/>
              <a:t>. PETI FASE I- SITUACIÓN ACTUAL</a:t>
            </a:r>
            <a:endParaRPr lang="es-EC" sz="28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25</a:t>
            </a:fld>
            <a:endParaRPr lang="es-EC"/>
          </a:p>
        </p:txBody>
      </p:sp>
      <p:pic>
        <p:nvPicPr>
          <p:cNvPr id="7" name="6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142844" y="1428736"/>
            <a:ext cx="8786874"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EVALUACIÓN DEL MODELO DE TI</a:t>
            </a:r>
            <a:r>
              <a:rPr lang="es-EC" sz="2000" dirty="0" smtClean="0">
                <a:solidFill>
                  <a:schemeClr val="tx1"/>
                </a:solidFill>
              </a:rPr>
              <a:t>: Infraestructura Tecnológica </a:t>
            </a:r>
          </a:p>
        </p:txBody>
      </p:sp>
      <p:sp>
        <p:nvSpPr>
          <p:cNvPr id="9" name="2 Marcador de contenido"/>
          <p:cNvSpPr txBox="1">
            <a:spLocks/>
          </p:cNvSpPr>
          <p:nvPr/>
        </p:nvSpPr>
        <p:spPr>
          <a:xfrm>
            <a:off x="214282" y="2428868"/>
            <a:ext cx="8715436" cy="4143404"/>
          </a:xfrm>
          <a:prstGeom prst="rect">
            <a:avLst/>
          </a:prstGeom>
          <a:solidFill>
            <a:schemeClr val="bg2">
              <a:alpha val="62000"/>
            </a:schemeClr>
          </a:solidFill>
        </p:spPr>
        <p:txBody>
          <a:bodyPr vert="horz">
            <a:noAutofit/>
          </a:bodyPr>
          <a:lstStyle/>
          <a:p>
            <a:pPr lvl="0" algn="just"/>
            <a:r>
              <a:rPr lang="es-EC" sz="2000" dirty="0" smtClean="0"/>
              <a:t>Las Unidades de Negocio de CELEC EP, tienen en la actualidad diferentes tipos de software y aplicaciones, sin embargo son implementaciones que tienen propósitos similares, como son:</a:t>
            </a:r>
          </a:p>
          <a:p>
            <a:pPr lvl="0" algn="just"/>
            <a:endParaRPr lang="es-EC" sz="2000" dirty="0" smtClean="0"/>
          </a:p>
          <a:p>
            <a:pPr lvl="0" algn="just">
              <a:buFont typeface="Arial" pitchFamily="34" charset="0"/>
              <a:buChar char="•"/>
            </a:pPr>
            <a:r>
              <a:rPr lang="es-ES" sz="2000" dirty="0" smtClean="0"/>
              <a:t>Sistemas de: Contabilidad, Planificación, Presupuesto, Bancos, </a:t>
            </a:r>
            <a:r>
              <a:rPr lang="es-ES" sz="2000" dirty="0" err="1" smtClean="0"/>
              <a:t>CtasxPagar</a:t>
            </a:r>
            <a:r>
              <a:rPr lang="es-ES" sz="2000" dirty="0" smtClean="0"/>
              <a:t>,     </a:t>
            </a:r>
          </a:p>
          <a:p>
            <a:pPr lvl="0" algn="just"/>
            <a:r>
              <a:rPr lang="es-ES" sz="2000" dirty="0" smtClean="0"/>
              <a:t>  Facturación, </a:t>
            </a:r>
            <a:r>
              <a:rPr lang="es-ES" sz="2000" dirty="0" err="1" smtClean="0"/>
              <a:t>CtasxCobrar</a:t>
            </a:r>
            <a:r>
              <a:rPr lang="es-ES" sz="2000" dirty="0" smtClean="0"/>
              <a:t>, Inventario, Activos fijos, Recursos Humanos,  </a:t>
            </a:r>
          </a:p>
          <a:p>
            <a:pPr lvl="0" algn="just"/>
            <a:r>
              <a:rPr lang="es-ES" sz="2000" dirty="0" smtClean="0"/>
              <a:t>  administración de bodegas, administración de Contratos, Compras,  </a:t>
            </a:r>
          </a:p>
          <a:p>
            <a:pPr lvl="0" algn="just"/>
            <a:r>
              <a:rPr lang="es-ES" sz="2000" dirty="0" smtClean="0"/>
              <a:t>  Tesorería, administración de clientes, Administración de vehículos</a:t>
            </a:r>
          </a:p>
          <a:p>
            <a:pPr lvl="0" algn="just"/>
            <a:endParaRPr lang="es-ES" sz="2000" dirty="0" smtClean="0"/>
          </a:p>
          <a:p>
            <a:pPr lvl="0" algn="just"/>
            <a:r>
              <a:rPr lang="es-ES" sz="2000" dirty="0" smtClean="0"/>
              <a:t>La Unidad de Negocio </a:t>
            </a:r>
            <a:r>
              <a:rPr lang="es-ES" sz="2000" dirty="0" err="1" smtClean="0"/>
              <a:t>Transelectric</a:t>
            </a:r>
            <a:r>
              <a:rPr lang="es-ES" sz="2000" dirty="0" smtClean="0"/>
              <a:t>, posee un sistema </a:t>
            </a:r>
            <a:r>
              <a:rPr lang="es-ES" sz="2000" b="1" dirty="0" smtClean="0"/>
              <a:t>IFS</a:t>
            </a:r>
            <a:r>
              <a:rPr lang="es-ES" sz="2000" dirty="0" smtClean="0"/>
              <a:t> (</a:t>
            </a:r>
            <a:r>
              <a:rPr lang="es-EC" sz="2000" dirty="0" smtClean="0"/>
              <a:t>Industrial </a:t>
            </a:r>
            <a:r>
              <a:rPr lang="es-EC" sz="2000" dirty="0" err="1" smtClean="0"/>
              <a:t>financial</a:t>
            </a:r>
            <a:r>
              <a:rPr lang="es-EC" sz="2000" dirty="0" smtClean="0"/>
              <a:t> </a:t>
            </a:r>
            <a:r>
              <a:rPr lang="es-EC" sz="2000" dirty="0" err="1" smtClean="0"/>
              <a:t>System</a:t>
            </a:r>
            <a:r>
              <a:rPr lang="es-EC" sz="2000" dirty="0" smtClean="0"/>
              <a:t>), que es un </a:t>
            </a:r>
            <a:r>
              <a:rPr lang="es-ES" sz="2000" dirty="0" smtClean="0"/>
              <a:t>ERP de segunda generación.  Se pretende homologar y estandarizar el software y aplicaciones en CELEC EP, por lo que se implementará el </a:t>
            </a:r>
            <a:r>
              <a:rPr lang="es-ES" sz="2000" b="1" dirty="0" smtClean="0"/>
              <a:t>IFS </a:t>
            </a:r>
            <a:r>
              <a:rPr lang="es-ES" sz="2000" dirty="0" smtClean="0"/>
              <a:t>en todas las Unidades de Negocio en el corto plazo.</a:t>
            </a:r>
            <a:endParaRPr lang="es-EC" sz="2000" dirty="0" smtClean="0"/>
          </a:p>
        </p:txBody>
      </p:sp>
      <p:sp>
        <p:nvSpPr>
          <p:cNvPr id="11" name="10 Rectángulo redondeado"/>
          <p:cNvSpPr/>
          <p:nvPr/>
        </p:nvSpPr>
        <p:spPr>
          <a:xfrm>
            <a:off x="142844" y="1928802"/>
            <a:ext cx="550072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t>Software y Aplicaciones de CELEC EP</a:t>
            </a:r>
            <a:endParaRPr lang="es-EC" sz="2000" dirty="0"/>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bg/>
                                          </p:spTgt>
                                        </p:tgtEl>
                                        <p:attrNameLst>
                                          <p:attrName>style.visibility</p:attrName>
                                        </p:attrNameLst>
                                      </p:cBhvr>
                                      <p:to>
                                        <p:strVal val="visible"/>
                                      </p:to>
                                    </p:set>
                                    <p:anim calcmode="lin" valueType="num">
                                      <p:cBhvr additive="base">
                                        <p:cTn id="1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9">
                                            <p:bg/>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 calcmode="lin" valueType="num">
                                      <p:cBhvr additive="base">
                                        <p:cTn id="2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 calcmode="lin" valueType="num">
                                      <p:cBhvr additive="base">
                                        <p:cTn id="3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 calcmode="lin" valueType="num">
                                      <p:cBhvr additive="base">
                                        <p:cTn id="36"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 calcmode="lin" valueType="num">
                                      <p:cBhvr additive="base">
                                        <p:cTn id="40"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 calcmode="lin" valueType="num">
                                      <p:cBhvr additive="base">
                                        <p:cTn id="46"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uiExpand="1" build="p"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200" b="1" dirty="0"/>
              <a:t>3</a:t>
            </a:r>
            <a:r>
              <a:rPr lang="es-EC" sz="3200" b="1" dirty="0" smtClean="0"/>
              <a:t>. PETI FASE I- SITUACIÓN ACTUAL</a:t>
            </a:r>
            <a:endParaRPr lang="es-EC" sz="28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26</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142844" y="1428736"/>
            <a:ext cx="8786874"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EVALUACIÓN DEL MODELO DE TI</a:t>
            </a:r>
            <a:r>
              <a:rPr lang="es-EC" sz="2000" dirty="0" smtClean="0">
                <a:solidFill>
                  <a:schemeClr val="tx1"/>
                </a:solidFill>
              </a:rPr>
              <a:t>: Infraestructura Tecnológica </a:t>
            </a:r>
          </a:p>
        </p:txBody>
      </p:sp>
      <p:sp>
        <p:nvSpPr>
          <p:cNvPr id="9" name="2 Marcador de contenido"/>
          <p:cNvSpPr txBox="1">
            <a:spLocks/>
          </p:cNvSpPr>
          <p:nvPr/>
        </p:nvSpPr>
        <p:spPr>
          <a:xfrm>
            <a:off x="214282" y="2428868"/>
            <a:ext cx="8715436" cy="4143404"/>
          </a:xfrm>
          <a:prstGeom prst="rect">
            <a:avLst/>
          </a:prstGeom>
          <a:solidFill>
            <a:schemeClr val="bg2">
              <a:alpha val="62000"/>
            </a:schemeClr>
          </a:solidFill>
        </p:spPr>
        <p:txBody>
          <a:bodyPr vert="horz">
            <a:noAutofit/>
          </a:bodyPr>
          <a:lstStyle/>
          <a:p>
            <a:pPr marL="0" lvl="1" algn="just"/>
            <a:r>
              <a:rPr lang="es-EC" sz="2400" dirty="0" smtClean="0"/>
              <a:t>El sistema </a:t>
            </a:r>
            <a:r>
              <a:rPr lang="es-EC" sz="2400" b="1" dirty="0" smtClean="0"/>
              <a:t>IFS</a:t>
            </a:r>
            <a:r>
              <a:rPr lang="es-EC" sz="2400" dirty="0" smtClean="0"/>
              <a:t> se compone de un núcleo orientado a la producción, añadiendo otras funcionalidades como gestión de relación con clientes (</a:t>
            </a:r>
            <a:r>
              <a:rPr lang="es-EC" sz="2400" b="1" dirty="0" smtClean="0"/>
              <a:t>CRM</a:t>
            </a:r>
            <a:r>
              <a:rPr lang="es-EC" sz="2400" dirty="0" smtClean="0"/>
              <a:t>) y gestión integral de la cadena de suministro (</a:t>
            </a:r>
            <a:r>
              <a:rPr lang="es-EC" sz="2400" b="1" dirty="0" smtClean="0"/>
              <a:t>SCM</a:t>
            </a:r>
            <a:r>
              <a:rPr lang="es-EC" sz="2400" dirty="0" smtClean="0"/>
              <a:t>). Aporta además con herramientas de carácter estratégico para análisis y tratamiento de información corporativa (Business </a:t>
            </a:r>
            <a:r>
              <a:rPr lang="es-EC" sz="2400" dirty="0" err="1" smtClean="0"/>
              <a:t>Intelligence</a:t>
            </a:r>
            <a:r>
              <a:rPr lang="es-EC" sz="2400" dirty="0" smtClean="0"/>
              <a:t> </a:t>
            </a:r>
            <a:r>
              <a:rPr lang="es-EC" sz="2400" b="1" dirty="0" smtClean="0"/>
              <a:t>BI</a:t>
            </a:r>
            <a:r>
              <a:rPr lang="es-EC" sz="2400" dirty="0" smtClean="0"/>
              <a:t>).</a:t>
            </a:r>
          </a:p>
          <a:p>
            <a:pPr algn="just"/>
            <a:endParaRPr lang="es-EC" sz="2000" dirty="0" smtClean="0"/>
          </a:p>
          <a:p>
            <a:pPr lvl="0" algn="just"/>
            <a:endParaRPr lang="es-EC" sz="2000" dirty="0" smtClean="0"/>
          </a:p>
        </p:txBody>
      </p:sp>
      <p:sp>
        <p:nvSpPr>
          <p:cNvPr id="11" name="10 Rectángulo redondeado"/>
          <p:cNvSpPr/>
          <p:nvPr/>
        </p:nvSpPr>
        <p:spPr>
          <a:xfrm>
            <a:off x="142844" y="1928802"/>
            <a:ext cx="550072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t>Software y Aplicaciones de CELEC EP</a:t>
            </a:r>
            <a:endParaRPr lang="es-EC" sz="2000" dirty="0"/>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bg/>
                                          </p:spTgt>
                                        </p:tgtEl>
                                        <p:attrNameLst>
                                          <p:attrName>style.visibility</p:attrName>
                                        </p:attrNameLst>
                                      </p:cBhvr>
                                      <p:to>
                                        <p:strVal val="visible"/>
                                      </p:to>
                                    </p:set>
                                    <p:anim calcmode="lin" valueType="num">
                                      <p:cBhvr additive="base">
                                        <p:cTn id="1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200" b="1" dirty="0"/>
              <a:t>3</a:t>
            </a:r>
            <a:r>
              <a:rPr lang="es-EC" sz="3200" b="1" dirty="0" smtClean="0"/>
              <a:t>. PETI FASE I- SITUACIÓN ACTUAL</a:t>
            </a:r>
            <a:endParaRPr lang="es-EC" sz="28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27</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142844" y="1428736"/>
            <a:ext cx="8786874"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EVALUACIÓN DEL MODELO DE TI</a:t>
            </a:r>
            <a:r>
              <a:rPr lang="es-EC" sz="2000" dirty="0" smtClean="0">
                <a:solidFill>
                  <a:schemeClr val="tx1"/>
                </a:solidFill>
              </a:rPr>
              <a:t>: Talento Humano</a:t>
            </a:r>
          </a:p>
        </p:txBody>
      </p:sp>
      <p:sp>
        <p:nvSpPr>
          <p:cNvPr id="9" name="2 Marcador de contenido"/>
          <p:cNvSpPr txBox="1">
            <a:spLocks/>
          </p:cNvSpPr>
          <p:nvPr/>
        </p:nvSpPr>
        <p:spPr>
          <a:xfrm>
            <a:off x="5429256" y="1928802"/>
            <a:ext cx="3571900" cy="4500594"/>
          </a:xfrm>
          <a:prstGeom prst="rect">
            <a:avLst/>
          </a:prstGeom>
          <a:solidFill>
            <a:schemeClr val="bg2">
              <a:alpha val="62000"/>
            </a:schemeClr>
          </a:solidFill>
        </p:spPr>
        <p:txBody>
          <a:bodyPr vert="horz">
            <a:noAutofit/>
          </a:bodyPr>
          <a:lstStyle/>
          <a:p>
            <a:pPr algn="just"/>
            <a:r>
              <a:rPr lang="es-EC" sz="2000" dirty="0" smtClean="0"/>
              <a:t>Las Unidades de Negocio más grandes, poseen en su nómina el mayor número de profesionales encargados de los sistemas tecnológicos. </a:t>
            </a:r>
          </a:p>
          <a:p>
            <a:pPr algn="just"/>
            <a:endParaRPr lang="es-EC" sz="2000" dirty="0" smtClean="0"/>
          </a:p>
          <a:p>
            <a:pPr algn="just"/>
            <a:r>
              <a:rPr lang="es-EC" sz="2000" dirty="0" smtClean="0"/>
              <a:t>Para el caso de las Unidades pequeñas, mantienen a un solo responsable de los procesos tecnológicos, quien eventualmente se debe apoyar en personal de otras áreas operativas para solventar sus requerimientos.</a:t>
            </a:r>
            <a:endParaRPr lang="es-EC" sz="2000" dirty="0"/>
          </a:p>
        </p:txBody>
      </p:sp>
      <p:pic>
        <p:nvPicPr>
          <p:cNvPr id="3074" name="Picture 2"/>
          <p:cNvPicPr>
            <a:picLocks noChangeAspect="1" noChangeArrowheads="1"/>
          </p:cNvPicPr>
          <p:nvPr/>
        </p:nvPicPr>
        <p:blipFill>
          <a:blip r:embed="rId3"/>
          <a:srcRect/>
          <a:stretch>
            <a:fillRect/>
          </a:stretch>
        </p:blipFill>
        <p:spPr bwMode="auto">
          <a:xfrm>
            <a:off x="-32" y="2214554"/>
            <a:ext cx="5407628" cy="3143272"/>
          </a:xfrm>
          <a:prstGeom prst="rect">
            <a:avLst/>
          </a:prstGeom>
          <a:noFill/>
          <a:ln w="9525">
            <a:noFill/>
            <a:miter lim="800000"/>
            <a:headEnd/>
            <a:tailEnd/>
          </a:ln>
          <a:effectLst/>
        </p:spPr>
      </p:pic>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bg/>
                                          </p:spTgt>
                                        </p:tgtEl>
                                        <p:attrNameLst>
                                          <p:attrName>style.visibility</p:attrName>
                                        </p:attrNameLst>
                                      </p:cBhvr>
                                      <p:to>
                                        <p:strVal val="visible"/>
                                      </p:to>
                                    </p:set>
                                    <p:anim calcmode="lin" valueType="num">
                                      <p:cBhvr additive="base">
                                        <p:cTn id="1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9">
                                            <p:bg/>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200" b="1" dirty="0"/>
              <a:t>3</a:t>
            </a:r>
            <a:r>
              <a:rPr lang="es-EC" sz="3200" b="1" dirty="0" smtClean="0"/>
              <a:t>. PETI FASE I- SITUACIÓN ACTUAL</a:t>
            </a:r>
            <a:endParaRPr lang="es-EC" sz="28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28</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142844" y="1428736"/>
            <a:ext cx="8786874"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EVALUACIÓN DEL MODELO DE TI</a:t>
            </a:r>
            <a:r>
              <a:rPr lang="es-EC" sz="2000" dirty="0" smtClean="0">
                <a:solidFill>
                  <a:schemeClr val="tx1"/>
                </a:solidFill>
              </a:rPr>
              <a:t>: Inversión en TI</a:t>
            </a:r>
          </a:p>
        </p:txBody>
      </p:sp>
      <p:sp>
        <p:nvSpPr>
          <p:cNvPr id="9" name="2 Marcador de contenido"/>
          <p:cNvSpPr txBox="1">
            <a:spLocks/>
          </p:cNvSpPr>
          <p:nvPr/>
        </p:nvSpPr>
        <p:spPr>
          <a:xfrm>
            <a:off x="285720" y="4143380"/>
            <a:ext cx="8715436" cy="2286016"/>
          </a:xfrm>
          <a:prstGeom prst="rect">
            <a:avLst/>
          </a:prstGeom>
          <a:solidFill>
            <a:schemeClr val="bg2">
              <a:alpha val="62000"/>
            </a:schemeClr>
          </a:solidFill>
        </p:spPr>
        <p:txBody>
          <a:bodyPr vert="horz">
            <a:noAutofit/>
          </a:bodyPr>
          <a:lstStyle/>
          <a:p>
            <a:pPr algn="just"/>
            <a:r>
              <a:rPr lang="es-EC" sz="2000" dirty="0" smtClean="0"/>
              <a:t>La Inversión total en TI, prevista por CELEC EP para el </a:t>
            </a:r>
            <a:r>
              <a:rPr lang="es-EC" sz="2000" dirty="0" smtClean="0">
                <a:latin typeface="+mj-lt"/>
              </a:rPr>
              <a:t>2012</a:t>
            </a:r>
            <a:r>
              <a:rPr lang="es-EC" sz="2000" dirty="0" smtClean="0"/>
              <a:t> tiene un valor total de </a:t>
            </a:r>
            <a:r>
              <a:rPr lang="es-EC" sz="2000" dirty="0" smtClean="0">
                <a:latin typeface="+mj-lt"/>
              </a:rPr>
              <a:t>U$S 1’953,430</a:t>
            </a:r>
            <a:r>
              <a:rPr lang="es-EC" sz="2000" dirty="0" smtClean="0"/>
              <a:t>, que es la inversión estimada para mantener operativos y actualizados los sistemas tecnológicos.  Valores similares se presentaron para el año </a:t>
            </a:r>
            <a:r>
              <a:rPr lang="es-EC" sz="2000" dirty="0" smtClean="0">
                <a:latin typeface="+mj-lt"/>
              </a:rPr>
              <a:t>2011</a:t>
            </a:r>
            <a:r>
              <a:rPr lang="es-EC" sz="2000" dirty="0" smtClean="0"/>
              <a:t>, sin embargo se prevé que estos valores se incrementarán conforme se amplíe la cobertura de la red de transmisión, se incrementen las Unidades de Negocio, y se incrementen las centrales de generación a cargo de CELEC EP.</a:t>
            </a:r>
            <a:endParaRPr lang="es-EC" sz="2000" dirty="0"/>
          </a:p>
        </p:txBody>
      </p:sp>
      <p:pic>
        <p:nvPicPr>
          <p:cNvPr id="4098" name="Picture 2"/>
          <p:cNvPicPr>
            <a:picLocks noChangeAspect="1" noChangeArrowheads="1"/>
          </p:cNvPicPr>
          <p:nvPr/>
        </p:nvPicPr>
        <p:blipFill>
          <a:blip r:embed="rId3"/>
          <a:srcRect/>
          <a:stretch>
            <a:fillRect/>
          </a:stretch>
        </p:blipFill>
        <p:spPr bwMode="auto">
          <a:xfrm>
            <a:off x="233351" y="2000240"/>
            <a:ext cx="8696367" cy="1976447"/>
          </a:xfrm>
          <a:prstGeom prst="rect">
            <a:avLst/>
          </a:prstGeom>
          <a:noFill/>
          <a:ln w="9525">
            <a:noFill/>
            <a:miter lim="800000"/>
            <a:headEnd/>
            <a:tailEnd/>
          </a:ln>
          <a:effectLst/>
        </p:spPr>
      </p:pic>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bg/>
                                          </p:spTgt>
                                        </p:tgtEl>
                                        <p:attrNameLst>
                                          <p:attrName>style.visibility</p:attrName>
                                        </p:attrNameLst>
                                      </p:cBhvr>
                                      <p:to>
                                        <p:strVal val="visible"/>
                                      </p:to>
                                    </p:set>
                                    <p:anim calcmode="lin" valueType="num">
                                      <p:cBhvr additive="base">
                                        <p:cTn id="1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9">
                                            <p:bg/>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251" y="102940"/>
            <a:ext cx="6058949" cy="603448"/>
          </a:xfrm>
          <a:solidFill>
            <a:schemeClr val="bg2"/>
          </a:solidFill>
        </p:spPr>
        <p:txBody>
          <a:bodyPr>
            <a:noAutofit/>
          </a:bodyPr>
          <a:lstStyle/>
          <a:p>
            <a:r>
              <a:rPr lang="es-EC" sz="4000" b="1" dirty="0" smtClean="0"/>
              <a:t>CONTENIDO</a:t>
            </a:r>
            <a:endParaRPr lang="es-EC" sz="36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29</a:t>
            </a:fld>
            <a:endParaRPr lang="es-EC" dirty="0"/>
          </a:p>
        </p:txBody>
      </p:sp>
      <p:sp>
        <p:nvSpPr>
          <p:cNvPr id="5" name="2 Marcador de contenido"/>
          <p:cNvSpPr txBox="1">
            <a:spLocks/>
          </p:cNvSpPr>
          <p:nvPr/>
        </p:nvSpPr>
        <p:spPr>
          <a:xfrm>
            <a:off x="1187624" y="764704"/>
            <a:ext cx="7682844" cy="5688632"/>
          </a:xfrm>
          <a:prstGeom prst="rect">
            <a:avLst/>
          </a:prstGeom>
        </p:spPr>
        <p:txBody>
          <a:bodyPr vert="horz">
            <a:normAutofit fontScale="47500" lnSpcReduction="20000"/>
          </a:bodyPr>
          <a:lstStyle/>
          <a:p>
            <a:pPr marL="457200" indent="-457200" algn="just">
              <a:spcBef>
                <a:spcPct val="20000"/>
              </a:spcBef>
              <a:buClr>
                <a:schemeClr val="accent1"/>
              </a:buClr>
              <a:buSzPct val="95000"/>
              <a:buFont typeface="+mj-lt"/>
              <a:buAutoNum type="arabicPeriod"/>
              <a:defRPr/>
            </a:pPr>
            <a:r>
              <a:rPr lang="es-ES" sz="2900" dirty="0" smtClean="0">
                <a:latin typeface="+mj-lt"/>
              </a:rPr>
              <a:t>INTRODUCCIÓN</a:t>
            </a:r>
          </a:p>
          <a:p>
            <a:pPr marL="457200" indent="-457200" algn="just">
              <a:spcBef>
                <a:spcPct val="20000"/>
              </a:spcBef>
              <a:buClr>
                <a:schemeClr val="accent1"/>
              </a:buClr>
              <a:buSzPct val="95000"/>
              <a:buFont typeface="+mj-lt"/>
              <a:buAutoNum type="arabicPeriod"/>
              <a:defRPr/>
            </a:pPr>
            <a:r>
              <a:rPr lang="es-ES" sz="2900" dirty="0" smtClean="0">
                <a:latin typeface="+mj-lt"/>
              </a:rPr>
              <a:t>OBJETIVOS</a:t>
            </a:r>
          </a:p>
          <a:p>
            <a:pPr marL="457200" indent="-457200" algn="just">
              <a:spcBef>
                <a:spcPct val="20000"/>
              </a:spcBef>
              <a:buClr>
                <a:schemeClr val="accent1"/>
              </a:buClr>
              <a:buSzPct val="95000"/>
              <a:buFont typeface="+mj-lt"/>
              <a:buAutoNum type="arabicPeriod"/>
              <a:defRPr/>
            </a:pPr>
            <a:r>
              <a:rPr lang="es-ES" sz="2900" dirty="0">
                <a:latin typeface="+mj-lt"/>
              </a:rPr>
              <a:t>PETI FASE </a:t>
            </a:r>
            <a:r>
              <a:rPr lang="es-ES" sz="2900" dirty="0" smtClean="0">
                <a:latin typeface="+mj-lt"/>
              </a:rPr>
              <a:t>I- SITUACIÓN ACTUAL</a:t>
            </a:r>
          </a:p>
          <a:p>
            <a:pPr marL="914400" lvl="1" indent="-457200" algn="just">
              <a:spcBef>
                <a:spcPct val="20000"/>
              </a:spcBef>
              <a:buClr>
                <a:schemeClr val="accent1"/>
              </a:buClr>
              <a:buSzPct val="95000"/>
              <a:buFont typeface="+mj-lt"/>
              <a:buAutoNum type="alphaLcParenR"/>
              <a:defRPr/>
            </a:pPr>
            <a:r>
              <a:rPr lang="es-ES" sz="2900" dirty="0" smtClean="0">
                <a:latin typeface="+mj-lt"/>
              </a:rPr>
              <a:t>Alcance competitivo</a:t>
            </a:r>
          </a:p>
          <a:p>
            <a:pPr marL="914400" lvl="1" indent="-457200" algn="just">
              <a:spcBef>
                <a:spcPct val="20000"/>
              </a:spcBef>
              <a:buClr>
                <a:schemeClr val="accent1"/>
              </a:buClr>
              <a:buSzPct val="95000"/>
              <a:buFont typeface="+mj-lt"/>
              <a:buAutoNum type="alphaLcParenR"/>
              <a:defRPr/>
            </a:pPr>
            <a:r>
              <a:rPr lang="es-ES" sz="2900" dirty="0" smtClean="0">
                <a:latin typeface="+mj-lt"/>
              </a:rPr>
              <a:t>Estrategia de Negocio</a:t>
            </a:r>
          </a:p>
          <a:p>
            <a:pPr marL="914400" lvl="1" indent="-457200" algn="just">
              <a:spcBef>
                <a:spcPct val="20000"/>
              </a:spcBef>
              <a:buClr>
                <a:schemeClr val="accent1"/>
              </a:buClr>
              <a:buSzPct val="95000"/>
              <a:buFont typeface="+mj-lt"/>
              <a:buAutoNum type="alphaLcParenR"/>
              <a:defRPr/>
            </a:pPr>
            <a:r>
              <a:rPr lang="es-ES" sz="2900" dirty="0" smtClean="0">
                <a:latin typeface="+mj-lt"/>
              </a:rPr>
              <a:t>Modelo Operativo</a:t>
            </a:r>
          </a:p>
          <a:p>
            <a:pPr marL="914400" lvl="1" indent="-457200" algn="just">
              <a:spcBef>
                <a:spcPct val="20000"/>
              </a:spcBef>
              <a:buClr>
                <a:schemeClr val="accent1"/>
              </a:buClr>
              <a:buSzPct val="95000"/>
              <a:buFont typeface="+mj-lt"/>
              <a:buAutoNum type="alphaLcParenR"/>
              <a:defRPr/>
            </a:pPr>
            <a:r>
              <a:rPr lang="es-ES" sz="2900" dirty="0" smtClean="0">
                <a:latin typeface="+mj-lt"/>
              </a:rPr>
              <a:t>Modelo de TI</a:t>
            </a:r>
            <a:endParaRPr lang="es-ES" sz="2900" dirty="0">
              <a:latin typeface="+mj-lt"/>
            </a:endParaRPr>
          </a:p>
          <a:p>
            <a:pPr marL="457200" indent="-457200" algn="just">
              <a:spcBef>
                <a:spcPct val="20000"/>
              </a:spcBef>
              <a:buClr>
                <a:schemeClr val="accent1"/>
              </a:buClr>
              <a:buSzPct val="95000"/>
              <a:buFont typeface="+mj-lt"/>
              <a:buAutoNum type="arabicPeriod"/>
              <a:defRPr/>
            </a:pPr>
            <a:r>
              <a:rPr lang="es-EC" sz="2900" dirty="0" smtClean="0">
                <a:latin typeface="+mj-lt"/>
              </a:rPr>
              <a:t>PETI </a:t>
            </a:r>
            <a:r>
              <a:rPr lang="es-EC" sz="2900" dirty="0">
                <a:latin typeface="+mj-lt"/>
              </a:rPr>
              <a:t>FASE </a:t>
            </a:r>
            <a:r>
              <a:rPr lang="es-EC" sz="2900" dirty="0" smtClean="0">
                <a:latin typeface="+mj-lt"/>
              </a:rPr>
              <a:t>II- MODELO DE NEGOCIO</a:t>
            </a:r>
          </a:p>
          <a:p>
            <a:pPr lvl="2" indent="-457200" algn="just">
              <a:spcBef>
                <a:spcPct val="20000"/>
              </a:spcBef>
              <a:buClr>
                <a:schemeClr val="accent1"/>
              </a:buClr>
              <a:buSzPct val="95000"/>
              <a:buFont typeface="+mj-lt"/>
              <a:buAutoNum type="alphaLcParenR"/>
              <a:defRPr/>
            </a:pPr>
            <a:r>
              <a:rPr lang="es-ES" sz="2900" dirty="0">
                <a:latin typeface="+mj-lt"/>
              </a:rPr>
              <a:t>Análisis </a:t>
            </a:r>
            <a:r>
              <a:rPr lang="es-ES" sz="2900" dirty="0" smtClean="0">
                <a:latin typeface="+mj-lt"/>
              </a:rPr>
              <a:t>del Entorno</a:t>
            </a:r>
          </a:p>
          <a:p>
            <a:pPr lvl="2" indent="-457200" algn="just">
              <a:spcBef>
                <a:spcPct val="20000"/>
              </a:spcBef>
              <a:buClr>
                <a:schemeClr val="accent1"/>
              </a:buClr>
              <a:buSzPct val="95000"/>
              <a:buFont typeface="+mj-lt"/>
              <a:buAutoNum type="alphaLcParenR"/>
              <a:defRPr/>
            </a:pPr>
            <a:r>
              <a:rPr lang="es-ES" sz="2900" dirty="0" smtClean="0">
                <a:latin typeface="+mj-lt"/>
              </a:rPr>
              <a:t>Estrategia de Negocio</a:t>
            </a:r>
          </a:p>
          <a:p>
            <a:pPr lvl="2" indent="-457200" algn="just">
              <a:spcBef>
                <a:spcPct val="20000"/>
              </a:spcBef>
              <a:buClr>
                <a:schemeClr val="accent1"/>
              </a:buClr>
              <a:buSzPct val="95000"/>
              <a:buFont typeface="+mj-lt"/>
              <a:buAutoNum type="alphaLcParenR"/>
              <a:defRPr/>
            </a:pPr>
            <a:r>
              <a:rPr lang="es-ES" sz="2900" dirty="0" smtClean="0">
                <a:latin typeface="+mj-lt"/>
              </a:rPr>
              <a:t>Modelo Operativo</a:t>
            </a:r>
          </a:p>
          <a:p>
            <a:pPr lvl="2" indent="-457200" algn="just">
              <a:spcBef>
                <a:spcPct val="20000"/>
              </a:spcBef>
              <a:buClr>
                <a:schemeClr val="accent1"/>
              </a:buClr>
              <a:buSzPct val="95000"/>
              <a:buFont typeface="+mj-lt"/>
              <a:buAutoNum type="alphaLcParenR"/>
              <a:defRPr/>
            </a:pPr>
            <a:r>
              <a:rPr lang="es-ES" sz="2900" dirty="0" smtClean="0">
                <a:latin typeface="+mj-lt"/>
              </a:rPr>
              <a:t>Estructura de la Organización</a:t>
            </a:r>
          </a:p>
          <a:p>
            <a:pPr lvl="2" indent="-457200" algn="just">
              <a:spcBef>
                <a:spcPct val="20000"/>
              </a:spcBef>
              <a:buClr>
                <a:schemeClr val="accent1"/>
              </a:buClr>
              <a:buSzPct val="95000"/>
              <a:buFont typeface="+mj-lt"/>
              <a:buAutoNum type="alphaLcParenR"/>
              <a:defRPr/>
            </a:pPr>
            <a:r>
              <a:rPr lang="es-ES" sz="2900" dirty="0" smtClean="0">
                <a:latin typeface="+mj-lt"/>
              </a:rPr>
              <a:t>Arquitectura de la Información</a:t>
            </a:r>
            <a:endParaRPr lang="es-ES" sz="2900" dirty="0">
              <a:latin typeface="+mj-lt"/>
            </a:endParaRPr>
          </a:p>
          <a:p>
            <a:pPr marL="457200" indent="-457200" algn="just">
              <a:spcBef>
                <a:spcPct val="20000"/>
              </a:spcBef>
              <a:buClr>
                <a:schemeClr val="accent1"/>
              </a:buClr>
              <a:buSzPct val="95000"/>
              <a:buFont typeface="+mj-lt"/>
              <a:buAutoNum type="arabicPeriod"/>
              <a:defRPr/>
            </a:pPr>
            <a:r>
              <a:rPr kumimoji="0" lang="es-ES" sz="2900" b="0" i="0" u="none" strike="noStrike" kern="1200" cap="none" spc="0" normalizeH="0" baseline="0" noProof="0" dirty="0" smtClean="0">
                <a:ln>
                  <a:noFill/>
                </a:ln>
                <a:solidFill>
                  <a:schemeClr val="tx1"/>
                </a:solidFill>
                <a:effectLst/>
                <a:uLnTx/>
                <a:uFillTx/>
                <a:latin typeface="+mj-lt"/>
              </a:rPr>
              <a:t>PETI FASE III- MODELO DE TI</a:t>
            </a:r>
          </a:p>
          <a:p>
            <a:pPr marL="914400" lvl="1" indent="-457200" algn="just">
              <a:spcBef>
                <a:spcPct val="20000"/>
              </a:spcBef>
              <a:buClr>
                <a:schemeClr val="accent1"/>
              </a:buClr>
              <a:buSzPct val="95000"/>
              <a:buFont typeface="+mj-lt"/>
              <a:buAutoNum type="alphaLcParenR"/>
              <a:defRPr/>
            </a:pPr>
            <a:r>
              <a:rPr lang="es-ES" sz="2900" dirty="0" smtClean="0">
                <a:latin typeface="+mj-lt"/>
              </a:rPr>
              <a:t>Direccionamiento Estratégico de TI</a:t>
            </a:r>
          </a:p>
          <a:p>
            <a:pPr marL="914400" lvl="1" indent="-457200" algn="just">
              <a:spcBef>
                <a:spcPct val="20000"/>
              </a:spcBef>
              <a:buClr>
                <a:schemeClr val="accent1"/>
              </a:buClr>
              <a:buSzPct val="95000"/>
              <a:buFont typeface="+mj-lt"/>
              <a:buAutoNum type="alphaLcParenR"/>
              <a:defRPr/>
            </a:pPr>
            <a:r>
              <a:rPr kumimoji="0" lang="es-ES" sz="2900" b="0" i="0" u="none" strike="noStrike" kern="1200" cap="none" spc="0" normalizeH="0" baseline="0" noProof="0" dirty="0" smtClean="0">
                <a:ln>
                  <a:noFill/>
                </a:ln>
                <a:solidFill>
                  <a:schemeClr val="tx1"/>
                </a:solidFill>
                <a:effectLst/>
                <a:uLnTx/>
                <a:uFillTx/>
                <a:latin typeface="+mj-lt"/>
              </a:rPr>
              <a:t>Arquitectura de SI</a:t>
            </a:r>
          </a:p>
          <a:p>
            <a:pPr marL="914400" lvl="1" indent="-457200" algn="just">
              <a:spcBef>
                <a:spcPct val="20000"/>
              </a:spcBef>
              <a:buClr>
                <a:schemeClr val="accent1"/>
              </a:buClr>
              <a:buSzPct val="95000"/>
              <a:buFont typeface="+mj-lt"/>
              <a:buAutoNum type="alphaLcParenR"/>
              <a:defRPr/>
            </a:pPr>
            <a:r>
              <a:rPr lang="es-ES" sz="2900" dirty="0" smtClean="0">
                <a:latin typeface="+mj-lt"/>
              </a:rPr>
              <a:t>Arquitectura de TI</a:t>
            </a:r>
          </a:p>
          <a:p>
            <a:pPr marL="914400" lvl="1" indent="-457200" algn="just">
              <a:spcBef>
                <a:spcPct val="20000"/>
              </a:spcBef>
              <a:buClr>
                <a:schemeClr val="accent1"/>
              </a:buClr>
              <a:buSzPct val="95000"/>
              <a:buFont typeface="+mj-lt"/>
              <a:buAutoNum type="alphaLcParenR"/>
              <a:defRPr/>
            </a:pPr>
            <a:r>
              <a:rPr kumimoji="0" lang="es-ES" sz="2900" b="0" i="0" u="none" strike="noStrike" kern="1200" cap="none" spc="0" normalizeH="0" baseline="0" noProof="0" dirty="0" smtClean="0">
                <a:ln>
                  <a:noFill/>
                </a:ln>
                <a:solidFill>
                  <a:schemeClr val="tx1"/>
                </a:solidFill>
                <a:effectLst/>
                <a:uLnTx/>
                <a:uFillTx/>
                <a:latin typeface="+mj-lt"/>
              </a:rPr>
              <a:t>Modelo Operativo</a:t>
            </a:r>
          </a:p>
          <a:p>
            <a:pPr marL="914400" lvl="1" indent="-457200" algn="just">
              <a:spcBef>
                <a:spcPct val="20000"/>
              </a:spcBef>
              <a:buClr>
                <a:schemeClr val="accent1"/>
              </a:buClr>
              <a:buSzPct val="95000"/>
              <a:buFont typeface="+mj-lt"/>
              <a:buAutoNum type="alphaLcParenR"/>
              <a:defRPr/>
            </a:pPr>
            <a:r>
              <a:rPr lang="es-ES" sz="2900" dirty="0" smtClean="0">
                <a:latin typeface="+mj-lt"/>
              </a:rPr>
              <a:t>Estructura Organizacional de TI</a:t>
            </a:r>
            <a:endParaRPr kumimoji="0" lang="es-ES" sz="2900" b="0" i="0" u="none" strike="noStrike" kern="1200" cap="none" spc="0" normalizeH="0" baseline="0" noProof="0" dirty="0" smtClean="0">
              <a:ln>
                <a:noFill/>
              </a:ln>
              <a:solidFill>
                <a:schemeClr val="tx1"/>
              </a:solidFill>
              <a:effectLst/>
              <a:uLnTx/>
              <a:uFillTx/>
              <a:latin typeface="+mj-lt"/>
            </a:endParaRPr>
          </a:p>
          <a:p>
            <a:pPr marL="457200" indent="-457200" algn="just">
              <a:spcBef>
                <a:spcPct val="20000"/>
              </a:spcBef>
              <a:buClr>
                <a:schemeClr val="accent1"/>
              </a:buClr>
              <a:buSzPct val="95000"/>
              <a:buFont typeface="+mj-lt"/>
              <a:buAutoNum type="arabicPeriod"/>
              <a:defRPr/>
            </a:pPr>
            <a:r>
              <a:rPr lang="es-ES" sz="2900" dirty="0">
                <a:latin typeface="+mj-lt"/>
              </a:rPr>
              <a:t>PETI FASE </a:t>
            </a:r>
            <a:r>
              <a:rPr lang="es-ES" sz="2900" dirty="0" smtClean="0">
                <a:latin typeface="+mj-lt"/>
              </a:rPr>
              <a:t>IV- </a:t>
            </a:r>
            <a:r>
              <a:rPr lang="es-ES" sz="2900" dirty="0">
                <a:latin typeface="+mj-lt"/>
              </a:rPr>
              <a:t>MODELO </a:t>
            </a:r>
            <a:r>
              <a:rPr lang="es-ES" sz="2900" dirty="0" smtClean="0">
                <a:latin typeface="+mj-lt"/>
              </a:rPr>
              <a:t>DE PLANIFICACIÓN</a:t>
            </a:r>
            <a:endParaRPr lang="es-ES" sz="2900" dirty="0">
              <a:latin typeface="+mj-lt"/>
            </a:endParaRPr>
          </a:p>
          <a:p>
            <a:pPr marL="914400" lvl="1" indent="-457200" algn="just">
              <a:spcBef>
                <a:spcPct val="20000"/>
              </a:spcBef>
              <a:buClr>
                <a:schemeClr val="accent1"/>
              </a:buClr>
              <a:buSzPct val="95000"/>
              <a:buFont typeface="+mj-lt"/>
              <a:buAutoNum type="alphaLcParenR"/>
              <a:defRPr/>
            </a:pPr>
            <a:r>
              <a:rPr lang="es-ES" sz="2900" dirty="0" smtClean="0">
                <a:latin typeface="+mj-lt"/>
              </a:rPr>
              <a:t>Prioridades de Implementación</a:t>
            </a:r>
          </a:p>
          <a:p>
            <a:pPr marL="914400" lvl="1" indent="-457200" algn="just">
              <a:spcBef>
                <a:spcPct val="20000"/>
              </a:spcBef>
              <a:buClr>
                <a:schemeClr val="accent1"/>
              </a:buClr>
              <a:buSzPct val="95000"/>
              <a:buFont typeface="+mj-lt"/>
              <a:buAutoNum type="alphaLcParenR"/>
              <a:defRPr/>
            </a:pPr>
            <a:r>
              <a:rPr lang="es-ES" sz="2900" dirty="0" smtClean="0">
                <a:latin typeface="+mj-lt"/>
              </a:rPr>
              <a:t>Plan de Implementación</a:t>
            </a:r>
          </a:p>
          <a:p>
            <a:pPr marL="914400" lvl="1" indent="-457200" algn="just">
              <a:spcBef>
                <a:spcPct val="20000"/>
              </a:spcBef>
              <a:buClr>
                <a:schemeClr val="accent1"/>
              </a:buClr>
              <a:buSzPct val="95000"/>
              <a:buFont typeface="+mj-lt"/>
              <a:buAutoNum type="alphaLcParenR"/>
              <a:defRPr/>
            </a:pPr>
            <a:r>
              <a:rPr lang="es-ES" sz="2900" dirty="0" smtClean="0">
                <a:latin typeface="+mj-lt"/>
              </a:rPr>
              <a:t>Retorno de la Inversión</a:t>
            </a:r>
          </a:p>
          <a:p>
            <a:pPr marL="914400" lvl="1" indent="-457200" algn="just">
              <a:spcBef>
                <a:spcPct val="20000"/>
              </a:spcBef>
              <a:buClr>
                <a:schemeClr val="accent1"/>
              </a:buClr>
              <a:buSzPct val="95000"/>
              <a:buFont typeface="+mj-lt"/>
              <a:buAutoNum type="alphaLcParenR"/>
              <a:defRPr/>
            </a:pPr>
            <a:r>
              <a:rPr lang="es-ES" sz="2900" dirty="0" smtClean="0">
                <a:latin typeface="+mj-lt"/>
              </a:rPr>
              <a:t>Administración del Riesgo</a:t>
            </a:r>
          </a:p>
          <a:p>
            <a:pPr marL="914400" lvl="1" indent="-457200" algn="just">
              <a:spcBef>
                <a:spcPct val="20000"/>
              </a:spcBef>
              <a:buClr>
                <a:schemeClr val="accent1"/>
              </a:buClr>
              <a:buSzPct val="95000"/>
              <a:buFont typeface="+mj-lt"/>
              <a:buAutoNum type="alphaLcParenR"/>
              <a:defRPr/>
            </a:pPr>
            <a:r>
              <a:rPr lang="es-ES" sz="2900" dirty="0" smtClean="0">
                <a:latin typeface="+mj-lt"/>
              </a:rPr>
              <a:t>Valoración del Plan Estratégico de TI</a:t>
            </a:r>
          </a:p>
          <a:p>
            <a:pPr marL="457200" indent="-457200" algn="just">
              <a:spcBef>
                <a:spcPct val="20000"/>
              </a:spcBef>
              <a:buClr>
                <a:schemeClr val="accent1"/>
              </a:buClr>
              <a:buSzPct val="95000"/>
              <a:buFont typeface="+mj-lt"/>
              <a:buAutoNum type="arabicPeriod"/>
              <a:defRPr/>
            </a:pPr>
            <a:r>
              <a:rPr lang="es-ES" sz="2900" dirty="0" smtClean="0">
                <a:latin typeface="+mj-lt"/>
              </a:rPr>
              <a:t>CONCLUSIONES Y RECOMENDACIONES</a:t>
            </a:r>
            <a:endParaRPr lang="es-ES" sz="2900" dirty="0">
              <a:latin typeface="+mj-lt"/>
            </a:endParaRPr>
          </a:p>
          <a:p>
            <a:pPr marL="457200" indent="-457200" algn="just">
              <a:spcBef>
                <a:spcPct val="20000"/>
              </a:spcBef>
              <a:buClr>
                <a:schemeClr val="accent1"/>
              </a:buClr>
              <a:buSzPct val="95000"/>
              <a:buFont typeface="+mj-lt"/>
              <a:buAutoNum type="arabicPeriod"/>
              <a:defRPr/>
            </a:pPr>
            <a:endParaRPr lang="es-ES" sz="2400" dirty="0">
              <a:latin typeface="+mj-lt"/>
            </a:endParaRPr>
          </a:p>
          <a:p>
            <a:pPr marL="457200" indent="-457200" algn="just">
              <a:spcBef>
                <a:spcPct val="20000"/>
              </a:spcBef>
              <a:buClr>
                <a:schemeClr val="accent1"/>
              </a:buClr>
              <a:buSzPct val="95000"/>
              <a:buFont typeface="+mj-lt"/>
              <a:buAutoNum type="arabicPeriod"/>
              <a:defRPr/>
            </a:pPr>
            <a:endParaRPr kumimoji="0" lang="es-ES" sz="2400" b="0" i="0" u="none" strike="noStrike" kern="1200" cap="none" spc="0" normalizeH="0" baseline="0" noProof="0" dirty="0" smtClean="0">
              <a:ln>
                <a:noFill/>
              </a:ln>
              <a:solidFill>
                <a:schemeClr val="tx1"/>
              </a:solidFill>
              <a:effectLst/>
              <a:uLnTx/>
              <a:uFillTx/>
              <a:latin typeface="+mj-lt"/>
              <a:ea typeface="+mn-ea"/>
              <a:cs typeface="+mn-cs"/>
            </a:endParaRPr>
          </a:p>
          <a:p>
            <a:pPr marL="457200" marR="0" lvl="0" indent="-457200" algn="just" defTabSz="914400" rtl="0" eaLnBrk="1" fontAlgn="auto" latinLnBrk="0" hangingPunct="1">
              <a:lnSpc>
                <a:spcPct val="100000"/>
              </a:lnSpc>
              <a:spcBef>
                <a:spcPct val="20000"/>
              </a:spcBef>
              <a:spcAft>
                <a:spcPts val="0"/>
              </a:spcAft>
              <a:buClr>
                <a:schemeClr val="accent1"/>
              </a:buClr>
              <a:buSzPct val="95000"/>
              <a:buFont typeface="+mj-lt"/>
              <a:buAutoNum type="arabicPeriod"/>
              <a:tabLst/>
              <a:defRPr/>
            </a:pPr>
            <a:endParaRPr kumimoji="0" lang="es-ES" sz="2400" b="0" i="0" u="none" strike="noStrike" kern="1200" cap="none" spc="0" normalizeH="0" baseline="0" noProof="0" dirty="0" smtClean="0">
              <a:ln>
                <a:noFill/>
              </a:ln>
              <a:solidFill>
                <a:schemeClr val="tx1"/>
              </a:solidFill>
              <a:effectLst/>
              <a:uLnTx/>
              <a:uFillTx/>
              <a:latin typeface="+mj-lt"/>
              <a:ea typeface="+mn-ea"/>
              <a:cs typeface="+mn-cs"/>
            </a:endParaRPr>
          </a:p>
          <a:p>
            <a:pPr marL="457200" marR="0" lvl="0" indent="-457200" algn="just" defTabSz="914400" rtl="0" eaLnBrk="1" fontAlgn="auto" latinLnBrk="0" hangingPunct="1">
              <a:lnSpc>
                <a:spcPct val="100000"/>
              </a:lnSpc>
              <a:spcBef>
                <a:spcPct val="20000"/>
              </a:spcBef>
              <a:spcAft>
                <a:spcPts val="0"/>
              </a:spcAft>
              <a:buClr>
                <a:schemeClr val="accent1"/>
              </a:buClr>
              <a:buSzPct val="95000"/>
              <a:buFont typeface="+mj-lt"/>
              <a:buAutoNum type="arabicPeriod"/>
              <a:tabLst/>
              <a:defRPr/>
            </a:pPr>
            <a:endParaRPr kumimoji="0" lang="es-ES" sz="2600"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8" name="7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1115616" y="2276872"/>
            <a:ext cx="6075604" cy="1224136"/>
          </a:xfrm>
          <a:prstGeom prst="rect">
            <a:avLst/>
          </a:prstGeom>
          <a:gradFill>
            <a:gsLst>
              <a:gs pos="0">
                <a:srgbClr val="FF9933">
                  <a:alpha val="40000"/>
                </a:srgbClr>
              </a:gs>
              <a:gs pos="50000">
                <a:srgbClr val="FF9933">
                  <a:alpha val="28000"/>
                </a:srgbClr>
              </a:gs>
              <a:gs pos="100000">
                <a:srgbClr val="FFFFCC">
                  <a:alpha val="0"/>
                </a:srgbClr>
              </a:gs>
            </a:gsLst>
            <a:lin ang="5400000" scaled="0"/>
          </a:gradFill>
          <a:ln>
            <a:solidFill>
              <a:srgbClr val="FF6600"/>
            </a:solidFill>
          </a:ln>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s-EC" sz="3600" b="1" dirty="0"/>
          </a:p>
        </p:txBody>
      </p:sp>
    </p:spTree>
    <p:extLst>
      <p:ext uri="{BB962C8B-B14F-4D97-AF65-F5344CB8AC3E}">
        <p14:creationId xmlns:p14="http://schemas.microsoft.com/office/powerpoint/2010/main" val="24743331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600"/>
                                        <p:tgtEl>
                                          <p:spTgt spid="5"/>
                                        </p:tgtEl>
                                      </p:cBhvr>
                                    </p:animEffect>
                                  </p:childTnLst>
                                </p:cTn>
                              </p:par>
                            </p:childTnLst>
                          </p:cTn>
                        </p:par>
                        <p:par>
                          <p:cTn id="8" fill="hold">
                            <p:stCondLst>
                              <p:cond delay="600"/>
                            </p:stCondLst>
                            <p:childTnLst>
                              <p:par>
                                <p:cTn id="9" presetID="26"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61">
                                          <p:stCondLst>
                                            <p:cond delay="0"/>
                                          </p:stCondLst>
                                        </p:cTn>
                                        <p:tgtEl>
                                          <p:spTgt spid="6"/>
                                        </p:tgtEl>
                                      </p:cBhvr>
                                    </p:animEffect>
                                    <p:anim calcmode="lin" valueType="num">
                                      <p:cBhvr>
                                        <p:cTn id="12" dur="820"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299"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299" tmFilter="0, 0; 0.125,0.2665; 0.25,0.4; 0.375,0.465; 0.5,0.5;  0.625,0.535; 0.75,0.6; 0.875,0.7335; 1,1">
                                          <p:stCondLst>
                                            <p:cond delay="299"/>
                                          </p:stCondLst>
                                        </p:cTn>
                                        <p:tgtEl>
                                          <p:spTgt spid="6"/>
                                        </p:tgtEl>
                                        <p:attrNameLst>
                                          <p:attrName>ppt_y</p:attrName>
                                        </p:attrNameLst>
                                      </p:cBhvr>
                                      <p:tavLst>
                                        <p:tav tm="0" fmla="#ppt_y-sin(pi*$)/9">
                                          <p:val>
                                            <p:fltVal val="0"/>
                                          </p:val>
                                        </p:tav>
                                        <p:tav tm="100000">
                                          <p:val>
                                            <p:fltVal val="1"/>
                                          </p:val>
                                        </p:tav>
                                      </p:tavLst>
                                    </p:anim>
                                    <p:anim calcmode="lin" valueType="num">
                                      <p:cBhvr>
                                        <p:cTn id="15" dur="149" tmFilter="0, 0; 0.125,0.2665; 0.25,0.4; 0.375,0.465; 0.5,0.5;  0.625,0.535; 0.75,0.6; 0.875,0.7335; 1,1">
                                          <p:stCondLst>
                                            <p:cond delay="596"/>
                                          </p:stCondLst>
                                        </p:cTn>
                                        <p:tgtEl>
                                          <p:spTgt spid="6"/>
                                        </p:tgtEl>
                                        <p:attrNameLst>
                                          <p:attrName>ppt_y</p:attrName>
                                        </p:attrNameLst>
                                      </p:cBhvr>
                                      <p:tavLst>
                                        <p:tav tm="0" fmla="#ppt_y-sin(pi*$)/27">
                                          <p:val>
                                            <p:fltVal val="0"/>
                                          </p:val>
                                        </p:tav>
                                        <p:tav tm="100000">
                                          <p:val>
                                            <p:fltVal val="1"/>
                                          </p:val>
                                        </p:tav>
                                      </p:tavLst>
                                    </p:anim>
                                    <p:anim calcmode="lin" valueType="num">
                                      <p:cBhvr>
                                        <p:cTn id="16" dur="74" tmFilter="0, 0; 0.125,0.2665; 0.25,0.4; 0.375,0.465; 0.5,0.5;  0.625,0.535; 0.75,0.6; 0.875,0.7335; 1,1">
                                          <p:stCondLst>
                                            <p:cond delay="745"/>
                                          </p:stCondLst>
                                        </p:cTn>
                                        <p:tgtEl>
                                          <p:spTgt spid="6"/>
                                        </p:tgtEl>
                                        <p:attrNameLst>
                                          <p:attrName>ppt_y</p:attrName>
                                        </p:attrNameLst>
                                      </p:cBhvr>
                                      <p:tavLst>
                                        <p:tav tm="0" fmla="#ppt_y-sin(pi*$)/81">
                                          <p:val>
                                            <p:fltVal val="0"/>
                                          </p:val>
                                        </p:tav>
                                        <p:tav tm="100000">
                                          <p:val>
                                            <p:fltVal val="1"/>
                                          </p:val>
                                        </p:tav>
                                      </p:tavLst>
                                    </p:anim>
                                    <p:animScale>
                                      <p:cBhvr>
                                        <p:cTn id="17" dur="12">
                                          <p:stCondLst>
                                            <p:cond delay="292"/>
                                          </p:stCondLst>
                                        </p:cTn>
                                        <p:tgtEl>
                                          <p:spTgt spid="6"/>
                                        </p:tgtEl>
                                      </p:cBhvr>
                                      <p:to x="100000" y="60000"/>
                                    </p:animScale>
                                    <p:animScale>
                                      <p:cBhvr>
                                        <p:cTn id="18" dur="75" decel="50000">
                                          <p:stCondLst>
                                            <p:cond delay="304"/>
                                          </p:stCondLst>
                                        </p:cTn>
                                        <p:tgtEl>
                                          <p:spTgt spid="6"/>
                                        </p:tgtEl>
                                      </p:cBhvr>
                                      <p:to x="100000" y="100000"/>
                                    </p:animScale>
                                    <p:animScale>
                                      <p:cBhvr>
                                        <p:cTn id="19" dur="12">
                                          <p:stCondLst>
                                            <p:cond delay="590"/>
                                          </p:stCondLst>
                                        </p:cTn>
                                        <p:tgtEl>
                                          <p:spTgt spid="6"/>
                                        </p:tgtEl>
                                      </p:cBhvr>
                                      <p:to x="100000" y="80000"/>
                                    </p:animScale>
                                    <p:animScale>
                                      <p:cBhvr>
                                        <p:cTn id="20" dur="75" decel="50000">
                                          <p:stCondLst>
                                            <p:cond delay="602"/>
                                          </p:stCondLst>
                                        </p:cTn>
                                        <p:tgtEl>
                                          <p:spTgt spid="6"/>
                                        </p:tgtEl>
                                      </p:cBhvr>
                                      <p:to x="100000" y="100000"/>
                                    </p:animScale>
                                    <p:animScale>
                                      <p:cBhvr>
                                        <p:cTn id="21" dur="12">
                                          <p:stCondLst>
                                            <p:cond delay="739"/>
                                          </p:stCondLst>
                                        </p:cTn>
                                        <p:tgtEl>
                                          <p:spTgt spid="6"/>
                                        </p:tgtEl>
                                      </p:cBhvr>
                                      <p:to x="100000" y="90000"/>
                                    </p:animScale>
                                    <p:animScale>
                                      <p:cBhvr>
                                        <p:cTn id="22" dur="75" decel="50000">
                                          <p:stCondLst>
                                            <p:cond delay="751"/>
                                          </p:stCondLst>
                                        </p:cTn>
                                        <p:tgtEl>
                                          <p:spTgt spid="6"/>
                                        </p:tgtEl>
                                      </p:cBhvr>
                                      <p:to x="100000" y="100000"/>
                                    </p:animScale>
                                    <p:animScale>
                                      <p:cBhvr>
                                        <p:cTn id="23" dur="12">
                                          <p:stCondLst>
                                            <p:cond delay="814"/>
                                          </p:stCondLst>
                                        </p:cTn>
                                        <p:tgtEl>
                                          <p:spTgt spid="6"/>
                                        </p:tgtEl>
                                      </p:cBhvr>
                                      <p:to x="100000" y="95000"/>
                                    </p:animScale>
                                    <p:animScale>
                                      <p:cBhvr>
                                        <p:cTn id="24" dur="75" decel="50000">
                                          <p:stCondLst>
                                            <p:cond delay="825"/>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251" y="102940"/>
            <a:ext cx="6058949" cy="603448"/>
          </a:xfrm>
          <a:solidFill>
            <a:schemeClr val="bg2"/>
          </a:solidFill>
        </p:spPr>
        <p:txBody>
          <a:bodyPr>
            <a:noAutofit/>
          </a:bodyPr>
          <a:lstStyle/>
          <a:p>
            <a:r>
              <a:rPr lang="es-EC" sz="4000" b="1" dirty="0" smtClean="0"/>
              <a:t>CONTENIDO</a:t>
            </a:r>
            <a:endParaRPr lang="es-EC" sz="36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3</a:t>
            </a:fld>
            <a:endParaRPr lang="es-EC" dirty="0"/>
          </a:p>
        </p:txBody>
      </p:sp>
      <p:sp>
        <p:nvSpPr>
          <p:cNvPr id="5" name="2 Marcador de contenido"/>
          <p:cNvSpPr txBox="1">
            <a:spLocks/>
          </p:cNvSpPr>
          <p:nvPr/>
        </p:nvSpPr>
        <p:spPr>
          <a:xfrm>
            <a:off x="1187624" y="764704"/>
            <a:ext cx="7682844" cy="5688632"/>
          </a:xfrm>
          <a:prstGeom prst="rect">
            <a:avLst/>
          </a:prstGeom>
        </p:spPr>
        <p:txBody>
          <a:bodyPr vert="horz">
            <a:normAutofit fontScale="47500" lnSpcReduction="20000"/>
          </a:bodyPr>
          <a:lstStyle/>
          <a:p>
            <a:pPr marL="457200" indent="-457200" algn="just">
              <a:spcBef>
                <a:spcPct val="20000"/>
              </a:spcBef>
              <a:buClr>
                <a:schemeClr val="accent1"/>
              </a:buClr>
              <a:buSzPct val="95000"/>
              <a:buFont typeface="+mj-lt"/>
              <a:buAutoNum type="arabicPeriod"/>
              <a:defRPr/>
            </a:pPr>
            <a:r>
              <a:rPr lang="es-ES" sz="2900" dirty="0" smtClean="0">
                <a:latin typeface="+mj-lt"/>
              </a:rPr>
              <a:t>INTRODUCCIÓN</a:t>
            </a:r>
          </a:p>
          <a:p>
            <a:pPr marL="457200" indent="-457200" algn="just">
              <a:spcBef>
                <a:spcPct val="20000"/>
              </a:spcBef>
              <a:buClr>
                <a:schemeClr val="accent1"/>
              </a:buClr>
              <a:buSzPct val="95000"/>
              <a:buFont typeface="+mj-lt"/>
              <a:buAutoNum type="arabicPeriod"/>
              <a:defRPr/>
            </a:pPr>
            <a:r>
              <a:rPr lang="es-ES" sz="2900" dirty="0" smtClean="0">
                <a:latin typeface="+mj-lt"/>
              </a:rPr>
              <a:t>OBJETIVOS</a:t>
            </a:r>
          </a:p>
          <a:p>
            <a:pPr marL="457200" indent="-457200" algn="just">
              <a:spcBef>
                <a:spcPct val="20000"/>
              </a:spcBef>
              <a:buClr>
                <a:schemeClr val="accent1"/>
              </a:buClr>
              <a:buSzPct val="95000"/>
              <a:buFont typeface="+mj-lt"/>
              <a:buAutoNum type="arabicPeriod"/>
              <a:defRPr/>
            </a:pPr>
            <a:r>
              <a:rPr lang="es-ES" sz="2900" dirty="0">
                <a:latin typeface="+mj-lt"/>
              </a:rPr>
              <a:t>PETI FASE </a:t>
            </a:r>
            <a:r>
              <a:rPr lang="es-ES" sz="2900" dirty="0" smtClean="0">
                <a:latin typeface="+mj-lt"/>
              </a:rPr>
              <a:t>I- SITUACIÓN ACTUAL</a:t>
            </a:r>
          </a:p>
          <a:p>
            <a:pPr marL="914400" lvl="1" indent="-457200" algn="just">
              <a:spcBef>
                <a:spcPct val="20000"/>
              </a:spcBef>
              <a:buClr>
                <a:schemeClr val="accent1"/>
              </a:buClr>
              <a:buSzPct val="95000"/>
              <a:buFont typeface="+mj-lt"/>
              <a:buAutoNum type="alphaLcParenR"/>
              <a:defRPr/>
            </a:pPr>
            <a:r>
              <a:rPr lang="es-ES" sz="2900" dirty="0" smtClean="0">
                <a:latin typeface="+mj-lt"/>
              </a:rPr>
              <a:t>Alcance competitivo</a:t>
            </a:r>
          </a:p>
          <a:p>
            <a:pPr marL="914400" lvl="1" indent="-457200" algn="just">
              <a:spcBef>
                <a:spcPct val="20000"/>
              </a:spcBef>
              <a:buClr>
                <a:schemeClr val="accent1"/>
              </a:buClr>
              <a:buSzPct val="95000"/>
              <a:buFont typeface="+mj-lt"/>
              <a:buAutoNum type="alphaLcParenR"/>
              <a:defRPr/>
            </a:pPr>
            <a:r>
              <a:rPr lang="es-ES" sz="2900" dirty="0" smtClean="0">
                <a:latin typeface="+mj-lt"/>
              </a:rPr>
              <a:t>Estrategia de Negocio</a:t>
            </a:r>
          </a:p>
          <a:p>
            <a:pPr marL="914400" lvl="1" indent="-457200" algn="just">
              <a:spcBef>
                <a:spcPct val="20000"/>
              </a:spcBef>
              <a:buClr>
                <a:schemeClr val="accent1"/>
              </a:buClr>
              <a:buSzPct val="95000"/>
              <a:buFont typeface="+mj-lt"/>
              <a:buAutoNum type="alphaLcParenR"/>
              <a:defRPr/>
            </a:pPr>
            <a:r>
              <a:rPr lang="es-ES" sz="2900" dirty="0" smtClean="0">
                <a:latin typeface="+mj-lt"/>
              </a:rPr>
              <a:t>Modelo Operativo</a:t>
            </a:r>
          </a:p>
          <a:p>
            <a:pPr marL="914400" lvl="1" indent="-457200" algn="just">
              <a:spcBef>
                <a:spcPct val="20000"/>
              </a:spcBef>
              <a:buClr>
                <a:schemeClr val="accent1"/>
              </a:buClr>
              <a:buSzPct val="95000"/>
              <a:buFont typeface="+mj-lt"/>
              <a:buAutoNum type="alphaLcParenR"/>
              <a:defRPr/>
            </a:pPr>
            <a:r>
              <a:rPr lang="es-ES" sz="2900" dirty="0" smtClean="0">
                <a:latin typeface="+mj-lt"/>
              </a:rPr>
              <a:t>Modelo de TI</a:t>
            </a:r>
            <a:endParaRPr lang="es-ES" sz="2900" dirty="0">
              <a:latin typeface="+mj-lt"/>
            </a:endParaRPr>
          </a:p>
          <a:p>
            <a:pPr marL="457200" indent="-457200" algn="just">
              <a:spcBef>
                <a:spcPct val="20000"/>
              </a:spcBef>
              <a:buClr>
                <a:schemeClr val="accent1"/>
              </a:buClr>
              <a:buSzPct val="95000"/>
              <a:buFont typeface="+mj-lt"/>
              <a:buAutoNum type="arabicPeriod"/>
              <a:defRPr/>
            </a:pPr>
            <a:r>
              <a:rPr lang="es-EC" sz="2900" dirty="0" smtClean="0">
                <a:latin typeface="+mj-lt"/>
              </a:rPr>
              <a:t>PETI </a:t>
            </a:r>
            <a:r>
              <a:rPr lang="es-EC" sz="2900" dirty="0">
                <a:latin typeface="+mj-lt"/>
              </a:rPr>
              <a:t>FASE </a:t>
            </a:r>
            <a:r>
              <a:rPr lang="es-EC" sz="2900" dirty="0" smtClean="0">
                <a:latin typeface="+mj-lt"/>
              </a:rPr>
              <a:t>II- MODELO DE NEGOCIO</a:t>
            </a:r>
          </a:p>
          <a:p>
            <a:pPr lvl="2" indent="-457200" algn="just">
              <a:spcBef>
                <a:spcPct val="20000"/>
              </a:spcBef>
              <a:buClr>
                <a:schemeClr val="accent1"/>
              </a:buClr>
              <a:buSzPct val="95000"/>
              <a:buFont typeface="+mj-lt"/>
              <a:buAutoNum type="alphaLcParenR"/>
              <a:defRPr/>
            </a:pPr>
            <a:r>
              <a:rPr lang="es-ES" sz="2900" dirty="0">
                <a:latin typeface="+mj-lt"/>
              </a:rPr>
              <a:t>Análisis </a:t>
            </a:r>
            <a:r>
              <a:rPr lang="es-ES" sz="2900" dirty="0" smtClean="0">
                <a:latin typeface="+mj-lt"/>
              </a:rPr>
              <a:t>del Entorno</a:t>
            </a:r>
          </a:p>
          <a:p>
            <a:pPr lvl="2" indent="-457200" algn="just">
              <a:spcBef>
                <a:spcPct val="20000"/>
              </a:spcBef>
              <a:buClr>
                <a:schemeClr val="accent1"/>
              </a:buClr>
              <a:buSzPct val="95000"/>
              <a:buFont typeface="+mj-lt"/>
              <a:buAutoNum type="alphaLcParenR"/>
              <a:defRPr/>
            </a:pPr>
            <a:r>
              <a:rPr lang="es-ES" sz="2900" dirty="0" smtClean="0">
                <a:latin typeface="+mj-lt"/>
              </a:rPr>
              <a:t>Estrategia de Negocio</a:t>
            </a:r>
          </a:p>
          <a:p>
            <a:pPr lvl="2" indent="-457200" algn="just">
              <a:spcBef>
                <a:spcPct val="20000"/>
              </a:spcBef>
              <a:buClr>
                <a:schemeClr val="accent1"/>
              </a:buClr>
              <a:buSzPct val="95000"/>
              <a:buFont typeface="+mj-lt"/>
              <a:buAutoNum type="alphaLcParenR"/>
              <a:defRPr/>
            </a:pPr>
            <a:r>
              <a:rPr lang="es-ES" sz="2900" dirty="0" smtClean="0">
                <a:latin typeface="+mj-lt"/>
              </a:rPr>
              <a:t>Modelo Operativo</a:t>
            </a:r>
          </a:p>
          <a:p>
            <a:pPr lvl="2" indent="-457200" algn="just">
              <a:spcBef>
                <a:spcPct val="20000"/>
              </a:spcBef>
              <a:buClr>
                <a:schemeClr val="accent1"/>
              </a:buClr>
              <a:buSzPct val="95000"/>
              <a:buFont typeface="+mj-lt"/>
              <a:buAutoNum type="alphaLcParenR"/>
              <a:defRPr/>
            </a:pPr>
            <a:r>
              <a:rPr lang="es-ES" sz="2900" dirty="0" smtClean="0">
                <a:latin typeface="+mj-lt"/>
              </a:rPr>
              <a:t>Estructura de la Organización</a:t>
            </a:r>
          </a:p>
          <a:p>
            <a:pPr lvl="2" indent="-457200" algn="just">
              <a:spcBef>
                <a:spcPct val="20000"/>
              </a:spcBef>
              <a:buClr>
                <a:schemeClr val="accent1"/>
              </a:buClr>
              <a:buSzPct val="95000"/>
              <a:buFont typeface="+mj-lt"/>
              <a:buAutoNum type="alphaLcParenR"/>
              <a:defRPr/>
            </a:pPr>
            <a:r>
              <a:rPr lang="es-ES" sz="2900" dirty="0" smtClean="0">
                <a:latin typeface="+mj-lt"/>
              </a:rPr>
              <a:t>Arquitectura de la Información</a:t>
            </a:r>
            <a:endParaRPr lang="es-ES" sz="2900" dirty="0">
              <a:latin typeface="+mj-lt"/>
            </a:endParaRPr>
          </a:p>
          <a:p>
            <a:pPr marL="457200" indent="-457200" algn="just">
              <a:spcBef>
                <a:spcPct val="20000"/>
              </a:spcBef>
              <a:buClr>
                <a:schemeClr val="accent1"/>
              </a:buClr>
              <a:buSzPct val="95000"/>
              <a:buFont typeface="+mj-lt"/>
              <a:buAutoNum type="arabicPeriod"/>
              <a:defRPr/>
            </a:pPr>
            <a:r>
              <a:rPr kumimoji="0" lang="es-ES" sz="2900" b="0" i="0" u="none" strike="noStrike" kern="1200" cap="none" spc="0" normalizeH="0" baseline="0" noProof="0" dirty="0" smtClean="0">
                <a:ln>
                  <a:noFill/>
                </a:ln>
                <a:solidFill>
                  <a:schemeClr val="tx1"/>
                </a:solidFill>
                <a:effectLst/>
                <a:uLnTx/>
                <a:uFillTx/>
                <a:latin typeface="+mj-lt"/>
              </a:rPr>
              <a:t>PETI FASE III- MODELO DE TI</a:t>
            </a:r>
          </a:p>
          <a:p>
            <a:pPr marL="914400" lvl="1" indent="-457200" algn="just">
              <a:spcBef>
                <a:spcPct val="20000"/>
              </a:spcBef>
              <a:buClr>
                <a:schemeClr val="accent1"/>
              </a:buClr>
              <a:buSzPct val="95000"/>
              <a:buFont typeface="+mj-lt"/>
              <a:buAutoNum type="alphaLcParenR"/>
              <a:defRPr/>
            </a:pPr>
            <a:r>
              <a:rPr lang="es-ES" sz="2900" dirty="0" smtClean="0">
                <a:latin typeface="+mj-lt"/>
              </a:rPr>
              <a:t>Direccionamiento Estratégico de TI</a:t>
            </a:r>
          </a:p>
          <a:p>
            <a:pPr marL="914400" lvl="1" indent="-457200" algn="just">
              <a:spcBef>
                <a:spcPct val="20000"/>
              </a:spcBef>
              <a:buClr>
                <a:schemeClr val="accent1"/>
              </a:buClr>
              <a:buSzPct val="95000"/>
              <a:buFont typeface="+mj-lt"/>
              <a:buAutoNum type="alphaLcParenR"/>
              <a:defRPr/>
            </a:pPr>
            <a:r>
              <a:rPr kumimoji="0" lang="es-ES" sz="2900" b="0" i="0" u="none" strike="noStrike" kern="1200" cap="none" spc="0" normalizeH="0" baseline="0" noProof="0" dirty="0" smtClean="0">
                <a:ln>
                  <a:noFill/>
                </a:ln>
                <a:solidFill>
                  <a:schemeClr val="tx1"/>
                </a:solidFill>
                <a:effectLst/>
                <a:uLnTx/>
                <a:uFillTx/>
                <a:latin typeface="+mj-lt"/>
              </a:rPr>
              <a:t>Arquitectura de SI</a:t>
            </a:r>
          </a:p>
          <a:p>
            <a:pPr marL="914400" lvl="1" indent="-457200" algn="just">
              <a:spcBef>
                <a:spcPct val="20000"/>
              </a:spcBef>
              <a:buClr>
                <a:schemeClr val="accent1"/>
              </a:buClr>
              <a:buSzPct val="95000"/>
              <a:buFont typeface="+mj-lt"/>
              <a:buAutoNum type="alphaLcParenR"/>
              <a:defRPr/>
            </a:pPr>
            <a:r>
              <a:rPr lang="es-ES" sz="2900" dirty="0" smtClean="0">
                <a:latin typeface="+mj-lt"/>
              </a:rPr>
              <a:t>Arquitectura de TI</a:t>
            </a:r>
          </a:p>
          <a:p>
            <a:pPr marL="914400" lvl="1" indent="-457200" algn="just">
              <a:spcBef>
                <a:spcPct val="20000"/>
              </a:spcBef>
              <a:buClr>
                <a:schemeClr val="accent1"/>
              </a:buClr>
              <a:buSzPct val="95000"/>
              <a:buFont typeface="+mj-lt"/>
              <a:buAutoNum type="alphaLcParenR"/>
              <a:defRPr/>
            </a:pPr>
            <a:r>
              <a:rPr kumimoji="0" lang="es-ES" sz="2900" b="0" i="0" u="none" strike="noStrike" kern="1200" cap="none" spc="0" normalizeH="0" baseline="0" noProof="0" dirty="0" smtClean="0">
                <a:ln>
                  <a:noFill/>
                </a:ln>
                <a:solidFill>
                  <a:schemeClr val="tx1"/>
                </a:solidFill>
                <a:effectLst/>
                <a:uLnTx/>
                <a:uFillTx/>
                <a:latin typeface="+mj-lt"/>
              </a:rPr>
              <a:t>Modelo Operativo</a:t>
            </a:r>
          </a:p>
          <a:p>
            <a:pPr marL="914400" lvl="1" indent="-457200" algn="just">
              <a:spcBef>
                <a:spcPct val="20000"/>
              </a:spcBef>
              <a:buClr>
                <a:schemeClr val="accent1"/>
              </a:buClr>
              <a:buSzPct val="95000"/>
              <a:buFont typeface="+mj-lt"/>
              <a:buAutoNum type="alphaLcParenR"/>
              <a:defRPr/>
            </a:pPr>
            <a:r>
              <a:rPr lang="es-ES" sz="2900" dirty="0" smtClean="0">
                <a:latin typeface="+mj-lt"/>
              </a:rPr>
              <a:t>Estructura Organizacional de TI</a:t>
            </a:r>
            <a:endParaRPr kumimoji="0" lang="es-ES" sz="2900" b="0" i="0" u="none" strike="noStrike" kern="1200" cap="none" spc="0" normalizeH="0" baseline="0" noProof="0" dirty="0" smtClean="0">
              <a:ln>
                <a:noFill/>
              </a:ln>
              <a:solidFill>
                <a:schemeClr val="tx1"/>
              </a:solidFill>
              <a:effectLst/>
              <a:uLnTx/>
              <a:uFillTx/>
              <a:latin typeface="+mj-lt"/>
            </a:endParaRPr>
          </a:p>
          <a:p>
            <a:pPr marL="457200" indent="-457200" algn="just">
              <a:spcBef>
                <a:spcPct val="20000"/>
              </a:spcBef>
              <a:buClr>
                <a:schemeClr val="accent1"/>
              </a:buClr>
              <a:buSzPct val="95000"/>
              <a:buFont typeface="+mj-lt"/>
              <a:buAutoNum type="arabicPeriod"/>
              <a:defRPr/>
            </a:pPr>
            <a:r>
              <a:rPr lang="es-ES" sz="2900" dirty="0">
                <a:latin typeface="+mj-lt"/>
              </a:rPr>
              <a:t>PETI FASE </a:t>
            </a:r>
            <a:r>
              <a:rPr lang="es-ES" sz="2900" dirty="0" smtClean="0">
                <a:latin typeface="+mj-lt"/>
              </a:rPr>
              <a:t>IV- </a:t>
            </a:r>
            <a:r>
              <a:rPr lang="es-ES" sz="2900" dirty="0">
                <a:latin typeface="+mj-lt"/>
              </a:rPr>
              <a:t>MODELO </a:t>
            </a:r>
            <a:r>
              <a:rPr lang="es-ES" sz="2900" dirty="0" smtClean="0">
                <a:latin typeface="+mj-lt"/>
              </a:rPr>
              <a:t>DE PLANIFICACIÓN</a:t>
            </a:r>
            <a:endParaRPr lang="es-ES" sz="2900" dirty="0">
              <a:latin typeface="+mj-lt"/>
            </a:endParaRPr>
          </a:p>
          <a:p>
            <a:pPr marL="914400" lvl="1" indent="-457200" algn="just">
              <a:spcBef>
                <a:spcPct val="20000"/>
              </a:spcBef>
              <a:buClr>
                <a:schemeClr val="accent1"/>
              </a:buClr>
              <a:buSzPct val="95000"/>
              <a:buFont typeface="+mj-lt"/>
              <a:buAutoNum type="alphaLcParenR"/>
              <a:defRPr/>
            </a:pPr>
            <a:r>
              <a:rPr lang="es-ES" sz="2900" dirty="0" smtClean="0">
                <a:latin typeface="+mj-lt"/>
              </a:rPr>
              <a:t>Prioridades de Implementación</a:t>
            </a:r>
          </a:p>
          <a:p>
            <a:pPr marL="914400" lvl="1" indent="-457200" algn="just">
              <a:spcBef>
                <a:spcPct val="20000"/>
              </a:spcBef>
              <a:buClr>
                <a:schemeClr val="accent1"/>
              </a:buClr>
              <a:buSzPct val="95000"/>
              <a:buFont typeface="+mj-lt"/>
              <a:buAutoNum type="alphaLcParenR"/>
              <a:defRPr/>
            </a:pPr>
            <a:r>
              <a:rPr lang="es-ES" sz="2900" dirty="0" smtClean="0">
                <a:latin typeface="+mj-lt"/>
              </a:rPr>
              <a:t>Plan de Implementación</a:t>
            </a:r>
          </a:p>
          <a:p>
            <a:pPr marL="914400" lvl="1" indent="-457200" algn="just">
              <a:spcBef>
                <a:spcPct val="20000"/>
              </a:spcBef>
              <a:buClr>
                <a:schemeClr val="accent1"/>
              </a:buClr>
              <a:buSzPct val="95000"/>
              <a:buFont typeface="+mj-lt"/>
              <a:buAutoNum type="alphaLcParenR"/>
              <a:defRPr/>
            </a:pPr>
            <a:r>
              <a:rPr lang="es-ES" sz="2900" dirty="0" smtClean="0">
                <a:latin typeface="+mj-lt"/>
              </a:rPr>
              <a:t>Retorno de la Inversión</a:t>
            </a:r>
          </a:p>
          <a:p>
            <a:pPr marL="914400" lvl="1" indent="-457200" algn="just">
              <a:spcBef>
                <a:spcPct val="20000"/>
              </a:spcBef>
              <a:buClr>
                <a:schemeClr val="accent1"/>
              </a:buClr>
              <a:buSzPct val="95000"/>
              <a:buFont typeface="+mj-lt"/>
              <a:buAutoNum type="alphaLcParenR"/>
              <a:defRPr/>
            </a:pPr>
            <a:r>
              <a:rPr lang="es-ES" sz="2900" dirty="0" smtClean="0">
                <a:latin typeface="+mj-lt"/>
              </a:rPr>
              <a:t>Administración del Riesgo</a:t>
            </a:r>
          </a:p>
          <a:p>
            <a:pPr marL="914400" lvl="1" indent="-457200" algn="just">
              <a:spcBef>
                <a:spcPct val="20000"/>
              </a:spcBef>
              <a:buClr>
                <a:schemeClr val="accent1"/>
              </a:buClr>
              <a:buSzPct val="95000"/>
              <a:buFont typeface="+mj-lt"/>
              <a:buAutoNum type="alphaLcParenR"/>
              <a:defRPr/>
            </a:pPr>
            <a:r>
              <a:rPr lang="es-ES" sz="2900" dirty="0" smtClean="0">
                <a:latin typeface="+mj-lt"/>
              </a:rPr>
              <a:t>Valoración del Plan Estratégico de TI</a:t>
            </a:r>
          </a:p>
          <a:p>
            <a:pPr marL="457200" indent="-457200" algn="just">
              <a:spcBef>
                <a:spcPct val="20000"/>
              </a:spcBef>
              <a:buClr>
                <a:schemeClr val="accent1"/>
              </a:buClr>
              <a:buSzPct val="95000"/>
              <a:buFont typeface="+mj-lt"/>
              <a:buAutoNum type="arabicPeriod"/>
              <a:defRPr/>
            </a:pPr>
            <a:r>
              <a:rPr lang="es-ES" sz="2900" dirty="0" smtClean="0">
                <a:latin typeface="+mj-lt"/>
              </a:rPr>
              <a:t>CONCLUSIONES Y RECOMENDACIONES</a:t>
            </a:r>
            <a:endParaRPr lang="es-ES" sz="2900" dirty="0">
              <a:latin typeface="+mj-lt"/>
            </a:endParaRPr>
          </a:p>
          <a:p>
            <a:pPr marL="457200" indent="-457200" algn="just">
              <a:spcBef>
                <a:spcPct val="20000"/>
              </a:spcBef>
              <a:buClr>
                <a:schemeClr val="accent1"/>
              </a:buClr>
              <a:buSzPct val="95000"/>
              <a:buFont typeface="+mj-lt"/>
              <a:buAutoNum type="arabicPeriod"/>
              <a:defRPr/>
            </a:pPr>
            <a:endParaRPr lang="es-ES" sz="2400" dirty="0">
              <a:latin typeface="+mj-lt"/>
            </a:endParaRPr>
          </a:p>
          <a:p>
            <a:pPr marL="457200" indent="-457200" algn="just">
              <a:spcBef>
                <a:spcPct val="20000"/>
              </a:spcBef>
              <a:buClr>
                <a:schemeClr val="accent1"/>
              </a:buClr>
              <a:buSzPct val="95000"/>
              <a:buFont typeface="+mj-lt"/>
              <a:buAutoNum type="arabicPeriod"/>
              <a:defRPr/>
            </a:pPr>
            <a:endParaRPr kumimoji="0" lang="es-ES" sz="2400" b="0" i="0" u="none" strike="noStrike" kern="1200" cap="none" spc="0" normalizeH="0" baseline="0" noProof="0" dirty="0" smtClean="0">
              <a:ln>
                <a:noFill/>
              </a:ln>
              <a:solidFill>
                <a:schemeClr val="tx1"/>
              </a:solidFill>
              <a:effectLst/>
              <a:uLnTx/>
              <a:uFillTx/>
              <a:latin typeface="+mj-lt"/>
              <a:ea typeface="+mn-ea"/>
              <a:cs typeface="+mn-cs"/>
            </a:endParaRPr>
          </a:p>
          <a:p>
            <a:pPr marL="457200" marR="0" lvl="0" indent="-457200" algn="just" defTabSz="914400" rtl="0" eaLnBrk="1" fontAlgn="auto" latinLnBrk="0" hangingPunct="1">
              <a:lnSpc>
                <a:spcPct val="100000"/>
              </a:lnSpc>
              <a:spcBef>
                <a:spcPct val="20000"/>
              </a:spcBef>
              <a:spcAft>
                <a:spcPts val="0"/>
              </a:spcAft>
              <a:buClr>
                <a:schemeClr val="accent1"/>
              </a:buClr>
              <a:buSzPct val="95000"/>
              <a:buFont typeface="+mj-lt"/>
              <a:buAutoNum type="arabicPeriod"/>
              <a:tabLst/>
              <a:defRPr/>
            </a:pPr>
            <a:endParaRPr kumimoji="0" lang="es-ES" sz="2400" b="0" i="0" u="none" strike="noStrike" kern="1200" cap="none" spc="0" normalizeH="0" baseline="0" noProof="0" dirty="0" smtClean="0">
              <a:ln>
                <a:noFill/>
              </a:ln>
              <a:solidFill>
                <a:schemeClr val="tx1"/>
              </a:solidFill>
              <a:effectLst/>
              <a:uLnTx/>
              <a:uFillTx/>
              <a:latin typeface="+mj-lt"/>
              <a:ea typeface="+mn-ea"/>
              <a:cs typeface="+mn-cs"/>
            </a:endParaRPr>
          </a:p>
          <a:p>
            <a:pPr marL="457200" marR="0" lvl="0" indent="-457200" algn="just" defTabSz="914400" rtl="0" eaLnBrk="1" fontAlgn="auto" latinLnBrk="0" hangingPunct="1">
              <a:lnSpc>
                <a:spcPct val="100000"/>
              </a:lnSpc>
              <a:spcBef>
                <a:spcPct val="20000"/>
              </a:spcBef>
              <a:spcAft>
                <a:spcPts val="0"/>
              </a:spcAft>
              <a:buClr>
                <a:schemeClr val="accent1"/>
              </a:buClr>
              <a:buSzPct val="95000"/>
              <a:buFont typeface="+mj-lt"/>
              <a:buAutoNum type="arabicPeriod"/>
              <a:tabLst/>
              <a:defRPr/>
            </a:pPr>
            <a:endParaRPr kumimoji="0" lang="es-ES" sz="2600"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8" name="7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1115616" y="764704"/>
            <a:ext cx="6075604" cy="216024"/>
          </a:xfrm>
          <a:prstGeom prst="rect">
            <a:avLst/>
          </a:prstGeom>
          <a:gradFill>
            <a:gsLst>
              <a:gs pos="0">
                <a:srgbClr val="FF9933">
                  <a:alpha val="40000"/>
                </a:srgbClr>
              </a:gs>
              <a:gs pos="50000">
                <a:srgbClr val="FF9933">
                  <a:alpha val="28000"/>
                </a:srgbClr>
              </a:gs>
              <a:gs pos="100000">
                <a:srgbClr val="FFFFCC">
                  <a:alpha val="0"/>
                </a:srgbClr>
              </a:gs>
            </a:gsLst>
            <a:lin ang="5400000" scaled="0"/>
          </a:gradFill>
          <a:ln>
            <a:solidFill>
              <a:srgbClr val="FF6600"/>
            </a:solidFill>
          </a:ln>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s-EC" sz="3600" b="1" dirty="0"/>
          </a:p>
        </p:txBody>
      </p:sp>
    </p:spTree>
    <p:extLst>
      <p:ext uri="{BB962C8B-B14F-4D97-AF65-F5344CB8AC3E}">
        <p14:creationId xmlns:p14="http://schemas.microsoft.com/office/powerpoint/2010/main" val="59432733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600"/>
                                        <p:tgtEl>
                                          <p:spTgt spid="5"/>
                                        </p:tgtEl>
                                      </p:cBhvr>
                                    </p:animEffect>
                                  </p:childTnLst>
                                </p:cTn>
                              </p:par>
                            </p:childTnLst>
                          </p:cTn>
                        </p:par>
                        <p:par>
                          <p:cTn id="8" fill="hold">
                            <p:stCondLst>
                              <p:cond delay="600"/>
                            </p:stCondLst>
                            <p:childTnLst>
                              <p:par>
                                <p:cTn id="9" presetID="26"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61">
                                          <p:stCondLst>
                                            <p:cond delay="0"/>
                                          </p:stCondLst>
                                        </p:cTn>
                                        <p:tgtEl>
                                          <p:spTgt spid="6"/>
                                        </p:tgtEl>
                                      </p:cBhvr>
                                    </p:animEffect>
                                    <p:anim calcmode="lin" valueType="num">
                                      <p:cBhvr>
                                        <p:cTn id="12" dur="820"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299"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299" tmFilter="0, 0; 0.125,0.2665; 0.25,0.4; 0.375,0.465; 0.5,0.5;  0.625,0.535; 0.75,0.6; 0.875,0.7335; 1,1">
                                          <p:stCondLst>
                                            <p:cond delay="299"/>
                                          </p:stCondLst>
                                        </p:cTn>
                                        <p:tgtEl>
                                          <p:spTgt spid="6"/>
                                        </p:tgtEl>
                                        <p:attrNameLst>
                                          <p:attrName>ppt_y</p:attrName>
                                        </p:attrNameLst>
                                      </p:cBhvr>
                                      <p:tavLst>
                                        <p:tav tm="0" fmla="#ppt_y-sin(pi*$)/9">
                                          <p:val>
                                            <p:fltVal val="0"/>
                                          </p:val>
                                        </p:tav>
                                        <p:tav tm="100000">
                                          <p:val>
                                            <p:fltVal val="1"/>
                                          </p:val>
                                        </p:tav>
                                      </p:tavLst>
                                    </p:anim>
                                    <p:anim calcmode="lin" valueType="num">
                                      <p:cBhvr>
                                        <p:cTn id="15" dur="149" tmFilter="0, 0; 0.125,0.2665; 0.25,0.4; 0.375,0.465; 0.5,0.5;  0.625,0.535; 0.75,0.6; 0.875,0.7335; 1,1">
                                          <p:stCondLst>
                                            <p:cond delay="596"/>
                                          </p:stCondLst>
                                        </p:cTn>
                                        <p:tgtEl>
                                          <p:spTgt spid="6"/>
                                        </p:tgtEl>
                                        <p:attrNameLst>
                                          <p:attrName>ppt_y</p:attrName>
                                        </p:attrNameLst>
                                      </p:cBhvr>
                                      <p:tavLst>
                                        <p:tav tm="0" fmla="#ppt_y-sin(pi*$)/27">
                                          <p:val>
                                            <p:fltVal val="0"/>
                                          </p:val>
                                        </p:tav>
                                        <p:tav tm="100000">
                                          <p:val>
                                            <p:fltVal val="1"/>
                                          </p:val>
                                        </p:tav>
                                      </p:tavLst>
                                    </p:anim>
                                    <p:anim calcmode="lin" valueType="num">
                                      <p:cBhvr>
                                        <p:cTn id="16" dur="74" tmFilter="0, 0; 0.125,0.2665; 0.25,0.4; 0.375,0.465; 0.5,0.5;  0.625,0.535; 0.75,0.6; 0.875,0.7335; 1,1">
                                          <p:stCondLst>
                                            <p:cond delay="745"/>
                                          </p:stCondLst>
                                        </p:cTn>
                                        <p:tgtEl>
                                          <p:spTgt spid="6"/>
                                        </p:tgtEl>
                                        <p:attrNameLst>
                                          <p:attrName>ppt_y</p:attrName>
                                        </p:attrNameLst>
                                      </p:cBhvr>
                                      <p:tavLst>
                                        <p:tav tm="0" fmla="#ppt_y-sin(pi*$)/81">
                                          <p:val>
                                            <p:fltVal val="0"/>
                                          </p:val>
                                        </p:tav>
                                        <p:tav tm="100000">
                                          <p:val>
                                            <p:fltVal val="1"/>
                                          </p:val>
                                        </p:tav>
                                      </p:tavLst>
                                    </p:anim>
                                    <p:animScale>
                                      <p:cBhvr>
                                        <p:cTn id="17" dur="12">
                                          <p:stCondLst>
                                            <p:cond delay="292"/>
                                          </p:stCondLst>
                                        </p:cTn>
                                        <p:tgtEl>
                                          <p:spTgt spid="6"/>
                                        </p:tgtEl>
                                      </p:cBhvr>
                                      <p:to x="100000" y="60000"/>
                                    </p:animScale>
                                    <p:animScale>
                                      <p:cBhvr>
                                        <p:cTn id="18" dur="75" decel="50000">
                                          <p:stCondLst>
                                            <p:cond delay="304"/>
                                          </p:stCondLst>
                                        </p:cTn>
                                        <p:tgtEl>
                                          <p:spTgt spid="6"/>
                                        </p:tgtEl>
                                      </p:cBhvr>
                                      <p:to x="100000" y="100000"/>
                                    </p:animScale>
                                    <p:animScale>
                                      <p:cBhvr>
                                        <p:cTn id="19" dur="12">
                                          <p:stCondLst>
                                            <p:cond delay="590"/>
                                          </p:stCondLst>
                                        </p:cTn>
                                        <p:tgtEl>
                                          <p:spTgt spid="6"/>
                                        </p:tgtEl>
                                      </p:cBhvr>
                                      <p:to x="100000" y="80000"/>
                                    </p:animScale>
                                    <p:animScale>
                                      <p:cBhvr>
                                        <p:cTn id="20" dur="75" decel="50000">
                                          <p:stCondLst>
                                            <p:cond delay="602"/>
                                          </p:stCondLst>
                                        </p:cTn>
                                        <p:tgtEl>
                                          <p:spTgt spid="6"/>
                                        </p:tgtEl>
                                      </p:cBhvr>
                                      <p:to x="100000" y="100000"/>
                                    </p:animScale>
                                    <p:animScale>
                                      <p:cBhvr>
                                        <p:cTn id="21" dur="12">
                                          <p:stCondLst>
                                            <p:cond delay="739"/>
                                          </p:stCondLst>
                                        </p:cTn>
                                        <p:tgtEl>
                                          <p:spTgt spid="6"/>
                                        </p:tgtEl>
                                      </p:cBhvr>
                                      <p:to x="100000" y="90000"/>
                                    </p:animScale>
                                    <p:animScale>
                                      <p:cBhvr>
                                        <p:cTn id="22" dur="75" decel="50000">
                                          <p:stCondLst>
                                            <p:cond delay="751"/>
                                          </p:stCondLst>
                                        </p:cTn>
                                        <p:tgtEl>
                                          <p:spTgt spid="6"/>
                                        </p:tgtEl>
                                      </p:cBhvr>
                                      <p:to x="100000" y="100000"/>
                                    </p:animScale>
                                    <p:animScale>
                                      <p:cBhvr>
                                        <p:cTn id="23" dur="12">
                                          <p:stCondLst>
                                            <p:cond delay="814"/>
                                          </p:stCondLst>
                                        </p:cTn>
                                        <p:tgtEl>
                                          <p:spTgt spid="6"/>
                                        </p:tgtEl>
                                      </p:cBhvr>
                                      <p:to x="100000" y="95000"/>
                                    </p:animScale>
                                    <p:animScale>
                                      <p:cBhvr>
                                        <p:cTn id="24" dur="75" decel="50000">
                                          <p:stCondLst>
                                            <p:cond delay="825"/>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30</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142844" y="1428736"/>
            <a:ext cx="4643470"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                  MARCO TEÓRICO</a:t>
            </a:r>
            <a:endParaRPr lang="es-EC" sz="2000" dirty="0" smtClean="0">
              <a:solidFill>
                <a:schemeClr val="tx1"/>
              </a:solidFill>
            </a:endParaRPr>
          </a:p>
        </p:txBody>
      </p:sp>
      <p:sp>
        <p:nvSpPr>
          <p:cNvPr id="9" name="2 Marcador de contenido"/>
          <p:cNvSpPr txBox="1">
            <a:spLocks/>
          </p:cNvSpPr>
          <p:nvPr/>
        </p:nvSpPr>
        <p:spPr>
          <a:xfrm>
            <a:off x="4857752" y="2000240"/>
            <a:ext cx="4143404" cy="3929090"/>
          </a:xfrm>
          <a:prstGeom prst="rect">
            <a:avLst/>
          </a:prstGeom>
          <a:solidFill>
            <a:schemeClr val="bg2">
              <a:alpha val="62000"/>
            </a:schemeClr>
          </a:solidFill>
        </p:spPr>
        <p:txBody>
          <a:bodyPr vert="horz">
            <a:noAutofit/>
          </a:bodyPr>
          <a:lstStyle/>
          <a:p>
            <a:pPr algn="just"/>
            <a:r>
              <a:rPr lang="es-EC" sz="2000" dirty="0" smtClean="0"/>
              <a:t>Se propone la creación de un modelo de negocios, el mismo que representa la piedra fundamental del proceso de planeación de TI. Se concentra en el entendimiento del entorno y el establecimiento de la estrategia de negocios, que determina la construcción del modelo operativo, la estructura de la organización y la arquitectura de la información.</a:t>
            </a:r>
            <a:endParaRPr lang="es-EC" sz="2000" dirty="0"/>
          </a:p>
        </p:txBody>
      </p:sp>
      <p:pic>
        <p:nvPicPr>
          <p:cNvPr id="6146" name="Picture 2"/>
          <p:cNvPicPr>
            <a:picLocks noChangeAspect="1" noChangeArrowheads="1"/>
          </p:cNvPicPr>
          <p:nvPr/>
        </p:nvPicPr>
        <p:blipFill>
          <a:blip r:embed="rId3"/>
          <a:srcRect l="21590" r="21350"/>
          <a:stretch>
            <a:fillRect/>
          </a:stretch>
        </p:blipFill>
        <p:spPr bwMode="auto">
          <a:xfrm>
            <a:off x="71406" y="2000239"/>
            <a:ext cx="4714908" cy="4513821"/>
          </a:xfrm>
          <a:prstGeom prst="rect">
            <a:avLst/>
          </a:prstGeom>
          <a:noFill/>
          <a:ln w="9525">
            <a:noFill/>
            <a:miter lim="800000"/>
            <a:headEnd/>
            <a:tailEnd/>
          </a:ln>
          <a:effectLst/>
        </p:spPr>
      </p:pic>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bg/>
                                          </p:spTgt>
                                        </p:tgtEl>
                                        <p:attrNameLst>
                                          <p:attrName>style.visibility</p:attrName>
                                        </p:attrNameLst>
                                      </p:cBhvr>
                                      <p:to>
                                        <p:strVal val="visible"/>
                                      </p:to>
                                    </p:set>
                                    <p:anim calcmode="lin" valueType="num">
                                      <p:cBhvr additive="base">
                                        <p:cTn id="12"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9">
                                            <p:bg/>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31</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285720" y="1428736"/>
            <a:ext cx="4643470"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       MATRIZ FODA: </a:t>
            </a:r>
            <a:r>
              <a:rPr lang="es-EC" sz="2000" dirty="0" smtClean="0">
                <a:solidFill>
                  <a:schemeClr val="tx1"/>
                </a:solidFill>
              </a:rPr>
              <a:t>FORTALEZAS</a:t>
            </a:r>
          </a:p>
        </p:txBody>
      </p:sp>
      <p:sp>
        <p:nvSpPr>
          <p:cNvPr id="9" name="2 Marcador de contenido"/>
          <p:cNvSpPr txBox="1">
            <a:spLocks/>
          </p:cNvSpPr>
          <p:nvPr/>
        </p:nvSpPr>
        <p:spPr>
          <a:xfrm>
            <a:off x="285720" y="2000240"/>
            <a:ext cx="8715436" cy="3929090"/>
          </a:xfrm>
          <a:prstGeom prst="rect">
            <a:avLst/>
          </a:prstGeom>
          <a:solidFill>
            <a:schemeClr val="bg2">
              <a:alpha val="62000"/>
            </a:schemeClr>
          </a:solidFill>
        </p:spPr>
        <p:txBody>
          <a:bodyPr vert="horz">
            <a:noAutofit/>
          </a:bodyPr>
          <a:lstStyle/>
          <a:p>
            <a:pPr lvl="0">
              <a:buFont typeface="Arial" pitchFamily="34" charset="0"/>
              <a:buChar char="•"/>
            </a:pPr>
            <a:r>
              <a:rPr lang="es-EC" sz="2000" dirty="0" smtClean="0"/>
              <a:t>Experiencia de las distintas UN en la operación del sector eléctrico</a:t>
            </a:r>
          </a:p>
          <a:p>
            <a:pPr lvl="0">
              <a:buFont typeface="Arial" pitchFamily="34" charset="0"/>
              <a:buChar char="•"/>
            </a:pPr>
            <a:r>
              <a:rPr lang="es-EC" sz="2000" dirty="0" smtClean="0"/>
              <a:t>Compromiso del personal </a:t>
            </a:r>
          </a:p>
          <a:p>
            <a:pPr lvl="0">
              <a:buFont typeface="Arial" pitchFamily="34" charset="0"/>
              <a:buChar char="•"/>
            </a:pPr>
            <a:r>
              <a:rPr lang="es-EC" sz="2000" dirty="0" smtClean="0"/>
              <a:t>Integración vertical en el sector (generación, transmisión)</a:t>
            </a:r>
          </a:p>
          <a:p>
            <a:pPr lvl="0">
              <a:buFont typeface="Arial" pitchFamily="34" charset="0"/>
              <a:buChar char="•"/>
            </a:pPr>
            <a:r>
              <a:rPr lang="es-EC" sz="2000" dirty="0" smtClean="0"/>
              <a:t>Liderazgo de la alta dirección para consolidar a CELEC EP como la principal     </a:t>
            </a:r>
          </a:p>
          <a:p>
            <a:pPr lvl="0"/>
            <a:r>
              <a:rPr lang="es-EC" sz="2000" dirty="0" smtClean="0"/>
              <a:t>  empresa del país.</a:t>
            </a:r>
          </a:p>
          <a:p>
            <a:pPr lvl="0">
              <a:buFont typeface="Arial" pitchFamily="34" charset="0"/>
              <a:buChar char="•"/>
            </a:pPr>
            <a:r>
              <a:rPr lang="es-EC" sz="2000" dirty="0" smtClean="0"/>
              <a:t>Disponer de la capacidad instalada en generación y transmisión</a:t>
            </a:r>
          </a:p>
          <a:p>
            <a:pPr lvl="0">
              <a:buFont typeface="Arial" pitchFamily="34" charset="0"/>
              <a:buChar char="•"/>
            </a:pPr>
            <a:r>
              <a:rPr lang="es-EC" sz="2000" dirty="0" smtClean="0"/>
              <a:t>Buena base de personal técnico capacitado </a:t>
            </a:r>
          </a:p>
          <a:p>
            <a:pPr lvl="0">
              <a:buFont typeface="Arial" pitchFamily="34" charset="0"/>
              <a:buChar char="•"/>
            </a:pPr>
            <a:r>
              <a:rPr lang="es-EC" sz="2000" dirty="0" smtClean="0"/>
              <a:t>Red de comunicación propia (fibra óptica)</a:t>
            </a:r>
          </a:p>
          <a:p>
            <a:pPr lvl="0">
              <a:buFont typeface="Arial" pitchFamily="34" charset="0"/>
              <a:buChar char="•"/>
            </a:pPr>
            <a:r>
              <a:rPr lang="es-EC" sz="2000" dirty="0" smtClean="0"/>
              <a:t>Apoyo de autoridades para la actualización tecnológica y modernización</a:t>
            </a:r>
          </a:p>
          <a:p>
            <a:pPr lvl="0">
              <a:buFont typeface="Arial" pitchFamily="34" charset="0"/>
              <a:buChar char="•"/>
            </a:pPr>
            <a:r>
              <a:rPr lang="es-EC" sz="2000" dirty="0" smtClean="0"/>
              <a:t>Atención permanente al manejo ambiental</a:t>
            </a:r>
          </a:p>
          <a:p>
            <a:pPr lvl="0">
              <a:buFont typeface="Arial" pitchFamily="34" charset="0"/>
              <a:buChar char="•"/>
            </a:pPr>
            <a:r>
              <a:rPr lang="es-EC" sz="2000" dirty="0" smtClean="0"/>
              <a:t>Economía de escala – monopolio natural</a:t>
            </a:r>
          </a:p>
          <a:p>
            <a:pPr lvl="0">
              <a:buFont typeface="Arial" pitchFamily="34" charset="0"/>
              <a:buChar char="•"/>
            </a:pPr>
            <a:r>
              <a:rPr lang="es-EC" sz="2000" dirty="0" smtClean="0"/>
              <a:t>Sistemas de Gestión de Calidad implementados en varias UN</a:t>
            </a:r>
            <a:endParaRPr lang="es-EC" sz="2000" dirty="0"/>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32</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285720" y="1428736"/>
            <a:ext cx="478634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       MATRIZ FODA: </a:t>
            </a:r>
            <a:r>
              <a:rPr lang="es-EC" sz="2000" dirty="0" smtClean="0">
                <a:solidFill>
                  <a:schemeClr val="tx1"/>
                </a:solidFill>
              </a:rPr>
              <a:t>OPORTUNIDADES</a:t>
            </a:r>
          </a:p>
        </p:txBody>
      </p:sp>
      <p:sp>
        <p:nvSpPr>
          <p:cNvPr id="9" name="2 Marcador de contenido"/>
          <p:cNvSpPr txBox="1">
            <a:spLocks/>
          </p:cNvSpPr>
          <p:nvPr/>
        </p:nvSpPr>
        <p:spPr>
          <a:xfrm>
            <a:off x="285720" y="2000240"/>
            <a:ext cx="8715436" cy="3929090"/>
          </a:xfrm>
          <a:prstGeom prst="rect">
            <a:avLst/>
          </a:prstGeom>
          <a:solidFill>
            <a:schemeClr val="bg2">
              <a:alpha val="62000"/>
            </a:schemeClr>
          </a:solidFill>
        </p:spPr>
        <p:txBody>
          <a:bodyPr vert="horz">
            <a:noAutofit/>
          </a:bodyPr>
          <a:lstStyle/>
          <a:p>
            <a:pPr lvl="0">
              <a:buFont typeface="Arial" pitchFamily="34" charset="0"/>
              <a:buChar char="•"/>
            </a:pPr>
            <a:r>
              <a:rPr lang="es-EC" sz="2000" dirty="0" smtClean="0"/>
              <a:t>Impulso del Gobierno para el crecimiento y fortalecimiento de la </a:t>
            </a:r>
          </a:p>
          <a:p>
            <a:pPr lvl="0"/>
            <a:r>
              <a:rPr lang="es-EC" sz="2000" dirty="0" smtClean="0"/>
              <a:t>  corporación.</a:t>
            </a:r>
          </a:p>
          <a:p>
            <a:pPr lvl="0">
              <a:buFont typeface="Arial" pitchFamily="34" charset="0"/>
              <a:buChar char="•"/>
            </a:pPr>
            <a:r>
              <a:rPr lang="es-EC" sz="2000" dirty="0" smtClean="0"/>
              <a:t>Potencial incremento de la capacidad instalada de generación.</a:t>
            </a:r>
          </a:p>
          <a:p>
            <a:pPr lvl="0">
              <a:buFont typeface="Arial" pitchFamily="34" charset="0"/>
              <a:buChar char="•"/>
            </a:pPr>
            <a:r>
              <a:rPr lang="es-EC" sz="2000" dirty="0" smtClean="0"/>
              <a:t>Necesidad de cambiar la estructura de la Matriz Energética del país.</a:t>
            </a:r>
          </a:p>
          <a:p>
            <a:pPr lvl="0">
              <a:buFont typeface="Arial" pitchFamily="34" charset="0"/>
              <a:buChar char="•"/>
            </a:pPr>
            <a:r>
              <a:rPr lang="es-EC" sz="2000" dirty="0" smtClean="0"/>
              <a:t>Diversidad de fuentes de energías alternativas.</a:t>
            </a:r>
          </a:p>
          <a:p>
            <a:pPr lvl="0">
              <a:buFont typeface="Arial" pitchFamily="34" charset="0"/>
              <a:buChar char="•"/>
            </a:pPr>
            <a:r>
              <a:rPr lang="es-EC" sz="2000" dirty="0" smtClean="0"/>
              <a:t>Apertura a nuevas fuentes de financiamiento.</a:t>
            </a:r>
          </a:p>
          <a:p>
            <a:pPr lvl="0">
              <a:buFont typeface="Arial" pitchFamily="34" charset="0"/>
              <a:buChar char="•"/>
            </a:pPr>
            <a:r>
              <a:rPr lang="es-EC" sz="2000" dirty="0" smtClean="0"/>
              <a:t>Acceso al Mercado de Carbono y Mecanismo de Desarrollo Limpio –MDL-.</a:t>
            </a:r>
          </a:p>
          <a:p>
            <a:pPr lvl="0">
              <a:buFont typeface="Arial" pitchFamily="34" charset="0"/>
              <a:buChar char="•"/>
            </a:pPr>
            <a:r>
              <a:rPr lang="es-EC" sz="2000" dirty="0" smtClean="0"/>
              <a:t>Posibilidad de alianzas estratégicas y cooperación (Decreto No. 220)</a:t>
            </a:r>
          </a:p>
          <a:p>
            <a:pPr lvl="0">
              <a:buFont typeface="Arial" pitchFamily="34" charset="0"/>
              <a:buChar char="•"/>
            </a:pPr>
            <a:r>
              <a:rPr lang="es-EC" sz="2000" dirty="0" smtClean="0"/>
              <a:t>Gobernabilidad</a:t>
            </a:r>
          </a:p>
          <a:p>
            <a:pPr lvl="0">
              <a:buFont typeface="Arial" pitchFamily="34" charset="0"/>
              <a:buChar char="•"/>
            </a:pPr>
            <a:r>
              <a:rPr lang="es-EC" sz="2000" dirty="0" smtClean="0"/>
              <a:t>Asignación exclusiva a CELEC EP para ejecutar proyectos de expansión</a:t>
            </a:r>
          </a:p>
          <a:p>
            <a:pPr lvl="0">
              <a:buFont typeface="Arial" pitchFamily="34" charset="0"/>
              <a:buChar char="•"/>
            </a:pPr>
            <a:r>
              <a:rPr lang="es-EC" sz="2000" dirty="0" smtClean="0"/>
              <a:t>Disponibilidad de nuevas tecnologías</a:t>
            </a:r>
            <a:endParaRPr lang="es-EC" sz="2000" dirty="0"/>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33</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285720" y="1428736"/>
            <a:ext cx="478634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       MATRIZ FODA: </a:t>
            </a:r>
            <a:r>
              <a:rPr lang="es-EC" sz="2000" dirty="0" smtClean="0">
                <a:solidFill>
                  <a:schemeClr val="tx1"/>
                </a:solidFill>
              </a:rPr>
              <a:t>DEBILIDADES</a:t>
            </a:r>
          </a:p>
        </p:txBody>
      </p:sp>
      <p:sp>
        <p:nvSpPr>
          <p:cNvPr id="9" name="2 Marcador de contenido"/>
          <p:cNvSpPr txBox="1">
            <a:spLocks/>
          </p:cNvSpPr>
          <p:nvPr/>
        </p:nvSpPr>
        <p:spPr>
          <a:xfrm>
            <a:off x="285720" y="2000240"/>
            <a:ext cx="8715436" cy="4500594"/>
          </a:xfrm>
          <a:prstGeom prst="rect">
            <a:avLst/>
          </a:prstGeom>
          <a:solidFill>
            <a:schemeClr val="bg2">
              <a:alpha val="62000"/>
            </a:schemeClr>
          </a:solidFill>
        </p:spPr>
        <p:txBody>
          <a:bodyPr vert="horz">
            <a:noAutofit/>
          </a:bodyPr>
          <a:lstStyle/>
          <a:p>
            <a:pPr lvl="0">
              <a:buFont typeface="Arial" pitchFamily="34" charset="0"/>
              <a:buChar char="•"/>
            </a:pPr>
            <a:r>
              <a:rPr lang="es-EC" sz="2000" dirty="0" smtClean="0"/>
              <a:t>Falta de recursos para la gestión</a:t>
            </a:r>
          </a:p>
          <a:p>
            <a:pPr lvl="0">
              <a:buFont typeface="Arial" pitchFamily="34" charset="0"/>
              <a:buChar char="•"/>
            </a:pPr>
            <a:r>
              <a:rPr lang="es-EC" sz="2000" dirty="0" smtClean="0"/>
              <a:t>Falta de identidad corporativa de las UN.  Se observa que las áreas de </a:t>
            </a:r>
          </a:p>
          <a:p>
            <a:pPr lvl="0"/>
            <a:r>
              <a:rPr lang="es-EC" sz="2000" dirty="0" smtClean="0"/>
              <a:t>  tecnología de las UN no han logrado alinearse a una visión corporativa de     </a:t>
            </a:r>
          </a:p>
          <a:p>
            <a:pPr lvl="0"/>
            <a:r>
              <a:rPr lang="es-EC" sz="2000" dirty="0" smtClean="0"/>
              <a:t>  TI, manteniendo sus propias estructuras, planes e incluso visiones.</a:t>
            </a:r>
          </a:p>
          <a:p>
            <a:pPr lvl="0">
              <a:buFont typeface="Arial" pitchFamily="34" charset="0"/>
              <a:buChar char="•"/>
            </a:pPr>
            <a:r>
              <a:rPr lang="es-EC" sz="2000" dirty="0" smtClean="0"/>
              <a:t>Falta de normativa y directrices corporativas. </a:t>
            </a:r>
          </a:p>
          <a:p>
            <a:pPr lvl="0">
              <a:buFont typeface="Arial" pitchFamily="34" charset="0"/>
              <a:buChar char="•"/>
            </a:pPr>
            <a:r>
              <a:rPr lang="es-EC" sz="2000" dirty="0" smtClean="0"/>
              <a:t>Resistencia al cambio con respecto al nuevo esquema de EP</a:t>
            </a:r>
          </a:p>
          <a:p>
            <a:pPr lvl="0">
              <a:buFont typeface="Arial" pitchFamily="34" charset="0"/>
              <a:buChar char="•"/>
            </a:pPr>
            <a:r>
              <a:rPr lang="es-EC" sz="2000" dirty="0" smtClean="0"/>
              <a:t>Débil capacitación técnica especializada,</a:t>
            </a:r>
          </a:p>
          <a:p>
            <a:pPr lvl="0">
              <a:buFont typeface="Arial" pitchFamily="34" charset="0"/>
              <a:buChar char="•"/>
            </a:pPr>
            <a:r>
              <a:rPr lang="es-EC" sz="2000" dirty="0" smtClean="0"/>
              <a:t>Débil esquema de comunicación y coordinación</a:t>
            </a:r>
          </a:p>
          <a:p>
            <a:pPr lvl="0">
              <a:buFont typeface="Arial" pitchFamily="34" charset="0"/>
              <a:buChar char="•"/>
            </a:pPr>
            <a:r>
              <a:rPr lang="es-EC" sz="2000" dirty="0" smtClean="0"/>
              <a:t>Infraestructura de Generación y Transmisión con alto nivel de obsolescencia</a:t>
            </a:r>
          </a:p>
          <a:p>
            <a:pPr lvl="0">
              <a:buFont typeface="Arial" pitchFamily="34" charset="0"/>
              <a:buChar char="•"/>
            </a:pPr>
            <a:r>
              <a:rPr lang="es-EC" sz="2000" dirty="0" smtClean="0"/>
              <a:t>Restricciones en el sistema de transmisión</a:t>
            </a:r>
          </a:p>
          <a:p>
            <a:pPr lvl="0">
              <a:buFont typeface="Arial" pitchFamily="34" charset="0"/>
              <a:buChar char="•"/>
            </a:pPr>
            <a:r>
              <a:rPr lang="es-EC" sz="2000" dirty="0" smtClean="0"/>
              <a:t>Deficiencia en procesos de contratación pública</a:t>
            </a:r>
          </a:p>
          <a:p>
            <a:pPr lvl="0">
              <a:buFont typeface="Arial" pitchFamily="34" charset="0"/>
              <a:buChar char="•"/>
            </a:pPr>
            <a:r>
              <a:rPr lang="es-EC" sz="2000" dirty="0" smtClean="0"/>
              <a:t>Diseño organizacional inadecuado</a:t>
            </a:r>
          </a:p>
          <a:p>
            <a:pPr lvl="0">
              <a:buFont typeface="Arial" pitchFamily="34" charset="0"/>
              <a:buChar char="•"/>
            </a:pPr>
            <a:r>
              <a:rPr lang="es-EC" sz="2000" dirty="0" smtClean="0"/>
              <a:t>Falta de homologación salarial </a:t>
            </a:r>
          </a:p>
          <a:p>
            <a:pPr lvl="0">
              <a:buFont typeface="Arial" pitchFamily="34" charset="0"/>
              <a:buChar char="•"/>
            </a:pPr>
            <a:r>
              <a:rPr lang="es-EC" sz="2000" dirty="0" smtClean="0"/>
              <a:t>Falta de aprovechamiento de infraestructura de telecomunicaciones</a:t>
            </a:r>
          </a:p>
          <a:p>
            <a:pPr lvl="0">
              <a:buFont typeface="Arial" pitchFamily="34" charset="0"/>
              <a:buChar char="•"/>
            </a:pPr>
            <a:r>
              <a:rPr lang="es-EC" sz="2000" dirty="0" smtClean="0"/>
              <a:t>Falta de sistemas tecnológicos que generen información oportuna y confiable</a:t>
            </a:r>
            <a:endParaRPr lang="es-EC" sz="2000" dirty="0"/>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34</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285720" y="1428736"/>
            <a:ext cx="478634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       MATRIZ FODA: </a:t>
            </a:r>
            <a:r>
              <a:rPr lang="es-EC" sz="2000" dirty="0" smtClean="0">
                <a:solidFill>
                  <a:schemeClr val="tx1"/>
                </a:solidFill>
              </a:rPr>
              <a:t>AMENAZAS</a:t>
            </a:r>
          </a:p>
        </p:txBody>
      </p:sp>
      <p:sp>
        <p:nvSpPr>
          <p:cNvPr id="9" name="2 Marcador de contenido"/>
          <p:cNvSpPr txBox="1">
            <a:spLocks/>
          </p:cNvSpPr>
          <p:nvPr/>
        </p:nvSpPr>
        <p:spPr>
          <a:xfrm>
            <a:off x="285720" y="2000240"/>
            <a:ext cx="8715436" cy="4500594"/>
          </a:xfrm>
          <a:prstGeom prst="rect">
            <a:avLst/>
          </a:prstGeom>
          <a:solidFill>
            <a:schemeClr val="bg2">
              <a:alpha val="62000"/>
            </a:schemeClr>
          </a:solidFill>
        </p:spPr>
        <p:txBody>
          <a:bodyPr vert="horz">
            <a:noAutofit/>
          </a:bodyPr>
          <a:lstStyle/>
          <a:p>
            <a:pPr lvl="0">
              <a:buFont typeface="Arial" pitchFamily="34" charset="0"/>
              <a:buChar char="•"/>
            </a:pPr>
            <a:r>
              <a:rPr lang="es-ES_tradnl" sz="2000" dirty="0" smtClean="0"/>
              <a:t>Marco jurídico no definido</a:t>
            </a:r>
            <a:endParaRPr lang="es-EC" sz="2000" dirty="0" smtClean="0"/>
          </a:p>
          <a:p>
            <a:pPr lvl="0">
              <a:buFont typeface="Arial" pitchFamily="34" charset="0"/>
              <a:buChar char="•"/>
            </a:pPr>
            <a:r>
              <a:rPr lang="es-ES_tradnl" sz="2000" dirty="0" smtClean="0"/>
              <a:t>Dependencia de recursos económicos del Ministerio de Finanzas  y de la </a:t>
            </a:r>
          </a:p>
          <a:p>
            <a:pPr lvl="0"/>
            <a:r>
              <a:rPr lang="es-ES_tradnl" sz="2000" dirty="0" smtClean="0"/>
              <a:t>  Tarifa eléctrica que no cubre los costos reales del servicio eléctrico.</a:t>
            </a:r>
            <a:endParaRPr lang="es-EC" sz="2000" dirty="0" smtClean="0"/>
          </a:p>
          <a:p>
            <a:pPr lvl="0">
              <a:buFont typeface="Arial" pitchFamily="34" charset="0"/>
              <a:buChar char="•"/>
            </a:pPr>
            <a:r>
              <a:rPr lang="es-ES_tradnl" sz="2000" dirty="0" smtClean="0"/>
              <a:t>Incertidumbre en flujo de recursos para inversión</a:t>
            </a:r>
            <a:endParaRPr lang="es-EC" sz="2000" dirty="0" smtClean="0"/>
          </a:p>
          <a:p>
            <a:pPr lvl="0">
              <a:buFont typeface="Arial" pitchFamily="34" charset="0"/>
              <a:buChar char="•"/>
            </a:pPr>
            <a:r>
              <a:rPr lang="es-ES_tradnl" sz="2000" dirty="0" smtClean="0"/>
              <a:t>Riesgos naturales</a:t>
            </a:r>
            <a:endParaRPr lang="es-EC" sz="2000" dirty="0" smtClean="0"/>
          </a:p>
          <a:p>
            <a:pPr lvl="0">
              <a:buFont typeface="Arial" pitchFamily="34" charset="0"/>
              <a:buChar char="•"/>
            </a:pPr>
            <a:r>
              <a:rPr lang="es-ES_tradnl" sz="2000" dirty="0" smtClean="0"/>
              <a:t>Resistencia de comunidades frente a proyectos</a:t>
            </a:r>
            <a:endParaRPr lang="es-EC" sz="2000" dirty="0" smtClean="0"/>
          </a:p>
          <a:p>
            <a:pPr lvl="0">
              <a:buFont typeface="Arial" pitchFamily="34" charset="0"/>
              <a:buChar char="•"/>
            </a:pPr>
            <a:r>
              <a:rPr lang="es-ES_tradnl" sz="2000" dirty="0" smtClean="0"/>
              <a:t>Endurecimiento de normas ambientales</a:t>
            </a:r>
            <a:endParaRPr lang="es-EC" sz="2000" dirty="0" smtClean="0"/>
          </a:p>
          <a:p>
            <a:pPr lvl="0">
              <a:buFont typeface="Arial" pitchFamily="34" charset="0"/>
              <a:buChar char="•"/>
            </a:pPr>
            <a:r>
              <a:rPr lang="es-ES_tradnl" sz="2000" dirty="0" smtClean="0"/>
              <a:t>Calentamiento global (riesgo hidrológico)</a:t>
            </a:r>
            <a:endParaRPr lang="es-EC" sz="2000" dirty="0" smtClean="0"/>
          </a:p>
          <a:p>
            <a:pPr lvl="0">
              <a:buFont typeface="Arial" pitchFamily="34" charset="0"/>
              <a:buChar char="•"/>
            </a:pPr>
            <a:r>
              <a:rPr lang="es-ES_tradnl" sz="2000" dirty="0" smtClean="0"/>
              <a:t>Falta de continuidad de actores políticos</a:t>
            </a:r>
            <a:endParaRPr lang="es-EC" sz="2000" dirty="0" smtClean="0"/>
          </a:p>
          <a:p>
            <a:pPr lvl="0">
              <a:buFont typeface="Arial" pitchFamily="34" charset="0"/>
              <a:buChar char="•"/>
            </a:pPr>
            <a:r>
              <a:rPr lang="es-ES_tradnl" sz="2000" dirty="0" smtClean="0"/>
              <a:t>Decreto ejecutivo no contempla la competencia de telecomunicaciones</a:t>
            </a:r>
            <a:endParaRPr lang="es-EC" sz="2000" dirty="0" smtClean="0"/>
          </a:p>
          <a:p>
            <a:pPr lvl="0">
              <a:buFont typeface="Arial" pitchFamily="34" charset="0"/>
              <a:buChar char="•"/>
            </a:pPr>
            <a:r>
              <a:rPr lang="es-ES_tradnl" sz="2000" dirty="0" smtClean="0"/>
              <a:t>Falta de personal técnico calificado en el Mercado</a:t>
            </a:r>
            <a:endParaRPr lang="es-EC" sz="2000" dirty="0" smtClean="0"/>
          </a:p>
          <a:p>
            <a:pPr lvl="0">
              <a:buFont typeface="Arial" pitchFamily="34" charset="0"/>
              <a:buChar char="•"/>
            </a:pPr>
            <a:r>
              <a:rPr lang="es-ES_tradnl" sz="2000" dirty="0" smtClean="0"/>
              <a:t>Falta de coordinación con los otros sectores estratégicos</a:t>
            </a:r>
            <a:endParaRPr lang="es-EC" sz="2000" dirty="0"/>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35</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285720" y="1428736"/>
            <a:ext cx="6286544"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       MATRIZ FODA: </a:t>
            </a:r>
            <a:r>
              <a:rPr lang="es-EC" sz="2000" dirty="0" smtClean="0">
                <a:solidFill>
                  <a:schemeClr val="tx1"/>
                </a:solidFill>
              </a:rPr>
              <a:t>ANÁLISIS DE RESULTADOS</a:t>
            </a:r>
          </a:p>
        </p:txBody>
      </p:sp>
      <p:sp>
        <p:nvSpPr>
          <p:cNvPr id="9" name="2 Marcador de contenido"/>
          <p:cNvSpPr txBox="1">
            <a:spLocks/>
          </p:cNvSpPr>
          <p:nvPr/>
        </p:nvSpPr>
        <p:spPr>
          <a:xfrm>
            <a:off x="285720" y="2000240"/>
            <a:ext cx="8715436" cy="4143404"/>
          </a:xfrm>
          <a:prstGeom prst="rect">
            <a:avLst/>
          </a:prstGeom>
          <a:solidFill>
            <a:schemeClr val="bg2">
              <a:alpha val="62000"/>
            </a:schemeClr>
          </a:solidFill>
        </p:spPr>
        <p:txBody>
          <a:bodyPr vert="horz">
            <a:noAutofit/>
          </a:bodyPr>
          <a:lstStyle/>
          <a:p>
            <a:pPr algn="just"/>
            <a:r>
              <a:rPr lang="es-EC" sz="2400" dirty="0" smtClean="0"/>
              <a:t>El planteamiento de la Matriz FODA, ha permitido transparentar y mostrar la situación real de la corporación CELEC EP, con el único propósito de potenciar las fortalezas y oportunidades, y minimizar las debilidades y amenazas; conforme sea posible y se encuentre al alcance de la alta gerencia (se tiene un control directo sobre el entorno interno de la corporación, pero no sobre el entorno externo).</a:t>
            </a:r>
          </a:p>
          <a:p>
            <a:pPr algn="just"/>
            <a:endParaRPr lang="es-EC" sz="2400" dirty="0" smtClean="0"/>
          </a:p>
          <a:p>
            <a:pPr algn="just"/>
            <a:r>
              <a:rPr lang="es-EC" sz="2400" dirty="0" smtClean="0"/>
              <a:t>Se plasman los resultados del análisis FODA, en la propuesta de Estrategia Organizacional que se presenta a continuación.  </a:t>
            </a:r>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36</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285720" y="1428736"/>
            <a:ext cx="800105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       ESTRATEGIA DE NEGOCIOS:</a:t>
            </a:r>
            <a:endParaRPr lang="es-EC" sz="2000" dirty="0" smtClean="0">
              <a:solidFill>
                <a:schemeClr val="tx1"/>
              </a:solidFill>
            </a:endParaRPr>
          </a:p>
        </p:txBody>
      </p:sp>
      <p:sp>
        <p:nvSpPr>
          <p:cNvPr id="9" name="2 Marcador de contenido"/>
          <p:cNvSpPr txBox="1">
            <a:spLocks/>
          </p:cNvSpPr>
          <p:nvPr/>
        </p:nvSpPr>
        <p:spPr>
          <a:xfrm>
            <a:off x="285720" y="2000240"/>
            <a:ext cx="8715436" cy="4143404"/>
          </a:xfrm>
          <a:prstGeom prst="rect">
            <a:avLst/>
          </a:prstGeom>
          <a:solidFill>
            <a:schemeClr val="bg2">
              <a:alpha val="62000"/>
            </a:schemeClr>
          </a:solidFill>
        </p:spPr>
        <p:txBody>
          <a:bodyPr vert="horz">
            <a:noAutofit/>
          </a:bodyPr>
          <a:lstStyle/>
          <a:p>
            <a:pPr algn="just"/>
            <a:r>
              <a:rPr lang="es-EC" sz="2400" dirty="0" smtClean="0"/>
              <a:t>La Estrategia de Negocios se divide en: </a:t>
            </a:r>
          </a:p>
          <a:p>
            <a:pPr algn="just">
              <a:buFont typeface="Arial" pitchFamily="34" charset="0"/>
              <a:buChar char="•"/>
            </a:pPr>
            <a:r>
              <a:rPr lang="es-EC" sz="2400" dirty="0" smtClean="0"/>
              <a:t> </a:t>
            </a:r>
            <a:r>
              <a:rPr lang="es-EC" sz="2400" b="1" u="sng" dirty="0" smtClean="0"/>
              <a:t>Estrategia Organizacional:</a:t>
            </a:r>
            <a:r>
              <a:rPr lang="es-EC" sz="2400" dirty="0" smtClean="0"/>
              <a:t> Tiene que ver con la  </a:t>
            </a:r>
          </a:p>
          <a:p>
            <a:pPr algn="just"/>
            <a:r>
              <a:rPr lang="es-EC" sz="2400" dirty="0" smtClean="0"/>
              <a:t>  identificación de la visión, misión, objetivos, metas, estrategias </a:t>
            </a:r>
          </a:p>
          <a:p>
            <a:pPr algn="just"/>
            <a:r>
              <a:rPr lang="es-EC" sz="2400" dirty="0" smtClean="0"/>
              <a:t>  y factores críticos de éxito (</a:t>
            </a:r>
            <a:r>
              <a:rPr lang="es-EC" sz="2400" dirty="0" err="1" smtClean="0"/>
              <a:t>FCEs</a:t>
            </a:r>
            <a:r>
              <a:rPr lang="es-EC" sz="2400" dirty="0" smtClean="0"/>
              <a:t>).</a:t>
            </a:r>
          </a:p>
          <a:p>
            <a:pPr algn="just">
              <a:buFont typeface="Arial" pitchFamily="34" charset="0"/>
              <a:buChar char="•"/>
            </a:pPr>
            <a:r>
              <a:rPr lang="es-EC" sz="2400" dirty="0" smtClean="0"/>
              <a:t> </a:t>
            </a:r>
            <a:r>
              <a:rPr lang="es-EC" sz="2400" b="1" u="sng" dirty="0" smtClean="0"/>
              <a:t>Competencias Fundamentales:</a:t>
            </a:r>
            <a:r>
              <a:rPr lang="es-EC" sz="2400" dirty="0" smtClean="0"/>
              <a:t> Están relacionadas con las </a:t>
            </a:r>
          </a:p>
          <a:p>
            <a:pPr algn="just"/>
            <a:r>
              <a:rPr lang="es-EC" sz="2400" dirty="0" smtClean="0"/>
              <a:t>  fortalezas de una organización.</a:t>
            </a:r>
          </a:p>
          <a:p>
            <a:pPr algn="just">
              <a:buFont typeface="Arial" pitchFamily="34" charset="0"/>
              <a:buChar char="•"/>
            </a:pPr>
            <a:r>
              <a:rPr lang="es-EC" sz="2400" dirty="0" smtClean="0"/>
              <a:t> </a:t>
            </a:r>
            <a:r>
              <a:rPr lang="es-EC" sz="2400" b="1" u="sng" dirty="0" smtClean="0"/>
              <a:t>Estrategia Competitiva:</a:t>
            </a:r>
            <a:r>
              <a:rPr lang="es-EC" sz="2400" dirty="0" smtClean="0"/>
              <a:t> Establece que el éxito de una empresa </a:t>
            </a:r>
          </a:p>
          <a:p>
            <a:pPr algn="just"/>
            <a:r>
              <a:rPr lang="es-EC" sz="2400" dirty="0" smtClean="0"/>
              <a:t>  radica en satisfacer las necesidades de un cliente, ofreciéndole  </a:t>
            </a:r>
          </a:p>
          <a:p>
            <a:pPr algn="just"/>
            <a:r>
              <a:rPr lang="es-EC" sz="2400" dirty="0" smtClean="0"/>
              <a:t>  un valor agregado. Involucra cualidades de servicio, precio, </a:t>
            </a:r>
          </a:p>
          <a:p>
            <a:pPr algn="just"/>
            <a:r>
              <a:rPr lang="es-EC" sz="2400" dirty="0" smtClean="0"/>
              <a:t>  confianza, imagen, etcétera, que hacen que un producto sea </a:t>
            </a:r>
          </a:p>
          <a:p>
            <a:pPr algn="just"/>
            <a:r>
              <a:rPr lang="es-EC" sz="2400" dirty="0" smtClean="0"/>
              <a:t>  identificado como único y diferente.</a:t>
            </a:r>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additive="base">
                                        <p:cTn id="2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 calcmode="lin" valueType="num">
                                      <p:cBhvr additive="base">
                                        <p:cTn id="26"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 calcmode="lin" valueType="num">
                                      <p:cBhvr additive="base">
                                        <p:cTn id="3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 calcmode="lin" valueType="num">
                                      <p:cBhvr additive="base">
                                        <p:cTn id="36"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 calcmode="lin" valueType="num">
                                      <p:cBhvr additive="base">
                                        <p:cTn id="42"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txEl>
                                              <p:pRg st="6" end="6"/>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 calcmode="lin" valueType="num">
                                      <p:cBhvr additive="base">
                                        <p:cTn id="46"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
                                            <p:txEl>
                                              <p:pRg st="7" end="7"/>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9">
                                            <p:txEl>
                                              <p:pRg st="8" end="8"/>
                                            </p:txEl>
                                          </p:spTgt>
                                        </p:tgtEl>
                                        <p:attrNameLst>
                                          <p:attrName>style.visibility</p:attrName>
                                        </p:attrNameLst>
                                      </p:cBhvr>
                                      <p:to>
                                        <p:strVal val="visible"/>
                                      </p:to>
                                    </p:set>
                                    <p:anim calcmode="lin" valueType="num">
                                      <p:cBhvr additive="base">
                                        <p:cTn id="50"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9">
                                            <p:txEl>
                                              <p:pRg st="8" end="8"/>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9">
                                            <p:txEl>
                                              <p:pRg st="9" end="9"/>
                                            </p:txEl>
                                          </p:spTgt>
                                        </p:tgtEl>
                                        <p:attrNameLst>
                                          <p:attrName>style.visibility</p:attrName>
                                        </p:attrNameLst>
                                      </p:cBhvr>
                                      <p:to>
                                        <p:strVal val="visible"/>
                                      </p:to>
                                    </p:set>
                                    <p:anim calcmode="lin" valueType="num">
                                      <p:cBhvr additive="base">
                                        <p:cTn id="54"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9">
                                            <p:txEl>
                                              <p:pRg st="9" end="9"/>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9">
                                            <p:txEl>
                                              <p:pRg st="10" end="10"/>
                                            </p:txEl>
                                          </p:spTgt>
                                        </p:tgtEl>
                                        <p:attrNameLst>
                                          <p:attrName>style.visibility</p:attrName>
                                        </p:attrNameLst>
                                      </p:cBhvr>
                                      <p:to>
                                        <p:strVal val="visible"/>
                                      </p:to>
                                    </p:set>
                                    <p:anim calcmode="lin" valueType="num">
                                      <p:cBhvr additive="base">
                                        <p:cTn id="58"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37</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285720" y="1428736"/>
            <a:ext cx="800105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ESTRATEGIA DE NEGOCIOS: </a:t>
            </a:r>
            <a:r>
              <a:rPr lang="es-EC" sz="2000" dirty="0" smtClean="0">
                <a:solidFill>
                  <a:schemeClr val="tx1"/>
                </a:solidFill>
              </a:rPr>
              <a:t>ESTRATEGIA ORGANIZACIONAL</a:t>
            </a:r>
          </a:p>
        </p:txBody>
      </p:sp>
      <p:sp>
        <p:nvSpPr>
          <p:cNvPr id="9" name="2 Marcador de contenido"/>
          <p:cNvSpPr txBox="1">
            <a:spLocks/>
          </p:cNvSpPr>
          <p:nvPr/>
        </p:nvSpPr>
        <p:spPr>
          <a:xfrm>
            <a:off x="285720" y="1928802"/>
            <a:ext cx="8715436" cy="4643470"/>
          </a:xfrm>
          <a:prstGeom prst="rect">
            <a:avLst/>
          </a:prstGeom>
          <a:solidFill>
            <a:schemeClr val="bg2">
              <a:alpha val="62000"/>
            </a:schemeClr>
          </a:solidFill>
        </p:spPr>
        <p:txBody>
          <a:bodyPr vert="horz">
            <a:noAutofit/>
          </a:bodyPr>
          <a:lstStyle/>
          <a:p>
            <a:r>
              <a:rPr lang="es-EC" sz="2000" dirty="0" smtClean="0"/>
              <a:t>Se propone una nueva visión para la corporación, y se mantiene la misión planteada en el Plan Estratégico Institucional:</a:t>
            </a:r>
          </a:p>
          <a:p>
            <a:endParaRPr lang="es-EC" sz="2000" dirty="0" smtClean="0"/>
          </a:p>
          <a:p>
            <a:r>
              <a:rPr lang="es-EC" sz="2000" b="1" dirty="0" smtClean="0"/>
              <a:t>VISIÓN CORPORATIVA PROPUESTA:</a:t>
            </a:r>
            <a:endParaRPr lang="es-EC" sz="2000" dirty="0" smtClean="0"/>
          </a:p>
          <a:p>
            <a:pPr algn="just"/>
            <a:r>
              <a:rPr lang="es-ES" sz="2000" dirty="0" smtClean="0"/>
              <a:t>“</a:t>
            </a:r>
            <a:r>
              <a:rPr lang="es-ES" sz="2000" i="1" dirty="0" smtClean="0"/>
              <a:t>Ser la empresa líder del sector eléctrico ecuatoriano, reconocida a nivel nacional e internacional por la eficiencia en sus procesos, con capacidad de asumir nuevos retos y con orientación de servicio al cliente. Basado en un talento humano continuamente capacitado, con un sólido soporte tecnológico y con políticas empresariales amigables con el ambiente</a:t>
            </a:r>
            <a:r>
              <a:rPr lang="es-ES" sz="2000" dirty="0" smtClean="0"/>
              <a:t>”.</a:t>
            </a:r>
            <a:endParaRPr lang="es-EC" sz="2000" dirty="0" smtClean="0"/>
          </a:p>
          <a:p>
            <a:endParaRPr lang="es-EC" sz="2000" b="1" dirty="0" smtClean="0"/>
          </a:p>
          <a:p>
            <a:r>
              <a:rPr lang="es-EC" sz="2000" b="1" dirty="0" smtClean="0"/>
              <a:t>VISIÓN CORPORATIVA ACTUAL:</a:t>
            </a:r>
            <a:endParaRPr lang="es-EC" sz="2000" dirty="0" smtClean="0"/>
          </a:p>
          <a:p>
            <a:pPr algn="just"/>
            <a:r>
              <a:rPr lang="es-ES" sz="2000" dirty="0" smtClean="0"/>
              <a:t>“</a:t>
            </a:r>
            <a:r>
              <a:rPr lang="es-EC" sz="2000" dirty="0" smtClean="0"/>
              <a:t>Ser la empresa pública líder que garantiza la soberanía eléctrica e impulsa el desarrollo del Ecuador”</a:t>
            </a:r>
            <a:endParaRPr lang="es-EC" sz="2000" dirty="0"/>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 calcmode="lin" valueType="num">
                                      <p:cBhvr additive="base">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 calcmode="lin" valueType="num">
                                      <p:cBhvr additive="base">
                                        <p:cTn id="2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 calcmode="lin" valueType="num">
                                      <p:cBhvr additive="base">
                                        <p:cTn id="34"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38</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285720" y="1428736"/>
            <a:ext cx="800105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ESTRATEGIA DE NEGOCIOS: </a:t>
            </a:r>
            <a:r>
              <a:rPr lang="es-EC" sz="2000" dirty="0" smtClean="0">
                <a:solidFill>
                  <a:schemeClr val="tx1"/>
                </a:solidFill>
              </a:rPr>
              <a:t>ESTRATEGIA ORGANIZACIONAL</a:t>
            </a:r>
          </a:p>
        </p:txBody>
      </p:sp>
      <p:sp>
        <p:nvSpPr>
          <p:cNvPr id="9" name="2 Marcador de contenido"/>
          <p:cNvSpPr txBox="1">
            <a:spLocks/>
          </p:cNvSpPr>
          <p:nvPr/>
        </p:nvSpPr>
        <p:spPr>
          <a:xfrm>
            <a:off x="285720" y="1928802"/>
            <a:ext cx="8715436" cy="4643470"/>
          </a:xfrm>
          <a:prstGeom prst="rect">
            <a:avLst/>
          </a:prstGeom>
          <a:solidFill>
            <a:schemeClr val="bg2">
              <a:alpha val="62000"/>
            </a:schemeClr>
          </a:solidFill>
        </p:spPr>
        <p:txBody>
          <a:bodyPr vert="horz">
            <a:noAutofit/>
          </a:bodyPr>
          <a:lstStyle/>
          <a:p>
            <a:endParaRPr lang="es-EC" sz="2000" b="1" dirty="0" smtClean="0"/>
          </a:p>
          <a:p>
            <a:r>
              <a:rPr lang="es-EC" sz="2000" b="1" dirty="0" smtClean="0"/>
              <a:t>MISIÓN CORPORATIVA:</a:t>
            </a:r>
            <a:endParaRPr lang="es-EC" sz="2000" dirty="0" smtClean="0"/>
          </a:p>
          <a:p>
            <a:pPr algn="just"/>
            <a:r>
              <a:rPr lang="es-ES" sz="2000" dirty="0" smtClean="0"/>
              <a:t>“</a:t>
            </a:r>
            <a:r>
              <a:rPr lang="es-ES" sz="2000" i="1" dirty="0" smtClean="0"/>
              <a:t>Generamos bienestar y desarrollo nacional, asegurando la provisión de energía eléctrica a todo el país, con altos estándares de calidad y eficiencia, con el aporte de su talento humano comprometido y competente, actuando responsablemente con la comunidad y el ambiente</a:t>
            </a:r>
            <a:r>
              <a:rPr lang="es-ES" sz="2000" dirty="0" smtClean="0"/>
              <a:t>”</a:t>
            </a:r>
            <a:endParaRPr lang="es-EC" sz="2000" dirty="0" smtClean="0"/>
          </a:p>
          <a:p>
            <a:pPr algn="just"/>
            <a:endParaRPr lang="es-EC" sz="2000" dirty="0"/>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 calcmode="lin" valueType="num">
                                      <p:cBhvr additive="base">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CF43E4D-18A0-49D5-A760-D56AB4B8DE59}" type="slidenum">
              <a:rPr lang="es-EC" smtClean="0"/>
              <a:pPr/>
              <a:t>39</a:t>
            </a:fld>
            <a:endParaRPr lang="es-EC" dirty="0"/>
          </a:p>
        </p:txBody>
      </p:sp>
      <p:pic>
        <p:nvPicPr>
          <p:cNvPr id="7" name="6 Imagen" descr="logo_espe"/>
          <p:cNvPicPr/>
          <p:nvPr/>
        </p:nvPicPr>
        <p:blipFill>
          <a:blip r:embed="rId2" cstate="print"/>
          <a:srcRect/>
          <a:stretch>
            <a:fillRect/>
          </a:stretch>
        </p:blipFill>
        <p:spPr bwMode="auto">
          <a:xfrm rot="16200000">
            <a:off x="7323820" y="3151228"/>
            <a:ext cx="2736304" cy="720080"/>
          </a:xfrm>
          <a:prstGeom prst="rect">
            <a:avLst/>
          </a:prstGeom>
          <a:noFill/>
          <a:ln w="9525">
            <a:noFill/>
            <a:miter lim="800000"/>
            <a:headEnd/>
            <a:tailEnd/>
          </a:ln>
        </p:spPr>
      </p:pic>
      <p:sp>
        <p:nvSpPr>
          <p:cNvPr id="8" name="7 Rectángulo redondeado"/>
          <p:cNvSpPr/>
          <p:nvPr/>
        </p:nvSpPr>
        <p:spPr>
          <a:xfrm rot="16200000">
            <a:off x="-2714675" y="3071810"/>
            <a:ext cx="6357982" cy="78581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ESTRATEGIA DE NEGOCIOS: </a:t>
            </a:r>
          </a:p>
          <a:p>
            <a:r>
              <a:rPr lang="es-EC" sz="2000" dirty="0" smtClean="0">
                <a:solidFill>
                  <a:schemeClr val="tx1"/>
                </a:solidFill>
              </a:rPr>
              <a:t>ESTRATEGIA ORGANIZACIONAL</a:t>
            </a:r>
          </a:p>
        </p:txBody>
      </p:sp>
      <p:pic>
        <p:nvPicPr>
          <p:cNvPr id="1026" name="Picture 2"/>
          <p:cNvPicPr>
            <a:picLocks noChangeAspect="1" noChangeArrowheads="1"/>
          </p:cNvPicPr>
          <p:nvPr/>
        </p:nvPicPr>
        <p:blipFill>
          <a:blip r:embed="rId3"/>
          <a:srcRect/>
          <a:stretch>
            <a:fillRect/>
          </a:stretch>
        </p:blipFill>
        <p:spPr bwMode="auto">
          <a:xfrm>
            <a:off x="1168425" y="106385"/>
            <a:ext cx="7046913" cy="6608763"/>
          </a:xfrm>
          <a:prstGeom prst="rect">
            <a:avLst/>
          </a:prstGeom>
          <a:noFill/>
          <a:ln w="9525">
            <a:noFill/>
            <a:miter lim="800000"/>
            <a:headEnd/>
            <a:tailEnd/>
          </a:ln>
          <a:effectLst/>
        </p:spPr>
      </p:pic>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69810"/>
          </a:xfrm>
          <a:solidFill>
            <a:schemeClr val="bg2"/>
          </a:solidFill>
        </p:spPr>
        <p:txBody>
          <a:bodyPr>
            <a:noAutofit/>
          </a:bodyPr>
          <a:lstStyle/>
          <a:p>
            <a:r>
              <a:rPr lang="es-EC" sz="3600" b="1" dirty="0" smtClean="0"/>
              <a:t>1. INTRODUCCIÓN</a:t>
            </a:r>
            <a:endParaRPr lang="es-EC" sz="32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4</a:t>
            </a:fld>
            <a:endParaRPr lang="es-EC" dirty="0"/>
          </a:p>
        </p:txBody>
      </p:sp>
      <p:sp>
        <p:nvSpPr>
          <p:cNvPr id="5" name="2 Marcador de contenido"/>
          <p:cNvSpPr txBox="1">
            <a:spLocks/>
          </p:cNvSpPr>
          <p:nvPr/>
        </p:nvSpPr>
        <p:spPr>
          <a:xfrm>
            <a:off x="316010" y="1700808"/>
            <a:ext cx="5940608" cy="2304256"/>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 sz="2400" b="0" i="0" u="none" strike="noStrike" kern="1200" cap="none" spc="0" normalizeH="0" baseline="0" noProof="0" dirty="0" smtClean="0">
                <a:ln>
                  <a:noFill/>
                </a:ln>
                <a:solidFill>
                  <a:schemeClr val="tx1"/>
                </a:solidFill>
                <a:effectLst/>
                <a:uLnTx/>
                <a:uFillTx/>
                <a:latin typeface="+mj-lt"/>
                <a:ea typeface="+mn-ea"/>
                <a:cs typeface="+mn-cs"/>
              </a:rPr>
              <a:t>CELEC EP es el resultado de la </a:t>
            </a:r>
            <a:r>
              <a:rPr kumimoji="0" lang="es-ES" sz="2400" b="1" i="0" u="none" strike="noStrike" kern="1200" cap="none" spc="0" normalizeH="0" baseline="0" noProof="0" dirty="0" smtClean="0">
                <a:ln>
                  <a:noFill/>
                </a:ln>
                <a:solidFill>
                  <a:schemeClr val="tx1"/>
                </a:solidFill>
                <a:effectLst/>
                <a:uLnTx/>
                <a:uFillTx/>
                <a:latin typeface="+mj-lt"/>
                <a:ea typeface="+mn-ea"/>
                <a:cs typeface="+mn-cs"/>
              </a:rPr>
              <a:t>fusión</a:t>
            </a:r>
            <a:r>
              <a:rPr kumimoji="0" lang="es-ES" sz="2400" b="0" i="0" u="none" strike="noStrike" kern="1200" cap="none" spc="0" normalizeH="0" baseline="0" noProof="0" dirty="0" smtClean="0">
                <a:ln>
                  <a:noFill/>
                </a:ln>
                <a:solidFill>
                  <a:schemeClr val="tx1"/>
                </a:solidFill>
                <a:effectLst/>
                <a:uLnTx/>
                <a:uFillTx/>
                <a:latin typeface="+mj-lt"/>
                <a:ea typeface="+mn-ea"/>
                <a:cs typeface="+mn-cs"/>
              </a:rPr>
              <a:t> de varias empresas estatales de generación y transmisión de energía eléctrica del país, las cuales tenían autonomía administrativa y financiera, y estaban conformadas como sociedades anónimas.</a:t>
            </a:r>
            <a:endParaRPr kumimoji="0" lang="es-ES" sz="2600" b="0" i="0" u="none" strike="noStrike" kern="1200" cap="none" spc="0" normalizeH="0" baseline="0" noProof="0" dirty="0" smtClean="0">
              <a:ln>
                <a:noFill/>
              </a:ln>
              <a:solidFill>
                <a:schemeClr val="tx1"/>
              </a:solidFill>
              <a:effectLst/>
              <a:uLnTx/>
              <a:uFillTx/>
              <a:latin typeface="+mj-lt"/>
              <a:ea typeface="+mn-ea"/>
              <a:cs typeface="+mn-cs"/>
            </a:endParaRPr>
          </a:p>
        </p:txBody>
      </p:sp>
      <p:sp>
        <p:nvSpPr>
          <p:cNvPr id="6" name="2 Marcador de contenido"/>
          <p:cNvSpPr txBox="1">
            <a:spLocks/>
          </p:cNvSpPr>
          <p:nvPr/>
        </p:nvSpPr>
        <p:spPr>
          <a:xfrm>
            <a:off x="316010" y="4365104"/>
            <a:ext cx="8572560" cy="1285884"/>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 sz="2400" b="0" i="0" u="none" strike="noStrike" kern="1200" cap="none" spc="0" normalizeH="0" baseline="0" noProof="0" dirty="0" smtClean="0">
                <a:ln>
                  <a:noFill/>
                </a:ln>
                <a:solidFill>
                  <a:schemeClr val="tx1"/>
                </a:solidFill>
                <a:effectLst/>
                <a:uLnTx/>
                <a:uFillTx/>
                <a:latin typeface="+mj-lt"/>
                <a:ea typeface="+mn-ea"/>
                <a:cs typeface="+mn-cs"/>
              </a:rPr>
              <a:t>Las empresas estatales fusionadas, ahora llamadas </a:t>
            </a:r>
            <a:r>
              <a:rPr kumimoji="0" lang="es-ES" sz="2400" b="1" i="0" u="none" strike="noStrike" kern="1200" cap="none" spc="0" normalizeH="0" baseline="0" noProof="0" dirty="0" smtClean="0">
                <a:ln>
                  <a:noFill/>
                </a:ln>
                <a:solidFill>
                  <a:schemeClr val="tx1"/>
                </a:solidFill>
                <a:effectLst/>
                <a:uLnTx/>
                <a:uFillTx/>
                <a:latin typeface="+mj-lt"/>
                <a:ea typeface="+mn-ea"/>
                <a:cs typeface="+mn-cs"/>
              </a:rPr>
              <a:t>Unidades de Negocio</a:t>
            </a:r>
            <a:r>
              <a:rPr kumimoji="0" lang="es-ES" sz="2400" b="0" i="0" u="none" strike="noStrike" kern="1200" cap="none" spc="0" normalizeH="0" baseline="0" noProof="0" dirty="0" smtClean="0">
                <a:ln>
                  <a:noFill/>
                </a:ln>
                <a:solidFill>
                  <a:schemeClr val="tx1"/>
                </a:solidFill>
                <a:effectLst/>
                <a:uLnTx/>
                <a:uFillTx/>
                <a:latin typeface="+mj-lt"/>
                <a:ea typeface="+mn-ea"/>
                <a:cs typeface="+mn-cs"/>
              </a:rPr>
              <a:t>, tenían implementada su propia arquitectura empresarial y tecnológica según sus propios planes estratégicos.  </a:t>
            </a:r>
            <a:endParaRPr kumimoji="0" lang="es-EC" sz="24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s-EC"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pic>
        <p:nvPicPr>
          <p:cNvPr id="1026" name="Picture 2" descr="D:\jorge.ortiz\Documents\MAESTRIA ESPE\PETI\Proyecto 2\Paper fin Trabajo\FUSIÓ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1" y="1972938"/>
            <a:ext cx="2664296" cy="23201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rge.ortiz\Pictures\Logo CELE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618" y="1167408"/>
            <a:ext cx="27813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64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CF43E4D-18A0-49D5-A760-D56AB4B8DE59}" type="slidenum">
              <a:rPr lang="es-EC" smtClean="0"/>
              <a:pPr/>
              <a:t>40</a:t>
            </a:fld>
            <a:endParaRPr lang="es-EC" dirty="0"/>
          </a:p>
        </p:txBody>
      </p:sp>
      <p:pic>
        <p:nvPicPr>
          <p:cNvPr id="7" name="6 Imagen" descr="logo_espe"/>
          <p:cNvPicPr/>
          <p:nvPr/>
        </p:nvPicPr>
        <p:blipFill>
          <a:blip r:embed="rId2" cstate="print"/>
          <a:srcRect/>
          <a:stretch>
            <a:fillRect/>
          </a:stretch>
        </p:blipFill>
        <p:spPr bwMode="auto">
          <a:xfrm rot="16200000">
            <a:off x="7323820" y="3151228"/>
            <a:ext cx="2736304" cy="720080"/>
          </a:xfrm>
          <a:prstGeom prst="rect">
            <a:avLst/>
          </a:prstGeom>
          <a:noFill/>
          <a:ln w="9525">
            <a:noFill/>
            <a:miter lim="800000"/>
            <a:headEnd/>
            <a:tailEnd/>
          </a:ln>
        </p:spPr>
      </p:pic>
      <p:sp>
        <p:nvSpPr>
          <p:cNvPr id="8" name="7 Rectángulo redondeado"/>
          <p:cNvSpPr/>
          <p:nvPr/>
        </p:nvSpPr>
        <p:spPr>
          <a:xfrm rot="16200000">
            <a:off x="-2714675" y="3071810"/>
            <a:ext cx="6357982" cy="78581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ESTRATEGIA DE NEGOCIOS: </a:t>
            </a:r>
          </a:p>
          <a:p>
            <a:r>
              <a:rPr lang="es-EC" sz="2000" dirty="0" smtClean="0">
                <a:solidFill>
                  <a:schemeClr val="tx1"/>
                </a:solidFill>
              </a:rPr>
              <a:t>ESTRATEGIA ORGANIZACIONAL</a:t>
            </a:r>
          </a:p>
        </p:txBody>
      </p:sp>
      <p:pic>
        <p:nvPicPr>
          <p:cNvPr id="2050" name="Picture 2"/>
          <p:cNvPicPr>
            <a:picLocks noChangeAspect="1" noChangeArrowheads="1"/>
          </p:cNvPicPr>
          <p:nvPr/>
        </p:nvPicPr>
        <p:blipFill>
          <a:blip r:embed="rId3"/>
          <a:srcRect/>
          <a:stretch>
            <a:fillRect/>
          </a:stretch>
        </p:blipFill>
        <p:spPr bwMode="auto">
          <a:xfrm>
            <a:off x="1047750" y="1547825"/>
            <a:ext cx="7046913" cy="3667125"/>
          </a:xfrm>
          <a:prstGeom prst="rect">
            <a:avLst/>
          </a:prstGeom>
          <a:noFill/>
          <a:ln w="9525">
            <a:noFill/>
            <a:miter lim="800000"/>
            <a:headEnd/>
            <a:tailEnd/>
          </a:ln>
          <a:effectLst/>
        </p:spPr>
      </p:pic>
      <p:pic>
        <p:nvPicPr>
          <p:cNvPr id="2" name="Picture 3"/>
          <p:cNvPicPr>
            <a:picLocks noChangeAspect="1" noChangeArrowheads="1"/>
          </p:cNvPicPr>
          <p:nvPr/>
        </p:nvPicPr>
        <p:blipFill>
          <a:blip r:embed="rId4"/>
          <a:srcRect/>
          <a:stretch>
            <a:fillRect/>
          </a:stretch>
        </p:blipFill>
        <p:spPr bwMode="auto">
          <a:xfrm>
            <a:off x="1047750" y="1357298"/>
            <a:ext cx="7046913" cy="200025"/>
          </a:xfrm>
          <a:prstGeom prst="rect">
            <a:avLst/>
          </a:prstGeom>
          <a:noFill/>
          <a:ln w="9525">
            <a:noFill/>
            <a:miter lim="800000"/>
            <a:headEnd/>
            <a:tailEnd/>
          </a:ln>
          <a:effectLst/>
        </p:spPr>
      </p:pic>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41</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285720" y="1428736"/>
            <a:ext cx="800105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ESTRATEGIA DE NEGOCIOS: </a:t>
            </a:r>
            <a:r>
              <a:rPr lang="es-EC" sz="2000" dirty="0" smtClean="0">
                <a:solidFill>
                  <a:schemeClr val="tx1"/>
                </a:solidFill>
              </a:rPr>
              <a:t>COMPETENCIAS FUNDAMENTALES</a:t>
            </a:r>
          </a:p>
        </p:txBody>
      </p:sp>
      <p:sp>
        <p:nvSpPr>
          <p:cNvPr id="9" name="2 Marcador de contenido"/>
          <p:cNvSpPr txBox="1">
            <a:spLocks/>
          </p:cNvSpPr>
          <p:nvPr/>
        </p:nvSpPr>
        <p:spPr>
          <a:xfrm>
            <a:off x="285720" y="1928802"/>
            <a:ext cx="8715436" cy="4643470"/>
          </a:xfrm>
          <a:prstGeom prst="rect">
            <a:avLst/>
          </a:prstGeom>
          <a:solidFill>
            <a:schemeClr val="bg2">
              <a:alpha val="62000"/>
            </a:schemeClr>
          </a:solidFill>
        </p:spPr>
        <p:txBody>
          <a:bodyPr vert="horz">
            <a:noAutofit/>
          </a:bodyPr>
          <a:lstStyle/>
          <a:p>
            <a:endParaRPr lang="es-EC" sz="2000" b="1" dirty="0" smtClean="0"/>
          </a:p>
          <a:p>
            <a:pPr algn="just"/>
            <a:r>
              <a:rPr lang="es-EC" sz="2000" dirty="0" smtClean="0"/>
              <a:t>La principal fortaleza de CELEC EP  es ser una empresa pública estratégica, encargada de toda la generación estatal, que representa el 75% de la capacidad instalada del país, además de estar a cargo del Sistema Nacional de Transmisión -SNT- de energía eléctrica. </a:t>
            </a:r>
          </a:p>
          <a:p>
            <a:pPr algn="just"/>
            <a:endParaRPr lang="es-EC" sz="2000" dirty="0" smtClean="0"/>
          </a:p>
          <a:p>
            <a:pPr algn="just"/>
            <a:r>
              <a:rPr lang="es-EC" sz="2000" dirty="0" smtClean="0"/>
              <a:t>Adicionalmente CELEC EP cuenta con un anillo de fibra óptica a nivel nacional, implementado sobre la infraestructura del SNT. Estas cualidades convierten a CELEC EP en la empresa más importante y con mayor proyección del sector eléctrico ecuatoriano.</a:t>
            </a:r>
          </a:p>
          <a:p>
            <a:pPr algn="just"/>
            <a:endParaRPr lang="es-EC" sz="2000" dirty="0"/>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42</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285720" y="1428736"/>
            <a:ext cx="800105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ESTRATEGIA DE NEGOCIOS: </a:t>
            </a:r>
            <a:r>
              <a:rPr lang="es-EC" sz="2000" dirty="0" smtClean="0">
                <a:solidFill>
                  <a:schemeClr val="tx1"/>
                </a:solidFill>
              </a:rPr>
              <a:t>ESTRATEGIA COMPETITIVA</a:t>
            </a:r>
          </a:p>
        </p:txBody>
      </p:sp>
      <p:sp>
        <p:nvSpPr>
          <p:cNvPr id="9" name="2 Marcador de contenido"/>
          <p:cNvSpPr txBox="1">
            <a:spLocks/>
          </p:cNvSpPr>
          <p:nvPr/>
        </p:nvSpPr>
        <p:spPr>
          <a:xfrm>
            <a:off x="285720" y="1928802"/>
            <a:ext cx="8715436" cy="4643470"/>
          </a:xfrm>
          <a:prstGeom prst="rect">
            <a:avLst/>
          </a:prstGeom>
          <a:solidFill>
            <a:schemeClr val="bg2">
              <a:alpha val="62000"/>
            </a:schemeClr>
          </a:solidFill>
        </p:spPr>
        <p:txBody>
          <a:bodyPr vert="horz">
            <a:noAutofit/>
          </a:bodyPr>
          <a:lstStyle/>
          <a:p>
            <a:r>
              <a:rPr lang="es-EC" sz="2000" dirty="0" smtClean="0"/>
              <a:t> </a:t>
            </a:r>
          </a:p>
          <a:p>
            <a:pPr algn="just"/>
            <a:r>
              <a:rPr lang="es-EC" sz="2000" dirty="0" smtClean="0"/>
              <a:t>CELEC EP es una empresa estatal con una visión de servicio público, sin fines de lucro, que tiene a su cargo los monopolios naturales estatales de la generación y transmisión del país, por lo que conceptualmente no tiene competencia.  No obstante, en función de los objetivos de eficiencia, calidad total, mejora continua y capacitación, se pretende alcanzar niveles altos de competitividad a nivel nacional (al compararse con otras empresas públicas y privadas)  e internacional (al compararse con empresas de los sectores eléctricos de otros países).    </a:t>
            </a:r>
          </a:p>
          <a:p>
            <a:pPr algn="just"/>
            <a:endParaRPr lang="es-EC" sz="2000" dirty="0" smtClean="0"/>
          </a:p>
          <a:p>
            <a:pPr algn="just"/>
            <a:r>
              <a:rPr lang="es-EC" sz="2000" dirty="0" smtClean="0"/>
              <a:t>Se establece como estrategia competitiva para CELEC EP, la incursión inicial en normas ISO de calidad total y mejora continua, para posteriormente encaminar a la Corporación a un nivel superior de calidad y gestión empresarial como es la implementación de un modelo de excelencia empresarial.</a:t>
            </a:r>
          </a:p>
          <a:p>
            <a:pPr algn="just"/>
            <a:endParaRPr lang="es-EC" sz="2000" dirty="0"/>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43</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rot="16200000">
            <a:off x="-1750263" y="3821909"/>
            <a:ext cx="4929222" cy="71438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ESTRUCTURA DE LA ORGANIZACIÓN</a:t>
            </a:r>
            <a:endParaRPr lang="es-EC" sz="2000" dirty="0" smtClean="0">
              <a:solidFill>
                <a:schemeClr val="tx1"/>
              </a:solidFill>
            </a:endParaRPr>
          </a:p>
        </p:txBody>
      </p:sp>
      <p:pic>
        <p:nvPicPr>
          <p:cNvPr id="10" name="9 Imagen"/>
          <p:cNvPicPr/>
          <p:nvPr/>
        </p:nvPicPr>
        <p:blipFill>
          <a:blip r:embed="rId3"/>
          <a:srcRect/>
          <a:stretch>
            <a:fillRect/>
          </a:stretch>
        </p:blipFill>
        <p:spPr bwMode="auto">
          <a:xfrm>
            <a:off x="1571604" y="1357298"/>
            <a:ext cx="6500858" cy="5429288"/>
          </a:xfrm>
          <a:prstGeom prst="rect">
            <a:avLst/>
          </a:prstGeom>
          <a:noFill/>
          <a:ln w="9525">
            <a:noFill/>
            <a:miter lim="800000"/>
            <a:headEnd/>
            <a:tailEnd/>
          </a:ln>
        </p:spPr>
      </p:pic>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44</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285720" y="1428736"/>
            <a:ext cx="800105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ESTRUCTURA DE LA ORGANIZACIÓN</a:t>
            </a:r>
            <a:endParaRPr lang="es-EC" sz="2000" dirty="0" smtClean="0">
              <a:solidFill>
                <a:schemeClr val="tx1"/>
              </a:solidFill>
            </a:endParaRPr>
          </a:p>
        </p:txBody>
      </p:sp>
      <p:sp>
        <p:nvSpPr>
          <p:cNvPr id="9" name="2 Marcador de contenido"/>
          <p:cNvSpPr txBox="1">
            <a:spLocks/>
          </p:cNvSpPr>
          <p:nvPr/>
        </p:nvSpPr>
        <p:spPr>
          <a:xfrm>
            <a:off x="285720" y="1928802"/>
            <a:ext cx="8715436" cy="4643470"/>
          </a:xfrm>
          <a:prstGeom prst="rect">
            <a:avLst/>
          </a:prstGeom>
          <a:solidFill>
            <a:schemeClr val="bg2">
              <a:alpha val="62000"/>
            </a:schemeClr>
          </a:solidFill>
        </p:spPr>
        <p:txBody>
          <a:bodyPr vert="horz">
            <a:noAutofit/>
          </a:bodyPr>
          <a:lstStyle/>
          <a:p>
            <a:r>
              <a:rPr lang="es-EC" sz="2000" dirty="0" smtClean="0"/>
              <a:t> </a:t>
            </a:r>
          </a:p>
          <a:p>
            <a:pPr algn="just"/>
            <a:r>
              <a:rPr lang="es-EC" sz="2400" dirty="0" smtClean="0"/>
              <a:t>Se plantea la creación de la </a:t>
            </a:r>
            <a:r>
              <a:rPr lang="es-EC" sz="2400" b="1" dirty="0" smtClean="0"/>
              <a:t>Dirección de </a:t>
            </a:r>
            <a:r>
              <a:rPr lang="es-EC" sz="2400" b="1" dirty="0" err="1" smtClean="0"/>
              <a:t>TIC’s</a:t>
            </a:r>
            <a:r>
              <a:rPr lang="es-EC" sz="2400" dirty="0" smtClean="0"/>
              <a:t>, con el propósito de asumir un rol más protagónico y de decisión a nivel de todas las Unidades de Negocio. </a:t>
            </a:r>
          </a:p>
          <a:p>
            <a:pPr algn="just"/>
            <a:endParaRPr lang="es-EC" sz="2400" dirty="0" smtClean="0"/>
          </a:p>
          <a:p>
            <a:pPr algn="just"/>
            <a:r>
              <a:rPr lang="es-EC" sz="2400" dirty="0" smtClean="0"/>
              <a:t>Es necesario que a nivel corporativo se tenga un control efectivo de las TIC en lo referente a: políticas, objetivos, estrategias, metas institucionales y plazos de cumplimiento; ante lo cual, las Unidades de Negocio y/o Filiales deberán alinearse, para conseguir los objetivos corporativos planificados.</a:t>
            </a:r>
          </a:p>
          <a:p>
            <a:pPr algn="just"/>
            <a:endParaRPr lang="es-EC" sz="2000" dirty="0"/>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45</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285720" y="1428736"/>
            <a:ext cx="800105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ESTRUCTURA DE LA ORGANIZACIÓN</a:t>
            </a:r>
            <a:endParaRPr lang="es-EC" sz="2000" dirty="0" smtClean="0">
              <a:solidFill>
                <a:schemeClr val="tx1"/>
              </a:solidFill>
            </a:endParaRPr>
          </a:p>
        </p:txBody>
      </p:sp>
      <p:sp>
        <p:nvSpPr>
          <p:cNvPr id="9" name="2 Marcador de contenido"/>
          <p:cNvSpPr txBox="1">
            <a:spLocks/>
          </p:cNvSpPr>
          <p:nvPr/>
        </p:nvSpPr>
        <p:spPr>
          <a:xfrm>
            <a:off x="285720" y="1928802"/>
            <a:ext cx="8715436" cy="4643470"/>
          </a:xfrm>
          <a:prstGeom prst="rect">
            <a:avLst/>
          </a:prstGeom>
          <a:solidFill>
            <a:schemeClr val="bg2">
              <a:alpha val="62000"/>
            </a:schemeClr>
          </a:solidFill>
        </p:spPr>
        <p:txBody>
          <a:bodyPr vert="horz">
            <a:noAutofit/>
          </a:bodyPr>
          <a:lstStyle/>
          <a:p>
            <a:r>
              <a:rPr lang="es-EC" sz="2000" dirty="0" smtClean="0"/>
              <a:t> </a:t>
            </a:r>
          </a:p>
          <a:p>
            <a:pPr algn="just"/>
            <a:r>
              <a:rPr lang="es-EC" sz="2400" dirty="0" smtClean="0"/>
              <a:t>Se propone dar mayor énfasis a los procesos de Calidad Total, para lo cual se plantea la creación de la </a:t>
            </a:r>
            <a:r>
              <a:rPr lang="es-EC" sz="2400" b="1" dirty="0" smtClean="0"/>
              <a:t>Dirección de Gestión Estratégica, Calidad e Innovación</a:t>
            </a:r>
            <a:r>
              <a:rPr lang="es-EC" sz="2400" dirty="0" smtClean="0"/>
              <a:t>, ya que se planifica como estrategia competitiva que la gestión empresarial de CELEC EP va a girar alrededor de la implementación de procesos con calidad total y mejora continua, enrumbados a la implementación de modelos de excelencia empresarial.  </a:t>
            </a:r>
          </a:p>
          <a:p>
            <a:pPr algn="just"/>
            <a:endParaRPr lang="es-EC" sz="2000" dirty="0"/>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46</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285720" y="1428736"/>
            <a:ext cx="800105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MODELO OPERATIVO DE LA ORGANIZACIÓN</a:t>
            </a:r>
            <a:endParaRPr lang="es-EC" sz="2000" dirty="0" smtClean="0">
              <a:solidFill>
                <a:schemeClr val="tx1"/>
              </a:solidFill>
            </a:endParaRPr>
          </a:p>
        </p:txBody>
      </p:sp>
      <p:sp>
        <p:nvSpPr>
          <p:cNvPr id="9" name="2 Marcador de contenido"/>
          <p:cNvSpPr txBox="1">
            <a:spLocks/>
          </p:cNvSpPr>
          <p:nvPr/>
        </p:nvSpPr>
        <p:spPr>
          <a:xfrm>
            <a:off x="285720" y="1928802"/>
            <a:ext cx="8715436" cy="4643470"/>
          </a:xfrm>
          <a:prstGeom prst="rect">
            <a:avLst/>
          </a:prstGeom>
          <a:solidFill>
            <a:schemeClr val="bg2">
              <a:alpha val="62000"/>
            </a:schemeClr>
          </a:solidFill>
        </p:spPr>
        <p:txBody>
          <a:bodyPr vert="horz">
            <a:noAutofit/>
          </a:bodyPr>
          <a:lstStyle/>
          <a:p>
            <a:r>
              <a:rPr lang="es-EC" sz="2000" dirty="0" smtClean="0"/>
              <a:t> </a:t>
            </a:r>
          </a:p>
          <a:p>
            <a:pPr algn="just"/>
            <a:r>
              <a:rPr lang="es-EC" sz="2400" dirty="0" smtClean="0"/>
              <a:t>Se propone que al Modelo Operativo de CELEC EP, basado en la secuencia de procesos de la cadena de valor, se incluya la implementación de un Modelo de Gestión de Calidad Total, encaminado a la excelencia empresarial, lo que permitirá consolidar la visión y misión corporativas planteadas.</a:t>
            </a:r>
          </a:p>
          <a:p>
            <a:pPr algn="just"/>
            <a:endParaRPr lang="es-EC" sz="2400" dirty="0"/>
          </a:p>
        </p:txBody>
      </p:sp>
      <p:pic>
        <p:nvPicPr>
          <p:cNvPr id="10" name="9 Imagen"/>
          <p:cNvPicPr/>
          <p:nvPr/>
        </p:nvPicPr>
        <p:blipFill>
          <a:blip r:embed="rId3" cstate="print"/>
          <a:srcRect l="36648" t="44641" r="15144" b="40779"/>
          <a:stretch>
            <a:fillRect/>
          </a:stretch>
        </p:blipFill>
        <p:spPr bwMode="auto">
          <a:xfrm>
            <a:off x="1357290" y="4357694"/>
            <a:ext cx="6643734" cy="2214578"/>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47</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500034" y="1428736"/>
            <a:ext cx="800105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MODELO OPERATIVO: EXCELENCIA EMPRESARIAL</a:t>
            </a:r>
            <a:endParaRPr lang="es-EC" sz="2000" dirty="0" smtClean="0">
              <a:solidFill>
                <a:schemeClr val="tx1"/>
              </a:solidFill>
            </a:endParaRPr>
          </a:p>
        </p:txBody>
      </p:sp>
      <p:pic>
        <p:nvPicPr>
          <p:cNvPr id="11" name="10 Imagen"/>
          <p:cNvPicPr/>
          <p:nvPr/>
        </p:nvPicPr>
        <p:blipFill>
          <a:blip r:embed="rId3"/>
          <a:srcRect t="2789"/>
          <a:stretch>
            <a:fillRect/>
          </a:stretch>
        </p:blipFill>
        <p:spPr bwMode="auto">
          <a:xfrm>
            <a:off x="357158" y="1928802"/>
            <a:ext cx="8482509" cy="4286280"/>
          </a:xfrm>
          <a:prstGeom prst="rect">
            <a:avLst/>
          </a:prstGeom>
          <a:noFill/>
          <a:ln w="9525">
            <a:noFill/>
            <a:miter lim="800000"/>
            <a:headEnd/>
            <a:tailEnd/>
          </a:ln>
        </p:spPr>
      </p:pic>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48</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500034" y="1428736"/>
            <a:ext cx="800105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MODELO OPERATIVO: EXCELENCIA EMPRESARIAL</a:t>
            </a:r>
            <a:endParaRPr lang="es-EC" sz="2000" dirty="0" smtClean="0">
              <a:solidFill>
                <a:schemeClr val="tx1"/>
              </a:solidFill>
            </a:endParaRPr>
          </a:p>
        </p:txBody>
      </p:sp>
      <p:pic>
        <p:nvPicPr>
          <p:cNvPr id="9" name="8 Imagen"/>
          <p:cNvPicPr/>
          <p:nvPr/>
        </p:nvPicPr>
        <p:blipFill>
          <a:blip r:embed="rId3"/>
          <a:srcRect l="26590" t="33754" r="21689" b="26656"/>
          <a:stretch>
            <a:fillRect/>
          </a:stretch>
        </p:blipFill>
        <p:spPr bwMode="auto">
          <a:xfrm>
            <a:off x="285720" y="1981973"/>
            <a:ext cx="4929222" cy="2661473"/>
          </a:xfrm>
          <a:prstGeom prst="rect">
            <a:avLst/>
          </a:prstGeom>
          <a:noFill/>
          <a:ln w="9525">
            <a:noFill/>
            <a:miter lim="800000"/>
            <a:headEnd/>
            <a:tailEnd/>
          </a:ln>
        </p:spPr>
      </p:pic>
      <p:pic>
        <p:nvPicPr>
          <p:cNvPr id="10" name="9 Imagen"/>
          <p:cNvPicPr/>
          <p:nvPr/>
        </p:nvPicPr>
        <p:blipFill>
          <a:blip r:embed="rId4"/>
          <a:srcRect l="26871" t="46688" r="21885" b="23344"/>
          <a:stretch>
            <a:fillRect/>
          </a:stretch>
        </p:blipFill>
        <p:spPr bwMode="auto">
          <a:xfrm>
            <a:off x="311614" y="4643446"/>
            <a:ext cx="4903328" cy="2071702"/>
          </a:xfrm>
          <a:prstGeom prst="rect">
            <a:avLst/>
          </a:prstGeom>
          <a:noFill/>
          <a:ln w="9525">
            <a:noFill/>
            <a:miter lim="800000"/>
            <a:headEnd/>
            <a:tailEnd/>
          </a:ln>
        </p:spPr>
      </p:pic>
      <p:sp>
        <p:nvSpPr>
          <p:cNvPr id="12" name="2 Marcador de contenido"/>
          <p:cNvSpPr txBox="1">
            <a:spLocks/>
          </p:cNvSpPr>
          <p:nvPr/>
        </p:nvSpPr>
        <p:spPr>
          <a:xfrm>
            <a:off x="5572132" y="1928802"/>
            <a:ext cx="2928958" cy="4643470"/>
          </a:xfrm>
          <a:prstGeom prst="rect">
            <a:avLst/>
          </a:prstGeom>
          <a:solidFill>
            <a:schemeClr val="bg2">
              <a:alpha val="62000"/>
            </a:schemeClr>
          </a:solidFill>
        </p:spPr>
        <p:txBody>
          <a:bodyPr vert="horz">
            <a:noAutofit/>
          </a:bodyPr>
          <a:lstStyle/>
          <a:p>
            <a:pPr algn="just"/>
            <a:r>
              <a:rPr lang="es-EC" sz="2000" dirty="0" smtClean="0"/>
              <a:t> Las mejores empresas a nivel mundial que cuentan con sistemas de calidad total, no consideran la obtención de un premio o de la certificación como un fin, sino como un modo valioso y necesario para la “</a:t>
            </a:r>
            <a:r>
              <a:rPr lang="es-EC" sz="2000" i="1" u="sng" dirty="0" smtClean="0"/>
              <a:t>institucionalización del perfeccionamiento continuo y la ventaja competitiva</a:t>
            </a:r>
            <a:r>
              <a:rPr lang="es-EC" sz="2000" dirty="0" smtClean="0"/>
              <a:t>”.</a:t>
            </a:r>
          </a:p>
          <a:p>
            <a:endParaRPr lang="es-EC" sz="2000" dirty="0" smtClean="0"/>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49</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500034" y="1428736"/>
            <a:ext cx="800105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MODELO OPERATIVO: EXCELENCIA EMPRESARIAL</a:t>
            </a:r>
            <a:endParaRPr lang="es-EC" sz="2000" dirty="0" smtClean="0">
              <a:solidFill>
                <a:schemeClr val="tx1"/>
              </a:solidFill>
            </a:endParaRPr>
          </a:p>
        </p:txBody>
      </p:sp>
      <p:sp>
        <p:nvSpPr>
          <p:cNvPr id="12" name="2 Marcador de contenido"/>
          <p:cNvSpPr txBox="1">
            <a:spLocks/>
          </p:cNvSpPr>
          <p:nvPr/>
        </p:nvSpPr>
        <p:spPr>
          <a:xfrm>
            <a:off x="285720" y="1928802"/>
            <a:ext cx="8572560" cy="4643470"/>
          </a:xfrm>
          <a:prstGeom prst="rect">
            <a:avLst/>
          </a:prstGeom>
          <a:solidFill>
            <a:schemeClr val="bg2">
              <a:alpha val="62000"/>
            </a:schemeClr>
          </a:solidFill>
        </p:spPr>
        <p:txBody>
          <a:bodyPr vert="horz">
            <a:noAutofit/>
          </a:bodyPr>
          <a:lstStyle/>
          <a:p>
            <a:pPr algn="just"/>
            <a:r>
              <a:rPr lang="es-EC" sz="2000" dirty="0" smtClean="0"/>
              <a:t>Al comparar entre los modelos actuales de calidad total más representativos a nivel mundial, se propone la implementación del Modelo Europeo de Excelencia Empresarial EFQM, en función de las siguientes consideraciones:</a:t>
            </a:r>
          </a:p>
          <a:p>
            <a:pPr algn="just"/>
            <a:r>
              <a:rPr lang="es-EC" sz="2000" dirty="0" smtClean="0"/>
              <a:t> </a:t>
            </a:r>
          </a:p>
          <a:p>
            <a:pPr marL="179388" lvl="0" indent="-179388" algn="just">
              <a:buFont typeface="Arial" pitchFamily="34" charset="0"/>
              <a:buChar char="•"/>
            </a:pPr>
            <a:r>
              <a:rPr lang="es-EC" sz="2000" dirty="0" smtClean="0"/>
              <a:t>Es el modelo más específico ya que presenta el mayor número de subcriterios.</a:t>
            </a:r>
          </a:p>
          <a:p>
            <a:pPr marL="179388" lvl="0" indent="-179388">
              <a:buFont typeface="Arial" pitchFamily="34" charset="0"/>
              <a:buChar char="•"/>
            </a:pPr>
            <a:r>
              <a:rPr lang="es-EC" sz="2000" dirty="0" smtClean="0"/>
              <a:t>Los subcriterios del Modelo EFQM resultan estratégicos para CELEC EP, ya que cubren todas las debilidades que al momento tiene la empresa.</a:t>
            </a:r>
          </a:p>
          <a:p>
            <a:pPr marL="179388" lvl="0" indent="-179388">
              <a:buFont typeface="Arial" pitchFamily="34" charset="0"/>
              <a:buChar char="•"/>
            </a:pPr>
            <a:r>
              <a:rPr lang="es-EC" sz="2000" dirty="0" smtClean="0"/>
              <a:t>Es un modelo más general, que no necesariamente se orienta a un entorno de mercado, sino al cumplimiento de metas propuestas.</a:t>
            </a:r>
          </a:p>
          <a:p>
            <a:pPr marL="179388" indent="-179388">
              <a:buFont typeface="Arial" pitchFamily="34" charset="0"/>
              <a:buChar char="•"/>
            </a:pPr>
            <a:r>
              <a:rPr lang="es-EC" sz="2000" dirty="0" smtClean="0"/>
              <a:t>Este modelo, impulsa “el cambio en la organización”, algo fundamental, debido a que cada vez los procesos de las organizaciones son dinámicos.</a:t>
            </a:r>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874" y="763340"/>
            <a:ext cx="8555440" cy="576064"/>
          </a:xfrm>
          <a:solidFill>
            <a:schemeClr val="bg2"/>
          </a:solidFill>
        </p:spPr>
        <p:txBody>
          <a:bodyPr>
            <a:noAutofit/>
          </a:bodyPr>
          <a:lstStyle/>
          <a:p>
            <a:r>
              <a:rPr lang="es-EC" sz="3600" b="1" dirty="0"/>
              <a:t>1. INTRODUCCIÓN</a:t>
            </a:r>
            <a:endParaRPr lang="es-EC" sz="32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5</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2 Marcador de contenido"/>
          <p:cNvSpPr>
            <a:spLocks noGrp="1"/>
          </p:cNvSpPr>
          <p:nvPr>
            <p:ph idx="1"/>
          </p:nvPr>
        </p:nvSpPr>
        <p:spPr>
          <a:xfrm>
            <a:off x="4572000" y="1785926"/>
            <a:ext cx="4429156" cy="4572032"/>
          </a:xfrm>
          <a:solidFill>
            <a:srgbClr val="E9F8FB">
              <a:alpha val="93000"/>
            </a:srgbClr>
          </a:solidFill>
        </p:spPr>
        <p:txBody>
          <a:bodyPr>
            <a:noAutofit/>
          </a:bodyPr>
          <a:lstStyle/>
          <a:p>
            <a:pPr marL="0" indent="0">
              <a:buNone/>
            </a:pPr>
            <a:r>
              <a:rPr lang="es-EC" sz="2500" dirty="0" smtClean="0">
                <a:latin typeface="+mj-lt"/>
              </a:rPr>
              <a:t>Las centrales de generación hidroeléctrica, utilizan la energía potencial de la masa de agua para generar electricidad, aprovechando el desnivel o caída de agua. Esta energía potencial es aprovechada por las turbinas hidráulicas, las mismas que transmiten la energía a un generador en el que se transforma en energía eléctrica</a:t>
            </a:r>
            <a:endParaRPr lang="es-EC" sz="2500" dirty="0">
              <a:latin typeface="+mj-lt"/>
            </a:endParaRPr>
          </a:p>
        </p:txBody>
      </p:sp>
      <p:pic>
        <p:nvPicPr>
          <p:cNvPr id="9" name="8 Imagen" descr="C:\Users\RM\Documents\MAESTRIA\TESIS\PETI\Proyecto 1\CENTRAL_HIDROELECTRICA_II.jpg"/>
          <p:cNvPicPr/>
          <p:nvPr/>
        </p:nvPicPr>
        <p:blipFill>
          <a:blip r:embed="rId3"/>
          <a:srcRect t="10811"/>
          <a:stretch>
            <a:fillRect/>
          </a:stretch>
        </p:blipFill>
        <p:spPr bwMode="auto">
          <a:xfrm>
            <a:off x="0" y="2428868"/>
            <a:ext cx="4500594" cy="3929090"/>
          </a:xfrm>
          <a:prstGeom prst="rect">
            <a:avLst/>
          </a:prstGeom>
          <a:noFill/>
          <a:ln w="9525">
            <a:noFill/>
            <a:miter lim="800000"/>
            <a:headEnd/>
            <a:tailEnd/>
          </a:ln>
        </p:spPr>
      </p:pic>
      <p:sp>
        <p:nvSpPr>
          <p:cNvPr id="10" name="9 Rectángulo redondeado"/>
          <p:cNvSpPr/>
          <p:nvPr/>
        </p:nvSpPr>
        <p:spPr>
          <a:xfrm>
            <a:off x="214314" y="1714488"/>
            <a:ext cx="407193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t>Generación Hidroeléctrica</a:t>
            </a:r>
            <a:endParaRPr lang="es-EC" sz="2000" dirty="0"/>
          </a:p>
        </p:txBody>
      </p:sp>
    </p:spTree>
    <p:extLst>
      <p:ext uri="{BB962C8B-B14F-4D97-AF65-F5344CB8AC3E}">
        <p14:creationId xmlns:p14="http://schemas.microsoft.com/office/powerpoint/2010/main" val="11205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8">
                                            <p:bg/>
                                          </p:spTgt>
                                        </p:tgtEl>
                                        <p:attrNameLst>
                                          <p:attrName>style.visibility</p:attrName>
                                        </p:attrNameLst>
                                      </p:cBhvr>
                                      <p:to>
                                        <p:strVal val="visible"/>
                                      </p:to>
                                    </p:set>
                                    <p:animEffect transition="in" filter="box(in)">
                                      <p:cBhvr>
                                        <p:cTn id="16" dur="500"/>
                                        <p:tgtEl>
                                          <p:spTgt spid="8">
                                            <p:bg/>
                                          </p:spTgt>
                                        </p:tgtEl>
                                      </p:cBhvr>
                                    </p:animEffect>
                                  </p:childTnLst>
                                </p:cTn>
                              </p:par>
                            </p:childTnLst>
                          </p:cTn>
                        </p:par>
                        <p:par>
                          <p:cTn id="17" fill="hold">
                            <p:stCondLst>
                              <p:cond delay="1500"/>
                            </p:stCondLst>
                            <p:childTnLst>
                              <p:par>
                                <p:cTn id="18" presetID="4" presetClass="entr" presetSubtype="16"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ox(in)">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50</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500034" y="1428736"/>
            <a:ext cx="800105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MODELO OPERATIVO: EXCELENCIA EMPRESARIAL</a:t>
            </a:r>
            <a:endParaRPr lang="es-EC" sz="2000" dirty="0" smtClean="0">
              <a:solidFill>
                <a:schemeClr val="tx1"/>
              </a:solidFill>
            </a:endParaRPr>
          </a:p>
        </p:txBody>
      </p:sp>
      <p:sp>
        <p:nvSpPr>
          <p:cNvPr id="12" name="2 Marcador de contenido"/>
          <p:cNvSpPr txBox="1">
            <a:spLocks/>
          </p:cNvSpPr>
          <p:nvPr/>
        </p:nvSpPr>
        <p:spPr>
          <a:xfrm>
            <a:off x="285720" y="1928802"/>
            <a:ext cx="8572560" cy="4643470"/>
          </a:xfrm>
          <a:prstGeom prst="rect">
            <a:avLst/>
          </a:prstGeom>
          <a:solidFill>
            <a:schemeClr val="bg2">
              <a:alpha val="62000"/>
            </a:schemeClr>
          </a:solidFill>
        </p:spPr>
        <p:txBody>
          <a:bodyPr vert="horz">
            <a:noAutofit/>
          </a:bodyPr>
          <a:lstStyle/>
          <a:p>
            <a:pPr algn="just"/>
            <a:endParaRPr lang="es-EC" sz="2000" dirty="0" smtClean="0"/>
          </a:p>
        </p:txBody>
      </p:sp>
      <p:pic>
        <p:nvPicPr>
          <p:cNvPr id="9" name="8 Imagen" descr="C:\Users\RM\Documents\MAESTRIA\TESIS\PETI\Proyecto 1\W_Cal_EFQM_KM.jpg"/>
          <p:cNvPicPr/>
          <p:nvPr/>
        </p:nvPicPr>
        <p:blipFill>
          <a:blip r:embed="rId3"/>
          <a:srcRect l="1050" t="23197"/>
          <a:stretch>
            <a:fillRect/>
          </a:stretch>
        </p:blipFill>
        <p:spPr bwMode="auto">
          <a:xfrm>
            <a:off x="642910" y="2096620"/>
            <a:ext cx="7715304" cy="4404214"/>
          </a:xfrm>
          <a:prstGeom prst="rect">
            <a:avLst/>
          </a:prstGeom>
          <a:noFill/>
          <a:ln w="9525">
            <a:noFill/>
            <a:miter lim="800000"/>
            <a:headEnd/>
            <a:tailEnd/>
          </a:ln>
        </p:spPr>
      </p:pic>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51</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500034" y="1428736"/>
            <a:ext cx="800105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MODELO OPERATIVO: EXCELENCIA EMPRESARIAL</a:t>
            </a:r>
            <a:endParaRPr lang="es-EC" sz="2000" dirty="0" smtClean="0">
              <a:solidFill>
                <a:schemeClr val="tx1"/>
              </a:solidFill>
            </a:endParaRPr>
          </a:p>
        </p:txBody>
      </p:sp>
      <p:sp>
        <p:nvSpPr>
          <p:cNvPr id="12" name="2 Marcador de contenido"/>
          <p:cNvSpPr txBox="1">
            <a:spLocks/>
          </p:cNvSpPr>
          <p:nvPr/>
        </p:nvSpPr>
        <p:spPr>
          <a:xfrm>
            <a:off x="285720" y="1928802"/>
            <a:ext cx="8572560" cy="4643470"/>
          </a:xfrm>
          <a:prstGeom prst="rect">
            <a:avLst/>
          </a:prstGeom>
          <a:solidFill>
            <a:schemeClr val="bg2">
              <a:alpha val="62000"/>
            </a:schemeClr>
          </a:solidFill>
        </p:spPr>
        <p:txBody>
          <a:bodyPr vert="horz">
            <a:noAutofit/>
          </a:bodyPr>
          <a:lstStyle/>
          <a:p>
            <a:pPr algn="just"/>
            <a:r>
              <a:rPr lang="es-EC" sz="2400" dirty="0" smtClean="0"/>
              <a:t>Para alcanzar la implementación del Modelo de Excelencia Empresarial EFMQ en CELEC EP, se propone que en el corto plazo se implemente las normas de calidad ISO 9001, lo que fomentaría un nivel estándar de calidad en los procesos de la empresa.  Con esta base, para el mediano y largo plazo se deberá encaminar a CELEC EP, a la implementación del Modelo EFQM, lo que permitirá alcanzar de una manera metódica y estandarizada, los objetivos estratégicos y metas propuestas en el mediano y largo plazo.</a:t>
            </a:r>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52</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500034" y="1428736"/>
            <a:ext cx="800105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ARQUITECTURA DE LA INFORMACIÓN</a:t>
            </a:r>
            <a:endParaRPr lang="es-EC" sz="2000" dirty="0" smtClean="0">
              <a:solidFill>
                <a:schemeClr val="tx1"/>
              </a:solidFill>
            </a:endParaRPr>
          </a:p>
        </p:txBody>
      </p:sp>
      <p:sp>
        <p:nvSpPr>
          <p:cNvPr id="12" name="2 Marcador de contenido"/>
          <p:cNvSpPr txBox="1">
            <a:spLocks/>
          </p:cNvSpPr>
          <p:nvPr/>
        </p:nvSpPr>
        <p:spPr>
          <a:xfrm>
            <a:off x="285720" y="1928802"/>
            <a:ext cx="8572560" cy="4643470"/>
          </a:xfrm>
          <a:prstGeom prst="rect">
            <a:avLst/>
          </a:prstGeom>
          <a:solidFill>
            <a:schemeClr val="bg2">
              <a:alpha val="62000"/>
            </a:schemeClr>
          </a:solidFill>
        </p:spPr>
        <p:txBody>
          <a:bodyPr vert="horz">
            <a:noAutofit/>
          </a:bodyPr>
          <a:lstStyle/>
          <a:p>
            <a:pPr algn="just"/>
            <a:r>
              <a:rPr lang="es-EC" sz="2400" dirty="0" smtClean="0"/>
              <a:t>A partir de la información de Software y Aplicaciones utilizados en los procesos productivos de las Unidades de Negocio de CELEC EP, se establece de manera general los procesos que deberían ser cubiertos tecnológicamente por las Unidades de Negocio, con el propósito de uniformizar el tratamiento a la información, dentro de lo que sea posible, en los aspectos: técnico, administrativo financiero, administración de TI, y estrategia - calidad</a:t>
            </a:r>
          </a:p>
        </p:txBody>
      </p:sp>
    </p:spTree>
    <p:extLst>
      <p:ext uri="{BB962C8B-B14F-4D97-AF65-F5344CB8AC3E}">
        <p14:creationId xmlns:p14="http://schemas.microsoft.com/office/powerpoint/2010/main" val="1216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2900" b="1" dirty="0"/>
              <a:t>4</a:t>
            </a:r>
            <a:r>
              <a:rPr lang="es-EC" sz="2900" b="1" dirty="0" smtClean="0"/>
              <a:t>. PETI FASE II- MODELO DE NEGOCIOS/ORGANIZACIÓN</a:t>
            </a:r>
            <a:endParaRPr lang="es-EC" sz="29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53</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a:off x="500034" y="1428736"/>
            <a:ext cx="8001056" cy="42862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smtClean="0">
                <a:solidFill>
                  <a:schemeClr val="tx1"/>
                </a:solidFill>
              </a:rPr>
              <a:t>ARQUITECTURA DE LA INFORMACIÓN</a:t>
            </a:r>
            <a:endParaRPr lang="es-EC" sz="2000" dirty="0" smtClean="0">
              <a:solidFill>
                <a:schemeClr val="tx1"/>
              </a:solidFill>
            </a:endParaRPr>
          </a:p>
        </p:txBody>
      </p:sp>
      <p:pic>
        <p:nvPicPr>
          <p:cNvPr id="9" name="8 Imagen"/>
          <p:cNvPicPr/>
          <p:nvPr/>
        </p:nvPicPr>
        <p:blipFill>
          <a:blip r:embed="rId3" cstate="print"/>
          <a:srcRect l="3630" t="5353" r="11789" b="1499"/>
          <a:stretch>
            <a:fillRect/>
          </a:stretch>
        </p:blipFill>
        <p:spPr bwMode="auto">
          <a:xfrm>
            <a:off x="1259632" y="1964308"/>
            <a:ext cx="6548237" cy="4752528"/>
          </a:xfrm>
          <a:prstGeom prst="rect">
            <a:avLst/>
          </a:prstGeom>
          <a:noFill/>
          <a:ln w="9525">
            <a:noFill/>
            <a:miter lim="800000"/>
            <a:headEnd/>
            <a:tailEnd/>
          </a:ln>
        </p:spPr>
      </p:pic>
    </p:spTree>
    <p:extLst>
      <p:ext uri="{BB962C8B-B14F-4D97-AF65-F5344CB8AC3E}">
        <p14:creationId xmlns:p14="http://schemas.microsoft.com/office/powerpoint/2010/main" val="174252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251" y="102940"/>
            <a:ext cx="6058949" cy="603448"/>
          </a:xfrm>
          <a:solidFill>
            <a:schemeClr val="bg2"/>
          </a:solidFill>
        </p:spPr>
        <p:txBody>
          <a:bodyPr>
            <a:noAutofit/>
          </a:bodyPr>
          <a:lstStyle/>
          <a:p>
            <a:r>
              <a:rPr lang="es-EC" sz="4000" b="1" dirty="0" smtClean="0"/>
              <a:t>CONTENIDO</a:t>
            </a:r>
            <a:endParaRPr lang="es-EC" sz="36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54</a:t>
            </a:fld>
            <a:endParaRPr lang="es-EC" dirty="0"/>
          </a:p>
        </p:txBody>
      </p:sp>
      <p:sp>
        <p:nvSpPr>
          <p:cNvPr id="5" name="2 Marcador de contenido"/>
          <p:cNvSpPr txBox="1">
            <a:spLocks/>
          </p:cNvSpPr>
          <p:nvPr/>
        </p:nvSpPr>
        <p:spPr>
          <a:xfrm>
            <a:off x="1187624" y="764704"/>
            <a:ext cx="7682844" cy="5688632"/>
          </a:xfrm>
          <a:prstGeom prst="rect">
            <a:avLst/>
          </a:prstGeom>
        </p:spPr>
        <p:txBody>
          <a:bodyPr vert="horz">
            <a:normAutofit fontScale="47500" lnSpcReduction="20000"/>
          </a:bodyPr>
          <a:lstStyle/>
          <a:p>
            <a:pPr marL="457200" indent="-457200" algn="just">
              <a:spcBef>
                <a:spcPct val="20000"/>
              </a:spcBef>
              <a:buClr>
                <a:schemeClr val="accent1"/>
              </a:buClr>
              <a:buSzPct val="95000"/>
              <a:buFont typeface="+mj-lt"/>
              <a:buAutoNum type="arabicPeriod"/>
              <a:defRPr/>
            </a:pPr>
            <a:r>
              <a:rPr lang="es-ES" sz="2900" dirty="0" smtClean="0">
                <a:latin typeface="+mj-lt"/>
              </a:rPr>
              <a:t>INTRODUCCIÓN</a:t>
            </a:r>
          </a:p>
          <a:p>
            <a:pPr marL="457200" indent="-457200" algn="just">
              <a:spcBef>
                <a:spcPct val="20000"/>
              </a:spcBef>
              <a:buClr>
                <a:schemeClr val="accent1"/>
              </a:buClr>
              <a:buSzPct val="95000"/>
              <a:buFont typeface="+mj-lt"/>
              <a:buAutoNum type="arabicPeriod"/>
              <a:defRPr/>
            </a:pPr>
            <a:r>
              <a:rPr lang="es-ES" sz="2900" dirty="0" smtClean="0">
                <a:latin typeface="+mj-lt"/>
              </a:rPr>
              <a:t>OBJETIVOS</a:t>
            </a:r>
          </a:p>
          <a:p>
            <a:pPr marL="457200" indent="-457200" algn="just">
              <a:spcBef>
                <a:spcPct val="20000"/>
              </a:spcBef>
              <a:buClr>
                <a:schemeClr val="accent1"/>
              </a:buClr>
              <a:buSzPct val="95000"/>
              <a:buFont typeface="+mj-lt"/>
              <a:buAutoNum type="arabicPeriod"/>
              <a:defRPr/>
            </a:pPr>
            <a:r>
              <a:rPr lang="es-ES" sz="2900" dirty="0">
                <a:latin typeface="+mj-lt"/>
              </a:rPr>
              <a:t>PETI FASE </a:t>
            </a:r>
            <a:r>
              <a:rPr lang="es-ES" sz="2900" dirty="0" smtClean="0">
                <a:latin typeface="+mj-lt"/>
              </a:rPr>
              <a:t>I- SITUACIÓN ACTUAL</a:t>
            </a:r>
          </a:p>
          <a:p>
            <a:pPr marL="914400" lvl="1" indent="-457200" algn="just">
              <a:spcBef>
                <a:spcPct val="20000"/>
              </a:spcBef>
              <a:buClr>
                <a:schemeClr val="accent1"/>
              </a:buClr>
              <a:buSzPct val="95000"/>
              <a:buFont typeface="+mj-lt"/>
              <a:buAutoNum type="alphaLcParenR"/>
              <a:defRPr/>
            </a:pPr>
            <a:r>
              <a:rPr lang="es-ES" sz="2900" dirty="0" smtClean="0">
                <a:latin typeface="+mj-lt"/>
              </a:rPr>
              <a:t>Alcance competitivo</a:t>
            </a:r>
          </a:p>
          <a:p>
            <a:pPr marL="914400" lvl="1" indent="-457200" algn="just">
              <a:spcBef>
                <a:spcPct val="20000"/>
              </a:spcBef>
              <a:buClr>
                <a:schemeClr val="accent1"/>
              </a:buClr>
              <a:buSzPct val="95000"/>
              <a:buFont typeface="+mj-lt"/>
              <a:buAutoNum type="alphaLcParenR"/>
              <a:defRPr/>
            </a:pPr>
            <a:r>
              <a:rPr lang="es-ES" sz="2900" dirty="0" smtClean="0">
                <a:latin typeface="+mj-lt"/>
              </a:rPr>
              <a:t>Estrategia de Negocio</a:t>
            </a:r>
          </a:p>
          <a:p>
            <a:pPr marL="914400" lvl="1" indent="-457200" algn="just">
              <a:spcBef>
                <a:spcPct val="20000"/>
              </a:spcBef>
              <a:buClr>
                <a:schemeClr val="accent1"/>
              </a:buClr>
              <a:buSzPct val="95000"/>
              <a:buFont typeface="+mj-lt"/>
              <a:buAutoNum type="alphaLcParenR"/>
              <a:defRPr/>
            </a:pPr>
            <a:r>
              <a:rPr lang="es-ES" sz="2900" dirty="0" smtClean="0">
                <a:latin typeface="+mj-lt"/>
              </a:rPr>
              <a:t>Modelo Operativo</a:t>
            </a:r>
          </a:p>
          <a:p>
            <a:pPr marL="914400" lvl="1" indent="-457200" algn="just">
              <a:spcBef>
                <a:spcPct val="20000"/>
              </a:spcBef>
              <a:buClr>
                <a:schemeClr val="accent1"/>
              </a:buClr>
              <a:buSzPct val="95000"/>
              <a:buFont typeface="+mj-lt"/>
              <a:buAutoNum type="alphaLcParenR"/>
              <a:defRPr/>
            </a:pPr>
            <a:r>
              <a:rPr lang="es-ES" sz="2900" dirty="0" smtClean="0">
                <a:latin typeface="+mj-lt"/>
              </a:rPr>
              <a:t>Modelo de TI</a:t>
            </a:r>
            <a:endParaRPr lang="es-ES" sz="2900" dirty="0">
              <a:latin typeface="+mj-lt"/>
            </a:endParaRPr>
          </a:p>
          <a:p>
            <a:pPr marL="457200" indent="-457200" algn="just">
              <a:spcBef>
                <a:spcPct val="20000"/>
              </a:spcBef>
              <a:buClr>
                <a:schemeClr val="accent1"/>
              </a:buClr>
              <a:buSzPct val="95000"/>
              <a:buFont typeface="+mj-lt"/>
              <a:buAutoNum type="arabicPeriod"/>
              <a:defRPr/>
            </a:pPr>
            <a:r>
              <a:rPr lang="es-EC" sz="2900" dirty="0" smtClean="0">
                <a:latin typeface="+mj-lt"/>
              </a:rPr>
              <a:t>PETI </a:t>
            </a:r>
            <a:r>
              <a:rPr lang="es-EC" sz="2900" dirty="0">
                <a:latin typeface="+mj-lt"/>
              </a:rPr>
              <a:t>FASE </a:t>
            </a:r>
            <a:r>
              <a:rPr lang="es-EC" sz="2900" dirty="0" smtClean="0">
                <a:latin typeface="+mj-lt"/>
              </a:rPr>
              <a:t>II- MODELO DE NEGOCIO</a:t>
            </a:r>
          </a:p>
          <a:p>
            <a:pPr lvl="2" indent="-457200" algn="just">
              <a:spcBef>
                <a:spcPct val="20000"/>
              </a:spcBef>
              <a:buClr>
                <a:schemeClr val="accent1"/>
              </a:buClr>
              <a:buSzPct val="95000"/>
              <a:buFont typeface="+mj-lt"/>
              <a:buAutoNum type="alphaLcParenR"/>
              <a:defRPr/>
            </a:pPr>
            <a:r>
              <a:rPr lang="es-ES" sz="2900" dirty="0">
                <a:latin typeface="+mj-lt"/>
              </a:rPr>
              <a:t>Análisis </a:t>
            </a:r>
            <a:r>
              <a:rPr lang="es-ES" sz="2900" dirty="0" smtClean="0">
                <a:latin typeface="+mj-lt"/>
              </a:rPr>
              <a:t>del Entorno</a:t>
            </a:r>
          </a:p>
          <a:p>
            <a:pPr lvl="2" indent="-457200" algn="just">
              <a:spcBef>
                <a:spcPct val="20000"/>
              </a:spcBef>
              <a:buClr>
                <a:schemeClr val="accent1"/>
              </a:buClr>
              <a:buSzPct val="95000"/>
              <a:buFont typeface="+mj-lt"/>
              <a:buAutoNum type="alphaLcParenR"/>
              <a:defRPr/>
            </a:pPr>
            <a:r>
              <a:rPr lang="es-ES" sz="2900" dirty="0" smtClean="0">
                <a:latin typeface="+mj-lt"/>
              </a:rPr>
              <a:t>Estrategia de Negocio</a:t>
            </a:r>
          </a:p>
          <a:p>
            <a:pPr lvl="2" indent="-457200" algn="just">
              <a:spcBef>
                <a:spcPct val="20000"/>
              </a:spcBef>
              <a:buClr>
                <a:schemeClr val="accent1"/>
              </a:buClr>
              <a:buSzPct val="95000"/>
              <a:buFont typeface="+mj-lt"/>
              <a:buAutoNum type="alphaLcParenR"/>
              <a:defRPr/>
            </a:pPr>
            <a:r>
              <a:rPr lang="es-ES" sz="2900" dirty="0" smtClean="0">
                <a:latin typeface="+mj-lt"/>
              </a:rPr>
              <a:t>Modelo Operativo</a:t>
            </a:r>
          </a:p>
          <a:p>
            <a:pPr lvl="2" indent="-457200" algn="just">
              <a:spcBef>
                <a:spcPct val="20000"/>
              </a:spcBef>
              <a:buClr>
                <a:schemeClr val="accent1"/>
              </a:buClr>
              <a:buSzPct val="95000"/>
              <a:buFont typeface="+mj-lt"/>
              <a:buAutoNum type="alphaLcParenR"/>
              <a:defRPr/>
            </a:pPr>
            <a:r>
              <a:rPr lang="es-ES" sz="2900" dirty="0" smtClean="0">
                <a:latin typeface="+mj-lt"/>
              </a:rPr>
              <a:t>Estructura de la Organización</a:t>
            </a:r>
          </a:p>
          <a:p>
            <a:pPr lvl="2" indent="-457200" algn="just">
              <a:spcBef>
                <a:spcPct val="20000"/>
              </a:spcBef>
              <a:buClr>
                <a:schemeClr val="accent1"/>
              </a:buClr>
              <a:buSzPct val="95000"/>
              <a:buFont typeface="+mj-lt"/>
              <a:buAutoNum type="alphaLcParenR"/>
              <a:defRPr/>
            </a:pPr>
            <a:r>
              <a:rPr lang="es-ES" sz="2900" dirty="0" smtClean="0">
                <a:latin typeface="+mj-lt"/>
              </a:rPr>
              <a:t>Arquitectura de la Información</a:t>
            </a:r>
            <a:endParaRPr lang="es-ES" sz="2900" dirty="0">
              <a:latin typeface="+mj-lt"/>
            </a:endParaRPr>
          </a:p>
          <a:p>
            <a:pPr marL="457200" indent="-457200" algn="just">
              <a:spcBef>
                <a:spcPct val="20000"/>
              </a:spcBef>
              <a:buClr>
                <a:schemeClr val="accent1"/>
              </a:buClr>
              <a:buSzPct val="95000"/>
              <a:buFont typeface="+mj-lt"/>
              <a:buAutoNum type="arabicPeriod"/>
              <a:defRPr/>
            </a:pPr>
            <a:r>
              <a:rPr kumimoji="0" lang="es-ES" sz="2900" b="0" i="0" u="none" strike="noStrike" kern="1200" cap="none" spc="0" normalizeH="0" baseline="0" noProof="0" dirty="0" smtClean="0">
                <a:ln>
                  <a:noFill/>
                </a:ln>
                <a:solidFill>
                  <a:schemeClr val="tx1"/>
                </a:solidFill>
                <a:effectLst/>
                <a:uLnTx/>
                <a:uFillTx/>
                <a:latin typeface="+mj-lt"/>
              </a:rPr>
              <a:t>PETI FASE III- MODELO DE TI</a:t>
            </a:r>
          </a:p>
          <a:p>
            <a:pPr marL="914400" lvl="1" indent="-457200" algn="just">
              <a:spcBef>
                <a:spcPct val="20000"/>
              </a:spcBef>
              <a:buClr>
                <a:schemeClr val="accent1"/>
              </a:buClr>
              <a:buSzPct val="95000"/>
              <a:buFont typeface="+mj-lt"/>
              <a:buAutoNum type="alphaLcParenR"/>
              <a:defRPr/>
            </a:pPr>
            <a:r>
              <a:rPr lang="es-ES" sz="2900" dirty="0" smtClean="0">
                <a:latin typeface="+mj-lt"/>
              </a:rPr>
              <a:t>Direccionamiento Estratégico de TI</a:t>
            </a:r>
          </a:p>
          <a:p>
            <a:pPr marL="914400" lvl="1" indent="-457200" algn="just">
              <a:spcBef>
                <a:spcPct val="20000"/>
              </a:spcBef>
              <a:buClr>
                <a:schemeClr val="accent1"/>
              </a:buClr>
              <a:buSzPct val="95000"/>
              <a:buFont typeface="+mj-lt"/>
              <a:buAutoNum type="alphaLcParenR"/>
              <a:defRPr/>
            </a:pPr>
            <a:r>
              <a:rPr kumimoji="0" lang="es-ES" sz="2900" b="0" i="0" u="none" strike="noStrike" kern="1200" cap="none" spc="0" normalizeH="0" baseline="0" noProof="0" dirty="0" smtClean="0">
                <a:ln>
                  <a:noFill/>
                </a:ln>
                <a:solidFill>
                  <a:schemeClr val="tx1"/>
                </a:solidFill>
                <a:effectLst/>
                <a:uLnTx/>
                <a:uFillTx/>
                <a:latin typeface="+mj-lt"/>
              </a:rPr>
              <a:t>Arquitectura de SI</a:t>
            </a:r>
          </a:p>
          <a:p>
            <a:pPr marL="914400" lvl="1" indent="-457200" algn="just">
              <a:spcBef>
                <a:spcPct val="20000"/>
              </a:spcBef>
              <a:buClr>
                <a:schemeClr val="accent1"/>
              </a:buClr>
              <a:buSzPct val="95000"/>
              <a:buFont typeface="+mj-lt"/>
              <a:buAutoNum type="alphaLcParenR"/>
              <a:defRPr/>
            </a:pPr>
            <a:r>
              <a:rPr lang="es-ES" sz="2900" dirty="0" smtClean="0">
                <a:latin typeface="+mj-lt"/>
              </a:rPr>
              <a:t>Arquitectura de TI</a:t>
            </a:r>
          </a:p>
          <a:p>
            <a:pPr marL="914400" lvl="1" indent="-457200" algn="just">
              <a:spcBef>
                <a:spcPct val="20000"/>
              </a:spcBef>
              <a:buClr>
                <a:schemeClr val="accent1"/>
              </a:buClr>
              <a:buSzPct val="95000"/>
              <a:buFont typeface="+mj-lt"/>
              <a:buAutoNum type="alphaLcParenR"/>
              <a:defRPr/>
            </a:pPr>
            <a:r>
              <a:rPr kumimoji="0" lang="es-ES" sz="2900" b="0" i="0" u="none" strike="noStrike" kern="1200" cap="none" spc="0" normalizeH="0" baseline="0" noProof="0" dirty="0" smtClean="0">
                <a:ln>
                  <a:noFill/>
                </a:ln>
                <a:solidFill>
                  <a:schemeClr val="tx1"/>
                </a:solidFill>
                <a:effectLst/>
                <a:uLnTx/>
                <a:uFillTx/>
                <a:latin typeface="+mj-lt"/>
              </a:rPr>
              <a:t>Modelo Operativo</a:t>
            </a:r>
          </a:p>
          <a:p>
            <a:pPr marL="914400" lvl="1" indent="-457200" algn="just">
              <a:spcBef>
                <a:spcPct val="20000"/>
              </a:spcBef>
              <a:buClr>
                <a:schemeClr val="accent1"/>
              </a:buClr>
              <a:buSzPct val="95000"/>
              <a:buFont typeface="+mj-lt"/>
              <a:buAutoNum type="alphaLcParenR"/>
              <a:defRPr/>
            </a:pPr>
            <a:r>
              <a:rPr lang="es-ES" sz="2900" dirty="0" smtClean="0">
                <a:latin typeface="+mj-lt"/>
              </a:rPr>
              <a:t>Estructura Organizacional de TI</a:t>
            </a:r>
            <a:endParaRPr kumimoji="0" lang="es-ES" sz="2900" b="0" i="0" u="none" strike="noStrike" kern="1200" cap="none" spc="0" normalizeH="0" baseline="0" noProof="0" dirty="0" smtClean="0">
              <a:ln>
                <a:noFill/>
              </a:ln>
              <a:solidFill>
                <a:schemeClr val="tx1"/>
              </a:solidFill>
              <a:effectLst/>
              <a:uLnTx/>
              <a:uFillTx/>
              <a:latin typeface="+mj-lt"/>
            </a:endParaRPr>
          </a:p>
          <a:p>
            <a:pPr marL="457200" indent="-457200" algn="just">
              <a:spcBef>
                <a:spcPct val="20000"/>
              </a:spcBef>
              <a:buClr>
                <a:schemeClr val="accent1"/>
              </a:buClr>
              <a:buSzPct val="95000"/>
              <a:buFont typeface="+mj-lt"/>
              <a:buAutoNum type="arabicPeriod"/>
              <a:defRPr/>
            </a:pPr>
            <a:r>
              <a:rPr lang="es-ES" sz="2900" dirty="0">
                <a:latin typeface="+mj-lt"/>
              </a:rPr>
              <a:t>PETI FASE </a:t>
            </a:r>
            <a:r>
              <a:rPr lang="es-ES" sz="2900" dirty="0" smtClean="0">
                <a:latin typeface="+mj-lt"/>
              </a:rPr>
              <a:t>IV- </a:t>
            </a:r>
            <a:r>
              <a:rPr lang="es-ES" sz="2900" dirty="0">
                <a:latin typeface="+mj-lt"/>
              </a:rPr>
              <a:t>MODELO </a:t>
            </a:r>
            <a:r>
              <a:rPr lang="es-ES" sz="2900" dirty="0" smtClean="0">
                <a:latin typeface="+mj-lt"/>
              </a:rPr>
              <a:t>DE PLANIFICACIÓN</a:t>
            </a:r>
            <a:endParaRPr lang="es-ES" sz="2900" dirty="0">
              <a:latin typeface="+mj-lt"/>
            </a:endParaRPr>
          </a:p>
          <a:p>
            <a:pPr marL="914400" lvl="1" indent="-457200" algn="just">
              <a:spcBef>
                <a:spcPct val="20000"/>
              </a:spcBef>
              <a:buClr>
                <a:schemeClr val="accent1"/>
              </a:buClr>
              <a:buSzPct val="95000"/>
              <a:buFont typeface="+mj-lt"/>
              <a:buAutoNum type="alphaLcParenR"/>
              <a:defRPr/>
            </a:pPr>
            <a:r>
              <a:rPr lang="es-ES" sz="2900" dirty="0" smtClean="0">
                <a:latin typeface="+mj-lt"/>
              </a:rPr>
              <a:t>Prioridades de Implementación</a:t>
            </a:r>
          </a:p>
          <a:p>
            <a:pPr marL="914400" lvl="1" indent="-457200" algn="just">
              <a:spcBef>
                <a:spcPct val="20000"/>
              </a:spcBef>
              <a:buClr>
                <a:schemeClr val="accent1"/>
              </a:buClr>
              <a:buSzPct val="95000"/>
              <a:buFont typeface="+mj-lt"/>
              <a:buAutoNum type="alphaLcParenR"/>
              <a:defRPr/>
            </a:pPr>
            <a:r>
              <a:rPr lang="es-ES" sz="2900" dirty="0" smtClean="0">
                <a:latin typeface="+mj-lt"/>
              </a:rPr>
              <a:t>Plan de Implementación</a:t>
            </a:r>
          </a:p>
          <a:p>
            <a:pPr marL="914400" lvl="1" indent="-457200" algn="just">
              <a:spcBef>
                <a:spcPct val="20000"/>
              </a:spcBef>
              <a:buClr>
                <a:schemeClr val="accent1"/>
              </a:buClr>
              <a:buSzPct val="95000"/>
              <a:buFont typeface="+mj-lt"/>
              <a:buAutoNum type="alphaLcParenR"/>
              <a:defRPr/>
            </a:pPr>
            <a:r>
              <a:rPr lang="es-ES" sz="2900" dirty="0" smtClean="0">
                <a:latin typeface="+mj-lt"/>
              </a:rPr>
              <a:t>Retorno de la Inversión</a:t>
            </a:r>
          </a:p>
          <a:p>
            <a:pPr marL="914400" lvl="1" indent="-457200" algn="just">
              <a:spcBef>
                <a:spcPct val="20000"/>
              </a:spcBef>
              <a:buClr>
                <a:schemeClr val="accent1"/>
              </a:buClr>
              <a:buSzPct val="95000"/>
              <a:buFont typeface="+mj-lt"/>
              <a:buAutoNum type="alphaLcParenR"/>
              <a:defRPr/>
            </a:pPr>
            <a:r>
              <a:rPr lang="es-ES" sz="2900" dirty="0" smtClean="0">
                <a:latin typeface="+mj-lt"/>
              </a:rPr>
              <a:t>Administración del Riesgo</a:t>
            </a:r>
          </a:p>
          <a:p>
            <a:pPr marL="914400" lvl="1" indent="-457200" algn="just">
              <a:spcBef>
                <a:spcPct val="20000"/>
              </a:spcBef>
              <a:buClr>
                <a:schemeClr val="accent1"/>
              </a:buClr>
              <a:buSzPct val="95000"/>
              <a:buFont typeface="+mj-lt"/>
              <a:buAutoNum type="alphaLcParenR"/>
              <a:defRPr/>
            </a:pPr>
            <a:r>
              <a:rPr lang="es-ES" sz="2900" dirty="0" smtClean="0">
                <a:latin typeface="+mj-lt"/>
              </a:rPr>
              <a:t>Valoración del Plan Estratégico de TI</a:t>
            </a:r>
          </a:p>
          <a:p>
            <a:pPr marL="457200" indent="-457200" algn="just">
              <a:spcBef>
                <a:spcPct val="20000"/>
              </a:spcBef>
              <a:buClr>
                <a:schemeClr val="accent1"/>
              </a:buClr>
              <a:buSzPct val="95000"/>
              <a:buFont typeface="+mj-lt"/>
              <a:buAutoNum type="arabicPeriod"/>
              <a:defRPr/>
            </a:pPr>
            <a:r>
              <a:rPr lang="es-ES" sz="2900" dirty="0" smtClean="0">
                <a:latin typeface="+mj-lt"/>
              </a:rPr>
              <a:t>CONCLUSIONES Y RECOMENDACIONES</a:t>
            </a:r>
            <a:endParaRPr lang="es-ES" sz="2900" dirty="0">
              <a:latin typeface="+mj-lt"/>
            </a:endParaRPr>
          </a:p>
          <a:p>
            <a:pPr marL="457200" indent="-457200" algn="just">
              <a:spcBef>
                <a:spcPct val="20000"/>
              </a:spcBef>
              <a:buClr>
                <a:schemeClr val="accent1"/>
              </a:buClr>
              <a:buSzPct val="95000"/>
              <a:buFont typeface="+mj-lt"/>
              <a:buAutoNum type="arabicPeriod"/>
              <a:defRPr/>
            </a:pPr>
            <a:endParaRPr lang="es-ES" sz="2400" dirty="0">
              <a:latin typeface="+mj-lt"/>
            </a:endParaRPr>
          </a:p>
          <a:p>
            <a:pPr marL="457200" indent="-457200" algn="just">
              <a:spcBef>
                <a:spcPct val="20000"/>
              </a:spcBef>
              <a:buClr>
                <a:schemeClr val="accent1"/>
              </a:buClr>
              <a:buSzPct val="95000"/>
              <a:buFont typeface="+mj-lt"/>
              <a:buAutoNum type="arabicPeriod"/>
              <a:defRPr/>
            </a:pPr>
            <a:endParaRPr kumimoji="0" lang="es-ES" sz="2400" b="0" i="0" u="none" strike="noStrike" kern="1200" cap="none" spc="0" normalizeH="0" baseline="0" noProof="0" dirty="0" smtClean="0">
              <a:ln>
                <a:noFill/>
              </a:ln>
              <a:solidFill>
                <a:schemeClr val="tx1"/>
              </a:solidFill>
              <a:effectLst/>
              <a:uLnTx/>
              <a:uFillTx/>
              <a:latin typeface="+mj-lt"/>
              <a:ea typeface="+mn-ea"/>
              <a:cs typeface="+mn-cs"/>
            </a:endParaRPr>
          </a:p>
          <a:p>
            <a:pPr marL="457200" marR="0" lvl="0" indent="-457200" algn="just" defTabSz="914400" rtl="0" eaLnBrk="1" fontAlgn="auto" latinLnBrk="0" hangingPunct="1">
              <a:lnSpc>
                <a:spcPct val="100000"/>
              </a:lnSpc>
              <a:spcBef>
                <a:spcPct val="20000"/>
              </a:spcBef>
              <a:spcAft>
                <a:spcPts val="0"/>
              </a:spcAft>
              <a:buClr>
                <a:schemeClr val="accent1"/>
              </a:buClr>
              <a:buSzPct val="95000"/>
              <a:buFont typeface="+mj-lt"/>
              <a:buAutoNum type="arabicPeriod"/>
              <a:tabLst/>
              <a:defRPr/>
            </a:pPr>
            <a:endParaRPr kumimoji="0" lang="es-ES" sz="2400" b="0" i="0" u="none" strike="noStrike" kern="1200" cap="none" spc="0" normalizeH="0" baseline="0" noProof="0" dirty="0" smtClean="0">
              <a:ln>
                <a:noFill/>
              </a:ln>
              <a:solidFill>
                <a:schemeClr val="tx1"/>
              </a:solidFill>
              <a:effectLst/>
              <a:uLnTx/>
              <a:uFillTx/>
              <a:latin typeface="+mj-lt"/>
              <a:ea typeface="+mn-ea"/>
              <a:cs typeface="+mn-cs"/>
            </a:endParaRPr>
          </a:p>
          <a:p>
            <a:pPr marL="457200" marR="0" lvl="0" indent="-457200" algn="just" defTabSz="914400" rtl="0" eaLnBrk="1" fontAlgn="auto" latinLnBrk="0" hangingPunct="1">
              <a:lnSpc>
                <a:spcPct val="100000"/>
              </a:lnSpc>
              <a:spcBef>
                <a:spcPct val="20000"/>
              </a:spcBef>
              <a:spcAft>
                <a:spcPts val="0"/>
              </a:spcAft>
              <a:buClr>
                <a:schemeClr val="accent1"/>
              </a:buClr>
              <a:buSzPct val="95000"/>
              <a:buFont typeface="+mj-lt"/>
              <a:buAutoNum type="arabicPeriod"/>
              <a:tabLst/>
              <a:defRPr/>
            </a:pPr>
            <a:endParaRPr kumimoji="0" lang="es-ES" sz="2600"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8" name="7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1115616" y="3573016"/>
            <a:ext cx="6075604" cy="1224136"/>
          </a:xfrm>
          <a:prstGeom prst="rect">
            <a:avLst/>
          </a:prstGeom>
          <a:gradFill>
            <a:gsLst>
              <a:gs pos="0">
                <a:srgbClr val="FF9933">
                  <a:alpha val="40000"/>
                </a:srgbClr>
              </a:gs>
              <a:gs pos="50000">
                <a:srgbClr val="FF9933">
                  <a:alpha val="28000"/>
                </a:srgbClr>
              </a:gs>
              <a:gs pos="100000">
                <a:srgbClr val="FFFFCC">
                  <a:alpha val="0"/>
                </a:srgbClr>
              </a:gs>
            </a:gsLst>
            <a:lin ang="5400000" scaled="0"/>
          </a:gradFill>
          <a:ln>
            <a:solidFill>
              <a:srgbClr val="FF6600"/>
            </a:solidFill>
          </a:ln>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s-EC" sz="3600" b="1" dirty="0"/>
          </a:p>
        </p:txBody>
      </p:sp>
    </p:spTree>
    <p:extLst>
      <p:ext uri="{BB962C8B-B14F-4D97-AF65-F5344CB8AC3E}">
        <p14:creationId xmlns:p14="http://schemas.microsoft.com/office/powerpoint/2010/main" val="424529838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600"/>
                                        <p:tgtEl>
                                          <p:spTgt spid="5"/>
                                        </p:tgtEl>
                                      </p:cBhvr>
                                    </p:animEffect>
                                  </p:childTnLst>
                                </p:cTn>
                              </p:par>
                            </p:childTnLst>
                          </p:cTn>
                        </p:par>
                        <p:par>
                          <p:cTn id="8" fill="hold">
                            <p:stCondLst>
                              <p:cond delay="600"/>
                            </p:stCondLst>
                            <p:childTnLst>
                              <p:par>
                                <p:cTn id="9" presetID="26"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61">
                                          <p:stCondLst>
                                            <p:cond delay="0"/>
                                          </p:stCondLst>
                                        </p:cTn>
                                        <p:tgtEl>
                                          <p:spTgt spid="6"/>
                                        </p:tgtEl>
                                      </p:cBhvr>
                                    </p:animEffect>
                                    <p:anim calcmode="lin" valueType="num">
                                      <p:cBhvr>
                                        <p:cTn id="12" dur="820"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299"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299" tmFilter="0, 0; 0.125,0.2665; 0.25,0.4; 0.375,0.465; 0.5,0.5;  0.625,0.535; 0.75,0.6; 0.875,0.7335; 1,1">
                                          <p:stCondLst>
                                            <p:cond delay="299"/>
                                          </p:stCondLst>
                                        </p:cTn>
                                        <p:tgtEl>
                                          <p:spTgt spid="6"/>
                                        </p:tgtEl>
                                        <p:attrNameLst>
                                          <p:attrName>ppt_y</p:attrName>
                                        </p:attrNameLst>
                                      </p:cBhvr>
                                      <p:tavLst>
                                        <p:tav tm="0" fmla="#ppt_y-sin(pi*$)/9">
                                          <p:val>
                                            <p:fltVal val="0"/>
                                          </p:val>
                                        </p:tav>
                                        <p:tav tm="100000">
                                          <p:val>
                                            <p:fltVal val="1"/>
                                          </p:val>
                                        </p:tav>
                                      </p:tavLst>
                                    </p:anim>
                                    <p:anim calcmode="lin" valueType="num">
                                      <p:cBhvr>
                                        <p:cTn id="15" dur="149" tmFilter="0, 0; 0.125,0.2665; 0.25,0.4; 0.375,0.465; 0.5,0.5;  0.625,0.535; 0.75,0.6; 0.875,0.7335; 1,1">
                                          <p:stCondLst>
                                            <p:cond delay="596"/>
                                          </p:stCondLst>
                                        </p:cTn>
                                        <p:tgtEl>
                                          <p:spTgt spid="6"/>
                                        </p:tgtEl>
                                        <p:attrNameLst>
                                          <p:attrName>ppt_y</p:attrName>
                                        </p:attrNameLst>
                                      </p:cBhvr>
                                      <p:tavLst>
                                        <p:tav tm="0" fmla="#ppt_y-sin(pi*$)/27">
                                          <p:val>
                                            <p:fltVal val="0"/>
                                          </p:val>
                                        </p:tav>
                                        <p:tav tm="100000">
                                          <p:val>
                                            <p:fltVal val="1"/>
                                          </p:val>
                                        </p:tav>
                                      </p:tavLst>
                                    </p:anim>
                                    <p:anim calcmode="lin" valueType="num">
                                      <p:cBhvr>
                                        <p:cTn id="16" dur="74" tmFilter="0, 0; 0.125,0.2665; 0.25,0.4; 0.375,0.465; 0.5,0.5;  0.625,0.535; 0.75,0.6; 0.875,0.7335; 1,1">
                                          <p:stCondLst>
                                            <p:cond delay="745"/>
                                          </p:stCondLst>
                                        </p:cTn>
                                        <p:tgtEl>
                                          <p:spTgt spid="6"/>
                                        </p:tgtEl>
                                        <p:attrNameLst>
                                          <p:attrName>ppt_y</p:attrName>
                                        </p:attrNameLst>
                                      </p:cBhvr>
                                      <p:tavLst>
                                        <p:tav tm="0" fmla="#ppt_y-sin(pi*$)/81">
                                          <p:val>
                                            <p:fltVal val="0"/>
                                          </p:val>
                                        </p:tav>
                                        <p:tav tm="100000">
                                          <p:val>
                                            <p:fltVal val="1"/>
                                          </p:val>
                                        </p:tav>
                                      </p:tavLst>
                                    </p:anim>
                                    <p:animScale>
                                      <p:cBhvr>
                                        <p:cTn id="17" dur="12">
                                          <p:stCondLst>
                                            <p:cond delay="292"/>
                                          </p:stCondLst>
                                        </p:cTn>
                                        <p:tgtEl>
                                          <p:spTgt spid="6"/>
                                        </p:tgtEl>
                                      </p:cBhvr>
                                      <p:to x="100000" y="60000"/>
                                    </p:animScale>
                                    <p:animScale>
                                      <p:cBhvr>
                                        <p:cTn id="18" dur="75" decel="50000">
                                          <p:stCondLst>
                                            <p:cond delay="304"/>
                                          </p:stCondLst>
                                        </p:cTn>
                                        <p:tgtEl>
                                          <p:spTgt spid="6"/>
                                        </p:tgtEl>
                                      </p:cBhvr>
                                      <p:to x="100000" y="100000"/>
                                    </p:animScale>
                                    <p:animScale>
                                      <p:cBhvr>
                                        <p:cTn id="19" dur="12">
                                          <p:stCondLst>
                                            <p:cond delay="590"/>
                                          </p:stCondLst>
                                        </p:cTn>
                                        <p:tgtEl>
                                          <p:spTgt spid="6"/>
                                        </p:tgtEl>
                                      </p:cBhvr>
                                      <p:to x="100000" y="80000"/>
                                    </p:animScale>
                                    <p:animScale>
                                      <p:cBhvr>
                                        <p:cTn id="20" dur="75" decel="50000">
                                          <p:stCondLst>
                                            <p:cond delay="602"/>
                                          </p:stCondLst>
                                        </p:cTn>
                                        <p:tgtEl>
                                          <p:spTgt spid="6"/>
                                        </p:tgtEl>
                                      </p:cBhvr>
                                      <p:to x="100000" y="100000"/>
                                    </p:animScale>
                                    <p:animScale>
                                      <p:cBhvr>
                                        <p:cTn id="21" dur="12">
                                          <p:stCondLst>
                                            <p:cond delay="739"/>
                                          </p:stCondLst>
                                        </p:cTn>
                                        <p:tgtEl>
                                          <p:spTgt spid="6"/>
                                        </p:tgtEl>
                                      </p:cBhvr>
                                      <p:to x="100000" y="90000"/>
                                    </p:animScale>
                                    <p:animScale>
                                      <p:cBhvr>
                                        <p:cTn id="22" dur="75" decel="50000">
                                          <p:stCondLst>
                                            <p:cond delay="751"/>
                                          </p:stCondLst>
                                        </p:cTn>
                                        <p:tgtEl>
                                          <p:spTgt spid="6"/>
                                        </p:tgtEl>
                                      </p:cBhvr>
                                      <p:to x="100000" y="100000"/>
                                    </p:animScale>
                                    <p:animScale>
                                      <p:cBhvr>
                                        <p:cTn id="23" dur="12">
                                          <p:stCondLst>
                                            <p:cond delay="814"/>
                                          </p:stCondLst>
                                        </p:cTn>
                                        <p:tgtEl>
                                          <p:spTgt spid="6"/>
                                        </p:tgtEl>
                                      </p:cBhvr>
                                      <p:to x="100000" y="95000"/>
                                    </p:animScale>
                                    <p:animScale>
                                      <p:cBhvr>
                                        <p:cTn id="24" dur="75" decel="50000">
                                          <p:stCondLst>
                                            <p:cond delay="825"/>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600" b="1" dirty="0"/>
              <a:t>5</a:t>
            </a:r>
            <a:r>
              <a:rPr lang="es-EC" sz="3600" b="1" dirty="0" smtClean="0"/>
              <a:t>. </a:t>
            </a:r>
            <a:r>
              <a:rPr lang="es-EC" sz="3600" b="1" dirty="0" err="1" smtClean="0"/>
              <a:t>PETI</a:t>
            </a:r>
            <a:r>
              <a:rPr lang="es-EC" sz="3600" b="1" dirty="0" smtClean="0"/>
              <a:t> FASE III: MODELO DE TI</a:t>
            </a:r>
            <a:endParaRPr lang="es-EC" sz="32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55</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002" r="18992"/>
          <a:stretch/>
        </p:blipFill>
        <p:spPr bwMode="auto">
          <a:xfrm>
            <a:off x="2469547" y="1340768"/>
            <a:ext cx="4223657" cy="369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423303" y="5260670"/>
            <a:ext cx="8352928" cy="646331"/>
          </a:xfrm>
          <a:prstGeom prst="rect">
            <a:avLst/>
          </a:prstGeom>
        </p:spPr>
        <p:txBody>
          <a:bodyPr wrap="square">
            <a:spAutoFit/>
          </a:bodyPr>
          <a:lstStyle/>
          <a:p>
            <a:pPr algn="just"/>
            <a:r>
              <a:rPr lang="es-ES" dirty="0" smtClean="0"/>
              <a:t>Creación </a:t>
            </a:r>
            <a:r>
              <a:rPr lang="es-ES" dirty="0"/>
              <a:t>de un modelo de TI, que permita definir los lineamientos, controlar las interfaces y establecer la integración de los componentes tecnológicos.</a:t>
            </a:r>
            <a:endParaRPr lang="es-EC" dirty="0"/>
          </a:p>
        </p:txBody>
      </p:sp>
    </p:spTree>
    <p:extLst>
      <p:ext uri="{BB962C8B-B14F-4D97-AF65-F5344CB8AC3E}">
        <p14:creationId xmlns:p14="http://schemas.microsoft.com/office/powerpoint/2010/main" val="24009773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56</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5976664"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a_ DIRECCIONAMIENTO ESTRATEGICO DE TI</a:t>
            </a:r>
            <a:endParaRPr lang="es-EC" sz="2000" b="1" dirty="0">
              <a:solidFill>
                <a:schemeClr val="bg2"/>
              </a:solidFill>
            </a:endParaRPr>
          </a:p>
        </p:txBody>
      </p:sp>
      <p:graphicFrame>
        <p:nvGraphicFramePr>
          <p:cNvPr id="3" name="2 Diagrama"/>
          <p:cNvGraphicFramePr/>
          <p:nvPr>
            <p:extLst>
              <p:ext uri="{D42A27DB-BD31-4B8C-83A1-F6EECF244321}">
                <p14:modId xmlns:p14="http://schemas.microsoft.com/office/powerpoint/2010/main" val="3449095691"/>
              </p:ext>
            </p:extLst>
          </p:nvPr>
        </p:nvGraphicFramePr>
        <p:xfrm>
          <a:off x="827584" y="1052736"/>
          <a:ext cx="748883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4716016" y="980728"/>
            <a:ext cx="3960440" cy="1200329"/>
          </a:xfrm>
          <a:prstGeom prst="rect">
            <a:avLst/>
          </a:prstGeom>
          <a:noFill/>
        </p:spPr>
        <p:txBody>
          <a:bodyPr wrap="square" rtlCol="0">
            <a:spAutoFit/>
          </a:bodyPr>
          <a:lstStyle/>
          <a:p>
            <a:pPr algn="just"/>
            <a:r>
              <a:rPr lang="es-EC" dirty="0" smtClean="0"/>
              <a:t>Se define la visión, misión, metas objetivos, estrategias corporativas y proyectos de TI para la </a:t>
            </a:r>
            <a:r>
              <a:rPr lang="es-EC" b="1" dirty="0" smtClean="0"/>
              <a:t>Dirección de Tecnologías de la Información</a:t>
            </a:r>
            <a:r>
              <a:rPr lang="es-EC" dirty="0" smtClean="0"/>
              <a:t>.</a:t>
            </a:r>
            <a:endParaRPr lang="es-EC" dirty="0"/>
          </a:p>
        </p:txBody>
      </p:sp>
    </p:spTree>
    <p:extLst>
      <p:ext uri="{BB962C8B-B14F-4D97-AF65-F5344CB8AC3E}">
        <p14:creationId xmlns:p14="http://schemas.microsoft.com/office/powerpoint/2010/main" val="32415335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57</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graphicFrame>
        <p:nvGraphicFramePr>
          <p:cNvPr id="8" name="7 Diagrama"/>
          <p:cNvGraphicFramePr/>
          <p:nvPr>
            <p:extLst>
              <p:ext uri="{D42A27DB-BD31-4B8C-83A1-F6EECF244321}">
                <p14:modId xmlns:p14="http://schemas.microsoft.com/office/powerpoint/2010/main" val="3171924851"/>
              </p:ext>
            </p:extLst>
          </p:nvPr>
        </p:nvGraphicFramePr>
        <p:xfrm>
          <a:off x="179512" y="1340768"/>
          <a:ext cx="8856984" cy="4898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1 Título"/>
          <p:cNvSpPr txBox="1">
            <a:spLocks/>
          </p:cNvSpPr>
          <p:nvPr/>
        </p:nvSpPr>
        <p:spPr>
          <a:xfrm>
            <a:off x="323528" y="440182"/>
            <a:ext cx="5976664"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a_ DIRECCIONAMIENTO ESTRATEGICO DE TI</a:t>
            </a:r>
            <a:endParaRPr lang="es-EC" sz="2000" b="1" dirty="0">
              <a:solidFill>
                <a:schemeClr val="bg2"/>
              </a:solidFill>
            </a:endParaRPr>
          </a:p>
        </p:txBody>
      </p:sp>
    </p:spTree>
    <p:extLst>
      <p:ext uri="{BB962C8B-B14F-4D97-AF65-F5344CB8AC3E}">
        <p14:creationId xmlns:p14="http://schemas.microsoft.com/office/powerpoint/2010/main" val="14085326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58</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graphicFrame>
        <p:nvGraphicFramePr>
          <p:cNvPr id="9" name="8 Diagrama"/>
          <p:cNvGraphicFramePr/>
          <p:nvPr>
            <p:extLst>
              <p:ext uri="{D42A27DB-BD31-4B8C-83A1-F6EECF244321}">
                <p14:modId xmlns:p14="http://schemas.microsoft.com/office/powerpoint/2010/main" val="72950493"/>
              </p:ext>
            </p:extLst>
          </p:nvPr>
        </p:nvGraphicFramePr>
        <p:xfrm>
          <a:off x="107504" y="1484785"/>
          <a:ext cx="8856984" cy="3816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1 Título"/>
          <p:cNvSpPr txBox="1">
            <a:spLocks/>
          </p:cNvSpPr>
          <p:nvPr/>
        </p:nvSpPr>
        <p:spPr>
          <a:xfrm>
            <a:off x="395536" y="440182"/>
            <a:ext cx="5976664"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a_ DIRECCIONAMIENTO ESTRATEGICO DE TI</a:t>
            </a:r>
            <a:endParaRPr lang="es-EC" sz="2000" b="1" dirty="0">
              <a:solidFill>
                <a:schemeClr val="bg2"/>
              </a:solidFill>
            </a:endParaRPr>
          </a:p>
        </p:txBody>
      </p:sp>
    </p:spTree>
    <p:extLst>
      <p:ext uri="{BB962C8B-B14F-4D97-AF65-F5344CB8AC3E}">
        <p14:creationId xmlns:p14="http://schemas.microsoft.com/office/powerpoint/2010/main" val="21714741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smtClean="0"/>
              <a:t>5.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59</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graphicFrame>
        <p:nvGraphicFramePr>
          <p:cNvPr id="9" name="8 Diagrama"/>
          <p:cNvGraphicFramePr/>
          <p:nvPr>
            <p:extLst>
              <p:ext uri="{D42A27DB-BD31-4B8C-83A1-F6EECF244321}">
                <p14:modId xmlns:p14="http://schemas.microsoft.com/office/powerpoint/2010/main" val="16563338"/>
              </p:ext>
            </p:extLst>
          </p:nvPr>
        </p:nvGraphicFramePr>
        <p:xfrm>
          <a:off x="107504" y="1124745"/>
          <a:ext cx="885698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1 Título"/>
          <p:cNvSpPr txBox="1">
            <a:spLocks/>
          </p:cNvSpPr>
          <p:nvPr/>
        </p:nvSpPr>
        <p:spPr>
          <a:xfrm>
            <a:off x="395536" y="440182"/>
            <a:ext cx="5976664"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a_ DIRECCIONAMIENTO ESTRATEGICO DE TI</a:t>
            </a:r>
            <a:endParaRPr lang="es-EC" sz="2000" b="1" dirty="0">
              <a:solidFill>
                <a:schemeClr val="bg2"/>
              </a:solidFill>
            </a:endParaRPr>
          </a:p>
        </p:txBody>
      </p:sp>
    </p:spTree>
    <p:extLst>
      <p:ext uri="{BB962C8B-B14F-4D97-AF65-F5344CB8AC3E}">
        <p14:creationId xmlns:p14="http://schemas.microsoft.com/office/powerpoint/2010/main" val="2858702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600" b="1" dirty="0"/>
              <a:t>1. INTRODUCCIÓN</a:t>
            </a:r>
            <a:endParaRPr lang="es-EC" sz="32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6</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11" name="2 Marcador de contenido"/>
          <p:cNvSpPr>
            <a:spLocks noGrp="1"/>
          </p:cNvSpPr>
          <p:nvPr>
            <p:ph idx="1"/>
          </p:nvPr>
        </p:nvSpPr>
        <p:spPr>
          <a:xfrm>
            <a:off x="4643438" y="2571744"/>
            <a:ext cx="4286280" cy="3357586"/>
          </a:xfrm>
          <a:solidFill>
            <a:srgbClr val="FFC000">
              <a:alpha val="20000"/>
            </a:srgbClr>
          </a:solidFill>
        </p:spPr>
        <p:txBody>
          <a:bodyPr>
            <a:noAutofit/>
          </a:bodyPr>
          <a:lstStyle/>
          <a:p>
            <a:pPr marL="0" indent="0">
              <a:buNone/>
            </a:pPr>
            <a:r>
              <a:rPr lang="es-EC" sz="2500" dirty="0" smtClean="0">
                <a:latin typeface="+mj-lt"/>
              </a:rPr>
              <a:t>La generación termoeléctrica se basa en la combustión de combustibles fósiles para producir calor. Este calor es aprovechado en un ciclo termodinámico para que a través de un generador se produzca energía eléctrica.</a:t>
            </a:r>
            <a:endParaRPr lang="es-EC" sz="2500" dirty="0">
              <a:latin typeface="+mj-lt"/>
            </a:endParaRPr>
          </a:p>
        </p:txBody>
      </p:sp>
      <p:sp>
        <p:nvSpPr>
          <p:cNvPr id="12" name="11 Rectángulo redondeado"/>
          <p:cNvSpPr/>
          <p:nvPr/>
        </p:nvSpPr>
        <p:spPr>
          <a:xfrm>
            <a:off x="214314" y="1714488"/>
            <a:ext cx="4071934" cy="571504"/>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t>Generación Termoeléctrica</a:t>
            </a:r>
            <a:endParaRPr lang="es-EC" sz="2000" dirty="0"/>
          </a:p>
        </p:txBody>
      </p:sp>
      <p:pic>
        <p:nvPicPr>
          <p:cNvPr id="13" name="12 Imagen" descr="C:\Users\RM\Documents\MAESTRIA\TESIS\PETI\Proyecto 1\Central Térmica.bmp"/>
          <p:cNvPicPr/>
          <p:nvPr/>
        </p:nvPicPr>
        <p:blipFill>
          <a:blip r:embed="rId3"/>
          <a:srcRect/>
          <a:stretch>
            <a:fillRect/>
          </a:stretch>
        </p:blipFill>
        <p:spPr bwMode="auto">
          <a:xfrm>
            <a:off x="71406" y="2428868"/>
            <a:ext cx="4286280" cy="3929090"/>
          </a:xfrm>
          <a:prstGeom prst="rect">
            <a:avLst/>
          </a:prstGeom>
          <a:noFill/>
          <a:ln w="9525">
            <a:solidFill>
              <a:schemeClr val="bg1">
                <a:lumMod val="75000"/>
              </a:schemeClr>
            </a:solidFill>
            <a:miter lim="800000"/>
            <a:headEnd/>
            <a:tailEnd/>
          </a:ln>
        </p:spPr>
      </p:pic>
    </p:spTree>
    <p:extLst>
      <p:ext uri="{BB962C8B-B14F-4D97-AF65-F5344CB8AC3E}">
        <p14:creationId xmlns:p14="http://schemas.microsoft.com/office/powerpoint/2010/main" val="37550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 presetClass="entr" presetSubtype="16" fill="hold" grpId="0" nodeType="afterEffect">
                                  <p:stCondLst>
                                    <p:cond delay="0"/>
                                  </p:stCondLst>
                                  <p:childTnLst>
                                    <p:set>
                                      <p:cBhvr>
                                        <p:cTn id="16" dur="1" fill="hold">
                                          <p:stCondLst>
                                            <p:cond delay="0"/>
                                          </p:stCondLst>
                                        </p:cTn>
                                        <p:tgtEl>
                                          <p:spTgt spid="11">
                                            <p:bg/>
                                          </p:spTgt>
                                        </p:tgtEl>
                                        <p:attrNameLst>
                                          <p:attrName>style.visibility</p:attrName>
                                        </p:attrNameLst>
                                      </p:cBhvr>
                                      <p:to>
                                        <p:strVal val="visible"/>
                                      </p:to>
                                    </p:set>
                                    <p:animEffect transition="in" filter="box(in)">
                                      <p:cBhvr>
                                        <p:cTn id="17" dur="500"/>
                                        <p:tgtEl>
                                          <p:spTgt spid="11">
                                            <p:bg/>
                                          </p:spTgt>
                                        </p:tgtEl>
                                      </p:cBhvr>
                                    </p:animEffect>
                                  </p:childTnLst>
                                </p:cTn>
                              </p:par>
                            </p:childTnLst>
                          </p:cTn>
                        </p:par>
                        <p:par>
                          <p:cTn id="18" fill="hold">
                            <p:stCondLst>
                              <p:cond delay="1500"/>
                            </p:stCondLst>
                            <p:childTnLst>
                              <p:par>
                                <p:cTn id="19" presetID="4" presetClass="entr" presetSubtype="16"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box(in)">
                                      <p:cBhvr>
                                        <p:cTn id="2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60</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graphicFrame>
        <p:nvGraphicFramePr>
          <p:cNvPr id="9" name="8 Diagrama"/>
          <p:cNvGraphicFramePr/>
          <p:nvPr>
            <p:extLst>
              <p:ext uri="{D42A27DB-BD31-4B8C-83A1-F6EECF244321}">
                <p14:modId xmlns:p14="http://schemas.microsoft.com/office/powerpoint/2010/main" val="2078089739"/>
              </p:ext>
            </p:extLst>
          </p:nvPr>
        </p:nvGraphicFramePr>
        <p:xfrm>
          <a:off x="107504" y="908720"/>
          <a:ext cx="9001000" cy="5760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1 Título"/>
          <p:cNvSpPr txBox="1">
            <a:spLocks/>
          </p:cNvSpPr>
          <p:nvPr/>
        </p:nvSpPr>
        <p:spPr>
          <a:xfrm>
            <a:off x="395536" y="440182"/>
            <a:ext cx="5976664"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a_ DIRECCIONAMIENTO ESTRATEGICO DE TI</a:t>
            </a:r>
            <a:endParaRPr lang="es-EC" sz="2000" b="1" dirty="0">
              <a:solidFill>
                <a:schemeClr val="bg2"/>
              </a:solidFill>
            </a:endParaRPr>
          </a:p>
        </p:txBody>
      </p:sp>
    </p:spTree>
    <p:extLst>
      <p:ext uri="{BB962C8B-B14F-4D97-AF65-F5344CB8AC3E}">
        <p14:creationId xmlns:p14="http://schemas.microsoft.com/office/powerpoint/2010/main" val="29937105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61</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pic>
        <p:nvPicPr>
          <p:cNvPr id="8" name="7 Imagen"/>
          <p:cNvPicPr/>
          <p:nvPr/>
        </p:nvPicPr>
        <p:blipFill rotWithShape="1">
          <a:blip r:embed="rId3">
            <a:extLst>
              <a:ext uri="{28A0092B-C50C-407E-A947-70E740481C1C}">
                <a14:useLocalDpi xmlns:a14="http://schemas.microsoft.com/office/drawing/2010/main" val="0"/>
              </a:ext>
            </a:extLst>
          </a:blip>
          <a:srcRect l="8000" r="8600"/>
          <a:stretch/>
        </p:blipFill>
        <p:spPr bwMode="auto">
          <a:xfrm>
            <a:off x="785292" y="2780928"/>
            <a:ext cx="7632848" cy="2088232"/>
          </a:xfrm>
          <a:prstGeom prst="rect">
            <a:avLst/>
          </a:prstGeom>
          <a:noFill/>
          <a:ln>
            <a:noFill/>
          </a:ln>
          <a:extLst>
            <a:ext uri="{53640926-AAD7-44D8-BBD7-CCE9431645EC}">
              <a14:shadowObscured xmlns:a14="http://schemas.microsoft.com/office/drawing/2010/main"/>
            </a:ext>
          </a:extLst>
        </p:spPr>
      </p:pic>
      <p:sp>
        <p:nvSpPr>
          <p:cNvPr id="11" name="10 CuadroTexto"/>
          <p:cNvSpPr txBox="1"/>
          <p:nvPr/>
        </p:nvSpPr>
        <p:spPr>
          <a:xfrm>
            <a:off x="1115616" y="1340768"/>
            <a:ext cx="7056784" cy="646331"/>
          </a:xfrm>
          <a:prstGeom prst="rect">
            <a:avLst/>
          </a:prstGeom>
          <a:noFill/>
        </p:spPr>
        <p:txBody>
          <a:bodyPr wrap="square" rtlCol="0">
            <a:spAutoFit/>
          </a:bodyPr>
          <a:lstStyle/>
          <a:p>
            <a:pPr algn="just"/>
            <a:r>
              <a:rPr lang="es-EC" dirty="0" smtClean="0"/>
              <a:t>Las estrategias corporativas de TI, finalmente se concretan con la propuesta de proyectos estratégicos corporativos de TI:</a:t>
            </a:r>
            <a:endParaRPr lang="es-EC" dirty="0"/>
          </a:p>
        </p:txBody>
      </p:sp>
      <p:sp>
        <p:nvSpPr>
          <p:cNvPr id="9" name="1 Título"/>
          <p:cNvSpPr txBox="1">
            <a:spLocks/>
          </p:cNvSpPr>
          <p:nvPr/>
        </p:nvSpPr>
        <p:spPr>
          <a:xfrm>
            <a:off x="395536" y="440182"/>
            <a:ext cx="5976664"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a_ DIRECCIONAMIENTO ESTRATEGICO DE TI</a:t>
            </a:r>
            <a:endParaRPr lang="es-EC" sz="2000" b="1" dirty="0">
              <a:solidFill>
                <a:schemeClr val="bg2"/>
              </a:solidFill>
            </a:endParaRPr>
          </a:p>
        </p:txBody>
      </p:sp>
    </p:spTree>
    <p:extLst>
      <p:ext uri="{BB962C8B-B14F-4D97-AF65-F5344CB8AC3E}">
        <p14:creationId xmlns:p14="http://schemas.microsoft.com/office/powerpoint/2010/main" val="36299634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62</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42484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a:solidFill>
                  <a:schemeClr val="bg2"/>
                </a:solidFill>
              </a:rPr>
              <a:t>b</a:t>
            </a:r>
            <a:r>
              <a:rPr lang="es-EC" sz="2400" b="1" dirty="0" smtClean="0">
                <a:solidFill>
                  <a:schemeClr val="bg2"/>
                </a:solidFill>
              </a:rPr>
              <a:t>_ ARQUITECTURA DE SI </a:t>
            </a:r>
            <a:endParaRPr lang="es-EC" sz="2000" b="1" dirty="0">
              <a:solidFill>
                <a:schemeClr val="bg2"/>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53355"/>
            <a:ext cx="7808913"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6166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63</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42484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a:solidFill>
                  <a:schemeClr val="bg2"/>
                </a:solidFill>
              </a:rPr>
              <a:t>b</a:t>
            </a:r>
            <a:r>
              <a:rPr lang="es-EC" sz="2400" b="1" dirty="0" smtClean="0">
                <a:solidFill>
                  <a:schemeClr val="bg2"/>
                </a:solidFill>
              </a:rPr>
              <a:t>_ ARQUITECTURA DE SI </a:t>
            </a:r>
            <a:endParaRPr lang="es-EC" sz="2000" b="1" dirty="0">
              <a:solidFill>
                <a:schemeClr val="bg2"/>
              </a:solidFill>
            </a:endParaRPr>
          </a:p>
        </p:txBody>
      </p:sp>
      <p:sp>
        <p:nvSpPr>
          <p:cNvPr id="5" name="4 Rectángulo"/>
          <p:cNvSpPr/>
          <p:nvPr/>
        </p:nvSpPr>
        <p:spPr>
          <a:xfrm>
            <a:off x="179512" y="1124744"/>
            <a:ext cx="8640960" cy="5509200"/>
          </a:xfrm>
          <a:prstGeom prst="rect">
            <a:avLst/>
          </a:prstGeom>
        </p:spPr>
        <p:txBody>
          <a:bodyPr wrap="square">
            <a:spAutoFit/>
          </a:bodyPr>
          <a:lstStyle/>
          <a:p>
            <a:pPr lvl="1" algn="just"/>
            <a:r>
              <a:rPr lang="es-EC" sz="1600" b="1" dirty="0"/>
              <a:t>PROYECTO 1: ERP CORPORATIVO</a:t>
            </a:r>
          </a:p>
          <a:p>
            <a:pPr lvl="1" algn="just"/>
            <a:endParaRPr lang="es-EC" sz="1600" dirty="0" smtClean="0"/>
          </a:p>
          <a:p>
            <a:pPr lvl="1" algn="just"/>
            <a:r>
              <a:rPr lang="es-EC" sz="1600" dirty="0" smtClean="0"/>
              <a:t>Se </a:t>
            </a:r>
            <a:r>
              <a:rPr lang="es-EC" sz="1600" dirty="0"/>
              <a:t>requiere la implementación de un sistema ERP que soporte:</a:t>
            </a:r>
          </a:p>
          <a:p>
            <a:pPr marL="742950" lvl="1" indent="-285750" algn="just">
              <a:spcBef>
                <a:spcPts val="600"/>
              </a:spcBef>
              <a:spcAft>
                <a:spcPts val="600"/>
              </a:spcAft>
              <a:buFont typeface="Arial" pitchFamily="34" charset="0"/>
              <a:buChar char="•"/>
            </a:pPr>
            <a:r>
              <a:rPr lang="es-EC" sz="1600" dirty="0"/>
              <a:t>La Integración, homologación y estandarización de los procesos administrativos, financieros, logísticos, técnicos, gerenciales y estratégicos de la corporación CELEC EP.</a:t>
            </a:r>
          </a:p>
          <a:p>
            <a:pPr marL="742950" lvl="1" indent="-285750" algn="just">
              <a:spcBef>
                <a:spcPts val="600"/>
              </a:spcBef>
              <a:spcAft>
                <a:spcPts val="600"/>
              </a:spcAft>
              <a:buFont typeface="Arial" pitchFamily="34" charset="0"/>
              <a:buChar char="•"/>
            </a:pPr>
            <a:r>
              <a:rPr lang="es-EC" sz="1600" dirty="0"/>
              <a:t>Sistema robusto, escalable y de alta disponibilidad. </a:t>
            </a:r>
          </a:p>
          <a:p>
            <a:pPr marL="742950" lvl="1" indent="-285750" algn="just">
              <a:spcBef>
                <a:spcPts val="600"/>
              </a:spcBef>
              <a:spcAft>
                <a:spcPts val="600"/>
              </a:spcAft>
              <a:buFont typeface="Arial" pitchFamily="34" charset="0"/>
              <a:buChar char="•"/>
            </a:pPr>
            <a:r>
              <a:rPr lang="es-EC" sz="1600" dirty="0"/>
              <a:t>Una Corporación nacional, que es el resultado de la fusión de varias empresas públicas que antes trabajaban con autonomía administrativa y financiera, y que tiene la perspectiva de continuar integrando a más empresas públicas del sector eléctrico, </a:t>
            </a:r>
            <a:r>
              <a:rPr lang="es-EC" sz="1600" dirty="0" smtClean="0"/>
              <a:t>prácticamente sería </a:t>
            </a:r>
            <a:r>
              <a:rPr lang="es-EC" sz="1600" dirty="0"/>
              <a:t>ingobernable sin la implementación de un sistema ERP</a:t>
            </a:r>
            <a:r>
              <a:rPr lang="es-EC" sz="1600" dirty="0" smtClean="0"/>
              <a:t>.</a:t>
            </a:r>
          </a:p>
          <a:p>
            <a:pPr marL="742950" lvl="1" indent="-285750" algn="just">
              <a:spcBef>
                <a:spcPts val="600"/>
              </a:spcBef>
              <a:spcAft>
                <a:spcPts val="600"/>
              </a:spcAft>
              <a:buFont typeface="Arial" pitchFamily="34" charset="0"/>
              <a:buChar char="•"/>
            </a:pPr>
            <a:r>
              <a:rPr lang="es-EC" sz="1600" dirty="0" smtClean="0"/>
              <a:t>En el año 2009 la empresa </a:t>
            </a:r>
            <a:r>
              <a:rPr lang="es-EC" sz="1600" dirty="0" err="1" smtClean="0"/>
              <a:t>Transelectric</a:t>
            </a:r>
            <a:r>
              <a:rPr lang="es-EC" sz="1600" dirty="0" smtClean="0"/>
              <a:t> S.A. emprendió la implementación e integración paulatina de sus procesos, implementando el sistema ERP de segunda generación IFS.</a:t>
            </a:r>
          </a:p>
          <a:p>
            <a:pPr marL="742950" lvl="1" indent="-285750" algn="just">
              <a:spcBef>
                <a:spcPts val="600"/>
              </a:spcBef>
              <a:spcAft>
                <a:spcPts val="600"/>
              </a:spcAft>
              <a:buFont typeface="Arial" pitchFamily="34" charset="0"/>
              <a:buChar char="•"/>
            </a:pPr>
            <a:r>
              <a:rPr lang="es-EC" sz="1600" dirty="0" smtClean="0"/>
              <a:t>En el año 2010, cuando se fusionan las empresas del </a:t>
            </a:r>
            <a:r>
              <a:rPr lang="es-EC" sz="1600" dirty="0"/>
              <a:t>sector eléctrico en CELEC EP, y dado que se había avanzado en la implementación del sistema IFS con resultados exitosos, se tomó la decisión estratégica de considerar al sistema IFS como la solución tecnológica para integrar y estandarizar los procesos de todas las Unidades de Negocio de la Corporación CELEC EP, hito crucial para la consolidación de </a:t>
            </a:r>
            <a:r>
              <a:rPr lang="es-EC" sz="1600" dirty="0" smtClean="0"/>
              <a:t>la Corporación</a:t>
            </a:r>
            <a:r>
              <a:rPr lang="es-EC" sz="1600" dirty="0"/>
              <a:t>.</a:t>
            </a:r>
            <a:endParaRPr lang="es-EC" sz="1600" dirty="0" smtClean="0"/>
          </a:p>
          <a:p>
            <a:pPr lvl="1" algn="just"/>
            <a:endParaRPr lang="es-EC" sz="1600" dirty="0"/>
          </a:p>
          <a:p>
            <a:pPr lvl="1"/>
            <a:endParaRPr lang="es-EC" sz="1400" dirty="0"/>
          </a:p>
        </p:txBody>
      </p:sp>
    </p:spTree>
    <p:extLst>
      <p:ext uri="{BB962C8B-B14F-4D97-AF65-F5344CB8AC3E}">
        <p14:creationId xmlns:p14="http://schemas.microsoft.com/office/powerpoint/2010/main" val="1844290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64</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42484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a:solidFill>
                  <a:schemeClr val="bg2"/>
                </a:solidFill>
              </a:rPr>
              <a:t>b</a:t>
            </a:r>
            <a:r>
              <a:rPr lang="es-EC" sz="2400" b="1" dirty="0" smtClean="0">
                <a:solidFill>
                  <a:schemeClr val="bg2"/>
                </a:solidFill>
              </a:rPr>
              <a:t>_ ARQUITECTURA DE SI </a:t>
            </a:r>
            <a:endParaRPr lang="es-EC" sz="2000" b="1" dirty="0">
              <a:solidFill>
                <a:schemeClr val="bg2"/>
              </a:solidFill>
            </a:endParaRPr>
          </a:p>
        </p:txBody>
      </p:sp>
      <p:sp>
        <p:nvSpPr>
          <p:cNvPr id="5" name="4 Rectángulo"/>
          <p:cNvSpPr/>
          <p:nvPr/>
        </p:nvSpPr>
        <p:spPr>
          <a:xfrm>
            <a:off x="107504" y="1052736"/>
            <a:ext cx="8640960" cy="5755422"/>
          </a:xfrm>
          <a:prstGeom prst="rect">
            <a:avLst/>
          </a:prstGeom>
        </p:spPr>
        <p:txBody>
          <a:bodyPr wrap="square">
            <a:spAutoFit/>
          </a:bodyPr>
          <a:lstStyle/>
          <a:p>
            <a:pPr lvl="1" algn="just"/>
            <a:r>
              <a:rPr lang="es-EC" sz="1600" b="1" dirty="0"/>
              <a:t>PROYECTO 1: ERP </a:t>
            </a:r>
            <a:r>
              <a:rPr lang="es-EC" sz="1600" b="1" dirty="0" smtClean="0"/>
              <a:t>CORPORATIVO</a:t>
            </a:r>
          </a:p>
          <a:p>
            <a:pPr lvl="1" algn="just"/>
            <a:endParaRPr lang="es-EC" sz="1600" b="1" dirty="0" smtClean="0"/>
          </a:p>
          <a:p>
            <a:pPr lvl="1" algn="just"/>
            <a:r>
              <a:rPr lang="es-EC" sz="1600" b="1" dirty="0" smtClean="0"/>
              <a:t>JUSTIFICACIÓN PARA IMPLEMENTAR EL SISTEMA IFS (Industrial </a:t>
            </a:r>
            <a:r>
              <a:rPr lang="es-EC" sz="1600" b="1" dirty="0" err="1" smtClean="0"/>
              <a:t>Finalcial</a:t>
            </a:r>
            <a:r>
              <a:rPr lang="es-EC" sz="1600" b="1" dirty="0" smtClean="0"/>
              <a:t> </a:t>
            </a:r>
            <a:r>
              <a:rPr lang="es-EC" sz="1600" b="1" dirty="0" err="1" smtClean="0"/>
              <a:t>System</a:t>
            </a:r>
            <a:r>
              <a:rPr lang="es-EC" sz="1600" b="1" dirty="0" smtClean="0"/>
              <a:t>)</a:t>
            </a:r>
            <a:endParaRPr lang="es-EC" sz="1600" b="1" dirty="0"/>
          </a:p>
          <a:p>
            <a:pPr lvl="1" algn="just"/>
            <a:endParaRPr lang="es-EC" sz="1600" dirty="0" smtClean="0"/>
          </a:p>
          <a:p>
            <a:pPr lvl="1" algn="just"/>
            <a:r>
              <a:rPr lang="es-EC" sz="1600" dirty="0" smtClean="0"/>
              <a:t>Se justifica la implementación corporativa del IFS por las siguientes razones:</a:t>
            </a:r>
            <a:endParaRPr lang="es-EC" sz="1600" dirty="0"/>
          </a:p>
          <a:p>
            <a:pPr marL="742950" lvl="1" indent="-285750" algn="just">
              <a:spcBef>
                <a:spcPts val="600"/>
              </a:spcBef>
              <a:spcAft>
                <a:spcPts val="600"/>
              </a:spcAft>
              <a:buFont typeface="Arial" pitchFamily="34" charset="0"/>
              <a:buChar char="•"/>
            </a:pPr>
            <a:r>
              <a:rPr lang="es-EC" sz="1600" dirty="0" smtClean="0"/>
              <a:t>El </a:t>
            </a:r>
            <a:r>
              <a:rPr lang="es-EC" sz="1600" dirty="0"/>
              <a:t>IFS recoge las mejores prácticas empresariales, por lo que no es solamente un software utilitario, sino que se convierte en una solución de gestión empresarial que permite a la Corporación integrar, estandarizar y homologar procesos. </a:t>
            </a:r>
            <a:endParaRPr lang="es-EC" sz="1600" dirty="0" smtClean="0"/>
          </a:p>
          <a:p>
            <a:pPr marL="742950" lvl="1" indent="-285750" algn="just">
              <a:spcBef>
                <a:spcPts val="600"/>
              </a:spcBef>
              <a:spcAft>
                <a:spcPts val="600"/>
              </a:spcAft>
              <a:buFont typeface="Arial" pitchFamily="34" charset="0"/>
              <a:buChar char="•"/>
            </a:pPr>
            <a:r>
              <a:rPr lang="es-EC" sz="1600" dirty="0"/>
              <a:t>Es un sistema escalable, diseñado para empresas grandes.</a:t>
            </a:r>
          </a:p>
          <a:p>
            <a:pPr marL="742950" lvl="1" indent="-285750" algn="just">
              <a:spcBef>
                <a:spcPts val="600"/>
              </a:spcBef>
              <a:spcAft>
                <a:spcPts val="600"/>
              </a:spcAft>
              <a:buFont typeface="Arial" pitchFamily="34" charset="0"/>
              <a:buChar char="•"/>
            </a:pPr>
            <a:r>
              <a:rPr lang="es-EC" sz="1600" dirty="0" smtClean="0"/>
              <a:t>El </a:t>
            </a:r>
            <a:r>
              <a:rPr lang="es-EC" sz="1600" dirty="0"/>
              <a:t>sistema IFS tiene una metodología de implementación modular, la misma que establece procesos definidos y estandarizados, con el propósito de poder replicar de manera eficiente en </a:t>
            </a:r>
            <a:r>
              <a:rPr lang="es-EC" sz="1600" dirty="0" smtClean="0"/>
              <a:t>otras Unidades </a:t>
            </a:r>
            <a:r>
              <a:rPr lang="es-EC" sz="1600" dirty="0"/>
              <a:t>de Negocio, los procesos ya implementados en </a:t>
            </a:r>
            <a:r>
              <a:rPr lang="es-EC" sz="1600" dirty="0" smtClean="0"/>
              <a:t>una Unidad de Negocio modelo o referencial.</a:t>
            </a:r>
          </a:p>
          <a:p>
            <a:pPr marL="742950" lvl="1" indent="-285750" algn="just">
              <a:spcBef>
                <a:spcPts val="600"/>
              </a:spcBef>
              <a:spcAft>
                <a:spcPts val="600"/>
              </a:spcAft>
              <a:buFont typeface="Arial" pitchFamily="34" charset="0"/>
              <a:buChar char="•"/>
            </a:pPr>
            <a:r>
              <a:rPr lang="es-EC" sz="1600" dirty="0" smtClean="0"/>
              <a:t>IFS </a:t>
            </a:r>
            <a:r>
              <a:rPr lang="es-EC" sz="1600" dirty="0"/>
              <a:t>mantiene una estructura basada en componentes, de modo que la solución implementada pueda ser ampliada y actualizada de forma razonablemente sencilla</a:t>
            </a:r>
            <a:r>
              <a:rPr lang="es-EC" sz="1600" dirty="0" smtClean="0"/>
              <a:t>.</a:t>
            </a:r>
          </a:p>
          <a:p>
            <a:pPr marL="742950" lvl="1" indent="-285750" algn="just">
              <a:spcBef>
                <a:spcPts val="600"/>
              </a:spcBef>
              <a:spcAft>
                <a:spcPts val="600"/>
              </a:spcAft>
              <a:buFont typeface="Arial" pitchFamily="34" charset="0"/>
              <a:buChar char="•"/>
            </a:pPr>
            <a:r>
              <a:rPr lang="es-EC" sz="1600" dirty="0" smtClean="0"/>
              <a:t>Con </a:t>
            </a:r>
            <a:r>
              <a:rPr lang="es-EC" sz="1600" dirty="0"/>
              <a:t>la implementación del IFS se pretende transparentar el flujo de información entre las diferentes áreas de cada Unidad de Negocio y a nivel corporativo, con el propósito de fortalecer los procesos internos, mediante el conocimiento global de la organización.</a:t>
            </a:r>
            <a:endParaRPr lang="es-EC" sz="1600" dirty="0" smtClean="0"/>
          </a:p>
          <a:p>
            <a:pPr lvl="1" algn="just"/>
            <a:endParaRPr lang="es-EC" sz="1600" dirty="0"/>
          </a:p>
          <a:p>
            <a:pPr lvl="1"/>
            <a:endParaRPr lang="es-EC" sz="1400" dirty="0"/>
          </a:p>
        </p:txBody>
      </p:sp>
    </p:spTree>
    <p:extLst>
      <p:ext uri="{BB962C8B-B14F-4D97-AF65-F5344CB8AC3E}">
        <p14:creationId xmlns:p14="http://schemas.microsoft.com/office/powerpoint/2010/main" val="33169037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65</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42484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a:solidFill>
                  <a:schemeClr val="bg2"/>
                </a:solidFill>
              </a:rPr>
              <a:t>b</a:t>
            </a:r>
            <a:r>
              <a:rPr lang="es-EC" sz="2400" b="1" dirty="0" smtClean="0">
                <a:solidFill>
                  <a:schemeClr val="bg2"/>
                </a:solidFill>
              </a:rPr>
              <a:t>_ ARQUITECTURA DE SI </a:t>
            </a:r>
            <a:endParaRPr lang="es-EC" sz="2000" b="1" dirty="0">
              <a:solidFill>
                <a:schemeClr val="bg2"/>
              </a:solidFill>
            </a:endParaRPr>
          </a:p>
        </p:txBody>
      </p:sp>
      <p:sp>
        <p:nvSpPr>
          <p:cNvPr id="5" name="4 Rectángulo"/>
          <p:cNvSpPr/>
          <p:nvPr/>
        </p:nvSpPr>
        <p:spPr>
          <a:xfrm>
            <a:off x="179512" y="1268760"/>
            <a:ext cx="8640960" cy="5601533"/>
          </a:xfrm>
          <a:prstGeom prst="rect">
            <a:avLst/>
          </a:prstGeom>
        </p:spPr>
        <p:txBody>
          <a:bodyPr wrap="square">
            <a:spAutoFit/>
          </a:bodyPr>
          <a:lstStyle/>
          <a:p>
            <a:pPr lvl="1" algn="just"/>
            <a:r>
              <a:rPr lang="es-EC" sz="1600" b="1" dirty="0" smtClean="0"/>
              <a:t>PROYECTO </a:t>
            </a:r>
            <a:r>
              <a:rPr lang="es-EC" sz="1600" b="1" dirty="0"/>
              <a:t>2: GESTIÓN </a:t>
            </a:r>
            <a:r>
              <a:rPr lang="es-EC" sz="1600" b="1" dirty="0" smtClean="0"/>
              <a:t>DOCUMENTAL</a:t>
            </a:r>
          </a:p>
          <a:p>
            <a:pPr lvl="1" algn="just"/>
            <a:endParaRPr lang="es-EC" sz="1600" b="1" dirty="0"/>
          </a:p>
          <a:p>
            <a:pPr marL="742950" lvl="1" indent="-285750" algn="just">
              <a:spcBef>
                <a:spcPts val="600"/>
              </a:spcBef>
              <a:spcAft>
                <a:spcPts val="600"/>
              </a:spcAft>
              <a:buFont typeface="Arial" pitchFamily="34" charset="0"/>
              <a:buChar char="•"/>
            </a:pPr>
            <a:r>
              <a:rPr lang="es-EC" sz="1600" dirty="0"/>
              <a:t>Implementar en la corporación CELEC EP un sistema de gestión documental, que preste el servicio de biblioteca virtual, que vincule los documentos que se generan en la realización de los procesos.</a:t>
            </a:r>
          </a:p>
          <a:p>
            <a:pPr marL="742950" lvl="1" indent="-285750" algn="just">
              <a:spcBef>
                <a:spcPts val="600"/>
              </a:spcBef>
              <a:spcAft>
                <a:spcPts val="600"/>
              </a:spcAft>
              <a:buFont typeface="Arial" pitchFamily="34" charset="0"/>
              <a:buChar char="•"/>
            </a:pPr>
            <a:r>
              <a:rPr lang="es-EC" sz="1600" dirty="0"/>
              <a:t>El sistema debe soportar un gran número de usuarios.</a:t>
            </a:r>
          </a:p>
          <a:p>
            <a:pPr marL="742950" lvl="1" indent="-285750" algn="just">
              <a:spcBef>
                <a:spcPts val="600"/>
              </a:spcBef>
              <a:spcAft>
                <a:spcPts val="600"/>
              </a:spcAft>
              <a:buFont typeface="Arial" pitchFamily="34" charset="0"/>
              <a:buChar char="•"/>
            </a:pPr>
            <a:r>
              <a:rPr lang="es-EC" sz="1600" dirty="0"/>
              <a:t>El usuario deberá tener la posibilidad de dar el seguimiento y control de tareas, en función de los niveles jerárquicos, lo que facilitará el conocimiento del estado de las actividades encomendadas</a:t>
            </a:r>
            <a:r>
              <a:rPr lang="es-EC" sz="1600" dirty="0" smtClean="0"/>
              <a:t>.</a:t>
            </a:r>
          </a:p>
          <a:p>
            <a:pPr marL="742950" lvl="1" indent="-285750" algn="just">
              <a:spcBef>
                <a:spcPts val="600"/>
              </a:spcBef>
              <a:spcAft>
                <a:spcPts val="600"/>
              </a:spcAft>
              <a:buFont typeface="Arial" pitchFamily="34" charset="0"/>
              <a:buChar char="•"/>
            </a:pPr>
            <a:r>
              <a:rPr lang="es-EC" sz="1600" dirty="0" smtClean="0"/>
              <a:t>Se define la utilización del módulo de gestión documental del sistema IFS, descartando la utilización del sistema </a:t>
            </a:r>
            <a:r>
              <a:rPr lang="es-EC" sz="1600" dirty="0" err="1" smtClean="0"/>
              <a:t>Quipux</a:t>
            </a:r>
            <a:r>
              <a:rPr lang="es-EC" sz="1600" dirty="0" smtClean="0"/>
              <a:t>, debido a que el módulo de gestión documental del IFS, además </a:t>
            </a:r>
            <a:r>
              <a:rPr lang="es-EC" sz="1600" dirty="0"/>
              <a:t>de brindar las mismas ventajas que el </a:t>
            </a:r>
            <a:r>
              <a:rPr lang="es-EC" sz="1600" dirty="0" err="1"/>
              <a:t>Quipux</a:t>
            </a:r>
            <a:r>
              <a:rPr lang="es-EC" sz="1600" dirty="0"/>
              <a:t> en cuanto a biblioteca </a:t>
            </a:r>
            <a:r>
              <a:rPr lang="es-EC" sz="1600" dirty="0" smtClean="0"/>
              <a:t>virtual, asignación y </a:t>
            </a:r>
            <a:r>
              <a:rPr lang="es-EC" sz="1600" dirty="0"/>
              <a:t>seguimiento de </a:t>
            </a:r>
            <a:r>
              <a:rPr lang="es-EC" sz="1600" dirty="0" smtClean="0"/>
              <a:t>tareas, </a:t>
            </a:r>
            <a:r>
              <a:rPr lang="es-EC" sz="1600" dirty="0"/>
              <a:t>brinda un valor agregado estratégico, al estar enlazado con los demás módulos administrativos y operativos del IFS, lo que permite que los documentos que se </a:t>
            </a:r>
            <a:r>
              <a:rPr lang="es-EC" sz="1600" dirty="0" smtClean="0"/>
              <a:t>vayan </a:t>
            </a:r>
            <a:r>
              <a:rPr lang="es-EC" sz="1600" dirty="0"/>
              <a:t>almacenando en toda la cadena administrativa, operativa y de proyectos de CELEC EP, </a:t>
            </a:r>
            <a:r>
              <a:rPr lang="es-EC" sz="1600" dirty="0" smtClean="0"/>
              <a:t>y se </a:t>
            </a:r>
            <a:r>
              <a:rPr lang="es-EC" sz="1600" dirty="0"/>
              <a:t>vinculen automáticamente entre sí, sin necesidad de implementar procedimientos adicionales de vinculación de documentos.</a:t>
            </a:r>
            <a:endParaRPr lang="es-EC" sz="1600" dirty="0" smtClean="0"/>
          </a:p>
          <a:p>
            <a:pPr marL="742950" lvl="1" indent="-285750" algn="just">
              <a:buFont typeface="Arial" pitchFamily="34" charset="0"/>
              <a:buChar char="•"/>
            </a:pPr>
            <a:endParaRPr lang="es-EC" sz="1600" dirty="0"/>
          </a:p>
          <a:p>
            <a:pPr lvl="1" algn="just"/>
            <a:endParaRPr lang="es-EC" sz="1600" dirty="0"/>
          </a:p>
          <a:p>
            <a:pPr lvl="1"/>
            <a:endParaRPr lang="es-EC" sz="1400" dirty="0"/>
          </a:p>
        </p:txBody>
      </p:sp>
    </p:spTree>
    <p:extLst>
      <p:ext uri="{BB962C8B-B14F-4D97-AF65-F5344CB8AC3E}">
        <p14:creationId xmlns:p14="http://schemas.microsoft.com/office/powerpoint/2010/main" val="42707197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2</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66</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42484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a:solidFill>
                  <a:schemeClr val="bg2"/>
                </a:solidFill>
              </a:rPr>
              <a:t>b</a:t>
            </a:r>
            <a:r>
              <a:rPr lang="es-EC" sz="2400" b="1" dirty="0" smtClean="0">
                <a:solidFill>
                  <a:schemeClr val="bg2"/>
                </a:solidFill>
              </a:rPr>
              <a:t>_ ARQUITECTURA DE SI </a:t>
            </a:r>
            <a:endParaRPr lang="es-EC" sz="2000" b="1" dirty="0">
              <a:solidFill>
                <a:schemeClr val="bg2"/>
              </a:solidFill>
            </a:endParaRPr>
          </a:p>
        </p:txBody>
      </p:sp>
      <p:sp>
        <p:nvSpPr>
          <p:cNvPr id="5" name="4 Rectángulo"/>
          <p:cNvSpPr/>
          <p:nvPr/>
        </p:nvSpPr>
        <p:spPr>
          <a:xfrm>
            <a:off x="107504" y="980728"/>
            <a:ext cx="8928992" cy="6586418"/>
          </a:xfrm>
          <a:prstGeom prst="rect">
            <a:avLst/>
          </a:prstGeom>
        </p:spPr>
        <p:txBody>
          <a:bodyPr wrap="square">
            <a:spAutoFit/>
          </a:bodyPr>
          <a:lstStyle/>
          <a:p>
            <a:r>
              <a:rPr lang="es-EC" sz="1600" b="1" dirty="0" smtClean="0"/>
              <a:t>PROYECTO 3: GESTIÓN DE TI</a:t>
            </a:r>
            <a:endParaRPr lang="es-EC" sz="1600" b="1" dirty="0"/>
          </a:p>
          <a:p>
            <a:pPr marL="285750" indent="-285750" algn="just">
              <a:spcBef>
                <a:spcPts val="600"/>
              </a:spcBef>
              <a:spcAft>
                <a:spcPts val="600"/>
              </a:spcAft>
              <a:buFont typeface="Arial" pitchFamily="34" charset="0"/>
              <a:buChar char="•"/>
            </a:pPr>
            <a:r>
              <a:rPr lang="es-EC" sz="1600" dirty="0"/>
              <a:t>Implementar un sistema corporativo para la gestión y el gobierno de TI.</a:t>
            </a:r>
          </a:p>
          <a:p>
            <a:pPr marL="285750" indent="-285750" algn="just">
              <a:spcBef>
                <a:spcPts val="600"/>
              </a:spcBef>
              <a:spcAft>
                <a:spcPts val="600"/>
              </a:spcAft>
              <a:buFont typeface="Arial" pitchFamily="34" charset="0"/>
              <a:buChar char="•"/>
            </a:pPr>
            <a:r>
              <a:rPr lang="es-EC" sz="1600" dirty="0"/>
              <a:t>Se requiere tener el control a nivel corporativo (Unidades de Negocio y Matriz), de la planificación, operación y mantenimiento de los recursos de TI. </a:t>
            </a:r>
          </a:p>
          <a:p>
            <a:pPr marL="285750" indent="-285750" algn="just">
              <a:spcBef>
                <a:spcPts val="600"/>
              </a:spcBef>
              <a:spcAft>
                <a:spcPts val="600"/>
              </a:spcAft>
              <a:buFont typeface="Arial" pitchFamily="34" charset="0"/>
              <a:buChar char="•"/>
            </a:pPr>
            <a:r>
              <a:rPr lang="es-EC" sz="1600" dirty="0"/>
              <a:t>El sistema deberá estar diseñado para integrar, homologar y estandarizar los procesos de TI de CELEC EP</a:t>
            </a:r>
            <a:r>
              <a:rPr lang="es-EC" sz="1600" dirty="0" smtClean="0"/>
              <a:t>.</a:t>
            </a:r>
          </a:p>
          <a:p>
            <a:pPr marL="285750" indent="-285750" algn="just">
              <a:spcBef>
                <a:spcPts val="600"/>
              </a:spcBef>
              <a:spcAft>
                <a:spcPts val="600"/>
              </a:spcAft>
              <a:buFont typeface="Arial" pitchFamily="34" charset="0"/>
              <a:buChar char="•"/>
            </a:pPr>
            <a:r>
              <a:rPr lang="es-EC" sz="1600" dirty="0" smtClean="0"/>
              <a:t>En CELEC EP prácticamente no se realiza desarrollo de sistemas, por lo que se ha </a:t>
            </a:r>
            <a:r>
              <a:rPr lang="es-EC" sz="1600" dirty="0"/>
              <a:t>optado </a:t>
            </a:r>
            <a:r>
              <a:rPr lang="es-EC" sz="1600" dirty="0" smtClean="0"/>
              <a:t>en </a:t>
            </a:r>
            <a:r>
              <a:rPr lang="es-EC" sz="1600" dirty="0"/>
              <a:t>adquirir sistemas probados, mundialmente reconocidos y con un nivel de madurez aceptable.  De esta forma se garantiza un buen desempeño de los sistemas, con un soporte técnico de alto nivel</a:t>
            </a:r>
            <a:r>
              <a:rPr lang="es-EC" sz="1600" dirty="0" smtClean="0"/>
              <a:t>.</a:t>
            </a:r>
          </a:p>
          <a:p>
            <a:pPr marL="285750" indent="-285750" algn="just">
              <a:spcBef>
                <a:spcPts val="600"/>
              </a:spcBef>
              <a:spcAft>
                <a:spcPts val="600"/>
              </a:spcAft>
              <a:buFont typeface="Arial" pitchFamily="34" charset="0"/>
              <a:buChar char="•"/>
            </a:pPr>
            <a:r>
              <a:rPr lang="es-EC" sz="1600" dirty="0" smtClean="0"/>
              <a:t>Esta política de adquisición de tecnología, representa aproximadamente el 30% de la inversión global de TI del proyecto, por lo que el 70% restante de la inversión representa toda </a:t>
            </a:r>
            <a:r>
              <a:rPr lang="es-EC" sz="1600" dirty="0"/>
              <a:t>la gestión de TI, es decir, todo lo que implica capacitación, actualización de versiones, consultorías, soporte técnico de alto nivel, servicio al cliente, etc. </a:t>
            </a:r>
            <a:r>
              <a:rPr lang="es-EC" sz="1600" dirty="0" smtClean="0"/>
              <a:t>En este contexto, el Service Desk toma una relevancia especial.</a:t>
            </a:r>
          </a:p>
          <a:p>
            <a:pPr marL="285750" indent="-285750" algn="just">
              <a:spcBef>
                <a:spcPts val="600"/>
              </a:spcBef>
              <a:spcAft>
                <a:spcPts val="600"/>
              </a:spcAft>
              <a:buFont typeface="Arial" pitchFamily="34" charset="0"/>
              <a:buChar char="•"/>
            </a:pPr>
            <a:r>
              <a:rPr lang="es-EC" sz="1600" dirty="0" smtClean="0"/>
              <a:t>Servicio </a:t>
            </a:r>
            <a:r>
              <a:rPr lang="es-EC" sz="1600" dirty="0"/>
              <a:t>de atención global a CELEC EP, con una </a:t>
            </a:r>
            <a:r>
              <a:rPr lang="es-EC" sz="1600" dirty="0" err="1"/>
              <a:t>interfase</a:t>
            </a:r>
            <a:r>
              <a:rPr lang="es-EC" sz="1600" dirty="0"/>
              <a:t> virtual en el intranet corporativo, y un </a:t>
            </a:r>
            <a:r>
              <a:rPr lang="es-EC" sz="1600" dirty="0" err="1"/>
              <a:t>call</a:t>
            </a:r>
            <a:r>
              <a:rPr lang="es-EC" sz="1600" dirty="0"/>
              <a:t> center para recepción de llamadas. El personal del Service Desk corporativo deberá atender las solicitudes registradas vía web y por llamadas telefónicas.</a:t>
            </a:r>
          </a:p>
          <a:p>
            <a:pPr marL="285750" indent="-285750" algn="just">
              <a:spcBef>
                <a:spcPts val="600"/>
              </a:spcBef>
              <a:spcAft>
                <a:spcPts val="600"/>
              </a:spcAft>
              <a:buFont typeface="Arial" pitchFamily="34" charset="0"/>
              <a:buChar char="•"/>
            </a:pPr>
            <a:r>
              <a:rPr lang="es-EC" sz="1600" dirty="0" smtClean="0"/>
              <a:t>Se </a:t>
            </a:r>
            <a:r>
              <a:rPr lang="es-EC" sz="1600" dirty="0"/>
              <a:t>definen tres niveles de atención al cliente. En todos los niveles se procura realizar un soporte de tipo virtual, incluso accediendo remotamente a los equipos de los usuarios.</a:t>
            </a:r>
          </a:p>
          <a:p>
            <a:pPr algn="just"/>
            <a:endParaRPr lang="es-EC" sz="1600" dirty="0"/>
          </a:p>
          <a:p>
            <a:endParaRPr lang="es-EC" sz="1600" dirty="0"/>
          </a:p>
        </p:txBody>
      </p:sp>
    </p:spTree>
    <p:extLst>
      <p:ext uri="{BB962C8B-B14F-4D97-AF65-F5344CB8AC3E}">
        <p14:creationId xmlns:p14="http://schemas.microsoft.com/office/powerpoint/2010/main" val="36480670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67</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42484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a:solidFill>
                  <a:schemeClr val="bg2"/>
                </a:solidFill>
              </a:rPr>
              <a:t>b</a:t>
            </a:r>
            <a:r>
              <a:rPr lang="es-EC" sz="2400" b="1" dirty="0" smtClean="0">
                <a:solidFill>
                  <a:schemeClr val="bg2"/>
                </a:solidFill>
              </a:rPr>
              <a:t>_ ARQUITECTURA DE SI </a:t>
            </a:r>
            <a:endParaRPr lang="es-EC" sz="2000" b="1" dirty="0">
              <a:solidFill>
                <a:schemeClr val="bg2"/>
              </a:solidFill>
            </a:endParaRPr>
          </a:p>
        </p:txBody>
      </p:sp>
      <p:sp>
        <p:nvSpPr>
          <p:cNvPr id="5" name="4 Rectángulo"/>
          <p:cNvSpPr/>
          <p:nvPr/>
        </p:nvSpPr>
        <p:spPr>
          <a:xfrm>
            <a:off x="395536" y="1311726"/>
            <a:ext cx="8118648" cy="4493538"/>
          </a:xfrm>
          <a:prstGeom prst="rect">
            <a:avLst/>
          </a:prstGeom>
        </p:spPr>
        <p:txBody>
          <a:bodyPr wrap="square">
            <a:spAutoFit/>
          </a:bodyPr>
          <a:lstStyle/>
          <a:p>
            <a:pPr lvl="1"/>
            <a:r>
              <a:rPr lang="es-EC" sz="1600" b="1" dirty="0" smtClean="0"/>
              <a:t>PROYECTO </a:t>
            </a:r>
            <a:r>
              <a:rPr lang="es-EC" sz="1600" b="1" dirty="0"/>
              <a:t>4: NUEVO PORTAL WEB </a:t>
            </a:r>
            <a:r>
              <a:rPr lang="es-EC" sz="1600" b="1" dirty="0" smtClean="0"/>
              <a:t>CORPORATIVO</a:t>
            </a:r>
          </a:p>
          <a:p>
            <a:pPr lvl="1"/>
            <a:endParaRPr lang="es-EC" sz="1600" b="1" dirty="0"/>
          </a:p>
          <a:p>
            <a:pPr marL="742950" lvl="1" indent="-285750" algn="just">
              <a:spcBef>
                <a:spcPts val="600"/>
              </a:spcBef>
              <a:spcAft>
                <a:spcPts val="600"/>
              </a:spcAft>
              <a:buFont typeface="Arial" pitchFamily="34" charset="0"/>
              <a:buChar char="•"/>
            </a:pPr>
            <a:r>
              <a:rPr lang="es-EC" sz="1600" dirty="0"/>
              <a:t>Implementar un Portal Web moderno, </a:t>
            </a:r>
            <a:r>
              <a:rPr lang="es-EC" sz="1600" dirty="0" smtClean="0"/>
              <a:t>escalable</a:t>
            </a:r>
            <a:r>
              <a:rPr lang="es-EC" sz="1600" dirty="0"/>
              <a:t>, de altas prestaciones, con extranet e intranet, para un gran número de usuarios.</a:t>
            </a:r>
          </a:p>
          <a:p>
            <a:pPr marL="742950" lvl="1" indent="-285750" algn="just">
              <a:spcBef>
                <a:spcPts val="600"/>
              </a:spcBef>
              <a:spcAft>
                <a:spcPts val="600"/>
              </a:spcAft>
              <a:buFont typeface="Arial" pitchFamily="34" charset="0"/>
              <a:buChar char="•"/>
            </a:pPr>
            <a:r>
              <a:rPr lang="es-EC" sz="1600" dirty="0"/>
              <a:t>Aprovechando el alcance nacional de la corporación y su numeroso personal ubicado en todo el </a:t>
            </a:r>
            <a:r>
              <a:rPr lang="es-EC" sz="1600" dirty="0" smtClean="0"/>
              <a:t>país (sobre los 3000 empleados), </a:t>
            </a:r>
            <a:r>
              <a:rPr lang="es-EC" sz="1600" dirty="0"/>
              <a:t>se pretende dar un servicio a los funcionarios de CELEC EP a través del intranet, mediante un espacio de anuncios clasificados para la compra, venta y alquiler de bienes raíces, vehículos, etc., También se podría publicar las vacantes que se presentan en la corporación, lo que resultaría muy importante para el personal que quisiera optar por nuevos retos profesionales y/o cambio de ciudad de trabajo. </a:t>
            </a:r>
          </a:p>
          <a:p>
            <a:pPr lvl="1" algn="just">
              <a:spcBef>
                <a:spcPts val="600"/>
              </a:spcBef>
              <a:spcAft>
                <a:spcPts val="600"/>
              </a:spcAft>
            </a:pPr>
            <a:r>
              <a:rPr lang="es-EC" sz="1600" dirty="0" smtClean="0"/>
              <a:t>Con </a:t>
            </a:r>
            <a:r>
              <a:rPr lang="es-EC" sz="1600" dirty="0"/>
              <a:t>estas iniciativas se podrá crear un sentido de bienestar, satisfacción y complacencia de pertenecer a una Corporación grande como CELEC EP, y se podrá plasmar de una forma tangible, los esfuerzos de integración, entre otros, que promulga la Gerencia General.</a:t>
            </a:r>
          </a:p>
          <a:p>
            <a:pPr lvl="1"/>
            <a:endParaRPr lang="es-EC" sz="1600" dirty="0"/>
          </a:p>
        </p:txBody>
      </p:sp>
    </p:spTree>
    <p:extLst>
      <p:ext uri="{BB962C8B-B14F-4D97-AF65-F5344CB8AC3E}">
        <p14:creationId xmlns:p14="http://schemas.microsoft.com/office/powerpoint/2010/main" val="24956382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68</a:t>
            </a:fld>
            <a:endParaRPr lang="es-EC"/>
          </a:p>
        </p:txBody>
      </p:sp>
      <p:pic>
        <p:nvPicPr>
          <p:cNvPr id="7" name="6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42484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c_ ARQUITECTURA DE TI </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noChangeAspect="1"/>
          </p:cNvGraphicFramePr>
          <p:nvPr>
            <p:extLst>
              <p:ext uri="{D42A27DB-BD31-4B8C-83A1-F6EECF244321}">
                <p14:modId xmlns:p14="http://schemas.microsoft.com/office/powerpoint/2010/main" val="3623370222"/>
              </p:ext>
            </p:extLst>
          </p:nvPr>
        </p:nvGraphicFramePr>
        <p:xfrm>
          <a:off x="2369580" y="800222"/>
          <a:ext cx="4938724" cy="5935531"/>
        </p:xfrm>
        <a:graphic>
          <a:graphicData uri="http://schemas.openxmlformats.org/presentationml/2006/ole">
            <mc:AlternateContent xmlns:mc="http://schemas.openxmlformats.org/markup-compatibility/2006">
              <mc:Choice xmlns:v="urn:schemas-microsoft-com:vml" Requires="v">
                <p:oleObj spid="_x0000_s1033" name="Visio" r:id="rId4" imgW="5318645" imgH="6399315" progId="Visio.Drawing.11">
                  <p:embed/>
                </p:oleObj>
              </mc:Choice>
              <mc:Fallback>
                <p:oleObj name="Visio" r:id="rId4" imgW="5318645" imgH="639931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9580" y="800222"/>
                        <a:ext cx="4938724" cy="5935531"/>
                      </a:xfrm>
                      <a:prstGeom prst="rect">
                        <a:avLst/>
                      </a:prstGeom>
                      <a:noFill/>
                    </p:spPr>
                  </p:pic>
                </p:oleObj>
              </mc:Fallback>
            </mc:AlternateContent>
          </a:graphicData>
        </a:graphic>
      </p:graphicFrame>
      <p:sp>
        <p:nvSpPr>
          <p:cNvPr id="9" name="8 Rectángulo redondeado"/>
          <p:cNvSpPr/>
          <p:nvPr/>
        </p:nvSpPr>
        <p:spPr>
          <a:xfrm>
            <a:off x="7596336" y="4653136"/>
            <a:ext cx="1080120" cy="2880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200" dirty="0" smtClean="0"/>
              <a:t>ERP+ GD</a:t>
            </a:r>
            <a:endParaRPr lang="es-EC" sz="1200" dirty="0"/>
          </a:p>
        </p:txBody>
      </p:sp>
      <p:cxnSp>
        <p:nvCxnSpPr>
          <p:cNvPr id="11" name="10 Conector recto de flecha"/>
          <p:cNvCxnSpPr/>
          <p:nvPr/>
        </p:nvCxnSpPr>
        <p:spPr>
          <a:xfrm flipH="1">
            <a:off x="5292080" y="4941168"/>
            <a:ext cx="2304256" cy="36004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11 Rectángulo redondeado"/>
          <p:cNvSpPr/>
          <p:nvPr/>
        </p:nvSpPr>
        <p:spPr>
          <a:xfrm>
            <a:off x="7596336" y="5373216"/>
            <a:ext cx="1080120" cy="2880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200" dirty="0" smtClean="0"/>
              <a:t>GESTIÓN TI</a:t>
            </a:r>
            <a:endParaRPr lang="es-EC" sz="1200" dirty="0"/>
          </a:p>
        </p:txBody>
      </p:sp>
      <p:cxnSp>
        <p:nvCxnSpPr>
          <p:cNvPr id="13" name="12 Conector recto de flecha"/>
          <p:cNvCxnSpPr/>
          <p:nvPr/>
        </p:nvCxnSpPr>
        <p:spPr>
          <a:xfrm flipH="1">
            <a:off x="5652120" y="5661248"/>
            <a:ext cx="1944216" cy="57606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15 Rectángulo redondeado"/>
          <p:cNvSpPr/>
          <p:nvPr/>
        </p:nvSpPr>
        <p:spPr>
          <a:xfrm>
            <a:off x="7596336" y="2492896"/>
            <a:ext cx="1224136" cy="2880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200" dirty="0" smtClean="0"/>
              <a:t>PORTAL WEB</a:t>
            </a:r>
            <a:endParaRPr lang="es-EC" sz="1200" dirty="0"/>
          </a:p>
        </p:txBody>
      </p:sp>
      <p:cxnSp>
        <p:nvCxnSpPr>
          <p:cNvPr id="17" name="16 Conector recto de flecha"/>
          <p:cNvCxnSpPr/>
          <p:nvPr/>
        </p:nvCxnSpPr>
        <p:spPr>
          <a:xfrm flipH="1" flipV="1">
            <a:off x="6624228" y="1772816"/>
            <a:ext cx="972108" cy="72008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107504" y="3513782"/>
            <a:ext cx="241226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dirty="0" smtClean="0"/>
              <a:t>Arquitectura Corporativa de TI - CELEC EP</a:t>
            </a:r>
            <a:endParaRPr lang="es-EC" dirty="0"/>
          </a:p>
        </p:txBody>
      </p:sp>
    </p:spTree>
    <p:extLst>
      <p:ext uri="{BB962C8B-B14F-4D97-AF65-F5344CB8AC3E}">
        <p14:creationId xmlns:p14="http://schemas.microsoft.com/office/powerpoint/2010/main" val="385286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69</a:t>
            </a:fld>
            <a:endParaRPr lang="es-EC"/>
          </a:p>
        </p:txBody>
      </p:sp>
      <p:pic>
        <p:nvPicPr>
          <p:cNvPr id="7" name="6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42484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c_ ARQUITECTURA DE TI </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8 Objeto"/>
          <p:cNvGraphicFramePr>
            <a:graphicFrameLocks noChangeAspect="1"/>
          </p:cNvGraphicFramePr>
          <p:nvPr>
            <p:extLst>
              <p:ext uri="{D42A27DB-BD31-4B8C-83A1-F6EECF244321}">
                <p14:modId xmlns:p14="http://schemas.microsoft.com/office/powerpoint/2010/main" val="2913365921"/>
              </p:ext>
            </p:extLst>
          </p:nvPr>
        </p:nvGraphicFramePr>
        <p:xfrm>
          <a:off x="1115616" y="1883462"/>
          <a:ext cx="6912768" cy="4425858"/>
        </p:xfrm>
        <a:graphic>
          <a:graphicData uri="http://schemas.openxmlformats.org/presentationml/2006/ole">
            <mc:AlternateContent xmlns:mc="http://schemas.openxmlformats.org/markup-compatibility/2006">
              <mc:Choice xmlns:v="urn:schemas-microsoft-com:vml" Requires="v">
                <p:oleObj spid="_x0000_s2057" name="Visio" r:id="rId4" imgW="6984180" imgH="4472529" progId="Visio.Drawing.11">
                  <p:embed/>
                </p:oleObj>
              </mc:Choice>
              <mc:Fallback>
                <p:oleObj name="Visio" r:id="rId4" imgW="6984180" imgH="447252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1883462"/>
                        <a:ext cx="6912768" cy="4425858"/>
                      </a:xfrm>
                      <a:prstGeom prst="rect">
                        <a:avLst/>
                      </a:prstGeom>
                      <a:noFill/>
                    </p:spPr>
                  </p:pic>
                </p:oleObj>
              </mc:Fallback>
            </mc:AlternateContent>
          </a:graphicData>
        </a:graphic>
      </p:graphicFrame>
      <p:sp>
        <p:nvSpPr>
          <p:cNvPr id="11" name="10 CuadroTexto"/>
          <p:cNvSpPr txBox="1"/>
          <p:nvPr/>
        </p:nvSpPr>
        <p:spPr>
          <a:xfrm>
            <a:off x="1115616" y="1196752"/>
            <a:ext cx="7776864" cy="646331"/>
          </a:xfrm>
          <a:prstGeom prst="rect">
            <a:avLst/>
          </a:prstGeom>
          <a:noFill/>
        </p:spPr>
        <p:txBody>
          <a:bodyPr wrap="square" rtlCol="0">
            <a:spAutoFit/>
          </a:bodyPr>
          <a:lstStyle/>
          <a:p>
            <a:r>
              <a:rPr lang="es-EC" dirty="0" smtClean="0"/>
              <a:t>ARQUITECTURA DEL SISTEMA ERP CORPORATIVO Y GESTIÓN DOCUMENTAL:</a:t>
            </a:r>
            <a:endParaRPr lang="es-EC" dirty="0"/>
          </a:p>
        </p:txBody>
      </p:sp>
    </p:spTree>
    <p:extLst>
      <p:ext uri="{BB962C8B-B14F-4D97-AF65-F5344CB8AC3E}">
        <p14:creationId xmlns:p14="http://schemas.microsoft.com/office/powerpoint/2010/main" val="2066580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600" b="1" dirty="0"/>
              <a:t>1. INTRODUCCIÓN</a:t>
            </a:r>
            <a:endParaRPr lang="es-EC" sz="32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7</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11" name="2 Marcador de contenido"/>
          <p:cNvSpPr>
            <a:spLocks noGrp="1"/>
          </p:cNvSpPr>
          <p:nvPr>
            <p:ph idx="1"/>
          </p:nvPr>
        </p:nvSpPr>
        <p:spPr>
          <a:xfrm>
            <a:off x="5580112" y="1878471"/>
            <a:ext cx="3528392" cy="4862895"/>
          </a:xfrm>
          <a:solidFill>
            <a:schemeClr val="bg2">
              <a:alpha val="20000"/>
            </a:schemeClr>
          </a:solidFill>
        </p:spPr>
        <p:txBody>
          <a:bodyPr>
            <a:noAutofit/>
          </a:bodyPr>
          <a:lstStyle/>
          <a:p>
            <a:pPr marL="0" indent="0" algn="just">
              <a:buNone/>
            </a:pPr>
            <a:r>
              <a:rPr lang="es-EC" sz="2500" dirty="0" smtClean="0">
                <a:latin typeface="+mj-lt"/>
              </a:rPr>
              <a:t>El </a:t>
            </a:r>
            <a:r>
              <a:rPr lang="es-EC" sz="2500" dirty="0" err="1" smtClean="0">
                <a:latin typeface="+mj-lt"/>
              </a:rPr>
              <a:t>SNI</a:t>
            </a:r>
            <a:r>
              <a:rPr lang="es-EC" sz="2500" dirty="0" smtClean="0">
                <a:latin typeface="+mj-lt"/>
              </a:rPr>
              <a:t> está compuesto por el Sistema Nacional de Transmisión de alto voltaje, al mismo que se conectan los sistemas de generación y  distribución</a:t>
            </a:r>
          </a:p>
          <a:p>
            <a:pPr marL="0" indent="0" algn="just">
              <a:buNone/>
            </a:pPr>
            <a:endParaRPr lang="es-EC" sz="2500" dirty="0">
              <a:latin typeface="+mj-lt"/>
            </a:endParaRPr>
          </a:p>
          <a:p>
            <a:pPr marL="0" indent="0" algn="just">
              <a:buNone/>
            </a:pPr>
            <a:r>
              <a:rPr lang="es-EC" sz="2500" dirty="0" smtClean="0">
                <a:latin typeface="+mj-lt"/>
              </a:rPr>
              <a:t>El </a:t>
            </a:r>
            <a:r>
              <a:rPr lang="es-EC" sz="2500" dirty="0" err="1" smtClean="0">
                <a:latin typeface="+mj-lt"/>
              </a:rPr>
              <a:t>SNI</a:t>
            </a:r>
            <a:r>
              <a:rPr lang="es-EC" sz="2500" dirty="0" smtClean="0">
                <a:latin typeface="+mj-lt"/>
              </a:rPr>
              <a:t> también se encuentra interconectado con los sistemas eléctricos de Colombia y Perú. </a:t>
            </a:r>
            <a:endParaRPr lang="es-EC" sz="2500" dirty="0">
              <a:latin typeface="+mj-lt"/>
            </a:endParaRPr>
          </a:p>
        </p:txBody>
      </p:sp>
      <p:sp>
        <p:nvSpPr>
          <p:cNvPr id="8" name="7 Rectángulo redondeado"/>
          <p:cNvSpPr/>
          <p:nvPr/>
        </p:nvSpPr>
        <p:spPr>
          <a:xfrm>
            <a:off x="222336" y="1428736"/>
            <a:ext cx="5789824" cy="41608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solidFill>
                  <a:schemeClr val="tx1"/>
                </a:solidFill>
              </a:rPr>
              <a:t>SISTEMA NACIONAL INTERCONECTADO –</a:t>
            </a:r>
            <a:r>
              <a:rPr lang="es-EC" sz="2000" dirty="0" err="1" smtClean="0">
                <a:solidFill>
                  <a:schemeClr val="tx1"/>
                </a:solidFill>
              </a:rPr>
              <a:t>SNI</a:t>
            </a:r>
            <a:r>
              <a:rPr lang="es-EC" sz="2000" dirty="0" smtClean="0">
                <a:solidFill>
                  <a:schemeClr val="tx1"/>
                </a:solidFill>
              </a:rPr>
              <a:t>-</a:t>
            </a:r>
            <a:endParaRPr lang="es-EC" sz="2000" dirty="0">
              <a:solidFill>
                <a:schemeClr val="tx1"/>
              </a:solidFill>
            </a:endParaRPr>
          </a:p>
        </p:txBody>
      </p:sp>
      <p:pic>
        <p:nvPicPr>
          <p:cNvPr id="10" name="9 Imagen"/>
          <p:cNvPicPr/>
          <p:nvPr/>
        </p:nvPicPr>
        <p:blipFill>
          <a:blip r:embed="rId3"/>
          <a:srcRect l="29363" t="14977" r="11207"/>
          <a:stretch>
            <a:fillRect/>
          </a:stretch>
        </p:blipFill>
        <p:spPr bwMode="auto">
          <a:xfrm>
            <a:off x="219654" y="1991904"/>
            <a:ext cx="5360458" cy="4749463"/>
          </a:xfrm>
          <a:prstGeom prst="rect">
            <a:avLst/>
          </a:prstGeom>
          <a:noFill/>
          <a:ln w="9525">
            <a:noFill/>
            <a:miter lim="800000"/>
            <a:headEnd/>
            <a:tailEnd/>
          </a:ln>
        </p:spPr>
      </p:pic>
    </p:spTree>
    <p:extLst>
      <p:ext uri="{BB962C8B-B14F-4D97-AF65-F5344CB8AC3E}">
        <p14:creationId xmlns:p14="http://schemas.microsoft.com/office/powerpoint/2010/main" val="346715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 presetClass="entr" presetSubtype="16"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ox(in)">
                                      <p:cBhvr>
                                        <p:cTn id="17" dur="500"/>
                                        <p:tgtEl>
                                          <p:spTgt spid="11">
                                            <p:txEl>
                                              <p:pRg st="0" end="0"/>
                                            </p:txEl>
                                          </p:spTgt>
                                        </p:tgtEl>
                                      </p:cBhvr>
                                    </p:animEffect>
                                  </p:childTnLst>
                                </p:cTn>
                              </p:par>
                            </p:childTnLst>
                          </p:cTn>
                        </p:par>
                        <p:par>
                          <p:cTn id="18" fill="hold">
                            <p:stCondLst>
                              <p:cond delay="1500"/>
                            </p:stCondLst>
                            <p:childTnLst>
                              <p:par>
                                <p:cTn id="19" presetID="4" presetClass="entr" presetSubtype="16" fill="hold" grpId="0" nodeType="after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box(in)">
                                      <p:cBhvr>
                                        <p:cTn id="21"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70</a:t>
            </a:fld>
            <a:endParaRPr lang="es-EC"/>
          </a:p>
        </p:txBody>
      </p:sp>
      <p:pic>
        <p:nvPicPr>
          <p:cNvPr id="7" name="6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42484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c_ ARQUITECTURA DE TI </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10 CuadroTexto"/>
          <p:cNvSpPr txBox="1"/>
          <p:nvPr/>
        </p:nvSpPr>
        <p:spPr>
          <a:xfrm>
            <a:off x="395536" y="1619508"/>
            <a:ext cx="5976664" cy="369332"/>
          </a:xfrm>
          <a:prstGeom prst="rect">
            <a:avLst/>
          </a:prstGeom>
          <a:noFill/>
        </p:spPr>
        <p:txBody>
          <a:bodyPr wrap="square" rtlCol="0">
            <a:spAutoFit/>
          </a:bodyPr>
          <a:lstStyle/>
          <a:p>
            <a:r>
              <a:rPr lang="es-EC" dirty="0" smtClean="0"/>
              <a:t>ARQUITECTURA DEL SISTEMA DE GESTIÓN DE TI:</a:t>
            </a:r>
            <a:endParaRPr lang="es-EC" dirty="0"/>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2" name="11 Objeto"/>
          <p:cNvGraphicFramePr>
            <a:graphicFrameLocks noChangeAspect="1"/>
          </p:cNvGraphicFramePr>
          <p:nvPr>
            <p:extLst>
              <p:ext uri="{D42A27DB-BD31-4B8C-83A1-F6EECF244321}">
                <p14:modId xmlns:p14="http://schemas.microsoft.com/office/powerpoint/2010/main" val="1461432925"/>
              </p:ext>
            </p:extLst>
          </p:nvPr>
        </p:nvGraphicFramePr>
        <p:xfrm>
          <a:off x="395536" y="2348880"/>
          <a:ext cx="8327882" cy="2520280"/>
        </p:xfrm>
        <a:graphic>
          <a:graphicData uri="http://schemas.openxmlformats.org/presentationml/2006/ole">
            <mc:AlternateContent xmlns:mc="http://schemas.openxmlformats.org/markup-compatibility/2006">
              <mc:Choice xmlns:v="urn:schemas-microsoft-com:vml" Requires="v">
                <p:oleObj spid="_x0000_s3081" name="Visio" r:id="rId4" imgW="6984180" imgH="2137874" progId="Visio.Drawing.11">
                  <p:embed/>
                </p:oleObj>
              </mc:Choice>
              <mc:Fallback>
                <p:oleObj name="Visio" r:id="rId4" imgW="6984180" imgH="213787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348880"/>
                        <a:ext cx="8327882" cy="2520280"/>
                      </a:xfrm>
                      <a:prstGeom prst="rect">
                        <a:avLst/>
                      </a:prstGeom>
                      <a:noFill/>
                    </p:spPr>
                  </p:pic>
                </p:oleObj>
              </mc:Fallback>
            </mc:AlternateContent>
          </a:graphicData>
        </a:graphic>
      </p:graphicFrame>
    </p:spTree>
    <p:extLst>
      <p:ext uri="{BB962C8B-B14F-4D97-AF65-F5344CB8AC3E}">
        <p14:creationId xmlns:p14="http://schemas.microsoft.com/office/powerpoint/2010/main" val="2905303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71</a:t>
            </a:fld>
            <a:endParaRPr lang="es-EC"/>
          </a:p>
        </p:txBody>
      </p:sp>
      <p:pic>
        <p:nvPicPr>
          <p:cNvPr id="7" name="6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42484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c_ ARQUITECTURA DE TI </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10 CuadroTexto"/>
          <p:cNvSpPr txBox="1"/>
          <p:nvPr/>
        </p:nvSpPr>
        <p:spPr>
          <a:xfrm>
            <a:off x="395536" y="1619508"/>
            <a:ext cx="7848872" cy="369332"/>
          </a:xfrm>
          <a:prstGeom prst="rect">
            <a:avLst/>
          </a:prstGeom>
          <a:noFill/>
        </p:spPr>
        <p:txBody>
          <a:bodyPr wrap="square" rtlCol="0">
            <a:spAutoFit/>
          </a:bodyPr>
          <a:lstStyle/>
          <a:p>
            <a:r>
              <a:rPr lang="es-EC" dirty="0" smtClean="0"/>
              <a:t>ARQUITECTURA DEL NUEVO PORTAL WEB CORPORATIVO:</a:t>
            </a:r>
            <a:endParaRPr lang="es-EC" dirty="0"/>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 name="12 Objeto"/>
          <p:cNvGraphicFramePr>
            <a:graphicFrameLocks noChangeAspect="1"/>
          </p:cNvGraphicFramePr>
          <p:nvPr>
            <p:extLst>
              <p:ext uri="{D42A27DB-BD31-4B8C-83A1-F6EECF244321}">
                <p14:modId xmlns:p14="http://schemas.microsoft.com/office/powerpoint/2010/main" val="1204489932"/>
              </p:ext>
            </p:extLst>
          </p:nvPr>
        </p:nvGraphicFramePr>
        <p:xfrm>
          <a:off x="467544" y="2276872"/>
          <a:ext cx="8175026" cy="2520280"/>
        </p:xfrm>
        <a:graphic>
          <a:graphicData uri="http://schemas.openxmlformats.org/presentationml/2006/ole">
            <mc:AlternateContent xmlns:mc="http://schemas.openxmlformats.org/markup-compatibility/2006">
              <mc:Choice xmlns:v="urn:schemas-microsoft-com:vml" Requires="v">
                <p:oleObj spid="_x0000_s4105" name="Visio" r:id="rId4" imgW="6984180" imgH="2137874" progId="Visio.Drawing.11">
                  <p:embed/>
                </p:oleObj>
              </mc:Choice>
              <mc:Fallback>
                <p:oleObj name="Visio" r:id="rId4" imgW="6984180" imgH="213787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276872"/>
                        <a:ext cx="8175026" cy="2520280"/>
                      </a:xfrm>
                      <a:prstGeom prst="rect">
                        <a:avLst/>
                      </a:prstGeom>
                      <a:noFill/>
                    </p:spPr>
                  </p:pic>
                </p:oleObj>
              </mc:Fallback>
            </mc:AlternateContent>
          </a:graphicData>
        </a:graphic>
      </p:graphicFrame>
    </p:spTree>
    <p:extLst>
      <p:ext uri="{BB962C8B-B14F-4D97-AF65-F5344CB8AC3E}">
        <p14:creationId xmlns:p14="http://schemas.microsoft.com/office/powerpoint/2010/main" val="38179876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72</a:t>
            </a:fld>
            <a:endParaRPr lang="es-EC"/>
          </a:p>
        </p:txBody>
      </p:sp>
      <p:pic>
        <p:nvPicPr>
          <p:cNvPr id="7" name="6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42484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c_ ARQUITECTURA DE TI </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Objeto"/>
          <p:cNvGraphicFramePr>
            <a:graphicFrameLocks noChangeAspect="1"/>
          </p:cNvGraphicFramePr>
          <p:nvPr>
            <p:extLst>
              <p:ext uri="{D42A27DB-BD31-4B8C-83A1-F6EECF244321}">
                <p14:modId xmlns:p14="http://schemas.microsoft.com/office/powerpoint/2010/main" val="2679376695"/>
              </p:ext>
            </p:extLst>
          </p:nvPr>
        </p:nvGraphicFramePr>
        <p:xfrm>
          <a:off x="1259632" y="1052735"/>
          <a:ext cx="6696744" cy="5479154"/>
        </p:xfrm>
        <a:graphic>
          <a:graphicData uri="http://schemas.openxmlformats.org/presentationml/2006/ole">
            <mc:AlternateContent xmlns:mc="http://schemas.openxmlformats.org/markup-compatibility/2006">
              <mc:Choice xmlns:v="urn:schemas-microsoft-com:vml" Requires="v">
                <p:oleObj spid="_x0000_s5129" name="Visio" r:id="rId4" imgW="7867967" imgH="6427928" progId="Visio.Drawing.11">
                  <p:embed/>
                </p:oleObj>
              </mc:Choice>
              <mc:Fallback>
                <p:oleObj name="Visio" r:id="rId4" imgW="7867967" imgH="642792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052735"/>
                        <a:ext cx="6696744" cy="5479154"/>
                      </a:xfrm>
                      <a:prstGeom prst="rect">
                        <a:avLst/>
                      </a:prstGeom>
                      <a:noFill/>
                    </p:spPr>
                  </p:pic>
                </p:oleObj>
              </mc:Fallback>
            </mc:AlternateContent>
          </a:graphicData>
        </a:graphic>
      </p:graphicFrame>
      <p:sp>
        <p:nvSpPr>
          <p:cNvPr id="18" name="17 CuadroTexto"/>
          <p:cNvSpPr txBox="1"/>
          <p:nvPr/>
        </p:nvSpPr>
        <p:spPr>
          <a:xfrm>
            <a:off x="5940152" y="4604935"/>
            <a:ext cx="309634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dirty="0"/>
              <a:t>Esquema de Alta Disponibilidad de Provisión Interna y Externa de Datos -CELEC EP</a:t>
            </a:r>
            <a:r>
              <a:rPr lang="es-ES" baseline="30000" dirty="0"/>
              <a:t> </a:t>
            </a:r>
            <a:endParaRPr lang="es-EC" dirty="0"/>
          </a:p>
        </p:txBody>
      </p:sp>
    </p:spTree>
    <p:extLst>
      <p:ext uri="{BB962C8B-B14F-4D97-AF65-F5344CB8AC3E}">
        <p14:creationId xmlns:p14="http://schemas.microsoft.com/office/powerpoint/2010/main" val="7458990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73</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42484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c_ MODELO OPERATIVO DE TI </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17 CuadroTexto"/>
          <p:cNvSpPr txBox="1"/>
          <p:nvPr/>
        </p:nvSpPr>
        <p:spPr>
          <a:xfrm>
            <a:off x="1368152" y="1115452"/>
            <a:ext cx="622818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dirty="0" smtClean="0"/>
              <a:t>MAPA DE PROCESOS DE LA DIRECCIÓN DE TI -CELEC </a:t>
            </a:r>
            <a:r>
              <a:rPr lang="es-ES" dirty="0"/>
              <a:t>EP</a:t>
            </a:r>
            <a:r>
              <a:rPr lang="es-ES" baseline="30000" dirty="0"/>
              <a:t> </a:t>
            </a:r>
            <a:endParaRPr lang="es-EC" dirty="0"/>
          </a:p>
        </p:txBody>
      </p:sp>
      <p:pic>
        <p:nvPicPr>
          <p:cNvPr id="11" name="10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64" y="1772816"/>
            <a:ext cx="7848872" cy="4608512"/>
          </a:xfrm>
          <a:prstGeom prst="rect">
            <a:avLst/>
          </a:prstGeom>
          <a:noFill/>
        </p:spPr>
      </p:pic>
    </p:spTree>
    <p:extLst>
      <p:ext uri="{BB962C8B-B14F-4D97-AF65-F5344CB8AC3E}">
        <p14:creationId xmlns:p14="http://schemas.microsoft.com/office/powerpoint/2010/main" val="17906964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74</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42484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c_ MODELO OPERATIVO DE TI </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17 CuadroTexto"/>
          <p:cNvSpPr txBox="1"/>
          <p:nvPr/>
        </p:nvSpPr>
        <p:spPr>
          <a:xfrm>
            <a:off x="1440160" y="1115452"/>
            <a:ext cx="622818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dirty="0" smtClean="0"/>
              <a:t>ORGANIGRAMA DE LA DIRECCIÓN DE TI -CELEC </a:t>
            </a:r>
            <a:r>
              <a:rPr lang="es-ES" dirty="0"/>
              <a:t>EP</a:t>
            </a:r>
            <a:r>
              <a:rPr lang="es-ES" baseline="30000" dirty="0"/>
              <a:t> </a:t>
            </a:r>
            <a:endParaRPr lang="es-EC" dirty="0"/>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844824"/>
            <a:ext cx="6773207" cy="3960440"/>
          </a:xfrm>
          <a:prstGeom prst="rect">
            <a:avLst/>
          </a:prstGeom>
          <a:noFill/>
        </p:spPr>
      </p:pic>
      <p:sp>
        <p:nvSpPr>
          <p:cNvPr id="8" name="7 Rectángulo redondeado"/>
          <p:cNvSpPr/>
          <p:nvPr/>
        </p:nvSpPr>
        <p:spPr>
          <a:xfrm>
            <a:off x="6880711" y="2420888"/>
            <a:ext cx="2160240" cy="122413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smtClean="0"/>
              <a:t>Para brindar gobernabilidad al organigrama propuesto</a:t>
            </a:r>
            <a:endParaRPr lang="es-EC" dirty="0"/>
          </a:p>
        </p:txBody>
      </p:sp>
      <p:cxnSp>
        <p:nvCxnSpPr>
          <p:cNvPr id="12" name="11 Conector recto de flecha"/>
          <p:cNvCxnSpPr/>
          <p:nvPr/>
        </p:nvCxnSpPr>
        <p:spPr>
          <a:xfrm flipH="1" flipV="1">
            <a:off x="5724128" y="2924944"/>
            <a:ext cx="1156583" cy="108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37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75</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42484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c_ MODELO OPERATIVO DE TI </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17 CuadroTexto"/>
          <p:cNvSpPr txBox="1"/>
          <p:nvPr/>
        </p:nvSpPr>
        <p:spPr>
          <a:xfrm>
            <a:off x="1440160" y="1115452"/>
            <a:ext cx="622818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dirty="0" smtClean="0"/>
              <a:t>ORGANIGRAMA DE LA DIRECCIÓN DE TI -CELEC </a:t>
            </a:r>
            <a:r>
              <a:rPr lang="es-ES" dirty="0"/>
              <a:t>EP</a:t>
            </a:r>
            <a:r>
              <a:rPr lang="es-ES" baseline="30000" dirty="0"/>
              <a:t> </a:t>
            </a:r>
            <a:endParaRPr lang="es-EC" dirty="0"/>
          </a:p>
        </p:txBody>
      </p:sp>
      <p:sp>
        <p:nvSpPr>
          <p:cNvPr id="9" name="8 Rectángulo"/>
          <p:cNvSpPr/>
          <p:nvPr/>
        </p:nvSpPr>
        <p:spPr>
          <a:xfrm>
            <a:off x="395536" y="1772816"/>
            <a:ext cx="8640960" cy="4247317"/>
          </a:xfrm>
          <a:prstGeom prst="rect">
            <a:avLst/>
          </a:prstGeom>
        </p:spPr>
        <p:txBody>
          <a:bodyPr wrap="square">
            <a:spAutoFit/>
          </a:bodyPr>
          <a:lstStyle/>
          <a:p>
            <a:pPr lvl="0"/>
            <a:r>
              <a:rPr lang="es-ES" b="1" dirty="0"/>
              <a:t>Jefatura de Gestión Estratégica y Planificación Corporativa de TI:</a:t>
            </a:r>
            <a:endParaRPr lang="es-EC" dirty="0"/>
          </a:p>
          <a:p>
            <a:r>
              <a:rPr lang="es-ES" dirty="0"/>
              <a:t>Se encarga de los procesos:</a:t>
            </a:r>
            <a:endParaRPr lang="es-EC" dirty="0"/>
          </a:p>
          <a:p>
            <a:pPr marL="742950" lvl="1" indent="-285750">
              <a:buFont typeface="Arial" pitchFamily="34" charset="0"/>
              <a:buChar char="•"/>
            </a:pPr>
            <a:r>
              <a:rPr lang="es-ES" dirty="0"/>
              <a:t>Planificación de Proyectos Corporativos, Direccionamiento Estratégico y Evaluación de </a:t>
            </a:r>
            <a:r>
              <a:rPr lang="es-ES" dirty="0" smtClean="0"/>
              <a:t>TI</a:t>
            </a:r>
          </a:p>
          <a:p>
            <a:pPr lvl="1"/>
            <a:endParaRPr lang="es-EC" dirty="0"/>
          </a:p>
          <a:p>
            <a:pPr lvl="0"/>
            <a:r>
              <a:rPr lang="es-ES" b="1" dirty="0"/>
              <a:t>Jefatura de Operación y Mantenimiento Corporativo de TI:</a:t>
            </a:r>
            <a:endParaRPr lang="es-EC" dirty="0"/>
          </a:p>
          <a:p>
            <a:r>
              <a:rPr lang="es-ES" dirty="0"/>
              <a:t>Se encarga de los procesos:</a:t>
            </a:r>
            <a:endParaRPr lang="es-EC" dirty="0"/>
          </a:p>
          <a:p>
            <a:pPr marL="742950" lvl="1" indent="-285750">
              <a:buFont typeface="Arial" pitchFamily="34" charset="0"/>
              <a:buChar char="•"/>
            </a:pPr>
            <a:r>
              <a:rPr lang="es-ES" dirty="0" smtClean="0"/>
              <a:t>Implementación de Proyectos Corporativos de </a:t>
            </a:r>
            <a:r>
              <a:rPr lang="es-ES" dirty="0"/>
              <a:t>TI</a:t>
            </a:r>
            <a:endParaRPr lang="es-EC" dirty="0"/>
          </a:p>
          <a:p>
            <a:pPr marL="742950" lvl="1" indent="-285750">
              <a:buFont typeface="Arial" pitchFamily="34" charset="0"/>
              <a:buChar char="•"/>
            </a:pPr>
            <a:r>
              <a:rPr lang="es-ES" dirty="0"/>
              <a:t>Operación y Mantenimiento de HW y SW </a:t>
            </a:r>
            <a:r>
              <a:rPr lang="es-ES" dirty="0" smtClean="0"/>
              <a:t>Corporativo</a:t>
            </a:r>
          </a:p>
          <a:p>
            <a:pPr lvl="1"/>
            <a:endParaRPr lang="es-EC" dirty="0"/>
          </a:p>
          <a:p>
            <a:pPr lvl="0"/>
            <a:r>
              <a:rPr lang="es-ES" b="1" dirty="0"/>
              <a:t>Jefatura Corporativa de Servicio al Cliente de </a:t>
            </a:r>
            <a:r>
              <a:rPr lang="es-ES" b="1" dirty="0" smtClean="0"/>
              <a:t>TI:</a:t>
            </a:r>
            <a:endParaRPr lang="es-EC" dirty="0"/>
          </a:p>
          <a:p>
            <a:r>
              <a:rPr lang="es-ES" dirty="0"/>
              <a:t>Se encarga de los procesos:</a:t>
            </a:r>
            <a:endParaRPr lang="es-EC" dirty="0"/>
          </a:p>
          <a:p>
            <a:pPr marL="742950" lvl="1" indent="-285750">
              <a:buFont typeface="Arial" pitchFamily="34" charset="0"/>
              <a:buChar char="•"/>
            </a:pPr>
            <a:r>
              <a:rPr lang="es-ES" dirty="0" err="1"/>
              <a:t>Service</a:t>
            </a:r>
            <a:r>
              <a:rPr lang="es-ES" dirty="0"/>
              <a:t> </a:t>
            </a:r>
            <a:r>
              <a:rPr lang="es-ES" dirty="0" err="1"/>
              <a:t>Desk</a:t>
            </a:r>
            <a:r>
              <a:rPr lang="es-ES" dirty="0"/>
              <a:t> Corporativo</a:t>
            </a:r>
            <a:endParaRPr lang="es-EC" dirty="0"/>
          </a:p>
          <a:p>
            <a:pPr marL="742950" lvl="1" indent="-285750">
              <a:buFont typeface="Arial" pitchFamily="34" charset="0"/>
              <a:buChar char="•"/>
            </a:pPr>
            <a:r>
              <a:rPr lang="es-ES" dirty="0"/>
              <a:t>Gestión del Portal Web e Intranet Corporativo</a:t>
            </a:r>
            <a:endParaRPr lang="es-EC" dirty="0"/>
          </a:p>
          <a:p>
            <a:pPr marL="742950" lvl="1" indent="-285750">
              <a:buFont typeface="Arial" pitchFamily="34" charset="0"/>
              <a:buChar char="•"/>
            </a:pPr>
            <a:r>
              <a:rPr lang="es-ES" dirty="0"/>
              <a:t>Coordinación con las Jefaturas de TI de las Unidades de Negocio</a:t>
            </a:r>
            <a:endParaRPr lang="es-EC" dirty="0"/>
          </a:p>
        </p:txBody>
      </p:sp>
    </p:spTree>
    <p:extLst>
      <p:ext uri="{BB962C8B-B14F-4D97-AF65-F5344CB8AC3E}">
        <p14:creationId xmlns:p14="http://schemas.microsoft.com/office/powerpoint/2010/main" val="23526133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76</a:t>
            </a:fld>
            <a:endParaRPr lang="es-EC"/>
          </a:p>
        </p:txBody>
      </p:sp>
      <p:pic>
        <p:nvPicPr>
          <p:cNvPr id="7" name="6 Imagen" descr="logo_espe"/>
          <p:cNvPicPr/>
          <p:nvPr/>
        </p:nvPicPr>
        <p:blipFill>
          <a:blip r:embed="rId3"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42484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c_ MODELO OPERATIVO DE TI </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17 CuadroTexto"/>
          <p:cNvSpPr txBox="1"/>
          <p:nvPr/>
        </p:nvSpPr>
        <p:spPr>
          <a:xfrm>
            <a:off x="251520" y="1115452"/>
            <a:ext cx="856895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dirty="0" smtClean="0"/>
              <a:t>INTERRELACIÓN ENTRE LA DIRECCIÓN DE TI Y LAS UNIDADES DE NEGOCIO</a:t>
            </a:r>
            <a:endParaRPr lang="es-EC"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Objeto"/>
          <p:cNvGraphicFramePr>
            <a:graphicFrameLocks noChangeAspect="1"/>
          </p:cNvGraphicFramePr>
          <p:nvPr>
            <p:extLst>
              <p:ext uri="{D42A27DB-BD31-4B8C-83A1-F6EECF244321}">
                <p14:modId xmlns:p14="http://schemas.microsoft.com/office/powerpoint/2010/main" val="406833691"/>
              </p:ext>
            </p:extLst>
          </p:nvPr>
        </p:nvGraphicFramePr>
        <p:xfrm>
          <a:off x="1087504" y="1916832"/>
          <a:ext cx="6796864" cy="4456107"/>
        </p:xfrm>
        <a:graphic>
          <a:graphicData uri="http://schemas.openxmlformats.org/presentationml/2006/ole">
            <mc:AlternateContent xmlns:mc="http://schemas.openxmlformats.org/markup-compatibility/2006">
              <mc:Choice xmlns:v="urn:schemas-microsoft-com:vml" Requires="v">
                <p:oleObj spid="_x0000_s6153" name="Visio" r:id="rId4" imgW="5695482" imgH="3703759" progId="Visio.Drawing.11">
                  <p:embed/>
                </p:oleObj>
              </mc:Choice>
              <mc:Fallback>
                <p:oleObj name="Visio" r:id="rId4" imgW="5695482" imgH="370375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504" y="1916832"/>
                        <a:ext cx="6796864" cy="4456107"/>
                      </a:xfrm>
                      <a:prstGeom prst="rect">
                        <a:avLst/>
                      </a:prstGeom>
                      <a:noFill/>
                    </p:spPr>
                  </p:pic>
                </p:oleObj>
              </mc:Fallback>
            </mc:AlternateContent>
          </a:graphicData>
        </a:graphic>
      </p:graphicFrame>
    </p:spTree>
    <p:extLst>
      <p:ext uri="{BB962C8B-B14F-4D97-AF65-F5344CB8AC3E}">
        <p14:creationId xmlns:p14="http://schemas.microsoft.com/office/powerpoint/2010/main" val="12405626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5957900" cy="360040"/>
          </a:xfrm>
          <a:solidFill>
            <a:schemeClr val="bg2"/>
          </a:solidFill>
        </p:spPr>
        <p:txBody>
          <a:bodyPr>
            <a:noAutofit/>
          </a:bodyPr>
          <a:lstStyle/>
          <a:p>
            <a:r>
              <a:rPr lang="es-EC" sz="2400" b="1" dirty="0"/>
              <a:t>5</a:t>
            </a:r>
            <a:r>
              <a:rPr lang="es-EC" sz="2400" b="1" dirty="0" smtClean="0"/>
              <a:t>. </a:t>
            </a:r>
            <a:r>
              <a:rPr lang="es-EC" sz="2400" b="1" dirty="0" err="1" smtClean="0"/>
              <a:t>PETI</a:t>
            </a:r>
            <a:r>
              <a:rPr lang="es-EC" sz="2400" b="1" dirty="0" smtClean="0"/>
              <a:t> FASE III: MODELO DE TI</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77</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42484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c_ MODELO OPERATIVO DE TI </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17 CuadroTexto"/>
          <p:cNvSpPr txBox="1"/>
          <p:nvPr/>
        </p:nvSpPr>
        <p:spPr>
          <a:xfrm>
            <a:off x="251520" y="1115452"/>
            <a:ext cx="856895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dirty="0" smtClean="0"/>
              <a:t>PRINCIPALES POLÍTICAS DE TRABAJO ENTRE LA DIRECCIÓN DE TI </a:t>
            </a:r>
          </a:p>
          <a:p>
            <a:pPr algn="ctr"/>
            <a:r>
              <a:rPr lang="es-ES" dirty="0" smtClean="0"/>
              <a:t>Y LAS UNIDADES DE NEGOCIO</a:t>
            </a:r>
            <a:endParaRPr lang="es-EC"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CuadroTexto"/>
          <p:cNvSpPr txBox="1"/>
          <p:nvPr/>
        </p:nvSpPr>
        <p:spPr>
          <a:xfrm>
            <a:off x="395536" y="2012062"/>
            <a:ext cx="8424936" cy="4801314"/>
          </a:xfrm>
          <a:prstGeom prst="rect">
            <a:avLst/>
          </a:prstGeom>
          <a:noFill/>
        </p:spPr>
        <p:txBody>
          <a:bodyPr wrap="square" rtlCol="0">
            <a:spAutoFit/>
          </a:bodyPr>
          <a:lstStyle/>
          <a:p>
            <a:pPr marL="285750" lvl="0" indent="-285750" algn="just">
              <a:buFont typeface="Arial" pitchFamily="34" charset="0"/>
              <a:buChar char="•"/>
            </a:pPr>
            <a:r>
              <a:rPr lang="es-EC" dirty="0"/>
              <a:t>El personal de las Jefaturas de TI de las Unidades de Negocio, deberá pertenecer a la nómina de la Dirección de TI, es decir la relación laboral será con la Matriz de CELEC EP</a:t>
            </a:r>
            <a:r>
              <a:rPr lang="es-EC" dirty="0" smtClean="0"/>
              <a:t>.</a:t>
            </a:r>
          </a:p>
          <a:p>
            <a:pPr lvl="0"/>
            <a:endParaRPr lang="es-EC" dirty="0"/>
          </a:p>
          <a:p>
            <a:pPr marL="285750" lvl="0" indent="-285750" algn="just">
              <a:buFont typeface="Arial" pitchFamily="34" charset="0"/>
              <a:buChar char="•"/>
            </a:pPr>
            <a:r>
              <a:rPr lang="es-EC" dirty="0"/>
              <a:t>La Dirección de TI ejerce una línea directa de mando sobre las jefaturas de TI de las unidades de negocio, por lo que las jefaturas de TI deberán rendir cuentas a la Dirección de TI, con respecto a su gestión; es decir en lo relacionado al cumplimiento de políticas, objetivos, estrategias, metas institucionales y plazos de cumplimiento; todo esto, en conocimiento de la gerencia de la unidad de negocio</a:t>
            </a:r>
            <a:r>
              <a:rPr lang="es-EC" dirty="0" smtClean="0"/>
              <a:t>.</a:t>
            </a:r>
          </a:p>
          <a:p>
            <a:pPr lvl="0"/>
            <a:endParaRPr lang="es-EC" dirty="0"/>
          </a:p>
          <a:p>
            <a:pPr marL="285750" lvl="0" indent="-285750" algn="just">
              <a:buFont typeface="Arial" pitchFamily="34" charset="0"/>
              <a:buChar char="•"/>
            </a:pPr>
            <a:r>
              <a:rPr lang="es-EC" dirty="0"/>
              <a:t>La visión organizacional de las Jefaturas de TI de las Unidades de Negocio tiene un enfoque corporativo, al igual que la visión de la Dirección de TI; es decir, se pretende cambiar de una visión particular a una visión global corporativa. En la práctica, las Jefaturas de TI de las Unidades de Negocio, se convertirán en “islas” de la Dirección de TI, que se encuentran dentro de las Unidades de Negocio.</a:t>
            </a:r>
          </a:p>
          <a:p>
            <a:pPr marL="285750" indent="-285750">
              <a:buFont typeface="Arial" pitchFamily="34" charset="0"/>
              <a:buChar char="•"/>
            </a:pPr>
            <a:endParaRPr lang="es-EC" dirty="0"/>
          </a:p>
        </p:txBody>
      </p:sp>
    </p:spTree>
    <p:extLst>
      <p:ext uri="{BB962C8B-B14F-4D97-AF65-F5344CB8AC3E}">
        <p14:creationId xmlns:p14="http://schemas.microsoft.com/office/powerpoint/2010/main" val="37854099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251" y="102940"/>
            <a:ext cx="6058949" cy="603448"/>
          </a:xfrm>
          <a:solidFill>
            <a:schemeClr val="bg2"/>
          </a:solidFill>
        </p:spPr>
        <p:txBody>
          <a:bodyPr>
            <a:noAutofit/>
          </a:bodyPr>
          <a:lstStyle/>
          <a:p>
            <a:r>
              <a:rPr lang="es-EC" sz="4000" b="1" dirty="0" smtClean="0"/>
              <a:t>CONTENIDO</a:t>
            </a:r>
            <a:endParaRPr lang="es-EC" sz="36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78</a:t>
            </a:fld>
            <a:endParaRPr lang="es-EC" dirty="0"/>
          </a:p>
        </p:txBody>
      </p:sp>
      <p:sp>
        <p:nvSpPr>
          <p:cNvPr id="5" name="2 Marcador de contenido"/>
          <p:cNvSpPr txBox="1">
            <a:spLocks/>
          </p:cNvSpPr>
          <p:nvPr/>
        </p:nvSpPr>
        <p:spPr>
          <a:xfrm>
            <a:off x="1187624" y="764704"/>
            <a:ext cx="7682844" cy="5688632"/>
          </a:xfrm>
          <a:prstGeom prst="rect">
            <a:avLst/>
          </a:prstGeom>
        </p:spPr>
        <p:txBody>
          <a:bodyPr vert="horz">
            <a:normAutofit fontScale="47500" lnSpcReduction="20000"/>
          </a:bodyPr>
          <a:lstStyle/>
          <a:p>
            <a:pPr marL="457200" indent="-457200" algn="just">
              <a:spcBef>
                <a:spcPct val="20000"/>
              </a:spcBef>
              <a:buClr>
                <a:schemeClr val="accent1"/>
              </a:buClr>
              <a:buSzPct val="95000"/>
              <a:buFont typeface="+mj-lt"/>
              <a:buAutoNum type="arabicPeriod"/>
              <a:defRPr/>
            </a:pPr>
            <a:r>
              <a:rPr lang="es-ES" sz="2900" dirty="0" smtClean="0">
                <a:latin typeface="+mj-lt"/>
              </a:rPr>
              <a:t>INTRODUCCIÓN</a:t>
            </a:r>
          </a:p>
          <a:p>
            <a:pPr marL="457200" indent="-457200" algn="just">
              <a:spcBef>
                <a:spcPct val="20000"/>
              </a:spcBef>
              <a:buClr>
                <a:schemeClr val="accent1"/>
              </a:buClr>
              <a:buSzPct val="95000"/>
              <a:buFont typeface="+mj-lt"/>
              <a:buAutoNum type="arabicPeriod"/>
              <a:defRPr/>
            </a:pPr>
            <a:r>
              <a:rPr lang="es-ES" sz="2900" dirty="0" smtClean="0">
                <a:latin typeface="+mj-lt"/>
              </a:rPr>
              <a:t>OBJETIVOS</a:t>
            </a:r>
          </a:p>
          <a:p>
            <a:pPr marL="457200" indent="-457200" algn="just">
              <a:spcBef>
                <a:spcPct val="20000"/>
              </a:spcBef>
              <a:buClr>
                <a:schemeClr val="accent1"/>
              </a:buClr>
              <a:buSzPct val="95000"/>
              <a:buFont typeface="+mj-lt"/>
              <a:buAutoNum type="arabicPeriod"/>
              <a:defRPr/>
            </a:pPr>
            <a:r>
              <a:rPr lang="es-ES" sz="2900" dirty="0">
                <a:latin typeface="+mj-lt"/>
              </a:rPr>
              <a:t>PETI FASE </a:t>
            </a:r>
            <a:r>
              <a:rPr lang="es-ES" sz="2900" dirty="0" smtClean="0">
                <a:latin typeface="+mj-lt"/>
              </a:rPr>
              <a:t>I- SITUACIÓN ACTUAL</a:t>
            </a:r>
          </a:p>
          <a:p>
            <a:pPr marL="914400" lvl="1" indent="-457200" algn="just">
              <a:spcBef>
                <a:spcPct val="20000"/>
              </a:spcBef>
              <a:buClr>
                <a:schemeClr val="accent1"/>
              </a:buClr>
              <a:buSzPct val="95000"/>
              <a:buFont typeface="+mj-lt"/>
              <a:buAutoNum type="alphaLcParenR"/>
              <a:defRPr/>
            </a:pPr>
            <a:r>
              <a:rPr lang="es-ES" sz="2900" dirty="0" smtClean="0">
                <a:latin typeface="+mj-lt"/>
              </a:rPr>
              <a:t>Alcance competitivo</a:t>
            </a:r>
          </a:p>
          <a:p>
            <a:pPr marL="914400" lvl="1" indent="-457200" algn="just">
              <a:spcBef>
                <a:spcPct val="20000"/>
              </a:spcBef>
              <a:buClr>
                <a:schemeClr val="accent1"/>
              </a:buClr>
              <a:buSzPct val="95000"/>
              <a:buFont typeface="+mj-lt"/>
              <a:buAutoNum type="alphaLcParenR"/>
              <a:defRPr/>
            </a:pPr>
            <a:r>
              <a:rPr lang="es-ES" sz="2900" dirty="0" smtClean="0">
                <a:latin typeface="+mj-lt"/>
              </a:rPr>
              <a:t>Estrategia de Negocio</a:t>
            </a:r>
          </a:p>
          <a:p>
            <a:pPr marL="914400" lvl="1" indent="-457200" algn="just">
              <a:spcBef>
                <a:spcPct val="20000"/>
              </a:spcBef>
              <a:buClr>
                <a:schemeClr val="accent1"/>
              </a:buClr>
              <a:buSzPct val="95000"/>
              <a:buFont typeface="+mj-lt"/>
              <a:buAutoNum type="alphaLcParenR"/>
              <a:defRPr/>
            </a:pPr>
            <a:r>
              <a:rPr lang="es-ES" sz="2900" dirty="0" smtClean="0">
                <a:latin typeface="+mj-lt"/>
              </a:rPr>
              <a:t>Modelo Operativo</a:t>
            </a:r>
          </a:p>
          <a:p>
            <a:pPr marL="914400" lvl="1" indent="-457200" algn="just">
              <a:spcBef>
                <a:spcPct val="20000"/>
              </a:spcBef>
              <a:buClr>
                <a:schemeClr val="accent1"/>
              </a:buClr>
              <a:buSzPct val="95000"/>
              <a:buFont typeface="+mj-lt"/>
              <a:buAutoNum type="alphaLcParenR"/>
              <a:defRPr/>
            </a:pPr>
            <a:r>
              <a:rPr lang="es-ES" sz="2900" dirty="0" smtClean="0">
                <a:latin typeface="+mj-lt"/>
              </a:rPr>
              <a:t>Modelo de TI</a:t>
            </a:r>
            <a:endParaRPr lang="es-ES" sz="2900" dirty="0">
              <a:latin typeface="+mj-lt"/>
            </a:endParaRPr>
          </a:p>
          <a:p>
            <a:pPr marL="457200" indent="-457200" algn="just">
              <a:spcBef>
                <a:spcPct val="20000"/>
              </a:spcBef>
              <a:buClr>
                <a:schemeClr val="accent1"/>
              </a:buClr>
              <a:buSzPct val="95000"/>
              <a:buFont typeface="+mj-lt"/>
              <a:buAutoNum type="arabicPeriod"/>
              <a:defRPr/>
            </a:pPr>
            <a:r>
              <a:rPr lang="es-EC" sz="2900" dirty="0" smtClean="0">
                <a:latin typeface="+mj-lt"/>
              </a:rPr>
              <a:t>PETI </a:t>
            </a:r>
            <a:r>
              <a:rPr lang="es-EC" sz="2900" dirty="0">
                <a:latin typeface="+mj-lt"/>
              </a:rPr>
              <a:t>FASE </a:t>
            </a:r>
            <a:r>
              <a:rPr lang="es-EC" sz="2900" dirty="0" smtClean="0">
                <a:latin typeface="+mj-lt"/>
              </a:rPr>
              <a:t>II- MODELO DE NEGOCIO</a:t>
            </a:r>
          </a:p>
          <a:p>
            <a:pPr lvl="2" indent="-457200" algn="just">
              <a:spcBef>
                <a:spcPct val="20000"/>
              </a:spcBef>
              <a:buClr>
                <a:schemeClr val="accent1"/>
              </a:buClr>
              <a:buSzPct val="95000"/>
              <a:buFont typeface="+mj-lt"/>
              <a:buAutoNum type="alphaLcParenR"/>
              <a:defRPr/>
            </a:pPr>
            <a:r>
              <a:rPr lang="es-ES" sz="2900" dirty="0">
                <a:latin typeface="+mj-lt"/>
              </a:rPr>
              <a:t>Análisis </a:t>
            </a:r>
            <a:r>
              <a:rPr lang="es-ES" sz="2900" dirty="0" smtClean="0">
                <a:latin typeface="+mj-lt"/>
              </a:rPr>
              <a:t>del Entorno</a:t>
            </a:r>
          </a:p>
          <a:p>
            <a:pPr lvl="2" indent="-457200" algn="just">
              <a:spcBef>
                <a:spcPct val="20000"/>
              </a:spcBef>
              <a:buClr>
                <a:schemeClr val="accent1"/>
              </a:buClr>
              <a:buSzPct val="95000"/>
              <a:buFont typeface="+mj-lt"/>
              <a:buAutoNum type="alphaLcParenR"/>
              <a:defRPr/>
            </a:pPr>
            <a:r>
              <a:rPr lang="es-ES" sz="2900" dirty="0" smtClean="0">
                <a:latin typeface="+mj-lt"/>
              </a:rPr>
              <a:t>Estrategia de Negocio</a:t>
            </a:r>
          </a:p>
          <a:p>
            <a:pPr lvl="2" indent="-457200" algn="just">
              <a:spcBef>
                <a:spcPct val="20000"/>
              </a:spcBef>
              <a:buClr>
                <a:schemeClr val="accent1"/>
              </a:buClr>
              <a:buSzPct val="95000"/>
              <a:buFont typeface="+mj-lt"/>
              <a:buAutoNum type="alphaLcParenR"/>
              <a:defRPr/>
            </a:pPr>
            <a:r>
              <a:rPr lang="es-ES" sz="2900" dirty="0" smtClean="0">
                <a:latin typeface="+mj-lt"/>
              </a:rPr>
              <a:t>Modelo Operativo</a:t>
            </a:r>
          </a:p>
          <a:p>
            <a:pPr lvl="2" indent="-457200" algn="just">
              <a:spcBef>
                <a:spcPct val="20000"/>
              </a:spcBef>
              <a:buClr>
                <a:schemeClr val="accent1"/>
              </a:buClr>
              <a:buSzPct val="95000"/>
              <a:buFont typeface="+mj-lt"/>
              <a:buAutoNum type="alphaLcParenR"/>
              <a:defRPr/>
            </a:pPr>
            <a:r>
              <a:rPr lang="es-ES" sz="2900" dirty="0" smtClean="0">
                <a:latin typeface="+mj-lt"/>
              </a:rPr>
              <a:t>Estructura de la Organización</a:t>
            </a:r>
          </a:p>
          <a:p>
            <a:pPr lvl="2" indent="-457200" algn="just">
              <a:spcBef>
                <a:spcPct val="20000"/>
              </a:spcBef>
              <a:buClr>
                <a:schemeClr val="accent1"/>
              </a:buClr>
              <a:buSzPct val="95000"/>
              <a:buFont typeface="+mj-lt"/>
              <a:buAutoNum type="alphaLcParenR"/>
              <a:defRPr/>
            </a:pPr>
            <a:r>
              <a:rPr lang="es-ES" sz="2900" dirty="0" smtClean="0">
                <a:latin typeface="+mj-lt"/>
              </a:rPr>
              <a:t>Arquitectura de la Información</a:t>
            </a:r>
            <a:endParaRPr lang="es-ES" sz="2900" dirty="0">
              <a:latin typeface="+mj-lt"/>
            </a:endParaRPr>
          </a:p>
          <a:p>
            <a:pPr marL="457200" indent="-457200" algn="just">
              <a:spcBef>
                <a:spcPct val="20000"/>
              </a:spcBef>
              <a:buClr>
                <a:schemeClr val="accent1"/>
              </a:buClr>
              <a:buSzPct val="95000"/>
              <a:buFont typeface="+mj-lt"/>
              <a:buAutoNum type="arabicPeriod"/>
              <a:defRPr/>
            </a:pPr>
            <a:r>
              <a:rPr kumimoji="0" lang="es-ES" sz="2900" b="0" i="0" u="none" strike="noStrike" kern="1200" cap="none" spc="0" normalizeH="0" baseline="0" noProof="0" dirty="0" smtClean="0">
                <a:ln>
                  <a:noFill/>
                </a:ln>
                <a:solidFill>
                  <a:schemeClr val="tx1"/>
                </a:solidFill>
                <a:effectLst/>
                <a:uLnTx/>
                <a:uFillTx/>
                <a:latin typeface="+mj-lt"/>
              </a:rPr>
              <a:t>PETI FASE III- MODELO DE TI</a:t>
            </a:r>
          </a:p>
          <a:p>
            <a:pPr marL="914400" lvl="1" indent="-457200" algn="just">
              <a:spcBef>
                <a:spcPct val="20000"/>
              </a:spcBef>
              <a:buClr>
                <a:schemeClr val="accent1"/>
              </a:buClr>
              <a:buSzPct val="95000"/>
              <a:buFont typeface="+mj-lt"/>
              <a:buAutoNum type="alphaLcParenR"/>
              <a:defRPr/>
            </a:pPr>
            <a:r>
              <a:rPr lang="es-ES" sz="2900" dirty="0" smtClean="0">
                <a:latin typeface="+mj-lt"/>
              </a:rPr>
              <a:t>Direccionamiento Estratégico de TI</a:t>
            </a:r>
          </a:p>
          <a:p>
            <a:pPr marL="914400" lvl="1" indent="-457200" algn="just">
              <a:spcBef>
                <a:spcPct val="20000"/>
              </a:spcBef>
              <a:buClr>
                <a:schemeClr val="accent1"/>
              </a:buClr>
              <a:buSzPct val="95000"/>
              <a:buFont typeface="+mj-lt"/>
              <a:buAutoNum type="alphaLcParenR"/>
              <a:defRPr/>
            </a:pPr>
            <a:r>
              <a:rPr kumimoji="0" lang="es-ES" sz="2900" b="0" i="0" u="none" strike="noStrike" kern="1200" cap="none" spc="0" normalizeH="0" baseline="0" noProof="0" dirty="0" smtClean="0">
                <a:ln>
                  <a:noFill/>
                </a:ln>
                <a:solidFill>
                  <a:schemeClr val="tx1"/>
                </a:solidFill>
                <a:effectLst/>
                <a:uLnTx/>
                <a:uFillTx/>
                <a:latin typeface="+mj-lt"/>
              </a:rPr>
              <a:t>Arquitectura de SI</a:t>
            </a:r>
          </a:p>
          <a:p>
            <a:pPr marL="914400" lvl="1" indent="-457200" algn="just">
              <a:spcBef>
                <a:spcPct val="20000"/>
              </a:spcBef>
              <a:buClr>
                <a:schemeClr val="accent1"/>
              </a:buClr>
              <a:buSzPct val="95000"/>
              <a:buFont typeface="+mj-lt"/>
              <a:buAutoNum type="alphaLcParenR"/>
              <a:defRPr/>
            </a:pPr>
            <a:r>
              <a:rPr lang="es-ES" sz="2900" dirty="0" smtClean="0">
                <a:latin typeface="+mj-lt"/>
              </a:rPr>
              <a:t>Arquitectura de TI</a:t>
            </a:r>
          </a:p>
          <a:p>
            <a:pPr marL="914400" lvl="1" indent="-457200" algn="just">
              <a:spcBef>
                <a:spcPct val="20000"/>
              </a:spcBef>
              <a:buClr>
                <a:schemeClr val="accent1"/>
              </a:buClr>
              <a:buSzPct val="95000"/>
              <a:buFont typeface="+mj-lt"/>
              <a:buAutoNum type="alphaLcParenR"/>
              <a:defRPr/>
            </a:pPr>
            <a:r>
              <a:rPr kumimoji="0" lang="es-ES" sz="2900" b="0" i="0" u="none" strike="noStrike" kern="1200" cap="none" spc="0" normalizeH="0" baseline="0" noProof="0" dirty="0" smtClean="0">
                <a:ln>
                  <a:noFill/>
                </a:ln>
                <a:solidFill>
                  <a:schemeClr val="tx1"/>
                </a:solidFill>
                <a:effectLst/>
                <a:uLnTx/>
                <a:uFillTx/>
                <a:latin typeface="+mj-lt"/>
              </a:rPr>
              <a:t>Modelo Operativo</a:t>
            </a:r>
          </a:p>
          <a:p>
            <a:pPr marL="914400" lvl="1" indent="-457200" algn="just">
              <a:spcBef>
                <a:spcPct val="20000"/>
              </a:spcBef>
              <a:buClr>
                <a:schemeClr val="accent1"/>
              </a:buClr>
              <a:buSzPct val="95000"/>
              <a:buFont typeface="+mj-lt"/>
              <a:buAutoNum type="alphaLcParenR"/>
              <a:defRPr/>
            </a:pPr>
            <a:r>
              <a:rPr lang="es-ES" sz="2900" dirty="0" smtClean="0">
                <a:latin typeface="+mj-lt"/>
              </a:rPr>
              <a:t>Estructura Organizacional de TI</a:t>
            </a:r>
            <a:endParaRPr kumimoji="0" lang="es-ES" sz="2900" b="0" i="0" u="none" strike="noStrike" kern="1200" cap="none" spc="0" normalizeH="0" baseline="0" noProof="0" dirty="0" smtClean="0">
              <a:ln>
                <a:noFill/>
              </a:ln>
              <a:solidFill>
                <a:schemeClr val="tx1"/>
              </a:solidFill>
              <a:effectLst/>
              <a:uLnTx/>
              <a:uFillTx/>
              <a:latin typeface="+mj-lt"/>
            </a:endParaRPr>
          </a:p>
          <a:p>
            <a:pPr marL="457200" indent="-457200" algn="just">
              <a:spcBef>
                <a:spcPct val="20000"/>
              </a:spcBef>
              <a:buClr>
                <a:schemeClr val="accent1"/>
              </a:buClr>
              <a:buSzPct val="95000"/>
              <a:buFont typeface="+mj-lt"/>
              <a:buAutoNum type="arabicPeriod"/>
              <a:defRPr/>
            </a:pPr>
            <a:r>
              <a:rPr lang="es-ES" sz="2900" dirty="0">
                <a:latin typeface="+mj-lt"/>
              </a:rPr>
              <a:t>PETI FASE </a:t>
            </a:r>
            <a:r>
              <a:rPr lang="es-ES" sz="2900" dirty="0" smtClean="0">
                <a:latin typeface="+mj-lt"/>
              </a:rPr>
              <a:t>IV- </a:t>
            </a:r>
            <a:r>
              <a:rPr lang="es-ES" sz="2900" dirty="0">
                <a:latin typeface="+mj-lt"/>
              </a:rPr>
              <a:t>MODELO </a:t>
            </a:r>
            <a:r>
              <a:rPr lang="es-ES" sz="2900" dirty="0" smtClean="0">
                <a:latin typeface="+mj-lt"/>
              </a:rPr>
              <a:t>DE PLANIFICACIÓN</a:t>
            </a:r>
            <a:endParaRPr lang="es-ES" sz="2900" dirty="0">
              <a:latin typeface="+mj-lt"/>
            </a:endParaRPr>
          </a:p>
          <a:p>
            <a:pPr marL="914400" lvl="1" indent="-457200" algn="just">
              <a:spcBef>
                <a:spcPct val="20000"/>
              </a:spcBef>
              <a:buClr>
                <a:schemeClr val="accent1"/>
              </a:buClr>
              <a:buSzPct val="95000"/>
              <a:buFont typeface="+mj-lt"/>
              <a:buAutoNum type="alphaLcParenR"/>
              <a:defRPr/>
            </a:pPr>
            <a:r>
              <a:rPr lang="es-ES" sz="2900" dirty="0" smtClean="0">
                <a:latin typeface="+mj-lt"/>
              </a:rPr>
              <a:t>Prioridades de Implementación</a:t>
            </a:r>
          </a:p>
          <a:p>
            <a:pPr marL="914400" lvl="1" indent="-457200" algn="just">
              <a:spcBef>
                <a:spcPct val="20000"/>
              </a:spcBef>
              <a:buClr>
                <a:schemeClr val="accent1"/>
              </a:buClr>
              <a:buSzPct val="95000"/>
              <a:buFont typeface="+mj-lt"/>
              <a:buAutoNum type="alphaLcParenR"/>
              <a:defRPr/>
            </a:pPr>
            <a:r>
              <a:rPr lang="es-ES" sz="2900" dirty="0" smtClean="0">
                <a:latin typeface="+mj-lt"/>
              </a:rPr>
              <a:t>Plan de Implementación</a:t>
            </a:r>
          </a:p>
          <a:p>
            <a:pPr marL="914400" lvl="1" indent="-457200" algn="just">
              <a:spcBef>
                <a:spcPct val="20000"/>
              </a:spcBef>
              <a:buClr>
                <a:schemeClr val="accent1"/>
              </a:buClr>
              <a:buSzPct val="95000"/>
              <a:buFont typeface="+mj-lt"/>
              <a:buAutoNum type="alphaLcParenR"/>
              <a:defRPr/>
            </a:pPr>
            <a:r>
              <a:rPr lang="es-ES" sz="2900" dirty="0" smtClean="0">
                <a:latin typeface="+mj-lt"/>
              </a:rPr>
              <a:t>Retorno de la Inversión</a:t>
            </a:r>
          </a:p>
          <a:p>
            <a:pPr marL="914400" lvl="1" indent="-457200" algn="just">
              <a:spcBef>
                <a:spcPct val="20000"/>
              </a:spcBef>
              <a:buClr>
                <a:schemeClr val="accent1"/>
              </a:buClr>
              <a:buSzPct val="95000"/>
              <a:buFont typeface="+mj-lt"/>
              <a:buAutoNum type="alphaLcParenR"/>
              <a:defRPr/>
            </a:pPr>
            <a:r>
              <a:rPr lang="es-ES" sz="2900" dirty="0" smtClean="0">
                <a:latin typeface="+mj-lt"/>
              </a:rPr>
              <a:t>Administración del Riesgo</a:t>
            </a:r>
          </a:p>
          <a:p>
            <a:pPr marL="914400" lvl="1" indent="-457200" algn="just">
              <a:spcBef>
                <a:spcPct val="20000"/>
              </a:spcBef>
              <a:buClr>
                <a:schemeClr val="accent1"/>
              </a:buClr>
              <a:buSzPct val="95000"/>
              <a:buFont typeface="+mj-lt"/>
              <a:buAutoNum type="alphaLcParenR"/>
              <a:defRPr/>
            </a:pPr>
            <a:r>
              <a:rPr lang="es-ES" sz="2900" dirty="0" smtClean="0">
                <a:latin typeface="+mj-lt"/>
              </a:rPr>
              <a:t>Valoración del Plan Estratégico de TI</a:t>
            </a:r>
          </a:p>
          <a:p>
            <a:pPr marL="457200" indent="-457200" algn="just">
              <a:spcBef>
                <a:spcPct val="20000"/>
              </a:spcBef>
              <a:buClr>
                <a:schemeClr val="accent1"/>
              </a:buClr>
              <a:buSzPct val="95000"/>
              <a:buFont typeface="+mj-lt"/>
              <a:buAutoNum type="arabicPeriod"/>
              <a:defRPr/>
            </a:pPr>
            <a:r>
              <a:rPr lang="es-ES" sz="2900" dirty="0" smtClean="0">
                <a:latin typeface="+mj-lt"/>
              </a:rPr>
              <a:t>CONCLUSIONES Y RECOMENDACIONES</a:t>
            </a:r>
            <a:endParaRPr lang="es-ES" sz="2900" dirty="0">
              <a:latin typeface="+mj-lt"/>
            </a:endParaRPr>
          </a:p>
          <a:p>
            <a:pPr marL="457200" indent="-457200" algn="just">
              <a:spcBef>
                <a:spcPct val="20000"/>
              </a:spcBef>
              <a:buClr>
                <a:schemeClr val="accent1"/>
              </a:buClr>
              <a:buSzPct val="95000"/>
              <a:buFont typeface="+mj-lt"/>
              <a:buAutoNum type="arabicPeriod"/>
              <a:defRPr/>
            </a:pPr>
            <a:endParaRPr lang="es-ES" sz="2400" dirty="0">
              <a:latin typeface="+mj-lt"/>
            </a:endParaRPr>
          </a:p>
          <a:p>
            <a:pPr marL="457200" indent="-457200" algn="just">
              <a:spcBef>
                <a:spcPct val="20000"/>
              </a:spcBef>
              <a:buClr>
                <a:schemeClr val="accent1"/>
              </a:buClr>
              <a:buSzPct val="95000"/>
              <a:buFont typeface="+mj-lt"/>
              <a:buAutoNum type="arabicPeriod"/>
              <a:defRPr/>
            </a:pPr>
            <a:endParaRPr kumimoji="0" lang="es-ES" sz="2400" b="0" i="0" u="none" strike="noStrike" kern="1200" cap="none" spc="0" normalizeH="0" baseline="0" noProof="0" dirty="0" smtClean="0">
              <a:ln>
                <a:noFill/>
              </a:ln>
              <a:solidFill>
                <a:schemeClr val="tx1"/>
              </a:solidFill>
              <a:effectLst/>
              <a:uLnTx/>
              <a:uFillTx/>
              <a:latin typeface="+mj-lt"/>
              <a:ea typeface="+mn-ea"/>
              <a:cs typeface="+mn-cs"/>
            </a:endParaRPr>
          </a:p>
          <a:p>
            <a:pPr marL="457200" marR="0" lvl="0" indent="-457200" algn="just" defTabSz="914400" rtl="0" eaLnBrk="1" fontAlgn="auto" latinLnBrk="0" hangingPunct="1">
              <a:lnSpc>
                <a:spcPct val="100000"/>
              </a:lnSpc>
              <a:spcBef>
                <a:spcPct val="20000"/>
              </a:spcBef>
              <a:spcAft>
                <a:spcPts val="0"/>
              </a:spcAft>
              <a:buClr>
                <a:schemeClr val="accent1"/>
              </a:buClr>
              <a:buSzPct val="95000"/>
              <a:buFont typeface="+mj-lt"/>
              <a:buAutoNum type="arabicPeriod"/>
              <a:tabLst/>
              <a:defRPr/>
            </a:pPr>
            <a:endParaRPr kumimoji="0" lang="es-ES" sz="2400" b="0" i="0" u="none" strike="noStrike" kern="1200" cap="none" spc="0" normalizeH="0" baseline="0" noProof="0" dirty="0" smtClean="0">
              <a:ln>
                <a:noFill/>
              </a:ln>
              <a:solidFill>
                <a:schemeClr val="tx1"/>
              </a:solidFill>
              <a:effectLst/>
              <a:uLnTx/>
              <a:uFillTx/>
              <a:latin typeface="+mj-lt"/>
              <a:ea typeface="+mn-ea"/>
              <a:cs typeface="+mn-cs"/>
            </a:endParaRPr>
          </a:p>
          <a:p>
            <a:pPr marL="457200" marR="0" lvl="0" indent="-457200" algn="just" defTabSz="914400" rtl="0" eaLnBrk="1" fontAlgn="auto" latinLnBrk="0" hangingPunct="1">
              <a:lnSpc>
                <a:spcPct val="100000"/>
              </a:lnSpc>
              <a:spcBef>
                <a:spcPct val="20000"/>
              </a:spcBef>
              <a:spcAft>
                <a:spcPts val="0"/>
              </a:spcAft>
              <a:buClr>
                <a:schemeClr val="accent1"/>
              </a:buClr>
              <a:buSzPct val="95000"/>
              <a:buFont typeface="+mj-lt"/>
              <a:buAutoNum type="arabicPeriod"/>
              <a:tabLst/>
              <a:defRPr/>
            </a:pPr>
            <a:endParaRPr kumimoji="0" lang="es-ES" sz="2600"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8" name="7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1115616" y="4797152"/>
            <a:ext cx="6075604" cy="1296144"/>
          </a:xfrm>
          <a:prstGeom prst="rect">
            <a:avLst/>
          </a:prstGeom>
          <a:gradFill>
            <a:gsLst>
              <a:gs pos="0">
                <a:srgbClr val="FF9933">
                  <a:alpha val="40000"/>
                </a:srgbClr>
              </a:gs>
              <a:gs pos="50000">
                <a:srgbClr val="FF9933">
                  <a:alpha val="28000"/>
                </a:srgbClr>
              </a:gs>
              <a:gs pos="100000">
                <a:srgbClr val="FFFFCC">
                  <a:alpha val="0"/>
                </a:srgbClr>
              </a:gs>
            </a:gsLst>
            <a:lin ang="5400000" scaled="0"/>
          </a:gradFill>
          <a:ln>
            <a:solidFill>
              <a:srgbClr val="FF6600"/>
            </a:solidFill>
          </a:ln>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s-EC" sz="3600" b="1" dirty="0"/>
          </a:p>
        </p:txBody>
      </p:sp>
    </p:spTree>
    <p:extLst>
      <p:ext uri="{BB962C8B-B14F-4D97-AF65-F5344CB8AC3E}">
        <p14:creationId xmlns:p14="http://schemas.microsoft.com/office/powerpoint/2010/main" val="29782514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600"/>
                                        <p:tgtEl>
                                          <p:spTgt spid="5"/>
                                        </p:tgtEl>
                                      </p:cBhvr>
                                    </p:animEffect>
                                  </p:childTnLst>
                                </p:cTn>
                              </p:par>
                            </p:childTnLst>
                          </p:cTn>
                        </p:par>
                        <p:par>
                          <p:cTn id="8" fill="hold">
                            <p:stCondLst>
                              <p:cond delay="600"/>
                            </p:stCondLst>
                            <p:childTnLst>
                              <p:par>
                                <p:cTn id="9" presetID="26"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61">
                                          <p:stCondLst>
                                            <p:cond delay="0"/>
                                          </p:stCondLst>
                                        </p:cTn>
                                        <p:tgtEl>
                                          <p:spTgt spid="6"/>
                                        </p:tgtEl>
                                      </p:cBhvr>
                                    </p:animEffect>
                                    <p:anim calcmode="lin" valueType="num">
                                      <p:cBhvr>
                                        <p:cTn id="12" dur="820"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299"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299" tmFilter="0, 0; 0.125,0.2665; 0.25,0.4; 0.375,0.465; 0.5,0.5;  0.625,0.535; 0.75,0.6; 0.875,0.7335; 1,1">
                                          <p:stCondLst>
                                            <p:cond delay="299"/>
                                          </p:stCondLst>
                                        </p:cTn>
                                        <p:tgtEl>
                                          <p:spTgt spid="6"/>
                                        </p:tgtEl>
                                        <p:attrNameLst>
                                          <p:attrName>ppt_y</p:attrName>
                                        </p:attrNameLst>
                                      </p:cBhvr>
                                      <p:tavLst>
                                        <p:tav tm="0" fmla="#ppt_y-sin(pi*$)/9">
                                          <p:val>
                                            <p:fltVal val="0"/>
                                          </p:val>
                                        </p:tav>
                                        <p:tav tm="100000">
                                          <p:val>
                                            <p:fltVal val="1"/>
                                          </p:val>
                                        </p:tav>
                                      </p:tavLst>
                                    </p:anim>
                                    <p:anim calcmode="lin" valueType="num">
                                      <p:cBhvr>
                                        <p:cTn id="15" dur="149" tmFilter="0, 0; 0.125,0.2665; 0.25,0.4; 0.375,0.465; 0.5,0.5;  0.625,0.535; 0.75,0.6; 0.875,0.7335; 1,1">
                                          <p:stCondLst>
                                            <p:cond delay="596"/>
                                          </p:stCondLst>
                                        </p:cTn>
                                        <p:tgtEl>
                                          <p:spTgt spid="6"/>
                                        </p:tgtEl>
                                        <p:attrNameLst>
                                          <p:attrName>ppt_y</p:attrName>
                                        </p:attrNameLst>
                                      </p:cBhvr>
                                      <p:tavLst>
                                        <p:tav tm="0" fmla="#ppt_y-sin(pi*$)/27">
                                          <p:val>
                                            <p:fltVal val="0"/>
                                          </p:val>
                                        </p:tav>
                                        <p:tav tm="100000">
                                          <p:val>
                                            <p:fltVal val="1"/>
                                          </p:val>
                                        </p:tav>
                                      </p:tavLst>
                                    </p:anim>
                                    <p:anim calcmode="lin" valueType="num">
                                      <p:cBhvr>
                                        <p:cTn id="16" dur="74" tmFilter="0, 0; 0.125,0.2665; 0.25,0.4; 0.375,0.465; 0.5,0.5;  0.625,0.535; 0.75,0.6; 0.875,0.7335; 1,1">
                                          <p:stCondLst>
                                            <p:cond delay="745"/>
                                          </p:stCondLst>
                                        </p:cTn>
                                        <p:tgtEl>
                                          <p:spTgt spid="6"/>
                                        </p:tgtEl>
                                        <p:attrNameLst>
                                          <p:attrName>ppt_y</p:attrName>
                                        </p:attrNameLst>
                                      </p:cBhvr>
                                      <p:tavLst>
                                        <p:tav tm="0" fmla="#ppt_y-sin(pi*$)/81">
                                          <p:val>
                                            <p:fltVal val="0"/>
                                          </p:val>
                                        </p:tav>
                                        <p:tav tm="100000">
                                          <p:val>
                                            <p:fltVal val="1"/>
                                          </p:val>
                                        </p:tav>
                                      </p:tavLst>
                                    </p:anim>
                                    <p:animScale>
                                      <p:cBhvr>
                                        <p:cTn id="17" dur="12">
                                          <p:stCondLst>
                                            <p:cond delay="292"/>
                                          </p:stCondLst>
                                        </p:cTn>
                                        <p:tgtEl>
                                          <p:spTgt spid="6"/>
                                        </p:tgtEl>
                                      </p:cBhvr>
                                      <p:to x="100000" y="60000"/>
                                    </p:animScale>
                                    <p:animScale>
                                      <p:cBhvr>
                                        <p:cTn id="18" dur="75" decel="50000">
                                          <p:stCondLst>
                                            <p:cond delay="304"/>
                                          </p:stCondLst>
                                        </p:cTn>
                                        <p:tgtEl>
                                          <p:spTgt spid="6"/>
                                        </p:tgtEl>
                                      </p:cBhvr>
                                      <p:to x="100000" y="100000"/>
                                    </p:animScale>
                                    <p:animScale>
                                      <p:cBhvr>
                                        <p:cTn id="19" dur="12">
                                          <p:stCondLst>
                                            <p:cond delay="590"/>
                                          </p:stCondLst>
                                        </p:cTn>
                                        <p:tgtEl>
                                          <p:spTgt spid="6"/>
                                        </p:tgtEl>
                                      </p:cBhvr>
                                      <p:to x="100000" y="80000"/>
                                    </p:animScale>
                                    <p:animScale>
                                      <p:cBhvr>
                                        <p:cTn id="20" dur="75" decel="50000">
                                          <p:stCondLst>
                                            <p:cond delay="602"/>
                                          </p:stCondLst>
                                        </p:cTn>
                                        <p:tgtEl>
                                          <p:spTgt spid="6"/>
                                        </p:tgtEl>
                                      </p:cBhvr>
                                      <p:to x="100000" y="100000"/>
                                    </p:animScale>
                                    <p:animScale>
                                      <p:cBhvr>
                                        <p:cTn id="21" dur="12">
                                          <p:stCondLst>
                                            <p:cond delay="739"/>
                                          </p:stCondLst>
                                        </p:cTn>
                                        <p:tgtEl>
                                          <p:spTgt spid="6"/>
                                        </p:tgtEl>
                                      </p:cBhvr>
                                      <p:to x="100000" y="90000"/>
                                    </p:animScale>
                                    <p:animScale>
                                      <p:cBhvr>
                                        <p:cTn id="22" dur="75" decel="50000">
                                          <p:stCondLst>
                                            <p:cond delay="751"/>
                                          </p:stCondLst>
                                        </p:cTn>
                                        <p:tgtEl>
                                          <p:spTgt spid="6"/>
                                        </p:tgtEl>
                                      </p:cBhvr>
                                      <p:to x="100000" y="100000"/>
                                    </p:animScale>
                                    <p:animScale>
                                      <p:cBhvr>
                                        <p:cTn id="23" dur="12">
                                          <p:stCondLst>
                                            <p:cond delay="814"/>
                                          </p:stCondLst>
                                        </p:cTn>
                                        <p:tgtEl>
                                          <p:spTgt spid="6"/>
                                        </p:tgtEl>
                                      </p:cBhvr>
                                      <p:to x="100000" y="95000"/>
                                    </p:animScale>
                                    <p:animScale>
                                      <p:cBhvr>
                                        <p:cTn id="24" dur="75" decel="50000">
                                          <p:stCondLst>
                                            <p:cond delay="825"/>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200" b="1" dirty="0"/>
              <a:t>6</a:t>
            </a:r>
            <a:r>
              <a:rPr lang="es-EC" sz="3200" b="1" dirty="0" smtClean="0"/>
              <a:t>. PETI FASE IV: MODELO DE PLANIFICACIÓN DE TI</a:t>
            </a:r>
            <a:endParaRPr lang="es-EC" sz="32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79</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78" r="14992"/>
          <a:stretch/>
        </p:blipFill>
        <p:spPr bwMode="auto">
          <a:xfrm>
            <a:off x="2198844" y="1412776"/>
            <a:ext cx="4749420" cy="375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404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600" b="1" dirty="0"/>
              <a:t>1. INTRODUCCIÓN</a:t>
            </a:r>
            <a:endParaRPr lang="es-EC" sz="32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8</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11" name="2 Marcador de contenido"/>
          <p:cNvSpPr>
            <a:spLocks noGrp="1"/>
          </p:cNvSpPr>
          <p:nvPr>
            <p:ph idx="1"/>
          </p:nvPr>
        </p:nvSpPr>
        <p:spPr>
          <a:xfrm>
            <a:off x="179512" y="5111974"/>
            <a:ext cx="8352928" cy="1629394"/>
          </a:xfrm>
          <a:solidFill>
            <a:schemeClr val="bg2">
              <a:alpha val="20000"/>
            </a:schemeClr>
          </a:solidFill>
        </p:spPr>
        <p:txBody>
          <a:bodyPr>
            <a:noAutofit/>
          </a:bodyPr>
          <a:lstStyle/>
          <a:p>
            <a:pPr marL="0" indent="0" algn="just">
              <a:buNone/>
            </a:pPr>
            <a:r>
              <a:rPr lang="es-EC" sz="2500" dirty="0">
                <a:latin typeface="+mj-lt"/>
              </a:rPr>
              <a:t>En </a:t>
            </a:r>
            <a:r>
              <a:rPr lang="es-EC" sz="2500" dirty="0" smtClean="0">
                <a:latin typeface="+mj-lt"/>
              </a:rPr>
              <a:t>el contexto </a:t>
            </a:r>
            <a:r>
              <a:rPr lang="es-EC" sz="2500" dirty="0">
                <a:latin typeface="+mj-lt"/>
              </a:rPr>
              <a:t>integral del servicio eléctrico, no se puede establecer planes de incremento de cobertura a nivel de usuario final, sin tomar en cuenta la expansión de los sistemas de distribución, transmisión y </a:t>
            </a:r>
            <a:r>
              <a:rPr lang="es-EC" sz="2500" dirty="0" smtClean="0">
                <a:latin typeface="+mj-lt"/>
              </a:rPr>
              <a:t>generación</a:t>
            </a:r>
            <a:endParaRPr lang="es-EC" sz="2500" dirty="0">
              <a:latin typeface="+mj-lt"/>
            </a:endParaRPr>
          </a:p>
        </p:txBody>
      </p:sp>
      <p:sp>
        <p:nvSpPr>
          <p:cNvPr id="8" name="7 Rectángulo redondeado"/>
          <p:cNvSpPr/>
          <p:nvPr/>
        </p:nvSpPr>
        <p:spPr>
          <a:xfrm>
            <a:off x="222336" y="1428736"/>
            <a:ext cx="4349663" cy="41608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solidFill>
                  <a:schemeClr val="tx1"/>
                </a:solidFill>
              </a:rPr>
              <a:t>Cadena de Suministro Eléctrico</a:t>
            </a:r>
            <a:endParaRPr lang="es-EC" sz="2000" dirty="0">
              <a:solidFill>
                <a:schemeClr val="tx1"/>
              </a:solidFill>
            </a:endParaRPr>
          </a:p>
        </p:txBody>
      </p:sp>
      <p:pic>
        <p:nvPicPr>
          <p:cNvPr id="9" name="8 Imagen"/>
          <p:cNvPicPr/>
          <p:nvPr/>
        </p:nvPicPr>
        <p:blipFill>
          <a:blip r:embed="rId3"/>
          <a:srcRect l="32482" t="38427" r="15199" b="28160"/>
          <a:stretch>
            <a:fillRect/>
          </a:stretch>
        </p:blipFill>
        <p:spPr bwMode="auto">
          <a:xfrm>
            <a:off x="222337" y="1988840"/>
            <a:ext cx="8310103" cy="2873985"/>
          </a:xfrm>
          <a:prstGeom prst="rect">
            <a:avLst/>
          </a:prstGeom>
          <a:noFill/>
          <a:ln w="9525">
            <a:noFill/>
            <a:miter lim="800000"/>
            <a:headEnd/>
            <a:tailEnd/>
          </a:ln>
        </p:spPr>
      </p:pic>
    </p:spTree>
    <p:extLst>
      <p:ext uri="{BB962C8B-B14F-4D97-AF65-F5344CB8AC3E}">
        <p14:creationId xmlns:p14="http://schemas.microsoft.com/office/powerpoint/2010/main" val="119357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 presetClass="entr" presetSubtype="16" fill="hold" grpId="0"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box(in)">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6461956" cy="360040"/>
          </a:xfrm>
          <a:solidFill>
            <a:schemeClr val="bg2"/>
          </a:solidFill>
        </p:spPr>
        <p:txBody>
          <a:bodyPr>
            <a:noAutofit/>
          </a:bodyPr>
          <a:lstStyle/>
          <a:p>
            <a:r>
              <a:rPr lang="es-EC" sz="2400" b="1" dirty="0"/>
              <a:t>6</a:t>
            </a:r>
            <a:r>
              <a:rPr lang="es-EC" sz="2400" b="1" dirty="0" smtClean="0"/>
              <a:t>. PETI FASE IV: MODELO DE PLANIFICACIÓN DE TI</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80</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5400600"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a_ PRIORIDADES DE IMPLEMENTACIÓN</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17 CuadroTexto"/>
          <p:cNvSpPr txBox="1"/>
          <p:nvPr/>
        </p:nvSpPr>
        <p:spPr>
          <a:xfrm>
            <a:off x="395536" y="1475492"/>
            <a:ext cx="828092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dirty="0" smtClean="0"/>
              <a:t>Prioridad de Ejecución de Proyectos  estratégicos Corporativos de TI en CELEC EP</a:t>
            </a:r>
            <a:endParaRPr lang="es-EC"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10 Imagen"/>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76872"/>
            <a:ext cx="7344816" cy="1911265"/>
          </a:xfrm>
          <a:prstGeom prst="rect">
            <a:avLst/>
          </a:prstGeom>
          <a:noFill/>
          <a:ln>
            <a:noFill/>
          </a:ln>
        </p:spPr>
      </p:pic>
      <p:sp>
        <p:nvSpPr>
          <p:cNvPr id="9" name="8 CuadroTexto"/>
          <p:cNvSpPr txBox="1"/>
          <p:nvPr/>
        </p:nvSpPr>
        <p:spPr>
          <a:xfrm>
            <a:off x="827584" y="4725144"/>
            <a:ext cx="7272808" cy="369332"/>
          </a:xfrm>
          <a:prstGeom prst="rect">
            <a:avLst/>
          </a:prstGeom>
          <a:noFill/>
        </p:spPr>
        <p:txBody>
          <a:bodyPr wrap="square" rtlCol="0">
            <a:spAutoFit/>
          </a:bodyPr>
          <a:lstStyle/>
          <a:p>
            <a:r>
              <a:rPr lang="es-EC" dirty="0" smtClean="0"/>
              <a:t>Priorización realizada mediante la Matriz de Priorización de Holmes</a:t>
            </a:r>
            <a:endParaRPr lang="es-EC" dirty="0"/>
          </a:p>
        </p:txBody>
      </p:sp>
    </p:spTree>
    <p:extLst>
      <p:ext uri="{BB962C8B-B14F-4D97-AF65-F5344CB8AC3E}">
        <p14:creationId xmlns:p14="http://schemas.microsoft.com/office/powerpoint/2010/main" val="2482301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6461956" cy="360040"/>
          </a:xfrm>
          <a:solidFill>
            <a:schemeClr val="bg2"/>
          </a:solidFill>
        </p:spPr>
        <p:txBody>
          <a:bodyPr>
            <a:noAutofit/>
          </a:bodyPr>
          <a:lstStyle/>
          <a:p>
            <a:r>
              <a:rPr lang="es-EC" sz="2400" b="1" dirty="0"/>
              <a:t>6</a:t>
            </a:r>
            <a:r>
              <a:rPr lang="es-EC" sz="2400" b="1" dirty="0" smtClean="0"/>
              <a:t>. PETI FASE IV: MODELO DE PLANIFICACIÓN DE TI</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81</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5400600"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a:solidFill>
                  <a:schemeClr val="bg2"/>
                </a:solidFill>
              </a:rPr>
              <a:t>b</a:t>
            </a:r>
            <a:r>
              <a:rPr lang="es-EC" sz="2400" b="1" dirty="0" smtClean="0">
                <a:solidFill>
                  <a:schemeClr val="bg2"/>
                </a:solidFill>
              </a:rPr>
              <a:t>_ PLAN DE IMPLEMENTACIÓN</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17 CuadroTexto"/>
          <p:cNvSpPr txBox="1"/>
          <p:nvPr/>
        </p:nvSpPr>
        <p:spPr>
          <a:xfrm>
            <a:off x="323528" y="1475492"/>
            <a:ext cx="849694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dirty="0" smtClean="0"/>
              <a:t>Plan de Implementación de Proyectos  estratégicos Corporativos de TI en CELEC EP</a:t>
            </a:r>
            <a:endParaRPr lang="es-EC"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11 Imagen"/>
          <p:cNvPicPr/>
          <p:nvPr/>
        </p:nvPicPr>
        <p:blipFill>
          <a:blip r:embed="rId3">
            <a:extLst>
              <a:ext uri="{28A0092B-C50C-407E-A947-70E740481C1C}">
                <a14:useLocalDpi xmlns:a14="http://schemas.microsoft.com/office/drawing/2010/main" val="0"/>
              </a:ext>
            </a:extLst>
          </a:blip>
          <a:srcRect/>
          <a:stretch>
            <a:fillRect/>
          </a:stretch>
        </p:blipFill>
        <p:spPr bwMode="auto">
          <a:xfrm>
            <a:off x="323528" y="2289174"/>
            <a:ext cx="8640961" cy="3228058"/>
          </a:xfrm>
          <a:prstGeom prst="rect">
            <a:avLst/>
          </a:prstGeom>
          <a:noFill/>
          <a:ln>
            <a:noFill/>
          </a:ln>
        </p:spPr>
      </p:pic>
    </p:spTree>
    <p:extLst>
      <p:ext uri="{BB962C8B-B14F-4D97-AF65-F5344CB8AC3E}">
        <p14:creationId xmlns:p14="http://schemas.microsoft.com/office/powerpoint/2010/main" val="4570204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6461956" cy="360040"/>
          </a:xfrm>
          <a:solidFill>
            <a:schemeClr val="bg2"/>
          </a:solidFill>
        </p:spPr>
        <p:txBody>
          <a:bodyPr>
            <a:noAutofit/>
          </a:bodyPr>
          <a:lstStyle/>
          <a:p>
            <a:r>
              <a:rPr lang="es-EC" sz="2400" b="1" dirty="0"/>
              <a:t>6</a:t>
            </a:r>
            <a:r>
              <a:rPr lang="es-EC" sz="2400" b="1" dirty="0" smtClean="0"/>
              <a:t>. PETI FASE IV: MODELO DE PLANIFICACIÓN DE TI</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82</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5400600"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c_ RETORNO DE LA INVERSIÓN</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CuadroTexto"/>
          <p:cNvSpPr txBox="1"/>
          <p:nvPr/>
        </p:nvSpPr>
        <p:spPr>
          <a:xfrm>
            <a:off x="251520" y="1124744"/>
            <a:ext cx="8640960" cy="2862322"/>
          </a:xfrm>
          <a:prstGeom prst="rect">
            <a:avLst/>
          </a:prstGeom>
          <a:noFill/>
        </p:spPr>
        <p:txBody>
          <a:bodyPr wrap="square" rtlCol="0">
            <a:spAutoFit/>
          </a:bodyPr>
          <a:lstStyle/>
          <a:p>
            <a:pPr algn="just"/>
            <a:r>
              <a:rPr lang="es-EC" dirty="0" smtClean="0"/>
              <a:t>Se realiza un flujo económico considerando la inversión proyectada en los proyectos estratégicos de TI (6.44 MMUSD), y el ahorro o beneficio económico que tendría CELEC EP por la inclusión de dichos proyectos .</a:t>
            </a:r>
          </a:p>
          <a:p>
            <a:pPr algn="just"/>
            <a:endParaRPr lang="es-EC" dirty="0"/>
          </a:p>
          <a:p>
            <a:pPr algn="just"/>
            <a:r>
              <a:rPr lang="es-EC" dirty="0" smtClean="0"/>
              <a:t>Se observa que la inversión se descuenta en cuatro años, a una tasa de descuento del 12%. De este análisis </a:t>
            </a:r>
            <a:r>
              <a:rPr lang="es-ES" dirty="0"/>
              <a:t>se obtiene un VAN positivo, y una TIR del 12.4%, lo que evidencia que es un proyecto económicamente viable, con la ventaja de dejar implementados sistemas informáticos trascendentales para CELEC EP, los mismos que permiten hacer realidad la operatividad de esta gran corporación, facilitando el trabajo y aportando con las mejores prácticas de gestión empresarial como lo  hace el IFS.</a:t>
            </a:r>
            <a:r>
              <a:rPr lang="es-EC" dirty="0" smtClean="0"/>
              <a:t> </a:t>
            </a:r>
            <a:endParaRPr lang="es-EC" dirty="0"/>
          </a:p>
        </p:txBody>
      </p:sp>
      <p:pic>
        <p:nvPicPr>
          <p:cNvPr id="13" name="12 Imagen"/>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149080"/>
            <a:ext cx="2768600" cy="2538278"/>
          </a:xfrm>
          <a:prstGeom prst="rect">
            <a:avLst/>
          </a:prstGeom>
          <a:noFill/>
          <a:ln>
            <a:noFill/>
          </a:ln>
        </p:spPr>
      </p:pic>
    </p:spTree>
    <p:extLst>
      <p:ext uri="{BB962C8B-B14F-4D97-AF65-F5344CB8AC3E}">
        <p14:creationId xmlns:p14="http://schemas.microsoft.com/office/powerpoint/2010/main" val="29367588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6461956" cy="360040"/>
          </a:xfrm>
          <a:solidFill>
            <a:schemeClr val="bg2"/>
          </a:solidFill>
        </p:spPr>
        <p:txBody>
          <a:bodyPr>
            <a:noAutofit/>
          </a:bodyPr>
          <a:lstStyle/>
          <a:p>
            <a:r>
              <a:rPr lang="es-EC" sz="2400" b="1" dirty="0"/>
              <a:t>6</a:t>
            </a:r>
            <a:r>
              <a:rPr lang="es-EC" sz="2400" b="1" dirty="0" smtClean="0"/>
              <a:t>. PETI FASE IV: MODELO DE PLANIFICACIÓN DE TI</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83</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5400600"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a:solidFill>
                  <a:schemeClr val="bg2"/>
                </a:solidFill>
              </a:rPr>
              <a:t>d</a:t>
            </a:r>
            <a:r>
              <a:rPr lang="es-EC" sz="2400" b="1" dirty="0" smtClean="0">
                <a:solidFill>
                  <a:schemeClr val="bg2"/>
                </a:solidFill>
              </a:rPr>
              <a:t>_ ADMINISTRACIÓN DEL RIESGO</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CuadroTexto"/>
          <p:cNvSpPr txBox="1"/>
          <p:nvPr/>
        </p:nvSpPr>
        <p:spPr>
          <a:xfrm>
            <a:off x="251520" y="1124744"/>
            <a:ext cx="8640960" cy="3139321"/>
          </a:xfrm>
          <a:prstGeom prst="rect">
            <a:avLst/>
          </a:prstGeom>
          <a:noFill/>
        </p:spPr>
        <p:txBody>
          <a:bodyPr wrap="square" rtlCol="0">
            <a:spAutoFit/>
          </a:bodyPr>
          <a:lstStyle/>
          <a:p>
            <a:pPr algn="just"/>
            <a:r>
              <a:rPr lang="es-EC" dirty="0"/>
              <a:t>En base a la metodología de Roger </a:t>
            </a:r>
            <a:r>
              <a:rPr lang="es-EC" dirty="0" err="1"/>
              <a:t>Pressman</a:t>
            </a:r>
            <a:r>
              <a:rPr lang="es-EC" dirty="0"/>
              <a:t>, se realizan las siguientes determinaciones</a:t>
            </a:r>
            <a:r>
              <a:rPr lang="es-EC" dirty="0" smtClean="0"/>
              <a:t>:</a:t>
            </a:r>
          </a:p>
          <a:p>
            <a:pPr algn="just"/>
            <a:endParaRPr lang="es-EC" dirty="0"/>
          </a:p>
          <a:p>
            <a:pPr marL="285750" indent="-285750" algn="just">
              <a:buFont typeface="Arial" pitchFamily="34" charset="0"/>
              <a:buChar char="•"/>
            </a:pPr>
            <a:r>
              <a:rPr lang="es-EC" dirty="0" smtClean="0"/>
              <a:t>Identificación</a:t>
            </a:r>
            <a:r>
              <a:rPr lang="es-EC" dirty="0"/>
              <a:t>, categorización, probabilidad e impacto de riesgos</a:t>
            </a:r>
          </a:p>
          <a:p>
            <a:pPr marL="285750" indent="-285750" algn="just">
              <a:buFont typeface="Arial" pitchFamily="34" charset="0"/>
              <a:buChar char="•"/>
            </a:pPr>
            <a:r>
              <a:rPr lang="es-EC" dirty="0" smtClean="0"/>
              <a:t>Ordenamiento </a:t>
            </a:r>
            <a:r>
              <a:rPr lang="es-EC" dirty="0"/>
              <a:t>y priorización de los riesgos en función de la probabilidad y el impacto</a:t>
            </a:r>
          </a:p>
          <a:p>
            <a:pPr algn="just"/>
            <a:endParaRPr lang="es-EC" dirty="0" smtClean="0"/>
          </a:p>
          <a:p>
            <a:pPr algn="just"/>
            <a:r>
              <a:rPr lang="es-EC" dirty="0" smtClean="0"/>
              <a:t>A </a:t>
            </a:r>
            <a:r>
              <a:rPr lang="es-EC" dirty="0"/>
              <a:t>partir de las matrices de riesgo obtenidas, se puede identificar y priorizar los riesgos de primer orden que son los de mayor probabilidad e impacto, los mismos que deberán ser gestionados en el Plan de Reducción Supervisión y Gestión del Riesgo -PRSGR. </a:t>
            </a:r>
          </a:p>
        </p:txBody>
      </p:sp>
    </p:spTree>
    <p:extLst>
      <p:ext uri="{BB962C8B-B14F-4D97-AF65-F5344CB8AC3E}">
        <p14:creationId xmlns:p14="http://schemas.microsoft.com/office/powerpoint/2010/main" val="38612487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6461956" cy="360040"/>
          </a:xfrm>
          <a:solidFill>
            <a:schemeClr val="bg2"/>
          </a:solidFill>
        </p:spPr>
        <p:txBody>
          <a:bodyPr>
            <a:noAutofit/>
          </a:bodyPr>
          <a:lstStyle/>
          <a:p>
            <a:r>
              <a:rPr lang="es-EC" sz="2400" b="1" dirty="0"/>
              <a:t>6</a:t>
            </a:r>
            <a:r>
              <a:rPr lang="es-EC" sz="2400" b="1" dirty="0" smtClean="0"/>
              <a:t>. PETI FASE IV: MODELO DE PLANIFICACIÓN DE TI</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84</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5400600"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a:solidFill>
                  <a:schemeClr val="bg2"/>
                </a:solidFill>
              </a:rPr>
              <a:t>d</a:t>
            </a:r>
            <a:r>
              <a:rPr lang="es-EC" sz="2400" b="1" dirty="0" smtClean="0">
                <a:solidFill>
                  <a:schemeClr val="bg2"/>
                </a:solidFill>
              </a:rPr>
              <a:t>_ ADMINISTRACIÓN DEL RIESGO</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3689970" y="908720"/>
            <a:ext cx="4050382" cy="5760640"/>
          </a:xfrm>
          <a:prstGeom prst="rect">
            <a:avLst/>
          </a:prstGeom>
          <a:noFill/>
          <a:ln>
            <a:noFill/>
          </a:ln>
        </p:spPr>
      </p:pic>
      <p:sp>
        <p:nvSpPr>
          <p:cNvPr id="11" name="10 CuadroTexto"/>
          <p:cNvSpPr txBox="1"/>
          <p:nvPr/>
        </p:nvSpPr>
        <p:spPr>
          <a:xfrm>
            <a:off x="179512" y="2348880"/>
            <a:ext cx="3096344"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dirty="0" smtClean="0"/>
              <a:t>Plan de Reducción, Supervisión y Gestión del Riesgo de TI –PRSGR-</a:t>
            </a:r>
            <a:endParaRPr lang="es-EC" dirty="0"/>
          </a:p>
        </p:txBody>
      </p:sp>
    </p:spTree>
    <p:extLst>
      <p:ext uri="{BB962C8B-B14F-4D97-AF65-F5344CB8AC3E}">
        <p14:creationId xmlns:p14="http://schemas.microsoft.com/office/powerpoint/2010/main" val="23977800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6461956" cy="360040"/>
          </a:xfrm>
          <a:solidFill>
            <a:schemeClr val="bg2"/>
          </a:solidFill>
        </p:spPr>
        <p:txBody>
          <a:bodyPr>
            <a:noAutofit/>
          </a:bodyPr>
          <a:lstStyle/>
          <a:p>
            <a:r>
              <a:rPr lang="es-EC" sz="2400" b="1" dirty="0"/>
              <a:t>6</a:t>
            </a:r>
            <a:r>
              <a:rPr lang="es-EC" sz="2400" b="1" dirty="0" smtClean="0"/>
              <a:t>. PETI FASE IV: MODELO DE PLANIFICACIÓN DE TI</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85</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395536" y="440182"/>
            <a:ext cx="60486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a:solidFill>
                  <a:schemeClr val="bg2"/>
                </a:solidFill>
              </a:rPr>
              <a:t>d</a:t>
            </a:r>
            <a:r>
              <a:rPr lang="es-EC" sz="2400" b="1" dirty="0" smtClean="0">
                <a:solidFill>
                  <a:schemeClr val="bg2"/>
                </a:solidFill>
              </a:rPr>
              <a:t>_ VALORACIÓN DEL PLAN ESTRATÉGICO DE TI</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10 Imagen"/>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772816"/>
            <a:ext cx="4752528" cy="2520280"/>
          </a:xfrm>
          <a:prstGeom prst="rect">
            <a:avLst/>
          </a:prstGeom>
          <a:noFill/>
          <a:ln>
            <a:noFill/>
          </a:ln>
        </p:spPr>
      </p:pic>
    </p:spTree>
    <p:extLst>
      <p:ext uri="{BB962C8B-B14F-4D97-AF65-F5344CB8AC3E}">
        <p14:creationId xmlns:p14="http://schemas.microsoft.com/office/powerpoint/2010/main" val="30925580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251" y="102940"/>
            <a:ext cx="6058949" cy="603448"/>
          </a:xfrm>
          <a:solidFill>
            <a:schemeClr val="bg2"/>
          </a:solidFill>
        </p:spPr>
        <p:txBody>
          <a:bodyPr>
            <a:noAutofit/>
          </a:bodyPr>
          <a:lstStyle/>
          <a:p>
            <a:r>
              <a:rPr lang="es-EC" sz="4000" b="1" dirty="0" smtClean="0"/>
              <a:t>CONTENIDO</a:t>
            </a:r>
            <a:endParaRPr lang="es-EC" sz="36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86</a:t>
            </a:fld>
            <a:endParaRPr lang="es-EC" dirty="0"/>
          </a:p>
        </p:txBody>
      </p:sp>
      <p:sp>
        <p:nvSpPr>
          <p:cNvPr id="5" name="2 Marcador de contenido"/>
          <p:cNvSpPr txBox="1">
            <a:spLocks/>
          </p:cNvSpPr>
          <p:nvPr/>
        </p:nvSpPr>
        <p:spPr>
          <a:xfrm>
            <a:off x="1187624" y="764704"/>
            <a:ext cx="7682844" cy="5688632"/>
          </a:xfrm>
          <a:prstGeom prst="rect">
            <a:avLst/>
          </a:prstGeom>
        </p:spPr>
        <p:txBody>
          <a:bodyPr vert="horz">
            <a:normAutofit fontScale="47500" lnSpcReduction="20000"/>
          </a:bodyPr>
          <a:lstStyle/>
          <a:p>
            <a:pPr marL="457200" indent="-457200" algn="just">
              <a:spcBef>
                <a:spcPct val="20000"/>
              </a:spcBef>
              <a:buClr>
                <a:schemeClr val="accent1"/>
              </a:buClr>
              <a:buSzPct val="95000"/>
              <a:buFont typeface="+mj-lt"/>
              <a:buAutoNum type="arabicPeriod"/>
              <a:defRPr/>
            </a:pPr>
            <a:r>
              <a:rPr lang="es-ES" sz="2900" dirty="0" smtClean="0">
                <a:latin typeface="+mj-lt"/>
              </a:rPr>
              <a:t>INTRODUCCIÓN</a:t>
            </a:r>
          </a:p>
          <a:p>
            <a:pPr marL="457200" indent="-457200" algn="just">
              <a:spcBef>
                <a:spcPct val="20000"/>
              </a:spcBef>
              <a:buClr>
                <a:schemeClr val="accent1"/>
              </a:buClr>
              <a:buSzPct val="95000"/>
              <a:buFont typeface="+mj-lt"/>
              <a:buAutoNum type="arabicPeriod"/>
              <a:defRPr/>
            </a:pPr>
            <a:r>
              <a:rPr lang="es-ES" sz="2900" dirty="0" smtClean="0">
                <a:latin typeface="+mj-lt"/>
              </a:rPr>
              <a:t>OBJETIVOS</a:t>
            </a:r>
          </a:p>
          <a:p>
            <a:pPr marL="457200" indent="-457200" algn="just">
              <a:spcBef>
                <a:spcPct val="20000"/>
              </a:spcBef>
              <a:buClr>
                <a:schemeClr val="accent1"/>
              </a:buClr>
              <a:buSzPct val="95000"/>
              <a:buFont typeface="+mj-lt"/>
              <a:buAutoNum type="arabicPeriod"/>
              <a:defRPr/>
            </a:pPr>
            <a:r>
              <a:rPr lang="es-ES" sz="2900" dirty="0">
                <a:latin typeface="+mj-lt"/>
              </a:rPr>
              <a:t>PETI FASE </a:t>
            </a:r>
            <a:r>
              <a:rPr lang="es-ES" sz="2900" dirty="0" smtClean="0">
                <a:latin typeface="+mj-lt"/>
              </a:rPr>
              <a:t>I- SITUACIÓN ACTUAL</a:t>
            </a:r>
          </a:p>
          <a:p>
            <a:pPr marL="914400" lvl="1" indent="-457200" algn="just">
              <a:spcBef>
                <a:spcPct val="20000"/>
              </a:spcBef>
              <a:buClr>
                <a:schemeClr val="accent1"/>
              </a:buClr>
              <a:buSzPct val="95000"/>
              <a:buFont typeface="+mj-lt"/>
              <a:buAutoNum type="alphaLcParenR"/>
              <a:defRPr/>
            </a:pPr>
            <a:r>
              <a:rPr lang="es-ES" sz="2900" dirty="0" smtClean="0">
                <a:latin typeface="+mj-lt"/>
              </a:rPr>
              <a:t>Alcance competitivo</a:t>
            </a:r>
          </a:p>
          <a:p>
            <a:pPr marL="914400" lvl="1" indent="-457200" algn="just">
              <a:spcBef>
                <a:spcPct val="20000"/>
              </a:spcBef>
              <a:buClr>
                <a:schemeClr val="accent1"/>
              </a:buClr>
              <a:buSzPct val="95000"/>
              <a:buFont typeface="+mj-lt"/>
              <a:buAutoNum type="alphaLcParenR"/>
              <a:defRPr/>
            </a:pPr>
            <a:r>
              <a:rPr lang="es-ES" sz="2900" dirty="0" smtClean="0">
                <a:latin typeface="+mj-lt"/>
              </a:rPr>
              <a:t>Estrategia de Negocio</a:t>
            </a:r>
          </a:p>
          <a:p>
            <a:pPr marL="914400" lvl="1" indent="-457200" algn="just">
              <a:spcBef>
                <a:spcPct val="20000"/>
              </a:spcBef>
              <a:buClr>
                <a:schemeClr val="accent1"/>
              </a:buClr>
              <a:buSzPct val="95000"/>
              <a:buFont typeface="+mj-lt"/>
              <a:buAutoNum type="alphaLcParenR"/>
              <a:defRPr/>
            </a:pPr>
            <a:r>
              <a:rPr lang="es-ES" sz="2900" dirty="0" smtClean="0">
                <a:latin typeface="+mj-lt"/>
              </a:rPr>
              <a:t>Modelo Operativo</a:t>
            </a:r>
          </a:p>
          <a:p>
            <a:pPr marL="914400" lvl="1" indent="-457200" algn="just">
              <a:spcBef>
                <a:spcPct val="20000"/>
              </a:spcBef>
              <a:buClr>
                <a:schemeClr val="accent1"/>
              </a:buClr>
              <a:buSzPct val="95000"/>
              <a:buFont typeface="+mj-lt"/>
              <a:buAutoNum type="alphaLcParenR"/>
              <a:defRPr/>
            </a:pPr>
            <a:r>
              <a:rPr lang="es-ES" sz="2900" dirty="0" smtClean="0">
                <a:latin typeface="+mj-lt"/>
              </a:rPr>
              <a:t>Modelo de TI</a:t>
            </a:r>
            <a:endParaRPr lang="es-ES" sz="2900" dirty="0">
              <a:latin typeface="+mj-lt"/>
            </a:endParaRPr>
          </a:p>
          <a:p>
            <a:pPr marL="457200" indent="-457200" algn="just">
              <a:spcBef>
                <a:spcPct val="20000"/>
              </a:spcBef>
              <a:buClr>
                <a:schemeClr val="accent1"/>
              </a:buClr>
              <a:buSzPct val="95000"/>
              <a:buFont typeface="+mj-lt"/>
              <a:buAutoNum type="arabicPeriod"/>
              <a:defRPr/>
            </a:pPr>
            <a:r>
              <a:rPr lang="es-EC" sz="2900" dirty="0" smtClean="0">
                <a:latin typeface="+mj-lt"/>
              </a:rPr>
              <a:t>PETI </a:t>
            </a:r>
            <a:r>
              <a:rPr lang="es-EC" sz="2900" dirty="0">
                <a:latin typeface="+mj-lt"/>
              </a:rPr>
              <a:t>FASE </a:t>
            </a:r>
            <a:r>
              <a:rPr lang="es-EC" sz="2900" dirty="0" smtClean="0">
                <a:latin typeface="+mj-lt"/>
              </a:rPr>
              <a:t>II- MODELO DE NEGOCIO</a:t>
            </a:r>
          </a:p>
          <a:p>
            <a:pPr lvl="2" indent="-457200" algn="just">
              <a:spcBef>
                <a:spcPct val="20000"/>
              </a:spcBef>
              <a:buClr>
                <a:schemeClr val="accent1"/>
              </a:buClr>
              <a:buSzPct val="95000"/>
              <a:buFont typeface="+mj-lt"/>
              <a:buAutoNum type="alphaLcParenR"/>
              <a:defRPr/>
            </a:pPr>
            <a:r>
              <a:rPr lang="es-ES" sz="2900" dirty="0">
                <a:latin typeface="+mj-lt"/>
              </a:rPr>
              <a:t>Análisis </a:t>
            </a:r>
            <a:r>
              <a:rPr lang="es-ES" sz="2900" dirty="0" smtClean="0">
                <a:latin typeface="+mj-lt"/>
              </a:rPr>
              <a:t>del Entorno</a:t>
            </a:r>
          </a:p>
          <a:p>
            <a:pPr lvl="2" indent="-457200" algn="just">
              <a:spcBef>
                <a:spcPct val="20000"/>
              </a:spcBef>
              <a:buClr>
                <a:schemeClr val="accent1"/>
              </a:buClr>
              <a:buSzPct val="95000"/>
              <a:buFont typeface="+mj-lt"/>
              <a:buAutoNum type="alphaLcParenR"/>
              <a:defRPr/>
            </a:pPr>
            <a:r>
              <a:rPr lang="es-ES" sz="2900" dirty="0" smtClean="0">
                <a:latin typeface="+mj-lt"/>
              </a:rPr>
              <a:t>Estrategia de Negocio</a:t>
            </a:r>
          </a:p>
          <a:p>
            <a:pPr lvl="2" indent="-457200" algn="just">
              <a:spcBef>
                <a:spcPct val="20000"/>
              </a:spcBef>
              <a:buClr>
                <a:schemeClr val="accent1"/>
              </a:buClr>
              <a:buSzPct val="95000"/>
              <a:buFont typeface="+mj-lt"/>
              <a:buAutoNum type="alphaLcParenR"/>
              <a:defRPr/>
            </a:pPr>
            <a:r>
              <a:rPr lang="es-ES" sz="2900" dirty="0" smtClean="0">
                <a:latin typeface="+mj-lt"/>
              </a:rPr>
              <a:t>Modelo Operativo</a:t>
            </a:r>
          </a:p>
          <a:p>
            <a:pPr lvl="2" indent="-457200" algn="just">
              <a:spcBef>
                <a:spcPct val="20000"/>
              </a:spcBef>
              <a:buClr>
                <a:schemeClr val="accent1"/>
              </a:buClr>
              <a:buSzPct val="95000"/>
              <a:buFont typeface="+mj-lt"/>
              <a:buAutoNum type="alphaLcParenR"/>
              <a:defRPr/>
            </a:pPr>
            <a:r>
              <a:rPr lang="es-ES" sz="2900" dirty="0" smtClean="0">
                <a:latin typeface="+mj-lt"/>
              </a:rPr>
              <a:t>Estructura de la Organización</a:t>
            </a:r>
          </a:p>
          <a:p>
            <a:pPr lvl="2" indent="-457200" algn="just">
              <a:spcBef>
                <a:spcPct val="20000"/>
              </a:spcBef>
              <a:buClr>
                <a:schemeClr val="accent1"/>
              </a:buClr>
              <a:buSzPct val="95000"/>
              <a:buFont typeface="+mj-lt"/>
              <a:buAutoNum type="alphaLcParenR"/>
              <a:defRPr/>
            </a:pPr>
            <a:r>
              <a:rPr lang="es-ES" sz="2900" dirty="0" smtClean="0">
                <a:latin typeface="+mj-lt"/>
              </a:rPr>
              <a:t>Arquitectura de la Información</a:t>
            </a:r>
            <a:endParaRPr lang="es-ES" sz="2900" dirty="0">
              <a:latin typeface="+mj-lt"/>
            </a:endParaRPr>
          </a:p>
          <a:p>
            <a:pPr marL="457200" indent="-457200" algn="just">
              <a:spcBef>
                <a:spcPct val="20000"/>
              </a:spcBef>
              <a:buClr>
                <a:schemeClr val="accent1"/>
              </a:buClr>
              <a:buSzPct val="95000"/>
              <a:buFont typeface="+mj-lt"/>
              <a:buAutoNum type="arabicPeriod"/>
              <a:defRPr/>
            </a:pPr>
            <a:r>
              <a:rPr kumimoji="0" lang="es-ES" sz="2900" b="0" i="0" u="none" strike="noStrike" kern="1200" cap="none" spc="0" normalizeH="0" baseline="0" noProof="0" dirty="0" smtClean="0">
                <a:ln>
                  <a:noFill/>
                </a:ln>
                <a:solidFill>
                  <a:schemeClr val="tx1"/>
                </a:solidFill>
                <a:effectLst/>
                <a:uLnTx/>
                <a:uFillTx/>
                <a:latin typeface="+mj-lt"/>
              </a:rPr>
              <a:t>PETI FASE III- MODELO DE TI</a:t>
            </a:r>
          </a:p>
          <a:p>
            <a:pPr marL="914400" lvl="1" indent="-457200" algn="just">
              <a:spcBef>
                <a:spcPct val="20000"/>
              </a:spcBef>
              <a:buClr>
                <a:schemeClr val="accent1"/>
              </a:buClr>
              <a:buSzPct val="95000"/>
              <a:buFont typeface="+mj-lt"/>
              <a:buAutoNum type="alphaLcParenR"/>
              <a:defRPr/>
            </a:pPr>
            <a:r>
              <a:rPr lang="es-ES" sz="2900" dirty="0" smtClean="0">
                <a:latin typeface="+mj-lt"/>
              </a:rPr>
              <a:t>Direccionamiento Estratégico de TI</a:t>
            </a:r>
          </a:p>
          <a:p>
            <a:pPr marL="914400" lvl="1" indent="-457200" algn="just">
              <a:spcBef>
                <a:spcPct val="20000"/>
              </a:spcBef>
              <a:buClr>
                <a:schemeClr val="accent1"/>
              </a:buClr>
              <a:buSzPct val="95000"/>
              <a:buFont typeface="+mj-lt"/>
              <a:buAutoNum type="alphaLcParenR"/>
              <a:defRPr/>
            </a:pPr>
            <a:r>
              <a:rPr kumimoji="0" lang="es-ES" sz="2900" b="0" i="0" u="none" strike="noStrike" kern="1200" cap="none" spc="0" normalizeH="0" baseline="0" noProof="0" dirty="0" smtClean="0">
                <a:ln>
                  <a:noFill/>
                </a:ln>
                <a:solidFill>
                  <a:schemeClr val="tx1"/>
                </a:solidFill>
                <a:effectLst/>
                <a:uLnTx/>
                <a:uFillTx/>
                <a:latin typeface="+mj-lt"/>
              </a:rPr>
              <a:t>Arquitectura de SI</a:t>
            </a:r>
          </a:p>
          <a:p>
            <a:pPr marL="914400" lvl="1" indent="-457200" algn="just">
              <a:spcBef>
                <a:spcPct val="20000"/>
              </a:spcBef>
              <a:buClr>
                <a:schemeClr val="accent1"/>
              </a:buClr>
              <a:buSzPct val="95000"/>
              <a:buFont typeface="+mj-lt"/>
              <a:buAutoNum type="alphaLcParenR"/>
              <a:defRPr/>
            </a:pPr>
            <a:r>
              <a:rPr lang="es-ES" sz="2900" dirty="0" smtClean="0">
                <a:latin typeface="+mj-lt"/>
              </a:rPr>
              <a:t>Arquitectura de TI</a:t>
            </a:r>
          </a:p>
          <a:p>
            <a:pPr marL="914400" lvl="1" indent="-457200" algn="just">
              <a:spcBef>
                <a:spcPct val="20000"/>
              </a:spcBef>
              <a:buClr>
                <a:schemeClr val="accent1"/>
              </a:buClr>
              <a:buSzPct val="95000"/>
              <a:buFont typeface="+mj-lt"/>
              <a:buAutoNum type="alphaLcParenR"/>
              <a:defRPr/>
            </a:pPr>
            <a:r>
              <a:rPr kumimoji="0" lang="es-ES" sz="2900" b="0" i="0" u="none" strike="noStrike" kern="1200" cap="none" spc="0" normalizeH="0" baseline="0" noProof="0" dirty="0" smtClean="0">
                <a:ln>
                  <a:noFill/>
                </a:ln>
                <a:solidFill>
                  <a:schemeClr val="tx1"/>
                </a:solidFill>
                <a:effectLst/>
                <a:uLnTx/>
                <a:uFillTx/>
                <a:latin typeface="+mj-lt"/>
              </a:rPr>
              <a:t>Modelo Operativo</a:t>
            </a:r>
          </a:p>
          <a:p>
            <a:pPr marL="914400" lvl="1" indent="-457200" algn="just">
              <a:spcBef>
                <a:spcPct val="20000"/>
              </a:spcBef>
              <a:buClr>
                <a:schemeClr val="accent1"/>
              </a:buClr>
              <a:buSzPct val="95000"/>
              <a:buFont typeface="+mj-lt"/>
              <a:buAutoNum type="alphaLcParenR"/>
              <a:defRPr/>
            </a:pPr>
            <a:r>
              <a:rPr lang="es-ES" sz="2900" dirty="0" smtClean="0">
                <a:latin typeface="+mj-lt"/>
              </a:rPr>
              <a:t>Estructura Organizacional de TI</a:t>
            </a:r>
            <a:endParaRPr kumimoji="0" lang="es-ES" sz="2900" b="0" i="0" u="none" strike="noStrike" kern="1200" cap="none" spc="0" normalizeH="0" baseline="0" noProof="0" dirty="0" smtClean="0">
              <a:ln>
                <a:noFill/>
              </a:ln>
              <a:solidFill>
                <a:schemeClr val="tx1"/>
              </a:solidFill>
              <a:effectLst/>
              <a:uLnTx/>
              <a:uFillTx/>
              <a:latin typeface="+mj-lt"/>
            </a:endParaRPr>
          </a:p>
          <a:p>
            <a:pPr marL="457200" indent="-457200" algn="just">
              <a:spcBef>
                <a:spcPct val="20000"/>
              </a:spcBef>
              <a:buClr>
                <a:schemeClr val="accent1"/>
              </a:buClr>
              <a:buSzPct val="95000"/>
              <a:buFont typeface="+mj-lt"/>
              <a:buAutoNum type="arabicPeriod"/>
              <a:defRPr/>
            </a:pPr>
            <a:r>
              <a:rPr lang="es-ES" sz="2900" dirty="0">
                <a:latin typeface="+mj-lt"/>
              </a:rPr>
              <a:t>PETI FASE </a:t>
            </a:r>
            <a:r>
              <a:rPr lang="es-ES" sz="2900" dirty="0" smtClean="0">
                <a:latin typeface="+mj-lt"/>
              </a:rPr>
              <a:t>IV- </a:t>
            </a:r>
            <a:r>
              <a:rPr lang="es-ES" sz="2900" dirty="0">
                <a:latin typeface="+mj-lt"/>
              </a:rPr>
              <a:t>MODELO </a:t>
            </a:r>
            <a:r>
              <a:rPr lang="es-ES" sz="2900" dirty="0" smtClean="0">
                <a:latin typeface="+mj-lt"/>
              </a:rPr>
              <a:t>DE PLANIFICACIÓN</a:t>
            </a:r>
            <a:endParaRPr lang="es-ES" sz="2900" dirty="0">
              <a:latin typeface="+mj-lt"/>
            </a:endParaRPr>
          </a:p>
          <a:p>
            <a:pPr marL="914400" lvl="1" indent="-457200" algn="just">
              <a:spcBef>
                <a:spcPct val="20000"/>
              </a:spcBef>
              <a:buClr>
                <a:schemeClr val="accent1"/>
              </a:buClr>
              <a:buSzPct val="95000"/>
              <a:buFont typeface="+mj-lt"/>
              <a:buAutoNum type="alphaLcParenR"/>
              <a:defRPr/>
            </a:pPr>
            <a:r>
              <a:rPr lang="es-ES" sz="2900" dirty="0" smtClean="0">
                <a:latin typeface="+mj-lt"/>
              </a:rPr>
              <a:t>Prioridades de Implementación</a:t>
            </a:r>
          </a:p>
          <a:p>
            <a:pPr marL="914400" lvl="1" indent="-457200" algn="just">
              <a:spcBef>
                <a:spcPct val="20000"/>
              </a:spcBef>
              <a:buClr>
                <a:schemeClr val="accent1"/>
              </a:buClr>
              <a:buSzPct val="95000"/>
              <a:buFont typeface="+mj-lt"/>
              <a:buAutoNum type="alphaLcParenR"/>
              <a:defRPr/>
            </a:pPr>
            <a:r>
              <a:rPr lang="es-ES" sz="2900" dirty="0" smtClean="0">
                <a:latin typeface="+mj-lt"/>
              </a:rPr>
              <a:t>Plan de Implementación</a:t>
            </a:r>
          </a:p>
          <a:p>
            <a:pPr marL="914400" lvl="1" indent="-457200" algn="just">
              <a:spcBef>
                <a:spcPct val="20000"/>
              </a:spcBef>
              <a:buClr>
                <a:schemeClr val="accent1"/>
              </a:buClr>
              <a:buSzPct val="95000"/>
              <a:buFont typeface="+mj-lt"/>
              <a:buAutoNum type="alphaLcParenR"/>
              <a:defRPr/>
            </a:pPr>
            <a:r>
              <a:rPr lang="es-ES" sz="2900" dirty="0" smtClean="0">
                <a:latin typeface="+mj-lt"/>
              </a:rPr>
              <a:t>Retorno de la Inversión</a:t>
            </a:r>
          </a:p>
          <a:p>
            <a:pPr marL="914400" lvl="1" indent="-457200" algn="just">
              <a:spcBef>
                <a:spcPct val="20000"/>
              </a:spcBef>
              <a:buClr>
                <a:schemeClr val="accent1"/>
              </a:buClr>
              <a:buSzPct val="95000"/>
              <a:buFont typeface="+mj-lt"/>
              <a:buAutoNum type="alphaLcParenR"/>
              <a:defRPr/>
            </a:pPr>
            <a:r>
              <a:rPr lang="es-ES" sz="2900" dirty="0" smtClean="0">
                <a:latin typeface="+mj-lt"/>
              </a:rPr>
              <a:t>Administración del Riesgo</a:t>
            </a:r>
          </a:p>
          <a:p>
            <a:pPr marL="914400" lvl="1" indent="-457200" algn="just">
              <a:spcBef>
                <a:spcPct val="20000"/>
              </a:spcBef>
              <a:buClr>
                <a:schemeClr val="accent1"/>
              </a:buClr>
              <a:buSzPct val="95000"/>
              <a:buFont typeface="+mj-lt"/>
              <a:buAutoNum type="alphaLcParenR"/>
              <a:defRPr/>
            </a:pPr>
            <a:r>
              <a:rPr lang="es-ES" sz="2900" dirty="0" smtClean="0">
                <a:latin typeface="+mj-lt"/>
              </a:rPr>
              <a:t>Valoración del Plan Estratégico de TI</a:t>
            </a:r>
          </a:p>
          <a:p>
            <a:pPr marL="457200" indent="-457200" algn="just">
              <a:spcBef>
                <a:spcPct val="20000"/>
              </a:spcBef>
              <a:buClr>
                <a:schemeClr val="accent1"/>
              </a:buClr>
              <a:buSzPct val="95000"/>
              <a:buFont typeface="+mj-lt"/>
              <a:buAutoNum type="arabicPeriod"/>
              <a:defRPr/>
            </a:pPr>
            <a:r>
              <a:rPr lang="es-ES" sz="2900" dirty="0" smtClean="0">
                <a:latin typeface="+mj-lt"/>
              </a:rPr>
              <a:t>CONCLUSIONES Y RECOMENDACIONES</a:t>
            </a:r>
            <a:endParaRPr lang="es-ES" sz="2900" dirty="0">
              <a:latin typeface="+mj-lt"/>
            </a:endParaRPr>
          </a:p>
          <a:p>
            <a:pPr marL="457200" indent="-457200" algn="just">
              <a:spcBef>
                <a:spcPct val="20000"/>
              </a:spcBef>
              <a:buClr>
                <a:schemeClr val="accent1"/>
              </a:buClr>
              <a:buSzPct val="95000"/>
              <a:buFont typeface="+mj-lt"/>
              <a:buAutoNum type="arabicPeriod"/>
              <a:defRPr/>
            </a:pPr>
            <a:endParaRPr lang="es-ES" sz="2400" dirty="0">
              <a:latin typeface="+mj-lt"/>
            </a:endParaRPr>
          </a:p>
          <a:p>
            <a:pPr marL="457200" indent="-457200" algn="just">
              <a:spcBef>
                <a:spcPct val="20000"/>
              </a:spcBef>
              <a:buClr>
                <a:schemeClr val="accent1"/>
              </a:buClr>
              <a:buSzPct val="95000"/>
              <a:buFont typeface="+mj-lt"/>
              <a:buAutoNum type="arabicPeriod"/>
              <a:defRPr/>
            </a:pPr>
            <a:endParaRPr kumimoji="0" lang="es-ES" sz="2400" b="0" i="0" u="none" strike="noStrike" kern="1200" cap="none" spc="0" normalizeH="0" baseline="0" noProof="0" dirty="0" smtClean="0">
              <a:ln>
                <a:noFill/>
              </a:ln>
              <a:solidFill>
                <a:schemeClr val="tx1"/>
              </a:solidFill>
              <a:effectLst/>
              <a:uLnTx/>
              <a:uFillTx/>
              <a:latin typeface="+mj-lt"/>
              <a:ea typeface="+mn-ea"/>
              <a:cs typeface="+mn-cs"/>
            </a:endParaRPr>
          </a:p>
          <a:p>
            <a:pPr marL="457200" marR="0" lvl="0" indent="-457200" algn="just" defTabSz="914400" rtl="0" eaLnBrk="1" fontAlgn="auto" latinLnBrk="0" hangingPunct="1">
              <a:lnSpc>
                <a:spcPct val="100000"/>
              </a:lnSpc>
              <a:spcBef>
                <a:spcPct val="20000"/>
              </a:spcBef>
              <a:spcAft>
                <a:spcPts val="0"/>
              </a:spcAft>
              <a:buClr>
                <a:schemeClr val="accent1"/>
              </a:buClr>
              <a:buSzPct val="95000"/>
              <a:buFont typeface="+mj-lt"/>
              <a:buAutoNum type="arabicPeriod"/>
              <a:tabLst/>
              <a:defRPr/>
            </a:pPr>
            <a:endParaRPr kumimoji="0" lang="es-ES" sz="2400" b="0" i="0" u="none" strike="noStrike" kern="1200" cap="none" spc="0" normalizeH="0" baseline="0" noProof="0" dirty="0" smtClean="0">
              <a:ln>
                <a:noFill/>
              </a:ln>
              <a:solidFill>
                <a:schemeClr val="tx1"/>
              </a:solidFill>
              <a:effectLst/>
              <a:uLnTx/>
              <a:uFillTx/>
              <a:latin typeface="+mj-lt"/>
              <a:ea typeface="+mn-ea"/>
              <a:cs typeface="+mn-cs"/>
            </a:endParaRPr>
          </a:p>
          <a:p>
            <a:pPr marL="457200" marR="0" lvl="0" indent="-457200" algn="just" defTabSz="914400" rtl="0" eaLnBrk="1" fontAlgn="auto" latinLnBrk="0" hangingPunct="1">
              <a:lnSpc>
                <a:spcPct val="100000"/>
              </a:lnSpc>
              <a:spcBef>
                <a:spcPct val="20000"/>
              </a:spcBef>
              <a:spcAft>
                <a:spcPts val="0"/>
              </a:spcAft>
              <a:buClr>
                <a:schemeClr val="accent1"/>
              </a:buClr>
              <a:buSzPct val="95000"/>
              <a:buFont typeface="+mj-lt"/>
              <a:buAutoNum type="arabicPeriod"/>
              <a:tabLst/>
              <a:defRPr/>
            </a:pPr>
            <a:endParaRPr kumimoji="0" lang="es-ES" sz="2600" b="0" i="0" u="none" strike="noStrike" kern="1200" cap="none" spc="0" normalizeH="0" baseline="0" noProof="0" dirty="0" smtClean="0">
              <a:ln>
                <a:noFill/>
              </a:ln>
              <a:solidFill>
                <a:schemeClr val="tx1"/>
              </a:solidFill>
              <a:effectLst/>
              <a:uLnTx/>
              <a:uFillTx/>
              <a:latin typeface="+mj-lt"/>
              <a:ea typeface="+mn-ea"/>
              <a:cs typeface="+mn-cs"/>
            </a:endParaRPr>
          </a:p>
        </p:txBody>
      </p:sp>
      <p:pic>
        <p:nvPicPr>
          <p:cNvPr id="8" name="7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1115616" y="6093296"/>
            <a:ext cx="6075604" cy="216024"/>
          </a:xfrm>
          <a:prstGeom prst="rect">
            <a:avLst/>
          </a:prstGeom>
          <a:gradFill>
            <a:gsLst>
              <a:gs pos="0">
                <a:srgbClr val="FF9933">
                  <a:alpha val="40000"/>
                </a:srgbClr>
              </a:gs>
              <a:gs pos="50000">
                <a:srgbClr val="FF9933">
                  <a:alpha val="28000"/>
                </a:srgbClr>
              </a:gs>
              <a:gs pos="100000">
                <a:srgbClr val="FFFFCC">
                  <a:alpha val="0"/>
                </a:srgbClr>
              </a:gs>
            </a:gsLst>
            <a:lin ang="5400000" scaled="0"/>
          </a:gradFill>
          <a:ln>
            <a:solidFill>
              <a:srgbClr val="FF6600"/>
            </a:solidFill>
          </a:ln>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s-EC" sz="3600" b="1" dirty="0"/>
          </a:p>
        </p:txBody>
      </p:sp>
    </p:spTree>
    <p:extLst>
      <p:ext uri="{BB962C8B-B14F-4D97-AF65-F5344CB8AC3E}">
        <p14:creationId xmlns:p14="http://schemas.microsoft.com/office/powerpoint/2010/main" val="33405525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600"/>
                                        <p:tgtEl>
                                          <p:spTgt spid="5"/>
                                        </p:tgtEl>
                                      </p:cBhvr>
                                    </p:animEffect>
                                  </p:childTnLst>
                                </p:cTn>
                              </p:par>
                            </p:childTnLst>
                          </p:cTn>
                        </p:par>
                        <p:par>
                          <p:cTn id="8" fill="hold">
                            <p:stCondLst>
                              <p:cond delay="600"/>
                            </p:stCondLst>
                            <p:childTnLst>
                              <p:par>
                                <p:cTn id="9" presetID="26"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61">
                                          <p:stCondLst>
                                            <p:cond delay="0"/>
                                          </p:stCondLst>
                                        </p:cTn>
                                        <p:tgtEl>
                                          <p:spTgt spid="6"/>
                                        </p:tgtEl>
                                      </p:cBhvr>
                                    </p:animEffect>
                                    <p:anim calcmode="lin" valueType="num">
                                      <p:cBhvr>
                                        <p:cTn id="12" dur="820"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299"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299" tmFilter="0, 0; 0.125,0.2665; 0.25,0.4; 0.375,0.465; 0.5,0.5;  0.625,0.535; 0.75,0.6; 0.875,0.7335; 1,1">
                                          <p:stCondLst>
                                            <p:cond delay="299"/>
                                          </p:stCondLst>
                                        </p:cTn>
                                        <p:tgtEl>
                                          <p:spTgt spid="6"/>
                                        </p:tgtEl>
                                        <p:attrNameLst>
                                          <p:attrName>ppt_y</p:attrName>
                                        </p:attrNameLst>
                                      </p:cBhvr>
                                      <p:tavLst>
                                        <p:tav tm="0" fmla="#ppt_y-sin(pi*$)/9">
                                          <p:val>
                                            <p:fltVal val="0"/>
                                          </p:val>
                                        </p:tav>
                                        <p:tav tm="100000">
                                          <p:val>
                                            <p:fltVal val="1"/>
                                          </p:val>
                                        </p:tav>
                                      </p:tavLst>
                                    </p:anim>
                                    <p:anim calcmode="lin" valueType="num">
                                      <p:cBhvr>
                                        <p:cTn id="15" dur="149" tmFilter="0, 0; 0.125,0.2665; 0.25,0.4; 0.375,0.465; 0.5,0.5;  0.625,0.535; 0.75,0.6; 0.875,0.7335; 1,1">
                                          <p:stCondLst>
                                            <p:cond delay="596"/>
                                          </p:stCondLst>
                                        </p:cTn>
                                        <p:tgtEl>
                                          <p:spTgt spid="6"/>
                                        </p:tgtEl>
                                        <p:attrNameLst>
                                          <p:attrName>ppt_y</p:attrName>
                                        </p:attrNameLst>
                                      </p:cBhvr>
                                      <p:tavLst>
                                        <p:tav tm="0" fmla="#ppt_y-sin(pi*$)/27">
                                          <p:val>
                                            <p:fltVal val="0"/>
                                          </p:val>
                                        </p:tav>
                                        <p:tav tm="100000">
                                          <p:val>
                                            <p:fltVal val="1"/>
                                          </p:val>
                                        </p:tav>
                                      </p:tavLst>
                                    </p:anim>
                                    <p:anim calcmode="lin" valueType="num">
                                      <p:cBhvr>
                                        <p:cTn id="16" dur="74" tmFilter="0, 0; 0.125,0.2665; 0.25,0.4; 0.375,0.465; 0.5,0.5;  0.625,0.535; 0.75,0.6; 0.875,0.7335; 1,1">
                                          <p:stCondLst>
                                            <p:cond delay="745"/>
                                          </p:stCondLst>
                                        </p:cTn>
                                        <p:tgtEl>
                                          <p:spTgt spid="6"/>
                                        </p:tgtEl>
                                        <p:attrNameLst>
                                          <p:attrName>ppt_y</p:attrName>
                                        </p:attrNameLst>
                                      </p:cBhvr>
                                      <p:tavLst>
                                        <p:tav tm="0" fmla="#ppt_y-sin(pi*$)/81">
                                          <p:val>
                                            <p:fltVal val="0"/>
                                          </p:val>
                                        </p:tav>
                                        <p:tav tm="100000">
                                          <p:val>
                                            <p:fltVal val="1"/>
                                          </p:val>
                                        </p:tav>
                                      </p:tavLst>
                                    </p:anim>
                                    <p:animScale>
                                      <p:cBhvr>
                                        <p:cTn id="17" dur="12">
                                          <p:stCondLst>
                                            <p:cond delay="292"/>
                                          </p:stCondLst>
                                        </p:cTn>
                                        <p:tgtEl>
                                          <p:spTgt spid="6"/>
                                        </p:tgtEl>
                                      </p:cBhvr>
                                      <p:to x="100000" y="60000"/>
                                    </p:animScale>
                                    <p:animScale>
                                      <p:cBhvr>
                                        <p:cTn id="18" dur="75" decel="50000">
                                          <p:stCondLst>
                                            <p:cond delay="304"/>
                                          </p:stCondLst>
                                        </p:cTn>
                                        <p:tgtEl>
                                          <p:spTgt spid="6"/>
                                        </p:tgtEl>
                                      </p:cBhvr>
                                      <p:to x="100000" y="100000"/>
                                    </p:animScale>
                                    <p:animScale>
                                      <p:cBhvr>
                                        <p:cTn id="19" dur="12">
                                          <p:stCondLst>
                                            <p:cond delay="590"/>
                                          </p:stCondLst>
                                        </p:cTn>
                                        <p:tgtEl>
                                          <p:spTgt spid="6"/>
                                        </p:tgtEl>
                                      </p:cBhvr>
                                      <p:to x="100000" y="80000"/>
                                    </p:animScale>
                                    <p:animScale>
                                      <p:cBhvr>
                                        <p:cTn id="20" dur="75" decel="50000">
                                          <p:stCondLst>
                                            <p:cond delay="602"/>
                                          </p:stCondLst>
                                        </p:cTn>
                                        <p:tgtEl>
                                          <p:spTgt spid="6"/>
                                        </p:tgtEl>
                                      </p:cBhvr>
                                      <p:to x="100000" y="100000"/>
                                    </p:animScale>
                                    <p:animScale>
                                      <p:cBhvr>
                                        <p:cTn id="21" dur="12">
                                          <p:stCondLst>
                                            <p:cond delay="739"/>
                                          </p:stCondLst>
                                        </p:cTn>
                                        <p:tgtEl>
                                          <p:spTgt spid="6"/>
                                        </p:tgtEl>
                                      </p:cBhvr>
                                      <p:to x="100000" y="90000"/>
                                    </p:animScale>
                                    <p:animScale>
                                      <p:cBhvr>
                                        <p:cTn id="22" dur="75" decel="50000">
                                          <p:stCondLst>
                                            <p:cond delay="751"/>
                                          </p:stCondLst>
                                        </p:cTn>
                                        <p:tgtEl>
                                          <p:spTgt spid="6"/>
                                        </p:tgtEl>
                                      </p:cBhvr>
                                      <p:to x="100000" y="100000"/>
                                    </p:animScale>
                                    <p:animScale>
                                      <p:cBhvr>
                                        <p:cTn id="23" dur="12">
                                          <p:stCondLst>
                                            <p:cond delay="814"/>
                                          </p:stCondLst>
                                        </p:cTn>
                                        <p:tgtEl>
                                          <p:spTgt spid="6"/>
                                        </p:tgtEl>
                                      </p:cBhvr>
                                      <p:to x="100000" y="95000"/>
                                    </p:animScale>
                                    <p:animScale>
                                      <p:cBhvr>
                                        <p:cTn id="24" dur="75" decel="50000">
                                          <p:stCondLst>
                                            <p:cond delay="825"/>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6461956" cy="360040"/>
          </a:xfrm>
          <a:solidFill>
            <a:schemeClr val="bg2"/>
          </a:solidFill>
        </p:spPr>
        <p:txBody>
          <a:bodyPr>
            <a:noAutofit/>
          </a:bodyPr>
          <a:lstStyle/>
          <a:p>
            <a:r>
              <a:rPr lang="es-EC" sz="2400" b="1" dirty="0"/>
              <a:t>7</a:t>
            </a:r>
            <a:r>
              <a:rPr lang="es-EC" sz="2400" b="1" dirty="0" smtClean="0"/>
              <a:t>. CONCLUSIONES Y RECOMENDACIONES</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87</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179512" y="476672"/>
            <a:ext cx="60486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CONCLUSIONES:</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CuadroTexto"/>
          <p:cNvSpPr txBox="1"/>
          <p:nvPr/>
        </p:nvSpPr>
        <p:spPr>
          <a:xfrm>
            <a:off x="251520" y="1052736"/>
            <a:ext cx="8568952" cy="5078313"/>
          </a:xfrm>
          <a:prstGeom prst="rect">
            <a:avLst/>
          </a:prstGeom>
          <a:noFill/>
        </p:spPr>
        <p:txBody>
          <a:bodyPr wrap="square" rtlCol="0">
            <a:spAutoFit/>
          </a:bodyPr>
          <a:lstStyle/>
          <a:p>
            <a:pPr marL="285750" indent="-285750" algn="just">
              <a:buFont typeface="Arial" pitchFamily="34" charset="0"/>
              <a:buChar char="•"/>
            </a:pPr>
            <a:r>
              <a:rPr lang="es-ES" dirty="0"/>
              <a:t>La realización del presente trabajo, ha permitido emprender con un análisis enriquecedor para CELEC EP, ya que se ha podido analizar tanto la estructura organizacional institucional, como particularmente lo relacionado a TI.  Este trabajo se lo ha planteado desde un punto de vista académico, procurando la utilidad y aplicabilidad para CELEC EP</a:t>
            </a:r>
            <a:r>
              <a:rPr lang="es-ES" dirty="0" smtClean="0"/>
              <a:t>.</a:t>
            </a:r>
          </a:p>
          <a:p>
            <a:pPr algn="just"/>
            <a:endParaRPr lang="es-ES" dirty="0" smtClean="0"/>
          </a:p>
          <a:p>
            <a:pPr marL="285750" lvl="0" indent="-285750" algn="just">
              <a:buFont typeface="Arial" pitchFamily="34" charset="0"/>
              <a:buChar char="•"/>
            </a:pPr>
            <a:r>
              <a:rPr lang="es-ES" dirty="0"/>
              <a:t>La Empresa Pública Estratégica Corporación Eléctrica del Ecuador CELEC EP, es el resultado de la fusión de las empresas estatales de generación y transmisión de electricidad, mismas que anteriormente tenían su autonomía administrativa y financiera. Para llevarlo a la práctica, se requiere de la implementación de sistemas tecnológicos estratégicos a nivel corporativo, los mismos que tienen la potencialidad de integrar, homologar y estandarizar los procesos de las UN, sin los cuales la gestión a nivel corporativo y de UN resultaría casi imposible, ya que se reduciría a procesos manuales y a la utilización improvisada de herramientas no apropiadas para una gestión corporativa, lo que desencadenaría en un caos en la realización de los procesos, y una pérdida del control sobre los mismos.</a:t>
            </a:r>
            <a:endParaRPr lang="es-EC" dirty="0"/>
          </a:p>
          <a:p>
            <a:pPr marL="285750" indent="-285750" algn="just">
              <a:buFont typeface="Arial" pitchFamily="34" charset="0"/>
              <a:buChar char="•"/>
            </a:pPr>
            <a:endParaRPr lang="es-EC" dirty="0" smtClean="0"/>
          </a:p>
          <a:p>
            <a:endParaRPr lang="es-EC" dirty="0"/>
          </a:p>
        </p:txBody>
      </p:sp>
    </p:spTree>
    <p:extLst>
      <p:ext uri="{BB962C8B-B14F-4D97-AF65-F5344CB8AC3E}">
        <p14:creationId xmlns:p14="http://schemas.microsoft.com/office/powerpoint/2010/main" val="40436411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6461956" cy="360040"/>
          </a:xfrm>
          <a:solidFill>
            <a:schemeClr val="bg2"/>
          </a:solidFill>
        </p:spPr>
        <p:txBody>
          <a:bodyPr>
            <a:noAutofit/>
          </a:bodyPr>
          <a:lstStyle/>
          <a:p>
            <a:r>
              <a:rPr lang="es-EC" sz="2400" b="1" dirty="0"/>
              <a:t>7</a:t>
            </a:r>
            <a:r>
              <a:rPr lang="es-EC" sz="2400" b="1" dirty="0" smtClean="0"/>
              <a:t>. CONCLUSIONES Y RECOMENDACIONES</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88</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179512" y="476672"/>
            <a:ext cx="60486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CONCLUSIONES:</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CuadroTexto"/>
          <p:cNvSpPr txBox="1"/>
          <p:nvPr/>
        </p:nvSpPr>
        <p:spPr>
          <a:xfrm>
            <a:off x="251520" y="1052736"/>
            <a:ext cx="8568952" cy="5909310"/>
          </a:xfrm>
          <a:prstGeom prst="rect">
            <a:avLst/>
          </a:prstGeom>
          <a:noFill/>
        </p:spPr>
        <p:txBody>
          <a:bodyPr wrap="square" rtlCol="0">
            <a:spAutoFit/>
          </a:bodyPr>
          <a:lstStyle/>
          <a:p>
            <a:pPr marL="285750" lvl="0" indent="-285750" algn="just">
              <a:buFont typeface="Arial" pitchFamily="34" charset="0"/>
              <a:buChar char="•"/>
            </a:pPr>
            <a:r>
              <a:rPr lang="es-ES" dirty="0"/>
              <a:t>Debido a que CELEC EP no tiene fines de lucro, lo cual es la razón de ser y la motivación de la mayoría de empresas a nivel mundial, es necesario particularizar el análisis para la corporación y enfocar su visión hacia la optimización de los recursos que recibe del estado, por lo que se ha planteado en el PETI que la estrategia competitiva de CELEC EP deberá ser la realización de sus procesos con calidad total y mejora continua, con la visión de que en el mediano y largo plazo se alcance la excelencia empresarial</a:t>
            </a:r>
            <a:r>
              <a:rPr lang="es-ES" dirty="0" smtClean="0"/>
              <a:t>.</a:t>
            </a:r>
          </a:p>
          <a:p>
            <a:pPr lvl="0" algn="just"/>
            <a:endParaRPr lang="es-EC" dirty="0"/>
          </a:p>
          <a:p>
            <a:pPr marL="285750" lvl="0" indent="-285750" algn="just">
              <a:buFont typeface="Arial" pitchFamily="34" charset="0"/>
              <a:buChar char="•"/>
            </a:pPr>
            <a:r>
              <a:rPr lang="es-ES" dirty="0" smtClean="0"/>
              <a:t>Para alcanzar la excelencia empresarial, se </a:t>
            </a:r>
            <a:r>
              <a:rPr lang="es-ES" dirty="0"/>
              <a:t>propone que en el corto y mediano plazo se emprenda con la implementación de las normas de calidad ISO, lo que fomentaría un nivel mínimo de calidad en los procesos de la corporación.  Sobre esta base, al consolidar procesos maduros de calidad total y mejora continua, para el mediano y largo plazo se deberá encaminar a CELEC EP a la implementación del Modelo </a:t>
            </a:r>
            <a:r>
              <a:rPr lang="es-ES" dirty="0" smtClean="0"/>
              <a:t>Europeo de Excelencia Empresarial EFQM</a:t>
            </a:r>
            <a:r>
              <a:rPr lang="es-ES" dirty="0"/>
              <a:t>, lo que permitirá alcanzar de una manera metódica y estandarizada, los objetivos estratégicos y metas corporativas propuestas. Este hito significará la consolidación de CELEC EP tanto a nivel nacional como internacional, como una empresa que aplica un modelo de gestión de excelencia empresarial, erigiéndose como la primera en el sector eléctrico ecuatoriano, y destacándose entre las mejores de los países de la región.</a:t>
            </a:r>
            <a:endParaRPr lang="es-EC" dirty="0"/>
          </a:p>
          <a:p>
            <a:pPr marL="285750" indent="-285750" algn="just">
              <a:buFont typeface="Arial" pitchFamily="34" charset="0"/>
              <a:buChar char="•"/>
            </a:pPr>
            <a:endParaRPr lang="es-EC" dirty="0" smtClean="0"/>
          </a:p>
          <a:p>
            <a:endParaRPr lang="es-EC" dirty="0"/>
          </a:p>
        </p:txBody>
      </p:sp>
    </p:spTree>
    <p:extLst>
      <p:ext uri="{BB962C8B-B14F-4D97-AF65-F5344CB8AC3E}">
        <p14:creationId xmlns:p14="http://schemas.microsoft.com/office/powerpoint/2010/main" val="18243301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6461956" cy="360040"/>
          </a:xfrm>
          <a:solidFill>
            <a:schemeClr val="bg2"/>
          </a:solidFill>
        </p:spPr>
        <p:txBody>
          <a:bodyPr>
            <a:noAutofit/>
          </a:bodyPr>
          <a:lstStyle/>
          <a:p>
            <a:r>
              <a:rPr lang="es-EC" sz="2400" b="1" dirty="0"/>
              <a:t>7</a:t>
            </a:r>
            <a:r>
              <a:rPr lang="es-EC" sz="2400" b="1" dirty="0" smtClean="0"/>
              <a:t>. CONCLUSIONES Y RECOMENDACIONES</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89</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179512" y="476672"/>
            <a:ext cx="60486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CONCLUSIONES:</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CuadroTexto"/>
          <p:cNvSpPr txBox="1"/>
          <p:nvPr/>
        </p:nvSpPr>
        <p:spPr>
          <a:xfrm>
            <a:off x="251520" y="1052736"/>
            <a:ext cx="8568952" cy="5016758"/>
          </a:xfrm>
          <a:prstGeom prst="rect">
            <a:avLst/>
          </a:prstGeom>
          <a:noFill/>
        </p:spPr>
        <p:txBody>
          <a:bodyPr wrap="square" rtlCol="0">
            <a:spAutoFit/>
          </a:bodyPr>
          <a:lstStyle/>
          <a:p>
            <a:pPr marL="285750" lvl="0" indent="-285750" algn="just">
              <a:buFont typeface="Arial" pitchFamily="34" charset="0"/>
              <a:buChar char="•"/>
            </a:pPr>
            <a:r>
              <a:rPr lang="es-ES" sz="1600" dirty="0"/>
              <a:t>El proyecto ERP corporativo, que corresponde a la implementación del sistema IFS, es una solución de Gestión Empresarial que permite a la Corporación CELEC EP funcionar de manera integrada, estandarizada y con procesos homologados. Es decir, que esta implementación permite que la Corporación, con la perspectiva de crecimiento de sus Unidades de Negocio, pueda ser </a:t>
            </a:r>
            <a:r>
              <a:rPr lang="es-ES" sz="1600" dirty="0" err="1"/>
              <a:t>gerenciada</a:t>
            </a:r>
            <a:r>
              <a:rPr lang="es-ES" sz="1600" dirty="0"/>
              <a:t> de manera eficiente, no obstante su gran tamaño. Sin esta implementación, resultaría prácticamente imposible llevar el control pormenorizado de los procesos de las diferentes Unidades de Negocio</a:t>
            </a:r>
            <a:r>
              <a:rPr lang="es-ES" sz="1600" dirty="0" smtClean="0"/>
              <a:t>.</a:t>
            </a:r>
          </a:p>
          <a:p>
            <a:pPr marL="285750" lvl="0" indent="-285750">
              <a:buFont typeface="Arial" pitchFamily="34" charset="0"/>
              <a:buChar char="•"/>
            </a:pPr>
            <a:endParaRPr lang="es-ES" sz="1600" dirty="0"/>
          </a:p>
          <a:p>
            <a:pPr marL="285750" lvl="0" indent="-285750" algn="just">
              <a:buFont typeface="Arial" pitchFamily="34" charset="0"/>
              <a:buChar char="•"/>
            </a:pPr>
            <a:r>
              <a:rPr lang="es-ES" sz="1600" dirty="0"/>
              <a:t>El proyecto del Nuevo Portal Web, además de convertirse en la mejor interface entre la corporación y el medio externo; al interno de la institución tiene la potencialidad de contribuir a la consolidación de la corporación, ya que permite crear en sus funcionarios un sentido de bienestar, satisfacción y complacencia de pertenecer a una Corporación grande como CELEC EP. Esto, debido a que se propone crear un foro de compra, venta o alquiler de bienes raíces, vehículos, etc., con la ventaja de publicar anuncios a un universo de más de 3000 funcionarios repartidos alrededor de todo el país y con la garantía de tranzar entre compañeros de la misma institución. </a:t>
            </a:r>
            <a:endParaRPr lang="es-ES" sz="1600" dirty="0" smtClean="0"/>
          </a:p>
          <a:p>
            <a:pPr marL="285750" lvl="0" indent="-285750" algn="just">
              <a:buFont typeface="Arial" pitchFamily="34" charset="0"/>
              <a:buChar char="•"/>
            </a:pPr>
            <a:r>
              <a:rPr lang="es-ES" sz="1600" dirty="0" smtClean="0"/>
              <a:t>Como parte de la satisfacción personal en el trabajo y evitar el estancamiento y desmotivación  de los funcionarios, se podría crear un espacio para publicar vacantes que se producen en la corporación, lo que resultaría muy importante para el personal que quisiera optar por nuevos retos profesionales y/o cambio de ciudad de trabajo.</a:t>
            </a:r>
            <a:endParaRPr lang="es-EC" dirty="0"/>
          </a:p>
        </p:txBody>
      </p:sp>
    </p:spTree>
    <p:extLst>
      <p:ext uri="{BB962C8B-B14F-4D97-AF65-F5344CB8AC3E}">
        <p14:creationId xmlns:p14="http://schemas.microsoft.com/office/powerpoint/2010/main" val="2232811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7040" y="764704"/>
            <a:ext cx="8555440" cy="576064"/>
          </a:xfrm>
          <a:solidFill>
            <a:schemeClr val="bg2"/>
          </a:solidFill>
        </p:spPr>
        <p:txBody>
          <a:bodyPr>
            <a:noAutofit/>
          </a:bodyPr>
          <a:lstStyle/>
          <a:p>
            <a:r>
              <a:rPr lang="es-EC" sz="3600" b="1" dirty="0" smtClean="0"/>
              <a:t>1. INTRODUCCIÓN</a:t>
            </a:r>
            <a:endParaRPr lang="es-EC" sz="3200" b="1" dirty="0"/>
          </a:p>
        </p:txBody>
      </p:sp>
      <p:sp>
        <p:nvSpPr>
          <p:cNvPr id="4" name="3 Marcador de número de diapositiva"/>
          <p:cNvSpPr>
            <a:spLocks noGrp="1"/>
          </p:cNvSpPr>
          <p:nvPr>
            <p:ph type="sldNum" sz="quarter" idx="12"/>
          </p:nvPr>
        </p:nvSpPr>
        <p:spPr/>
        <p:txBody>
          <a:bodyPr/>
          <a:lstStyle/>
          <a:p>
            <a:fld id="{BCF43E4D-18A0-49D5-A760-D56AB4B8DE59}" type="slidenum">
              <a:rPr lang="es-EC" smtClean="0"/>
              <a:pPr/>
              <a:t>9</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8" name="7 Rectángulo redondeado"/>
          <p:cNvSpPr/>
          <p:nvPr/>
        </p:nvSpPr>
        <p:spPr>
          <a:xfrm rot="16200000">
            <a:off x="-761923" y="3079591"/>
            <a:ext cx="3739118" cy="84813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solidFill>
                  <a:schemeClr val="tx1"/>
                </a:solidFill>
              </a:rPr>
              <a:t>Estructura Empresarial </a:t>
            </a:r>
          </a:p>
          <a:p>
            <a:pPr algn="ctr"/>
            <a:r>
              <a:rPr lang="es-EC" sz="2000" dirty="0" smtClean="0">
                <a:solidFill>
                  <a:schemeClr val="tx1"/>
                </a:solidFill>
              </a:rPr>
              <a:t>CELEC EP</a:t>
            </a:r>
            <a:endParaRPr lang="es-EC" sz="2000" dirty="0">
              <a:solidFill>
                <a:schemeClr val="tx1"/>
              </a:solidFill>
            </a:endParaRPr>
          </a:p>
        </p:txBody>
      </p:sp>
      <p:pic>
        <p:nvPicPr>
          <p:cNvPr id="10" name="9 Imagen"/>
          <p:cNvPicPr/>
          <p:nvPr/>
        </p:nvPicPr>
        <p:blipFill rotWithShape="1">
          <a:blip r:embed="rId3" cstate="print"/>
          <a:srcRect l="21103" t="39078" r="61979" b="38430"/>
          <a:stretch/>
        </p:blipFill>
        <p:spPr bwMode="auto">
          <a:xfrm>
            <a:off x="1763688" y="1428736"/>
            <a:ext cx="6705061" cy="3944480"/>
          </a:xfrm>
          <a:prstGeom prst="rect">
            <a:avLst/>
          </a:prstGeom>
          <a:ln>
            <a:noFill/>
          </a:ln>
          <a:extLst>
            <a:ext uri="{53640926-AAD7-44D8-BBD7-CCE9431645EC}">
              <a14:shadowObscured xmlns:a14="http://schemas.microsoft.com/office/drawing/2010/main"/>
            </a:ext>
          </a:extLst>
        </p:spPr>
      </p:pic>
      <p:sp>
        <p:nvSpPr>
          <p:cNvPr id="12" name="2 Marcador de contenido"/>
          <p:cNvSpPr>
            <a:spLocks noGrp="1"/>
          </p:cNvSpPr>
          <p:nvPr>
            <p:ph idx="1"/>
          </p:nvPr>
        </p:nvSpPr>
        <p:spPr>
          <a:xfrm>
            <a:off x="179512" y="5517232"/>
            <a:ext cx="8640960" cy="1224136"/>
          </a:xfrm>
        </p:spPr>
        <p:txBody>
          <a:bodyPr>
            <a:noAutofit/>
          </a:bodyPr>
          <a:lstStyle/>
          <a:p>
            <a:pPr marL="0" indent="0" algn="just">
              <a:buNone/>
            </a:pPr>
            <a:r>
              <a:rPr lang="es-EC" sz="2500" dirty="0" smtClean="0">
                <a:latin typeface="+mj-lt"/>
              </a:rPr>
              <a:t>CELEC EP posee en conjunto, cerca del 75% de la generación hidroeléctrica y termoeléctrica de todo el país, además de poseer toda la infraestructura del Sistema Nacional de Transmisión</a:t>
            </a:r>
            <a:endParaRPr lang="es-EC" sz="2500" dirty="0">
              <a:latin typeface="+mj-lt"/>
            </a:endParaRPr>
          </a:p>
        </p:txBody>
      </p:sp>
    </p:spTree>
    <p:extLst>
      <p:ext uri="{BB962C8B-B14F-4D97-AF65-F5344CB8AC3E}">
        <p14:creationId xmlns:p14="http://schemas.microsoft.com/office/powerpoint/2010/main" val="190685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 calcmode="lin" valueType="num">
                                      <p:cBhvr additive="base">
                                        <p:cTn id="1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6461956" cy="360040"/>
          </a:xfrm>
          <a:solidFill>
            <a:schemeClr val="bg2"/>
          </a:solidFill>
        </p:spPr>
        <p:txBody>
          <a:bodyPr>
            <a:noAutofit/>
          </a:bodyPr>
          <a:lstStyle/>
          <a:p>
            <a:r>
              <a:rPr lang="es-EC" sz="2400" b="1" dirty="0"/>
              <a:t>7</a:t>
            </a:r>
            <a:r>
              <a:rPr lang="es-EC" sz="2400" b="1" dirty="0" smtClean="0"/>
              <a:t>. CONCLUSIONES Y RECOMENDACIONES</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90</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179512" y="476672"/>
            <a:ext cx="60486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CONCLUSIONES:</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CuadroTexto"/>
          <p:cNvSpPr txBox="1"/>
          <p:nvPr/>
        </p:nvSpPr>
        <p:spPr>
          <a:xfrm>
            <a:off x="251520" y="1185714"/>
            <a:ext cx="8568952" cy="3539430"/>
          </a:xfrm>
          <a:prstGeom prst="rect">
            <a:avLst/>
          </a:prstGeom>
          <a:noFill/>
        </p:spPr>
        <p:txBody>
          <a:bodyPr wrap="square" rtlCol="0">
            <a:spAutoFit/>
          </a:bodyPr>
          <a:lstStyle/>
          <a:p>
            <a:pPr marL="285750" lvl="0" indent="-285750" algn="just">
              <a:buFont typeface="Arial" pitchFamily="34" charset="0"/>
              <a:buChar char="•"/>
            </a:pPr>
            <a:r>
              <a:rPr lang="es-ES" sz="1600" dirty="0"/>
              <a:t>El proyecto Gestión Documental para una Corporación como CELEC EP, resulta estratégico, ya que se propone implementar un sistema “cero papeles”, mediante el cual se creará una biblioteca virtual con la información secuencial de documentos financieros, administrativos, logísticos, legales, mantenimiento y proyectos. Además, por ser un módulo adicional del IFS, permite almacenar y vincular de manera automática todos los documentos generados en la cadena administrativa, operativa y de proyectos, por ejemplo: planos técnicos, garantías, contratos, órdenes de trabajo, facturas, liquidaciones, informes, etc.</a:t>
            </a:r>
            <a:endParaRPr lang="es-EC" sz="1600" dirty="0"/>
          </a:p>
          <a:p>
            <a:r>
              <a:rPr lang="es-ES" sz="1600" dirty="0"/>
              <a:t> </a:t>
            </a:r>
            <a:endParaRPr lang="es-EC" sz="1600" dirty="0"/>
          </a:p>
          <a:p>
            <a:pPr marL="285750" lvl="0" indent="-285750" algn="just">
              <a:buFont typeface="Arial" pitchFamily="34" charset="0"/>
              <a:buChar char="•"/>
            </a:pPr>
            <a:r>
              <a:rPr lang="es-ES" sz="1600" dirty="0"/>
              <a:t>El proyecto Gestión de TI constituye un hito trascendental, en lo referente al gobierno y gestión corporativa de TI, por lo que esta implementación soportará la integración, homologación y estandarización de los procesos de TI de CELEC EP. Este proyecto plantea la implementación de una solución informática que permita tener el control a nivel corporativo (Unidades de Negocio y Matriz), de la planificación, operación y mantenimiento de los recursos de TI. </a:t>
            </a:r>
            <a:endParaRPr lang="es-EC" sz="1600" dirty="0"/>
          </a:p>
        </p:txBody>
      </p:sp>
    </p:spTree>
    <p:extLst>
      <p:ext uri="{BB962C8B-B14F-4D97-AF65-F5344CB8AC3E}">
        <p14:creationId xmlns:p14="http://schemas.microsoft.com/office/powerpoint/2010/main" val="31258791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6461956" cy="360040"/>
          </a:xfrm>
          <a:solidFill>
            <a:schemeClr val="bg2"/>
          </a:solidFill>
        </p:spPr>
        <p:txBody>
          <a:bodyPr>
            <a:noAutofit/>
          </a:bodyPr>
          <a:lstStyle/>
          <a:p>
            <a:r>
              <a:rPr lang="es-EC" sz="2400" b="1" dirty="0"/>
              <a:t>7</a:t>
            </a:r>
            <a:r>
              <a:rPr lang="es-EC" sz="2400" b="1" dirty="0" smtClean="0"/>
              <a:t>. CONCLUSIONES Y RECOMENDACIONES</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91</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179512" y="476672"/>
            <a:ext cx="60486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RECOMENDACIONES:</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CuadroTexto"/>
          <p:cNvSpPr txBox="1"/>
          <p:nvPr/>
        </p:nvSpPr>
        <p:spPr>
          <a:xfrm>
            <a:off x="107504" y="908720"/>
            <a:ext cx="8568952" cy="5755422"/>
          </a:xfrm>
          <a:prstGeom prst="rect">
            <a:avLst/>
          </a:prstGeom>
          <a:noFill/>
        </p:spPr>
        <p:txBody>
          <a:bodyPr wrap="square" rtlCol="0">
            <a:spAutoFit/>
          </a:bodyPr>
          <a:lstStyle/>
          <a:p>
            <a:pPr marL="285750" lvl="0" indent="-285750" algn="just">
              <a:buFont typeface="Arial" pitchFamily="34" charset="0"/>
              <a:buChar char="•"/>
            </a:pPr>
            <a:r>
              <a:rPr lang="es-ES" sz="1600" dirty="0"/>
              <a:t>En el presente trabajo se ha presentado una metodología secuencial y completa, que abarca a todo el proceso de planificación estratégica de TI, desde una perspectiva global corporativa. </a:t>
            </a:r>
            <a:r>
              <a:rPr lang="es-ES" sz="1600" dirty="0" smtClean="0"/>
              <a:t> Al </a:t>
            </a:r>
            <a:r>
              <a:rPr lang="es-ES" sz="1600" dirty="0"/>
              <a:t>respecto, y debido a que en CELEC EP aún no se ha realizado formalmente un trabajo similar, se recomienda considerar el presente documento como punto de partida para implementar el PETI en la corporación, y conforme se vayan presentando nuevos requerimientos de TI a nivel corporativo, se deberá ir ampliando su alcance. De esta forma se deberá continuar a futuro con el proceso dinámico de planificación estratégica de TI</a:t>
            </a:r>
            <a:r>
              <a:rPr lang="es-ES" sz="1600" dirty="0" smtClean="0"/>
              <a:t>.</a:t>
            </a:r>
          </a:p>
          <a:p>
            <a:pPr lvl="0" algn="just"/>
            <a:endParaRPr lang="es-ES" sz="1600" dirty="0" smtClean="0"/>
          </a:p>
          <a:p>
            <a:pPr marL="285750" indent="-285750" algn="just">
              <a:buFont typeface="Arial" pitchFamily="34" charset="0"/>
              <a:buChar char="•"/>
            </a:pPr>
            <a:r>
              <a:rPr lang="es-ES" sz="1600" dirty="0"/>
              <a:t>Se recomienda que además de implementar lo establecido en el PETI, también se implemente lo establecido en el Plan de Reducción, Supervisión y Gestión del Riesgo -PRSGR; ya que realizar esta implementación permite: prevenir el riesgo (se reduce la probabilidad de ocurrencia), minimizar el riesgo (se reduce el impacto), y realizar planes de contingencia ante la peor situación que se pueda presentar</a:t>
            </a:r>
            <a:r>
              <a:rPr lang="es-ES" sz="1600" dirty="0" smtClean="0"/>
              <a:t>.</a:t>
            </a:r>
          </a:p>
          <a:p>
            <a:pPr algn="just"/>
            <a:endParaRPr lang="es-EC" sz="1600" dirty="0"/>
          </a:p>
          <a:p>
            <a:pPr marL="285750" indent="-285750" algn="just">
              <a:buFont typeface="Arial" pitchFamily="34" charset="0"/>
              <a:buChar char="•"/>
            </a:pPr>
            <a:r>
              <a:rPr lang="es-ES" sz="1600" dirty="0"/>
              <a:t>Se recomienda incursionar en CELEC EP, con la implementación de políticas de calidad total y mejora continua, para lo cual se deberá iniciar con la implementación de normas ISO en el corto plazo, para posteriormente, al alcanzar un cierto nivel de madurez de implementación de las normas, emprender hacia un nivel superior de calidad como es la implementación del Modelo Europeo de Excelencia Empresarial EFQM. Esta implementación tendrá una trascendencia fundamental para la corporación en el corto, mediano y largo plazo, ya que permitirá hacer realidad la visión planteada, en la que se visualiza a CELEC EP como una institución reconocida por su eficiencia, calidad e innovación en sus procesos, líder en la prestación de servicios en el país y considerada entre las mejores del sector eléctrico regional</a:t>
            </a:r>
            <a:r>
              <a:rPr lang="es-ES" sz="1600" dirty="0" smtClean="0"/>
              <a:t>.</a:t>
            </a:r>
            <a:endParaRPr lang="es-EC" sz="1600" dirty="0"/>
          </a:p>
        </p:txBody>
      </p:sp>
    </p:spTree>
    <p:extLst>
      <p:ext uri="{BB962C8B-B14F-4D97-AF65-F5344CB8AC3E}">
        <p14:creationId xmlns:p14="http://schemas.microsoft.com/office/powerpoint/2010/main" val="28293629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260" y="44624"/>
            <a:ext cx="6461956" cy="360040"/>
          </a:xfrm>
          <a:solidFill>
            <a:schemeClr val="bg2"/>
          </a:solidFill>
        </p:spPr>
        <p:txBody>
          <a:bodyPr>
            <a:noAutofit/>
          </a:bodyPr>
          <a:lstStyle/>
          <a:p>
            <a:r>
              <a:rPr lang="es-EC" sz="2400" b="1" dirty="0"/>
              <a:t>7</a:t>
            </a:r>
            <a:r>
              <a:rPr lang="es-EC" sz="2400" b="1" dirty="0" smtClean="0"/>
              <a:t>. CONCLUSIONES Y RECOMENDACIONES</a:t>
            </a:r>
            <a:endParaRPr lang="es-EC" sz="2000" b="1" dirty="0"/>
          </a:p>
        </p:txBody>
      </p:sp>
      <p:sp>
        <p:nvSpPr>
          <p:cNvPr id="4" name="3 Marcador de número de diapositiva"/>
          <p:cNvSpPr>
            <a:spLocks noGrp="1"/>
          </p:cNvSpPr>
          <p:nvPr>
            <p:ph type="sldNum" sz="quarter" idx="12"/>
          </p:nvPr>
        </p:nvSpPr>
        <p:spPr>
          <a:xfrm>
            <a:off x="7914456" y="6237312"/>
            <a:ext cx="762000" cy="365125"/>
          </a:xfrm>
        </p:spPr>
        <p:txBody>
          <a:bodyPr/>
          <a:lstStyle/>
          <a:p>
            <a:fld id="{BCF43E4D-18A0-49D5-A760-D56AB4B8DE59}" type="slidenum">
              <a:rPr lang="es-EC" smtClean="0"/>
              <a:pPr/>
              <a:t>92</a:t>
            </a:fld>
            <a:endParaRPr lang="es-EC"/>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sp>
        <p:nvSpPr>
          <p:cNvPr id="6" name="1 Título"/>
          <p:cNvSpPr txBox="1">
            <a:spLocks/>
          </p:cNvSpPr>
          <p:nvPr/>
        </p:nvSpPr>
        <p:spPr>
          <a:xfrm>
            <a:off x="179512" y="476672"/>
            <a:ext cx="6048672" cy="360040"/>
          </a:xfrm>
          <a:prstGeom prst="rect">
            <a:avLst/>
          </a:prstGeom>
        </p:spPr>
        <p:style>
          <a:lnRef idx="1">
            <a:schemeClr val="accent6"/>
          </a:lnRef>
          <a:fillRef idx="1002">
            <a:schemeClr val="dk2"/>
          </a:fillRef>
          <a:effectRef idx="1">
            <a:schemeClr val="accent6"/>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C" sz="2400" b="1" dirty="0" smtClean="0"/>
              <a:t>*</a:t>
            </a:r>
            <a:r>
              <a:rPr lang="es-EC" sz="2400" b="1" dirty="0" smtClean="0">
                <a:solidFill>
                  <a:schemeClr val="bg2"/>
                </a:solidFill>
              </a:rPr>
              <a:t>RECOMENDACIONES:</a:t>
            </a:r>
            <a:endParaRPr lang="es-EC" sz="2000" b="1" dirty="0">
              <a:solidFill>
                <a:schemeClr val="bg2"/>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CuadroTexto"/>
          <p:cNvSpPr txBox="1"/>
          <p:nvPr/>
        </p:nvSpPr>
        <p:spPr>
          <a:xfrm>
            <a:off x="251520" y="1211268"/>
            <a:ext cx="8568952" cy="1569660"/>
          </a:xfrm>
          <a:prstGeom prst="rect">
            <a:avLst/>
          </a:prstGeom>
          <a:noFill/>
        </p:spPr>
        <p:txBody>
          <a:bodyPr wrap="square" rtlCol="0">
            <a:spAutoFit/>
          </a:bodyPr>
          <a:lstStyle/>
          <a:p>
            <a:pPr marL="285750" lvl="0" indent="-285750" algn="just">
              <a:buFont typeface="Arial" pitchFamily="34" charset="0"/>
              <a:buChar char="•"/>
            </a:pPr>
            <a:r>
              <a:rPr lang="es-ES" sz="1600" dirty="0"/>
              <a:t>En el arduo proceso de consolidación de CELEC EP, en el que a la vez hay que presentar resultados inmediatos al medio externo, y al mismo tiempo se busca el afianzamiento organizacional al interior de la institución; se recomienda no descuidar la implementación de medidas corporativas encaminadas al bienestar, desarrollo integral y capacitación del Talento Humano, ya que esto redundará en beneficio directo del cumplimiento de metas y objetivos de la Corporación.</a:t>
            </a:r>
            <a:endParaRPr lang="es-EC" sz="1600" dirty="0"/>
          </a:p>
        </p:txBody>
      </p:sp>
    </p:spTree>
    <p:extLst>
      <p:ext uri="{BB962C8B-B14F-4D97-AF65-F5344CB8AC3E}">
        <p14:creationId xmlns:p14="http://schemas.microsoft.com/office/powerpoint/2010/main" val="12687936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CF43E4D-18A0-49D5-A760-D56AB4B8DE59}" type="slidenum">
              <a:rPr lang="es-EC" smtClean="0"/>
              <a:pPr/>
              <a:t>93</a:t>
            </a:fld>
            <a:endParaRPr lang="es-EC" dirty="0"/>
          </a:p>
        </p:txBody>
      </p:sp>
      <p:pic>
        <p:nvPicPr>
          <p:cNvPr id="7" name="6 Imagen" descr="logo_espe"/>
          <p:cNvPicPr/>
          <p:nvPr/>
        </p:nvPicPr>
        <p:blipFill>
          <a:blip r:embed="rId2" cstate="print"/>
          <a:srcRect/>
          <a:stretch>
            <a:fillRect/>
          </a:stretch>
        </p:blipFill>
        <p:spPr bwMode="auto">
          <a:xfrm>
            <a:off x="6372200" y="44624"/>
            <a:ext cx="2736304" cy="720080"/>
          </a:xfrm>
          <a:prstGeom prst="rect">
            <a:avLst/>
          </a:prstGeom>
          <a:noFill/>
          <a:ln w="9525">
            <a:noFill/>
            <a:miter lim="800000"/>
            <a:headEnd/>
            <a:tailEnd/>
          </a:ln>
        </p:spPr>
      </p:pic>
      <p:pic>
        <p:nvPicPr>
          <p:cNvPr id="3074" name="Picture 2" descr="D:\jorge.ortiz\Documents\MAESTRIA ESPE\PETI\Proyecto 2\Paper fin Trabajo\PEI5.jpg"/>
          <p:cNvPicPr>
            <a:picLocks noChangeAspect="1" noChangeArrowheads="1"/>
          </p:cNvPicPr>
          <p:nvPr/>
        </p:nvPicPr>
        <p:blipFill rotWithShape="1">
          <a:blip r:embed="rId3">
            <a:extLst>
              <a:ext uri="{28A0092B-C50C-407E-A947-70E740481C1C}">
                <a14:useLocalDpi xmlns:a14="http://schemas.microsoft.com/office/drawing/2010/main" val="0"/>
              </a:ext>
            </a:extLst>
          </a:blip>
          <a:srcRect t="21868" b="25302"/>
          <a:stretch/>
        </p:blipFill>
        <p:spPr bwMode="auto">
          <a:xfrm>
            <a:off x="1067002" y="2204864"/>
            <a:ext cx="7106583" cy="272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245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0950" y="1785926"/>
            <a:ext cx="8678768" cy="4714908"/>
          </a:xfrm>
          <a:solidFill>
            <a:schemeClr val="bg2">
              <a:lumMod val="50000"/>
            </a:schemeClr>
          </a:solidFill>
          <a:effectLst>
            <a:outerShdw blurRad="50800" dist="38100" dir="2700000" algn="tl" rotWithShape="0">
              <a:prstClr val="black">
                <a:alpha val="40000"/>
              </a:prstClr>
            </a:outerShdw>
          </a:effectLst>
        </p:spPr>
        <p:txBody>
          <a:bodyPr/>
          <a:lstStyle/>
          <a:p>
            <a:r>
              <a:rPr lang="es-EC" dirty="0"/>
              <a:t/>
            </a:r>
            <a:br>
              <a:rPr lang="es-EC" dirty="0"/>
            </a:br>
            <a:endParaRPr lang="es-EC" dirty="0"/>
          </a:p>
        </p:txBody>
      </p:sp>
      <p:sp>
        <p:nvSpPr>
          <p:cNvPr id="3" name="2 Subtítulo"/>
          <p:cNvSpPr>
            <a:spLocks noGrp="1"/>
          </p:cNvSpPr>
          <p:nvPr>
            <p:ph type="subTitle" idx="1"/>
          </p:nvPr>
        </p:nvSpPr>
        <p:spPr>
          <a:xfrm>
            <a:off x="533400" y="1928802"/>
            <a:ext cx="7967690" cy="4500594"/>
          </a:xfrm>
        </p:spPr>
        <p:txBody>
          <a:bodyPr>
            <a:normAutofit/>
          </a:bodyPr>
          <a:lstStyle/>
          <a:p>
            <a:pPr algn="ctr"/>
            <a:r>
              <a:rPr lang="es-ES_tradnl" sz="4000" b="1" dirty="0" smtClean="0"/>
              <a:t>GRACIAS POR SU ATENCIÓN</a:t>
            </a:r>
          </a:p>
          <a:p>
            <a:pPr algn="ctr"/>
            <a:endParaRPr lang="es-ES_tradnl" sz="3100" dirty="0" smtClean="0">
              <a:latin typeface="Estrangelo Edessa" pitchFamily="66" charset="0"/>
              <a:cs typeface="Estrangelo Edessa" pitchFamily="66" charset="0"/>
            </a:endParaRPr>
          </a:p>
          <a:p>
            <a:pPr algn="ctr"/>
            <a:r>
              <a:rPr lang="es-ES_tradnl" sz="2800" dirty="0" smtClean="0"/>
              <a:t>Ing. Jorge Israel Ortiz Mármol</a:t>
            </a:r>
          </a:p>
          <a:p>
            <a:pPr algn="ctr"/>
            <a:endParaRPr lang="es-ES_tradnl" sz="2800" dirty="0" smtClean="0"/>
          </a:p>
          <a:p>
            <a:pPr algn="ctr"/>
            <a:r>
              <a:rPr lang="es-ES_tradnl" sz="2800" dirty="0" smtClean="0"/>
              <a:t>jorge.ortiz@celec.gob.ec</a:t>
            </a:r>
            <a:endParaRPr lang="es-ES_tradnl" sz="2800" dirty="0" smtClean="0"/>
          </a:p>
          <a:p>
            <a:pPr algn="ctr"/>
            <a:endParaRPr lang="es-ES_tradnl" sz="2800" dirty="0" smtClean="0"/>
          </a:p>
          <a:p>
            <a:pPr algn="ctr"/>
            <a:r>
              <a:rPr lang="es-ES_tradnl" sz="2800" dirty="0" smtClean="0"/>
              <a:t>Diciembre de </a:t>
            </a:r>
            <a:r>
              <a:rPr lang="es-ES_tradnl" sz="2800" dirty="0" smtClean="0"/>
              <a:t>2013</a:t>
            </a:r>
          </a:p>
          <a:p>
            <a:pPr algn="ctr"/>
            <a:endParaRPr lang="es-EC" dirty="0"/>
          </a:p>
        </p:txBody>
      </p:sp>
      <p:pic>
        <p:nvPicPr>
          <p:cNvPr id="4" name="3 Imagen" descr="logo_espe"/>
          <p:cNvPicPr/>
          <p:nvPr/>
        </p:nvPicPr>
        <p:blipFill>
          <a:blip r:embed="rId3" cstate="print"/>
          <a:srcRect/>
          <a:stretch>
            <a:fillRect/>
          </a:stretch>
        </p:blipFill>
        <p:spPr bwMode="auto">
          <a:xfrm>
            <a:off x="1857356" y="52435"/>
            <a:ext cx="5419729" cy="157636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4 Marcador de número de diapositiva"/>
          <p:cNvSpPr>
            <a:spLocks noGrp="1"/>
          </p:cNvSpPr>
          <p:nvPr>
            <p:ph type="sldNum" sz="quarter" idx="12"/>
          </p:nvPr>
        </p:nvSpPr>
        <p:spPr/>
        <p:txBody>
          <a:bodyPr/>
          <a:lstStyle/>
          <a:p>
            <a:fld id="{BCF43E4D-18A0-49D5-A760-D56AB4B8DE59}" type="slidenum">
              <a:rPr lang="es-EC" smtClean="0"/>
              <a:pPr/>
              <a:t>94</a:t>
            </a:fld>
            <a:endParaRPr lang="es-EC" dirty="0"/>
          </a:p>
        </p:txBody>
      </p:sp>
    </p:spTree>
    <p:extLst>
      <p:ext uri="{BB962C8B-B14F-4D97-AF65-F5344CB8AC3E}">
        <p14:creationId xmlns:p14="http://schemas.microsoft.com/office/powerpoint/2010/main" val="2163884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1521</TotalTime>
  <Words>7988</Words>
  <Application>Microsoft Office PowerPoint</Application>
  <PresentationFormat>Presentación en pantalla (4:3)</PresentationFormat>
  <Paragraphs>803</Paragraphs>
  <Slides>94</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94</vt:i4>
      </vt:variant>
    </vt:vector>
  </HeadingPairs>
  <TitlesOfParts>
    <vt:vector size="96" baseType="lpstr">
      <vt:lpstr>Flujo</vt:lpstr>
      <vt:lpstr>Visio</vt:lpstr>
      <vt:lpstr> </vt:lpstr>
      <vt:lpstr>CONTENIDO</vt:lpstr>
      <vt:lpstr>CONTENIDO</vt:lpstr>
      <vt:lpstr>1. INTRODUCCIÓN</vt:lpstr>
      <vt:lpstr>1. INTRODUCCIÓN</vt:lpstr>
      <vt:lpstr>1. INTRODUCCIÓN</vt:lpstr>
      <vt:lpstr>1. INTRODUCCIÓN</vt:lpstr>
      <vt:lpstr>1. INTRODUCCIÓN</vt:lpstr>
      <vt:lpstr>1. INTRODUCCIÓN</vt:lpstr>
      <vt:lpstr>1. INTRODUCCIÓN</vt:lpstr>
      <vt:lpstr>1. INTRODUCCIÓN</vt:lpstr>
      <vt:lpstr>CONTENIDO</vt:lpstr>
      <vt:lpstr>2. OBJETIVOS</vt:lpstr>
      <vt:lpstr>CONTENIDO</vt:lpstr>
      <vt:lpstr>3. PETI FASE I- SITUACIÓN ACTUAL</vt:lpstr>
      <vt:lpstr>3. PETI FASE I- SITUACIÓN ACTUAL</vt:lpstr>
      <vt:lpstr>3. PETI FASE I- SITUACIÓN ACTUAL</vt:lpstr>
      <vt:lpstr>3. PETI FASE I- SITUACIÓN ACTUAL</vt:lpstr>
      <vt:lpstr>3. PETI FASE I- SITUACIÓN ACTUAL</vt:lpstr>
      <vt:lpstr>7. PETI FASE I- SITUACIÓN ACTUAL</vt:lpstr>
      <vt:lpstr>7. PETI FASE I- SITUACIÓN ACTUAL</vt:lpstr>
      <vt:lpstr>3. PETI FASE I- SITUACIÓN ACTUAL</vt:lpstr>
      <vt:lpstr>3. PETI FASE I- SITUACIÓN ACTUAL</vt:lpstr>
      <vt:lpstr>3. PETI FASE I- SITUACIÓN ACTUAL</vt:lpstr>
      <vt:lpstr>3. PETI FASE I- SITUACIÓN ACTUAL</vt:lpstr>
      <vt:lpstr>3. PETI FASE I- SITUACIÓN ACTUAL</vt:lpstr>
      <vt:lpstr>3. PETI FASE I- SITUACIÓN ACTUAL</vt:lpstr>
      <vt:lpstr>3. PETI FASE I- SITUACIÓN ACTUAL</vt:lpstr>
      <vt:lpstr>CONTENIDO</vt:lpstr>
      <vt:lpstr>4. PETI FASE II- MODELO DE NEGOCIOS/ORGANIZACIÓN</vt:lpstr>
      <vt:lpstr>4. PETI FASE II- MODELO DE NEGOCIOS/ORGANIZACIÓN</vt:lpstr>
      <vt:lpstr>4. PETI FASE II- MODELO DE NEGOCIOS/ORGANIZACIÓN</vt:lpstr>
      <vt:lpstr>4. PETI FASE II- MODELO DE NEGOCIOS/ORGANIZACIÓN</vt:lpstr>
      <vt:lpstr>4. PETI FASE II- MODELO DE NEGOCIOS/ORGANIZACIÓN</vt:lpstr>
      <vt:lpstr>4. PETI FASE II- MODELO DE NEGOCIOS/ORGANIZACIÓN</vt:lpstr>
      <vt:lpstr>4. PETI FASE II- MODELO DE NEGOCIOS/ORGANIZACIÓN</vt:lpstr>
      <vt:lpstr>4. PETI FASE II- MODELO DE NEGOCIOS/ORGANIZACIÓN</vt:lpstr>
      <vt:lpstr>4. PETI FASE II- MODELO DE NEGOCIOS/ORGANIZACIÓN</vt:lpstr>
      <vt:lpstr>Presentación de PowerPoint</vt:lpstr>
      <vt:lpstr>Presentación de PowerPoint</vt:lpstr>
      <vt:lpstr>4. PETI FASE II- MODELO DE NEGOCIOS/ORGANIZACIÓN</vt:lpstr>
      <vt:lpstr>4. PETI FASE II- MODELO DE NEGOCIOS/ORGANIZACIÓN</vt:lpstr>
      <vt:lpstr>4. PETI FASE II- MODELO DE NEGOCIOS/ORGANIZACIÓN</vt:lpstr>
      <vt:lpstr>4. PETI FASE II- MODELO DE NEGOCIOS/ORGANIZACIÓN</vt:lpstr>
      <vt:lpstr>4. PETI FASE II- MODELO DE NEGOCIOS/ORGANIZACIÓN</vt:lpstr>
      <vt:lpstr>4. PETI FASE II- MODELO DE NEGOCIOS/ORGANIZACIÓN</vt:lpstr>
      <vt:lpstr>4. PETI FASE II- MODELO DE NEGOCIOS/ORGANIZACIÓN</vt:lpstr>
      <vt:lpstr>4. PETI FASE II- MODELO DE NEGOCIOS/ORGANIZACIÓN</vt:lpstr>
      <vt:lpstr>4. PETI FASE II- MODELO DE NEGOCIOS/ORGANIZACIÓN</vt:lpstr>
      <vt:lpstr>4. PETI FASE II- MODELO DE NEGOCIOS/ORGANIZACIÓN</vt:lpstr>
      <vt:lpstr>4. PETI FASE II- MODELO DE NEGOCIOS/ORGANIZACIÓN</vt:lpstr>
      <vt:lpstr>4. PETI FASE II- MODELO DE NEGOCIOS/ORGANIZACIÓN</vt:lpstr>
      <vt:lpstr>4. PETI FASE II- MODELO DE NEGOCIOS/ORGANIZACIÓN</vt:lpstr>
      <vt:lpstr>CONTENIDO</vt:lpstr>
      <vt:lpstr>5. PETI FASE III: MODELO DE TI</vt:lpstr>
      <vt:lpstr>5. PETI FASE III: MODELO DE TI</vt:lpstr>
      <vt:lpstr>5. PETI FASE III: MODELO DE TI</vt:lpstr>
      <vt:lpstr>5. PETI FASE III: MODELO DE TI</vt:lpstr>
      <vt:lpstr>5. PETI FASE III: MODELO DE TI</vt:lpstr>
      <vt:lpstr>5. PETI FASE III: MODELO DE TI</vt:lpstr>
      <vt:lpstr>5. PETI FASE III: MODELO DE TI</vt:lpstr>
      <vt:lpstr>5. PETI FASE III: MODELO DE TI</vt:lpstr>
      <vt:lpstr>5. PETI FASE III: MODELO DE TI</vt:lpstr>
      <vt:lpstr>5. PETI FASE III: MODELO DE TI</vt:lpstr>
      <vt:lpstr>5. PETI FASE III: MODELO DE TI</vt:lpstr>
      <vt:lpstr>2. PETI FASE III: MODELO DE TI</vt:lpstr>
      <vt:lpstr>5. PETI FASE III: MODELO DE TI</vt:lpstr>
      <vt:lpstr>5. PETI FASE III: MODELO DE TI</vt:lpstr>
      <vt:lpstr>5. PETI FASE III: MODELO DE TI</vt:lpstr>
      <vt:lpstr>5. PETI FASE III: MODELO DE TI</vt:lpstr>
      <vt:lpstr>5. PETI FASE III: MODELO DE TI</vt:lpstr>
      <vt:lpstr>5. PETI FASE III: MODELO DE TI</vt:lpstr>
      <vt:lpstr>5. PETI FASE III: MODELO DE TI</vt:lpstr>
      <vt:lpstr>5. PETI FASE III: MODELO DE TI</vt:lpstr>
      <vt:lpstr>5. PETI FASE III: MODELO DE TI</vt:lpstr>
      <vt:lpstr>5. PETI FASE III: MODELO DE TI</vt:lpstr>
      <vt:lpstr>5. PETI FASE III: MODELO DE TI</vt:lpstr>
      <vt:lpstr>CONTENIDO</vt:lpstr>
      <vt:lpstr>6. PETI FASE IV: MODELO DE PLANIFICACIÓN DE TI</vt:lpstr>
      <vt:lpstr>6. PETI FASE IV: MODELO DE PLANIFICACIÓN DE TI</vt:lpstr>
      <vt:lpstr>6. PETI FASE IV: MODELO DE PLANIFICACIÓN DE TI</vt:lpstr>
      <vt:lpstr>6. PETI FASE IV: MODELO DE PLANIFICACIÓN DE TI</vt:lpstr>
      <vt:lpstr>6. PETI FASE IV: MODELO DE PLANIFICACIÓN DE TI</vt:lpstr>
      <vt:lpstr>6. PETI FASE IV: MODELO DE PLANIFICACIÓN DE TI</vt:lpstr>
      <vt:lpstr>6. PETI FASE IV: MODELO DE PLANIFICACIÓN DE TI</vt:lpstr>
      <vt:lpstr>CONTENIDO</vt:lpstr>
      <vt:lpstr>7. CONCLUSIONES Y RECOMENDACIONES</vt:lpstr>
      <vt:lpstr>7. CONCLUSIONES Y RECOMENDACIONES</vt:lpstr>
      <vt:lpstr>7. CONCLUSIONES Y RECOMENDACIONES</vt:lpstr>
      <vt:lpstr>7. CONCLUSIONES Y RECOMENDACIONES</vt:lpstr>
      <vt:lpstr>7. CONCLUSIONES Y RECOMENDACIONES</vt:lpstr>
      <vt:lpstr>7. CONCLUSIONES Y RECOMENDACIONES</vt:lpstr>
      <vt:lpstr>Presentación de PowerPoint</vt:lpstr>
      <vt:lpstr> </vt:lpstr>
    </vt:vector>
  </TitlesOfParts>
  <Company>CELEC 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ESTRATÉGICA DE TECNOLOGÍAS DE INFORMACIÓN DE LA CORPORACIÓN ELÉCTRICA DEL ECUADOR CELEC EP APLICANDO LA METODOLOGÍA PETI (FASES I y II)</dc:title>
  <dc:creator>CND0450VP0</dc:creator>
  <cp:lastModifiedBy>Jorge Ortiz M</cp:lastModifiedBy>
  <cp:revision>128</cp:revision>
  <dcterms:created xsi:type="dcterms:W3CDTF">2012-03-27T22:00:51Z</dcterms:created>
  <dcterms:modified xsi:type="dcterms:W3CDTF">2013-12-09T22:48:43Z</dcterms:modified>
</cp:coreProperties>
</file>