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94" r:id="rId4"/>
    <p:sldId id="291" r:id="rId5"/>
    <p:sldId id="292" r:id="rId6"/>
    <p:sldId id="261" r:id="rId7"/>
    <p:sldId id="289" r:id="rId8"/>
    <p:sldId id="293" r:id="rId9"/>
    <p:sldId id="342" r:id="rId10"/>
    <p:sldId id="406" r:id="rId11"/>
    <p:sldId id="419" r:id="rId12"/>
    <p:sldId id="476" r:id="rId13"/>
    <p:sldId id="421" r:id="rId14"/>
    <p:sldId id="465" r:id="rId15"/>
    <p:sldId id="474" r:id="rId16"/>
    <p:sldId id="475" r:id="rId17"/>
    <p:sldId id="477" r:id="rId18"/>
    <p:sldId id="478" r:id="rId19"/>
    <p:sldId id="479" r:id="rId20"/>
    <p:sldId id="362" r:id="rId21"/>
    <p:sldId id="365" r:id="rId22"/>
    <p:sldId id="369" r:id="rId23"/>
    <p:sldId id="377" r:id="rId24"/>
    <p:sldId id="378" r:id="rId25"/>
    <p:sldId id="380" r:id="rId26"/>
    <p:sldId id="388" r:id="rId27"/>
    <p:sldId id="392" r:id="rId28"/>
    <p:sldId id="390" r:id="rId29"/>
    <p:sldId id="393" r:id="rId30"/>
    <p:sldId id="395" r:id="rId31"/>
    <p:sldId id="396" r:id="rId32"/>
    <p:sldId id="394" r:id="rId33"/>
    <p:sldId id="397" r:id="rId34"/>
    <p:sldId id="398" r:id="rId35"/>
    <p:sldId id="399" r:id="rId36"/>
    <p:sldId id="400" r:id="rId37"/>
    <p:sldId id="401" r:id="rId38"/>
    <p:sldId id="402" r:id="rId39"/>
    <p:sldId id="403" r:id="rId40"/>
    <p:sldId id="40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02" autoAdjust="0"/>
    <p:restoredTop sz="94662" autoAdjust="0"/>
  </p:normalViewPr>
  <p:slideViewPr>
    <p:cSldViewPr>
      <p:cViewPr varScale="1">
        <p:scale>
          <a:sx n="70" d="100"/>
          <a:sy n="70" d="100"/>
        </p:scale>
        <p:origin x="-241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22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dondear rectángulo de esquina diagonal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67B2EC8-85DA-40FF-A5E4-1B321E7DDC72}" type="datetimeFigureOut">
              <a:rPr lang="en-US" smtClean="0"/>
              <a:t>21-Jan-14</a:t>
            </a:fld>
            <a:endParaRPr lang="en-US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D96AA27-1454-4B21-88C7-A2408F80429B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7B2EC8-85DA-40FF-A5E4-1B321E7DDC72}" type="datetimeFigureOut">
              <a:rPr lang="en-US" smtClean="0"/>
              <a:t>21-Jan-14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96AA27-1454-4B21-88C7-A2408F80429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7B2EC8-85DA-40FF-A5E4-1B321E7DDC72}" type="datetimeFigureOut">
              <a:rPr lang="en-US" smtClean="0"/>
              <a:t>21-Jan-14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96AA27-1454-4B21-88C7-A2408F80429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7B2EC8-85DA-40FF-A5E4-1B321E7DDC72}" type="datetimeFigureOut">
              <a:rPr lang="en-US" smtClean="0"/>
              <a:t>21-Jan-14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96AA27-1454-4B21-88C7-A2408F80429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67B2EC8-85DA-40FF-A5E4-1B321E7DDC72}" type="datetimeFigureOut">
              <a:rPr lang="en-US" smtClean="0"/>
              <a:t>21-Jan-14</a:t>
            </a:fld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D96AA27-1454-4B21-88C7-A2408F80429B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7B2EC8-85DA-40FF-A5E4-1B321E7DDC72}" type="datetimeFigureOut">
              <a:rPr lang="en-US" smtClean="0"/>
              <a:t>21-Jan-14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D96AA27-1454-4B21-88C7-A2408F80429B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9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7B2EC8-85DA-40FF-A5E4-1B321E7DDC72}" type="datetimeFigureOut">
              <a:rPr lang="en-US" smtClean="0"/>
              <a:t>21-Jan-14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D96AA27-1454-4B21-88C7-A2408F80429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7B2EC8-85DA-40FF-A5E4-1B321E7DDC72}" type="datetimeFigureOut">
              <a:rPr lang="en-US" smtClean="0"/>
              <a:t>21-Jan-14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96AA27-1454-4B21-88C7-A2408F80429B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6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7B2EC8-85DA-40FF-A5E4-1B321E7DDC72}" type="datetimeFigureOut">
              <a:rPr lang="en-US" smtClean="0"/>
              <a:t>21-Jan-14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96AA27-1454-4B21-88C7-A2408F80429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9" name="8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67B2EC8-85DA-40FF-A5E4-1B321E7DDC72}" type="datetimeFigureOut">
              <a:rPr lang="en-US" smtClean="0"/>
              <a:t>21-Jan-14</a:t>
            </a:fld>
            <a:endParaRPr lang="en-US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D96AA27-1454-4B21-88C7-A2408F80429B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s-E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Haga clic en el icono para agregar una imagen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67B2EC8-85DA-40FF-A5E4-1B321E7DDC72}" type="datetimeFigureOut">
              <a:rPr lang="en-US" smtClean="0"/>
              <a:t>21-Jan-14</a:t>
            </a:fld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D96AA27-1454-4B21-88C7-A2408F80429B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dondear rectángulo de esquina diagonal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67B2EC8-85DA-40FF-A5E4-1B321E7DDC72}" type="datetimeFigureOut">
              <a:rPr lang="en-US" smtClean="0"/>
              <a:t>21-Jan-14</a:t>
            </a:fld>
            <a:endParaRPr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D96AA27-1454-4B21-88C7-A2408F80429B}" type="slidenum">
              <a:rPr lang="en-US" smtClean="0"/>
              <a:t>‹Nº›</a:t>
            </a:fld>
            <a:endParaRPr lang="en-U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9144000" cy="2209800"/>
          </a:xfrm>
        </p:spPr>
        <p:txBody>
          <a:bodyPr>
            <a:normAutofit/>
          </a:bodyPr>
          <a:lstStyle/>
          <a:p>
            <a:pPr algn="ctr"/>
            <a:r>
              <a:rPr lang="es-EC" sz="2500" dirty="0" smtClean="0"/>
              <a:t>Presentación formal del proyecto de grado: </a:t>
            </a:r>
            <a:br>
              <a:rPr lang="es-EC" sz="2500" dirty="0" smtClean="0"/>
            </a:br>
            <a:r>
              <a:rPr lang="es-EC" sz="2500" dirty="0" smtClean="0"/>
              <a:t>“DISEÑO E INSTALACIÓN DE UN SISTEMA DE  ASISTENCIA A LA CONDUCCIÓN PARA VEHÍCULOS DE TRASMISIÓN MANUAL A FIN DE ASISTIR A PERSONAS DISCAPACITADAS CON MOVILIDAD REDUCIDA EN AMBAS PIERNAS”   </a:t>
            </a:r>
            <a:r>
              <a:rPr lang="en-US" sz="2500" dirty="0" smtClean="0"/>
              <a:t> </a:t>
            </a:r>
            <a:endParaRPr lang="en-US" sz="25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343400" y="5638800"/>
            <a:ext cx="4579034" cy="1219200"/>
          </a:xfrm>
        </p:spPr>
        <p:txBody>
          <a:bodyPr>
            <a:normAutofit fontScale="70000" lnSpcReduction="20000"/>
          </a:bodyPr>
          <a:lstStyle/>
          <a:p>
            <a:r>
              <a:rPr lang="es-EC" dirty="0" smtClean="0"/>
              <a:t>Autores:</a:t>
            </a:r>
          </a:p>
          <a:p>
            <a:r>
              <a:rPr lang="es-EC" dirty="0" smtClean="0"/>
              <a:t>Jhonny Veloz Vargas</a:t>
            </a:r>
          </a:p>
          <a:p>
            <a:r>
              <a:rPr lang="es-EC" dirty="0" smtClean="0"/>
              <a:t>Mauricio German Pérez Mejía </a:t>
            </a:r>
            <a:endParaRPr lang="es-EC" dirty="0"/>
          </a:p>
        </p:txBody>
      </p:sp>
      <p:pic>
        <p:nvPicPr>
          <p:cNvPr id="1026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7143751" cy="18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44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r>
              <a:rPr lang="es-EC" dirty="0" smtClean="0"/>
              <a:t>Diseño Mecánico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304800" y="1488757"/>
            <a:ext cx="101346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r>
              <a:rPr lang="es-ES" sz="2600" b="1" dirty="0" smtClean="0"/>
              <a:t>Mecanismo de Aceleración </a:t>
            </a:r>
            <a:endParaRPr lang="es-EC" sz="2600" b="1" dirty="0" smtClean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t="18228" r="21503" b="30904"/>
          <a:stretch/>
        </p:blipFill>
        <p:spPr bwMode="auto">
          <a:xfrm>
            <a:off x="914400" y="2120900"/>
            <a:ext cx="7391400" cy="423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65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:\Tesis\FOTOS\2013-07-20\DSC_05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12087"/>
            <a:ext cx="66294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r>
              <a:rPr lang="es-EC" dirty="0" smtClean="0"/>
              <a:t>Diseño Mecánico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304800" y="1488757"/>
            <a:ext cx="1013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buClr>
                <a:schemeClr val="accent1"/>
              </a:buClr>
              <a:buSzPct val="70000"/>
            </a:pPr>
            <a:r>
              <a:rPr lang="es-ES" sz="2600" b="1" dirty="0" smtClean="0"/>
              <a:t>(C) </a:t>
            </a:r>
            <a:r>
              <a:rPr lang="es-EC" sz="2800" b="1" dirty="0" smtClean="0"/>
              <a:t>Fijación</a:t>
            </a:r>
            <a:r>
              <a:rPr lang="en-US" sz="2800" b="1" dirty="0" smtClean="0"/>
              <a:t> al motor (</a:t>
            </a:r>
            <a:r>
              <a:rPr lang="es-EC" sz="2800" b="1" dirty="0" smtClean="0"/>
              <a:t>instalación y pruebas</a:t>
            </a:r>
            <a:r>
              <a:rPr lang="en-US" sz="2800" b="1" dirty="0" smtClean="0"/>
              <a:t>)</a:t>
            </a:r>
            <a:endParaRPr lang="en-US" sz="2800" b="1" dirty="0"/>
          </a:p>
          <a:p>
            <a:pPr marL="0" lvl="2" indent="0"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endParaRPr lang="es-EC" sz="2600" b="1" dirty="0" smtClean="0"/>
          </a:p>
        </p:txBody>
      </p:sp>
    </p:spTree>
    <p:extLst>
      <p:ext uri="{BB962C8B-B14F-4D97-AF65-F5344CB8AC3E}">
        <p14:creationId xmlns:p14="http://schemas.microsoft.com/office/powerpoint/2010/main" val="107470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r>
              <a:rPr lang="es-EC" dirty="0" smtClean="0"/>
              <a:t>Diseño Mecánico</a:t>
            </a:r>
            <a:endParaRPr lang="es-EC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57200" y="1646237"/>
            <a:ext cx="8229600" cy="563563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92100" lvl="2" indent="-292100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r>
              <a:rPr lang="es-EC" sz="2400" b="1" dirty="0" smtClean="0"/>
              <a:t>Esquema</a:t>
            </a:r>
            <a:r>
              <a:rPr lang="en-US" sz="2400" b="1" dirty="0" smtClean="0"/>
              <a:t> </a:t>
            </a:r>
            <a:r>
              <a:rPr lang="es-EC" sz="2400" b="1" dirty="0" smtClean="0"/>
              <a:t>general del diseño mecánico</a:t>
            </a:r>
          </a:p>
          <a:p>
            <a:endParaRPr lang="es-EC" dirty="0"/>
          </a:p>
        </p:txBody>
      </p:sp>
      <p:pic>
        <p:nvPicPr>
          <p:cNvPr id="6" name="5 Imagen" descr="C:\Users\Jh0nni\Pictures\esquemas\Esquema gener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78" y="2133600"/>
            <a:ext cx="8229600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Estrella de 5 puntas"/>
          <p:cNvSpPr/>
          <p:nvPr/>
        </p:nvSpPr>
        <p:spPr>
          <a:xfrm>
            <a:off x="8686800" y="6477000"/>
            <a:ext cx="3048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2355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r>
              <a:rPr lang="es-EC" dirty="0" smtClean="0"/>
              <a:t>Diseño Mecánico</a:t>
            </a:r>
            <a:endParaRPr lang="es-EC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t="30196" r="24259" b="28749"/>
          <a:stretch/>
        </p:blipFill>
        <p:spPr bwMode="auto">
          <a:xfrm>
            <a:off x="1295400" y="1676400"/>
            <a:ext cx="6858000" cy="487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46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3" t="24353" r="24580" b="33095"/>
          <a:stretch/>
        </p:blipFill>
        <p:spPr bwMode="auto">
          <a:xfrm>
            <a:off x="1371600" y="1557167"/>
            <a:ext cx="6477000" cy="499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r>
              <a:rPr lang="es-EC" dirty="0" smtClean="0"/>
              <a:t>Diseño Mecánico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7717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25192" r="22815" b="31816"/>
          <a:stretch/>
        </p:blipFill>
        <p:spPr bwMode="auto">
          <a:xfrm>
            <a:off x="1066801" y="1524000"/>
            <a:ext cx="7010399" cy="509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r>
              <a:rPr lang="es-EC" dirty="0" smtClean="0"/>
              <a:t>Diseño Mecánico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916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676400"/>
            <a:ext cx="9144000" cy="24384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09600" y="405936"/>
            <a:ext cx="8229600" cy="1143000"/>
          </a:xfrm>
          <a:prstGeom prst="rect">
            <a:avLst/>
          </a:prstGeom>
        </p:spPr>
        <p:txBody>
          <a:bodyPr rIns="91440" anchor="b">
            <a:normAutofit fontScale="925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s-EC" dirty="0" smtClean="0"/>
              <a:t>Diseño Mecánico- video simulaciones</a:t>
            </a:r>
            <a:endParaRPr lang="es-EC" dirty="0"/>
          </a:p>
        </p:txBody>
      </p:sp>
      <p:pic>
        <p:nvPicPr>
          <p:cNvPr id="6" name="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495801"/>
            <a:ext cx="9144000" cy="230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1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r>
              <a:rPr lang="es-EC" dirty="0" smtClean="0"/>
              <a:t>Diseño Mecánico</a:t>
            </a:r>
            <a:endParaRPr lang="es-EC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57200" y="1646237"/>
            <a:ext cx="8229600" cy="563563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92100" lvl="2" indent="-292100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r>
              <a:rPr lang="es-EC" sz="2400" b="1" dirty="0" smtClean="0"/>
              <a:t>Esquema</a:t>
            </a:r>
            <a:r>
              <a:rPr lang="en-US" sz="2400" b="1" dirty="0" smtClean="0"/>
              <a:t> </a:t>
            </a:r>
            <a:r>
              <a:rPr lang="es-EC" sz="2400" b="1" dirty="0" smtClean="0"/>
              <a:t>general del diseño mecánico</a:t>
            </a:r>
          </a:p>
          <a:p>
            <a:endParaRPr lang="es-EC" dirty="0"/>
          </a:p>
        </p:txBody>
      </p:sp>
      <p:pic>
        <p:nvPicPr>
          <p:cNvPr id="6" name="5 Imagen" descr="C:\Users\Jh0nni\Pictures\esquemas\Esquema gener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78" y="2133600"/>
            <a:ext cx="8229600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Estrella de 5 puntas"/>
          <p:cNvSpPr/>
          <p:nvPr/>
        </p:nvSpPr>
        <p:spPr>
          <a:xfrm>
            <a:off x="8686800" y="6477000"/>
            <a:ext cx="3048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2355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r>
              <a:rPr lang="es-EC" dirty="0" smtClean="0"/>
              <a:t>Instalación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457200" y="930294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r>
              <a:rPr lang="es-EC" sz="2800" dirty="0" smtClean="0"/>
              <a:t>Montaje del sistema mecánico: </a:t>
            </a:r>
            <a:endParaRPr lang="es-EC" sz="2600" b="1" dirty="0" smtClean="0"/>
          </a:p>
        </p:txBody>
      </p:sp>
      <p:sp>
        <p:nvSpPr>
          <p:cNvPr id="6" name="5 Rectángulo"/>
          <p:cNvSpPr/>
          <p:nvPr/>
        </p:nvSpPr>
        <p:spPr>
          <a:xfrm>
            <a:off x="673100" y="1635322"/>
            <a:ext cx="1124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Bastidor:</a:t>
            </a:r>
            <a:endParaRPr lang="es-EC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1" t="27504" r="21577" b="40104"/>
          <a:stretch/>
        </p:blipFill>
        <p:spPr bwMode="auto">
          <a:xfrm>
            <a:off x="304800" y="2004654"/>
            <a:ext cx="5791200" cy="236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6" t="29080" r="21428" b="41840"/>
          <a:stretch/>
        </p:blipFill>
        <p:spPr bwMode="auto">
          <a:xfrm>
            <a:off x="298450" y="4374177"/>
            <a:ext cx="579755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8 Imagen"/>
          <p:cNvPicPr/>
          <p:nvPr/>
        </p:nvPicPr>
        <p:blipFill rotWithShape="1">
          <a:blip r:embed="rId4"/>
          <a:srcRect l="27282" t="31332" r="32975" b="18538"/>
          <a:stretch/>
        </p:blipFill>
        <p:spPr bwMode="auto">
          <a:xfrm>
            <a:off x="6096000" y="2004654"/>
            <a:ext cx="2781300" cy="233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9 Imagen"/>
          <p:cNvPicPr/>
          <p:nvPr/>
        </p:nvPicPr>
        <p:blipFill rotWithShape="1">
          <a:blip r:embed="rId5"/>
          <a:srcRect l="31041" t="16292" r="16757" b="11770"/>
          <a:stretch/>
        </p:blipFill>
        <p:spPr bwMode="auto">
          <a:xfrm>
            <a:off x="6057900" y="4338766"/>
            <a:ext cx="2819400" cy="21626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10 Estrella de 5 puntas"/>
          <p:cNvSpPr/>
          <p:nvPr/>
        </p:nvSpPr>
        <p:spPr>
          <a:xfrm>
            <a:off x="8686800" y="6477000"/>
            <a:ext cx="3048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Rectángulo"/>
          <p:cNvSpPr/>
          <p:nvPr/>
        </p:nvSpPr>
        <p:spPr>
          <a:xfrm>
            <a:off x="8182259" y="6476865"/>
            <a:ext cx="1009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3D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2573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15038" t="3761" r="15145" b="14778"/>
          <a:stretch/>
        </p:blipFill>
        <p:spPr bwMode="auto">
          <a:xfrm>
            <a:off x="1447800" y="2209800"/>
            <a:ext cx="6400800" cy="3505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Eléctrica electrónica y software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8041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000" dirty="0">
                <a:effectLst/>
              </a:rPr>
              <a:t>Lograr que el transporte sea accesible significa mejorar los factores ambientales permitiendo y facilitando la participación de todo ciudadano en una vida activa y completa. </a:t>
            </a:r>
            <a:endParaRPr lang="en-US" sz="2000" dirty="0"/>
          </a:p>
        </p:txBody>
      </p:sp>
      <p:sp>
        <p:nvSpPr>
          <p:cNvPr id="4" name="3 Rectángulo"/>
          <p:cNvSpPr/>
          <p:nvPr/>
        </p:nvSpPr>
        <p:spPr>
          <a:xfrm>
            <a:off x="1752600" y="5105400"/>
            <a:ext cx="632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No. 1.1: Alex Zanardi - Vehículo Adaptado. </a:t>
            </a:r>
            <a:endParaRPr lang="en-US" b="1" dirty="0"/>
          </a:p>
          <a:p>
            <a:pPr algn="ctr"/>
            <a:r>
              <a:rPr lang="es-EC" i="1" dirty="0"/>
              <a:t>Fuente: </a:t>
            </a:r>
            <a:r>
              <a:rPr lang="es-EC" dirty="0"/>
              <a:t>(Miranda, 2012)</a:t>
            </a:r>
            <a:endParaRPr lang="en-US" dirty="0"/>
          </a:p>
        </p:txBody>
      </p:sp>
      <p:pic>
        <p:nvPicPr>
          <p:cNvPr id="6" name="5 Imagen" descr="http://api.ning.com/files/iZhPFFAeUVCCc5fdGi43mrzVi-GhqdXWWcsL3nte5DfUnlKrEkRNtMrrhsu2hsVL59YIM6BgzwR67xoB2DB7esWqKRj4QWOR/zanardi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81200"/>
            <a:ext cx="4724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coche_google_nevada_0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/>
          <a:stretch/>
        </p:blipFill>
        <p:spPr bwMode="auto">
          <a:xfrm>
            <a:off x="295346" y="1981200"/>
            <a:ext cx="4505254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http://cdnnet2.kalooga.com/thumb?url=http%3A%2F%2Fcdn.20minutos.es%2Fimg2%2Frecortes%2F2012%2F03%2F30%2F54488-626-337.jpg&amp;key=fd974ff75cbd1e833ee846e0096a439731a23ad6&amp;method=fit&amp;size=1920x192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433" y="1981200"/>
            <a:ext cx="4197985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1485900" y="5105400"/>
            <a:ext cx="6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Figura No. 1.3: Steve Mahan – Vehículo de Google</a:t>
            </a:r>
            <a:endParaRPr lang="en-US" b="1" dirty="0"/>
          </a:p>
          <a:p>
            <a:pPr algn="ctr"/>
            <a:r>
              <a:rPr lang="es-EC" i="1" dirty="0"/>
              <a:t>Fuente: </a:t>
            </a:r>
            <a:r>
              <a:rPr lang="es-EC" dirty="0"/>
              <a:t>(20Minutos.es, 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1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Jh0nni\Dropbox\ESCRITO TESIS\esquemas electronicos\New folder\arduino UNO_bb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63088"/>
            <a:ext cx="5867400" cy="42615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Eléctrica electrónica y software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457200" y="1488757"/>
            <a:ext cx="838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r>
              <a:rPr lang="es-EC" sz="2600" b="1" dirty="0" smtClean="0"/>
              <a:t>Esquema del circuito de desarrollo con arduino Uno</a:t>
            </a:r>
          </a:p>
        </p:txBody>
      </p:sp>
    </p:spTree>
    <p:extLst>
      <p:ext uri="{BB962C8B-B14F-4D97-AF65-F5344CB8AC3E}">
        <p14:creationId xmlns:p14="http://schemas.microsoft.com/office/powerpoint/2010/main" val="294177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Jh0nni\Dropbox\ESCRITO TESIS\esquemas electronicos\New folder\arduino UNO MEGA_bb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9" b="9653"/>
          <a:stretch/>
        </p:blipFill>
        <p:spPr bwMode="auto">
          <a:xfrm>
            <a:off x="990600" y="2667000"/>
            <a:ext cx="4375785" cy="3667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Eléctrica electrónica y software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457200" y="1488757"/>
            <a:ext cx="838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r>
              <a:rPr lang="es-EC" sz="2600" b="1" dirty="0" smtClean="0"/>
              <a:t>Procesamiento de información y eléctrica (Válvulas direccionales)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6" t="48959" r="34821" b="16319"/>
          <a:stretch/>
        </p:blipFill>
        <p:spPr bwMode="auto">
          <a:xfrm>
            <a:off x="6248400" y="2654300"/>
            <a:ext cx="1981200" cy="165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5448300" y="2196643"/>
            <a:ext cx="3757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Pulsadores </a:t>
            </a:r>
            <a:r>
              <a:rPr lang="es-EC" dirty="0"/>
              <a:t>en disposición </a:t>
            </a:r>
            <a:r>
              <a:rPr lang="es-EC" dirty="0" err="1"/>
              <a:t>Pull</a:t>
            </a:r>
            <a:r>
              <a:rPr lang="es-EC" dirty="0"/>
              <a:t>-up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486400" y="4312208"/>
            <a:ext cx="2884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Acelerómetro </a:t>
            </a:r>
            <a:r>
              <a:rPr lang="es-EC" dirty="0" smtClean="0"/>
              <a:t>Adxl335 </a:t>
            </a:r>
          </a:p>
          <a:p>
            <a:r>
              <a:rPr lang="es-EC" dirty="0" smtClean="0"/>
              <a:t>(inclinación del vehículo)</a:t>
            </a:r>
            <a:endParaRPr lang="es-EC" dirty="0"/>
          </a:p>
        </p:txBody>
      </p:sp>
      <p:cxnSp>
        <p:nvCxnSpPr>
          <p:cNvPr id="10" name="9 Conector recto de flecha"/>
          <p:cNvCxnSpPr/>
          <p:nvPr/>
        </p:nvCxnSpPr>
        <p:spPr>
          <a:xfrm flipH="1">
            <a:off x="3581400" y="4958539"/>
            <a:ext cx="2057400" cy="29926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>
            <a:off x="5600700" y="5562600"/>
            <a:ext cx="35878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Salidas digitales opto acopladas</a:t>
            </a:r>
          </a:p>
          <a:p>
            <a:r>
              <a:rPr lang="es-EC" dirty="0" smtClean="0"/>
              <a:t>(Relés y </a:t>
            </a:r>
            <a:r>
              <a:rPr lang="es-EC" dirty="0" err="1" smtClean="0"/>
              <a:t>optoacopladores</a:t>
            </a:r>
            <a:r>
              <a:rPr lang="es-EC" dirty="0" smtClean="0"/>
              <a:t>)</a:t>
            </a:r>
            <a:endParaRPr lang="es-EC" dirty="0"/>
          </a:p>
          <a:p>
            <a:r>
              <a:rPr lang="es-EC" dirty="0" smtClean="0"/>
              <a:t>*Dimensionamiento</a:t>
            </a:r>
          </a:p>
        </p:txBody>
      </p:sp>
      <p:cxnSp>
        <p:nvCxnSpPr>
          <p:cNvPr id="12" name="11 Conector recto de flecha"/>
          <p:cNvCxnSpPr>
            <a:stCxn id="13" idx="1"/>
          </p:cNvCxnSpPr>
          <p:nvPr/>
        </p:nvCxnSpPr>
        <p:spPr>
          <a:xfrm flipH="1" flipV="1">
            <a:off x="3429000" y="4500883"/>
            <a:ext cx="2171700" cy="152338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02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r>
              <a:rPr lang="es-EC" dirty="0" smtClean="0"/>
              <a:t>Mecatrónica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457200" y="1488757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r>
              <a:rPr lang="es-EC" sz="2800" dirty="0" smtClean="0"/>
              <a:t>Integración de hardware y software: </a:t>
            </a:r>
            <a:endParaRPr lang="es-EC" sz="2600" b="1" dirty="0" smtClean="0"/>
          </a:p>
        </p:txBody>
      </p:sp>
      <p:pic>
        <p:nvPicPr>
          <p:cNvPr id="6" name="5 Imagen" descr="C:\Users\Jh0nni\Dropbox\ESCRITO TESIS\esquemas electronicos\New folder\Comunicaion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0" b="8278"/>
          <a:stretch/>
        </p:blipFill>
        <p:spPr bwMode="auto">
          <a:xfrm>
            <a:off x="199390" y="2640965"/>
            <a:ext cx="8944610" cy="4217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09600" y="2011977"/>
            <a:ext cx="8434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Esquema implementado para los ensayos y pruebas reales de funcionamiento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9664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57200" y="75182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 algn="r"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r>
              <a:rPr lang="es-EC" sz="2800" dirty="0" smtClean="0"/>
              <a:t>Puesta a punto de diseño </a:t>
            </a:r>
            <a:endParaRPr lang="es-EC" sz="2600" b="1" dirty="0" smtClean="0"/>
          </a:p>
        </p:txBody>
      </p:sp>
      <p:sp>
        <p:nvSpPr>
          <p:cNvPr id="6" name="5 Rectángulo"/>
          <p:cNvSpPr/>
          <p:nvPr/>
        </p:nvSpPr>
        <p:spPr>
          <a:xfrm>
            <a:off x="838200" y="1524000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E</a:t>
            </a:r>
            <a:r>
              <a:rPr lang="es-EC" dirty="0" smtClean="0"/>
              <a:t>lementos </a:t>
            </a:r>
            <a:r>
              <a:rPr lang="es-EC" dirty="0"/>
              <a:t>con los que se formó la interfaz de usuario necesaria para gobernar los servomecanismos instalados.</a:t>
            </a:r>
          </a:p>
        </p:txBody>
      </p:sp>
      <p:pic>
        <p:nvPicPr>
          <p:cNvPr id="7" name="6 Imagen" descr="D:\Tesis\FOTOS\2013-12-16\DSC_14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667000"/>
            <a:ext cx="40005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D:\Tesis\FOTOS\2013-12-16\DSC_146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67000"/>
            <a:ext cx="37338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Estrella de 5 puntas"/>
          <p:cNvSpPr/>
          <p:nvPr/>
        </p:nvSpPr>
        <p:spPr>
          <a:xfrm>
            <a:off x="8686800" y="6477000"/>
            <a:ext cx="3048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2534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57200" y="2286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r>
              <a:rPr lang="es-EC" sz="2800" dirty="0" smtClean="0"/>
              <a:t>Puesta a punto de diseño </a:t>
            </a:r>
            <a:endParaRPr lang="es-EC" sz="2600" b="1" dirty="0" smtClean="0"/>
          </a:p>
        </p:txBody>
      </p:sp>
      <p:sp>
        <p:nvSpPr>
          <p:cNvPr id="5" name="4 Rectángulo"/>
          <p:cNvSpPr/>
          <p:nvPr/>
        </p:nvSpPr>
        <p:spPr>
          <a:xfrm>
            <a:off x="838200" y="152400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Ensayos de funcionalidad y ergonomía del joystick</a:t>
            </a:r>
            <a:endParaRPr lang="es-EC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2" t="25348" r="19792" b="16146"/>
          <a:stretch/>
        </p:blipFill>
        <p:spPr bwMode="auto">
          <a:xfrm>
            <a:off x="787400" y="2286000"/>
            <a:ext cx="7226300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7 Imagen" descr="D:\Tesis\FOTOS\2013-12-16\DSC_151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0" t="27150" r="4552"/>
          <a:stretch/>
        </p:blipFill>
        <p:spPr bwMode="auto">
          <a:xfrm rot="5400000">
            <a:off x="6893555" y="193044"/>
            <a:ext cx="1833889" cy="19812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22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4" t="20139" r="21131" b="10417"/>
          <a:stretch/>
        </p:blipFill>
        <p:spPr bwMode="auto">
          <a:xfrm>
            <a:off x="228600" y="2146300"/>
            <a:ext cx="5694617" cy="424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57200" y="2286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 algn="r"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r>
              <a:rPr lang="es-EC" sz="2800" dirty="0" smtClean="0"/>
              <a:t>Puesta a punto de diseño </a:t>
            </a:r>
            <a:endParaRPr lang="es-EC" sz="2600" b="1" dirty="0" smtClean="0"/>
          </a:p>
        </p:txBody>
      </p:sp>
      <p:sp>
        <p:nvSpPr>
          <p:cNvPr id="6" name="5 Rectángulo"/>
          <p:cNvSpPr/>
          <p:nvPr/>
        </p:nvSpPr>
        <p:spPr>
          <a:xfrm>
            <a:off x="838200" y="152400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Pulsadores de mando:</a:t>
            </a:r>
            <a:endParaRPr lang="es-EC" dirty="0"/>
          </a:p>
        </p:txBody>
      </p:sp>
      <p:pic>
        <p:nvPicPr>
          <p:cNvPr id="7" name="6 Imagen" descr="D:\Tesis\FOTOS\2013-12-16\DSC_147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46300"/>
            <a:ext cx="2915983" cy="193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D:\Tesis\FOTOS\2013-12-16\DSC_150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9"/>
          <a:stretch/>
        </p:blipFill>
        <p:spPr bwMode="auto">
          <a:xfrm rot="5400000">
            <a:off x="6423690" y="4152904"/>
            <a:ext cx="2108201" cy="2362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117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:\Tesis-nuevo\fotos_mias_c\DSC0517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14600"/>
            <a:ext cx="4343400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D:\Tesis-nuevo\fotos_mias_c\DSC0517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4114800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"/>
          <p:cNvSpPr/>
          <p:nvPr/>
        </p:nvSpPr>
        <p:spPr>
          <a:xfrm>
            <a:off x="457200" y="2286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 algn="r"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r>
              <a:rPr lang="es-EC" sz="2800" dirty="0" smtClean="0"/>
              <a:t>Puesta a punto de diseño </a:t>
            </a:r>
            <a:endParaRPr lang="es-EC" sz="2600" b="1" dirty="0" smtClean="0"/>
          </a:p>
        </p:txBody>
      </p:sp>
      <p:sp>
        <p:nvSpPr>
          <p:cNvPr id="7" name="6 Rectángulo"/>
          <p:cNvSpPr/>
          <p:nvPr/>
        </p:nvSpPr>
        <p:spPr>
          <a:xfrm>
            <a:off x="609600" y="91440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Diseño y construcción de las placas electrónicas de control </a:t>
            </a:r>
            <a:endParaRPr lang="es-EC" dirty="0"/>
          </a:p>
        </p:txBody>
      </p:sp>
      <p:sp>
        <p:nvSpPr>
          <p:cNvPr id="8" name="7 Rectángulo"/>
          <p:cNvSpPr/>
          <p:nvPr/>
        </p:nvSpPr>
        <p:spPr>
          <a:xfrm>
            <a:off x="596900" y="160020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Placas borrador</a:t>
            </a:r>
            <a:endParaRPr lang="es-EC" dirty="0"/>
          </a:p>
        </p:txBody>
      </p:sp>
      <p:sp>
        <p:nvSpPr>
          <p:cNvPr id="9" name="8 Estrella de 5 puntas"/>
          <p:cNvSpPr/>
          <p:nvPr/>
        </p:nvSpPr>
        <p:spPr>
          <a:xfrm>
            <a:off x="8686800" y="6477000"/>
            <a:ext cx="3048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1772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r>
              <a:rPr lang="es-EC" dirty="0" smtClean="0"/>
              <a:t>Instalación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457200" y="930294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r>
              <a:rPr lang="es-EC" sz="2800" dirty="0" smtClean="0"/>
              <a:t>Montaje del sistema mecánico: </a:t>
            </a:r>
            <a:endParaRPr lang="es-EC" sz="2600" b="1" dirty="0" smtClean="0"/>
          </a:p>
        </p:txBody>
      </p:sp>
      <p:sp>
        <p:nvSpPr>
          <p:cNvPr id="8" name="7 Rectángulo"/>
          <p:cNvSpPr/>
          <p:nvPr/>
        </p:nvSpPr>
        <p:spPr>
          <a:xfrm>
            <a:off x="673100" y="1635322"/>
            <a:ext cx="4572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Mecanismos de frenado y desembrague </a:t>
            </a:r>
            <a:r>
              <a:rPr lang="es-EC" dirty="0" smtClean="0"/>
              <a:t>:</a:t>
            </a:r>
            <a:endParaRPr lang="es-EC" dirty="0"/>
          </a:p>
        </p:txBody>
      </p:sp>
      <p:pic>
        <p:nvPicPr>
          <p:cNvPr id="9" name="8 Imagen" descr="D:\Tesis-nuevo\fotos_mias_c\DSC0516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71" y="2017354"/>
            <a:ext cx="3629046" cy="229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 descr="D:\Tesis-nuevo\fotos_mias_c\DSC051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2017354"/>
            <a:ext cx="3527108" cy="229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 descr="D:\Tesis-nuevo\fotos_mias_c\DSC0516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4" y="4458612"/>
            <a:ext cx="3897323" cy="212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 descr="D:\Tesis-nuevo\fotos_mias_c\DSC0516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4541" y="3623270"/>
            <a:ext cx="2126615" cy="3797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901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15841" y="44958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Con esto podemos concluir que el proyecto se costeó por los 4100, que es prácticamente el presupuesto que se planteó inicialmente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121873" y="3803134"/>
            <a:ext cx="321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costos de </a:t>
            </a:r>
            <a:r>
              <a:rPr lang="es-EC" dirty="0" smtClean="0"/>
              <a:t>instalación = $ 800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2286000" y="2953266"/>
            <a:ext cx="5245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Cosos de elementos </a:t>
            </a:r>
            <a:r>
              <a:rPr lang="es-EC" dirty="0" smtClean="0"/>
              <a:t>manufacturados = $ 80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1174750" y="2177534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Cosos de elementos de acondicionamiento </a:t>
            </a:r>
            <a:r>
              <a:rPr lang="es-EC" dirty="0" smtClean="0"/>
              <a:t>mecánico = $ 289.50</a:t>
            </a:r>
            <a:endParaRPr lang="es-EC" dirty="0"/>
          </a:p>
        </p:txBody>
      </p:sp>
      <p:sp>
        <p:nvSpPr>
          <p:cNvPr id="8" name="7 Rectángulo"/>
          <p:cNvSpPr/>
          <p:nvPr/>
        </p:nvSpPr>
        <p:spPr>
          <a:xfrm>
            <a:off x="1320800" y="2547898"/>
            <a:ext cx="744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Cosos de acondicionamiento </a:t>
            </a:r>
            <a:r>
              <a:rPr lang="es-EC" dirty="0" smtClean="0"/>
              <a:t>eléctrico-electrónico = $ 387.35</a:t>
            </a:r>
            <a:endParaRPr lang="es-EC" dirty="0"/>
          </a:p>
        </p:txBody>
      </p:sp>
      <p:sp>
        <p:nvSpPr>
          <p:cNvPr id="9" name="8 Rectángulo"/>
          <p:cNvSpPr/>
          <p:nvPr/>
        </p:nvSpPr>
        <p:spPr>
          <a:xfrm>
            <a:off x="2669818" y="3369270"/>
            <a:ext cx="399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Cosos de equipo </a:t>
            </a:r>
            <a:r>
              <a:rPr lang="es-EC" dirty="0" smtClean="0"/>
              <a:t>industrial = $ 2836</a:t>
            </a:r>
            <a:endParaRPr lang="es-EC" dirty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r>
              <a:rPr lang="es-EC" dirty="0" smtClean="0"/>
              <a:t>Costos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6769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Jh0nni\Pictures\5m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524000"/>
            <a:ext cx="76962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r>
              <a:rPr lang="es-EC" dirty="0" smtClean="0"/>
              <a:t>Presentación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38100" y="152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b="1" dirty="0"/>
              <a:t>Desarrolla el desempeño máximo del </a:t>
            </a:r>
            <a:r>
              <a:rPr lang="es-EC" b="1" dirty="0" smtClean="0"/>
              <a:t>vehículo</a:t>
            </a:r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8" name="7 Rectángulo"/>
          <p:cNvSpPr/>
          <p:nvPr/>
        </p:nvSpPr>
        <p:spPr>
          <a:xfrm>
            <a:off x="38100" y="877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b="1" dirty="0"/>
              <a:t>Mantiene la apariencia original del </a:t>
            </a:r>
            <a:r>
              <a:rPr lang="es-EC" b="1" dirty="0" smtClean="0"/>
              <a:t>automóvil</a:t>
            </a:r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9" name="8 Rectángulo"/>
          <p:cNvSpPr/>
          <p:nvPr/>
        </p:nvSpPr>
        <p:spPr>
          <a:xfrm>
            <a:off x="63500" y="1600200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Tiempo de reacción de </a:t>
            </a:r>
            <a:r>
              <a:rPr lang="es-EC" b="1" dirty="0" smtClean="0"/>
              <a:t>frenado</a:t>
            </a:r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10" name="9 Rectángulo"/>
          <p:cNvSpPr/>
          <p:nvPr/>
        </p:nvSpPr>
        <p:spPr>
          <a:xfrm>
            <a:off x="95007" y="2069068"/>
            <a:ext cx="40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Automatiza el pedal de </a:t>
            </a:r>
            <a:r>
              <a:rPr lang="es-EC" b="1" dirty="0" smtClean="0"/>
              <a:t>embrague</a:t>
            </a:r>
            <a:endParaRPr lang="es-EC" dirty="0"/>
          </a:p>
        </p:txBody>
      </p:sp>
      <p:sp>
        <p:nvSpPr>
          <p:cNvPr id="11" name="10 Rectángulo"/>
          <p:cNvSpPr/>
          <p:nvPr/>
        </p:nvSpPr>
        <p:spPr>
          <a:xfrm>
            <a:off x="5540143" y="1415534"/>
            <a:ext cx="3534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Versatilidad y funcionalidad:</a:t>
            </a:r>
            <a:r>
              <a:rPr lang="es-EC" dirty="0"/>
              <a:t> 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51663" y="6393934"/>
            <a:ext cx="596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Transmisión manual vs transmisión automática:</a:t>
            </a:r>
            <a:r>
              <a:rPr lang="es-EC" dirty="0"/>
              <a:t> 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6280393" y="1858328"/>
            <a:ext cx="2743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Freno de emergencia:</a:t>
            </a:r>
            <a:r>
              <a:rPr lang="es-EC" dirty="0"/>
              <a:t> 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8100" y="2590800"/>
            <a:ext cx="4363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Asistencia de frenado en pendientes:</a:t>
            </a:r>
            <a:endParaRPr lang="es-EC" dirty="0"/>
          </a:p>
        </p:txBody>
      </p:sp>
      <p:sp>
        <p:nvSpPr>
          <p:cNvPr id="15" name="14 Rectángulo"/>
          <p:cNvSpPr/>
          <p:nvPr/>
        </p:nvSpPr>
        <p:spPr>
          <a:xfrm>
            <a:off x="5914481" y="2253734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Equipamiento de calidad:</a:t>
            </a:r>
            <a:r>
              <a:rPr lang="es-EC" i="1" dirty="0"/>
              <a:t>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5497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/>
              <a:t>En Alemania, </a:t>
            </a:r>
            <a:r>
              <a:rPr lang="es-EC" dirty="0" err="1"/>
              <a:t>Paravan</a:t>
            </a:r>
            <a:r>
              <a:rPr lang="es-EC" dirty="0"/>
              <a:t> </a:t>
            </a:r>
            <a:r>
              <a:rPr lang="es-EC" dirty="0" err="1"/>
              <a:t>group</a:t>
            </a:r>
            <a:r>
              <a:rPr lang="es-EC" dirty="0"/>
              <a:t> </a:t>
            </a:r>
            <a:r>
              <a:rPr lang="es-EC" dirty="0" err="1"/>
              <a:t>tecnologies</a:t>
            </a:r>
            <a:endParaRPr lang="es-EC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r>
              <a:rPr lang="es-EC" dirty="0" smtClean="0"/>
              <a:t>Soluciones </a:t>
            </a:r>
            <a:r>
              <a:rPr lang="es-EC" dirty="0"/>
              <a:t>desarrolladas</a:t>
            </a:r>
          </a:p>
        </p:txBody>
      </p:sp>
      <p:pic>
        <p:nvPicPr>
          <p:cNvPr id="5" name="4 Imagen" descr="C:\Users\Jh0nni\Dropbox\ESCRITO TESIS\parava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44057"/>
            <a:ext cx="6248400" cy="388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40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85800" y="1854200"/>
            <a:ext cx="7467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El sistema de asistencia a la conducción necesita de requisitos mínimos para ser instalado:</a:t>
            </a:r>
            <a:endParaRPr lang="en-US" dirty="0"/>
          </a:p>
          <a:p>
            <a:r>
              <a:rPr lang="es-EC" dirty="0"/>
              <a:t> </a:t>
            </a:r>
            <a:endParaRPr lang="en-US" dirty="0"/>
          </a:p>
          <a:p>
            <a:pPr lvl="0"/>
            <a:r>
              <a:rPr lang="es-EC" dirty="0"/>
              <a:t>Automóvil de trasmisión manual o automática</a:t>
            </a:r>
            <a:endParaRPr lang="en-US" dirty="0"/>
          </a:p>
          <a:p>
            <a:r>
              <a:rPr lang="es-EC" dirty="0"/>
              <a:t> </a:t>
            </a:r>
            <a:endParaRPr lang="en-US" dirty="0"/>
          </a:p>
          <a:p>
            <a:pPr lvl="0"/>
            <a:r>
              <a:rPr lang="es-EC" dirty="0"/>
              <a:t>Inyección electrónica</a:t>
            </a:r>
            <a:endParaRPr lang="en-US" dirty="0"/>
          </a:p>
          <a:p>
            <a:r>
              <a:rPr lang="es-EC" dirty="0"/>
              <a:t> </a:t>
            </a:r>
            <a:endParaRPr lang="en-US" dirty="0"/>
          </a:p>
          <a:p>
            <a:pPr lvl="0"/>
            <a:r>
              <a:rPr lang="es-EC" dirty="0"/>
              <a:t>Amplificador de freno o servo freno</a:t>
            </a:r>
            <a:endParaRPr lang="en-US" dirty="0"/>
          </a:p>
          <a:p>
            <a:r>
              <a:rPr lang="es-EC" dirty="0"/>
              <a:t> </a:t>
            </a:r>
            <a:endParaRPr lang="en-US" dirty="0"/>
          </a:p>
          <a:p>
            <a:pPr lvl="0"/>
            <a:r>
              <a:rPr lang="es-EC" dirty="0"/>
              <a:t>Dirección hidráulica  </a:t>
            </a:r>
            <a:endParaRPr lang="en-US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r>
              <a:rPr lang="es-EC" dirty="0" smtClean="0"/>
              <a:t>Requisitos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3367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35033" t="21963" r="21569" b="11233"/>
          <a:stretch/>
        </p:blipFill>
        <p:spPr bwMode="auto">
          <a:xfrm>
            <a:off x="787400" y="1600200"/>
            <a:ext cx="7696200" cy="487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r>
              <a:rPr lang="es-EC" dirty="0" smtClean="0"/>
              <a:t>Manual de usuario</a:t>
            </a:r>
            <a:endParaRPr lang="es-EC" dirty="0"/>
          </a:p>
        </p:txBody>
      </p:sp>
      <p:sp>
        <p:nvSpPr>
          <p:cNvPr id="6" name="5 Estrella de 5 puntas"/>
          <p:cNvSpPr/>
          <p:nvPr/>
        </p:nvSpPr>
        <p:spPr>
          <a:xfrm>
            <a:off x="8686800" y="6477000"/>
            <a:ext cx="3048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8571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r>
              <a:rPr lang="es-EC" dirty="0" smtClean="0"/>
              <a:t>Manual de usuario</a:t>
            </a:r>
            <a:endParaRPr lang="es-EC" dirty="0"/>
          </a:p>
        </p:txBody>
      </p:sp>
      <p:pic>
        <p:nvPicPr>
          <p:cNvPr id="5" name="4 Imagen"/>
          <p:cNvPicPr/>
          <p:nvPr/>
        </p:nvPicPr>
        <p:blipFill rotWithShape="1">
          <a:blip r:embed="rId2"/>
          <a:srcRect l="35184" t="21367" r="21462" b="12500"/>
          <a:stretch/>
        </p:blipFill>
        <p:spPr bwMode="auto">
          <a:xfrm>
            <a:off x="762000" y="1600200"/>
            <a:ext cx="7772400" cy="495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238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35061" t="23011" r="21843" b="13068"/>
          <a:stretch/>
        </p:blipFill>
        <p:spPr bwMode="auto">
          <a:xfrm>
            <a:off x="762000" y="1600200"/>
            <a:ext cx="7696200" cy="48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r>
              <a:rPr lang="es-EC" dirty="0" smtClean="0"/>
              <a:t>Manual de usuario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968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r>
              <a:rPr lang="es-EC" dirty="0" smtClean="0"/>
              <a:t>Manual de usuario</a:t>
            </a:r>
            <a:endParaRPr lang="es-EC" dirty="0"/>
          </a:p>
        </p:txBody>
      </p:sp>
      <p:pic>
        <p:nvPicPr>
          <p:cNvPr id="5" name="4 Imagen"/>
          <p:cNvPicPr/>
          <p:nvPr/>
        </p:nvPicPr>
        <p:blipFill rotWithShape="1">
          <a:blip r:embed="rId2"/>
          <a:srcRect l="35184" t="21307" r="22086" b="9944"/>
          <a:stretch/>
        </p:blipFill>
        <p:spPr bwMode="auto">
          <a:xfrm>
            <a:off x="706120" y="1524000"/>
            <a:ext cx="7904480" cy="495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2516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35183" t="23579" r="22573" b="14489"/>
          <a:stretch/>
        </p:blipFill>
        <p:spPr bwMode="auto">
          <a:xfrm>
            <a:off x="533400" y="1600200"/>
            <a:ext cx="7924800" cy="4787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r>
              <a:rPr lang="es-EC" dirty="0" smtClean="0"/>
              <a:t>Manual de usuario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0251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35061" t="21306" r="21112" b="11365"/>
          <a:stretch/>
        </p:blipFill>
        <p:spPr bwMode="auto">
          <a:xfrm>
            <a:off x="552450" y="1600200"/>
            <a:ext cx="8058150" cy="472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r>
              <a:rPr lang="es-EC" dirty="0" smtClean="0"/>
              <a:t>Manual de usuario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6895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35183" t="21591" r="21721" b="9091"/>
          <a:stretch/>
        </p:blipFill>
        <p:spPr bwMode="auto">
          <a:xfrm>
            <a:off x="457200" y="1600200"/>
            <a:ext cx="8305800" cy="495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r>
              <a:rPr lang="es-EC" dirty="0" smtClean="0"/>
              <a:t>Manual de usuario</a:t>
            </a:r>
            <a:endParaRPr lang="es-EC" dirty="0"/>
          </a:p>
        </p:txBody>
      </p:sp>
      <p:sp>
        <p:nvSpPr>
          <p:cNvPr id="6" name="5 Estrella de 5 puntas"/>
          <p:cNvSpPr/>
          <p:nvPr/>
        </p:nvSpPr>
        <p:spPr>
          <a:xfrm>
            <a:off x="8686800" y="6477000"/>
            <a:ext cx="3048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5567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35061" t="18750" r="21234" b="8238"/>
          <a:stretch/>
        </p:blipFill>
        <p:spPr bwMode="auto">
          <a:xfrm>
            <a:off x="457200" y="1600200"/>
            <a:ext cx="8077200" cy="487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r>
              <a:rPr lang="es-EC" dirty="0" smtClean="0"/>
              <a:t>Manual de usuario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5882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34453" t="24148" r="21964" b="10796"/>
          <a:stretch/>
        </p:blipFill>
        <p:spPr bwMode="auto">
          <a:xfrm>
            <a:off x="609600" y="1676400"/>
            <a:ext cx="8077200" cy="487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r>
              <a:rPr lang="es-EC" dirty="0" smtClean="0"/>
              <a:t>Manual de usuario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7848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Soluciones </a:t>
            </a:r>
            <a:r>
              <a:rPr lang="es-EC" dirty="0"/>
              <a:t>desarrolladas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944563"/>
          </a:xfrm>
        </p:spPr>
        <p:txBody>
          <a:bodyPr>
            <a:normAutofit fontScale="62500" lnSpcReduction="20000"/>
          </a:bodyPr>
          <a:lstStyle/>
          <a:p>
            <a:r>
              <a:rPr lang="es-EC" dirty="0"/>
              <a:t>T</a:t>
            </a:r>
            <a:r>
              <a:rPr lang="es-EC" dirty="0" smtClean="0"/>
              <a:t>esis </a:t>
            </a:r>
            <a:r>
              <a:rPr lang="es-EC" dirty="0"/>
              <a:t>de la EPN-Escuela Politécnica Nacional, titulado “diseño y construcción de un módulo automático de automóvil ortopédico para uso de una persona con discapacidad para desplazarse” 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2528787"/>
            <a:ext cx="3733800" cy="199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57817"/>
            <a:ext cx="3886200" cy="196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5" y="4737948"/>
            <a:ext cx="2525485" cy="174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746" y="4688240"/>
            <a:ext cx="2573707" cy="179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35" y="4688240"/>
            <a:ext cx="2574998" cy="179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81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410200"/>
            <a:ext cx="8229600" cy="1143000"/>
          </a:xfrm>
        </p:spPr>
        <p:txBody>
          <a:bodyPr/>
          <a:lstStyle/>
          <a:p>
            <a:r>
              <a:rPr lang="es-EC" dirty="0" smtClean="0"/>
              <a:t>FIN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0623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Mecanismos y elementos utilizados</a:t>
            </a:r>
            <a:endParaRPr lang="es-EC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" y="2299087"/>
            <a:ext cx="2208570" cy="165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815" y="2299088"/>
            <a:ext cx="1958378" cy="1654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57" y="4149698"/>
            <a:ext cx="2208570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107" y="4183141"/>
            <a:ext cx="2179793" cy="179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883" y="4183141"/>
            <a:ext cx="2327044" cy="179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626" y="2299089"/>
            <a:ext cx="2294649" cy="1654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r>
              <a:rPr lang="es-EC" dirty="0" smtClean="0"/>
              <a:t>Soluciones </a:t>
            </a:r>
            <a:r>
              <a:rPr lang="es-EC" dirty="0"/>
              <a:t>desarrolladas</a:t>
            </a:r>
          </a:p>
        </p:txBody>
      </p:sp>
    </p:spTree>
    <p:extLst>
      <p:ext uri="{BB962C8B-B14F-4D97-AF65-F5344CB8AC3E}">
        <p14:creationId xmlns:p14="http://schemas.microsoft.com/office/powerpoint/2010/main" val="25992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Planteamiento y dirección del problema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438400"/>
            <a:ext cx="5591175" cy="327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Estrella de 5 puntas"/>
          <p:cNvSpPr/>
          <p:nvPr/>
        </p:nvSpPr>
        <p:spPr>
          <a:xfrm>
            <a:off x="8686800" y="6477000"/>
            <a:ext cx="3048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0565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Análisis </a:t>
            </a:r>
            <a:r>
              <a:rPr lang="es-ES" dirty="0"/>
              <a:t>del espacio disponible para la instalación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43714" y="4084365"/>
            <a:ext cx="4100286" cy="1097235"/>
          </a:xfrm>
        </p:spPr>
        <p:txBody>
          <a:bodyPr>
            <a:normAutofit fontScale="70000" lnSpcReduction="20000"/>
          </a:bodyPr>
          <a:lstStyle/>
          <a:p>
            <a:r>
              <a:rPr lang="es-EC" dirty="0" smtClean="0"/>
              <a:t>Área para la potencia</a:t>
            </a:r>
          </a:p>
          <a:p>
            <a:r>
              <a:rPr lang="es-EC" dirty="0" smtClean="0"/>
              <a:t>Área para los mecanismos</a:t>
            </a:r>
          </a:p>
          <a:p>
            <a:r>
              <a:rPr lang="es-EC" dirty="0" smtClean="0"/>
              <a:t>Área para los controladores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4" y="2151743"/>
            <a:ext cx="4749800" cy="3865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 rotWithShape="1">
          <a:blip r:embed="rId3"/>
          <a:srcRect l="25900" t="25549" r="18886" b="22802"/>
          <a:stretch/>
        </p:blipFill>
        <p:spPr bwMode="auto">
          <a:xfrm>
            <a:off x="5105400" y="2148114"/>
            <a:ext cx="3733800" cy="1818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53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>
                <a:effectLst/>
              </a:rPr>
              <a:t>TABLA -</a:t>
            </a:r>
            <a:r>
              <a:rPr lang="es-EC" dirty="0">
                <a:effectLst/>
              </a:rPr>
              <a:t> </a:t>
            </a:r>
            <a:r>
              <a:rPr lang="es-EC" dirty="0" smtClean="0">
                <a:effectLst/>
              </a:rPr>
              <a:t>Resumen </a:t>
            </a:r>
            <a:r>
              <a:rPr lang="es-EC" dirty="0">
                <a:effectLst/>
              </a:rPr>
              <a:t>para selección de actuadores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4348226"/>
              </p:ext>
            </p:extLst>
          </p:nvPr>
        </p:nvGraphicFramePr>
        <p:xfrm>
          <a:off x="381000" y="1752600"/>
          <a:ext cx="8229600" cy="2669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0600"/>
                <a:gridCol w="1014617"/>
                <a:gridCol w="814183"/>
                <a:gridCol w="901978"/>
                <a:gridCol w="986192"/>
                <a:gridCol w="1021371"/>
                <a:gridCol w="830817"/>
                <a:gridCol w="778634"/>
                <a:gridCol w="891208"/>
              </a:tblGrid>
              <a:tr h="6578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Actuador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Nivel de electrónica y software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Variable a controlar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Fuente de energía disponible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Tipo de movimiento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Movimiento recorrido [mm]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Tipo de fuerza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Fuerza aplicada [N]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Tiempo de respuesta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</a:tr>
              <a:tr h="5458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Embrague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moderado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Velocidad de retroceso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Pasivo: Batería 12V 60Ah 600A-Id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Activo: Batería 12V 60Ah 600A-Id Alternador  14V 90A continuos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lineal o rotatorio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150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constante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130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</a:tr>
              <a:tr h="4655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Freno 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Bajo-moderado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Fuerza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lineal o rotatorio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variable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200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0.31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</a:tr>
              <a:tr h="8460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Acelerador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Bajo-moderado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Posición 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lineal o rotatorio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variable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0.8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23" marR="63323" marT="0" marB="0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123223"/>
              </p:ext>
            </p:extLst>
          </p:nvPr>
        </p:nvGraphicFramePr>
        <p:xfrm>
          <a:off x="381000" y="4876800"/>
          <a:ext cx="8229600" cy="12887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0600"/>
                <a:gridCol w="7239000"/>
              </a:tblGrid>
              <a:tr h="2704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Actuador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495" marR="6349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Observaciones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495" marR="63495" marT="0" marB="0"/>
                </a:tc>
              </a:tr>
              <a:tr h="3409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Embrague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495" marR="6349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Recorrido útil de aproximadamente 100mm en el avance y 21mm de recorrido en el retroceso para lograr un sincronismo en el acople, podemos tratar de controlar la velocidad de retroceso con amortiguamiento.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495" marR="63495" marT="0" marB="0"/>
                </a:tc>
              </a:tr>
              <a:tr h="3386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Freno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495" marR="6349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El efecto causado por el amplificador de fuerza de frenado o servofreno condiciona el control de servomecanismo, existe proporcionalidad lineal entre las variables físicas a controlar. 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495" marR="63495" marT="0" marB="0"/>
                </a:tc>
              </a:tr>
              <a:tr h="3386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Acelerador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495" marR="6349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Tendrá que estar expuesto a las altas temperaturas que genera el motor dentro del capot, la posición de la válvula de mariposa está en función de la fuerza del muelle o viceversa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495" marR="6349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1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r>
              <a:rPr lang="es-EC" dirty="0" smtClean="0"/>
              <a:t>Diseño Mecánico</a:t>
            </a:r>
            <a:endParaRPr lang="es-EC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57200" y="1646237"/>
            <a:ext cx="8229600" cy="563563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92100" lvl="2" indent="-292100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r>
              <a:rPr lang="es-EC" sz="2400" b="1" dirty="0" smtClean="0"/>
              <a:t>Esquema</a:t>
            </a:r>
            <a:r>
              <a:rPr lang="en-US" sz="2400" b="1" dirty="0" smtClean="0"/>
              <a:t> </a:t>
            </a:r>
            <a:r>
              <a:rPr lang="es-EC" sz="2400" b="1" dirty="0" smtClean="0"/>
              <a:t>general del diseño mecánico</a:t>
            </a:r>
          </a:p>
          <a:p>
            <a:endParaRPr lang="es-EC" dirty="0"/>
          </a:p>
        </p:txBody>
      </p:sp>
      <p:pic>
        <p:nvPicPr>
          <p:cNvPr id="6" name="5 Imagen" descr="C:\Users\Jh0nni\Pictures\esquemas\Esquema gener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78" y="2133600"/>
            <a:ext cx="8229600" cy="43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19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undición">
  <a:themeElements>
    <a:clrScheme name="Fundición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undición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undició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5229</TotalTime>
  <Words>671</Words>
  <Application>Microsoft Office PowerPoint</Application>
  <PresentationFormat>Presentación en pantalla (4:3)</PresentationFormat>
  <Paragraphs>146</Paragraphs>
  <Slides>40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Fundición</vt:lpstr>
      <vt:lpstr>Presentación formal del proyecto de grado:  “DISEÑO E INSTALACIÓN DE UN SISTEMA DE  ASISTENCIA A LA CONDUCCIÓN PARA VEHÍCULOS DE TRASMISIÓN MANUAL A FIN DE ASISTIR A PERSONAS DISCAPACITADAS CON MOVILIDAD REDUCIDA EN AMBAS PIERNAS”    </vt:lpstr>
      <vt:lpstr>Lograr que el transporte sea accesible significa mejorar los factores ambientales permitiendo y facilitando la participación de todo ciudadano en una vida activa y completa. </vt:lpstr>
      <vt:lpstr>Soluciones desarrolladas</vt:lpstr>
      <vt:lpstr>Soluciones desarrolladas</vt:lpstr>
      <vt:lpstr>Soluciones desarrolladas</vt:lpstr>
      <vt:lpstr>Planteamiento y dirección del problema</vt:lpstr>
      <vt:lpstr>Análisis del espacio disponible para la instalación</vt:lpstr>
      <vt:lpstr>TABLA - Resumen para selección de actuadores</vt:lpstr>
      <vt:lpstr>Diseño Mecánico</vt:lpstr>
      <vt:lpstr>Diseño Mecánico</vt:lpstr>
      <vt:lpstr>Diseño Mecánico</vt:lpstr>
      <vt:lpstr>Diseño Mecánico</vt:lpstr>
      <vt:lpstr>Diseño Mecánico</vt:lpstr>
      <vt:lpstr>Diseño Mecánico</vt:lpstr>
      <vt:lpstr>Diseño Mecánico</vt:lpstr>
      <vt:lpstr>Presentación de PowerPoint</vt:lpstr>
      <vt:lpstr>Diseño Mecánico</vt:lpstr>
      <vt:lpstr>Instalación</vt:lpstr>
      <vt:lpstr>Eléctrica electrónica y software</vt:lpstr>
      <vt:lpstr>Eléctrica electrónica y software</vt:lpstr>
      <vt:lpstr>Eléctrica electrónica y software</vt:lpstr>
      <vt:lpstr>Mecatrónica</vt:lpstr>
      <vt:lpstr>Presentación de PowerPoint</vt:lpstr>
      <vt:lpstr>Presentación de PowerPoint</vt:lpstr>
      <vt:lpstr>Presentación de PowerPoint</vt:lpstr>
      <vt:lpstr>Presentación de PowerPoint</vt:lpstr>
      <vt:lpstr>Instalación</vt:lpstr>
      <vt:lpstr>Costos</vt:lpstr>
      <vt:lpstr>Presentación</vt:lpstr>
      <vt:lpstr>Requisitos</vt:lpstr>
      <vt:lpstr>Manual de usuario</vt:lpstr>
      <vt:lpstr>Manual de usuario</vt:lpstr>
      <vt:lpstr>Manual de usuario</vt:lpstr>
      <vt:lpstr>Manual de usuario</vt:lpstr>
      <vt:lpstr>Manual de usuario</vt:lpstr>
      <vt:lpstr>Manual de usuario</vt:lpstr>
      <vt:lpstr>Manual de usuario</vt:lpstr>
      <vt:lpstr>Manual de usuario</vt:lpstr>
      <vt:lpstr>Manual de usuario</vt:lpstr>
      <vt:lpstr>FIN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Jh0nni</dc:creator>
  <cp:lastModifiedBy>Jh0nni</cp:lastModifiedBy>
  <cp:revision>132</cp:revision>
  <cp:lastPrinted>2014-01-19T00:16:45Z</cp:lastPrinted>
  <dcterms:created xsi:type="dcterms:W3CDTF">2014-01-18T03:51:46Z</dcterms:created>
  <dcterms:modified xsi:type="dcterms:W3CDTF">2014-01-23T16:34:26Z</dcterms:modified>
</cp:coreProperties>
</file>