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3" r:id="rId3"/>
    <p:sldId id="267" r:id="rId4"/>
    <p:sldId id="259" r:id="rId5"/>
    <p:sldId id="268" r:id="rId6"/>
    <p:sldId id="271" r:id="rId7"/>
    <p:sldId id="291" r:id="rId8"/>
    <p:sldId id="292" r:id="rId9"/>
    <p:sldId id="293" r:id="rId10"/>
    <p:sldId id="294" r:id="rId11"/>
    <p:sldId id="295" r:id="rId12"/>
    <p:sldId id="296" r:id="rId13"/>
    <p:sldId id="297" r:id="rId14"/>
    <p:sldId id="315" r:id="rId15"/>
    <p:sldId id="299" r:id="rId16"/>
    <p:sldId id="307" r:id="rId17"/>
    <p:sldId id="312" r:id="rId18"/>
    <p:sldId id="316" r:id="rId19"/>
    <p:sldId id="313" r:id="rId20"/>
    <p:sldId id="266" r:id="rId21"/>
    <p:sldId id="314" r:id="rId22"/>
    <p:sldId id="265"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79" autoAdjust="0"/>
    <p:restoredTop sz="70870" autoAdjust="0"/>
  </p:normalViewPr>
  <p:slideViewPr>
    <p:cSldViewPr>
      <p:cViewPr varScale="1">
        <p:scale>
          <a:sx n="51" d="100"/>
          <a:sy n="51" d="100"/>
        </p:scale>
        <p:origin x="-16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51B20-29F0-42DD-835B-66851AAA9EB2}" type="datetimeFigureOut">
              <a:rPr lang="es-EC" smtClean="0"/>
              <a:t>10/06/2013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570C2-C392-4E05-9E07-F67274790BC4}" type="slidenum">
              <a:rPr lang="es-EC" smtClean="0"/>
              <a:t>‹Nº›</a:t>
            </a:fld>
            <a:endParaRPr lang="es-EC"/>
          </a:p>
        </p:txBody>
      </p:sp>
    </p:spTree>
    <p:extLst>
      <p:ext uri="{BB962C8B-B14F-4D97-AF65-F5344CB8AC3E}">
        <p14:creationId xmlns:p14="http://schemas.microsoft.com/office/powerpoint/2010/main" val="161534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2</a:t>
            </a:fld>
            <a:endParaRPr lang="es-EC"/>
          </a:p>
        </p:txBody>
      </p:sp>
    </p:spTree>
    <p:extLst>
      <p:ext uri="{BB962C8B-B14F-4D97-AF65-F5344CB8AC3E}">
        <p14:creationId xmlns:p14="http://schemas.microsoft.com/office/powerpoint/2010/main" val="25008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Diseño Red </a:t>
            </a:r>
            <a:r>
              <a:rPr lang="es-EC" b="1" dirty="0" err="1" smtClean="0"/>
              <a:t>WiFi</a:t>
            </a:r>
            <a:endParaRPr lang="es-EC" dirty="0" smtClean="0"/>
          </a:p>
          <a:p>
            <a:endParaRPr lang="es-EC" dirty="0" smtClean="0"/>
          </a:p>
          <a:p>
            <a:r>
              <a:rPr lang="es-EC" dirty="0" smtClean="0"/>
              <a:t>La red de acceso está diseñada en base a la tecnología </a:t>
            </a:r>
            <a:r>
              <a:rPr lang="es-EC" dirty="0" err="1" smtClean="0"/>
              <a:t>WiFi</a:t>
            </a:r>
            <a:r>
              <a:rPr lang="es-EC" dirty="0" smtClean="0"/>
              <a:t> la cual nos permite tener velocidades acorde a la demanda actual de los usuarios en Cuenca.  Por la cobertura que los nodos </a:t>
            </a:r>
            <a:r>
              <a:rPr lang="es-EC" dirty="0" err="1" smtClean="0"/>
              <a:t>WiFi</a:t>
            </a:r>
            <a:r>
              <a:rPr lang="es-EC" dirty="0" smtClean="0"/>
              <a:t> no será necesario implementar en todos los nodos ópticos de la red </a:t>
            </a:r>
            <a:r>
              <a:rPr lang="es-EC" dirty="0" err="1" smtClean="0"/>
              <a:t>HFC</a:t>
            </a:r>
            <a:r>
              <a:rPr lang="es-EC" dirty="0" smtClean="0"/>
              <a:t> actual.</a:t>
            </a:r>
          </a:p>
          <a:p>
            <a:endParaRPr lang="es-EC" dirty="0" smtClean="0"/>
          </a:p>
          <a:p>
            <a:r>
              <a:rPr lang="es-EC" dirty="0" smtClean="0"/>
              <a:t> Se necesitan 4 nodos los cuales deben estar colocados estratégicamente de acuerdo a un diseño de la red de acceso.</a:t>
            </a:r>
          </a:p>
          <a:p>
            <a:endParaRPr lang="es-EC"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14</a:t>
            </a:fld>
            <a:endParaRPr lang="es-EC"/>
          </a:p>
        </p:txBody>
      </p:sp>
    </p:spTree>
    <p:extLst>
      <p:ext uri="{BB962C8B-B14F-4D97-AF65-F5344CB8AC3E}">
        <p14:creationId xmlns:p14="http://schemas.microsoft.com/office/powerpoint/2010/main" val="99471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Diseño Red Interna</a:t>
            </a:r>
            <a:endParaRPr lang="es-EC" dirty="0" smtClean="0"/>
          </a:p>
          <a:p>
            <a:endParaRPr lang="es-EC" dirty="0" smtClean="0"/>
          </a:p>
          <a:p>
            <a:r>
              <a:rPr lang="es-EC" dirty="0" smtClean="0"/>
              <a:t>Para el manejo del ISP se ha diseñado una red interna que consta de un </a:t>
            </a:r>
            <a:r>
              <a:rPr lang="es-EC" dirty="0" err="1" smtClean="0"/>
              <a:t>router</a:t>
            </a:r>
            <a:r>
              <a:rPr lang="es-EC" dirty="0" smtClean="0"/>
              <a:t> para el acceso a internet; tiene un administrador de red y además tres funcionalidades que son: Manejo de ancho de banda, Firewall y servidor </a:t>
            </a:r>
            <a:r>
              <a:rPr lang="es-EC" dirty="0" err="1" smtClean="0"/>
              <a:t>NAT</a:t>
            </a:r>
            <a:r>
              <a:rPr lang="es-EC" dirty="0" smtClean="0"/>
              <a:t>.  </a:t>
            </a:r>
          </a:p>
          <a:p>
            <a:endParaRPr lang="es-EC" dirty="0" smtClean="0"/>
          </a:p>
          <a:p>
            <a:r>
              <a:rPr lang="es-EC" dirty="0" smtClean="0"/>
              <a:t>Incluye una mejora para el manejo ancho de banda local un servidor WEB Cache que está desarrollado en una plataforma Linux.</a:t>
            </a:r>
          </a:p>
          <a:p>
            <a:endParaRPr lang="es-EC"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15</a:t>
            </a:fld>
            <a:endParaRPr lang="es-EC"/>
          </a:p>
        </p:txBody>
      </p:sp>
    </p:spTree>
    <p:extLst>
      <p:ext uri="{BB962C8B-B14F-4D97-AF65-F5344CB8AC3E}">
        <p14:creationId xmlns:p14="http://schemas.microsoft.com/office/powerpoint/2010/main" val="195894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17</a:t>
            </a:fld>
            <a:endParaRPr lang="es-EC"/>
          </a:p>
        </p:txBody>
      </p:sp>
    </p:spTree>
    <p:extLst>
      <p:ext uri="{BB962C8B-B14F-4D97-AF65-F5344CB8AC3E}">
        <p14:creationId xmlns:p14="http://schemas.microsoft.com/office/powerpoint/2010/main" val="205389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18</a:t>
            </a:fld>
            <a:endParaRPr lang="es-EC"/>
          </a:p>
        </p:txBody>
      </p:sp>
    </p:spTree>
    <p:extLst>
      <p:ext uri="{BB962C8B-B14F-4D97-AF65-F5344CB8AC3E}">
        <p14:creationId xmlns:p14="http://schemas.microsoft.com/office/powerpoint/2010/main" val="2053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En esta nueva red se garantiza que no existirá corte del servicio de televisión de los clientes existentes en la red, puesto que se ocupa la red principalmente la fibra oscura de la red HFC.</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Con el equipo </a:t>
            </a:r>
            <a:r>
              <a:rPr lang="es-EC" sz="1200" kern="1200" dirty="0" err="1" smtClean="0">
                <a:solidFill>
                  <a:schemeClr val="tx1"/>
                </a:solidFill>
                <a:effectLst/>
                <a:latin typeface="+mn-lt"/>
                <a:ea typeface="+mn-ea"/>
                <a:cs typeface="+mn-cs"/>
              </a:rPr>
              <a:t>Mikrotik</a:t>
            </a:r>
            <a:r>
              <a:rPr lang="es-EC" sz="1200" kern="1200" dirty="0" smtClean="0">
                <a:solidFill>
                  <a:schemeClr val="tx1"/>
                </a:solidFill>
                <a:effectLst/>
                <a:latin typeface="+mn-lt"/>
                <a:ea typeface="+mn-ea"/>
                <a:cs typeface="+mn-cs"/>
              </a:rPr>
              <a:t> se puede dar el servicio de internet a sus clientes de dos formas que son: </a:t>
            </a:r>
            <a:r>
              <a:rPr lang="es-EC" sz="1200" kern="1200" dirty="0" err="1" smtClean="0">
                <a:solidFill>
                  <a:schemeClr val="tx1"/>
                </a:solidFill>
                <a:effectLst/>
                <a:latin typeface="+mn-lt"/>
                <a:ea typeface="+mn-ea"/>
                <a:cs typeface="+mn-cs"/>
              </a:rPr>
              <a:t>hotspot</a:t>
            </a:r>
            <a:r>
              <a:rPr lang="es-EC" sz="1200" kern="1200" dirty="0" smtClean="0">
                <a:solidFill>
                  <a:schemeClr val="tx1"/>
                </a:solidFill>
                <a:effectLst/>
                <a:latin typeface="+mn-lt"/>
                <a:ea typeface="+mn-ea"/>
                <a:cs typeface="+mn-cs"/>
              </a:rPr>
              <a:t> e IP fija, en ambos caso el rendimiento es similar, con lo que se lo puede diferenciar de acuerdo a los tipos de clientes de la empresa.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En sectores donde las viviendas se encuentran dispersas, el implementar </a:t>
            </a:r>
            <a:r>
              <a:rPr lang="es-EC" sz="1200" kern="1200" dirty="0" err="1" smtClean="0">
                <a:solidFill>
                  <a:schemeClr val="tx1"/>
                </a:solidFill>
                <a:effectLst/>
                <a:latin typeface="+mn-lt"/>
                <a:ea typeface="+mn-ea"/>
                <a:cs typeface="+mn-cs"/>
              </a:rPr>
              <a:t>WiFi</a:t>
            </a:r>
            <a:r>
              <a:rPr lang="es-EC" sz="1200" kern="1200" dirty="0" smtClean="0">
                <a:solidFill>
                  <a:schemeClr val="tx1"/>
                </a:solidFill>
                <a:effectLst/>
                <a:latin typeface="+mn-lt"/>
                <a:ea typeface="+mn-ea"/>
                <a:cs typeface="+mn-cs"/>
              </a:rPr>
              <a:t> sobre una red WDM hiciera que el despliegue sea rápido y con una cobertura muy buena.</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20</a:t>
            </a:fld>
            <a:endParaRPr lang="es-EC"/>
          </a:p>
        </p:txBody>
      </p:sp>
    </p:spTree>
    <p:extLst>
      <p:ext uri="{BB962C8B-B14F-4D97-AF65-F5344CB8AC3E}">
        <p14:creationId xmlns:p14="http://schemas.microsoft.com/office/powerpoint/2010/main" val="332225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Al gestionar los AP </a:t>
            </a:r>
            <a:r>
              <a:rPr lang="es-EC" sz="1200" kern="1200" dirty="0" err="1" smtClean="0">
                <a:solidFill>
                  <a:schemeClr val="tx1"/>
                </a:solidFill>
                <a:effectLst/>
                <a:latin typeface="+mn-lt"/>
                <a:ea typeface="+mn-ea"/>
                <a:cs typeface="+mn-cs"/>
              </a:rPr>
              <a:t>WiFi</a:t>
            </a:r>
            <a:r>
              <a:rPr lang="es-EC" sz="1200" kern="1200" dirty="0" smtClean="0">
                <a:solidFill>
                  <a:schemeClr val="tx1"/>
                </a:solidFill>
                <a:effectLst/>
                <a:latin typeface="+mn-lt"/>
                <a:ea typeface="+mn-ea"/>
                <a:cs typeface="+mn-cs"/>
              </a:rPr>
              <a:t> de la red de acceso tomar en cuenta que en el sector existen más redes inalámbricas por lo que se hace prioritario gestionar o monitorear continuamente los enlaces a través de los sistemas de gestión.</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Para una etapa inicial de implementación los equipos WDM no tienen un sistema de gestión, pero a medida que la red tenga un crecimiento mayor se debería implementar equipos WDM que incluyan el protocolo de gestión SNMP.</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equipo </a:t>
            </a:r>
            <a:r>
              <a:rPr lang="es-EC" sz="1200" kern="1200" dirty="0" err="1" smtClean="0">
                <a:solidFill>
                  <a:schemeClr val="tx1"/>
                </a:solidFill>
                <a:effectLst/>
                <a:latin typeface="+mn-lt"/>
                <a:ea typeface="+mn-ea"/>
                <a:cs typeface="+mn-cs"/>
              </a:rPr>
              <a:t>Mikrotik</a:t>
            </a:r>
            <a:r>
              <a:rPr lang="es-EC" sz="1200" kern="1200" dirty="0" smtClean="0">
                <a:solidFill>
                  <a:schemeClr val="tx1"/>
                </a:solidFill>
                <a:effectLst/>
                <a:latin typeface="+mn-lt"/>
                <a:ea typeface="+mn-ea"/>
                <a:cs typeface="+mn-cs"/>
              </a:rPr>
              <a:t> RB750GL de acuerdo al distribuidor en Ecuador, sugiere que el equipo responde bien con un número aproximado de 100 clientes, por lo que, es importante que de acuerdo al crecimiento en el número de clientes se cambie de equipo al RB 450 o a un RB 1100, que son equipos con mayor capacidad de procesamiento.</a:t>
            </a:r>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21</a:t>
            </a:fld>
            <a:endParaRPr lang="es-EC"/>
          </a:p>
        </p:txBody>
      </p:sp>
    </p:spTree>
    <p:extLst>
      <p:ext uri="{BB962C8B-B14F-4D97-AF65-F5344CB8AC3E}">
        <p14:creationId xmlns:p14="http://schemas.microsoft.com/office/powerpoint/2010/main" val="351796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22</a:t>
            </a:fld>
            <a:endParaRPr lang="es-EC"/>
          </a:p>
        </p:txBody>
      </p:sp>
    </p:spTree>
    <p:extLst>
      <p:ext uri="{BB962C8B-B14F-4D97-AF65-F5344CB8AC3E}">
        <p14:creationId xmlns:p14="http://schemas.microsoft.com/office/powerpoint/2010/main" val="4520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4</a:t>
            </a:fld>
            <a:endParaRPr lang="es-EC"/>
          </a:p>
        </p:txBody>
      </p:sp>
    </p:spTree>
    <p:extLst>
      <p:ext uri="{BB962C8B-B14F-4D97-AF65-F5344CB8AC3E}">
        <p14:creationId xmlns:p14="http://schemas.microsoft.com/office/powerpoint/2010/main" val="20637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red </a:t>
            </a:r>
            <a:r>
              <a:rPr lang="es-EC" dirty="0" err="1" smtClean="0"/>
              <a:t>HFC</a:t>
            </a:r>
            <a:r>
              <a:rPr lang="es-EC" dirty="0" smtClean="0"/>
              <a:t> (</a:t>
            </a:r>
            <a:r>
              <a:rPr lang="es-EC" dirty="0" err="1" smtClean="0"/>
              <a:t>Hybrid</a:t>
            </a:r>
            <a:r>
              <a:rPr lang="es-EC" dirty="0" smtClean="0"/>
              <a:t> </a:t>
            </a:r>
            <a:r>
              <a:rPr lang="es-EC" dirty="0" err="1" smtClean="0"/>
              <a:t>Fiber</a:t>
            </a:r>
            <a:r>
              <a:rPr lang="es-EC" dirty="0" smtClean="0"/>
              <a:t>-Coaxial) es la arquitectura más usada y flexible para brindar video, voz datos y servicios interactivos, la cual se divide en las siguientes partes:</a:t>
            </a:r>
          </a:p>
          <a:p>
            <a:endParaRPr lang="es-EC" dirty="0" smtClean="0"/>
          </a:p>
          <a:p>
            <a:pPr lvl="3">
              <a:buFont typeface="Arial" pitchFamily="34" charset="0"/>
              <a:buChar char="•"/>
            </a:pPr>
            <a:r>
              <a:rPr lang="es-EC" sz="3200" dirty="0" smtClean="0"/>
              <a:t>Cabecera (</a:t>
            </a:r>
            <a:r>
              <a:rPr lang="es-EC" sz="3200" i="1" dirty="0" smtClean="0"/>
              <a:t>Head </a:t>
            </a:r>
            <a:r>
              <a:rPr lang="es-EC" sz="3200" i="1" dirty="0" err="1" smtClean="0"/>
              <a:t>End</a:t>
            </a:r>
            <a:r>
              <a:rPr lang="es-EC" sz="3200" dirty="0" smtClean="0"/>
              <a:t>)</a:t>
            </a:r>
          </a:p>
          <a:p>
            <a:pPr lvl="3">
              <a:buFont typeface="Arial" pitchFamily="34" charset="0"/>
              <a:buChar char="•"/>
            </a:pPr>
            <a:r>
              <a:rPr lang="es-EC" sz="3200" dirty="0" smtClean="0"/>
              <a:t>Red Troncal</a:t>
            </a:r>
          </a:p>
          <a:p>
            <a:pPr lvl="3">
              <a:buFont typeface="Arial" pitchFamily="34" charset="0"/>
              <a:buChar char="•"/>
            </a:pPr>
            <a:r>
              <a:rPr lang="es-EC" sz="3200" dirty="0" smtClean="0"/>
              <a:t>Red de Distribución</a:t>
            </a:r>
          </a:p>
          <a:p>
            <a:pPr lvl="3">
              <a:buFont typeface="Arial" pitchFamily="34" charset="0"/>
              <a:buChar char="•"/>
            </a:pPr>
            <a:r>
              <a:rPr lang="es-EC" sz="3200" dirty="0" smtClean="0"/>
              <a:t>Red de Acometida</a:t>
            </a:r>
          </a:p>
          <a:p>
            <a:pPr marL="0" lvl="2" indent="0">
              <a:buNone/>
            </a:pPr>
            <a:r>
              <a:rPr lang="es-EC" sz="3500" b="1" dirty="0" err="1" smtClean="0"/>
              <a:t>WDM</a:t>
            </a:r>
            <a:endParaRPr lang="es-EC" sz="3500" dirty="0" smtClean="0"/>
          </a:p>
          <a:p>
            <a:endParaRPr lang="es-EC" dirty="0" smtClean="0"/>
          </a:p>
          <a:p>
            <a:r>
              <a:rPr lang="es-EC" dirty="0" smtClean="0"/>
              <a:t>Las tecnología actual involucra o hace converger en una red varios protocolos, de los cuales se pondrá énfasis en la </a:t>
            </a:r>
            <a:r>
              <a:rPr lang="es-EC" dirty="0" err="1" smtClean="0"/>
              <a:t>Multiplexación</a:t>
            </a:r>
            <a:r>
              <a:rPr lang="es-EC" dirty="0" smtClean="0"/>
              <a:t> por división en longitud de onda (</a:t>
            </a:r>
            <a:r>
              <a:rPr lang="es-EC" i="1" dirty="0" err="1" smtClean="0"/>
              <a:t>Wavelength</a:t>
            </a:r>
            <a:r>
              <a:rPr lang="es-EC" i="1" dirty="0" smtClean="0"/>
              <a:t> </a:t>
            </a:r>
            <a:r>
              <a:rPr lang="es-EC" i="1" dirty="0" err="1" smtClean="0"/>
              <a:t>Division</a:t>
            </a:r>
            <a:r>
              <a:rPr lang="es-EC" i="1" dirty="0" smtClean="0"/>
              <a:t> </a:t>
            </a:r>
            <a:r>
              <a:rPr lang="es-EC" i="1" dirty="0" err="1" smtClean="0"/>
              <a:t>Multiplexing</a:t>
            </a:r>
            <a:r>
              <a:rPr lang="es-EC" i="1" dirty="0" smtClean="0"/>
              <a:t>, </a:t>
            </a:r>
            <a:r>
              <a:rPr lang="es-EC" i="1" dirty="0" err="1" smtClean="0"/>
              <a:t>WDM</a:t>
            </a:r>
            <a:r>
              <a:rPr lang="es-EC" dirty="0" smtClean="0"/>
              <a:t>) y </a:t>
            </a:r>
            <a:r>
              <a:rPr lang="es-EC" dirty="0" err="1" smtClean="0"/>
              <a:t>DWDM</a:t>
            </a:r>
            <a:r>
              <a:rPr lang="es-EC" dirty="0" smtClean="0"/>
              <a:t> (</a:t>
            </a:r>
            <a:r>
              <a:rPr lang="es-EC" i="1" dirty="0" smtClean="0"/>
              <a:t>Dense </a:t>
            </a:r>
            <a:r>
              <a:rPr lang="es-EC" i="1" dirty="0" err="1" smtClean="0"/>
              <a:t>WDM</a:t>
            </a:r>
            <a:r>
              <a:rPr lang="es-EC" dirty="0" smtClean="0"/>
              <a:t>).</a:t>
            </a:r>
          </a:p>
          <a:p>
            <a:endParaRPr lang="es-EC" dirty="0" smtClean="0"/>
          </a:p>
          <a:p>
            <a:r>
              <a:rPr lang="es-EC" dirty="0" smtClean="0"/>
              <a:t>“Se basan en el transporte de varios flujos de información, cada uno codificado de una única fibra.  De esta manera se logra incrementar de manera considerable la capacidad de las redes de fibra óptica” </a:t>
            </a:r>
          </a:p>
          <a:p>
            <a:endParaRPr lang="es-EC"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6</a:t>
            </a:fld>
            <a:endParaRPr lang="es-EC"/>
          </a:p>
        </p:txBody>
      </p:sp>
    </p:spTree>
    <p:extLst>
      <p:ext uri="{BB962C8B-B14F-4D97-AF65-F5344CB8AC3E}">
        <p14:creationId xmlns:p14="http://schemas.microsoft.com/office/powerpoint/2010/main" val="120317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8</a:t>
            </a:fld>
            <a:endParaRPr lang="es-EC"/>
          </a:p>
        </p:txBody>
      </p:sp>
    </p:spTree>
    <p:extLst>
      <p:ext uri="{BB962C8B-B14F-4D97-AF65-F5344CB8AC3E}">
        <p14:creationId xmlns:p14="http://schemas.microsoft.com/office/powerpoint/2010/main" val="183145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9</a:t>
            </a:fld>
            <a:endParaRPr lang="es-EC"/>
          </a:p>
        </p:txBody>
      </p:sp>
    </p:spTree>
    <p:extLst>
      <p:ext uri="{BB962C8B-B14F-4D97-AF65-F5344CB8AC3E}">
        <p14:creationId xmlns:p14="http://schemas.microsoft.com/office/powerpoint/2010/main" val="147614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10</a:t>
            </a:fld>
            <a:endParaRPr lang="es-EC"/>
          </a:p>
        </p:txBody>
      </p:sp>
    </p:spTree>
    <p:extLst>
      <p:ext uri="{BB962C8B-B14F-4D97-AF65-F5344CB8AC3E}">
        <p14:creationId xmlns:p14="http://schemas.microsoft.com/office/powerpoint/2010/main" val="36726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11</a:t>
            </a:fld>
            <a:endParaRPr lang="es-EC"/>
          </a:p>
        </p:txBody>
      </p:sp>
    </p:spTree>
    <p:extLst>
      <p:ext uri="{BB962C8B-B14F-4D97-AF65-F5344CB8AC3E}">
        <p14:creationId xmlns:p14="http://schemas.microsoft.com/office/powerpoint/2010/main" val="115911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12</a:t>
            </a:fld>
            <a:endParaRPr lang="es-EC"/>
          </a:p>
        </p:txBody>
      </p:sp>
    </p:spTree>
    <p:extLst>
      <p:ext uri="{BB962C8B-B14F-4D97-AF65-F5344CB8AC3E}">
        <p14:creationId xmlns:p14="http://schemas.microsoft.com/office/powerpoint/2010/main" val="103900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Análisis de la Red </a:t>
            </a:r>
            <a:r>
              <a:rPr lang="es-EC" b="1" dirty="0" err="1" smtClean="0"/>
              <a:t>HFC</a:t>
            </a:r>
            <a:endParaRPr lang="es-EC" dirty="0" smtClean="0"/>
          </a:p>
          <a:p>
            <a:endParaRPr lang="es-EC" dirty="0" smtClean="0"/>
          </a:p>
          <a:p>
            <a:r>
              <a:rPr lang="es-EC" dirty="0" smtClean="0"/>
              <a:t>El nivel de entrada del amplificador A1-N1 a 750 </a:t>
            </a:r>
            <a:r>
              <a:rPr lang="es-EC" dirty="0" err="1" smtClean="0"/>
              <a:t>Mhz</a:t>
            </a:r>
            <a:r>
              <a:rPr lang="es-EC" dirty="0" smtClean="0"/>
              <a:t> es muy bajo , puesto que el amplificador </a:t>
            </a:r>
            <a:r>
              <a:rPr lang="es-EC" dirty="0" err="1" smtClean="0"/>
              <a:t>BGD</a:t>
            </a:r>
            <a:r>
              <a:rPr lang="es-EC" dirty="0" smtClean="0"/>
              <a:t> 814 tiene un rango de ganancia de 20 a 34 dB en condiciones ideales, por lo que, un nivel aceptable a la entrada de este amplificador debería ser de 15 a 24 </a:t>
            </a:r>
            <a:r>
              <a:rPr lang="es-EC" dirty="0" err="1" smtClean="0"/>
              <a:t>dBmV</a:t>
            </a:r>
            <a:r>
              <a:rPr lang="es-EC" dirty="0" smtClean="0"/>
              <a:t>. </a:t>
            </a:r>
          </a:p>
          <a:p>
            <a:endParaRPr lang="es-EC" dirty="0" smtClean="0"/>
          </a:p>
          <a:p>
            <a:r>
              <a:rPr lang="es-EC" dirty="0" smtClean="0"/>
              <a:t>La pendiente al ingreso del amplificador es muy elevada, es decir el nivel de la señal de entrada a 750 </a:t>
            </a:r>
            <a:r>
              <a:rPr lang="es-EC" dirty="0" err="1" smtClean="0"/>
              <a:t>Mhz</a:t>
            </a:r>
            <a:r>
              <a:rPr lang="es-EC" dirty="0" smtClean="0"/>
              <a:t> es muy bajo respecto al nivel de entrada a 54Mhz, lo que provoca a la salida un pendiente pequeña, la cual no compensará las pérdidas en el cable, por lo que en este caso </a:t>
            </a:r>
            <a:r>
              <a:rPr lang="es-EC" b="1" dirty="0" smtClean="0"/>
              <a:t>se recomienda acercar el amplificador A1-N1 al nodo N1</a:t>
            </a:r>
            <a:r>
              <a:rPr lang="es-EC" dirty="0" smtClean="0"/>
              <a:t>.  </a:t>
            </a:r>
          </a:p>
          <a:p>
            <a:endParaRPr lang="es-EC" dirty="0"/>
          </a:p>
        </p:txBody>
      </p:sp>
      <p:sp>
        <p:nvSpPr>
          <p:cNvPr id="4" name="3 Marcador de número de diapositiva"/>
          <p:cNvSpPr>
            <a:spLocks noGrp="1"/>
          </p:cNvSpPr>
          <p:nvPr>
            <p:ph type="sldNum" sz="quarter" idx="10"/>
          </p:nvPr>
        </p:nvSpPr>
        <p:spPr/>
        <p:txBody>
          <a:bodyPr/>
          <a:lstStyle/>
          <a:p>
            <a:fld id="{E57570C2-C392-4E05-9E07-F67274790BC4}" type="slidenum">
              <a:rPr lang="es-EC" smtClean="0"/>
              <a:t>13</a:t>
            </a:fld>
            <a:endParaRPr lang="es-EC"/>
          </a:p>
        </p:txBody>
      </p:sp>
    </p:spTree>
    <p:extLst>
      <p:ext uri="{BB962C8B-B14F-4D97-AF65-F5344CB8AC3E}">
        <p14:creationId xmlns:p14="http://schemas.microsoft.com/office/powerpoint/2010/main" val="25544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352674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130476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40874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53499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329818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158819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41942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72307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234868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267102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738FB3-92E7-4072-9BE8-FA77344FEE3A}" type="datetimeFigureOut">
              <a:rPr lang="es-EC" smtClean="0"/>
              <a:t>10/06/2013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8867DB-F82C-4651-9AD0-7AF2237EC61B}" type="slidenum">
              <a:rPr lang="es-EC" smtClean="0"/>
              <a:t>‹Nº›</a:t>
            </a:fld>
            <a:endParaRPr lang="es-EC"/>
          </a:p>
        </p:txBody>
      </p:sp>
    </p:spTree>
    <p:extLst>
      <p:ext uri="{BB962C8B-B14F-4D97-AF65-F5344CB8AC3E}">
        <p14:creationId xmlns:p14="http://schemas.microsoft.com/office/powerpoint/2010/main" val="13264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38FB3-92E7-4072-9BE8-FA77344FEE3A}" type="datetimeFigureOut">
              <a:rPr lang="es-EC" smtClean="0"/>
              <a:t>10/06/2013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867DB-F82C-4651-9AD0-7AF2237EC61B}" type="slidenum">
              <a:rPr lang="es-EC" smtClean="0"/>
              <a:t>‹Nº›</a:t>
            </a:fld>
            <a:endParaRPr lang="es-EC"/>
          </a:p>
        </p:txBody>
      </p:sp>
    </p:spTree>
    <p:extLst>
      <p:ext uri="{BB962C8B-B14F-4D97-AF65-F5344CB8AC3E}">
        <p14:creationId xmlns:p14="http://schemas.microsoft.com/office/powerpoint/2010/main" val="79265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g"/><Relationship Id="rId7" Type="http://schemas.openxmlformats.org/officeDocument/2006/relationships/image" Target="../media/image17.jpeg"/><Relationship Id="rId12" Type="http://schemas.openxmlformats.org/officeDocument/2006/relationships/hyperlink" Target="../../../Users/peter/Desktop/Remote%20Desktop%20Connection.l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hyperlink" Target="http://172.16.1.2/" TargetMode="External"/><Relationship Id="rId5" Type="http://schemas.openxmlformats.org/officeDocument/2006/relationships/image" Target="../media/image15.jpeg"/><Relationship Id="rId10" Type="http://schemas.openxmlformats.org/officeDocument/2006/relationships/hyperlink" Target="../../../Users/peter/Desktop/putty.lnk" TargetMode="External"/><Relationship Id="rId4" Type="http://schemas.openxmlformats.org/officeDocument/2006/relationships/image" Target="../media/image14.png"/><Relationship Id="rId9" Type="http://schemas.openxmlformats.org/officeDocument/2006/relationships/hyperlink" Target="http://201.238.172.17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5" name="4 Marcador de contenido"/>
          <p:cNvSpPr>
            <a:spLocks noGrp="1"/>
          </p:cNvSpPr>
          <p:nvPr>
            <p:ph idx="1"/>
          </p:nvPr>
        </p:nvSpPr>
        <p:spPr>
          <a:xfrm>
            <a:off x="457200" y="764704"/>
            <a:ext cx="8229600" cy="5503966"/>
          </a:xfrm>
        </p:spPr>
        <p:txBody>
          <a:bodyPr>
            <a:normAutofit fontScale="32500" lnSpcReduction="20000"/>
          </a:bodyPr>
          <a:lstStyle/>
          <a:p>
            <a:pPr marL="0" indent="0" algn="ctr">
              <a:lnSpc>
                <a:spcPct val="150000"/>
              </a:lnSpc>
              <a:spcAft>
                <a:spcPts val="1000"/>
              </a:spcAft>
              <a:buNone/>
            </a:pPr>
            <a:endParaRPr lang="es-EC" sz="4000" dirty="0" smtClean="0">
              <a:effectLst/>
              <a:latin typeface="Times New Roman" pitchFamily="18" charset="0"/>
              <a:ea typeface="Calibri"/>
              <a:cs typeface="Times New Roman" pitchFamily="18" charset="0"/>
            </a:endParaRPr>
          </a:p>
          <a:p>
            <a:pPr marL="0" indent="0" algn="ctr">
              <a:lnSpc>
                <a:spcPct val="150000"/>
              </a:lnSpc>
              <a:spcAft>
                <a:spcPts val="1000"/>
              </a:spcAft>
              <a:buNone/>
            </a:pPr>
            <a:r>
              <a:rPr lang="es-EC" sz="4000" dirty="0" smtClean="0">
                <a:effectLst/>
                <a:latin typeface="Times New Roman" pitchFamily="18" charset="0"/>
                <a:ea typeface="Calibri"/>
                <a:cs typeface="Times New Roman" pitchFamily="18" charset="0"/>
              </a:rPr>
              <a:t>TÍTULO:</a:t>
            </a:r>
            <a:endParaRPr lang="es-EC" sz="4000" dirty="0" smtClean="0">
              <a:latin typeface="Times New Roman" pitchFamily="18" charset="0"/>
              <a:ea typeface="Calibri"/>
              <a:cs typeface="Times New Roman" pitchFamily="18" charset="0"/>
            </a:endParaRPr>
          </a:p>
          <a:p>
            <a:pPr marL="0" indent="0" algn="ctr">
              <a:lnSpc>
                <a:spcPct val="150000"/>
              </a:lnSpc>
              <a:spcAft>
                <a:spcPts val="1000"/>
              </a:spcAft>
              <a:buNone/>
            </a:pPr>
            <a:r>
              <a:rPr lang="es-EC" sz="4000" b="1" i="1" dirty="0" smtClean="0">
                <a:effectLst/>
                <a:latin typeface="Times New Roman" pitchFamily="18" charset="0"/>
                <a:ea typeface="Calibri"/>
                <a:cs typeface="Times New Roman" pitchFamily="18" charset="0"/>
              </a:rPr>
              <a:t>“</a:t>
            </a:r>
            <a:r>
              <a:rPr lang="es-EC" sz="4000" b="1" dirty="0">
                <a:latin typeface="Times New Roman" pitchFamily="18" charset="0"/>
                <a:ea typeface="Calibri"/>
                <a:cs typeface="Times New Roman" pitchFamily="18" charset="0"/>
              </a:rPr>
              <a:t>IMPLEMENTACIÓN DEL </a:t>
            </a:r>
            <a:r>
              <a:rPr lang="es-EC" sz="4000" b="1" dirty="0" err="1">
                <a:latin typeface="Times New Roman" pitchFamily="18" charset="0"/>
                <a:ea typeface="Calibri"/>
                <a:cs typeface="Times New Roman" pitchFamily="18" charset="0"/>
              </a:rPr>
              <a:t>BACKBONE</a:t>
            </a:r>
            <a:r>
              <a:rPr lang="es-EC" sz="4000" b="1" dirty="0">
                <a:latin typeface="Times New Roman" pitchFamily="18" charset="0"/>
                <a:ea typeface="Calibri"/>
                <a:cs typeface="Times New Roman" pitchFamily="18" charset="0"/>
              </a:rPr>
              <a:t> </a:t>
            </a:r>
            <a:r>
              <a:rPr lang="es-EC" sz="4000" b="1" dirty="0" err="1">
                <a:latin typeface="Times New Roman" pitchFamily="18" charset="0"/>
                <a:ea typeface="Calibri"/>
                <a:cs typeface="Times New Roman" pitchFamily="18" charset="0"/>
              </a:rPr>
              <a:t>WDM</a:t>
            </a:r>
            <a:r>
              <a:rPr lang="es-EC" sz="4000" b="1" dirty="0">
                <a:latin typeface="Times New Roman" pitchFamily="18" charset="0"/>
                <a:ea typeface="Calibri"/>
                <a:cs typeface="Times New Roman" pitchFamily="18" charset="0"/>
              </a:rPr>
              <a:t> Y UN NODO DE ACCESO </a:t>
            </a:r>
            <a:r>
              <a:rPr lang="es-EC" sz="4000" b="1" dirty="0" err="1">
                <a:latin typeface="Times New Roman" pitchFamily="18" charset="0"/>
                <a:ea typeface="Calibri"/>
                <a:cs typeface="Times New Roman" pitchFamily="18" charset="0"/>
              </a:rPr>
              <a:t>WIFI</a:t>
            </a:r>
            <a:r>
              <a:rPr lang="es-EC" sz="4000" b="1" dirty="0">
                <a:latin typeface="Times New Roman" pitchFamily="18" charset="0"/>
                <a:ea typeface="Calibri"/>
                <a:cs typeface="Times New Roman" pitchFamily="18" charset="0"/>
              </a:rPr>
              <a:t> PARA LA EMPRESA REGIONALTEL CÍA. LTDA. DE LA CIUDAD DE CUENCA</a:t>
            </a:r>
            <a:r>
              <a:rPr lang="es-EC" sz="4000" b="1" i="1" dirty="0" smtClean="0">
                <a:effectLst/>
                <a:latin typeface="Times New Roman" pitchFamily="18" charset="0"/>
                <a:ea typeface="Calibri"/>
                <a:cs typeface="Times New Roman" pitchFamily="18" charset="0"/>
              </a:rPr>
              <a:t>”</a:t>
            </a:r>
          </a:p>
          <a:p>
            <a:pPr marL="0" indent="0" algn="ctr">
              <a:lnSpc>
                <a:spcPct val="150000"/>
              </a:lnSpc>
              <a:spcAft>
                <a:spcPts val="1000"/>
              </a:spcAft>
              <a:buNone/>
            </a:pPr>
            <a:endParaRPr lang="es-EC" sz="4000" dirty="0">
              <a:latin typeface="Times New Roman" pitchFamily="18" charset="0"/>
              <a:ea typeface="Calibri"/>
              <a:cs typeface="Times New Roman" pitchFamily="18" charset="0"/>
            </a:endParaRPr>
          </a:p>
          <a:p>
            <a:pPr marL="0" indent="0" algn="ctr">
              <a:lnSpc>
                <a:spcPct val="150000"/>
              </a:lnSpc>
              <a:spcAft>
                <a:spcPts val="1000"/>
              </a:spcAft>
              <a:buNone/>
            </a:pPr>
            <a:r>
              <a:rPr lang="es-EC" sz="4000" b="1" dirty="0" smtClean="0">
                <a:effectLst/>
                <a:latin typeface="Times New Roman" pitchFamily="18" charset="0"/>
                <a:ea typeface="Calibri"/>
                <a:cs typeface="Times New Roman" pitchFamily="18" charset="0"/>
              </a:rPr>
              <a:t> </a:t>
            </a:r>
            <a:r>
              <a:rPr lang="es-EC" sz="4000" dirty="0" smtClean="0">
                <a:effectLst/>
                <a:latin typeface="Times New Roman" pitchFamily="18" charset="0"/>
                <a:ea typeface="Calibri"/>
                <a:cs typeface="Times New Roman" pitchFamily="18" charset="0"/>
              </a:rPr>
              <a:t>MAESTRÍA EN GERENCIA DE REDES DE TELECOMUNICACIONES</a:t>
            </a:r>
            <a:endParaRPr lang="es-EC" sz="4000" dirty="0" smtClean="0">
              <a:latin typeface="Times New Roman" pitchFamily="18" charset="0"/>
              <a:ea typeface="Calibri"/>
              <a:cs typeface="Times New Roman" pitchFamily="18" charset="0"/>
            </a:endParaRPr>
          </a:p>
          <a:p>
            <a:pPr marL="0" indent="0" algn="ctr">
              <a:lnSpc>
                <a:spcPct val="150000"/>
              </a:lnSpc>
              <a:spcAft>
                <a:spcPts val="1000"/>
              </a:spcAft>
              <a:buNone/>
            </a:pPr>
            <a:r>
              <a:rPr lang="es-EC" sz="4000" dirty="0" smtClean="0">
                <a:effectLst/>
                <a:latin typeface="Times New Roman" pitchFamily="18" charset="0"/>
                <a:ea typeface="Calibri"/>
                <a:cs typeface="Times New Roman" pitchFamily="18" charset="0"/>
              </a:rPr>
              <a:t> PROMOCIÓN II</a:t>
            </a:r>
            <a:endParaRPr lang="es-EC" sz="4000" dirty="0">
              <a:latin typeface="Times New Roman" pitchFamily="18" charset="0"/>
              <a:ea typeface="Calibri"/>
              <a:cs typeface="Times New Roman" pitchFamily="18" charset="0"/>
            </a:endParaRPr>
          </a:p>
          <a:p>
            <a:pPr marL="0" indent="0">
              <a:lnSpc>
                <a:spcPct val="150000"/>
              </a:lnSpc>
              <a:spcAft>
                <a:spcPts val="1000"/>
              </a:spcAft>
              <a:buNone/>
            </a:pPr>
            <a:r>
              <a:rPr lang="es-EC" sz="4000" b="1" dirty="0" smtClean="0">
                <a:effectLst/>
                <a:latin typeface="Times New Roman" pitchFamily="18" charset="0"/>
                <a:ea typeface="Calibri"/>
                <a:cs typeface="Times New Roman" pitchFamily="18" charset="0"/>
              </a:rPr>
              <a:t>	</a:t>
            </a:r>
            <a:r>
              <a:rPr lang="es-EC" sz="4000" b="1" dirty="0" smtClean="0">
                <a:latin typeface="Times New Roman" pitchFamily="18" charset="0"/>
                <a:ea typeface="Calibri"/>
                <a:cs typeface="Times New Roman" pitchFamily="18" charset="0"/>
              </a:rPr>
              <a:t>Autor</a:t>
            </a:r>
            <a:r>
              <a:rPr lang="es-EC" sz="4000" b="1" dirty="0" smtClean="0">
                <a:effectLst/>
                <a:latin typeface="Times New Roman" pitchFamily="18" charset="0"/>
                <a:ea typeface="Calibri"/>
                <a:cs typeface="Times New Roman" pitchFamily="18" charset="0"/>
              </a:rPr>
              <a:t>:</a:t>
            </a:r>
            <a:endParaRPr lang="es-EC" sz="4000" dirty="0">
              <a:latin typeface="Times New Roman" pitchFamily="18" charset="0"/>
              <a:ea typeface="Calibri"/>
              <a:cs typeface="Times New Roman" pitchFamily="18" charset="0"/>
            </a:endParaRPr>
          </a:p>
          <a:p>
            <a:pPr marL="0" indent="0">
              <a:lnSpc>
                <a:spcPct val="150000"/>
              </a:lnSpc>
              <a:spcAft>
                <a:spcPts val="1000"/>
              </a:spcAft>
              <a:buNone/>
            </a:pPr>
            <a:r>
              <a:rPr lang="es-EC" sz="4000" b="1" dirty="0" smtClean="0">
                <a:effectLst/>
                <a:latin typeface="Times New Roman" pitchFamily="18" charset="0"/>
                <a:ea typeface="Calibri"/>
                <a:cs typeface="Times New Roman" pitchFamily="18" charset="0"/>
              </a:rPr>
              <a:t> </a:t>
            </a:r>
            <a:endParaRPr lang="es-EC" sz="4000" dirty="0">
              <a:latin typeface="Times New Roman" pitchFamily="18" charset="0"/>
              <a:ea typeface="Calibri"/>
              <a:cs typeface="Times New Roman" pitchFamily="18" charset="0"/>
            </a:endParaRPr>
          </a:p>
          <a:p>
            <a:pPr marL="0" indent="0" algn="ctr">
              <a:lnSpc>
                <a:spcPct val="150000"/>
              </a:lnSpc>
              <a:spcAft>
                <a:spcPts val="1000"/>
              </a:spcAft>
              <a:buNone/>
            </a:pPr>
            <a:r>
              <a:rPr lang="es-EC" sz="4000" dirty="0" smtClean="0">
                <a:effectLst/>
                <a:latin typeface="Times New Roman" pitchFamily="18" charset="0"/>
                <a:ea typeface="Calibri"/>
                <a:cs typeface="Times New Roman" pitchFamily="18" charset="0"/>
              </a:rPr>
              <a:t>Ing. Pedro Fabián Larrea Vivar</a:t>
            </a:r>
            <a:endParaRPr lang="es-EC" sz="4000" dirty="0" smtClean="0">
              <a:latin typeface="Times New Roman" pitchFamily="18" charset="0"/>
              <a:ea typeface="Calibri"/>
              <a:cs typeface="Times New Roman" pitchFamily="18" charset="0"/>
            </a:endParaRPr>
          </a:p>
          <a:p>
            <a:pPr marL="0" indent="0">
              <a:lnSpc>
                <a:spcPct val="150000"/>
              </a:lnSpc>
              <a:spcAft>
                <a:spcPts val="1000"/>
              </a:spcAft>
              <a:buNone/>
            </a:pPr>
            <a:r>
              <a:rPr lang="es-EC" sz="4000" b="1" dirty="0" smtClean="0">
                <a:effectLst/>
                <a:latin typeface="Times New Roman" pitchFamily="18" charset="0"/>
                <a:ea typeface="Calibri"/>
                <a:cs typeface="Times New Roman" pitchFamily="18" charset="0"/>
              </a:rPr>
              <a:t>	Tutor:</a:t>
            </a:r>
          </a:p>
          <a:p>
            <a:pPr marL="0" indent="0" algn="ctr">
              <a:lnSpc>
                <a:spcPct val="150000"/>
              </a:lnSpc>
              <a:spcAft>
                <a:spcPts val="1000"/>
              </a:spcAft>
              <a:buNone/>
            </a:pPr>
            <a:r>
              <a:rPr lang="es-EC" sz="4000" dirty="0" smtClean="0">
                <a:latin typeface="Times New Roman" pitchFamily="18" charset="0"/>
                <a:ea typeface="Calibri"/>
                <a:cs typeface="Times New Roman" pitchFamily="18" charset="0"/>
              </a:rPr>
              <a:t>Ing. Paúl Díaz</a:t>
            </a:r>
            <a:r>
              <a:rPr lang="es-EC" sz="4000" b="1" dirty="0" smtClean="0">
                <a:effectLst/>
                <a:latin typeface="Times New Roman" pitchFamily="18" charset="0"/>
                <a:ea typeface="Calibri"/>
                <a:cs typeface="Times New Roman" pitchFamily="18" charset="0"/>
              </a:rPr>
              <a:t> </a:t>
            </a:r>
            <a:endParaRPr lang="es-EC" sz="4000" dirty="0">
              <a:latin typeface="Times New Roman" pitchFamily="18" charset="0"/>
              <a:ea typeface="Calibri"/>
              <a:cs typeface="Times New Roman" pitchFamily="18" charset="0"/>
            </a:endParaRPr>
          </a:p>
          <a:p>
            <a:pPr marL="0" indent="0" algn="ctr">
              <a:lnSpc>
                <a:spcPct val="150000"/>
              </a:lnSpc>
              <a:spcAft>
                <a:spcPts val="1000"/>
              </a:spcAft>
              <a:buNone/>
            </a:pPr>
            <a:r>
              <a:rPr lang="es-EC" sz="4000" b="1" dirty="0" smtClean="0">
                <a:effectLst/>
                <a:latin typeface="Times New Roman" pitchFamily="18" charset="0"/>
                <a:ea typeface="Calibri"/>
                <a:cs typeface="Times New Roman" pitchFamily="18" charset="0"/>
              </a:rPr>
              <a:t>Septiembre - 2012</a:t>
            </a:r>
            <a:endParaRPr lang="es-EC" sz="4000" dirty="0">
              <a:latin typeface="Times New Roman" pitchFamily="18" charset="0"/>
              <a:ea typeface="Calibri"/>
              <a:cs typeface="Times New Roman" pitchFamily="18" charset="0"/>
            </a:endParaRPr>
          </a:p>
          <a:p>
            <a:endParaRPr lang="es-EC" dirty="0"/>
          </a:p>
        </p:txBody>
      </p:sp>
    </p:spTree>
    <p:extLst>
      <p:ext uri="{BB962C8B-B14F-4D97-AF65-F5344CB8AC3E}">
        <p14:creationId xmlns:p14="http://schemas.microsoft.com/office/powerpoint/2010/main" val="2583398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lvl="1" algn="ctr" rtl="0">
              <a:spcBef>
                <a:spcPct val="0"/>
              </a:spcBef>
            </a:pPr>
            <a:r>
              <a:rPr lang="es-EC" sz="3200" b="1" dirty="0"/>
              <a:t>Capítulo </a:t>
            </a:r>
            <a:r>
              <a:rPr lang="es-EC" sz="3200" b="1" dirty="0" smtClean="0"/>
              <a:t>III: </a:t>
            </a:r>
            <a:r>
              <a:rPr lang="es-EC" sz="3200" dirty="0" smtClean="0"/>
              <a:t>Red Troncal</a:t>
            </a:r>
            <a:endParaRPr lang="es-EC" sz="3200"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10/22</a:t>
            </a:r>
            <a:endParaRPr lang="es-EC" sz="1200" i="1" u="sng"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046537209"/>
              </p:ext>
            </p:extLst>
          </p:nvPr>
        </p:nvGraphicFramePr>
        <p:xfrm>
          <a:off x="251520" y="2060848"/>
          <a:ext cx="8770575" cy="2376264"/>
        </p:xfrm>
        <a:graphic>
          <a:graphicData uri="http://schemas.openxmlformats.org/presentationml/2006/ole">
            <mc:AlternateContent xmlns:mc="http://schemas.openxmlformats.org/markup-compatibility/2006">
              <mc:Choice xmlns:v="urn:schemas-microsoft-com:vml" Requires="v">
                <p:oleObj spid="_x0000_s18474" name="Visio" r:id="rId5" imgW="11603678" imgH="3147965" progId="Visio.Drawing.11">
                  <p:embed/>
                </p:oleObj>
              </mc:Choice>
              <mc:Fallback>
                <p:oleObj name="Visio" r:id="rId5" imgW="11603678" imgH="3147965"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060848"/>
                        <a:ext cx="8770575" cy="2376264"/>
                      </a:xfrm>
                      <a:prstGeom prst="rect">
                        <a:avLst/>
                      </a:prstGeom>
                      <a:noFill/>
                    </p:spPr>
                  </p:pic>
                </p:oleObj>
              </mc:Fallback>
            </mc:AlternateContent>
          </a:graphicData>
        </a:graphic>
      </p:graphicFrame>
      <p:pic>
        <p:nvPicPr>
          <p:cNvPr id="9" name="8 Marcador de contenido"/>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2873832" y="1600200"/>
            <a:ext cx="3396336" cy="4525963"/>
          </a:xfrm>
          <a:prstGeom prst="rect">
            <a:avLst/>
          </a:prstGeom>
        </p:spPr>
      </p:pic>
    </p:spTree>
    <p:extLst>
      <p:ext uri="{BB962C8B-B14F-4D97-AF65-F5344CB8AC3E}">
        <p14:creationId xmlns:p14="http://schemas.microsoft.com/office/powerpoint/2010/main" val="40106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lvl="1" algn="ctr" rtl="0">
              <a:spcBef>
                <a:spcPct val="0"/>
              </a:spcBef>
            </a:pPr>
            <a:r>
              <a:rPr lang="es-EC" sz="3200" b="1" dirty="0"/>
              <a:t>Capítulo </a:t>
            </a:r>
            <a:r>
              <a:rPr lang="es-EC" sz="3200" b="1" dirty="0" smtClean="0"/>
              <a:t>III: </a:t>
            </a:r>
            <a:r>
              <a:rPr lang="es-EC" sz="3200" dirty="0" smtClean="0"/>
              <a:t>Red </a:t>
            </a:r>
            <a:r>
              <a:rPr lang="es-EC" sz="3200" smtClean="0"/>
              <a:t>de </a:t>
            </a:r>
            <a:r>
              <a:rPr lang="es-EC" sz="3200" smtClean="0"/>
              <a:t>Distribución</a:t>
            </a:r>
            <a:endParaRPr lang="es-EC" sz="3200"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11/22</a:t>
            </a:r>
            <a:endParaRPr lang="es-EC" sz="1200" i="1" u="sng" dirty="0"/>
          </a:p>
        </p:txBody>
      </p:sp>
      <p:sp>
        <p:nvSpPr>
          <p:cNvPr id="3" name="2 Marcador de contenido"/>
          <p:cNvSpPr>
            <a:spLocks noGrp="1"/>
          </p:cNvSpPr>
          <p:nvPr>
            <p:ph idx="1"/>
          </p:nvPr>
        </p:nvSpPr>
        <p:spPr/>
        <p:txBody>
          <a:bodyPr/>
          <a:lstStyle/>
          <a:p>
            <a:endParaRPr lang="es-EC"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55" y="2060848"/>
            <a:ext cx="8948245" cy="232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58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lvl="1" algn="ctr" rtl="0">
              <a:spcBef>
                <a:spcPct val="0"/>
              </a:spcBef>
            </a:pPr>
            <a:r>
              <a:rPr lang="es-EC" sz="3200" b="1" dirty="0"/>
              <a:t>Capítulo </a:t>
            </a:r>
            <a:r>
              <a:rPr lang="es-EC" sz="3200" b="1" dirty="0" smtClean="0"/>
              <a:t>III</a:t>
            </a:r>
            <a:r>
              <a:rPr lang="es-EC" sz="3200" b="1" dirty="0" smtClean="0"/>
              <a:t>: </a:t>
            </a:r>
            <a:r>
              <a:rPr lang="es-EC" sz="3200" dirty="0" smtClean="0"/>
              <a:t>Red </a:t>
            </a:r>
            <a:r>
              <a:rPr lang="es-EC" sz="3200" dirty="0" smtClean="0"/>
              <a:t>de acometida</a:t>
            </a:r>
            <a:endParaRPr lang="es-EC" sz="3200"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12/22</a:t>
            </a:r>
            <a:endParaRPr lang="es-EC" sz="1200" i="1" u="sng"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8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9949" y="1412776"/>
            <a:ext cx="8674024" cy="367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009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lvl="1" algn="ctr" rtl="0">
              <a:spcBef>
                <a:spcPct val="0"/>
              </a:spcBef>
            </a:pPr>
            <a:r>
              <a:rPr lang="es-EC" sz="3200" b="1" dirty="0">
                <a:latin typeface="+mn-lt"/>
              </a:rPr>
              <a:t>Capítulo </a:t>
            </a:r>
            <a:r>
              <a:rPr lang="es-EC" sz="3200" b="1" dirty="0" smtClean="0">
                <a:latin typeface="+mn-lt"/>
              </a:rPr>
              <a:t>III: </a:t>
            </a:r>
            <a:r>
              <a:rPr lang="es-EC" sz="2000" b="1" dirty="0" smtClean="0"/>
              <a:t>ANÁLISIS </a:t>
            </a:r>
            <a:r>
              <a:rPr lang="es-EC" sz="2000" b="1" dirty="0"/>
              <a:t>Y VALORACIÓN DE LA RED </a:t>
            </a:r>
            <a:r>
              <a:rPr lang="es-EC" sz="2000" b="1" dirty="0" smtClean="0"/>
              <a:t>ACTUAL</a:t>
            </a:r>
            <a:endParaRPr lang="es-EC" sz="2000"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13/22</a:t>
            </a:r>
            <a:endParaRPr lang="es-EC" sz="1200" i="1" u="sng" dirty="0"/>
          </a:p>
        </p:txBody>
      </p:sp>
      <p:sp>
        <p:nvSpPr>
          <p:cNvPr id="3" name="2 Marcador de contenido"/>
          <p:cNvSpPr>
            <a:spLocks noGrp="1"/>
          </p:cNvSpPr>
          <p:nvPr>
            <p:ph idx="1"/>
          </p:nvPr>
        </p:nvSpPr>
        <p:spPr/>
        <p:txBody>
          <a:bodyPr/>
          <a:lstStyle/>
          <a:p>
            <a:endParaRPr lang="es-EC"/>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283" y="874242"/>
            <a:ext cx="6924921" cy="508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6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marL="342900" lvl="0" indent="-342900">
              <a:spcBef>
                <a:spcPct val="20000"/>
              </a:spcBef>
            </a:pPr>
            <a:r>
              <a:rPr lang="es-EC" sz="3200" b="1" dirty="0" smtClean="0">
                <a:latin typeface="+mn-lt"/>
              </a:rPr>
              <a:t>Capítulo III: </a:t>
            </a:r>
            <a:r>
              <a:rPr lang="es-EC" sz="3200" b="1" dirty="0">
                <a:solidFill>
                  <a:prstClr val="black"/>
                </a:solidFill>
                <a:ea typeface="+mn-ea"/>
                <a:cs typeface="+mn-cs"/>
              </a:rPr>
              <a:t>Estimación de la Demanda</a:t>
            </a:r>
            <a:endParaRPr lang="es-EC" sz="3200" dirty="0">
              <a:solidFill>
                <a:prstClr val="black"/>
              </a:solidFill>
              <a:ea typeface="+mn-ea"/>
              <a:cs typeface="+mn-cs"/>
            </a:endParaRPr>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14/22</a:t>
            </a:r>
            <a:endParaRPr lang="es-EC" sz="1200" i="1" u="sng" dirty="0"/>
          </a:p>
        </p:txBody>
      </p:sp>
      <p:sp>
        <p:nvSpPr>
          <p:cNvPr id="3" name="2 Marcador de contenido"/>
          <p:cNvSpPr>
            <a:spLocks noGrp="1"/>
          </p:cNvSpPr>
          <p:nvPr>
            <p:ph idx="1"/>
          </p:nvPr>
        </p:nvSpPr>
        <p:spPr>
          <a:xfrm>
            <a:off x="457200" y="764704"/>
            <a:ext cx="8229600" cy="5361459"/>
          </a:xfrm>
        </p:spPr>
        <p:txBody>
          <a:bodyPr>
            <a:normAutofit/>
          </a:bodyPr>
          <a:lstStyle/>
          <a:p>
            <a:endParaRPr lang="es-EC"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4"/>
          <a:stretch>
            <a:fillRect/>
          </a:stretch>
        </p:blipFill>
        <p:spPr>
          <a:xfrm>
            <a:off x="1403649" y="1052736"/>
            <a:ext cx="6480719" cy="4896544"/>
          </a:xfrm>
          <a:prstGeom prst="rect">
            <a:avLst/>
          </a:prstGeom>
        </p:spPr>
      </p:pic>
    </p:spTree>
    <p:extLst>
      <p:ext uri="{BB962C8B-B14F-4D97-AF65-F5344CB8AC3E}">
        <p14:creationId xmlns:p14="http://schemas.microsoft.com/office/powerpoint/2010/main" val="1728095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lvl="1" algn="ctr" rtl="0">
              <a:spcBef>
                <a:spcPct val="0"/>
              </a:spcBef>
            </a:pPr>
            <a:r>
              <a:rPr lang="es-EC" sz="3200" b="1" dirty="0">
                <a:latin typeface="+mn-lt"/>
              </a:rPr>
              <a:t>Capítulo </a:t>
            </a:r>
            <a:r>
              <a:rPr lang="es-EC" sz="3200" b="1" dirty="0" smtClean="0">
                <a:latin typeface="+mn-lt"/>
              </a:rPr>
              <a:t>III: </a:t>
            </a:r>
            <a:r>
              <a:rPr lang="es-EC" sz="2400" b="1" dirty="0" smtClean="0"/>
              <a:t>DISEÑO </a:t>
            </a:r>
            <a:r>
              <a:rPr lang="es-EC" sz="2400" b="1" dirty="0"/>
              <a:t>DE LA RED IP SOBRE </a:t>
            </a:r>
            <a:r>
              <a:rPr lang="es-EC" sz="2400" b="1" dirty="0" err="1"/>
              <a:t>WDM</a:t>
            </a:r>
            <a:endParaRPr lang="es-EC" sz="2400"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15/22</a:t>
            </a:r>
            <a:endParaRPr lang="es-EC" sz="1200" i="1" u="sng" dirty="0"/>
          </a:p>
        </p:txBody>
      </p:sp>
      <p:sp>
        <p:nvSpPr>
          <p:cNvPr id="3" name="2 Marcador de contenido"/>
          <p:cNvSpPr>
            <a:spLocks noGrp="1"/>
          </p:cNvSpPr>
          <p:nvPr>
            <p:ph idx="1"/>
          </p:nvPr>
        </p:nvSpPr>
        <p:spPr>
          <a:xfrm>
            <a:off x="438944" y="764704"/>
            <a:ext cx="8229600" cy="4525963"/>
          </a:xfrm>
        </p:spPr>
        <p:txBody>
          <a:bodyPr/>
          <a:lstStyle/>
          <a:p>
            <a:endParaRPr lang="es-EC"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25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1666875"/>
            <a:ext cx="66960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56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5968"/>
          </a:xfr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3" name="2 Rectángulo"/>
          <p:cNvSpPr/>
          <p:nvPr/>
        </p:nvSpPr>
        <p:spPr>
          <a:xfrm>
            <a:off x="628852" y="3718773"/>
            <a:ext cx="8515148" cy="646331"/>
          </a:xfrm>
          <a:prstGeom prst="rect">
            <a:avLst/>
          </a:prstGeom>
        </p:spPr>
        <p:txBody>
          <a:bodyPr wrap="square">
            <a:spAutoFit/>
          </a:bodyPr>
          <a:lstStyle/>
          <a:p>
            <a:pPr lvl="0"/>
            <a:r>
              <a:rPr lang="es-EC" sz="3600" b="1" dirty="0"/>
              <a:t>Capítulo </a:t>
            </a:r>
            <a:r>
              <a:rPr lang="es-EC" sz="3600" b="1" dirty="0" smtClean="0"/>
              <a:t>IV: </a:t>
            </a:r>
            <a:r>
              <a:rPr lang="es-EC" sz="3200" b="1" dirty="0"/>
              <a:t>DESARROLLO E </a:t>
            </a:r>
            <a:r>
              <a:rPr lang="es-EC" sz="3200" b="1" dirty="0" smtClean="0"/>
              <a:t>IMPLEMENTACIÓN</a:t>
            </a:r>
            <a:endParaRPr lang="es-EC" sz="3200" dirty="0"/>
          </a:p>
        </p:txBody>
      </p:sp>
    </p:spTree>
    <p:extLst>
      <p:ext uri="{BB962C8B-B14F-4D97-AF65-F5344CB8AC3E}">
        <p14:creationId xmlns:p14="http://schemas.microsoft.com/office/powerpoint/2010/main" val="260212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653448" cy="695532"/>
          </a:xfrm>
        </p:spPr>
        <p:txBody>
          <a:bodyPr>
            <a:noAutofit/>
          </a:bodyPr>
          <a:lstStyle/>
          <a:p>
            <a:pPr lvl="0" algn="l"/>
            <a:r>
              <a:rPr lang="es-EC" sz="3600" b="1" dirty="0">
                <a:latin typeface="+mn-lt"/>
              </a:rPr>
              <a:t>Capítulo IV: </a:t>
            </a:r>
            <a:r>
              <a:rPr lang="es-EC" sz="3200" b="1" dirty="0">
                <a:latin typeface="+mn-lt"/>
              </a:rPr>
              <a:t>DESARROLLO E </a:t>
            </a:r>
            <a:r>
              <a:rPr lang="es-EC" sz="3200" b="1" dirty="0" smtClean="0">
                <a:latin typeface="+mn-lt"/>
              </a:rPr>
              <a:t>IMPLEMENTACIÓN</a:t>
            </a:r>
            <a:endParaRPr lang="es-EC" sz="3200" dirty="0">
              <a:latin typeface="+mn-lt"/>
            </a:endParaRPr>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17/22</a:t>
            </a:r>
            <a:endParaRPr lang="es-EC" sz="1200" i="1" u="sng"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1557338"/>
            <a:ext cx="80105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7740352" y="4653136"/>
            <a:ext cx="360040" cy="349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508104" y="1844824"/>
            <a:ext cx="360040" cy="3494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4127252" y="2302272"/>
            <a:ext cx="360040" cy="349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0 Imagen"/>
          <p:cNvPicPr/>
          <p:nvPr/>
        </p:nvPicPr>
        <p:blipFill rotWithShape="1">
          <a:blip r:embed="rId5" cstate="print">
            <a:extLst>
              <a:ext uri="{28A0092B-C50C-407E-A947-70E740481C1C}">
                <a14:useLocalDpi xmlns:a14="http://schemas.microsoft.com/office/drawing/2010/main" val="0"/>
              </a:ext>
            </a:extLst>
          </a:blip>
          <a:srcRect l="11277" t="15230" r="7037"/>
          <a:stretch/>
        </p:blipFill>
        <p:spPr bwMode="auto">
          <a:xfrm rot="5400000">
            <a:off x="6370627" y="1597607"/>
            <a:ext cx="1440161" cy="1193407"/>
          </a:xfrm>
          <a:prstGeom prst="rect">
            <a:avLst/>
          </a:prstGeom>
          <a:ln>
            <a:noFill/>
          </a:ln>
          <a:extLst>
            <a:ext uri="{53640926-AAD7-44D8-BBD7-CCE9431645EC}">
              <a14:shadowObscured xmlns:a14="http://schemas.microsoft.com/office/drawing/2010/main"/>
            </a:ext>
          </a:extLst>
        </p:spPr>
      </p:pic>
      <p:pic>
        <p:nvPicPr>
          <p:cNvPr id="12" name="5 Marcador de contenido"/>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980655" y="1251018"/>
            <a:ext cx="1414938" cy="1886584"/>
          </a:xfrm>
        </p:spPr>
      </p:pic>
      <p:pic>
        <p:nvPicPr>
          <p:cNvPr id="28674" name="Picture 2" descr="F:\home\user\camera\IMG-20130528-004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92194" y="1669740"/>
            <a:ext cx="2978832" cy="19640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home\user\camera\IMG-20130528-0046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813" t="4839" r="25179" b="46451"/>
          <a:stretch/>
        </p:blipFill>
        <p:spPr bwMode="auto">
          <a:xfrm rot="5400000">
            <a:off x="3518706" y="1778445"/>
            <a:ext cx="1238942" cy="1371701"/>
          </a:xfrm>
          <a:prstGeom prst="rect">
            <a:avLst/>
          </a:prstGeom>
          <a:noFill/>
          <a:extLst>
            <a:ext uri="{909E8E84-426E-40DD-AFC4-6F175D3DCCD1}">
              <a14:hiddenFill xmlns:a14="http://schemas.microsoft.com/office/drawing/2010/main">
                <a:solidFill>
                  <a:srgbClr val="FFFFFF"/>
                </a:solidFill>
              </a14:hiddenFill>
            </a:ext>
          </a:extLst>
        </p:spPr>
      </p:pic>
      <p:sp>
        <p:nvSpPr>
          <p:cNvPr id="3" name="2 Elipse">
            <a:hlinkClick r:id="rId9"/>
          </p:cNvPr>
          <p:cNvSpPr/>
          <p:nvPr/>
        </p:nvSpPr>
        <p:spPr>
          <a:xfrm>
            <a:off x="683568" y="2194311"/>
            <a:ext cx="765994" cy="576064"/>
          </a:xfrm>
          <a:prstGeom prst="ellipse">
            <a:avLst/>
          </a:prstGeom>
          <a:noFill/>
          <a:ln>
            <a:no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lipse">
            <a:hlinkClick r:id="rId10" action="ppaction://hlinkfile"/>
          </p:cNvPr>
          <p:cNvSpPr/>
          <p:nvPr/>
        </p:nvSpPr>
        <p:spPr>
          <a:xfrm>
            <a:off x="2480631" y="2194311"/>
            <a:ext cx="765994" cy="576064"/>
          </a:xfrm>
          <a:prstGeom prst="ellipse">
            <a:avLst/>
          </a:prstGeom>
          <a:noFill/>
          <a:ln>
            <a:no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a:hlinkClick r:id="rId11"/>
          </p:cNvPr>
          <p:cNvSpPr/>
          <p:nvPr/>
        </p:nvSpPr>
        <p:spPr>
          <a:xfrm>
            <a:off x="6707710" y="1731535"/>
            <a:ext cx="765994" cy="576064"/>
          </a:xfrm>
          <a:prstGeom prst="ellipse">
            <a:avLst/>
          </a:prstGeom>
          <a:noFill/>
          <a:ln>
            <a:no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a:hlinkClick r:id="rId12" action="ppaction://hlinkfile"/>
          </p:cNvPr>
          <p:cNvSpPr/>
          <p:nvPr/>
        </p:nvSpPr>
        <p:spPr>
          <a:xfrm>
            <a:off x="7951358" y="4653136"/>
            <a:ext cx="765994" cy="576064"/>
          </a:xfrm>
          <a:prstGeom prst="ellipse">
            <a:avLst/>
          </a:prstGeom>
          <a:noFill/>
          <a:ln>
            <a:no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721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4" presetClass="path" presetSubtype="0" accel="50000" decel="50000" fill="hold" grpId="1" nodeType="afterEffect">
                                  <p:stCondLst>
                                    <p:cond delay="0"/>
                                  </p:stCondLst>
                                  <p:childTnLst>
                                    <p:animMotion origin="layout" path="M 4.16667E-6 4.81481E-6 L -0.00122 -0.18403 " pathEditMode="relative" rAng="0" ptsTypes="AA">
                                      <p:cBhvr>
                                        <p:cTn id="12" dur="1500" fill="hold"/>
                                        <p:tgtEl>
                                          <p:spTgt spid="5"/>
                                        </p:tgtEl>
                                        <p:attrNameLst>
                                          <p:attrName>ppt_x</p:attrName>
                                          <p:attrName>ppt_y</p:attrName>
                                        </p:attrNameLst>
                                      </p:cBhvr>
                                      <p:rCtr x="-69" y="-9213"/>
                                    </p:animMotion>
                                  </p:childTnLst>
                                </p:cTn>
                              </p:par>
                            </p:childTnLst>
                          </p:cTn>
                        </p:par>
                        <p:par>
                          <p:cTn id="13" fill="hold">
                            <p:stCondLst>
                              <p:cond delay="2000"/>
                            </p:stCondLst>
                            <p:childTnLst>
                              <p:par>
                                <p:cTn id="14" presetID="44" presetClass="path" presetSubtype="0" accel="50000" decel="50000" fill="hold" grpId="2" nodeType="afterEffect">
                                  <p:stCondLst>
                                    <p:cond delay="0"/>
                                  </p:stCondLst>
                                  <p:childTnLst>
                                    <p:animMotion origin="layout" path="M -0.00122 -0.184 L -0.01528 -0.25219 C -0.01823 -0.26629 -0.02518 -0.28433 -0.03403 -0.30097 C -0.04566 -0.32062 -0.05538 -0.33356 -0.06545 -0.34096 L -0.10886 -0.37517 " pathEditMode="relative" rAng="3192635" ptsTypes="FffFF">
                                      <p:cBhvr>
                                        <p:cTn id="15" dur="2000" fill="hold"/>
                                        <p:tgtEl>
                                          <p:spTgt spid="5"/>
                                        </p:tgtEl>
                                        <p:attrNameLst>
                                          <p:attrName>ppt_x</p:attrName>
                                          <p:attrName>ppt_y</p:attrName>
                                        </p:attrNameLst>
                                      </p:cBhvr>
                                      <p:rCtr x="-4323" y="-10610"/>
                                    </p:animMotion>
                                  </p:childTnLst>
                                </p:cTn>
                              </p:par>
                            </p:childTnLst>
                          </p:cTn>
                        </p:par>
                        <p:par>
                          <p:cTn id="16" fill="hold">
                            <p:stCondLst>
                              <p:cond delay="40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400"/>
                                        <p:tgtEl>
                                          <p:spTgt spid="9"/>
                                        </p:tgtEl>
                                      </p:cBhvr>
                                    </p:animEffect>
                                  </p:childTnLst>
                                </p:cTn>
                              </p:par>
                            </p:childTnLst>
                          </p:cTn>
                        </p:par>
                        <p:par>
                          <p:cTn id="20" fill="hold">
                            <p:stCondLst>
                              <p:cond delay="5400"/>
                            </p:stCondLst>
                            <p:childTnLst>
                              <p:par>
                                <p:cTn id="21" presetID="10" presetClass="exit" presetSubtype="0" fill="hold" nodeType="afterEffect">
                                  <p:stCondLst>
                                    <p:cond delay="800"/>
                                  </p:stCondLst>
                                  <p:childTnLst>
                                    <p:animEffect transition="out" filter="fade">
                                      <p:cBhvr>
                                        <p:cTn id="22" dur="2900"/>
                                        <p:tgtEl>
                                          <p:spTgt spid="9"/>
                                        </p:tgtEl>
                                      </p:cBhvr>
                                    </p:animEffect>
                                    <p:set>
                                      <p:cBhvr>
                                        <p:cTn id="23" dur="1" fill="hold">
                                          <p:stCondLst>
                                            <p:cond delay="2899"/>
                                          </p:stCondLst>
                                        </p:cTn>
                                        <p:tgtEl>
                                          <p:spTgt spid="9"/>
                                        </p:tgtEl>
                                        <p:attrNameLst>
                                          <p:attrName>style.visibility</p:attrName>
                                        </p:attrNameLst>
                                      </p:cBhvr>
                                      <p:to>
                                        <p:strVal val="hidden"/>
                                      </p:to>
                                    </p:set>
                                  </p:childTnLst>
                                </p:cTn>
                              </p:par>
                            </p:childTnLst>
                          </p:cTn>
                        </p:par>
                        <p:par>
                          <p:cTn id="24" fill="hold">
                            <p:stCondLst>
                              <p:cond delay="9100"/>
                            </p:stCondLst>
                            <p:childTnLst>
                              <p:par>
                                <p:cTn id="25" presetID="42" presetClass="path" presetSubtype="0" accel="50000" decel="50000" fill="hold" grpId="4" nodeType="afterEffect">
                                  <p:stCondLst>
                                    <p:cond delay="0"/>
                                  </p:stCondLst>
                                  <p:childTnLst>
                                    <p:animMotion origin="layout" path="M -0.10868 -0.37541 L -0.2323 -0.40291 " pathEditMode="relative" rAng="0" ptsTypes="AA">
                                      <p:cBhvr>
                                        <p:cTn id="26" dur="2000" fill="hold"/>
                                        <p:tgtEl>
                                          <p:spTgt spid="5"/>
                                        </p:tgtEl>
                                        <p:attrNameLst>
                                          <p:attrName>ppt_x</p:attrName>
                                          <p:attrName>ppt_y</p:attrName>
                                        </p:attrNameLst>
                                      </p:cBhvr>
                                      <p:rCtr x="-6181" y="-1387"/>
                                    </p:animMotion>
                                  </p:childTnLst>
                                </p:cTn>
                              </p:par>
                            </p:childTnLst>
                          </p:cTn>
                        </p:par>
                        <p:par>
                          <p:cTn id="27" fill="hold">
                            <p:stCondLst>
                              <p:cond delay="11100"/>
                            </p:stCondLst>
                            <p:childTnLst>
                              <p:par>
                                <p:cTn id="28" presetID="10" presetClass="exit" presetSubtype="0" fill="hold" grpId="3" nodeType="after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60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900" fill="hold"/>
                                        <p:tgtEl>
                                          <p:spTgt spid="12"/>
                                        </p:tgtEl>
                                        <p:attrNameLst>
                                          <p:attrName>ppt_w</p:attrName>
                                        </p:attrNameLst>
                                      </p:cBhvr>
                                      <p:tavLst>
                                        <p:tav tm="0">
                                          <p:val>
                                            <p:fltVal val="0"/>
                                          </p:val>
                                        </p:tav>
                                        <p:tav tm="100000">
                                          <p:val>
                                            <p:strVal val="#ppt_w"/>
                                          </p:val>
                                        </p:tav>
                                      </p:tavLst>
                                    </p:anim>
                                    <p:anim calcmode="lin" valueType="num">
                                      <p:cBhvr>
                                        <p:cTn id="35" dur="2900" fill="hold"/>
                                        <p:tgtEl>
                                          <p:spTgt spid="12"/>
                                        </p:tgtEl>
                                        <p:attrNameLst>
                                          <p:attrName>ppt_h</p:attrName>
                                        </p:attrNameLst>
                                      </p:cBhvr>
                                      <p:tavLst>
                                        <p:tav tm="0">
                                          <p:val>
                                            <p:fltVal val="0"/>
                                          </p:val>
                                        </p:tav>
                                        <p:tav tm="100000">
                                          <p:val>
                                            <p:strVal val="#ppt_h"/>
                                          </p:val>
                                        </p:tav>
                                      </p:tavLst>
                                    </p:anim>
                                    <p:animEffect transition="in" filter="fade">
                                      <p:cBhvr>
                                        <p:cTn id="36" dur="2900"/>
                                        <p:tgtEl>
                                          <p:spTgt spid="12"/>
                                        </p:tgtEl>
                                      </p:cBhvr>
                                    </p:animEffect>
                                  </p:childTnLst>
                                </p:cTn>
                              </p:par>
                            </p:childTnLst>
                          </p:cTn>
                        </p:par>
                        <p:par>
                          <p:cTn id="37" fill="hold">
                            <p:stCondLst>
                              <p:cond delay="14500"/>
                            </p:stCondLst>
                            <p:childTnLst>
                              <p:par>
                                <p:cTn id="38" presetID="10" presetClass="exit" presetSubtype="0" fill="hold" nodeType="afterEffect">
                                  <p:stCondLst>
                                    <p:cond delay="700"/>
                                  </p:stCondLst>
                                  <p:childTnLst>
                                    <p:animEffect transition="out" filter="fade">
                                      <p:cBhvr>
                                        <p:cTn id="39" dur="1500"/>
                                        <p:tgtEl>
                                          <p:spTgt spid="12"/>
                                        </p:tgtEl>
                                      </p:cBhvr>
                                    </p:animEffect>
                                    <p:set>
                                      <p:cBhvr>
                                        <p:cTn id="40" dur="1" fill="hold">
                                          <p:stCondLst>
                                            <p:cond delay="1499"/>
                                          </p:stCondLst>
                                        </p:cTn>
                                        <p:tgtEl>
                                          <p:spTgt spid="12"/>
                                        </p:tgtEl>
                                        <p:attrNameLst>
                                          <p:attrName>style.visibility</p:attrName>
                                        </p:attrNameLst>
                                      </p:cBhvr>
                                      <p:to>
                                        <p:strVal val="hidden"/>
                                      </p:to>
                                    </p:set>
                                  </p:childTnLst>
                                </p:cTn>
                              </p:par>
                            </p:childTnLst>
                          </p:cTn>
                        </p:par>
                        <p:par>
                          <p:cTn id="41" fill="hold">
                            <p:stCondLst>
                              <p:cond delay="167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700"/>
                                        <p:tgtEl>
                                          <p:spTgt spid="10"/>
                                        </p:tgtEl>
                                      </p:cBhvr>
                                    </p:animEffect>
                                  </p:childTnLst>
                                </p:cTn>
                              </p:par>
                            </p:childTnLst>
                          </p:cTn>
                        </p:par>
                        <p:par>
                          <p:cTn id="45" fill="hold">
                            <p:stCondLst>
                              <p:cond delay="17400"/>
                            </p:stCondLst>
                            <p:childTnLst>
                              <p:par>
                                <p:cTn id="46" presetID="59" presetClass="path" presetSubtype="0" accel="50000" decel="50000" fill="hold" grpId="1" nodeType="afterEffect">
                                  <p:stCondLst>
                                    <p:cond delay="0"/>
                                  </p:stCondLst>
                                  <p:childTnLst>
                                    <p:animMotion origin="layout" path="M 0.00694 -4.44444E-6 C 0.00399 -0.01898 -0.01754 -0.02685 -0.03941 -0.01574 C -0.06302 -0.00671 -0.07795 0.01436 -0.07344 0.03426 C -0.06892 0.0507 -0.08472 0.07385 -0.10729 0.08195 C -0.12899 0.0919 -0.15035 0.08403 -0.15452 0.06621 " pathEditMode="relative" rAng="-1007490" ptsTypes="fffff">
                                      <p:cBhvr>
                                        <p:cTn id="47" dur="2000" fill="hold"/>
                                        <p:tgtEl>
                                          <p:spTgt spid="10"/>
                                        </p:tgtEl>
                                        <p:attrNameLst>
                                          <p:attrName>ppt_x</p:attrName>
                                          <p:attrName>ppt_y</p:attrName>
                                        </p:attrNameLst>
                                      </p:cBhvr>
                                      <p:rCtr x="-8021" y="3241"/>
                                    </p:animMotion>
                                  </p:childTnLst>
                                </p:cTn>
                              </p:par>
                            </p:childTnLst>
                          </p:cTn>
                        </p:par>
                        <p:par>
                          <p:cTn id="48" fill="hold">
                            <p:stCondLst>
                              <p:cond delay="19400"/>
                            </p:stCondLst>
                            <p:childTnLst>
                              <p:par>
                                <p:cTn id="49" presetID="1" presetClass="exit" presetSubtype="0" fill="hold" grpId="2" nodeType="after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par>
                          <p:cTn id="51" fill="hold">
                            <p:stCondLst>
                              <p:cond delay="19400"/>
                            </p:stCondLst>
                            <p:childTnLst>
                              <p:par>
                                <p:cTn id="52" presetID="1"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par>
                          <p:cTn id="54" fill="hold">
                            <p:stCondLst>
                              <p:cond delay="194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19900"/>
                            </p:stCondLst>
                            <p:childTnLst>
                              <p:par>
                                <p:cTn id="61" presetID="31" presetClass="exit" presetSubtype="0" fill="hold" nodeType="afterEffect">
                                  <p:stCondLst>
                                    <p:cond delay="1200"/>
                                  </p:stCondLst>
                                  <p:childTnLst>
                                    <p:anim calcmode="lin" valueType="num">
                                      <p:cBhvr>
                                        <p:cTn id="62" dur="1000"/>
                                        <p:tgtEl>
                                          <p:spTgt spid="13"/>
                                        </p:tgtEl>
                                        <p:attrNameLst>
                                          <p:attrName>ppt_w</p:attrName>
                                        </p:attrNameLst>
                                      </p:cBhvr>
                                      <p:tavLst>
                                        <p:tav tm="0">
                                          <p:val>
                                            <p:strVal val="ppt_w"/>
                                          </p:val>
                                        </p:tav>
                                        <p:tav tm="100000">
                                          <p:val>
                                            <p:fltVal val="0"/>
                                          </p:val>
                                        </p:tav>
                                      </p:tavLst>
                                    </p:anim>
                                    <p:anim calcmode="lin" valueType="num">
                                      <p:cBhvr>
                                        <p:cTn id="63" dur="1000"/>
                                        <p:tgtEl>
                                          <p:spTgt spid="13"/>
                                        </p:tgtEl>
                                        <p:attrNameLst>
                                          <p:attrName>ppt_h</p:attrName>
                                        </p:attrNameLst>
                                      </p:cBhvr>
                                      <p:tavLst>
                                        <p:tav tm="0">
                                          <p:val>
                                            <p:strVal val="ppt_h"/>
                                          </p:val>
                                        </p:tav>
                                        <p:tav tm="100000">
                                          <p:val>
                                            <p:fltVal val="0"/>
                                          </p:val>
                                        </p:tav>
                                      </p:tavLst>
                                    </p:anim>
                                    <p:anim calcmode="lin" valueType="num">
                                      <p:cBhvr>
                                        <p:cTn id="64" dur="1000"/>
                                        <p:tgtEl>
                                          <p:spTgt spid="13"/>
                                        </p:tgtEl>
                                        <p:attrNameLst>
                                          <p:attrName>style.rotation</p:attrName>
                                        </p:attrNameLst>
                                      </p:cBhvr>
                                      <p:tavLst>
                                        <p:tav tm="0">
                                          <p:val>
                                            <p:fltVal val="0"/>
                                          </p:val>
                                        </p:tav>
                                        <p:tav tm="100000">
                                          <p:val>
                                            <p:fltVal val="90"/>
                                          </p:val>
                                        </p:tav>
                                      </p:tavLst>
                                    </p:anim>
                                    <p:animEffect transition="out" filter="fade">
                                      <p:cBhvr>
                                        <p:cTn id="65" dur="1000"/>
                                        <p:tgtEl>
                                          <p:spTgt spid="13"/>
                                        </p:tgtEl>
                                      </p:cBhvr>
                                    </p:animEffect>
                                    <p:set>
                                      <p:cBhvr>
                                        <p:cTn id="66" dur="1" fill="hold">
                                          <p:stCondLst>
                                            <p:cond delay="999"/>
                                          </p:stCondLst>
                                        </p:cTn>
                                        <p:tgtEl>
                                          <p:spTgt spid="13"/>
                                        </p:tgtEl>
                                        <p:attrNameLst>
                                          <p:attrName>style.visibility</p:attrName>
                                        </p:attrNameLst>
                                      </p:cBhvr>
                                      <p:to>
                                        <p:strVal val="hidden"/>
                                      </p:to>
                                    </p:set>
                                  </p:childTnLst>
                                </p:cTn>
                              </p:par>
                            </p:childTnLst>
                          </p:cTn>
                        </p:par>
                        <p:par>
                          <p:cTn id="67" fill="hold">
                            <p:stCondLst>
                              <p:cond delay="22100"/>
                            </p:stCondLst>
                            <p:childTnLst>
                              <p:par>
                                <p:cTn id="68" presetID="42" presetClass="path" presetSubtype="0" accel="50000" decel="50000" fill="hold" grpId="1" nodeType="afterEffect">
                                  <p:stCondLst>
                                    <p:cond delay="0"/>
                                  </p:stCondLst>
                                  <p:childTnLst>
                                    <p:animMotion origin="layout" path="M -0.00347 -0.00046 L -0.35243 0.00186 " pathEditMode="relative" rAng="0" ptsTypes="AA">
                                      <p:cBhvr>
                                        <p:cTn id="69" dur="2000" fill="hold"/>
                                        <p:tgtEl>
                                          <p:spTgt spid="11"/>
                                        </p:tgtEl>
                                        <p:attrNameLst>
                                          <p:attrName>ppt_x</p:attrName>
                                          <p:attrName>ppt_y</p:attrName>
                                        </p:attrNameLst>
                                      </p:cBhvr>
                                      <p:rCtr x="-17448" y="116"/>
                                    </p:animMotion>
                                  </p:childTnLst>
                                </p:cTn>
                              </p:par>
                            </p:childTnLst>
                          </p:cTn>
                        </p:par>
                        <p:par>
                          <p:cTn id="70" fill="hold">
                            <p:stCondLst>
                              <p:cond delay="24100"/>
                            </p:stCondLst>
                            <p:childTnLst>
                              <p:par>
                                <p:cTn id="71" presetID="1" presetClass="exit" presetSubtype="0" fill="hold" grpId="2" nodeType="after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par>
                          <p:cTn id="73" fill="hold">
                            <p:stCondLst>
                              <p:cond delay="24100"/>
                            </p:stCondLst>
                            <p:childTnLst>
                              <p:par>
                                <p:cTn id="74" presetID="53" presetClass="entr" presetSubtype="16" fill="hold" nodeType="afterEffect">
                                  <p:stCondLst>
                                    <p:cond delay="0"/>
                                  </p:stCondLst>
                                  <p:childTnLst>
                                    <p:set>
                                      <p:cBhvr>
                                        <p:cTn id="75" dur="1" fill="hold">
                                          <p:stCondLst>
                                            <p:cond delay="0"/>
                                          </p:stCondLst>
                                        </p:cTn>
                                        <p:tgtEl>
                                          <p:spTgt spid="28674"/>
                                        </p:tgtEl>
                                        <p:attrNameLst>
                                          <p:attrName>style.visibility</p:attrName>
                                        </p:attrNameLst>
                                      </p:cBhvr>
                                      <p:to>
                                        <p:strVal val="visible"/>
                                      </p:to>
                                    </p:set>
                                    <p:anim calcmode="lin" valueType="num">
                                      <p:cBhvr>
                                        <p:cTn id="76" dur="500" fill="hold"/>
                                        <p:tgtEl>
                                          <p:spTgt spid="28674"/>
                                        </p:tgtEl>
                                        <p:attrNameLst>
                                          <p:attrName>ppt_w</p:attrName>
                                        </p:attrNameLst>
                                      </p:cBhvr>
                                      <p:tavLst>
                                        <p:tav tm="0">
                                          <p:val>
                                            <p:fltVal val="0"/>
                                          </p:val>
                                        </p:tav>
                                        <p:tav tm="100000">
                                          <p:val>
                                            <p:strVal val="#ppt_w"/>
                                          </p:val>
                                        </p:tav>
                                      </p:tavLst>
                                    </p:anim>
                                    <p:anim calcmode="lin" valueType="num">
                                      <p:cBhvr>
                                        <p:cTn id="77" dur="500" fill="hold"/>
                                        <p:tgtEl>
                                          <p:spTgt spid="28674"/>
                                        </p:tgtEl>
                                        <p:attrNameLst>
                                          <p:attrName>ppt_h</p:attrName>
                                        </p:attrNameLst>
                                      </p:cBhvr>
                                      <p:tavLst>
                                        <p:tav tm="0">
                                          <p:val>
                                            <p:fltVal val="0"/>
                                          </p:val>
                                        </p:tav>
                                        <p:tav tm="100000">
                                          <p:val>
                                            <p:strVal val="#ppt_h"/>
                                          </p:val>
                                        </p:tav>
                                      </p:tavLst>
                                    </p:anim>
                                    <p:animEffect transition="in" filter="fade">
                                      <p:cBhvr>
                                        <p:cTn id="78" dur="500"/>
                                        <p:tgtEl>
                                          <p:spTgt spid="28674"/>
                                        </p:tgtEl>
                                      </p:cBhvr>
                                    </p:animEffect>
                                  </p:childTnLst>
                                </p:cTn>
                              </p:par>
                            </p:childTnLst>
                          </p:cTn>
                        </p:par>
                        <p:par>
                          <p:cTn id="79" fill="hold">
                            <p:stCondLst>
                              <p:cond delay="24600"/>
                            </p:stCondLst>
                            <p:childTnLst>
                              <p:par>
                                <p:cTn id="80" presetID="31" presetClass="exit" presetSubtype="0" fill="hold" nodeType="afterEffect">
                                  <p:stCondLst>
                                    <p:cond delay="1200"/>
                                  </p:stCondLst>
                                  <p:childTnLst>
                                    <p:anim calcmode="lin" valueType="num">
                                      <p:cBhvr>
                                        <p:cTn id="81" dur="1000"/>
                                        <p:tgtEl>
                                          <p:spTgt spid="28674"/>
                                        </p:tgtEl>
                                        <p:attrNameLst>
                                          <p:attrName>ppt_w</p:attrName>
                                        </p:attrNameLst>
                                      </p:cBhvr>
                                      <p:tavLst>
                                        <p:tav tm="0">
                                          <p:val>
                                            <p:strVal val="ppt_w"/>
                                          </p:val>
                                        </p:tav>
                                        <p:tav tm="100000">
                                          <p:val>
                                            <p:fltVal val="0"/>
                                          </p:val>
                                        </p:tav>
                                      </p:tavLst>
                                    </p:anim>
                                    <p:anim calcmode="lin" valueType="num">
                                      <p:cBhvr>
                                        <p:cTn id="82" dur="1000"/>
                                        <p:tgtEl>
                                          <p:spTgt spid="28674"/>
                                        </p:tgtEl>
                                        <p:attrNameLst>
                                          <p:attrName>ppt_h</p:attrName>
                                        </p:attrNameLst>
                                      </p:cBhvr>
                                      <p:tavLst>
                                        <p:tav tm="0">
                                          <p:val>
                                            <p:strVal val="ppt_h"/>
                                          </p:val>
                                        </p:tav>
                                        <p:tav tm="100000">
                                          <p:val>
                                            <p:fltVal val="0"/>
                                          </p:val>
                                        </p:tav>
                                      </p:tavLst>
                                    </p:anim>
                                    <p:anim calcmode="lin" valueType="num">
                                      <p:cBhvr>
                                        <p:cTn id="83" dur="1000"/>
                                        <p:tgtEl>
                                          <p:spTgt spid="28674"/>
                                        </p:tgtEl>
                                        <p:attrNameLst>
                                          <p:attrName>style.rotation</p:attrName>
                                        </p:attrNameLst>
                                      </p:cBhvr>
                                      <p:tavLst>
                                        <p:tav tm="0">
                                          <p:val>
                                            <p:fltVal val="0"/>
                                          </p:val>
                                        </p:tav>
                                        <p:tav tm="100000">
                                          <p:val>
                                            <p:fltVal val="90"/>
                                          </p:val>
                                        </p:tav>
                                      </p:tavLst>
                                    </p:anim>
                                    <p:animEffect transition="out" filter="fade">
                                      <p:cBhvr>
                                        <p:cTn id="84" dur="1000"/>
                                        <p:tgtEl>
                                          <p:spTgt spid="28674"/>
                                        </p:tgtEl>
                                      </p:cBhvr>
                                    </p:animEffect>
                                    <p:set>
                                      <p:cBhvr>
                                        <p:cTn id="85" dur="1" fill="hold">
                                          <p:stCondLst>
                                            <p:cond delay="999"/>
                                          </p:stCondLst>
                                        </p:cTn>
                                        <p:tgtEl>
                                          <p:spTgt spid="28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10" grpId="0" animBg="1"/>
      <p:bldP spid="10" grpId="1" animBg="1"/>
      <p:bldP spid="10" grpId="2" animBg="1"/>
      <p:bldP spid="11" grpId="0" animBg="1"/>
      <p:bldP spid="11" grpId="1" animBg="1"/>
      <p:bldP spid="1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653448" cy="695532"/>
          </a:xfrm>
        </p:spPr>
        <p:txBody>
          <a:bodyPr>
            <a:noAutofit/>
          </a:bodyPr>
          <a:lstStyle/>
          <a:p>
            <a:pPr lvl="0" algn="l"/>
            <a:r>
              <a:rPr lang="es-EC" sz="3600" b="1" dirty="0">
                <a:latin typeface="+mn-lt"/>
              </a:rPr>
              <a:t>Capítulo IV: </a:t>
            </a:r>
            <a:r>
              <a:rPr lang="es-EC" sz="3200" b="1" dirty="0">
                <a:latin typeface="+mn-lt"/>
              </a:rPr>
              <a:t>DESARROLLO E </a:t>
            </a:r>
            <a:r>
              <a:rPr lang="es-EC" sz="3200" b="1" dirty="0" smtClean="0">
                <a:latin typeface="+mn-lt"/>
              </a:rPr>
              <a:t>IMPLEMENTACIÓN</a:t>
            </a:r>
            <a:endParaRPr lang="es-EC" sz="3200" dirty="0">
              <a:latin typeface="+mn-lt"/>
            </a:endParaRPr>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13/23</a:t>
            </a:r>
            <a:endParaRPr lang="es-EC" sz="1200" i="1" u="sng" dirty="0"/>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20094"/>
            <a:ext cx="9144000" cy="4417812"/>
          </a:xfrm>
          <a:prstGeom prst="rect">
            <a:avLst/>
          </a:prstGeom>
        </p:spPr>
      </p:pic>
    </p:spTree>
    <p:extLst>
      <p:ext uri="{BB962C8B-B14F-4D97-AF65-F5344CB8AC3E}">
        <p14:creationId xmlns:p14="http://schemas.microsoft.com/office/powerpoint/2010/main" val="925770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65968"/>
          </a:xfr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3" name="2 Rectángulo"/>
          <p:cNvSpPr/>
          <p:nvPr/>
        </p:nvSpPr>
        <p:spPr>
          <a:xfrm>
            <a:off x="628852" y="3672320"/>
            <a:ext cx="8191620" cy="707886"/>
          </a:xfrm>
          <a:prstGeom prst="rect">
            <a:avLst/>
          </a:prstGeom>
        </p:spPr>
        <p:txBody>
          <a:bodyPr wrap="square">
            <a:spAutoFit/>
          </a:bodyPr>
          <a:lstStyle/>
          <a:p>
            <a:r>
              <a:rPr lang="es-EC" sz="4000" b="1" dirty="0" smtClean="0"/>
              <a:t>Capítulo V: </a:t>
            </a:r>
            <a:r>
              <a:rPr lang="es-EC" sz="3200" dirty="0"/>
              <a:t>Conclusiones y Recomendaciones</a:t>
            </a:r>
          </a:p>
        </p:txBody>
      </p:sp>
    </p:spTree>
    <p:extLst>
      <p:ext uri="{BB962C8B-B14F-4D97-AF65-F5344CB8AC3E}">
        <p14:creationId xmlns:p14="http://schemas.microsoft.com/office/powerpoint/2010/main" val="185247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229600" cy="695532"/>
          </a:xfrm>
        </p:spPr>
        <p:txBody>
          <a:bodyPr>
            <a:normAutofit fontScale="90000"/>
          </a:bodyPr>
          <a:lstStyle/>
          <a:p>
            <a:pPr lvl="0"/>
            <a:r>
              <a:rPr lang="es-EC" b="1" dirty="0" smtClean="0"/>
              <a:t>Capítulos</a:t>
            </a:r>
            <a:endParaRPr lang="es-EC" dirty="0"/>
          </a:p>
        </p:txBody>
      </p:sp>
      <p:sp>
        <p:nvSpPr>
          <p:cNvPr id="5" name="4 Marcador de contenido"/>
          <p:cNvSpPr>
            <a:spLocks noGrp="1"/>
          </p:cNvSpPr>
          <p:nvPr>
            <p:ph idx="1"/>
          </p:nvPr>
        </p:nvSpPr>
        <p:spPr>
          <a:xfrm>
            <a:off x="457200" y="764704"/>
            <a:ext cx="8229600" cy="5503966"/>
          </a:xfrm>
        </p:spPr>
        <p:txBody>
          <a:bodyPr>
            <a:normAutofit fontScale="92500" lnSpcReduction="20000"/>
          </a:bodyPr>
          <a:lstStyle/>
          <a:p>
            <a:endParaRPr lang="es-EC" sz="3000" b="1" dirty="0" smtClean="0"/>
          </a:p>
          <a:p>
            <a:r>
              <a:rPr lang="es-EC" sz="3000" b="1" dirty="0" smtClean="0"/>
              <a:t>Capítulo </a:t>
            </a:r>
            <a:r>
              <a:rPr lang="es-EC" sz="3000" b="1" dirty="0"/>
              <a:t>I: </a:t>
            </a:r>
            <a:r>
              <a:rPr lang="es-EC" sz="3000" dirty="0"/>
              <a:t>Introducción</a:t>
            </a:r>
          </a:p>
          <a:p>
            <a:pPr marL="0" indent="0">
              <a:buNone/>
            </a:pPr>
            <a:r>
              <a:rPr lang="es-EC" sz="3000" b="1" dirty="0"/>
              <a:t> </a:t>
            </a:r>
            <a:endParaRPr lang="es-EC" sz="3000" dirty="0"/>
          </a:p>
          <a:p>
            <a:r>
              <a:rPr lang="es-EC" sz="3000" b="1" dirty="0"/>
              <a:t>Capítulo II: </a:t>
            </a:r>
            <a:r>
              <a:rPr lang="es-EC" sz="3000" dirty="0"/>
              <a:t>Marco Teórico</a:t>
            </a:r>
          </a:p>
          <a:p>
            <a:pPr marL="0" indent="0">
              <a:buNone/>
            </a:pPr>
            <a:endParaRPr lang="es-EC" sz="3000" dirty="0"/>
          </a:p>
          <a:p>
            <a:r>
              <a:rPr lang="es-EC" sz="3000" b="1" dirty="0"/>
              <a:t>Capítulo III: </a:t>
            </a:r>
            <a:r>
              <a:rPr lang="es-EC" sz="3000" dirty="0"/>
              <a:t>Análisis y Diseño</a:t>
            </a:r>
          </a:p>
          <a:p>
            <a:pPr marL="0" indent="0">
              <a:buNone/>
            </a:pPr>
            <a:endParaRPr lang="es-EC" sz="3000" dirty="0"/>
          </a:p>
          <a:p>
            <a:r>
              <a:rPr lang="es-EC" sz="3000" b="1" dirty="0" smtClean="0"/>
              <a:t>Capítulo</a:t>
            </a:r>
            <a:r>
              <a:rPr lang="es-EC" sz="3000" b="1" i="1" dirty="0" smtClean="0"/>
              <a:t> </a:t>
            </a:r>
            <a:r>
              <a:rPr lang="es-EC" sz="3000" b="1" i="1" dirty="0"/>
              <a:t>IV: </a:t>
            </a:r>
            <a:r>
              <a:rPr lang="es-EC" sz="3000" dirty="0"/>
              <a:t>Desarrollo e implementación</a:t>
            </a:r>
          </a:p>
          <a:p>
            <a:pPr marL="0" indent="0">
              <a:buNone/>
            </a:pPr>
            <a:endParaRPr lang="es-EC" sz="3000" dirty="0"/>
          </a:p>
          <a:p>
            <a:r>
              <a:rPr lang="es-EC" sz="3000" b="1" dirty="0" smtClean="0"/>
              <a:t>C</a:t>
            </a:r>
            <a:r>
              <a:rPr lang="es-EC" sz="3000" b="1" dirty="0"/>
              <a:t>apítulo</a:t>
            </a:r>
            <a:r>
              <a:rPr lang="es-EC" sz="3000" b="1" i="1" dirty="0" smtClean="0"/>
              <a:t> </a:t>
            </a:r>
            <a:r>
              <a:rPr lang="es-EC" sz="3000" b="1" i="1" dirty="0"/>
              <a:t>V: </a:t>
            </a:r>
            <a:r>
              <a:rPr lang="es-EC" sz="3000" i="1" dirty="0"/>
              <a:t>Conclusiones y Recomendaciones</a:t>
            </a:r>
            <a:endParaRPr lang="es-EC" sz="3000" dirty="0"/>
          </a:p>
          <a:p>
            <a:pPr marL="0" indent="0">
              <a:buNone/>
            </a:pPr>
            <a:endParaRPr lang="es-EC" sz="3000" dirty="0"/>
          </a:p>
          <a:p>
            <a:r>
              <a:rPr lang="es-EC" sz="3000" b="1" dirty="0" smtClean="0"/>
              <a:t>C</a:t>
            </a:r>
            <a:r>
              <a:rPr lang="es-EC" sz="3000" b="1" dirty="0"/>
              <a:t>apítulo</a:t>
            </a:r>
            <a:r>
              <a:rPr lang="es-EC" sz="3000" b="1" i="1" dirty="0" smtClean="0"/>
              <a:t> </a:t>
            </a:r>
            <a:r>
              <a:rPr lang="es-EC" sz="3000" b="1" i="1" dirty="0"/>
              <a:t>VI: </a:t>
            </a:r>
            <a:r>
              <a:rPr lang="es-EC" sz="3000" i="1" dirty="0"/>
              <a:t>Anexos</a:t>
            </a:r>
            <a:endParaRPr lang="es-EC" sz="3000" dirty="0"/>
          </a:p>
          <a:p>
            <a:endParaRPr lang="es-EC" dirty="0"/>
          </a:p>
        </p:txBody>
      </p:sp>
    </p:spTree>
    <p:extLst>
      <p:ext uri="{BB962C8B-B14F-4D97-AF65-F5344CB8AC3E}">
        <p14:creationId xmlns:p14="http://schemas.microsoft.com/office/powerpoint/2010/main" val="2549699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653448" cy="695532"/>
          </a:xfrm>
        </p:spPr>
        <p:txBody>
          <a:bodyPr>
            <a:noAutofit/>
          </a:bodyPr>
          <a:lstStyle/>
          <a:p>
            <a:pPr lvl="0" algn="l"/>
            <a:r>
              <a:rPr lang="es-EC" sz="3600" b="1" dirty="0">
                <a:latin typeface="+mn-lt"/>
              </a:rPr>
              <a:t>Capítulo </a:t>
            </a:r>
            <a:r>
              <a:rPr lang="es-EC" sz="3600" b="1" dirty="0" smtClean="0">
                <a:latin typeface="+mn-lt"/>
              </a:rPr>
              <a:t>V</a:t>
            </a:r>
            <a:r>
              <a:rPr lang="es-EC" sz="3600" b="1" dirty="0">
                <a:latin typeface="+mn-lt"/>
              </a:rPr>
              <a:t>: </a:t>
            </a:r>
            <a:r>
              <a:rPr lang="es-EC" sz="2800" b="1" dirty="0" smtClean="0"/>
              <a:t>CONCLUSIONES Y RECOMENDACIONES</a:t>
            </a:r>
            <a:endParaRPr lang="es-EC" sz="2800" b="1" dirty="0">
              <a:latin typeface="+mn-lt"/>
            </a:endParaRPr>
          </a:p>
        </p:txBody>
      </p:sp>
      <p:sp>
        <p:nvSpPr>
          <p:cNvPr id="5" name="4 Marcador de contenido"/>
          <p:cNvSpPr>
            <a:spLocks noGrp="1"/>
          </p:cNvSpPr>
          <p:nvPr>
            <p:ph idx="1"/>
          </p:nvPr>
        </p:nvSpPr>
        <p:spPr>
          <a:xfrm>
            <a:off x="457200" y="764704"/>
            <a:ext cx="8229600" cy="5503966"/>
          </a:xfrm>
        </p:spPr>
        <p:txBody>
          <a:bodyPr>
            <a:normAutofit fontScale="85000" lnSpcReduction="20000"/>
          </a:bodyPr>
          <a:lstStyle/>
          <a:p>
            <a:pPr lvl="0"/>
            <a:r>
              <a:rPr lang="es-EC" dirty="0"/>
              <a:t>Al desplegar una red WDM sobre una red HFC se realiza un despliegue rápido de un </a:t>
            </a:r>
            <a:r>
              <a:rPr lang="es-EC" i="1" dirty="0" err="1"/>
              <a:t>backbone</a:t>
            </a:r>
            <a:r>
              <a:rPr lang="es-EC" dirty="0"/>
              <a:t> para dar el servicio de internet a los clientes de televisión.</a:t>
            </a:r>
            <a:endParaRPr lang="es-ES" dirty="0"/>
          </a:p>
          <a:p>
            <a:endParaRPr lang="es-ES" dirty="0"/>
          </a:p>
          <a:p>
            <a:pPr lvl="0"/>
            <a:r>
              <a:rPr lang="es-EC" dirty="0"/>
              <a:t>En redes HFC que no están diseñadas de forma total o parcial para soportar el canal de retorno, la alternativa presentada en este proyecto hace que la inversión no sea alta y el tiempo de despliegue de la red sea relativamente corto.</a:t>
            </a:r>
            <a:endParaRPr lang="es-ES" dirty="0"/>
          </a:p>
          <a:p>
            <a:endParaRPr lang="es-ES" dirty="0"/>
          </a:p>
          <a:p>
            <a:pPr lvl="0"/>
            <a:r>
              <a:rPr lang="es-EC" dirty="0"/>
              <a:t>Este esquema de red mixto sugerido en el proyecto también se lo debería considerar cuando los clientes de la red tienen un promedio elevado de instalaciones que sobre pasan los 80 metros.</a:t>
            </a:r>
            <a:endParaRPr lang="es-ES" dirty="0"/>
          </a:p>
          <a:p>
            <a:pPr marL="0" indent="0" algn="ctr">
              <a:buNone/>
            </a:pPr>
            <a:endParaRPr lang="es-EC"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20/22</a:t>
            </a:r>
            <a:endParaRPr lang="es-EC" sz="1200" i="1" u="sng" dirty="0"/>
          </a:p>
        </p:txBody>
      </p:sp>
      <p:pic>
        <p:nvPicPr>
          <p:cNvPr id="6" name="5 Imagen"/>
          <p:cNvPicPr/>
          <p:nvPr/>
        </p:nvPicPr>
        <p:blipFill>
          <a:blip r:embed="rId4"/>
          <a:stretch>
            <a:fillRect/>
          </a:stretch>
        </p:blipFill>
        <p:spPr>
          <a:xfrm>
            <a:off x="1835696" y="1196752"/>
            <a:ext cx="5688633" cy="4752528"/>
          </a:xfrm>
          <a:prstGeom prst="rect">
            <a:avLst/>
          </a:prstGeom>
        </p:spPr>
      </p:pic>
    </p:spTree>
    <p:extLst>
      <p:ext uri="{BB962C8B-B14F-4D97-AF65-F5344CB8AC3E}">
        <p14:creationId xmlns:p14="http://schemas.microsoft.com/office/powerpoint/2010/main" val="39963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hidden"/>
                                      </p:to>
                                    </p:set>
                                  </p:childTnLst>
                                </p:cTn>
                              </p:par>
                            </p:childTnLst>
                          </p:cTn>
                        </p:par>
                        <p:par>
                          <p:cTn id="11" fill="hold">
                            <p:stCondLst>
                              <p:cond delay="500"/>
                            </p:stCondLst>
                            <p:childTnLst>
                              <p:par>
                                <p:cTn id="12" presetID="1" presetClass="exit" presetSubtype="0"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653448" cy="695532"/>
          </a:xfrm>
        </p:spPr>
        <p:txBody>
          <a:bodyPr>
            <a:noAutofit/>
          </a:bodyPr>
          <a:lstStyle/>
          <a:p>
            <a:pPr lvl="0" algn="l"/>
            <a:r>
              <a:rPr lang="es-EC" sz="3600" b="1" dirty="0">
                <a:latin typeface="+mn-lt"/>
              </a:rPr>
              <a:t>Capítulo </a:t>
            </a:r>
            <a:r>
              <a:rPr lang="es-EC" sz="3600" b="1" dirty="0" smtClean="0">
                <a:latin typeface="+mn-lt"/>
              </a:rPr>
              <a:t>V</a:t>
            </a:r>
            <a:r>
              <a:rPr lang="es-EC" sz="3600" b="1" dirty="0">
                <a:latin typeface="+mn-lt"/>
              </a:rPr>
              <a:t>: </a:t>
            </a:r>
            <a:r>
              <a:rPr lang="es-EC" sz="2800" b="1" dirty="0" smtClean="0"/>
              <a:t>CONCLUSIONES Y RECOMENDACIONES</a:t>
            </a:r>
            <a:endParaRPr lang="es-EC" sz="2800" b="1" dirty="0">
              <a:latin typeface="+mn-lt"/>
            </a:endParaRPr>
          </a:p>
        </p:txBody>
      </p:sp>
      <p:sp>
        <p:nvSpPr>
          <p:cNvPr id="5" name="4 Marcador de contenido"/>
          <p:cNvSpPr>
            <a:spLocks noGrp="1"/>
          </p:cNvSpPr>
          <p:nvPr>
            <p:ph idx="1"/>
          </p:nvPr>
        </p:nvSpPr>
        <p:spPr>
          <a:xfrm>
            <a:off x="457200" y="764704"/>
            <a:ext cx="8229600" cy="5503966"/>
          </a:xfrm>
        </p:spPr>
        <p:txBody>
          <a:bodyPr>
            <a:normAutofit/>
          </a:bodyPr>
          <a:lstStyle/>
          <a:p>
            <a:pPr lvl="0"/>
            <a:r>
              <a:rPr lang="es-EC" dirty="0"/>
              <a:t>Se recomienda a la empresa </a:t>
            </a:r>
            <a:r>
              <a:rPr lang="es-EC" dirty="0" err="1"/>
              <a:t>Regionaltel</a:t>
            </a:r>
            <a:r>
              <a:rPr lang="es-EC" dirty="0"/>
              <a:t> que para mejorar la calidad de señal de televisión en la red, realice los cambios indicados en la columna observaciones de la </a:t>
            </a:r>
            <a:r>
              <a:rPr lang="es-EC" dirty="0" smtClean="0"/>
              <a:t>tabla siguiente:</a:t>
            </a:r>
            <a:endParaRPr lang="es-ES" dirty="0"/>
          </a:p>
          <a:p>
            <a:endParaRPr lang="es-ES" dirty="0"/>
          </a:p>
          <a:p>
            <a:pPr marL="0" indent="0" algn="ctr">
              <a:buNone/>
            </a:pPr>
            <a:endParaRPr lang="es-EC"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21/22</a:t>
            </a:r>
            <a:endParaRPr lang="es-EC" sz="1200" i="1" u="sng" dirty="0"/>
          </a:p>
        </p:txBody>
      </p:sp>
      <p:pic>
        <p:nvPicPr>
          <p:cNvPr id="6" name="5 Imagen"/>
          <p:cNvPicPr/>
          <p:nvPr/>
        </p:nvPicPr>
        <p:blipFill rotWithShape="1">
          <a:blip r:embed="rId4"/>
          <a:srcRect l="2037" t="24531" r="31918" b="47753"/>
          <a:stretch/>
        </p:blipFill>
        <p:spPr bwMode="auto">
          <a:xfrm>
            <a:off x="360040" y="3286124"/>
            <a:ext cx="8748464" cy="2591148"/>
          </a:xfrm>
          <a:prstGeom prst="rect">
            <a:avLst/>
          </a:prstGeom>
          <a:ln>
            <a:solidFill>
              <a:schemeClr val="tx1"/>
            </a:solidFill>
            <a:prstDash val="soli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5225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5" name="4 Marcador de contenido"/>
          <p:cNvSpPr>
            <a:spLocks noGrp="1"/>
          </p:cNvSpPr>
          <p:nvPr>
            <p:ph idx="1"/>
          </p:nvPr>
        </p:nvSpPr>
        <p:spPr>
          <a:xfrm>
            <a:off x="462346" y="2564904"/>
            <a:ext cx="8229600" cy="1440160"/>
          </a:xfrm>
        </p:spPr>
        <p:txBody>
          <a:bodyPr>
            <a:normAutofit/>
          </a:bodyPr>
          <a:lstStyle/>
          <a:p>
            <a:pPr marL="0" indent="0" algn="ctr">
              <a:buNone/>
            </a:pPr>
            <a:r>
              <a:rPr lang="es-EC" dirty="0" smtClean="0"/>
              <a:t>Gracias </a:t>
            </a:r>
          </a:p>
          <a:p>
            <a:pPr marL="0" indent="0" algn="ctr">
              <a:buNone/>
            </a:pPr>
            <a:r>
              <a:rPr lang="es-EC" dirty="0" smtClean="0"/>
              <a:t>por su Atención</a:t>
            </a:r>
          </a:p>
          <a:p>
            <a:pPr marL="0" indent="0" algn="ctr">
              <a:buNone/>
            </a:pPr>
            <a:endParaRPr lang="es-EC" dirty="0"/>
          </a:p>
        </p:txBody>
      </p:sp>
      <p:sp>
        <p:nvSpPr>
          <p:cNvPr id="6" name="5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22/22</a:t>
            </a:r>
            <a:endParaRPr lang="es-EC" sz="1200" i="1" u="sng" dirty="0"/>
          </a:p>
        </p:txBody>
      </p:sp>
    </p:spTree>
    <p:extLst>
      <p:ext uri="{BB962C8B-B14F-4D97-AF65-F5344CB8AC3E}">
        <p14:creationId xmlns:p14="http://schemas.microsoft.com/office/powerpoint/2010/main" val="1406174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65968"/>
          </a:xfr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3" name="2 Rectángulo"/>
          <p:cNvSpPr/>
          <p:nvPr/>
        </p:nvSpPr>
        <p:spPr>
          <a:xfrm>
            <a:off x="628852" y="3672320"/>
            <a:ext cx="8191620" cy="707886"/>
          </a:xfrm>
          <a:prstGeom prst="rect">
            <a:avLst/>
          </a:prstGeom>
        </p:spPr>
        <p:txBody>
          <a:bodyPr wrap="square">
            <a:spAutoFit/>
          </a:bodyPr>
          <a:lstStyle/>
          <a:p>
            <a:r>
              <a:rPr lang="es-EC" sz="4000" b="1" dirty="0"/>
              <a:t>Capítulo I: </a:t>
            </a:r>
            <a:r>
              <a:rPr lang="es-EC" sz="4000" dirty="0"/>
              <a:t>Introducción</a:t>
            </a:r>
          </a:p>
        </p:txBody>
      </p:sp>
    </p:spTree>
    <p:extLst>
      <p:ext uri="{BB962C8B-B14F-4D97-AF65-F5344CB8AC3E}">
        <p14:creationId xmlns:p14="http://schemas.microsoft.com/office/powerpoint/2010/main" val="345253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229600" cy="695532"/>
          </a:xfrm>
        </p:spPr>
        <p:txBody>
          <a:bodyPr>
            <a:normAutofit fontScale="90000"/>
          </a:bodyPr>
          <a:lstStyle/>
          <a:p>
            <a:r>
              <a:rPr lang="es-EC" b="1" dirty="0"/>
              <a:t>Capítulo I: </a:t>
            </a:r>
            <a:r>
              <a:rPr lang="es-EC" dirty="0" smtClean="0"/>
              <a:t>Introducción</a:t>
            </a:r>
            <a:endParaRPr lang="es-EC" dirty="0"/>
          </a:p>
        </p:txBody>
      </p:sp>
      <p:sp>
        <p:nvSpPr>
          <p:cNvPr id="5" name="4 Marcador de contenido"/>
          <p:cNvSpPr>
            <a:spLocks noGrp="1"/>
          </p:cNvSpPr>
          <p:nvPr>
            <p:ph idx="1"/>
          </p:nvPr>
        </p:nvSpPr>
        <p:spPr>
          <a:xfrm>
            <a:off x="457200" y="764704"/>
            <a:ext cx="8229600" cy="5503966"/>
          </a:xfrm>
        </p:spPr>
        <p:txBody>
          <a:bodyPr>
            <a:normAutofit fontScale="85000" lnSpcReduction="20000"/>
          </a:bodyPr>
          <a:lstStyle/>
          <a:p>
            <a:pPr marL="0" lvl="0" indent="0">
              <a:buNone/>
            </a:pPr>
            <a:r>
              <a:rPr lang="es-EC" b="1" dirty="0" smtClean="0"/>
              <a:t>    Objetivo </a:t>
            </a:r>
            <a:r>
              <a:rPr lang="es-EC" b="1" dirty="0"/>
              <a:t>General</a:t>
            </a:r>
            <a:endParaRPr lang="es-EC" dirty="0"/>
          </a:p>
          <a:p>
            <a:pPr algn="just"/>
            <a:r>
              <a:rPr lang="es-ES" dirty="0"/>
              <a:t>Realizar el estudio de redes </a:t>
            </a:r>
            <a:r>
              <a:rPr lang="es-ES" dirty="0" err="1"/>
              <a:t>HFC</a:t>
            </a:r>
            <a:r>
              <a:rPr lang="es-ES" dirty="0"/>
              <a:t> e integración de IP sobre </a:t>
            </a:r>
            <a:r>
              <a:rPr lang="es-ES" dirty="0" err="1"/>
              <a:t>WDM</a:t>
            </a:r>
            <a:r>
              <a:rPr lang="es-ES" dirty="0"/>
              <a:t> (</a:t>
            </a:r>
            <a:r>
              <a:rPr lang="es-ES" dirty="0" err="1"/>
              <a:t>Optical</a:t>
            </a:r>
            <a:r>
              <a:rPr lang="es-ES" dirty="0"/>
              <a:t> </a:t>
            </a:r>
            <a:r>
              <a:rPr lang="es-ES" dirty="0" err="1"/>
              <a:t>Division</a:t>
            </a:r>
            <a:r>
              <a:rPr lang="es-ES" dirty="0"/>
              <a:t> </a:t>
            </a:r>
            <a:r>
              <a:rPr lang="es-ES" dirty="0" err="1"/>
              <a:t>Multiplexing</a:t>
            </a:r>
            <a:r>
              <a:rPr lang="es-ES" dirty="0"/>
              <a:t>)</a:t>
            </a:r>
            <a:r>
              <a:rPr lang="es-EC" dirty="0"/>
              <a:t>, para la implementación del servicio de valor agregado con un alto rendimiento y a un bajo costo</a:t>
            </a:r>
            <a:r>
              <a:rPr lang="es-EC" dirty="0" smtClean="0"/>
              <a:t>.</a:t>
            </a:r>
          </a:p>
          <a:p>
            <a:pPr algn="just"/>
            <a:endParaRPr lang="es-EC" dirty="0"/>
          </a:p>
          <a:p>
            <a:pPr marL="0" lvl="0" indent="0" algn="just">
              <a:buNone/>
            </a:pPr>
            <a:r>
              <a:rPr lang="es-EC" b="1" dirty="0" smtClean="0"/>
              <a:t>    Objetivos </a:t>
            </a:r>
            <a:r>
              <a:rPr lang="es-EC" b="1" dirty="0"/>
              <a:t>Específicos</a:t>
            </a:r>
            <a:endParaRPr lang="es-EC" dirty="0"/>
          </a:p>
          <a:p>
            <a:pPr lvl="0" algn="just"/>
            <a:r>
              <a:rPr lang="es-EC" dirty="0"/>
              <a:t>Realizar el estudio de la situación actual de la red HFC de la empresa </a:t>
            </a:r>
            <a:r>
              <a:rPr lang="es-EC" dirty="0" err="1" smtClean="0"/>
              <a:t>Regionatel</a:t>
            </a:r>
            <a:r>
              <a:rPr lang="es-EC" dirty="0" smtClean="0"/>
              <a:t> </a:t>
            </a:r>
            <a:r>
              <a:rPr lang="es-EC" dirty="0" err="1" smtClean="0"/>
              <a:t>Cia</a:t>
            </a:r>
            <a:r>
              <a:rPr lang="es-EC" dirty="0" smtClean="0"/>
              <a:t>. Ltda.</a:t>
            </a:r>
            <a:endParaRPr lang="es-EC" dirty="0"/>
          </a:p>
          <a:p>
            <a:pPr lvl="0" algn="just"/>
            <a:r>
              <a:rPr lang="es-EC" dirty="0"/>
              <a:t>Realizar el análisis y diseño de la red IP sobre la red </a:t>
            </a:r>
            <a:r>
              <a:rPr lang="es-EC" dirty="0" err="1"/>
              <a:t>SDH</a:t>
            </a:r>
            <a:r>
              <a:rPr lang="es-EC" dirty="0"/>
              <a:t> utilizando </a:t>
            </a:r>
            <a:r>
              <a:rPr lang="es-EC" dirty="0" err="1"/>
              <a:t>WDM</a:t>
            </a:r>
            <a:r>
              <a:rPr lang="es-EC" dirty="0"/>
              <a:t>.</a:t>
            </a:r>
          </a:p>
          <a:p>
            <a:pPr lvl="0" algn="just"/>
            <a:r>
              <a:rPr lang="es-EC" dirty="0"/>
              <a:t>Implementación de un prototipo del sistema IP sobre </a:t>
            </a:r>
            <a:r>
              <a:rPr lang="es-EC" dirty="0" err="1"/>
              <a:t>WDM</a:t>
            </a:r>
            <a:r>
              <a:rPr lang="es-EC" dirty="0"/>
              <a:t>.</a:t>
            </a:r>
          </a:p>
          <a:p>
            <a:pPr algn="just"/>
            <a:r>
              <a:rPr lang="es-EC" dirty="0"/>
              <a:t>Evaluación del desempeño de la red IP sobre </a:t>
            </a:r>
            <a:r>
              <a:rPr lang="es-EC" dirty="0" err="1"/>
              <a:t>WDM</a:t>
            </a:r>
            <a:r>
              <a:rPr lang="es-EC" dirty="0"/>
              <a:t>.</a:t>
            </a:r>
          </a:p>
        </p:txBody>
      </p:sp>
      <p:sp>
        <p:nvSpPr>
          <p:cNvPr id="7" name="6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4/22</a:t>
            </a:r>
            <a:endParaRPr lang="es-EC" sz="1200" i="1" u="sng" dirty="0"/>
          </a:p>
        </p:txBody>
      </p:sp>
    </p:spTree>
    <p:extLst>
      <p:ext uri="{BB962C8B-B14F-4D97-AF65-F5344CB8AC3E}">
        <p14:creationId xmlns:p14="http://schemas.microsoft.com/office/powerpoint/2010/main" val="335079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65968"/>
          </a:xfr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3" name="2 Rectángulo"/>
          <p:cNvSpPr/>
          <p:nvPr/>
        </p:nvSpPr>
        <p:spPr>
          <a:xfrm>
            <a:off x="628852" y="3672320"/>
            <a:ext cx="8191620" cy="707886"/>
          </a:xfrm>
          <a:prstGeom prst="rect">
            <a:avLst/>
          </a:prstGeom>
        </p:spPr>
        <p:txBody>
          <a:bodyPr wrap="square">
            <a:spAutoFit/>
          </a:bodyPr>
          <a:lstStyle/>
          <a:p>
            <a:r>
              <a:rPr lang="es-EC" sz="4000" b="1" dirty="0"/>
              <a:t>Capítulo II: </a:t>
            </a:r>
            <a:r>
              <a:rPr lang="es-EC" sz="4000" dirty="0"/>
              <a:t>Marco Teórico</a:t>
            </a:r>
          </a:p>
        </p:txBody>
      </p:sp>
    </p:spTree>
    <p:extLst>
      <p:ext uri="{BB962C8B-B14F-4D97-AF65-F5344CB8AC3E}">
        <p14:creationId xmlns:p14="http://schemas.microsoft.com/office/powerpoint/2010/main" val="216839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Título"/>
          <p:cNvSpPr>
            <a:spLocks noGrp="1"/>
          </p:cNvSpPr>
          <p:nvPr>
            <p:ph type="title"/>
          </p:nvPr>
        </p:nvSpPr>
        <p:spPr>
          <a:xfrm>
            <a:off x="490552" y="20741"/>
            <a:ext cx="8229600" cy="695532"/>
          </a:xfrm>
        </p:spPr>
        <p:txBody>
          <a:bodyPr>
            <a:normAutofit fontScale="90000"/>
          </a:bodyPr>
          <a:lstStyle/>
          <a:p>
            <a:r>
              <a:rPr lang="es-EC" b="1" dirty="0"/>
              <a:t>Capítulo II</a:t>
            </a:r>
            <a:r>
              <a:rPr lang="es-EC" b="1" dirty="0" smtClean="0"/>
              <a:t>: </a:t>
            </a:r>
            <a:r>
              <a:rPr lang="es-EC" dirty="0" smtClean="0"/>
              <a:t>Redes </a:t>
            </a:r>
            <a:r>
              <a:rPr lang="es-EC" dirty="0" err="1" smtClean="0"/>
              <a:t>HFC</a:t>
            </a:r>
            <a:endParaRPr lang="es-EC" dirty="0"/>
          </a:p>
        </p:txBody>
      </p:sp>
      <p:sp>
        <p:nvSpPr>
          <p:cNvPr id="5" name="4 Marcador de contenido"/>
          <p:cNvSpPr>
            <a:spLocks noGrp="1"/>
          </p:cNvSpPr>
          <p:nvPr>
            <p:ph idx="1"/>
          </p:nvPr>
        </p:nvSpPr>
        <p:spPr>
          <a:xfrm>
            <a:off x="457200" y="764704"/>
            <a:ext cx="8229600" cy="5503966"/>
          </a:xfrm>
        </p:spPr>
        <p:txBody>
          <a:bodyPr>
            <a:normAutofit/>
          </a:bodyPr>
          <a:lstStyle/>
          <a:p>
            <a:endParaRPr lang="es-EC" dirty="0" smtClean="0"/>
          </a:p>
          <a:p>
            <a:endParaRPr lang="es-EC"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6/22</a:t>
            </a:r>
            <a:endParaRPr lang="es-EC" sz="1200" i="1" u="sng"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17" y="1196752"/>
            <a:ext cx="778326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10" y="703287"/>
            <a:ext cx="8411778" cy="531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5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65968"/>
          </a:xfrm>
        </p:spPr>
      </p:pic>
      <p:sp>
        <p:nvSpPr>
          <p:cNvPr id="4" name="3 Título"/>
          <p:cNvSpPr>
            <a:spLocks noGrp="1"/>
          </p:cNvSpPr>
          <p:nvPr>
            <p:ph type="title"/>
          </p:nvPr>
        </p:nvSpPr>
        <p:spPr>
          <a:xfrm>
            <a:off x="490552" y="20741"/>
            <a:ext cx="8229600" cy="695532"/>
          </a:xfrm>
        </p:spPr>
        <p:txBody>
          <a:bodyPr>
            <a:normAutofit fontScale="90000"/>
          </a:bodyPr>
          <a:lstStyle/>
          <a:p>
            <a:endParaRPr lang="es-EC" dirty="0"/>
          </a:p>
        </p:txBody>
      </p:sp>
      <p:sp>
        <p:nvSpPr>
          <p:cNvPr id="3" name="2 Rectángulo"/>
          <p:cNvSpPr/>
          <p:nvPr/>
        </p:nvSpPr>
        <p:spPr>
          <a:xfrm>
            <a:off x="628852" y="3672320"/>
            <a:ext cx="8191620" cy="707886"/>
          </a:xfrm>
          <a:prstGeom prst="rect">
            <a:avLst/>
          </a:prstGeom>
        </p:spPr>
        <p:txBody>
          <a:bodyPr wrap="square">
            <a:spAutoFit/>
          </a:bodyPr>
          <a:lstStyle/>
          <a:p>
            <a:r>
              <a:rPr lang="es-EC" sz="4000" b="1" dirty="0"/>
              <a:t>Capítulo III: </a:t>
            </a:r>
            <a:r>
              <a:rPr lang="es-EC" sz="4000" dirty="0"/>
              <a:t>Análisis y </a:t>
            </a:r>
            <a:r>
              <a:rPr lang="es-EC" sz="4000" dirty="0" smtClean="0"/>
              <a:t>Diseño</a:t>
            </a:r>
            <a:endParaRPr lang="es-EC" sz="4000" dirty="0"/>
          </a:p>
        </p:txBody>
      </p:sp>
    </p:spTree>
    <p:extLst>
      <p:ext uri="{BB962C8B-B14F-4D97-AF65-F5344CB8AC3E}">
        <p14:creationId xmlns:p14="http://schemas.microsoft.com/office/powerpoint/2010/main" val="246752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r>
              <a:rPr lang="es-EC" sz="3200" b="1" dirty="0"/>
              <a:t>Capítulo </a:t>
            </a:r>
            <a:r>
              <a:rPr lang="es-EC" sz="3200" b="1" dirty="0" smtClean="0"/>
              <a:t>III:  </a:t>
            </a:r>
            <a:r>
              <a:rPr lang="es-EC" sz="2800" dirty="0" smtClean="0"/>
              <a:t>Estructura </a:t>
            </a:r>
            <a:r>
              <a:rPr lang="es-EC" sz="2800" dirty="0"/>
              <a:t>de la red </a:t>
            </a:r>
            <a:r>
              <a:rPr lang="es-EC" sz="2800" dirty="0" err="1"/>
              <a:t>HFC</a:t>
            </a:r>
            <a:r>
              <a:rPr lang="es-EC" sz="2800" dirty="0"/>
              <a:t> de </a:t>
            </a:r>
            <a:r>
              <a:rPr lang="es-EC" sz="2800" dirty="0" err="1" smtClean="0"/>
              <a:t>Regionaltel</a:t>
            </a:r>
            <a:endParaRPr lang="es-EC" sz="2000" dirty="0"/>
          </a:p>
        </p:txBody>
      </p:sp>
      <p:sp>
        <p:nvSpPr>
          <p:cNvPr id="5" name="4 Marcador de contenido"/>
          <p:cNvSpPr>
            <a:spLocks noGrp="1"/>
          </p:cNvSpPr>
          <p:nvPr>
            <p:ph idx="1"/>
          </p:nvPr>
        </p:nvSpPr>
        <p:spPr>
          <a:xfrm>
            <a:off x="457200" y="764704"/>
            <a:ext cx="8229600" cy="5503966"/>
          </a:xfrm>
        </p:spPr>
        <p:txBody>
          <a:bodyPr>
            <a:normAutofit/>
          </a:bodyPr>
          <a:lstStyle/>
          <a:p>
            <a:pPr algn="just"/>
            <a:r>
              <a:rPr lang="es-EC" sz="2800" dirty="0"/>
              <a:t>La red </a:t>
            </a:r>
            <a:r>
              <a:rPr lang="es-EC" sz="2800" dirty="0" err="1"/>
              <a:t>HFC</a:t>
            </a:r>
            <a:r>
              <a:rPr lang="es-EC" sz="2800" dirty="0"/>
              <a:t> instalada por la Empresa </a:t>
            </a:r>
            <a:r>
              <a:rPr lang="es-EC" sz="2800" dirty="0" err="1" smtClean="0"/>
              <a:t>Regionatel</a:t>
            </a:r>
            <a:r>
              <a:rPr lang="es-EC" sz="2800" dirty="0" smtClean="0"/>
              <a:t> </a:t>
            </a:r>
            <a:r>
              <a:rPr lang="es-EC" sz="2800" dirty="0"/>
              <a:t>contiene los cuatro segmentos de red principales que forman una red </a:t>
            </a:r>
            <a:r>
              <a:rPr lang="es-EC" sz="2800" dirty="0" err="1"/>
              <a:t>HFC</a:t>
            </a:r>
            <a:r>
              <a:rPr lang="es-EC" sz="2800" dirty="0"/>
              <a:t>.  En este capítulo se analizará los siguientes segmentos de red:</a:t>
            </a:r>
          </a:p>
          <a:p>
            <a:endParaRPr lang="es-EC" sz="2800" dirty="0"/>
          </a:p>
          <a:p>
            <a:pPr lvl="2"/>
            <a:r>
              <a:rPr lang="es-EC" sz="3200" dirty="0"/>
              <a:t>Cabecera (</a:t>
            </a:r>
            <a:r>
              <a:rPr lang="es-EC" sz="3200" i="1" dirty="0"/>
              <a:t>Head </a:t>
            </a:r>
            <a:r>
              <a:rPr lang="es-EC" sz="3200" i="1" dirty="0" err="1"/>
              <a:t>End</a:t>
            </a:r>
            <a:r>
              <a:rPr lang="es-EC" sz="3200" dirty="0"/>
              <a:t>)</a:t>
            </a:r>
          </a:p>
          <a:p>
            <a:pPr lvl="2"/>
            <a:r>
              <a:rPr lang="es-EC" sz="3200" dirty="0"/>
              <a:t>Red Troncal</a:t>
            </a:r>
          </a:p>
          <a:p>
            <a:pPr lvl="2"/>
            <a:r>
              <a:rPr lang="es-EC" sz="3200" dirty="0"/>
              <a:t>Red de Distribución</a:t>
            </a:r>
          </a:p>
          <a:p>
            <a:pPr lvl="2"/>
            <a:r>
              <a:rPr lang="es-EC" sz="3200" dirty="0"/>
              <a:t>Red de Acometida</a:t>
            </a:r>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a:t>
            </a:r>
            <a:r>
              <a:rPr lang="es-EC" sz="1200" i="1" u="sng" dirty="0"/>
              <a:t> </a:t>
            </a:r>
            <a:r>
              <a:rPr lang="es-EC" sz="1200" i="1" u="sng" dirty="0" smtClean="0"/>
              <a:t>8/22</a:t>
            </a:r>
            <a:endParaRPr lang="es-EC" sz="1200" i="1" u="sng" dirty="0"/>
          </a:p>
        </p:txBody>
      </p:sp>
    </p:spTree>
    <p:extLst>
      <p:ext uri="{BB962C8B-B14F-4D97-AF65-F5344CB8AC3E}">
        <p14:creationId xmlns:p14="http://schemas.microsoft.com/office/powerpoint/2010/main" val="245948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4" name="3 Título"/>
          <p:cNvSpPr>
            <a:spLocks noGrp="1"/>
          </p:cNvSpPr>
          <p:nvPr>
            <p:ph type="title"/>
          </p:nvPr>
        </p:nvSpPr>
        <p:spPr>
          <a:xfrm>
            <a:off x="323528" y="20741"/>
            <a:ext cx="8820472" cy="695532"/>
          </a:xfrm>
        </p:spPr>
        <p:txBody>
          <a:bodyPr>
            <a:noAutofit/>
          </a:bodyPr>
          <a:lstStyle/>
          <a:p>
            <a:pPr lvl="1" algn="ctr" rtl="0">
              <a:spcBef>
                <a:spcPct val="0"/>
              </a:spcBef>
            </a:pPr>
            <a:r>
              <a:rPr lang="es-EC" sz="3200" b="1" dirty="0"/>
              <a:t>Capítulo </a:t>
            </a:r>
            <a:r>
              <a:rPr lang="es-EC" sz="3200" b="1" dirty="0" smtClean="0"/>
              <a:t>III: </a:t>
            </a:r>
            <a:r>
              <a:rPr lang="es-EC" sz="3200" dirty="0"/>
              <a:t>Cabecera (Head </a:t>
            </a:r>
            <a:r>
              <a:rPr lang="es-EC" sz="3200" dirty="0" err="1"/>
              <a:t>End</a:t>
            </a:r>
            <a:r>
              <a:rPr lang="es-EC" sz="3200" dirty="0" smtClean="0"/>
              <a:t>)</a:t>
            </a:r>
            <a:endParaRPr lang="es-EC" sz="3200" dirty="0"/>
          </a:p>
        </p:txBody>
      </p:sp>
      <p:sp>
        <p:nvSpPr>
          <p:cNvPr id="8" name="7 CuadroTexto"/>
          <p:cNvSpPr txBox="1"/>
          <p:nvPr/>
        </p:nvSpPr>
        <p:spPr>
          <a:xfrm>
            <a:off x="683568" y="6545669"/>
            <a:ext cx="8280920" cy="276999"/>
          </a:xfrm>
          <a:prstGeom prst="rect">
            <a:avLst/>
          </a:prstGeom>
          <a:noFill/>
        </p:spPr>
        <p:txBody>
          <a:bodyPr wrap="square" rtlCol="0">
            <a:spAutoFit/>
          </a:bodyPr>
          <a:lstStyle/>
          <a:p>
            <a:r>
              <a:rPr lang="es-EC" sz="1200" i="1" u="sng" dirty="0" smtClean="0"/>
              <a:t>Pedro Larrea Vivar                                                                      Tesis Maestría                                                                                           </a:t>
            </a:r>
            <a:r>
              <a:rPr lang="es-EC" sz="1200" i="1" u="sng" dirty="0"/>
              <a:t> </a:t>
            </a:r>
            <a:r>
              <a:rPr lang="es-EC" sz="1200" i="1" u="sng" dirty="0" smtClean="0"/>
              <a:t>9/22</a:t>
            </a:r>
            <a:endParaRPr lang="es-EC" sz="1200" i="1" u="sng" dirty="0"/>
          </a:p>
        </p:txBody>
      </p:sp>
      <p:pic>
        <p:nvPicPr>
          <p:cNvPr id="174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3568" y="908720"/>
            <a:ext cx="816253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4 Marcador de contenid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751834" y="1465904"/>
            <a:ext cx="5609597" cy="4207198"/>
          </a:xfrm>
          <a:prstGeom prst="rect">
            <a:avLst/>
          </a:prstGeom>
        </p:spPr>
      </p:pic>
    </p:spTree>
    <p:extLst>
      <p:ext uri="{BB962C8B-B14F-4D97-AF65-F5344CB8AC3E}">
        <p14:creationId xmlns:p14="http://schemas.microsoft.com/office/powerpoint/2010/main" val="6344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TotalTime>
  <Words>1023</Words>
  <Application>Microsoft Office PowerPoint</Application>
  <PresentationFormat>Presentación en pantalla (4:3)</PresentationFormat>
  <Paragraphs>133</Paragraphs>
  <Slides>22</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4" baseType="lpstr">
      <vt:lpstr>Tema de Office</vt:lpstr>
      <vt:lpstr>Visio</vt:lpstr>
      <vt:lpstr>Presentación de PowerPoint</vt:lpstr>
      <vt:lpstr>Capítulos</vt:lpstr>
      <vt:lpstr>Presentación de PowerPoint</vt:lpstr>
      <vt:lpstr>Capítulo I: Introducción</vt:lpstr>
      <vt:lpstr>Presentación de PowerPoint</vt:lpstr>
      <vt:lpstr>Capítulo II: Redes HFC</vt:lpstr>
      <vt:lpstr>Presentación de PowerPoint</vt:lpstr>
      <vt:lpstr>Capítulo III:  Estructura de la red HFC de Regionaltel</vt:lpstr>
      <vt:lpstr>Capítulo III: Cabecera (Head End)</vt:lpstr>
      <vt:lpstr>Capítulo III: Red Troncal</vt:lpstr>
      <vt:lpstr>Capítulo III: Red de Distribución</vt:lpstr>
      <vt:lpstr>Capítulo III: Red de acometida</vt:lpstr>
      <vt:lpstr>Capítulo III: ANÁLISIS Y VALORACIÓN DE LA RED ACTUAL</vt:lpstr>
      <vt:lpstr>Capítulo III: Estimación de la Demanda</vt:lpstr>
      <vt:lpstr>Capítulo III: DISEÑO DE LA RED IP SOBRE WDM</vt:lpstr>
      <vt:lpstr>Presentación de PowerPoint</vt:lpstr>
      <vt:lpstr>Capítulo IV: DESARROLLO E IMPLEMENTACIÓN</vt:lpstr>
      <vt:lpstr>Capítulo IV: DESARROLLO E IMPLEMENTACIÓN</vt:lpstr>
      <vt:lpstr>Presentación de PowerPoint</vt:lpstr>
      <vt:lpstr>Capítulo V: CONCLUSIONES Y RECOMENDACIONES</vt:lpstr>
      <vt:lpstr>Capítulo V: 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arrea</dc:creator>
  <cp:lastModifiedBy>peter</cp:lastModifiedBy>
  <cp:revision>86</cp:revision>
  <dcterms:created xsi:type="dcterms:W3CDTF">2012-03-26T16:52:39Z</dcterms:created>
  <dcterms:modified xsi:type="dcterms:W3CDTF">2013-06-10T16:47:06Z</dcterms:modified>
</cp:coreProperties>
</file>