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tags/tag15.xml" ContentType="application/vnd.openxmlformats-officedocument.presentationml.tags+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diagrams/data1.xml" ContentType="application/vnd.openxmlformats-officedocument.drawingml.diagramData+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648" r:id="rId1"/>
  </p:sldMasterIdLst>
  <p:notesMasterIdLst>
    <p:notesMasterId r:id="rId34"/>
  </p:notesMasterIdLst>
  <p:sldIdLst>
    <p:sldId id="256" r:id="rId2"/>
    <p:sldId id="258" r:id="rId3"/>
    <p:sldId id="257" r:id="rId4"/>
    <p:sldId id="261" r:id="rId5"/>
    <p:sldId id="289" r:id="rId6"/>
    <p:sldId id="260" r:id="rId7"/>
    <p:sldId id="262" r:id="rId8"/>
    <p:sldId id="288" r:id="rId9"/>
    <p:sldId id="267" r:id="rId10"/>
    <p:sldId id="290" r:id="rId11"/>
    <p:sldId id="265" r:id="rId12"/>
    <p:sldId id="291" r:id="rId13"/>
    <p:sldId id="292" r:id="rId14"/>
    <p:sldId id="294" r:id="rId15"/>
    <p:sldId id="272" r:id="rId16"/>
    <p:sldId id="295" r:id="rId17"/>
    <p:sldId id="274" r:id="rId18"/>
    <p:sldId id="275" r:id="rId19"/>
    <p:sldId id="276" r:id="rId20"/>
    <p:sldId id="273" r:id="rId21"/>
    <p:sldId id="277" r:id="rId22"/>
    <p:sldId id="278" r:id="rId23"/>
    <p:sldId id="286" r:id="rId24"/>
    <p:sldId id="279" r:id="rId25"/>
    <p:sldId id="280" r:id="rId26"/>
    <p:sldId id="281" r:id="rId27"/>
    <p:sldId id="282" r:id="rId28"/>
    <p:sldId id="283" r:id="rId29"/>
    <p:sldId id="293" r:id="rId30"/>
    <p:sldId id="287" r:id="rId31"/>
    <p:sldId id="284" r:id="rId32"/>
    <p:sldId id="285" r:id="rId3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622" autoAdjust="0"/>
  </p:normalViewPr>
  <p:slideViewPr>
    <p:cSldViewPr>
      <p:cViewPr>
        <p:scale>
          <a:sx n="73" d="100"/>
          <a:sy n="73" d="100"/>
        </p:scale>
        <p:origin x="-104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4F2A64-F6BD-4892-8AAE-2773B0311F4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442B1F4E-EEAA-42B9-A0FE-686E616CCC8A}">
      <dgm:prSet phldrT="[Texto]" custT="1"/>
      <dgm:spPr>
        <a:solidFill>
          <a:srgbClr val="92D050"/>
        </a:solidFill>
        <a:ln>
          <a:solidFill>
            <a:schemeClr val="tx1"/>
          </a:solidFill>
        </a:ln>
      </dgm:spPr>
      <dgm:t>
        <a:bodyPr/>
        <a:lstStyle/>
        <a:p>
          <a:r>
            <a:rPr lang="es-ES" sz="900">
              <a:solidFill>
                <a:schemeClr val="bg1"/>
              </a:solidFill>
            </a:rPr>
            <a:t>CLIENTE</a:t>
          </a:r>
        </a:p>
      </dgm:t>
    </dgm:pt>
    <dgm:pt modelId="{A93162CB-10D7-4A9C-9B77-538F34C940B2}" type="parTrans" cxnId="{FC52AF54-A705-44DE-ADC4-AC2B72350F6D}">
      <dgm:prSet/>
      <dgm:spPr/>
      <dgm:t>
        <a:bodyPr/>
        <a:lstStyle/>
        <a:p>
          <a:endParaRPr lang="es-ES" sz="900"/>
        </a:p>
      </dgm:t>
    </dgm:pt>
    <dgm:pt modelId="{2A7898AE-895A-45FE-8752-03EB577B3C59}" type="sibTrans" cxnId="{FC52AF54-A705-44DE-ADC4-AC2B72350F6D}">
      <dgm:prSet/>
      <dgm:spPr/>
      <dgm:t>
        <a:bodyPr/>
        <a:lstStyle/>
        <a:p>
          <a:endParaRPr lang="es-ES" sz="900"/>
        </a:p>
      </dgm:t>
    </dgm:pt>
    <dgm:pt modelId="{2B8EE777-2ABE-4B8A-9B43-432EAC51ED5F}" type="asst">
      <dgm:prSet phldrT="[Texto]" custT="1"/>
      <dgm:spPr>
        <a:solidFill>
          <a:srgbClr val="00B050"/>
        </a:solidFill>
        <a:ln>
          <a:solidFill>
            <a:schemeClr val="tx1"/>
          </a:solidFill>
        </a:ln>
      </dgm:spPr>
      <dgm:t>
        <a:bodyPr/>
        <a:lstStyle/>
        <a:p>
          <a:r>
            <a:rPr lang="es-ES" sz="900" dirty="0">
              <a:solidFill>
                <a:schemeClr val="bg1"/>
              </a:solidFill>
            </a:rPr>
            <a:t>OFICINA DE GERENCIA DE PROYECTOS (</a:t>
          </a:r>
          <a:r>
            <a:rPr lang="es-ES" sz="900" b="1" dirty="0">
              <a:solidFill>
                <a:schemeClr val="bg1"/>
              </a:solidFill>
            </a:rPr>
            <a:t>PMO</a:t>
          </a:r>
          <a:r>
            <a:rPr lang="es-ES" sz="900" dirty="0">
              <a:solidFill>
                <a:schemeClr val="bg1"/>
              </a:solidFill>
            </a:rPr>
            <a:t>)</a:t>
          </a:r>
        </a:p>
      </dgm:t>
    </dgm:pt>
    <dgm:pt modelId="{676D9D44-4BFB-45DA-BC9A-201BAFAC6BE6}" type="parTrans" cxnId="{ECA39A34-644D-46BE-9D61-14CD67305540}">
      <dgm:prSet/>
      <dgm:spPr/>
      <dgm:t>
        <a:bodyPr/>
        <a:lstStyle/>
        <a:p>
          <a:endParaRPr lang="es-ES" sz="900"/>
        </a:p>
      </dgm:t>
    </dgm:pt>
    <dgm:pt modelId="{C78FB2CB-B9B0-4F79-87D1-D3BAC496CBF3}" type="sibTrans" cxnId="{ECA39A34-644D-46BE-9D61-14CD67305540}">
      <dgm:prSet/>
      <dgm:spPr/>
      <dgm:t>
        <a:bodyPr/>
        <a:lstStyle/>
        <a:p>
          <a:endParaRPr lang="es-ES" sz="900"/>
        </a:p>
      </dgm:t>
    </dgm:pt>
    <dgm:pt modelId="{BF541696-A5F0-40BB-8C55-3AD6F80F04AD}">
      <dgm:prSet phldrT="[Texto]" custT="1"/>
      <dgm:spPr>
        <a:solidFill>
          <a:schemeClr val="accent6">
            <a:lumMod val="75000"/>
          </a:schemeClr>
        </a:solidFill>
        <a:ln>
          <a:solidFill>
            <a:schemeClr val="tx1"/>
          </a:solidFill>
        </a:ln>
      </dgm:spPr>
      <dgm:t>
        <a:bodyPr/>
        <a:lstStyle/>
        <a:p>
          <a:r>
            <a:rPr lang="es-ES" sz="900"/>
            <a:t>ESPECIALIDAD 1</a:t>
          </a:r>
        </a:p>
      </dgm:t>
    </dgm:pt>
    <dgm:pt modelId="{A1F4E91B-748F-420B-9CE2-9FE9E3CEF614}" type="parTrans" cxnId="{B9C63FE1-7583-499F-8872-25A950968CFE}">
      <dgm:prSet/>
      <dgm:spPr/>
      <dgm:t>
        <a:bodyPr/>
        <a:lstStyle/>
        <a:p>
          <a:endParaRPr lang="es-ES" sz="900"/>
        </a:p>
      </dgm:t>
    </dgm:pt>
    <dgm:pt modelId="{E9302125-DE6B-4D12-A23F-415E454E8130}" type="sibTrans" cxnId="{B9C63FE1-7583-499F-8872-25A950968CFE}">
      <dgm:prSet/>
      <dgm:spPr/>
      <dgm:t>
        <a:bodyPr/>
        <a:lstStyle/>
        <a:p>
          <a:endParaRPr lang="es-ES" sz="900"/>
        </a:p>
      </dgm:t>
    </dgm:pt>
    <dgm:pt modelId="{10FEA7B8-94D7-4E2F-9485-A7F86128B828}">
      <dgm:prSet phldrT="[Texto]" custT="1"/>
      <dgm:spPr>
        <a:solidFill>
          <a:schemeClr val="accent6">
            <a:lumMod val="75000"/>
          </a:schemeClr>
        </a:solidFill>
        <a:ln>
          <a:solidFill>
            <a:schemeClr val="tx1"/>
          </a:solidFill>
        </a:ln>
      </dgm:spPr>
      <dgm:t>
        <a:bodyPr/>
        <a:lstStyle/>
        <a:p>
          <a:r>
            <a:rPr lang="es-ES" sz="900"/>
            <a:t>ESPECIALIDAD 2</a:t>
          </a:r>
        </a:p>
      </dgm:t>
    </dgm:pt>
    <dgm:pt modelId="{43B8C60D-86AF-4873-83D6-91190447C562}" type="parTrans" cxnId="{5B14E99D-0C51-4E22-B08A-82962E86F80B}">
      <dgm:prSet/>
      <dgm:spPr/>
      <dgm:t>
        <a:bodyPr/>
        <a:lstStyle/>
        <a:p>
          <a:endParaRPr lang="es-ES" sz="900"/>
        </a:p>
      </dgm:t>
    </dgm:pt>
    <dgm:pt modelId="{C6F990FE-6152-41EC-AAC9-F6E7512476FC}" type="sibTrans" cxnId="{5B14E99D-0C51-4E22-B08A-82962E86F80B}">
      <dgm:prSet/>
      <dgm:spPr/>
      <dgm:t>
        <a:bodyPr/>
        <a:lstStyle/>
        <a:p>
          <a:endParaRPr lang="es-ES" sz="900"/>
        </a:p>
      </dgm:t>
    </dgm:pt>
    <dgm:pt modelId="{F62DDB3F-706A-48BA-9AFE-B40437AF23EE}">
      <dgm:prSet phldrT="[Texto]" custT="1"/>
      <dgm:spPr>
        <a:solidFill>
          <a:schemeClr val="accent6">
            <a:lumMod val="75000"/>
          </a:schemeClr>
        </a:solidFill>
        <a:ln>
          <a:solidFill>
            <a:schemeClr val="tx1"/>
          </a:solidFill>
        </a:ln>
      </dgm:spPr>
      <dgm:t>
        <a:bodyPr/>
        <a:lstStyle/>
        <a:p>
          <a:r>
            <a:rPr lang="es-ES" sz="900"/>
            <a:t>ESPECIALIDAD N</a:t>
          </a:r>
        </a:p>
      </dgm:t>
    </dgm:pt>
    <dgm:pt modelId="{1C5DE420-390E-4A66-A09B-7CAE4A17A4EA}" type="parTrans" cxnId="{F29AD504-2567-4D97-B795-DE66683524EC}">
      <dgm:prSet/>
      <dgm:spPr/>
      <dgm:t>
        <a:bodyPr/>
        <a:lstStyle/>
        <a:p>
          <a:endParaRPr lang="es-ES" sz="900"/>
        </a:p>
      </dgm:t>
    </dgm:pt>
    <dgm:pt modelId="{715F6ED9-4AFA-4256-B346-276A965E0E99}" type="sibTrans" cxnId="{F29AD504-2567-4D97-B795-DE66683524EC}">
      <dgm:prSet/>
      <dgm:spPr/>
      <dgm:t>
        <a:bodyPr/>
        <a:lstStyle/>
        <a:p>
          <a:endParaRPr lang="es-ES" sz="900"/>
        </a:p>
      </dgm:t>
    </dgm:pt>
    <dgm:pt modelId="{64FC1B9C-C17E-4CD9-95D5-34735336861F}">
      <dgm:prSet custT="1"/>
      <dgm:spPr>
        <a:solidFill>
          <a:srgbClr val="92D050"/>
        </a:solidFill>
        <a:ln>
          <a:solidFill>
            <a:schemeClr val="tx1"/>
          </a:solidFill>
        </a:ln>
      </dgm:spPr>
      <dgm:t>
        <a:bodyPr/>
        <a:lstStyle/>
        <a:p>
          <a:r>
            <a:rPr lang="es-ES" sz="900">
              <a:solidFill>
                <a:schemeClr val="bg1"/>
              </a:solidFill>
            </a:rPr>
            <a:t>PATROCINADOR</a:t>
          </a:r>
        </a:p>
      </dgm:t>
    </dgm:pt>
    <dgm:pt modelId="{693D3A15-9A0E-48D8-B779-1F31E11D2641}" type="parTrans" cxnId="{3F27EE6C-44F1-41C0-9AB3-BED315DEDE24}">
      <dgm:prSet/>
      <dgm:spPr/>
      <dgm:t>
        <a:bodyPr/>
        <a:lstStyle/>
        <a:p>
          <a:endParaRPr lang="es-ES" sz="900"/>
        </a:p>
      </dgm:t>
    </dgm:pt>
    <dgm:pt modelId="{20C3B3DD-6FB7-4FE9-8063-4CD97A7E190D}" type="sibTrans" cxnId="{3F27EE6C-44F1-41C0-9AB3-BED315DEDE24}">
      <dgm:prSet/>
      <dgm:spPr/>
      <dgm:t>
        <a:bodyPr/>
        <a:lstStyle/>
        <a:p>
          <a:endParaRPr lang="es-ES" sz="900"/>
        </a:p>
      </dgm:t>
    </dgm:pt>
    <dgm:pt modelId="{60E3806C-8AF8-41B6-BB6F-AC1766EA9EF0}" type="asst">
      <dgm:prSet custT="1"/>
      <dgm:spPr>
        <a:solidFill>
          <a:srgbClr val="00B050"/>
        </a:solidFill>
        <a:ln>
          <a:solidFill>
            <a:schemeClr val="tx1"/>
          </a:solidFill>
        </a:ln>
      </dgm:spPr>
      <dgm:t>
        <a:bodyPr/>
        <a:lstStyle/>
        <a:p>
          <a:r>
            <a:rPr lang="es-ES" sz="900"/>
            <a:t>GERENTE DE PROYECTOS (P M)</a:t>
          </a:r>
        </a:p>
      </dgm:t>
    </dgm:pt>
    <dgm:pt modelId="{3879BE46-1D8C-4EB4-AE15-17A07548F16B}" type="parTrans" cxnId="{7725F4D3-E6DC-4B63-9D50-0DDDA3EC758B}">
      <dgm:prSet>
        <dgm:style>
          <a:lnRef idx="1">
            <a:schemeClr val="accent6"/>
          </a:lnRef>
          <a:fillRef idx="0">
            <a:schemeClr val="accent6"/>
          </a:fillRef>
          <a:effectRef idx="0">
            <a:schemeClr val="accent6"/>
          </a:effectRef>
          <a:fontRef idx="minor">
            <a:schemeClr val="tx1"/>
          </a:fontRef>
        </dgm:style>
      </dgm:prSet>
      <dgm:spPr>
        <a:ln>
          <a:noFill/>
        </a:ln>
      </dgm:spPr>
      <dgm:t>
        <a:bodyPr/>
        <a:lstStyle/>
        <a:p>
          <a:endParaRPr lang="es-ES" sz="900"/>
        </a:p>
      </dgm:t>
    </dgm:pt>
    <dgm:pt modelId="{A4AF69C7-879B-4650-8F4B-92AB14AD851C}" type="sibTrans" cxnId="{7725F4D3-E6DC-4B63-9D50-0DDDA3EC758B}">
      <dgm:prSet/>
      <dgm:spPr/>
      <dgm:t>
        <a:bodyPr/>
        <a:lstStyle/>
        <a:p>
          <a:endParaRPr lang="es-ES" sz="900"/>
        </a:p>
      </dgm:t>
    </dgm:pt>
    <dgm:pt modelId="{52D98B53-9DF6-4604-898F-6953E969D729}">
      <dgm:prSet custT="1"/>
      <dgm:spPr>
        <a:solidFill>
          <a:schemeClr val="accent2">
            <a:lumMod val="60000"/>
            <a:lumOff val="40000"/>
          </a:schemeClr>
        </a:solidFill>
      </dgm:spPr>
      <dgm:t>
        <a:bodyPr/>
        <a:lstStyle/>
        <a:p>
          <a:r>
            <a:rPr lang="es-ES" sz="900"/>
            <a:t>INVOLUCRADOS</a:t>
          </a:r>
        </a:p>
      </dgm:t>
    </dgm:pt>
    <dgm:pt modelId="{A0A749F1-E6CA-4F8B-A86D-AA28254AA27C}" type="parTrans" cxnId="{411ED730-880D-48B8-8C14-72DBE1BDD698}">
      <dgm:prSet/>
      <dgm:spPr/>
      <dgm:t>
        <a:bodyPr/>
        <a:lstStyle/>
        <a:p>
          <a:endParaRPr lang="es-ES" sz="900"/>
        </a:p>
      </dgm:t>
    </dgm:pt>
    <dgm:pt modelId="{FDDAB242-A7CC-44A2-A999-B936863AF2AC}" type="sibTrans" cxnId="{411ED730-880D-48B8-8C14-72DBE1BDD698}">
      <dgm:prSet/>
      <dgm:spPr/>
      <dgm:t>
        <a:bodyPr/>
        <a:lstStyle/>
        <a:p>
          <a:endParaRPr lang="es-ES" sz="900"/>
        </a:p>
      </dgm:t>
    </dgm:pt>
    <dgm:pt modelId="{05BECB4C-263A-4D55-B68B-51821BA1D27F}">
      <dgm:prSet custT="1"/>
      <dgm:spPr>
        <a:solidFill>
          <a:schemeClr val="accent5">
            <a:lumMod val="75000"/>
          </a:schemeClr>
        </a:solidFill>
      </dgm:spPr>
      <dgm:t>
        <a:bodyPr/>
        <a:lstStyle/>
        <a:p>
          <a:r>
            <a:rPr lang="es-ES" sz="900" baseline="30000" dirty="0">
              <a:solidFill>
                <a:schemeClr val="bg1"/>
              </a:solidFill>
            </a:rPr>
            <a:t>MONITOREO Y CONTROL</a:t>
          </a:r>
        </a:p>
      </dgm:t>
    </dgm:pt>
    <dgm:pt modelId="{772868B7-4A3B-4A82-A31C-D18094A86AEF}" type="parTrans" cxnId="{12D02170-E2F0-42D5-9A2D-BE5014B71E0F}">
      <dgm:prSet/>
      <dgm:spPr/>
      <dgm:t>
        <a:bodyPr/>
        <a:lstStyle/>
        <a:p>
          <a:endParaRPr lang="es-ES" sz="900"/>
        </a:p>
      </dgm:t>
    </dgm:pt>
    <dgm:pt modelId="{E2AA0D3A-EA01-4E72-8505-E6C57CB19228}" type="sibTrans" cxnId="{12D02170-E2F0-42D5-9A2D-BE5014B71E0F}">
      <dgm:prSet/>
      <dgm:spPr/>
      <dgm:t>
        <a:bodyPr/>
        <a:lstStyle/>
        <a:p>
          <a:endParaRPr lang="es-ES" sz="900"/>
        </a:p>
      </dgm:t>
    </dgm:pt>
    <dgm:pt modelId="{3F01234A-10D0-46F6-B49E-5DFB8C826527}" type="asst">
      <dgm:prSet custT="1"/>
      <dgm:spPr/>
      <dgm:t>
        <a:bodyPr/>
        <a:lstStyle/>
        <a:p>
          <a:endParaRPr lang="es-ES" sz="900"/>
        </a:p>
      </dgm:t>
    </dgm:pt>
    <dgm:pt modelId="{44C32CD2-E4E2-4AF8-A2CA-E28E946095C0}" type="parTrans" cxnId="{3FA7B728-B4E2-437E-B585-0EA04ABB1FA3}">
      <dgm:prSet/>
      <dgm:spPr/>
      <dgm:t>
        <a:bodyPr/>
        <a:lstStyle/>
        <a:p>
          <a:endParaRPr lang="es-ES" sz="900"/>
        </a:p>
      </dgm:t>
    </dgm:pt>
    <dgm:pt modelId="{5DB53572-F8A4-41A7-B668-4F16ECE2F3E0}" type="sibTrans" cxnId="{3FA7B728-B4E2-437E-B585-0EA04ABB1FA3}">
      <dgm:prSet/>
      <dgm:spPr/>
      <dgm:t>
        <a:bodyPr/>
        <a:lstStyle/>
        <a:p>
          <a:endParaRPr lang="es-ES" sz="900"/>
        </a:p>
      </dgm:t>
    </dgm:pt>
    <dgm:pt modelId="{DC6E35DA-1FC4-445A-9454-75D568787024}" type="asst">
      <dgm:prSet custT="1"/>
      <dgm:spPr/>
      <dgm:t>
        <a:bodyPr/>
        <a:lstStyle/>
        <a:p>
          <a:endParaRPr lang="es-ES" sz="900"/>
        </a:p>
      </dgm:t>
    </dgm:pt>
    <dgm:pt modelId="{EA35B6BE-07E3-40E8-BA9E-84B0345E8B61}" type="parTrans" cxnId="{481505BA-2C65-41EF-BDB7-2FF8F651A355}">
      <dgm:prSet/>
      <dgm:spPr/>
      <dgm:t>
        <a:bodyPr/>
        <a:lstStyle/>
        <a:p>
          <a:endParaRPr lang="es-ES" sz="900"/>
        </a:p>
      </dgm:t>
    </dgm:pt>
    <dgm:pt modelId="{9175E137-DC30-4662-909D-9F55612F42BF}" type="sibTrans" cxnId="{481505BA-2C65-41EF-BDB7-2FF8F651A355}">
      <dgm:prSet/>
      <dgm:spPr/>
      <dgm:t>
        <a:bodyPr/>
        <a:lstStyle/>
        <a:p>
          <a:endParaRPr lang="es-ES" sz="900"/>
        </a:p>
      </dgm:t>
    </dgm:pt>
    <dgm:pt modelId="{9C3728A1-5613-4BC9-B3BB-0E6D1C356AD5}" type="pres">
      <dgm:prSet presAssocID="{8F4F2A64-F6BD-4892-8AAE-2773B0311F40}" presName="hierChild1" presStyleCnt="0">
        <dgm:presLayoutVars>
          <dgm:orgChart val="1"/>
          <dgm:chPref val="1"/>
          <dgm:dir/>
          <dgm:animOne val="branch"/>
          <dgm:animLvl val="lvl"/>
          <dgm:resizeHandles/>
        </dgm:presLayoutVars>
      </dgm:prSet>
      <dgm:spPr/>
      <dgm:t>
        <a:bodyPr/>
        <a:lstStyle/>
        <a:p>
          <a:endParaRPr lang="es-ES"/>
        </a:p>
      </dgm:t>
    </dgm:pt>
    <dgm:pt modelId="{DF77A82A-8973-4B96-84B5-14DDA44F16E3}" type="pres">
      <dgm:prSet presAssocID="{64FC1B9C-C17E-4CD9-95D5-34735336861F}" presName="hierRoot1" presStyleCnt="0">
        <dgm:presLayoutVars>
          <dgm:hierBranch val="init"/>
        </dgm:presLayoutVars>
      </dgm:prSet>
      <dgm:spPr/>
      <dgm:t>
        <a:bodyPr/>
        <a:lstStyle/>
        <a:p>
          <a:endParaRPr lang="es-ES"/>
        </a:p>
      </dgm:t>
    </dgm:pt>
    <dgm:pt modelId="{F999BB87-8B9A-4AEF-BFB8-C35690140FA1}" type="pres">
      <dgm:prSet presAssocID="{64FC1B9C-C17E-4CD9-95D5-34735336861F}" presName="rootComposite1" presStyleCnt="0"/>
      <dgm:spPr/>
      <dgm:t>
        <a:bodyPr/>
        <a:lstStyle/>
        <a:p>
          <a:endParaRPr lang="es-ES"/>
        </a:p>
      </dgm:t>
    </dgm:pt>
    <dgm:pt modelId="{C3E9C28B-98BF-4811-8558-34339013494E}" type="pres">
      <dgm:prSet presAssocID="{64FC1B9C-C17E-4CD9-95D5-34735336861F}" presName="rootText1" presStyleLbl="node0" presStyleIdx="0" presStyleCnt="5" custScaleX="167326" custScaleY="61737" custLinFactY="-55416" custLinFactNeighborX="35751" custLinFactNeighborY="-100000">
        <dgm:presLayoutVars>
          <dgm:chPref val="3"/>
        </dgm:presLayoutVars>
      </dgm:prSet>
      <dgm:spPr/>
      <dgm:t>
        <a:bodyPr/>
        <a:lstStyle/>
        <a:p>
          <a:endParaRPr lang="es-ES"/>
        </a:p>
      </dgm:t>
    </dgm:pt>
    <dgm:pt modelId="{5F6B80F7-9FC0-4685-A40F-27F75E3D03E0}" type="pres">
      <dgm:prSet presAssocID="{64FC1B9C-C17E-4CD9-95D5-34735336861F}" presName="rootConnector1" presStyleLbl="node1" presStyleIdx="0" presStyleCnt="0"/>
      <dgm:spPr/>
      <dgm:t>
        <a:bodyPr/>
        <a:lstStyle/>
        <a:p>
          <a:endParaRPr lang="es-ES"/>
        </a:p>
      </dgm:t>
    </dgm:pt>
    <dgm:pt modelId="{B0D83F34-3601-430C-8F68-438AB3F3E816}" type="pres">
      <dgm:prSet presAssocID="{64FC1B9C-C17E-4CD9-95D5-34735336861F}" presName="hierChild2" presStyleCnt="0"/>
      <dgm:spPr/>
      <dgm:t>
        <a:bodyPr/>
        <a:lstStyle/>
        <a:p>
          <a:endParaRPr lang="es-ES"/>
        </a:p>
      </dgm:t>
    </dgm:pt>
    <dgm:pt modelId="{54D7A693-BD8C-4D0F-8F3B-68072F3E1106}" type="pres">
      <dgm:prSet presAssocID="{A93162CB-10D7-4A9C-9B77-538F34C940B2}" presName="Name37" presStyleLbl="parChTrans1D2" presStyleIdx="0" presStyleCnt="1"/>
      <dgm:spPr/>
      <dgm:t>
        <a:bodyPr/>
        <a:lstStyle/>
        <a:p>
          <a:endParaRPr lang="es-ES"/>
        </a:p>
      </dgm:t>
    </dgm:pt>
    <dgm:pt modelId="{B6447E5E-A172-48E0-B34A-F676D46BB01C}" type="pres">
      <dgm:prSet presAssocID="{442B1F4E-EEAA-42B9-A0FE-686E616CCC8A}" presName="hierRoot2" presStyleCnt="0">
        <dgm:presLayoutVars>
          <dgm:hierBranch val="init"/>
        </dgm:presLayoutVars>
      </dgm:prSet>
      <dgm:spPr/>
      <dgm:t>
        <a:bodyPr/>
        <a:lstStyle/>
        <a:p>
          <a:endParaRPr lang="es-ES"/>
        </a:p>
      </dgm:t>
    </dgm:pt>
    <dgm:pt modelId="{E289FA58-905D-4093-8880-F8B250BE65F6}" type="pres">
      <dgm:prSet presAssocID="{442B1F4E-EEAA-42B9-A0FE-686E616CCC8A}" presName="rootComposite" presStyleCnt="0"/>
      <dgm:spPr/>
      <dgm:t>
        <a:bodyPr/>
        <a:lstStyle/>
        <a:p>
          <a:endParaRPr lang="es-ES"/>
        </a:p>
      </dgm:t>
    </dgm:pt>
    <dgm:pt modelId="{70558058-BA26-45C7-AC44-A6863C72CCE4}" type="pres">
      <dgm:prSet presAssocID="{442B1F4E-EEAA-42B9-A0FE-686E616CCC8A}" presName="rootText" presStyleLbl="node2" presStyleIdx="0" presStyleCnt="1" custScaleX="87638" custScaleY="52991" custLinFactY="-28925" custLinFactNeighborX="35098" custLinFactNeighborY="-100000">
        <dgm:presLayoutVars>
          <dgm:chPref val="3"/>
        </dgm:presLayoutVars>
      </dgm:prSet>
      <dgm:spPr/>
      <dgm:t>
        <a:bodyPr/>
        <a:lstStyle/>
        <a:p>
          <a:endParaRPr lang="es-ES"/>
        </a:p>
      </dgm:t>
    </dgm:pt>
    <dgm:pt modelId="{2343519E-4A32-4359-B620-4CA607F45E1F}" type="pres">
      <dgm:prSet presAssocID="{442B1F4E-EEAA-42B9-A0FE-686E616CCC8A}" presName="rootConnector" presStyleLbl="node2" presStyleIdx="0" presStyleCnt="1"/>
      <dgm:spPr/>
      <dgm:t>
        <a:bodyPr/>
        <a:lstStyle/>
        <a:p>
          <a:endParaRPr lang="es-ES"/>
        </a:p>
      </dgm:t>
    </dgm:pt>
    <dgm:pt modelId="{4D960D70-240C-4B48-8B3A-61C0BFAA99C4}" type="pres">
      <dgm:prSet presAssocID="{442B1F4E-EEAA-42B9-A0FE-686E616CCC8A}" presName="hierChild4" presStyleCnt="0"/>
      <dgm:spPr/>
      <dgm:t>
        <a:bodyPr/>
        <a:lstStyle/>
        <a:p>
          <a:endParaRPr lang="es-ES"/>
        </a:p>
      </dgm:t>
    </dgm:pt>
    <dgm:pt modelId="{48C57CF8-D8AA-403B-9C19-69A669A24958}" type="pres">
      <dgm:prSet presAssocID="{A1F4E91B-748F-420B-9CE2-9FE9E3CEF614}" presName="Name37" presStyleLbl="parChTrans1D3" presStyleIdx="0" presStyleCnt="4"/>
      <dgm:spPr/>
      <dgm:t>
        <a:bodyPr/>
        <a:lstStyle/>
        <a:p>
          <a:endParaRPr lang="es-ES"/>
        </a:p>
      </dgm:t>
    </dgm:pt>
    <dgm:pt modelId="{E933FF2C-BE9B-4123-9B89-E014528EA898}" type="pres">
      <dgm:prSet presAssocID="{BF541696-A5F0-40BB-8C55-3AD6F80F04AD}" presName="hierRoot2" presStyleCnt="0">
        <dgm:presLayoutVars>
          <dgm:hierBranch val="init"/>
        </dgm:presLayoutVars>
      </dgm:prSet>
      <dgm:spPr/>
      <dgm:t>
        <a:bodyPr/>
        <a:lstStyle/>
        <a:p>
          <a:endParaRPr lang="es-ES"/>
        </a:p>
      </dgm:t>
    </dgm:pt>
    <dgm:pt modelId="{5F37A490-C89E-49AE-9407-A15152C8B86A}" type="pres">
      <dgm:prSet presAssocID="{BF541696-A5F0-40BB-8C55-3AD6F80F04AD}" presName="rootComposite" presStyleCnt="0"/>
      <dgm:spPr/>
      <dgm:t>
        <a:bodyPr/>
        <a:lstStyle/>
        <a:p>
          <a:endParaRPr lang="es-ES"/>
        </a:p>
      </dgm:t>
    </dgm:pt>
    <dgm:pt modelId="{F0CCDF9F-6072-44EC-9479-39183FB39EB4}" type="pres">
      <dgm:prSet presAssocID="{BF541696-A5F0-40BB-8C55-3AD6F80F04AD}" presName="rootText" presStyleLbl="node3" presStyleIdx="0" presStyleCnt="3" custScaleX="151966" custScaleY="77962" custLinFactNeighborX="42367" custLinFactNeighborY="-44865">
        <dgm:presLayoutVars>
          <dgm:chPref val="3"/>
        </dgm:presLayoutVars>
      </dgm:prSet>
      <dgm:spPr/>
      <dgm:t>
        <a:bodyPr/>
        <a:lstStyle/>
        <a:p>
          <a:endParaRPr lang="es-ES"/>
        </a:p>
      </dgm:t>
    </dgm:pt>
    <dgm:pt modelId="{C6DC24C0-BD4D-4844-BD76-AA32910490CD}" type="pres">
      <dgm:prSet presAssocID="{BF541696-A5F0-40BB-8C55-3AD6F80F04AD}" presName="rootConnector" presStyleLbl="node3" presStyleIdx="0" presStyleCnt="3"/>
      <dgm:spPr/>
      <dgm:t>
        <a:bodyPr/>
        <a:lstStyle/>
        <a:p>
          <a:endParaRPr lang="es-ES"/>
        </a:p>
      </dgm:t>
    </dgm:pt>
    <dgm:pt modelId="{209B9842-0F4E-42D1-999B-2D25C53EF00C}" type="pres">
      <dgm:prSet presAssocID="{BF541696-A5F0-40BB-8C55-3AD6F80F04AD}" presName="hierChild4" presStyleCnt="0"/>
      <dgm:spPr/>
      <dgm:t>
        <a:bodyPr/>
        <a:lstStyle/>
        <a:p>
          <a:endParaRPr lang="es-ES"/>
        </a:p>
      </dgm:t>
    </dgm:pt>
    <dgm:pt modelId="{2639F881-E949-42F6-B45E-D01EE15873A4}" type="pres">
      <dgm:prSet presAssocID="{BF541696-A5F0-40BB-8C55-3AD6F80F04AD}" presName="hierChild5" presStyleCnt="0"/>
      <dgm:spPr/>
      <dgm:t>
        <a:bodyPr/>
        <a:lstStyle/>
        <a:p>
          <a:endParaRPr lang="es-ES"/>
        </a:p>
      </dgm:t>
    </dgm:pt>
    <dgm:pt modelId="{8D476A67-01AD-4AE0-9E63-B597ADE45ED0}" type="pres">
      <dgm:prSet presAssocID="{43B8C60D-86AF-4873-83D6-91190447C562}" presName="Name37" presStyleLbl="parChTrans1D3" presStyleIdx="1" presStyleCnt="4"/>
      <dgm:spPr/>
      <dgm:t>
        <a:bodyPr/>
        <a:lstStyle/>
        <a:p>
          <a:endParaRPr lang="es-ES"/>
        </a:p>
      </dgm:t>
    </dgm:pt>
    <dgm:pt modelId="{1D071CF2-E3E6-4007-A215-9FED1E9A3504}" type="pres">
      <dgm:prSet presAssocID="{10FEA7B8-94D7-4E2F-9485-A7F86128B828}" presName="hierRoot2" presStyleCnt="0">
        <dgm:presLayoutVars>
          <dgm:hierBranch val="init"/>
        </dgm:presLayoutVars>
      </dgm:prSet>
      <dgm:spPr/>
      <dgm:t>
        <a:bodyPr/>
        <a:lstStyle/>
        <a:p>
          <a:endParaRPr lang="es-ES"/>
        </a:p>
      </dgm:t>
    </dgm:pt>
    <dgm:pt modelId="{46FAD2FA-1252-421E-B87C-4074BBB042D7}" type="pres">
      <dgm:prSet presAssocID="{10FEA7B8-94D7-4E2F-9485-A7F86128B828}" presName="rootComposite" presStyleCnt="0"/>
      <dgm:spPr/>
      <dgm:t>
        <a:bodyPr/>
        <a:lstStyle/>
        <a:p>
          <a:endParaRPr lang="es-ES"/>
        </a:p>
      </dgm:t>
    </dgm:pt>
    <dgm:pt modelId="{EED5BE2B-1FB0-43AF-BF31-182FC36BE20E}" type="pres">
      <dgm:prSet presAssocID="{10FEA7B8-94D7-4E2F-9485-A7F86128B828}" presName="rootText" presStyleLbl="node3" presStyleIdx="1" presStyleCnt="3" custScaleX="151168" custScaleY="77963" custLinFactNeighborX="69247" custLinFactNeighborY="-45116">
        <dgm:presLayoutVars>
          <dgm:chPref val="3"/>
        </dgm:presLayoutVars>
      </dgm:prSet>
      <dgm:spPr/>
      <dgm:t>
        <a:bodyPr/>
        <a:lstStyle/>
        <a:p>
          <a:endParaRPr lang="es-ES"/>
        </a:p>
      </dgm:t>
    </dgm:pt>
    <dgm:pt modelId="{BA242E19-F857-43D8-97AC-0BF8C5E6FF0C}" type="pres">
      <dgm:prSet presAssocID="{10FEA7B8-94D7-4E2F-9485-A7F86128B828}" presName="rootConnector" presStyleLbl="node3" presStyleIdx="1" presStyleCnt="3"/>
      <dgm:spPr/>
      <dgm:t>
        <a:bodyPr/>
        <a:lstStyle/>
        <a:p>
          <a:endParaRPr lang="es-ES"/>
        </a:p>
      </dgm:t>
    </dgm:pt>
    <dgm:pt modelId="{7A7B917C-C715-416B-AC30-D833243E7C12}" type="pres">
      <dgm:prSet presAssocID="{10FEA7B8-94D7-4E2F-9485-A7F86128B828}" presName="hierChild4" presStyleCnt="0"/>
      <dgm:spPr/>
      <dgm:t>
        <a:bodyPr/>
        <a:lstStyle/>
        <a:p>
          <a:endParaRPr lang="es-ES"/>
        </a:p>
      </dgm:t>
    </dgm:pt>
    <dgm:pt modelId="{4AE11B42-97BD-448F-97ED-0EC27B70E2E4}" type="pres">
      <dgm:prSet presAssocID="{10FEA7B8-94D7-4E2F-9485-A7F86128B828}" presName="hierChild5" presStyleCnt="0"/>
      <dgm:spPr/>
      <dgm:t>
        <a:bodyPr/>
        <a:lstStyle/>
        <a:p>
          <a:endParaRPr lang="es-ES"/>
        </a:p>
      </dgm:t>
    </dgm:pt>
    <dgm:pt modelId="{82A76B74-2905-442C-8AB5-051E3C4F3297}" type="pres">
      <dgm:prSet presAssocID="{1C5DE420-390E-4A66-A09B-7CAE4A17A4EA}" presName="Name37" presStyleLbl="parChTrans1D3" presStyleIdx="2" presStyleCnt="4"/>
      <dgm:spPr/>
      <dgm:t>
        <a:bodyPr/>
        <a:lstStyle/>
        <a:p>
          <a:endParaRPr lang="es-ES"/>
        </a:p>
      </dgm:t>
    </dgm:pt>
    <dgm:pt modelId="{E5CF79C6-ACB0-482F-B2C8-E5506B36CCA6}" type="pres">
      <dgm:prSet presAssocID="{F62DDB3F-706A-48BA-9AFE-B40437AF23EE}" presName="hierRoot2" presStyleCnt="0">
        <dgm:presLayoutVars>
          <dgm:hierBranch val="init"/>
        </dgm:presLayoutVars>
      </dgm:prSet>
      <dgm:spPr/>
      <dgm:t>
        <a:bodyPr/>
        <a:lstStyle/>
        <a:p>
          <a:endParaRPr lang="es-ES"/>
        </a:p>
      </dgm:t>
    </dgm:pt>
    <dgm:pt modelId="{36E57040-3DA5-4DA2-A260-66CE44909D88}" type="pres">
      <dgm:prSet presAssocID="{F62DDB3F-706A-48BA-9AFE-B40437AF23EE}" presName="rootComposite" presStyleCnt="0"/>
      <dgm:spPr/>
      <dgm:t>
        <a:bodyPr/>
        <a:lstStyle/>
        <a:p>
          <a:endParaRPr lang="es-ES"/>
        </a:p>
      </dgm:t>
    </dgm:pt>
    <dgm:pt modelId="{79A68762-69E4-43F1-8347-5A96B5447739}" type="pres">
      <dgm:prSet presAssocID="{F62DDB3F-706A-48BA-9AFE-B40437AF23EE}" presName="rootText" presStyleLbl="node3" presStyleIdx="2" presStyleCnt="3" custScaleX="150939" custScaleY="82049" custLinFactNeighborX="85326" custLinFactNeighborY="-37113">
        <dgm:presLayoutVars>
          <dgm:chPref val="3"/>
        </dgm:presLayoutVars>
      </dgm:prSet>
      <dgm:spPr/>
      <dgm:t>
        <a:bodyPr/>
        <a:lstStyle/>
        <a:p>
          <a:endParaRPr lang="es-ES"/>
        </a:p>
      </dgm:t>
    </dgm:pt>
    <dgm:pt modelId="{B37C4133-DF89-409A-B0C0-82760B4A7B72}" type="pres">
      <dgm:prSet presAssocID="{F62DDB3F-706A-48BA-9AFE-B40437AF23EE}" presName="rootConnector" presStyleLbl="node3" presStyleIdx="2" presStyleCnt="3"/>
      <dgm:spPr/>
      <dgm:t>
        <a:bodyPr/>
        <a:lstStyle/>
        <a:p>
          <a:endParaRPr lang="es-ES"/>
        </a:p>
      </dgm:t>
    </dgm:pt>
    <dgm:pt modelId="{0DE212BB-FC04-4A65-864D-D569F8615FCF}" type="pres">
      <dgm:prSet presAssocID="{F62DDB3F-706A-48BA-9AFE-B40437AF23EE}" presName="hierChild4" presStyleCnt="0"/>
      <dgm:spPr/>
      <dgm:t>
        <a:bodyPr/>
        <a:lstStyle/>
        <a:p>
          <a:endParaRPr lang="es-ES"/>
        </a:p>
      </dgm:t>
    </dgm:pt>
    <dgm:pt modelId="{29407DE3-5007-47B5-ABEE-9F60B83CCE6F}" type="pres">
      <dgm:prSet presAssocID="{F62DDB3F-706A-48BA-9AFE-B40437AF23EE}" presName="hierChild5" presStyleCnt="0"/>
      <dgm:spPr/>
      <dgm:t>
        <a:bodyPr/>
        <a:lstStyle/>
        <a:p>
          <a:endParaRPr lang="es-ES"/>
        </a:p>
      </dgm:t>
    </dgm:pt>
    <dgm:pt modelId="{B057F490-8E40-4414-9BA3-FDAF234CEF8D}" type="pres">
      <dgm:prSet presAssocID="{442B1F4E-EEAA-42B9-A0FE-686E616CCC8A}" presName="hierChild5" presStyleCnt="0"/>
      <dgm:spPr/>
      <dgm:t>
        <a:bodyPr/>
        <a:lstStyle/>
        <a:p>
          <a:endParaRPr lang="es-ES"/>
        </a:p>
      </dgm:t>
    </dgm:pt>
    <dgm:pt modelId="{83A8B062-BE80-4C71-9161-02DC30571530}" type="pres">
      <dgm:prSet presAssocID="{676D9D44-4BFB-45DA-BC9A-201BAFAC6BE6}" presName="Name111" presStyleLbl="parChTrans1D3" presStyleIdx="3" presStyleCnt="4"/>
      <dgm:spPr/>
      <dgm:t>
        <a:bodyPr/>
        <a:lstStyle/>
        <a:p>
          <a:endParaRPr lang="es-ES"/>
        </a:p>
      </dgm:t>
    </dgm:pt>
    <dgm:pt modelId="{C77171AC-482F-49BF-8E43-AC9B316857E9}" type="pres">
      <dgm:prSet presAssocID="{2B8EE777-2ABE-4B8A-9B43-432EAC51ED5F}" presName="hierRoot3" presStyleCnt="0">
        <dgm:presLayoutVars>
          <dgm:hierBranch val="init"/>
        </dgm:presLayoutVars>
      </dgm:prSet>
      <dgm:spPr/>
      <dgm:t>
        <a:bodyPr/>
        <a:lstStyle/>
        <a:p>
          <a:endParaRPr lang="es-ES"/>
        </a:p>
      </dgm:t>
    </dgm:pt>
    <dgm:pt modelId="{2A888956-0569-4983-A9DD-94CFFB6BB073}" type="pres">
      <dgm:prSet presAssocID="{2B8EE777-2ABE-4B8A-9B43-432EAC51ED5F}" presName="rootComposite3" presStyleCnt="0"/>
      <dgm:spPr/>
      <dgm:t>
        <a:bodyPr/>
        <a:lstStyle/>
        <a:p>
          <a:endParaRPr lang="es-ES"/>
        </a:p>
      </dgm:t>
    </dgm:pt>
    <dgm:pt modelId="{DA8A43E8-EEA2-4618-916D-AFA2E1C1D454}" type="pres">
      <dgm:prSet presAssocID="{2B8EE777-2ABE-4B8A-9B43-432EAC51ED5F}" presName="rootText3" presStyleLbl="asst2" presStyleIdx="0" presStyleCnt="2" custScaleX="177938" custScaleY="173382" custLinFactX="100000" custLinFactY="-46861" custLinFactNeighborX="162421" custLinFactNeighborY="-100000">
        <dgm:presLayoutVars>
          <dgm:chPref val="3"/>
        </dgm:presLayoutVars>
      </dgm:prSet>
      <dgm:spPr/>
      <dgm:t>
        <a:bodyPr/>
        <a:lstStyle/>
        <a:p>
          <a:endParaRPr lang="es-ES"/>
        </a:p>
      </dgm:t>
    </dgm:pt>
    <dgm:pt modelId="{C8BAA310-802B-40AF-B13C-7971D22F7A91}" type="pres">
      <dgm:prSet presAssocID="{2B8EE777-2ABE-4B8A-9B43-432EAC51ED5F}" presName="rootConnector3" presStyleLbl="asst2" presStyleIdx="0" presStyleCnt="2"/>
      <dgm:spPr/>
      <dgm:t>
        <a:bodyPr/>
        <a:lstStyle/>
        <a:p>
          <a:endParaRPr lang="es-ES"/>
        </a:p>
      </dgm:t>
    </dgm:pt>
    <dgm:pt modelId="{08337B0F-6FAB-4885-9FC1-D396E0616DD7}" type="pres">
      <dgm:prSet presAssocID="{2B8EE777-2ABE-4B8A-9B43-432EAC51ED5F}" presName="hierChild6" presStyleCnt="0"/>
      <dgm:spPr/>
      <dgm:t>
        <a:bodyPr/>
        <a:lstStyle/>
        <a:p>
          <a:endParaRPr lang="es-ES"/>
        </a:p>
      </dgm:t>
    </dgm:pt>
    <dgm:pt modelId="{211D56D1-9E62-4B92-8122-1BE938D3A41B}" type="pres">
      <dgm:prSet presAssocID="{2B8EE777-2ABE-4B8A-9B43-432EAC51ED5F}" presName="hierChild7" presStyleCnt="0"/>
      <dgm:spPr/>
      <dgm:t>
        <a:bodyPr/>
        <a:lstStyle/>
        <a:p>
          <a:endParaRPr lang="es-ES"/>
        </a:p>
      </dgm:t>
    </dgm:pt>
    <dgm:pt modelId="{AE11D478-1AB1-4923-B089-76F16658BA0C}" type="pres">
      <dgm:prSet presAssocID="{3879BE46-1D8C-4EB4-AE15-17A07548F16B}" presName="Name111" presStyleLbl="parChTrans1D4" presStyleIdx="0" presStyleCnt="1"/>
      <dgm:spPr/>
      <dgm:t>
        <a:bodyPr/>
        <a:lstStyle/>
        <a:p>
          <a:endParaRPr lang="es-ES"/>
        </a:p>
      </dgm:t>
    </dgm:pt>
    <dgm:pt modelId="{AF1E59AE-9039-45C6-ACEA-AB8FD84608EA}" type="pres">
      <dgm:prSet presAssocID="{60E3806C-8AF8-41B6-BB6F-AC1766EA9EF0}" presName="hierRoot3" presStyleCnt="0">
        <dgm:presLayoutVars>
          <dgm:hierBranch val="init"/>
        </dgm:presLayoutVars>
      </dgm:prSet>
      <dgm:spPr/>
      <dgm:t>
        <a:bodyPr/>
        <a:lstStyle/>
        <a:p>
          <a:endParaRPr lang="es-ES"/>
        </a:p>
      </dgm:t>
    </dgm:pt>
    <dgm:pt modelId="{87EF77EA-25E8-4AAB-A784-B57618A4C8EE}" type="pres">
      <dgm:prSet presAssocID="{60E3806C-8AF8-41B6-BB6F-AC1766EA9EF0}" presName="rootComposite3" presStyleCnt="0"/>
      <dgm:spPr/>
      <dgm:t>
        <a:bodyPr/>
        <a:lstStyle/>
        <a:p>
          <a:endParaRPr lang="es-ES"/>
        </a:p>
      </dgm:t>
    </dgm:pt>
    <dgm:pt modelId="{FF49839D-6EDD-4B6E-A650-7EBF80AC3A02}" type="pres">
      <dgm:prSet presAssocID="{60E3806C-8AF8-41B6-BB6F-AC1766EA9EF0}" presName="rootText3" presStyleLbl="asst2" presStyleIdx="1" presStyleCnt="2" custScaleX="178878" custScaleY="77281" custLinFactX="100000" custLinFactNeighborX="115844" custLinFactNeighborY="-58160">
        <dgm:presLayoutVars>
          <dgm:chPref val="3"/>
        </dgm:presLayoutVars>
      </dgm:prSet>
      <dgm:spPr/>
      <dgm:t>
        <a:bodyPr/>
        <a:lstStyle/>
        <a:p>
          <a:endParaRPr lang="es-ES"/>
        </a:p>
      </dgm:t>
    </dgm:pt>
    <dgm:pt modelId="{44228530-425E-4603-8843-0E7AC2CED93B}" type="pres">
      <dgm:prSet presAssocID="{60E3806C-8AF8-41B6-BB6F-AC1766EA9EF0}" presName="rootConnector3" presStyleLbl="asst2" presStyleIdx="1" presStyleCnt="2"/>
      <dgm:spPr/>
      <dgm:t>
        <a:bodyPr/>
        <a:lstStyle/>
        <a:p>
          <a:endParaRPr lang="es-ES"/>
        </a:p>
      </dgm:t>
    </dgm:pt>
    <dgm:pt modelId="{3978D6D6-D12C-44C8-BE85-061C46B03E8A}" type="pres">
      <dgm:prSet presAssocID="{60E3806C-8AF8-41B6-BB6F-AC1766EA9EF0}" presName="hierChild6" presStyleCnt="0"/>
      <dgm:spPr/>
      <dgm:t>
        <a:bodyPr/>
        <a:lstStyle/>
        <a:p>
          <a:endParaRPr lang="es-ES"/>
        </a:p>
      </dgm:t>
    </dgm:pt>
    <dgm:pt modelId="{82FC9CEF-01EB-4D39-9CB9-95D975703E70}" type="pres">
      <dgm:prSet presAssocID="{60E3806C-8AF8-41B6-BB6F-AC1766EA9EF0}" presName="hierChild7" presStyleCnt="0"/>
      <dgm:spPr/>
      <dgm:t>
        <a:bodyPr/>
        <a:lstStyle/>
        <a:p>
          <a:endParaRPr lang="es-ES"/>
        </a:p>
      </dgm:t>
    </dgm:pt>
    <dgm:pt modelId="{28F74FE2-9BB7-4DA7-830D-F475FA3CCD0E}" type="pres">
      <dgm:prSet presAssocID="{64FC1B9C-C17E-4CD9-95D5-34735336861F}" presName="hierChild3" presStyleCnt="0"/>
      <dgm:spPr/>
      <dgm:t>
        <a:bodyPr/>
        <a:lstStyle/>
        <a:p>
          <a:endParaRPr lang="es-ES"/>
        </a:p>
      </dgm:t>
    </dgm:pt>
    <dgm:pt modelId="{E5BE27EC-1F01-4440-8CB8-6BEF5107E058}" type="pres">
      <dgm:prSet presAssocID="{52D98B53-9DF6-4604-898F-6953E969D729}" presName="hierRoot1" presStyleCnt="0">
        <dgm:presLayoutVars>
          <dgm:hierBranch val="init"/>
        </dgm:presLayoutVars>
      </dgm:prSet>
      <dgm:spPr/>
      <dgm:t>
        <a:bodyPr/>
        <a:lstStyle/>
        <a:p>
          <a:endParaRPr lang="es-ES"/>
        </a:p>
      </dgm:t>
    </dgm:pt>
    <dgm:pt modelId="{1EF295E2-5E2E-4F79-9ED3-DB866193A83F}" type="pres">
      <dgm:prSet presAssocID="{52D98B53-9DF6-4604-898F-6953E969D729}" presName="rootComposite1" presStyleCnt="0"/>
      <dgm:spPr/>
      <dgm:t>
        <a:bodyPr/>
        <a:lstStyle/>
        <a:p>
          <a:endParaRPr lang="es-ES"/>
        </a:p>
      </dgm:t>
    </dgm:pt>
    <dgm:pt modelId="{51DF9413-78A4-4850-B1E3-057E51FC9268}" type="pres">
      <dgm:prSet presAssocID="{52D98B53-9DF6-4604-898F-6953E969D729}" presName="rootText1" presStyleLbl="node0" presStyleIdx="1" presStyleCnt="5" custScaleX="171244" custScaleY="92237" custLinFactX="-100000" custLinFactY="53229" custLinFactNeighborX="-181477" custLinFactNeighborY="100000">
        <dgm:presLayoutVars>
          <dgm:chPref val="3"/>
        </dgm:presLayoutVars>
      </dgm:prSet>
      <dgm:spPr/>
      <dgm:t>
        <a:bodyPr/>
        <a:lstStyle/>
        <a:p>
          <a:endParaRPr lang="es-ES"/>
        </a:p>
      </dgm:t>
    </dgm:pt>
    <dgm:pt modelId="{F8598797-5C93-4C4E-A525-D8DC0DE3A183}" type="pres">
      <dgm:prSet presAssocID="{52D98B53-9DF6-4604-898F-6953E969D729}" presName="rootConnector1" presStyleLbl="node1" presStyleIdx="0" presStyleCnt="0"/>
      <dgm:spPr/>
      <dgm:t>
        <a:bodyPr/>
        <a:lstStyle/>
        <a:p>
          <a:endParaRPr lang="es-ES"/>
        </a:p>
      </dgm:t>
    </dgm:pt>
    <dgm:pt modelId="{DAAFB056-0799-488C-95DB-86CAA62030E3}" type="pres">
      <dgm:prSet presAssocID="{52D98B53-9DF6-4604-898F-6953E969D729}" presName="hierChild2" presStyleCnt="0"/>
      <dgm:spPr/>
      <dgm:t>
        <a:bodyPr/>
        <a:lstStyle/>
        <a:p>
          <a:endParaRPr lang="es-ES"/>
        </a:p>
      </dgm:t>
    </dgm:pt>
    <dgm:pt modelId="{DCABF7A2-C60F-4620-9CE9-3DD4AD0AAA07}" type="pres">
      <dgm:prSet presAssocID="{52D98B53-9DF6-4604-898F-6953E969D729}" presName="hierChild3" presStyleCnt="0"/>
      <dgm:spPr/>
      <dgm:t>
        <a:bodyPr/>
        <a:lstStyle/>
        <a:p>
          <a:endParaRPr lang="es-ES"/>
        </a:p>
      </dgm:t>
    </dgm:pt>
    <dgm:pt modelId="{D30908EA-7A57-47CE-B174-8DC3DE0CFDF9}" type="pres">
      <dgm:prSet presAssocID="{05BECB4C-263A-4D55-B68B-51821BA1D27F}" presName="hierRoot1" presStyleCnt="0">
        <dgm:presLayoutVars>
          <dgm:hierBranch val="init"/>
        </dgm:presLayoutVars>
      </dgm:prSet>
      <dgm:spPr/>
      <dgm:t>
        <a:bodyPr/>
        <a:lstStyle/>
        <a:p>
          <a:endParaRPr lang="es-ES"/>
        </a:p>
      </dgm:t>
    </dgm:pt>
    <dgm:pt modelId="{49002311-9ADB-4298-B688-3C3B3C293330}" type="pres">
      <dgm:prSet presAssocID="{05BECB4C-263A-4D55-B68B-51821BA1D27F}" presName="rootComposite1" presStyleCnt="0"/>
      <dgm:spPr/>
      <dgm:t>
        <a:bodyPr/>
        <a:lstStyle/>
        <a:p>
          <a:endParaRPr lang="es-ES"/>
        </a:p>
      </dgm:t>
    </dgm:pt>
    <dgm:pt modelId="{E727C907-943F-426C-BD2D-23EA15E53FB4}" type="pres">
      <dgm:prSet presAssocID="{05BECB4C-263A-4D55-B68B-51821BA1D27F}" presName="rootText1" presStyleLbl="node0" presStyleIdx="2" presStyleCnt="5" custScaleX="94820" custScaleY="131062" custLinFactX="-66601" custLinFactY="102872" custLinFactNeighborX="-100000" custLinFactNeighborY="200000">
        <dgm:presLayoutVars>
          <dgm:chPref val="3"/>
        </dgm:presLayoutVars>
      </dgm:prSet>
      <dgm:spPr/>
      <dgm:t>
        <a:bodyPr/>
        <a:lstStyle/>
        <a:p>
          <a:endParaRPr lang="es-ES"/>
        </a:p>
      </dgm:t>
    </dgm:pt>
    <dgm:pt modelId="{EC760AA7-B787-4759-A201-DB7B4D6980AB}" type="pres">
      <dgm:prSet presAssocID="{05BECB4C-263A-4D55-B68B-51821BA1D27F}" presName="rootConnector1" presStyleLbl="node1" presStyleIdx="0" presStyleCnt="0"/>
      <dgm:spPr/>
      <dgm:t>
        <a:bodyPr/>
        <a:lstStyle/>
        <a:p>
          <a:endParaRPr lang="es-ES"/>
        </a:p>
      </dgm:t>
    </dgm:pt>
    <dgm:pt modelId="{B6ADEAD3-3844-40DD-826A-5927636E6571}" type="pres">
      <dgm:prSet presAssocID="{05BECB4C-263A-4D55-B68B-51821BA1D27F}" presName="hierChild2" presStyleCnt="0"/>
      <dgm:spPr/>
      <dgm:t>
        <a:bodyPr/>
        <a:lstStyle/>
        <a:p>
          <a:endParaRPr lang="es-ES"/>
        </a:p>
      </dgm:t>
    </dgm:pt>
    <dgm:pt modelId="{8DCD1587-CAD8-4C70-A298-02BB627D908B}" type="pres">
      <dgm:prSet presAssocID="{05BECB4C-263A-4D55-B68B-51821BA1D27F}" presName="hierChild3" presStyleCnt="0"/>
      <dgm:spPr/>
      <dgm:t>
        <a:bodyPr/>
        <a:lstStyle/>
        <a:p>
          <a:endParaRPr lang="es-ES"/>
        </a:p>
      </dgm:t>
    </dgm:pt>
    <dgm:pt modelId="{9EEFDED7-5239-40F9-9EDE-E714B05D41C4}" type="pres">
      <dgm:prSet presAssocID="{3F01234A-10D0-46F6-B49E-5DFB8C826527}" presName="hierRoot1" presStyleCnt="0">
        <dgm:presLayoutVars>
          <dgm:hierBranch val="init"/>
        </dgm:presLayoutVars>
      </dgm:prSet>
      <dgm:spPr/>
    </dgm:pt>
    <dgm:pt modelId="{8F3EF9B0-0819-442D-AA86-16820F015EA0}" type="pres">
      <dgm:prSet presAssocID="{3F01234A-10D0-46F6-B49E-5DFB8C826527}" presName="rootComposite1" presStyleCnt="0"/>
      <dgm:spPr/>
    </dgm:pt>
    <dgm:pt modelId="{F23A3962-0EA3-4D1F-9CD2-A598B50FB5F0}" type="pres">
      <dgm:prSet presAssocID="{3F01234A-10D0-46F6-B49E-5DFB8C826527}" presName="rootText1" presStyleLbl="node0" presStyleIdx="3" presStyleCnt="5" custScaleX="69949" custScaleY="138743" custLinFactY="100898" custLinFactNeighborX="-68815" custLinFactNeighborY="200000">
        <dgm:presLayoutVars>
          <dgm:chPref val="3"/>
        </dgm:presLayoutVars>
      </dgm:prSet>
      <dgm:spPr/>
      <dgm:t>
        <a:bodyPr/>
        <a:lstStyle/>
        <a:p>
          <a:endParaRPr lang="es-ES"/>
        </a:p>
      </dgm:t>
    </dgm:pt>
    <dgm:pt modelId="{D89DAF68-9D90-4969-9F84-A8C6455EE123}" type="pres">
      <dgm:prSet presAssocID="{3F01234A-10D0-46F6-B49E-5DFB8C826527}" presName="rootConnector1" presStyleLbl="asst0" presStyleIdx="0" presStyleCnt="0"/>
      <dgm:spPr/>
      <dgm:t>
        <a:bodyPr/>
        <a:lstStyle/>
        <a:p>
          <a:endParaRPr lang="es-ES"/>
        </a:p>
      </dgm:t>
    </dgm:pt>
    <dgm:pt modelId="{99C6842F-B845-43FA-A617-276250E33D5A}" type="pres">
      <dgm:prSet presAssocID="{3F01234A-10D0-46F6-B49E-5DFB8C826527}" presName="hierChild2" presStyleCnt="0"/>
      <dgm:spPr/>
    </dgm:pt>
    <dgm:pt modelId="{595BA6B1-10AA-44AC-9E50-FFB6BFC026ED}" type="pres">
      <dgm:prSet presAssocID="{3F01234A-10D0-46F6-B49E-5DFB8C826527}" presName="hierChild3" presStyleCnt="0"/>
      <dgm:spPr/>
    </dgm:pt>
    <dgm:pt modelId="{0FC2E70C-A6FF-4B0E-A6F2-7A05CFFE6018}" type="pres">
      <dgm:prSet presAssocID="{DC6E35DA-1FC4-445A-9454-75D568787024}" presName="hierRoot1" presStyleCnt="0">
        <dgm:presLayoutVars>
          <dgm:hierBranch val="init"/>
        </dgm:presLayoutVars>
      </dgm:prSet>
      <dgm:spPr/>
    </dgm:pt>
    <dgm:pt modelId="{602BAF58-4E6B-4182-8580-5D2EFD90C61D}" type="pres">
      <dgm:prSet presAssocID="{DC6E35DA-1FC4-445A-9454-75D568787024}" presName="rootComposite1" presStyleCnt="0"/>
      <dgm:spPr/>
    </dgm:pt>
    <dgm:pt modelId="{E422C90F-FF5C-4D2E-9ED1-D261AA91EDD1}" type="pres">
      <dgm:prSet presAssocID="{DC6E35DA-1FC4-445A-9454-75D568787024}" presName="rootText1" presStyleLbl="node0" presStyleIdx="4" presStyleCnt="5" custScaleX="84285" custScaleY="131115" custLinFactX="-100000" custLinFactY="106491" custLinFactNeighborX="-158162" custLinFactNeighborY="200000">
        <dgm:presLayoutVars>
          <dgm:chPref val="3"/>
        </dgm:presLayoutVars>
      </dgm:prSet>
      <dgm:spPr/>
      <dgm:t>
        <a:bodyPr/>
        <a:lstStyle/>
        <a:p>
          <a:endParaRPr lang="es-ES"/>
        </a:p>
      </dgm:t>
    </dgm:pt>
    <dgm:pt modelId="{FE15EDFC-D2A9-40A8-AD99-6A20CFA5BE1C}" type="pres">
      <dgm:prSet presAssocID="{DC6E35DA-1FC4-445A-9454-75D568787024}" presName="rootConnector1" presStyleLbl="asst0" presStyleIdx="0" presStyleCnt="0"/>
      <dgm:spPr/>
      <dgm:t>
        <a:bodyPr/>
        <a:lstStyle/>
        <a:p>
          <a:endParaRPr lang="es-ES"/>
        </a:p>
      </dgm:t>
    </dgm:pt>
    <dgm:pt modelId="{836C445E-0964-4CEF-95B0-64EF999BE60F}" type="pres">
      <dgm:prSet presAssocID="{DC6E35DA-1FC4-445A-9454-75D568787024}" presName="hierChild2" presStyleCnt="0"/>
      <dgm:spPr/>
    </dgm:pt>
    <dgm:pt modelId="{B8F02B56-6B0F-4793-A1DB-C652E42B0B7A}" type="pres">
      <dgm:prSet presAssocID="{DC6E35DA-1FC4-445A-9454-75D568787024}" presName="hierChild3" presStyleCnt="0"/>
      <dgm:spPr/>
    </dgm:pt>
  </dgm:ptLst>
  <dgm:cxnLst>
    <dgm:cxn modelId="{7725F4D3-E6DC-4B63-9D50-0DDDA3EC758B}" srcId="{2B8EE777-2ABE-4B8A-9B43-432EAC51ED5F}" destId="{60E3806C-8AF8-41B6-BB6F-AC1766EA9EF0}" srcOrd="0" destOrd="0" parTransId="{3879BE46-1D8C-4EB4-AE15-17A07548F16B}" sibTransId="{A4AF69C7-879B-4650-8F4B-92AB14AD851C}"/>
    <dgm:cxn modelId="{21BB0782-C3C6-49E9-A199-B7AC8EEAF7CC}" type="presOf" srcId="{F62DDB3F-706A-48BA-9AFE-B40437AF23EE}" destId="{B37C4133-DF89-409A-B0C0-82760B4A7B72}" srcOrd="1" destOrd="0" presId="urn:microsoft.com/office/officeart/2005/8/layout/orgChart1"/>
    <dgm:cxn modelId="{58BF7249-923C-4296-ACF7-21D2F354555A}" type="presOf" srcId="{43B8C60D-86AF-4873-83D6-91190447C562}" destId="{8D476A67-01AD-4AE0-9E63-B597ADE45ED0}" srcOrd="0" destOrd="0" presId="urn:microsoft.com/office/officeart/2005/8/layout/orgChart1"/>
    <dgm:cxn modelId="{1AA3A927-923E-43FF-91EC-B927A6D464B5}" type="presOf" srcId="{64FC1B9C-C17E-4CD9-95D5-34735336861F}" destId="{C3E9C28B-98BF-4811-8558-34339013494E}" srcOrd="0" destOrd="0" presId="urn:microsoft.com/office/officeart/2005/8/layout/orgChart1"/>
    <dgm:cxn modelId="{659E60B5-6BEC-4E42-BCF9-7333F9E5FA36}" type="presOf" srcId="{10FEA7B8-94D7-4E2F-9485-A7F86128B828}" destId="{EED5BE2B-1FB0-43AF-BF31-182FC36BE20E}" srcOrd="0" destOrd="0" presId="urn:microsoft.com/office/officeart/2005/8/layout/orgChart1"/>
    <dgm:cxn modelId="{B9C63FE1-7583-499F-8872-25A950968CFE}" srcId="{442B1F4E-EEAA-42B9-A0FE-686E616CCC8A}" destId="{BF541696-A5F0-40BB-8C55-3AD6F80F04AD}" srcOrd="1" destOrd="0" parTransId="{A1F4E91B-748F-420B-9CE2-9FE9E3CEF614}" sibTransId="{E9302125-DE6B-4D12-A23F-415E454E8130}"/>
    <dgm:cxn modelId="{D9B2366E-127D-4D8F-8FD9-8F38DBE9C292}" type="presOf" srcId="{8F4F2A64-F6BD-4892-8AAE-2773B0311F40}" destId="{9C3728A1-5613-4BC9-B3BB-0E6D1C356AD5}" srcOrd="0" destOrd="0" presId="urn:microsoft.com/office/officeart/2005/8/layout/orgChart1"/>
    <dgm:cxn modelId="{69FB8AB7-1FD2-4A44-8783-8C5DAF354109}" type="presOf" srcId="{2B8EE777-2ABE-4B8A-9B43-432EAC51ED5F}" destId="{C8BAA310-802B-40AF-B13C-7971D22F7A91}" srcOrd="1" destOrd="0" presId="urn:microsoft.com/office/officeart/2005/8/layout/orgChart1"/>
    <dgm:cxn modelId="{508925A8-CA45-4405-B2AC-311B2E9D7EA5}" type="presOf" srcId="{DC6E35DA-1FC4-445A-9454-75D568787024}" destId="{E422C90F-FF5C-4D2E-9ED1-D261AA91EDD1}" srcOrd="0" destOrd="0" presId="urn:microsoft.com/office/officeart/2005/8/layout/orgChart1"/>
    <dgm:cxn modelId="{C527D73F-FC18-458F-AF9F-4F9428E1E8B3}" type="presOf" srcId="{60E3806C-8AF8-41B6-BB6F-AC1766EA9EF0}" destId="{FF49839D-6EDD-4B6E-A650-7EBF80AC3A02}" srcOrd="0" destOrd="0" presId="urn:microsoft.com/office/officeart/2005/8/layout/orgChart1"/>
    <dgm:cxn modelId="{6FBB4040-2EC7-4489-849A-0C4D39A6D893}" type="presOf" srcId="{52D98B53-9DF6-4604-898F-6953E969D729}" destId="{F8598797-5C93-4C4E-A525-D8DC0DE3A183}" srcOrd="1" destOrd="0" presId="urn:microsoft.com/office/officeart/2005/8/layout/orgChart1"/>
    <dgm:cxn modelId="{1ECD3505-8E4E-4D61-844F-E2639582A957}" type="presOf" srcId="{BF541696-A5F0-40BB-8C55-3AD6F80F04AD}" destId="{C6DC24C0-BD4D-4844-BD76-AA32910490CD}" srcOrd="1" destOrd="0" presId="urn:microsoft.com/office/officeart/2005/8/layout/orgChart1"/>
    <dgm:cxn modelId="{FC52AF54-A705-44DE-ADC4-AC2B72350F6D}" srcId="{64FC1B9C-C17E-4CD9-95D5-34735336861F}" destId="{442B1F4E-EEAA-42B9-A0FE-686E616CCC8A}" srcOrd="0" destOrd="0" parTransId="{A93162CB-10D7-4A9C-9B77-538F34C940B2}" sibTransId="{2A7898AE-895A-45FE-8752-03EB577B3C59}"/>
    <dgm:cxn modelId="{12D02170-E2F0-42D5-9A2D-BE5014B71E0F}" srcId="{8F4F2A64-F6BD-4892-8AAE-2773B0311F40}" destId="{05BECB4C-263A-4D55-B68B-51821BA1D27F}" srcOrd="2" destOrd="0" parTransId="{772868B7-4A3B-4A82-A31C-D18094A86AEF}" sibTransId="{E2AA0D3A-EA01-4E72-8505-E6C57CB19228}"/>
    <dgm:cxn modelId="{776C6FA5-0F05-4489-A99E-8197ECADEB6E}" type="presOf" srcId="{2B8EE777-2ABE-4B8A-9B43-432EAC51ED5F}" destId="{DA8A43E8-EEA2-4618-916D-AFA2E1C1D454}" srcOrd="0" destOrd="0" presId="urn:microsoft.com/office/officeart/2005/8/layout/orgChart1"/>
    <dgm:cxn modelId="{ECA39A34-644D-46BE-9D61-14CD67305540}" srcId="{442B1F4E-EEAA-42B9-A0FE-686E616CCC8A}" destId="{2B8EE777-2ABE-4B8A-9B43-432EAC51ED5F}" srcOrd="0" destOrd="0" parTransId="{676D9D44-4BFB-45DA-BC9A-201BAFAC6BE6}" sibTransId="{C78FB2CB-B9B0-4F79-87D1-D3BAC496CBF3}"/>
    <dgm:cxn modelId="{CDFFD57E-F4E7-48FE-A5BC-1E4953E6D950}" type="presOf" srcId="{60E3806C-8AF8-41B6-BB6F-AC1766EA9EF0}" destId="{44228530-425E-4603-8843-0E7AC2CED93B}" srcOrd="1" destOrd="0" presId="urn:microsoft.com/office/officeart/2005/8/layout/orgChart1"/>
    <dgm:cxn modelId="{1EFA1D39-2474-4621-B638-0231A70D9150}" type="presOf" srcId="{676D9D44-4BFB-45DA-BC9A-201BAFAC6BE6}" destId="{83A8B062-BE80-4C71-9161-02DC30571530}" srcOrd="0" destOrd="0" presId="urn:microsoft.com/office/officeart/2005/8/layout/orgChart1"/>
    <dgm:cxn modelId="{9E47FFAF-04E6-4CB1-A16E-CB8B9F47862D}" type="presOf" srcId="{52D98B53-9DF6-4604-898F-6953E969D729}" destId="{51DF9413-78A4-4850-B1E3-057E51FC9268}" srcOrd="0" destOrd="0" presId="urn:microsoft.com/office/officeart/2005/8/layout/orgChart1"/>
    <dgm:cxn modelId="{0DD0BF2A-C5FD-475E-915D-14E5198B6D0F}" type="presOf" srcId="{442B1F4E-EEAA-42B9-A0FE-686E616CCC8A}" destId="{70558058-BA26-45C7-AC44-A6863C72CCE4}" srcOrd="0" destOrd="0" presId="urn:microsoft.com/office/officeart/2005/8/layout/orgChart1"/>
    <dgm:cxn modelId="{7AD8B473-8D6D-4E61-BCC2-7561C0A5D0F7}" type="presOf" srcId="{BF541696-A5F0-40BB-8C55-3AD6F80F04AD}" destId="{F0CCDF9F-6072-44EC-9479-39183FB39EB4}" srcOrd="0" destOrd="0" presId="urn:microsoft.com/office/officeart/2005/8/layout/orgChart1"/>
    <dgm:cxn modelId="{411ED730-880D-48B8-8C14-72DBE1BDD698}" srcId="{8F4F2A64-F6BD-4892-8AAE-2773B0311F40}" destId="{52D98B53-9DF6-4604-898F-6953E969D729}" srcOrd="1" destOrd="0" parTransId="{A0A749F1-E6CA-4F8B-A86D-AA28254AA27C}" sibTransId="{FDDAB242-A7CC-44A2-A999-B936863AF2AC}"/>
    <dgm:cxn modelId="{3F27EE6C-44F1-41C0-9AB3-BED315DEDE24}" srcId="{8F4F2A64-F6BD-4892-8AAE-2773B0311F40}" destId="{64FC1B9C-C17E-4CD9-95D5-34735336861F}" srcOrd="0" destOrd="0" parTransId="{693D3A15-9A0E-48D8-B779-1F31E11D2641}" sibTransId="{20C3B3DD-6FB7-4FE9-8063-4CD97A7E190D}"/>
    <dgm:cxn modelId="{7BB95843-62CE-434C-9584-E59FE0C3CB12}" type="presOf" srcId="{1C5DE420-390E-4A66-A09B-7CAE4A17A4EA}" destId="{82A76B74-2905-442C-8AB5-051E3C4F3297}" srcOrd="0" destOrd="0" presId="urn:microsoft.com/office/officeart/2005/8/layout/orgChart1"/>
    <dgm:cxn modelId="{B9D01786-BBB9-4A94-BB06-B6144B4CF050}" type="presOf" srcId="{3879BE46-1D8C-4EB4-AE15-17A07548F16B}" destId="{AE11D478-1AB1-4923-B089-76F16658BA0C}" srcOrd="0" destOrd="0" presId="urn:microsoft.com/office/officeart/2005/8/layout/orgChart1"/>
    <dgm:cxn modelId="{481505BA-2C65-41EF-BDB7-2FF8F651A355}" srcId="{8F4F2A64-F6BD-4892-8AAE-2773B0311F40}" destId="{DC6E35DA-1FC4-445A-9454-75D568787024}" srcOrd="4" destOrd="0" parTransId="{EA35B6BE-07E3-40E8-BA9E-84B0345E8B61}" sibTransId="{9175E137-DC30-4662-909D-9F55612F42BF}"/>
    <dgm:cxn modelId="{A6950D98-D6F6-4A07-99C6-D63C62F49319}" type="presOf" srcId="{3F01234A-10D0-46F6-B49E-5DFB8C826527}" destId="{D89DAF68-9D90-4969-9F84-A8C6455EE123}" srcOrd="1" destOrd="0" presId="urn:microsoft.com/office/officeart/2005/8/layout/orgChart1"/>
    <dgm:cxn modelId="{F29AD504-2567-4D97-B795-DE66683524EC}" srcId="{442B1F4E-EEAA-42B9-A0FE-686E616CCC8A}" destId="{F62DDB3F-706A-48BA-9AFE-B40437AF23EE}" srcOrd="3" destOrd="0" parTransId="{1C5DE420-390E-4A66-A09B-7CAE4A17A4EA}" sibTransId="{715F6ED9-4AFA-4256-B346-276A965E0E99}"/>
    <dgm:cxn modelId="{734184B6-960C-4086-ADE5-BAFBCC44480D}" type="presOf" srcId="{64FC1B9C-C17E-4CD9-95D5-34735336861F}" destId="{5F6B80F7-9FC0-4685-A40F-27F75E3D03E0}" srcOrd="1" destOrd="0" presId="urn:microsoft.com/office/officeart/2005/8/layout/orgChart1"/>
    <dgm:cxn modelId="{348B7FF7-8839-4CE9-96A2-1535DB7B5142}" type="presOf" srcId="{DC6E35DA-1FC4-445A-9454-75D568787024}" destId="{FE15EDFC-D2A9-40A8-AD99-6A20CFA5BE1C}" srcOrd="1" destOrd="0" presId="urn:microsoft.com/office/officeart/2005/8/layout/orgChart1"/>
    <dgm:cxn modelId="{D7FD9DF2-5CA9-4E56-8BF9-D346D5FD7069}" type="presOf" srcId="{A93162CB-10D7-4A9C-9B77-538F34C940B2}" destId="{54D7A693-BD8C-4D0F-8F3B-68072F3E1106}" srcOrd="0" destOrd="0" presId="urn:microsoft.com/office/officeart/2005/8/layout/orgChart1"/>
    <dgm:cxn modelId="{E16BDDDA-9553-48FD-B881-43989B964E3C}" type="presOf" srcId="{442B1F4E-EEAA-42B9-A0FE-686E616CCC8A}" destId="{2343519E-4A32-4359-B620-4CA607F45E1F}" srcOrd="1" destOrd="0" presId="urn:microsoft.com/office/officeart/2005/8/layout/orgChart1"/>
    <dgm:cxn modelId="{D7DB9BB1-A77E-4569-B873-6123841B8B47}" type="presOf" srcId="{05BECB4C-263A-4D55-B68B-51821BA1D27F}" destId="{EC760AA7-B787-4759-A201-DB7B4D6980AB}" srcOrd="1" destOrd="0" presId="urn:microsoft.com/office/officeart/2005/8/layout/orgChart1"/>
    <dgm:cxn modelId="{066ABBAE-14ED-46B5-B44C-D89A66BB56EA}" type="presOf" srcId="{A1F4E91B-748F-420B-9CE2-9FE9E3CEF614}" destId="{48C57CF8-D8AA-403B-9C19-69A669A24958}" srcOrd="0" destOrd="0" presId="urn:microsoft.com/office/officeart/2005/8/layout/orgChart1"/>
    <dgm:cxn modelId="{7851BDCF-4BFB-4A52-BAB9-84B485B82054}" type="presOf" srcId="{10FEA7B8-94D7-4E2F-9485-A7F86128B828}" destId="{BA242E19-F857-43D8-97AC-0BF8C5E6FF0C}" srcOrd="1" destOrd="0" presId="urn:microsoft.com/office/officeart/2005/8/layout/orgChart1"/>
    <dgm:cxn modelId="{1F71E13A-EDDE-4912-8FD0-430164CBBCDE}" type="presOf" srcId="{F62DDB3F-706A-48BA-9AFE-B40437AF23EE}" destId="{79A68762-69E4-43F1-8347-5A96B5447739}" srcOrd="0" destOrd="0" presId="urn:microsoft.com/office/officeart/2005/8/layout/orgChart1"/>
    <dgm:cxn modelId="{B9642BEA-26CA-4FA9-B4AC-CC10E7B92CAA}" type="presOf" srcId="{05BECB4C-263A-4D55-B68B-51821BA1D27F}" destId="{E727C907-943F-426C-BD2D-23EA15E53FB4}" srcOrd="0" destOrd="0" presId="urn:microsoft.com/office/officeart/2005/8/layout/orgChart1"/>
    <dgm:cxn modelId="{C95B3189-A85B-4FA6-8C4A-3C56737DD861}" type="presOf" srcId="{3F01234A-10D0-46F6-B49E-5DFB8C826527}" destId="{F23A3962-0EA3-4D1F-9CD2-A598B50FB5F0}" srcOrd="0" destOrd="0" presId="urn:microsoft.com/office/officeart/2005/8/layout/orgChart1"/>
    <dgm:cxn modelId="{3FA7B728-B4E2-437E-B585-0EA04ABB1FA3}" srcId="{8F4F2A64-F6BD-4892-8AAE-2773B0311F40}" destId="{3F01234A-10D0-46F6-B49E-5DFB8C826527}" srcOrd="3" destOrd="0" parTransId="{44C32CD2-E4E2-4AF8-A2CA-E28E946095C0}" sibTransId="{5DB53572-F8A4-41A7-B668-4F16ECE2F3E0}"/>
    <dgm:cxn modelId="{5B14E99D-0C51-4E22-B08A-82962E86F80B}" srcId="{442B1F4E-EEAA-42B9-A0FE-686E616CCC8A}" destId="{10FEA7B8-94D7-4E2F-9485-A7F86128B828}" srcOrd="2" destOrd="0" parTransId="{43B8C60D-86AF-4873-83D6-91190447C562}" sibTransId="{C6F990FE-6152-41EC-AAC9-F6E7512476FC}"/>
    <dgm:cxn modelId="{8F3EAD59-BB64-43F2-978F-C8A8195C56F3}" type="presParOf" srcId="{9C3728A1-5613-4BC9-B3BB-0E6D1C356AD5}" destId="{DF77A82A-8973-4B96-84B5-14DDA44F16E3}" srcOrd="0" destOrd="0" presId="urn:microsoft.com/office/officeart/2005/8/layout/orgChart1"/>
    <dgm:cxn modelId="{0A249AF0-89DD-4861-818A-0C0B44003C30}" type="presParOf" srcId="{DF77A82A-8973-4B96-84B5-14DDA44F16E3}" destId="{F999BB87-8B9A-4AEF-BFB8-C35690140FA1}" srcOrd="0" destOrd="0" presId="urn:microsoft.com/office/officeart/2005/8/layout/orgChart1"/>
    <dgm:cxn modelId="{48034D59-3A6B-4445-829D-D253C50A3F31}" type="presParOf" srcId="{F999BB87-8B9A-4AEF-BFB8-C35690140FA1}" destId="{C3E9C28B-98BF-4811-8558-34339013494E}" srcOrd="0" destOrd="0" presId="urn:microsoft.com/office/officeart/2005/8/layout/orgChart1"/>
    <dgm:cxn modelId="{11C8CC11-717F-4B17-B735-68CC83ADF0A6}" type="presParOf" srcId="{F999BB87-8B9A-4AEF-BFB8-C35690140FA1}" destId="{5F6B80F7-9FC0-4685-A40F-27F75E3D03E0}" srcOrd="1" destOrd="0" presId="urn:microsoft.com/office/officeart/2005/8/layout/orgChart1"/>
    <dgm:cxn modelId="{176474AE-58C5-4C5D-8F14-A50E2C506B7D}" type="presParOf" srcId="{DF77A82A-8973-4B96-84B5-14DDA44F16E3}" destId="{B0D83F34-3601-430C-8F68-438AB3F3E816}" srcOrd="1" destOrd="0" presId="urn:microsoft.com/office/officeart/2005/8/layout/orgChart1"/>
    <dgm:cxn modelId="{2297C64A-6C55-4B2A-AAA0-E9926C4F20F7}" type="presParOf" srcId="{B0D83F34-3601-430C-8F68-438AB3F3E816}" destId="{54D7A693-BD8C-4D0F-8F3B-68072F3E1106}" srcOrd="0" destOrd="0" presId="urn:microsoft.com/office/officeart/2005/8/layout/orgChart1"/>
    <dgm:cxn modelId="{0A7A88F4-4778-4CF4-B69A-2183E98C9B8A}" type="presParOf" srcId="{B0D83F34-3601-430C-8F68-438AB3F3E816}" destId="{B6447E5E-A172-48E0-B34A-F676D46BB01C}" srcOrd="1" destOrd="0" presId="urn:microsoft.com/office/officeart/2005/8/layout/orgChart1"/>
    <dgm:cxn modelId="{8DF0C81F-BB75-4B2C-9E0D-0E41C0B1CF74}" type="presParOf" srcId="{B6447E5E-A172-48E0-B34A-F676D46BB01C}" destId="{E289FA58-905D-4093-8880-F8B250BE65F6}" srcOrd="0" destOrd="0" presId="urn:microsoft.com/office/officeart/2005/8/layout/orgChart1"/>
    <dgm:cxn modelId="{D1D59E50-82D3-426E-9D88-5F2A6C3D4BBC}" type="presParOf" srcId="{E289FA58-905D-4093-8880-F8B250BE65F6}" destId="{70558058-BA26-45C7-AC44-A6863C72CCE4}" srcOrd="0" destOrd="0" presId="urn:microsoft.com/office/officeart/2005/8/layout/orgChart1"/>
    <dgm:cxn modelId="{AFCD3F95-EA13-4DD8-8CE5-9620A291EF13}" type="presParOf" srcId="{E289FA58-905D-4093-8880-F8B250BE65F6}" destId="{2343519E-4A32-4359-B620-4CA607F45E1F}" srcOrd="1" destOrd="0" presId="urn:microsoft.com/office/officeart/2005/8/layout/orgChart1"/>
    <dgm:cxn modelId="{6AA4748D-AFCB-48B5-BC17-2DC48509F990}" type="presParOf" srcId="{B6447E5E-A172-48E0-B34A-F676D46BB01C}" destId="{4D960D70-240C-4B48-8B3A-61C0BFAA99C4}" srcOrd="1" destOrd="0" presId="urn:microsoft.com/office/officeart/2005/8/layout/orgChart1"/>
    <dgm:cxn modelId="{5AAF3693-481E-4364-9DA4-8F49179DFB68}" type="presParOf" srcId="{4D960D70-240C-4B48-8B3A-61C0BFAA99C4}" destId="{48C57CF8-D8AA-403B-9C19-69A669A24958}" srcOrd="0" destOrd="0" presId="urn:microsoft.com/office/officeart/2005/8/layout/orgChart1"/>
    <dgm:cxn modelId="{88F2207B-68A7-4DCC-9C15-5E694730DDC3}" type="presParOf" srcId="{4D960D70-240C-4B48-8B3A-61C0BFAA99C4}" destId="{E933FF2C-BE9B-4123-9B89-E014528EA898}" srcOrd="1" destOrd="0" presId="urn:microsoft.com/office/officeart/2005/8/layout/orgChart1"/>
    <dgm:cxn modelId="{C9519D75-0591-46B3-BBDD-E4D9CC6B899D}" type="presParOf" srcId="{E933FF2C-BE9B-4123-9B89-E014528EA898}" destId="{5F37A490-C89E-49AE-9407-A15152C8B86A}" srcOrd="0" destOrd="0" presId="urn:microsoft.com/office/officeart/2005/8/layout/orgChart1"/>
    <dgm:cxn modelId="{174637D9-AAC3-4AF8-8F6A-42C19443ED02}" type="presParOf" srcId="{5F37A490-C89E-49AE-9407-A15152C8B86A}" destId="{F0CCDF9F-6072-44EC-9479-39183FB39EB4}" srcOrd="0" destOrd="0" presId="urn:microsoft.com/office/officeart/2005/8/layout/orgChart1"/>
    <dgm:cxn modelId="{0913B001-07A3-475A-971C-1F0AC092A70B}" type="presParOf" srcId="{5F37A490-C89E-49AE-9407-A15152C8B86A}" destId="{C6DC24C0-BD4D-4844-BD76-AA32910490CD}" srcOrd="1" destOrd="0" presId="urn:microsoft.com/office/officeart/2005/8/layout/orgChart1"/>
    <dgm:cxn modelId="{FD68A253-64D1-412D-A358-0C3FD029E995}" type="presParOf" srcId="{E933FF2C-BE9B-4123-9B89-E014528EA898}" destId="{209B9842-0F4E-42D1-999B-2D25C53EF00C}" srcOrd="1" destOrd="0" presId="urn:microsoft.com/office/officeart/2005/8/layout/orgChart1"/>
    <dgm:cxn modelId="{5E2128AE-F00C-46E8-9F3C-C0899DAA49AE}" type="presParOf" srcId="{E933FF2C-BE9B-4123-9B89-E014528EA898}" destId="{2639F881-E949-42F6-B45E-D01EE15873A4}" srcOrd="2" destOrd="0" presId="urn:microsoft.com/office/officeart/2005/8/layout/orgChart1"/>
    <dgm:cxn modelId="{E05481B5-6838-4BC1-997A-E146F1C9BA8F}" type="presParOf" srcId="{4D960D70-240C-4B48-8B3A-61C0BFAA99C4}" destId="{8D476A67-01AD-4AE0-9E63-B597ADE45ED0}" srcOrd="2" destOrd="0" presId="urn:microsoft.com/office/officeart/2005/8/layout/orgChart1"/>
    <dgm:cxn modelId="{41840281-3970-4B56-9D97-B218439D1341}" type="presParOf" srcId="{4D960D70-240C-4B48-8B3A-61C0BFAA99C4}" destId="{1D071CF2-E3E6-4007-A215-9FED1E9A3504}" srcOrd="3" destOrd="0" presId="urn:microsoft.com/office/officeart/2005/8/layout/orgChart1"/>
    <dgm:cxn modelId="{41F1E49B-CAB5-42AC-80F7-6CB6749DB9F7}" type="presParOf" srcId="{1D071CF2-E3E6-4007-A215-9FED1E9A3504}" destId="{46FAD2FA-1252-421E-B87C-4074BBB042D7}" srcOrd="0" destOrd="0" presId="urn:microsoft.com/office/officeart/2005/8/layout/orgChart1"/>
    <dgm:cxn modelId="{671732E6-FDC8-4D24-A647-45A8EAA667A5}" type="presParOf" srcId="{46FAD2FA-1252-421E-B87C-4074BBB042D7}" destId="{EED5BE2B-1FB0-43AF-BF31-182FC36BE20E}" srcOrd="0" destOrd="0" presId="urn:microsoft.com/office/officeart/2005/8/layout/orgChart1"/>
    <dgm:cxn modelId="{B3C8B36F-F1C9-4E2A-8F88-2C45DBE344C2}" type="presParOf" srcId="{46FAD2FA-1252-421E-B87C-4074BBB042D7}" destId="{BA242E19-F857-43D8-97AC-0BF8C5E6FF0C}" srcOrd="1" destOrd="0" presId="urn:microsoft.com/office/officeart/2005/8/layout/orgChart1"/>
    <dgm:cxn modelId="{91924CE0-388D-4200-95F8-B642B592370A}" type="presParOf" srcId="{1D071CF2-E3E6-4007-A215-9FED1E9A3504}" destId="{7A7B917C-C715-416B-AC30-D833243E7C12}" srcOrd="1" destOrd="0" presId="urn:microsoft.com/office/officeart/2005/8/layout/orgChart1"/>
    <dgm:cxn modelId="{D6135000-FBE7-429E-9A4D-D3CC08CCAC18}" type="presParOf" srcId="{1D071CF2-E3E6-4007-A215-9FED1E9A3504}" destId="{4AE11B42-97BD-448F-97ED-0EC27B70E2E4}" srcOrd="2" destOrd="0" presId="urn:microsoft.com/office/officeart/2005/8/layout/orgChart1"/>
    <dgm:cxn modelId="{884041B0-64E7-459D-8D51-AA0DF016CB6A}" type="presParOf" srcId="{4D960D70-240C-4B48-8B3A-61C0BFAA99C4}" destId="{82A76B74-2905-442C-8AB5-051E3C4F3297}" srcOrd="4" destOrd="0" presId="urn:microsoft.com/office/officeart/2005/8/layout/orgChart1"/>
    <dgm:cxn modelId="{5CEA4324-73A4-48EA-BF8E-AF6716005FDC}" type="presParOf" srcId="{4D960D70-240C-4B48-8B3A-61C0BFAA99C4}" destId="{E5CF79C6-ACB0-482F-B2C8-E5506B36CCA6}" srcOrd="5" destOrd="0" presId="urn:microsoft.com/office/officeart/2005/8/layout/orgChart1"/>
    <dgm:cxn modelId="{D812A9AB-0E07-4CAC-A2B6-D31515F9D34C}" type="presParOf" srcId="{E5CF79C6-ACB0-482F-B2C8-E5506B36CCA6}" destId="{36E57040-3DA5-4DA2-A260-66CE44909D88}" srcOrd="0" destOrd="0" presId="urn:microsoft.com/office/officeart/2005/8/layout/orgChart1"/>
    <dgm:cxn modelId="{82F21C82-AC7D-4042-8899-6482B79CBD0F}" type="presParOf" srcId="{36E57040-3DA5-4DA2-A260-66CE44909D88}" destId="{79A68762-69E4-43F1-8347-5A96B5447739}" srcOrd="0" destOrd="0" presId="urn:microsoft.com/office/officeart/2005/8/layout/orgChart1"/>
    <dgm:cxn modelId="{0C4B7F3D-A2A2-42F7-8628-643EE207F920}" type="presParOf" srcId="{36E57040-3DA5-4DA2-A260-66CE44909D88}" destId="{B37C4133-DF89-409A-B0C0-82760B4A7B72}" srcOrd="1" destOrd="0" presId="urn:microsoft.com/office/officeart/2005/8/layout/orgChart1"/>
    <dgm:cxn modelId="{D93ECA36-2840-44CE-9CA6-2D87B202AED5}" type="presParOf" srcId="{E5CF79C6-ACB0-482F-B2C8-E5506B36CCA6}" destId="{0DE212BB-FC04-4A65-864D-D569F8615FCF}" srcOrd="1" destOrd="0" presId="urn:microsoft.com/office/officeart/2005/8/layout/orgChart1"/>
    <dgm:cxn modelId="{082B7E34-3192-4F1B-BDC1-0A72E3BDB54B}" type="presParOf" srcId="{E5CF79C6-ACB0-482F-B2C8-E5506B36CCA6}" destId="{29407DE3-5007-47B5-ABEE-9F60B83CCE6F}" srcOrd="2" destOrd="0" presId="urn:microsoft.com/office/officeart/2005/8/layout/orgChart1"/>
    <dgm:cxn modelId="{D0946235-47A5-46FC-BCE5-FFE1F9CAB868}" type="presParOf" srcId="{B6447E5E-A172-48E0-B34A-F676D46BB01C}" destId="{B057F490-8E40-4414-9BA3-FDAF234CEF8D}" srcOrd="2" destOrd="0" presId="urn:microsoft.com/office/officeart/2005/8/layout/orgChart1"/>
    <dgm:cxn modelId="{C2AF254B-EF7B-456F-92AD-5A792F29C3B1}" type="presParOf" srcId="{B057F490-8E40-4414-9BA3-FDAF234CEF8D}" destId="{83A8B062-BE80-4C71-9161-02DC30571530}" srcOrd="0" destOrd="0" presId="urn:microsoft.com/office/officeart/2005/8/layout/orgChart1"/>
    <dgm:cxn modelId="{124F6B8F-3922-49A2-A64F-96643CB35119}" type="presParOf" srcId="{B057F490-8E40-4414-9BA3-FDAF234CEF8D}" destId="{C77171AC-482F-49BF-8E43-AC9B316857E9}" srcOrd="1" destOrd="0" presId="urn:microsoft.com/office/officeart/2005/8/layout/orgChart1"/>
    <dgm:cxn modelId="{E2803281-24DB-480B-B91E-29C7E83FBBA9}" type="presParOf" srcId="{C77171AC-482F-49BF-8E43-AC9B316857E9}" destId="{2A888956-0569-4983-A9DD-94CFFB6BB073}" srcOrd="0" destOrd="0" presId="urn:microsoft.com/office/officeart/2005/8/layout/orgChart1"/>
    <dgm:cxn modelId="{BFB95B84-DCDB-4EBF-91CA-7F70244DF2AA}" type="presParOf" srcId="{2A888956-0569-4983-A9DD-94CFFB6BB073}" destId="{DA8A43E8-EEA2-4618-916D-AFA2E1C1D454}" srcOrd="0" destOrd="0" presId="urn:microsoft.com/office/officeart/2005/8/layout/orgChart1"/>
    <dgm:cxn modelId="{D6996D45-EC27-4875-BF03-A6CD8426B2A6}" type="presParOf" srcId="{2A888956-0569-4983-A9DD-94CFFB6BB073}" destId="{C8BAA310-802B-40AF-B13C-7971D22F7A91}" srcOrd="1" destOrd="0" presId="urn:microsoft.com/office/officeart/2005/8/layout/orgChart1"/>
    <dgm:cxn modelId="{0FA02C6B-6247-4F02-9E89-27AEA50CC85B}" type="presParOf" srcId="{C77171AC-482F-49BF-8E43-AC9B316857E9}" destId="{08337B0F-6FAB-4885-9FC1-D396E0616DD7}" srcOrd="1" destOrd="0" presId="urn:microsoft.com/office/officeart/2005/8/layout/orgChart1"/>
    <dgm:cxn modelId="{D9DCB89B-42CA-497B-930F-B49BD21B82FD}" type="presParOf" srcId="{C77171AC-482F-49BF-8E43-AC9B316857E9}" destId="{211D56D1-9E62-4B92-8122-1BE938D3A41B}" srcOrd="2" destOrd="0" presId="urn:microsoft.com/office/officeart/2005/8/layout/orgChart1"/>
    <dgm:cxn modelId="{9D56E559-F972-4BD3-86E1-BFF47276B819}" type="presParOf" srcId="{211D56D1-9E62-4B92-8122-1BE938D3A41B}" destId="{AE11D478-1AB1-4923-B089-76F16658BA0C}" srcOrd="0" destOrd="0" presId="urn:microsoft.com/office/officeart/2005/8/layout/orgChart1"/>
    <dgm:cxn modelId="{13250C1C-FCE1-45D7-A59F-60364528436B}" type="presParOf" srcId="{211D56D1-9E62-4B92-8122-1BE938D3A41B}" destId="{AF1E59AE-9039-45C6-ACEA-AB8FD84608EA}" srcOrd="1" destOrd="0" presId="urn:microsoft.com/office/officeart/2005/8/layout/orgChart1"/>
    <dgm:cxn modelId="{5CD5C591-1B23-48EF-AB2A-CF8B0B0A4533}" type="presParOf" srcId="{AF1E59AE-9039-45C6-ACEA-AB8FD84608EA}" destId="{87EF77EA-25E8-4AAB-A784-B57618A4C8EE}" srcOrd="0" destOrd="0" presId="urn:microsoft.com/office/officeart/2005/8/layout/orgChart1"/>
    <dgm:cxn modelId="{BE61B0E3-F344-4BE8-91F4-B5A9E3498FFA}" type="presParOf" srcId="{87EF77EA-25E8-4AAB-A784-B57618A4C8EE}" destId="{FF49839D-6EDD-4B6E-A650-7EBF80AC3A02}" srcOrd="0" destOrd="0" presId="urn:microsoft.com/office/officeart/2005/8/layout/orgChart1"/>
    <dgm:cxn modelId="{C6CBC7AB-1D57-45A5-95CF-4845A3103285}" type="presParOf" srcId="{87EF77EA-25E8-4AAB-A784-B57618A4C8EE}" destId="{44228530-425E-4603-8843-0E7AC2CED93B}" srcOrd="1" destOrd="0" presId="urn:microsoft.com/office/officeart/2005/8/layout/orgChart1"/>
    <dgm:cxn modelId="{B052F7DF-F0C5-4A24-BF48-AEFFFE2B31E4}" type="presParOf" srcId="{AF1E59AE-9039-45C6-ACEA-AB8FD84608EA}" destId="{3978D6D6-D12C-44C8-BE85-061C46B03E8A}" srcOrd="1" destOrd="0" presId="urn:microsoft.com/office/officeart/2005/8/layout/orgChart1"/>
    <dgm:cxn modelId="{13CE533E-B1A4-4310-A13B-5771341D5343}" type="presParOf" srcId="{AF1E59AE-9039-45C6-ACEA-AB8FD84608EA}" destId="{82FC9CEF-01EB-4D39-9CB9-95D975703E70}" srcOrd="2" destOrd="0" presId="urn:microsoft.com/office/officeart/2005/8/layout/orgChart1"/>
    <dgm:cxn modelId="{F9EE77B0-425C-4A15-9A77-CD77D5B00403}" type="presParOf" srcId="{DF77A82A-8973-4B96-84B5-14DDA44F16E3}" destId="{28F74FE2-9BB7-4DA7-830D-F475FA3CCD0E}" srcOrd="2" destOrd="0" presId="urn:microsoft.com/office/officeart/2005/8/layout/orgChart1"/>
    <dgm:cxn modelId="{F4B65D6A-382E-4EE2-8327-C1CADA128735}" type="presParOf" srcId="{9C3728A1-5613-4BC9-B3BB-0E6D1C356AD5}" destId="{E5BE27EC-1F01-4440-8CB8-6BEF5107E058}" srcOrd="1" destOrd="0" presId="urn:microsoft.com/office/officeart/2005/8/layout/orgChart1"/>
    <dgm:cxn modelId="{869BBAEE-DC8C-4A95-A277-3650B86ED5DC}" type="presParOf" srcId="{E5BE27EC-1F01-4440-8CB8-6BEF5107E058}" destId="{1EF295E2-5E2E-4F79-9ED3-DB866193A83F}" srcOrd="0" destOrd="0" presId="urn:microsoft.com/office/officeart/2005/8/layout/orgChart1"/>
    <dgm:cxn modelId="{CAA85CF1-0AEB-4EA9-84C6-9805DD82A589}" type="presParOf" srcId="{1EF295E2-5E2E-4F79-9ED3-DB866193A83F}" destId="{51DF9413-78A4-4850-B1E3-057E51FC9268}" srcOrd="0" destOrd="0" presId="urn:microsoft.com/office/officeart/2005/8/layout/orgChart1"/>
    <dgm:cxn modelId="{7DF9EB85-4530-4485-B510-1C44E9662947}" type="presParOf" srcId="{1EF295E2-5E2E-4F79-9ED3-DB866193A83F}" destId="{F8598797-5C93-4C4E-A525-D8DC0DE3A183}" srcOrd="1" destOrd="0" presId="urn:microsoft.com/office/officeart/2005/8/layout/orgChart1"/>
    <dgm:cxn modelId="{4076CEF2-58C1-4E2E-A0AE-024429103255}" type="presParOf" srcId="{E5BE27EC-1F01-4440-8CB8-6BEF5107E058}" destId="{DAAFB056-0799-488C-95DB-86CAA62030E3}" srcOrd="1" destOrd="0" presId="urn:microsoft.com/office/officeart/2005/8/layout/orgChart1"/>
    <dgm:cxn modelId="{C13AD982-7470-4AC9-BD93-D344C98CB7C7}" type="presParOf" srcId="{E5BE27EC-1F01-4440-8CB8-6BEF5107E058}" destId="{DCABF7A2-C60F-4620-9CE9-3DD4AD0AAA07}" srcOrd="2" destOrd="0" presId="urn:microsoft.com/office/officeart/2005/8/layout/orgChart1"/>
    <dgm:cxn modelId="{DCA71B51-8285-42ED-9D75-D6222BE22FE6}" type="presParOf" srcId="{9C3728A1-5613-4BC9-B3BB-0E6D1C356AD5}" destId="{D30908EA-7A57-47CE-B174-8DC3DE0CFDF9}" srcOrd="2" destOrd="0" presId="urn:microsoft.com/office/officeart/2005/8/layout/orgChart1"/>
    <dgm:cxn modelId="{D4E72653-59AE-4ED5-A390-FE9E05B4B8B0}" type="presParOf" srcId="{D30908EA-7A57-47CE-B174-8DC3DE0CFDF9}" destId="{49002311-9ADB-4298-B688-3C3B3C293330}" srcOrd="0" destOrd="0" presId="urn:microsoft.com/office/officeart/2005/8/layout/orgChart1"/>
    <dgm:cxn modelId="{F7BCC47A-4CD9-44C4-A503-8456FF0056F8}" type="presParOf" srcId="{49002311-9ADB-4298-B688-3C3B3C293330}" destId="{E727C907-943F-426C-BD2D-23EA15E53FB4}" srcOrd="0" destOrd="0" presId="urn:microsoft.com/office/officeart/2005/8/layout/orgChart1"/>
    <dgm:cxn modelId="{B50184B5-C3AA-41C9-B108-408BCC4D8BAA}" type="presParOf" srcId="{49002311-9ADB-4298-B688-3C3B3C293330}" destId="{EC760AA7-B787-4759-A201-DB7B4D6980AB}" srcOrd="1" destOrd="0" presId="urn:microsoft.com/office/officeart/2005/8/layout/orgChart1"/>
    <dgm:cxn modelId="{F9659E7B-2D27-46BD-941E-B5512F3EF80A}" type="presParOf" srcId="{D30908EA-7A57-47CE-B174-8DC3DE0CFDF9}" destId="{B6ADEAD3-3844-40DD-826A-5927636E6571}" srcOrd="1" destOrd="0" presId="urn:microsoft.com/office/officeart/2005/8/layout/orgChart1"/>
    <dgm:cxn modelId="{9D6FAFDF-24C9-4134-A832-72DC0669E531}" type="presParOf" srcId="{D30908EA-7A57-47CE-B174-8DC3DE0CFDF9}" destId="{8DCD1587-CAD8-4C70-A298-02BB627D908B}" srcOrd="2" destOrd="0" presId="urn:microsoft.com/office/officeart/2005/8/layout/orgChart1"/>
    <dgm:cxn modelId="{9A19E875-B61B-4B70-8E2E-5DF5F30BB1A2}" type="presParOf" srcId="{9C3728A1-5613-4BC9-B3BB-0E6D1C356AD5}" destId="{9EEFDED7-5239-40F9-9EDE-E714B05D41C4}" srcOrd="3" destOrd="0" presId="urn:microsoft.com/office/officeart/2005/8/layout/orgChart1"/>
    <dgm:cxn modelId="{66CDD3DC-A81C-4977-8868-84C9D2917D11}" type="presParOf" srcId="{9EEFDED7-5239-40F9-9EDE-E714B05D41C4}" destId="{8F3EF9B0-0819-442D-AA86-16820F015EA0}" srcOrd="0" destOrd="0" presId="urn:microsoft.com/office/officeart/2005/8/layout/orgChart1"/>
    <dgm:cxn modelId="{A5EDF82F-1690-4C57-81AD-1EF9EA50A9D3}" type="presParOf" srcId="{8F3EF9B0-0819-442D-AA86-16820F015EA0}" destId="{F23A3962-0EA3-4D1F-9CD2-A598B50FB5F0}" srcOrd="0" destOrd="0" presId="urn:microsoft.com/office/officeart/2005/8/layout/orgChart1"/>
    <dgm:cxn modelId="{3352B0E9-6F0E-4DB9-B2C3-92D48B0866AF}" type="presParOf" srcId="{8F3EF9B0-0819-442D-AA86-16820F015EA0}" destId="{D89DAF68-9D90-4969-9F84-A8C6455EE123}" srcOrd="1" destOrd="0" presId="urn:microsoft.com/office/officeart/2005/8/layout/orgChart1"/>
    <dgm:cxn modelId="{17347691-7C23-4A41-BF6B-3BCE74241C25}" type="presParOf" srcId="{9EEFDED7-5239-40F9-9EDE-E714B05D41C4}" destId="{99C6842F-B845-43FA-A617-276250E33D5A}" srcOrd="1" destOrd="0" presId="urn:microsoft.com/office/officeart/2005/8/layout/orgChart1"/>
    <dgm:cxn modelId="{543CDAD8-CD74-434B-821F-63503B4FEAB7}" type="presParOf" srcId="{9EEFDED7-5239-40F9-9EDE-E714B05D41C4}" destId="{595BA6B1-10AA-44AC-9E50-FFB6BFC026ED}" srcOrd="2" destOrd="0" presId="urn:microsoft.com/office/officeart/2005/8/layout/orgChart1"/>
    <dgm:cxn modelId="{B30D6BE7-4D91-4A4E-B153-9AD9EF4B5A7A}" type="presParOf" srcId="{9C3728A1-5613-4BC9-B3BB-0E6D1C356AD5}" destId="{0FC2E70C-A6FF-4B0E-A6F2-7A05CFFE6018}" srcOrd="4" destOrd="0" presId="urn:microsoft.com/office/officeart/2005/8/layout/orgChart1"/>
    <dgm:cxn modelId="{5BA1AE3F-3A51-48A8-AA46-7366587749BA}" type="presParOf" srcId="{0FC2E70C-A6FF-4B0E-A6F2-7A05CFFE6018}" destId="{602BAF58-4E6B-4182-8580-5D2EFD90C61D}" srcOrd="0" destOrd="0" presId="urn:microsoft.com/office/officeart/2005/8/layout/orgChart1"/>
    <dgm:cxn modelId="{94F8F2E6-49CC-446D-B154-C0F53917E445}" type="presParOf" srcId="{602BAF58-4E6B-4182-8580-5D2EFD90C61D}" destId="{E422C90F-FF5C-4D2E-9ED1-D261AA91EDD1}" srcOrd="0" destOrd="0" presId="urn:microsoft.com/office/officeart/2005/8/layout/orgChart1"/>
    <dgm:cxn modelId="{9627FB7B-42F0-4DFA-A235-744C784340FA}" type="presParOf" srcId="{602BAF58-4E6B-4182-8580-5D2EFD90C61D}" destId="{FE15EDFC-D2A9-40A8-AD99-6A20CFA5BE1C}" srcOrd="1" destOrd="0" presId="urn:microsoft.com/office/officeart/2005/8/layout/orgChart1"/>
    <dgm:cxn modelId="{C5D58D64-8117-4D51-8652-A8F9D1AC466D}" type="presParOf" srcId="{0FC2E70C-A6FF-4B0E-A6F2-7A05CFFE6018}" destId="{836C445E-0964-4CEF-95B0-64EF999BE60F}" srcOrd="1" destOrd="0" presId="urn:microsoft.com/office/officeart/2005/8/layout/orgChart1"/>
    <dgm:cxn modelId="{EFF11699-BCF5-452D-BD15-58651C9CE112}" type="presParOf" srcId="{0FC2E70C-A6FF-4B0E-A6F2-7A05CFFE6018}" destId="{B8F02B56-6B0F-4793-A1DB-C652E42B0B7A}" srcOrd="2" destOrd="0" presId="urn:microsoft.com/office/officeart/2005/8/layout/orgChar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11D478-1AB1-4923-B089-76F16658BA0C}">
      <dsp:nvSpPr>
        <dsp:cNvPr id="0" name=""/>
        <dsp:cNvSpPr/>
      </dsp:nvSpPr>
      <dsp:spPr>
        <a:xfrm>
          <a:off x="2074797" y="1154774"/>
          <a:ext cx="299821" cy="474604"/>
        </a:xfrm>
        <a:custGeom>
          <a:avLst/>
          <a:gdLst/>
          <a:ahLst/>
          <a:cxnLst/>
          <a:rect l="0" t="0" r="0" b="0"/>
          <a:pathLst>
            <a:path>
              <a:moveTo>
                <a:pt x="299821" y="0"/>
              </a:moveTo>
              <a:lnTo>
                <a:pt x="299821" y="474604"/>
              </a:lnTo>
              <a:lnTo>
                <a:pt x="0" y="474604"/>
              </a:lnTo>
            </a:path>
          </a:pathLst>
        </a:custGeom>
        <a:noFill/>
        <a:ln w="9525" cap="flat" cmpd="sng" algn="ctr">
          <a:noFill/>
          <a:prstDash val="solid"/>
        </a:ln>
        <a:effectLst/>
      </dsp:spPr>
      <dsp:style>
        <a:lnRef idx="1">
          <a:schemeClr val="accent6"/>
        </a:lnRef>
        <a:fillRef idx="0">
          <a:schemeClr val="accent6"/>
        </a:fillRef>
        <a:effectRef idx="0">
          <a:schemeClr val="accent6"/>
        </a:effectRef>
        <a:fontRef idx="minor">
          <a:schemeClr val="tx1"/>
        </a:fontRef>
      </dsp:style>
    </dsp:sp>
    <dsp:sp modelId="{83A8B062-BE80-4C71-9161-02DC30571530}">
      <dsp:nvSpPr>
        <dsp:cNvPr id="0" name=""/>
        <dsp:cNvSpPr/>
      </dsp:nvSpPr>
      <dsp:spPr>
        <a:xfrm>
          <a:off x="1703011" y="636189"/>
          <a:ext cx="204260" cy="290893"/>
        </a:xfrm>
        <a:custGeom>
          <a:avLst/>
          <a:gdLst/>
          <a:ahLst/>
          <a:cxnLst/>
          <a:rect l="0" t="0" r="0" b="0"/>
          <a:pathLst>
            <a:path>
              <a:moveTo>
                <a:pt x="0" y="0"/>
              </a:moveTo>
              <a:lnTo>
                <a:pt x="0" y="290893"/>
              </a:lnTo>
              <a:lnTo>
                <a:pt x="204260" y="2908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A76B74-2905-442C-8AB5-051E3C4F3297}">
      <dsp:nvSpPr>
        <dsp:cNvPr id="0" name=""/>
        <dsp:cNvSpPr/>
      </dsp:nvSpPr>
      <dsp:spPr>
        <a:xfrm>
          <a:off x="1703011" y="636189"/>
          <a:ext cx="1170325" cy="1290103"/>
        </a:xfrm>
        <a:custGeom>
          <a:avLst/>
          <a:gdLst/>
          <a:ahLst/>
          <a:cxnLst/>
          <a:rect l="0" t="0" r="0" b="0"/>
          <a:pathLst>
            <a:path>
              <a:moveTo>
                <a:pt x="0" y="0"/>
              </a:moveTo>
              <a:lnTo>
                <a:pt x="0" y="1234947"/>
              </a:lnTo>
              <a:lnTo>
                <a:pt x="1170325" y="1234947"/>
              </a:lnTo>
              <a:lnTo>
                <a:pt x="1170325" y="12901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476A67-01AD-4AE0-9E63-B597ADE45ED0}">
      <dsp:nvSpPr>
        <dsp:cNvPr id="0" name=""/>
        <dsp:cNvSpPr/>
      </dsp:nvSpPr>
      <dsp:spPr>
        <a:xfrm>
          <a:off x="1703011" y="636189"/>
          <a:ext cx="182079" cy="1269083"/>
        </a:xfrm>
        <a:custGeom>
          <a:avLst/>
          <a:gdLst/>
          <a:ahLst/>
          <a:cxnLst/>
          <a:rect l="0" t="0" r="0" b="0"/>
          <a:pathLst>
            <a:path>
              <a:moveTo>
                <a:pt x="0" y="0"/>
              </a:moveTo>
              <a:lnTo>
                <a:pt x="0" y="1213927"/>
              </a:lnTo>
              <a:lnTo>
                <a:pt x="182079" y="1213927"/>
              </a:lnTo>
              <a:lnTo>
                <a:pt x="182079" y="12690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C57CF8-D8AA-403B-9C19-69A669A24958}">
      <dsp:nvSpPr>
        <dsp:cNvPr id="0" name=""/>
        <dsp:cNvSpPr/>
      </dsp:nvSpPr>
      <dsp:spPr>
        <a:xfrm>
          <a:off x="837410" y="636189"/>
          <a:ext cx="865601" cy="1269742"/>
        </a:xfrm>
        <a:custGeom>
          <a:avLst/>
          <a:gdLst/>
          <a:ahLst/>
          <a:cxnLst/>
          <a:rect l="0" t="0" r="0" b="0"/>
          <a:pathLst>
            <a:path>
              <a:moveTo>
                <a:pt x="865601" y="0"/>
              </a:moveTo>
              <a:lnTo>
                <a:pt x="865601" y="1214587"/>
              </a:lnTo>
              <a:lnTo>
                <a:pt x="0" y="1214587"/>
              </a:lnTo>
              <a:lnTo>
                <a:pt x="0" y="12697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D7A693-BD8C-4D0F-8F3B-68072F3E1106}">
      <dsp:nvSpPr>
        <dsp:cNvPr id="0" name=""/>
        <dsp:cNvSpPr/>
      </dsp:nvSpPr>
      <dsp:spPr>
        <a:xfrm>
          <a:off x="1657291" y="317121"/>
          <a:ext cx="91440" cy="179889"/>
        </a:xfrm>
        <a:custGeom>
          <a:avLst/>
          <a:gdLst/>
          <a:ahLst/>
          <a:cxnLst/>
          <a:rect l="0" t="0" r="0" b="0"/>
          <a:pathLst>
            <a:path>
              <a:moveTo>
                <a:pt x="49150" y="0"/>
              </a:moveTo>
              <a:lnTo>
                <a:pt x="49150" y="124733"/>
              </a:lnTo>
              <a:lnTo>
                <a:pt x="45720" y="124733"/>
              </a:lnTo>
              <a:lnTo>
                <a:pt x="45720" y="1798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9C28B-98BF-4811-8558-34339013494E}">
      <dsp:nvSpPr>
        <dsp:cNvPr id="0" name=""/>
        <dsp:cNvSpPr/>
      </dsp:nvSpPr>
      <dsp:spPr>
        <a:xfrm>
          <a:off x="1266965" y="154971"/>
          <a:ext cx="878951" cy="162149"/>
        </a:xfrm>
        <a:prstGeom prst="rect">
          <a:avLst/>
        </a:prstGeom>
        <a:solidFill>
          <a:srgbClr val="92D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a:solidFill>
                <a:schemeClr val="bg1"/>
              </a:solidFill>
            </a:rPr>
            <a:t>PATROCINADOR</a:t>
          </a:r>
        </a:p>
      </dsp:txBody>
      <dsp:txXfrm>
        <a:off x="1266965" y="154971"/>
        <a:ext cx="878951" cy="162149"/>
      </dsp:txXfrm>
    </dsp:sp>
    <dsp:sp modelId="{70558058-BA26-45C7-AC44-A6863C72CCE4}">
      <dsp:nvSpPr>
        <dsp:cNvPr id="0" name=""/>
        <dsp:cNvSpPr/>
      </dsp:nvSpPr>
      <dsp:spPr>
        <a:xfrm>
          <a:off x="1472833" y="497010"/>
          <a:ext cx="460356" cy="139178"/>
        </a:xfrm>
        <a:prstGeom prst="rect">
          <a:avLst/>
        </a:prstGeom>
        <a:solidFill>
          <a:srgbClr val="92D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a:solidFill>
                <a:schemeClr val="bg1"/>
              </a:solidFill>
            </a:rPr>
            <a:t>CLIENTE</a:t>
          </a:r>
        </a:p>
      </dsp:txBody>
      <dsp:txXfrm>
        <a:off x="1472833" y="497010"/>
        <a:ext cx="460356" cy="139178"/>
      </dsp:txXfrm>
    </dsp:sp>
    <dsp:sp modelId="{F0CCDF9F-6072-44EC-9479-39183FB39EB4}">
      <dsp:nvSpPr>
        <dsp:cNvPr id="0" name=""/>
        <dsp:cNvSpPr/>
      </dsp:nvSpPr>
      <dsp:spPr>
        <a:xfrm>
          <a:off x="438277" y="1905932"/>
          <a:ext cx="798266" cy="204764"/>
        </a:xfrm>
        <a:prstGeom prst="rect">
          <a:avLst/>
        </a:prstGeom>
        <a:solidFill>
          <a:schemeClr val="accent6">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a:t>ESPECIALIDAD 1</a:t>
          </a:r>
        </a:p>
      </dsp:txBody>
      <dsp:txXfrm>
        <a:off x="438277" y="1905932"/>
        <a:ext cx="798266" cy="204764"/>
      </dsp:txXfrm>
    </dsp:sp>
    <dsp:sp modelId="{EED5BE2B-1FB0-43AF-BF31-182FC36BE20E}">
      <dsp:nvSpPr>
        <dsp:cNvPr id="0" name=""/>
        <dsp:cNvSpPr/>
      </dsp:nvSpPr>
      <dsp:spPr>
        <a:xfrm>
          <a:off x="1488053" y="1905272"/>
          <a:ext cx="794074" cy="204766"/>
        </a:xfrm>
        <a:prstGeom prst="rect">
          <a:avLst/>
        </a:prstGeom>
        <a:solidFill>
          <a:schemeClr val="accent6">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a:t>ESPECIALIDAD 2</a:t>
          </a:r>
        </a:p>
      </dsp:txBody>
      <dsp:txXfrm>
        <a:off x="1488053" y="1905272"/>
        <a:ext cx="794074" cy="204766"/>
      </dsp:txXfrm>
    </dsp:sp>
    <dsp:sp modelId="{79A68762-69E4-43F1-8347-5A96B5447739}">
      <dsp:nvSpPr>
        <dsp:cNvPr id="0" name=""/>
        <dsp:cNvSpPr/>
      </dsp:nvSpPr>
      <dsp:spPr>
        <a:xfrm>
          <a:off x="2476901" y="1926292"/>
          <a:ext cx="792871" cy="215498"/>
        </a:xfrm>
        <a:prstGeom prst="rect">
          <a:avLst/>
        </a:prstGeom>
        <a:solidFill>
          <a:schemeClr val="accent6">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a:t>ESPECIALIDAD N</a:t>
          </a:r>
        </a:p>
      </dsp:txBody>
      <dsp:txXfrm>
        <a:off x="2476901" y="1926292"/>
        <a:ext cx="792871" cy="215498"/>
      </dsp:txXfrm>
    </dsp:sp>
    <dsp:sp modelId="{DA8A43E8-EEA2-4618-916D-AFA2E1C1D454}">
      <dsp:nvSpPr>
        <dsp:cNvPr id="0" name=""/>
        <dsp:cNvSpPr/>
      </dsp:nvSpPr>
      <dsp:spPr>
        <a:xfrm>
          <a:off x="1907271" y="699392"/>
          <a:ext cx="934695" cy="455381"/>
        </a:xfrm>
        <a:prstGeom prst="rect">
          <a:avLst/>
        </a:prstGeom>
        <a:solidFill>
          <a:srgbClr val="00B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solidFill>
                <a:schemeClr val="bg1"/>
              </a:solidFill>
            </a:rPr>
            <a:t>OFICINA DE GERENCIA DE PROYECTOS (</a:t>
          </a:r>
          <a:r>
            <a:rPr lang="es-ES" sz="900" b="1" kern="1200" dirty="0">
              <a:solidFill>
                <a:schemeClr val="bg1"/>
              </a:solidFill>
            </a:rPr>
            <a:t>PMO</a:t>
          </a:r>
          <a:r>
            <a:rPr lang="es-ES" sz="900" kern="1200" dirty="0">
              <a:solidFill>
                <a:schemeClr val="bg1"/>
              </a:solidFill>
            </a:rPr>
            <a:t>)</a:t>
          </a:r>
        </a:p>
      </dsp:txBody>
      <dsp:txXfrm>
        <a:off x="1907271" y="699392"/>
        <a:ext cx="934695" cy="455381"/>
      </dsp:txXfrm>
    </dsp:sp>
    <dsp:sp modelId="{FF49839D-6EDD-4B6E-A650-7EBF80AC3A02}">
      <dsp:nvSpPr>
        <dsp:cNvPr id="0" name=""/>
        <dsp:cNvSpPr/>
      </dsp:nvSpPr>
      <dsp:spPr>
        <a:xfrm>
          <a:off x="1135164" y="1527890"/>
          <a:ext cx="939633" cy="202975"/>
        </a:xfrm>
        <a:prstGeom prst="rect">
          <a:avLst/>
        </a:prstGeom>
        <a:solidFill>
          <a:srgbClr val="00B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a:t>GERENTE DE PROYECTOS (P M)</a:t>
          </a:r>
        </a:p>
      </dsp:txBody>
      <dsp:txXfrm>
        <a:off x="1135164" y="1527890"/>
        <a:ext cx="939633" cy="202975"/>
      </dsp:txXfrm>
    </dsp:sp>
    <dsp:sp modelId="{51DF9413-78A4-4850-B1E3-057E51FC9268}">
      <dsp:nvSpPr>
        <dsp:cNvPr id="0" name=""/>
        <dsp:cNvSpPr/>
      </dsp:nvSpPr>
      <dsp:spPr>
        <a:xfrm>
          <a:off x="589852" y="965616"/>
          <a:ext cx="899532" cy="242257"/>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a:t>INVOLUCRADOS</a:t>
          </a:r>
        </a:p>
      </dsp:txBody>
      <dsp:txXfrm>
        <a:off x="589852" y="965616"/>
        <a:ext cx="899532" cy="242257"/>
      </dsp:txXfrm>
    </dsp:sp>
    <dsp:sp modelId="{E727C907-943F-426C-BD2D-23EA15E53FB4}">
      <dsp:nvSpPr>
        <dsp:cNvPr id="0" name=""/>
        <dsp:cNvSpPr/>
      </dsp:nvSpPr>
      <dsp:spPr>
        <a:xfrm>
          <a:off x="2203131" y="1358648"/>
          <a:ext cx="498082" cy="344229"/>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baseline="30000" dirty="0">
              <a:solidFill>
                <a:schemeClr val="bg1"/>
              </a:solidFill>
            </a:rPr>
            <a:t>MONITOREO Y CONTROL</a:t>
          </a:r>
        </a:p>
      </dsp:txBody>
      <dsp:txXfrm>
        <a:off x="2203131" y="1358648"/>
        <a:ext cx="498082" cy="344229"/>
      </dsp:txXfrm>
    </dsp:sp>
    <dsp:sp modelId="{F23A3962-0EA3-4D1F-9CD2-A598B50FB5F0}">
      <dsp:nvSpPr>
        <dsp:cNvPr id="0" name=""/>
        <dsp:cNvSpPr/>
      </dsp:nvSpPr>
      <dsp:spPr>
        <a:xfrm>
          <a:off x="3325188" y="1353463"/>
          <a:ext cx="367437" cy="3644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es-ES" sz="900" kern="1200"/>
        </a:p>
      </dsp:txBody>
      <dsp:txXfrm>
        <a:off x="3325188" y="1353463"/>
        <a:ext cx="367437" cy="364403"/>
      </dsp:txXfrm>
    </dsp:sp>
    <dsp:sp modelId="{E422C90F-FF5C-4D2E-9ED1-D261AA91EDD1}">
      <dsp:nvSpPr>
        <dsp:cNvPr id="0" name=""/>
        <dsp:cNvSpPr/>
      </dsp:nvSpPr>
      <dsp:spPr>
        <a:xfrm>
          <a:off x="2808311" y="1368153"/>
          <a:ext cx="442742" cy="3443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es-ES" sz="900" kern="1200"/>
        </a:p>
      </dsp:txBody>
      <dsp:txXfrm>
        <a:off x="2808311" y="1368153"/>
        <a:ext cx="442742" cy="3443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E1818C-6A79-43FF-9997-546C81E1EEE6}" type="datetimeFigureOut">
              <a:rPr lang="es-ES" smtClean="0"/>
              <a:pPr/>
              <a:t>17/09/2013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1B24E4-9380-4E5A-9E3C-F233BEB4745D}"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11B24E4-9380-4E5A-9E3C-F233BEB4745D}"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sz="2800" dirty="0"/>
          </a:p>
        </p:txBody>
      </p:sp>
      <p:sp>
        <p:nvSpPr>
          <p:cNvPr id="4" name="3 Marcador de número de diapositiva"/>
          <p:cNvSpPr>
            <a:spLocks noGrp="1"/>
          </p:cNvSpPr>
          <p:nvPr>
            <p:ph type="sldNum" sz="quarter" idx="10"/>
          </p:nvPr>
        </p:nvSpPr>
        <p:spPr/>
        <p:txBody>
          <a:bodyPr/>
          <a:lstStyle/>
          <a:p>
            <a:fld id="{D11B24E4-9380-4E5A-9E3C-F233BEB4745D}" type="slidenum">
              <a:rPr lang="es-ES" smtClean="0"/>
              <a:pPr/>
              <a:t>20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sz="2800" dirty="0"/>
          </a:p>
        </p:txBody>
      </p:sp>
      <p:sp>
        <p:nvSpPr>
          <p:cNvPr id="4" name="3 Marcador de número de diapositiva"/>
          <p:cNvSpPr>
            <a:spLocks noGrp="1"/>
          </p:cNvSpPr>
          <p:nvPr>
            <p:ph type="sldNum" sz="quarter" idx="10"/>
          </p:nvPr>
        </p:nvSpPr>
        <p:spPr/>
        <p:txBody>
          <a:bodyPr/>
          <a:lstStyle/>
          <a:p>
            <a:fld id="{D11B24E4-9380-4E5A-9E3C-F233BEB4745D}" type="slidenum">
              <a:rPr lang="es-ES" smtClean="0"/>
              <a:pPr/>
              <a:t>21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sz="2800" dirty="0"/>
          </a:p>
        </p:txBody>
      </p:sp>
      <p:sp>
        <p:nvSpPr>
          <p:cNvPr id="4" name="3 Marcador de número de diapositiva"/>
          <p:cNvSpPr>
            <a:spLocks noGrp="1"/>
          </p:cNvSpPr>
          <p:nvPr>
            <p:ph type="sldNum" sz="quarter" idx="10"/>
          </p:nvPr>
        </p:nvSpPr>
        <p:spPr/>
        <p:txBody>
          <a:bodyPr/>
          <a:lstStyle/>
          <a:p>
            <a:fld id="{D11B24E4-9380-4E5A-9E3C-F233BEB4745D}" type="slidenum">
              <a:rPr lang="es-ES" smtClean="0"/>
              <a:pPr/>
              <a:t>22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sz="2800" dirty="0"/>
          </a:p>
        </p:txBody>
      </p:sp>
      <p:sp>
        <p:nvSpPr>
          <p:cNvPr id="4" name="3 Marcador de número de diapositiva"/>
          <p:cNvSpPr>
            <a:spLocks noGrp="1"/>
          </p:cNvSpPr>
          <p:nvPr>
            <p:ph type="sldNum" sz="quarter" idx="10"/>
          </p:nvPr>
        </p:nvSpPr>
        <p:spPr/>
        <p:txBody>
          <a:bodyPr/>
          <a:lstStyle/>
          <a:p>
            <a:fld id="{D11B24E4-9380-4E5A-9E3C-F233BEB4745D}" type="slidenum">
              <a:rPr lang="es-ES" smtClean="0"/>
              <a:pPr/>
              <a:t>23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sz="2800" dirty="0"/>
          </a:p>
        </p:txBody>
      </p:sp>
      <p:sp>
        <p:nvSpPr>
          <p:cNvPr id="4" name="3 Marcador de número de diapositiva"/>
          <p:cNvSpPr>
            <a:spLocks noGrp="1"/>
          </p:cNvSpPr>
          <p:nvPr>
            <p:ph type="sldNum" sz="quarter" idx="10"/>
          </p:nvPr>
        </p:nvSpPr>
        <p:spPr/>
        <p:txBody>
          <a:bodyPr/>
          <a:lstStyle/>
          <a:p>
            <a:fld id="{D11B24E4-9380-4E5A-9E3C-F233BEB4745D}" type="slidenum">
              <a:rPr lang="es-ES" smtClean="0"/>
              <a:pPr/>
              <a:t>24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sz="2800" dirty="0"/>
          </a:p>
        </p:txBody>
      </p:sp>
      <p:sp>
        <p:nvSpPr>
          <p:cNvPr id="4" name="3 Marcador de número de diapositiva"/>
          <p:cNvSpPr>
            <a:spLocks noGrp="1"/>
          </p:cNvSpPr>
          <p:nvPr>
            <p:ph type="sldNum" sz="quarter" idx="10"/>
          </p:nvPr>
        </p:nvSpPr>
        <p:spPr/>
        <p:txBody>
          <a:bodyPr/>
          <a:lstStyle/>
          <a:p>
            <a:fld id="{D11B24E4-9380-4E5A-9E3C-F233BEB4745D}" type="slidenum">
              <a:rPr lang="es-ES" smtClean="0"/>
              <a:pPr/>
              <a:t>25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sz="2800" dirty="0"/>
          </a:p>
        </p:txBody>
      </p:sp>
      <p:sp>
        <p:nvSpPr>
          <p:cNvPr id="4" name="3 Marcador de número de diapositiva"/>
          <p:cNvSpPr>
            <a:spLocks noGrp="1"/>
          </p:cNvSpPr>
          <p:nvPr>
            <p:ph type="sldNum" sz="quarter" idx="10"/>
          </p:nvPr>
        </p:nvSpPr>
        <p:spPr/>
        <p:txBody>
          <a:bodyPr/>
          <a:lstStyle/>
          <a:p>
            <a:fld id="{D11B24E4-9380-4E5A-9E3C-F233BEB4745D}" type="slidenum">
              <a:rPr lang="es-ES" smtClean="0"/>
              <a:pPr/>
              <a:t>26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sz="2800" dirty="0"/>
          </a:p>
        </p:txBody>
      </p:sp>
      <p:sp>
        <p:nvSpPr>
          <p:cNvPr id="4" name="3 Marcador de número de diapositiva"/>
          <p:cNvSpPr>
            <a:spLocks noGrp="1"/>
          </p:cNvSpPr>
          <p:nvPr>
            <p:ph type="sldNum" sz="quarter" idx="10"/>
          </p:nvPr>
        </p:nvSpPr>
        <p:spPr/>
        <p:txBody>
          <a:bodyPr/>
          <a:lstStyle/>
          <a:p>
            <a:fld id="{D11B24E4-9380-4E5A-9E3C-F233BEB4745D}" type="slidenum">
              <a:rPr lang="es-ES" smtClean="0"/>
              <a:pPr/>
              <a:t>27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sz="2800" dirty="0"/>
          </a:p>
        </p:txBody>
      </p:sp>
      <p:sp>
        <p:nvSpPr>
          <p:cNvPr id="4" name="3 Marcador de número de diapositiva"/>
          <p:cNvSpPr>
            <a:spLocks noGrp="1"/>
          </p:cNvSpPr>
          <p:nvPr>
            <p:ph type="sldNum" sz="quarter" idx="10"/>
          </p:nvPr>
        </p:nvSpPr>
        <p:spPr/>
        <p:txBody>
          <a:bodyPr/>
          <a:lstStyle/>
          <a:p>
            <a:fld id="{D11B24E4-9380-4E5A-9E3C-F233BEB4745D}" type="slidenum">
              <a:rPr lang="es-ES" smtClean="0"/>
              <a:pPr/>
              <a:t>28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sz="2800" dirty="0"/>
          </a:p>
        </p:txBody>
      </p:sp>
      <p:sp>
        <p:nvSpPr>
          <p:cNvPr id="4" name="3 Marcador de número de diapositiva"/>
          <p:cNvSpPr>
            <a:spLocks noGrp="1"/>
          </p:cNvSpPr>
          <p:nvPr>
            <p:ph type="sldNum" sz="quarter" idx="10"/>
          </p:nvPr>
        </p:nvSpPr>
        <p:spPr/>
        <p:txBody>
          <a:bodyPr/>
          <a:lstStyle/>
          <a:p>
            <a:fld id="{D11B24E4-9380-4E5A-9E3C-F233BEB4745D}" type="slidenum">
              <a:rPr lang="es-ES" smtClean="0"/>
              <a:pPr/>
              <a:t>29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2800" dirty="0" smtClean="0"/>
              <a:t>OBJETIVOS</a:t>
            </a:r>
            <a:endParaRPr lang="es-ES" sz="2800" dirty="0"/>
          </a:p>
        </p:txBody>
      </p:sp>
      <p:sp>
        <p:nvSpPr>
          <p:cNvPr id="4" name="3 Marcador de número de diapositiva"/>
          <p:cNvSpPr>
            <a:spLocks noGrp="1"/>
          </p:cNvSpPr>
          <p:nvPr>
            <p:ph type="sldNum" sz="quarter" idx="10"/>
          </p:nvPr>
        </p:nvSpPr>
        <p:spPr/>
        <p:txBody>
          <a:bodyPr/>
          <a:lstStyle/>
          <a:p>
            <a:fld id="{D11B24E4-9380-4E5A-9E3C-F233BEB4745D}" type="slidenum">
              <a:rPr lang="es-ES" smtClean="0"/>
              <a:pPr/>
              <a:t>7</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sz="2800" dirty="0"/>
          </a:p>
        </p:txBody>
      </p:sp>
      <p:sp>
        <p:nvSpPr>
          <p:cNvPr id="4" name="3 Marcador de número de diapositiva"/>
          <p:cNvSpPr>
            <a:spLocks noGrp="1"/>
          </p:cNvSpPr>
          <p:nvPr>
            <p:ph type="sldNum" sz="quarter" idx="10"/>
          </p:nvPr>
        </p:nvSpPr>
        <p:spPr/>
        <p:txBody>
          <a:bodyPr/>
          <a:lstStyle/>
          <a:p>
            <a:fld id="{D11B24E4-9380-4E5A-9E3C-F233BEB4745D}" type="slidenum">
              <a:rPr lang="es-ES" smtClean="0"/>
              <a:pPr/>
              <a:t>30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sz="2800" dirty="0"/>
          </a:p>
        </p:txBody>
      </p:sp>
      <p:sp>
        <p:nvSpPr>
          <p:cNvPr id="4" name="3 Marcador de número de diapositiva"/>
          <p:cNvSpPr>
            <a:spLocks noGrp="1"/>
          </p:cNvSpPr>
          <p:nvPr>
            <p:ph type="sldNum" sz="quarter" idx="10"/>
          </p:nvPr>
        </p:nvSpPr>
        <p:spPr/>
        <p:txBody>
          <a:bodyPr/>
          <a:lstStyle/>
          <a:p>
            <a:fld id="{D11B24E4-9380-4E5A-9E3C-F233BEB4745D}" type="slidenum">
              <a:rPr lang="es-ES" smtClean="0"/>
              <a:pPr/>
              <a:t>31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sz="2800" dirty="0"/>
          </a:p>
        </p:txBody>
      </p:sp>
      <p:sp>
        <p:nvSpPr>
          <p:cNvPr id="4" name="3 Marcador de número de diapositiva"/>
          <p:cNvSpPr>
            <a:spLocks noGrp="1"/>
          </p:cNvSpPr>
          <p:nvPr>
            <p:ph type="sldNum" sz="quarter" idx="10"/>
          </p:nvPr>
        </p:nvSpPr>
        <p:spPr/>
        <p:txBody>
          <a:bodyPr/>
          <a:lstStyle/>
          <a:p>
            <a:fld id="{D11B24E4-9380-4E5A-9E3C-F233BEB4745D}" type="slidenum">
              <a:rPr lang="es-ES" smtClean="0"/>
              <a:pPr/>
              <a:t>32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sz="2800" dirty="0"/>
          </a:p>
        </p:txBody>
      </p:sp>
      <p:sp>
        <p:nvSpPr>
          <p:cNvPr id="4" name="3 Marcador de número de diapositiva"/>
          <p:cNvSpPr>
            <a:spLocks noGrp="1"/>
          </p:cNvSpPr>
          <p:nvPr>
            <p:ph type="sldNum" sz="quarter" idx="10"/>
          </p:nvPr>
        </p:nvSpPr>
        <p:spPr/>
        <p:txBody>
          <a:bodyPr/>
          <a:lstStyle/>
          <a:p>
            <a:fld id="{D11B24E4-9380-4E5A-9E3C-F233BEB4745D}" type="slidenum">
              <a:rPr lang="es-ES" smtClean="0"/>
              <a:pPr/>
              <a:t>9</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sz="2800" dirty="0"/>
          </a:p>
        </p:txBody>
      </p:sp>
      <p:sp>
        <p:nvSpPr>
          <p:cNvPr id="4" name="3 Marcador de número de diapositiva"/>
          <p:cNvSpPr>
            <a:spLocks noGrp="1"/>
          </p:cNvSpPr>
          <p:nvPr>
            <p:ph type="sldNum" sz="quarter" idx="10"/>
          </p:nvPr>
        </p:nvSpPr>
        <p:spPr/>
        <p:txBody>
          <a:bodyPr/>
          <a:lstStyle/>
          <a:p>
            <a:fld id="{D11B24E4-9380-4E5A-9E3C-F233BEB4745D}" type="slidenum">
              <a:rPr lang="es-ES" smtClean="0"/>
              <a:pPr/>
              <a:t>11</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sz="2800" dirty="0"/>
          </a:p>
        </p:txBody>
      </p:sp>
      <p:sp>
        <p:nvSpPr>
          <p:cNvPr id="4" name="3 Marcador de número de diapositiva"/>
          <p:cNvSpPr>
            <a:spLocks noGrp="1"/>
          </p:cNvSpPr>
          <p:nvPr>
            <p:ph type="sldNum" sz="quarter" idx="10"/>
          </p:nvPr>
        </p:nvSpPr>
        <p:spPr/>
        <p:txBody>
          <a:bodyPr/>
          <a:lstStyle/>
          <a:p>
            <a:fld id="{D11B24E4-9380-4E5A-9E3C-F233BEB4745D}" type="slidenum">
              <a:rPr lang="es-ES" smtClean="0"/>
              <a:pPr/>
              <a:t>15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sz="2800" dirty="0"/>
          </a:p>
        </p:txBody>
      </p:sp>
      <p:sp>
        <p:nvSpPr>
          <p:cNvPr id="4" name="3 Marcador de número de diapositiva"/>
          <p:cNvSpPr>
            <a:spLocks noGrp="1"/>
          </p:cNvSpPr>
          <p:nvPr>
            <p:ph type="sldNum" sz="quarter" idx="10"/>
          </p:nvPr>
        </p:nvSpPr>
        <p:spPr/>
        <p:txBody>
          <a:bodyPr/>
          <a:lstStyle/>
          <a:p>
            <a:fld id="{D11B24E4-9380-4E5A-9E3C-F233BEB4745D}" type="slidenum">
              <a:rPr lang="es-ES" smtClean="0"/>
              <a:pPr/>
              <a:t>16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sz="2800" dirty="0"/>
          </a:p>
        </p:txBody>
      </p:sp>
      <p:sp>
        <p:nvSpPr>
          <p:cNvPr id="4" name="3 Marcador de número de diapositiva"/>
          <p:cNvSpPr>
            <a:spLocks noGrp="1"/>
          </p:cNvSpPr>
          <p:nvPr>
            <p:ph type="sldNum" sz="quarter" idx="10"/>
          </p:nvPr>
        </p:nvSpPr>
        <p:spPr/>
        <p:txBody>
          <a:bodyPr/>
          <a:lstStyle/>
          <a:p>
            <a:fld id="{D11B24E4-9380-4E5A-9E3C-F233BEB4745D}" type="slidenum">
              <a:rPr lang="es-ES" smtClean="0"/>
              <a:pPr/>
              <a:t>17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sz="2800" dirty="0"/>
          </a:p>
        </p:txBody>
      </p:sp>
      <p:sp>
        <p:nvSpPr>
          <p:cNvPr id="4" name="3 Marcador de número de diapositiva"/>
          <p:cNvSpPr>
            <a:spLocks noGrp="1"/>
          </p:cNvSpPr>
          <p:nvPr>
            <p:ph type="sldNum" sz="quarter" idx="10"/>
          </p:nvPr>
        </p:nvSpPr>
        <p:spPr/>
        <p:txBody>
          <a:bodyPr/>
          <a:lstStyle/>
          <a:p>
            <a:fld id="{D11B24E4-9380-4E5A-9E3C-F233BEB4745D}" type="slidenum">
              <a:rPr lang="es-ES" smtClean="0"/>
              <a:pPr/>
              <a:t>18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sz="2800" dirty="0"/>
          </a:p>
        </p:txBody>
      </p:sp>
      <p:sp>
        <p:nvSpPr>
          <p:cNvPr id="4" name="3 Marcador de número de diapositiva"/>
          <p:cNvSpPr>
            <a:spLocks noGrp="1"/>
          </p:cNvSpPr>
          <p:nvPr>
            <p:ph type="sldNum" sz="quarter" idx="10"/>
          </p:nvPr>
        </p:nvSpPr>
        <p:spPr/>
        <p:txBody>
          <a:bodyPr/>
          <a:lstStyle/>
          <a:p>
            <a:fld id="{D11B24E4-9380-4E5A-9E3C-F233BEB4745D}" type="slidenum">
              <a:rPr lang="es-ES" smtClean="0"/>
              <a:pPr/>
              <a:t>19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8FB715D-DE53-40EB-9419-1F5249506AF7}" type="datetimeFigureOut">
              <a:rPr lang="es-ES" smtClean="0"/>
              <a:pPr/>
              <a:t>17/09/2013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7EDD7A-1047-4572-AE0F-09CB8B30835A}" type="slidenum">
              <a:rPr lang="es-ES" smtClean="0"/>
              <a:pPr/>
              <a:t>‹Nº›</a:t>
            </a:fld>
            <a:endParaRPr lang="es-ES"/>
          </a:p>
        </p:txBody>
      </p:sp>
    </p:spTree>
  </p:cSld>
  <p:clrMapOvr>
    <a:masterClrMapping/>
  </p:clrMapOvr>
  <p:transition spd="slow" advClick="0" advTm="2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8FB715D-DE53-40EB-9419-1F5249506AF7}" type="datetimeFigureOut">
              <a:rPr lang="es-ES" smtClean="0"/>
              <a:pPr/>
              <a:t>17/09/2013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7EDD7A-1047-4572-AE0F-09CB8B30835A}" type="slidenum">
              <a:rPr lang="es-ES" smtClean="0"/>
              <a:pPr/>
              <a:t>‹Nº›</a:t>
            </a:fld>
            <a:endParaRPr lang="es-ES"/>
          </a:p>
        </p:txBody>
      </p:sp>
    </p:spTree>
  </p:cSld>
  <p:clrMapOvr>
    <a:masterClrMapping/>
  </p:clrMapOvr>
  <p:transition spd="slow" advClick="0" advTm="2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8FB715D-DE53-40EB-9419-1F5249506AF7}" type="datetimeFigureOut">
              <a:rPr lang="es-ES" smtClean="0"/>
              <a:pPr/>
              <a:t>17/09/2013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7EDD7A-1047-4572-AE0F-09CB8B30835A}" type="slidenum">
              <a:rPr lang="es-ES" smtClean="0"/>
              <a:pPr/>
              <a:t>‹Nº›</a:t>
            </a:fld>
            <a:endParaRPr lang="es-ES"/>
          </a:p>
        </p:txBody>
      </p:sp>
    </p:spTree>
  </p:cSld>
  <p:clrMapOvr>
    <a:masterClrMapping/>
  </p:clrMapOvr>
  <p:transition spd="slow" advClick="0" advTm="2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8FB715D-DE53-40EB-9419-1F5249506AF7}" type="datetimeFigureOut">
              <a:rPr lang="es-ES" smtClean="0"/>
              <a:pPr/>
              <a:t>17/09/2013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7EDD7A-1047-4572-AE0F-09CB8B30835A}" type="slidenum">
              <a:rPr lang="es-ES" smtClean="0"/>
              <a:pPr/>
              <a:t>‹Nº›</a:t>
            </a:fld>
            <a:endParaRPr lang="es-ES"/>
          </a:p>
        </p:txBody>
      </p:sp>
    </p:spTree>
  </p:cSld>
  <p:clrMapOvr>
    <a:masterClrMapping/>
  </p:clrMapOvr>
  <p:transition spd="slow" advClick="0" advTm="2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8FB715D-DE53-40EB-9419-1F5249506AF7}" type="datetimeFigureOut">
              <a:rPr lang="es-ES" smtClean="0"/>
              <a:pPr/>
              <a:t>17/09/2013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7EDD7A-1047-4572-AE0F-09CB8B30835A}" type="slidenum">
              <a:rPr lang="es-ES" smtClean="0"/>
              <a:pPr/>
              <a:t>‹Nº›</a:t>
            </a:fld>
            <a:endParaRPr lang="es-ES"/>
          </a:p>
        </p:txBody>
      </p:sp>
    </p:spTree>
  </p:cSld>
  <p:clrMapOvr>
    <a:masterClrMapping/>
  </p:clrMapOvr>
  <p:transition spd="slow" advClick="0" advTm="2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8FB715D-DE53-40EB-9419-1F5249506AF7}" type="datetimeFigureOut">
              <a:rPr lang="es-ES" smtClean="0"/>
              <a:pPr/>
              <a:t>17/09/2013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7EDD7A-1047-4572-AE0F-09CB8B30835A}" type="slidenum">
              <a:rPr lang="es-ES" smtClean="0"/>
              <a:pPr/>
              <a:t>‹Nº›</a:t>
            </a:fld>
            <a:endParaRPr lang="es-ES"/>
          </a:p>
        </p:txBody>
      </p:sp>
    </p:spTree>
  </p:cSld>
  <p:clrMapOvr>
    <a:masterClrMapping/>
  </p:clrMapOvr>
  <p:transition spd="slow" advClick="0" advTm="2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8FB715D-DE53-40EB-9419-1F5249506AF7}" type="datetimeFigureOut">
              <a:rPr lang="es-ES" smtClean="0"/>
              <a:pPr/>
              <a:t>17/09/2013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7EDD7A-1047-4572-AE0F-09CB8B30835A}" type="slidenum">
              <a:rPr lang="es-ES" smtClean="0"/>
              <a:pPr/>
              <a:t>‹Nº›</a:t>
            </a:fld>
            <a:endParaRPr lang="es-ES"/>
          </a:p>
        </p:txBody>
      </p:sp>
    </p:spTree>
  </p:cSld>
  <p:clrMapOvr>
    <a:masterClrMapping/>
  </p:clrMapOvr>
  <p:transition spd="slow" advClick="0" advTm="2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8FB715D-DE53-40EB-9419-1F5249506AF7}" type="datetimeFigureOut">
              <a:rPr lang="es-ES" smtClean="0"/>
              <a:pPr/>
              <a:t>17/09/2013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7EDD7A-1047-4572-AE0F-09CB8B30835A}" type="slidenum">
              <a:rPr lang="es-ES" smtClean="0"/>
              <a:pPr/>
              <a:t>‹Nº›</a:t>
            </a:fld>
            <a:endParaRPr lang="es-ES"/>
          </a:p>
        </p:txBody>
      </p:sp>
    </p:spTree>
  </p:cSld>
  <p:clrMapOvr>
    <a:masterClrMapping/>
  </p:clrMapOvr>
  <p:transition spd="slow" advClick="0" advTm="2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8FB715D-DE53-40EB-9419-1F5249506AF7}" type="datetimeFigureOut">
              <a:rPr lang="es-ES" smtClean="0"/>
              <a:pPr/>
              <a:t>17/09/2013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7EDD7A-1047-4572-AE0F-09CB8B30835A}" type="slidenum">
              <a:rPr lang="es-ES" smtClean="0"/>
              <a:pPr/>
              <a:t>‹Nº›</a:t>
            </a:fld>
            <a:endParaRPr lang="es-ES"/>
          </a:p>
        </p:txBody>
      </p:sp>
    </p:spTree>
  </p:cSld>
  <p:clrMapOvr>
    <a:masterClrMapping/>
  </p:clrMapOvr>
  <p:transition spd="slow" advClick="0" advTm="2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8FB715D-DE53-40EB-9419-1F5249506AF7}" type="datetimeFigureOut">
              <a:rPr lang="es-ES" smtClean="0"/>
              <a:pPr/>
              <a:t>17/09/2013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7EDD7A-1047-4572-AE0F-09CB8B30835A}" type="slidenum">
              <a:rPr lang="es-ES" smtClean="0"/>
              <a:pPr/>
              <a:t>‹Nº›</a:t>
            </a:fld>
            <a:endParaRPr lang="es-ES"/>
          </a:p>
        </p:txBody>
      </p:sp>
    </p:spTree>
  </p:cSld>
  <p:clrMapOvr>
    <a:masterClrMapping/>
  </p:clrMapOvr>
  <p:transition spd="slow" advClick="0" advTm="2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8FB715D-DE53-40EB-9419-1F5249506AF7}" type="datetimeFigureOut">
              <a:rPr lang="es-ES" smtClean="0"/>
              <a:pPr/>
              <a:t>17/09/2013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7EDD7A-1047-4572-AE0F-09CB8B30835A}" type="slidenum">
              <a:rPr lang="es-ES" smtClean="0"/>
              <a:pPr/>
              <a:t>‹Nº›</a:t>
            </a:fld>
            <a:endParaRPr lang="es-ES"/>
          </a:p>
        </p:txBody>
      </p:sp>
    </p:spTree>
  </p:cSld>
  <p:clrMapOvr>
    <a:masterClrMapping/>
  </p:clrMapOvr>
  <p:transition spd="slow" advClick="0" advTm="2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FB715D-DE53-40EB-9419-1F5249506AF7}" type="datetimeFigureOut">
              <a:rPr lang="es-ES" smtClean="0"/>
              <a:pPr/>
              <a:t>17/09/2013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EDD7A-1047-4572-AE0F-09CB8B30835A}"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20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jpeg"/><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slide" Target="slide2.xml"/><Relationship Id="rId4" Type="http://schemas.openxmlformats.org/officeDocument/2006/relationships/image" Target="../media/image3.jpeg"/><Relationship Id="rId9"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5.gif"/><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slideLayout" Target="../slideLayouts/slideLayout2.xml"/><Relationship Id="rId16" Type="http://schemas.openxmlformats.org/officeDocument/2006/relationships/image" Target="../media/image27.jpeg"/><Relationship Id="rId1" Type="http://schemas.openxmlformats.org/officeDocument/2006/relationships/tags" Target="../tags/tag10.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wmf"/><Relationship Id="rId15" Type="http://schemas.openxmlformats.org/officeDocument/2006/relationships/image" Target="../media/image26.jpeg"/><Relationship Id="rId10" Type="http://schemas.openxmlformats.org/officeDocument/2006/relationships/image" Target="../media/image21.wmf"/><Relationship Id="rId4" Type="http://schemas.openxmlformats.org/officeDocument/2006/relationships/image" Target="../media/image8.wmf"/><Relationship Id="rId9" Type="http://schemas.openxmlformats.org/officeDocument/2006/relationships/image" Target="../media/image20.jpeg"/><Relationship Id="rId1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8" Type="http://schemas.openxmlformats.org/officeDocument/2006/relationships/hyperlink" Target="http://en.wikipedia.org/wiki/Support_engineering" TargetMode="External"/><Relationship Id="rId3" Type="http://schemas.openxmlformats.org/officeDocument/2006/relationships/notesSlide" Target="../notesSlides/notesSlide8.xml"/><Relationship Id="rId7" Type="http://schemas.openxmlformats.org/officeDocument/2006/relationships/hyperlink" Target="http://en.wikipedia.org/wiki/Reliability_engineering" TargetMode="Externa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hyperlink" Target="http://en.wikipedia.org/wiki/Ilities" TargetMode="External"/><Relationship Id="rId5" Type="http://schemas.openxmlformats.org/officeDocument/2006/relationships/hyperlink" Target="http://en.wikipedia.org/wiki/System" TargetMode="External"/><Relationship Id="rId10" Type="http://schemas.openxmlformats.org/officeDocument/2006/relationships/hyperlink" Target="http://es.wikipedia.org/wiki/Sistema" TargetMode="External"/><Relationship Id="rId4" Type="http://schemas.openxmlformats.org/officeDocument/2006/relationships/hyperlink" Target="http://en.wikipedia.org/wiki/Equipment" TargetMode="External"/><Relationship Id="rId9" Type="http://schemas.openxmlformats.org/officeDocument/2006/relationships/hyperlink" Target="http://en.wikipedia.org/wiki/Maintainability"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8.xml"/><Relationship Id="rId7" Type="http://schemas.openxmlformats.org/officeDocument/2006/relationships/slide" Target="slide26.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4.xml"/><Relationship Id="rId4"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4.xml"/><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slide" Target="slide31.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1.xml"/><Relationship Id="rId5" Type="http://schemas.openxmlformats.org/officeDocument/2006/relationships/slide" Target="slide31.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 descr="C:\Documents and Settings\Administrador\Mis documentos\Mis imágenes\ADMINISTRATIVO.jpg"/>
          <p:cNvPicPr>
            <a:picLocks noChangeAspect="1" noChangeArrowheads="1"/>
          </p:cNvPicPr>
          <p:nvPr/>
        </p:nvPicPr>
        <p:blipFill>
          <a:blip r:embed="rId4" cstate="print"/>
          <a:srcRect/>
          <a:stretch>
            <a:fillRect/>
          </a:stretch>
        </p:blipFill>
        <p:spPr bwMode="auto">
          <a:xfrm>
            <a:off x="-1" y="0"/>
            <a:ext cx="9144001" cy="6858000"/>
          </a:xfrm>
          <a:prstGeom prst="rect">
            <a:avLst/>
          </a:prstGeom>
          <a:noFill/>
        </p:spPr>
      </p:pic>
      <p:graphicFrame>
        <p:nvGraphicFramePr>
          <p:cNvPr id="4" name="3 Tabla"/>
          <p:cNvGraphicFramePr>
            <a:graphicFrameLocks noGrp="1"/>
          </p:cNvGraphicFramePr>
          <p:nvPr/>
        </p:nvGraphicFramePr>
        <p:xfrm>
          <a:off x="0" y="-603448"/>
          <a:ext cx="9144000" cy="8412693"/>
        </p:xfrm>
        <a:graphic>
          <a:graphicData uri="http://schemas.openxmlformats.org/drawingml/2006/table">
            <a:tbl>
              <a:tblPr/>
              <a:tblGrid>
                <a:gridCol w="9144000"/>
              </a:tblGrid>
              <a:tr h="216024">
                <a:tc>
                  <a:txBody>
                    <a:bodyPr/>
                    <a:lstStyle/>
                    <a:p>
                      <a:pPr algn="ctr">
                        <a:spcAft>
                          <a:spcPts val="0"/>
                        </a:spcAft>
                      </a:pPr>
                      <a:endParaRPr lang="es-ES" sz="1200" cap="all" dirty="0">
                        <a:latin typeface="Arial"/>
                        <a:ea typeface="Times New Roman"/>
                        <a:cs typeface="Times New Roman"/>
                      </a:endParaRPr>
                    </a:p>
                  </a:txBody>
                  <a:tcPr marL="68580" marR="68580" marT="0" marB="0">
                    <a:lnL>
                      <a:noFill/>
                    </a:lnL>
                    <a:lnR>
                      <a:noFill/>
                    </a:lnR>
                    <a:lnT>
                      <a:noFill/>
                    </a:lnT>
                    <a:lnB>
                      <a:noFill/>
                    </a:lnB>
                  </a:tcPr>
                </a:tc>
              </a:tr>
              <a:tr h="3096344">
                <a:tc>
                  <a:txBody>
                    <a:bodyPr/>
                    <a:lstStyle/>
                    <a:p>
                      <a:pPr algn="ctr">
                        <a:spcAft>
                          <a:spcPts val="0"/>
                        </a:spcAft>
                      </a:pPr>
                      <a:endParaRPr lang="es-EC" sz="3200" b="1" cap="all" dirty="0" smtClean="0">
                        <a:latin typeface="Arial"/>
                        <a:ea typeface="Times New Roman"/>
                        <a:cs typeface="Times New Roman"/>
                      </a:endParaRPr>
                    </a:p>
                    <a:p>
                      <a:pPr algn="ctr">
                        <a:spcAft>
                          <a:spcPts val="0"/>
                        </a:spcAft>
                      </a:pPr>
                      <a:endParaRPr lang="es-EC" sz="3200" b="1" cap="all" dirty="0" smtClean="0">
                        <a:latin typeface="Arial"/>
                        <a:ea typeface="Times New Roman"/>
                        <a:cs typeface="Times New Roman"/>
                      </a:endParaRPr>
                    </a:p>
                    <a:p>
                      <a:pPr algn="ctr">
                        <a:spcAft>
                          <a:spcPts val="0"/>
                        </a:spcAft>
                      </a:pPr>
                      <a:r>
                        <a:rPr lang="es-EC" sz="3200" b="1" cap="all" dirty="0" smtClean="0">
                          <a:latin typeface="Arial"/>
                          <a:ea typeface="Times New Roman"/>
                          <a:cs typeface="Times New Roman"/>
                        </a:rPr>
                        <a:t>VICERRECTORADO </a:t>
                      </a:r>
                      <a:r>
                        <a:rPr lang="es-EC" sz="3200" b="1" cap="all" dirty="0">
                          <a:latin typeface="Arial"/>
                          <a:ea typeface="Times New Roman"/>
                          <a:cs typeface="Times New Roman"/>
                        </a:rPr>
                        <a:t>DE INVESTIGACIONES Y VINCULACIÓN CON LA COLECTIVIDAD</a:t>
                      </a:r>
                      <a:endParaRPr lang="es-ES" sz="3200" dirty="0">
                        <a:latin typeface="Arial"/>
                        <a:ea typeface="Times New Roman"/>
                        <a:cs typeface="Times New Roman"/>
                      </a:endParaRPr>
                    </a:p>
                    <a:p>
                      <a:pPr algn="ctr">
                        <a:spcAft>
                          <a:spcPts val="0"/>
                        </a:spcAft>
                      </a:pPr>
                      <a:endParaRPr lang="es-ES" sz="1400" b="1" cap="all" dirty="0" smtClean="0">
                        <a:latin typeface="Arial"/>
                        <a:ea typeface="Times New Roman"/>
                        <a:cs typeface="Times New Roman"/>
                      </a:endParaRPr>
                    </a:p>
                    <a:p>
                      <a:pPr algn="ctr">
                        <a:spcAft>
                          <a:spcPts val="0"/>
                        </a:spcAft>
                      </a:pPr>
                      <a:endParaRPr lang="es-ES" sz="1400" b="1" cap="all" dirty="0" smtClean="0">
                        <a:latin typeface="Arial"/>
                        <a:ea typeface="Times New Roman"/>
                        <a:cs typeface="Times New Roman"/>
                      </a:endParaRPr>
                    </a:p>
                    <a:p>
                      <a:pPr algn="ctr">
                        <a:spcAft>
                          <a:spcPts val="0"/>
                        </a:spcAft>
                      </a:pPr>
                      <a:r>
                        <a:rPr lang="es-ES" sz="2400" b="1" cap="all" dirty="0" smtClean="0">
                          <a:latin typeface="Arial"/>
                          <a:ea typeface="Times New Roman"/>
                          <a:cs typeface="Times New Roman"/>
                        </a:rPr>
                        <a:t>DEPARTAMENTO </a:t>
                      </a:r>
                      <a:r>
                        <a:rPr lang="es-ES" sz="2400" b="1" cap="all" dirty="0">
                          <a:latin typeface="Arial"/>
                          <a:ea typeface="Times New Roman"/>
                          <a:cs typeface="Times New Roman"/>
                        </a:rPr>
                        <a:t>DE CIENCIAS DE LA TIERRA Y LA </a:t>
                      </a:r>
                      <a:r>
                        <a:rPr lang="es-ES" sz="2400" b="1" cap="all" dirty="0" smtClean="0">
                          <a:latin typeface="Arial"/>
                          <a:ea typeface="Times New Roman"/>
                          <a:cs typeface="Times New Roman"/>
                        </a:rPr>
                        <a:t>CONSTRUCCIÓN</a:t>
                      </a:r>
                    </a:p>
                    <a:p>
                      <a:pPr algn="ctr">
                        <a:spcAft>
                          <a:spcPts val="0"/>
                        </a:spcAft>
                      </a:pPr>
                      <a:endParaRPr lang="es-ES" sz="2400" dirty="0" smtClean="0">
                        <a:latin typeface="Arial"/>
                        <a:ea typeface="Times New Roman"/>
                        <a:cs typeface="Times New Roman"/>
                      </a:endParaRPr>
                    </a:p>
                    <a:p>
                      <a:pPr algn="ctr">
                        <a:spcAft>
                          <a:spcPts val="0"/>
                        </a:spcAft>
                      </a:pPr>
                      <a:endParaRPr lang="es-ES" sz="2400" dirty="0">
                        <a:latin typeface="Arial"/>
                        <a:ea typeface="Times New Roman"/>
                        <a:cs typeface="Times New Roman"/>
                      </a:endParaRPr>
                    </a:p>
                  </a:txBody>
                  <a:tcPr marL="68580" marR="68580" marT="0" marB="0">
                    <a:lnL>
                      <a:noFill/>
                    </a:lnL>
                    <a:lnR>
                      <a:noFill/>
                    </a:lnR>
                    <a:lnT>
                      <a:noFill/>
                    </a:lnT>
                    <a:lnB>
                      <a:noFill/>
                    </a:lnB>
                  </a:tcPr>
                </a:tc>
              </a:tr>
              <a:tr h="1491168">
                <a:tc>
                  <a:txBody>
                    <a:bodyPr/>
                    <a:lstStyle/>
                    <a:p>
                      <a:pPr algn="ctr">
                        <a:spcAft>
                          <a:spcPts val="0"/>
                        </a:spcAft>
                      </a:pPr>
                      <a:r>
                        <a:rPr lang="es-ES" sz="2000" b="1" cap="all" dirty="0" smtClean="0">
                          <a:latin typeface="Arial"/>
                          <a:ea typeface="Times New Roman"/>
                          <a:cs typeface="Times New Roman"/>
                        </a:rPr>
                        <a:t>MAESTRÍA </a:t>
                      </a:r>
                      <a:r>
                        <a:rPr lang="es-ES" sz="2000" b="1" cap="all" dirty="0">
                          <a:latin typeface="Arial"/>
                          <a:ea typeface="Times New Roman"/>
                          <a:cs typeface="Times New Roman"/>
                        </a:rPr>
                        <a:t>EN </a:t>
                      </a:r>
                      <a:r>
                        <a:rPr lang="es-ES" sz="2000" b="1" cap="all" dirty="0" smtClean="0">
                          <a:latin typeface="Arial"/>
                          <a:ea typeface="Times New Roman"/>
                          <a:cs typeface="Times New Roman"/>
                        </a:rPr>
                        <a:t>ADMINISTRACIÓN </a:t>
                      </a:r>
                      <a:r>
                        <a:rPr lang="es-ES" sz="2000" b="1" cap="all" dirty="0">
                          <a:latin typeface="Arial"/>
                          <a:ea typeface="Times New Roman"/>
                          <a:cs typeface="Times New Roman"/>
                        </a:rPr>
                        <a:t>DE LA CONSTRUCCIÓN (MAC</a:t>
                      </a:r>
                      <a:r>
                        <a:rPr lang="es-ES" sz="2000" b="1" cap="all" dirty="0" smtClean="0">
                          <a:latin typeface="Arial"/>
                          <a:ea typeface="Times New Roman"/>
                          <a:cs typeface="Times New Roman"/>
                        </a:rPr>
                        <a:t>)</a:t>
                      </a:r>
                    </a:p>
                    <a:p>
                      <a:pPr algn="ctr">
                        <a:spcAft>
                          <a:spcPts val="0"/>
                        </a:spcAft>
                      </a:pPr>
                      <a:endParaRPr lang="es-ES" sz="2000" b="1" cap="all" dirty="0" smtClean="0">
                        <a:latin typeface="Arial"/>
                        <a:ea typeface="Times New Roman"/>
                        <a:cs typeface="Times New Roman"/>
                      </a:endParaRPr>
                    </a:p>
                    <a:p>
                      <a:pPr algn="ctr">
                        <a:spcAft>
                          <a:spcPts val="0"/>
                        </a:spcAft>
                      </a:pPr>
                      <a:r>
                        <a:rPr lang="es-EC" sz="3200" b="1" kern="1200" dirty="0" smtClean="0">
                          <a:solidFill>
                            <a:schemeClr val="tx1"/>
                          </a:solidFill>
                          <a:latin typeface="+mn-lt"/>
                          <a:ea typeface="+mn-ea"/>
                          <a:cs typeface="+mn-cs"/>
                        </a:rPr>
                        <a:t>MODELO DE GESTIÓN PARA MONITOREO </a:t>
                      </a:r>
                    </a:p>
                    <a:p>
                      <a:pPr algn="ctr">
                        <a:spcAft>
                          <a:spcPts val="0"/>
                        </a:spcAft>
                      </a:pPr>
                      <a:r>
                        <a:rPr lang="es-EC" sz="3200" b="1" kern="1200" dirty="0" smtClean="0">
                          <a:solidFill>
                            <a:schemeClr val="tx1"/>
                          </a:solidFill>
                          <a:latin typeface="+mn-lt"/>
                          <a:ea typeface="+mn-ea"/>
                          <a:cs typeface="+mn-cs"/>
                        </a:rPr>
                        <a:t>Y CONTROL DE OBRAS CIVILES (MGMC)</a:t>
                      </a:r>
                      <a:endParaRPr lang="es-ES" sz="3200" dirty="0">
                        <a:latin typeface="Arial"/>
                        <a:ea typeface="Times New Roman"/>
                        <a:cs typeface="Times New Roman"/>
                      </a:endParaRPr>
                    </a:p>
                  </a:txBody>
                  <a:tcPr marL="68580" marR="68580" marT="0" marB="0">
                    <a:lnL>
                      <a:noFill/>
                    </a:lnL>
                    <a:lnR>
                      <a:noFill/>
                    </a:lnR>
                    <a:lnT>
                      <a:noFill/>
                    </a:lnT>
                    <a:lnB>
                      <a:noFill/>
                    </a:lnB>
                  </a:tcPr>
                </a:tc>
              </a:tr>
              <a:tr h="2771229">
                <a:tc>
                  <a:txBody>
                    <a:bodyPr/>
                    <a:lstStyle/>
                    <a:p>
                      <a:pPr algn="ctr">
                        <a:spcAft>
                          <a:spcPts val="0"/>
                        </a:spcAft>
                      </a:pPr>
                      <a:r>
                        <a:rPr lang="es-EC" sz="2000" b="1" kern="1200" dirty="0" smtClean="0">
                          <a:solidFill>
                            <a:schemeClr val="tx1"/>
                          </a:solidFill>
                          <a:latin typeface="+mn-lt"/>
                          <a:ea typeface="+mn-ea"/>
                          <a:cs typeface="+mn-cs"/>
                        </a:rPr>
                        <a:t>EXPOSITOR:</a:t>
                      </a:r>
                      <a:r>
                        <a:rPr lang="es-EC" sz="2000" b="1" kern="1200" baseline="0" dirty="0" smtClean="0">
                          <a:solidFill>
                            <a:schemeClr val="tx1"/>
                          </a:solidFill>
                          <a:latin typeface="+mn-lt"/>
                          <a:ea typeface="+mn-ea"/>
                          <a:cs typeface="+mn-cs"/>
                        </a:rPr>
                        <a:t> </a:t>
                      </a:r>
                      <a:r>
                        <a:rPr lang="es-EC" sz="2000" b="1" kern="1200" dirty="0" smtClean="0">
                          <a:solidFill>
                            <a:schemeClr val="tx1"/>
                          </a:solidFill>
                          <a:latin typeface="+mn-lt"/>
                          <a:ea typeface="+mn-ea"/>
                          <a:cs typeface="+mn-cs"/>
                        </a:rPr>
                        <a:t>ARQ. HUGO MARCELO AYALA PADILLA  </a:t>
                      </a:r>
                    </a:p>
                    <a:p>
                      <a:pPr algn="ctr">
                        <a:spcAft>
                          <a:spcPts val="0"/>
                        </a:spcAft>
                      </a:pPr>
                      <a:r>
                        <a:rPr lang="es-EC" sz="1800" b="1" kern="1200" dirty="0" smtClean="0">
                          <a:solidFill>
                            <a:schemeClr val="tx1"/>
                          </a:solidFill>
                          <a:latin typeface="+mn-lt"/>
                          <a:ea typeface="+mn-ea"/>
                          <a:cs typeface="+mn-cs"/>
                        </a:rPr>
                        <a:t>SANGOLQUÍ</a:t>
                      </a:r>
                      <a:r>
                        <a:rPr lang="es-EC" sz="1800" b="1" kern="1200" baseline="0" dirty="0" smtClean="0">
                          <a:solidFill>
                            <a:schemeClr val="tx1"/>
                          </a:solidFill>
                          <a:latin typeface="+mn-lt"/>
                          <a:ea typeface="+mn-ea"/>
                          <a:cs typeface="+mn-cs"/>
                        </a:rPr>
                        <a:t> 2013</a:t>
                      </a:r>
                      <a:endParaRPr lang="es-ES" sz="2400" b="1" dirty="0">
                        <a:latin typeface="Arial"/>
                        <a:ea typeface="Times New Roman"/>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Tree>
    <p:custDataLst>
      <p:tags r:id="rId1"/>
    </p:custDataLst>
  </p:cSld>
  <p:clrMapOvr>
    <a:masterClrMapping/>
  </p:clrMapOvr>
  <p:transition spd="slow" advClick="0" advTm="1673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3729"/>
                                        </p:tgtEl>
                                        <p:attrNameLst>
                                          <p:attrName>style.visibility</p:attrName>
                                        </p:attrNameLst>
                                      </p:cBhvr>
                                      <p:to>
                                        <p:strVal val="visible"/>
                                      </p:to>
                                    </p:set>
                                    <p:animEffect transition="in" filter="diamond(in)">
                                      <p:cBhvr>
                                        <p:cTn id="7" dur="5000"/>
                                        <p:tgtEl>
                                          <p:spTgt spid="737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olegios,edificios,educación,enseñanza,escuelas"/>
          <p:cNvPicPr>
            <a:picLocks noChangeAspect="1" noChangeArrowheads="1"/>
          </p:cNvPicPr>
          <p:nvPr/>
        </p:nvPicPr>
        <p:blipFill>
          <a:blip r:embed="rId3" cstate="print"/>
          <a:srcRect/>
          <a:stretch>
            <a:fillRect/>
          </a:stretch>
        </p:blipFill>
        <p:spPr bwMode="auto">
          <a:xfrm>
            <a:off x="539552" y="980728"/>
            <a:ext cx="1080120" cy="1080120"/>
          </a:xfrm>
          <a:prstGeom prst="rect">
            <a:avLst/>
          </a:prstGeom>
          <a:noFill/>
        </p:spPr>
      </p:pic>
      <p:sp>
        <p:nvSpPr>
          <p:cNvPr id="5" name="1 Título"/>
          <p:cNvSpPr txBox="1">
            <a:spLocks/>
          </p:cNvSpPr>
          <p:nvPr/>
        </p:nvSpPr>
        <p:spPr>
          <a:xfrm>
            <a:off x="611560" y="404664"/>
            <a:ext cx="8352928" cy="4320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FF0000"/>
                </a:solidFill>
                <a:effectLst/>
                <a:uLnTx/>
                <a:uFillTx/>
                <a:latin typeface="+mj-lt"/>
                <a:ea typeface="+mj-ea"/>
                <a:cs typeface="+mj-cs"/>
              </a:rPr>
              <a:t>MODELOS</a:t>
            </a:r>
            <a:r>
              <a:rPr kumimoji="0" lang="es-ES" sz="3200" b="1" i="0" u="none" strike="noStrike" kern="1200" cap="none" spc="0" normalizeH="0" noProof="0" dirty="0" smtClean="0">
                <a:ln>
                  <a:noFill/>
                </a:ln>
                <a:solidFill>
                  <a:srgbClr val="FF0000"/>
                </a:solidFill>
                <a:effectLst/>
                <a:uLnTx/>
                <a:uFillTx/>
                <a:latin typeface="+mj-lt"/>
                <a:ea typeface="+mj-ea"/>
                <a:cs typeface="+mj-cs"/>
              </a:rPr>
              <a:t> DE GESTIÓN (GERENCIAMIENTO)</a:t>
            </a:r>
            <a:endParaRPr kumimoji="0" lang="es-ES" sz="3200" b="1" i="0" u="none" strike="noStrike" kern="1200" cap="none" spc="0" normalizeH="0" baseline="0" noProof="0" dirty="0" smtClean="0">
              <a:ln>
                <a:noFill/>
              </a:ln>
              <a:solidFill>
                <a:srgbClr val="FF0000"/>
              </a:solidFill>
              <a:effectLst/>
              <a:uLnTx/>
              <a:uFillTx/>
              <a:latin typeface="+mj-lt"/>
              <a:ea typeface="+mj-ea"/>
              <a:cs typeface="+mj-cs"/>
            </a:endParaRPr>
          </a:p>
        </p:txBody>
      </p:sp>
      <p:pic>
        <p:nvPicPr>
          <p:cNvPr id="98308" name="Picture 4" descr="fotografías,herramientas,industria,inspeccionar,mujeres,personas,profesiones,teodolitos,topógrafos"/>
          <p:cNvPicPr>
            <a:picLocks noChangeAspect="1" noChangeArrowheads="1"/>
          </p:cNvPicPr>
          <p:nvPr/>
        </p:nvPicPr>
        <p:blipFill>
          <a:blip r:embed="rId4" cstate="print"/>
          <a:srcRect/>
          <a:stretch>
            <a:fillRect/>
          </a:stretch>
        </p:blipFill>
        <p:spPr bwMode="auto">
          <a:xfrm>
            <a:off x="467544" y="2276872"/>
            <a:ext cx="1080120" cy="1080120"/>
          </a:xfrm>
          <a:prstGeom prst="rect">
            <a:avLst/>
          </a:prstGeom>
          <a:noFill/>
        </p:spPr>
      </p:pic>
      <p:pic>
        <p:nvPicPr>
          <p:cNvPr id="98312" name="Picture 8" descr="Australia,Australianos,cielos,ciudades,construcciones,Darling Harbour,ferrocarriles,fotografías,monorraíles,paisajes urbanos,raíles,Sydney,transporte público,transportes,trenes,trenes de pasajeros,vías,vías de tren"/>
          <p:cNvPicPr>
            <a:picLocks noChangeAspect="1" noChangeArrowheads="1"/>
          </p:cNvPicPr>
          <p:nvPr/>
        </p:nvPicPr>
        <p:blipFill>
          <a:blip r:embed="rId5" cstate="print"/>
          <a:srcRect/>
          <a:stretch>
            <a:fillRect/>
          </a:stretch>
        </p:blipFill>
        <p:spPr bwMode="auto">
          <a:xfrm>
            <a:off x="395536" y="3573016"/>
            <a:ext cx="1178794" cy="1178794"/>
          </a:xfrm>
          <a:prstGeom prst="rect">
            <a:avLst/>
          </a:prstGeom>
          <a:noFill/>
        </p:spPr>
      </p:pic>
      <p:pic>
        <p:nvPicPr>
          <p:cNvPr id="98314" name="Picture 10" descr="amor,cartas,cartas de amor,celebraciones,corazones,correo,día de San Valentín,enamorados,ocasiones especiales,pájaros,palomas,regalo especial,vacaciones"/>
          <p:cNvPicPr>
            <a:picLocks noChangeAspect="1" noChangeArrowheads="1"/>
          </p:cNvPicPr>
          <p:nvPr/>
        </p:nvPicPr>
        <p:blipFill>
          <a:blip r:embed="rId6" cstate="print"/>
          <a:srcRect/>
          <a:stretch>
            <a:fillRect/>
          </a:stretch>
        </p:blipFill>
        <p:spPr bwMode="auto">
          <a:xfrm>
            <a:off x="611560" y="4941168"/>
            <a:ext cx="720080" cy="720080"/>
          </a:xfrm>
          <a:prstGeom prst="rect">
            <a:avLst/>
          </a:prstGeom>
          <a:noFill/>
        </p:spPr>
      </p:pic>
      <p:sp>
        <p:nvSpPr>
          <p:cNvPr id="10" name="9 CuadroTexto"/>
          <p:cNvSpPr txBox="1"/>
          <p:nvPr/>
        </p:nvSpPr>
        <p:spPr>
          <a:xfrm>
            <a:off x="0" y="5949280"/>
            <a:ext cx="1907704" cy="646331"/>
          </a:xfrm>
          <a:prstGeom prst="rect">
            <a:avLst/>
          </a:prstGeom>
          <a:noFill/>
        </p:spPr>
        <p:txBody>
          <a:bodyPr wrap="square" rtlCol="0">
            <a:spAutoFit/>
          </a:bodyPr>
          <a:lstStyle/>
          <a:p>
            <a:pPr algn="ctr"/>
            <a:r>
              <a:rPr lang="es-ES" dirty="0" smtClean="0"/>
              <a:t>ACTIVIDADES  EMPRESAS</a:t>
            </a:r>
            <a:endParaRPr lang="es-ES" dirty="0"/>
          </a:p>
        </p:txBody>
      </p:sp>
      <p:sp>
        <p:nvSpPr>
          <p:cNvPr id="11" name="10 Elipse"/>
          <p:cNvSpPr/>
          <p:nvPr/>
        </p:nvSpPr>
        <p:spPr>
          <a:xfrm>
            <a:off x="1979712" y="1412776"/>
            <a:ext cx="2304256" cy="792088"/>
          </a:xfrm>
          <a:prstGeom prst="ellips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PLANIFICACIÓN ESTRATÉGICA</a:t>
            </a:r>
          </a:p>
        </p:txBody>
      </p:sp>
      <p:pic>
        <p:nvPicPr>
          <p:cNvPr id="98315" name="Picture 11" descr="C:\Archivos de programa\Microsoft Office\MEDIA\CAGCAT10\j0285698.wmf"/>
          <p:cNvPicPr>
            <a:picLocks noChangeAspect="1" noChangeArrowheads="1"/>
          </p:cNvPicPr>
          <p:nvPr/>
        </p:nvPicPr>
        <p:blipFill>
          <a:blip r:embed="rId7" cstate="print"/>
          <a:srcRect/>
          <a:stretch>
            <a:fillRect/>
          </a:stretch>
        </p:blipFill>
        <p:spPr bwMode="auto">
          <a:xfrm>
            <a:off x="4499992" y="1268760"/>
            <a:ext cx="1152128" cy="1231117"/>
          </a:xfrm>
          <a:prstGeom prst="rect">
            <a:avLst/>
          </a:prstGeom>
          <a:noFill/>
        </p:spPr>
      </p:pic>
      <p:pic>
        <p:nvPicPr>
          <p:cNvPr id="98317" name="Picture 13" descr="C:\Archivos de programa\Microsoft Office\MEDIA\CAGCAT10\j0235319.wmf"/>
          <p:cNvPicPr>
            <a:picLocks noChangeAspect="1" noChangeArrowheads="1"/>
          </p:cNvPicPr>
          <p:nvPr/>
        </p:nvPicPr>
        <p:blipFill>
          <a:blip r:embed="rId8" cstate="print"/>
          <a:srcRect/>
          <a:stretch>
            <a:fillRect/>
          </a:stretch>
        </p:blipFill>
        <p:spPr bwMode="auto">
          <a:xfrm>
            <a:off x="4283968" y="4509120"/>
            <a:ext cx="1481060" cy="1512168"/>
          </a:xfrm>
          <a:prstGeom prst="rect">
            <a:avLst/>
          </a:prstGeom>
          <a:noFill/>
        </p:spPr>
      </p:pic>
      <p:sp>
        <p:nvSpPr>
          <p:cNvPr id="19" name="18 CuadroTexto"/>
          <p:cNvSpPr txBox="1"/>
          <p:nvPr/>
        </p:nvSpPr>
        <p:spPr>
          <a:xfrm>
            <a:off x="3923928" y="6093296"/>
            <a:ext cx="1907704" cy="369332"/>
          </a:xfrm>
          <a:prstGeom prst="rect">
            <a:avLst/>
          </a:prstGeom>
          <a:noFill/>
        </p:spPr>
        <p:txBody>
          <a:bodyPr wrap="square" rtlCol="0">
            <a:spAutoFit/>
          </a:bodyPr>
          <a:lstStyle/>
          <a:p>
            <a:pPr algn="ctr"/>
            <a:r>
              <a:rPr lang="es-ES" dirty="0" smtClean="0"/>
              <a:t>SATISFACCIÓN</a:t>
            </a:r>
            <a:endParaRPr lang="es-ES" dirty="0"/>
          </a:p>
        </p:txBody>
      </p:sp>
      <p:sp>
        <p:nvSpPr>
          <p:cNvPr id="22" name="21 Elipse"/>
          <p:cNvSpPr/>
          <p:nvPr/>
        </p:nvSpPr>
        <p:spPr>
          <a:xfrm>
            <a:off x="1979712" y="4581128"/>
            <a:ext cx="2304256" cy="792088"/>
          </a:xfrm>
          <a:prstGeom prst="ellips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RESTRICCIONES</a:t>
            </a:r>
          </a:p>
        </p:txBody>
      </p:sp>
      <p:sp>
        <p:nvSpPr>
          <p:cNvPr id="23" name="22 Elipse"/>
          <p:cNvSpPr/>
          <p:nvPr/>
        </p:nvSpPr>
        <p:spPr>
          <a:xfrm>
            <a:off x="1907704" y="2564904"/>
            <a:ext cx="2304256" cy="792088"/>
          </a:xfrm>
          <a:prstGeom prst="ellips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CALIDAD</a:t>
            </a:r>
          </a:p>
        </p:txBody>
      </p:sp>
      <p:sp>
        <p:nvSpPr>
          <p:cNvPr id="24" name="23 Elipse"/>
          <p:cNvSpPr/>
          <p:nvPr/>
        </p:nvSpPr>
        <p:spPr>
          <a:xfrm>
            <a:off x="1907704" y="3573016"/>
            <a:ext cx="2304256" cy="792088"/>
          </a:xfrm>
          <a:prstGeom prst="ellips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PMBOK</a:t>
            </a:r>
          </a:p>
        </p:txBody>
      </p:sp>
      <p:sp>
        <p:nvSpPr>
          <p:cNvPr id="25" name="24 CuadroTexto"/>
          <p:cNvSpPr txBox="1"/>
          <p:nvPr/>
        </p:nvSpPr>
        <p:spPr>
          <a:xfrm>
            <a:off x="2195736" y="5949280"/>
            <a:ext cx="1368152" cy="646331"/>
          </a:xfrm>
          <a:prstGeom prst="rect">
            <a:avLst/>
          </a:prstGeom>
          <a:noFill/>
        </p:spPr>
        <p:txBody>
          <a:bodyPr wrap="square" rtlCol="0">
            <a:spAutoFit/>
          </a:bodyPr>
          <a:lstStyle/>
          <a:p>
            <a:pPr algn="ctr"/>
            <a:r>
              <a:rPr lang="es-ES" dirty="0" smtClean="0"/>
              <a:t>MODELOS GESTIÓN</a:t>
            </a:r>
            <a:endParaRPr lang="es-ES" dirty="0"/>
          </a:p>
        </p:txBody>
      </p:sp>
      <p:sp>
        <p:nvSpPr>
          <p:cNvPr id="26" name="25 Elipse"/>
          <p:cNvSpPr/>
          <p:nvPr/>
        </p:nvSpPr>
        <p:spPr>
          <a:xfrm>
            <a:off x="1907704" y="1196752"/>
            <a:ext cx="2160240" cy="4464496"/>
          </a:xfrm>
          <a:prstGeom prst="ellipse">
            <a:avLst/>
          </a:prstGeom>
          <a:noFill/>
          <a:ln w="666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9" name="38 Grupo"/>
          <p:cNvGrpSpPr/>
          <p:nvPr/>
        </p:nvGrpSpPr>
        <p:grpSpPr>
          <a:xfrm>
            <a:off x="1345156" y="1586471"/>
            <a:ext cx="815951" cy="3715633"/>
            <a:chOff x="1345156" y="1586471"/>
            <a:chExt cx="815951" cy="3715633"/>
          </a:xfrm>
        </p:grpSpPr>
        <p:sp>
          <p:nvSpPr>
            <p:cNvPr id="12" name="11 Flecha derecha"/>
            <p:cNvSpPr/>
            <p:nvPr/>
          </p:nvSpPr>
          <p:spPr>
            <a:xfrm rot="1001836">
              <a:off x="1420294" y="1586471"/>
              <a:ext cx="740813" cy="2245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Flecha derecha"/>
            <p:cNvSpPr/>
            <p:nvPr/>
          </p:nvSpPr>
          <p:spPr>
            <a:xfrm rot="1190365">
              <a:off x="1345156" y="2760453"/>
              <a:ext cx="765367" cy="2134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Flecha derecha"/>
            <p:cNvSpPr/>
            <p:nvPr/>
          </p:nvSpPr>
          <p:spPr>
            <a:xfrm rot="20540254">
              <a:off x="1497569" y="3870733"/>
              <a:ext cx="574815" cy="233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Flecha derecha"/>
            <p:cNvSpPr/>
            <p:nvPr/>
          </p:nvSpPr>
          <p:spPr>
            <a:xfrm rot="18784424">
              <a:off x="1141060" y="4545696"/>
              <a:ext cx="1164364" cy="180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Flecha derecha"/>
            <p:cNvSpPr/>
            <p:nvPr/>
          </p:nvSpPr>
          <p:spPr>
            <a:xfrm rot="20324462">
              <a:off x="1351601" y="5050830"/>
              <a:ext cx="752165" cy="2512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42" name="41 Grupo"/>
          <p:cNvGrpSpPr/>
          <p:nvPr/>
        </p:nvGrpSpPr>
        <p:grpSpPr>
          <a:xfrm>
            <a:off x="4067944" y="908720"/>
            <a:ext cx="4320480" cy="2592288"/>
            <a:chOff x="4067944" y="908720"/>
            <a:chExt cx="4320478" cy="2592288"/>
          </a:xfrm>
        </p:grpSpPr>
        <p:sp>
          <p:nvSpPr>
            <p:cNvPr id="28" name="27 Elipse"/>
            <p:cNvSpPr/>
            <p:nvPr/>
          </p:nvSpPr>
          <p:spPr>
            <a:xfrm>
              <a:off x="5940150" y="1340768"/>
              <a:ext cx="2448272" cy="20882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INTERVIENEN EN TODO EL SISTEMA A LA VEZ</a:t>
              </a:r>
              <a:endParaRPr lang="es-ES" dirty="0"/>
            </a:p>
          </p:txBody>
        </p:sp>
        <p:sp>
          <p:nvSpPr>
            <p:cNvPr id="31" name="30 Flecha curvada hacia abajo"/>
            <p:cNvSpPr/>
            <p:nvPr/>
          </p:nvSpPr>
          <p:spPr>
            <a:xfrm>
              <a:off x="4139952" y="908720"/>
              <a:ext cx="2448272" cy="720080"/>
            </a:xfrm>
            <a:prstGeom prst="curvedDownArrow">
              <a:avLst>
                <a:gd name="adj1" fmla="val 25000"/>
                <a:gd name="adj2" fmla="val 44514"/>
                <a:gd name="adj3" fmla="val 286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32" name="31 Flecha curvada hacia abajo"/>
            <p:cNvSpPr/>
            <p:nvPr/>
          </p:nvSpPr>
          <p:spPr>
            <a:xfrm flipV="1">
              <a:off x="4067944" y="2924944"/>
              <a:ext cx="2448272" cy="5760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pic>
        <p:nvPicPr>
          <p:cNvPr id="98316" name="Picture 12" descr="C:\Archivos de programa\Microsoft Office\MEDIA\CAGCAT10\j0291984.wmf"/>
          <p:cNvPicPr>
            <a:picLocks noChangeAspect="1" noChangeArrowheads="1"/>
          </p:cNvPicPr>
          <p:nvPr/>
        </p:nvPicPr>
        <p:blipFill>
          <a:blip r:embed="rId9" cstate="print"/>
          <a:srcRect/>
          <a:stretch>
            <a:fillRect/>
          </a:stretch>
        </p:blipFill>
        <p:spPr bwMode="auto">
          <a:xfrm>
            <a:off x="4427984" y="2852936"/>
            <a:ext cx="1360343" cy="1440160"/>
          </a:xfrm>
          <a:prstGeom prst="rect">
            <a:avLst/>
          </a:prstGeom>
          <a:noFill/>
        </p:spPr>
      </p:pic>
      <p:sp>
        <p:nvSpPr>
          <p:cNvPr id="33" name="32 CuadroTexto"/>
          <p:cNvSpPr txBox="1"/>
          <p:nvPr/>
        </p:nvSpPr>
        <p:spPr>
          <a:xfrm>
            <a:off x="6300192" y="6093296"/>
            <a:ext cx="1907704" cy="369332"/>
          </a:xfrm>
          <a:prstGeom prst="rect">
            <a:avLst/>
          </a:prstGeom>
          <a:noFill/>
        </p:spPr>
        <p:txBody>
          <a:bodyPr wrap="square" rtlCol="0">
            <a:spAutoFit/>
          </a:bodyPr>
          <a:lstStyle/>
          <a:p>
            <a:pPr algn="ctr"/>
            <a:r>
              <a:rPr lang="es-ES" dirty="0" smtClean="0"/>
              <a:t>MEJORA</a:t>
            </a:r>
            <a:endParaRPr lang="es-ES" dirty="0"/>
          </a:p>
        </p:txBody>
      </p:sp>
      <p:grpSp>
        <p:nvGrpSpPr>
          <p:cNvPr id="41" name="40 Grupo"/>
          <p:cNvGrpSpPr/>
          <p:nvPr/>
        </p:nvGrpSpPr>
        <p:grpSpPr>
          <a:xfrm>
            <a:off x="4067944" y="3861048"/>
            <a:ext cx="4320480" cy="2088232"/>
            <a:chOff x="4067944" y="3861048"/>
            <a:chExt cx="4320479" cy="2088232"/>
          </a:xfrm>
        </p:grpSpPr>
        <p:sp>
          <p:nvSpPr>
            <p:cNvPr id="34" name="33 Elipse"/>
            <p:cNvSpPr/>
            <p:nvPr/>
          </p:nvSpPr>
          <p:spPr>
            <a:xfrm>
              <a:off x="5940152" y="3861048"/>
              <a:ext cx="2448271" cy="20882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INTERVIENEN EN UN PROCESO Y LUEGO            C ICLICAMENTE </a:t>
              </a:r>
              <a:r>
                <a:rPr lang="es-ES" dirty="0" smtClean="0">
                  <a:solidFill>
                    <a:srgbClr val="FF0000"/>
                  </a:solidFill>
                </a:rPr>
                <a:t>CUELLO DE BOTELLA</a:t>
              </a:r>
              <a:endParaRPr lang="es-ES" dirty="0">
                <a:solidFill>
                  <a:srgbClr val="FF0000"/>
                </a:solidFill>
              </a:endParaRPr>
            </a:p>
          </p:txBody>
        </p:sp>
        <p:sp>
          <p:nvSpPr>
            <p:cNvPr id="35" name="34 Flecha curvada hacia abajo"/>
            <p:cNvSpPr/>
            <p:nvPr/>
          </p:nvSpPr>
          <p:spPr>
            <a:xfrm>
              <a:off x="4067944" y="4437112"/>
              <a:ext cx="2160240" cy="576064"/>
            </a:xfrm>
            <a:prstGeom prst="curvedDownArrow">
              <a:avLst>
                <a:gd name="adj1" fmla="val 25000"/>
                <a:gd name="adj2" fmla="val 44514"/>
                <a:gd name="adj3" fmla="val 286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sp>
        <p:nvSpPr>
          <p:cNvPr id="36" name="35 Flecha derecha"/>
          <p:cNvSpPr/>
          <p:nvPr/>
        </p:nvSpPr>
        <p:spPr>
          <a:xfrm>
            <a:off x="1691680" y="6165304"/>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36 Flecha derecha"/>
          <p:cNvSpPr/>
          <p:nvPr/>
        </p:nvSpPr>
        <p:spPr>
          <a:xfrm>
            <a:off x="3563888" y="6165304"/>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37 Flecha derecha"/>
          <p:cNvSpPr/>
          <p:nvPr/>
        </p:nvSpPr>
        <p:spPr>
          <a:xfrm>
            <a:off x="5940152" y="6165304"/>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39 Flecha arriba">
            <a:hlinkClick r:id="rId10" action="ppaction://hlinksldjump"/>
          </p:cNvPr>
          <p:cNvSpPr/>
          <p:nvPr/>
        </p:nvSpPr>
        <p:spPr>
          <a:xfrm>
            <a:off x="8748464" y="6597352"/>
            <a:ext cx="144016" cy="1440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6" name="45 Grupo"/>
          <p:cNvGrpSpPr/>
          <p:nvPr/>
        </p:nvGrpSpPr>
        <p:grpSpPr>
          <a:xfrm>
            <a:off x="7975003" y="3082574"/>
            <a:ext cx="432048" cy="1036517"/>
            <a:chOff x="7975003" y="3082574"/>
            <a:chExt cx="432048" cy="1036517"/>
          </a:xfrm>
        </p:grpSpPr>
        <p:sp>
          <p:nvSpPr>
            <p:cNvPr id="43" name="42 Flecha derecha"/>
            <p:cNvSpPr/>
            <p:nvPr/>
          </p:nvSpPr>
          <p:spPr>
            <a:xfrm rot="2723180">
              <a:off x="7968960" y="3190586"/>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43 Flecha derecha"/>
            <p:cNvSpPr/>
            <p:nvPr/>
          </p:nvSpPr>
          <p:spPr>
            <a:xfrm rot="19184146">
              <a:off x="7975003" y="3903067"/>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45" name="44 Elipse"/>
          <p:cNvSpPr/>
          <p:nvPr/>
        </p:nvSpPr>
        <p:spPr>
          <a:xfrm rot="16200000">
            <a:off x="7416316" y="3320988"/>
            <a:ext cx="2520280" cy="5760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EXCELENCIA</a:t>
            </a:r>
            <a:endParaRPr lang="es-ES" sz="2400" dirty="0"/>
          </a:p>
        </p:txBody>
      </p:sp>
    </p:spTree>
    <p:custDataLst>
      <p:tags r:id="rId1"/>
    </p:custDataLst>
  </p:cSld>
  <p:clrMapOvr>
    <a:masterClrMapping/>
  </p:clrMapOvr>
  <p:transition spd="slow" advClick="0" advTm="13334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0" fill="hold"/>
                                        <p:tgtEl>
                                          <p:spTgt spid="10"/>
                                        </p:tgtEl>
                                        <p:attrNameLst>
                                          <p:attrName>ppt_x</p:attrName>
                                        </p:attrNameLst>
                                      </p:cBhvr>
                                      <p:tavLst>
                                        <p:tav tm="0">
                                          <p:val>
                                            <p:strVal val="#ppt_x"/>
                                          </p:val>
                                        </p:tav>
                                        <p:tav tm="100000">
                                          <p:val>
                                            <p:strVal val="#ppt_x"/>
                                          </p:val>
                                        </p:tav>
                                      </p:tavLst>
                                    </p:anim>
                                    <p:anim calcmode="lin" valueType="num">
                                      <p:cBhvr additive="base">
                                        <p:cTn id="8" dur="3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8306"/>
                                        </p:tgtEl>
                                        <p:attrNameLst>
                                          <p:attrName>style.visibility</p:attrName>
                                        </p:attrNameLst>
                                      </p:cBhvr>
                                      <p:to>
                                        <p:strVal val="visible"/>
                                      </p:to>
                                    </p:set>
                                    <p:anim calcmode="lin" valueType="num">
                                      <p:cBhvr additive="base">
                                        <p:cTn id="13" dur="3000" fill="hold"/>
                                        <p:tgtEl>
                                          <p:spTgt spid="98306"/>
                                        </p:tgtEl>
                                        <p:attrNameLst>
                                          <p:attrName>ppt_x</p:attrName>
                                        </p:attrNameLst>
                                      </p:cBhvr>
                                      <p:tavLst>
                                        <p:tav tm="0">
                                          <p:val>
                                            <p:strVal val="#ppt_x"/>
                                          </p:val>
                                        </p:tav>
                                        <p:tav tm="100000">
                                          <p:val>
                                            <p:strVal val="#ppt_x"/>
                                          </p:val>
                                        </p:tav>
                                      </p:tavLst>
                                    </p:anim>
                                    <p:anim calcmode="lin" valueType="num">
                                      <p:cBhvr additive="base">
                                        <p:cTn id="14" dur="3000" fill="hold"/>
                                        <p:tgtEl>
                                          <p:spTgt spid="9830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8308"/>
                                        </p:tgtEl>
                                        <p:attrNameLst>
                                          <p:attrName>style.visibility</p:attrName>
                                        </p:attrNameLst>
                                      </p:cBhvr>
                                      <p:to>
                                        <p:strVal val="visible"/>
                                      </p:to>
                                    </p:set>
                                    <p:anim calcmode="lin" valueType="num">
                                      <p:cBhvr additive="base">
                                        <p:cTn id="19" dur="3000" fill="hold"/>
                                        <p:tgtEl>
                                          <p:spTgt spid="98308"/>
                                        </p:tgtEl>
                                        <p:attrNameLst>
                                          <p:attrName>ppt_x</p:attrName>
                                        </p:attrNameLst>
                                      </p:cBhvr>
                                      <p:tavLst>
                                        <p:tav tm="0">
                                          <p:val>
                                            <p:strVal val="#ppt_x"/>
                                          </p:val>
                                        </p:tav>
                                        <p:tav tm="100000">
                                          <p:val>
                                            <p:strVal val="#ppt_x"/>
                                          </p:val>
                                        </p:tav>
                                      </p:tavLst>
                                    </p:anim>
                                    <p:anim calcmode="lin" valueType="num">
                                      <p:cBhvr additive="base">
                                        <p:cTn id="20" dur="3000" fill="hold"/>
                                        <p:tgtEl>
                                          <p:spTgt spid="9830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8312"/>
                                        </p:tgtEl>
                                        <p:attrNameLst>
                                          <p:attrName>style.visibility</p:attrName>
                                        </p:attrNameLst>
                                      </p:cBhvr>
                                      <p:to>
                                        <p:strVal val="visible"/>
                                      </p:to>
                                    </p:set>
                                    <p:anim calcmode="lin" valueType="num">
                                      <p:cBhvr additive="base">
                                        <p:cTn id="25" dur="3000" fill="hold"/>
                                        <p:tgtEl>
                                          <p:spTgt spid="98312"/>
                                        </p:tgtEl>
                                        <p:attrNameLst>
                                          <p:attrName>ppt_x</p:attrName>
                                        </p:attrNameLst>
                                      </p:cBhvr>
                                      <p:tavLst>
                                        <p:tav tm="0">
                                          <p:val>
                                            <p:strVal val="#ppt_x"/>
                                          </p:val>
                                        </p:tav>
                                        <p:tav tm="100000">
                                          <p:val>
                                            <p:strVal val="#ppt_x"/>
                                          </p:val>
                                        </p:tav>
                                      </p:tavLst>
                                    </p:anim>
                                    <p:anim calcmode="lin" valueType="num">
                                      <p:cBhvr additive="base">
                                        <p:cTn id="26" dur="3000" fill="hold"/>
                                        <p:tgtEl>
                                          <p:spTgt spid="983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8314"/>
                                        </p:tgtEl>
                                        <p:attrNameLst>
                                          <p:attrName>style.visibility</p:attrName>
                                        </p:attrNameLst>
                                      </p:cBhvr>
                                      <p:to>
                                        <p:strVal val="visible"/>
                                      </p:to>
                                    </p:set>
                                    <p:anim calcmode="lin" valueType="num">
                                      <p:cBhvr additive="base">
                                        <p:cTn id="31" dur="3000" fill="hold"/>
                                        <p:tgtEl>
                                          <p:spTgt spid="98314"/>
                                        </p:tgtEl>
                                        <p:attrNameLst>
                                          <p:attrName>ppt_x</p:attrName>
                                        </p:attrNameLst>
                                      </p:cBhvr>
                                      <p:tavLst>
                                        <p:tav tm="0">
                                          <p:val>
                                            <p:strVal val="#ppt_x"/>
                                          </p:val>
                                        </p:tav>
                                        <p:tav tm="100000">
                                          <p:val>
                                            <p:strVal val="#ppt_x"/>
                                          </p:val>
                                        </p:tav>
                                      </p:tavLst>
                                    </p:anim>
                                    <p:anim calcmode="lin" valueType="num">
                                      <p:cBhvr additive="base">
                                        <p:cTn id="32" dur="3000" fill="hold"/>
                                        <p:tgtEl>
                                          <p:spTgt spid="983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linds(horizontal)">
                                      <p:cBhvr>
                                        <p:cTn id="37" dur="30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3000" fill="hold"/>
                                        <p:tgtEl>
                                          <p:spTgt spid="25"/>
                                        </p:tgtEl>
                                        <p:attrNameLst>
                                          <p:attrName>ppt_x</p:attrName>
                                        </p:attrNameLst>
                                      </p:cBhvr>
                                      <p:tavLst>
                                        <p:tav tm="0">
                                          <p:val>
                                            <p:strVal val="#ppt_x"/>
                                          </p:val>
                                        </p:tav>
                                        <p:tav tm="100000">
                                          <p:val>
                                            <p:strVal val="#ppt_x"/>
                                          </p:val>
                                        </p:tav>
                                      </p:tavLst>
                                    </p:anim>
                                    <p:anim calcmode="lin" valueType="num">
                                      <p:cBhvr additive="base">
                                        <p:cTn id="43" dur="3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blinds(horizontal)">
                                      <p:cBhvr>
                                        <p:cTn id="48" dur="30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3000" fill="hold"/>
                                        <p:tgtEl>
                                          <p:spTgt spid="11"/>
                                        </p:tgtEl>
                                        <p:attrNameLst>
                                          <p:attrName>ppt_x</p:attrName>
                                        </p:attrNameLst>
                                      </p:cBhvr>
                                      <p:tavLst>
                                        <p:tav tm="0">
                                          <p:val>
                                            <p:strVal val="#ppt_x"/>
                                          </p:val>
                                        </p:tav>
                                        <p:tav tm="100000">
                                          <p:val>
                                            <p:strVal val="#ppt_x"/>
                                          </p:val>
                                        </p:tav>
                                      </p:tavLst>
                                    </p:anim>
                                    <p:anim calcmode="lin" valueType="num">
                                      <p:cBhvr additive="base">
                                        <p:cTn id="54" dur="3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3000" fill="hold"/>
                                        <p:tgtEl>
                                          <p:spTgt spid="23"/>
                                        </p:tgtEl>
                                        <p:attrNameLst>
                                          <p:attrName>ppt_x</p:attrName>
                                        </p:attrNameLst>
                                      </p:cBhvr>
                                      <p:tavLst>
                                        <p:tav tm="0">
                                          <p:val>
                                            <p:strVal val="#ppt_x"/>
                                          </p:val>
                                        </p:tav>
                                        <p:tav tm="100000">
                                          <p:val>
                                            <p:strVal val="#ppt_x"/>
                                          </p:val>
                                        </p:tav>
                                      </p:tavLst>
                                    </p:anim>
                                    <p:anim calcmode="lin" valueType="num">
                                      <p:cBhvr additive="base">
                                        <p:cTn id="60" dur="3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3000" fill="hold"/>
                                        <p:tgtEl>
                                          <p:spTgt spid="24"/>
                                        </p:tgtEl>
                                        <p:attrNameLst>
                                          <p:attrName>ppt_x</p:attrName>
                                        </p:attrNameLst>
                                      </p:cBhvr>
                                      <p:tavLst>
                                        <p:tav tm="0">
                                          <p:val>
                                            <p:strVal val="#ppt_x"/>
                                          </p:val>
                                        </p:tav>
                                        <p:tav tm="100000">
                                          <p:val>
                                            <p:strVal val="#ppt_x"/>
                                          </p:val>
                                        </p:tav>
                                      </p:tavLst>
                                    </p:anim>
                                    <p:anim calcmode="lin" valueType="num">
                                      <p:cBhvr additive="base">
                                        <p:cTn id="66" dur="3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3000" fill="hold"/>
                                        <p:tgtEl>
                                          <p:spTgt spid="22"/>
                                        </p:tgtEl>
                                        <p:attrNameLst>
                                          <p:attrName>ppt_x</p:attrName>
                                        </p:attrNameLst>
                                      </p:cBhvr>
                                      <p:tavLst>
                                        <p:tav tm="0">
                                          <p:val>
                                            <p:strVal val="#ppt_x"/>
                                          </p:val>
                                        </p:tav>
                                        <p:tav tm="100000">
                                          <p:val>
                                            <p:strVal val="#ppt_x"/>
                                          </p:val>
                                        </p:tav>
                                      </p:tavLst>
                                    </p:anim>
                                    <p:anim calcmode="lin" valueType="num">
                                      <p:cBhvr additive="base">
                                        <p:cTn id="72" dur="3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blinds(horizontal)">
                                      <p:cBhvr>
                                        <p:cTn id="77" dur="30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blinds(horizontal)">
                                      <p:cBhvr>
                                        <p:cTn id="82" dur="3000"/>
                                        <p:tgtEl>
                                          <p:spTgt spid="37"/>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3000" fill="hold"/>
                                        <p:tgtEl>
                                          <p:spTgt spid="19"/>
                                        </p:tgtEl>
                                        <p:attrNameLst>
                                          <p:attrName>ppt_x</p:attrName>
                                        </p:attrNameLst>
                                      </p:cBhvr>
                                      <p:tavLst>
                                        <p:tav tm="0">
                                          <p:val>
                                            <p:strVal val="#ppt_x"/>
                                          </p:val>
                                        </p:tav>
                                        <p:tav tm="100000">
                                          <p:val>
                                            <p:strVal val="#ppt_x"/>
                                          </p:val>
                                        </p:tav>
                                      </p:tavLst>
                                    </p:anim>
                                    <p:anim calcmode="lin" valueType="num">
                                      <p:cBhvr additive="base">
                                        <p:cTn id="88" dur="3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98315"/>
                                        </p:tgtEl>
                                        <p:attrNameLst>
                                          <p:attrName>style.visibility</p:attrName>
                                        </p:attrNameLst>
                                      </p:cBhvr>
                                      <p:to>
                                        <p:strVal val="visible"/>
                                      </p:to>
                                    </p:set>
                                    <p:anim calcmode="lin" valueType="num">
                                      <p:cBhvr additive="base">
                                        <p:cTn id="93" dur="3000" fill="hold"/>
                                        <p:tgtEl>
                                          <p:spTgt spid="98315"/>
                                        </p:tgtEl>
                                        <p:attrNameLst>
                                          <p:attrName>ppt_x</p:attrName>
                                        </p:attrNameLst>
                                      </p:cBhvr>
                                      <p:tavLst>
                                        <p:tav tm="0">
                                          <p:val>
                                            <p:strVal val="#ppt_x"/>
                                          </p:val>
                                        </p:tav>
                                        <p:tav tm="100000">
                                          <p:val>
                                            <p:strVal val="#ppt_x"/>
                                          </p:val>
                                        </p:tav>
                                      </p:tavLst>
                                    </p:anim>
                                    <p:anim calcmode="lin" valueType="num">
                                      <p:cBhvr additive="base">
                                        <p:cTn id="94" dur="3000" fill="hold"/>
                                        <p:tgtEl>
                                          <p:spTgt spid="9831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98316"/>
                                        </p:tgtEl>
                                        <p:attrNameLst>
                                          <p:attrName>style.visibility</p:attrName>
                                        </p:attrNameLst>
                                      </p:cBhvr>
                                      <p:to>
                                        <p:strVal val="visible"/>
                                      </p:to>
                                    </p:set>
                                    <p:anim calcmode="lin" valueType="num">
                                      <p:cBhvr additive="base">
                                        <p:cTn id="99" dur="3000" fill="hold"/>
                                        <p:tgtEl>
                                          <p:spTgt spid="98316"/>
                                        </p:tgtEl>
                                        <p:attrNameLst>
                                          <p:attrName>ppt_x</p:attrName>
                                        </p:attrNameLst>
                                      </p:cBhvr>
                                      <p:tavLst>
                                        <p:tav tm="0">
                                          <p:val>
                                            <p:strVal val="#ppt_x"/>
                                          </p:val>
                                        </p:tav>
                                        <p:tav tm="100000">
                                          <p:val>
                                            <p:strVal val="#ppt_x"/>
                                          </p:val>
                                        </p:tav>
                                      </p:tavLst>
                                    </p:anim>
                                    <p:anim calcmode="lin" valueType="num">
                                      <p:cBhvr additive="base">
                                        <p:cTn id="100" dur="3000" fill="hold"/>
                                        <p:tgtEl>
                                          <p:spTgt spid="98316"/>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98317"/>
                                        </p:tgtEl>
                                        <p:attrNameLst>
                                          <p:attrName>style.visibility</p:attrName>
                                        </p:attrNameLst>
                                      </p:cBhvr>
                                      <p:to>
                                        <p:strVal val="visible"/>
                                      </p:to>
                                    </p:set>
                                    <p:anim calcmode="lin" valueType="num">
                                      <p:cBhvr additive="base">
                                        <p:cTn id="105" dur="3000" fill="hold"/>
                                        <p:tgtEl>
                                          <p:spTgt spid="98317"/>
                                        </p:tgtEl>
                                        <p:attrNameLst>
                                          <p:attrName>ppt_x</p:attrName>
                                        </p:attrNameLst>
                                      </p:cBhvr>
                                      <p:tavLst>
                                        <p:tav tm="0">
                                          <p:val>
                                            <p:strVal val="#ppt_x"/>
                                          </p:val>
                                        </p:tav>
                                        <p:tav tm="100000">
                                          <p:val>
                                            <p:strVal val="#ppt_x"/>
                                          </p:val>
                                        </p:tav>
                                      </p:tavLst>
                                    </p:anim>
                                    <p:anim calcmode="lin" valueType="num">
                                      <p:cBhvr additive="base">
                                        <p:cTn id="106" dur="3000" fill="hold"/>
                                        <p:tgtEl>
                                          <p:spTgt spid="98317"/>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blinds(horizontal)">
                                      <p:cBhvr>
                                        <p:cTn id="111" dur="3000"/>
                                        <p:tgtEl>
                                          <p:spTgt spid="38"/>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33"/>
                                        </p:tgtEl>
                                        <p:attrNameLst>
                                          <p:attrName>style.visibility</p:attrName>
                                        </p:attrNameLst>
                                      </p:cBhvr>
                                      <p:to>
                                        <p:strVal val="visible"/>
                                      </p:to>
                                    </p:set>
                                    <p:anim calcmode="lin" valueType="num">
                                      <p:cBhvr additive="base">
                                        <p:cTn id="116" dur="3000" fill="hold"/>
                                        <p:tgtEl>
                                          <p:spTgt spid="33"/>
                                        </p:tgtEl>
                                        <p:attrNameLst>
                                          <p:attrName>ppt_x</p:attrName>
                                        </p:attrNameLst>
                                      </p:cBhvr>
                                      <p:tavLst>
                                        <p:tav tm="0">
                                          <p:val>
                                            <p:strVal val="#ppt_x"/>
                                          </p:val>
                                        </p:tav>
                                        <p:tav tm="100000">
                                          <p:val>
                                            <p:strVal val="#ppt_x"/>
                                          </p:val>
                                        </p:tav>
                                      </p:tavLst>
                                    </p:anim>
                                    <p:anim calcmode="lin" valueType="num">
                                      <p:cBhvr additive="base">
                                        <p:cTn id="117" dur="30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3000" fill="hold"/>
                                        <p:tgtEl>
                                          <p:spTgt spid="42"/>
                                        </p:tgtEl>
                                        <p:attrNameLst>
                                          <p:attrName>ppt_x</p:attrName>
                                        </p:attrNameLst>
                                      </p:cBhvr>
                                      <p:tavLst>
                                        <p:tav tm="0">
                                          <p:val>
                                            <p:strVal val="#ppt_x"/>
                                          </p:val>
                                        </p:tav>
                                        <p:tav tm="100000">
                                          <p:val>
                                            <p:strVal val="#ppt_x"/>
                                          </p:val>
                                        </p:tav>
                                      </p:tavLst>
                                    </p:anim>
                                    <p:anim calcmode="lin" valueType="num">
                                      <p:cBhvr additive="base">
                                        <p:cTn id="123" dur="30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nodeType="clickEffect">
                                  <p:stCondLst>
                                    <p:cond delay="0"/>
                                  </p:stCondLst>
                                  <p:childTnLst>
                                    <p:set>
                                      <p:cBhvr>
                                        <p:cTn id="127" dur="1" fill="hold">
                                          <p:stCondLst>
                                            <p:cond delay="0"/>
                                          </p:stCondLst>
                                        </p:cTn>
                                        <p:tgtEl>
                                          <p:spTgt spid="41"/>
                                        </p:tgtEl>
                                        <p:attrNameLst>
                                          <p:attrName>style.visibility</p:attrName>
                                        </p:attrNameLst>
                                      </p:cBhvr>
                                      <p:to>
                                        <p:strVal val="visible"/>
                                      </p:to>
                                    </p:set>
                                    <p:anim calcmode="lin" valueType="num">
                                      <p:cBhvr additive="base">
                                        <p:cTn id="128" dur="3000" fill="hold"/>
                                        <p:tgtEl>
                                          <p:spTgt spid="41"/>
                                        </p:tgtEl>
                                        <p:attrNameLst>
                                          <p:attrName>ppt_x</p:attrName>
                                        </p:attrNameLst>
                                      </p:cBhvr>
                                      <p:tavLst>
                                        <p:tav tm="0">
                                          <p:val>
                                            <p:strVal val="#ppt_x"/>
                                          </p:val>
                                        </p:tav>
                                        <p:tav tm="100000">
                                          <p:val>
                                            <p:strVal val="#ppt_x"/>
                                          </p:val>
                                        </p:tav>
                                      </p:tavLst>
                                    </p:anim>
                                    <p:anim calcmode="lin" valueType="num">
                                      <p:cBhvr additive="base">
                                        <p:cTn id="129" dur="30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nodeType="clickEffect">
                                  <p:stCondLst>
                                    <p:cond delay="0"/>
                                  </p:stCondLst>
                                  <p:childTnLst>
                                    <p:set>
                                      <p:cBhvr>
                                        <p:cTn id="133" dur="1" fill="hold">
                                          <p:stCondLst>
                                            <p:cond delay="0"/>
                                          </p:stCondLst>
                                        </p:cTn>
                                        <p:tgtEl>
                                          <p:spTgt spid="46"/>
                                        </p:tgtEl>
                                        <p:attrNameLst>
                                          <p:attrName>style.visibility</p:attrName>
                                        </p:attrNameLst>
                                      </p:cBhvr>
                                      <p:to>
                                        <p:strVal val="visible"/>
                                      </p:to>
                                    </p:set>
                                    <p:animEffect transition="in" filter="blinds(horizontal)">
                                      <p:cBhvr>
                                        <p:cTn id="134" dur="3000"/>
                                        <p:tgtEl>
                                          <p:spTgt spid="46"/>
                                        </p:tgtEl>
                                      </p:cBhvr>
                                    </p:animEffect>
                                  </p:childTnLst>
                                </p:cTn>
                              </p:par>
                            </p:childTnLst>
                          </p:cTn>
                        </p:par>
                      </p:childTnLst>
                    </p:cTn>
                  </p:par>
                  <p:par>
                    <p:cTn id="135" fill="hold">
                      <p:stCondLst>
                        <p:cond delay="indefinite"/>
                      </p:stCondLst>
                      <p:childTnLst>
                        <p:par>
                          <p:cTn id="136" fill="hold">
                            <p:stCondLst>
                              <p:cond delay="0"/>
                            </p:stCondLst>
                            <p:childTnLst>
                              <p:par>
                                <p:cTn id="137" presetID="8" presetClass="entr" presetSubtype="16" fill="hold" grpId="0" nodeType="clickEffect">
                                  <p:stCondLst>
                                    <p:cond delay="0"/>
                                  </p:stCondLst>
                                  <p:childTnLst>
                                    <p:set>
                                      <p:cBhvr>
                                        <p:cTn id="138" dur="1" fill="hold">
                                          <p:stCondLst>
                                            <p:cond delay="0"/>
                                          </p:stCondLst>
                                        </p:cTn>
                                        <p:tgtEl>
                                          <p:spTgt spid="45"/>
                                        </p:tgtEl>
                                        <p:attrNameLst>
                                          <p:attrName>style.visibility</p:attrName>
                                        </p:attrNameLst>
                                      </p:cBhvr>
                                      <p:to>
                                        <p:strVal val="visible"/>
                                      </p:to>
                                    </p:set>
                                    <p:animEffect transition="in" filter="diamond(in)">
                                      <p:cBhvr>
                                        <p:cTn id="139" dur="3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9" grpId="0"/>
      <p:bldP spid="22" grpId="0" animBg="1"/>
      <p:bldP spid="23" grpId="0" animBg="1"/>
      <p:bldP spid="24" grpId="0" animBg="1"/>
      <p:bldP spid="25" grpId="0"/>
      <p:bldP spid="26" grpId="0" animBg="1"/>
      <p:bldP spid="33" grpId="0"/>
      <p:bldP spid="36" grpId="0" animBg="1"/>
      <p:bldP spid="37" grpId="0" animBg="1"/>
      <p:bldP spid="38" grpId="0" animBg="1"/>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19944" y="629072"/>
            <a:ext cx="8352928" cy="4320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FF0000"/>
                </a:solidFill>
                <a:effectLst/>
                <a:uLnTx/>
                <a:uFillTx/>
                <a:latin typeface="+mj-lt"/>
                <a:ea typeface="+mj-ea"/>
                <a:cs typeface="+mj-cs"/>
              </a:rPr>
              <a:t>PROBLEMAS DE APLICACIÓN</a:t>
            </a:r>
            <a:r>
              <a:rPr kumimoji="0" lang="es-ES" sz="3200" b="1" i="0" u="none" strike="noStrike" kern="1200" cap="none" spc="0" normalizeH="0" noProof="0" dirty="0" smtClean="0">
                <a:ln>
                  <a:noFill/>
                </a:ln>
                <a:solidFill>
                  <a:srgbClr val="FF0000"/>
                </a:solidFill>
                <a:effectLst/>
                <a:uLnTx/>
                <a:uFillTx/>
                <a:latin typeface="+mj-lt"/>
                <a:ea typeface="+mj-ea"/>
                <a:cs typeface="+mj-cs"/>
              </a:rPr>
              <a:t> DE </a:t>
            </a:r>
            <a:r>
              <a:rPr kumimoji="0" lang="es-ES" sz="3200" b="1" i="0" u="none" strike="noStrike" kern="1200" cap="none" spc="0" normalizeH="0" baseline="0" noProof="0" dirty="0" smtClean="0">
                <a:ln>
                  <a:noFill/>
                </a:ln>
                <a:solidFill>
                  <a:srgbClr val="FF0000"/>
                </a:solidFill>
                <a:effectLst/>
                <a:uLnTx/>
                <a:uFillTx/>
                <a:latin typeface="+mj-lt"/>
                <a:ea typeface="+mj-ea"/>
                <a:cs typeface="+mj-cs"/>
              </a:rPr>
              <a:t>MODELOS</a:t>
            </a:r>
            <a:r>
              <a:rPr kumimoji="0" lang="es-ES" sz="3200" b="1" i="0" u="none" strike="noStrike" kern="1200" cap="none" spc="0" normalizeH="0" noProof="0" dirty="0" smtClean="0">
                <a:ln>
                  <a:noFill/>
                </a:ln>
                <a:solidFill>
                  <a:srgbClr val="FF0000"/>
                </a:solidFill>
                <a:effectLst/>
                <a:uLnTx/>
                <a:uFillTx/>
                <a:latin typeface="+mj-lt"/>
                <a:ea typeface="+mj-ea"/>
                <a:cs typeface="+mj-cs"/>
              </a:rPr>
              <a:t> DE GESTIÓN (GERENCIAMIENTO)</a:t>
            </a:r>
            <a:endParaRPr kumimoji="0" lang="es-ES" sz="32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30721" name="Rectangle 1"/>
          <p:cNvSpPr>
            <a:spLocks noChangeArrowheads="1"/>
          </p:cNvSpPr>
          <p:nvPr/>
        </p:nvSpPr>
        <p:spPr bwMode="auto">
          <a:xfrm>
            <a:off x="467544" y="1268760"/>
            <a:ext cx="835292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Los síntomas </a:t>
            </a:r>
            <a:r>
              <a:rPr lang="es-ES" sz="1400" dirty="0" smtClean="0">
                <a:latin typeface="Arial" pitchFamily="34" charset="0"/>
                <a:ea typeface="Times New Roman" pitchFamily="18" charset="0"/>
                <a:cs typeface="Times New Roman" pitchFamily="18" charset="0"/>
              </a:rPr>
              <a:t>de los problemas pueden ser notorios</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r>
              <a:rPr kumimoji="0" lang="es-ES" sz="1400" b="0"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es importante la identificados por las autoridades empresariales o líderes de los proyectos como los más representativos los siguientes</a:t>
            </a:r>
            <a:r>
              <a:rPr kumimoji="0" lang="es-ES" sz="1400"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hlinkClick r:id=""/>
              </a:rPr>
              <a:t>[</a:t>
            </a:r>
            <a:r>
              <a:rPr kumimoji="0" lang="es-ES" sz="1400" b="0" i="0" u="none" strike="noStrike" cap="none" normalizeH="0" baseline="30000" dirty="0" smtClean="0" bmk="">
                <a:ln>
                  <a:noFill/>
                </a:ln>
                <a:solidFill>
                  <a:schemeClr val="tx1"/>
                </a:solidFill>
                <a:effectLst/>
                <a:latin typeface="Arial" pitchFamily="34" charset="0"/>
                <a:ea typeface="Times New Roman" pitchFamily="18" charset="0"/>
                <a:cs typeface="Times New Roman" pitchFamily="18" charset="0"/>
                <a:hlinkClick r:id=""/>
              </a:rPr>
              <a:t>2]</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endParaRPr kumimoji="0" lang="es-ES" sz="1400" b="0" i="0" u="none" strike="noStrike" cap="none" normalizeH="0" baseline="0" dirty="0" smtClean="0">
              <a:ln>
                <a:noFill/>
              </a:ln>
              <a:solidFill>
                <a:schemeClr val="tx1"/>
              </a:solidFill>
              <a:effectLst/>
              <a:latin typeface="Arial" pitchFamily="34" charset="0"/>
            </a:endParaRPr>
          </a:p>
        </p:txBody>
      </p:sp>
      <p:sp>
        <p:nvSpPr>
          <p:cNvPr id="30723" name="Rectangle 3"/>
          <p:cNvSpPr>
            <a:spLocks noChangeArrowheads="1"/>
          </p:cNvSpPr>
          <p:nvPr/>
        </p:nvSpPr>
        <p:spPr bwMode="auto">
          <a:xfrm>
            <a:off x="683568" y="6453336"/>
            <a:ext cx="8208912"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30000" dirty="0" smtClean="0">
                <a:ln>
                  <a:noFill/>
                </a:ln>
                <a:solidFill>
                  <a:schemeClr val="tx1"/>
                </a:solidFill>
                <a:effectLst/>
                <a:latin typeface="Arial" pitchFamily="34" charset="0"/>
                <a:ea typeface="Times New Roman" pitchFamily="18" charset="0"/>
                <a:hlinkClick r:id=""/>
              </a:rPr>
              <a:t>[</a:t>
            </a:r>
            <a:r>
              <a:rPr kumimoji="0" lang="es-ES" sz="1000" b="0" i="0" u="none" strike="noStrike" cap="none" normalizeH="0" baseline="30000" dirty="0" smtClean="0" bmk="">
                <a:ln>
                  <a:noFill/>
                </a:ln>
                <a:solidFill>
                  <a:schemeClr val="tx1"/>
                </a:solidFill>
                <a:effectLst/>
                <a:latin typeface="Arial" pitchFamily="34" charset="0"/>
                <a:ea typeface="Times New Roman" pitchFamily="18" charset="0"/>
                <a:hlinkClick r:id=""/>
              </a:rPr>
              <a:t>2]</a:t>
            </a:r>
            <a:r>
              <a:rPr kumimoji="0" lang="es-ES" sz="1000" b="0" i="0" u="none" strike="noStrike" cap="none" normalizeH="0" baseline="0" dirty="0" smtClean="0">
                <a:ln>
                  <a:noFill/>
                </a:ln>
                <a:solidFill>
                  <a:schemeClr val="tx1"/>
                </a:solidFill>
                <a:effectLst/>
                <a:latin typeface="Arial" pitchFamily="34" charset="0"/>
                <a:ea typeface="Times New Roman" pitchFamily="18" charset="0"/>
              </a:rPr>
              <a:t> </a:t>
            </a:r>
            <a:r>
              <a:rPr kumimoji="0" lang="es-ES" sz="800" b="0" i="0" u="none" strike="noStrike" cap="none" normalizeH="0" baseline="0" dirty="0" smtClean="0">
                <a:ln>
                  <a:noFill/>
                </a:ln>
                <a:solidFill>
                  <a:schemeClr val="tx1"/>
                </a:solidFill>
                <a:effectLst/>
                <a:latin typeface="Arial" pitchFamily="34" charset="0"/>
                <a:ea typeface="Times New Roman" pitchFamily="18" charset="0"/>
              </a:rPr>
              <a:t>Carlos Ñanco Muñoz, experto en Recursos Humanos de Ventas y Servicio al Cliente quien desde CHILE en Sudamérica, se incorpora como colaborador de Universo PYME</a:t>
            </a:r>
            <a:endParaRPr kumimoji="0" lang="es-ES" sz="1800" b="0" i="0" u="none" strike="noStrike" cap="none" normalizeH="0" baseline="0" dirty="0" smtClean="0">
              <a:ln>
                <a:noFill/>
              </a:ln>
              <a:solidFill>
                <a:schemeClr val="tx1"/>
              </a:solidFill>
              <a:effectLst/>
              <a:latin typeface="Arial" pitchFamily="34" charset="0"/>
            </a:endParaRPr>
          </a:p>
        </p:txBody>
      </p:sp>
      <p:sp>
        <p:nvSpPr>
          <p:cNvPr id="30724" name="Rectangle 4"/>
          <p:cNvSpPr>
            <a:spLocks noChangeArrowheads="1"/>
          </p:cNvSpPr>
          <p:nvPr/>
        </p:nvSpPr>
        <p:spPr bwMode="auto">
          <a:xfrm>
            <a:off x="323528" y="1916832"/>
            <a:ext cx="8496944"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1. Tramitar a sus subordinados, dejando todo para estudiar y decidir posteriormente. </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2. No decidir nunca y dejar pasar el tiempo hasta que todo se transforma en crisis. </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3. No hablar claro, dejando que los hechos hablen por sí solos. </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4. Defraudar el tiempo y la disponibilidad de proveedores, subordinados, jefes, etc., que están conectados con su cargo. </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5. Considerar que "esperar" es trabajo o parte del trabajo.</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6. Rodearse de personas incapaces para la gestión clave y tolerar su accionar </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7. Atacar todo lo nuevo, oponiendo argumentos descalificatorios tanto del contenido como de las personas que los sostienen.</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8. Ser errático en el control, lo que implica que los controlados no conozcan el programa de trabajo ni sus objetivos cuantitativos o cualitativos.</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9. Pensar y actuar como si nadie los estuviera evaluando.</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10. Trabajar sin metas y sin objetivos claros en el área que maneja.</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11. Dilatar decisiones que dependen de sí mismo.</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12. Usar el cargo para actividades personales o intereses personales.</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13. Describir problemas y no visualizar soluciones</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14. Creer que sus subordinados deben ponerse la camiseta en vez de entender que es su responsabilidad integrar y motivar a su gente.</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15. Hacer camarillas con sus subordinados.</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16. Involucrarse en lo personal con el personal de dependencia directa afectando su autonomía de decisión.</a:t>
            </a:r>
            <a:endParaRPr kumimoji="0" lang="es-ES" sz="1400" b="0" i="0" u="none" strike="noStrike" cap="none" normalizeH="0" baseline="0" dirty="0" smtClean="0">
              <a:ln>
                <a:noFill/>
              </a:ln>
              <a:solidFill>
                <a:schemeClr val="tx1"/>
              </a:solidFill>
              <a:effectLst/>
              <a:latin typeface="Arial" pitchFamily="34" charset="0"/>
            </a:endParaRPr>
          </a:p>
        </p:txBody>
      </p:sp>
      <p:sp>
        <p:nvSpPr>
          <p:cNvPr id="6" name="5 Flecha arriba">
            <a:hlinkClick r:id="rId4" action="ppaction://hlinksldjump"/>
          </p:cNvPr>
          <p:cNvSpPr/>
          <p:nvPr/>
        </p:nvSpPr>
        <p:spPr>
          <a:xfrm>
            <a:off x="8748464" y="6597352"/>
            <a:ext cx="144016" cy="1440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ustDataLst>
      <p:tags r:id="rId1"/>
    </p:custDataLst>
  </p:cSld>
  <p:clrMapOvr>
    <a:masterClrMapping/>
  </p:clrMapOvr>
  <p:transition spd="slow" advClick="0" advTm="4021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1"/>
                                        </p:tgtEl>
                                        <p:attrNameLst>
                                          <p:attrName>style.visibility</p:attrName>
                                        </p:attrNameLst>
                                      </p:cBhvr>
                                      <p:to>
                                        <p:strVal val="visible"/>
                                      </p:to>
                                    </p:set>
                                    <p:anim calcmode="lin" valueType="num">
                                      <p:cBhvr additive="base">
                                        <p:cTn id="7" dur="1000" fill="hold"/>
                                        <p:tgtEl>
                                          <p:spTgt spid="30721"/>
                                        </p:tgtEl>
                                        <p:attrNameLst>
                                          <p:attrName>ppt_x</p:attrName>
                                        </p:attrNameLst>
                                      </p:cBhvr>
                                      <p:tavLst>
                                        <p:tav tm="0">
                                          <p:val>
                                            <p:strVal val="#ppt_x"/>
                                          </p:val>
                                        </p:tav>
                                        <p:tav tm="100000">
                                          <p:val>
                                            <p:strVal val="#ppt_x"/>
                                          </p:val>
                                        </p:tav>
                                      </p:tavLst>
                                    </p:anim>
                                    <p:anim calcmode="lin" valueType="num">
                                      <p:cBhvr additive="base">
                                        <p:cTn id="8" dur="1000" fill="hold"/>
                                        <p:tgtEl>
                                          <p:spTgt spid="3072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8" presetClass="entr" presetSubtype="16" fill="hold" grpId="0" nodeType="after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diamond(in)">
                                      <p:cBhvr>
                                        <p:cTn id="12" dur="2000"/>
                                        <p:tgtEl>
                                          <p:spTgt spid="307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723"/>
                                        </p:tgtEl>
                                        <p:attrNameLst>
                                          <p:attrName>style.visibility</p:attrName>
                                        </p:attrNameLst>
                                      </p:cBhvr>
                                      <p:to>
                                        <p:strVal val="visible"/>
                                      </p:to>
                                    </p:set>
                                    <p:animEffect transition="in" filter="blinds(horizontal)">
                                      <p:cBhvr>
                                        <p:cTn id="17"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p:bldP spid="30723" grpId="0"/>
      <p:bldP spid="307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11560" y="404664"/>
            <a:ext cx="8352928" cy="4320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FF0000"/>
                </a:solidFill>
                <a:effectLst/>
                <a:uLnTx/>
                <a:uFillTx/>
                <a:latin typeface="+mj-lt"/>
                <a:ea typeface="+mj-ea"/>
                <a:cs typeface="+mj-cs"/>
              </a:rPr>
              <a:t>MODELOS</a:t>
            </a:r>
            <a:r>
              <a:rPr kumimoji="0" lang="es-ES" sz="3200" b="1" i="0" u="none" strike="noStrike" kern="1200" cap="none" spc="0" normalizeH="0" noProof="0" dirty="0" smtClean="0">
                <a:ln>
                  <a:noFill/>
                </a:ln>
                <a:solidFill>
                  <a:srgbClr val="FF0000"/>
                </a:solidFill>
                <a:effectLst/>
                <a:uLnTx/>
                <a:uFillTx/>
                <a:latin typeface="+mj-lt"/>
                <a:ea typeface="+mj-ea"/>
                <a:cs typeface="+mj-cs"/>
              </a:rPr>
              <a:t> DE GESTIÓN (GERENCIAMIENTO)</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noProof="0" dirty="0" smtClean="0">
                <a:ln>
                  <a:noFill/>
                </a:ln>
                <a:solidFill>
                  <a:srgbClr val="FF0000"/>
                </a:solidFill>
                <a:effectLst/>
                <a:uLnTx/>
                <a:uFillTx/>
                <a:latin typeface="+mj-lt"/>
                <a:ea typeface="+mj-ea"/>
                <a:cs typeface="+mj-cs"/>
              </a:rPr>
              <a:t>PMI - PMBOK</a:t>
            </a:r>
            <a:endParaRPr kumimoji="0" lang="es-ES" sz="32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6" name="5 Elipse"/>
          <p:cNvSpPr/>
          <p:nvPr/>
        </p:nvSpPr>
        <p:spPr>
          <a:xfrm>
            <a:off x="1547664" y="4653136"/>
            <a:ext cx="6120680" cy="2016224"/>
          </a:xfrm>
          <a:prstGeom prst="ellipse">
            <a:avLst/>
          </a:prstGeom>
          <a:solidFill>
            <a:schemeClr val="tx2">
              <a:lumMod val="20000"/>
              <a:lumOff val="80000"/>
            </a:schemeClr>
          </a:solid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rgbClr val="00B050"/>
                </a:solidFill>
                <a:latin typeface="Arial" pitchFamily="34" charset="0"/>
                <a:cs typeface="Arial" pitchFamily="34" charset="0"/>
              </a:rPr>
              <a:t>1969 PRIMER SEMINARIO ATLANTA USA</a:t>
            </a:r>
          </a:p>
          <a:p>
            <a:pPr algn="ctr"/>
            <a:r>
              <a:rPr lang="es-ES" sz="1600" dirty="0" smtClean="0">
                <a:solidFill>
                  <a:srgbClr val="FF0000"/>
                </a:solidFill>
                <a:latin typeface="Arial" pitchFamily="34" charset="0"/>
                <a:cs typeface="Arial" pitchFamily="34" charset="0"/>
              </a:rPr>
              <a:t>PMI – PMBOK</a:t>
            </a:r>
          </a:p>
          <a:p>
            <a:pPr algn="ctr"/>
            <a:r>
              <a:rPr lang="es-ES" sz="1600" dirty="0" smtClean="0">
                <a:solidFill>
                  <a:srgbClr val="0070C0"/>
                </a:solidFill>
                <a:latin typeface="Arial" pitchFamily="34" charset="0"/>
                <a:cs typeface="Arial" pitchFamily="34" charset="0"/>
              </a:rPr>
              <a:t>1996 PRIMERA PUBLICACIÓN DEL PMBOK</a:t>
            </a:r>
          </a:p>
          <a:p>
            <a:pPr algn="ctr"/>
            <a:r>
              <a:rPr lang="es-ES" sz="1600" dirty="0" smtClean="0">
                <a:solidFill>
                  <a:schemeClr val="accent6">
                    <a:lumMod val="75000"/>
                  </a:schemeClr>
                </a:solidFill>
                <a:latin typeface="Arial" pitchFamily="34" charset="0"/>
                <a:cs typeface="Arial" pitchFamily="34" charset="0"/>
              </a:rPr>
              <a:t>2000 2ª. P, RECONOCIDO x ANSI</a:t>
            </a:r>
          </a:p>
          <a:p>
            <a:pPr algn="ctr"/>
            <a:r>
              <a:rPr lang="es-ES" sz="1600" dirty="0" smtClean="0">
                <a:solidFill>
                  <a:schemeClr val="tx1"/>
                </a:solidFill>
                <a:latin typeface="Arial" pitchFamily="34" charset="0"/>
                <a:cs typeface="Arial" pitchFamily="34" charset="0"/>
              </a:rPr>
              <a:t>2008 4ª. P, APLICACIÓN OBLIGATORIA</a:t>
            </a:r>
          </a:p>
          <a:p>
            <a:pPr algn="ctr"/>
            <a:endParaRPr lang="es-ES" dirty="0"/>
          </a:p>
        </p:txBody>
      </p:sp>
      <p:pic>
        <p:nvPicPr>
          <p:cNvPr id="114697" name="Picture 9" descr="C:\Archivos de programa\Microsoft Office\MEDIA\CAGCAT10\j0335112.wmf"/>
          <p:cNvPicPr>
            <a:picLocks noChangeAspect="1" noChangeArrowheads="1"/>
          </p:cNvPicPr>
          <p:nvPr/>
        </p:nvPicPr>
        <p:blipFill>
          <a:blip r:embed="rId3" cstate="print"/>
          <a:srcRect/>
          <a:stretch>
            <a:fillRect/>
          </a:stretch>
        </p:blipFill>
        <p:spPr bwMode="auto">
          <a:xfrm>
            <a:off x="3707904" y="2564904"/>
            <a:ext cx="1728192" cy="1728192"/>
          </a:xfrm>
          <a:prstGeom prst="rect">
            <a:avLst/>
          </a:prstGeom>
          <a:noFill/>
        </p:spPr>
      </p:pic>
      <p:grpSp>
        <p:nvGrpSpPr>
          <p:cNvPr id="24" name="23 Grupo"/>
          <p:cNvGrpSpPr/>
          <p:nvPr/>
        </p:nvGrpSpPr>
        <p:grpSpPr>
          <a:xfrm>
            <a:off x="827584" y="3356992"/>
            <a:ext cx="3024336" cy="863749"/>
            <a:chOff x="827584" y="3356992"/>
            <a:chExt cx="3024336" cy="863749"/>
          </a:xfrm>
        </p:grpSpPr>
        <p:pic>
          <p:nvPicPr>
            <p:cNvPr id="114695" name="Picture 7" descr="C:\Archivos de programa\Microsoft Office\MEDIA\CAGCAT10\j0292152.wmf"/>
            <p:cNvPicPr>
              <a:picLocks noChangeAspect="1" noChangeArrowheads="1"/>
            </p:cNvPicPr>
            <p:nvPr/>
          </p:nvPicPr>
          <p:blipFill>
            <a:blip r:embed="rId4" cstate="print"/>
            <a:srcRect/>
            <a:stretch>
              <a:fillRect/>
            </a:stretch>
          </p:blipFill>
          <p:spPr bwMode="auto">
            <a:xfrm>
              <a:off x="827584" y="3356992"/>
              <a:ext cx="727803" cy="863749"/>
            </a:xfrm>
            <a:prstGeom prst="rect">
              <a:avLst/>
            </a:prstGeom>
            <a:noFill/>
          </p:spPr>
        </p:pic>
        <p:sp>
          <p:nvSpPr>
            <p:cNvPr id="14" name="13 Flecha derecha"/>
            <p:cNvSpPr/>
            <p:nvPr/>
          </p:nvSpPr>
          <p:spPr>
            <a:xfrm>
              <a:off x="1547664" y="3717032"/>
              <a:ext cx="23042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7" name="26 Grupo"/>
          <p:cNvGrpSpPr/>
          <p:nvPr/>
        </p:nvGrpSpPr>
        <p:grpSpPr>
          <a:xfrm>
            <a:off x="4211960" y="1484784"/>
            <a:ext cx="936104" cy="1224136"/>
            <a:chOff x="4211960" y="1484784"/>
            <a:chExt cx="936104" cy="1224136"/>
          </a:xfrm>
        </p:grpSpPr>
        <p:pic>
          <p:nvPicPr>
            <p:cNvPr id="114696" name="Picture 8" descr="C:\Archivos de programa\Microsoft Office\MEDIA\CAGCAT10\j0301076.wmf"/>
            <p:cNvPicPr>
              <a:picLocks noChangeAspect="1" noChangeArrowheads="1"/>
            </p:cNvPicPr>
            <p:nvPr/>
          </p:nvPicPr>
          <p:blipFill>
            <a:blip r:embed="rId5" cstate="print"/>
            <a:srcRect/>
            <a:stretch>
              <a:fillRect/>
            </a:stretch>
          </p:blipFill>
          <p:spPr bwMode="auto">
            <a:xfrm>
              <a:off x="4211960" y="1484784"/>
              <a:ext cx="936104" cy="936104"/>
            </a:xfrm>
            <a:prstGeom prst="rect">
              <a:avLst/>
            </a:prstGeom>
            <a:noFill/>
          </p:spPr>
        </p:pic>
        <p:sp>
          <p:nvSpPr>
            <p:cNvPr id="15" name="14 Flecha abajo"/>
            <p:cNvSpPr/>
            <p:nvPr/>
          </p:nvSpPr>
          <p:spPr>
            <a:xfrm>
              <a:off x="4499992" y="2420888"/>
              <a:ext cx="14401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5" name="24 Grupo"/>
          <p:cNvGrpSpPr/>
          <p:nvPr/>
        </p:nvGrpSpPr>
        <p:grpSpPr>
          <a:xfrm>
            <a:off x="1619672" y="2348880"/>
            <a:ext cx="2235789" cy="761697"/>
            <a:chOff x="1619672" y="2348880"/>
            <a:chExt cx="2235789" cy="761697"/>
          </a:xfrm>
        </p:grpSpPr>
        <p:pic>
          <p:nvPicPr>
            <p:cNvPr id="114690" name="Picture 2" descr="C:\Archivos de programa\Microsoft Office\MEDIA\CAGCAT10\j0157763.wmf"/>
            <p:cNvPicPr>
              <a:picLocks noChangeAspect="1" noChangeArrowheads="1"/>
            </p:cNvPicPr>
            <p:nvPr/>
          </p:nvPicPr>
          <p:blipFill>
            <a:blip r:embed="rId6" cstate="print"/>
            <a:srcRect/>
            <a:stretch>
              <a:fillRect/>
            </a:stretch>
          </p:blipFill>
          <p:spPr bwMode="auto">
            <a:xfrm>
              <a:off x="1619672" y="2348880"/>
              <a:ext cx="754777" cy="761697"/>
            </a:xfrm>
            <a:prstGeom prst="rect">
              <a:avLst/>
            </a:prstGeom>
            <a:noFill/>
          </p:spPr>
        </p:pic>
        <p:sp>
          <p:nvSpPr>
            <p:cNvPr id="16" name="15 Flecha derecha"/>
            <p:cNvSpPr/>
            <p:nvPr/>
          </p:nvSpPr>
          <p:spPr>
            <a:xfrm rot="607047" flipV="1">
              <a:off x="2316211" y="2843093"/>
              <a:ext cx="1539250" cy="131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6" name="25 Grupo"/>
          <p:cNvGrpSpPr/>
          <p:nvPr/>
        </p:nvGrpSpPr>
        <p:grpSpPr>
          <a:xfrm>
            <a:off x="2915816" y="1628800"/>
            <a:ext cx="1210898" cy="978962"/>
            <a:chOff x="2915816" y="1628800"/>
            <a:chExt cx="1210898" cy="978962"/>
          </a:xfrm>
        </p:grpSpPr>
        <p:pic>
          <p:nvPicPr>
            <p:cNvPr id="114691" name="Picture 3" descr="C:\Archivos de programa\Microsoft Office\MEDIA\CAGCAT10\j0195534.wmf"/>
            <p:cNvPicPr>
              <a:picLocks noChangeAspect="1" noChangeArrowheads="1"/>
            </p:cNvPicPr>
            <p:nvPr/>
          </p:nvPicPr>
          <p:blipFill>
            <a:blip r:embed="rId7" cstate="print"/>
            <a:srcRect/>
            <a:stretch>
              <a:fillRect/>
            </a:stretch>
          </p:blipFill>
          <p:spPr bwMode="auto">
            <a:xfrm>
              <a:off x="2915816" y="1628800"/>
              <a:ext cx="679460" cy="836906"/>
            </a:xfrm>
            <a:prstGeom prst="rect">
              <a:avLst/>
            </a:prstGeom>
            <a:noFill/>
          </p:spPr>
        </p:pic>
        <p:sp>
          <p:nvSpPr>
            <p:cNvPr id="18" name="17 Flecha derecha"/>
            <p:cNvSpPr/>
            <p:nvPr/>
          </p:nvSpPr>
          <p:spPr>
            <a:xfrm rot="2112441" flipV="1">
              <a:off x="3458900" y="2455450"/>
              <a:ext cx="667814" cy="152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0" name="29 Grupo"/>
          <p:cNvGrpSpPr/>
          <p:nvPr/>
        </p:nvGrpSpPr>
        <p:grpSpPr>
          <a:xfrm>
            <a:off x="5307885" y="3284984"/>
            <a:ext cx="3047099" cy="1187239"/>
            <a:chOff x="5307885" y="3284984"/>
            <a:chExt cx="3047099" cy="1187239"/>
          </a:xfrm>
        </p:grpSpPr>
        <p:pic>
          <p:nvPicPr>
            <p:cNvPr id="114694" name="Picture 6" descr="C:\Archivos de programa\Microsoft Office\MEDIA\CAGCAT10\j0215086.wmf"/>
            <p:cNvPicPr>
              <a:picLocks noChangeAspect="1" noChangeArrowheads="1"/>
            </p:cNvPicPr>
            <p:nvPr/>
          </p:nvPicPr>
          <p:blipFill>
            <a:blip r:embed="rId8" cstate="print"/>
            <a:srcRect/>
            <a:stretch>
              <a:fillRect/>
            </a:stretch>
          </p:blipFill>
          <p:spPr bwMode="auto">
            <a:xfrm>
              <a:off x="7596336" y="3284984"/>
              <a:ext cx="758648" cy="1187239"/>
            </a:xfrm>
            <a:prstGeom prst="rect">
              <a:avLst/>
            </a:prstGeom>
            <a:noFill/>
          </p:spPr>
        </p:pic>
        <p:sp>
          <p:nvSpPr>
            <p:cNvPr id="19" name="18 Flecha derecha"/>
            <p:cNvSpPr/>
            <p:nvPr/>
          </p:nvSpPr>
          <p:spPr>
            <a:xfrm rot="10800000">
              <a:off x="5307885" y="3717033"/>
              <a:ext cx="23042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9" name="28 Grupo"/>
          <p:cNvGrpSpPr/>
          <p:nvPr/>
        </p:nvGrpSpPr>
        <p:grpSpPr>
          <a:xfrm>
            <a:off x="5287691" y="2204864"/>
            <a:ext cx="2236637" cy="864096"/>
            <a:chOff x="5287691" y="2204864"/>
            <a:chExt cx="2236637" cy="864096"/>
          </a:xfrm>
        </p:grpSpPr>
        <p:sp>
          <p:nvSpPr>
            <p:cNvPr id="114692" name="Homepage"/>
            <p:cNvSpPr>
              <a:spLocks noEditPoints="1" noChangeArrowheads="1"/>
            </p:cNvSpPr>
            <p:nvPr/>
          </p:nvSpPr>
          <p:spPr bwMode="auto">
            <a:xfrm>
              <a:off x="6804248" y="2204864"/>
              <a:ext cx="720080" cy="864096"/>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999 w 21600"/>
                <a:gd name="T15" fmla="*/ 12174 h 21600"/>
                <a:gd name="T16" fmla="*/ 20813 w 21600"/>
                <a:gd name="T17" fmla="*/ 17149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251" y="7101"/>
                  </a:moveTo>
                  <a:lnTo>
                    <a:pt x="5251" y="11160"/>
                  </a:lnTo>
                  <a:lnTo>
                    <a:pt x="16306" y="11160"/>
                  </a:lnTo>
                  <a:lnTo>
                    <a:pt x="16306" y="7052"/>
                  </a:lnTo>
                  <a:lnTo>
                    <a:pt x="16901" y="6561"/>
                  </a:lnTo>
                  <a:lnTo>
                    <a:pt x="15264" y="5236"/>
                  </a:lnTo>
                  <a:lnTo>
                    <a:pt x="15264" y="1636"/>
                  </a:lnTo>
                  <a:lnTo>
                    <a:pt x="13478" y="1636"/>
                  </a:lnTo>
                  <a:lnTo>
                    <a:pt x="13478" y="3698"/>
                  </a:lnTo>
                  <a:lnTo>
                    <a:pt x="11182" y="1669"/>
                  </a:lnTo>
                  <a:lnTo>
                    <a:pt x="4847" y="6561"/>
                  </a:lnTo>
                  <a:lnTo>
                    <a:pt x="5251" y="7101"/>
                  </a:lnTo>
                  <a:close/>
                </a:path>
                <a:path w="21600" h="21600" extrusionOk="0">
                  <a:moveTo>
                    <a:pt x="9396" y="11160"/>
                  </a:moveTo>
                  <a:lnTo>
                    <a:pt x="9396" y="7772"/>
                  </a:lnTo>
                  <a:lnTo>
                    <a:pt x="11820" y="7772"/>
                  </a:lnTo>
                  <a:lnTo>
                    <a:pt x="11820" y="11160"/>
                  </a:lnTo>
                  <a:lnTo>
                    <a:pt x="9396" y="11160"/>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s-ES"/>
            </a:p>
          </p:txBody>
        </p:sp>
        <p:sp>
          <p:nvSpPr>
            <p:cNvPr id="20" name="19 Flecha derecha"/>
            <p:cNvSpPr/>
            <p:nvPr/>
          </p:nvSpPr>
          <p:spPr>
            <a:xfrm rot="10036550" flipV="1">
              <a:off x="5287691" y="2804810"/>
              <a:ext cx="1539250" cy="131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8" name="27 Grupo"/>
          <p:cNvGrpSpPr/>
          <p:nvPr/>
        </p:nvGrpSpPr>
        <p:grpSpPr>
          <a:xfrm>
            <a:off x="5060659" y="1772816"/>
            <a:ext cx="1640352" cy="903751"/>
            <a:chOff x="5060659" y="1772816"/>
            <a:chExt cx="1640352" cy="903751"/>
          </a:xfrm>
        </p:grpSpPr>
        <p:sp>
          <p:nvSpPr>
            <p:cNvPr id="114693" name="Firewall"/>
            <p:cNvSpPr>
              <a:spLocks noEditPoints="1" noChangeArrowheads="1"/>
            </p:cNvSpPr>
            <p:nvPr/>
          </p:nvSpPr>
          <p:spPr bwMode="auto">
            <a:xfrm>
              <a:off x="5580112" y="1772816"/>
              <a:ext cx="1120899" cy="740469"/>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s-ES"/>
            </a:p>
          </p:txBody>
        </p:sp>
        <p:sp>
          <p:nvSpPr>
            <p:cNvPr id="21" name="20 Flecha derecha"/>
            <p:cNvSpPr/>
            <p:nvPr/>
          </p:nvSpPr>
          <p:spPr>
            <a:xfrm rot="8735290" flipV="1">
              <a:off x="5060659" y="2524255"/>
              <a:ext cx="667814" cy="152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2" name="21 Flecha abajo"/>
          <p:cNvSpPr/>
          <p:nvPr/>
        </p:nvSpPr>
        <p:spPr>
          <a:xfrm>
            <a:off x="4427984" y="4221088"/>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ustDataLst>
      <p:tags r:id="rId1"/>
    </p:custDataLst>
  </p:cSld>
  <p:clrMapOvr>
    <a:masterClrMapping/>
  </p:clrMapOvr>
  <p:transition spd="slow" advClick="0" advTm="4978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000" fill="hold"/>
                                        <p:tgtEl>
                                          <p:spTgt spid="24"/>
                                        </p:tgtEl>
                                        <p:attrNameLst>
                                          <p:attrName>ppt_x</p:attrName>
                                        </p:attrNameLst>
                                      </p:cBhvr>
                                      <p:tavLst>
                                        <p:tav tm="0">
                                          <p:val>
                                            <p:strVal val="#ppt_x"/>
                                          </p:val>
                                        </p:tav>
                                        <p:tav tm="100000">
                                          <p:val>
                                            <p:strVal val="#ppt_x"/>
                                          </p:val>
                                        </p:tav>
                                      </p:tavLst>
                                    </p:anim>
                                    <p:anim calcmode="lin" valueType="num">
                                      <p:cBhvr additive="base">
                                        <p:cTn id="8"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2000" fill="hold"/>
                                        <p:tgtEl>
                                          <p:spTgt spid="25"/>
                                        </p:tgtEl>
                                        <p:attrNameLst>
                                          <p:attrName>ppt_x</p:attrName>
                                        </p:attrNameLst>
                                      </p:cBhvr>
                                      <p:tavLst>
                                        <p:tav tm="0">
                                          <p:val>
                                            <p:strVal val="#ppt_x"/>
                                          </p:val>
                                        </p:tav>
                                        <p:tav tm="100000">
                                          <p:val>
                                            <p:strVal val="#ppt_x"/>
                                          </p:val>
                                        </p:tav>
                                      </p:tavLst>
                                    </p:anim>
                                    <p:anim calcmode="lin" valueType="num">
                                      <p:cBhvr additive="base">
                                        <p:cTn id="14" dur="2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2000" fill="hold"/>
                                        <p:tgtEl>
                                          <p:spTgt spid="26"/>
                                        </p:tgtEl>
                                        <p:attrNameLst>
                                          <p:attrName>ppt_x</p:attrName>
                                        </p:attrNameLst>
                                      </p:cBhvr>
                                      <p:tavLst>
                                        <p:tav tm="0">
                                          <p:val>
                                            <p:strVal val="#ppt_x"/>
                                          </p:val>
                                        </p:tav>
                                        <p:tav tm="100000">
                                          <p:val>
                                            <p:strVal val="#ppt_x"/>
                                          </p:val>
                                        </p:tav>
                                      </p:tavLst>
                                    </p:anim>
                                    <p:anim calcmode="lin" valueType="num">
                                      <p:cBhvr additive="base">
                                        <p:cTn id="20" dur="20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2000" fill="hold"/>
                                        <p:tgtEl>
                                          <p:spTgt spid="27"/>
                                        </p:tgtEl>
                                        <p:attrNameLst>
                                          <p:attrName>ppt_x</p:attrName>
                                        </p:attrNameLst>
                                      </p:cBhvr>
                                      <p:tavLst>
                                        <p:tav tm="0">
                                          <p:val>
                                            <p:strVal val="#ppt_x"/>
                                          </p:val>
                                        </p:tav>
                                        <p:tav tm="100000">
                                          <p:val>
                                            <p:strVal val="#ppt_x"/>
                                          </p:val>
                                        </p:tav>
                                      </p:tavLst>
                                    </p:anim>
                                    <p:anim calcmode="lin" valueType="num">
                                      <p:cBhvr additive="base">
                                        <p:cTn id="26"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2000" fill="hold"/>
                                        <p:tgtEl>
                                          <p:spTgt spid="28"/>
                                        </p:tgtEl>
                                        <p:attrNameLst>
                                          <p:attrName>ppt_x</p:attrName>
                                        </p:attrNameLst>
                                      </p:cBhvr>
                                      <p:tavLst>
                                        <p:tav tm="0">
                                          <p:val>
                                            <p:strVal val="#ppt_x"/>
                                          </p:val>
                                        </p:tav>
                                        <p:tav tm="100000">
                                          <p:val>
                                            <p:strVal val="#ppt_x"/>
                                          </p:val>
                                        </p:tav>
                                      </p:tavLst>
                                    </p:anim>
                                    <p:anim calcmode="lin" valueType="num">
                                      <p:cBhvr additive="base">
                                        <p:cTn id="32" dur="2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2000" fill="hold"/>
                                        <p:tgtEl>
                                          <p:spTgt spid="29"/>
                                        </p:tgtEl>
                                        <p:attrNameLst>
                                          <p:attrName>ppt_x</p:attrName>
                                        </p:attrNameLst>
                                      </p:cBhvr>
                                      <p:tavLst>
                                        <p:tav tm="0">
                                          <p:val>
                                            <p:strVal val="#ppt_x"/>
                                          </p:val>
                                        </p:tav>
                                        <p:tav tm="100000">
                                          <p:val>
                                            <p:strVal val="#ppt_x"/>
                                          </p:val>
                                        </p:tav>
                                      </p:tavLst>
                                    </p:anim>
                                    <p:anim calcmode="lin" valueType="num">
                                      <p:cBhvr additive="base">
                                        <p:cTn id="38" dur="2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2000" fill="hold"/>
                                        <p:tgtEl>
                                          <p:spTgt spid="30"/>
                                        </p:tgtEl>
                                        <p:attrNameLst>
                                          <p:attrName>ppt_x</p:attrName>
                                        </p:attrNameLst>
                                      </p:cBhvr>
                                      <p:tavLst>
                                        <p:tav tm="0">
                                          <p:val>
                                            <p:strVal val="#ppt_x"/>
                                          </p:val>
                                        </p:tav>
                                        <p:tav tm="100000">
                                          <p:val>
                                            <p:strVal val="#ppt_x"/>
                                          </p:val>
                                        </p:tav>
                                      </p:tavLst>
                                    </p:anim>
                                    <p:anim calcmode="lin" valueType="num">
                                      <p:cBhvr additive="base">
                                        <p:cTn id="44" dur="20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114697"/>
                                        </p:tgtEl>
                                        <p:attrNameLst>
                                          <p:attrName>style.visibility</p:attrName>
                                        </p:attrNameLst>
                                      </p:cBhvr>
                                      <p:to>
                                        <p:strVal val="visible"/>
                                      </p:to>
                                    </p:set>
                                    <p:animEffect transition="in" filter="diamond(in)">
                                      <p:cBhvr>
                                        <p:cTn id="49" dur="2000"/>
                                        <p:tgtEl>
                                          <p:spTgt spid="114697"/>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linds(horizontal)">
                                      <p:cBhvr>
                                        <p:cTn id="54" dur="20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4"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heel(4)">
                                      <p:cBhvr>
                                        <p:cTn id="5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C:\Archivos de programa\Microsoft Office\MEDIA\CAGCAT10\j0234687.gif"/>
          <p:cNvPicPr>
            <a:picLocks noChangeAspect="1" noChangeArrowheads="1" noCrop="1"/>
          </p:cNvPicPr>
          <p:nvPr/>
        </p:nvPicPr>
        <p:blipFill>
          <a:blip r:embed="rId3" cstate="print"/>
          <a:srcRect/>
          <a:stretch>
            <a:fillRect/>
          </a:stretch>
        </p:blipFill>
        <p:spPr bwMode="auto">
          <a:xfrm>
            <a:off x="971600" y="1340768"/>
            <a:ext cx="1228725" cy="723900"/>
          </a:xfrm>
          <a:prstGeom prst="rect">
            <a:avLst/>
          </a:prstGeom>
          <a:noFill/>
        </p:spPr>
      </p:pic>
      <p:sp>
        <p:nvSpPr>
          <p:cNvPr id="5" name="1 Título"/>
          <p:cNvSpPr txBox="1">
            <a:spLocks/>
          </p:cNvSpPr>
          <p:nvPr/>
        </p:nvSpPr>
        <p:spPr>
          <a:xfrm>
            <a:off x="611560" y="260648"/>
            <a:ext cx="8352928" cy="4320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FF0000"/>
                </a:solidFill>
                <a:effectLst/>
                <a:uLnTx/>
                <a:uFillTx/>
                <a:latin typeface="+mj-lt"/>
                <a:ea typeface="+mj-ea"/>
                <a:cs typeface="+mj-cs"/>
              </a:rPr>
              <a:t>MODELOS</a:t>
            </a:r>
            <a:r>
              <a:rPr kumimoji="0" lang="es-ES" sz="3200" b="1" i="0" u="none" strike="noStrike" kern="1200" cap="none" spc="0" normalizeH="0" noProof="0" dirty="0" smtClean="0">
                <a:ln>
                  <a:noFill/>
                </a:ln>
                <a:solidFill>
                  <a:srgbClr val="FF0000"/>
                </a:solidFill>
                <a:effectLst/>
                <a:uLnTx/>
                <a:uFillTx/>
                <a:latin typeface="+mj-lt"/>
                <a:ea typeface="+mj-ea"/>
                <a:cs typeface="+mj-cs"/>
              </a:rPr>
              <a:t> DE GESTIÓN (GERENCIAMIENTO)</a:t>
            </a:r>
            <a:endParaRPr kumimoji="0" lang="es-ES" sz="32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6" name="1 Título"/>
          <p:cNvSpPr txBox="1">
            <a:spLocks/>
          </p:cNvSpPr>
          <p:nvPr/>
        </p:nvSpPr>
        <p:spPr>
          <a:xfrm>
            <a:off x="611560" y="620688"/>
            <a:ext cx="8352928" cy="4320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3200" b="1" i="0" u="none" strike="noStrike" kern="1200" cap="none" spc="0" normalizeH="0" noProof="0" dirty="0" smtClean="0">
              <a:ln>
                <a:noFill/>
              </a:ln>
              <a:solidFill>
                <a:srgbClr val="FF000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noProof="0" dirty="0" smtClean="0">
                <a:ln>
                  <a:noFill/>
                </a:ln>
                <a:solidFill>
                  <a:srgbClr val="FF0000"/>
                </a:solidFill>
                <a:effectLst/>
                <a:uLnTx/>
                <a:uFillTx/>
                <a:latin typeface="+mj-lt"/>
                <a:ea typeface="+mj-ea"/>
                <a:cs typeface="+mj-cs"/>
              </a:rPr>
              <a:t>PMBOK</a:t>
            </a:r>
            <a:endParaRPr kumimoji="0" lang="es-ES" sz="3200" b="1" i="0" u="none" strike="noStrike" kern="1200" cap="none" spc="0" normalizeH="0" baseline="0" noProof="0" dirty="0" smtClean="0">
              <a:ln>
                <a:noFill/>
              </a:ln>
              <a:solidFill>
                <a:srgbClr val="FF0000"/>
              </a:solidFill>
              <a:effectLst/>
              <a:uLnTx/>
              <a:uFillTx/>
              <a:latin typeface="+mj-lt"/>
              <a:ea typeface="+mj-ea"/>
              <a:cs typeface="+mj-cs"/>
            </a:endParaRPr>
          </a:p>
        </p:txBody>
      </p:sp>
      <p:pic>
        <p:nvPicPr>
          <p:cNvPr id="115715" name="Picture 3" descr="C:\Archivos de programa\Microsoft Office\MEDIA\CAGCAT10\j0291984.wmf"/>
          <p:cNvPicPr>
            <a:picLocks noChangeAspect="1" noChangeArrowheads="1"/>
          </p:cNvPicPr>
          <p:nvPr/>
        </p:nvPicPr>
        <p:blipFill>
          <a:blip r:embed="rId4" cstate="print"/>
          <a:srcRect/>
          <a:stretch>
            <a:fillRect/>
          </a:stretch>
        </p:blipFill>
        <p:spPr bwMode="auto">
          <a:xfrm>
            <a:off x="1187624" y="2132856"/>
            <a:ext cx="816206" cy="864096"/>
          </a:xfrm>
          <a:prstGeom prst="rect">
            <a:avLst/>
          </a:prstGeom>
          <a:noFill/>
        </p:spPr>
      </p:pic>
      <p:pic>
        <p:nvPicPr>
          <p:cNvPr id="115716" name="Picture 4" descr="C:\Archivos de programa\Microsoft Office\MEDIA\CAGCAT10\j0205462.wmf"/>
          <p:cNvPicPr>
            <a:picLocks noChangeAspect="1" noChangeArrowheads="1"/>
          </p:cNvPicPr>
          <p:nvPr/>
        </p:nvPicPr>
        <p:blipFill>
          <a:blip r:embed="rId5" cstate="print"/>
          <a:srcRect/>
          <a:stretch>
            <a:fillRect/>
          </a:stretch>
        </p:blipFill>
        <p:spPr bwMode="auto">
          <a:xfrm>
            <a:off x="971600" y="3140968"/>
            <a:ext cx="1224136" cy="1217981"/>
          </a:xfrm>
          <a:prstGeom prst="rect">
            <a:avLst/>
          </a:prstGeom>
          <a:noFill/>
        </p:spPr>
      </p:pic>
      <p:pic>
        <p:nvPicPr>
          <p:cNvPr id="115718" name="Picture 6" descr="aficiones,camino a la vida,carreras profesionales,conocimientos,discapacidades,educaciones,hombres,metáforas,personas,rutas,sendas,sillas de ruedas,vidas,vivir"/>
          <p:cNvPicPr>
            <a:picLocks noChangeAspect="1" noChangeArrowheads="1"/>
          </p:cNvPicPr>
          <p:nvPr/>
        </p:nvPicPr>
        <p:blipFill>
          <a:blip r:embed="rId6" cstate="print"/>
          <a:srcRect/>
          <a:stretch>
            <a:fillRect/>
          </a:stretch>
        </p:blipFill>
        <p:spPr bwMode="auto">
          <a:xfrm>
            <a:off x="899592" y="4077072"/>
            <a:ext cx="1224136" cy="1224136"/>
          </a:xfrm>
          <a:prstGeom prst="rect">
            <a:avLst/>
          </a:prstGeom>
          <a:noFill/>
        </p:spPr>
      </p:pic>
      <p:pic>
        <p:nvPicPr>
          <p:cNvPr id="115720" name="Picture 8" descr="animadoras,animar,deportes,dibujos animados,gente,ocio,Screen Beans®"/>
          <p:cNvPicPr>
            <a:picLocks noChangeAspect="1" noChangeArrowheads="1"/>
          </p:cNvPicPr>
          <p:nvPr/>
        </p:nvPicPr>
        <p:blipFill>
          <a:blip r:embed="rId7" cstate="print"/>
          <a:srcRect/>
          <a:stretch>
            <a:fillRect/>
          </a:stretch>
        </p:blipFill>
        <p:spPr bwMode="auto">
          <a:xfrm>
            <a:off x="1043608" y="5373216"/>
            <a:ext cx="1008112" cy="1008112"/>
          </a:xfrm>
          <a:prstGeom prst="rect">
            <a:avLst/>
          </a:prstGeom>
          <a:noFill/>
        </p:spPr>
      </p:pic>
      <p:sp>
        <p:nvSpPr>
          <p:cNvPr id="13" name="12 CuadroTexto"/>
          <p:cNvSpPr txBox="1"/>
          <p:nvPr/>
        </p:nvSpPr>
        <p:spPr>
          <a:xfrm rot="16200000">
            <a:off x="-1780383" y="3444679"/>
            <a:ext cx="4783886" cy="369332"/>
          </a:xfrm>
          <a:prstGeom prst="rect">
            <a:avLst/>
          </a:prstGeom>
          <a:noFill/>
        </p:spPr>
        <p:txBody>
          <a:bodyPr wrap="square" rtlCol="0">
            <a:spAutoFit/>
          </a:bodyPr>
          <a:lstStyle/>
          <a:p>
            <a:pPr algn="ctr"/>
            <a:r>
              <a:rPr lang="es-ES" b="1" dirty="0" smtClean="0"/>
              <a:t>PROCESOS</a:t>
            </a:r>
            <a:endParaRPr lang="es-ES" b="1" dirty="0"/>
          </a:p>
        </p:txBody>
      </p:sp>
      <p:sp>
        <p:nvSpPr>
          <p:cNvPr id="24" name="23 CuadroTexto"/>
          <p:cNvSpPr txBox="1"/>
          <p:nvPr/>
        </p:nvSpPr>
        <p:spPr>
          <a:xfrm rot="16200000">
            <a:off x="1284603" y="3620053"/>
            <a:ext cx="4783886" cy="369332"/>
          </a:xfrm>
          <a:prstGeom prst="rect">
            <a:avLst/>
          </a:prstGeom>
          <a:noFill/>
        </p:spPr>
        <p:txBody>
          <a:bodyPr wrap="square" rtlCol="0">
            <a:spAutoFit/>
          </a:bodyPr>
          <a:lstStyle/>
          <a:p>
            <a:pPr algn="ctr"/>
            <a:r>
              <a:rPr lang="es-ES" b="1" dirty="0" smtClean="0"/>
              <a:t>ÁREAS DE CONOCIMIENTO</a:t>
            </a:r>
            <a:endParaRPr lang="es-ES" b="1" dirty="0"/>
          </a:p>
        </p:txBody>
      </p:sp>
      <p:grpSp>
        <p:nvGrpSpPr>
          <p:cNvPr id="35" name="34 Grupo"/>
          <p:cNvGrpSpPr/>
          <p:nvPr/>
        </p:nvGrpSpPr>
        <p:grpSpPr>
          <a:xfrm>
            <a:off x="3779912" y="1340768"/>
            <a:ext cx="2448272" cy="936104"/>
            <a:chOff x="3779912" y="1340768"/>
            <a:chExt cx="2448272" cy="936104"/>
          </a:xfrm>
        </p:grpSpPr>
        <p:pic>
          <p:nvPicPr>
            <p:cNvPr id="115740" name="Picture 28" descr="América,americanos,bolas del mundo,cooperación,diversidad,fotografías,global,internacional,manos,mundos,Norteamérica,paz mundial,personas,sostener,Tierra,trabajo en equipo,unidad"/>
            <p:cNvPicPr>
              <a:picLocks noChangeAspect="1" noChangeArrowheads="1"/>
            </p:cNvPicPr>
            <p:nvPr/>
          </p:nvPicPr>
          <p:blipFill>
            <a:blip r:embed="rId8" cstate="print"/>
            <a:srcRect/>
            <a:stretch>
              <a:fillRect/>
            </a:stretch>
          </p:blipFill>
          <p:spPr bwMode="auto">
            <a:xfrm>
              <a:off x="3779912" y="1340768"/>
              <a:ext cx="936104" cy="936104"/>
            </a:xfrm>
            <a:prstGeom prst="rect">
              <a:avLst/>
            </a:prstGeom>
            <a:noFill/>
          </p:spPr>
        </p:pic>
        <p:sp>
          <p:nvSpPr>
            <p:cNvPr id="25" name="24 CuadroTexto"/>
            <p:cNvSpPr txBox="1"/>
            <p:nvPr/>
          </p:nvSpPr>
          <p:spPr>
            <a:xfrm>
              <a:off x="4716016" y="1628800"/>
              <a:ext cx="1512168" cy="369332"/>
            </a:xfrm>
            <a:prstGeom prst="rect">
              <a:avLst/>
            </a:prstGeom>
            <a:noFill/>
          </p:spPr>
          <p:txBody>
            <a:bodyPr wrap="square" rtlCol="0">
              <a:spAutoFit/>
            </a:bodyPr>
            <a:lstStyle/>
            <a:p>
              <a:r>
                <a:rPr lang="es-ES" dirty="0" smtClean="0"/>
                <a:t>INTEGRACIÓN</a:t>
              </a:r>
            </a:p>
          </p:txBody>
        </p:sp>
      </p:grpSp>
      <p:grpSp>
        <p:nvGrpSpPr>
          <p:cNvPr id="36" name="35 Grupo"/>
          <p:cNvGrpSpPr/>
          <p:nvPr/>
        </p:nvGrpSpPr>
        <p:grpSpPr>
          <a:xfrm>
            <a:off x="4283968" y="2132856"/>
            <a:ext cx="1944216" cy="1008112"/>
            <a:chOff x="4283968" y="2132856"/>
            <a:chExt cx="1944216" cy="1008112"/>
          </a:xfrm>
        </p:grpSpPr>
        <p:pic>
          <p:nvPicPr>
            <p:cNvPr id="115742" name="Picture 30" descr="Un hombre sopla las velas de una tarta gigante"/>
            <p:cNvPicPr>
              <a:picLocks noChangeAspect="1" noChangeArrowheads="1"/>
            </p:cNvPicPr>
            <p:nvPr/>
          </p:nvPicPr>
          <p:blipFill>
            <a:blip r:embed="rId9" cstate="print"/>
            <a:srcRect/>
            <a:stretch>
              <a:fillRect/>
            </a:stretch>
          </p:blipFill>
          <p:spPr bwMode="auto">
            <a:xfrm>
              <a:off x="4283968" y="2132856"/>
              <a:ext cx="1008112" cy="1008112"/>
            </a:xfrm>
            <a:prstGeom prst="rect">
              <a:avLst/>
            </a:prstGeom>
            <a:noFill/>
          </p:spPr>
        </p:pic>
        <p:sp>
          <p:nvSpPr>
            <p:cNvPr id="26" name="25 CuadroTexto"/>
            <p:cNvSpPr txBox="1"/>
            <p:nvPr/>
          </p:nvSpPr>
          <p:spPr>
            <a:xfrm>
              <a:off x="5148064" y="2348880"/>
              <a:ext cx="1080120" cy="369332"/>
            </a:xfrm>
            <a:prstGeom prst="rect">
              <a:avLst/>
            </a:prstGeom>
            <a:noFill/>
          </p:spPr>
          <p:txBody>
            <a:bodyPr wrap="square" rtlCol="0">
              <a:spAutoFit/>
            </a:bodyPr>
            <a:lstStyle/>
            <a:p>
              <a:r>
                <a:rPr lang="es-ES" dirty="0" smtClean="0"/>
                <a:t>ALCANCE</a:t>
              </a:r>
            </a:p>
          </p:txBody>
        </p:sp>
      </p:grpSp>
      <p:grpSp>
        <p:nvGrpSpPr>
          <p:cNvPr id="37" name="36 Grupo"/>
          <p:cNvGrpSpPr/>
          <p:nvPr/>
        </p:nvGrpSpPr>
        <p:grpSpPr>
          <a:xfrm>
            <a:off x="3995936" y="2996952"/>
            <a:ext cx="1944216" cy="913953"/>
            <a:chOff x="3995936" y="2996952"/>
            <a:chExt cx="1944216" cy="913953"/>
          </a:xfrm>
        </p:grpSpPr>
        <p:pic>
          <p:nvPicPr>
            <p:cNvPr id="115745" name="Picture 33" descr="C:\Archivos de programa\Microsoft Office\MEDIA\CAGCAT10\j0234131.wmf"/>
            <p:cNvPicPr>
              <a:picLocks noChangeAspect="1" noChangeArrowheads="1"/>
            </p:cNvPicPr>
            <p:nvPr/>
          </p:nvPicPr>
          <p:blipFill>
            <a:blip r:embed="rId10" cstate="print"/>
            <a:srcRect/>
            <a:stretch>
              <a:fillRect/>
            </a:stretch>
          </p:blipFill>
          <p:spPr bwMode="auto">
            <a:xfrm>
              <a:off x="3995936" y="2996952"/>
              <a:ext cx="859451" cy="913953"/>
            </a:xfrm>
            <a:prstGeom prst="rect">
              <a:avLst/>
            </a:prstGeom>
            <a:noFill/>
          </p:spPr>
        </p:pic>
        <p:sp>
          <p:nvSpPr>
            <p:cNvPr id="28" name="27 CuadroTexto"/>
            <p:cNvSpPr txBox="1"/>
            <p:nvPr/>
          </p:nvSpPr>
          <p:spPr>
            <a:xfrm>
              <a:off x="4860032" y="3284984"/>
              <a:ext cx="1080120" cy="369332"/>
            </a:xfrm>
            <a:prstGeom prst="rect">
              <a:avLst/>
            </a:prstGeom>
            <a:noFill/>
          </p:spPr>
          <p:txBody>
            <a:bodyPr wrap="square" rtlCol="0">
              <a:spAutoFit/>
            </a:bodyPr>
            <a:lstStyle/>
            <a:p>
              <a:r>
                <a:rPr lang="es-ES" dirty="0" smtClean="0"/>
                <a:t>TIEMPO</a:t>
              </a:r>
            </a:p>
          </p:txBody>
        </p:sp>
      </p:grpSp>
      <p:grpSp>
        <p:nvGrpSpPr>
          <p:cNvPr id="38" name="37 Grupo"/>
          <p:cNvGrpSpPr/>
          <p:nvPr/>
        </p:nvGrpSpPr>
        <p:grpSpPr>
          <a:xfrm>
            <a:off x="4067944" y="4005064"/>
            <a:ext cx="1656184" cy="648072"/>
            <a:chOff x="4067944" y="4005064"/>
            <a:chExt cx="1656184" cy="648072"/>
          </a:xfrm>
        </p:grpSpPr>
        <p:pic>
          <p:nvPicPr>
            <p:cNvPr id="115726" name="Picture 14" descr="actividades,divisas,dólares,símbolos,símbolos de dólar,símbolos monetarios,sumas de dinero,unidades monetarias"/>
            <p:cNvPicPr>
              <a:picLocks noChangeAspect="1" noChangeArrowheads="1"/>
            </p:cNvPicPr>
            <p:nvPr/>
          </p:nvPicPr>
          <p:blipFill>
            <a:blip r:embed="rId11" cstate="print"/>
            <a:srcRect/>
            <a:stretch>
              <a:fillRect/>
            </a:stretch>
          </p:blipFill>
          <p:spPr bwMode="auto">
            <a:xfrm>
              <a:off x="4067944" y="4005064"/>
              <a:ext cx="648072" cy="648072"/>
            </a:xfrm>
            <a:prstGeom prst="rect">
              <a:avLst/>
            </a:prstGeom>
            <a:noFill/>
          </p:spPr>
        </p:pic>
        <p:sp>
          <p:nvSpPr>
            <p:cNvPr id="29" name="28 CuadroTexto"/>
            <p:cNvSpPr txBox="1"/>
            <p:nvPr/>
          </p:nvSpPr>
          <p:spPr>
            <a:xfrm>
              <a:off x="4644008" y="4149080"/>
              <a:ext cx="1080120" cy="369332"/>
            </a:xfrm>
            <a:prstGeom prst="rect">
              <a:avLst/>
            </a:prstGeom>
            <a:noFill/>
          </p:spPr>
          <p:txBody>
            <a:bodyPr wrap="square" rtlCol="0">
              <a:spAutoFit/>
            </a:bodyPr>
            <a:lstStyle/>
            <a:p>
              <a:r>
                <a:rPr lang="es-ES" dirty="0" smtClean="0"/>
                <a:t>COSTO</a:t>
              </a:r>
            </a:p>
          </p:txBody>
        </p:sp>
      </p:grpSp>
      <p:grpSp>
        <p:nvGrpSpPr>
          <p:cNvPr id="39" name="38 Grupo"/>
          <p:cNvGrpSpPr/>
          <p:nvPr/>
        </p:nvGrpSpPr>
        <p:grpSpPr>
          <a:xfrm>
            <a:off x="4067944" y="4725144"/>
            <a:ext cx="1872208" cy="720079"/>
            <a:chOff x="4067944" y="4725144"/>
            <a:chExt cx="1872208" cy="720079"/>
          </a:xfrm>
        </p:grpSpPr>
        <p:pic>
          <p:nvPicPr>
            <p:cNvPr id="115734" name="Picture 22" descr="medio ambiente,preocupación por el medio ambiente,reciclajes,reciclar,símbolos,trabajo"/>
            <p:cNvPicPr>
              <a:picLocks noChangeAspect="1" noChangeArrowheads="1"/>
            </p:cNvPicPr>
            <p:nvPr/>
          </p:nvPicPr>
          <p:blipFill>
            <a:blip r:embed="rId12" cstate="print"/>
            <a:srcRect/>
            <a:stretch>
              <a:fillRect/>
            </a:stretch>
          </p:blipFill>
          <p:spPr bwMode="auto">
            <a:xfrm>
              <a:off x="4067944" y="4725144"/>
              <a:ext cx="720079" cy="720079"/>
            </a:xfrm>
            <a:prstGeom prst="rect">
              <a:avLst/>
            </a:prstGeom>
            <a:noFill/>
          </p:spPr>
        </p:pic>
        <p:sp>
          <p:nvSpPr>
            <p:cNvPr id="30" name="29 CuadroTexto"/>
            <p:cNvSpPr txBox="1"/>
            <p:nvPr/>
          </p:nvSpPr>
          <p:spPr>
            <a:xfrm>
              <a:off x="4860032" y="4941168"/>
              <a:ext cx="1080120" cy="369332"/>
            </a:xfrm>
            <a:prstGeom prst="rect">
              <a:avLst/>
            </a:prstGeom>
            <a:noFill/>
          </p:spPr>
          <p:txBody>
            <a:bodyPr wrap="square" rtlCol="0">
              <a:spAutoFit/>
            </a:bodyPr>
            <a:lstStyle/>
            <a:p>
              <a:r>
                <a:rPr lang="es-ES" dirty="0" smtClean="0"/>
                <a:t>CALIDAD</a:t>
              </a:r>
            </a:p>
          </p:txBody>
        </p:sp>
      </p:grpSp>
      <p:grpSp>
        <p:nvGrpSpPr>
          <p:cNvPr id="40" name="39 Grupo"/>
          <p:cNvGrpSpPr/>
          <p:nvPr/>
        </p:nvGrpSpPr>
        <p:grpSpPr>
          <a:xfrm>
            <a:off x="4067944" y="5661248"/>
            <a:ext cx="2016224" cy="720080"/>
            <a:chOff x="4067944" y="5661248"/>
            <a:chExt cx="2016224" cy="720080"/>
          </a:xfrm>
        </p:grpSpPr>
        <p:pic>
          <p:nvPicPr>
            <p:cNvPr id="115728" name="Picture 16" descr="parejas,mujeres,Fotolia,géneros,genética,iconos,ilustraciones,entrelazados,vinculados,hombres,socios,gente,relaciones,sexos,signos,simbólico,simbolismo,símbolos,señoras"/>
            <p:cNvPicPr>
              <a:picLocks noChangeAspect="1" noChangeArrowheads="1"/>
            </p:cNvPicPr>
            <p:nvPr/>
          </p:nvPicPr>
          <p:blipFill>
            <a:blip r:embed="rId13" cstate="print"/>
            <a:srcRect/>
            <a:stretch>
              <a:fillRect/>
            </a:stretch>
          </p:blipFill>
          <p:spPr bwMode="auto">
            <a:xfrm>
              <a:off x="4067944" y="5661248"/>
              <a:ext cx="720080" cy="720080"/>
            </a:xfrm>
            <a:prstGeom prst="rect">
              <a:avLst/>
            </a:prstGeom>
            <a:noFill/>
          </p:spPr>
        </p:pic>
        <p:sp>
          <p:nvSpPr>
            <p:cNvPr id="31" name="30 CuadroTexto"/>
            <p:cNvSpPr txBox="1"/>
            <p:nvPr/>
          </p:nvSpPr>
          <p:spPr>
            <a:xfrm>
              <a:off x="4860032" y="5733256"/>
              <a:ext cx="1224136" cy="646331"/>
            </a:xfrm>
            <a:prstGeom prst="rect">
              <a:avLst/>
            </a:prstGeom>
            <a:noFill/>
          </p:spPr>
          <p:txBody>
            <a:bodyPr wrap="square" rtlCol="0">
              <a:spAutoFit/>
            </a:bodyPr>
            <a:lstStyle/>
            <a:p>
              <a:r>
                <a:rPr lang="es-ES" dirty="0" smtClean="0"/>
                <a:t>RECURSOSHUMANOS</a:t>
              </a:r>
            </a:p>
          </p:txBody>
        </p:sp>
      </p:grpSp>
      <p:grpSp>
        <p:nvGrpSpPr>
          <p:cNvPr id="41" name="40 Grupo"/>
          <p:cNvGrpSpPr/>
          <p:nvPr/>
        </p:nvGrpSpPr>
        <p:grpSpPr>
          <a:xfrm>
            <a:off x="6300192" y="1484784"/>
            <a:ext cx="2664296" cy="864096"/>
            <a:chOff x="6300192" y="1484784"/>
            <a:chExt cx="2664296" cy="864096"/>
          </a:xfrm>
        </p:grpSpPr>
        <p:pic>
          <p:nvPicPr>
            <p:cNvPr id="115738" name="Picture 26" descr="audio,conceptos de negocio,negocios,conceptos,iconos,personas,sonidos,símbolos"/>
            <p:cNvPicPr>
              <a:picLocks noChangeAspect="1" noChangeArrowheads="1"/>
            </p:cNvPicPr>
            <p:nvPr/>
          </p:nvPicPr>
          <p:blipFill>
            <a:blip r:embed="rId14" cstate="print"/>
            <a:srcRect/>
            <a:stretch>
              <a:fillRect/>
            </a:stretch>
          </p:blipFill>
          <p:spPr bwMode="auto">
            <a:xfrm>
              <a:off x="6300192" y="1484784"/>
              <a:ext cx="864096" cy="864096"/>
            </a:xfrm>
            <a:prstGeom prst="rect">
              <a:avLst/>
            </a:prstGeom>
            <a:noFill/>
          </p:spPr>
        </p:pic>
        <p:sp>
          <p:nvSpPr>
            <p:cNvPr id="32" name="31 CuadroTexto"/>
            <p:cNvSpPr txBox="1"/>
            <p:nvPr/>
          </p:nvSpPr>
          <p:spPr>
            <a:xfrm>
              <a:off x="6948264" y="1916832"/>
              <a:ext cx="2016224" cy="369332"/>
            </a:xfrm>
            <a:prstGeom prst="rect">
              <a:avLst/>
            </a:prstGeom>
            <a:noFill/>
          </p:spPr>
          <p:txBody>
            <a:bodyPr wrap="square" rtlCol="0">
              <a:spAutoFit/>
            </a:bodyPr>
            <a:lstStyle/>
            <a:p>
              <a:r>
                <a:rPr lang="es-ES" dirty="0" smtClean="0"/>
                <a:t>COMUNICACIONES</a:t>
              </a:r>
            </a:p>
          </p:txBody>
        </p:sp>
      </p:grpSp>
      <p:grpSp>
        <p:nvGrpSpPr>
          <p:cNvPr id="42" name="41 Grupo"/>
          <p:cNvGrpSpPr/>
          <p:nvPr/>
        </p:nvGrpSpPr>
        <p:grpSpPr>
          <a:xfrm>
            <a:off x="6300192" y="2924944"/>
            <a:ext cx="2160240" cy="936104"/>
            <a:chOff x="6300192" y="2924944"/>
            <a:chExt cx="2160240" cy="936104"/>
          </a:xfrm>
        </p:grpSpPr>
        <p:pic>
          <p:nvPicPr>
            <p:cNvPr id="115732" name="Picture 20" descr="accidentes,advertencias,amenazas,amonestaciones,automóviles,autos,coches,colisiones,controles de tráfico,Europa,europeo,Italia,italianos,letreros de tráfico,peligros,señales,señales de advertencia,señales de carretera,señales de precaución,símbolos,transporte,vehículos"/>
            <p:cNvPicPr>
              <a:picLocks noChangeAspect="1" noChangeArrowheads="1"/>
            </p:cNvPicPr>
            <p:nvPr/>
          </p:nvPicPr>
          <p:blipFill>
            <a:blip r:embed="rId15" cstate="print"/>
            <a:srcRect/>
            <a:stretch>
              <a:fillRect/>
            </a:stretch>
          </p:blipFill>
          <p:spPr bwMode="auto">
            <a:xfrm>
              <a:off x="6300192" y="2924944"/>
              <a:ext cx="936104" cy="936104"/>
            </a:xfrm>
            <a:prstGeom prst="rect">
              <a:avLst/>
            </a:prstGeom>
            <a:noFill/>
          </p:spPr>
        </p:pic>
        <p:sp>
          <p:nvSpPr>
            <p:cNvPr id="33" name="32 CuadroTexto"/>
            <p:cNvSpPr txBox="1"/>
            <p:nvPr/>
          </p:nvSpPr>
          <p:spPr>
            <a:xfrm>
              <a:off x="7308304" y="3284984"/>
              <a:ext cx="1152128" cy="369332"/>
            </a:xfrm>
            <a:prstGeom prst="rect">
              <a:avLst/>
            </a:prstGeom>
            <a:noFill/>
          </p:spPr>
          <p:txBody>
            <a:bodyPr wrap="square" rtlCol="0">
              <a:spAutoFit/>
            </a:bodyPr>
            <a:lstStyle/>
            <a:p>
              <a:r>
                <a:rPr lang="es-ES" dirty="0" smtClean="0"/>
                <a:t>RIESGOS</a:t>
              </a:r>
            </a:p>
          </p:txBody>
        </p:sp>
      </p:grpSp>
      <p:grpSp>
        <p:nvGrpSpPr>
          <p:cNvPr id="43" name="42 Grupo"/>
          <p:cNvGrpSpPr/>
          <p:nvPr/>
        </p:nvGrpSpPr>
        <p:grpSpPr>
          <a:xfrm>
            <a:off x="6444208" y="4725144"/>
            <a:ext cx="2555776" cy="792088"/>
            <a:chOff x="6444208" y="4725144"/>
            <a:chExt cx="2555776" cy="792088"/>
          </a:xfrm>
        </p:grpSpPr>
        <p:pic>
          <p:nvPicPr>
            <p:cNvPr id="115736" name="Picture 24" descr="cara sonriente,caras,caras sonrientes,dedos,EE.UU.,elecciones,elefantes,emociones,emoticonos,políticos,Republicanos,señales,símbolos,sonreír,sonrisas,votos"/>
            <p:cNvPicPr>
              <a:picLocks noChangeAspect="1" noChangeArrowheads="1"/>
            </p:cNvPicPr>
            <p:nvPr/>
          </p:nvPicPr>
          <p:blipFill>
            <a:blip r:embed="rId16" cstate="print"/>
            <a:srcRect/>
            <a:stretch>
              <a:fillRect/>
            </a:stretch>
          </p:blipFill>
          <p:spPr bwMode="auto">
            <a:xfrm>
              <a:off x="6444208" y="4725144"/>
              <a:ext cx="792088" cy="792088"/>
            </a:xfrm>
            <a:prstGeom prst="rect">
              <a:avLst/>
            </a:prstGeom>
            <a:noFill/>
          </p:spPr>
        </p:pic>
        <p:sp>
          <p:nvSpPr>
            <p:cNvPr id="34" name="33 CuadroTexto"/>
            <p:cNvSpPr txBox="1"/>
            <p:nvPr/>
          </p:nvSpPr>
          <p:spPr>
            <a:xfrm>
              <a:off x="7236296" y="4941168"/>
              <a:ext cx="1763688" cy="369332"/>
            </a:xfrm>
            <a:prstGeom prst="rect">
              <a:avLst/>
            </a:prstGeom>
            <a:noFill/>
          </p:spPr>
          <p:txBody>
            <a:bodyPr wrap="square" rtlCol="0">
              <a:spAutoFit/>
            </a:bodyPr>
            <a:lstStyle/>
            <a:p>
              <a:r>
                <a:rPr lang="es-ES" dirty="0" smtClean="0"/>
                <a:t>ADQUISICIONES</a:t>
              </a:r>
            </a:p>
          </p:txBody>
        </p:sp>
      </p:grpSp>
    </p:spTree>
    <p:custDataLst>
      <p:tags r:id="rId1"/>
    </p:custDataLst>
  </p:cSld>
  <p:clrMapOvr>
    <a:masterClrMapping/>
  </p:clrMapOvr>
  <p:transition spd="slow" advClick="0" advTm="13993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3000" fill="hold"/>
                                        <p:tgtEl>
                                          <p:spTgt spid="13"/>
                                        </p:tgtEl>
                                        <p:attrNameLst>
                                          <p:attrName>ppt_x</p:attrName>
                                        </p:attrNameLst>
                                      </p:cBhvr>
                                      <p:tavLst>
                                        <p:tav tm="0">
                                          <p:val>
                                            <p:strVal val="#ppt_x"/>
                                          </p:val>
                                        </p:tav>
                                        <p:tav tm="100000">
                                          <p:val>
                                            <p:strVal val="#ppt_x"/>
                                          </p:val>
                                        </p:tav>
                                      </p:tavLst>
                                    </p:anim>
                                    <p:anim calcmode="lin" valueType="num">
                                      <p:cBhvr additive="base">
                                        <p:cTn id="8" dur="3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714"/>
                                        </p:tgtEl>
                                        <p:attrNameLst>
                                          <p:attrName>style.visibility</p:attrName>
                                        </p:attrNameLst>
                                      </p:cBhvr>
                                      <p:to>
                                        <p:strVal val="visible"/>
                                      </p:to>
                                    </p:set>
                                    <p:anim calcmode="lin" valueType="num">
                                      <p:cBhvr additive="base">
                                        <p:cTn id="13" dur="3000" fill="hold"/>
                                        <p:tgtEl>
                                          <p:spTgt spid="115714"/>
                                        </p:tgtEl>
                                        <p:attrNameLst>
                                          <p:attrName>ppt_x</p:attrName>
                                        </p:attrNameLst>
                                      </p:cBhvr>
                                      <p:tavLst>
                                        <p:tav tm="0">
                                          <p:val>
                                            <p:strVal val="#ppt_x"/>
                                          </p:val>
                                        </p:tav>
                                        <p:tav tm="100000">
                                          <p:val>
                                            <p:strVal val="#ppt_x"/>
                                          </p:val>
                                        </p:tav>
                                      </p:tavLst>
                                    </p:anim>
                                    <p:anim calcmode="lin" valueType="num">
                                      <p:cBhvr additive="base">
                                        <p:cTn id="14" dur="3000" fill="hold"/>
                                        <p:tgtEl>
                                          <p:spTgt spid="1157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5715"/>
                                        </p:tgtEl>
                                        <p:attrNameLst>
                                          <p:attrName>style.visibility</p:attrName>
                                        </p:attrNameLst>
                                      </p:cBhvr>
                                      <p:to>
                                        <p:strVal val="visible"/>
                                      </p:to>
                                    </p:set>
                                    <p:anim calcmode="lin" valueType="num">
                                      <p:cBhvr additive="base">
                                        <p:cTn id="19" dur="3000" fill="hold"/>
                                        <p:tgtEl>
                                          <p:spTgt spid="115715"/>
                                        </p:tgtEl>
                                        <p:attrNameLst>
                                          <p:attrName>ppt_x</p:attrName>
                                        </p:attrNameLst>
                                      </p:cBhvr>
                                      <p:tavLst>
                                        <p:tav tm="0">
                                          <p:val>
                                            <p:strVal val="#ppt_x"/>
                                          </p:val>
                                        </p:tav>
                                        <p:tav tm="100000">
                                          <p:val>
                                            <p:strVal val="#ppt_x"/>
                                          </p:val>
                                        </p:tav>
                                      </p:tavLst>
                                    </p:anim>
                                    <p:anim calcmode="lin" valueType="num">
                                      <p:cBhvr additive="base">
                                        <p:cTn id="20" dur="3000" fill="hold"/>
                                        <p:tgtEl>
                                          <p:spTgt spid="1157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5716"/>
                                        </p:tgtEl>
                                        <p:attrNameLst>
                                          <p:attrName>style.visibility</p:attrName>
                                        </p:attrNameLst>
                                      </p:cBhvr>
                                      <p:to>
                                        <p:strVal val="visible"/>
                                      </p:to>
                                    </p:set>
                                    <p:anim calcmode="lin" valueType="num">
                                      <p:cBhvr additive="base">
                                        <p:cTn id="25" dur="3000" fill="hold"/>
                                        <p:tgtEl>
                                          <p:spTgt spid="115716"/>
                                        </p:tgtEl>
                                        <p:attrNameLst>
                                          <p:attrName>ppt_x</p:attrName>
                                        </p:attrNameLst>
                                      </p:cBhvr>
                                      <p:tavLst>
                                        <p:tav tm="0">
                                          <p:val>
                                            <p:strVal val="#ppt_x"/>
                                          </p:val>
                                        </p:tav>
                                        <p:tav tm="100000">
                                          <p:val>
                                            <p:strVal val="#ppt_x"/>
                                          </p:val>
                                        </p:tav>
                                      </p:tavLst>
                                    </p:anim>
                                    <p:anim calcmode="lin" valueType="num">
                                      <p:cBhvr additive="base">
                                        <p:cTn id="26" dur="3000" fill="hold"/>
                                        <p:tgtEl>
                                          <p:spTgt spid="1157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5718"/>
                                        </p:tgtEl>
                                        <p:attrNameLst>
                                          <p:attrName>style.visibility</p:attrName>
                                        </p:attrNameLst>
                                      </p:cBhvr>
                                      <p:to>
                                        <p:strVal val="visible"/>
                                      </p:to>
                                    </p:set>
                                    <p:anim calcmode="lin" valueType="num">
                                      <p:cBhvr additive="base">
                                        <p:cTn id="31" dur="3000" fill="hold"/>
                                        <p:tgtEl>
                                          <p:spTgt spid="115718"/>
                                        </p:tgtEl>
                                        <p:attrNameLst>
                                          <p:attrName>ppt_x</p:attrName>
                                        </p:attrNameLst>
                                      </p:cBhvr>
                                      <p:tavLst>
                                        <p:tav tm="0">
                                          <p:val>
                                            <p:strVal val="#ppt_x"/>
                                          </p:val>
                                        </p:tav>
                                        <p:tav tm="100000">
                                          <p:val>
                                            <p:strVal val="#ppt_x"/>
                                          </p:val>
                                        </p:tav>
                                      </p:tavLst>
                                    </p:anim>
                                    <p:anim calcmode="lin" valueType="num">
                                      <p:cBhvr additive="base">
                                        <p:cTn id="32" dur="3000" fill="hold"/>
                                        <p:tgtEl>
                                          <p:spTgt spid="1157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5720"/>
                                        </p:tgtEl>
                                        <p:attrNameLst>
                                          <p:attrName>style.visibility</p:attrName>
                                        </p:attrNameLst>
                                      </p:cBhvr>
                                      <p:to>
                                        <p:strVal val="visible"/>
                                      </p:to>
                                    </p:set>
                                    <p:anim calcmode="lin" valueType="num">
                                      <p:cBhvr additive="base">
                                        <p:cTn id="37" dur="3000" fill="hold"/>
                                        <p:tgtEl>
                                          <p:spTgt spid="115720"/>
                                        </p:tgtEl>
                                        <p:attrNameLst>
                                          <p:attrName>ppt_x</p:attrName>
                                        </p:attrNameLst>
                                      </p:cBhvr>
                                      <p:tavLst>
                                        <p:tav tm="0">
                                          <p:val>
                                            <p:strVal val="#ppt_x"/>
                                          </p:val>
                                        </p:tav>
                                        <p:tav tm="100000">
                                          <p:val>
                                            <p:strVal val="#ppt_x"/>
                                          </p:val>
                                        </p:tav>
                                      </p:tavLst>
                                    </p:anim>
                                    <p:anim calcmode="lin" valueType="num">
                                      <p:cBhvr additive="base">
                                        <p:cTn id="38" dur="3000" fill="hold"/>
                                        <p:tgtEl>
                                          <p:spTgt spid="1157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3000" fill="hold"/>
                                        <p:tgtEl>
                                          <p:spTgt spid="24"/>
                                        </p:tgtEl>
                                        <p:attrNameLst>
                                          <p:attrName>ppt_x</p:attrName>
                                        </p:attrNameLst>
                                      </p:cBhvr>
                                      <p:tavLst>
                                        <p:tav tm="0">
                                          <p:val>
                                            <p:strVal val="#ppt_x"/>
                                          </p:val>
                                        </p:tav>
                                        <p:tav tm="100000">
                                          <p:val>
                                            <p:strVal val="#ppt_x"/>
                                          </p:val>
                                        </p:tav>
                                      </p:tavLst>
                                    </p:anim>
                                    <p:anim calcmode="lin" valueType="num">
                                      <p:cBhvr additive="base">
                                        <p:cTn id="44" dur="3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3000" fill="hold"/>
                                        <p:tgtEl>
                                          <p:spTgt spid="35"/>
                                        </p:tgtEl>
                                        <p:attrNameLst>
                                          <p:attrName>ppt_x</p:attrName>
                                        </p:attrNameLst>
                                      </p:cBhvr>
                                      <p:tavLst>
                                        <p:tav tm="0">
                                          <p:val>
                                            <p:strVal val="#ppt_x"/>
                                          </p:val>
                                        </p:tav>
                                        <p:tav tm="100000">
                                          <p:val>
                                            <p:strVal val="#ppt_x"/>
                                          </p:val>
                                        </p:tav>
                                      </p:tavLst>
                                    </p:anim>
                                    <p:anim calcmode="lin" valueType="num">
                                      <p:cBhvr additive="base">
                                        <p:cTn id="50" dur="30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3000" fill="hold"/>
                                        <p:tgtEl>
                                          <p:spTgt spid="36"/>
                                        </p:tgtEl>
                                        <p:attrNameLst>
                                          <p:attrName>ppt_x</p:attrName>
                                        </p:attrNameLst>
                                      </p:cBhvr>
                                      <p:tavLst>
                                        <p:tav tm="0">
                                          <p:val>
                                            <p:strVal val="#ppt_x"/>
                                          </p:val>
                                        </p:tav>
                                        <p:tav tm="100000">
                                          <p:val>
                                            <p:strVal val="#ppt_x"/>
                                          </p:val>
                                        </p:tav>
                                      </p:tavLst>
                                    </p:anim>
                                    <p:anim calcmode="lin" valueType="num">
                                      <p:cBhvr additive="base">
                                        <p:cTn id="56" dur="30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3000" fill="hold"/>
                                        <p:tgtEl>
                                          <p:spTgt spid="37"/>
                                        </p:tgtEl>
                                        <p:attrNameLst>
                                          <p:attrName>ppt_x</p:attrName>
                                        </p:attrNameLst>
                                      </p:cBhvr>
                                      <p:tavLst>
                                        <p:tav tm="0">
                                          <p:val>
                                            <p:strVal val="#ppt_x"/>
                                          </p:val>
                                        </p:tav>
                                        <p:tav tm="100000">
                                          <p:val>
                                            <p:strVal val="#ppt_x"/>
                                          </p:val>
                                        </p:tav>
                                      </p:tavLst>
                                    </p:anim>
                                    <p:anim calcmode="lin" valueType="num">
                                      <p:cBhvr additive="base">
                                        <p:cTn id="62" dur="3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3000" fill="hold"/>
                                        <p:tgtEl>
                                          <p:spTgt spid="38"/>
                                        </p:tgtEl>
                                        <p:attrNameLst>
                                          <p:attrName>ppt_x</p:attrName>
                                        </p:attrNameLst>
                                      </p:cBhvr>
                                      <p:tavLst>
                                        <p:tav tm="0">
                                          <p:val>
                                            <p:strVal val="#ppt_x"/>
                                          </p:val>
                                        </p:tav>
                                        <p:tav tm="100000">
                                          <p:val>
                                            <p:strVal val="#ppt_x"/>
                                          </p:val>
                                        </p:tav>
                                      </p:tavLst>
                                    </p:anim>
                                    <p:anim calcmode="lin" valueType="num">
                                      <p:cBhvr additive="base">
                                        <p:cTn id="68" dur="30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9"/>
                                        </p:tgtEl>
                                        <p:attrNameLst>
                                          <p:attrName>style.visibility</p:attrName>
                                        </p:attrNameLst>
                                      </p:cBhvr>
                                      <p:to>
                                        <p:strVal val="visible"/>
                                      </p:to>
                                    </p:set>
                                    <p:anim calcmode="lin" valueType="num">
                                      <p:cBhvr additive="base">
                                        <p:cTn id="73" dur="3000" fill="hold"/>
                                        <p:tgtEl>
                                          <p:spTgt spid="39"/>
                                        </p:tgtEl>
                                        <p:attrNameLst>
                                          <p:attrName>ppt_x</p:attrName>
                                        </p:attrNameLst>
                                      </p:cBhvr>
                                      <p:tavLst>
                                        <p:tav tm="0">
                                          <p:val>
                                            <p:strVal val="#ppt_x"/>
                                          </p:val>
                                        </p:tav>
                                        <p:tav tm="100000">
                                          <p:val>
                                            <p:strVal val="#ppt_x"/>
                                          </p:val>
                                        </p:tav>
                                      </p:tavLst>
                                    </p:anim>
                                    <p:anim calcmode="lin" valueType="num">
                                      <p:cBhvr additive="base">
                                        <p:cTn id="74" dur="30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0"/>
                                        </p:tgtEl>
                                        <p:attrNameLst>
                                          <p:attrName>style.visibility</p:attrName>
                                        </p:attrNameLst>
                                      </p:cBhvr>
                                      <p:to>
                                        <p:strVal val="visible"/>
                                      </p:to>
                                    </p:set>
                                    <p:anim calcmode="lin" valueType="num">
                                      <p:cBhvr additive="base">
                                        <p:cTn id="79" dur="3000" fill="hold"/>
                                        <p:tgtEl>
                                          <p:spTgt spid="40"/>
                                        </p:tgtEl>
                                        <p:attrNameLst>
                                          <p:attrName>ppt_x</p:attrName>
                                        </p:attrNameLst>
                                      </p:cBhvr>
                                      <p:tavLst>
                                        <p:tav tm="0">
                                          <p:val>
                                            <p:strVal val="#ppt_x"/>
                                          </p:val>
                                        </p:tav>
                                        <p:tav tm="100000">
                                          <p:val>
                                            <p:strVal val="#ppt_x"/>
                                          </p:val>
                                        </p:tav>
                                      </p:tavLst>
                                    </p:anim>
                                    <p:anim calcmode="lin" valueType="num">
                                      <p:cBhvr additive="base">
                                        <p:cTn id="80" dur="30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additive="base">
                                        <p:cTn id="85" dur="3000" fill="hold"/>
                                        <p:tgtEl>
                                          <p:spTgt spid="41"/>
                                        </p:tgtEl>
                                        <p:attrNameLst>
                                          <p:attrName>ppt_x</p:attrName>
                                        </p:attrNameLst>
                                      </p:cBhvr>
                                      <p:tavLst>
                                        <p:tav tm="0">
                                          <p:val>
                                            <p:strVal val="#ppt_x"/>
                                          </p:val>
                                        </p:tav>
                                        <p:tav tm="100000">
                                          <p:val>
                                            <p:strVal val="#ppt_x"/>
                                          </p:val>
                                        </p:tav>
                                      </p:tavLst>
                                    </p:anim>
                                    <p:anim calcmode="lin" valueType="num">
                                      <p:cBhvr additive="base">
                                        <p:cTn id="86" dur="30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3000" fill="hold"/>
                                        <p:tgtEl>
                                          <p:spTgt spid="42"/>
                                        </p:tgtEl>
                                        <p:attrNameLst>
                                          <p:attrName>ppt_x</p:attrName>
                                        </p:attrNameLst>
                                      </p:cBhvr>
                                      <p:tavLst>
                                        <p:tav tm="0">
                                          <p:val>
                                            <p:strVal val="#ppt_x"/>
                                          </p:val>
                                        </p:tav>
                                        <p:tav tm="100000">
                                          <p:val>
                                            <p:strVal val="#ppt_x"/>
                                          </p:val>
                                        </p:tav>
                                      </p:tavLst>
                                    </p:anim>
                                    <p:anim calcmode="lin" valueType="num">
                                      <p:cBhvr additive="base">
                                        <p:cTn id="92" dur="30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additive="base">
                                        <p:cTn id="97" dur="3000" fill="hold"/>
                                        <p:tgtEl>
                                          <p:spTgt spid="43"/>
                                        </p:tgtEl>
                                        <p:attrNameLst>
                                          <p:attrName>ppt_x</p:attrName>
                                        </p:attrNameLst>
                                      </p:cBhvr>
                                      <p:tavLst>
                                        <p:tav tm="0">
                                          <p:val>
                                            <p:strVal val="#ppt_x"/>
                                          </p:val>
                                        </p:tav>
                                        <p:tav tm="100000">
                                          <p:val>
                                            <p:strVal val="#ppt_x"/>
                                          </p:val>
                                        </p:tav>
                                      </p:tavLst>
                                    </p:anim>
                                    <p:anim calcmode="lin" valueType="num">
                                      <p:cBhvr additive="base">
                                        <p:cTn id="98" dur="3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11560" y="260648"/>
            <a:ext cx="8352928" cy="4320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FF0000"/>
                </a:solidFill>
                <a:effectLst/>
                <a:uLnTx/>
                <a:uFillTx/>
                <a:latin typeface="+mj-lt"/>
                <a:ea typeface="+mj-ea"/>
                <a:cs typeface="+mj-cs"/>
              </a:rPr>
              <a:t>MODELO DE GESTIÓN DE LA ESPE</a:t>
            </a:r>
          </a:p>
        </p:txBody>
      </p:sp>
      <p:sp>
        <p:nvSpPr>
          <p:cNvPr id="5" name="4 Elipse"/>
          <p:cNvSpPr/>
          <p:nvPr/>
        </p:nvSpPr>
        <p:spPr>
          <a:xfrm>
            <a:off x="539552" y="5373216"/>
            <a:ext cx="3024336" cy="10801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PLANIFICACIÓN ESTRATÉGICA</a:t>
            </a:r>
            <a:endParaRPr lang="es-ES" sz="2400" dirty="0"/>
          </a:p>
        </p:txBody>
      </p:sp>
      <p:sp>
        <p:nvSpPr>
          <p:cNvPr id="7" name="6 Elipse"/>
          <p:cNvSpPr/>
          <p:nvPr/>
        </p:nvSpPr>
        <p:spPr>
          <a:xfrm>
            <a:off x="683568" y="2420888"/>
            <a:ext cx="1296144" cy="72008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MISIÓN</a:t>
            </a:r>
            <a:endParaRPr lang="es-ES" dirty="0"/>
          </a:p>
        </p:txBody>
      </p:sp>
      <p:grpSp>
        <p:nvGrpSpPr>
          <p:cNvPr id="10" name="9 Grupo"/>
          <p:cNvGrpSpPr/>
          <p:nvPr/>
        </p:nvGrpSpPr>
        <p:grpSpPr>
          <a:xfrm>
            <a:off x="1187624" y="3861048"/>
            <a:ext cx="2448272" cy="1368152"/>
            <a:chOff x="1115616" y="2780928"/>
            <a:chExt cx="2448272" cy="1368152"/>
          </a:xfrm>
        </p:grpSpPr>
        <p:pic>
          <p:nvPicPr>
            <p:cNvPr id="105474" name="Picture 2" descr="ábacos,ascensos,avances tecnológicos,calculadoras,éxitos,goles,llegar a la cima,metáforas,ordenadores,personas,puntos de apoyo,tecnología"/>
            <p:cNvPicPr>
              <a:picLocks noChangeAspect="1" noChangeArrowheads="1"/>
            </p:cNvPicPr>
            <p:nvPr/>
          </p:nvPicPr>
          <p:blipFill>
            <a:blip r:embed="rId3" cstate="print"/>
            <a:srcRect/>
            <a:stretch>
              <a:fillRect/>
            </a:stretch>
          </p:blipFill>
          <p:spPr bwMode="auto">
            <a:xfrm>
              <a:off x="1115616" y="2780928"/>
              <a:ext cx="1368152" cy="1368152"/>
            </a:xfrm>
            <a:prstGeom prst="rect">
              <a:avLst/>
            </a:prstGeom>
            <a:noFill/>
          </p:spPr>
        </p:pic>
        <p:sp>
          <p:nvSpPr>
            <p:cNvPr id="9" name="8 Elipse"/>
            <p:cNvSpPr/>
            <p:nvPr/>
          </p:nvSpPr>
          <p:spPr>
            <a:xfrm>
              <a:off x="2267744" y="3212976"/>
              <a:ext cx="1296144" cy="72008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SGC</a:t>
              </a:r>
              <a:endParaRPr lang="es-ES" dirty="0"/>
            </a:p>
          </p:txBody>
        </p:sp>
      </p:grpSp>
      <p:sp>
        <p:nvSpPr>
          <p:cNvPr id="12" name="11 Flecha derecha"/>
          <p:cNvSpPr/>
          <p:nvPr/>
        </p:nvSpPr>
        <p:spPr>
          <a:xfrm rot="16200000">
            <a:off x="2010133" y="2966531"/>
            <a:ext cx="298781" cy="935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Flecha derecha"/>
          <p:cNvSpPr/>
          <p:nvPr/>
        </p:nvSpPr>
        <p:spPr>
          <a:xfrm>
            <a:off x="3491880" y="1196752"/>
            <a:ext cx="288032" cy="12241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Elipse"/>
          <p:cNvSpPr/>
          <p:nvPr/>
        </p:nvSpPr>
        <p:spPr>
          <a:xfrm>
            <a:off x="5076056" y="1268760"/>
            <a:ext cx="3312368" cy="4320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RECURSOS FÍSICOS</a:t>
            </a:r>
            <a:endParaRPr lang="es-ES" dirty="0"/>
          </a:p>
        </p:txBody>
      </p:sp>
      <p:grpSp>
        <p:nvGrpSpPr>
          <p:cNvPr id="88" name="87 Grupo"/>
          <p:cNvGrpSpPr/>
          <p:nvPr/>
        </p:nvGrpSpPr>
        <p:grpSpPr>
          <a:xfrm>
            <a:off x="6156176" y="1700808"/>
            <a:ext cx="1224136" cy="360040"/>
            <a:chOff x="6156176" y="1700808"/>
            <a:chExt cx="1224136" cy="360040"/>
          </a:xfrm>
        </p:grpSpPr>
        <p:sp>
          <p:nvSpPr>
            <p:cNvPr id="18" name="17 Flecha abajo"/>
            <p:cNvSpPr/>
            <p:nvPr/>
          </p:nvSpPr>
          <p:spPr>
            <a:xfrm>
              <a:off x="6156176" y="1700808"/>
              <a:ext cx="14401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Flecha abajo"/>
            <p:cNvSpPr/>
            <p:nvPr/>
          </p:nvSpPr>
          <p:spPr>
            <a:xfrm>
              <a:off x="6516216" y="1700808"/>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Flecha abajo"/>
            <p:cNvSpPr/>
            <p:nvPr/>
          </p:nvSpPr>
          <p:spPr>
            <a:xfrm>
              <a:off x="6876256" y="1700808"/>
              <a:ext cx="14401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Flecha abajo"/>
            <p:cNvSpPr/>
            <p:nvPr/>
          </p:nvSpPr>
          <p:spPr>
            <a:xfrm>
              <a:off x="7236296" y="1700808"/>
              <a:ext cx="14401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4" name="23 Elipse"/>
          <p:cNvSpPr/>
          <p:nvPr/>
        </p:nvSpPr>
        <p:spPr>
          <a:xfrm>
            <a:off x="5364088" y="2060848"/>
            <a:ext cx="2736304" cy="5760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ADMINISTRACIÓN CONSTRUCCIONES</a:t>
            </a:r>
            <a:endParaRPr lang="es-ES" dirty="0"/>
          </a:p>
        </p:txBody>
      </p:sp>
      <p:sp>
        <p:nvSpPr>
          <p:cNvPr id="25" name="24 Elipse"/>
          <p:cNvSpPr/>
          <p:nvPr/>
        </p:nvSpPr>
        <p:spPr>
          <a:xfrm>
            <a:off x="3923928" y="1124744"/>
            <a:ext cx="576064" cy="158417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dirty="0" smtClean="0"/>
              <a:t>PROCESOS</a:t>
            </a:r>
            <a:endParaRPr lang="es-ES" dirty="0"/>
          </a:p>
        </p:txBody>
      </p:sp>
      <p:grpSp>
        <p:nvGrpSpPr>
          <p:cNvPr id="87" name="86 Grupo"/>
          <p:cNvGrpSpPr/>
          <p:nvPr/>
        </p:nvGrpSpPr>
        <p:grpSpPr>
          <a:xfrm>
            <a:off x="4499992" y="1196752"/>
            <a:ext cx="576064" cy="1440160"/>
            <a:chOff x="4499992" y="1196752"/>
            <a:chExt cx="576064" cy="1440160"/>
          </a:xfrm>
        </p:grpSpPr>
        <p:sp>
          <p:nvSpPr>
            <p:cNvPr id="33" name="32 Flecha derecha"/>
            <p:cNvSpPr/>
            <p:nvPr/>
          </p:nvSpPr>
          <p:spPr>
            <a:xfrm>
              <a:off x="4499992" y="1196752"/>
              <a:ext cx="14401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33 Flecha derecha"/>
            <p:cNvSpPr/>
            <p:nvPr/>
          </p:nvSpPr>
          <p:spPr>
            <a:xfrm>
              <a:off x="4499992" y="1412776"/>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34 Flecha derecha"/>
            <p:cNvSpPr/>
            <p:nvPr/>
          </p:nvSpPr>
          <p:spPr>
            <a:xfrm>
              <a:off x="4499992" y="1628800"/>
              <a:ext cx="14401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35 Flecha derecha"/>
            <p:cNvSpPr/>
            <p:nvPr/>
          </p:nvSpPr>
          <p:spPr>
            <a:xfrm>
              <a:off x="4499992" y="1844824"/>
              <a:ext cx="14401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36 Flecha derecha"/>
            <p:cNvSpPr/>
            <p:nvPr/>
          </p:nvSpPr>
          <p:spPr>
            <a:xfrm>
              <a:off x="4499992" y="2060848"/>
              <a:ext cx="14401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37 Flecha derecha"/>
            <p:cNvSpPr/>
            <p:nvPr/>
          </p:nvSpPr>
          <p:spPr>
            <a:xfrm>
              <a:off x="4499992" y="2276872"/>
              <a:ext cx="14401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38 Flecha derecha"/>
            <p:cNvSpPr/>
            <p:nvPr/>
          </p:nvSpPr>
          <p:spPr>
            <a:xfrm>
              <a:off x="4499992" y="2492896"/>
              <a:ext cx="14401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42" name="41 Elipse"/>
          <p:cNvSpPr/>
          <p:nvPr/>
        </p:nvSpPr>
        <p:spPr>
          <a:xfrm>
            <a:off x="5436096" y="2852936"/>
            <a:ext cx="2664296" cy="50405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APLICACIÓN PMBOK</a:t>
            </a:r>
            <a:endParaRPr lang="es-ES" dirty="0"/>
          </a:p>
        </p:txBody>
      </p:sp>
      <p:sp>
        <p:nvSpPr>
          <p:cNvPr id="43" name="42 Flecha abajo"/>
          <p:cNvSpPr/>
          <p:nvPr/>
        </p:nvSpPr>
        <p:spPr>
          <a:xfrm>
            <a:off x="6516216" y="2636912"/>
            <a:ext cx="360040"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6" name="65 CuadroTexto"/>
          <p:cNvSpPr txBox="1"/>
          <p:nvPr/>
        </p:nvSpPr>
        <p:spPr>
          <a:xfrm>
            <a:off x="5076057" y="3501008"/>
            <a:ext cx="3528392" cy="523220"/>
          </a:xfrm>
          <a:prstGeom prst="rect">
            <a:avLst/>
          </a:prstGeom>
          <a:noFill/>
        </p:spPr>
        <p:txBody>
          <a:bodyPr wrap="square" rtlCol="0">
            <a:spAutoFit/>
          </a:bodyPr>
          <a:lstStyle/>
          <a:p>
            <a:pPr algn="ctr"/>
            <a:r>
              <a:rPr lang="es-ES" sz="1400" dirty="0" smtClean="0"/>
              <a:t>NO CUMPLEN CON LOS REQUISITOS BÁSICOS (PLANIFICACIÓN INTEGRAL)</a:t>
            </a:r>
            <a:endParaRPr lang="es-ES" sz="1400" dirty="0"/>
          </a:p>
        </p:txBody>
      </p:sp>
      <p:sp>
        <p:nvSpPr>
          <p:cNvPr id="67" name="66 CuadroTexto"/>
          <p:cNvSpPr txBox="1"/>
          <p:nvPr/>
        </p:nvSpPr>
        <p:spPr>
          <a:xfrm>
            <a:off x="5292080" y="5301208"/>
            <a:ext cx="3456384" cy="307777"/>
          </a:xfrm>
          <a:prstGeom prst="rect">
            <a:avLst/>
          </a:prstGeom>
          <a:noFill/>
        </p:spPr>
        <p:txBody>
          <a:bodyPr wrap="square" rtlCol="0">
            <a:spAutoFit/>
          </a:bodyPr>
          <a:lstStyle/>
          <a:p>
            <a:pPr algn="ctr"/>
            <a:r>
              <a:rPr lang="es-ES" sz="1400" dirty="0" smtClean="0"/>
              <a:t>OBRAS NO COMPATIBLES CON LA NECESIDAD</a:t>
            </a:r>
            <a:endParaRPr lang="es-ES" sz="1400" dirty="0"/>
          </a:p>
        </p:txBody>
      </p:sp>
      <p:sp>
        <p:nvSpPr>
          <p:cNvPr id="69" name="68 CuadroTexto"/>
          <p:cNvSpPr txBox="1"/>
          <p:nvPr/>
        </p:nvSpPr>
        <p:spPr>
          <a:xfrm>
            <a:off x="7357647" y="4221088"/>
            <a:ext cx="1459545" cy="395694"/>
          </a:xfrm>
          <a:prstGeom prst="rect">
            <a:avLst/>
          </a:prstGeom>
          <a:noFill/>
        </p:spPr>
        <p:txBody>
          <a:bodyPr wrap="square" rtlCol="0">
            <a:spAutoFit/>
          </a:bodyPr>
          <a:lstStyle/>
          <a:p>
            <a:pPr algn="ctr"/>
            <a:r>
              <a:rPr lang="es-ES" sz="1400" dirty="0" smtClean="0"/>
              <a:t>NO SE APLICA GESTIÓN</a:t>
            </a:r>
            <a:endParaRPr lang="es-ES" sz="1400" dirty="0"/>
          </a:p>
        </p:txBody>
      </p:sp>
      <p:sp>
        <p:nvSpPr>
          <p:cNvPr id="70" name="69 Flecha abajo"/>
          <p:cNvSpPr/>
          <p:nvPr/>
        </p:nvSpPr>
        <p:spPr>
          <a:xfrm rot="2700000">
            <a:off x="4916779" y="3756741"/>
            <a:ext cx="215826" cy="2499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1" name="70 CuadroTexto"/>
          <p:cNvSpPr txBox="1"/>
          <p:nvPr/>
        </p:nvSpPr>
        <p:spPr>
          <a:xfrm>
            <a:off x="7282869" y="4844888"/>
            <a:ext cx="1459549" cy="395694"/>
          </a:xfrm>
          <a:prstGeom prst="rect">
            <a:avLst/>
          </a:prstGeom>
          <a:noFill/>
        </p:spPr>
        <p:txBody>
          <a:bodyPr wrap="square" rtlCol="0">
            <a:spAutoFit/>
          </a:bodyPr>
          <a:lstStyle/>
          <a:p>
            <a:pPr algn="ctr"/>
            <a:r>
              <a:rPr lang="es-ES" sz="1400" dirty="0" smtClean="0"/>
              <a:t>SEGUIMIENTO Y CONTROL</a:t>
            </a:r>
            <a:endParaRPr lang="es-ES" sz="1400" dirty="0"/>
          </a:p>
        </p:txBody>
      </p:sp>
      <p:sp>
        <p:nvSpPr>
          <p:cNvPr id="73" name="72 Flecha abajo"/>
          <p:cNvSpPr/>
          <p:nvPr/>
        </p:nvSpPr>
        <p:spPr>
          <a:xfrm>
            <a:off x="7883859" y="4681516"/>
            <a:ext cx="343423" cy="1633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92" name="91 Grupo"/>
          <p:cNvGrpSpPr/>
          <p:nvPr/>
        </p:nvGrpSpPr>
        <p:grpSpPr>
          <a:xfrm>
            <a:off x="4940635" y="4396061"/>
            <a:ext cx="1381713" cy="777868"/>
            <a:chOff x="4940635" y="4396061"/>
            <a:chExt cx="1381713" cy="777868"/>
          </a:xfrm>
        </p:grpSpPr>
        <p:sp>
          <p:nvSpPr>
            <p:cNvPr id="68" name="67 CuadroTexto"/>
            <p:cNvSpPr txBox="1"/>
            <p:nvPr/>
          </p:nvSpPr>
          <p:spPr>
            <a:xfrm>
              <a:off x="4940635" y="4396061"/>
              <a:ext cx="1116122" cy="232761"/>
            </a:xfrm>
            <a:prstGeom prst="rect">
              <a:avLst/>
            </a:prstGeom>
            <a:noFill/>
          </p:spPr>
          <p:txBody>
            <a:bodyPr wrap="square" rtlCol="0">
              <a:spAutoFit/>
            </a:bodyPr>
            <a:lstStyle/>
            <a:p>
              <a:pPr algn="ctr"/>
              <a:r>
                <a:rPr lang="es-ES" sz="1400" dirty="0" smtClean="0"/>
                <a:t>CAMBIOS</a:t>
              </a:r>
              <a:endParaRPr lang="es-ES" sz="1400" dirty="0"/>
            </a:p>
          </p:txBody>
        </p:sp>
        <p:sp>
          <p:nvSpPr>
            <p:cNvPr id="72" name="71 CuadroTexto"/>
            <p:cNvSpPr txBox="1"/>
            <p:nvPr/>
          </p:nvSpPr>
          <p:spPr>
            <a:xfrm>
              <a:off x="5292080" y="4581128"/>
              <a:ext cx="1030268" cy="232761"/>
            </a:xfrm>
            <a:prstGeom prst="rect">
              <a:avLst/>
            </a:prstGeom>
            <a:noFill/>
          </p:spPr>
          <p:txBody>
            <a:bodyPr wrap="square" rtlCol="0">
              <a:spAutoFit/>
            </a:bodyPr>
            <a:lstStyle/>
            <a:p>
              <a:pPr algn="ctr"/>
              <a:r>
                <a:rPr lang="es-ES" sz="1400" i="1" dirty="0" smtClean="0"/>
                <a:t>ALCAN</a:t>
              </a:r>
              <a:r>
                <a:rPr lang="es-ES" sz="1400" dirty="0" smtClean="0"/>
                <a:t>CE</a:t>
              </a:r>
              <a:endParaRPr lang="es-ES" sz="1400" dirty="0"/>
            </a:p>
          </p:txBody>
        </p:sp>
        <p:sp>
          <p:nvSpPr>
            <p:cNvPr id="74" name="73 CuadroTexto"/>
            <p:cNvSpPr txBox="1"/>
            <p:nvPr/>
          </p:nvSpPr>
          <p:spPr>
            <a:xfrm>
              <a:off x="5228667" y="4766432"/>
              <a:ext cx="1030268" cy="232761"/>
            </a:xfrm>
            <a:prstGeom prst="rect">
              <a:avLst/>
            </a:prstGeom>
            <a:noFill/>
          </p:spPr>
          <p:txBody>
            <a:bodyPr wrap="square" rtlCol="0">
              <a:spAutoFit/>
            </a:bodyPr>
            <a:lstStyle/>
            <a:p>
              <a:pPr algn="ctr"/>
              <a:r>
                <a:rPr lang="es-ES" sz="1400" dirty="0" smtClean="0"/>
                <a:t>TIEMPO</a:t>
              </a:r>
              <a:endParaRPr lang="es-ES" sz="1400" dirty="0"/>
            </a:p>
          </p:txBody>
        </p:sp>
        <p:sp>
          <p:nvSpPr>
            <p:cNvPr id="75" name="74 CuadroTexto"/>
            <p:cNvSpPr txBox="1"/>
            <p:nvPr/>
          </p:nvSpPr>
          <p:spPr>
            <a:xfrm>
              <a:off x="5148064" y="4941168"/>
              <a:ext cx="1030268" cy="232761"/>
            </a:xfrm>
            <a:prstGeom prst="rect">
              <a:avLst/>
            </a:prstGeom>
            <a:noFill/>
          </p:spPr>
          <p:txBody>
            <a:bodyPr wrap="square" rtlCol="0">
              <a:spAutoFit/>
            </a:bodyPr>
            <a:lstStyle/>
            <a:p>
              <a:pPr algn="ctr"/>
              <a:r>
                <a:rPr lang="es-ES" sz="1400" dirty="0" smtClean="0"/>
                <a:t>COSTO</a:t>
              </a:r>
              <a:endParaRPr lang="es-ES" sz="1400" dirty="0"/>
            </a:p>
          </p:txBody>
        </p:sp>
      </p:grpSp>
      <p:sp>
        <p:nvSpPr>
          <p:cNvPr id="81" name="14 Flecha abajo"/>
          <p:cNvSpPr/>
          <p:nvPr/>
        </p:nvSpPr>
        <p:spPr>
          <a:xfrm rot="18900000">
            <a:off x="7473230" y="4082487"/>
            <a:ext cx="269385" cy="1928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3" name="82 Flecha abajo"/>
          <p:cNvSpPr/>
          <p:nvPr/>
        </p:nvSpPr>
        <p:spPr>
          <a:xfrm rot="18964809">
            <a:off x="5937600" y="4995372"/>
            <a:ext cx="678942" cy="266400"/>
          </a:xfrm>
          <a:prstGeom prst="downArrow">
            <a:avLst>
              <a:gd name="adj1" fmla="val 50000"/>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7" name="76 Flecha abajo"/>
          <p:cNvSpPr/>
          <p:nvPr/>
        </p:nvSpPr>
        <p:spPr>
          <a:xfrm>
            <a:off x="6740039" y="5659941"/>
            <a:ext cx="600990" cy="16337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91" name="90 Grupo"/>
          <p:cNvGrpSpPr/>
          <p:nvPr/>
        </p:nvGrpSpPr>
        <p:grpSpPr>
          <a:xfrm>
            <a:off x="4355976" y="3789040"/>
            <a:ext cx="720080" cy="2160240"/>
            <a:chOff x="4355976" y="3789040"/>
            <a:chExt cx="720080" cy="2160240"/>
          </a:xfrm>
        </p:grpSpPr>
        <p:sp>
          <p:nvSpPr>
            <p:cNvPr id="85" name="84 Elipse"/>
            <p:cNvSpPr/>
            <p:nvPr/>
          </p:nvSpPr>
          <p:spPr>
            <a:xfrm>
              <a:off x="4355976" y="3789040"/>
              <a:ext cx="576064" cy="21602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dirty="0" smtClean="0"/>
                <a:t>INTERFERENCIAS</a:t>
              </a:r>
              <a:endParaRPr lang="es-ES" sz="1600" dirty="0"/>
            </a:p>
          </p:txBody>
        </p:sp>
        <p:sp>
          <p:nvSpPr>
            <p:cNvPr id="86" name="85 Flecha derecha"/>
            <p:cNvSpPr/>
            <p:nvPr/>
          </p:nvSpPr>
          <p:spPr>
            <a:xfrm>
              <a:off x="4860032" y="4221088"/>
              <a:ext cx="216024" cy="1368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89" name="88 Flecha abajo"/>
          <p:cNvSpPr/>
          <p:nvPr/>
        </p:nvSpPr>
        <p:spPr>
          <a:xfrm>
            <a:off x="6588224" y="3356992"/>
            <a:ext cx="360040"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0" name="89 Elipse"/>
          <p:cNvSpPr/>
          <p:nvPr/>
        </p:nvSpPr>
        <p:spPr>
          <a:xfrm>
            <a:off x="4139952" y="692696"/>
            <a:ext cx="4608512" cy="50405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SISTEMA DE GESTION DE CALIDAD</a:t>
            </a:r>
            <a:endParaRPr lang="es-ES" dirty="0"/>
          </a:p>
        </p:txBody>
      </p:sp>
      <p:sp>
        <p:nvSpPr>
          <p:cNvPr id="95" name="94 Flecha abajo"/>
          <p:cNvSpPr/>
          <p:nvPr/>
        </p:nvSpPr>
        <p:spPr>
          <a:xfrm rot="2697263">
            <a:off x="6962670" y="4972614"/>
            <a:ext cx="619621" cy="297146"/>
          </a:xfrm>
          <a:prstGeom prst="downArrow">
            <a:avLst>
              <a:gd name="adj1" fmla="val 50000"/>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03" name="102 Grupo"/>
          <p:cNvGrpSpPr/>
          <p:nvPr/>
        </p:nvGrpSpPr>
        <p:grpSpPr>
          <a:xfrm>
            <a:off x="3275856" y="5805264"/>
            <a:ext cx="5727915" cy="900429"/>
            <a:chOff x="3275856" y="5805264"/>
            <a:chExt cx="5727915" cy="900429"/>
          </a:xfrm>
        </p:grpSpPr>
        <p:grpSp>
          <p:nvGrpSpPr>
            <p:cNvPr id="100" name="99 Grupo"/>
            <p:cNvGrpSpPr/>
            <p:nvPr/>
          </p:nvGrpSpPr>
          <p:grpSpPr>
            <a:xfrm>
              <a:off x="3275856" y="5805264"/>
              <a:ext cx="3567675" cy="900429"/>
              <a:chOff x="3275856" y="5805264"/>
              <a:chExt cx="3567675" cy="900429"/>
            </a:xfrm>
          </p:grpSpPr>
          <p:sp>
            <p:nvSpPr>
              <p:cNvPr id="8" name="7 Elipse"/>
              <p:cNvSpPr/>
              <p:nvPr/>
            </p:nvSpPr>
            <p:spPr>
              <a:xfrm>
                <a:off x="3275856" y="6381328"/>
                <a:ext cx="1944216" cy="2880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CONCLUSIÓN</a:t>
                </a:r>
                <a:endParaRPr lang="es-ES" sz="1600" dirty="0"/>
              </a:p>
            </p:txBody>
          </p:sp>
          <p:grpSp>
            <p:nvGrpSpPr>
              <p:cNvPr id="78" name="21 Grupo"/>
              <p:cNvGrpSpPr/>
              <p:nvPr/>
            </p:nvGrpSpPr>
            <p:grpSpPr>
              <a:xfrm>
                <a:off x="4860032" y="5805264"/>
                <a:ext cx="1983499" cy="900429"/>
                <a:chOff x="2539111" y="5591361"/>
                <a:chExt cx="4769193" cy="1547216"/>
              </a:xfrm>
            </p:grpSpPr>
            <p:sp>
              <p:nvSpPr>
                <p:cNvPr id="79" name="78 Elipse"/>
                <p:cNvSpPr/>
                <p:nvPr/>
              </p:nvSpPr>
              <p:spPr>
                <a:xfrm>
                  <a:off x="2539111" y="5591361"/>
                  <a:ext cx="4752528" cy="1484784"/>
                </a:xfrm>
                <a:prstGeom prst="ellipse">
                  <a:avLst/>
                </a:prstGeom>
                <a:solidFill>
                  <a:schemeClr val="tx2">
                    <a:lumMod val="20000"/>
                    <a:lumOff val="80000"/>
                    <a:alpha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0" name="79 Rectángulo"/>
                <p:cNvSpPr/>
                <p:nvPr/>
              </p:nvSpPr>
              <p:spPr>
                <a:xfrm>
                  <a:off x="2736303" y="5710667"/>
                  <a:ext cx="4572001" cy="1427910"/>
                </a:xfrm>
                <a:prstGeom prst="rect">
                  <a:avLst/>
                </a:prstGeom>
                <a:ln>
                  <a:noFill/>
                </a:ln>
              </p:spPr>
              <p:txBody>
                <a:bodyPr>
                  <a:spAutoFit/>
                </a:bodyPr>
                <a:lstStyle/>
                <a:p>
                  <a:pPr lvl="0" algn="ctr" fontAlgn="base">
                    <a:spcBef>
                      <a:spcPct val="0"/>
                    </a:spcBef>
                    <a:spcAft>
                      <a:spcPct val="0"/>
                    </a:spcAft>
                  </a:pPr>
                  <a:r>
                    <a:rPr lang="es-EC" sz="1200" dirty="0" smtClean="0">
                      <a:solidFill>
                        <a:srgbClr val="FF0000"/>
                      </a:solidFill>
                      <a:latin typeface="Arial" pitchFamily="34" charset="0"/>
                      <a:ea typeface="Times New Roman" pitchFamily="18" charset="0"/>
                      <a:cs typeface="Times New Roman" pitchFamily="18" charset="0"/>
                    </a:rPr>
                    <a:t>NO GESTIÓN SEGUIMIENTO Y CONTROL PARA LA MEJORA CONTÍNUA</a:t>
                  </a:r>
                </a:p>
              </p:txBody>
            </p:sp>
          </p:grpSp>
        </p:grpSp>
        <p:grpSp>
          <p:nvGrpSpPr>
            <p:cNvPr id="96" name="21 Grupo"/>
            <p:cNvGrpSpPr/>
            <p:nvPr/>
          </p:nvGrpSpPr>
          <p:grpSpPr>
            <a:xfrm>
              <a:off x="7020272" y="5805265"/>
              <a:ext cx="1983499" cy="792087"/>
              <a:chOff x="2539111" y="5591361"/>
              <a:chExt cx="4769193" cy="1484784"/>
            </a:xfrm>
          </p:grpSpPr>
          <p:sp>
            <p:nvSpPr>
              <p:cNvPr id="97" name="96 Elipse"/>
              <p:cNvSpPr/>
              <p:nvPr/>
            </p:nvSpPr>
            <p:spPr>
              <a:xfrm>
                <a:off x="2539111" y="5591361"/>
                <a:ext cx="4752528" cy="1484784"/>
              </a:xfrm>
              <a:prstGeom prst="ellipse">
                <a:avLst/>
              </a:prstGeom>
              <a:solidFill>
                <a:schemeClr val="tx2">
                  <a:lumMod val="20000"/>
                  <a:lumOff val="80000"/>
                  <a:alpha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8" name="97 Rectángulo"/>
              <p:cNvSpPr/>
              <p:nvPr/>
            </p:nvSpPr>
            <p:spPr>
              <a:xfrm>
                <a:off x="2736303" y="5710665"/>
                <a:ext cx="4572001" cy="1110596"/>
              </a:xfrm>
              <a:prstGeom prst="rect">
                <a:avLst/>
              </a:prstGeom>
              <a:ln>
                <a:noFill/>
              </a:ln>
            </p:spPr>
            <p:txBody>
              <a:bodyPr>
                <a:spAutoFit/>
              </a:bodyPr>
              <a:lstStyle/>
              <a:p>
                <a:pPr lvl="0" algn="ctr" fontAlgn="base">
                  <a:spcBef>
                    <a:spcPct val="0"/>
                  </a:spcBef>
                  <a:spcAft>
                    <a:spcPct val="0"/>
                  </a:spcAft>
                </a:pPr>
                <a:r>
                  <a:rPr lang="es-EC" sz="1200" dirty="0" smtClean="0">
                    <a:solidFill>
                      <a:srgbClr val="FF0000"/>
                    </a:solidFill>
                    <a:latin typeface="Arial" pitchFamily="34" charset="0"/>
                    <a:ea typeface="Times New Roman" pitchFamily="18" charset="0"/>
                    <a:cs typeface="Times New Roman" pitchFamily="18" charset="0"/>
                  </a:rPr>
                  <a:t>SOBRECOSTOS </a:t>
                </a:r>
              </a:p>
              <a:p>
                <a:pPr lvl="0" algn="ctr" fontAlgn="base">
                  <a:spcBef>
                    <a:spcPct val="0"/>
                  </a:spcBef>
                  <a:spcAft>
                    <a:spcPct val="0"/>
                  </a:spcAft>
                </a:pPr>
                <a:r>
                  <a:rPr lang="es-EC" sz="1200" dirty="0" smtClean="0">
                    <a:solidFill>
                      <a:srgbClr val="FF0000"/>
                    </a:solidFill>
                    <a:latin typeface="Arial" pitchFamily="34" charset="0"/>
                    <a:ea typeface="Times New Roman" pitchFamily="18" charset="0"/>
                    <a:cs typeface="Times New Roman" pitchFamily="18" charset="0"/>
                  </a:rPr>
                  <a:t>NO A TIEMPO </a:t>
                </a:r>
              </a:p>
              <a:p>
                <a:pPr lvl="0" algn="ctr" fontAlgn="base">
                  <a:spcBef>
                    <a:spcPct val="0"/>
                  </a:spcBef>
                  <a:spcAft>
                    <a:spcPct val="0"/>
                  </a:spcAft>
                </a:pPr>
                <a:r>
                  <a:rPr lang="es-EC" sz="1200" dirty="0" smtClean="0">
                    <a:solidFill>
                      <a:srgbClr val="FF0000"/>
                    </a:solidFill>
                    <a:latin typeface="Arial" pitchFamily="34" charset="0"/>
                    <a:ea typeface="Times New Roman" pitchFamily="18" charset="0"/>
                    <a:cs typeface="Times New Roman" pitchFamily="18" charset="0"/>
                  </a:rPr>
                  <a:t>SIN FUNCIONALIDAD</a:t>
                </a:r>
              </a:p>
            </p:txBody>
          </p:sp>
        </p:grpSp>
      </p:grpSp>
      <p:sp>
        <p:nvSpPr>
          <p:cNvPr id="99" name="98 Elipse"/>
          <p:cNvSpPr/>
          <p:nvPr/>
        </p:nvSpPr>
        <p:spPr>
          <a:xfrm>
            <a:off x="2555776" y="2420888"/>
            <a:ext cx="1224136" cy="72008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VISIÓN</a:t>
            </a:r>
            <a:endParaRPr lang="es-ES" dirty="0"/>
          </a:p>
        </p:txBody>
      </p:sp>
      <p:sp>
        <p:nvSpPr>
          <p:cNvPr id="101" name="100 Explosión 2"/>
          <p:cNvSpPr/>
          <p:nvPr/>
        </p:nvSpPr>
        <p:spPr>
          <a:xfrm>
            <a:off x="5724128" y="3933056"/>
            <a:ext cx="1872208" cy="914400"/>
          </a:xfrm>
          <a:prstGeom prst="irregularSeal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rgbClr val="FF0000"/>
                </a:solidFill>
              </a:rPr>
              <a:t>HALLAZGOS</a:t>
            </a:r>
            <a:endParaRPr lang="es-ES" sz="1400" b="1" dirty="0">
              <a:solidFill>
                <a:srgbClr val="FF0000"/>
              </a:solidFill>
            </a:endParaRPr>
          </a:p>
        </p:txBody>
      </p:sp>
      <p:sp>
        <p:nvSpPr>
          <p:cNvPr id="104" name="103 Flecha arriba">
            <a:hlinkClick r:id="rId4" action="ppaction://hlinksldjump"/>
          </p:cNvPr>
          <p:cNvSpPr/>
          <p:nvPr/>
        </p:nvSpPr>
        <p:spPr>
          <a:xfrm>
            <a:off x="8748464" y="6597352"/>
            <a:ext cx="144016" cy="1440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ustDataLst>
      <p:tags r:id="rId1"/>
    </p:custDataLst>
  </p:cSld>
  <p:clrMapOvr>
    <a:masterClrMapping/>
  </p:clrMapOvr>
  <p:transition spd="slow" advClick="0" advTm="18206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3000" fill="hold"/>
                                        <p:tgtEl>
                                          <p:spTgt spid="10"/>
                                        </p:tgtEl>
                                        <p:attrNameLst>
                                          <p:attrName>ppt_x</p:attrName>
                                        </p:attrNameLst>
                                      </p:cBhvr>
                                      <p:tavLst>
                                        <p:tav tm="0">
                                          <p:val>
                                            <p:strVal val="#ppt_x"/>
                                          </p:val>
                                        </p:tav>
                                        <p:tav tm="100000">
                                          <p:val>
                                            <p:strVal val="#ppt_x"/>
                                          </p:val>
                                        </p:tav>
                                      </p:tavLst>
                                    </p:anim>
                                    <p:anim calcmode="lin" valueType="num">
                                      <p:cBhvr additive="base">
                                        <p:cTn id="14" dur="3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3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3000"/>
                                        <p:tgtEl>
                                          <p:spTgt spid="7"/>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checkerboard(across)">
                                      <p:cBhvr>
                                        <p:cTn id="27" dur="3000"/>
                                        <p:tgtEl>
                                          <p:spTgt spid="9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3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diamond(in)">
                                      <p:cBhvr>
                                        <p:cTn id="37" dur="3000"/>
                                        <p:tgtEl>
                                          <p:spTgt spid="90"/>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diamond(in)">
                                      <p:cBhvr>
                                        <p:cTn id="42" dur="30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blinds(horizontal)">
                                      <p:cBhvr>
                                        <p:cTn id="47" dur="3000"/>
                                        <p:tgtEl>
                                          <p:spTgt spid="87"/>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amond(in)">
                                      <p:cBhvr>
                                        <p:cTn id="52" dur="3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blinds(horizontal)">
                                      <p:cBhvr>
                                        <p:cTn id="57" dur="3000"/>
                                        <p:tgtEl>
                                          <p:spTgt spid="88"/>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diamond(in)">
                                      <p:cBhvr>
                                        <p:cTn id="62" dur="30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blinds(horizontal)">
                                      <p:cBhvr>
                                        <p:cTn id="67" dur="3000"/>
                                        <p:tgtEl>
                                          <p:spTgt spid="43"/>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ntr" presetSubtype="16"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diamond(in)">
                                      <p:cBhvr>
                                        <p:cTn id="72" dur="30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89"/>
                                        </p:tgtEl>
                                        <p:attrNameLst>
                                          <p:attrName>style.visibility</p:attrName>
                                        </p:attrNameLst>
                                      </p:cBhvr>
                                      <p:to>
                                        <p:strVal val="visible"/>
                                      </p:to>
                                    </p:set>
                                    <p:animEffect transition="in" filter="blinds(horizontal)">
                                      <p:cBhvr>
                                        <p:cTn id="77" dur="3000"/>
                                        <p:tgtEl>
                                          <p:spTgt spid="89"/>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checkerboard(across)">
                                      <p:cBhvr>
                                        <p:cTn id="82" dur="3000"/>
                                        <p:tgtEl>
                                          <p:spTgt spid="66"/>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blinds(horizontal)">
                                      <p:cBhvr>
                                        <p:cTn id="87" dur="3000"/>
                                        <p:tgtEl>
                                          <p:spTgt spid="70"/>
                                        </p:tgtEl>
                                      </p:cBhvr>
                                    </p:animEffect>
                                  </p:childTnLst>
                                </p:cTn>
                              </p:par>
                            </p:childTnLst>
                          </p:cTn>
                        </p:par>
                      </p:childTnLst>
                    </p:cTn>
                  </p:par>
                  <p:par>
                    <p:cTn id="88" fill="hold">
                      <p:stCondLst>
                        <p:cond delay="indefinite"/>
                      </p:stCondLst>
                      <p:childTnLst>
                        <p:par>
                          <p:cTn id="89" fill="hold">
                            <p:stCondLst>
                              <p:cond delay="0"/>
                            </p:stCondLst>
                            <p:childTnLst>
                              <p:par>
                                <p:cTn id="90" presetID="8" presetClass="entr" presetSubtype="16" fill="hold" nodeType="clickEffect">
                                  <p:stCondLst>
                                    <p:cond delay="0"/>
                                  </p:stCondLst>
                                  <p:childTnLst>
                                    <p:set>
                                      <p:cBhvr>
                                        <p:cTn id="91" dur="1" fill="hold">
                                          <p:stCondLst>
                                            <p:cond delay="0"/>
                                          </p:stCondLst>
                                        </p:cTn>
                                        <p:tgtEl>
                                          <p:spTgt spid="91"/>
                                        </p:tgtEl>
                                        <p:attrNameLst>
                                          <p:attrName>style.visibility</p:attrName>
                                        </p:attrNameLst>
                                      </p:cBhvr>
                                      <p:to>
                                        <p:strVal val="visible"/>
                                      </p:to>
                                    </p:set>
                                    <p:animEffect transition="in" filter="diamond(in)">
                                      <p:cBhvr>
                                        <p:cTn id="92" dur="3000"/>
                                        <p:tgtEl>
                                          <p:spTgt spid="91"/>
                                        </p:tgtEl>
                                      </p:cBhvr>
                                    </p:animEffec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nodeType="clickEffect">
                                  <p:stCondLst>
                                    <p:cond delay="0"/>
                                  </p:stCondLst>
                                  <p:childTnLst>
                                    <p:set>
                                      <p:cBhvr>
                                        <p:cTn id="96" dur="1" fill="hold">
                                          <p:stCondLst>
                                            <p:cond delay="0"/>
                                          </p:stCondLst>
                                        </p:cTn>
                                        <p:tgtEl>
                                          <p:spTgt spid="92"/>
                                        </p:tgtEl>
                                        <p:attrNameLst>
                                          <p:attrName>style.visibility</p:attrName>
                                        </p:attrNameLst>
                                      </p:cBhvr>
                                      <p:to>
                                        <p:strVal val="visible"/>
                                      </p:to>
                                    </p:set>
                                    <p:animEffect transition="in" filter="checkerboard(across)">
                                      <p:cBhvr>
                                        <p:cTn id="97" dur="3000"/>
                                        <p:tgtEl>
                                          <p:spTgt spid="92"/>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83"/>
                                        </p:tgtEl>
                                        <p:attrNameLst>
                                          <p:attrName>style.visibility</p:attrName>
                                        </p:attrNameLst>
                                      </p:cBhvr>
                                      <p:to>
                                        <p:strVal val="visible"/>
                                      </p:to>
                                    </p:set>
                                    <p:animEffect transition="in" filter="blinds(horizontal)">
                                      <p:cBhvr>
                                        <p:cTn id="102" dur="3000"/>
                                        <p:tgtEl>
                                          <p:spTgt spid="83"/>
                                        </p:tgtEl>
                                      </p:cBhvr>
                                    </p:animEffect>
                                  </p:childTnLst>
                                </p:cTn>
                              </p:par>
                            </p:childTnLst>
                          </p:cTn>
                        </p:par>
                      </p:childTnLst>
                    </p:cTn>
                  </p:par>
                  <p:par>
                    <p:cTn id="103" fill="hold">
                      <p:stCondLst>
                        <p:cond delay="indefinite"/>
                      </p:stCondLst>
                      <p:childTnLst>
                        <p:par>
                          <p:cTn id="104" fill="hold">
                            <p:stCondLst>
                              <p:cond delay="0"/>
                            </p:stCondLst>
                            <p:childTnLst>
                              <p:par>
                                <p:cTn id="105" presetID="8" presetClass="entr" presetSubtype="16" fill="hold" grpId="0" nodeType="click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diamond(in)">
                                      <p:cBhvr>
                                        <p:cTn id="107" dur="3000"/>
                                        <p:tgtEl>
                                          <p:spTgt spid="67"/>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81"/>
                                        </p:tgtEl>
                                        <p:attrNameLst>
                                          <p:attrName>style.visibility</p:attrName>
                                        </p:attrNameLst>
                                      </p:cBhvr>
                                      <p:to>
                                        <p:strVal val="visible"/>
                                      </p:to>
                                    </p:set>
                                    <p:animEffect transition="in" filter="blinds(horizontal)">
                                      <p:cBhvr>
                                        <p:cTn id="112" dur="3000"/>
                                        <p:tgtEl>
                                          <p:spTgt spid="81"/>
                                        </p:tgtEl>
                                      </p:cBhvr>
                                    </p:animEffect>
                                  </p:childTnLst>
                                </p:cTn>
                              </p:par>
                            </p:childTnLst>
                          </p:cTn>
                        </p:par>
                      </p:childTnLst>
                    </p:cTn>
                  </p:par>
                  <p:par>
                    <p:cTn id="113" fill="hold">
                      <p:stCondLst>
                        <p:cond delay="indefinite"/>
                      </p:stCondLst>
                      <p:childTnLst>
                        <p:par>
                          <p:cTn id="114" fill="hold">
                            <p:stCondLst>
                              <p:cond delay="0"/>
                            </p:stCondLst>
                            <p:childTnLst>
                              <p:par>
                                <p:cTn id="115" presetID="8" presetClass="entr" presetSubtype="16" fill="hold" grpId="0" nodeType="clickEffect">
                                  <p:stCondLst>
                                    <p:cond delay="0"/>
                                  </p:stCondLst>
                                  <p:childTnLst>
                                    <p:set>
                                      <p:cBhvr>
                                        <p:cTn id="116" dur="1" fill="hold">
                                          <p:stCondLst>
                                            <p:cond delay="0"/>
                                          </p:stCondLst>
                                        </p:cTn>
                                        <p:tgtEl>
                                          <p:spTgt spid="69"/>
                                        </p:tgtEl>
                                        <p:attrNameLst>
                                          <p:attrName>style.visibility</p:attrName>
                                        </p:attrNameLst>
                                      </p:cBhvr>
                                      <p:to>
                                        <p:strVal val="visible"/>
                                      </p:to>
                                    </p:set>
                                    <p:animEffect transition="in" filter="diamond(in)">
                                      <p:cBhvr>
                                        <p:cTn id="117" dur="3000"/>
                                        <p:tgtEl>
                                          <p:spTgt spid="69"/>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73"/>
                                        </p:tgtEl>
                                        <p:attrNameLst>
                                          <p:attrName>style.visibility</p:attrName>
                                        </p:attrNameLst>
                                      </p:cBhvr>
                                      <p:to>
                                        <p:strVal val="visible"/>
                                      </p:to>
                                    </p:set>
                                    <p:animEffect transition="in" filter="blinds(horizontal)">
                                      <p:cBhvr>
                                        <p:cTn id="122" dur="3000"/>
                                        <p:tgtEl>
                                          <p:spTgt spid="73"/>
                                        </p:tgtEl>
                                      </p:cBhvr>
                                    </p:animEffect>
                                  </p:childTnLst>
                                </p:cTn>
                              </p:par>
                            </p:childTnLst>
                          </p:cTn>
                        </p:par>
                      </p:childTnLst>
                    </p:cTn>
                  </p:par>
                  <p:par>
                    <p:cTn id="123" fill="hold">
                      <p:stCondLst>
                        <p:cond delay="indefinite"/>
                      </p:stCondLst>
                      <p:childTnLst>
                        <p:par>
                          <p:cTn id="124" fill="hold">
                            <p:stCondLst>
                              <p:cond delay="0"/>
                            </p:stCondLst>
                            <p:childTnLst>
                              <p:par>
                                <p:cTn id="125" presetID="8" presetClass="entr" presetSubtype="16" fill="hold" grpId="0" nodeType="clickEffect">
                                  <p:stCondLst>
                                    <p:cond delay="0"/>
                                  </p:stCondLst>
                                  <p:childTnLst>
                                    <p:set>
                                      <p:cBhvr>
                                        <p:cTn id="126" dur="1" fill="hold">
                                          <p:stCondLst>
                                            <p:cond delay="0"/>
                                          </p:stCondLst>
                                        </p:cTn>
                                        <p:tgtEl>
                                          <p:spTgt spid="71"/>
                                        </p:tgtEl>
                                        <p:attrNameLst>
                                          <p:attrName>style.visibility</p:attrName>
                                        </p:attrNameLst>
                                      </p:cBhvr>
                                      <p:to>
                                        <p:strVal val="visible"/>
                                      </p:to>
                                    </p:set>
                                    <p:animEffect transition="in" filter="diamond(in)">
                                      <p:cBhvr>
                                        <p:cTn id="127" dur="3000"/>
                                        <p:tgtEl>
                                          <p:spTgt spid="71"/>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95"/>
                                        </p:tgtEl>
                                        <p:attrNameLst>
                                          <p:attrName>style.visibility</p:attrName>
                                        </p:attrNameLst>
                                      </p:cBhvr>
                                      <p:to>
                                        <p:strVal val="visible"/>
                                      </p:to>
                                    </p:set>
                                    <p:animEffect transition="in" filter="blinds(horizontal)">
                                      <p:cBhvr>
                                        <p:cTn id="132" dur="3000"/>
                                        <p:tgtEl>
                                          <p:spTgt spid="95"/>
                                        </p:tgtEl>
                                      </p:cBhvr>
                                    </p:animEffect>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101"/>
                                        </p:tgtEl>
                                        <p:attrNameLst>
                                          <p:attrName>style.visibility</p:attrName>
                                        </p:attrNameLst>
                                      </p:cBhvr>
                                      <p:to>
                                        <p:strVal val="visible"/>
                                      </p:to>
                                    </p:set>
                                    <p:anim calcmode="lin" valueType="num">
                                      <p:cBhvr additive="base">
                                        <p:cTn id="137" dur="3000" fill="hold"/>
                                        <p:tgtEl>
                                          <p:spTgt spid="101"/>
                                        </p:tgtEl>
                                        <p:attrNameLst>
                                          <p:attrName>ppt_x</p:attrName>
                                        </p:attrNameLst>
                                      </p:cBhvr>
                                      <p:tavLst>
                                        <p:tav tm="0">
                                          <p:val>
                                            <p:strVal val="#ppt_x"/>
                                          </p:val>
                                        </p:tav>
                                        <p:tav tm="100000">
                                          <p:val>
                                            <p:strVal val="#ppt_x"/>
                                          </p:val>
                                        </p:tav>
                                      </p:tavLst>
                                    </p:anim>
                                    <p:anim calcmode="lin" valueType="num">
                                      <p:cBhvr additive="base">
                                        <p:cTn id="138" dur="30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77"/>
                                        </p:tgtEl>
                                        <p:attrNameLst>
                                          <p:attrName>style.visibility</p:attrName>
                                        </p:attrNameLst>
                                      </p:cBhvr>
                                      <p:to>
                                        <p:strVal val="visible"/>
                                      </p:to>
                                    </p:set>
                                    <p:animEffect transition="in" filter="blinds(horizontal)">
                                      <p:cBhvr>
                                        <p:cTn id="143" dur="3000"/>
                                        <p:tgtEl>
                                          <p:spTgt spid="77"/>
                                        </p:tgtEl>
                                      </p:cBhvr>
                                    </p:animEffect>
                                  </p:childTnLst>
                                </p:cTn>
                              </p:par>
                            </p:childTnLst>
                          </p:cTn>
                        </p:par>
                      </p:childTnLst>
                    </p:cTn>
                  </p:par>
                  <p:par>
                    <p:cTn id="144" fill="hold">
                      <p:stCondLst>
                        <p:cond delay="indefinite"/>
                      </p:stCondLst>
                      <p:childTnLst>
                        <p:par>
                          <p:cTn id="145" fill="hold">
                            <p:stCondLst>
                              <p:cond delay="0"/>
                            </p:stCondLst>
                            <p:childTnLst>
                              <p:par>
                                <p:cTn id="146" presetID="8" presetClass="entr" presetSubtype="16" fill="hold" nodeType="clickEffect">
                                  <p:stCondLst>
                                    <p:cond delay="0"/>
                                  </p:stCondLst>
                                  <p:childTnLst>
                                    <p:set>
                                      <p:cBhvr>
                                        <p:cTn id="147" dur="1" fill="hold">
                                          <p:stCondLst>
                                            <p:cond delay="0"/>
                                          </p:stCondLst>
                                        </p:cTn>
                                        <p:tgtEl>
                                          <p:spTgt spid="103"/>
                                        </p:tgtEl>
                                        <p:attrNameLst>
                                          <p:attrName>style.visibility</p:attrName>
                                        </p:attrNameLst>
                                      </p:cBhvr>
                                      <p:to>
                                        <p:strVal val="visible"/>
                                      </p:to>
                                    </p:set>
                                    <p:animEffect transition="in" filter="diamond(in)">
                                      <p:cBhvr>
                                        <p:cTn id="148" dur="3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animBg="1"/>
      <p:bldP spid="13" grpId="0" animBg="1"/>
      <p:bldP spid="14" grpId="0" animBg="1"/>
      <p:bldP spid="24" grpId="0" animBg="1"/>
      <p:bldP spid="25" grpId="0" animBg="1"/>
      <p:bldP spid="42" grpId="0" animBg="1"/>
      <p:bldP spid="43" grpId="0" animBg="1"/>
      <p:bldP spid="66" grpId="0"/>
      <p:bldP spid="67" grpId="0"/>
      <p:bldP spid="69" grpId="0"/>
      <p:bldP spid="70" grpId="0" animBg="1"/>
      <p:bldP spid="71" grpId="0"/>
      <p:bldP spid="73" grpId="0" animBg="1"/>
      <p:bldP spid="81" grpId="0" animBg="1"/>
      <p:bldP spid="83" grpId="0" animBg="1"/>
      <p:bldP spid="77" grpId="0" animBg="1"/>
      <p:bldP spid="89" grpId="0" animBg="1"/>
      <p:bldP spid="90" grpId="0" animBg="1"/>
      <p:bldP spid="95" grpId="0" animBg="1"/>
      <p:bldP spid="99" grpId="0" animBg="1"/>
      <p:bldP spid="10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1 Título"/>
          <p:cNvSpPr txBox="1">
            <a:spLocks/>
          </p:cNvSpPr>
          <p:nvPr/>
        </p:nvSpPr>
        <p:spPr>
          <a:xfrm>
            <a:off x="619944" y="629072"/>
            <a:ext cx="8352928" cy="4320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FF0000"/>
                </a:solidFill>
                <a:effectLst/>
                <a:uLnTx/>
                <a:uFillTx/>
                <a:latin typeface="+mj-lt"/>
                <a:ea typeface="+mj-ea"/>
                <a:cs typeface="+mj-cs"/>
              </a:rPr>
              <a:t>MODELO DE GESTIÓN DE LA ESPE</a:t>
            </a:r>
          </a:p>
        </p:txBody>
      </p:sp>
      <p:sp>
        <p:nvSpPr>
          <p:cNvPr id="36868" name="Rectangle 4"/>
          <p:cNvSpPr>
            <a:spLocks noChangeArrowheads="1"/>
          </p:cNvSpPr>
          <p:nvPr/>
        </p:nvSpPr>
        <p:spPr bwMode="auto">
          <a:xfrm>
            <a:off x="323528" y="1844824"/>
            <a:ext cx="842493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2400" dirty="0">
                <a:latin typeface="Arial" pitchFamily="34" charset="0"/>
                <a:ea typeface="Times New Roman" pitchFamily="18" charset="0"/>
                <a:cs typeface="Times New Roman" pitchFamily="18" charset="0"/>
              </a:rPr>
              <a:t>Misión ESPE – 2.012</a:t>
            </a:r>
          </a:p>
          <a:p>
            <a:pPr marL="0" marR="0" lvl="0" indent="0" algn="just" defTabSz="914400" rtl="0" eaLnBrk="0" fontAlgn="base" latinLnBrk="0" hangingPunct="0">
              <a:lnSpc>
                <a:spcPct val="100000"/>
              </a:lnSpc>
              <a:spcBef>
                <a:spcPct val="0"/>
              </a:spcBef>
              <a:spcAft>
                <a:spcPct val="0"/>
              </a:spcAft>
              <a:buClrTx/>
              <a:buSzTx/>
              <a:buFontTx/>
              <a:buNone/>
              <a:tabLst/>
            </a:pPr>
            <a:r>
              <a:rPr lang="es-ES" sz="2400" dirty="0">
                <a:latin typeface="Arial" pitchFamily="34" charset="0"/>
                <a:ea typeface="Times New Roman" pitchFamily="18" charset="0"/>
                <a:cs typeface="Times New Roman" pitchFamily="18" charset="0"/>
              </a:rPr>
              <a:t>Formar profesionales e investigadores de excelencia, creativos, humanistas, con capacidad de liderazgo, pensamiento crítico y alta conciencia ciudadana; generar, aplicar y difundir el conocimiento y, proporcionar e implantar alternativas de solución a los problemas de la colectividad, para promover el desarrollo integral del Ecuador. </a:t>
            </a:r>
          </a:p>
        </p:txBody>
      </p:sp>
      <p:sp>
        <p:nvSpPr>
          <p:cNvPr id="7" name="1 Título"/>
          <p:cNvSpPr txBox="1">
            <a:spLocks/>
          </p:cNvSpPr>
          <p:nvPr/>
        </p:nvSpPr>
        <p:spPr>
          <a:xfrm>
            <a:off x="1979712" y="1196752"/>
            <a:ext cx="5184576" cy="4320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FF0000"/>
                </a:solidFill>
                <a:effectLst/>
                <a:uLnTx/>
                <a:uFillTx/>
                <a:latin typeface="+mj-lt"/>
                <a:ea typeface="+mj-ea"/>
                <a:cs typeface="+mj-cs"/>
              </a:rPr>
              <a:t>PLANIFICACIÓN</a:t>
            </a:r>
            <a:r>
              <a:rPr kumimoji="0" lang="es-ES" sz="3200" b="1" i="0" u="none" strike="noStrike" kern="1200" cap="none" spc="0" normalizeH="0" noProof="0" dirty="0" smtClean="0">
                <a:ln>
                  <a:noFill/>
                </a:ln>
                <a:solidFill>
                  <a:srgbClr val="FF0000"/>
                </a:solidFill>
                <a:effectLst/>
                <a:uLnTx/>
                <a:uFillTx/>
                <a:latin typeface="+mj-lt"/>
                <a:ea typeface="+mj-ea"/>
                <a:cs typeface="+mj-cs"/>
              </a:rPr>
              <a:t> ESTRATÉGICA</a:t>
            </a:r>
            <a:endParaRPr kumimoji="0" lang="es-ES" sz="32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9" name="8 Rectángulo"/>
          <p:cNvSpPr/>
          <p:nvPr/>
        </p:nvSpPr>
        <p:spPr>
          <a:xfrm>
            <a:off x="395536" y="4581128"/>
            <a:ext cx="8280920" cy="1938992"/>
          </a:xfrm>
          <a:prstGeom prst="rect">
            <a:avLst/>
          </a:prstGeom>
        </p:spPr>
        <p:txBody>
          <a:bodyPr wrap="square">
            <a:spAutoFit/>
          </a:bodyPr>
          <a:lstStyle/>
          <a:p>
            <a:pPr lvl="0" algn="just" eaLnBrk="0" fontAlgn="base" hangingPunct="0">
              <a:spcBef>
                <a:spcPct val="0"/>
              </a:spcBef>
              <a:spcAft>
                <a:spcPct val="0"/>
              </a:spcAft>
            </a:pPr>
            <a:r>
              <a:rPr lang="es-ES" sz="2400" dirty="0" smtClean="0">
                <a:latin typeface="Arial" pitchFamily="34" charset="0"/>
                <a:ea typeface="Times New Roman" pitchFamily="18" charset="0"/>
                <a:cs typeface="Times New Roman" pitchFamily="18" charset="0"/>
              </a:rPr>
              <a:t>Visión ESPE – 2012 </a:t>
            </a:r>
          </a:p>
          <a:p>
            <a:pPr lvl="0" algn="just" eaLnBrk="0" fontAlgn="base" hangingPunct="0">
              <a:spcBef>
                <a:spcPct val="0"/>
              </a:spcBef>
              <a:spcAft>
                <a:spcPct val="0"/>
              </a:spcAft>
            </a:pPr>
            <a:r>
              <a:rPr lang="es-ES" sz="2400" dirty="0" smtClean="0">
                <a:latin typeface="Arial" pitchFamily="34" charset="0"/>
                <a:ea typeface="Times New Roman" pitchFamily="18" charset="0"/>
                <a:cs typeface="Times New Roman" pitchFamily="18" charset="0"/>
              </a:rPr>
              <a:t>Líder en la gestión del conocimiento y de la tecnología en el Sistema Nacional de Educación Superior, con reconocimiento en América Latina y referente de práctica de valores éticos, cívicos y de servicio a la sociedad. </a:t>
            </a:r>
            <a:endParaRPr lang="es-ES" sz="2400" dirty="0">
              <a:latin typeface="Arial" pitchFamily="34" charset="0"/>
              <a:ea typeface="Times New Roman" pitchFamily="18" charset="0"/>
              <a:cs typeface="Times New Roman" pitchFamily="18" charset="0"/>
            </a:endParaRPr>
          </a:p>
        </p:txBody>
      </p:sp>
    </p:spTree>
  </p:cSld>
  <p:clrMapOvr>
    <a:masterClrMapping/>
  </p:clrMapOvr>
  <p:transition spd="slow" advClick="0" advTm="2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1 Título"/>
          <p:cNvSpPr txBox="1">
            <a:spLocks/>
          </p:cNvSpPr>
          <p:nvPr/>
        </p:nvSpPr>
        <p:spPr>
          <a:xfrm>
            <a:off x="611560" y="404664"/>
            <a:ext cx="8352928" cy="4320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FF0000"/>
                </a:solidFill>
                <a:effectLst/>
                <a:uLnTx/>
                <a:uFillTx/>
                <a:latin typeface="+mj-lt"/>
                <a:ea typeface="+mj-ea"/>
                <a:cs typeface="+mj-cs"/>
              </a:rPr>
              <a:t>MODELO DE GESTIÓN DE LA ESPE</a:t>
            </a:r>
          </a:p>
        </p:txBody>
      </p:sp>
      <p:sp>
        <p:nvSpPr>
          <p:cNvPr id="8" name="7 Rectángulo"/>
          <p:cNvSpPr/>
          <p:nvPr/>
        </p:nvSpPr>
        <p:spPr>
          <a:xfrm>
            <a:off x="251520" y="917912"/>
            <a:ext cx="8496944" cy="5940088"/>
          </a:xfrm>
          <a:prstGeom prst="rect">
            <a:avLst/>
          </a:prstGeom>
        </p:spPr>
        <p:txBody>
          <a:bodyPr wrap="square">
            <a:spAutoFit/>
          </a:bodyPr>
          <a:lstStyle/>
          <a:p>
            <a:pPr algn="just"/>
            <a:r>
              <a:rPr lang="es-EC" sz="1600" b="1" dirty="0" smtClean="0">
                <a:latin typeface="Arial" pitchFamily="34" charset="0"/>
                <a:cs typeface="Arial" pitchFamily="34" charset="0"/>
              </a:rPr>
              <a:t>HALLAZGOS</a:t>
            </a:r>
          </a:p>
          <a:p>
            <a:pPr algn="just"/>
            <a:r>
              <a:rPr lang="es-EC" sz="1600" dirty="0" smtClean="0">
                <a:latin typeface="Arial" pitchFamily="34" charset="0"/>
                <a:cs typeface="Arial" pitchFamily="34" charset="0"/>
              </a:rPr>
              <a:t>Se han analizado las </a:t>
            </a:r>
            <a:r>
              <a:rPr lang="es-EC" sz="1600" dirty="0">
                <a:latin typeface="Arial" pitchFamily="34" charset="0"/>
                <a:cs typeface="Arial" pitchFamily="34" charset="0"/>
              </a:rPr>
              <a:t>construcciones realizadas en la </a:t>
            </a:r>
            <a:r>
              <a:rPr lang="es-EC" sz="1600" dirty="0" smtClean="0">
                <a:latin typeface="Arial" pitchFamily="34" charset="0"/>
                <a:cs typeface="Arial" pitchFamily="34" charset="0"/>
              </a:rPr>
              <a:t>ESPE desde al año 1997, </a:t>
            </a:r>
            <a:r>
              <a:rPr lang="es-EC" sz="1600" dirty="0">
                <a:latin typeface="Arial" pitchFamily="34" charset="0"/>
                <a:cs typeface="Arial" pitchFamily="34" charset="0"/>
              </a:rPr>
              <a:t>se concluye que la problemática es coincidente a los problemas generalizados en el área de la construcción a nivel nacional e internacional. No se ha establecido una planificación integral que permita visualizar el camino para la implementación de proyectos (obras) que coadyuven a lograr la Visión y Misión institucionales. </a:t>
            </a:r>
            <a:endParaRPr lang="es-EC" sz="1600" dirty="0" smtClean="0">
              <a:latin typeface="Arial" pitchFamily="34" charset="0"/>
              <a:cs typeface="Arial" pitchFamily="34" charset="0"/>
            </a:endParaRPr>
          </a:p>
          <a:p>
            <a:pPr algn="just"/>
            <a:endParaRPr lang="es-EC" sz="1600" dirty="0">
              <a:latin typeface="Arial" pitchFamily="34" charset="0"/>
              <a:cs typeface="Arial" pitchFamily="34" charset="0"/>
            </a:endParaRPr>
          </a:p>
          <a:p>
            <a:pPr algn="just"/>
            <a:r>
              <a:rPr lang="es-EC" sz="1600" dirty="0">
                <a:latin typeface="Arial" pitchFamily="34" charset="0"/>
                <a:cs typeface="Arial" pitchFamily="34" charset="0"/>
              </a:rPr>
              <a:t>La participación de los involucrados directos (usuarios) es insuficiente en la definición de los problemas y las soluciones, lo que no permite optimizar la solución a los problemas planteados, </a:t>
            </a:r>
            <a:r>
              <a:rPr lang="es-EC" sz="1600" b="1" dirty="0">
                <a:latin typeface="Arial" pitchFamily="34" charset="0"/>
                <a:cs typeface="Arial" pitchFamily="34" charset="0"/>
              </a:rPr>
              <a:t>influencia, para cambios, de los niveles directivos medios, por lo intermitente de su gestión</a:t>
            </a:r>
            <a:r>
              <a:rPr lang="es-EC" sz="1600" dirty="0">
                <a:latin typeface="Arial" pitchFamily="34" charset="0"/>
                <a:cs typeface="Arial" pitchFamily="34" charset="0"/>
              </a:rPr>
              <a:t>, así como de funcionarios que no participaron en las etapas iniciales de definición de las soluciones. </a:t>
            </a:r>
            <a:endParaRPr lang="es-EC" sz="1600" dirty="0" smtClean="0">
              <a:latin typeface="Arial" pitchFamily="34" charset="0"/>
              <a:cs typeface="Arial" pitchFamily="34" charset="0"/>
            </a:endParaRPr>
          </a:p>
          <a:p>
            <a:pPr algn="just"/>
            <a:endParaRPr lang="es-EC" sz="1600" dirty="0" smtClean="0">
              <a:latin typeface="Arial" pitchFamily="34" charset="0"/>
              <a:cs typeface="Arial" pitchFamily="34" charset="0"/>
            </a:endParaRPr>
          </a:p>
          <a:p>
            <a:pPr algn="just"/>
            <a:r>
              <a:rPr lang="es-EC" sz="1600" b="1" dirty="0" smtClean="0">
                <a:latin typeface="Arial" pitchFamily="34" charset="0"/>
                <a:cs typeface="Arial" pitchFamily="34" charset="0"/>
              </a:rPr>
              <a:t>CONCLUSIONES</a:t>
            </a:r>
          </a:p>
          <a:p>
            <a:pPr algn="just"/>
            <a:r>
              <a:rPr lang="es-ES" sz="1600" dirty="0" smtClean="0">
                <a:latin typeface="Arial" pitchFamily="34" charset="0"/>
                <a:cs typeface="Arial" pitchFamily="34" charset="0"/>
              </a:rPr>
              <a:t>La ejecución de cambios </a:t>
            </a:r>
            <a:r>
              <a:rPr lang="es-ES" sz="1600" dirty="0">
                <a:latin typeface="Arial" pitchFamily="34" charset="0"/>
                <a:cs typeface="Arial" pitchFamily="34" charset="0"/>
              </a:rPr>
              <a:t>en el proceso de ejecución, muchas veces sin el análisis de las condiciones técnicas, económicas y temporales que ellos conllevan, transformándose en una cadena de improvisaciones, que denotan la falta de conexión entre las fases de vida de un proyecto que definitivamente inciden de manera superlativa en su costo, tiempo de ejecución y calidad del mismo, si hablamos de la cadena de obtención del producto y sus usuarios finales, mientras su </a:t>
            </a:r>
            <a:r>
              <a:rPr lang="es-ES" sz="1600" dirty="0" smtClean="0">
                <a:latin typeface="Arial" pitchFamily="34" charset="0"/>
                <a:cs typeface="Arial" pitchFamily="34" charset="0"/>
              </a:rPr>
              <a:t>relación, incorporación, al desarrollo del proyecto se realice en </a:t>
            </a:r>
            <a:r>
              <a:rPr lang="es-ES" sz="1600" dirty="0">
                <a:latin typeface="Arial" pitchFamily="34" charset="0"/>
                <a:cs typeface="Arial" pitchFamily="34" charset="0"/>
              </a:rPr>
              <a:t>los procesos finales de las obras, </a:t>
            </a:r>
            <a:r>
              <a:rPr lang="es-ES" sz="1600" b="1" dirty="0">
                <a:latin typeface="Arial" pitchFamily="34" charset="0"/>
                <a:cs typeface="Arial" pitchFamily="34" charset="0"/>
              </a:rPr>
              <a:t>su conocimiento sobre las condiciones de calidad iniciales serán casi nulas o inexistentes</a:t>
            </a:r>
            <a:r>
              <a:rPr lang="es-ES" sz="1600" dirty="0">
                <a:latin typeface="Arial" pitchFamily="34" charset="0"/>
                <a:cs typeface="Arial" pitchFamily="34" charset="0"/>
              </a:rPr>
              <a:t>, y </a:t>
            </a:r>
            <a:r>
              <a:rPr lang="es-ES" sz="1600" dirty="0" smtClean="0">
                <a:latin typeface="Arial" pitchFamily="34" charset="0"/>
                <a:cs typeface="Arial" pitchFamily="34" charset="0"/>
              </a:rPr>
              <a:t>las </a:t>
            </a:r>
            <a:r>
              <a:rPr lang="es-ES" sz="1600" dirty="0">
                <a:latin typeface="Arial" pitchFamily="34" charset="0"/>
                <a:cs typeface="Arial" pitchFamily="34" charset="0"/>
              </a:rPr>
              <a:t>falencias de la ejecución de las </a:t>
            </a:r>
            <a:r>
              <a:rPr lang="es-ES" sz="1600" dirty="0" smtClean="0">
                <a:latin typeface="Arial" pitchFamily="34" charset="0"/>
                <a:cs typeface="Arial" pitchFamily="34" charset="0"/>
              </a:rPr>
              <a:t>obras repercuten en el confort y funcionalidad de los </a:t>
            </a:r>
            <a:r>
              <a:rPr lang="es-ES" sz="1600" dirty="0">
                <a:latin typeface="Arial" pitchFamily="34" charset="0"/>
                <a:cs typeface="Arial" pitchFamily="34" charset="0"/>
              </a:rPr>
              <a:t>usuarios finales.</a:t>
            </a:r>
          </a:p>
          <a:p>
            <a:pPr algn="just"/>
            <a:endParaRPr lang="es-ES" sz="1200" dirty="0">
              <a:latin typeface="Arial" pitchFamily="34" charset="0"/>
              <a:cs typeface="Arial" pitchFamily="34" charset="0"/>
            </a:endParaRPr>
          </a:p>
        </p:txBody>
      </p:sp>
      <p:sp>
        <p:nvSpPr>
          <p:cNvPr id="6" name="5 Flecha arriba">
            <a:hlinkClick r:id="rId3" action="ppaction://hlinksldjump"/>
          </p:cNvPr>
          <p:cNvSpPr/>
          <p:nvPr/>
        </p:nvSpPr>
        <p:spPr>
          <a:xfrm>
            <a:off x="8748464" y="6597352"/>
            <a:ext cx="144016" cy="1440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spd="slow" advClick="0" advTm="2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11560" y="404664"/>
            <a:ext cx="8352928" cy="4320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FF0000"/>
                </a:solidFill>
                <a:effectLst/>
                <a:uLnTx/>
                <a:uFillTx/>
                <a:latin typeface="+mj-lt"/>
                <a:ea typeface="+mj-ea"/>
                <a:cs typeface="+mj-cs"/>
              </a:rPr>
              <a:t>DISEÑO MODELO DE GESTIÓN </a:t>
            </a:r>
            <a:r>
              <a:rPr lang="es-ES" sz="3200" b="1" dirty="0" smtClean="0">
                <a:solidFill>
                  <a:srgbClr val="FF0000"/>
                </a:solidFill>
                <a:latin typeface="+mj-lt"/>
                <a:ea typeface="+mj-ea"/>
                <a:cs typeface="+mj-cs"/>
              </a:rPr>
              <a:t>(MGMC)</a:t>
            </a:r>
            <a:endParaRPr kumimoji="0" lang="es-ES" sz="3200" b="1" i="0" u="none" strike="noStrike" kern="1200" cap="none" spc="0" normalizeH="0" baseline="0" noProof="0" dirty="0" smtClean="0">
              <a:ln>
                <a:noFill/>
              </a:ln>
              <a:solidFill>
                <a:srgbClr val="FF0000"/>
              </a:solidFill>
              <a:effectLst/>
              <a:uLnTx/>
              <a:uFillTx/>
              <a:latin typeface="+mj-lt"/>
              <a:ea typeface="+mj-ea"/>
              <a:cs typeface="+mj-cs"/>
            </a:endParaRPr>
          </a:p>
        </p:txBody>
      </p:sp>
      <p:graphicFrame>
        <p:nvGraphicFramePr>
          <p:cNvPr id="7" name="6 Tabla"/>
          <p:cNvGraphicFramePr>
            <a:graphicFrameLocks noGrp="1"/>
          </p:cNvGraphicFramePr>
          <p:nvPr/>
        </p:nvGraphicFramePr>
        <p:xfrm>
          <a:off x="611560" y="980728"/>
          <a:ext cx="8136905" cy="3312369"/>
        </p:xfrm>
        <a:graphic>
          <a:graphicData uri="http://schemas.openxmlformats.org/drawingml/2006/table">
            <a:tbl>
              <a:tblPr/>
              <a:tblGrid>
                <a:gridCol w="1392803"/>
                <a:gridCol w="1026276"/>
                <a:gridCol w="775272"/>
                <a:gridCol w="988511"/>
                <a:gridCol w="1095130"/>
                <a:gridCol w="1026276"/>
                <a:gridCol w="968540"/>
                <a:gridCol w="864097"/>
              </a:tblGrid>
              <a:tr h="1115331">
                <a:tc>
                  <a:txBody>
                    <a:bodyPr/>
                    <a:lstStyle/>
                    <a:p>
                      <a:pPr algn="ctr">
                        <a:lnSpc>
                          <a:spcPct val="150000"/>
                        </a:lnSpc>
                        <a:spcAft>
                          <a:spcPts val="0"/>
                        </a:spcAft>
                      </a:pPr>
                      <a:r>
                        <a:rPr lang="es-ES" sz="1200" dirty="0">
                          <a:latin typeface="Arial"/>
                          <a:ea typeface="Times New Roman"/>
                        </a:rPr>
                        <a:t>ERRORES COMUNES POR </a:t>
                      </a:r>
                      <a:r>
                        <a:rPr lang="es-ES" sz="1200" dirty="0" smtClean="0">
                          <a:latin typeface="Arial"/>
                          <a:ea typeface="Times New Roman"/>
                        </a:rPr>
                        <a:t>PROCEDIMIEN</a:t>
                      </a:r>
                    </a:p>
                    <a:p>
                      <a:pPr algn="ctr">
                        <a:lnSpc>
                          <a:spcPct val="150000"/>
                        </a:lnSpc>
                        <a:spcAft>
                          <a:spcPts val="0"/>
                        </a:spcAft>
                      </a:pPr>
                      <a:r>
                        <a:rPr lang="es-ES" sz="1200" dirty="0" smtClean="0">
                          <a:latin typeface="Arial"/>
                          <a:ea typeface="Times New Roman"/>
                        </a:rPr>
                        <a:t>TOS</a:t>
                      </a:r>
                      <a:endParaRPr lang="es-ES"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a:latin typeface="Arial"/>
                          <a:ea typeface="Times New Roman"/>
                        </a:rPr>
                        <a:t>DEFINICIÓN DE ALCANCE</a:t>
                      </a:r>
                      <a:endParaRPr lang="es-ES"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a:latin typeface="Arial"/>
                          <a:ea typeface="Times New Roman"/>
                        </a:rPr>
                        <a:t>LINEA BASE DE </a:t>
                      </a:r>
                      <a:endParaRPr lang="es-ES" sz="1200" dirty="0">
                        <a:latin typeface="Times New Roman"/>
                        <a:ea typeface="Times New Roman"/>
                      </a:endParaRPr>
                    </a:p>
                    <a:p>
                      <a:pPr algn="ctr">
                        <a:lnSpc>
                          <a:spcPct val="150000"/>
                        </a:lnSpc>
                        <a:spcAft>
                          <a:spcPts val="0"/>
                        </a:spcAft>
                      </a:pPr>
                      <a:r>
                        <a:rPr lang="es-ES" sz="1200" dirty="0">
                          <a:latin typeface="Arial"/>
                          <a:ea typeface="Times New Roman"/>
                        </a:rPr>
                        <a:t>CALIDAD</a:t>
                      </a:r>
                      <a:endParaRPr lang="es-ES"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latin typeface="Arial"/>
                          <a:ea typeface="Times New Roman"/>
                        </a:rPr>
                        <a:t>LINEA BASE DE</a:t>
                      </a:r>
                      <a:endParaRPr lang="es-ES" sz="1200">
                        <a:latin typeface="Times New Roman"/>
                        <a:ea typeface="Times New Roman"/>
                      </a:endParaRPr>
                    </a:p>
                    <a:p>
                      <a:pPr algn="ctr">
                        <a:lnSpc>
                          <a:spcPct val="150000"/>
                        </a:lnSpc>
                        <a:spcAft>
                          <a:spcPts val="0"/>
                        </a:spcAft>
                      </a:pPr>
                      <a:r>
                        <a:rPr lang="es-ES" sz="1200">
                          <a:latin typeface="Arial"/>
                          <a:ea typeface="Times New Roman"/>
                        </a:rPr>
                        <a:t>COSTOS</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a:latin typeface="Arial"/>
                          <a:ea typeface="Times New Roman"/>
                        </a:rPr>
                        <a:t>LINEA BASE DE</a:t>
                      </a:r>
                      <a:endParaRPr lang="es-ES" sz="1200" dirty="0">
                        <a:latin typeface="Times New Roman"/>
                        <a:ea typeface="Times New Roman"/>
                      </a:endParaRPr>
                    </a:p>
                    <a:p>
                      <a:pPr algn="ctr">
                        <a:lnSpc>
                          <a:spcPct val="150000"/>
                        </a:lnSpc>
                        <a:spcAft>
                          <a:spcPts val="0"/>
                        </a:spcAft>
                      </a:pPr>
                      <a:r>
                        <a:rPr lang="es-ES" sz="1200" dirty="0">
                          <a:latin typeface="Arial"/>
                          <a:ea typeface="Times New Roman"/>
                        </a:rPr>
                        <a:t> TIEMPOS</a:t>
                      </a:r>
                      <a:endParaRPr lang="es-ES"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latin typeface="Arial"/>
                          <a:ea typeface="Times New Roman"/>
                        </a:rPr>
                        <a:t>GESTIÓN DE RIESGOS </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S" sz="1200">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a:latin typeface="Arial"/>
                          <a:ea typeface="Times New Roman"/>
                        </a:rPr>
                        <a:t> </a:t>
                      </a:r>
                      <a:endParaRPr lang="es-ES"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5331">
                <a:tc>
                  <a:txBody>
                    <a:bodyPr/>
                    <a:lstStyle/>
                    <a:p>
                      <a:pPr algn="ctr">
                        <a:lnSpc>
                          <a:spcPct val="150000"/>
                        </a:lnSpc>
                        <a:spcAft>
                          <a:spcPts val="0"/>
                        </a:spcAft>
                      </a:pPr>
                      <a:r>
                        <a:rPr lang="es-ES" sz="1200">
                          <a:latin typeface="Arial"/>
                          <a:ea typeface="Times New Roman"/>
                        </a:rPr>
                        <a:t>ERRORES COMUNES POR RECURSOS HUMANOS</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a:latin typeface="Arial"/>
                          <a:ea typeface="Times New Roman"/>
                        </a:rPr>
                        <a:t>COMO INVOLUCRADO</a:t>
                      </a:r>
                      <a:endParaRPr lang="es-ES"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a:latin typeface="Arial"/>
                          <a:ea typeface="Times New Roman"/>
                        </a:rPr>
                        <a:t>EXCESO </a:t>
                      </a:r>
                      <a:endParaRPr lang="es-ES" sz="1200" dirty="0">
                        <a:latin typeface="Times New Roman"/>
                        <a:ea typeface="Times New Roman"/>
                      </a:endParaRPr>
                    </a:p>
                    <a:p>
                      <a:pPr algn="ctr">
                        <a:lnSpc>
                          <a:spcPct val="150000"/>
                        </a:lnSpc>
                        <a:spcAft>
                          <a:spcPts val="0"/>
                        </a:spcAft>
                      </a:pPr>
                      <a:r>
                        <a:rPr lang="es-ES" sz="1200" dirty="0">
                          <a:latin typeface="Arial"/>
                          <a:ea typeface="Times New Roman"/>
                        </a:rPr>
                        <a:t>DE CONFIANZA</a:t>
                      </a:r>
                      <a:endParaRPr lang="es-ES"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a:latin typeface="Arial"/>
                          <a:ea typeface="Times New Roman"/>
                        </a:rPr>
                        <a:t>SUPONER TAREAS CRÍTICAS</a:t>
                      </a:r>
                      <a:endParaRPr lang="es-ES"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a:latin typeface="Arial"/>
                          <a:ea typeface="Times New Roman"/>
                        </a:rPr>
                        <a:t>DEFINICIÓN </a:t>
                      </a:r>
                      <a:r>
                        <a:rPr lang="es-ES" sz="1200" dirty="0" smtClean="0">
                          <a:latin typeface="Arial"/>
                          <a:ea typeface="Times New Roman"/>
                        </a:rPr>
                        <a:t>DE</a:t>
                      </a:r>
                      <a:r>
                        <a:rPr lang="es-ES" sz="1200" baseline="0" dirty="0" smtClean="0">
                          <a:latin typeface="Arial"/>
                          <a:ea typeface="Times New Roman"/>
                        </a:rPr>
                        <a:t> </a:t>
                      </a:r>
                      <a:r>
                        <a:rPr lang="es-ES" sz="1200" dirty="0" smtClean="0">
                          <a:latin typeface="Arial"/>
                          <a:ea typeface="Times New Roman"/>
                        </a:rPr>
                        <a:t>CONTRATOS</a:t>
                      </a:r>
                      <a:endParaRPr lang="es-ES"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smtClean="0">
                          <a:latin typeface="Arial"/>
                          <a:ea typeface="Times New Roman"/>
                        </a:rPr>
                        <a:t>CALIFICACIÓN  </a:t>
                      </a:r>
                      <a:r>
                        <a:rPr lang="es-ES" sz="1200" dirty="0">
                          <a:latin typeface="Arial"/>
                          <a:ea typeface="Times New Roman"/>
                        </a:rPr>
                        <a:t>PROVEE DORES</a:t>
                      </a:r>
                      <a:endParaRPr lang="es-ES"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latin typeface="Arial"/>
                          <a:ea typeface="Times New Roman"/>
                        </a:rPr>
                        <a:t>REGISTRO DE CAMBIOS</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a:latin typeface="Arial"/>
                          <a:ea typeface="Times New Roman"/>
                        </a:rPr>
                        <a:t>DEFINIR Y VALORAR </a:t>
                      </a:r>
                      <a:r>
                        <a:rPr lang="es-ES" sz="1200" dirty="0" smtClean="0">
                          <a:latin typeface="Arial"/>
                          <a:ea typeface="Times New Roman"/>
                        </a:rPr>
                        <a:t>COMPETENCIAS</a:t>
                      </a:r>
                      <a:endParaRPr lang="es-ES"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1707">
                <a:tc>
                  <a:txBody>
                    <a:bodyPr/>
                    <a:lstStyle/>
                    <a:p>
                      <a:pPr algn="ctr">
                        <a:lnSpc>
                          <a:spcPct val="150000"/>
                        </a:lnSpc>
                        <a:spcAft>
                          <a:spcPts val="0"/>
                        </a:spcAft>
                      </a:pPr>
                      <a:r>
                        <a:rPr lang="es-ES" sz="1200" dirty="0">
                          <a:latin typeface="Arial"/>
                          <a:ea typeface="Times New Roman"/>
                        </a:rPr>
                        <a:t>COINCIDENCIAS </a:t>
                      </a:r>
                      <a:r>
                        <a:rPr lang="es-ES" sz="1200" dirty="0" smtClean="0">
                          <a:latin typeface="Arial"/>
                          <a:ea typeface="Times New Roman"/>
                        </a:rPr>
                        <a:t>NORMA ISO </a:t>
                      </a:r>
                      <a:r>
                        <a:rPr lang="es-ES" sz="1200" dirty="0">
                          <a:latin typeface="Arial"/>
                          <a:ea typeface="Times New Roman"/>
                        </a:rPr>
                        <a:t>9000 Y PMBOK®</a:t>
                      </a:r>
                      <a:endParaRPr lang="es-ES"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ctr">
                        <a:lnSpc>
                          <a:spcPct val="150000"/>
                        </a:lnSpc>
                        <a:spcAft>
                          <a:spcPts val="0"/>
                        </a:spcAft>
                      </a:pPr>
                      <a:r>
                        <a:rPr lang="es-ES" sz="1200" dirty="0">
                          <a:latin typeface="Arial"/>
                          <a:ea typeface="Times New Roman"/>
                        </a:rPr>
                        <a:t>APLICACIÓN PARA MEJORAMIENTO EN LA ELABORACIÓN DE PROYECTOS </a:t>
                      </a:r>
                      <a:endParaRPr lang="es-ES" sz="1200" dirty="0">
                        <a:latin typeface="Times New Roman"/>
                        <a:ea typeface="Times New Roman"/>
                      </a:endParaRPr>
                    </a:p>
                    <a:p>
                      <a:pPr algn="ctr">
                        <a:lnSpc>
                          <a:spcPct val="150000"/>
                        </a:lnSpc>
                        <a:spcAft>
                          <a:spcPts val="0"/>
                        </a:spcAft>
                      </a:pPr>
                      <a:r>
                        <a:rPr lang="es-ES" sz="1200" dirty="0">
                          <a:latin typeface="Arial"/>
                          <a:ea typeface="Times New Roman"/>
                        </a:rPr>
                        <a:t>Y DEFINICIÓN DEL MODELO DE GESTIÓN PARA MONITOREO Y CONTROL DE OBRAS CIVILES</a:t>
                      </a:r>
                      <a:r>
                        <a:rPr lang="es-ES" sz="1200" b="1" dirty="0">
                          <a:latin typeface="Arial"/>
                          <a:ea typeface="Times New Roman"/>
                        </a:rPr>
                        <a:t> (MGMC)</a:t>
                      </a:r>
                      <a:endParaRPr lang="es-ES"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8131" name="Rectangle 3"/>
          <p:cNvSpPr>
            <a:spLocks noChangeArrowheads="1"/>
          </p:cNvSpPr>
          <p:nvPr/>
        </p:nvSpPr>
        <p:spPr bwMode="auto">
          <a:xfrm>
            <a:off x="611560" y="4494312"/>
            <a:ext cx="820891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a:t>
            </a:r>
            <a:r>
              <a:rPr kumimoji="0" lang="es-EC" sz="1400" b="0" i="0" u="none" strike="noStrike" cap="none" normalizeH="0" baseline="0" dirty="0" smtClean="0" bmk="">
                <a:ln>
                  <a:noFill/>
                </a:ln>
                <a:solidFill>
                  <a:schemeClr val="tx1"/>
                </a:solidFill>
                <a:effectLst/>
                <a:latin typeface="Arial" pitchFamily="34" charset="0"/>
                <a:ea typeface="Times New Roman" pitchFamily="18" charset="0"/>
                <a:cs typeface="Times New Roman" pitchFamily="18" charset="0"/>
              </a:rPr>
              <a:t>onceptualización.-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Rodríguez (1999, 8-9), desde Costa Rica expresa:</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4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Un sistema de monitoreo es un proceso continuo y sistemático que mide el progreso y los cambios causados por la ejecución de un conjunto de actividades en un período de tiempo, con base en indicadores previamente determinados. Es un mecanismo para dar seguimiento a las acciones y comprobar en qué medida se cumplen las metas propuestas. Es una herramienta de la evaluación que no sólo mide ejecuciones: también revisa y da señales de advertencia sobre actividades problemáticas que no funcionan de acuerdo a lo planificado</a:t>
            </a:r>
            <a:r>
              <a:rPr kumimoji="0" lang="es-EC" sz="14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endParaRPr kumimoji="0" lang="es-EC" sz="1400" b="0" i="0" u="none" strike="noStrike" cap="none" normalizeH="0" baseline="0" dirty="0" smtClean="0">
              <a:ln>
                <a:noFill/>
              </a:ln>
              <a:solidFill>
                <a:schemeClr val="tx1"/>
              </a:solidFill>
              <a:effectLst/>
              <a:latin typeface="Arial" pitchFamily="34" charset="0"/>
            </a:endParaRPr>
          </a:p>
        </p:txBody>
      </p:sp>
      <p:sp>
        <p:nvSpPr>
          <p:cNvPr id="8" name="7 Flecha arriba">
            <a:hlinkClick r:id="rId4" action="ppaction://hlinksldjump"/>
          </p:cNvPr>
          <p:cNvSpPr/>
          <p:nvPr/>
        </p:nvSpPr>
        <p:spPr>
          <a:xfrm>
            <a:off x="8748464" y="6597352"/>
            <a:ext cx="144016" cy="1440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Flecha abajo"/>
          <p:cNvSpPr/>
          <p:nvPr/>
        </p:nvSpPr>
        <p:spPr>
          <a:xfrm>
            <a:off x="8460432" y="6669360"/>
            <a:ext cx="144016" cy="1886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ustDataLst>
      <p:tags r:id="rId1"/>
    </p:custDataLst>
  </p:cSld>
  <p:clrMapOvr>
    <a:masterClrMapping/>
  </p:clrMapOvr>
  <p:transition spd="slow" advClick="0" advTm="4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8131"/>
                                        </p:tgtEl>
                                        <p:attrNameLst>
                                          <p:attrName>style.visibility</p:attrName>
                                        </p:attrNameLst>
                                      </p:cBhvr>
                                      <p:to>
                                        <p:strVal val="visible"/>
                                      </p:to>
                                    </p:set>
                                    <p:animEffect transition="in" filter="diamond(in)">
                                      <p:cBhvr>
                                        <p:cTn id="12" dur="20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19944" y="629072"/>
            <a:ext cx="8352928" cy="4320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FF0000"/>
                </a:solidFill>
                <a:effectLst/>
                <a:uLnTx/>
                <a:uFillTx/>
                <a:latin typeface="+mj-lt"/>
                <a:ea typeface="+mj-ea"/>
                <a:cs typeface="+mj-cs"/>
              </a:rPr>
              <a:t>DISEÑO MODELO DE GESTIÓN(MGMC</a:t>
            </a:r>
            <a:r>
              <a:rPr lang="es-ES" sz="3200" b="1" dirty="0" smtClean="0">
                <a:solidFill>
                  <a:srgbClr val="FF0000"/>
                </a:solidFill>
                <a:latin typeface="+mj-lt"/>
                <a:ea typeface="+mj-ea"/>
                <a:cs typeface="+mj-cs"/>
              </a:rPr>
              <a:t>)</a:t>
            </a:r>
            <a:endParaRPr kumimoji="0" lang="es-ES" sz="32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9285" name="Rectangle 1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9353" name="Rectangle 201"/>
          <p:cNvSpPr>
            <a:spLocks noChangeArrowheads="1"/>
          </p:cNvSpPr>
          <p:nvPr/>
        </p:nvSpPr>
        <p:spPr bwMode="auto">
          <a:xfrm>
            <a:off x="4499992" y="1052736"/>
            <a:ext cx="381642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2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Factibilidad. Disponibilidad de recursos necesarios.</a:t>
            </a:r>
            <a:r>
              <a:rPr kumimoji="0" lang="es-EC" sz="1200" b="0" i="1"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a:t>
            </a:r>
            <a:r>
              <a:rPr kumimoji="0" lang="es-EC" sz="12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Generalmente se determina sobre un proyecto.</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C" sz="1200" b="0" i="1"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 </a:t>
            </a:r>
            <a:endParaRPr kumimoji="0" lang="es-E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2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Constructabilidad. El </a:t>
            </a:r>
            <a:r>
              <a:rPr kumimoji="0" lang="es-EC" sz="12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CII</a:t>
            </a:r>
            <a:r>
              <a:rPr kumimoji="0" lang="es-EC" sz="12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(Construction Industry Institute) define esta técnica como un sistema para conseguir una óptima integración del conocimiento y experiencia constructivos en las operaciones de planificación, ingeniería y construcción; orientado a tratar las peculiaridades de la obra y las restricciones del entorno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2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Operabilidad.  Mantener un </a:t>
            </a:r>
            <a:r>
              <a:rPr kumimoji="0" lang="es-EC" sz="12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hlinkClick r:id="rId4" tooltip="Equipo"/>
              </a:rPr>
              <a:t>equipo</a:t>
            </a:r>
            <a:r>
              <a:rPr kumimoji="0" lang="es-EC" sz="12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un </a:t>
            </a:r>
            <a:r>
              <a:rPr kumimoji="0" lang="es-EC" sz="12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hlinkClick r:id="rId5" tooltip="Sistema"/>
              </a:rPr>
              <a:t>sistema</a:t>
            </a:r>
            <a:r>
              <a:rPr kumimoji="0" lang="es-EC" sz="12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o un conjunto de la instalación industrial en condición de funcionamiento seguro y fiable, de acuerdo con los requisitos operacionales pre-definidos, es considerado uno de los </a:t>
            </a:r>
            <a:r>
              <a:rPr kumimoji="0" lang="es-EC" sz="12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hlinkClick r:id="rId6" tooltip="Ilidades"/>
              </a:rPr>
              <a:t>ilidades</a:t>
            </a:r>
            <a:r>
              <a:rPr kumimoji="0" lang="es-EC" sz="12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y está estrechamente relacionado con </a:t>
            </a:r>
            <a:r>
              <a:rPr kumimoji="0" lang="es-EC" sz="12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hlinkClick r:id="rId7" tooltip="De ingeniería de confiabilidad"/>
              </a:rPr>
              <a:t>la </a:t>
            </a:r>
            <a:r>
              <a:rPr kumimoji="0" lang="es-EC" sz="12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hlinkClick r:id="rId7" tooltip="De ingeniería de confiabilidad"/>
              </a:rPr>
              <a:t>fiabilidad</a:t>
            </a:r>
            <a:r>
              <a:rPr kumimoji="0" lang="es-EC" sz="12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s-EC" sz="12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hlinkClick r:id="rId8" tooltip="Apoyo de ingeniería"/>
              </a:rPr>
              <a:t>compatibilidad</a:t>
            </a:r>
            <a:r>
              <a:rPr kumimoji="0" lang="es-EC" sz="12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s-EC" sz="12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y </a:t>
            </a:r>
            <a:r>
              <a:rPr kumimoji="0" lang="es-EC" sz="12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hlinkClick r:id="rId9" tooltip="Capacidad de mantenimiento"/>
              </a:rPr>
              <a:t>facilidad de mantenimiento</a:t>
            </a:r>
            <a:r>
              <a:rPr kumimoji="0" lang="es-EC" sz="12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2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Mantenibilidad. Propiedad de un </a:t>
            </a:r>
            <a:r>
              <a:rPr kumimoji="0" lang="es-EC" sz="12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hlinkClick r:id="rId10" tooltip="Sistema"/>
              </a:rPr>
              <a:t>sistema</a:t>
            </a:r>
            <a:r>
              <a:rPr kumimoji="0" lang="es-EC" sz="12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que representa la cantidad de esfuerzo requerida para conservar su funcionamiento normal o para restituirlo una vez se ha presentado un evento de falla. Se dirá que un sistema es "Altamente mantenible" cuando el esfuerzo asociado a la restitución sea bajo. Sistemas poco mantenibles o de "Baja mantenibilidad" requieren de grandes esfuerzos para sostenerse o restituirse.</a:t>
            </a:r>
            <a:endParaRPr kumimoji="0" lang="es-EC" sz="1800" b="0" i="0" u="none" strike="noStrike" cap="none" normalizeH="0" baseline="0" dirty="0" smtClean="0">
              <a:ln>
                <a:noFill/>
              </a:ln>
              <a:solidFill>
                <a:schemeClr val="tx1"/>
              </a:solidFill>
              <a:effectLst/>
              <a:latin typeface="Arial" pitchFamily="34" charset="0"/>
            </a:endParaRPr>
          </a:p>
        </p:txBody>
      </p:sp>
      <p:grpSp>
        <p:nvGrpSpPr>
          <p:cNvPr id="141" name="140 Grupo"/>
          <p:cNvGrpSpPr/>
          <p:nvPr/>
        </p:nvGrpSpPr>
        <p:grpSpPr>
          <a:xfrm>
            <a:off x="539552" y="1916832"/>
            <a:ext cx="4000500" cy="3435350"/>
            <a:chOff x="539552" y="1916832"/>
            <a:chExt cx="4000500" cy="3435350"/>
          </a:xfrm>
        </p:grpSpPr>
        <p:grpSp>
          <p:nvGrpSpPr>
            <p:cNvPr id="49155" name="Group 3"/>
            <p:cNvGrpSpPr>
              <a:grpSpLocks noChangeAspect="1"/>
            </p:cNvGrpSpPr>
            <p:nvPr/>
          </p:nvGrpSpPr>
          <p:grpSpPr bwMode="auto">
            <a:xfrm>
              <a:off x="539552" y="1916832"/>
              <a:ext cx="4000500" cy="3435350"/>
              <a:chOff x="-180" y="0"/>
              <a:chExt cx="6300" cy="5411"/>
            </a:xfrm>
          </p:grpSpPr>
          <p:sp>
            <p:nvSpPr>
              <p:cNvPr id="49284" name="AutoShape 132"/>
              <p:cNvSpPr>
                <a:spLocks noChangeAspect="1" noChangeArrowheads="1" noTextEdit="1"/>
              </p:cNvSpPr>
              <p:nvPr/>
            </p:nvSpPr>
            <p:spPr bwMode="auto">
              <a:xfrm>
                <a:off x="-180" y="0"/>
                <a:ext cx="6300" cy="541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9283" name="Rectangle 131"/>
              <p:cNvSpPr>
                <a:spLocks noChangeArrowheads="1"/>
              </p:cNvSpPr>
              <p:nvPr/>
            </p:nvSpPr>
            <p:spPr bwMode="auto">
              <a:xfrm>
                <a:off x="5746" y="0"/>
                <a:ext cx="60" cy="28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pitchFamily="34" charset="0"/>
                    <a:ea typeface="Times New Roman" pitchFamily="18"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82" name="Rectangle 130"/>
              <p:cNvSpPr>
                <a:spLocks noChangeArrowheads="1"/>
              </p:cNvSpPr>
              <p:nvPr/>
            </p:nvSpPr>
            <p:spPr bwMode="auto">
              <a:xfrm>
                <a:off x="179" y="195"/>
                <a:ext cx="60" cy="1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81" name="Rectangle 129"/>
              <p:cNvSpPr>
                <a:spLocks noChangeArrowheads="1"/>
              </p:cNvSpPr>
              <p:nvPr/>
            </p:nvSpPr>
            <p:spPr bwMode="auto">
              <a:xfrm>
                <a:off x="-180" y="720"/>
                <a:ext cx="1080" cy="5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900" b="1" i="0" u="none" strike="noStrike" cap="none" normalizeH="0" baseline="0" dirty="0" smtClean="0">
                    <a:ln>
                      <a:noFill/>
                    </a:ln>
                    <a:solidFill>
                      <a:srgbClr val="000000"/>
                    </a:solidFill>
                    <a:effectLst/>
                    <a:latin typeface="Arial" pitchFamily="34" charset="0"/>
                    <a:ea typeface="Times New Roman" pitchFamily="18" charset="0"/>
                    <a:cs typeface="Verdana" pitchFamily="34" charset="0"/>
                  </a:rPr>
                  <a:t>Productos salidas</a:t>
                </a:r>
                <a:endParaRPr kumimoji="0" lang="es-EC" sz="1800" b="0" i="0" u="none" strike="noStrike" cap="none" normalizeH="0" baseline="0" dirty="0" smtClean="0">
                  <a:ln>
                    <a:noFill/>
                  </a:ln>
                  <a:solidFill>
                    <a:schemeClr val="tx1"/>
                  </a:solidFill>
                  <a:effectLst/>
                  <a:latin typeface="Arial" pitchFamily="34" charset="0"/>
                </a:endParaRPr>
              </a:p>
            </p:txBody>
          </p:sp>
          <p:sp>
            <p:nvSpPr>
              <p:cNvPr id="49280" name="Rectangle 128"/>
              <p:cNvSpPr>
                <a:spLocks noChangeArrowheads="1"/>
              </p:cNvSpPr>
              <p:nvPr/>
            </p:nvSpPr>
            <p:spPr bwMode="auto">
              <a:xfrm>
                <a:off x="943" y="388"/>
                <a:ext cx="60" cy="1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79" name="Rectangle 127"/>
              <p:cNvSpPr>
                <a:spLocks noChangeArrowheads="1"/>
              </p:cNvSpPr>
              <p:nvPr/>
            </p:nvSpPr>
            <p:spPr bwMode="auto">
              <a:xfrm>
                <a:off x="2369" y="193"/>
                <a:ext cx="60" cy="2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78" name="Rectangle 126"/>
              <p:cNvSpPr>
                <a:spLocks noChangeArrowheads="1"/>
              </p:cNvSpPr>
              <p:nvPr/>
            </p:nvSpPr>
            <p:spPr bwMode="auto">
              <a:xfrm>
                <a:off x="2775" y="405"/>
                <a:ext cx="60" cy="2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77" name="Rectangle 125"/>
              <p:cNvSpPr>
                <a:spLocks noChangeArrowheads="1"/>
              </p:cNvSpPr>
              <p:nvPr/>
            </p:nvSpPr>
            <p:spPr bwMode="auto">
              <a:xfrm>
                <a:off x="3642" y="193"/>
                <a:ext cx="60" cy="2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76" name="Rectangle 124"/>
              <p:cNvSpPr>
                <a:spLocks noChangeArrowheads="1"/>
              </p:cNvSpPr>
              <p:nvPr/>
            </p:nvSpPr>
            <p:spPr bwMode="auto">
              <a:xfrm>
                <a:off x="4731" y="193"/>
                <a:ext cx="60" cy="2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75" name="Rectangle 123"/>
              <p:cNvSpPr>
                <a:spLocks noChangeArrowheads="1"/>
              </p:cNvSpPr>
              <p:nvPr/>
            </p:nvSpPr>
            <p:spPr bwMode="auto">
              <a:xfrm>
                <a:off x="3780" y="720"/>
                <a:ext cx="1980" cy="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Retroalimentación</a:t>
                </a:r>
                <a:endParaRPr kumimoji="0" lang="es-EC" sz="1800" b="0" i="0" u="none" strike="noStrike" cap="none" normalizeH="0" baseline="0" smtClean="0">
                  <a:ln>
                    <a:noFill/>
                  </a:ln>
                  <a:solidFill>
                    <a:schemeClr val="tx1"/>
                  </a:solidFill>
                  <a:effectLst/>
                  <a:latin typeface="Arial" pitchFamily="34" charset="0"/>
                </a:endParaRPr>
              </a:p>
            </p:txBody>
          </p:sp>
          <p:sp>
            <p:nvSpPr>
              <p:cNvPr id="49274" name="Rectangle 122"/>
              <p:cNvSpPr>
                <a:spLocks noChangeArrowheads="1"/>
              </p:cNvSpPr>
              <p:nvPr/>
            </p:nvSpPr>
            <p:spPr bwMode="auto">
              <a:xfrm>
                <a:off x="179" y="621"/>
                <a:ext cx="83"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73" name="Rectangle 121"/>
              <p:cNvSpPr>
                <a:spLocks noChangeArrowheads="1"/>
              </p:cNvSpPr>
              <p:nvPr/>
            </p:nvSpPr>
            <p:spPr bwMode="auto">
              <a:xfrm>
                <a:off x="2592" y="621"/>
                <a:ext cx="83"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72" name="Rectangle 120"/>
              <p:cNvSpPr>
                <a:spLocks noChangeArrowheads="1"/>
              </p:cNvSpPr>
              <p:nvPr/>
            </p:nvSpPr>
            <p:spPr bwMode="auto">
              <a:xfrm>
                <a:off x="3536" y="621"/>
                <a:ext cx="83"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71" name="Rectangle 119"/>
              <p:cNvSpPr>
                <a:spLocks noChangeArrowheads="1"/>
              </p:cNvSpPr>
              <p:nvPr/>
            </p:nvSpPr>
            <p:spPr bwMode="auto">
              <a:xfrm>
                <a:off x="4731" y="621"/>
                <a:ext cx="85"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70" name="Rectangle 118"/>
              <p:cNvSpPr>
                <a:spLocks noChangeArrowheads="1"/>
              </p:cNvSpPr>
              <p:nvPr/>
            </p:nvSpPr>
            <p:spPr bwMode="auto">
              <a:xfrm>
                <a:off x="179" y="1047"/>
                <a:ext cx="83"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69" name="Rectangle 117"/>
              <p:cNvSpPr>
                <a:spLocks noChangeArrowheads="1"/>
              </p:cNvSpPr>
              <p:nvPr/>
            </p:nvSpPr>
            <p:spPr bwMode="auto">
              <a:xfrm>
                <a:off x="1722" y="1047"/>
                <a:ext cx="1741" cy="11"/>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268" name="Rectangle 116"/>
              <p:cNvSpPr>
                <a:spLocks noChangeArrowheads="1"/>
              </p:cNvSpPr>
              <p:nvPr/>
            </p:nvSpPr>
            <p:spPr bwMode="auto">
              <a:xfrm>
                <a:off x="1722" y="1058"/>
                <a:ext cx="73" cy="403"/>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267" name="Rectangle 115"/>
              <p:cNvSpPr>
                <a:spLocks noChangeArrowheads="1"/>
              </p:cNvSpPr>
              <p:nvPr/>
            </p:nvSpPr>
            <p:spPr bwMode="auto">
              <a:xfrm>
                <a:off x="3390" y="1058"/>
                <a:ext cx="73" cy="403"/>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266" name="Rectangle 114"/>
              <p:cNvSpPr>
                <a:spLocks noChangeArrowheads="1"/>
              </p:cNvSpPr>
              <p:nvPr/>
            </p:nvSpPr>
            <p:spPr bwMode="auto">
              <a:xfrm>
                <a:off x="1722" y="1461"/>
                <a:ext cx="1741" cy="12"/>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265" name="Rectangle 113"/>
              <p:cNvSpPr>
                <a:spLocks noChangeArrowheads="1"/>
              </p:cNvSpPr>
              <p:nvPr/>
            </p:nvSpPr>
            <p:spPr bwMode="auto">
              <a:xfrm>
                <a:off x="1795" y="1058"/>
                <a:ext cx="1595" cy="403"/>
              </a:xfrm>
              <a:prstGeom prst="rect">
                <a:avLst/>
              </a:prstGeom>
              <a:solidFill>
                <a:srgbClr val="CCFFFF"/>
              </a:solidFill>
              <a:ln w="9525">
                <a:solidFill>
                  <a:srgbClr val="CCFFFF"/>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263" name="Rectangle 111"/>
              <p:cNvSpPr>
                <a:spLocks noChangeArrowheads="1"/>
              </p:cNvSpPr>
              <p:nvPr/>
            </p:nvSpPr>
            <p:spPr bwMode="auto">
              <a:xfrm>
                <a:off x="3046" y="1056"/>
                <a:ext cx="60" cy="2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62" name="Rectangle 110"/>
              <p:cNvSpPr>
                <a:spLocks noChangeArrowheads="1"/>
              </p:cNvSpPr>
              <p:nvPr/>
            </p:nvSpPr>
            <p:spPr bwMode="auto">
              <a:xfrm>
                <a:off x="3536" y="1047"/>
                <a:ext cx="83"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61" name="Rectangle 109"/>
              <p:cNvSpPr>
                <a:spLocks noChangeArrowheads="1"/>
              </p:cNvSpPr>
              <p:nvPr/>
            </p:nvSpPr>
            <p:spPr bwMode="auto">
              <a:xfrm>
                <a:off x="4731" y="1047"/>
                <a:ext cx="85"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60" name="Rectangle 108"/>
              <p:cNvSpPr>
                <a:spLocks noChangeArrowheads="1"/>
              </p:cNvSpPr>
              <p:nvPr/>
            </p:nvSpPr>
            <p:spPr bwMode="auto">
              <a:xfrm>
                <a:off x="1366" y="1475"/>
                <a:ext cx="45"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6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59" name="Rectangle 107"/>
              <p:cNvSpPr>
                <a:spLocks noChangeArrowheads="1"/>
              </p:cNvSpPr>
              <p:nvPr/>
            </p:nvSpPr>
            <p:spPr bwMode="auto">
              <a:xfrm>
                <a:off x="917" y="1597"/>
                <a:ext cx="60" cy="1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58" name="Rectangle 106"/>
              <p:cNvSpPr>
                <a:spLocks noChangeArrowheads="1"/>
              </p:cNvSpPr>
              <p:nvPr/>
            </p:nvSpPr>
            <p:spPr bwMode="auto">
              <a:xfrm>
                <a:off x="2592" y="1482"/>
                <a:ext cx="60" cy="2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57" name="Rectangle 105"/>
              <p:cNvSpPr>
                <a:spLocks noChangeArrowheads="1"/>
              </p:cNvSpPr>
              <p:nvPr/>
            </p:nvSpPr>
            <p:spPr bwMode="auto">
              <a:xfrm>
                <a:off x="3536" y="1473"/>
                <a:ext cx="83"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56" name="Rectangle 104"/>
              <p:cNvSpPr>
                <a:spLocks noChangeArrowheads="1"/>
              </p:cNvSpPr>
              <p:nvPr/>
            </p:nvSpPr>
            <p:spPr bwMode="auto">
              <a:xfrm>
                <a:off x="3960" y="1260"/>
                <a:ext cx="1350" cy="27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pitchFamily="34" charset="0"/>
                    <a:ea typeface="Times New Roman" pitchFamily="18" charset="0"/>
                    <a:cs typeface="Verdana" pitchFamily="34" charset="0"/>
                  </a:rPr>
                  <a:t>Factibilidad</a:t>
                </a:r>
                <a:endParaRPr kumimoji="0" lang="es-EC" sz="1800" b="0" i="0" u="none" strike="noStrike" cap="none" normalizeH="0" baseline="0" smtClean="0">
                  <a:ln>
                    <a:noFill/>
                  </a:ln>
                  <a:solidFill>
                    <a:schemeClr val="tx1"/>
                  </a:solidFill>
                  <a:effectLst/>
                  <a:latin typeface="Arial" pitchFamily="34" charset="0"/>
                </a:endParaRPr>
              </a:p>
            </p:txBody>
          </p:sp>
          <p:sp>
            <p:nvSpPr>
              <p:cNvPr id="49255" name="Rectangle 103"/>
              <p:cNvSpPr>
                <a:spLocks noChangeArrowheads="1"/>
              </p:cNvSpPr>
              <p:nvPr/>
            </p:nvSpPr>
            <p:spPr bwMode="auto">
              <a:xfrm>
                <a:off x="179" y="1899"/>
                <a:ext cx="83"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54" name="Rectangle 102"/>
              <p:cNvSpPr>
                <a:spLocks noChangeArrowheads="1"/>
              </p:cNvSpPr>
              <p:nvPr/>
            </p:nvSpPr>
            <p:spPr bwMode="auto">
              <a:xfrm>
                <a:off x="1722" y="1899"/>
                <a:ext cx="1741" cy="11"/>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253" name="Rectangle 101"/>
              <p:cNvSpPr>
                <a:spLocks noChangeArrowheads="1"/>
              </p:cNvSpPr>
              <p:nvPr/>
            </p:nvSpPr>
            <p:spPr bwMode="auto">
              <a:xfrm>
                <a:off x="1722" y="1910"/>
                <a:ext cx="73" cy="403"/>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252" name="Rectangle 100"/>
              <p:cNvSpPr>
                <a:spLocks noChangeArrowheads="1"/>
              </p:cNvSpPr>
              <p:nvPr/>
            </p:nvSpPr>
            <p:spPr bwMode="auto">
              <a:xfrm>
                <a:off x="3390" y="1910"/>
                <a:ext cx="73" cy="403"/>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251" name="Rectangle 99"/>
              <p:cNvSpPr>
                <a:spLocks noChangeArrowheads="1"/>
              </p:cNvSpPr>
              <p:nvPr/>
            </p:nvSpPr>
            <p:spPr bwMode="auto">
              <a:xfrm>
                <a:off x="1722" y="2313"/>
                <a:ext cx="1741" cy="12"/>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250" name="Rectangle 98"/>
              <p:cNvSpPr>
                <a:spLocks noChangeArrowheads="1"/>
              </p:cNvSpPr>
              <p:nvPr/>
            </p:nvSpPr>
            <p:spPr bwMode="auto">
              <a:xfrm>
                <a:off x="1795" y="1910"/>
                <a:ext cx="1595" cy="403"/>
              </a:xfrm>
              <a:prstGeom prst="rect">
                <a:avLst/>
              </a:prstGeom>
              <a:solidFill>
                <a:srgbClr val="CCFFC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248" name="Rectangle 96"/>
              <p:cNvSpPr>
                <a:spLocks noChangeArrowheads="1"/>
              </p:cNvSpPr>
              <p:nvPr/>
            </p:nvSpPr>
            <p:spPr bwMode="auto">
              <a:xfrm>
                <a:off x="2876" y="1908"/>
                <a:ext cx="60" cy="2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47" name="Rectangle 95"/>
              <p:cNvSpPr>
                <a:spLocks noChangeArrowheads="1"/>
              </p:cNvSpPr>
              <p:nvPr/>
            </p:nvSpPr>
            <p:spPr bwMode="auto">
              <a:xfrm>
                <a:off x="3536" y="1899"/>
                <a:ext cx="83"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46" name="Rectangle 94"/>
              <p:cNvSpPr>
                <a:spLocks noChangeArrowheads="1"/>
              </p:cNvSpPr>
              <p:nvPr/>
            </p:nvSpPr>
            <p:spPr bwMode="auto">
              <a:xfrm>
                <a:off x="4731" y="1899"/>
                <a:ext cx="85"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45" name="Rectangle 93"/>
              <p:cNvSpPr>
                <a:spLocks noChangeArrowheads="1"/>
              </p:cNvSpPr>
              <p:nvPr/>
            </p:nvSpPr>
            <p:spPr bwMode="auto">
              <a:xfrm>
                <a:off x="1172" y="2481"/>
                <a:ext cx="45"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6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44" name="Rectangle 92"/>
              <p:cNvSpPr>
                <a:spLocks noChangeArrowheads="1"/>
              </p:cNvSpPr>
              <p:nvPr/>
            </p:nvSpPr>
            <p:spPr bwMode="auto">
              <a:xfrm>
                <a:off x="2592" y="2334"/>
                <a:ext cx="60" cy="2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43" name="Rectangle 91"/>
              <p:cNvSpPr>
                <a:spLocks noChangeArrowheads="1"/>
              </p:cNvSpPr>
              <p:nvPr/>
            </p:nvSpPr>
            <p:spPr bwMode="auto">
              <a:xfrm>
                <a:off x="3536" y="2325"/>
                <a:ext cx="83"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42" name="Rectangle 90"/>
              <p:cNvSpPr>
                <a:spLocks noChangeArrowheads="1"/>
              </p:cNvSpPr>
              <p:nvPr/>
            </p:nvSpPr>
            <p:spPr bwMode="auto">
              <a:xfrm>
                <a:off x="3960" y="2340"/>
                <a:ext cx="2160" cy="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pitchFamily="34" charset="0"/>
                    <a:ea typeface="Times New Roman" pitchFamily="18" charset="0"/>
                    <a:cs typeface="Verdana" pitchFamily="34" charset="0"/>
                  </a:rPr>
                  <a:t>Constructabilidad</a:t>
                </a:r>
                <a:endParaRPr kumimoji="0" lang="es-EC" sz="1800" b="0" i="0" u="none" strike="noStrike" cap="none" normalizeH="0" baseline="0" smtClean="0">
                  <a:ln>
                    <a:noFill/>
                  </a:ln>
                  <a:solidFill>
                    <a:schemeClr val="tx1"/>
                  </a:solidFill>
                  <a:effectLst/>
                  <a:latin typeface="Arial" pitchFamily="34" charset="0"/>
                </a:endParaRPr>
              </a:p>
            </p:txBody>
          </p:sp>
          <p:sp>
            <p:nvSpPr>
              <p:cNvPr id="49241" name="Rectangle 89"/>
              <p:cNvSpPr>
                <a:spLocks noChangeArrowheads="1"/>
              </p:cNvSpPr>
              <p:nvPr/>
            </p:nvSpPr>
            <p:spPr bwMode="auto">
              <a:xfrm>
                <a:off x="5513" y="2325"/>
                <a:ext cx="85"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40" name="Rectangle 88"/>
              <p:cNvSpPr>
                <a:spLocks noChangeArrowheads="1"/>
              </p:cNvSpPr>
              <p:nvPr/>
            </p:nvSpPr>
            <p:spPr bwMode="auto">
              <a:xfrm>
                <a:off x="179" y="2751"/>
                <a:ext cx="83"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39" name="Rectangle 87"/>
              <p:cNvSpPr>
                <a:spLocks noChangeArrowheads="1"/>
              </p:cNvSpPr>
              <p:nvPr/>
            </p:nvSpPr>
            <p:spPr bwMode="auto">
              <a:xfrm>
                <a:off x="1722" y="2751"/>
                <a:ext cx="1741" cy="11"/>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238" name="Rectangle 86"/>
              <p:cNvSpPr>
                <a:spLocks noChangeArrowheads="1"/>
              </p:cNvSpPr>
              <p:nvPr/>
            </p:nvSpPr>
            <p:spPr bwMode="auto">
              <a:xfrm>
                <a:off x="1722" y="2762"/>
                <a:ext cx="73" cy="405"/>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237" name="Rectangle 85"/>
              <p:cNvSpPr>
                <a:spLocks noChangeArrowheads="1"/>
              </p:cNvSpPr>
              <p:nvPr/>
            </p:nvSpPr>
            <p:spPr bwMode="auto">
              <a:xfrm>
                <a:off x="3390" y="2762"/>
                <a:ext cx="73" cy="405"/>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236" name="Rectangle 84"/>
              <p:cNvSpPr>
                <a:spLocks noChangeArrowheads="1"/>
              </p:cNvSpPr>
              <p:nvPr/>
            </p:nvSpPr>
            <p:spPr bwMode="auto">
              <a:xfrm>
                <a:off x="1722" y="3167"/>
                <a:ext cx="1741" cy="1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235" name="Rectangle 83"/>
              <p:cNvSpPr>
                <a:spLocks noChangeArrowheads="1"/>
              </p:cNvSpPr>
              <p:nvPr/>
            </p:nvSpPr>
            <p:spPr bwMode="auto">
              <a:xfrm>
                <a:off x="1795" y="2762"/>
                <a:ext cx="1595" cy="405"/>
              </a:xfrm>
              <a:prstGeom prst="rect">
                <a:avLst/>
              </a:prstGeom>
              <a:solidFill>
                <a:srgbClr val="FFCC9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232" name="Rectangle 80"/>
              <p:cNvSpPr>
                <a:spLocks noChangeArrowheads="1"/>
              </p:cNvSpPr>
              <p:nvPr/>
            </p:nvSpPr>
            <p:spPr bwMode="auto">
              <a:xfrm>
                <a:off x="3536" y="2751"/>
                <a:ext cx="83"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31" name="Rectangle 79"/>
              <p:cNvSpPr>
                <a:spLocks noChangeArrowheads="1"/>
              </p:cNvSpPr>
              <p:nvPr/>
            </p:nvSpPr>
            <p:spPr bwMode="auto">
              <a:xfrm>
                <a:off x="4731" y="2751"/>
                <a:ext cx="85"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30" name="Rectangle 78"/>
              <p:cNvSpPr>
                <a:spLocks noChangeArrowheads="1"/>
              </p:cNvSpPr>
              <p:nvPr/>
            </p:nvSpPr>
            <p:spPr bwMode="auto">
              <a:xfrm>
                <a:off x="179" y="3178"/>
                <a:ext cx="45"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6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29" name="Rectangle 77"/>
              <p:cNvSpPr>
                <a:spLocks noChangeArrowheads="1"/>
              </p:cNvSpPr>
              <p:nvPr/>
            </p:nvSpPr>
            <p:spPr bwMode="auto">
              <a:xfrm>
                <a:off x="-180" y="3240"/>
                <a:ext cx="1545" cy="180"/>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Obra Construida</a:t>
                </a:r>
                <a:endParaRPr kumimoji="0" lang="es-EC" sz="1800" b="0" i="0" u="none" strike="noStrike" cap="none" normalizeH="0" baseline="0" smtClean="0">
                  <a:ln>
                    <a:noFill/>
                  </a:ln>
                  <a:solidFill>
                    <a:schemeClr val="tx1"/>
                  </a:solidFill>
                  <a:effectLst/>
                  <a:latin typeface="Arial" pitchFamily="34" charset="0"/>
                </a:endParaRPr>
              </a:p>
            </p:txBody>
          </p:sp>
          <p:sp>
            <p:nvSpPr>
              <p:cNvPr id="49228" name="Rectangle 76"/>
              <p:cNvSpPr>
                <a:spLocks noChangeArrowheads="1"/>
              </p:cNvSpPr>
              <p:nvPr/>
            </p:nvSpPr>
            <p:spPr bwMode="auto">
              <a:xfrm>
                <a:off x="1168" y="3333"/>
                <a:ext cx="45"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6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27" name="Rectangle 75"/>
              <p:cNvSpPr>
                <a:spLocks noChangeArrowheads="1"/>
              </p:cNvSpPr>
              <p:nvPr/>
            </p:nvSpPr>
            <p:spPr bwMode="auto">
              <a:xfrm>
                <a:off x="3536" y="3176"/>
                <a:ext cx="83"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26" name="Rectangle 74"/>
              <p:cNvSpPr>
                <a:spLocks noChangeArrowheads="1"/>
              </p:cNvSpPr>
              <p:nvPr/>
            </p:nvSpPr>
            <p:spPr bwMode="auto">
              <a:xfrm>
                <a:off x="3960" y="3240"/>
                <a:ext cx="1530" cy="360"/>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pitchFamily="34" charset="0"/>
                    <a:ea typeface="Times New Roman" pitchFamily="18" charset="0"/>
                    <a:cs typeface="Verdana" pitchFamily="34" charset="0"/>
                  </a:rPr>
                  <a:t>Operabilidad</a:t>
                </a:r>
                <a:endParaRPr kumimoji="0" lang="es-EC" sz="1800" b="0" i="0" u="none" strike="noStrike" cap="none" normalizeH="0" baseline="0" smtClean="0">
                  <a:ln>
                    <a:noFill/>
                  </a:ln>
                  <a:solidFill>
                    <a:schemeClr val="tx1"/>
                  </a:solidFill>
                  <a:effectLst/>
                  <a:latin typeface="Arial" pitchFamily="34" charset="0"/>
                </a:endParaRPr>
              </a:p>
            </p:txBody>
          </p:sp>
          <p:sp>
            <p:nvSpPr>
              <p:cNvPr id="49225" name="Rectangle 73"/>
              <p:cNvSpPr>
                <a:spLocks noChangeArrowheads="1"/>
              </p:cNvSpPr>
              <p:nvPr/>
            </p:nvSpPr>
            <p:spPr bwMode="auto">
              <a:xfrm>
                <a:off x="5318" y="3176"/>
                <a:ext cx="85"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24" name="Rectangle 72"/>
              <p:cNvSpPr>
                <a:spLocks noChangeArrowheads="1"/>
              </p:cNvSpPr>
              <p:nvPr/>
            </p:nvSpPr>
            <p:spPr bwMode="auto">
              <a:xfrm>
                <a:off x="1722" y="3604"/>
                <a:ext cx="1741" cy="10"/>
              </a:xfrm>
              <a:prstGeom prst="rect">
                <a:avLst/>
              </a:prstGeom>
              <a:solidFill>
                <a:srgbClr val="FF6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223" name="Rectangle 71"/>
              <p:cNvSpPr>
                <a:spLocks noChangeArrowheads="1"/>
              </p:cNvSpPr>
              <p:nvPr/>
            </p:nvSpPr>
            <p:spPr bwMode="auto">
              <a:xfrm>
                <a:off x="1722" y="3614"/>
                <a:ext cx="73" cy="405"/>
              </a:xfrm>
              <a:prstGeom prst="rect">
                <a:avLst/>
              </a:prstGeom>
              <a:solidFill>
                <a:srgbClr val="FF6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222" name="Rectangle 70"/>
              <p:cNvSpPr>
                <a:spLocks noChangeArrowheads="1"/>
              </p:cNvSpPr>
              <p:nvPr/>
            </p:nvSpPr>
            <p:spPr bwMode="auto">
              <a:xfrm>
                <a:off x="3390" y="3614"/>
                <a:ext cx="73" cy="405"/>
              </a:xfrm>
              <a:prstGeom prst="rect">
                <a:avLst/>
              </a:prstGeom>
              <a:solidFill>
                <a:srgbClr val="FF6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221" name="Rectangle 69"/>
              <p:cNvSpPr>
                <a:spLocks noChangeArrowheads="1"/>
              </p:cNvSpPr>
              <p:nvPr/>
            </p:nvSpPr>
            <p:spPr bwMode="auto">
              <a:xfrm>
                <a:off x="1722" y="4019"/>
                <a:ext cx="1741" cy="11"/>
              </a:xfrm>
              <a:prstGeom prst="rect">
                <a:avLst/>
              </a:prstGeom>
              <a:solidFill>
                <a:srgbClr val="FF6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220" name="Rectangle 68"/>
              <p:cNvSpPr>
                <a:spLocks noChangeArrowheads="1"/>
              </p:cNvSpPr>
              <p:nvPr/>
            </p:nvSpPr>
            <p:spPr bwMode="auto">
              <a:xfrm>
                <a:off x="1795" y="3614"/>
                <a:ext cx="1595" cy="405"/>
              </a:xfrm>
              <a:prstGeom prst="rect">
                <a:avLst/>
              </a:prstGeom>
              <a:solidFill>
                <a:srgbClr val="FF7C8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219" name="Rectangle 67"/>
              <p:cNvSpPr>
                <a:spLocks noChangeArrowheads="1"/>
              </p:cNvSpPr>
              <p:nvPr/>
            </p:nvSpPr>
            <p:spPr bwMode="auto">
              <a:xfrm>
                <a:off x="2088" y="3629"/>
                <a:ext cx="1020" cy="331"/>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rgbClr val="000000"/>
                    </a:solidFill>
                    <a:effectLst/>
                    <a:latin typeface="Arial" pitchFamily="34" charset="0"/>
                    <a:ea typeface="Times New Roman" pitchFamily="18" charset="0"/>
                    <a:cs typeface="Verdana" pitchFamily="34" charset="0"/>
                  </a:rPr>
                  <a:t>Operación</a:t>
                </a:r>
                <a:endParaRPr kumimoji="0" lang="es-EC" sz="1200" b="0" i="0" u="none" strike="noStrike" cap="none" normalizeH="0" baseline="0" dirty="0" smtClean="0">
                  <a:ln>
                    <a:noFill/>
                  </a:ln>
                  <a:solidFill>
                    <a:schemeClr val="tx1"/>
                  </a:solidFill>
                  <a:effectLst/>
                  <a:latin typeface="Arial" pitchFamily="34" charset="0"/>
                </a:endParaRPr>
              </a:p>
            </p:txBody>
          </p:sp>
          <p:sp>
            <p:nvSpPr>
              <p:cNvPr id="49218" name="Rectangle 66"/>
              <p:cNvSpPr>
                <a:spLocks noChangeArrowheads="1"/>
              </p:cNvSpPr>
              <p:nvPr/>
            </p:nvSpPr>
            <p:spPr bwMode="auto">
              <a:xfrm>
                <a:off x="3015" y="3612"/>
                <a:ext cx="60" cy="2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17" name="Rectangle 65"/>
              <p:cNvSpPr>
                <a:spLocks noChangeArrowheads="1"/>
              </p:cNvSpPr>
              <p:nvPr/>
            </p:nvSpPr>
            <p:spPr bwMode="auto">
              <a:xfrm>
                <a:off x="3536" y="3604"/>
                <a:ext cx="83"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16" name="Rectangle 64"/>
              <p:cNvSpPr>
                <a:spLocks noChangeArrowheads="1"/>
              </p:cNvSpPr>
              <p:nvPr/>
            </p:nvSpPr>
            <p:spPr bwMode="auto">
              <a:xfrm>
                <a:off x="4731" y="3604"/>
                <a:ext cx="85"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15" name="Rectangle 63"/>
              <p:cNvSpPr>
                <a:spLocks noChangeArrowheads="1"/>
              </p:cNvSpPr>
              <p:nvPr/>
            </p:nvSpPr>
            <p:spPr bwMode="auto">
              <a:xfrm>
                <a:off x="179" y="4032"/>
                <a:ext cx="45"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6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14" name="Rectangle 62"/>
              <p:cNvSpPr>
                <a:spLocks noChangeArrowheads="1"/>
              </p:cNvSpPr>
              <p:nvPr/>
            </p:nvSpPr>
            <p:spPr bwMode="auto">
              <a:xfrm>
                <a:off x="-180" y="4140"/>
                <a:ext cx="1440" cy="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Infraestructura operable</a:t>
                </a:r>
                <a:endParaRPr kumimoji="0" lang="es-EC" sz="1800" b="0" i="0" u="none" strike="noStrike" cap="none" normalizeH="0" baseline="0" smtClean="0">
                  <a:ln>
                    <a:noFill/>
                  </a:ln>
                  <a:solidFill>
                    <a:schemeClr val="tx1"/>
                  </a:solidFill>
                  <a:effectLst/>
                  <a:latin typeface="Arial" pitchFamily="34" charset="0"/>
                </a:endParaRPr>
              </a:p>
            </p:txBody>
          </p:sp>
          <p:sp>
            <p:nvSpPr>
              <p:cNvPr id="49213" name="Rectangle 61"/>
              <p:cNvSpPr>
                <a:spLocks noChangeArrowheads="1"/>
              </p:cNvSpPr>
              <p:nvPr/>
            </p:nvSpPr>
            <p:spPr bwMode="auto">
              <a:xfrm>
                <a:off x="900" y="4860"/>
                <a:ext cx="45"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6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12" name="Rectangle 60"/>
              <p:cNvSpPr>
                <a:spLocks noChangeArrowheads="1"/>
              </p:cNvSpPr>
              <p:nvPr/>
            </p:nvSpPr>
            <p:spPr bwMode="auto">
              <a:xfrm>
                <a:off x="729" y="4342"/>
                <a:ext cx="45"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6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11" name="Rectangle 59"/>
              <p:cNvSpPr>
                <a:spLocks noChangeArrowheads="1"/>
              </p:cNvSpPr>
              <p:nvPr/>
            </p:nvSpPr>
            <p:spPr bwMode="auto">
              <a:xfrm>
                <a:off x="2592" y="4057"/>
                <a:ext cx="60" cy="2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10" name="Rectangle 58"/>
              <p:cNvSpPr>
                <a:spLocks noChangeArrowheads="1"/>
              </p:cNvSpPr>
              <p:nvPr/>
            </p:nvSpPr>
            <p:spPr bwMode="auto">
              <a:xfrm>
                <a:off x="3642" y="4030"/>
                <a:ext cx="83"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09" name="Rectangle 57"/>
              <p:cNvSpPr>
                <a:spLocks noChangeArrowheads="1"/>
              </p:cNvSpPr>
              <p:nvPr/>
            </p:nvSpPr>
            <p:spPr bwMode="auto">
              <a:xfrm>
                <a:off x="3960" y="4140"/>
                <a:ext cx="1744" cy="360"/>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pitchFamily="34" charset="0"/>
                    <a:ea typeface="Times New Roman" pitchFamily="18" charset="0"/>
                    <a:cs typeface="Verdana" pitchFamily="34" charset="0"/>
                  </a:rPr>
                  <a:t>Mantenibilidad</a:t>
                </a:r>
                <a:endParaRPr kumimoji="0" lang="es-EC" sz="1800" b="0" i="0" u="none" strike="noStrike" cap="none" normalizeH="0" baseline="0" smtClean="0">
                  <a:ln>
                    <a:noFill/>
                  </a:ln>
                  <a:solidFill>
                    <a:schemeClr val="tx1"/>
                  </a:solidFill>
                  <a:effectLst/>
                  <a:latin typeface="Arial" pitchFamily="34" charset="0"/>
                </a:endParaRPr>
              </a:p>
            </p:txBody>
          </p:sp>
          <p:sp>
            <p:nvSpPr>
              <p:cNvPr id="49208" name="Rectangle 56"/>
              <p:cNvSpPr>
                <a:spLocks noChangeArrowheads="1"/>
              </p:cNvSpPr>
              <p:nvPr/>
            </p:nvSpPr>
            <p:spPr bwMode="auto">
              <a:xfrm>
                <a:off x="5394" y="4030"/>
                <a:ext cx="85"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07" name="Rectangle 55"/>
              <p:cNvSpPr>
                <a:spLocks noChangeArrowheads="1"/>
              </p:cNvSpPr>
              <p:nvPr/>
            </p:nvSpPr>
            <p:spPr bwMode="auto">
              <a:xfrm>
                <a:off x="179" y="4494"/>
                <a:ext cx="83"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06" name="Rectangle 54"/>
              <p:cNvSpPr>
                <a:spLocks noChangeArrowheads="1"/>
              </p:cNvSpPr>
              <p:nvPr/>
            </p:nvSpPr>
            <p:spPr bwMode="auto">
              <a:xfrm>
                <a:off x="1800" y="4506"/>
                <a:ext cx="1590" cy="403"/>
              </a:xfrm>
              <a:prstGeom prst="rect">
                <a:avLst/>
              </a:prstGeom>
              <a:solidFill>
                <a:srgbClr val="FF99C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205" name="Rectangle 53"/>
              <p:cNvSpPr>
                <a:spLocks noChangeArrowheads="1"/>
              </p:cNvSpPr>
              <p:nvPr/>
            </p:nvSpPr>
            <p:spPr bwMode="auto">
              <a:xfrm>
                <a:off x="1861" y="4537"/>
                <a:ext cx="1545" cy="270"/>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rgbClr val="000000"/>
                    </a:solidFill>
                    <a:effectLst/>
                    <a:latin typeface="Arial" pitchFamily="34" charset="0"/>
                    <a:ea typeface="Times New Roman" pitchFamily="18" charset="0"/>
                    <a:cs typeface="Verdana" pitchFamily="34" charset="0"/>
                  </a:rPr>
                  <a:t>Mantenimiento</a:t>
                </a:r>
                <a:endParaRPr kumimoji="0" lang="es-EC" sz="1200" b="0" i="0" u="none" strike="noStrike" cap="none" normalizeH="0" baseline="0" dirty="0" smtClean="0">
                  <a:ln>
                    <a:noFill/>
                  </a:ln>
                  <a:solidFill>
                    <a:schemeClr val="tx1"/>
                  </a:solidFill>
                  <a:effectLst/>
                  <a:latin typeface="Arial" pitchFamily="34" charset="0"/>
                </a:endParaRPr>
              </a:p>
            </p:txBody>
          </p:sp>
          <p:sp>
            <p:nvSpPr>
              <p:cNvPr id="49204" name="Rectangle 52"/>
              <p:cNvSpPr>
                <a:spLocks noChangeArrowheads="1"/>
              </p:cNvSpPr>
              <p:nvPr/>
            </p:nvSpPr>
            <p:spPr bwMode="auto">
              <a:xfrm>
                <a:off x="3218" y="4504"/>
                <a:ext cx="60" cy="2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03" name="Rectangle 51"/>
              <p:cNvSpPr>
                <a:spLocks noChangeArrowheads="1"/>
              </p:cNvSpPr>
              <p:nvPr/>
            </p:nvSpPr>
            <p:spPr bwMode="auto">
              <a:xfrm>
                <a:off x="4731" y="4494"/>
                <a:ext cx="85"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02" name="Rectangle 50"/>
              <p:cNvSpPr>
                <a:spLocks noChangeArrowheads="1"/>
              </p:cNvSpPr>
              <p:nvPr/>
            </p:nvSpPr>
            <p:spPr bwMode="auto">
              <a:xfrm>
                <a:off x="179" y="4920"/>
                <a:ext cx="83"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01" name="Rectangle 49"/>
              <p:cNvSpPr>
                <a:spLocks noChangeArrowheads="1"/>
              </p:cNvSpPr>
              <p:nvPr/>
            </p:nvSpPr>
            <p:spPr bwMode="auto">
              <a:xfrm>
                <a:off x="2592" y="4920"/>
                <a:ext cx="83"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200" name="Rectangle 48"/>
              <p:cNvSpPr>
                <a:spLocks noChangeArrowheads="1"/>
              </p:cNvSpPr>
              <p:nvPr/>
            </p:nvSpPr>
            <p:spPr bwMode="auto">
              <a:xfrm>
                <a:off x="3536" y="4920"/>
                <a:ext cx="83"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49199" name="Rectangle 47"/>
              <p:cNvSpPr>
                <a:spLocks noChangeArrowheads="1"/>
              </p:cNvSpPr>
              <p:nvPr/>
            </p:nvSpPr>
            <p:spPr bwMode="auto">
              <a:xfrm>
                <a:off x="4731" y="4920"/>
                <a:ext cx="85"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pitchFamily="34" charset="0"/>
                    <a:ea typeface="Times New Roman" pitchFamily="18" charset="0"/>
                    <a:cs typeface="Verdana"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grpSp>
            <p:nvGrpSpPr>
              <p:cNvPr id="49194" name="Group 42"/>
              <p:cNvGrpSpPr>
                <a:grpSpLocks/>
              </p:cNvGrpSpPr>
              <p:nvPr/>
            </p:nvGrpSpPr>
            <p:grpSpPr bwMode="auto">
              <a:xfrm>
                <a:off x="3388" y="3794"/>
                <a:ext cx="396" cy="903"/>
                <a:chOff x="3388" y="3794"/>
                <a:chExt cx="396" cy="903"/>
              </a:xfrm>
            </p:grpSpPr>
            <p:sp>
              <p:nvSpPr>
                <p:cNvPr id="49198" name="Freeform 46"/>
                <p:cNvSpPr>
                  <a:spLocks/>
                </p:cNvSpPr>
                <p:nvPr/>
              </p:nvSpPr>
              <p:spPr bwMode="auto">
                <a:xfrm>
                  <a:off x="3388" y="3794"/>
                  <a:ext cx="396" cy="903"/>
                </a:xfrm>
                <a:custGeom>
                  <a:avLst/>
                  <a:gdLst/>
                  <a:ahLst/>
                  <a:cxnLst>
                    <a:cxn ang="0">
                      <a:pos x="0" y="3782"/>
                    </a:cxn>
                    <a:cxn ang="0">
                      <a:pos x="1950" y="2245"/>
                    </a:cxn>
                    <a:cxn ang="0">
                      <a:pos x="1950" y="2245"/>
                    </a:cxn>
                    <a:cxn ang="0">
                      <a:pos x="1950" y="1836"/>
                    </a:cxn>
                    <a:cxn ang="0">
                      <a:pos x="650" y="387"/>
                    </a:cxn>
                    <a:cxn ang="0">
                      <a:pos x="650" y="0"/>
                    </a:cxn>
                    <a:cxn ang="0">
                      <a:pos x="0" y="504"/>
                    </a:cxn>
                    <a:cxn ang="0">
                      <a:pos x="650" y="1183"/>
                    </a:cxn>
                    <a:cxn ang="0">
                      <a:pos x="650" y="797"/>
                    </a:cxn>
                    <a:cxn ang="0">
                      <a:pos x="1933" y="2041"/>
                    </a:cxn>
                    <a:cxn ang="0">
                      <a:pos x="1933" y="2041"/>
                    </a:cxn>
                    <a:cxn ang="0">
                      <a:pos x="0" y="3373"/>
                    </a:cxn>
                    <a:cxn ang="0">
                      <a:pos x="0" y="3782"/>
                    </a:cxn>
                  </a:cxnLst>
                  <a:rect l="0" t="0" r="r" b="b"/>
                  <a:pathLst>
                    <a:path w="1950" h="3782">
                      <a:moveTo>
                        <a:pt x="0" y="3782"/>
                      </a:moveTo>
                      <a:cubicBezTo>
                        <a:pt x="1077" y="3782"/>
                        <a:pt x="1950" y="3094"/>
                        <a:pt x="1950" y="2245"/>
                      </a:cubicBezTo>
                      <a:cubicBezTo>
                        <a:pt x="1950" y="2245"/>
                        <a:pt x="1950" y="2245"/>
                        <a:pt x="1950" y="2245"/>
                      </a:cubicBezTo>
                      <a:lnTo>
                        <a:pt x="1950" y="1836"/>
                      </a:lnTo>
                      <a:cubicBezTo>
                        <a:pt x="1950" y="1185"/>
                        <a:pt x="1429" y="604"/>
                        <a:pt x="650" y="387"/>
                      </a:cubicBezTo>
                      <a:lnTo>
                        <a:pt x="650" y="0"/>
                      </a:lnTo>
                      <a:lnTo>
                        <a:pt x="0" y="504"/>
                      </a:lnTo>
                      <a:lnTo>
                        <a:pt x="650" y="1183"/>
                      </a:lnTo>
                      <a:lnTo>
                        <a:pt x="650" y="797"/>
                      </a:lnTo>
                      <a:cubicBezTo>
                        <a:pt x="1340" y="989"/>
                        <a:pt x="1835" y="1469"/>
                        <a:pt x="1933" y="2041"/>
                      </a:cubicBezTo>
                      <a:lnTo>
                        <a:pt x="1933" y="2041"/>
                      </a:lnTo>
                      <a:cubicBezTo>
                        <a:pt x="1803" y="2804"/>
                        <a:pt x="977" y="3373"/>
                        <a:pt x="0" y="3373"/>
                      </a:cubicBezTo>
                      <a:lnTo>
                        <a:pt x="0" y="3782"/>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9197" name="Freeform 45"/>
                <p:cNvSpPr>
                  <a:spLocks/>
                </p:cNvSpPr>
                <p:nvPr/>
              </p:nvSpPr>
              <p:spPr bwMode="auto">
                <a:xfrm>
                  <a:off x="3388" y="4233"/>
                  <a:ext cx="396" cy="464"/>
                </a:xfrm>
                <a:custGeom>
                  <a:avLst/>
                  <a:gdLst/>
                  <a:ahLst/>
                  <a:cxnLst>
                    <a:cxn ang="0">
                      <a:pos x="0" y="1946"/>
                    </a:cxn>
                    <a:cxn ang="0">
                      <a:pos x="1950" y="409"/>
                    </a:cxn>
                    <a:cxn ang="0">
                      <a:pos x="1950" y="409"/>
                    </a:cxn>
                    <a:cxn ang="0">
                      <a:pos x="1950" y="0"/>
                    </a:cxn>
                    <a:cxn ang="0">
                      <a:pos x="1950" y="0"/>
                    </a:cxn>
                    <a:cxn ang="0">
                      <a:pos x="0" y="1537"/>
                    </a:cxn>
                    <a:cxn ang="0">
                      <a:pos x="0" y="1946"/>
                    </a:cxn>
                  </a:cxnLst>
                  <a:rect l="0" t="0" r="r" b="b"/>
                  <a:pathLst>
                    <a:path w="1950" h="1946">
                      <a:moveTo>
                        <a:pt x="0" y="1946"/>
                      </a:moveTo>
                      <a:cubicBezTo>
                        <a:pt x="1077" y="1946"/>
                        <a:pt x="1950" y="1258"/>
                        <a:pt x="1950" y="409"/>
                      </a:cubicBezTo>
                      <a:cubicBezTo>
                        <a:pt x="1950" y="409"/>
                        <a:pt x="1950" y="409"/>
                        <a:pt x="1950" y="409"/>
                      </a:cubicBezTo>
                      <a:lnTo>
                        <a:pt x="1950" y="0"/>
                      </a:lnTo>
                      <a:cubicBezTo>
                        <a:pt x="1950" y="0"/>
                        <a:pt x="1950" y="0"/>
                        <a:pt x="1950" y="0"/>
                      </a:cubicBezTo>
                      <a:cubicBezTo>
                        <a:pt x="1950" y="849"/>
                        <a:pt x="1077" y="1537"/>
                        <a:pt x="0" y="1537"/>
                      </a:cubicBezTo>
                      <a:lnTo>
                        <a:pt x="0" y="1946"/>
                      </a:lnTo>
                      <a:close/>
                    </a:path>
                  </a:pathLst>
                </a:custGeom>
                <a:solidFill>
                  <a:srgbClr val="CDCDCD"/>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9196" name="Freeform 44"/>
                <p:cNvSpPr>
                  <a:spLocks/>
                </p:cNvSpPr>
                <p:nvPr/>
              </p:nvSpPr>
              <p:spPr bwMode="auto">
                <a:xfrm>
                  <a:off x="3388" y="3794"/>
                  <a:ext cx="396" cy="903"/>
                </a:xfrm>
                <a:custGeom>
                  <a:avLst/>
                  <a:gdLst/>
                  <a:ahLst/>
                  <a:cxnLst>
                    <a:cxn ang="0">
                      <a:pos x="0" y="3782"/>
                    </a:cxn>
                    <a:cxn ang="0">
                      <a:pos x="1950" y="2245"/>
                    </a:cxn>
                    <a:cxn ang="0">
                      <a:pos x="1950" y="2245"/>
                    </a:cxn>
                    <a:cxn ang="0">
                      <a:pos x="1950" y="1836"/>
                    </a:cxn>
                    <a:cxn ang="0">
                      <a:pos x="650" y="387"/>
                    </a:cxn>
                    <a:cxn ang="0">
                      <a:pos x="650" y="0"/>
                    </a:cxn>
                    <a:cxn ang="0">
                      <a:pos x="0" y="504"/>
                    </a:cxn>
                    <a:cxn ang="0">
                      <a:pos x="650" y="1183"/>
                    </a:cxn>
                    <a:cxn ang="0">
                      <a:pos x="650" y="797"/>
                    </a:cxn>
                    <a:cxn ang="0">
                      <a:pos x="1933" y="2041"/>
                    </a:cxn>
                    <a:cxn ang="0">
                      <a:pos x="1933" y="2041"/>
                    </a:cxn>
                    <a:cxn ang="0">
                      <a:pos x="0" y="3373"/>
                    </a:cxn>
                    <a:cxn ang="0">
                      <a:pos x="0" y="3782"/>
                    </a:cxn>
                  </a:cxnLst>
                  <a:rect l="0" t="0" r="r" b="b"/>
                  <a:pathLst>
                    <a:path w="1950" h="3782">
                      <a:moveTo>
                        <a:pt x="0" y="3782"/>
                      </a:moveTo>
                      <a:cubicBezTo>
                        <a:pt x="1077" y="3782"/>
                        <a:pt x="1950" y="3094"/>
                        <a:pt x="1950" y="2245"/>
                      </a:cubicBezTo>
                      <a:cubicBezTo>
                        <a:pt x="1950" y="2245"/>
                        <a:pt x="1950" y="2245"/>
                        <a:pt x="1950" y="2245"/>
                      </a:cubicBezTo>
                      <a:lnTo>
                        <a:pt x="1950" y="1836"/>
                      </a:lnTo>
                      <a:cubicBezTo>
                        <a:pt x="1950" y="1185"/>
                        <a:pt x="1429" y="604"/>
                        <a:pt x="650" y="387"/>
                      </a:cubicBezTo>
                      <a:lnTo>
                        <a:pt x="650" y="0"/>
                      </a:lnTo>
                      <a:lnTo>
                        <a:pt x="0" y="504"/>
                      </a:lnTo>
                      <a:lnTo>
                        <a:pt x="650" y="1183"/>
                      </a:lnTo>
                      <a:lnTo>
                        <a:pt x="650" y="797"/>
                      </a:lnTo>
                      <a:cubicBezTo>
                        <a:pt x="1340" y="989"/>
                        <a:pt x="1835" y="1469"/>
                        <a:pt x="1933" y="2041"/>
                      </a:cubicBezTo>
                      <a:lnTo>
                        <a:pt x="1933" y="2041"/>
                      </a:lnTo>
                      <a:cubicBezTo>
                        <a:pt x="1803" y="2804"/>
                        <a:pt x="977" y="3373"/>
                        <a:pt x="0" y="3373"/>
                      </a:cubicBezTo>
                      <a:lnTo>
                        <a:pt x="0" y="3782"/>
                      </a:lnTo>
                      <a:close/>
                    </a:path>
                  </a:pathLst>
                </a:custGeom>
                <a:noFill/>
                <a:ln w="635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9195" name="Freeform 43"/>
                <p:cNvSpPr>
                  <a:spLocks/>
                </p:cNvSpPr>
                <p:nvPr/>
              </p:nvSpPr>
              <p:spPr bwMode="auto">
                <a:xfrm>
                  <a:off x="3780" y="4233"/>
                  <a:ext cx="4" cy="49"/>
                </a:xfrm>
                <a:custGeom>
                  <a:avLst/>
                  <a:gdLst/>
                  <a:ahLst/>
                  <a:cxnLst>
                    <a:cxn ang="0">
                      <a:pos x="4" y="0"/>
                    </a:cxn>
                    <a:cxn ang="0">
                      <a:pos x="4" y="0"/>
                    </a:cxn>
                    <a:cxn ang="0">
                      <a:pos x="0" y="49"/>
                    </a:cxn>
                  </a:cxnLst>
                  <a:rect l="0" t="0" r="r" b="b"/>
                  <a:pathLst>
                    <a:path w="4" h="49">
                      <a:moveTo>
                        <a:pt x="4" y="0"/>
                      </a:moveTo>
                      <a:cubicBezTo>
                        <a:pt x="4" y="0"/>
                        <a:pt x="4" y="0"/>
                        <a:pt x="4" y="0"/>
                      </a:cubicBezTo>
                      <a:cubicBezTo>
                        <a:pt x="4" y="16"/>
                        <a:pt x="3" y="32"/>
                        <a:pt x="0" y="49"/>
                      </a:cubicBezTo>
                    </a:path>
                  </a:pathLst>
                </a:custGeom>
                <a:noFill/>
                <a:ln w="635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49189" name="Group 37"/>
              <p:cNvGrpSpPr>
                <a:grpSpLocks/>
              </p:cNvGrpSpPr>
              <p:nvPr/>
            </p:nvGrpSpPr>
            <p:grpSpPr bwMode="auto">
              <a:xfrm>
                <a:off x="3386" y="2016"/>
                <a:ext cx="391" cy="910"/>
                <a:chOff x="3386" y="2016"/>
                <a:chExt cx="391" cy="910"/>
              </a:xfrm>
            </p:grpSpPr>
            <p:sp>
              <p:nvSpPr>
                <p:cNvPr id="49193" name="Freeform 41"/>
                <p:cNvSpPr>
                  <a:spLocks/>
                </p:cNvSpPr>
                <p:nvPr/>
              </p:nvSpPr>
              <p:spPr bwMode="auto">
                <a:xfrm>
                  <a:off x="3386" y="2016"/>
                  <a:ext cx="391" cy="910"/>
                </a:xfrm>
                <a:custGeom>
                  <a:avLst/>
                  <a:gdLst/>
                  <a:ahLst/>
                  <a:cxnLst>
                    <a:cxn ang="0">
                      <a:pos x="0" y="3814"/>
                    </a:cxn>
                    <a:cxn ang="0">
                      <a:pos x="1930" y="2265"/>
                    </a:cxn>
                    <a:cxn ang="0">
                      <a:pos x="1930" y="2265"/>
                    </a:cxn>
                    <a:cxn ang="0">
                      <a:pos x="1930" y="1852"/>
                    </a:cxn>
                    <a:cxn ang="0">
                      <a:pos x="643" y="390"/>
                    </a:cxn>
                    <a:cxn ang="0">
                      <a:pos x="643" y="0"/>
                    </a:cxn>
                    <a:cxn ang="0">
                      <a:pos x="0" y="508"/>
                    </a:cxn>
                    <a:cxn ang="0">
                      <a:pos x="643" y="1193"/>
                    </a:cxn>
                    <a:cxn ang="0">
                      <a:pos x="643" y="803"/>
                    </a:cxn>
                    <a:cxn ang="0">
                      <a:pos x="1913" y="2058"/>
                    </a:cxn>
                    <a:cxn ang="0">
                      <a:pos x="1913" y="2058"/>
                    </a:cxn>
                    <a:cxn ang="0">
                      <a:pos x="0" y="3402"/>
                    </a:cxn>
                    <a:cxn ang="0">
                      <a:pos x="0" y="3814"/>
                    </a:cxn>
                  </a:cxnLst>
                  <a:rect l="0" t="0" r="r" b="b"/>
                  <a:pathLst>
                    <a:path w="1930" h="3814">
                      <a:moveTo>
                        <a:pt x="0" y="3814"/>
                      </a:moveTo>
                      <a:cubicBezTo>
                        <a:pt x="1066" y="3814"/>
                        <a:pt x="1930" y="3121"/>
                        <a:pt x="1930" y="2265"/>
                      </a:cubicBezTo>
                      <a:cubicBezTo>
                        <a:pt x="1930" y="2265"/>
                        <a:pt x="1930" y="2265"/>
                        <a:pt x="1930" y="2265"/>
                      </a:cubicBezTo>
                      <a:lnTo>
                        <a:pt x="1930" y="1852"/>
                      </a:lnTo>
                      <a:cubicBezTo>
                        <a:pt x="1930" y="1195"/>
                        <a:pt x="1414" y="609"/>
                        <a:pt x="643" y="390"/>
                      </a:cubicBezTo>
                      <a:lnTo>
                        <a:pt x="643" y="0"/>
                      </a:lnTo>
                      <a:lnTo>
                        <a:pt x="0" y="508"/>
                      </a:lnTo>
                      <a:lnTo>
                        <a:pt x="643" y="1193"/>
                      </a:lnTo>
                      <a:lnTo>
                        <a:pt x="643" y="803"/>
                      </a:lnTo>
                      <a:cubicBezTo>
                        <a:pt x="1326" y="997"/>
                        <a:pt x="1816" y="1482"/>
                        <a:pt x="1913" y="2058"/>
                      </a:cubicBezTo>
                      <a:lnTo>
                        <a:pt x="1913" y="2058"/>
                      </a:lnTo>
                      <a:cubicBezTo>
                        <a:pt x="1784" y="2827"/>
                        <a:pt x="966" y="3402"/>
                        <a:pt x="0" y="3402"/>
                      </a:cubicBezTo>
                      <a:lnTo>
                        <a:pt x="0" y="3814"/>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9192" name="Freeform 40"/>
                <p:cNvSpPr>
                  <a:spLocks/>
                </p:cNvSpPr>
                <p:nvPr/>
              </p:nvSpPr>
              <p:spPr bwMode="auto">
                <a:xfrm>
                  <a:off x="3386" y="2458"/>
                  <a:ext cx="391" cy="468"/>
                </a:xfrm>
                <a:custGeom>
                  <a:avLst/>
                  <a:gdLst/>
                  <a:ahLst/>
                  <a:cxnLst>
                    <a:cxn ang="0">
                      <a:pos x="0" y="1962"/>
                    </a:cxn>
                    <a:cxn ang="0">
                      <a:pos x="1930" y="413"/>
                    </a:cxn>
                    <a:cxn ang="0">
                      <a:pos x="1930" y="413"/>
                    </a:cxn>
                    <a:cxn ang="0">
                      <a:pos x="1930" y="0"/>
                    </a:cxn>
                    <a:cxn ang="0">
                      <a:pos x="1930" y="0"/>
                    </a:cxn>
                    <a:cxn ang="0">
                      <a:pos x="0" y="1550"/>
                    </a:cxn>
                    <a:cxn ang="0">
                      <a:pos x="0" y="1962"/>
                    </a:cxn>
                  </a:cxnLst>
                  <a:rect l="0" t="0" r="r" b="b"/>
                  <a:pathLst>
                    <a:path w="1930" h="1962">
                      <a:moveTo>
                        <a:pt x="0" y="1962"/>
                      </a:moveTo>
                      <a:cubicBezTo>
                        <a:pt x="1066" y="1962"/>
                        <a:pt x="1930" y="1269"/>
                        <a:pt x="1930" y="413"/>
                      </a:cubicBezTo>
                      <a:cubicBezTo>
                        <a:pt x="1930" y="413"/>
                        <a:pt x="1930" y="413"/>
                        <a:pt x="1930" y="413"/>
                      </a:cubicBezTo>
                      <a:lnTo>
                        <a:pt x="1930" y="0"/>
                      </a:lnTo>
                      <a:cubicBezTo>
                        <a:pt x="1930" y="0"/>
                        <a:pt x="1930" y="0"/>
                        <a:pt x="1930" y="0"/>
                      </a:cubicBezTo>
                      <a:cubicBezTo>
                        <a:pt x="1930" y="856"/>
                        <a:pt x="1066" y="1550"/>
                        <a:pt x="0" y="1550"/>
                      </a:cubicBezTo>
                      <a:lnTo>
                        <a:pt x="0" y="1962"/>
                      </a:lnTo>
                      <a:close/>
                    </a:path>
                  </a:pathLst>
                </a:custGeom>
                <a:solidFill>
                  <a:srgbClr val="CDCDCD"/>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9191" name="Freeform 39"/>
                <p:cNvSpPr>
                  <a:spLocks/>
                </p:cNvSpPr>
                <p:nvPr/>
              </p:nvSpPr>
              <p:spPr bwMode="auto">
                <a:xfrm>
                  <a:off x="3386" y="2016"/>
                  <a:ext cx="391" cy="910"/>
                </a:xfrm>
                <a:custGeom>
                  <a:avLst/>
                  <a:gdLst/>
                  <a:ahLst/>
                  <a:cxnLst>
                    <a:cxn ang="0">
                      <a:pos x="0" y="3814"/>
                    </a:cxn>
                    <a:cxn ang="0">
                      <a:pos x="1930" y="2265"/>
                    </a:cxn>
                    <a:cxn ang="0">
                      <a:pos x="1930" y="2265"/>
                    </a:cxn>
                    <a:cxn ang="0">
                      <a:pos x="1930" y="1852"/>
                    </a:cxn>
                    <a:cxn ang="0">
                      <a:pos x="643" y="390"/>
                    </a:cxn>
                    <a:cxn ang="0">
                      <a:pos x="643" y="0"/>
                    </a:cxn>
                    <a:cxn ang="0">
                      <a:pos x="0" y="508"/>
                    </a:cxn>
                    <a:cxn ang="0">
                      <a:pos x="643" y="1193"/>
                    </a:cxn>
                    <a:cxn ang="0">
                      <a:pos x="643" y="803"/>
                    </a:cxn>
                    <a:cxn ang="0">
                      <a:pos x="1913" y="2058"/>
                    </a:cxn>
                    <a:cxn ang="0">
                      <a:pos x="1913" y="2058"/>
                    </a:cxn>
                    <a:cxn ang="0">
                      <a:pos x="0" y="3402"/>
                    </a:cxn>
                    <a:cxn ang="0">
                      <a:pos x="0" y="3814"/>
                    </a:cxn>
                  </a:cxnLst>
                  <a:rect l="0" t="0" r="r" b="b"/>
                  <a:pathLst>
                    <a:path w="1930" h="3814">
                      <a:moveTo>
                        <a:pt x="0" y="3814"/>
                      </a:moveTo>
                      <a:cubicBezTo>
                        <a:pt x="1066" y="3814"/>
                        <a:pt x="1930" y="3121"/>
                        <a:pt x="1930" y="2265"/>
                      </a:cubicBezTo>
                      <a:cubicBezTo>
                        <a:pt x="1930" y="2265"/>
                        <a:pt x="1930" y="2265"/>
                        <a:pt x="1930" y="2265"/>
                      </a:cubicBezTo>
                      <a:lnTo>
                        <a:pt x="1930" y="1852"/>
                      </a:lnTo>
                      <a:cubicBezTo>
                        <a:pt x="1930" y="1195"/>
                        <a:pt x="1414" y="609"/>
                        <a:pt x="643" y="390"/>
                      </a:cubicBezTo>
                      <a:lnTo>
                        <a:pt x="643" y="0"/>
                      </a:lnTo>
                      <a:lnTo>
                        <a:pt x="0" y="508"/>
                      </a:lnTo>
                      <a:lnTo>
                        <a:pt x="643" y="1193"/>
                      </a:lnTo>
                      <a:lnTo>
                        <a:pt x="643" y="803"/>
                      </a:lnTo>
                      <a:cubicBezTo>
                        <a:pt x="1326" y="997"/>
                        <a:pt x="1816" y="1482"/>
                        <a:pt x="1913" y="2058"/>
                      </a:cubicBezTo>
                      <a:lnTo>
                        <a:pt x="1913" y="2058"/>
                      </a:lnTo>
                      <a:cubicBezTo>
                        <a:pt x="1784" y="2827"/>
                        <a:pt x="966" y="3402"/>
                        <a:pt x="0" y="3402"/>
                      </a:cubicBezTo>
                      <a:lnTo>
                        <a:pt x="0" y="3814"/>
                      </a:lnTo>
                      <a:close/>
                    </a:path>
                  </a:pathLst>
                </a:custGeom>
                <a:noFill/>
                <a:ln w="635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9190" name="Freeform 38"/>
                <p:cNvSpPr>
                  <a:spLocks/>
                </p:cNvSpPr>
                <p:nvPr/>
              </p:nvSpPr>
              <p:spPr bwMode="auto">
                <a:xfrm>
                  <a:off x="3774" y="2458"/>
                  <a:ext cx="3" cy="49"/>
                </a:xfrm>
                <a:custGeom>
                  <a:avLst/>
                  <a:gdLst/>
                  <a:ahLst/>
                  <a:cxnLst>
                    <a:cxn ang="0">
                      <a:pos x="3" y="0"/>
                    </a:cxn>
                    <a:cxn ang="0">
                      <a:pos x="3" y="0"/>
                    </a:cxn>
                    <a:cxn ang="0">
                      <a:pos x="0" y="49"/>
                    </a:cxn>
                  </a:cxnLst>
                  <a:rect l="0" t="0" r="r" b="b"/>
                  <a:pathLst>
                    <a:path w="3" h="49">
                      <a:moveTo>
                        <a:pt x="3" y="0"/>
                      </a:moveTo>
                      <a:cubicBezTo>
                        <a:pt x="3" y="0"/>
                        <a:pt x="3" y="0"/>
                        <a:pt x="3" y="0"/>
                      </a:cubicBezTo>
                      <a:cubicBezTo>
                        <a:pt x="3" y="16"/>
                        <a:pt x="2" y="33"/>
                        <a:pt x="0" y="49"/>
                      </a:cubicBezTo>
                    </a:path>
                  </a:pathLst>
                </a:custGeom>
                <a:noFill/>
                <a:ln w="635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49184" name="Group 32"/>
              <p:cNvGrpSpPr>
                <a:grpSpLocks/>
              </p:cNvGrpSpPr>
              <p:nvPr/>
            </p:nvGrpSpPr>
            <p:grpSpPr bwMode="auto">
              <a:xfrm>
                <a:off x="3379" y="2900"/>
                <a:ext cx="405" cy="912"/>
                <a:chOff x="3379" y="2900"/>
                <a:chExt cx="405" cy="912"/>
              </a:xfrm>
            </p:grpSpPr>
            <p:sp>
              <p:nvSpPr>
                <p:cNvPr id="49188" name="Freeform 36"/>
                <p:cNvSpPr>
                  <a:spLocks/>
                </p:cNvSpPr>
                <p:nvPr/>
              </p:nvSpPr>
              <p:spPr bwMode="auto">
                <a:xfrm>
                  <a:off x="3379" y="2900"/>
                  <a:ext cx="405" cy="912"/>
                </a:xfrm>
                <a:custGeom>
                  <a:avLst/>
                  <a:gdLst/>
                  <a:ahLst/>
                  <a:cxnLst>
                    <a:cxn ang="0">
                      <a:pos x="0" y="3821"/>
                    </a:cxn>
                    <a:cxn ang="0">
                      <a:pos x="1997" y="2269"/>
                    </a:cxn>
                    <a:cxn ang="0">
                      <a:pos x="1997" y="2269"/>
                    </a:cxn>
                    <a:cxn ang="0">
                      <a:pos x="1997" y="1855"/>
                    </a:cxn>
                    <a:cxn ang="0">
                      <a:pos x="666" y="391"/>
                    </a:cxn>
                    <a:cxn ang="0">
                      <a:pos x="666" y="0"/>
                    </a:cxn>
                    <a:cxn ang="0">
                      <a:pos x="0" y="509"/>
                    </a:cxn>
                    <a:cxn ang="0">
                      <a:pos x="666" y="1196"/>
                    </a:cxn>
                    <a:cxn ang="0">
                      <a:pos x="666" y="805"/>
                    </a:cxn>
                    <a:cxn ang="0">
                      <a:pos x="1979" y="2062"/>
                    </a:cxn>
                    <a:cxn ang="0">
                      <a:pos x="1979" y="2062"/>
                    </a:cxn>
                    <a:cxn ang="0">
                      <a:pos x="0" y="3408"/>
                    </a:cxn>
                    <a:cxn ang="0">
                      <a:pos x="0" y="3821"/>
                    </a:cxn>
                  </a:cxnLst>
                  <a:rect l="0" t="0" r="r" b="b"/>
                  <a:pathLst>
                    <a:path w="1997" h="3821">
                      <a:moveTo>
                        <a:pt x="0" y="3821"/>
                      </a:moveTo>
                      <a:cubicBezTo>
                        <a:pt x="1103" y="3821"/>
                        <a:pt x="1997" y="3126"/>
                        <a:pt x="1997" y="2269"/>
                      </a:cubicBezTo>
                      <a:cubicBezTo>
                        <a:pt x="1997" y="2269"/>
                        <a:pt x="1997" y="2269"/>
                        <a:pt x="1997" y="2269"/>
                      </a:cubicBezTo>
                      <a:lnTo>
                        <a:pt x="1997" y="1855"/>
                      </a:lnTo>
                      <a:cubicBezTo>
                        <a:pt x="1997" y="1197"/>
                        <a:pt x="1464" y="611"/>
                        <a:pt x="666" y="391"/>
                      </a:cubicBezTo>
                      <a:lnTo>
                        <a:pt x="666" y="0"/>
                      </a:lnTo>
                      <a:lnTo>
                        <a:pt x="0" y="509"/>
                      </a:lnTo>
                      <a:lnTo>
                        <a:pt x="666" y="1196"/>
                      </a:lnTo>
                      <a:lnTo>
                        <a:pt x="666" y="805"/>
                      </a:lnTo>
                      <a:cubicBezTo>
                        <a:pt x="1372" y="999"/>
                        <a:pt x="1879" y="1485"/>
                        <a:pt x="1979" y="2062"/>
                      </a:cubicBezTo>
                      <a:lnTo>
                        <a:pt x="1979" y="2062"/>
                      </a:lnTo>
                      <a:cubicBezTo>
                        <a:pt x="1846" y="2833"/>
                        <a:pt x="1000" y="3408"/>
                        <a:pt x="0" y="3408"/>
                      </a:cubicBezTo>
                      <a:lnTo>
                        <a:pt x="0" y="3821"/>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9187" name="Freeform 35"/>
                <p:cNvSpPr>
                  <a:spLocks/>
                </p:cNvSpPr>
                <p:nvPr/>
              </p:nvSpPr>
              <p:spPr bwMode="auto">
                <a:xfrm>
                  <a:off x="3379" y="3343"/>
                  <a:ext cx="405" cy="469"/>
                </a:xfrm>
                <a:custGeom>
                  <a:avLst/>
                  <a:gdLst/>
                  <a:ahLst/>
                  <a:cxnLst>
                    <a:cxn ang="0">
                      <a:pos x="0" y="1966"/>
                    </a:cxn>
                    <a:cxn ang="0">
                      <a:pos x="1997" y="414"/>
                    </a:cxn>
                    <a:cxn ang="0">
                      <a:pos x="1997" y="414"/>
                    </a:cxn>
                    <a:cxn ang="0">
                      <a:pos x="1997" y="0"/>
                    </a:cxn>
                    <a:cxn ang="0">
                      <a:pos x="1997" y="0"/>
                    </a:cxn>
                    <a:cxn ang="0">
                      <a:pos x="0" y="1553"/>
                    </a:cxn>
                    <a:cxn ang="0">
                      <a:pos x="0" y="1966"/>
                    </a:cxn>
                  </a:cxnLst>
                  <a:rect l="0" t="0" r="r" b="b"/>
                  <a:pathLst>
                    <a:path w="1997" h="1966">
                      <a:moveTo>
                        <a:pt x="0" y="1966"/>
                      </a:moveTo>
                      <a:cubicBezTo>
                        <a:pt x="1103" y="1966"/>
                        <a:pt x="1997" y="1271"/>
                        <a:pt x="1997" y="414"/>
                      </a:cubicBezTo>
                      <a:cubicBezTo>
                        <a:pt x="1997" y="414"/>
                        <a:pt x="1997" y="414"/>
                        <a:pt x="1997" y="414"/>
                      </a:cubicBezTo>
                      <a:lnTo>
                        <a:pt x="1997" y="0"/>
                      </a:lnTo>
                      <a:cubicBezTo>
                        <a:pt x="1997" y="0"/>
                        <a:pt x="1997" y="0"/>
                        <a:pt x="1997" y="0"/>
                      </a:cubicBezTo>
                      <a:cubicBezTo>
                        <a:pt x="1997" y="858"/>
                        <a:pt x="1103" y="1553"/>
                        <a:pt x="0" y="1553"/>
                      </a:cubicBezTo>
                      <a:lnTo>
                        <a:pt x="0" y="1966"/>
                      </a:lnTo>
                      <a:close/>
                    </a:path>
                  </a:pathLst>
                </a:custGeom>
                <a:solidFill>
                  <a:srgbClr val="CDCDCD"/>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9186" name="Freeform 34"/>
                <p:cNvSpPr>
                  <a:spLocks/>
                </p:cNvSpPr>
                <p:nvPr/>
              </p:nvSpPr>
              <p:spPr bwMode="auto">
                <a:xfrm>
                  <a:off x="3379" y="2900"/>
                  <a:ext cx="405" cy="912"/>
                </a:xfrm>
                <a:custGeom>
                  <a:avLst/>
                  <a:gdLst/>
                  <a:ahLst/>
                  <a:cxnLst>
                    <a:cxn ang="0">
                      <a:pos x="0" y="3821"/>
                    </a:cxn>
                    <a:cxn ang="0">
                      <a:pos x="1997" y="2269"/>
                    </a:cxn>
                    <a:cxn ang="0">
                      <a:pos x="1997" y="2269"/>
                    </a:cxn>
                    <a:cxn ang="0">
                      <a:pos x="1997" y="1855"/>
                    </a:cxn>
                    <a:cxn ang="0">
                      <a:pos x="666" y="391"/>
                    </a:cxn>
                    <a:cxn ang="0">
                      <a:pos x="666" y="0"/>
                    </a:cxn>
                    <a:cxn ang="0">
                      <a:pos x="0" y="509"/>
                    </a:cxn>
                    <a:cxn ang="0">
                      <a:pos x="666" y="1196"/>
                    </a:cxn>
                    <a:cxn ang="0">
                      <a:pos x="666" y="805"/>
                    </a:cxn>
                    <a:cxn ang="0">
                      <a:pos x="1979" y="2062"/>
                    </a:cxn>
                    <a:cxn ang="0">
                      <a:pos x="1979" y="2062"/>
                    </a:cxn>
                    <a:cxn ang="0">
                      <a:pos x="0" y="3408"/>
                    </a:cxn>
                    <a:cxn ang="0">
                      <a:pos x="0" y="3821"/>
                    </a:cxn>
                  </a:cxnLst>
                  <a:rect l="0" t="0" r="r" b="b"/>
                  <a:pathLst>
                    <a:path w="1997" h="3821">
                      <a:moveTo>
                        <a:pt x="0" y="3821"/>
                      </a:moveTo>
                      <a:cubicBezTo>
                        <a:pt x="1103" y="3821"/>
                        <a:pt x="1997" y="3126"/>
                        <a:pt x="1997" y="2269"/>
                      </a:cubicBezTo>
                      <a:cubicBezTo>
                        <a:pt x="1997" y="2269"/>
                        <a:pt x="1997" y="2269"/>
                        <a:pt x="1997" y="2269"/>
                      </a:cubicBezTo>
                      <a:lnTo>
                        <a:pt x="1997" y="1855"/>
                      </a:lnTo>
                      <a:cubicBezTo>
                        <a:pt x="1997" y="1197"/>
                        <a:pt x="1464" y="611"/>
                        <a:pt x="666" y="391"/>
                      </a:cubicBezTo>
                      <a:lnTo>
                        <a:pt x="666" y="0"/>
                      </a:lnTo>
                      <a:lnTo>
                        <a:pt x="0" y="509"/>
                      </a:lnTo>
                      <a:lnTo>
                        <a:pt x="666" y="1196"/>
                      </a:lnTo>
                      <a:lnTo>
                        <a:pt x="666" y="805"/>
                      </a:lnTo>
                      <a:cubicBezTo>
                        <a:pt x="1372" y="999"/>
                        <a:pt x="1879" y="1485"/>
                        <a:pt x="1979" y="2062"/>
                      </a:cubicBezTo>
                      <a:lnTo>
                        <a:pt x="1979" y="2062"/>
                      </a:lnTo>
                      <a:cubicBezTo>
                        <a:pt x="1846" y="2833"/>
                        <a:pt x="1000" y="3408"/>
                        <a:pt x="0" y="3408"/>
                      </a:cubicBezTo>
                      <a:lnTo>
                        <a:pt x="0" y="3821"/>
                      </a:lnTo>
                      <a:close/>
                    </a:path>
                  </a:pathLst>
                </a:custGeom>
                <a:noFill/>
                <a:ln w="635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9185" name="Freeform 33"/>
                <p:cNvSpPr>
                  <a:spLocks/>
                </p:cNvSpPr>
                <p:nvPr/>
              </p:nvSpPr>
              <p:spPr bwMode="auto">
                <a:xfrm>
                  <a:off x="3780" y="3343"/>
                  <a:ext cx="4" cy="49"/>
                </a:xfrm>
                <a:custGeom>
                  <a:avLst/>
                  <a:gdLst/>
                  <a:ahLst/>
                  <a:cxnLst>
                    <a:cxn ang="0">
                      <a:pos x="4" y="0"/>
                    </a:cxn>
                    <a:cxn ang="0">
                      <a:pos x="4" y="0"/>
                    </a:cxn>
                    <a:cxn ang="0">
                      <a:pos x="0" y="49"/>
                    </a:cxn>
                  </a:cxnLst>
                  <a:rect l="0" t="0" r="r" b="b"/>
                  <a:pathLst>
                    <a:path w="4" h="49">
                      <a:moveTo>
                        <a:pt x="4" y="0"/>
                      </a:moveTo>
                      <a:cubicBezTo>
                        <a:pt x="4" y="0"/>
                        <a:pt x="4" y="0"/>
                        <a:pt x="4" y="0"/>
                      </a:cubicBezTo>
                      <a:cubicBezTo>
                        <a:pt x="4" y="16"/>
                        <a:pt x="3" y="33"/>
                        <a:pt x="0" y="49"/>
                      </a:cubicBezTo>
                    </a:path>
                  </a:pathLst>
                </a:custGeom>
                <a:noFill/>
                <a:ln w="635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49179" name="Group 27"/>
              <p:cNvGrpSpPr>
                <a:grpSpLocks/>
              </p:cNvGrpSpPr>
              <p:nvPr/>
            </p:nvGrpSpPr>
            <p:grpSpPr bwMode="auto">
              <a:xfrm>
                <a:off x="3379" y="1077"/>
                <a:ext cx="385" cy="957"/>
                <a:chOff x="3379" y="1077"/>
                <a:chExt cx="385" cy="957"/>
              </a:xfrm>
            </p:grpSpPr>
            <p:sp>
              <p:nvSpPr>
                <p:cNvPr id="49183" name="Freeform 31"/>
                <p:cNvSpPr>
                  <a:spLocks/>
                </p:cNvSpPr>
                <p:nvPr/>
              </p:nvSpPr>
              <p:spPr bwMode="auto">
                <a:xfrm>
                  <a:off x="3379" y="1077"/>
                  <a:ext cx="385" cy="957"/>
                </a:xfrm>
                <a:custGeom>
                  <a:avLst/>
                  <a:gdLst/>
                  <a:ahLst/>
                  <a:cxnLst>
                    <a:cxn ang="0">
                      <a:pos x="0" y="4010"/>
                    </a:cxn>
                    <a:cxn ang="0">
                      <a:pos x="1897" y="2380"/>
                    </a:cxn>
                    <a:cxn ang="0">
                      <a:pos x="1897" y="2380"/>
                    </a:cxn>
                    <a:cxn ang="0">
                      <a:pos x="1897" y="1946"/>
                    </a:cxn>
                    <a:cxn ang="0">
                      <a:pos x="633" y="410"/>
                    </a:cxn>
                    <a:cxn ang="0">
                      <a:pos x="633" y="0"/>
                    </a:cxn>
                    <a:cxn ang="0">
                      <a:pos x="0" y="534"/>
                    </a:cxn>
                    <a:cxn ang="0">
                      <a:pos x="633" y="1254"/>
                    </a:cxn>
                    <a:cxn ang="0">
                      <a:pos x="633" y="844"/>
                    </a:cxn>
                    <a:cxn ang="0">
                      <a:pos x="1880" y="2163"/>
                    </a:cxn>
                    <a:cxn ang="0">
                      <a:pos x="1880" y="2163"/>
                    </a:cxn>
                    <a:cxn ang="0">
                      <a:pos x="0" y="3576"/>
                    </a:cxn>
                    <a:cxn ang="0">
                      <a:pos x="0" y="4010"/>
                    </a:cxn>
                  </a:cxnLst>
                  <a:rect l="0" t="0" r="r" b="b"/>
                  <a:pathLst>
                    <a:path w="1897" h="4010">
                      <a:moveTo>
                        <a:pt x="0" y="4010"/>
                      </a:moveTo>
                      <a:cubicBezTo>
                        <a:pt x="1048" y="4010"/>
                        <a:pt x="1897" y="3280"/>
                        <a:pt x="1897" y="2380"/>
                      </a:cubicBezTo>
                      <a:cubicBezTo>
                        <a:pt x="1897" y="2380"/>
                        <a:pt x="1897" y="2380"/>
                        <a:pt x="1897" y="2380"/>
                      </a:cubicBezTo>
                      <a:lnTo>
                        <a:pt x="1897" y="1946"/>
                      </a:lnTo>
                      <a:cubicBezTo>
                        <a:pt x="1897" y="1256"/>
                        <a:pt x="1390" y="640"/>
                        <a:pt x="633" y="410"/>
                      </a:cubicBezTo>
                      <a:lnTo>
                        <a:pt x="633" y="0"/>
                      </a:lnTo>
                      <a:lnTo>
                        <a:pt x="0" y="534"/>
                      </a:lnTo>
                      <a:lnTo>
                        <a:pt x="633" y="1254"/>
                      </a:lnTo>
                      <a:lnTo>
                        <a:pt x="633" y="844"/>
                      </a:lnTo>
                      <a:cubicBezTo>
                        <a:pt x="1304" y="1048"/>
                        <a:pt x="1785" y="1557"/>
                        <a:pt x="1880" y="2163"/>
                      </a:cubicBezTo>
                      <a:lnTo>
                        <a:pt x="1880" y="2163"/>
                      </a:lnTo>
                      <a:cubicBezTo>
                        <a:pt x="1754" y="2972"/>
                        <a:pt x="950" y="3576"/>
                        <a:pt x="0" y="3576"/>
                      </a:cubicBezTo>
                      <a:lnTo>
                        <a:pt x="0" y="401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9182" name="Freeform 30"/>
                <p:cNvSpPr>
                  <a:spLocks/>
                </p:cNvSpPr>
                <p:nvPr/>
              </p:nvSpPr>
              <p:spPr bwMode="auto">
                <a:xfrm>
                  <a:off x="3379" y="1541"/>
                  <a:ext cx="385" cy="493"/>
                </a:xfrm>
                <a:custGeom>
                  <a:avLst/>
                  <a:gdLst/>
                  <a:ahLst/>
                  <a:cxnLst>
                    <a:cxn ang="0">
                      <a:pos x="0" y="2064"/>
                    </a:cxn>
                    <a:cxn ang="0">
                      <a:pos x="1897" y="434"/>
                    </a:cxn>
                    <a:cxn ang="0">
                      <a:pos x="1897" y="434"/>
                    </a:cxn>
                    <a:cxn ang="0">
                      <a:pos x="1897" y="0"/>
                    </a:cxn>
                    <a:cxn ang="0">
                      <a:pos x="1897" y="0"/>
                    </a:cxn>
                    <a:cxn ang="0">
                      <a:pos x="0" y="1630"/>
                    </a:cxn>
                    <a:cxn ang="0">
                      <a:pos x="0" y="2064"/>
                    </a:cxn>
                  </a:cxnLst>
                  <a:rect l="0" t="0" r="r" b="b"/>
                  <a:pathLst>
                    <a:path w="1897" h="2064">
                      <a:moveTo>
                        <a:pt x="0" y="2064"/>
                      </a:moveTo>
                      <a:cubicBezTo>
                        <a:pt x="1048" y="2064"/>
                        <a:pt x="1897" y="1334"/>
                        <a:pt x="1897" y="434"/>
                      </a:cubicBezTo>
                      <a:cubicBezTo>
                        <a:pt x="1897" y="434"/>
                        <a:pt x="1897" y="434"/>
                        <a:pt x="1897" y="434"/>
                      </a:cubicBezTo>
                      <a:lnTo>
                        <a:pt x="1897" y="0"/>
                      </a:lnTo>
                      <a:cubicBezTo>
                        <a:pt x="1897" y="0"/>
                        <a:pt x="1897" y="0"/>
                        <a:pt x="1897" y="0"/>
                      </a:cubicBezTo>
                      <a:cubicBezTo>
                        <a:pt x="1897" y="900"/>
                        <a:pt x="1048" y="1630"/>
                        <a:pt x="0" y="1630"/>
                      </a:cubicBezTo>
                      <a:lnTo>
                        <a:pt x="0" y="2064"/>
                      </a:lnTo>
                      <a:close/>
                    </a:path>
                  </a:pathLst>
                </a:custGeom>
                <a:solidFill>
                  <a:srgbClr val="CDCDCD"/>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9181" name="Freeform 29"/>
                <p:cNvSpPr>
                  <a:spLocks/>
                </p:cNvSpPr>
                <p:nvPr/>
              </p:nvSpPr>
              <p:spPr bwMode="auto">
                <a:xfrm>
                  <a:off x="3379" y="1077"/>
                  <a:ext cx="385" cy="957"/>
                </a:xfrm>
                <a:custGeom>
                  <a:avLst/>
                  <a:gdLst/>
                  <a:ahLst/>
                  <a:cxnLst>
                    <a:cxn ang="0">
                      <a:pos x="0" y="4010"/>
                    </a:cxn>
                    <a:cxn ang="0">
                      <a:pos x="1897" y="2380"/>
                    </a:cxn>
                    <a:cxn ang="0">
                      <a:pos x="1897" y="2380"/>
                    </a:cxn>
                    <a:cxn ang="0">
                      <a:pos x="1897" y="1946"/>
                    </a:cxn>
                    <a:cxn ang="0">
                      <a:pos x="633" y="410"/>
                    </a:cxn>
                    <a:cxn ang="0">
                      <a:pos x="633" y="0"/>
                    </a:cxn>
                    <a:cxn ang="0">
                      <a:pos x="0" y="534"/>
                    </a:cxn>
                    <a:cxn ang="0">
                      <a:pos x="633" y="1254"/>
                    </a:cxn>
                    <a:cxn ang="0">
                      <a:pos x="633" y="844"/>
                    </a:cxn>
                    <a:cxn ang="0">
                      <a:pos x="1880" y="2163"/>
                    </a:cxn>
                    <a:cxn ang="0">
                      <a:pos x="1880" y="2163"/>
                    </a:cxn>
                    <a:cxn ang="0">
                      <a:pos x="0" y="3576"/>
                    </a:cxn>
                    <a:cxn ang="0">
                      <a:pos x="0" y="4010"/>
                    </a:cxn>
                  </a:cxnLst>
                  <a:rect l="0" t="0" r="r" b="b"/>
                  <a:pathLst>
                    <a:path w="1897" h="4010">
                      <a:moveTo>
                        <a:pt x="0" y="4010"/>
                      </a:moveTo>
                      <a:cubicBezTo>
                        <a:pt x="1048" y="4010"/>
                        <a:pt x="1897" y="3280"/>
                        <a:pt x="1897" y="2380"/>
                      </a:cubicBezTo>
                      <a:cubicBezTo>
                        <a:pt x="1897" y="2380"/>
                        <a:pt x="1897" y="2380"/>
                        <a:pt x="1897" y="2380"/>
                      </a:cubicBezTo>
                      <a:lnTo>
                        <a:pt x="1897" y="1946"/>
                      </a:lnTo>
                      <a:cubicBezTo>
                        <a:pt x="1897" y="1256"/>
                        <a:pt x="1390" y="640"/>
                        <a:pt x="633" y="410"/>
                      </a:cubicBezTo>
                      <a:lnTo>
                        <a:pt x="633" y="0"/>
                      </a:lnTo>
                      <a:lnTo>
                        <a:pt x="0" y="534"/>
                      </a:lnTo>
                      <a:lnTo>
                        <a:pt x="633" y="1254"/>
                      </a:lnTo>
                      <a:lnTo>
                        <a:pt x="633" y="844"/>
                      </a:lnTo>
                      <a:cubicBezTo>
                        <a:pt x="1304" y="1048"/>
                        <a:pt x="1785" y="1557"/>
                        <a:pt x="1880" y="2163"/>
                      </a:cubicBezTo>
                      <a:lnTo>
                        <a:pt x="1880" y="2163"/>
                      </a:lnTo>
                      <a:cubicBezTo>
                        <a:pt x="1754" y="2972"/>
                        <a:pt x="950" y="3576"/>
                        <a:pt x="0" y="3576"/>
                      </a:cubicBezTo>
                      <a:lnTo>
                        <a:pt x="0" y="4010"/>
                      </a:lnTo>
                      <a:close/>
                    </a:path>
                  </a:pathLst>
                </a:custGeom>
                <a:noFill/>
                <a:ln w="635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9180" name="Freeform 28"/>
                <p:cNvSpPr>
                  <a:spLocks/>
                </p:cNvSpPr>
                <p:nvPr/>
              </p:nvSpPr>
              <p:spPr bwMode="auto">
                <a:xfrm>
                  <a:off x="3760" y="1541"/>
                  <a:ext cx="4" cy="52"/>
                </a:xfrm>
                <a:custGeom>
                  <a:avLst/>
                  <a:gdLst/>
                  <a:ahLst/>
                  <a:cxnLst>
                    <a:cxn ang="0">
                      <a:pos x="4" y="0"/>
                    </a:cxn>
                    <a:cxn ang="0">
                      <a:pos x="4" y="0"/>
                    </a:cxn>
                    <a:cxn ang="0">
                      <a:pos x="0" y="52"/>
                    </a:cxn>
                  </a:cxnLst>
                  <a:rect l="0" t="0" r="r" b="b"/>
                  <a:pathLst>
                    <a:path w="4" h="52">
                      <a:moveTo>
                        <a:pt x="4" y="0"/>
                      </a:moveTo>
                      <a:cubicBezTo>
                        <a:pt x="4" y="0"/>
                        <a:pt x="4" y="0"/>
                        <a:pt x="4" y="0"/>
                      </a:cubicBezTo>
                      <a:cubicBezTo>
                        <a:pt x="4" y="18"/>
                        <a:pt x="2" y="35"/>
                        <a:pt x="0" y="52"/>
                      </a:cubicBezTo>
                    </a:path>
                  </a:pathLst>
                </a:custGeom>
                <a:noFill/>
                <a:ln w="635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49174" name="Group 22"/>
              <p:cNvGrpSpPr>
                <a:grpSpLocks/>
              </p:cNvGrpSpPr>
              <p:nvPr/>
            </p:nvGrpSpPr>
            <p:grpSpPr bwMode="auto">
              <a:xfrm>
                <a:off x="1435" y="1123"/>
                <a:ext cx="417" cy="988"/>
                <a:chOff x="1435" y="1123"/>
                <a:chExt cx="417" cy="988"/>
              </a:xfrm>
            </p:grpSpPr>
            <p:sp>
              <p:nvSpPr>
                <p:cNvPr id="49178" name="Freeform 26"/>
                <p:cNvSpPr>
                  <a:spLocks/>
                </p:cNvSpPr>
                <p:nvPr/>
              </p:nvSpPr>
              <p:spPr bwMode="auto">
                <a:xfrm>
                  <a:off x="1435" y="1123"/>
                  <a:ext cx="417" cy="988"/>
                </a:xfrm>
                <a:custGeom>
                  <a:avLst/>
                  <a:gdLst/>
                  <a:ahLst/>
                  <a:cxnLst>
                    <a:cxn ang="0">
                      <a:pos x="4113" y="0"/>
                    </a:cxn>
                    <a:cxn ang="0">
                      <a:pos x="0" y="3362"/>
                    </a:cxn>
                    <a:cxn ang="0">
                      <a:pos x="0" y="3362"/>
                    </a:cxn>
                    <a:cxn ang="0">
                      <a:pos x="0" y="4257"/>
                    </a:cxn>
                    <a:cxn ang="0">
                      <a:pos x="2742" y="7427"/>
                    </a:cxn>
                    <a:cxn ang="0">
                      <a:pos x="2742" y="8274"/>
                    </a:cxn>
                    <a:cxn ang="0">
                      <a:pos x="4113" y="7172"/>
                    </a:cxn>
                    <a:cxn ang="0">
                      <a:pos x="2742" y="5685"/>
                    </a:cxn>
                    <a:cxn ang="0">
                      <a:pos x="2742" y="6532"/>
                    </a:cxn>
                    <a:cxn ang="0">
                      <a:pos x="37" y="3810"/>
                    </a:cxn>
                    <a:cxn ang="0">
                      <a:pos x="37" y="3809"/>
                    </a:cxn>
                    <a:cxn ang="0">
                      <a:pos x="4113" y="895"/>
                    </a:cxn>
                    <a:cxn ang="0">
                      <a:pos x="4113" y="0"/>
                    </a:cxn>
                  </a:cxnLst>
                  <a:rect l="0" t="0" r="r" b="b"/>
                  <a:pathLst>
                    <a:path w="4113" h="8274">
                      <a:moveTo>
                        <a:pt x="4113" y="0"/>
                      </a:moveTo>
                      <a:cubicBezTo>
                        <a:pt x="1841" y="0"/>
                        <a:pt x="0" y="1505"/>
                        <a:pt x="0" y="3362"/>
                      </a:cubicBezTo>
                      <a:cubicBezTo>
                        <a:pt x="0" y="3362"/>
                        <a:pt x="0" y="3362"/>
                        <a:pt x="0" y="3362"/>
                      </a:cubicBezTo>
                      <a:lnTo>
                        <a:pt x="0" y="4257"/>
                      </a:lnTo>
                      <a:cubicBezTo>
                        <a:pt x="0" y="5682"/>
                        <a:pt x="1099" y="6952"/>
                        <a:pt x="2742" y="7427"/>
                      </a:cubicBezTo>
                      <a:lnTo>
                        <a:pt x="2742" y="8274"/>
                      </a:lnTo>
                      <a:lnTo>
                        <a:pt x="4113" y="7172"/>
                      </a:lnTo>
                      <a:lnTo>
                        <a:pt x="2742" y="5685"/>
                      </a:lnTo>
                      <a:lnTo>
                        <a:pt x="2742" y="6532"/>
                      </a:lnTo>
                      <a:cubicBezTo>
                        <a:pt x="1287" y="6111"/>
                        <a:pt x="242" y="5060"/>
                        <a:pt x="37" y="3810"/>
                      </a:cubicBezTo>
                      <a:lnTo>
                        <a:pt x="37" y="3809"/>
                      </a:lnTo>
                      <a:cubicBezTo>
                        <a:pt x="311" y="2141"/>
                        <a:pt x="2053" y="895"/>
                        <a:pt x="4113" y="895"/>
                      </a:cubicBezTo>
                      <a:lnTo>
                        <a:pt x="4113"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9177" name="Freeform 25"/>
                <p:cNvSpPr>
                  <a:spLocks/>
                </p:cNvSpPr>
                <p:nvPr/>
              </p:nvSpPr>
              <p:spPr bwMode="auto">
                <a:xfrm>
                  <a:off x="1435" y="1123"/>
                  <a:ext cx="417" cy="508"/>
                </a:xfrm>
                <a:custGeom>
                  <a:avLst/>
                  <a:gdLst/>
                  <a:ahLst/>
                  <a:cxnLst>
                    <a:cxn ang="0">
                      <a:pos x="4113" y="0"/>
                    </a:cxn>
                    <a:cxn ang="0">
                      <a:pos x="0" y="3362"/>
                    </a:cxn>
                    <a:cxn ang="0">
                      <a:pos x="0" y="3362"/>
                    </a:cxn>
                    <a:cxn ang="0">
                      <a:pos x="0" y="4257"/>
                    </a:cxn>
                    <a:cxn ang="0">
                      <a:pos x="0" y="4257"/>
                    </a:cxn>
                    <a:cxn ang="0">
                      <a:pos x="4113" y="895"/>
                    </a:cxn>
                    <a:cxn ang="0">
                      <a:pos x="4113" y="0"/>
                    </a:cxn>
                  </a:cxnLst>
                  <a:rect l="0" t="0" r="r" b="b"/>
                  <a:pathLst>
                    <a:path w="4113" h="4257">
                      <a:moveTo>
                        <a:pt x="4113" y="0"/>
                      </a:moveTo>
                      <a:cubicBezTo>
                        <a:pt x="1841" y="0"/>
                        <a:pt x="0" y="1505"/>
                        <a:pt x="0" y="3362"/>
                      </a:cubicBezTo>
                      <a:cubicBezTo>
                        <a:pt x="0" y="3362"/>
                        <a:pt x="0" y="3362"/>
                        <a:pt x="0" y="3362"/>
                      </a:cubicBezTo>
                      <a:lnTo>
                        <a:pt x="0" y="4257"/>
                      </a:lnTo>
                      <a:cubicBezTo>
                        <a:pt x="0" y="4257"/>
                        <a:pt x="0" y="4257"/>
                        <a:pt x="0" y="4257"/>
                      </a:cubicBezTo>
                      <a:cubicBezTo>
                        <a:pt x="0" y="2401"/>
                        <a:pt x="1841" y="895"/>
                        <a:pt x="4113" y="895"/>
                      </a:cubicBezTo>
                      <a:lnTo>
                        <a:pt x="4113" y="0"/>
                      </a:lnTo>
                      <a:close/>
                    </a:path>
                  </a:pathLst>
                </a:custGeom>
                <a:solidFill>
                  <a:srgbClr val="CDCDCD"/>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9176" name="Freeform 24"/>
                <p:cNvSpPr>
                  <a:spLocks/>
                </p:cNvSpPr>
                <p:nvPr/>
              </p:nvSpPr>
              <p:spPr bwMode="auto">
                <a:xfrm>
                  <a:off x="1435" y="1123"/>
                  <a:ext cx="417" cy="988"/>
                </a:xfrm>
                <a:custGeom>
                  <a:avLst/>
                  <a:gdLst/>
                  <a:ahLst/>
                  <a:cxnLst>
                    <a:cxn ang="0">
                      <a:pos x="4113" y="0"/>
                    </a:cxn>
                    <a:cxn ang="0">
                      <a:pos x="0" y="3362"/>
                    </a:cxn>
                    <a:cxn ang="0">
                      <a:pos x="0" y="3362"/>
                    </a:cxn>
                    <a:cxn ang="0">
                      <a:pos x="0" y="4257"/>
                    </a:cxn>
                    <a:cxn ang="0">
                      <a:pos x="2742" y="7427"/>
                    </a:cxn>
                    <a:cxn ang="0">
                      <a:pos x="2742" y="8274"/>
                    </a:cxn>
                    <a:cxn ang="0">
                      <a:pos x="4113" y="7172"/>
                    </a:cxn>
                    <a:cxn ang="0">
                      <a:pos x="2742" y="5685"/>
                    </a:cxn>
                    <a:cxn ang="0">
                      <a:pos x="2742" y="6532"/>
                    </a:cxn>
                    <a:cxn ang="0">
                      <a:pos x="37" y="3810"/>
                    </a:cxn>
                    <a:cxn ang="0">
                      <a:pos x="37" y="3809"/>
                    </a:cxn>
                    <a:cxn ang="0">
                      <a:pos x="4113" y="895"/>
                    </a:cxn>
                    <a:cxn ang="0">
                      <a:pos x="4113" y="0"/>
                    </a:cxn>
                  </a:cxnLst>
                  <a:rect l="0" t="0" r="r" b="b"/>
                  <a:pathLst>
                    <a:path w="4113" h="8274">
                      <a:moveTo>
                        <a:pt x="4113" y="0"/>
                      </a:moveTo>
                      <a:cubicBezTo>
                        <a:pt x="1841" y="0"/>
                        <a:pt x="0" y="1505"/>
                        <a:pt x="0" y="3362"/>
                      </a:cubicBezTo>
                      <a:cubicBezTo>
                        <a:pt x="0" y="3362"/>
                        <a:pt x="0" y="3362"/>
                        <a:pt x="0" y="3362"/>
                      </a:cubicBezTo>
                      <a:lnTo>
                        <a:pt x="0" y="4257"/>
                      </a:lnTo>
                      <a:cubicBezTo>
                        <a:pt x="0" y="5682"/>
                        <a:pt x="1099" y="6952"/>
                        <a:pt x="2742" y="7427"/>
                      </a:cubicBezTo>
                      <a:lnTo>
                        <a:pt x="2742" y="8274"/>
                      </a:lnTo>
                      <a:lnTo>
                        <a:pt x="4113" y="7172"/>
                      </a:lnTo>
                      <a:lnTo>
                        <a:pt x="2742" y="5685"/>
                      </a:lnTo>
                      <a:lnTo>
                        <a:pt x="2742" y="6532"/>
                      </a:lnTo>
                      <a:cubicBezTo>
                        <a:pt x="1287" y="6111"/>
                        <a:pt x="242" y="5060"/>
                        <a:pt x="37" y="3810"/>
                      </a:cubicBezTo>
                      <a:lnTo>
                        <a:pt x="37" y="3809"/>
                      </a:lnTo>
                      <a:cubicBezTo>
                        <a:pt x="311" y="2141"/>
                        <a:pt x="2053" y="895"/>
                        <a:pt x="4113" y="895"/>
                      </a:cubicBezTo>
                      <a:lnTo>
                        <a:pt x="4113" y="0"/>
                      </a:lnTo>
                      <a:close/>
                    </a:path>
                  </a:pathLst>
                </a:custGeom>
                <a:noFill/>
                <a:ln w="635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9175" name="Freeform 23"/>
                <p:cNvSpPr>
                  <a:spLocks/>
                </p:cNvSpPr>
                <p:nvPr/>
              </p:nvSpPr>
              <p:spPr bwMode="auto">
                <a:xfrm>
                  <a:off x="1435" y="1578"/>
                  <a:ext cx="4" cy="53"/>
                </a:xfrm>
                <a:custGeom>
                  <a:avLst/>
                  <a:gdLst/>
                  <a:ahLst/>
                  <a:cxnLst>
                    <a:cxn ang="0">
                      <a:pos x="0" y="53"/>
                    </a:cxn>
                    <a:cxn ang="0">
                      <a:pos x="0" y="53"/>
                    </a:cxn>
                    <a:cxn ang="0">
                      <a:pos x="4" y="0"/>
                    </a:cxn>
                  </a:cxnLst>
                  <a:rect l="0" t="0" r="r" b="b"/>
                  <a:pathLst>
                    <a:path w="4" h="53">
                      <a:moveTo>
                        <a:pt x="0" y="53"/>
                      </a:moveTo>
                      <a:cubicBezTo>
                        <a:pt x="0" y="53"/>
                        <a:pt x="0" y="53"/>
                        <a:pt x="0" y="53"/>
                      </a:cubicBezTo>
                      <a:cubicBezTo>
                        <a:pt x="0" y="35"/>
                        <a:pt x="1" y="17"/>
                        <a:pt x="4" y="0"/>
                      </a:cubicBezTo>
                    </a:path>
                  </a:pathLst>
                </a:custGeom>
                <a:noFill/>
                <a:ln w="635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49169" name="Group 17"/>
              <p:cNvGrpSpPr>
                <a:grpSpLocks/>
              </p:cNvGrpSpPr>
              <p:nvPr/>
            </p:nvGrpSpPr>
            <p:grpSpPr bwMode="auto">
              <a:xfrm>
                <a:off x="1425" y="2098"/>
                <a:ext cx="417" cy="880"/>
                <a:chOff x="1425" y="2098"/>
                <a:chExt cx="417" cy="880"/>
              </a:xfrm>
            </p:grpSpPr>
            <p:sp>
              <p:nvSpPr>
                <p:cNvPr id="49173" name="Freeform 21"/>
                <p:cNvSpPr>
                  <a:spLocks/>
                </p:cNvSpPr>
                <p:nvPr/>
              </p:nvSpPr>
              <p:spPr bwMode="auto">
                <a:xfrm>
                  <a:off x="1425" y="2098"/>
                  <a:ext cx="417" cy="880"/>
                </a:xfrm>
                <a:custGeom>
                  <a:avLst/>
                  <a:gdLst/>
                  <a:ahLst/>
                  <a:cxnLst>
                    <a:cxn ang="0">
                      <a:pos x="4113" y="0"/>
                    </a:cxn>
                    <a:cxn ang="0">
                      <a:pos x="0" y="2994"/>
                    </a:cxn>
                    <a:cxn ang="0">
                      <a:pos x="0" y="2994"/>
                    </a:cxn>
                    <a:cxn ang="0">
                      <a:pos x="0" y="3792"/>
                    </a:cxn>
                    <a:cxn ang="0">
                      <a:pos x="2742" y="6615"/>
                    </a:cxn>
                    <a:cxn ang="0">
                      <a:pos x="2742" y="7369"/>
                    </a:cxn>
                    <a:cxn ang="0">
                      <a:pos x="4113" y="6387"/>
                    </a:cxn>
                    <a:cxn ang="0">
                      <a:pos x="2742" y="5064"/>
                    </a:cxn>
                    <a:cxn ang="0">
                      <a:pos x="2742" y="5817"/>
                    </a:cxn>
                    <a:cxn ang="0">
                      <a:pos x="37" y="3393"/>
                    </a:cxn>
                    <a:cxn ang="0">
                      <a:pos x="37" y="3393"/>
                    </a:cxn>
                    <a:cxn ang="0">
                      <a:pos x="4113" y="798"/>
                    </a:cxn>
                    <a:cxn ang="0">
                      <a:pos x="4113" y="0"/>
                    </a:cxn>
                  </a:cxnLst>
                  <a:rect l="0" t="0" r="r" b="b"/>
                  <a:pathLst>
                    <a:path w="4113" h="7369">
                      <a:moveTo>
                        <a:pt x="4113" y="0"/>
                      </a:moveTo>
                      <a:cubicBezTo>
                        <a:pt x="1841" y="0"/>
                        <a:pt x="0" y="1341"/>
                        <a:pt x="0" y="2994"/>
                      </a:cubicBezTo>
                      <a:cubicBezTo>
                        <a:pt x="0" y="2994"/>
                        <a:pt x="0" y="2994"/>
                        <a:pt x="0" y="2994"/>
                      </a:cubicBezTo>
                      <a:lnTo>
                        <a:pt x="0" y="3792"/>
                      </a:lnTo>
                      <a:cubicBezTo>
                        <a:pt x="0" y="5061"/>
                        <a:pt x="1099" y="6192"/>
                        <a:pt x="2742" y="6615"/>
                      </a:cubicBezTo>
                      <a:lnTo>
                        <a:pt x="2742" y="7369"/>
                      </a:lnTo>
                      <a:lnTo>
                        <a:pt x="4113" y="6387"/>
                      </a:lnTo>
                      <a:lnTo>
                        <a:pt x="2742" y="5064"/>
                      </a:lnTo>
                      <a:lnTo>
                        <a:pt x="2742" y="5817"/>
                      </a:lnTo>
                      <a:cubicBezTo>
                        <a:pt x="1287" y="5443"/>
                        <a:pt x="242" y="4507"/>
                        <a:pt x="37" y="3393"/>
                      </a:cubicBezTo>
                      <a:lnTo>
                        <a:pt x="37" y="3393"/>
                      </a:lnTo>
                      <a:cubicBezTo>
                        <a:pt x="311" y="1907"/>
                        <a:pt x="2053" y="798"/>
                        <a:pt x="4113" y="798"/>
                      </a:cubicBezTo>
                      <a:lnTo>
                        <a:pt x="4113"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9172" name="Freeform 20"/>
                <p:cNvSpPr>
                  <a:spLocks/>
                </p:cNvSpPr>
                <p:nvPr/>
              </p:nvSpPr>
              <p:spPr bwMode="auto">
                <a:xfrm>
                  <a:off x="1425" y="2098"/>
                  <a:ext cx="417" cy="452"/>
                </a:xfrm>
                <a:custGeom>
                  <a:avLst/>
                  <a:gdLst/>
                  <a:ahLst/>
                  <a:cxnLst>
                    <a:cxn ang="0">
                      <a:pos x="4113" y="0"/>
                    </a:cxn>
                    <a:cxn ang="0">
                      <a:pos x="0" y="2994"/>
                    </a:cxn>
                    <a:cxn ang="0">
                      <a:pos x="0" y="2994"/>
                    </a:cxn>
                    <a:cxn ang="0">
                      <a:pos x="0" y="3792"/>
                    </a:cxn>
                    <a:cxn ang="0">
                      <a:pos x="0" y="3792"/>
                    </a:cxn>
                    <a:cxn ang="0">
                      <a:pos x="4113" y="798"/>
                    </a:cxn>
                    <a:cxn ang="0">
                      <a:pos x="4113" y="0"/>
                    </a:cxn>
                  </a:cxnLst>
                  <a:rect l="0" t="0" r="r" b="b"/>
                  <a:pathLst>
                    <a:path w="4113" h="3792">
                      <a:moveTo>
                        <a:pt x="4113" y="0"/>
                      </a:moveTo>
                      <a:cubicBezTo>
                        <a:pt x="1841" y="0"/>
                        <a:pt x="0" y="1341"/>
                        <a:pt x="0" y="2994"/>
                      </a:cubicBezTo>
                      <a:cubicBezTo>
                        <a:pt x="0" y="2994"/>
                        <a:pt x="0" y="2994"/>
                        <a:pt x="0" y="2994"/>
                      </a:cubicBezTo>
                      <a:lnTo>
                        <a:pt x="0" y="3792"/>
                      </a:lnTo>
                      <a:cubicBezTo>
                        <a:pt x="0" y="3792"/>
                        <a:pt x="0" y="3792"/>
                        <a:pt x="0" y="3792"/>
                      </a:cubicBezTo>
                      <a:cubicBezTo>
                        <a:pt x="0" y="2139"/>
                        <a:pt x="1841" y="798"/>
                        <a:pt x="4113" y="798"/>
                      </a:cubicBezTo>
                      <a:lnTo>
                        <a:pt x="4113" y="0"/>
                      </a:lnTo>
                      <a:close/>
                    </a:path>
                  </a:pathLst>
                </a:custGeom>
                <a:solidFill>
                  <a:srgbClr val="CDCDCD"/>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9171" name="Freeform 19"/>
                <p:cNvSpPr>
                  <a:spLocks/>
                </p:cNvSpPr>
                <p:nvPr/>
              </p:nvSpPr>
              <p:spPr bwMode="auto">
                <a:xfrm>
                  <a:off x="1425" y="2098"/>
                  <a:ext cx="417" cy="880"/>
                </a:xfrm>
                <a:custGeom>
                  <a:avLst/>
                  <a:gdLst/>
                  <a:ahLst/>
                  <a:cxnLst>
                    <a:cxn ang="0">
                      <a:pos x="4113" y="0"/>
                    </a:cxn>
                    <a:cxn ang="0">
                      <a:pos x="0" y="2994"/>
                    </a:cxn>
                    <a:cxn ang="0">
                      <a:pos x="0" y="2994"/>
                    </a:cxn>
                    <a:cxn ang="0">
                      <a:pos x="0" y="3792"/>
                    </a:cxn>
                    <a:cxn ang="0">
                      <a:pos x="2742" y="6615"/>
                    </a:cxn>
                    <a:cxn ang="0">
                      <a:pos x="2742" y="7369"/>
                    </a:cxn>
                    <a:cxn ang="0">
                      <a:pos x="4113" y="6387"/>
                    </a:cxn>
                    <a:cxn ang="0">
                      <a:pos x="2742" y="5064"/>
                    </a:cxn>
                    <a:cxn ang="0">
                      <a:pos x="2742" y="5817"/>
                    </a:cxn>
                    <a:cxn ang="0">
                      <a:pos x="37" y="3393"/>
                    </a:cxn>
                    <a:cxn ang="0">
                      <a:pos x="37" y="3393"/>
                    </a:cxn>
                    <a:cxn ang="0">
                      <a:pos x="4113" y="798"/>
                    </a:cxn>
                    <a:cxn ang="0">
                      <a:pos x="4113" y="0"/>
                    </a:cxn>
                  </a:cxnLst>
                  <a:rect l="0" t="0" r="r" b="b"/>
                  <a:pathLst>
                    <a:path w="4113" h="7369">
                      <a:moveTo>
                        <a:pt x="4113" y="0"/>
                      </a:moveTo>
                      <a:cubicBezTo>
                        <a:pt x="1841" y="0"/>
                        <a:pt x="0" y="1341"/>
                        <a:pt x="0" y="2994"/>
                      </a:cubicBezTo>
                      <a:cubicBezTo>
                        <a:pt x="0" y="2994"/>
                        <a:pt x="0" y="2994"/>
                        <a:pt x="0" y="2994"/>
                      </a:cubicBezTo>
                      <a:lnTo>
                        <a:pt x="0" y="3792"/>
                      </a:lnTo>
                      <a:cubicBezTo>
                        <a:pt x="0" y="5061"/>
                        <a:pt x="1099" y="6192"/>
                        <a:pt x="2742" y="6615"/>
                      </a:cubicBezTo>
                      <a:lnTo>
                        <a:pt x="2742" y="7369"/>
                      </a:lnTo>
                      <a:lnTo>
                        <a:pt x="4113" y="6387"/>
                      </a:lnTo>
                      <a:lnTo>
                        <a:pt x="2742" y="5064"/>
                      </a:lnTo>
                      <a:lnTo>
                        <a:pt x="2742" y="5817"/>
                      </a:lnTo>
                      <a:cubicBezTo>
                        <a:pt x="1287" y="5443"/>
                        <a:pt x="242" y="4507"/>
                        <a:pt x="37" y="3393"/>
                      </a:cubicBezTo>
                      <a:lnTo>
                        <a:pt x="37" y="3393"/>
                      </a:lnTo>
                      <a:cubicBezTo>
                        <a:pt x="311" y="1907"/>
                        <a:pt x="2053" y="798"/>
                        <a:pt x="4113" y="798"/>
                      </a:cubicBezTo>
                      <a:lnTo>
                        <a:pt x="4113" y="0"/>
                      </a:lnTo>
                      <a:close/>
                    </a:path>
                  </a:pathLst>
                </a:custGeom>
                <a:noFill/>
                <a:ln w="635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9170" name="Freeform 18"/>
                <p:cNvSpPr>
                  <a:spLocks/>
                </p:cNvSpPr>
                <p:nvPr/>
              </p:nvSpPr>
              <p:spPr bwMode="auto">
                <a:xfrm>
                  <a:off x="1425" y="2503"/>
                  <a:ext cx="3" cy="47"/>
                </a:xfrm>
                <a:custGeom>
                  <a:avLst/>
                  <a:gdLst/>
                  <a:ahLst/>
                  <a:cxnLst>
                    <a:cxn ang="0">
                      <a:pos x="0" y="47"/>
                    </a:cxn>
                    <a:cxn ang="0">
                      <a:pos x="0" y="47"/>
                    </a:cxn>
                    <a:cxn ang="0">
                      <a:pos x="3" y="0"/>
                    </a:cxn>
                  </a:cxnLst>
                  <a:rect l="0" t="0" r="r" b="b"/>
                  <a:pathLst>
                    <a:path w="3" h="47">
                      <a:moveTo>
                        <a:pt x="0" y="47"/>
                      </a:moveTo>
                      <a:cubicBezTo>
                        <a:pt x="0" y="47"/>
                        <a:pt x="0" y="47"/>
                        <a:pt x="0" y="47"/>
                      </a:cubicBezTo>
                      <a:cubicBezTo>
                        <a:pt x="0" y="32"/>
                        <a:pt x="1" y="16"/>
                        <a:pt x="3" y="0"/>
                      </a:cubicBezTo>
                    </a:path>
                  </a:pathLst>
                </a:custGeom>
                <a:noFill/>
                <a:ln w="635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49164" name="Group 12"/>
              <p:cNvGrpSpPr>
                <a:grpSpLocks/>
              </p:cNvGrpSpPr>
              <p:nvPr/>
            </p:nvGrpSpPr>
            <p:grpSpPr bwMode="auto">
              <a:xfrm>
                <a:off x="1435" y="2982"/>
                <a:ext cx="408" cy="934"/>
                <a:chOff x="1435" y="2982"/>
                <a:chExt cx="408" cy="934"/>
              </a:xfrm>
            </p:grpSpPr>
            <p:sp>
              <p:nvSpPr>
                <p:cNvPr id="49168" name="Freeform 16"/>
                <p:cNvSpPr>
                  <a:spLocks/>
                </p:cNvSpPr>
                <p:nvPr/>
              </p:nvSpPr>
              <p:spPr bwMode="auto">
                <a:xfrm>
                  <a:off x="1435" y="2982"/>
                  <a:ext cx="408" cy="934"/>
                </a:xfrm>
                <a:custGeom>
                  <a:avLst/>
                  <a:gdLst/>
                  <a:ahLst/>
                  <a:cxnLst>
                    <a:cxn ang="0">
                      <a:pos x="2014" y="0"/>
                    </a:cxn>
                    <a:cxn ang="0">
                      <a:pos x="0" y="1589"/>
                    </a:cxn>
                    <a:cxn ang="0">
                      <a:pos x="0" y="1589"/>
                    </a:cxn>
                    <a:cxn ang="0">
                      <a:pos x="0" y="2013"/>
                    </a:cxn>
                    <a:cxn ang="0">
                      <a:pos x="1342" y="3512"/>
                    </a:cxn>
                    <a:cxn ang="0">
                      <a:pos x="1342" y="3912"/>
                    </a:cxn>
                    <a:cxn ang="0">
                      <a:pos x="2013" y="3391"/>
                    </a:cxn>
                    <a:cxn ang="0">
                      <a:pos x="1342" y="2688"/>
                    </a:cxn>
                    <a:cxn ang="0">
                      <a:pos x="1342" y="3088"/>
                    </a:cxn>
                    <a:cxn ang="0">
                      <a:pos x="18" y="1801"/>
                    </a:cxn>
                    <a:cxn ang="0">
                      <a:pos x="18" y="1801"/>
                    </a:cxn>
                    <a:cxn ang="0">
                      <a:pos x="2013" y="423"/>
                    </a:cxn>
                    <a:cxn ang="0">
                      <a:pos x="2014" y="0"/>
                    </a:cxn>
                  </a:cxnLst>
                  <a:rect l="0" t="0" r="r" b="b"/>
                  <a:pathLst>
                    <a:path w="2014" h="3912">
                      <a:moveTo>
                        <a:pt x="2014" y="0"/>
                      </a:moveTo>
                      <a:cubicBezTo>
                        <a:pt x="902" y="0"/>
                        <a:pt x="0" y="712"/>
                        <a:pt x="0" y="1589"/>
                      </a:cubicBezTo>
                      <a:cubicBezTo>
                        <a:pt x="0" y="1589"/>
                        <a:pt x="0" y="1589"/>
                        <a:pt x="0" y="1589"/>
                      </a:cubicBezTo>
                      <a:lnTo>
                        <a:pt x="0" y="2013"/>
                      </a:lnTo>
                      <a:cubicBezTo>
                        <a:pt x="0" y="2687"/>
                        <a:pt x="538" y="3287"/>
                        <a:pt x="1342" y="3512"/>
                      </a:cubicBezTo>
                      <a:lnTo>
                        <a:pt x="1342" y="3912"/>
                      </a:lnTo>
                      <a:lnTo>
                        <a:pt x="2013" y="3391"/>
                      </a:lnTo>
                      <a:lnTo>
                        <a:pt x="1342" y="2688"/>
                      </a:lnTo>
                      <a:lnTo>
                        <a:pt x="1342" y="3088"/>
                      </a:lnTo>
                      <a:cubicBezTo>
                        <a:pt x="630" y="2889"/>
                        <a:pt x="119" y="2393"/>
                        <a:pt x="18" y="1801"/>
                      </a:cubicBezTo>
                      <a:lnTo>
                        <a:pt x="18" y="1801"/>
                      </a:lnTo>
                      <a:cubicBezTo>
                        <a:pt x="152" y="1012"/>
                        <a:pt x="1005" y="423"/>
                        <a:pt x="2013" y="423"/>
                      </a:cubicBezTo>
                      <a:lnTo>
                        <a:pt x="2014"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9167" name="Freeform 15"/>
                <p:cNvSpPr>
                  <a:spLocks/>
                </p:cNvSpPr>
                <p:nvPr/>
              </p:nvSpPr>
              <p:spPr bwMode="auto">
                <a:xfrm>
                  <a:off x="1435" y="2982"/>
                  <a:ext cx="408" cy="481"/>
                </a:xfrm>
                <a:custGeom>
                  <a:avLst/>
                  <a:gdLst/>
                  <a:ahLst/>
                  <a:cxnLst>
                    <a:cxn ang="0">
                      <a:pos x="4027" y="0"/>
                    </a:cxn>
                    <a:cxn ang="0">
                      <a:pos x="0" y="3179"/>
                    </a:cxn>
                    <a:cxn ang="0">
                      <a:pos x="0" y="3179"/>
                    </a:cxn>
                    <a:cxn ang="0">
                      <a:pos x="0" y="4026"/>
                    </a:cxn>
                    <a:cxn ang="0">
                      <a:pos x="0" y="4026"/>
                    </a:cxn>
                    <a:cxn ang="0">
                      <a:pos x="4026" y="847"/>
                    </a:cxn>
                    <a:cxn ang="0">
                      <a:pos x="4027" y="0"/>
                    </a:cxn>
                  </a:cxnLst>
                  <a:rect l="0" t="0" r="r" b="b"/>
                  <a:pathLst>
                    <a:path w="4027" h="4026">
                      <a:moveTo>
                        <a:pt x="4027" y="0"/>
                      </a:moveTo>
                      <a:cubicBezTo>
                        <a:pt x="1803" y="0"/>
                        <a:pt x="0" y="1424"/>
                        <a:pt x="0" y="3179"/>
                      </a:cubicBezTo>
                      <a:cubicBezTo>
                        <a:pt x="0" y="3179"/>
                        <a:pt x="0" y="3179"/>
                        <a:pt x="0" y="3179"/>
                      </a:cubicBezTo>
                      <a:lnTo>
                        <a:pt x="0" y="4026"/>
                      </a:lnTo>
                      <a:cubicBezTo>
                        <a:pt x="0" y="4026"/>
                        <a:pt x="0" y="4026"/>
                        <a:pt x="0" y="4026"/>
                      </a:cubicBezTo>
                      <a:cubicBezTo>
                        <a:pt x="0" y="2271"/>
                        <a:pt x="1803" y="847"/>
                        <a:pt x="4026" y="847"/>
                      </a:cubicBezTo>
                      <a:lnTo>
                        <a:pt x="4027" y="0"/>
                      </a:lnTo>
                      <a:close/>
                    </a:path>
                  </a:pathLst>
                </a:custGeom>
                <a:solidFill>
                  <a:srgbClr val="CDCDCD"/>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9166" name="Freeform 14"/>
                <p:cNvSpPr>
                  <a:spLocks/>
                </p:cNvSpPr>
                <p:nvPr/>
              </p:nvSpPr>
              <p:spPr bwMode="auto">
                <a:xfrm>
                  <a:off x="1435" y="2982"/>
                  <a:ext cx="408" cy="934"/>
                </a:xfrm>
                <a:custGeom>
                  <a:avLst/>
                  <a:gdLst/>
                  <a:ahLst/>
                  <a:cxnLst>
                    <a:cxn ang="0">
                      <a:pos x="2014" y="0"/>
                    </a:cxn>
                    <a:cxn ang="0">
                      <a:pos x="0" y="1589"/>
                    </a:cxn>
                    <a:cxn ang="0">
                      <a:pos x="0" y="1589"/>
                    </a:cxn>
                    <a:cxn ang="0">
                      <a:pos x="0" y="2013"/>
                    </a:cxn>
                    <a:cxn ang="0">
                      <a:pos x="1342" y="3512"/>
                    </a:cxn>
                    <a:cxn ang="0">
                      <a:pos x="1342" y="3912"/>
                    </a:cxn>
                    <a:cxn ang="0">
                      <a:pos x="2013" y="3391"/>
                    </a:cxn>
                    <a:cxn ang="0">
                      <a:pos x="1342" y="2688"/>
                    </a:cxn>
                    <a:cxn ang="0">
                      <a:pos x="1342" y="3088"/>
                    </a:cxn>
                    <a:cxn ang="0">
                      <a:pos x="18" y="1801"/>
                    </a:cxn>
                    <a:cxn ang="0">
                      <a:pos x="18" y="1801"/>
                    </a:cxn>
                    <a:cxn ang="0">
                      <a:pos x="2013" y="423"/>
                    </a:cxn>
                    <a:cxn ang="0">
                      <a:pos x="2014" y="0"/>
                    </a:cxn>
                  </a:cxnLst>
                  <a:rect l="0" t="0" r="r" b="b"/>
                  <a:pathLst>
                    <a:path w="2014" h="3912">
                      <a:moveTo>
                        <a:pt x="2014" y="0"/>
                      </a:moveTo>
                      <a:cubicBezTo>
                        <a:pt x="902" y="0"/>
                        <a:pt x="0" y="712"/>
                        <a:pt x="0" y="1589"/>
                      </a:cubicBezTo>
                      <a:cubicBezTo>
                        <a:pt x="0" y="1589"/>
                        <a:pt x="0" y="1589"/>
                        <a:pt x="0" y="1589"/>
                      </a:cubicBezTo>
                      <a:lnTo>
                        <a:pt x="0" y="2013"/>
                      </a:lnTo>
                      <a:cubicBezTo>
                        <a:pt x="0" y="2687"/>
                        <a:pt x="538" y="3287"/>
                        <a:pt x="1342" y="3512"/>
                      </a:cubicBezTo>
                      <a:lnTo>
                        <a:pt x="1342" y="3912"/>
                      </a:lnTo>
                      <a:lnTo>
                        <a:pt x="2013" y="3391"/>
                      </a:lnTo>
                      <a:lnTo>
                        <a:pt x="1342" y="2688"/>
                      </a:lnTo>
                      <a:lnTo>
                        <a:pt x="1342" y="3088"/>
                      </a:lnTo>
                      <a:cubicBezTo>
                        <a:pt x="630" y="2889"/>
                        <a:pt x="119" y="2393"/>
                        <a:pt x="18" y="1801"/>
                      </a:cubicBezTo>
                      <a:lnTo>
                        <a:pt x="18" y="1801"/>
                      </a:lnTo>
                      <a:cubicBezTo>
                        <a:pt x="152" y="1012"/>
                        <a:pt x="1005" y="423"/>
                        <a:pt x="2013" y="423"/>
                      </a:cubicBezTo>
                      <a:lnTo>
                        <a:pt x="2014" y="0"/>
                      </a:lnTo>
                      <a:close/>
                    </a:path>
                  </a:pathLst>
                </a:custGeom>
                <a:noFill/>
                <a:ln w="635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9165" name="Freeform 13"/>
                <p:cNvSpPr>
                  <a:spLocks/>
                </p:cNvSpPr>
                <p:nvPr/>
              </p:nvSpPr>
              <p:spPr bwMode="auto">
                <a:xfrm>
                  <a:off x="1435" y="3412"/>
                  <a:ext cx="3" cy="51"/>
                </a:xfrm>
                <a:custGeom>
                  <a:avLst/>
                  <a:gdLst/>
                  <a:ahLst/>
                  <a:cxnLst>
                    <a:cxn ang="0">
                      <a:pos x="0" y="51"/>
                    </a:cxn>
                    <a:cxn ang="0">
                      <a:pos x="0" y="51"/>
                    </a:cxn>
                    <a:cxn ang="0">
                      <a:pos x="3" y="0"/>
                    </a:cxn>
                  </a:cxnLst>
                  <a:rect l="0" t="0" r="r" b="b"/>
                  <a:pathLst>
                    <a:path w="3" h="51">
                      <a:moveTo>
                        <a:pt x="0" y="51"/>
                      </a:moveTo>
                      <a:cubicBezTo>
                        <a:pt x="0" y="51"/>
                        <a:pt x="0" y="51"/>
                        <a:pt x="0" y="51"/>
                      </a:cubicBezTo>
                      <a:cubicBezTo>
                        <a:pt x="0" y="34"/>
                        <a:pt x="1" y="17"/>
                        <a:pt x="3" y="0"/>
                      </a:cubicBezTo>
                    </a:path>
                  </a:pathLst>
                </a:custGeom>
                <a:noFill/>
                <a:ln w="635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49159" name="Group 7"/>
              <p:cNvGrpSpPr>
                <a:grpSpLocks/>
              </p:cNvGrpSpPr>
              <p:nvPr/>
            </p:nvGrpSpPr>
            <p:grpSpPr bwMode="auto">
              <a:xfrm>
                <a:off x="1427" y="3908"/>
                <a:ext cx="417" cy="900"/>
                <a:chOff x="1427" y="3908"/>
                <a:chExt cx="417" cy="900"/>
              </a:xfrm>
            </p:grpSpPr>
            <p:sp>
              <p:nvSpPr>
                <p:cNvPr id="49163" name="Freeform 11"/>
                <p:cNvSpPr>
                  <a:spLocks/>
                </p:cNvSpPr>
                <p:nvPr/>
              </p:nvSpPr>
              <p:spPr bwMode="auto">
                <a:xfrm>
                  <a:off x="1427" y="3908"/>
                  <a:ext cx="417" cy="900"/>
                </a:xfrm>
                <a:custGeom>
                  <a:avLst/>
                  <a:gdLst/>
                  <a:ahLst/>
                  <a:cxnLst>
                    <a:cxn ang="0">
                      <a:pos x="2057" y="0"/>
                    </a:cxn>
                    <a:cxn ang="0">
                      <a:pos x="0" y="1533"/>
                    </a:cxn>
                    <a:cxn ang="0">
                      <a:pos x="0" y="1533"/>
                    </a:cxn>
                    <a:cxn ang="0">
                      <a:pos x="0" y="1942"/>
                    </a:cxn>
                    <a:cxn ang="0">
                      <a:pos x="1371" y="3387"/>
                    </a:cxn>
                    <a:cxn ang="0">
                      <a:pos x="1371" y="3773"/>
                    </a:cxn>
                    <a:cxn ang="0">
                      <a:pos x="2057" y="3270"/>
                    </a:cxn>
                    <a:cxn ang="0">
                      <a:pos x="1371" y="2593"/>
                    </a:cxn>
                    <a:cxn ang="0">
                      <a:pos x="1371" y="2978"/>
                    </a:cxn>
                    <a:cxn ang="0">
                      <a:pos x="19" y="1737"/>
                    </a:cxn>
                    <a:cxn ang="0">
                      <a:pos x="19" y="1737"/>
                    </a:cxn>
                    <a:cxn ang="0">
                      <a:pos x="2057" y="409"/>
                    </a:cxn>
                    <a:cxn ang="0">
                      <a:pos x="2057" y="0"/>
                    </a:cxn>
                  </a:cxnLst>
                  <a:rect l="0" t="0" r="r" b="b"/>
                  <a:pathLst>
                    <a:path w="2057" h="3773">
                      <a:moveTo>
                        <a:pt x="2057" y="0"/>
                      </a:moveTo>
                      <a:cubicBezTo>
                        <a:pt x="921" y="0"/>
                        <a:pt x="0" y="687"/>
                        <a:pt x="0" y="1533"/>
                      </a:cubicBezTo>
                      <a:cubicBezTo>
                        <a:pt x="0" y="1533"/>
                        <a:pt x="0" y="1533"/>
                        <a:pt x="0" y="1533"/>
                      </a:cubicBezTo>
                      <a:lnTo>
                        <a:pt x="0" y="1942"/>
                      </a:lnTo>
                      <a:cubicBezTo>
                        <a:pt x="0" y="2591"/>
                        <a:pt x="550" y="3170"/>
                        <a:pt x="1371" y="3387"/>
                      </a:cubicBezTo>
                      <a:lnTo>
                        <a:pt x="1371" y="3773"/>
                      </a:lnTo>
                      <a:lnTo>
                        <a:pt x="2057" y="3270"/>
                      </a:lnTo>
                      <a:lnTo>
                        <a:pt x="1371" y="2593"/>
                      </a:lnTo>
                      <a:lnTo>
                        <a:pt x="1371" y="2978"/>
                      </a:lnTo>
                      <a:cubicBezTo>
                        <a:pt x="644" y="2787"/>
                        <a:pt x="121" y="2308"/>
                        <a:pt x="19" y="1737"/>
                      </a:cubicBezTo>
                      <a:lnTo>
                        <a:pt x="19" y="1737"/>
                      </a:lnTo>
                      <a:cubicBezTo>
                        <a:pt x="156" y="977"/>
                        <a:pt x="1027" y="409"/>
                        <a:pt x="2057" y="409"/>
                      </a:cubicBezTo>
                      <a:lnTo>
                        <a:pt x="2057"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9162" name="Freeform 10"/>
                <p:cNvSpPr>
                  <a:spLocks/>
                </p:cNvSpPr>
                <p:nvPr/>
              </p:nvSpPr>
              <p:spPr bwMode="auto">
                <a:xfrm>
                  <a:off x="1427" y="3908"/>
                  <a:ext cx="417" cy="463"/>
                </a:xfrm>
                <a:custGeom>
                  <a:avLst/>
                  <a:gdLst/>
                  <a:ahLst/>
                  <a:cxnLst>
                    <a:cxn ang="0">
                      <a:pos x="2057" y="0"/>
                    </a:cxn>
                    <a:cxn ang="0">
                      <a:pos x="0" y="1533"/>
                    </a:cxn>
                    <a:cxn ang="0">
                      <a:pos x="0" y="1533"/>
                    </a:cxn>
                    <a:cxn ang="0">
                      <a:pos x="0" y="1942"/>
                    </a:cxn>
                    <a:cxn ang="0">
                      <a:pos x="0" y="1942"/>
                    </a:cxn>
                    <a:cxn ang="0">
                      <a:pos x="2057" y="409"/>
                    </a:cxn>
                    <a:cxn ang="0">
                      <a:pos x="2057" y="0"/>
                    </a:cxn>
                  </a:cxnLst>
                  <a:rect l="0" t="0" r="r" b="b"/>
                  <a:pathLst>
                    <a:path w="2057" h="1942">
                      <a:moveTo>
                        <a:pt x="2057" y="0"/>
                      </a:moveTo>
                      <a:cubicBezTo>
                        <a:pt x="921" y="0"/>
                        <a:pt x="0" y="687"/>
                        <a:pt x="0" y="1533"/>
                      </a:cubicBezTo>
                      <a:cubicBezTo>
                        <a:pt x="0" y="1533"/>
                        <a:pt x="0" y="1533"/>
                        <a:pt x="0" y="1533"/>
                      </a:cubicBezTo>
                      <a:lnTo>
                        <a:pt x="0" y="1942"/>
                      </a:lnTo>
                      <a:cubicBezTo>
                        <a:pt x="0" y="1942"/>
                        <a:pt x="0" y="1942"/>
                        <a:pt x="0" y="1942"/>
                      </a:cubicBezTo>
                      <a:cubicBezTo>
                        <a:pt x="0" y="1095"/>
                        <a:pt x="921" y="409"/>
                        <a:pt x="2057" y="409"/>
                      </a:cubicBezTo>
                      <a:lnTo>
                        <a:pt x="2057" y="0"/>
                      </a:lnTo>
                      <a:close/>
                    </a:path>
                  </a:pathLst>
                </a:custGeom>
                <a:solidFill>
                  <a:srgbClr val="CDCDCD"/>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9161" name="Freeform 9"/>
                <p:cNvSpPr>
                  <a:spLocks/>
                </p:cNvSpPr>
                <p:nvPr/>
              </p:nvSpPr>
              <p:spPr bwMode="auto">
                <a:xfrm>
                  <a:off x="1427" y="3908"/>
                  <a:ext cx="417" cy="900"/>
                </a:xfrm>
                <a:custGeom>
                  <a:avLst/>
                  <a:gdLst/>
                  <a:ahLst/>
                  <a:cxnLst>
                    <a:cxn ang="0">
                      <a:pos x="2057" y="0"/>
                    </a:cxn>
                    <a:cxn ang="0">
                      <a:pos x="0" y="1533"/>
                    </a:cxn>
                    <a:cxn ang="0">
                      <a:pos x="0" y="1533"/>
                    </a:cxn>
                    <a:cxn ang="0">
                      <a:pos x="0" y="1942"/>
                    </a:cxn>
                    <a:cxn ang="0">
                      <a:pos x="1371" y="3387"/>
                    </a:cxn>
                    <a:cxn ang="0">
                      <a:pos x="1371" y="3773"/>
                    </a:cxn>
                    <a:cxn ang="0">
                      <a:pos x="2057" y="3270"/>
                    </a:cxn>
                    <a:cxn ang="0">
                      <a:pos x="1371" y="2593"/>
                    </a:cxn>
                    <a:cxn ang="0">
                      <a:pos x="1371" y="2978"/>
                    </a:cxn>
                    <a:cxn ang="0">
                      <a:pos x="19" y="1737"/>
                    </a:cxn>
                    <a:cxn ang="0">
                      <a:pos x="19" y="1737"/>
                    </a:cxn>
                    <a:cxn ang="0">
                      <a:pos x="2057" y="409"/>
                    </a:cxn>
                    <a:cxn ang="0">
                      <a:pos x="2057" y="0"/>
                    </a:cxn>
                  </a:cxnLst>
                  <a:rect l="0" t="0" r="r" b="b"/>
                  <a:pathLst>
                    <a:path w="2057" h="3773">
                      <a:moveTo>
                        <a:pt x="2057" y="0"/>
                      </a:moveTo>
                      <a:cubicBezTo>
                        <a:pt x="921" y="0"/>
                        <a:pt x="0" y="687"/>
                        <a:pt x="0" y="1533"/>
                      </a:cubicBezTo>
                      <a:cubicBezTo>
                        <a:pt x="0" y="1533"/>
                        <a:pt x="0" y="1533"/>
                        <a:pt x="0" y="1533"/>
                      </a:cubicBezTo>
                      <a:lnTo>
                        <a:pt x="0" y="1942"/>
                      </a:lnTo>
                      <a:cubicBezTo>
                        <a:pt x="0" y="2591"/>
                        <a:pt x="550" y="3170"/>
                        <a:pt x="1371" y="3387"/>
                      </a:cubicBezTo>
                      <a:lnTo>
                        <a:pt x="1371" y="3773"/>
                      </a:lnTo>
                      <a:lnTo>
                        <a:pt x="2057" y="3270"/>
                      </a:lnTo>
                      <a:lnTo>
                        <a:pt x="1371" y="2593"/>
                      </a:lnTo>
                      <a:lnTo>
                        <a:pt x="1371" y="2978"/>
                      </a:lnTo>
                      <a:cubicBezTo>
                        <a:pt x="644" y="2787"/>
                        <a:pt x="121" y="2308"/>
                        <a:pt x="19" y="1737"/>
                      </a:cubicBezTo>
                      <a:lnTo>
                        <a:pt x="19" y="1737"/>
                      </a:lnTo>
                      <a:cubicBezTo>
                        <a:pt x="156" y="977"/>
                        <a:pt x="1027" y="409"/>
                        <a:pt x="2057" y="409"/>
                      </a:cubicBezTo>
                      <a:lnTo>
                        <a:pt x="2057" y="0"/>
                      </a:lnTo>
                      <a:close/>
                    </a:path>
                  </a:pathLst>
                </a:custGeom>
                <a:noFill/>
                <a:ln w="635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9160" name="Freeform 8"/>
                <p:cNvSpPr>
                  <a:spLocks/>
                </p:cNvSpPr>
                <p:nvPr/>
              </p:nvSpPr>
              <p:spPr bwMode="auto">
                <a:xfrm>
                  <a:off x="1427" y="4322"/>
                  <a:ext cx="4" cy="49"/>
                </a:xfrm>
                <a:custGeom>
                  <a:avLst/>
                  <a:gdLst/>
                  <a:ahLst/>
                  <a:cxnLst>
                    <a:cxn ang="0">
                      <a:pos x="0" y="49"/>
                    </a:cxn>
                    <a:cxn ang="0">
                      <a:pos x="0" y="49"/>
                    </a:cxn>
                    <a:cxn ang="0">
                      <a:pos x="4" y="0"/>
                    </a:cxn>
                  </a:cxnLst>
                  <a:rect l="0" t="0" r="r" b="b"/>
                  <a:pathLst>
                    <a:path w="4" h="49">
                      <a:moveTo>
                        <a:pt x="0" y="49"/>
                      </a:moveTo>
                      <a:cubicBezTo>
                        <a:pt x="0" y="49"/>
                        <a:pt x="0" y="49"/>
                        <a:pt x="0" y="49"/>
                      </a:cubicBezTo>
                      <a:cubicBezTo>
                        <a:pt x="0" y="33"/>
                        <a:pt x="1" y="17"/>
                        <a:pt x="4" y="0"/>
                      </a:cubicBezTo>
                    </a:path>
                  </a:pathLst>
                </a:custGeom>
                <a:noFill/>
                <a:ln w="635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grpSp>
          <p:sp>
            <p:nvSpPr>
              <p:cNvPr id="49158" name="Rectangle 6"/>
              <p:cNvSpPr>
                <a:spLocks noChangeArrowheads="1"/>
              </p:cNvSpPr>
              <p:nvPr/>
            </p:nvSpPr>
            <p:spPr bwMode="auto">
              <a:xfrm>
                <a:off x="1620" y="180"/>
                <a:ext cx="2160" cy="5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Etapas del Ciclo de Vida de un proyecto</a:t>
                </a:r>
                <a:endParaRPr kumimoji="0" lang="es-EC" sz="1800" b="0" i="0" u="none" strike="noStrike" cap="none" normalizeH="0" baseline="0" smtClean="0">
                  <a:ln>
                    <a:noFill/>
                  </a:ln>
                  <a:solidFill>
                    <a:schemeClr val="tx1"/>
                  </a:solidFill>
                  <a:effectLst/>
                  <a:latin typeface="Arial" pitchFamily="34" charset="0"/>
                </a:endParaRPr>
              </a:p>
            </p:txBody>
          </p:sp>
          <p:sp>
            <p:nvSpPr>
              <p:cNvPr id="49157" name="Rectangle 5"/>
              <p:cNvSpPr>
                <a:spLocks noChangeArrowheads="1"/>
              </p:cNvSpPr>
              <p:nvPr/>
            </p:nvSpPr>
            <p:spPr bwMode="auto">
              <a:xfrm>
                <a:off x="-180" y="2160"/>
                <a:ext cx="1800" cy="5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Planos Especificaciones EDT</a:t>
                </a:r>
                <a:endParaRPr kumimoji="0" lang="es-EC" sz="1800" b="0" i="0" u="none" strike="noStrike" cap="none" normalizeH="0" baseline="0" smtClean="0">
                  <a:ln>
                    <a:noFill/>
                  </a:ln>
                  <a:solidFill>
                    <a:schemeClr val="tx1"/>
                  </a:solidFill>
                  <a:effectLst/>
                  <a:latin typeface="Arial" pitchFamily="34" charset="0"/>
                </a:endParaRPr>
              </a:p>
            </p:txBody>
          </p:sp>
          <p:sp>
            <p:nvSpPr>
              <p:cNvPr id="49156" name="Rectangle 4"/>
              <p:cNvSpPr>
                <a:spLocks noChangeArrowheads="1"/>
              </p:cNvSpPr>
              <p:nvPr/>
            </p:nvSpPr>
            <p:spPr bwMode="auto">
              <a:xfrm>
                <a:off x="-180" y="1260"/>
                <a:ext cx="1395" cy="5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Arial" pitchFamily="34" charset="0"/>
                    <a:ea typeface="Times New Roman" pitchFamily="18" charset="0"/>
                    <a:cs typeface="Verdana" pitchFamily="34" charset="0"/>
                  </a:rPr>
                  <a:t>Objetivos, Alcances. Alternativas</a:t>
                </a:r>
                <a:endParaRPr kumimoji="0" lang="es-EC" sz="1800" b="0" i="0" u="none" strike="noStrike" cap="none" normalizeH="0" baseline="0" smtClean="0">
                  <a:ln>
                    <a:noFill/>
                  </a:ln>
                  <a:solidFill>
                    <a:schemeClr val="tx1"/>
                  </a:solidFill>
                  <a:effectLst/>
                  <a:latin typeface="Arial" pitchFamily="34" charset="0"/>
                </a:endParaRPr>
              </a:p>
            </p:txBody>
          </p:sp>
        </p:grpSp>
        <p:sp>
          <p:nvSpPr>
            <p:cNvPr id="136" name="Rectangle 112"/>
            <p:cNvSpPr>
              <a:spLocks noChangeArrowheads="1"/>
            </p:cNvSpPr>
            <p:nvPr/>
          </p:nvSpPr>
          <p:spPr bwMode="auto">
            <a:xfrm>
              <a:off x="1979712" y="2636912"/>
              <a:ext cx="704850" cy="129516"/>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s-EC" sz="900" b="1" dirty="0" smtClean="0">
                  <a:solidFill>
                    <a:srgbClr val="000000"/>
                  </a:solidFill>
                  <a:latin typeface="Arial" pitchFamily="34" charset="0"/>
                </a:rPr>
                <a:t>     </a:t>
              </a:r>
              <a:r>
                <a:rPr lang="es-EC" sz="1200" b="1" dirty="0" smtClean="0">
                  <a:solidFill>
                    <a:srgbClr val="000000"/>
                  </a:solidFill>
                  <a:latin typeface="Arial" pitchFamily="34" charset="0"/>
                </a:rPr>
                <a:t>Inicio</a:t>
              </a:r>
              <a:endParaRPr kumimoji="0" lang="es-EC" sz="1200" b="0" i="0" u="none" strike="noStrike" cap="none" normalizeH="0" baseline="0" dirty="0" smtClean="0">
                <a:ln>
                  <a:noFill/>
                </a:ln>
                <a:solidFill>
                  <a:schemeClr val="tx1"/>
                </a:solidFill>
                <a:effectLst/>
                <a:latin typeface="Arial" pitchFamily="34" charset="0"/>
              </a:endParaRPr>
            </a:p>
          </p:txBody>
        </p:sp>
        <p:sp>
          <p:nvSpPr>
            <p:cNvPr id="137" name="Rectangle 112"/>
            <p:cNvSpPr>
              <a:spLocks noChangeArrowheads="1"/>
            </p:cNvSpPr>
            <p:nvPr/>
          </p:nvSpPr>
          <p:spPr bwMode="auto">
            <a:xfrm>
              <a:off x="1835696" y="3212976"/>
              <a:ext cx="704850" cy="129516"/>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s-EC" sz="1200" b="1" dirty="0" smtClean="0">
                  <a:solidFill>
                    <a:srgbClr val="000000"/>
                  </a:solidFill>
                  <a:latin typeface="Arial" pitchFamily="34" charset="0"/>
                </a:rPr>
                <a:t>  Planificación</a:t>
              </a:r>
              <a:endParaRPr kumimoji="0" lang="es-EC" sz="1200" b="0" i="0" u="none" strike="noStrike" cap="none" normalizeH="0" baseline="0" dirty="0" smtClean="0">
                <a:ln>
                  <a:noFill/>
                </a:ln>
                <a:solidFill>
                  <a:schemeClr val="tx1"/>
                </a:solidFill>
                <a:effectLst/>
                <a:latin typeface="Arial" pitchFamily="34" charset="0"/>
              </a:endParaRPr>
            </a:p>
          </p:txBody>
        </p:sp>
        <p:sp>
          <p:nvSpPr>
            <p:cNvPr id="138" name="Rectangle 112"/>
            <p:cNvSpPr>
              <a:spLocks noChangeArrowheads="1"/>
            </p:cNvSpPr>
            <p:nvPr/>
          </p:nvSpPr>
          <p:spPr bwMode="auto">
            <a:xfrm>
              <a:off x="1763688" y="3717032"/>
              <a:ext cx="720080" cy="144016"/>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s-EC" sz="900" b="1" dirty="0" smtClean="0">
                  <a:solidFill>
                    <a:srgbClr val="000000"/>
                  </a:solidFill>
                  <a:latin typeface="Arial" pitchFamily="34" charset="0"/>
                </a:rPr>
                <a:t>     </a:t>
              </a:r>
              <a:r>
                <a:rPr lang="es-EC" sz="1200" b="1" dirty="0" smtClean="0">
                  <a:solidFill>
                    <a:srgbClr val="000000"/>
                  </a:solidFill>
                  <a:latin typeface="Arial" pitchFamily="34" charset="0"/>
                </a:rPr>
                <a:t>Ejecución</a:t>
              </a:r>
              <a:endParaRPr kumimoji="0" lang="es-EC" sz="1200" b="0" i="0" u="none" strike="noStrike" cap="none" normalizeH="0" baseline="0" dirty="0" smtClean="0">
                <a:ln>
                  <a:noFill/>
                </a:ln>
                <a:solidFill>
                  <a:schemeClr val="tx1"/>
                </a:solidFill>
                <a:effectLst/>
                <a:latin typeface="Arial" pitchFamily="34" charset="0"/>
              </a:endParaRPr>
            </a:p>
          </p:txBody>
        </p:sp>
      </p:grpSp>
      <p:sp>
        <p:nvSpPr>
          <p:cNvPr id="140" name="139 Flecha abajo"/>
          <p:cNvSpPr/>
          <p:nvPr/>
        </p:nvSpPr>
        <p:spPr>
          <a:xfrm>
            <a:off x="8460432" y="6669360"/>
            <a:ext cx="144016" cy="1886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ustDataLst>
      <p:tags r:id="rId1"/>
    </p:custDataLst>
  </p:cSld>
  <p:clrMapOvr>
    <a:masterClrMapping/>
  </p:clrMapOvr>
  <p:transition spd="slow" advClick="0" advTm="4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checkerboard(across)">
                                      <p:cBhvr>
                                        <p:cTn id="7" dur="500"/>
                                        <p:tgtEl>
                                          <p:spTgt spid="14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9353">
                                            <p:txEl>
                                              <p:pRg st="0" end="0"/>
                                            </p:txEl>
                                          </p:spTgt>
                                        </p:tgtEl>
                                        <p:attrNameLst>
                                          <p:attrName>style.visibility</p:attrName>
                                        </p:attrNameLst>
                                      </p:cBhvr>
                                      <p:to>
                                        <p:strVal val="visible"/>
                                      </p:to>
                                    </p:set>
                                    <p:animEffect transition="in" filter="box(in)">
                                      <p:cBhvr>
                                        <p:cTn id="12" dur="500"/>
                                        <p:tgtEl>
                                          <p:spTgt spid="4935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9353">
                                            <p:txEl>
                                              <p:pRg st="2" end="2"/>
                                            </p:txEl>
                                          </p:spTgt>
                                        </p:tgtEl>
                                        <p:attrNameLst>
                                          <p:attrName>style.visibility</p:attrName>
                                        </p:attrNameLst>
                                      </p:cBhvr>
                                      <p:to>
                                        <p:strVal val="visible"/>
                                      </p:to>
                                    </p:set>
                                    <p:animEffect transition="in" filter="checkerboard(across)">
                                      <p:cBhvr>
                                        <p:cTn id="17" dur="500"/>
                                        <p:tgtEl>
                                          <p:spTgt spid="493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9353">
                                            <p:txEl>
                                              <p:pRg st="4" end="4"/>
                                            </p:txEl>
                                          </p:spTgt>
                                        </p:tgtEl>
                                        <p:attrNameLst>
                                          <p:attrName>style.visibility</p:attrName>
                                        </p:attrNameLst>
                                      </p:cBhvr>
                                      <p:to>
                                        <p:strVal val="visible"/>
                                      </p:to>
                                    </p:set>
                                    <p:animEffect transition="in" filter="box(in)">
                                      <p:cBhvr>
                                        <p:cTn id="22" dur="500"/>
                                        <p:tgtEl>
                                          <p:spTgt spid="4935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49353">
                                            <p:txEl>
                                              <p:pRg st="6" end="6"/>
                                            </p:txEl>
                                          </p:spTgt>
                                        </p:tgtEl>
                                        <p:attrNameLst>
                                          <p:attrName>style.visibility</p:attrName>
                                        </p:attrNameLst>
                                      </p:cBhvr>
                                      <p:to>
                                        <p:strVal val="visible"/>
                                      </p:to>
                                    </p:set>
                                    <p:animEffect transition="in" filter="diamond(in)">
                                      <p:cBhvr>
                                        <p:cTn id="27" dur="2000"/>
                                        <p:tgtEl>
                                          <p:spTgt spid="4935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11560" y="404664"/>
            <a:ext cx="8352928" cy="4320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FF0000"/>
                </a:solidFill>
                <a:effectLst/>
                <a:uLnTx/>
                <a:uFillTx/>
                <a:latin typeface="+mj-lt"/>
                <a:ea typeface="+mj-ea"/>
                <a:cs typeface="+mj-cs"/>
              </a:rPr>
              <a:t>DISEÑO MODELO DE GESTIÓN </a:t>
            </a:r>
            <a:r>
              <a:rPr lang="es-ES" sz="3200" b="1" dirty="0" smtClean="0">
                <a:solidFill>
                  <a:srgbClr val="FF0000"/>
                </a:solidFill>
                <a:latin typeface="+mj-lt"/>
                <a:ea typeface="+mj-ea"/>
                <a:cs typeface="+mj-cs"/>
              </a:rPr>
              <a:t>(MGMC)</a:t>
            </a:r>
            <a:endParaRPr kumimoji="0" lang="es-ES" sz="32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8" name="Picture 5"/>
          <p:cNvPicPr>
            <a:picLocks noChangeAspect="1" noChangeArrowheads="1"/>
          </p:cNvPicPr>
          <p:nvPr/>
        </p:nvPicPr>
        <p:blipFill>
          <a:blip r:embed="rId4" cstate="print"/>
          <a:srcRect/>
          <a:stretch>
            <a:fillRect/>
          </a:stretch>
        </p:blipFill>
        <p:spPr bwMode="auto">
          <a:xfrm>
            <a:off x="-396552" y="1124744"/>
            <a:ext cx="9865096" cy="3880331"/>
          </a:xfrm>
          <a:prstGeom prst="rect">
            <a:avLst/>
          </a:prstGeom>
          <a:noFill/>
          <a:ln w="9525">
            <a:noFill/>
            <a:miter lim="800000"/>
            <a:headEnd/>
            <a:tailEnd/>
          </a:ln>
        </p:spPr>
      </p:pic>
      <p:sp>
        <p:nvSpPr>
          <p:cNvPr id="10" name="9 CuadroTexto"/>
          <p:cNvSpPr txBox="1"/>
          <p:nvPr/>
        </p:nvSpPr>
        <p:spPr>
          <a:xfrm rot="16200000">
            <a:off x="-2510914" y="4319228"/>
            <a:ext cx="5976664" cy="307777"/>
          </a:xfrm>
          <a:prstGeom prst="rect">
            <a:avLst/>
          </a:prstGeom>
          <a:solidFill>
            <a:schemeClr val="bg1"/>
          </a:solidFill>
        </p:spPr>
        <p:txBody>
          <a:bodyPr wrap="square" rtlCol="0">
            <a:spAutoFit/>
          </a:bodyPr>
          <a:lstStyle/>
          <a:p>
            <a:pPr algn="ctr"/>
            <a:r>
              <a:rPr lang="es-ES" sz="1400" dirty="0" smtClean="0"/>
              <a:t>CICLO DE VIDA DE UN PROYECTO PROPUESTA</a:t>
            </a:r>
            <a:endParaRPr lang="es-ES" sz="1400" dirty="0"/>
          </a:p>
        </p:txBody>
      </p:sp>
      <p:sp>
        <p:nvSpPr>
          <p:cNvPr id="11" name="10 Rectángulo"/>
          <p:cNvSpPr/>
          <p:nvPr/>
        </p:nvSpPr>
        <p:spPr>
          <a:xfrm>
            <a:off x="539552" y="836712"/>
            <a:ext cx="8280920" cy="276999"/>
          </a:xfrm>
          <a:prstGeom prst="rect">
            <a:avLst/>
          </a:prstGeom>
        </p:spPr>
        <p:txBody>
          <a:bodyPr wrap="square">
            <a:spAutoFit/>
          </a:bodyPr>
          <a:lstStyle/>
          <a:p>
            <a:r>
              <a:rPr lang="es-EC" sz="1200" dirty="0" smtClean="0">
                <a:latin typeface="Arial" pitchFamily="34" charset="0"/>
                <a:cs typeface="Arial" pitchFamily="34" charset="0"/>
              </a:rPr>
              <a:t>Es </a:t>
            </a:r>
            <a:r>
              <a:rPr lang="es-EC" sz="1200" dirty="0">
                <a:latin typeface="Arial" pitchFamily="34" charset="0"/>
                <a:cs typeface="Arial" pitchFamily="34" charset="0"/>
              </a:rPr>
              <a:t>importante definir cuáles son los fundamentos de los procesos que intervienen en el ciclo de vida de los proyectos</a:t>
            </a:r>
            <a:endParaRPr lang="es-ES" sz="1200" dirty="0">
              <a:latin typeface="Arial" pitchFamily="34" charset="0"/>
              <a:cs typeface="Arial" pitchFamily="34" charset="0"/>
            </a:endParaRPr>
          </a:p>
        </p:txBody>
      </p:sp>
      <p:graphicFrame>
        <p:nvGraphicFramePr>
          <p:cNvPr id="9" name="8 Tabla"/>
          <p:cNvGraphicFramePr>
            <a:graphicFrameLocks noGrp="1"/>
          </p:cNvGraphicFramePr>
          <p:nvPr/>
        </p:nvGraphicFramePr>
        <p:xfrm>
          <a:off x="1547664" y="5085184"/>
          <a:ext cx="6096003" cy="1621723"/>
        </p:xfrm>
        <a:graphic>
          <a:graphicData uri="http://schemas.openxmlformats.org/drawingml/2006/table">
            <a:tbl>
              <a:tblPr/>
              <a:tblGrid>
                <a:gridCol w="287017"/>
                <a:gridCol w="499161"/>
                <a:gridCol w="374371"/>
                <a:gridCol w="443005"/>
                <a:gridCol w="499161"/>
                <a:gridCol w="499161"/>
                <a:gridCol w="499161"/>
                <a:gridCol w="499161"/>
                <a:gridCol w="499161"/>
                <a:gridCol w="499161"/>
                <a:gridCol w="499161"/>
                <a:gridCol w="499161"/>
                <a:gridCol w="499161"/>
              </a:tblGrid>
              <a:tr h="249495">
                <a:tc gridSpan="3">
                  <a:txBody>
                    <a:bodyPr/>
                    <a:lstStyle/>
                    <a:p>
                      <a:pPr algn="ctr" fontAlgn="ctr"/>
                      <a:r>
                        <a:rPr lang="es-EC" sz="700" b="0" i="0" u="none" strike="noStrike" dirty="0">
                          <a:solidFill>
                            <a:srgbClr val="000000"/>
                          </a:solidFill>
                          <a:latin typeface="Calibri"/>
                        </a:rPr>
                        <a:t>ACTIVIDADES PROPIAS DE LA ETAPA</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a:txBody>
                    <a:bodyPr/>
                    <a:lstStyle/>
                    <a:p>
                      <a:pPr algn="ctr" fontAlgn="ctr"/>
                      <a:r>
                        <a:rPr lang="es-ES" sz="700" b="0" i="0" u="none" strike="noStrike">
                          <a:solidFill>
                            <a:srgbClr val="000000"/>
                          </a:solidFill>
                          <a:latin typeface="Calibri"/>
                        </a:rPr>
                        <a:t>COPARTICIPACIÓN</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EC" sz="700" b="0" i="0" u="none" strike="noStrike">
                          <a:solidFill>
                            <a:srgbClr val="000000"/>
                          </a:solidFill>
                          <a:latin typeface="Calibri"/>
                        </a:rPr>
                        <a:t>ACTIVIDADES PROPIAS DE LA ETAPA</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fontAlgn="ctr"/>
                      <a:r>
                        <a:rPr lang="es-ES" sz="700" b="0" i="0" u="none" strike="noStrike">
                          <a:solidFill>
                            <a:srgbClr val="000000"/>
                          </a:solidFill>
                          <a:latin typeface="Calibri"/>
                        </a:rPr>
                        <a:t>COPARTICIPACIÓN</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EC" sz="700" b="0" i="0" u="none" strike="noStrike">
                          <a:solidFill>
                            <a:srgbClr val="000000"/>
                          </a:solidFill>
                          <a:latin typeface="Calibri"/>
                        </a:rPr>
                        <a:t>ACTIVIDADES PROPIAS DE LA ETAPA</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fontAlgn="ctr"/>
                      <a:r>
                        <a:rPr lang="es-ES" sz="700" b="0" i="0" u="none" strike="noStrike">
                          <a:solidFill>
                            <a:srgbClr val="000000"/>
                          </a:solidFill>
                          <a:latin typeface="Calibri"/>
                        </a:rPr>
                        <a:t>COPARTICIPACIÓN</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EC" sz="700" b="0" i="0" u="none" strike="noStrike">
                          <a:solidFill>
                            <a:srgbClr val="000000"/>
                          </a:solidFill>
                          <a:latin typeface="Calibri"/>
                        </a:rPr>
                        <a:t>ACTIVIDADES PROPIAS DE LA ETAPA</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fontAlgn="ctr"/>
                      <a:r>
                        <a:rPr lang="es-ES" sz="700" b="0" i="0" u="none" strike="noStrike">
                          <a:solidFill>
                            <a:srgbClr val="000000"/>
                          </a:solidFill>
                          <a:latin typeface="Calibri"/>
                        </a:rPr>
                        <a:t>COPARTICIPACIÓN</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748">
                <a:tc gridSpan="4">
                  <a:txBody>
                    <a:bodyPr/>
                    <a:lstStyle/>
                    <a:p>
                      <a:pPr algn="ctr" fontAlgn="ctr"/>
                      <a:r>
                        <a:rPr lang="es-ES" sz="700" b="0" i="0" u="none" strike="noStrike">
                          <a:solidFill>
                            <a:srgbClr val="000000"/>
                          </a:solidFill>
                          <a:latin typeface="Calibri"/>
                        </a:rPr>
                        <a:t>PLANEACIÓN-ESTUDIOS</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endParaRPr lang="es-ES" sz="700" b="0" i="0" u="none" strike="noStrike">
                        <a:solidFill>
                          <a:srgbClr val="000000"/>
                        </a:solidFill>
                        <a:latin typeface="Calibri"/>
                      </a:endParaRPr>
                    </a:p>
                  </a:txBody>
                  <a:tcPr marL="6237" marR="6237" marT="623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w="6350" cap="flat" cmpd="sng" algn="ctr">
                      <a:solidFill>
                        <a:srgbClr val="000000"/>
                      </a:solidFill>
                      <a:prstDash val="solid"/>
                      <a:round/>
                      <a:headEnd type="none" w="med" len="med"/>
                      <a:tailEnd type="none" w="med" len="med"/>
                    </a:lnT>
                    <a:lnB>
                      <a:noFill/>
                    </a:lnB>
                  </a:tcPr>
                </a:tc>
              </a:tr>
              <a:tr h="124748">
                <a:tc>
                  <a:txBody>
                    <a:bodyPr/>
                    <a:lstStyle/>
                    <a:p>
                      <a:pPr algn="ctr" fontAlgn="b"/>
                      <a:r>
                        <a:rPr lang="es-ES" sz="700" b="0" i="0" u="none" strike="noStrike">
                          <a:solidFill>
                            <a:srgbClr val="000000"/>
                          </a:solidFill>
                          <a:latin typeface="Calibri"/>
                        </a:rPr>
                        <a:t>Inicio</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Calibri"/>
                        </a:rPr>
                        <a:t>Planificación</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Calibri"/>
                        </a:rPr>
                        <a:t>Ejecución</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Calibri"/>
                        </a:rPr>
                        <a:t>Cierre</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6237" marR="6237" marT="623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a:noFill/>
                    </a:lnB>
                  </a:tcPr>
                </a:tc>
                <a:tc>
                  <a:txBody>
                    <a:bodyPr/>
                    <a:lstStyle/>
                    <a:p>
                      <a:pPr algn="l" fontAlgn="b"/>
                      <a:endParaRPr lang="es-ES" sz="700" b="0" i="0" u="none" strike="noStrike" dirty="0">
                        <a:solidFill>
                          <a:srgbClr val="000000"/>
                        </a:solidFill>
                        <a:latin typeface="Calibri"/>
                      </a:endParaRPr>
                    </a:p>
                  </a:txBody>
                  <a:tcPr marL="6237" marR="6237" marT="6237"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a:noFill/>
                    </a:lnB>
                  </a:tcPr>
                </a:tc>
              </a:tr>
              <a:tr h="124748">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4">
                  <a:txBody>
                    <a:bodyPr/>
                    <a:lstStyle/>
                    <a:p>
                      <a:pPr algn="ctr" fontAlgn="ctr"/>
                      <a:r>
                        <a:rPr lang="es-ES" sz="700" b="0" i="0" u="none" strike="noStrike">
                          <a:solidFill>
                            <a:srgbClr val="000000"/>
                          </a:solidFill>
                          <a:latin typeface="Calibri"/>
                        </a:rPr>
                        <a:t>PLANIFICACIÓN</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endParaRPr lang="es-ES" sz="700" b="0" i="0" u="none" strike="noStrike">
                        <a:solidFill>
                          <a:srgbClr val="000000"/>
                        </a:solidFill>
                        <a:latin typeface="Calibri"/>
                      </a:endParaRPr>
                    </a:p>
                  </a:txBody>
                  <a:tcPr marL="6237" marR="6237" marT="623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a:noFill/>
                    </a:lnB>
                  </a:tcPr>
                </a:tc>
              </a:tr>
              <a:tr h="124748">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Calibri"/>
                        </a:rPr>
                        <a:t>Inicio</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Calibri"/>
                        </a:rPr>
                        <a:t>Planificación</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Calibri"/>
                        </a:rPr>
                        <a:t>Ejecución</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Calibri"/>
                        </a:rPr>
                        <a:t>Cierre</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6237" marR="6237" marT="623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a:noFill/>
                    </a:lnB>
                  </a:tcPr>
                </a:tc>
              </a:tr>
              <a:tr h="124748">
                <a:tc gridSpan="4">
                  <a:txBody>
                    <a:bodyPr/>
                    <a:lstStyle/>
                    <a:p>
                      <a:pPr algn="ctr" fontAlgn="ctr"/>
                      <a:r>
                        <a:rPr lang="es-ES" sz="700" b="0" i="0" u="none" strike="noStrike">
                          <a:solidFill>
                            <a:srgbClr val="000000"/>
                          </a:solidFill>
                          <a:latin typeface="Calibri"/>
                        </a:rPr>
                        <a:t>APLICAR MONITOREO Y CONTROL</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endParaRPr lang="es-ES" sz="700" b="0" i="0" u="none" strike="noStrike">
                        <a:solidFill>
                          <a:srgbClr val="000000"/>
                        </a:solidFill>
                        <a:latin typeface="Calibri"/>
                      </a:endParaRPr>
                    </a:p>
                  </a:txBody>
                  <a:tcPr marL="6237" marR="6237" marT="623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4">
                  <a:txBody>
                    <a:bodyPr/>
                    <a:lstStyle/>
                    <a:p>
                      <a:pPr algn="ctr" fontAlgn="ctr"/>
                      <a:r>
                        <a:rPr lang="es-ES" sz="700" b="0" i="0" u="none" strike="noStrike">
                          <a:solidFill>
                            <a:srgbClr val="000000"/>
                          </a:solidFill>
                          <a:latin typeface="Calibri"/>
                        </a:rPr>
                        <a:t>EJECUCIÓN</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endParaRPr lang="es-ES" sz="700" b="0" i="0" u="none" strike="noStrike">
                        <a:solidFill>
                          <a:srgbClr val="000000"/>
                        </a:solidFill>
                        <a:latin typeface="Calibri"/>
                      </a:endParaRPr>
                    </a:p>
                  </a:txBody>
                  <a:tcPr marL="6237" marR="6237" marT="623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a:noFill/>
                    </a:lnB>
                  </a:tcPr>
                </a:tc>
              </a:tr>
              <a:tr h="124748">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Calibri"/>
                        </a:rPr>
                        <a:t>Inicio</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Calibri"/>
                        </a:rPr>
                        <a:t>Planificación</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Calibri"/>
                        </a:rPr>
                        <a:t>Ejecución</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Calibri"/>
                        </a:rPr>
                        <a:t>Cierre</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6237" marR="6237" marT="623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r>
              <a:tr h="124748">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ctr"/>
                      <a:r>
                        <a:rPr lang="es-ES" sz="700" b="0" i="0" u="none" strike="noStrike">
                          <a:solidFill>
                            <a:srgbClr val="000000"/>
                          </a:solidFill>
                          <a:latin typeface="Calibri"/>
                        </a:rPr>
                        <a:t>APLICAR MONITOREO Y CONTROL</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endParaRPr lang="es-ES" sz="700" b="0" i="0" u="none" strike="noStrike">
                        <a:solidFill>
                          <a:srgbClr val="000000"/>
                        </a:solidFill>
                        <a:latin typeface="Calibri"/>
                      </a:endParaRPr>
                    </a:p>
                  </a:txBody>
                  <a:tcPr marL="6237" marR="6237" marT="623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4">
                  <a:txBody>
                    <a:bodyPr/>
                    <a:lstStyle/>
                    <a:p>
                      <a:pPr algn="ctr" fontAlgn="ctr"/>
                      <a:r>
                        <a:rPr lang="es-ES" sz="700" b="0" i="0" u="none" strike="noStrike">
                          <a:solidFill>
                            <a:srgbClr val="000000"/>
                          </a:solidFill>
                          <a:latin typeface="Calibri"/>
                        </a:rPr>
                        <a:t>OPERACIÇON</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r>
              <a:tr h="124748">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Calibri"/>
                        </a:rPr>
                        <a:t>Inicio</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Calibri"/>
                        </a:rPr>
                        <a:t>Planificación</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Calibri"/>
                        </a:rPr>
                        <a:t>Ejecución</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Calibri"/>
                        </a:rPr>
                        <a:t>Cierre</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748">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ctr"/>
                      <a:r>
                        <a:rPr lang="es-ES" sz="700" b="0" i="0" u="none" strike="noStrike">
                          <a:solidFill>
                            <a:srgbClr val="000000"/>
                          </a:solidFill>
                          <a:latin typeface="Calibri"/>
                        </a:rPr>
                        <a:t>APLICAR MONITOREO Y CONTROL</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endParaRPr lang="es-ES" sz="700" b="0" i="0" u="none" strike="noStrike">
                        <a:solidFill>
                          <a:srgbClr val="000000"/>
                        </a:solidFill>
                        <a:latin typeface="Calibri"/>
                      </a:endParaRPr>
                    </a:p>
                  </a:txBody>
                  <a:tcPr marL="6237" marR="6237" marT="623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748">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6237" marR="6237" marT="623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ES" sz="700" b="0" i="0" u="none" strike="noStrike">
                          <a:solidFill>
                            <a:srgbClr val="000000"/>
                          </a:solidFill>
                          <a:latin typeface="Calibri"/>
                        </a:rPr>
                        <a:t>APLICAR MONITOREO Y CONTROL</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r>
              <a:tr h="124748">
                <a:tc gridSpan="13">
                  <a:txBody>
                    <a:bodyPr/>
                    <a:lstStyle/>
                    <a:p>
                      <a:pPr algn="ctr" fontAlgn="ctr"/>
                      <a:r>
                        <a:rPr lang="es-EC" sz="700" b="0" i="0" u="none" strike="noStrike" dirty="0">
                          <a:solidFill>
                            <a:srgbClr val="000000"/>
                          </a:solidFill>
                          <a:latin typeface="Calibri"/>
                        </a:rPr>
                        <a:t>APLICAR MONITOREO Y CONTROL (EN LA INTEGRACIÓN)</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12" name="11 Flecha abajo"/>
          <p:cNvSpPr/>
          <p:nvPr/>
        </p:nvSpPr>
        <p:spPr>
          <a:xfrm>
            <a:off x="8460432" y="6669360"/>
            <a:ext cx="144016" cy="1886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ustDataLst>
      <p:tags r:id="rId1"/>
    </p:custDataLst>
  </p:cSld>
  <p:clrMapOvr>
    <a:masterClrMapping/>
  </p:clrMapOvr>
  <p:transition spd="slow" advClick="0" advTm="8956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3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3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3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3000" fill="hold"/>
                                        <p:tgtEl>
                                          <p:spTgt spid="9"/>
                                        </p:tgtEl>
                                        <p:attrNameLst>
                                          <p:attrName>ppt_x</p:attrName>
                                        </p:attrNameLst>
                                      </p:cBhvr>
                                      <p:tavLst>
                                        <p:tav tm="0">
                                          <p:val>
                                            <p:strVal val="#ppt_x"/>
                                          </p:val>
                                        </p:tav>
                                        <p:tav tm="100000">
                                          <p:val>
                                            <p:strVal val="#ppt_x"/>
                                          </p:val>
                                        </p:tav>
                                      </p:tavLst>
                                    </p:anim>
                                    <p:anim calcmode="lin" valueType="num">
                                      <p:cBhvr additive="base">
                                        <p:cTn id="23" dur="3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0000"/>
                </a:solidFill>
              </a:rPr>
              <a:t>CONTENIDO</a:t>
            </a:r>
            <a:endParaRPr lang="es-ES" dirty="0">
              <a:solidFill>
                <a:srgbClr val="FF0000"/>
              </a:solidFill>
            </a:endParaRPr>
          </a:p>
        </p:txBody>
      </p:sp>
      <p:sp>
        <p:nvSpPr>
          <p:cNvPr id="3" name="2 Marcador de contenido"/>
          <p:cNvSpPr>
            <a:spLocks noGrp="1"/>
          </p:cNvSpPr>
          <p:nvPr>
            <p:ph idx="1"/>
          </p:nvPr>
        </p:nvSpPr>
        <p:spPr/>
        <p:txBody>
          <a:bodyPr>
            <a:normAutofit fontScale="92500" lnSpcReduction="10000"/>
          </a:bodyPr>
          <a:lstStyle/>
          <a:p>
            <a:r>
              <a:rPr lang="es-ES" dirty="0" smtClean="0">
                <a:hlinkClick r:id="rId2" action="ppaction://hlinksldjump"/>
              </a:rPr>
              <a:t>DESCRIPCIÓN DE LA PROBLEMÁTICA</a:t>
            </a:r>
            <a:endParaRPr lang="es-ES" dirty="0" smtClean="0"/>
          </a:p>
          <a:p>
            <a:r>
              <a:rPr lang="es-ES" dirty="0" smtClean="0">
                <a:hlinkClick r:id="rId3" action="ppaction://hlinksldjump"/>
              </a:rPr>
              <a:t>QUÉ ES MODELO DE GESTIÓN</a:t>
            </a:r>
            <a:endParaRPr lang="es-ES" dirty="0" smtClean="0"/>
          </a:p>
          <a:p>
            <a:pPr lvl="1"/>
            <a:r>
              <a:rPr lang="es-ES" dirty="0" smtClean="0">
                <a:hlinkClick r:id="rId4" action="ppaction://hlinksldjump"/>
              </a:rPr>
              <a:t>MODELOS ANALIZADOS</a:t>
            </a:r>
            <a:endParaRPr lang="es-ES" dirty="0" smtClean="0"/>
          </a:p>
          <a:p>
            <a:pPr lvl="1"/>
            <a:r>
              <a:rPr lang="es-ES" dirty="0" smtClean="0">
                <a:hlinkClick r:id="rId5" action="ppaction://hlinksldjump"/>
              </a:rPr>
              <a:t>MODELO ESPE</a:t>
            </a:r>
            <a:endParaRPr lang="es-ES" dirty="0" smtClean="0"/>
          </a:p>
          <a:p>
            <a:pPr lvl="2"/>
            <a:r>
              <a:rPr lang="es-ES" dirty="0" smtClean="0"/>
              <a:t>HALLAZGOS Y CONCLUSIONES</a:t>
            </a:r>
          </a:p>
          <a:p>
            <a:r>
              <a:rPr lang="es-ES" dirty="0" smtClean="0">
                <a:hlinkClick r:id="rId6" action="ppaction://hlinksldjump"/>
              </a:rPr>
              <a:t>DISEÑO DEL MODELO DE GESTIÓN</a:t>
            </a:r>
            <a:endParaRPr lang="es-ES" dirty="0" smtClean="0"/>
          </a:p>
          <a:p>
            <a:pPr lvl="1"/>
            <a:r>
              <a:rPr lang="es-ES" dirty="0" smtClean="0"/>
              <a:t>DIAGRAMAS</a:t>
            </a:r>
          </a:p>
          <a:p>
            <a:r>
              <a:rPr lang="es-ES" u="sng" dirty="0" smtClean="0">
                <a:hlinkClick r:id="rId7" action="ppaction://hlinksldjump"/>
              </a:rPr>
              <a:t>FORMATOS APLICADOS</a:t>
            </a:r>
          </a:p>
          <a:p>
            <a:r>
              <a:rPr lang="es-ES" dirty="0" smtClean="0">
                <a:hlinkClick r:id="rId8" action="ppaction://hlinksldjump"/>
              </a:rPr>
              <a:t>CONCLUSIONES</a:t>
            </a:r>
            <a:endParaRPr lang="es-ES" dirty="0" smtClean="0"/>
          </a:p>
          <a:p>
            <a:pPr lvl="1"/>
            <a:endParaRPr lang="es-ES" dirty="0" smtClean="0"/>
          </a:p>
        </p:txBody>
      </p:sp>
    </p:spTree>
  </p:cSld>
  <p:clrMapOvr>
    <a:masterClrMapping/>
  </p:clrMapOvr>
  <p:transition spd="slow" advClick="0" advTm="19282"/>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11560" y="332656"/>
            <a:ext cx="8352928" cy="4320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FF0000"/>
                </a:solidFill>
                <a:effectLst/>
                <a:uLnTx/>
                <a:uFillTx/>
                <a:latin typeface="+mj-lt"/>
                <a:ea typeface="+mj-ea"/>
                <a:cs typeface="+mj-cs"/>
              </a:rPr>
              <a:t>DISEÑO MODELO DE GESTIÓN</a:t>
            </a:r>
            <a:r>
              <a:rPr lang="es-ES" sz="3200" b="1" dirty="0" smtClean="0">
                <a:solidFill>
                  <a:srgbClr val="FF0000"/>
                </a:solidFill>
                <a:latin typeface="+mj-lt"/>
                <a:ea typeface="+mj-ea"/>
                <a:cs typeface="+mj-cs"/>
              </a:rPr>
              <a:t> (MGMC)</a:t>
            </a:r>
            <a:endParaRPr kumimoji="0" lang="es-ES" sz="32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2" name="11 Rectángulo"/>
          <p:cNvSpPr/>
          <p:nvPr/>
        </p:nvSpPr>
        <p:spPr>
          <a:xfrm>
            <a:off x="539552" y="836712"/>
            <a:ext cx="8136904" cy="1569660"/>
          </a:xfrm>
          <a:prstGeom prst="rect">
            <a:avLst/>
          </a:prstGeom>
        </p:spPr>
        <p:txBody>
          <a:bodyPr wrap="square">
            <a:spAutoFit/>
          </a:bodyPr>
          <a:lstStyle/>
          <a:p>
            <a:r>
              <a:rPr lang="es-EC" sz="1200" dirty="0">
                <a:latin typeface="Arial" pitchFamily="34" charset="0"/>
                <a:cs typeface="Arial" pitchFamily="34" charset="0"/>
              </a:rPr>
              <a:t>Como resultado se puede resaltar que para obtener o lograr un proyecto (producto) en forma óptima es imprescindible: </a:t>
            </a:r>
          </a:p>
          <a:p>
            <a:pPr>
              <a:buFontTx/>
              <a:buChar char="-"/>
            </a:pPr>
            <a:r>
              <a:rPr lang="es-ES" sz="1200" dirty="0" smtClean="0">
                <a:latin typeface="Arial" pitchFamily="34" charset="0"/>
                <a:cs typeface="Arial" pitchFamily="34" charset="0"/>
              </a:rPr>
              <a:t>Definir </a:t>
            </a:r>
            <a:r>
              <a:rPr lang="es-ES" sz="1200" dirty="0">
                <a:latin typeface="Arial" pitchFamily="34" charset="0"/>
                <a:cs typeface="Arial" pitchFamily="34" charset="0"/>
              </a:rPr>
              <a:t>el alcance </a:t>
            </a:r>
          </a:p>
          <a:p>
            <a:pPr>
              <a:buFontTx/>
              <a:buChar char="-"/>
            </a:pPr>
            <a:r>
              <a:rPr lang="es-ES" sz="1200" dirty="0" smtClean="0">
                <a:latin typeface="Arial" pitchFamily="34" charset="0"/>
                <a:cs typeface="Arial" pitchFamily="34" charset="0"/>
              </a:rPr>
              <a:t> </a:t>
            </a:r>
            <a:r>
              <a:rPr lang="es-ES" sz="1200" dirty="0">
                <a:latin typeface="Arial" pitchFamily="34" charset="0"/>
                <a:cs typeface="Arial" pitchFamily="34" charset="0"/>
              </a:rPr>
              <a:t>Definir la calidad </a:t>
            </a:r>
          </a:p>
          <a:p>
            <a:pPr>
              <a:buFontTx/>
              <a:buChar char="-"/>
            </a:pPr>
            <a:r>
              <a:rPr lang="es-ES" sz="1200" dirty="0" smtClean="0">
                <a:latin typeface="Arial" pitchFamily="34" charset="0"/>
                <a:cs typeface="Arial" pitchFamily="34" charset="0"/>
              </a:rPr>
              <a:t>Gestión </a:t>
            </a:r>
            <a:r>
              <a:rPr lang="es-ES" sz="1200" dirty="0">
                <a:latin typeface="Arial" pitchFamily="34" charset="0"/>
                <a:cs typeface="Arial" pitchFamily="34" charset="0"/>
              </a:rPr>
              <a:t>por procesos </a:t>
            </a:r>
          </a:p>
          <a:p>
            <a:pPr>
              <a:buFontTx/>
              <a:buChar char="-"/>
            </a:pPr>
            <a:r>
              <a:rPr lang="es-EC" sz="1200" dirty="0" smtClean="0">
                <a:latin typeface="Arial" pitchFamily="34" charset="0"/>
                <a:cs typeface="Arial" pitchFamily="34" charset="0"/>
              </a:rPr>
              <a:t> </a:t>
            </a:r>
            <a:r>
              <a:rPr lang="es-EC" sz="1200" dirty="0">
                <a:latin typeface="Arial" pitchFamily="34" charset="0"/>
                <a:cs typeface="Arial" pitchFamily="34" charset="0"/>
              </a:rPr>
              <a:t>Definir y aplicar un sistema de calidad, y </a:t>
            </a:r>
          </a:p>
          <a:p>
            <a:r>
              <a:rPr lang="es-EC" sz="1200" dirty="0" smtClean="0">
                <a:latin typeface="Arial" pitchFamily="34" charset="0"/>
                <a:cs typeface="Arial" pitchFamily="34" charset="0"/>
              </a:rPr>
              <a:t>- </a:t>
            </a:r>
            <a:r>
              <a:rPr lang="es-EC" sz="1200" dirty="0">
                <a:latin typeface="Arial" pitchFamily="34" charset="0"/>
                <a:cs typeface="Arial" pitchFamily="34" charset="0"/>
              </a:rPr>
              <a:t>Elaborar el Modelo de Gestión de Monitoreo y Control (MGMC), que permita controlar y evaluar los logros alcanzados por el proyecto. </a:t>
            </a:r>
          </a:p>
        </p:txBody>
      </p:sp>
      <p:sp>
        <p:nvSpPr>
          <p:cNvPr id="4403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44038" name="Object 6"/>
          <p:cNvGraphicFramePr>
            <a:graphicFrameLocks noChangeAspect="1"/>
          </p:cNvGraphicFramePr>
          <p:nvPr/>
        </p:nvGraphicFramePr>
        <p:xfrm>
          <a:off x="1763688" y="2636912"/>
          <a:ext cx="5025622" cy="3224631"/>
        </p:xfrm>
        <a:graphic>
          <a:graphicData uri="http://schemas.openxmlformats.org/presentationml/2006/ole">
            <p:oleObj spid="_x0000_s44038" name="Visio" r:id="rId5" imgW="5155692" imgH="3305556" progId="Visio.Drawing.11">
              <p:embed/>
            </p:oleObj>
          </a:graphicData>
        </a:graphic>
      </p:graphicFrame>
      <p:sp>
        <p:nvSpPr>
          <p:cNvPr id="17" name="16 CuadroTexto"/>
          <p:cNvSpPr txBox="1"/>
          <p:nvPr/>
        </p:nvSpPr>
        <p:spPr>
          <a:xfrm>
            <a:off x="2843808" y="6021288"/>
            <a:ext cx="3384376" cy="307777"/>
          </a:xfrm>
          <a:prstGeom prst="rect">
            <a:avLst/>
          </a:prstGeom>
          <a:solidFill>
            <a:schemeClr val="bg1"/>
          </a:solidFill>
        </p:spPr>
        <p:txBody>
          <a:bodyPr wrap="square" rtlCol="0">
            <a:spAutoFit/>
          </a:bodyPr>
          <a:lstStyle/>
          <a:p>
            <a:pPr algn="ctr"/>
            <a:r>
              <a:rPr lang="es-ES" sz="1400" dirty="0" smtClean="0"/>
              <a:t>CONSTITUCIÓN DE UN PROYECTO</a:t>
            </a:r>
            <a:endParaRPr lang="es-ES" sz="1400" dirty="0"/>
          </a:p>
        </p:txBody>
      </p:sp>
      <p:sp>
        <p:nvSpPr>
          <p:cNvPr id="8" name="7 Flecha abajo"/>
          <p:cNvSpPr/>
          <p:nvPr/>
        </p:nvSpPr>
        <p:spPr>
          <a:xfrm>
            <a:off x="8460432" y="6669360"/>
            <a:ext cx="144016" cy="1886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ustDataLst>
      <p:tags r:id="rId2"/>
    </p:custDataLst>
  </p:cSld>
  <p:clrMapOvr>
    <a:masterClrMapping/>
  </p:clrMapOvr>
  <p:transition spd="slow" advClick="0" advTm="3267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ppt_x"/>
                                          </p:val>
                                        </p:tav>
                                        <p:tav tm="100000">
                                          <p:val>
                                            <p:strVal val="#ppt_x"/>
                                          </p:val>
                                        </p:tav>
                                      </p:tavLst>
                                    </p:anim>
                                    <p:anim calcmode="lin" valueType="num">
                                      <p:cBhvr additive="base">
                                        <p:cTn id="8"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44038"/>
                                        </p:tgtEl>
                                        <p:attrNameLst>
                                          <p:attrName>style.visibility</p:attrName>
                                        </p:attrNameLst>
                                      </p:cBhvr>
                                      <p:to>
                                        <p:strVal val="visible"/>
                                      </p:to>
                                    </p:set>
                                    <p:animEffect transition="in" filter="checkerboard(across)">
                                      <p:cBhvr>
                                        <p:cTn id="13" dur="2000"/>
                                        <p:tgtEl>
                                          <p:spTgt spid="44038"/>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amond(in)">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1 Título"/>
          <p:cNvSpPr txBox="1">
            <a:spLocks/>
          </p:cNvSpPr>
          <p:nvPr/>
        </p:nvSpPr>
        <p:spPr>
          <a:xfrm>
            <a:off x="611560" y="332656"/>
            <a:ext cx="8352928" cy="4320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FF0000"/>
                </a:solidFill>
                <a:effectLst/>
                <a:uLnTx/>
                <a:uFillTx/>
                <a:latin typeface="+mj-lt"/>
                <a:ea typeface="+mj-ea"/>
                <a:cs typeface="+mj-cs"/>
              </a:rPr>
              <a:t>DISEÑO MODELO DE GESTIÓN</a:t>
            </a:r>
            <a:r>
              <a:rPr lang="es-ES" sz="3200" b="1" dirty="0" smtClean="0">
                <a:solidFill>
                  <a:srgbClr val="FF0000"/>
                </a:solidFill>
                <a:latin typeface="+mj-lt"/>
                <a:ea typeface="+mj-ea"/>
                <a:cs typeface="+mj-cs"/>
              </a:rPr>
              <a:t> (MGMC)</a:t>
            </a:r>
            <a:endParaRPr kumimoji="0" lang="es-ES" sz="32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403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 name="14 CuadroTexto"/>
          <p:cNvSpPr txBox="1"/>
          <p:nvPr/>
        </p:nvSpPr>
        <p:spPr>
          <a:xfrm>
            <a:off x="683568" y="6550223"/>
            <a:ext cx="3384376" cy="307777"/>
          </a:xfrm>
          <a:prstGeom prst="rect">
            <a:avLst/>
          </a:prstGeom>
          <a:solidFill>
            <a:schemeClr val="bg1"/>
          </a:solidFill>
        </p:spPr>
        <p:txBody>
          <a:bodyPr wrap="square" rtlCol="0">
            <a:spAutoFit/>
          </a:bodyPr>
          <a:lstStyle/>
          <a:p>
            <a:pPr algn="ctr"/>
            <a:r>
              <a:rPr lang="es-ES" sz="1400" dirty="0" smtClean="0"/>
              <a:t>EDT DE PROYECTO</a:t>
            </a:r>
            <a:endParaRPr lang="es-ES" sz="1400" dirty="0"/>
          </a:p>
        </p:txBody>
      </p:sp>
      <p:pic>
        <p:nvPicPr>
          <p:cNvPr id="16" name="34 Imagen" descr="EDT PLANIFICACIÓN.png"/>
          <p:cNvPicPr/>
          <p:nvPr/>
        </p:nvPicPr>
        <p:blipFill>
          <a:blip r:embed="rId3" cstate="print"/>
          <a:stretch>
            <a:fillRect/>
          </a:stretch>
        </p:blipFill>
        <p:spPr>
          <a:xfrm>
            <a:off x="323528" y="908720"/>
            <a:ext cx="4176464" cy="5589240"/>
          </a:xfrm>
          <a:prstGeom prst="rect">
            <a:avLst/>
          </a:prstGeom>
        </p:spPr>
      </p:pic>
      <p:pic>
        <p:nvPicPr>
          <p:cNvPr id="10" name="36 Imagen" descr="EDT PROYECTOS TIPO EJECUCIÓN.png"/>
          <p:cNvPicPr/>
          <p:nvPr/>
        </p:nvPicPr>
        <p:blipFill>
          <a:blip r:embed="rId4" cstate="print"/>
          <a:stretch>
            <a:fillRect/>
          </a:stretch>
        </p:blipFill>
        <p:spPr>
          <a:xfrm>
            <a:off x="4716016" y="908720"/>
            <a:ext cx="4032870" cy="5616624"/>
          </a:xfrm>
          <a:prstGeom prst="rect">
            <a:avLst/>
          </a:prstGeom>
        </p:spPr>
      </p:pic>
      <p:sp>
        <p:nvSpPr>
          <p:cNvPr id="11" name="10 CuadroTexto"/>
          <p:cNvSpPr txBox="1"/>
          <p:nvPr/>
        </p:nvSpPr>
        <p:spPr>
          <a:xfrm>
            <a:off x="5076056" y="6550223"/>
            <a:ext cx="3384376" cy="307777"/>
          </a:xfrm>
          <a:prstGeom prst="rect">
            <a:avLst/>
          </a:prstGeom>
          <a:solidFill>
            <a:schemeClr val="bg1"/>
          </a:solidFill>
        </p:spPr>
        <p:txBody>
          <a:bodyPr wrap="square" rtlCol="0">
            <a:spAutoFit/>
          </a:bodyPr>
          <a:lstStyle/>
          <a:p>
            <a:pPr algn="ctr"/>
            <a:r>
              <a:rPr lang="es-ES" sz="1400" dirty="0" smtClean="0"/>
              <a:t>EDT EJECUCIÓN DE UN PROYECTO</a:t>
            </a:r>
            <a:endParaRPr lang="es-ES" sz="1400" dirty="0"/>
          </a:p>
        </p:txBody>
      </p:sp>
    </p:spTree>
  </p:cSld>
  <p:clrMapOvr>
    <a:masterClrMapping/>
  </p:clrMapOvr>
  <p:transition spd="slow" advClick="0" advTm="2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11560" y="332656"/>
            <a:ext cx="8352928" cy="4320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FF0000"/>
                </a:solidFill>
                <a:effectLst/>
                <a:uLnTx/>
                <a:uFillTx/>
                <a:latin typeface="+mj-lt"/>
                <a:ea typeface="+mj-ea"/>
                <a:cs typeface="+mj-cs"/>
              </a:rPr>
              <a:t>DISEÑO MODELO DE GESTIÓN</a:t>
            </a:r>
            <a:r>
              <a:rPr lang="es-ES" sz="3200" b="1" dirty="0" smtClean="0">
                <a:solidFill>
                  <a:srgbClr val="FF0000"/>
                </a:solidFill>
                <a:latin typeface="+mj-lt"/>
                <a:ea typeface="+mj-ea"/>
                <a:cs typeface="+mj-cs"/>
              </a:rPr>
              <a:t> (MGMC)</a:t>
            </a:r>
            <a:endParaRPr kumimoji="0" lang="es-ES" sz="32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403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 name="14 CuadroTexto"/>
          <p:cNvSpPr txBox="1"/>
          <p:nvPr/>
        </p:nvSpPr>
        <p:spPr>
          <a:xfrm>
            <a:off x="2699792" y="6309320"/>
            <a:ext cx="3672408" cy="307777"/>
          </a:xfrm>
          <a:prstGeom prst="rect">
            <a:avLst/>
          </a:prstGeom>
          <a:solidFill>
            <a:schemeClr val="bg1"/>
          </a:solidFill>
        </p:spPr>
        <p:txBody>
          <a:bodyPr wrap="square" rtlCol="0">
            <a:spAutoFit/>
          </a:bodyPr>
          <a:lstStyle/>
          <a:p>
            <a:pPr algn="ctr"/>
            <a:r>
              <a:rPr lang="es-ES" sz="1400" dirty="0" smtClean="0"/>
              <a:t>CONSTITUCIÓN DEL MGMC DE OBRAS CIVILES</a:t>
            </a:r>
            <a:endParaRPr lang="es-ES" sz="1400" dirty="0"/>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s-ES"/>
          </a:p>
        </p:txBody>
      </p:sp>
      <p:graphicFrame>
        <p:nvGraphicFramePr>
          <p:cNvPr id="56321" name="Object 1"/>
          <p:cNvGraphicFramePr>
            <a:graphicFrameLocks noChangeAspect="1"/>
          </p:cNvGraphicFramePr>
          <p:nvPr/>
        </p:nvGraphicFramePr>
        <p:xfrm>
          <a:off x="1043608" y="908720"/>
          <a:ext cx="7416824" cy="5385048"/>
        </p:xfrm>
        <a:graphic>
          <a:graphicData uri="http://schemas.openxmlformats.org/presentationml/2006/ole">
            <p:oleObj spid="_x0000_s56321" name="Visio" r:id="rId5" imgW="7527417" imgH="5322189" progId="Visio.Drawing.11">
              <p:embed/>
            </p:oleObj>
          </a:graphicData>
        </a:graphic>
      </p:graphicFrame>
      <p:sp>
        <p:nvSpPr>
          <p:cNvPr id="563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2" name="11 Rectángulo"/>
          <p:cNvSpPr/>
          <p:nvPr/>
        </p:nvSpPr>
        <p:spPr>
          <a:xfrm>
            <a:off x="251520" y="5805264"/>
            <a:ext cx="4572000" cy="523220"/>
          </a:xfrm>
          <a:prstGeom prst="rect">
            <a:avLst/>
          </a:prstGeom>
        </p:spPr>
        <p:txBody>
          <a:bodyPr>
            <a:spAutoFit/>
          </a:bodyPr>
          <a:lstStyle/>
          <a:p>
            <a:r>
              <a:rPr lang="es-EC" sz="1400" dirty="0" smtClean="0"/>
              <a:t>Evitando ejecutar más o menos actividades que las establecidas </a:t>
            </a:r>
            <a:endParaRPr lang="es-ES" sz="1400" dirty="0"/>
          </a:p>
        </p:txBody>
      </p:sp>
      <p:sp>
        <p:nvSpPr>
          <p:cNvPr id="10" name="9 Flecha abajo"/>
          <p:cNvSpPr/>
          <p:nvPr/>
        </p:nvSpPr>
        <p:spPr>
          <a:xfrm>
            <a:off x="8460432" y="6669360"/>
            <a:ext cx="144016" cy="1886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ustDataLst>
      <p:tags r:id="rId2"/>
    </p:custDataLst>
  </p:cSld>
  <p:clrMapOvr>
    <a:masterClrMapping/>
  </p:clrMapOvr>
  <p:transition spd="slow" advClick="0" advTm="329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6321"/>
                                        </p:tgtEl>
                                        <p:attrNameLst>
                                          <p:attrName>style.visibility</p:attrName>
                                        </p:attrNameLst>
                                      </p:cBhvr>
                                      <p:to>
                                        <p:strVal val="visible"/>
                                      </p:to>
                                    </p:set>
                                    <p:animEffect transition="in" filter="diamond(in)">
                                      <p:cBhvr>
                                        <p:cTn id="7" dur="2000"/>
                                        <p:tgtEl>
                                          <p:spTgt spid="5632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1 Título"/>
          <p:cNvSpPr txBox="1">
            <a:spLocks/>
          </p:cNvSpPr>
          <p:nvPr/>
        </p:nvSpPr>
        <p:spPr>
          <a:xfrm>
            <a:off x="611560" y="332656"/>
            <a:ext cx="8352928" cy="4320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FF0000"/>
                </a:solidFill>
                <a:effectLst/>
                <a:uLnTx/>
                <a:uFillTx/>
                <a:latin typeface="+mj-lt"/>
                <a:ea typeface="+mj-ea"/>
                <a:cs typeface="+mj-cs"/>
              </a:rPr>
              <a:t>DISEÑO MODELO DE GESTIÓN</a:t>
            </a:r>
            <a:r>
              <a:rPr lang="es-ES" sz="3200" b="1" dirty="0" smtClean="0">
                <a:solidFill>
                  <a:srgbClr val="FF0000"/>
                </a:solidFill>
                <a:latin typeface="+mj-lt"/>
                <a:ea typeface="+mj-ea"/>
                <a:cs typeface="+mj-cs"/>
              </a:rPr>
              <a:t> (MGMC)</a:t>
            </a:r>
            <a:endParaRPr kumimoji="0" lang="es-ES" sz="32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403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1" name="10 CuadroTexto"/>
          <p:cNvSpPr txBox="1"/>
          <p:nvPr/>
        </p:nvSpPr>
        <p:spPr>
          <a:xfrm>
            <a:off x="2627784" y="6309320"/>
            <a:ext cx="3600400" cy="307777"/>
          </a:xfrm>
          <a:prstGeom prst="rect">
            <a:avLst/>
          </a:prstGeom>
          <a:solidFill>
            <a:schemeClr val="bg1"/>
          </a:solidFill>
        </p:spPr>
        <p:txBody>
          <a:bodyPr wrap="square" rtlCol="0">
            <a:spAutoFit/>
          </a:bodyPr>
          <a:lstStyle/>
          <a:p>
            <a:pPr algn="ctr"/>
            <a:r>
              <a:rPr lang="es-ES" sz="1400" dirty="0" smtClean="0"/>
              <a:t>ESQUEMA TIPO DEL MGMC DE OBRAS CIVILES</a:t>
            </a:r>
            <a:endParaRPr lang="es-ES" sz="1400" dirty="0"/>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s-ES"/>
          </a:p>
        </p:txBody>
      </p:sp>
      <p:sp>
        <p:nvSpPr>
          <p:cNvPr id="563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07524" name="Picture 4"/>
          <p:cNvPicPr>
            <a:picLocks noChangeAspect="1" noChangeArrowheads="1"/>
          </p:cNvPicPr>
          <p:nvPr/>
        </p:nvPicPr>
        <p:blipFill>
          <a:blip r:embed="rId3" cstate="print"/>
          <a:srcRect/>
          <a:stretch>
            <a:fillRect/>
          </a:stretch>
        </p:blipFill>
        <p:spPr bwMode="auto">
          <a:xfrm>
            <a:off x="323528" y="836712"/>
            <a:ext cx="8643864" cy="5328592"/>
          </a:xfrm>
          <a:prstGeom prst="rect">
            <a:avLst/>
          </a:prstGeom>
          <a:noFill/>
          <a:ln w="9525">
            <a:noFill/>
            <a:miter lim="800000"/>
            <a:headEnd/>
            <a:tailEnd/>
          </a:ln>
        </p:spPr>
      </p:pic>
    </p:spTree>
  </p:cSld>
  <p:clrMapOvr>
    <a:masterClrMapping/>
  </p:clrMapOvr>
  <p:transition spd="slow" advClick="0" advTm="2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11560" y="332656"/>
            <a:ext cx="8352928" cy="4320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FF0000"/>
                </a:solidFill>
                <a:effectLst/>
                <a:uLnTx/>
                <a:uFillTx/>
                <a:latin typeface="+mj-lt"/>
                <a:ea typeface="+mj-ea"/>
                <a:cs typeface="+mj-cs"/>
              </a:rPr>
              <a:t>DISEÑO MODELO DE GESTIÓN</a:t>
            </a:r>
            <a:r>
              <a:rPr lang="es-ES" sz="3200" b="1" dirty="0" smtClean="0">
                <a:solidFill>
                  <a:srgbClr val="FF0000"/>
                </a:solidFill>
                <a:latin typeface="+mj-lt"/>
                <a:ea typeface="+mj-ea"/>
                <a:cs typeface="+mj-cs"/>
              </a:rPr>
              <a:t> (MGMC)</a:t>
            </a:r>
            <a:endParaRPr kumimoji="0" lang="es-ES" sz="32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403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 name="14 CuadroTexto"/>
          <p:cNvSpPr txBox="1"/>
          <p:nvPr/>
        </p:nvSpPr>
        <p:spPr>
          <a:xfrm>
            <a:off x="179512" y="6093296"/>
            <a:ext cx="4248472" cy="307777"/>
          </a:xfrm>
          <a:prstGeom prst="rect">
            <a:avLst/>
          </a:prstGeom>
          <a:solidFill>
            <a:schemeClr val="bg1"/>
          </a:solidFill>
        </p:spPr>
        <p:txBody>
          <a:bodyPr wrap="square" rtlCol="0">
            <a:spAutoFit/>
          </a:bodyPr>
          <a:lstStyle/>
          <a:p>
            <a:pPr algn="ctr"/>
            <a:r>
              <a:rPr lang="es-ES" sz="1400" dirty="0" smtClean="0"/>
              <a:t>ESTRUCTURA ORGÁNICA DEL MGMC DE OBRAS CIVILES</a:t>
            </a:r>
            <a:endParaRPr lang="es-ES" sz="1400" dirty="0"/>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s-ES"/>
          </a:p>
        </p:txBody>
      </p:sp>
      <p:sp>
        <p:nvSpPr>
          <p:cNvPr id="563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4" name="13 Rectángulo"/>
          <p:cNvSpPr/>
          <p:nvPr/>
        </p:nvSpPr>
        <p:spPr>
          <a:xfrm>
            <a:off x="827584" y="980728"/>
            <a:ext cx="7344816" cy="461665"/>
          </a:xfrm>
          <a:prstGeom prst="rect">
            <a:avLst/>
          </a:prstGeom>
        </p:spPr>
        <p:txBody>
          <a:bodyPr wrap="square">
            <a:spAutoFit/>
          </a:bodyPr>
          <a:lstStyle/>
          <a:p>
            <a:r>
              <a:rPr lang="es-EC" sz="1200" dirty="0">
                <a:latin typeface="Arial" pitchFamily="34" charset="0"/>
                <a:cs typeface="Arial" pitchFamily="34" charset="0"/>
              </a:rPr>
              <a:t>En la </a:t>
            </a:r>
            <a:r>
              <a:rPr lang="es-EC" sz="1200" b="1" i="1" dirty="0">
                <a:latin typeface="Arial" pitchFamily="34" charset="0"/>
                <a:cs typeface="Arial" pitchFamily="34" charset="0"/>
              </a:rPr>
              <a:t>esquematización del MGMC</a:t>
            </a:r>
            <a:r>
              <a:rPr lang="es-EC" sz="1200" dirty="0">
                <a:latin typeface="Arial" pitchFamily="34" charset="0"/>
                <a:cs typeface="Arial" pitchFamily="34" charset="0"/>
              </a:rPr>
              <a:t>, se planteó la </a:t>
            </a:r>
            <a:r>
              <a:rPr lang="es-ES" sz="1200" dirty="0">
                <a:latin typeface="Arial" pitchFamily="34" charset="0"/>
                <a:cs typeface="Arial" pitchFamily="34" charset="0"/>
              </a:rPr>
              <a:t>necesidad de la </a:t>
            </a:r>
            <a:r>
              <a:rPr lang="es-ES" sz="1200" b="1" i="1" dirty="0">
                <a:latin typeface="Arial" pitchFamily="34" charset="0"/>
                <a:cs typeface="Arial" pitchFamily="34" charset="0"/>
              </a:rPr>
              <a:t>implementación de la gestión por procesos</a:t>
            </a:r>
            <a:r>
              <a:rPr lang="es-ES" sz="1200" dirty="0">
                <a:latin typeface="Arial" pitchFamily="34" charset="0"/>
                <a:cs typeface="Arial" pitchFamily="34" charset="0"/>
              </a:rPr>
              <a:t> que conlleva a la existencia de una estructura </a:t>
            </a:r>
            <a:r>
              <a:rPr lang="es-ES" sz="1200" dirty="0" smtClean="0">
                <a:latin typeface="Arial" pitchFamily="34" charset="0"/>
                <a:cs typeface="Arial" pitchFamily="34" charset="0"/>
              </a:rPr>
              <a:t>orgánica y sus responsabilidades</a:t>
            </a:r>
            <a:endParaRPr lang="es-ES" sz="1200" dirty="0">
              <a:latin typeface="Arial" pitchFamily="34" charset="0"/>
              <a:cs typeface="Arial" pitchFamily="34" charset="0"/>
            </a:endParaRPr>
          </a:p>
        </p:txBody>
      </p:sp>
      <p:sp>
        <p:nvSpPr>
          <p:cNvPr id="16" name="15 Elipse"/>
          <p:cNvSpPr/>
          <p:nvPr/>
        </p:nvSpPr>
        <p:spPr>
          <a:xfrm>
            <a:off x="467544" y="1772816"/>
            <a:ext cx="3600400" cy="2952328"/>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7" name="16 Tabla"/>
          <p:cNvGraphicFramePr>
            <a:graphicFrameLocks noGrp="1"/>
          </p:cNvGraphicFramePr>
          <p:nvPr/>
        </p:nvGraphicFramePr>
        <p:xfrm>
          <a:off x="4932040" y="1628800"/>
          <a:ext cx="4032448" cy="5178132"/>
        </p:xfrm>
        <a:graphic>
          <a:graphicData uri="http://schemas.openxmlformats.org/drawingml/2006/table">
            <a:tbl>
              <a:tblPr/>
              <a:tblGrid>
                <a:gridCol w="1317008"/>
                <a:gridCol w="2715440"/>
              </a:tblGrid>
              <a:tr h="320522">
                <a:tc>
                  <a:txBody>
                    <a:bodyPr/>
                    <a:lstStyle/>
                    <a:p>
                      <a:pPr algn="ctr">
                        <a:lnSpc>
                          <a:spcPct val="150000"/>
                        </a:lnSpc>
                        <a:spcAft>
                          <a:spcPts val="0"/>
                        </a:spcAft>
                      </a:pPr>
                      <a:r>
                        <a:rPr lang="es-EC" sz="800" dirty="0">
                          <a:latin typeface="Arial"/>
                          <a:ea typeface="Times New Roman"/>
                          <a:cs typeface="Times New Roman"/>
                        </a:rPr>
                        <a:t>RESPONSABLE</a:t>
                      </a:r>
                      <a:endParaRPr lang="es-ES" sz="800" dirty="0">
                        <a:latin typeface="Times New Roman"/>
                        <a:ea typeface="Times New Roman"/>
                      </a:endParaRPr>
                    </a:p>
                    <a:p>
                      <a:pPr algn="ctr">
                        <a:lnSpc>
                          <a:spcPct val="150000"/>
                        </a:lnSpc>
                        <a:spcAft>
                          <a:spcPts val="0"/>
                        </a:spcAft>
                      </a:pPr>
                      <a:r>
                        <a:rPr lang="es-EC" sz="800" dirty="0">
                          <a:latin typeface="Arial"/>
                          <a:ea typeface="Times New Roman"/>
                          <a:cs typeface="Times New Roman"/>
                        </a:rPr>
                        <a:t>(FUNCIÓN)</a:t>
                      </a:r>
                      <a:endParaRPr lang="es-ES" sz="800" dirty="0">
                        <a:latin typeface="Times New Roman"/>
                        <a:ea typeface="Times New Roman"/>
                      </a:endParaRPr>
                    </a:p>
                  </a:txBody>
                  <a:tcPr marL="41745" marR="41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00">
                          <a:latin typeface="Arial"/>
                          <a:ea typeface="Times New Roman"/>
                          <a:cs typeface="Times New Roman"/>
                        </a:rPr>
                        <a:t>ACTIVIDADES</a:t>
                      </a:r>
                      <a:endParaRPr lang="es-ES" sz="800">
                        <a:latin typeface="Times New Roman"/>
                        <a:ea typeface="Times New Roman"/>
                      </a:endParaRPr>
                    </a:p>
                  </a:txBody>
                  <a:tcPr marL="41745" marR="41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4772">
                <a:tc>
                  <a:txBody>
                    <a:bodyPr/>
                    <a:lstStyle/>
                    <a:p>
                      <a:pPr>
                        <a:lnSpc>
                          <a:spcPct val="150000"/>
                        </a:lnSpc>
                        <a:spcAft>
                          <a:spcPts val="0"/>
                        </a:spcAft>
                      </a:pPr>
                      <a:r>
                        <a:rPr lang="es-EC" sz="800" dirty="0">
                          <a:latin typeface="Arial"/>
                          <a:ea typeface="Times New Roman"/>
                          <a:cs typeface="Times New Roman"/>
                        </a:rPr>
                        <a:t>INVOLUCRADOS</a:t>
                      </a:r>
                      <a:endParaRPr lang="es-ES" sz="800" dirty="0">
                        <a:latin typeface="Times New Roman"/>
                        <a:ea typeface="Times New Roman"/>
                      </a:endParaRPr>
                    </a:p>
                  </a:txBody>
                  <a:tcPr marL="41745" marR="41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800" dirty="0">
                          <a:latin typeface="Arial"/>
                          <a:ea typeface="Times New Roman"/>
                          <a:cs typeface="Times New Roman"/>
                        </a:rPr>
                        <a:t>Las personas que tengan interés directo, o de otro tipo, sobre el proyecto pueden generar pedidos de cambio, (requieren Monitoreo y control) que afectan directamente en los procesos generadores de valor (Alcance, Tiempo, Costo y/o </a:t>
                      </a:r>
                      <a:r>
                        <a:rPr lang="es-ES" sz="800" dirty="0" smtClean="0">
                          <a:latin typeface="Arial"/>
                          <a:ea typeface="Times New Roman"/>
                          <a:cs typeface="Times New Roman"/>
                        </a:rPr>
                        <a:t>Calidad)</a:t>
                      </a:r>
                      <a:endParaRPr lang="es-ES" sz="800" dirty="0">
                        <a:latin typeface="Times New Roman"/>
                        <a:ea typeface="Times New Roman"/>
                      </a:endParaRPr>
                    </a:p>
                  </a:txBody>
                  <a:tcPr marL="41745" marR="41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2351">
                <a:tc>
                  <a:txBody>
                    <a:bodyPr/>
                    <a:lstStyle/>
                    <a:p>
                      <a:pPr>
                        <a:lnSpc>
                          <a:spcPct val="150000"/>
                        </a:lnSpc>
                        <a:spcAft>
                          <a:spcPts val="0"/>
                        </a:spcAft>
                      </a:pPr>
                      <a:r>
                        <a:rPr lang="es-EC" sz="800" dirty="0">
                          <a:latin typeface="Arial"/>
                          <a:ea typeface="Times New Roman"/>
                          <a:cs typeface="Times New Roman"/>
                        </a:rPr>
                        <a:t>GERENTE (ADMINISTRADOR) DEL PROYECTO (PM)</a:t>
                      </a:r>
                      <a:endParaRPr lang="es-ES" sz="800" dirty="0">
                        <a:latin typeface="Times New Roman"/>
                        <a:ea typeface="Times New Roman"/>
                      </a:endParaRPr>
                    </a:p>
                  </a:txBody>
                  <a:tcPr marL="41745" marR="41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800" dirty="0">
                          <a:latin typeface="Arial"/>
                          <a:ea typeface="Times New Roman"/>
                          <a:cs typeface="Times New Roman"/>
                        </a:rPr>
                        <a:t>Es responsable de la gestión en lo referente a problemas que pueden presentarse en el proyecto, los pedidos de cambio, avance de obra, y recepción de las etapas del proyecto, definidos como actividades funcionales del mismo, puede solucionar problemas que no influyan significativamente en Tiempo, Costo o Calidad, realiza el análisis técnico y económico de los cambios para estudio del equipo de cambios. (Son sujetos de Monitoreo y Control), </a:t>
                      </a:r>
                      <a:endParaRPr lang="es-ES" sz="800" dirty="0">
                        <a:latin typeface="Times New Roman"/>
                        <a:ea typeface="Times New Roman"/>
                      </a:endParaRPr>
                    </a:p>
                  </a:txBody>
                  <a:tcPr marL="41745" marR="41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1568">
                <a:tc>
                  <a:txBody>
                    <a:bodyPr/>
                    <a:lstStyle/>
                    <a:p>
                      <a:pPr>
                        <a:lnSpc>
                          <a:spcPct val="150000"/>
                        </a:lnSpc>
                        <a:spcAft>
                          <a:spcPts val="0"/>
                        </a:spcAft>
                      </a:pPr>
                      <a:r>
                        <a:rPr lang="es-EC" sz="800">
                          <a:latin typeface="Arial"/>
                          <a:ea typeface="Times New Roman"/>
                          <a:cs typeface="Times New Roman"/>
                        </a:rPr>
                        <a:t>EQUIPO DE CONTROL DE CAMBIOS</a:t>
                      </a:r>
                      <a:endParaRPr lang="es-ES" sz="800">
                        <a:latin typeface="Times New Roman"/>
                        <a:ea typeface="Times New Roman"/>
                      </a:endParaRPr>
                    </a:p>
                    <a:p>
                      <a:pPr>
                        <a:lnSpc>
                          <a:spcPct val="150000"/>
                        </a:lnSpc>
                        <a:spcAft>
                          <a:spcPts val="0"/>
                        </a:spcAft>
                      </a:pPr>
                      <a:r>
                        <a:rPr lang="es-EC" sz="800">
                          <a:latin typeface="Arial"/>
                          <a:ea typeface="Times New Roman"/>
                          <a:cs typeface="Times New Roman"/>
                        </a:rPr>
                        <a:t>(SE INCLUYEN LAS UNIDADES USUARIAS DEL PROYECTO - CLIENTE)</a:t>
                      </a:r>
                      <a:endParaRPr lang="es-ES" sz="800">
                        <a:latin typeface="Times New Roman"/>
                        <a:ea typeface="Times New Roman"/>
                      </a:endParaRPr>
                    </a:p>
                  </a:txBody>
                  <a:tcPr marL="41745" marR="41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800" dirty="0">
                          <a:latin typeface="Arial"/>
                          <a:ea typeface="Times New Roman"/>
                          <a:cs typeface="Times New Roman"/>
                        </a:rPr>
                        <a:t>Grupo determinado para realizar la evaluación, aprobación o rechazo de los pedidos de cambio, (como resultado del pedido de un involucrado o como producto del proceso de monitoreo y control) (ver Formato Equipo de Control de Cambios, anexo 2)</a:t>
                      </a:r>
                      <a:endParaRPr lang="es-ES" sz="800" dirty="0">
                        <a:latin typeface="Times New Roman"/>
                        <a:ea typeface="Times New Roman"/>
                      </a:endParaRPr>
                    </a:p>
                  </a:txBody>
                  <a:tcPr marL="41745" marR="41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1306">
                <a:tc>
                  <a:txBody>
                    <a:bodyPr/>
                    <a:lstStyle/>
                    <a:p>
                      <a:pPr>
                        <a:lnSpc>
                          <a:spcPct val="150000"/>
                        </a:lnSpc>
                        <a:spcAft>
                          <a:spcPts val="0"/>
                        </a:spcAft>
                      </a:pPr>
                      <a:r>
                        <a:rPr lang="es-EC" sz="800">
                          <a:latin typeface="Arial"/>
                          <a:ea typeface="Times New Roman"/>
                          <a:cs typeface="Times New Roman"/>
                        </a:rPr>
                        <a:t>OFICINA DE GERENCIA DE PROYECTOS (PMO)</a:t>
                      </a:r>
                      <a:endParaRPr lang="es-ES" sz="800">
                        <a:latin typeface="Times New Roman"/>
                        <a:ea typeface="Times New Roman"/>
                      </a:endParaRPr>
                    </a:p>
                  </a:txBody>
                  <a:tcPr marL="41745" marR="41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800" dirty="0">
                          <a:latin typeface="Arial"/>
                          <a:ea typeface="Times New Roman"/>
                          <a:cs typeface="Times New Roman"/>
                        </a:rPr>
                        <a:t>El CPO, Jefe de la Oficina de Gerencia de Proyectos, verifica el cumplimiento de las etapas constitutivas del proyecto, de existir inconvenientes el PM, responsable deberá realizar los ajustes que sean necesarios hasta la satisfacción de los entregables</a:t>
                      </a:r>
                      <a:endParaRPr lang="es-ES" sz="800" dirty="0">
                        <a:latin typeface="Times New Roman"/>
                        <a:ea typeface="Times New Roman"/>
                      </a:endParaRPr>
                    </a:p>
                  </a:txBody>
                  <a:tcPr marL="41745" marR="41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8" name="17 Diagrama"/>
          <p:cNvGraphicFramePr/>
          <p:nvPr/>
        </p:nvGraphicFramePr>
        <p:xfrm>
          <a:off x="251520" y="1844824"/>
          <a:ext cx="4608512" cy="28024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20" name="19 Conector recto"/>
          <p:cNvCxnSpPr/>
          <p:nvPr/>
        </p:nvCxnSpPr>
        <p:spPr>
          <a:xfrm>
            <a:off x="2699792" y="2996952"/>
            <a:ext cx="0" cy="216024"/>
          </a:xfrm>
          <a:prstGeom prst="line">
            <a:avLst/>
          </a:prstGeom>
          <a:ln w="38100" cmpd="thickThi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3275856" y="3140968"/>
            <a:ext cx="0" cy="72008"/>
          </a:xfrm>
          <a:prstGeom prst="line">
            <a:avLst/>
          </a:prstGeom>
          <a:ln w="38100" cmpd="thickThi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3779912" y="3140968"/>
            <a:ext cx="0" cy="72008"/>
          </a:xfrm>
          <a:prstGeom prst="line">
            <a:avLst/>
          </a:prstGeom>
          <a:ln w="38100" cmpd="thickThi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2699792" y="3140968"/>
            <a:ext cx="10801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18 Flecha arriba">
            <a:hlinkClick r:id="rId9" action="ppaction://hlinksldjump"/>
          </p:cNvPr>
          <p:cNvSpPr/>
          <p:nvPr/>
        </p:nvSpPr>
        <p:spPr>
          <a:xfrm>
            <a:off x="8748464" y="6597352"/>
            <a:ext cx="144016" cy="1440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ustDataLst>
      <p:tags r:id="rId1"/>
    </p:custDataLst>
  </p:cSld>
  <p:clrMapOvr>
    <a:masterClrMapping/>
  </p:clrMapOvr>
  <p:transition spd="slow" advClick="0" advTm="5465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amond(in)">
                                      <p:cBhvr>
                                        <p:cTn id="1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Graphic spid="18"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1 Título"/>
          <p:cNvSpPr txBox="1">
            <a:spLocks/>
          </p:cNvSpPr>
          <p:nvPr/>
        </p:nvSpPr>
        <p:spPr>
          <a:xfrm>
            <a:off x="611560" y="332656"/>
            <a:ext cx="8352928" cy="4320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FF0000"/>
                </a:solidFill>
                <a:effectLst/>
                <a:uLnTx/>
                <a:uFillTx/>
                <a:latin typeface="+mj-lt"/>
                <a:ea typeface="+mj-ea"/>
                <a:cs typeface="+mj-cs"/>
              </a:rPr>
              <a:t>DISEÑO MODELO DE GESTIÓN</a:t>
            </a:r>
            <a:r>
              <a:rPr lang="es-ES" sz="3200" b="1" dirty="0" smtClean="0">
                <a:solidFill>
                  <a:srgbClr val="FF0000"/>
                </a:solidFill>
                <a:latin typeface="+mj-lt"/>
                <a:ea typeface="+mj-ea"/>
                <a:cs typeface="+mj-cs"/>
              </a:rPr>
              <a:t> (MGMC)</a:t>
            </a:r>
            <a:endParaRPr kumimoji="0" lang="es-ES" sz="32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403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 name="14 CuadroTexto"/>
          <p:cNvSpPr txBox="1"/>
          <p:nvPr/>
        </p:nvSpPr>
        <p:spPr>
          <a:xfrm>
            <a:off x="1187624" y="6550223"/>
            <a:ext cx="6624736" cy="307777"/>
          </a:xfrm>
          <a:prstGeom prst="rect">
            <a:avLst/>
          </a:prstGeom>
          <a:solidFill>
            <a:schemeClr val="bg1"/>
          </a:solidFill>
        </p:spPr>
        <p:txBody>
          <a:bodyPr wrap="square" rtlCol="0">
            <a:spAutoFit/>
          </a:bodyPr>
          <a:lstStyle/>
          <a:p>
            <a:pPr algn="ctr"/>
            <a:r>
              <a:rPr lang="es-ES" sz="1400" dirty="0" smtClean="0"/>
              <a:t>DIAGRAMAS DE FLUJO ESTRUCTURA ORGÁNICA DEL MGMC DE OBRAS CIVILES</a:t>
            </a:r>
            <a:endParaRPr lang="es-ES" sz="1400" dirty="0"/>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s-ES"/>
          </a:p>
        </p:txBody>
      </p:sp>
      <p:sp>
        <p:nvSpPr>
          <p:cNvPr id="563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14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1441" name="Object 1"/>
          <p:cNvGraphicFramePr>
            <a:graphicFrameLocks noChangeAspect="1"/>
          </p:cNvGraphicFramePr>
          <p:nvPr/>
        </p:nvGraphicFramePr>
        <p:xfrm>
          <a:off x="179512" y="836712"/>
          <a:ext cx="4464496" cy="5733255"/>
        </p:xfrm>
        <a:graphic>
          <a:graphicData uri="http://schemas.openxmlformats.org/presentationml/2006/ole">
            <p:oleObj spid="_x0000_s61441" name="Visio" r:id="rId4" imgW="7594854" imgH="10005060" progId="Visio.Drawing.11">
              <p:embed/>
            </p:oleObj>
          </a:graphicData>
        </a:graphic>
      </p:graphicFrame>
      <p:sp>
        <p:nvSpPr>
          <p:cNvPr id="614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1443" name="Object 3"/>
          <p:cNvGraphicFramePr>
            <a:graphicFrameLocks noChangeAspect="1"/>
          </p:cNvGraphicFramePr>
          <p:nvPr/>
        </p:nvGraphicFramePr>
        <p:xfrm>
          <a:off x="4644008" y="836712"/>
          <a:ext cx="4276323" cy="5760640"/>
        </p:xfrm>
        <a:graphic>
          <a:graphicData uri="http://schemas.openxmlformats.org/presentationml/2006/ole">
            <p:oleObj spid="_x0000_s61443" name="Visio" r:id="rId5" imgW="7594854" imgH="10060305" progId="Visio.Drawing.11">
              <p:embed/>
            </p:oleObj>
          </a:graphicData>
        </a:graphic>
      </p:graphicFrame>
    </p:spTree>
  </p:cSld>
  <p:clrMapOvr>
    <a:masterClrMapping/>
  </p:clrMapOvr>
  <p:transition spd="slow" advClick="0" advTm="2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11560" y="332656"/>
            <a:ext cx="8352928" cy="4320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FF0000"/>
                </a:solidFill>
                <a:effectLst/>
                <a:uLnTx/>
                <a:uFillTx/>
                <a:latin typeface="+mj-lt"/>
                <a:ea typeface="+mj-ea"/>
                <a:cs typeface="+mj-cs"/>
              </a:rPr>
              <a:t>DISEÑO MODELO DE GESTIÓN</a:t>
            </a:r>
            <a:r>
              <a:rPr lang="es-ES" sz="3200" b="1" dirty="0" smtClean="0">
                <a:solidFill>
                  <a:srgbClr val="FF0000"/>
                </a:solidFill>
                <a:latin typeface="+mj-lt"/>
                <a:ea typeface="+mj-ea"/>
                <a:cs typeface="+mj-cs"/>
              </a:rPr>
              <a:t> (MGMC)</a:t>
            </a:r>
            <a:endParaRPr kumimoji="0" lang="es-ES" sz="32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403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 name="14 CuadroTexto"/>
          <p:cNvSpPr txBox="1"/>
          <p:nvPr/>
        </p:nvSpPr>
        <p:spPr>
          <a:xfrm>
            <a:off x="2051720" y="980728"/>
            <a:ext cx="4248472" cy="369332"/>
          </a:xfrm>
          <a:prstGeom prst="rect">
            <a:avLst/>
          </a:prstGeom>
          <a:solidFill>
            <a:schemeClr val="bg1"/>
          </a:solidFill>
        </p:spPr>
        <p:txBody>
          <a:bodyPr wrap="square" rtlCol="0">
            <a:spAutoFit/>
          </a:bodyPr>
          <a:lstStyle/>
          <a:p>
            <a:pPr algn="ctr"/>
            <a:r>
              <a:rPr lang="es-ES" b="1" dirty="0" smtClean="0"/>
              <a:t>FORMATOS DEL MGMC DE OBRAS CIVILES</a:t>
            </a:r>
            <a:endParaRPr lang="es-ES" b="1" dirty="0"/>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s-ES"/>
          </a:p>
        </p:txBody>
      </p:sp>
      <p:sp>
        <p:nvSpPr>
          <p:cNvPr id="563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14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14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2469" name="Rectangle 5"/>
          <p:cNvSpPr>
            <a:spLocks noChangeArrowheads="1"/>
          </p:cNvSpPr>
          <p:nvPr/>
        </p:nvSpPr>
        <p:spPr bwMode="auto">
          <a:xfrm>
            <a:off x="539552" y="1412776"/>
            <a:ext cx="784887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677863" algn="l"/>
              </a:tabLst>
            </a:pPr>
            <a:r>
              <a:rPr kumimoji="0" lang="es-ES" sz="14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Acta de inicio de proyecto</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Contiene la definición del Administrador del Proyecto (PM), los objetivos, tiempos de inicio y conclusión, presupuesto programado y las actividades que desarrollará el PM</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77863" algn="l"/>
              </a:tabLst>
            </a:pPr>
            <a:r>
              <a:rPr kumimoji="0" lang="es-ES" sz="14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Acta de reunión</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Contiene todas las definiciones que se adoptan en cada una de las reuniones, con la finalidad de determinar responsabilidades de las acciones futuras, el tiempo de cumplimiento, etc.</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77863" algn="l"/>
              </a:tabLst>
            </a:pPr>
            <a:r>
              <a:rPr kumimoji="0" lang="es-ES" sz="14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Solicitud de cambios</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Contiene además del pedido, el estudio de los impactos y la decisión de autorizarlo o rechazarlo.</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77863" algn="l"/>
              </a:tabLst>
            </a:pPr>
            <a:r>
              <a:rPr kumimoji="0" lang="es-ES" sz="14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Bitácora de problemas (lista).</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Listado de los problemas detectados y la forma de cómo se solucionaron, constituyéndose en las lecciones aprendidas. </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77863" algn="l"/>
              </a:tabLst>
            </a:pPr>
            <a:r>
              <a:rPr kumimoji="0" lang="es-ES" sz="14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Aceptación de productos.</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Legaliza la entrega recepción de entregables, etapas de los procesos, productos que su uso sea funcionalmente aceptable para continuar con el ciclo de producción de un proyecto o producto.	</a:t>
            </a:r>
            <a:endParaRPr kumimoji="0" lang="es-ES" sz="1400" b="0" i="0" u="none" strike="noStrike" cap="none" normalizeH="0" baseline="0" dirty="0" smtClean="0">
              <a:ln>
                <a:noFill/>
              </a:ln>
              <a:solidFill>
                <a:schemeClr val="tx1"/>
              </a:solidFill>
              <a:effectLst/>
              <a:latin typeface="Arial" pitchFamily="34" charset="0"/>
            </a:endParaRPr>
          </a:p>
          <a:p>
            <a:pPr marL="914400" marR="0" lvl="2" indent="0" algn="just" defTabSz="914400" rtl="0" eaLnBrk="0" fontAlgn="base" latinLnBrk="0" hangingPunct="0">
              <a:lnSpc>
                <a:spcPct val="100000"/>
              </a:lnSpc>
              <a:spcBef>
                <a:spcPct val="0"/>
              </a:spcBef>
              <a:spcAft>
                <a:spcPct val="0"/>
              </a:spcAft>
              <a:buClrTx/>
              <a:buSzTx/>
              <a:buFontTx/>
              <a:buChar char="-"/>
              <a:tabLst>
                <a:tab pos="677863" algn="l"/>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Aplicación de calidad</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77863" algn="l"/>
              </a:tabLst>
            </a:pPr>
            <a:r>
              <a:rPr kumimoji="0" lang="es-ES" sz="14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Plan de comunicaciones.</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Define las formas de cómo se obtendrá y distribuirá la información que se genera en el proceso de ejecución del proyecto o producto</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77863" algn="l"/>
              </a:tabLst>
            </a:pPr>
            <a:r>
              <a:rPr kumimoji="0" lang="es-ES" sz="14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Reporte de avance.</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Describe la forma de cómo se actualizará la línea base de costos</a:t>
            </a:r>
            <a:endParaRPr kumimoji="0" lang="es-ES" sz="1400" b="0" i="0" u="none" strike="noStrike" cap="none" normalizeH="0" baseline="0" dirty="0" smtClean="0">
              <a:ln>
                <a:noFill/>
              </a:ln>
              <a:solidFill>
                <a:schemeClr val="tx1"/>
              </a:solidFill>
              <a:effectLst/>
              <a:latin typeface="Arial" pitchFamily="34" charset="0"/>
            </a:endParaRPr>
          </a:p>
          <a:p>
            <a:pPr marL="914400" marR="0" lvl="2" indent="0" algn="just" defTabSz="914400" rtl="0" eaLnBrk="0" fontAlgn="base" latinLnBrk="0" hangingPunct="0">
              <a:lnSpc>
                <a:spcPct val="100000"/>
              </a:lnSpc>
              <a:spcBef>
                <a:spcPct val="0"/>
              </a:spcBef>
              <a:spcAft>
                <a:spcPct val="0"/>
              </a:spcAft>
              <a:buClrTx/>
              <a:buSzTx/>
              <a:buFontTx/>
              <a:buChar char="-"/>
              <a:tabLst>
                <a:tab pos="677863" algn="l"/>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Plan de costos línea base</a:t>
            </a:r>
            <a:endParaRPr kumimoji="0" lang="es-ES" sz="1400" b="0" i="0" u="none" strike="noStrike" cap="none" normalizeH="0" baseline="0" dirty="0" smtClean="0">
              <a:ln>
                <a:noFill/>
              </a:ln>
              <a:solidFill>
                <a:schemeClr val="tx1"/>
              </a:solidFill>
              <a:effectLst/>
              <a:latin typeface="Arial" pitchFamily="34" charset="0"/>
            </a:endParaRPr>
          </a:p>
          <a:p>
            <a:pPr marL="914400" marR="0" lvl="2" indent="0" algn="just" defTabSz="914400" rtl="0" eaLnBrk="0" fontAlgn="base" latinLnBrk="0" hangingPunct="0">
              <a:lnSpc>
                <a:spcPct val="100000"/>
              </a:lnSpc>
              <a:spcBef>
                <a:spcPct val="0"/>
              </a:spcBef>
              <a:spcAft>
                <a:spcPct val="0"/>
              </a:spcAft>
              <a:buClrTx/>
              <a:buSzTx/>
              <a:buFontTx/>
              <a:buChar char="-"/>
              <a:tabLst>
                <a:tab pos="677863" algn="l"/>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Seguimiento línea base</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77863" algn="l"/>
              </a:tabLst>
            </a:pPr>
            <a:r>
              <a:rPr kumimoji="0" lang="es-ES" sz="14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Listas de chequeo.</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Contienen la verificación del cumplimiento de las actividades de los procesos.</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77863" algn="l"/>
              </a:tabLst>
            </a:pPr>
            <a:r>
              <a:rPr kumimoji="0" lang="es-ES" sz="14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Acta de cierre.</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Contiene la relación entre lo programado y lo realmente ejecutado, en alcance, tiempo, costos, calidad, los riesgos que se presentaron y como se solucionaron, riesgos que permanecen y deben ser observados en la operación, lecciones aprendidas.</a:t>
            </a:r>
            <a:endParaRPr kumimoji="0" lang="es-ES" sz="1400" b="0" i="0" u="none" strike="noStrike" cap="none" normalizeH="0" baseline="0" dirty="0" smtClean="0">
              <a:ln>
                <a:noFill/>
              </a:ln>
              <a:solidFill>
                <a:schemeClr val="tx1"/>
              </a:solidFill>
              <a:effectLst/>
              <a:latin typeface="Arial" pitchFamily="34" charset="0"/>
            </a:endParaRPr>
          </a:p>
        </p:txBody>
      </p:sp>
      <p:sp>
        <p:nvSpPr>
          <p:cNvPr id="11" name="10 Flecha arriba">
            <a:hlinkClick r:id="rId4" action="ppaction://hlinksldjump"/>
          </p:cNvPr>
          <p:cNvSpPr/>
          <p:nvPr/>
        </p:nvSpPr>
        <p:spPr>
          <a:xfrm>
            <a:off x="8748464" y="6597352"/>
            <a:ext cx="144016" cy="1440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ustDataLst>
      <p:tags r:id="rId1"/>
    </p:custDataLst>
  </p:cSld>
  <p:clrMapOvr>
    <a:masterClrMapping/>
  </p:clrMapOvr>
  <p:transition spd="slow" advClick="0" advTm="945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2469">
                                            <p:txEl>
                                              <p:pRg st="0" end="0"/>
                                            </p:txEl>
                                          </p:spTgt>
                                        </p:tgtEl>
                                        <p:attrNameLst>
                                          <p:attrName>style.visibility</p:attrName>
                                        </p:attrNameLst>
                                      </p:cBhvr>
                                      <p:to>
                                        <p:strVal val="visible"/>
                                      </p:to>
                                    </p:set>
                                    <p:anim calcmode="lin" valueType="num">
                                      <p:cBhvr additive="base">
                                        <p:cTn id="12" dur="2000" fill="hold"/>
                                        <p:tgtEl>
                                          <p:spTgt spid="62469">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624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2469">
                                            <p:txEl>
                                              <p:pRg st="1" end="1"/>
                                            </p:txEl>
                                          </p:spTgt>
                                        </p:tgtEl>
                                        <p:attrNameLst>
                                          <p:attrName>style.visibility</p:attrName>
                                        </p:attrNameLst>
                                      </p:cBhvr>
                                      <p:to>
                                        <p:strVal val="visible"/>
                                      </p:to>
                                    </p:set>
                                    <p:anim calcmode="lin" valueType="num">
                                      <p:cBhvr additive="base">
                                        <p:cTn id="18" dur="2000" fill="hold"/>
                                        <p:tgtEl>
                                          <p:spTgt spid="62469">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6246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2469">
                                            <p:txEl>
                                              <p:pRg st="2" end="2"/>
                                            </p:txEl>
                                          </p:spTgt>
                                        </p:tgtEl>
                                        <p:attrNameLst>
                                          <p:attrName>style.visibility</p:attrName>
                                        </p:attrNameLst>
                                      </p:cBhvr>
                                      <p:to>
                                        <p:strVal val="visible"/>
                                      </p:to>
                                    </p:set>
                                    <p:anim calcmode="lin" valueType="num">
                                      <p:cBhvr additive="base">
                                        <p:cTn id="24" dur="2000" fill="hold"/>
                                        <p:tgtEl>
                                          <p:spTgt spid="62469">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6246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2469">
                                            <p:txEl>
                                              <p:pRg st="3" end="3"/>
                                            </p:txEl>
                                          </p:spTgt>
                                        </p:tgtEl>
                                        <p:attrNameLst>
                                          <p:attrName>style.visibility</p:attrName>
                                        </p:attrNameLst>
                                      </p:cBhvr>
                                      <p:to>
                                        <p:strVal val="visible"/>
                                      </p:to>
                                    </p:set>
                                    <p:anim calcmode="lin" valueType="num">
                                      <p:cBhvr additive="base">
                                        <p:cTn id="30" dur="2000" fill="hold"/>
                                        <p:tgtEl>
                                          <p:spTgt spid="62469">
                                            <p:txEl>
                                              <p:pRg st="3" end="3"/>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6246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2469">
                                            <p:txEl>
                                              <p:pRg st="4" end="4"/>
                                            </p:txEl>
                                          </p:spTgt>
                                        </p:tgtEl>
                                        <p:attrNameLst>
                                          <p:attrName>style.visibility</p:attrName>
                                        </p:attrNameLst>
                                      </p:cBhvr>
                                      <p:to>
                                        <p:strVal val="visible"/>
                                      </p:to>
                                    </p:set>
                                    <p:anim calcmode="lin" valueType="num">
                                      <p:cBhvr additive="base">
                                        <p:cTn id="36" dur="2000" fill="hold"/>
                                        <p:tgtEl>
                                          <p:spTgt spid="62469">
                                            <p:txEl>
                                              <p:pRg st="4" end="4"/>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62469">
                                            <p:txEl>
                                              <p:pRg st="4" end="4"/>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62469">
                                            <p:txEl>
                                              <p:pRg st="5" end="5"/>
                                            </p:txEl>
                                          </p:spTgt>
                                        </p:tgtEl>
                                        <p:attrNameLst>
                                          <p:attrName>style.visibility</p:attrName>
                                        </p:attrNameLst>
                                      </p:cBhvr>
                                      <p:to>
                                        <p:strVal val="visible"/>
                                      </p:to>
                                    </p:set>
                                    <p:anim calcmode="lin" valueType="num">
                                      <p:cBhvr additive="base">
                                        <p:cTn id="40" dur="2000" fill="hold"/>
                                        <p:tgtEl>
                                          <p:spTgt spid="62469">
                                            <p:txEl>
                                              <p:pRg st="5" end="5"/>
                                            </p:txEl>
                                          </p:spTgt>
                                        </p:tgtEl>
                                        <p:attrNameLst>
                                          <p:attrName>ppt_x</p:attrName>
                                        </p:attrNameLst>
                                      </p:cBhvr>
                                      <p:tavLst>
                                        <p:tav tm="0">
                                          <p:val>
                                            <p:strVal val="#ppt_x"/>
                                          </p:val>
                                        </p:tav>
                                        <p:tav tm="100000">
                                          <p:val>
                                            <p:strVal val="#ppt_x"/>
                                          </p:val>
                                        </p:tav>
                                      </p:tavLst>
                                    </p:anim>
                                    <p:anim calcmode="lin" valueType="num">
                                      <p:cBhvr additive="base">
                                        <p:cTn id="41" dur="2000" fill="hold"/>
                                        <p:tgtEl>
                                          <p:spTgt spid="6246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62469">
                                            <p:txEl>
                                              <p:pRg st="6" end="6"/>
                                            </p:txEl>
                                          </p:spTgt>
                                        </p:tgtEl>
                                        <p:attrNameLst>
                                          <p:attrName>style.visibility</p:attrName>
                                        </p:attrNameLst>
                                      </p:cBhvr>
                                      <p:to>
                                        <p:strVal val="visible"/>
                                      </p:to>
                                    </p:set>
                                    <p:anim calcmode="lin" valueType="num">
                                      <p:cBhvr additive="base">
                                        <p:cTn id="46" dur="2000" fill="hold"/>
                                        <p:tgtEl>
                                          <p:spTgt spid="62469">
                                            <p:txEl>
                                              <p:pRg st="6" end="6"/>
                                            </p:txEl>
                                          </p:spTgt>
                                        </p:tgtEl>
                                        <p:attrNameLst>
                                          <p:attrName>ppt_x</p:attrName>
                                        </p:attrNameLst>
                                      </p:cBhvr>
                                      <p:tavLst>
                                        <p:tav tm="0">
                                          <p:val>
                                            <p:strVal val="#ppt_x"/>
                                          </p:val>
                                        </p:tav>
                                        <p:tav tm="100000">
                                          <p:val>
                                            <p:strVal val="#ppt_x"/>
                                          </p:val>
                                        </p:tav>
                                      </p:tavLst>
                                    </p:anim>
                                    <p:anim calcmode="lin" valueType="num">
                                      <p:cBhvr additive="base">
                                        <p:cTn id="47" dur="2000" fill="hold"/>
                                        <p:tgtEl>
                                          <p:spTgt spid="6246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62469">
                                            <p:txEl>
                                              <p:pRg st="7" end="7"/>
                                            </p:txEl>
                                          </p:spTgt>
                                        </p:tgtEl>
                                        <p:attrNameLst>
                                          <p:attrName>style.visibility</p:attrName>
                                        </p:attrNameLst>
                                      </p:cBhvr>
                                      <p:to>
                                        <p:strVal val="visible"/>
                                      </p:to>
                                    </p:set>
                                    <p:anim calcmode="lin" valueType="num">
                                      <p:cBhvr additive="base">
                                        <p:cTn id="52" dur="2000" fill="hold"/>
                                        <p:tgtEl>
                                          <p:spTgt spid="62469">
                                            <p:txEl>
                                              <p:pRg st="7" end="7"/>
                                            </p:txEl>
                                          </p:spTgt>
                                        </p:tgtEl>
                                        <p:attrNameLst>
                                          <p:attrName>ppt_x</p:attrName>
                                        </p:attrNameLst>
                                      </p:cBhvr>
                                      <p:tavLst>
                                        <p:tav tm="0">
                                          <p:val>
                                            <p:strVal val="#ppt_x"/>
                                          </p:val>
                                        </p:tav>
                                        <p:tav tm="100000">
                                          <p:val>
                                            <p:strVal val="#ppt_x"/>
                                          </p:val>
                                        </p:tav>
                                      </p:tavLst>
                                    </p:anim>
                                    <p:anim calcmode="lin" valueType="num">
                                      <p:cBhvr additive="base">
                                        <p:cTn id="53" dur="2000" fill="hold"/>
                                        <p:tgtEl>
                                          <p:spTgt spid="62469">
                                            <p:txEl>
                                              <p:pRg st="7" end="7"/>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62469">
                                            <p:txEl>
                                              <p:pRg st="8" end="8"/>
                                            </p:txEl>
                                          </p:spTgt>
                                        </p:tgtEl>
                                        <p:attrNameLst>
                                          <p:attrName>style.visibility</p:attrName>
                                        </p:attrNameLst>
                                      </p:cBhvr>
                                      <p:to>
                                        <p:strVal val="visible"/>
                                      </p:to>
                                    </p:set>
                                    <p:anim calcmode="lin" valueType="num">
                                      <p:cBhvr additive="base">
                                        <p:cTn id="56" dur="2000" fill="hold"/>
                                        <p:tgtEl>
                                          <p:spTgt spid="62469">
                                            <p:txEl>
                                              <p:pRg st="8" end="8"/>
                                            </p:txEl>
                                          </p:spTgt>
                                        </p:tgtEl>
                                        <p:attrNameLst>
                                          <p:attrName>ppt_x</p:attrName>
                                        </p:attrNameLst>
                                      </p:cBhvr>
                                      <p:tavLst>
                                        <p:tav tm="0">
                                          <p:val>
                                            <p:strVal val="#ppt_x"/>
                                          </p:val>
                                        </p:tav>
                                        <p:tav tm="100000">
                                          <p:val>
                                            <p:strVal val="#ppt_x"/>
                                          </p:val>
                                        </p:tav>
                                      </p:tavLst>
                                    </p:anim>
                                    <p:anim calcmode="lin" valueType="num">
                                      <p:cBhvr additive="base">
                                        <p:cTn id="57" dur="2000" fill="hold"/>
                                        <p:tgtEl>
                                          <p:spTgt spid="62469">
                                            <p:txEl>
                                              <p:pRg st="8" end="8"/>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62469">
                                            <p:txEl>
                                              <p:pRg st="9" end="9"/>
                                            </p:txEl>
                                          </p:spTgt>
                                        </p:tgtEl>
                                        <p:attrNameLst>
                                          <p:attrName>style.visibility</p:attrName>
                                        </p:attrNameLst>
                                      </p:cBhvr>
                                      <p:to>
                                        <p:strVal val="visible"/>
                                      </p:to>
                                    </p:set>
                                    <p:anim calcmode="lin" valueType="num">
                                      <p:cBhvr additive="base">
                                        <p:cTn id="60" dur="2000" fill="hold"/>
                                        <p:tgtEl>
                                          <p:spTgt spid="62469">
                                            <p:txEl>
                                              <p:pRg st="9" end="9"/>
                                            </p:txEl>
                                          </p:spTgt>
                                        </p:tgtEl>
                                        <p:attrNameLst>
                                          <p:attrName>ppt_x</p:attrName>
                                        </p:attrNameLst>
                                      </p:cBhvr>
                                      <p:tavLst>
                                        <p:tav tm="0">
                                          <p:val>
                                            <p:strVal val="#ppt_x"/>
                                          </p:val>
                                        </p:tav>
                                        <p:tav tm="100000">
                                          <p:val>
                                            <p:strVal val="#ppt_x"/>
                                          </p:val>
                                        </p:tav>
                                      </p:tavLst>
                                    </p:anim>
                                    <p:anim calcmode="lin" valueType="num">
                                      <p:cBhvr additive="base">
                                        <p:cTn id="61" dur="2000" fill="hold"/>
                                        <p:tgtEl>
                                          <p:spTgt spid="6246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62469">
                                            <p:txEl>
                                              <p:pRg st="10" end="10"/>
                                            </p:txEl>
                                          </p:spTgt>
                                        </p:tgtEl>
                                        <p:attrNameLst>
                                          <p:attrName>style.visibility</p:attrName>
                                        </p:attrNameLst>
                                      </p:cBhvr>
                                      <p:to>
                                        <p:strVal val="visible"/>
                                      </p:to>
                                    </p:set>
                                    <p:anim calcmode="lin" valueType="num">
                                      <p:cBhvr additive="base">
                                        <p:cTn id="66" dur="2000" fill="hold"/>
                                        <p:tgtEl>
                                          <p:spTgt spid="62469">
                                            <p:txEl>
                                              <p:pRg st="10" end="10"/>
                                            </p:txEl>
                                          </p:spTgt>
                                        </p:tgtEl>
                                        <p:attrNameLst>
                                          <p:attrName>ppt_x</p:attrName>
                                        </p:attrNameLst>
                                      </p:cBhvr>
                                      <p:tavLst>
                                        <p:tav tm="0">
                                          <p:val>
                                            <p:strVal val="#ppt_x"/>
                                          </p:val>
                                        </p:tav>
                                        <p:tav tm="100000">
                                          <p:val>
                                            <p:strVal val="#ppt_x"/>
                                          </p:val>
                                        </p:tav>
                                      </p:tavLst>
                                    </p:anim>
                                    <p:anim calcmode="lin" valueType="num">
                                      <p:cBhvr additive="base">
                                        <p:cTn id="67" dur="2000" fill="hold"/>
                                        <p:tgtEl>
                                          <p:spTgt spid="6246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62469">
                                            <p:txEl>
                                              <p:pRg st="11" end="11"/>
                                            </p:txEl>
                                          </p:spTgt>
                                        </p:tgtEl>
                                        <p:attrNameLst>
                                          <p:attrName>style.visibility</p:attrName>
                                        </p:attrNameLst>
                                      </p:cBhvr>
                                      <p:to>
                                        <p:strVal val="visible"/>
                                      </p:to>
                                    </p:set>
                                    <p:anim calcmode="lin" valueType="num">
                                      <p:cBhvr additive="base">
                                        <p:cTn id="72" dur="2000" fill="hold"/>
                                        <p:tgtEl>
                                          <p:spTgt spid="62469">
                                            <p:txEl>
                                              <p:pRg st="11" end="11"/>
                                            </p:txEl>
                                          </p:spTgt>
                                        </p:tgtEl>
                                        <p:attrNameLst>
                                          <p:attrName>ppt_x</p:attrName>
                                        </p:attrNameLst>
                                      </p:cBhvr>
                                      <p:tavLst>
                                        <p:tav tm="0">
                                          <p:val>
                                            <p:strVal val="#ppt_x"/>
                                          </p:val>
                                        </p:tav>
                                        <p:tav tm="100000">
                                          <p:val>
                                            <p:strVal val="#ppt_x"/>
                                          </p:val>
                                        </p:tav>
                                      </p:tavLst>
                                    </p:anim>
                                    <p:anim calcmode="lin" valueType="num">
                                      <p:cBhvr additive="base">
                                        <p:cTn id="73" dur="2000" fill="hold"/>
                                        <p:tgtEl>
                                          <p:spTgt spid="6246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11560" y="332656"/>
            <a:ext cx="8352928" cy="4320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FF0000"/>
                </a:solidFill>
                <a:effectLst/>
                <a:uLnTx/>
                <a:uFillTx/>
                <a:latin typeface="+mj-lt"/>
                <a:ea typeface="+mj-ea"/>
                <a:cs typeface="+mj-cs"/>
              </a:rPr>
              <a:t>DISEÑO MODELO DE GESTIÓN</a:t>
            </a:r>
            <a:r>
              <a:rPr lang="es-ES" sz="3200" b="1" dirty="0" smtClean="0">
                <a:solidFill>
                  <a:srgbClr val="FF0000"/>
                </a:solidFill>
                <a:latin typeface="+mj-lt"/>
                <a:ea typeface="+mj-ea"/>
                <a:cs typeface="+mj-cs"/>
              </a:rPr>
              <a:t> (MGMC)</a:t>
            </a:r>
            <a:endParaRPr kumimoji="0" lang="es-ES" sz="32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403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 name="14 CuadroTexto"/>
          <p:cNvSpPr txBox="1"/>
          <p:nvPr/>
        </p:nvSpPr>
        <p:spPr>
          <a:xfrm>
            <a:off x="2123728" y="3068960"/>
            <a:ext cx="5184576" cy="307777"/>
          </a:xfrm>
          <a:prstGeom prst="rect">
            <a:avLst/>
          </a:prstGeom>
          <a:solidFill>
            <a:schemeClr val="bg1"/>
          </a:solidFill>
        </p:spPr>
        <p:txBody>
          <a:bodyPr wrap="square" rtlCol="0">
            <a:spAutoFit/>
          </a:bodyPr>
          <a:lstStyle/>
          <a:p>
            <a:pPr algn="ctr"/>
            <a:r>
              <a:rPr lang="es-ES" sz="1400" dirty="0" smtClean="0"/>
              <a:t>FORMATOS DEL MGMC DE OBRAS CIVILES APLICADOS EN LA ESPEL</a:t>
            </a:r>
            <a:endParaRPr lang="es-ES" sz="1400" dirty="0"/>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s-ES"/>
          </a:p>
        </p:txBody>
      </p:sp>
      <p:sp>
        <p:nvSpPr>
          <p:cNvPr id="563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14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14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553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2" name="11 Flecha arriba">
            <a:hlinkClick r:id="rId4" action="ppaction://hlinksldjump"/>
          </p:cNvPr>
          <p:cNvSpPr/>
          <p:nvPr/>
        </p:nvSpPr>
        <p:spPr>
          <a:xfrm>
            <a:off x="8748464" y="6597352"/>
            <a:ext cx="144016" cy="1440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ustDataLst>
      <p:tags r:id="rId1"/>
    </p:custDataLst>
  </p:cSld>
  <p:clrMapOvr>
    <a:masterClrMapping/>
  </p:clrMapOvr>
  <p:transition spd="slow" advClick="0" advTm="2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11560" y="332656"/>
            <a:ext cx="8352928" cy="4320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FF0000"/>
                </a:solidFill>
                <a:effectLst/>
                <a:uLnTx/>
                <a:uFillTx/>
                <a:latin typeface="+mj-lt"/>
                <a:ea typeface="+mj-ea"/>
                <a:cs typeface="+mj-cs"/>
              </a:rPr>
              <a:t>DISEÑO MODELO DE GESTIÓN</a:t>
            </a:r>
            <a:r>
              <a:rPr lang="es-ES" sz="3200" b="1" dirty="0" smtClean="0">
                <a:solidFill>
                  <a:srgbClr val="FF0000"/>
                </a:solidFill>
                <a:latin typeface="+mj-lt"/>
                <a:ea typeface="+mj-ea"/>
                <a:cs typeface="+mj-cs"/>
              </a:rPr>
              <a:t> (MGMC)</a:t>
            </a:r>
            <a:endParaRPr kumimoji="0" lang="es-ES" sz="32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403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 name="14 CuadroTexto"/>
          <p:cNvSpPr txBox="1"/>
          <p:nvPr/>
        </p:nvSpPr>
        <p:spPr>
          <a:xfrm>
            <a:off x="1619672" y="1052736"/>
            <a:ext cx="5184576" cy="461665"/>
          </a:xfrm>
          <a:prstGeom prst="rect">
            <a:avLst/>
          </a:prstGeom>
          <a:solidFill>
            <a:schemeClr val="bg1"/>
          </a:solidFill>
        </p:spPr>
        <p:txBody>
          <a:bodyPr wrap="square" rtlCol="0">
            <a:spAutoFit/>
          </a:bodyPr>
          <a:lstStyle/>
          <a:p>
            <a:pPr algn="ctr"/>
            <a:r>
              <a:rPr lang="es-ES" sz="2400" b="1" dirty="0" smtClean="0"/>
              <a:t>CONCLUSIONES</a:t>
            </a:r>
            <a:endParaRPr lang="es-ES" sz="2400" b="1" dirty="0"/>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s-ES"/>
          </a:p>
        </p:txBody>
      </p:sp>
      <p:sp>
        <p:nvSpPr>
          <p:cNvPr id="563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14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14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553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4" name="Rectangle 1"/>
          <p:cNvSpPr>
            <a:spLocks noChangeArrowheads="1"/>
          </p:cNvSpPr>
          <p:nvPr/>
        </p:nvSpPr>
        <p:spPr bwMode="auto">
          <a:xfrm>
            <a:off x="539552" y="1484784"/>
            <a:ext cx="8208912" cy="5063536"/>
          </a:xfrm>
          <a:prstGeom prst="rect">
            <a:avLst/>
          </a:prstGeom>
          <a:noFill/>
          <a:ln w="9525">
            <a:noFill/>
            <a:miter lim="800000"/>
            <a:headEnd/>
            <a:tailEnd/>
          </a:ln>
          <a:effectLst/>
        </p:spPr>
        <p:txBody>
          <a:bodyPr vert="horz" wrap="square" lIns="91440" tIns="45720" rIns="91440" bIns="92046" numCol="1" anchor="ctr" anchorCtr="0" compatLnSpc="1">
            <a:prstTxWarp prst="textNoShape">
              <a:avLst/>
            </a:prstTxWarp>
            <a:spAutoFit/>
          </a:bodyPr>
          <a:lstStyle/>
          <a:p>
            <a:pPr algn="just" eaLnBrk="0" fontAlgn="base" hangingPunct="0">
              <a:spcBef>
                <a:spcPct val="0"/>
              </a:spcBef>
              <a:spcAft>
                <a:spcPct val="0"/>
              </a:spcAft>
            </a:pPr>
            <a:r>
              <a:rPr lang="es-ES" sz="2000" dirty="0" smtClean="0">
                <a:latin typeface="Arial" pitchFamily="34" charset="0"/>
                <a:ea typeface="Times New Roman" pitchFamily="18" charset="0"/>
                <a:cs typeface="Times New Roman" pitchFamily="18" charset="0"/>
              </a:rPr>
              <a:t>Participación limitada o nula de los involucrados del uso directo de los proyectos u obras, en la definición de necesidades para determinar el alcance, especialmente</a:t>
            </a:r>
          </a:p>
          <a:p>
            <a:pPr algn="just" eaLnBrk="0" fontAlgn="base" hangingPunct="0">
              <a:spcBef>
                <a:spcPct val="0"/>
              </a:spcBef>
              <a:spcAft>
                <a:spcPct val="0"/>
              </a:spcAft>
            </a:pPr>
            <a:endParaRPr lang="es-ES" sz="2000" dirty="0" smtClean="0">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lang="es-ES" sz="2000" dirty="0" smtClean="0">
                <a:latin typeface="Arial" pitchFamily="34" charset="0"/>
                <a:ea typeface="Times New Roman" pitchFamily="18" charset="0"/>
                <a:cs typeface="Times New Roman" pitchFamily="18" charset="0"/>
              </a:rPr>
              <a:t>Los proyectos de la ESPE a semejanza de lo que sucede en la mayoría de obras o proyectos del mundo, tiene la influencia de involucrados que, en la ESPE por su condición de itinerantes, incorporan cambios en los proyectos que inciden en el alcance, costo y tiempo y por ende en la funcionalidad de los espacios y necesidad de los usuarios finales y con ello la generación de costos de no calidad</a:t>
            </a:r>
          </a:p>
          <a:p>
            <a:pPr marL="0" marR="0" lvl="0" indent="0" algn="just" defTabSz="914400" rtl="0" eaLnBrk="0" fontAlgn="base" latinLnBrk="0" hangingPunct="0">
              <a:lnSpc>
                <a:spcPct val="100000"/>
              </a:lnSpc>
              <a:spcBef>
                <a:spcPct val="0"/>
              </a:spcBef>
              <a:spcAft>
                <a:spcPct val="0"/>
              </a:spcAft>
              <a:buClrTx/>
              <a:buSzTx/>
              <a:tabLst/>
            </a:pPr>
            <a:endParaRPr lang="es-ES" sz="2000" dirty="0" smtClean="0">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lang="es-ES" sz="2000" dirty="0" smtClean="0">
                <a:latin typeface="Arial" pitchFamily="34" charset="0"/>
                <a:ea typeface="Times New Roman" pitchFamily="18" charset="0"/>
                <a:cs typeface="Times New Roman" pitchFamily="18" charset="0"/>
              </a:rPr>
              <a:t>Es necesario, imprescindible, aplicar modelos de gestión para la elaboración de proyectos u obras civiles en todos sus procesos, especialmente el de Monitoreo y Control, mientras más temprano mejor, para garantizar la eficiencia y eficacia de los procesos y la satisfacción de la necesidad</a:t>
            </a:r>
            <a:endParaRPr kumimoji="0" lang="es-ES" sz="2000" b="0" i="0" u="none" strike="noStrike" cap="none" normalizeH="0" baseline="0" dirty="0" smtClean="0">
              <a:ln>
                <a:noFill/>
              </a:ln>
              <a:solidFill>
                <a:schemeClr val="tx1"/>
              </a:solidFill>
              <a:effectLst/>
              <a:latin typeface="Arial" pitchFamily="34" charset="0"/>
            </a:endParaRPr>
          </a:p>
        </p:txBody>
      </p:sp>
      <p:sp>
        <p:nvSpPr>
          <p:cNvPr id="16" name="15 Flecha arriba">
            <a:hlinkClick r:id="rId4" action="ppaction://hlinksldjump"/>
          </p:cNvPr>
          <p:cNvSpPr/>
          <p:nvPr/>
        </p:nvSpPr>
        <p:spPr>
          <a:xfrm>
            <a:off x="8748464" y="6597352"/>
            <a:ext cx="144016" cy="1440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Flecha arriba">
            <a:hlinkClick r:id="rId5" action="ppaction://hlinksldjump"/>
          </p:cNvPr>
          <p:cNvSpPr/>
          <p:nvPr/>
        </p:nvSpPr>
        <p:spPr>
          <a:xfrm flipV="1">
            <a:off x="8460432" y="6597352"/>
            <a:ext cx="144016" cy="14401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ustDataLst>
      <p:tags r:id="rId1"/>
    </p:custDataLst>
  </p:cSld>
  <p:clrMapOvr>
    <a:masterClrMapping/>
  </p:clrMapOvr>
  <p:transition spd="slow" advClick="0" advTm="9268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5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xEl>
                                              <p:pRg st="2" end="2"/>
                                            </p:txEl>
                                          </p:spTgt>
                                        </p:tgtEl>
                                        <p:attrNameLst>
                                          <p:attrName>style.visibility</p:attrName>
                                        </p:attrNameLst>
                                      </p:cBhvr>
                                      <p:to>
                                        <p:strVal val="visible"/>
                                      </p:to>
                                    </p:set>
                                    <p:anim calcmode="lin" valueType="num">
                                      <p:cBhvr additive="base">
                                        <p:cTn id="18" dur="50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xEl>
                                              <p:pRg st="4" end="4"/>
                                            </p:txEl>
                                          </p:spTgt>
                                        </p:tgtEl>
                                        <p:attrNameLst>
                                          <p:attrName>style.visibility</p:attrName>
                                        </p:attrNameLst>
                                      </p:cBhvr>
                                      <p:to>
                                        <p:strVal val="visible"/>
                                      </p:to>
                                    </p:set>
                                    <p:anim calcmode="lin" valueType="num">
                                      <p:cBhvr additive="base">
                                        <p:cTn id="24" dur="50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11560" y="332656"/>
            <a:ext cx="8352928" cy="4320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FF0000"/>
                </a:solidFill>
                <a:effectLst/>
                <a:uLnTx/>
                <a:uFillTx/>
                <a:latin typeface="+mj-lt"/>
                <a:ea typeface="+mj-ea"/>
                <a:cs typeface="+mj-cs"/>
              </a:rPr>
              <a:t>DISEÑO MODELO DE GESTIÓN</a:t>
            </a:r>
            <a:r>
              <a:rPr lang="es-ES" sz="3200" b="1" dirty="0" smtClean="0">
                <a:solidFill>
                  <a:srgbClr val="FF0000"/>
                </a:solidFill>
                <a:latin typeface="+mj-lt"/>
                <a:ea typeface="+mj-ea"/>
                <a:cs typeface="+mj-cs"/>
              </a:rPr>
              <a:t> (MGMC)</a:t>
            </a:r>
            <a:endParaRPr kumimoji="0" lang="es-ES" sz="32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403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s-ES"/>
          </a:p>
        </p:txBody>
      </p:sp>
      <p:sp>
        <p:nvSpPr>
          <p:cNvPr id="563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14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14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553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97281" name="Rectangle 1"/>
          <p:cNvSpPr>
            <a:spLocks noChangeArrowheads="1"/>
          </p:cNvSpPr>
          <p:nvPr/>
        </p:nvSpPr>
        <p:spPr bwMode="auto">
          <a:xfrm>
            <a:off x="467544" y="1844824"/>
            <a:ext cx="8208912" cy="3832430"/>
          </a:xfrm>
          <a:prstGeom prst="rect">
            <a:avLst/>
          </a:prstGeom>
          <a:noFill/>
          <a:ln w="9525">
            <a:noFill/>
            <a:miter lim="800000"/>
            <a:headEnd/>
            <a:tailEnd/>
          </a:ln>
          <a:effectLst/>
        </p:spPr>
        <p:txBody>
          <a:bodyPr vert="horz" wrap="square" lIns="91440" tIns="45720" rIns="91440" bIns="92046"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Es importante que la implementación del </a:t>
            </a:r>
            <a:r>
              <a:rPr kumimoji="0" lang="es-ES" sz="20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MGMC</a:t>
            </a: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y la creación de la </a:t>
            </a:r>
            <a:r>
              <a:rPr kumimoji="0" lang="es-ES" sz="20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PMO</a:t>
            </a: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s-ES" sz="20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Oficina de Gerencia de Proyectos</a:t>
            </a: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tenga el apoyo sin restricciones de los entes gerenciales de las instituciones públicas o privadas en general y de la ESPE en particular en todos los proyectos, </a:t>
            </a:r>
            <a:r>
              <a:rPr lang="es-ES" sz="2000" dirty="0" smtClean="0">
                <a:latin typeface="Arial" pitchFamily="34" charset="0"/>
                <a:ea typeface="Times New Roman" pitchFamily="18" charset="0"/>
                <a:cs typeface="Times New Roman" pitchFamily="18" charset="0"/>
              </a:rPr>
              <a:t>y que se constituya</a:t>
            </a: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en una política</a:t>
            </a:r>
            <a:r>
              <a:rPr kumimoji="0" lang="es-ES" sz="2000" b="0"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de la gestión</a:t>
            </a: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para alcanzar la Misión y Visión institucionales y con ello el desarrollo del País.</a:t>
            </a:r>
          </a:p>
          <a:p>
            <a:pPr marL="0" marR="0" lvl="0" indent="0" algn="just" defTabSz="914400" rtl="0" eaLnBrk="0" fontAlgn="base" latinLnBrk="0" hangingPunct="0">
              <a:lnSpc>
                <a:spcPct val="100000"/>
              </a:lnSpc>
              <a:spcBef>
                <a:spcPct val="0"/>
              </a:spcBef>
              <a:spcAft>
                <a:spcPct val="0"/>
              </a:spcAft>
              <a:buClrTx/>
              <a:buSzTx/>
              <a:tabLst/>
            </a:pPr>
            <a:endParaRPr kumimoji="0" lang="es-ES"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Una vez definida la implementación del MGMC por las Instituciones, deben determinar la constitución orgánica para ello, es decir nombrar a todos los responsables de la aplicación de lo establecido en el MGMC, para garantizar el cumplimiento de los proyectos emprendidos en beneficio institucional y de la sociedad.</a:t>
            </a:r>
            <a:endParaRPr kumimoji="0" lang="es-ES" sz="2000" b="0" i="0" u="none" strike="noStrike" cap="none" normalizeH="0" baseline="0" dirty="0" smtClean="0">
              <a:ln>
                <a:noFill/>
              </a:ln>
              <a:solidFill>
                <a:schemeClr val="tx1"/>
              </a:solidFill>
              <a:effectLst/>
              <a:latin typeface="Arial" pitchFamily="34" charset="0"/>
            </a:endParaRPr>
          </a:p>
        </p:txBody>
      </p:sp>
      <p:sp>
        <p:nvSpPr>
          <p:cNvPr id="13" name="12 CuadroTexto"/>
          <p:cNvSpPr txBox="1"/>
          <p:nvPr/>
        </p:nvSpPr>
        <p:spPr>
          <a:xfrm>
            <a:off x="1979712" y="1124744"/>
            <a:ext cx="5184576" cy="369332"/>
          </a:xfrm>
          <a:prstGeom prst="rect">
            <a:avLst/>
          </a:prstGeom>
          <a:solidFill>
            <a:schemeClr val="bg1"/>
          </a:solidFill>
        </p:spPr>
        <p:txBody>
          <a:bodyPr wrap="square" rtlCol="0">
            <a:spAutoFit/>
          </a:bodyPr>
          <a:lstStyle/>
          <a:p>
            <a:pPr algn="ctr"/>
            <a:r>
              <a:rPr lang="es-ES" b="1" dirty="0" smtClean="0"/>
              <a:t>RECOMENDACIONES</a:t>
            </a:r>
            <a:endParaRPr lang="es-ES" b="1" dirty="0"/>
          </a:p>
        </p:txBody>
      </p:sp>
      <p:sp>
        <p:nvSpPr>
          <p:cNvPr id="16" name="15 Flecha arriba">
            <a:hlinkClick r:id="rId4" action="ppaction://hlinksldjump"/>
          </p:cNvPr>
          <p:cNvSpPr/>
          <p:nvPr/>
        </p:nvSpPr>
        <p:spPr>
          <a:xfrm>
            <a:off x="8748464" y="6597352"/>
            <a:ext cx="144016" cy="1440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Flecha arriba">
            <a:hlinkClick r:id="rId5" action="ppaction://hlinksldjump"/>
          </p:cNvPr>
          <p:cNvSpPr/>
          <p:nvPr/>
        </p:nvSpPr>
        <p:spPr>
          <a:xfrm flipV="1">
            <a:off x="8460432" y="6597352"/>
            <a:ext cx="144016" cy="14401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ustDataLst>
      <p:tags r:id="rId1"/>
    </p:custDataLst>
  </p:cSld>
  <p:clrMapOvr>
    <a:masterClrMapping/>
  </p:clrMapOvr>
  <p:transition spd="slow" advClick="0" advTm="7975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amond(in)">
                                      <p:cBhvr>
                                        <p:cTn id="7" dur="3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7281">
                                            <p:txEl>
                                              <p:pRg st="0" end="0"/>
                                            </p:txEl>
                                          </p:spTgt>
                                        </p:tgtEl>
                                        <p:attrNameLst>
                                          <p:attrName>style.visibility</p:attrName>
                                        </p:attrNameLst>
                                      </p:cBhvr>
                                      <p:to>
                                        <p:strVal val="visible"/>
                                      </p:to>
                                    </p:set>
                                    <p:anim calcmode="lin" valueType="num">
                                      <p:cBhvr additive="base">
                                        <p:cTn id="12" dur="3000" fill="hold"/>
                                        <p:tgtEl>
                                          <p:spTgt spid="97281">
                                            <p:txEl>
                                              <p:pRg st="0" end="0"/>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972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7281">
                                            <p:txEl>
                                              <p:pRg st="2" end="2"/>
                                            </p:txEl>
                                          </p:spTgt>
                                        </p:tgtEl>
                                        <p:attrNameLst>
                                          <p:attrName>style.visibility</p:attrName>
                                        </p:attrNameLst>
                                      </p:cBhvr>
                                      <p:to>
                                        <p:strVal val="visible"/>
                                      </p:to>
                                    </p:set>
                                    <p:anim calcmode="lin" valueType="num">
                                      <p:cBhvr additive="base">
                                        <p:cTn id="18" dur="3000" fill="hold"/>
                                        <p:tgtEl>
                                          <p:spTgt spid="97281">
                                            <p:txEl>
                                              <p:pRg st="2" end="2"/>
                                            </p:txEl>
                                          </p:spTgt>
                                        </p:tgtEl>
                                        <p:attrNameLst>
                                          <p:attrName>ppt_x</p:attrName>
                                        </p:attrNameLst>
                                      </p:cBhvr>
                                      <p:tavLst>
                                        <p:tav tm="0">
                                          <p:val>
                                            <p:strVal val="#ppt_x"/>
                                          </p:val>
                                        </p:tav>
                                        <p:tav tm="100000">
                                          <p:val>
                                            <p:strVal val="#ppt_x"/>
                                          </p:val>
                                        </p:tav>
                                      </p:tavLst>
                                    </p:anim>
                                    <p:anim calcmode="lin" valueType="num">
                                      <p:cBhvr additive="base">
                                        <p:cTn id="19" dur="3000" fill="hold"/>
                                        <p:tgtEl>
                                          <p:spTgt spid="9728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476672"/>
            <a:ext cx="6336704" cy="504056"/>
          </a:xfrm>
        </p:spPr>
        <p:txBody>
          <a:bodyPr>
            <a:noAutofit/>
          </a:bodyPr>
          <a:lstStyle/>
          <a:p>
            <a:r>
              <a:rPr lang="es-ES" sz="3200" b="1" dirty="0" smtClean="0">
                <a:solidFill>
                  <a:srgbClr val="FF0000"/>
                </a:solidFill>
              </a:rPr>
              <a:t>DEFINICIÓN DE LA PROBLEMÁTICA</a:t>
            </a:r>
            <a:endParaRPr lang="es-ES" sz="3200" b="1" dirty="0">
              <a:solidFill>
                <a:srgbClr val="FF0000"/>
              </a:solidFill>
            </a:endParaRPr>
          </a:p>
        </p:txBody>
      </p:sp>
      <p:sp>
        <p:nvSpPr>
          <p:cNvPr id="5" name="4 CuadroTexto"/>
          <p:cNvSpPr txBox="1"/>
          <p:nvPr/>
        </p:nvSpPr>
        <p:spPr>
          <a:xfrm>
            <a:off x="683568" y="1052736"/>
            <a:ext cx="8064896" cy="461665"/>
          </a:xfrm>
          <a:prstGeom prst="rect">
            <a:avLst/>
          </a:prstGeom>
          <a:noFill/>
        </p:spPr>
        <p:txBody>
          <a:bodyPr wrap="square" rtlCol="0">
            <a:spAutoFit/>
          </a:bodyPr>
          <a:lstStyle/>
          <a:p>
            <a:pPr algn="ctr"/>
            <a:r>
              <a:rPr lang="es-ES" sz="2400" dirty="0" smtClean="0"/>
              <a:t>PROYECTOS EN GENERAL Y DE OBRAS CIVILES EN PARTICULAR</a:t>
            </a:r>
            <a:endParaRPr lang="es-ES" sz="2400" dirty="0"/>
          </a:p>
        </p:txBody>
      </p:sp>
      <p:sp>
        <p:nvSpPr>
          <p:cNvPr id="6" name="5 Flecha abajo"/>
          <p:cNvSpPr/>
          <p:nvPr/>
        </p:nvSpPr>
        <p:spPr>
          <a:xfrm>
            <a:off x="3779912" y="1628800"/>
            <a:ext cx="1492744" cy="43204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827584" y="2132856"/>
            <a:ext cx="8064896" cy="461665"/>
          </a:xfrm>
          <a:prstGeom prst="rect">
            <a:avLst/>
          </a:prstGeom>
          <a:noFill/>
        </p:spPr>
        <p:txBody>
          <a:bodyPr wrap="square" rtlCol="0">
            <a:spAutoFit/>
          </a:bodyPr>
          <a:lstStyle/>
          <a:p>
            <a:pPr algn="ctr"/>
            <a:r>
              <a:rPr lang="es-ES" sz="2400" dirty="0" smtClean="0"/>
              <a:t>ACTORES GENERADORES DE NECESIDAD Y SOLUCIÓN</a:t>
            </a:r>
            <a:endParaRPr lang="es-ES" sz="2400" dirty="0"/>
          </a:p>
        </p:txBody>
      </p:sp>
      <p:sp>
        <p:nvSpPr>
          <p:cNvPr id="9" name="8 CuadroTexto"/>
          <p:cNvSpPr txBox="1"/>
          <p:nvPr/>
        </p:nvSpPr>
        <p:spPr>
          <a:xfrm>
            <a:off x="5652120" y="3140968"/>
            <a:ext cx="2160240" cy="461665"/>
          </a:xfrm>
          <a:prstGeom prst="rect">
            <a:avLst/>
          </a:prstGeom>
          <a:noFill/>
        </p:spPr>
        <p:txBody>
          <a:bodyPr wrap="square" rtlCol="0">
            <a:spAutoFit/>
          </a:bodyPr>
          <a:lstStyle/>
          <a:p>
            <a:pPr algn="ctr"/>
            <a:r>
              <a:rPr lang="es-ES" sz="2400" dirty="0" smtClean="0"/>
              <a:t>TÉCNICOS</a:t>
            </a:r>
            <a:endParaRPr lang="es-ES" sz="2400" dirty="0"/>
          </a:p>
        </p:txBody>
      </p:sp>
      <p:grpSp>
        <p:nvGrpSpPr>
          <p:cNvPr id="29" name="28 Grupo"/>
          <p:cNvGrpSpPr/>
          <p:nvPr/>
        </p:nvGrpSpPr>
        <p:grpSpPr>
          <a:xfrm>
            <a:off x="3282782" y="2643839"/>
            <a:ext cx="3276365" cy="504056"/>
            <a:chOff x="3282782" y="2643839"/>
            <a:chExt cx="3276365" cy="504056"/>
          </a:xfrm>
        </p:grpSpPr>
        <p:sp>
          <p:nvSpPr>
            <p:cNvPr id="10" name="9 Flecha abajo"/>
            <p:cNvSpPr/>
            <p:nvPr/>
          </p:nvSpPr>
          <p:spPr>
            <a:xfrm rot="2700000">
              <a:off x="3318786" y="2643839"/>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abajo"/>
            <p:cNvSpPr/>
            <p:nvPr/>
          </p:nvSpPr>
          <p:spPr>
            <a:xfrm rot="-2700000">
              <a:off x="6127099" y="2643839"/>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1" name="30 Grupo"/>
          <p:cNvGrpSpPr/>
          <p:nvPr/>
        </p:nvGrpSpPr>
        <p:grpSpPr>
          <a:xfrm>
            <a:off x="611560" y="3903978"/>
            <a:ext cx="1519094" cy="922792"/>
            <a:chOff x="611560" y="3903978"/>
            <a:chExt cx="1519094" cy="922792"/>
          </a:xfrm>
        </p:grpSpPr>
        <p:sp>
          <p:nvSpPr>
            <p:cNvPr id="12" name="11 CuadroTexto"/>
            <p:cNvSpPr txBox="1"/>
            <p:nvPr/>
          </p:nvSpPr>
          <p:spPr>
            <a:xfrm>
              <a:off x="611560" y="4365105"/>
              <a:ext cx="1512168" cy="461665"/>
            </a:xfrm>
            <a:prstGeom prst="rect">
              <a:avLst/>
            </a:prstGeom>
            <a:noFill/>
          </p:spPr>
          <p:txBody>
            <a:bodyPr wrap="square" rtlCol="0">
              <a:spAutoFit/>
            </a:bodyPr>
            <a:lstStyle/>
            <a:p>
              <a:pPr algn="ctr"/>
              <a:r>
                <a:rPr lang="es-ES" sz="2400" dirty="0" smtClean="0"/>
                <a:t>PÚBLICOS</a:t>
              </a:r>
              <a:endParaRPr lang="es-ES" sz="2400" dirty="0"/>
            </a:p>
          </p:txBody>
        </p:sp>
        <p:sp>
          <p:nvSpPr>
            <p:cNvPr id="14" name="13 Flecha abajo"/>
            <p:cNvSpPr/>
            <p:nvPr/>
          </p:nvSpPr>
          <p:spPr>
            <a:xfrm rot="2700000">
              <a:off x="1662602" y="3867974"/>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31 Grupo"/>
          <p:cNvGrpSpPr/>
          <p:nvPr/>
        </p:nvGrpSpPr>
        <p:grpSpPr>
          <a:xfrm>
            <a:off x="2699792" y="3881608"/>
            <a:ext cx="1512168" cy="945161"/>
            <a:chOff x="2699792" y="3881608"/>
            <a:chExt cx="1512168" cy="945161"/>
          </a:xfrm>
        </p:grpSpPr>
        <p:sp>
          <p:nvSpPr>
            <p:cNvPr id="13" name="12 CuadroTexto"/>
            <p:cNvSpPr txBox="1"/>
            <p:nvPr/>
          </p:nvSpPr>
          <p:spPr>
            <a:xfrm>
              <a:off x="2699792" y="4365104"/>
              <a:ext cx="1512168" cy="461665"/>
            </a:xfrm>
            <a:prstGeom prst="rect">
              <a:avLst/>
            </a:prstGeom>
            <a:noFill/>
          </p:spPr>
          <p:txBody>
            <a:bodyPr wrap="square" rtlCol="0">
              <a:spAutoFit/>
            </a:bodyPr>
            <a:lstStyle/>
            <a:p>
              <a:pPr algn="ctr"/>
              <a:r>
                <a:rPr lang="es-ES" sz="2400" dirty="0" smtClean="0"/>
                <a:t>PRIVADOS</a:t>
              </a:r>
              <a:endParaRPr lang="es-ES" sz="2400" dirty="0"/>
            </a:p>
          </p:txBody>
        </p:sp>
        <p:sp>
          <p:nvSpPr>
            <p:cNvPr id="15" name="14 Flecha abajo"/>
            <p:cNvSpPr/>
            <p:nvPr/>
          </p:nvSpPr>
          <p:spPr>
            <a:xfrm rot="-2700000">
              <a:off x="2925831" y="3881608"/>
              <a:ext cx="470611"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6" name="15 CuadroTexto"/>
          <p:cNvSpPr txBox="1"/>
          <p:nvPr/>
        </p:nvSpPr>
        <p:spPr>
          <a:xfrm>
            <a:off x="5004048" y="4365104"/>
            <a:ext cx="1656184" cy="461665"/>
          </a:xfrm>
          <a:prstGeom prst="rect">
            <a:avLst/>
          </a:prstGeom>
          <a:noFill/>
        </p:spPr>
        <p:txBody>
          <a:bodyPr wrap="square" rtlCol="0">
            <a:spAutoFit/>
          </a:bodyPr>
          <a:lstStyle/>
          <a:p>
            <a:pPr algn="ctr"/>
            <a:r>
              <a:rPr lang="es-ES" sz="2400" dirty="0" smtClean="0"/>
              <a:t>EJECUCIÓN</a:t>
            </a:r>
            <a:endParaRPr lang="es-ES" sz="2400" dirty="0"/>
          </a:p>
        </p:txBody>
      </p:sp>
      <p:sp>
        <p:nvSpPr>
          <p:cNvPr id="17" name="16 CuadroTexto"/>
          <p:cNvSpPr txBox="1"/>
          <p:nvPr/>
        </p:nvSpPr>
        <p:spPr>
          <a:xfrm>
            <a:off x="6948264" y="4365104"/>
            <a:ext cx="1512168" cy="461665"/>
          </a:xfrm>
          <a:prstGeom prst="rect">
            <a:avLst/>
          </a:prstGeom>
          <a:noFill/>
        </p:spPr>
        <p:txBody>
          <a:bodyPr wrap="square" rtlCol="0">
            <a:spAutoFit/>
          </a:bodyPr>
          <a:lstStyle/>
          <a:p>
            <a:pPr algn="ctr"/>
            <a:r>
              <a:rPr lang="es-ES" sz="2400" dirty="0" smtClean="0"/>
              <a:t>CONTROL</a:t>
            </a:r>
            <a:endParaRPr lang="es-ES" sz="2400" dirty="0"/>
          </a:p>
        </p:txBody>
      </p:sp>
      <p:grpSp>
        <p:nvGrpSpPr>
          <p:cNvPr id="34" name="33 Grupo"/>
          <p:cNvGrpSpPr/>
          <p:nvPr/>
        </p:nvGrpSpPr>
        <p:grpSpPr>
          <a:xfrm>
            <a:off x="5875071" y="3867974"/>
            <a:ext cx="1764197" cy="504056"/>
            <a:chOff x="5875071" y="3867974"/>
            <a:chExt cx="1764197" cy="504056"/>
          </a:xfrm>
        </p:grpSpPr>
        <p:sp>
          <p:nvSpPr>
            <p:cNvPr id="18" name="17 Flecha abajo"/>
            <p:cNvSpPr/>
            <p:nvPr/>
          </p:nvSpPr>
          <p:spPr>
            <a:xfrm rot="2700000">
              <a:off x="5911075" y="3867974"/>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Flecha abajo"/>
            <p:cNvSpPr/>
            <p:nvPr/>
          </p:nvSpPr>
          <p:spPr>
            <a:xfrm rot="-2700000">
              <a:off x="7207220" y="3867974"/>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3" name="32 Grupo"/>
          <p:cNvGrpSpPr/>
          <p:nvPr/>
        </p:nvGrpSpPr>
        <p:grpSpPr>
          <a:xfrm>
            <a:off x="1331640" y="4876086"/>
            <a:ext cx="2160240" cy="1697459"/>
            <a:chOff x="1331640" y="4876086"/>
            <a:chExt cx="2160240" cy="1697459"/>
          </a:xfrm>
        </p:grpSpPr>
        <p:sp>
          <p:nvSpPr>
            <p:cNvPr id="20" name="19 CuadroTexto"/>
            <p:cNvSpPr txBox="1"/>
            <p:nvPr/>
          </p:nvSpPr>
          <p:spPr>
            <a:xfrm>
              <a:off x="1331640" y="5373216"/>
              <a:ext cx="2160240" cy="1200329"/>
            </a:xfrm>
            <a:prstGeom prst="rect">
              <a:avLst/>
            </a:prstGeom>
            <a:noFill/>
          </p:spPr>
          <p:txBody>
            <a:bodyPr wrap="square" rtlCol="0">
              <a:spAutoFit/>
            </a:bodyPr>
            <a:lstStyle/>
            <a:p>
              <a:pPr algn="ctr"/>
              <a:r>
                <a:rPr lang="es-ES" sz="2400" dirty="0" smtClean="0"/>
                <a:t>DISPONER DE PLANOS Y PERMISOS</a:t>
              </a:r>
              <a:endParaRPr lang="es-ES" sz="2400" dirty="0"/>
            </a:p>
          </p:txBody>
        </p:sp>
        <p:sp>
          <p:nvSpPr>
            <p:cNvPr id="21" name="20 Flecha abajo"/>
            <p:cNvSpPr/>
            <p:nvPr/>
          </p:nvSpPr>
          <p:spPr>
            <a:xfrm rot="2700000">
              <a:off x="2814730" y="4876087"/>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Flecha abajo"/>
            <p:cNvSpPr/>
            <p:nvPr/>
          </p:nvSpPr>
          <p:spPr>
            <a:xfrm rot="-2700000">
              <a:off x="1734610" y="4876086"/>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3" name="22 Flecha abajo"/>
          <p:cNvSpPr/>
          <p:nvPr/>
        </p:nvSpPr>
        <p:spPr>
          <a:xfrm rot="16200000">
            <a:off x="3897636" y="4247380"/>
            <a:ext cx="1492744" cy="43204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0" name="29 Grupo"/>
          <p:cNvGrpSpPr/>
          <p:nvPr/>
        </p:nvGrpSpPr>
        <p:grpSpPr>
          <a:xfrm>
            <a:off x="1187624" y="3140968"/>
            <a:ext cx="2880320" cy="821705"/>
            <a:chOff x="1187624" y="3140968"/>
            <a:chExt cx="2880320" cy="821705"/>
          </a:xfrm>
        </p:grpSpPr>
        <p:sp>
          <p:nvSpPr>
            <p:cNvPr id="8" name="7 CuadroTexto"/>
            <p:cNvSpPr txBox="1"/>
            <p:nvPr/>
          </p:nvSpPr>
          <p:spPr>
            <a:xfrm>
              <a:off x="1547664" y="3140968"/>
              <a:ext cx="2160240" cy="461665"/>
            </a:xfrm>
            <a:prstGeom prst="rect">
              <a:avLst/>
            </a:prstGeom>
            <a:noFill/>
          </p:spPr>
          <p:txBody>
            <a:bodyPr wrap="square" rtlCol="0">
              <a:spAutoFit/>
            </a:bodyPr>
            <a:lstStyle/>
            <a:p>
              <a:pPr algn="ctr"/>
              <a:r>
                <a:rPr lang="es-ES" sz="2400" dirty="0" smtClean="0"/>
                <a:t>AUSPICIANTES</a:t>
              </a:r>
              <a:endParaRPr lang="es-ES" sz="2400" dirty="0"/>
            </a:p>
          </p:txBody>
        </p:sp>
        <p:sp>
          <p:nvSpPr>
            <p:cNvPr id="24" name="23 CuadroTexto"/>
            <p:cNvSpPr txBox="1"/>
            <p:nvPr/>
          </p:nvSpPr>
          <p:spPr>
            <a:xfrm>
              <a:off x="1187624" y="3501008"/>
              <a:ext cx="2880320" cy="461665"/>
            </a:xfrm>
            <a:prstGeom prst="rect">
              <a:avLst/>
            </a:prstGeom>
            <a:noFill/>
          </p:spPr>
          <p:txBody>
            <a:bodyPr wrap="square" rtlCol="0">
              <a:spAutoFit/>
            </a:bodyPr>
            <a:lstStyle/>
            <a:p>
              <a:pPr algn="ctr"/>
              <a:r>
                <a:rPr lang="es-ES" sz="2400" dirty="0" smtClean="0"/>
                <a:t>OBJETIVOS  PROPIOS</a:t>
              </a:r>
              <a:endParaRPr lang="es-ES" sz="2400" dirty="0"/>
            </a:p>
          </p:txBody>
        </p:sp>
      </p:grpSp>
      <p:sp>
        <p:nvSpPr>
          <p:cNvPr id="25" name="24 CuadroTexto"/>
          <p:cNvSpPr txBox="1"/>
          <p:nvPr/>
        </p:nvSpPr>
        <p:spPr>
          <a:xfrm>
            <a:off x="5148064" y="5229200"/>
            <a:ext cx="1656184" cy="830997"/>
          </a:xfrm>
          <a:prstGeom prst="rect">
            <a:avLst/>
          </a:prstGeom>
          <a:noFill/>
        </p:spPr>
        <p:txBody>
          <a:bodyPr wrap="square" rtlCol="0">
            <a:spAutoFit/>
          </a:bodyPr>
          <a:lstStyle/>
          <a:p>
            <a:pPr algn="ctr"/>
            <a:r>
              <a:rPr lang="es-ES" sz="2400" dirty="0" smtClean="0"/>
              <a:t>CONSTRUCTORES</a:t>
            </a:r>
            <a:endParaRPr lang="es-ES" sz="2400" dirty="0"/>
          </a:p>
        </p:txBody>
      </p:sp>
      <p:sp>
        <p:nvSpPr>
          <p:cNvPr id="26" name="25 CuadroTexto"/>
          <p:cNvSpPr txBox="1"/>
          <p:nvPr/>
        </p:nvSpPr>
        <p:spPr>
          <a:xfrm>
            <a:off x="7092280" y="5229200"/>
            <a:ext cx="1512168" cy="830997"/>
          </a:xfrm>
          <a:prstGeom prst="rect">
            <a:avLst/>
          </a:prstGeom>
          <a:noFill/>
        </p:spPr>
        <p:txBody>
          <a:bodyPr wrap="square" rtlCol="0">
            <a:spAutoFit/>
          </a:bodyPr>
          <a:lstStyle/>
          <a:p>
            <a:pPr algn="ctr"/>
            <a:r>
              <a:rPr lang="es-ES" sz="2400" dirty="0" smtClean="0"/>
              <a:t>FISCALIZADORES</a:t>
            </a:r>
            <a:endParaRPr lang="es-ES" sz="2400" dirty="0"/>
          </a:p>
        </p:txBody>
      </p:sp>
      <p:sp>
        <p:nvSpPr>
          <p:cNvPr id="27" name="26 Flecha abajo"/>
          <p:cNvSpPr/>
          <p:nvPr/>
        </p:nvSpPr>
        <p:spPr>
          <a:xfrm>
            <a:off x="5652120" y="4797152"/>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Flecha abajo"/>
          <p:cNvSpPr/>
          <p:nvPr/>
        </p:nvSpPr>
        <p:spPr>
          <a:xfrm>
            <a:off x="7524328" y="4797152"/>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35 CuadroTexto"/>
          <p:cNvSpPr txBox="1"/>
          <p:nvPr/>
        </p:nvSpPr>
        <p:spPr>
          <a:xfrm>
            <a:off x="4427984" y="6165304"/>
            <a:ext cx="4464496" cy="461665"/>
          </a:xfrm>
          <a:prstGeom prst="rect">
            <a:avLst/>
          </a:prstGeom>
          <a:noFill/>
        </p:spPr>
        <p:txBody>
          <a:bodyPr wrap="square" rtlCol="0">
            <a:spAutoFit/>
          </a:bodyPr>
          <a:lstStyle/>
          <a:p>
            <a:pPr algn="ctr"/>
            <a:r>
              <a:rPr lang="es-ES" sz="2400" dirty="0" smtClean="0"/>
              <a:t>OBRA SIN REQUISITOS BÁSICOS</a:t>
            </a:r>
            <a:endParaRPr lang="es-ES" sz="2400" dirty="0"/>
          </a:p>
        </p:txBody>
      </p:sp>
      <p:sp>
        <p:nvSpPr>
          <p:cNvPr id="37" name="36 Flecha abajo"/>
          <p:cNvSpPr/>
          <p:nvPr/>
        </p:nvSpPr>
        <p:spPr>
          <a:xfrm>
            <a:off x="6156176" y="6021288"/>
            <a:ext cx="1492744" cy="21602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ustDataLst>
      <p:tags r:id="rId1"/>
    </p:custDataLst>
  </p:cSld>
  <p:clrMapOvr>
    <a:masterClrMapping/>
  </p:clrMapOvr>
  <p:transition spd="slow" advClick="0" advTm="1058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3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3000" fill="hold"/>
                                        <p:tgtEl>
                                          <p:spTgt spid="7"/>
                                        </p:tgtEl>
                                        <p:attrNameLst>
                                          <p:attrName>ppt_x</p:attrName>
                                        </p:attrNameLst>
                                      </p:cBhvr>
                                      <p:tavLst>
                                        <p:tav tm="0">
                                          <p:val>
                                            <p:strVal val="#ppt_x"/>
                                          </p:val>
                                        </p:tav>
                                        <p:tav tm="100000">
                                          <p:val>
                                            <p:strVal val="#ppt_x"/>
                                          </p:val>
                                        </p:tav>
                                      </p:tavLst>
                                    </p:anim>
                                    <p:anim calcmode="lin" valueType="num">
                                      <p:cBhvr additive="base">
                                        <p:cTn id="18"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heel(4)">
                                      <p:cBhvr>
                                        <p:cTn id="23" dur="30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3000" fill="hold"/>
                                        <p:tgtEl>
                                          <p:spTgt spid="30"/>
                                        </p:tgtEl>
                                        <p:attrNameLst>
                                          <p:attrName>ppt_x</p:attrName>
                                        </p:attrNameLst>
                                      </p:cBhvr>
                                      <p:tavLst>
                                        <p:tav tm="0">
                                          <p:val>
                                            <p:strVal val="#ppt_x"/>
                                          </p:val>
                                        </p:tav>
                                        <p:tav tm="100000">
                                          <p:val>
                                            <p:strVal val="#ppt_x"/>
                                          </p:val>
                                        </p:tav>
                                      </p:tavLst>
                                    </p:anim>
                                    <p:anim calcmode="lin" valueType="num">
                                      <p:cBhvr additive="base">
                                        <p:cTn id="29" dur="30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3000" fill="hold"/>
                                        <p:tgtEl>
                                          <p:spTgt spid="9"/>
                                        </p:tgtEl>
                                        <p:attrNameLst>
                                          <p:attrName>ppt_x</p:attrName>
                                        </p:attrNameLst>
                                      </p:cBhvr>
                                      <p:tavLst>
                                        <p:tav tm="0">
                                          <p:val>
                                            <p:strVal val="#ppt_x"/>
                                          </p:val>
                                        </p:tav>
                                        <p:tav tm="100000">
                                          <p:val>
                                            <p:strVal val="#ppt_x"/>
                                          </p:val>
                                        </p:tav>
                                      </p:tavLst>
                                    </p:anim>
                                    <p:anim calcmode="lin" valueType="num">
                                      <p:cBhvr additive="base">
                                        <p:cTn id="35" dur="3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3000" fill="hold"/>
                                        <p:tgtEl>
                                          <p:spTgt spid="31"/>
                                        </p:tgtEl>
                                        <p:attrNameLst>
                                          <p:attrName>ppt_x</p:attrName>
                                        </p:attrNameLst>
                                      </p:cBhvr>
                                      <p:tavLst>
                                        <p:tav tm="0">
                                          <p:val>
                                            <p:strVal val="#ppt_x"/>
                                          </p:val>
                                        </p:tav>
                                        <p:tav tm="100000">
                                          <p:val>
                                            <p:strVal val="#ppt_x"/>
                                          </p:val>
                                        </p:tav>
                                      </p:tavLst>
                                    </p:anim>
                                    <p:anim calcmode="lin" valueType="num">
                                      <p:cBhvr additive="base">
                                        <p:cTn id="41" dur="30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3000" fill="hold"/>
                                        <p:tgtEl>
                                          <p:spTgt spid="32"/>
                                        </p:tgtEl>
                                        <p:attrNameLst>
                                          <p:attrName>ppt_x</p:attrName>
                                        </p:attrNameLst>
                                      </p:cBhvr>
                                      <p:tavLst>
                                        <p:tav tm="0">
                                          <p:val>
                                            <p:strVal val="#ppt_x"/>
                                          </p:val>
                                        </p:tav>
                                        <p:tav tm="100000">
                                          <p:val>
                                            <p:strVal val="#ppt_x"/>
                                          </p:val>
                                        </p:tav>
                                      </p:tavLst>
                                    </p:anim>
                                    <p:anim calcmode="lin" valueType="num">
                                      <p:cBhvr additive="base">
                                        <p:cTn id="47" dur="3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3000" fill="hold"/>
                                        <p:tgtEl>
                                          <p:spTgt spid="33"/>
                                        </p:tgtEl>
                                        <p:attrNameLst>
                                          <p:attrName>ppt_x</p:attrName>
                                        </p:attrNameLst>
                                      </p:cBhvr>
                                      <p:tavLst>
                                        <p:tav tm="0">
                                          <p:val>
                                            <p:strVal val="#ppt_x"/>
                                          </p:val>
                                        </p:tav>
                                        <p:tav tm="100000">
                                          <p:val>
                                            <p:strVal val="#ppt_x"/>
                                          </p:val>
                                        </p:tav>
                                      </p:tavLst>
                                    </p:anim>
                                    <p:anim calcmode="lin" valueType="num">
                                      <p:cBhvr additive="base">
                                        <p:cTn id="53" dur="30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0" presetClass="entr" presetSubtype="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edge">
                                      <p:cBhvr>
                                        <p:cTn id="58" dur="30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blinds(horizontal)">
                                      <p:cBhvr>
                                        <p:cTn id="63" dur="30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ox(in)">
                                      <p:cBhvr>
                                        <p:cTn id="68" dur="30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box(in)">
                                      <p:cBhvr>
                                        <p:cTn id="73" dur="30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8" presetClass="entr" presetSubtype="16" fill="hold" grpId="0"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diamond(in)">
                                      <p:cBhvr>
                                        <p:cTn id="78" dur="3000"/>
                                        <p:tgtEl>
                                          <p:spTgt spid="25"/>
                                        </p:tgtEl>
                                      </p:cBhvr>
                                    </p:animEffect>
                                  </p:childTnLst>
                                </p:cTn>
                              </p:par>
                            </p:childTnLst>
                          </p:cTn>
                        </p:par>
                      </p:childTnLst>
                    </p:cTn>
                  </p:par>
                  <p:par>
                    <p:cTn id="79" fill="hold">
                      <p:stCondLst>
                        <p:cond delay="indefinite"/>
                      </p:stCondLst>
                      <p:childTnLst>
                        <p:par>
                          <p:cTn id="80" fill="hold">
                            <p:stCondLst>
                              <p:cond delay="0"/>
                            </p:stCondLst>
                            <p:childTnLst>
                              <p:par>
                                <p:cTn id="81" presetID="4" presetClass="entr" presetSubtype="16"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box(in)">
                                      <p:cBhvr>
                                        <p:cTn id="83" dur="30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4" presetClass="entr" presetSubtype="16" fill="hold" grpId="0"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box(in)">
                                      <p:cBhvr>
                                        <p:cTn id="88" dur="3000"/>
                                        <p:tgtEl>
                                          <p:spTgt spid="28"/>
                                        </p:tgtEl>
                                      </p:cBhvr>
                                    </p:animEffect>
                                  </p:childTnLst>
                                </p:cTn>
                              </p:par>
                            </p:childTnLst>
                          </p:cTn>
                        </p:par>
                      </p:childTnLst>
                    </p:cTn>
                  </p:par>
                  <p:par>
                    <p:cTn id="89" fill="hold">
                      <p:stCondLst>
                        <p:cond delay="indefinite"/>
                      </p:stCondLst>
                      <p:childTnLst>
                        <p:par>
                          <p:cTn id="90" fill="hold">
                            <p:stCondLst>
                              <p:cond delay="0"/>
                            </p:stCondLst>
                            <p:childTnLst>
                              <p:par>
                                <p:cTn id="91" presetID="8" presetClass="entr" presetSubtype="16" fill="hold" grpId="0" nodeType="click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diamond(in)">
                                      <p:cBhvr>
                                        <p:cTn id="93" dur="3000"/>
                                        <p:tgtEl>
                                          <p:spTgt spid="26"/>
                                        </p:tgtEl>
                                      </p:cBhvr>
                                    </p:animEffect>
                                  </p:childTnLst>
                                </p:cTn>
                              </p:par>
                            </p:childTnLst>
                          </p:cTn>
                        </p:par>
                      </p:childTnLst>
                    </p:cTn>
                  </p:par>
                  <p:par>
                    <p:cTn id="94" fill="hold">
                      <p:stCondLst>
                        <p:cond delay="indefinite"/>
                      </p:stCondLst>
                      <p:childTnLst>
                        <p:par>
                          <p:cTn id="95" fill="hold">
                            <p:stCondLst>
                              <p:cond delay="0"/>
                            </p:stCondLst>
                            <p:childTnLst>
                              <p:par>
                                <p:cTn id="96" presetID="5" presetClass="entr" presetSubtype="10" fill="hold" grpId="0" nodeType="click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checkerboard(across)">
                                      <p:cBhvr>
                                        <p:cTn id="98" dur="3000"/>
                                        <p:tgtEl>
                                          <p:spTgt spid="37"/>
                                        </p:tgtEl>
                                      </p:cBhvr>
                                    </p:animEffect>
                                  </p:childTnLst>
                                </p:cTn>
                              </p:par>
                            </p:childTnLst>
                          </p:cTn>
                        </p:par>
                      </p:childTnLst>
                    </p:cTn>
                  </p:par>
                  <p:par>
                    <p:cTn id="99" fill="hold">
                      <p:stCondLst>
                        <p:cond delay="indefinite"/>
                      </p:stCondLst>
                      <p:childTnLst>
                        <p:par>
                          <p:cTn id="100" fill="hold">
                            <p:stCondLst>
                              <p:cond delay="0"/>
                            </p:stCondLst>
                            <p:childTnLst>
                              <p:par>
                                <p:cTn id="101" presetID="4" presetClass="entr" presetSubtype="16" fill="hold" grpId="0" nodeType="click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box(in)">
                                      <p:cBhvr>
                                        <p:cTn id="103" dur="3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9" grpId="0"/>
      <p:bldP spid="16" grpId="0"/>
      <p:bldP spid="17" grpId="0"/>
      <p:bldP spid="23" grpId="0" animBg="1"/>
      <p:bldP spid="25" grpId="0"/>
      <p:bldP spid="26" grpId="0"/>
      <p:bldP spid="27" grpId="0" animBg="1"/>
      <p:bldP spid="28" grpId="0" animBg="1"/>
      <p:bldP spid="36" grpId="0"/>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1 Título"/>
          <p:cNvSpPr txBox="1">
            <a:spLocks/>
          </p:cNvSpPr>
          <p:nvPr/>
        </p:nvSpPr>
        <p:spPr>
          <a:xfrm>
            <a:off x="611560" y="332656"/>
            <a:ext cx="8352928" cy="4320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FF0000"/>
                </a:solidFill>
                <a:effectLst/>
                <a:uLnTx/>
                <a:uFillTx/>
                <a:latin typeface="+mj-lt"/>
                <a:ea typeface="+mj-ea"/>
                <a:cs typeface="+mj-cs"/>
              </a:rPr>
              <a:t>DISEÑO MODELO DE GESTIÓN</a:t>
            </a:r>
            <a:r>
              <a:rPr lang="es-ES" sz="3200" b="1" dirty="0" smtClean="0">
                <a:solidFill>
                  <a:srgbClr val="FF0000"/>
                </a:solidFill>
                <a:latin typeface="+mj-lt"/>
                <a:ea typeface="+mj-ea"/>
                <a:cs typeface="+mj-cs"/>
              </a:rPr>
              <a:t> (MGMC)</a:t>
            </a:r>
            <a:endParaRPr kumimoji="0" lang="es-ES" sz="32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403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 name="14 CuadroTexto"/>
          <p:cNvSpPr txBox="1"/>
          <p:nvPr/>
        </p:nvSpPr>
        <p:spPr>
          <a:xfrm>
            <a:off x="1979712" y="980728"/>
            <a:ext cx="5184576" cy="307777"/>
          </a:xfrm>
          <a:prstGeom prst="rect">
            <a:avLst/>
          </a:prstGeom>
          <a:solidFill>
            <a:schemeClr val="bg1"/>
          </a:solidFill>
        </p:spPr>
        <p:txBody>
          <a:bodyPr wrap="square" rtlCol="0">
            <a:spAutoFit/>
          </a:bodyPr>
          <a:lstStyle/>
          <a:p>
            <a:pPr algn="ctr"/>
            <a:r>
              <a:rPr lang="es-ES" sz="1400" dirty="0" smtClean="0"/>
              <a:t>APOYO A LA CONCLUSIÓN</a:t>
            </a:r>
            <a:endParaRPr lang="es-ES" sz="1400" dirty="0"/>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s-ES"/>
          </a:p>
        </p:txBody>
      </p:sp>
      <p:sp>
        <p:nvSpPr>
          <p:cNvPr id="563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14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14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553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2" name="11 Rectángulo"/>
          <p:cNvSpPr/>
          <p:nvPr/>
        </p:nvSpPr>
        <p:spPr>
          <a:xfrm>
            <a:off x="377280" y="1556792"/>
            <a:ext cx="8766720" cy="3477875"/>
          </a:xfrm>
          <a:prstGeom prst="rect">
            <a:avLst/>
          </a:prstGeom>
        </p:spPr>
        <p:txBody>
          <a:bodyPr wrap="square">
            <a:spAutoFit/>
          </a:bodyPr>
          <a:lstStyle/>
          <a:p>
            <a:r>
              <a:rPr lang="es-EC" sz="1000" dirty="0" smtClean="0">
                <a:latin typeface="Arial" pitchFamily="34" charset="0"/>
                <a:cs typeface="Arial" pitchFamily="34" charset="0"/>
              </a:rPr>
              <a:t>En el manejo de proyectos se requieren tomar otras decisiones, según el proceso en el cual se inserta la aplicación del monitoreo y control de obras, las que se detallan a continuación: </a:t>
            </a:r>
          </a:p>
          <a:p>
            <a:pPr>
              <a:buFontTx/>
              <a:buChar char="-"/>
            </a:pPr>
            <a:r>
              <a:rPr lang="es-EC" sz="1000" dirty="0" smtClean="0">
                <a:latin typeface="Arial" pitchFamily="34" charset="0"/>
                <a:cs typeface="Arial" pitchFamily="34" charset="0"/>
              </a:rPr>
              <a:t>Si se iniciará el proceso para contratación, es en éste momento en el que debe ser definido el alcance en la mejor forma posible, ya que según el grado de precisión, se harán estimaciones de tiempo y costos, y es el momento adecuado para definir las personas que conformarán el equipo de ejecución y sus responsabilidades dentro del proyecto </a:t>
            </a:r>
          </a:p>
          <a:p>
            <a:pPr>
              <a:buFontTx/>
              <a:buChar char="-"/>
            </a:pPr>
            <a:r>
              <a:rPr lang="es-EC" sz="1000" dirty="0" smtClean="0">
                <a:latin typeface="Arial" pitchFamily="34" charset="0"/>
                <a:cs typeface="Arial" pitchFamily="34" charset="0"/>
              </a:rPr>
              <a:t>De no ser así, y no prever lo que realmente se realizará durante la ejecución del proyecto, las propuestas que se entreguen tendrán un alto grado de riesgo de lograr el producto en óptimas condiciones como se espera, si se aplicarían conceptos de gerenciamiento de proyectos y sistemas de calidad, es decir alcanzar la Zona 1 de calidad óptima, ver Figura No. 26. </a:t>
            </a:r>
          </a:p>
          <a:p>
            <a:pPr>
              <a:buFontTx/>
              <a:buChar char="-"/>
            </a:pPr>
            <a:r>
              <a:rPr lang="es-EC" sz="1000" dirty="0" smtClean="0">
                <a:latin typeface="Arial" pitchFamily="34" charset="0"/>
                <a:cs typeface="Arial" pitchFamily="34" charset="0"/>
              </a:rPr>
              <a:t>Si se trata del proceso de inicio de obra, aquí hay dos posibilidades: </a:t>
            </a:r>
          </a:p>
          <a:p>
            <a:r>
              <a:rPr lang="es-EC" sz="1000" b="1" dirty="0" smtClean="0">
                <a:latin typeface="Arial" pitchFamily="34" charset="0"/>
                <a:cs typeface="Arial" pitchFamily="34" charset="0"/>
              </a:rPr>
              <a:t>  a. No se definió el alcance, este caso es el más grave. Es seguro que el proyecto tendrá variaciones significativas, que llevarían a su fracaso, o un sobre costo por obra o tiempo de uso. </a:t>
            </a:r>
          </a:p>
          <a:p>
            <a:r>
              <a:rPr lang="es-EC" sz="1000" b="1" dirty="0" smtClean="0">
                <a:latin typeface="Arial" pitchFamily="34" charset="0"/>
                <a:cs typeface="Arial" pitchFamily="34" charset="0"/>
              </a:rPr>
              <a:t>   b. El Alcance cumple con los requerimientos de los involucrados (usuarios), es una situación ideal dentro de la elaboración de proyectos, sin embargo como resultado del proceso de monitoreo y control, será pertinente realizar una revisión y ajuste del mismo, o se pueden requerir cambios en las líneas base constitutivas del proceso de ejecución. </a:t>
            </a:r>
          </a:p>
          <a:p>
            <a:r>
              <a:rPr lang="es-EC" sz="1000" dirty="0" smtClean="0">
                <a:latin typeface="Arial" pitchFamily="34" charset="0"/>
                <a:cs typeface="Arial" pitchFamily="34" charset="0"/>
              </a:rPr>
              <a:t>En el Análisis de Obras de la ESPE, estas condiciones se pudieron visualizaron en el punto de </a:t>
            </a:r>
            <a:r>
              <a:rPr lang="es-EC" sz="1000" b="1" i="1" dirty="0" smtClean="0">
                <a:latin typeface="Arial" pitchFamily="34" charset="0"/>
                <a:cs typeface="Arial" pitchFamily="34" charset="0"/>
              </a:rPr>
              <a:t>cambios, las obras ejecutadas en la ESPE han experimentado cambios sustanciales, equivalentes al 100% de obras, </a:t>
            </a:r>
            <a:r>
              <a:rPr lang="es-EC" sz="1000" dirty="0" smtClean="0">
                <a:latin typeface="Arial" pitchFamily="34" charset="0"/>
                <a:cs typeface="Arial" pitchFamily="34" charset="0"/>
              </a:rPr>
              <a:t>generan costos de no calidad, por mantenimiento correctivo. </a:t>
            </a:r>
          </a:p>
          <a:p>
            <a:r>
              <a:rPr lang="es-EC" sz="1000" b="1" dirty="0" smtClean="0">
                <a:latin typeface="Arial" pitchFamily="34" charset="0"/>
                <a:cs typeface="Arial" pitchFamily="34" charset="0"/>
              </a:rPr>
              <a:t>- Si la gestión del proceso de monitoreo y control se aplica en proyectos ya iniciada la ejecución, se deben realizar las siguientes acciones: </a:t>
            </a:r>
          </a:p>
          <a:p>
            <a:r>
              <a:rPr lang="es-EC" sz="1000" b="1" dirty="0" smtClean="0">
                <a:latin typeface="Arial" pitchFamily="34" charset="0"/>
                <a:cs typeface="Arial" pitchFamily="34" charset="0"/>
              </a:rPr>
              <a:t>- Verificar integralmente, con los involucrados, la definición del alcance (redefinir el contrato)</a:t>
            </a:r>
          </a:p>
          <a:p>
            <a:r>
              <a:rPr lang="es-EC" sz="1000" b="1" dirty="0" smtClean="0">
                <a:latin typeface="Arial" pitchFamily="34" charset="0"/>
                <a:cs typeface="Arial" pitchFamily="34" charset="0"/>
              </a:rPr>
              <a:t>- Determinar exhaustivamente el estado real del proyecto, determinando el estado de todas las líneas base (tiempo, costo), saldos y tiempo n. </a:t>
            </a:r>
          </a:p>
          <a:p>
            <a:r>
              <a:rPr lang="es-EC" sz="1000" b="1" dirty="0" smtClean="0">
                <a:latin typeface="Arial" pitchFamily="34" charset="0"/>
                <a:cs typeface="Arial" pitchFamily="34" charset="0"/>
              </a:rPr>
              <a:t>- Revisión del contenido del proyecto u obra para conocer la situación real de lo ejecutado, como cumplimiento de estándares de calidad</a:t>
            </a:r>
            <a:r>
              <a:rPr lang="es-EC" sz="1000" dirty="0" smtClean="0">
                <a:latin typeface="Arial" pitchFamily="34" charset="0"/>
                <a:cs typeface="Arial" pitchFamily="34" charset="0"/>
              </a:rPr>
              <a:t>. </a:t>
            </a:r>
          </a:p>
          <a:p>
            <a:r>
              <a:rPr lang="es-EC" sz="1000" b="1" dirty="0" smtClean="0">
                <a:latin typeface="Arial" pitchFamily="34" charset="0"/>
                <a:cs typeface="Arial" pitchFamily="34" charset="0"/>
              </a:rPr>
              <a:t>- Si la intervención se realiza en el proceso de cierre del proyecto, se debe prever la realización de los planos de construcción (As Built), determinar el alcance real, comparado con el planificado permite obtener lecciones aprendidas para el mejoramiento de proyectos futuros. </a:t>
            </a:r>
            <a:endParaRPr lang="es-ES" sz="1000" dirty="0">
              <a:latin typeface="Arial" pitchFamily="34" charset="0"/>
              <a:cs typeface="Arial" pitchFamily="34" charset="0"/>
            </a:endParaRPr>
          </a:p>
        </p:txBody>
      </p:sp>
    </p:spTree>
  </p:cSld>
  <p:clrMapOvr>
    <a:masterClrMapping/>
  </p:clrMapOvr>
  <p:transition spd="slow" advClick="0" advTm="2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539552" y="692696"/>
            <a:ext cx="8352928" cy="4320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FF0000"/>
                </a:solidFill>
                <a:effectLst/>
                <a:uLnTx/>
                <a:uFillTx/>
                <a:latin typeface="+mj-lt"/>
                <a:ea typeface="+mj-ea"/>
                <a:cs typeface="+mj-cs"/>
              </a:rPr>
              <a:t>REFLEXIÓN FINAL</a:t>
            </a:r>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403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s-ES"/>
          </a:p>
        </p:txBody>
      </p:sp>
      <p:sp>
        <p:nvSpPr>
          <p:cNvPr id="563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14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14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553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4449" name="Rectangle 1"/>
          <p:cNvSpPr>
            <a:spLocks noChangeArrowheads="1"/>
          </p:cNvSpPr>
          <p:nvPr/>
        </p:nvSpPr>
        <p:spPr bwMode="auto">
          <a:xfrm>
            <a:off x="971600" y="2492896"/>
            <a:ext cx="7344816" cy="30931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C" sz="2800" b="1" dirty="0" smtClean="0">
                <a:latin typeface="Arial" pitchFamily="34" charset="0"/>
                <a:cs typeface="Arial" pitchFamily="34" charset="0"/>
              </a:rPr>
              <a:t>La educación es algo admirable, pero es bueno recordar de vez en cuando que nada de lo que vale la pena saber se puede enseñar.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r>
            <a:b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endParaRPr kumimoji="0" lang="es-E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Calibri" pitchFamily="34" charset="0"/>
              </a:rPr>
              <a:t>						Oscar Wilde</a:t>
            </a:r>
            <a:br>
              <a:rPr kumimoji="0" lang="en-US" sz="1800" b="0" i="0" u="none" strike="noStrike" cap="none" normalizeH="0" baseline="0" dirty="0" smtClean="0">
                <a:ln>
                  <a:noFill/>
                </a:ln>
                <a:solidFill>
                  <a:schemeClr val="tx1"/>
                </a:solidFill>
                <a:effectLst/>
                <a:latin typeface="Arial" pitchFamily="34" charset="0"/>
                <a:ea typeface="Calibri" pitchFamily="34" charset="0"/>
              </a:rPr>
            </a:br>
            <a:r>
              <a:rPr kumimoji="0" lang="en-US" sz="1800" b="0" i="0" u="none" strike="noStrike" cap="none" normalizeH="0" baseline="0" dirty="0" smtClean="0">
                <a:ln>
                  <a:noFill/>
                </a:ln>
                <a:solidFill>
                  <a:schemeClr val="tx1"/>
                </a:solidFill>
                <a:effectLst/>
                <a:latin typeface="Arial" pitchFamily="34" charset="0"/>
                <a:ea typeface="Calibri" pitchFamily="34" charset="0"/>
              </a:rPr>
              <a:t/>
            </a:r>
            <a:br>
              <a:rPr kumimoji="0" lang="en-US" sz="1800" b="0" i="0" u="none" strike="noStrike" cap="none" normalizeH="0" baseline="0" dirty="0" smtClean="0">
                <a:ln>
                  <a:noFill/>
                </a:ln>
                <a:solidFill>
                  <a:schemeClr val="tx1"/>
                </a:solidFill>
                <a:effectLst/>
                <a:latin typeface="Arial" pitchFamily="34" charset="0"/>
                <a:ea typeface="Calibri" pitchFamily="34" charset="0"/>
              </a:rPr>
            </a:br>
            <a:endParaRPr kumimoji="0" lang="en-US" sz="1800" b="0" i="0" u="none" strike="noStrike" cap="none" normalizeH="0" baseline="0" dirty="0" smtClean="0">
              <a:ln>
                <a:noFill/>
              </a:ln>
              <a:solidFill>
                <a:schemeClr val="tx1"/>
              </a:solidFill>
              <a:effectLst/>
              <a:latin typeface="Arial" pitchFamily="34" charset="0"/>
            </a:endParaRPr>
          </a:p>
        </p:txBody>
      </p:sp>
    </p:spTree>
    <p:custDataLst>
      <p:tags r:id="rId1"/>
    </p:custDataLst>
  </p:cSld>
  <p:clrMapOvr>
    <a:masterClrMapping/>
  </p:clrMapOvr>
  <p:transition spd="slow" advClick="0" advTm="2498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4449">
                                            <p:txEl>
                                              <p:pRg st="0" end="0"/>
                                            </p:txEl>
                                          </p:spTgt>
                                        </p:tgtEl>
                                        <p:attrNameLst>
                                          <p:attrName>style.visibility</p:attrName>
                                        </p:attrNameLst>
                                      </p:cBhvr>
                                      <p:to>
                                        <p:strVal val="visible"/>
                                      </p:to>
                                    </p:set>
                                    <p:animEffect transition="in" filter="checkerboard(across)">
                                      <p:cBhvr>
                                        <p:cTn id="7" dur="1000"/>
                                        <p:tgtEl>
                                          <p:spTgt spid="1044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4449">
                                            <p:txEl>
                                              <p:pRg st="2" end="2"/>
                                            </p:txEl>
                                          </p:spTgt>
                                        </p:tgtEl>
                                        <p:attrNameLst>
                                          <p:attrName>style.visibility</p:attrName>
                                        </p:attrNameLst>
                                      </p:cBhvr>
                                      <p:to>
                                        <p:strVal val="visible"/>
                                      </p:to>
                                    </p:set>
                                    <p:anim calcmode="lin" valueType="num">
                                      <p:cBhvr additive="base">
                                        <p:cTn id="12" dur="1000" fill="hold"/>
                                        <p:tgtEl>
                                          <p:spTgt spid="104449">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0444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descr="C:\Documents and Settings\Administrador\Mis documentos\Mis imágenes\ADMINISTRATIVO.jpg"/>
          <p:cNvPicPr>
            <a:picLocks noChangeAspect="1" noChangeArrowheads="1"/>
          </p:cNvPicPr>
          <p:nvPr/>
        </p:nvPicPr>
        <p:blipFill>
          <a:blip r:embed="rId4" cstate="print"/>
          <a:srcRect/>
          <a:stretch>
            <a:fillRect/>
          </a:stretch>
        </p:blipFill>
        <p:spPr bwMode="auto">
          <a:xfrm>
            <a:off x="-1" y="0"/>
            <a:ext cx="9144001" cy="6858000"/>
          </a:xfrm>
          <a:prstGeom prst="rect">
            <a:avLst/>
          </a:prstGeom>
          <a:noFill/>
        </p:spPr>
      </p:pic>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403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s-ES"/>
          </a:p>
        </p:txBody>
      </p:sp>
      <p:sp>
        <p:nvSpPr>
          <p:cNvPr id="563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14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14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553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4449" name="Rectangle 1"/>
          <p:cNvSpPr>
            <a:spLocks noChangeArrowheads="1"/>
          </p:cNvSpPr>
          <p:nvPr/>
        </p:nvSpPr>
        <p:spPr bwMode="auto">
          <a:xfrm>
            <a:off x="1115616" y="2864258"/>
            <a:ext cx="7344816"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C" sz="2800" b="1" dirty="0" smtClean="0">
                <a:latin typeface="Arial" pitchFamily="34" charset="0"/>
                <a:cs typeface="Arial" pitchFamily="34" charset="0"/>
              </a:rPr>
              <a:t>        </a:t>
            </a:r>
            <a:r>
              <a:rPr lang="es-EC" sz="4400" b="1" dirty="0" smtClean="0">
                <a:latin typeface="Arial" pitchFamily="34" charset="0"/>
                <a:cs typeface="Arial" pitchFamily="34" charset="0"/>
              </a:rPr>
              <a:t>MUCHAS GRACIAS</a:t>
            </a:r>
            <a:endParaRPr kumimoji="0" lang="en-US" sz="1800" b="0" i="0" u="none" strike="noStrike" cap="none" normalizeH="0" baseline="0" dirty="0" smtClean="0">
              <a:ln>
                <a:noFill/>
              </a:ln>
              <a:solidFill>
                <a:schemeClr val="tx1"/>
              </a:solidFill>
              <a:effectLst/>
              <a:latin typeface="Arial" pitchFamily="34" charset="0"/>
            </a:endParaRPr>
          </a:p>
        </p:txBody>
      </p:sp>
      <p:sp>
        <p:nvSpPr>
          <p:cNvPr id="12" name="11 Rectángulo"/>
          <p:cNvSpPr/>
          <p:nvPr/>
        </p:nvSpPr>
        <p:spPr>
          <a:xfrm>
            <a:off x="4860032" y="5877272"/>
            <a:ext cx="3890873" cy="369332"/>
          </a:xfrm>
          <a:prstGeom prst="rect">
            <a:avLst/>
          </a:prstGeom>
        </p:spPr>
        <p:txBody>
          <a:bodyPr wrap="none">
            <a:spAutoFit/>
          </a:bodyPr>
          <a:lstStyle/>
          <a:p>
            <a:r>
              <a:rPr lang="en-US" dirty="0" smtClean="0">
                <a:latin typeface="Arial" pitchFamily="34" charset="0"/>
                <a:ea typeface="Calibri" pitchFamily="34" charset="0"/>
              </a:rPr>
              <a:t> HUGO MARCELO AYALA PADILLA</a:t>
            </a:r>
            <a:endParaRPr lang="es-ES" dirty="0"/>
          </a:p>
        </p:txBody>
      </p:sp>
    </p:spTree>
    <p:custDataLst>
      <p:tags r:id="rId1"/>
    </p:custDataLst>
  </p:cSld>
  <p:clrMapOvr>
    <a:masterClrMapping/>
  </p:clrMapOvr>
  <p:transition spd="slow" advClick="0" advTm="1380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0.17326 0.12593 L 0.42326 0.45926 " pathEditMode="relative" rAng="0" ptsTypes="AA">
                                      <p:cBhvr>
                                        <p:cTn id="6" dur="500" fill="hold"/>
                                        <p:tgtEl>
                                          <p:spTgt spid="11"/>
                                        </p:tgtEl>
                                        <p:attrNameLst>
                                          <p:attrName>ppt_x</p:attrName>
                                          <p:attrName>ppt_y</p:attrName>
                                        </p:attrNameLst>
                                      </p:cBhvr>
                                      <p:rCtr x="125" y="167"/>
                                    </p:animMotion>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500" fill="hold"/>
                                        <p:tgtEl>
                                          <p:spTgt spid="104449">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476672"/>
            <a:ext cx="6336704" cy="504056"/>
          </a:xfrm>
        </p:spPr>
        <p:txBody>
          <a:bodyPr>
            <a:noAutofit/>
          </a:bodyPr>
          <a:lstStyle/>
          <a:p>
            <a:r>
              <a:rPr lang="es-ES" sz="3200" b="1" dirty="0" smtClean="0">
                <a:solidFill>
                  <a:srgbClr val="FF0000"/>
                </a:solidFill>
              </a:rPr>
              <a:t>DEFINICIÓN DE LA PROBLEMÁTICA</a:t>
            </a:r>
            <a:endParaRPr lang="es-ES" sz="3200" b="1" dirty="0">
              <a:solidFill>
                <a:srgbClr val="FF0000"/>
              </a:solidFill>
            </a:endParaRPr>
          </a:p>
        </p:txBody>
      </p:sp>
      <p:sp>
        <p:nvSpPr>
          <p:cNvPr id="5" name="4 CuadroTexto"/>
          <p:cNvSpPr txBox="1"/>
          <p:nvPr/>
        </p:nvSpPr>
        <p:spPr>
          <a:xfrm>
            <a:off x="683568" y="908720"/>
            <a:ext cx="8064896" cy="830997"/>
          </a:xfrm>
          <a:prstGeom prst="rect">
            <a:avLst/>
          </a:prstGeom>
          <a:noFill/>
        </p:spPr>
        <p:txBody>
          <a:bodyPr wrap="square" rtlCol="0">
            <a:spAutoFit/>
          </a:bodyPr>
          <a:lstStyle/>
          <a:p>
            <a:pPr algn="ctr"/>
            <a:r>
              <a:rPr lang="es-ES" sz="2400" dirty="0" smtClean="0"/>
              <a:t>PROYECTOS NO CUMPLEN CON LOS REQUISITOS BÁSICOS (PLANIFICACIÓN INTEGRAL)</a:t>
            </a:r>
            <a:endParaRPr lang="es-ES" sz="2400" dirty="0"/>
          </a:p>
        </p:txBody>
      </p:sp>
      <p:sp>
        <p:nvSpPr>
          <p:cNvPr id="7" name="6 CuadroTexto"/>
          <p:cNvSpPr txBox="1"/>
          <p:nvPr/>
        </p:nvSpPr>
        <p:spPr>
          <a:xfrm>
            <a:off x="899592" y="4797152"/>
            <a:ext cx="8064896" cy="461665"/>
          </a:xfrm>
          <a:prstGeom prst="rect">
            <a:avLst/>
          </a:prstGeom>
          <a:noFill/>
        </p:spPr>
        <p:txBody>
          <a:bodyPr wrap="square" rtlCol="0">
            <a:spAutoFit/>
          </a:bodyPr>
          <a:lstStyle/>
          <a:p>
            <a:pPr algn="ctr"/>
            <a:r>
              <a:rPr lang="es-ES" sz="2400" dirty="0" smtClean="0"/>
              <a:t>OBRAS NO COMPATIBLES CON LA NECESIDAD</a:t>
            </a:r>
            <a:endParaRPr lang="es-ES" sz="2400" dirty="0"/>
          </a:p>
        </p:txBody>
      </p:sp>
      <p:sp>
        <p:nvSpPr>
          <p:cNvPr id="8" name="7 CuadroTexto"/>
          <p:cNvSpPr txBox="1"/>
          <p:nvPr/>
        </p:nvSpPr>
        <p:spPr>
          <a:xfrm>
            <a:off x="1043610" y="2060849"/>
            <a:ext cx="2160240" cy="461665"/>
          </a:xfrm>
          <a:prstGeom prst="rect">
            <a:avLst/>
          </a:prstGeom>
          <a:noFill/>
        </p:spPr>
        <p:txBody>
          <a:bodyPr wrap="square" rtlCol="0">
            <a:spAutoFit/>
          </a:bodyPr>
          <a:lstStyle/>
          <a:p>
            <a:pPr algn="ctr"/>
            <a:r>
              <a:rPr lang="es-ES" sz="2400" dirty="0" smtClean="0"/>
              <a:t>CAMBIOS</a:t>
            </a:r>
            <a:endParaRPr lang="es-ES" sz="2400" dirty="0"/>
          </a:p>
        </p:txBody>
      </p:sp>
      <p:sp>
        <p:nvSpPr>
          <p:cNvPr id="9" name="8 CuadroTexto"/>
          <p:cNvSpPr txBox="1"/>
          <p:nvPr/>
        </p:nvSpPr>
        <p:spPr>
          <a:xfrm>
            <a:off x="5724130" y="2060849"/>
            <a:ext cx="2160240" cy="830997"/>
          </a:xfrm>
          <a:prstGeom prst="rect">
            <a:avLst/>
          </a:prstGeom>
          <a:noFill/>
        </p:spPr>
        <p:txBody>
          <a:bodyPr wrap="square" rtlCol="0">
            <a:spAutoFit/>
          </a:bodyPr>
          <a:lstStyle/>
          <a:p>
            <a:pPr algn="ctr"/>
            <a:r>
              <a:rPr lang="es-ES" sz="2400" dirty="0" smtClean="0"/>
              <a:t>NO SE APLICA GESTIÓN</a:t>
            </a:r>
            <a:endParaRPr lang="es-ES" sz="2400" dirty="0"/>
          </a:p>
        </p:txBody>
      </p:sp>
      <p:sp>
        <p:nvSpPr>
          <p:cNvPr id="10" name="9 Flecha abajo"/>
          <p:cNvSpPr/>
          <p:nvPr/>
        </p:nvSpPr>
        <p:spPr>
          <a:xfrm rot="2700000">
            <a:off x="2310676" y="1563719"/>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a:off x="5796134" y="3140967"/>
            <a:ext cx="2088232" cy="830997"/>
          </a:xfrm>
          <a:prstGeom prst="rect">
            <a:avLst/>
          </a:prstGeom>
          <a:noFill/>
        </p:spPr>
        <p:txBody>
          <a:bodyPr wrap="square" rtlCol="0">
            <a:spAutoFit/>
          </a:bodyPr>
          <a:lstStyle/>
          <a:p>
            <a:pPr algn="ctr"/>
            <a:r>
              <a:rPr lang="es-ES" sz="2400" dirty="0" smtClean="0"/>
              <a:t>SEGUIMIENTO Y CONTROL</a:t>
            </a:r>
            <a:endParaRPr lang="es-ES" sz="2400" dirty="0"/>
          </a:p>
        </p:txBody>
      </p:sp>
      <p:sp>
        <p:nvSpPr>
          <p:cNvPr id="24" name="23 CuadroTexto"/>
          <p:cNvSpPr txBox="1"/>
          <p:nvPr/>
        </p:nvSpPr>
        <p:spPr>
          <a:xfrm>
            <a:off x="2195736" y="2708920"/>
            <a:ext cx="1800200" cy="461665"/>
          </a:xfrm>
          <a:prstGeom prst="rect">
            <a:avLst/>
          </a:prstGeom>
          <a:noFill/>
        </p:spPr>
        <p:txBody>
          <a:bodyPr wrap="square" rtlCol="0">
            <a:spAutoFit/>
          </a:bodyPr>
          <a:lstStyle/>
          <a:p>
            <a:pPr algn="ctr"/>
            <a:r>
              <a:rPr lang="es-ES" sz="2400" i="1" dirty="0" smtClean="0"/>
              <a:t>ALCAN</a:t>
            </a:r>
            <a:r>
              <a:rPr lang="es-ES" sz="2400" dirty="0" smtClean="0"/>
              <a:t>CE</a:t>
            </a:r>
            <a:endParaRPr lang="es-ES" sz="2400" dirty="0"/>
          </a:p>
        </p:txBody>
      </p:sp>
      <p:sp>
        <p:nvSpPr>
          <p:cNvPr id="27" name="26 Flecha abajo"/>
          <p:cNvSpPr/>
          <p:nvPr/>
        </p:nvSpPr>
        <p:spPr>
          <a:xfrm>
            <a:off x="6516216" y="2924944"/>
            <a:ext cx="43204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CuadroTexto"/>
          <p:cNvSpPr txBox="1"/>
          <p:nvPr/>
        </p:nvSpPr>
        <p:spPr>
          <a:xfrm>
            <a:off x="2123728" y="3212976"/>
            <a:ext cx="1800200" cy="461665"/>
          </a:xfrm>
          <a:prstGeom prst="rect">
            <a:avLst/>
          </a:prstGeom>
          <a:noFill/>
        </p:spPr>
        <p:txBody>
          <a:bodyPr wrap="square" rtlCol="0">
            <a:spAutoFit/>
          </a:bodyPr>
          <a:lstStyle/>
          <a:p>
            <a:pPr algn="ctr"/>
            <a:r>
              <a:rPr lang="es-ES" sz="2400" dirty="0" smtClean="0"/>
              <a:t>TIEMPO</a:t>
            </a:r>
            <a:endParaRPr lang="es-ES" sz="2400" dirty="0"/>
          </a:p>
        </p:txBody>
      </p:sp>
      <p:sp>
        <p:nvSpPr>
          <p:cNvPr id="30" name="29 CuadroTexto"/>
          <p:cNvSpPr txBox="1"/>
          <p:nvPr/>
        </p:nvSpPr>
        <p:spPr>
          <a:xfrm>
            <a:off x="2051720" y="3717032"/>
            <a:ext cx="1800200" cy="461665"/>
          </a:xfrm>
          <a:prstGeom prst="rect">
            <a:avLst/>
          </a:prstGeom>
          <a:noFill/>
        </p:spPr>
        <p:txBody>
          <a:bodyPr wrap="square" rtlCol="0">
            <a:spAutoFit/>
          </a:bodyPr>
          <a:lstStyle/>
          <a:p>
            <a:pPr algn="ctr"/>
            <a:r>
              <a:rPr lang="es-ES" sz="2400" dirty="0" smtClean="0"/>
              <a:t>COSTO</a:t>
            </a:r>
            <a:endParaRPr lang="es-ES" sz="2400" dirty="0"/>
          </a:p>
        </p:txBody>
      </p:sp>
      <p:grpSp>
        <p:nvGrpSpPr>
          <p:cNvPr id="26" name="25 Grupo"/>
          <p:cNvGrpSpPr/>
          <p:nvPr/>
        </p:nvGrpSpPr>
        <p:grpSpPr>
          <a:xfrm>
            <a:off x="4427984" y="1563720"/>
            <a:ext cx="2203173" cy="2277904"/>
            <a:chOff x="4427984" y="1563720"/>
            <a:chExt cx="2203173" cy="2277904"/>
          </a:xfrm>
        </p:grpSpPr>
        <p:sp>
          <p:nvSpPr>
            <p:cNvPr id="11" name="10 Flecha abajo"/>
            <p:cNvSpPr/>
            <p:nvPr/>
          </p:nvSpPr>
          <p:spPr>
            <a:xfrm rot="-2700000">
              <a:off x="6199109" y="1563720"/>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2" name="31 Grupo"/>
            <p:cNvGrpSpPr/>
            <p:nvPr/>
          </p:nvGrpSpPr>
          <p:grpSpPr>
            <a:xfrm>
              <a:off x="4427984" y="2348880"/>
              <a:ext cx="864096" cy="1492744"/>
              <a:chOff x="3995936" y="3717032"/>
              <a:chExt cx="864096" cy="1492744"/>
            </a:xfrm>
          </p:grpSpPr>
          <p:sp>
            <p:nvSpPr>
              <p:cNvPr id="23" name="22 Flecha abajo"/>
              <p:cNvSpPr/>
              <p:nvPr/>
            </p:nvSpPr>
            <p:spPr>
              <a:xfrm rot="16200000">
                <a:off x="3897636" y="4247380"/>
                <a:ext cx="1492744" cy="43204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Flecha abajo"/>
              <p:cNvSpPr/>
              <p:nvPr/>
            </p:nvSpPr>
            <p:spPr>
              <a:xfrm rot="5400000">
                <a:off x="3465588" y="4247380"/>
                <a:ext cx="1492744" cy="43204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nvGrpSpPr>
          <p:cNvPr id="28" name="27 Grupo"/>
          <p:cNvGrpSpPr/>
          <p:nvPr/>
        </p:nvGrpSpPr>
        <p:grpSpPr>
          <a:xfrm>
            <a:off x="3005484" y="3651177"/>
            <a:ext cx="3399161" cy="1492744"/>
            <a:chOff x="3005484" y="3651177"/>
            <a:chExt cx="3399161" cy="1492744"/>
          </a:xfrm>
        </p:grpSpPr>
        <p:sp>
          <p:nvSpPr>
            <p:cNvPr id="6" name="5 Flecha abajo"/>
            <p:cNvSpPr/>
            <p:nvPr/>
          </p:nvSpPr>
          <p:spPr>
            <a:xfrm rot="18900000">
              <a:off x="3005484" y="4151693"/>
              <a:ext cx="1492744" cy="43204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Flecha abajo"/>
            <p:cNvSpPr/>
            <p:nvPr/>
          </p:nvSpPr>
          <p:spPr>
            <a:xfrm rot="2700000">
              <a:off x="5442249" y="4181525"/>
              <a:ext cx="1492744" cy="43204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5" name="24 Grupo"/>
          <p:cNvGrpSpPr/>
          <p:nvPr/>
        </p:nvGrpSpPr>
        <p:grpSpPr>
          <a:xfrm>
            <a:off x="4139952" y="5373216"/>
            <a:ext cx="4752528" cy="1484784"/>
            <a:chOff x="2555776" y="5373216"/>
            <a:chExt cx="4752528" cy="1484784"/>
          </a:xfrm>
        </p:grpSpPr>
        <p:sp>
          <p:nvSpPr>
            <p:cNvPr id="19" name="18 Elipse"/>
            <p:cNvSpPr/>
            <p:nvPr/>
          </p:nvSpPr>
          <p:spPr>
            <a:xfrm>
              <a:off x="2555776" y="5373216"/>
              <a:ext cx="4752528" cy="1484784"/>
            </a:xfrm>
            <a:prstGeom prst="ellipse">
              <a:avLst/>
            </a:prstGeom>
            <a:solidFill>
              <a:schemeClr val="tx2">
                <a:lumMod val="20000"/>
                <a:lumOff val="80000"/>
                <a:alpha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19 Rectángulo"/>
            <p:cNvSpPr/>
            <p:nvPr/>
          </p:nvSpPr>
          <p:spPr>
            <a:xfrm>
              <a:off x="2627784" y="5589240"/>
              <a:ext cx="4572000" cy="923330"/>
            </a:xfrm>
            <a:prstGeom prst="rect">
              <a:avLst/>
            </a:prstGeom>
            <a:ln>
              <a:noFill/>
            </a:ln>
          </p:spPr>
          <p:txBody>
            <a:bodyPr>
              <a:spAutoFit/>
            </a:bodyPr>
            <a:lstStyle/>
            <a:p>
              <a:pPr lvl="0" algn="ctr" fontAlgn="base">
                <a:spcBef>
                  <a:spcPct val="0"/>
                </a:spcBef>
                <a:spcAft>
                  <a:spcPct val="0"/>
                </a:spcAft>
              </a:pPr>
              <a:r>
                <a:rPr lang="es-EC" dirty="0" smtClean="0">
                  <a:solidFill>
                    <a:srgbClr val="FF0000"/>
                  </a:solidFill>
                  <a:latin typeface="Arial" pitchFamily="34" charset="0"/>
                  <a:ea typeface="Times New Roman" pitchFamily="18" charset="0"/>
                  <a:cs typeface="Times New Roman" pitchFamily="18" charset="0"/>
                </a:rPr>
                <a:t>NO SE APLICAN PRINCIPIOS DE GESTIÓN EN SEGUIMIENTO Y CONTROL PARA LA MEJORA CONTÍNUA</a:t>
              </a:r>
            </a:p>
          </p:txBody>
        </p:sp>
      </p:grpSp>
      <p:sp>
        <p:nvSpPr>
          <p:cNvPr id="34" name="33 CuadroTexto"/>
          <p:cNvSpPr txBox="1"/>
          <p:nvPr/>
        </p:nvSpPr>
        <p:spPr>
          <a:xfrm>
            <a:off x="827584" y="5877272"/>
            <a:ext cx="2952328" cy="523220"/>
          </a:xfrm>
          <a:prstGeom prst="rect">
            <a:avLst/>
          </a:prstGeom>
          <a:solidFill>
            <a:srgbClr val="FFC000"/>
          </a:solidFill>
        </p:spPr>
        <p:txBody>
          <a:bodyPr wrap="square" rtlCol="0">
            <a:spAutoFit/>
          </a:bodyPr>
          <a:lstStyle/>
          <a:p>
            <a:r>
              <a:rPr lang="es-ES" sz="2800" b="1" dirty="0" smtClean="0">
                <a:solidFill>
                  <a:srgbClr val="FF0000"/>
                </a:solidFill>
              </a:rPr>
              <a:t>PROBLEMÁTICA</a:t>
            </a:r>
            <a:endParaRPr lang="es-ES" sz="2800" b="1" dirty="0">
              <a:solidFill>
                <a:srgbClr val="FF0000"/>
              </a:solidFill>
            </a:endParaRPr>
          </a:p>
        </p:txBody>
      </p:sp>
      <p:sp>
        <p:nvSpPr>
          <p:cNvPr id="36" name="35 Flecha abajo"/>
          <p:cNvSpPr/>
          <p:nvPr/>
        </p:nvSpPr>
        <p:spPr>
          <a:xfrm flipH="1">
            <a:off x="2745511" y="5229200"/>
            <a:ext cx="242313"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36 Flecha derecha"/>
          <p:cNvSpPr/>
          <p:nvPr/>
        </p:nvSpPr>
        <p:spPr>
          <a:xfrm>
            <a:off x="3635896" y="5877272"/>
            <a:ext cx="50405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34 Flecha arriba">
            <a:hlinkClick r:id="rId3" action="ppaction://hlinksldjump"/>
          </p:cNvPr>
          <p:cNvSpPr/>
          <p:nvPr/>
        </p:nvSpPr>
        <p:spPr>
          <a:xfrm>
            <a:off x="8748464" y="6597352"/>
            <a:ext cx="144016" cy="1440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ustDataLst>
      <p:tags r:id="rId1"/>
    </p:custDataLst>
  </p:cSld>
  <p:clrMapOvr>
    <a:masterClrMapping/>
  </p:clrMapOvr>
  <p:transition spd="slow" advClick="0" advTm="11595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in)">
                                      <p:cBhvr>
                                        <p:cTn id="13" dur="3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3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ox(in)">
                                      <p:cBhvr>
                                        <p:cTn id="23" dur="3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checkerboard(across)">
                                      <p:cBhvr>
                                        <p:cTn id="28" dur="30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linds(horizontal)">
                                      <p:cBhvr>
                                        <p:cTn id="33" dur="30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heel(4)">
                                      <p:cBhvr>
                                        <p:cTn id="38" dur="30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linds(horizontal)">
                                      <p:cBhvr>
                                        <p:cTn id="43" dur="3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checkerboard(across)">
                                      <p:cBhvr>
                                        <p:cTn id="48" dur="30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ox(in)">
                                      <p:cBhvr>
                                        <p:cTn id="53" dur="30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3000" fill="hold"/>
                                        <p:tgtEl>
                                          <p:spTgt spid="28"/>
                                        </p:tgtEl>
                                        <p:attrNameLst>
                                          <p:attrName>ppt_x</p:attrName>
                                        </p:attrNameLst>
                                      </p:cBhvr>
                                      <p:tavLst>
                                        <p:tav tm="0">
                                          <p:val>
                                            <p:strVal val="#ppt_x"/>
                                          </p:val>
                                        </p:tav>
                                        <p:tav tm="100000">
                                          <p:val>
                                            <p:strVal val="#ppt_x"/>
                                          </p:val>
                                        </p:tav>
                                      </p:tavLst>
                                    </p:anim>
                                    <p:anim calcmode="lin" valueType="num">
                                      <p:cBhvr additive="base">
                                        <p:cTn id="59" dur="3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checkerboard(across)">
                                      <p:cBhvr>
                                        <p:cTn id="64" dur="30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3000" fill="hold"/>
                                        <p:tgtEl>
                                          <p:spTgt spid="36"/>
                                        </p:tgtEl>
                                        <p:attrNameLst>
                                          <p:attrName>ppt_x</p:attrName>
                                        </p:attrNameLst>
                                      </p:cBhvr>
                                      <p:tavLst>
                                        <p:tav tm="0">
                                          <p:val>
                                            <p:strVal val="#ppt_x"/>
                                          </p:val>
                                        </p:tav>
                                        <p:tav tm="100000">
                                          <p:val>
                                            <p:strVal val="#ppt_x"/>
                                          </p:val>
                                        </p:tav>
                                      </p:tavLst>
                                    </p:anim>
                                    <p:anim calcmode="lin" valueType="num">
                                      <p:cBhvr additive="base">
                                        <p:cTn id="70" dur="30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checkerboard(across)">
                                      <p:cBhvr>
                                        <p:cTn id="75" dur="3000"/>
                                        <p:tgtEl>
                                          <p:spTgt spid="34"/>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blinds(horizontal)">
                                      <p:cBhvr>
                                        <p:cTn id="80" dur="3000"/>
                                        <p:tgtEl>
                                          <p:spTgt spid="37"/>
                                        </p:tgtEl>
                                      </p:cBhvr>
                                    </p:animEffect>
                                  </p:childTnLst>
                                </p:cTn>
                              </p:par>
                            </p:childTnLst>
                          </p:cTn>
                        </p:par>
                      </p:childTnLst>
                    </p:cTn>
                  </p:par>
                  <p:par>
                    <p:cTn id="81" fill="hold">
                      <p:stCondLst>
                        <p:cond delay="indefinite"/>
                      </p:stCondLst>
                      <p:childTnLst>
                        <p:par>
                          <p:cTn id="82" fill="hold">
                            <p:stCondLst>
                              <p:cond delay="0"/>
                            </p:stCondLst>
                            <p:childTnLst>
                              <p:par>
                                <p:cTn id="83" presetID="8" presetClass="entr" presetSubtype="16"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diamond(in)">
                                      <p:cBhvr>
                                        <p:cTn id="85" dur="3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animBg="1"/>
      <p:bldP spid="16" grpId="0"/>
      <p:bldP spid="24" grpId="0"/>
      <p:bldP spid="27" grpId="0" animBg="1"/>
      <p:bldP spid="29" grpId="0"/>
      <p:bldP spid="30" grpId="0"/>
      <p:bldP spid="34" grpId="0" animBg="1"/>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24 Grupo"/>
          <p:cNvGrpSpPr/>
          <p:nvPr/>
        </p:nvGrpSpPr>
        <p:grpSpPr>
          <a:xfrm>
            <a:off x="5004048" y="1268760"/>
            <a:ext cx="3897724" cy="4608512"/>
            <a:chOff x="5004048" y="1268760"/>
            <a:chExt cx="3897724" cy="4608512"/>
          </a:xfrm>
        </p:grpSpPr>
        <p:sp>
          <p:nvSpPr>
            <p:cNvPr id="13" name="12 Elipse"/>
            <p:cNvSpPr/>
            <p:nvPr/>
          </p:nvSpPr>
          <p:spPr>
            <a:xfrm>
              <a:off x="5004048" y="1268760"/>
              <a:ext cx="3384376" cy="4608512"/>
            </a:xfrm>
            <a:prstGeom prst="ellipse">
              <a:avLst/>
            </a:prstGeom>
            <a:solidFill>
              <a:schemeClr val="accent6">
                <a:lumMod val="40000"/>
                <a:lumOff val="60000"/>
                <a:alpha val="27000"/>
              </a:schemeClr>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CuadroTexto"/>
            <p:cNvSpPr txBox="1"/>
            <p:nvPr/>
          </p:nvSpPr>
          <p:spPr>
            <a:xfrm rot="16200000">
              <a:off x="7132930" y="3316342"/>
              <a:ext cx="3168352" cy="369332"/>
            </a:xfrm>
            <a:prstGeom prst="rect">
              <a:avLst/>
            </a:prstGeom>
            <a:noFill/>
          </p:spPr>
          <p:txBody>
            <a:bodyPr wrap="square" rtlCol="0">
              <a:spAutoFit/>
            </a:bodyPr>
            <a:lstStyle/>
            <a:p>
              <a:pPr algn="ctr"/>
              <a:r>
                <a:rPr lang="es-ES" b="1" dirty="0" smtClean="0"/>
                <a:t>OBJETIVOS</a:t>
              </a:r>
              <a:endParaRPr lang="es-ES" b="1" dirty="0"/>
            </a:p>
          </p:txBody>
        </p:sp>
      </p:grpSp>
      <p:sp>
        <p:nvSpPr>
          <p:cNvPr id="4" name="1 Título"/>
          <p:cNvSpPr txBox="1">
            <a:spLocks/>
          </p:cNvSpPr>
          <p:nvPr/>
        </p:nvSpPr>
        <p:spPr>
          <a:xfrm>
            <a:off x="467544" y="476672"/>
            <a:ext cx="8064896" cy="36004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FF0000"/>
                </a:solidFill>
                <a:effectLst/>
                <a:uLnTx/>
                <a:uFillTx/>
                <a:latin typeface="+mj-lt"/>
                <a:ea typeface="+mj-ea"/>
                <a:cs typeface="+mj-cs"/>
              </a:rPr>
              <a:t>DEFINICIÓN DE LA PROBLEMÁTICA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FF0000"/>
                </a:solidFill>
                <a:effectLst/>
                <a:uLnTx/>
                <a:uFillTx/>
                <a:latin typeface="+mj-lt"/>
                <a:ea typeface="+mj-ea"/>
                <a:cs typeface="+mj-cs"/>
              </a:rPr>
              <a:t>  (MARCO LÓGICO)</a:t>
            </a:r>
            <a:endParaRPr kumimoji="0" lang="es-ES"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5" name="4 Elipse"/>
          <p:cNvSpPr/>
          <p:nvPr/>
        </p:nvSpPr>
        <p:spPr>
          <a:xfrm>
            <a:off x="1403648" y="2996952"/>
            <a:ext cx="2232248" cy="115212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DETERMINAR UN PROBLEMA</a:t>
            </a:r>
            <a:endParaRPr lang="es-ES" dirty="0"/>
          </a:p>
        </p:txBody>
      </p:sp>
      <p:sp>
        <p:nvSpPr>
          <p:cNvPr id="6" name="5 Elipse"/>
          <p:cNvSpPr/>
          <p:nvPr/>
        </p:nvSpPr>
        <p:spPr>
          <a:xfrm>
            <a:off x="1403648" y="1412776"/>
            <a:ext cx="2232248" cy="1152128"/>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DEFINIR LAS CAUSAS NEGATIVAS</a:t>
            </a:r>
            <a:endParaRPr lang="es-ES" dirty="0"/>
          </a:p>
        </p:txBody>
      </p:sp>
      <p:sp>
        <p:nvSpPr>
          <p:cNvPr id="7" name="6 Elipse"/>
          <p:cNvSpPr/>
          <p:nvPr/>
        </p:nvSpPr>
        <p:spPr>
          <a:xfrm>
            <a:off x="1259632" y="4437112"/>
            <a:ext cx="2520280" cy="1152128"/>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DEFINIR CONSECUENCIAS</a:t>
            </a:r>
            <a:endParaRPr lang="es-ES" dirty="0"/>
          </a:p>
        </p:txBody>
      </p:sp>
      <p:sp>
        <p:nvSpPr>
          <p:cNvPr id="8" name="7 Flecha arriba y abajo"/>
          <p:cNvSpPr/>
          <p:nvPr/>
        </p:nvSpPr>
        <p:spPr>
          <a:xfrm>
            <a:off x="2411760" y="2564904"/>
            <a:ext cx="288032" cy="43204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Flecha abajo"/>
          <p:cNvSpPr/>
          <p:nvPr/>
        </p:nvSpPr>
        <p:spPr>
          <a:xfrm>
            <a:off x="2411760" y="4149080"/>
            <a:ext cx="2880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3" name="22 Grupo"/>
          <p:cNvGrpSpPr/>
          <p:nvPr/>
        </p:nvGrpSpPr>
        <p:grpSpPr>
          <a:xfrm>
            <a:off x="323528" y="1268760"/>
            <a:ext cx="3888432" cy="4608512"/>
            <a:chOff x="323528" y="1268760"/>
            <a:chExt cx="3888432" cy="4608512"/>
          </a:xfrm>
        </p:grpSpPr>
        <p:sp>
          <p:nvSpPr>
            <p:cNvPr id="11" name="10 Elipse"/>
            <p:cNvSpPr/>
            <p:nvPr/>
          </p:nvSpPr>
          <p:spPr>
            <a:xfrm>
              <a:off x="827584" y="1268760"/>
              <a:ext cx="3384376" cy="4608512"/>
            </a:xfrm>
            <a:prstGeom prst="ellipse">
              <a:avLst/>
            </a:prstGeom>
            <a:solidFill>
              <a:schemeClr val="accent1">
                <a:alpha val="27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CuadroTexto"/>
            <p:cNvSpPr txBox="1"/>
            <p:nvPr/>
          </p:nvSpPr>
          <p:spPr>
            <a:xfrm rot="16200000">
              <a:off x="-1075982" y="3388350"/>
              <a:ext cx="3168352" cy="369332"/>
            </a:xfrm>
            <a:prstGeom prst="rect">
              <a:avLst/>
            </a:prstGeom>
            <a:noFill/>
          </p:spPr>
          <p:txBody>
            <a:bodyPr wrap="square" rtlCol="0">
              <a:spAutoFit/>
            </a:bodyPr>
            <a:lstStyle/>
            <a:p>
              <a:pPr algn="ctr"/>
              <a:r>
                <a:rPr lang="es-ES" b="1" dirty="0" smtClean="0"/>
                <a:t>PROBLEMAS</a:t>
              </a:r>
              <a:endParaRPr lang="es-ES" b="1" dirty="0"/>
            </a:p>
          </p:txBody>
        </p:sp>
      </p:grpSp>
      <p:sp>
        <p:nvSpPr>
          <p:cNvPr id="14" name="13 Elipse"/>
          <p:cNvSpPr/>
          <p:nvPr/>
        </p:nvSpPr>
        <p:spPr>
          <a:xfrm>
            <a:off x="5580112" y="2996952"/>
            <a:ext cx="2232248" cy="115212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RESOLVER EL PROBLEMA</a:t>
            </a:r>
            <a:endParaRPr lang="es-ES" dirty="0"/>
          </a:p>
        </p:txBody>
      </p:sp>
      <p:sp>
        <p:nvSpPr>
          <p:cNvPr id="15" name="14 Elipse"/>
          <p:cNvSpPr/>
          <p:nvPr/>
        </p:nvSpPr>
        <p:spPr>
          <a:xfrm>
            <a:off x="5580112" y="1412776"/>
            <a:ext cx="2232248" cy="115212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HACERLAS POSITIVAS</a:t>
            </a:r>
            <a:endParaRPr lang="es-ES" dirty="0"/>
          </a:p>
        </p:txBody>
      </p:sp>
      <p:sp>
        <p:nvSpPr>
          <p:cNvPr id="16" name="15 Elipse"/>
          <p:cNvSpPr/>
          <p:nvPr/>
        </p:nvSpPr>
        <p:spPr>
          <a:xfrm>
            <a:off x="5436096" y="4437112"/>
            <a:ext cx="2520280" cy="115212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OBTENER RESULTADPOS POSITIVOS</a:t>
            </a:r>
            <a:endParaRPr lang="es-ES" dirty="0"/>
          </a:p>
        </p:txBody>
      </p:sp>
      <p:sp>
        <p:nvSpPr>
          <p:cNvPr id="18" name="17 Flecha abajo"/>
          <p:cNvSpPr/>
          <p:nvPr/>
        </p:nvSpPr>
        <p:spPr>
          <a:xfrm>
            <a:off x="6588224" y="4149080"/>
            <a:ext cx="288032" cy="28803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CuadroTexto"/>
          <p:cNvSpPr txBox="1"/>
          <p:nvPr/>
        </p:nvSpPr>
        <p:spPr>
          <a:xfrm>
            <a:off x="683568" y="6021288"/>
            <a:ext cx="3528392" cy="369332"/>
          </a:xfrm>
          <a:prstGeom prst="rect">
            <a:avLst/>
          </a:prstGeom>
          <a:noFill/>
        </p:spPr>
        <p:txBody>
          <a:bodyPr wrap="square" rtlCol="0">
            <a:spAutoFit/>
          </a:bodyPr>
          <a:lstStyle/>
          <a:p>
            <a:pPr algn="ctr"/>
            <a:r>
              <a:rPr lang="es-ES" b="1" dirty="0" smtClean="0">
                <a:solidFill>
                  <a:srgbClr val="FF0000"/>
                </a:solidFill>
              </a:rPr>
              <a:t>PROBLEMÁTICA</a:t>
            </a:r>
            <a:endParaRPr lang="es-ES" b="1" dirty="0">
              <a:solidFill>
                <a:srgbClr val="FF0000"/>
              </a:solidFill>
            </a:endParaRPr>
          </a:p>
        </p:txBody>
      </p:sp>
      <p:sp>
        <p:nvSpPr>
          <p:cNvPr id="21" name="20 CuadroTexto"/>
          <p:cNvSpPr txBox="1"/>
          <p:nvPr/>
        </p:nvSpPr>
        <p:spPr>
          <a:xfrm>
            <a:off x="5004048" y="6021288"/>
            <a:ext cx="3528392" cy="369332"/>
          </a:xfrm>
          <a:prstGeom prst="rect">
            <a:avLst/>
          </a:prstGeom>
          <a:noFill/>
        </p:spPr>
        <p:txBody>
          <a:bodyPr wrap="square" rtlCol="0">
            <a:spAutoFit/>
          </a:bodyPr>
          <a:lstStyle/>
          <a:p>
            <a:pPr algn="ctr"/>
            <a:r>
              <a:rPr lang="es-ES" b="1" dirty="0" smtClean="0">
                <a:solidFill>
                  <a:srgbClr val="FF0000"/>
                </a:solidFill>
              </a:rPr>
              <a:t>SOLUCIÓN</a:t>
            </a:r>
            <a:endParaRPr lang="es-ES" b="1" dirty="0">
              <a:solidFill>
                <a:srgbClr val="FF0000"/>
              </a:solidFill>
            </a:endParaRPr>
          </a:p>
        </p:txBody>
      </p:sp>
      <p:sp>
        <p:nvSpPr>
          <p:cNvPr id="22" name="21 Flecha derecha"/>
          <p:cNvSpPr/>
          <p:nvPr/>
        </p:nvSpPr>
        <p:spPr>
          <a:xfrm>
            <a:off x="3491880" y="1628800"/>
            <a:ext cx="2304256" cy="57606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Flecha abajo"/>
          <p:cNvSpPr/>
          <p:nvPr/>
        </p:nvSpPr>
        <p:spPr>
          <a:xfrm>
            <a:off x="6588224" y="2564904"/>
            <a:ext cx="288032" cy="43204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Flecha arriba">
            <a:hlinkClick r:id="rId3" action="ppaction://hlinksldjump"/>
          </p:cNvPr>
          <p:cNvSpPr/>
          <p:nvPr/>
        </p:nvSpPr>
        <p:spPr>
          <a:xfrm>
            <a:off x="8748464" y="6597352"/>
            <a:ext cx="144016" cy="1440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ustDataLst>
      <p:tags r:id="rId1"/>
    </p:custDataLst>
  </p:cSld>
  <p:clrMapOvr>
    <a:masterClrMapping/>
  </p:clrMapOvr>
  <p:transition spd="slow" advClick="0" advTm="9514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3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3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3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3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3000" fill="hold"/>
                                        <p:tgtEl>
                                          <p:spTgt spid="23"/>
                                        </p:tgtEl>
                                        <p:attrNameLst>
                                          <p:attrName>ppt_x</p:attrName>
                                        </p:attrNameLst>
                                      </p:cBhvr>
                                      <p:tavLst>
                                        <p:tav tm="0">
                                          <p:val>
                                            <p:strVal val="#ppt_x"/>
                                          </p:val>
                                        </p:tav>
                                        <p:tav tm="100000">
                                          <p:val>
                                            <p:strVal val="#ppt_x"/>
                                          </p:val>
                                        </p:tav>
                                      </p:tavLst>
                                    </p:anim>
                                    <p:anim calcmode="lin" valueType="num">
                                      <p:cBhvr additive="base">
                                        <p:cTn id="33" dur="3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edge">
                                      <p:cBhvr>
                                        <p:cTn id="38" dur="3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heel(4)">
                                      <p:cBhvr>
                                        <p:cTn id="43" dur="30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diamond(in)">
                                      <p:cBhvr>
                                        <p:cTn id="48" dur="30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blinds(horizontal)">
                                      <p:cBhvr>
                                        <p:cTn id="53" dur="30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3000" fill="hold"/>
                                        <p:tgtEl>
                                          <p:spTgt spid="14"/>
                                        </p:tgtEl>
                                        <p:attrNameLst>
                                          <p:attrName>ppt_x</p:attrName>
                                        </p:attrNameLst>
                                      </p:cBhvr>
                                      <p:tavLst>
                                        <p:tav tm="0">
                                          <p:val>
                                            <p:strVal val="#ppt_x"/>
                                          </p:val>
                                        </p:tav>
                                        <p:tav tm="100000">
                                          <p:val>
                                            <p:strVal val="#ppt_x"/>
                                          </p:val>
                                        </p:tav>
                                      </p:tavLst>
                                    </p:anim>
                                    <p:anim calcmode="lin" valueType="num">
                                      <p:cBhvr additive="base">
                                        <p:cTn id="59" dur="3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linds(horizontal)">
                                      <p:cBhvr>
                                        <p:cTn id="64" dur="30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8" presetClass="entr" presetSubtype="16"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diamond(in)">
                                      <p:cBhvr>
                                        <p:cTn id="69" dur="30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nodeType="click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checkerboard(across)">
                                      <p:cBhvr>
                                        <p:cTn id="74" dur="30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3000" fill="hold"/>
                                        <p:tgtEl>
                                          <p:spTgt spid="21"/>
                                        </p:tgtEl>
                                        <p:attrNameLst>
                                          <p:attrName>ppt_x</p:attrName>
                                        </p:attrNameLst>
                                      </p:cBhvr>
                                      <p:tavLst>
                                        <p:tav tm="0">
                                          <p:val>
                                            <p:strVal val="#ppt_x"/>
                                          </p:val>
                                        </p:tav>
                                        <p:tav tm="100000">
                                          <p:val>
                                            <p:strVal val="#ppt_x"/>
                                          </p:val>
                                        </p:tav>
                                      </p:tavLst>
                                    </p:anim>
                                    <p:anim calcmode="lin" valueType="num">
                                      <p:cBhvr additive="base">
                                        <p:cTn id="80" dur="3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4" grpId="0" animBg="1"/>
      <p:bldP spid="15" grpId="0" animBg="1"/>
      <p:bldP spid="16" grpId="0" animBg="1"/>
      <p:bldP spid="18" grpId="0" animBg="1"/>
      <p:bldP spid="20" grpId="0"/>
      <p:bldP spid="21" grpId="0"/>
      <p:bldP spid="22"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476672"/>
            <a:ext cx="8064896" cy="360040"/>
          </a:xfrm>
        </p:spPr>
        <p:txBody>
          <a:bodyPr>
            <a:noAutofit/>
          </a:bodyPr>
          <a:lstStyle/>
          <a:p>
            <a:r>
              <a:rPr lang="es-ES" sz="3200" b="1" dirty="0" smtClean="0">
                <a:solidFill>
                  <a:srgbClr val="FF0000"/>
                </a:solidFill>
              </a:rPr>
              <a:t>DEFINICIÓN DE LA PROBLEMÁTICA     (ML </a:t>
            </a:r>
            <a:r>
              <a:rPr lang="es-ES" sz="1100" b="1" dirty="0" smtClean="0">
                <a:solidFill>
                  <a:srgbClr val="FF0000"/>
                </a:solidFill>
              </a:rPr>
              <a:t>PROBLEMAS</a:t>
            </a:r>
            <a:r>
              <a:rPr lang="es-ES" sz="3200" b="1" dirty="0" smtClean="0">
                <a:solidFill>
                  <a:srgbClr val="FF0000"/>
                </a:solidFill>
              </a:rPr>
              <a:t>)</a:t>
            </a:r>
            <a:endParaRPr lang="es-ES" sz="3200" b="1" dirty="0">
              <a:solidFill>
                <a:srgbClr val="FF0000"/>
              </a:solidFill>
            </a:endParaRPr>
          </a:p>
        </p:txBody>
      </p:sp>
      <p:grpSp>
        <p:nvGrpSpPr>
          <p:cNvPr id="16386" name="Group 2"/>
          <p:cNvGrpSpPr>
            <a:grpSpLocks/>
          </p:cNvGrpSpPr>
          <p:nvPr/>
        </p:nvGrpSpPr>
        <p:grpSpPr bwMode="auto">
          <a:xfrm>
            <a:off x="467544" y="980729"/>
            <a:ext cx="8064896" cy="5472608"/>
            <a:chOff x="2421" y="4215"/>
            <a:chExt cx="7740" cy="7584"/>
          </a:xfrm>
        </p:grpSpPr>
        <p:cxnSp>
          <p:nvCxnSpPr>
            <p:cNvPr id="16387" name="_s1319"/>
            <p:cNvCxnSpPr>
              <a:cxnSpLocks noChangeShapeType="1"/>
            </p:cNvCxnSpPr>
            <p:nvPr/>
          </p:nvCxnSpPr>
          <p:spPr bwMode="auto">
            <a:xfrm rot="5400000" flipH="1">
              <a:off x="3614" y="5362"/>
              <a:ext cx="495" cy="1"/>
            </a:xfrm>
            <a:prstGeom prst="bentConnector3">
              <a:avLst>
                <a:gd name="adj1" fmla="val 49898"/>
              </a:avLst>
            </a:prstGeom>
            <a:noFill/>
            <a:ln w="28575">
              <a:solidFill>
                <a:srgbClr val="000000"/>
              </a:solidFill>
              <a:miter lim="800000"/>
              <a:headEnd/>
              <a:tailEnd type="triangle" w="lg" len="lg"/>
            </a:ln>
          </p:spPr>
        </p:cxnSp>
        <p:sp>
          <p:nvSpPr>
            <p:cNvPr id="16388" name="Text Box 4"/>
            <p:cNvSpPr txBox="1">
              <a:spLocks noChangeArrowheads="1"/>
            </p:cNvSpPr>
            <p:nvPr/>
          </p:nvSpPr>
          <p:spPr bwMode="auto">
            <a:xfrm>
              <a:off x="5121" y="7693"/>
              <a:ext cx="2340"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smtClean="0">
                  <a:ln>
                    <a:noFill/>
                  </a:ln>
                  <a:solidFill>
                    <a:srgbClr val="000000"/>
                  </a:solidFill>
                  <a:effectLst/>
                  <a:latin typeface="Arial" pitchFamily="34" charset="0"/>
                </a:rPr>
                <a:t>PROBLEMAS EN LAS CONSTRUCCIONES</a:t>
              </a:r>
              <a:endParaRPr kumimoji="0" lang="es-E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pitchFamily="34" charset="0"/>
              </a:endParaRPr>
            </a:p>
          </p:txBody>
        </p:sp>
        <p:sp>
          <p:nvSpPr>
            <p:cNvPr id="16389" name="Text Box 5"/>
            <p:cNvSpPr txBox="1">
              <a:spLocks noChangeArrowheads="1"/>
            </p:cNvSpPr>
            <p:nvPr/>
          </p:nvSpPr>
          <p:spPr bwMode="auto">
            <a:xfrm>
              <a:off x="2421" y="9325"/>
              <a:ext cx="2340" cy="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smtClean="0">
                  <a:ln>
                    <a:noFill/>
                  </a:ln>
                  <a:solidFill>
                    <a:srgbClr val="000000"/>
                  </a:solidFill>
                  <a:effectLst/>
                  <a:latin typeface="Arial" pitchFamily="34" charset="0"/>
                </a:rPr>
                <a:t>PLANIFICACIÓN INCOMPLETA</a:t>
              </a:r>
              <a:endParaRPr kumimoji="0" lang="es-E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pitchFamily="34" charset="0"/>
              </a:endParaRPr>
            </a:p>
          </p:txBody>
        </p:sp>
        <p:sp>
          <p:nvSpPr>
            <p:cNvPr id="16390" name="Text Box 6"/>
            <p:cNvSpPr txBox="1">
              <a:spLocks noChangeArrowheads="1"/>
            </p:cNvSpPr>
            <p:nvPr/>
          </p:nvSpPr>
          <p:spPr bwMode="auto">
            <a:xfrm>
              <a:off x="5121" y="9325"/>
              <a:ext cx="2340" cy="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smtClean="0">
                  <a:ln>
                    <a:noFill/>
                  </a:ln>
                  <a:solidFill>
                    <a:srgbClr val="000000"/>
                  </a:solidFill>
                  <a:effectLst/>
                  <a:latin typeface="Arial" pitchFamily="34" charset="0"/>
                </a:rPr>
                <a:t>EJECUCIÓN DE OBRA CON BAJA CALIDAD</a:t>
              </a:r>
              <a:endParaRPr kumimoji="0" lang="es-E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pitchFamily="34" charset="0"/>
              </a:endParaRPr>
            </a:p>
          </p:txBody>
        </p:sp>
        <p:sp>
          <p:nvSpPr>
            <p:cNvPr id="16391" name="Text Box 7"/>
            <p:cNvSpPr txBox="1">
              <a:spLocks noChangeArrowheads="1"/>
            </p:cNvSpPr>
            <p:nvPr/>
          </p:nvSpPr>
          <p:spPr bwMode="auto">
            <a:xfrm>
              <a:off x="7821" y="9325"/>
              <a:ext cx="2340" cy="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smtClean="0">
                  <a:ln>
                    <a:noFill/>
                  </a:ln>
                  <a:solidFill>
                    <a:srgbClr val="000000"/>
                  </a:solidFill>
                  <a:effectLst/>
                  <a:latin typeface="Arial" pitchFamily="34" charset="0"/>
                </a:rPr>
                <a:t>EJECUCIÓN Y OPERACIÓN SIN CONTROL</a:t>
              </a:r>
              <a:endParaRPr kumimoji="0" lang="es-E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pitchFamily="34" charset="0"/>
              </a:endParaRPr>
            </a:p>
          </p:txBody>
        </p:sp>
        <p:sp>
          <p:nvSpPr>
            <p:cNvPr id="16392" name="Text Box 8"/>
            <p:cNvSpPr txBox="1">
              <a:spLocks noChangeArrowheads="1"/>
            </p:cNvSpPr>
            <p:nvPr/>
          </p:nvSpPr>
          <p:spPr bwMode="auto">
            <a:xfrm>
              <a:off x="2421" y="10707"/>
              <a:ext cx="2340" cy="10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dirty="0" smtClean="0">
                  <a:ln>
                    <a:noFill/>
                  </a:ln>
                  <a:solidFill>
                    <a:srgbClr val="000000"/>
                  </a:solidFill>
                  <a:effectLst/>
                  <a:latin typeface="Arial" pitchFamily="34" charset="0"/>
                </a:rPr>
                <a:t>DATOS INSUFICIENTES PARA LA PLANIFICACIÓN (INCOMPLETA)</a:t>
              </a:r>
              <a:endParaRPr kumimoji="0" lang="es-ES" sz="14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ndParaRPr>
            </a:p>
          </p:txBody>
        </p:sp>
        <p:sp>
          <p:nvSpPr>
            <p:cNvPr id="16393" name="Text Box 9"/>
            <p:cNvSpPr txBox="1">
              <a:spLocks noChangeArrowheads="1"/>
            </p:cNvSpPr>
            <p:nvPr/>
          </p:nvSpPr>
          <p:spPr bwMode="auto">
            <a:xfrm>
              <a:off x="5121" y="10707"/>
              <a:ext cx="2340" cy="10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smtClean="0">
                  <a:ln>
                    <a:noFill/>
                  </a:ln>
                  <a:solidFill>
                    <a:srgbClr val="000000"/>
                  </a:solidFill>
                  <a:effectLst/>
                  <a:latin typeface="Arial" pitchFamily="34" charset="0"/>
                </a:rPr>
                <a:t>DESCONOCIMIENTO DE FACTORES QUE INCIDEN EN LA OBRA</a:t>
              </a:r>
              <a:endParaRPr kumimoji="0" lang="es-ES" sz="1400" b="0" i="0" u="none" strike="noStrike" cap="none" normalizeH="0" baseline="0" smtClean="0">
                <a:ln>
                  <a:noFill/>
                </a:ln>
                <a:solidFill>
                  <a:schemeClr val="tx1"/>
                </a:solidFill>
                <a:effectLst/>
                <a:latin typeface="Arial" pitchFamily="34" charset="0"/>
              </a:endParaRPr>
            </a:p>
          </p:txBody>
        </p:sp>
        <p:sp>
          <p:nvSpPr>
            <p:cNvPr id="16394" name="Text Box 10"/>
            <p:cNvSpPr txBox="1">
              <a:spLocks noChangeArrowheads="1"/>
            </p:cNvSpPr>
            <p:nvPr/>
          </p:nvSpPr>
          <p:spPr bwMode="auto">
            <a:xfrm>
              <a:off x="7821" y="10707"/>
              <a:ext cx="2340" cy="10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smtClean="0">
                  <a:ln>
                    <a:noFill/>
                  </a:ln>
                  <a:solidFill>
                    <a:srgbClr val="000000"/>
                  </a:solidFill>
                  <a:effectLst/>
                  <a:latin typeface="Arial" pitchFamily="34" charset="0"/>
                </a:rPr>
                <a:t>FALTA DE CONOCIMIENTO PARA  CONTROL DE OBRA</a:t>
              </a:r>
              <a:endParaRPr kumimoji="0" lang="es-E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pitchFamily="34" charset="0"/>
              </a:endParaRPr>
            </a:p>
          </p:txBody>
        </p:sp>
        <p:sp>
          <p:nvSpPr>
            <p:cNvPr id="16395" name="Text Box 11"/>
            <p:cNvSpPr txBox="1">
              <a:spLocks noChangeArrowheads="1"/>
            </p:cNvSpPr>
            <p:nvPr/>
          </p:nvSpPr>
          <p:spPr bwMode="auto">
            <a:xfrm>
              <a:off x="2421" y="4215"/>
              <a:ext cx="2340" cy="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smtClean="0">
                  <a:ln>
                    <a:noFill/>
                  </a:ln>
                  <a:solidFill>
                    <a:srgbClr val="000000"/>
                  </a:solidFill>
                  <a:effectLst/>
                  <a:latin typeface="Arial" pitchFamily="34" charset="0"/>
                </a:rPr>
                <a:t>PÉRDIDAS ECONÓNICAS</a:t>
              </a:r>
              <a:endParaRPr kumimoji="0" lang="es-ES" sz="1400" b="0" i="0" u="none" strike="noStrike" cap="none" normalizeH="0" baseline="0" smtClean="0">
                <a:ln>
                  <a:noFill/>
                </a:ln>
                <a:solidFill>
                  <a:schemeClr val="tx1"/>
                </a:solidFill>
                <a:effectLst/>
                <a:latin typeface="Arial" pitchFamily="34" charset="0"/>
              </a:endParaRPr>
            </a:p>
          </p:txBody>
        </p:sp>
        <p:sp>
          <p:nvSpPr>
            <p:cNvPr id="16396" name="Text Box 12"/>
            <p:cNvSpPr txBox="1">
              <a:spLocks noChangeArrowheads="1"/>
            </p:cNvSpPr>
            <p:nvPr/>
          </p:nvSpPr>
          <p:spPr bwMode="auto">
            <a:xfrm>
              <a:off x="5121" y="4215"/>
              <a:ext cx="2340" cy="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smtClean="0">
                  <a:ln>
                    <a:noFill/>
                  </a:ln>
                  <a:solidFill>
                    <a:srgbClr val="000000"/>
                  </a:solidFill>
                  <a:effectLst/>
                  <a:latin typeface="Arial" pitchFamily="34" charset="0"/>
                </a:rPr>
                <a:t>OBRAS DEFICIENTES</a:t>
              </a:r>
              <a:endParaRPr kumimoji="0" lang="es-E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pitchFamily="34" charset="0"/>
              </a:endParaRPr>
            </a:p>
          </p:txBody>
        </p:sp>
        <p:sp>
          <p:nvSpPr>
            <p:cNvPr id="16397" name="Text Box 13"/>
            <p:cNvSpPr txBox="1">
              <a:spLocks noChangeArrowheads="1"/>
            </p:cNvSpPr>
            <p:nvPr/>
          </p:nvSpPr>
          <p:spPr bwMode="auto">
            <a:xfrm>
              <a:off x="7821" y="4215"/>
              <a:ext cx="2340" cy="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smtClean="0">
                  <a:ln>
                    <a:noFill/>
                  </a:ln>
                  <a:solidFill>
                    <a:srgbClr val="000000"/>
                  </a:solidFill>
                  <a:effectLst/>
                  <a:latin typeface="Arial" pitchFamily="34" charset="0"/>
                </a:rPr>
                <a:t>PÉRDIDAS POR USO TARDÍO DE LAS OBRAS</a:t>
              </a:r>
              <a:endParaRPr kumimoji="0" lang="es-E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pitchFamily="34" charset="0"/>
              </a:endParaRPr>
            </a:p>
          </p:txBody>
        </p:sp>
        <p:sp>
          <p:nvSpPr>
            <p:cNvPr id="16398" name="Text Box 14"/>
            <p:cNvSpPr txBox="1">
              <a:spLocks noChangeArrowheads="1"/>
            </p:cNvSpPr>
            <p:nvPr/>
          </p:nvSpPr>
          <p:spPr bwMode="auto">
            <a:xfrm>
              <a:off x="2421" y="5655"/>
              <a:ext cx="2340" cy="10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smtClean="0">
                  <a:ln>
                    <a:noFill/>
                  </a:ln>
                  <a:solidFill>
                    <a:srgbClr val="000000"/>
                  </a:solidFill>
                  <a:effectLst/>
                  <a:latin typeface="Arial" pitchFamily="34" charset="0"/>
                </a:rPr>
                <a:t>OBRAS CIVILES CON SOBRECOSTOS</a:t>
              </a:r>
              <a:endParaRPr kumimoji="0" lang="es-ES" sz="1400" b="0" i="0" u="none" strike="noStrike" cap="none" normalizeH="0" baseline="0" smtClean="0">
                <a:ln>
                  <a:noFill/>
                </a:ln>
                <a:solidFill>
                  <a:schemeClr val="tx1"/>
                </a:solidFill>
                <a:effectLst/>
                <a:latin typeface="Arial" pitchFamily="34" charset="0"/>
              </a:endParaRPr>
            </a:p>
          </p:txBody>
        </p:sp>
        <p:sp>
          <p:nvSpPr>
            <p:cNvPr id="16399" name="Text Box 15"/>
            <p:cNvSpPr txBox="1">
              <a:spLocks noChangeArrowheads="1"/>
            </p:cNvSpPr>
            <p:nvPr/>
          </p:nvSpPr>
          <p:spPr bwMode="auto">
            <a:xfrm>
              <a:off x="5121" y="5655"/>
              <a:ext cx="2340" cy="10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smtClean="0">
                  <a:ln>
                    <a:noFill/>
                  </a:ln>
                  <a:solidFill>
                    <a:srgbClr val="000000"/>
                  </a:solidFill>
                  <a:effectLst/>
                  <a:latin typeface="Arial" pitchFamily="34" charset="0"/>
                </a:rPr>
                <a:t>OBRAS QUE NO CUMPLEN PARÁMETROS DE CALIDAD</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1400" b="0" i="0" u="none" strike="noStrike" cap="none" normalizeH="0" baseline="0" smtClean="0">
                <a:ln>
                  <a:noFill/>
                </a:ln>
                <a:solidFill>
                  <a:srgbClr val="000000"/>
                </a:solidFill>
                <a:effectLst/>
                <a:latin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1400" b="0" i="0" u="none" strike="noStrike" cap="none" normalizeH="0" baseline="0" smtClean="0">
                <a:ln>
                  <a:noFill/>
                </a:ln>
                <a:solidFill>
                  <a:srgbClr val="000000"/>
                </a:solidFill>
                <a:effectLst/>
                <a:latin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1400" b="0" i="0" u="none" strike="noStrike" cap="none" normalizeH="0" baseline="0" smtClean="0">
                <a:ln>
                  <a:noFill/>
                </a:ln>
                <a:solidFill>
                  <a:srgbClr val="000000"/>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pitchFamily="34" charset="0"/>
              </a:endParaRPr>
            </a:p>
          </p:txBody>
        </p:sp>
        <p:sp>
          <p:nvSpPr>
            <p:cNvPr id="16400" name="Text Box 16"/>
            <p:cNvSpPr txBox="1">
              <a:spLocks noChangeArrowheads="1"/>
            </p:cNvSpPr>
            <p:nvPr/>
          </p:nvSpPr>
          <p:spPr bwMode="auto">
            <a:xfrm>
              <a:off x="7821" y="5655"/>
              <a:ext cx="2340" cy="10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smtClean="0">
                  <a:ln>
                    <a:noFill/>
                  </a:ln>
                  <a:solidFill>
                    <a:srgbClr val="000000"/>
                  </a:solidFill>
                  <a:effectLst/>
                  <a:latin typeface="Arial" pitchFamily="34" charset="0"/>
                </a:rPr>
                <a:t>OBRAS CON RETRASO EN LA ENTREGA</a:t>
              </a:r>
              <a:endParaRPr kumimoji="0" lang="es-E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pitchFamily="34" charset="0"/>
              </a:endParaRPr>
            </a:p>
          </p:txBody>
        </p:sp>
        <p:cxnSp>
          <p:nvCxnSpPr>
            <p:cNvPr id="16401" name="_s1319"/>
            <p:cNvCxnSpPr>
              <a:cxnSpLocks noChangeShapeType="1"/>
            </p:cNvCxnSpPr>
            <p:nvPr/>
          </p:nvCxnSpPr>
          <p:spPr bwMode="auto">
            <a:xfrm rot="5400000" flipH="1">
              <a:off x="6134" y="5362"/>
              <a:ext cx="495" cy="1"/>
            </a:xfrm>
            <a:prstGeom prst="bentConnector3">
              <a:avLst>
                <a:gd name="adj1" fmla="val 49898"/>
              </a:avLst>
            </a:prstGeom>
            <a:noFill/>
            <a:ln w="28575">
              <a:solidFill>
                <a:srgbClr val="000000"/>
              </a:solidFill>
              <a:miter lim="800000"/>
              <a:headEnd/>
              <a:tailEnd type="triangle" w="lg" len="lg"/>
            </a:ln>
          </p:spPr>
        </p:cxnSp>
        <p:cxnSp>
          <p:nvCxnSpPr>
            <p:cNvPr id="16402" name="_s1319"/>
            <p:cNvCxnSpPr>
              <a:cxnSpLocks noChangeShapeType="1"/>
            </p:cNvCxnSpPr>
            <p:nvPr/>
          </p:nvCxnSpPr>
          <p:spPr bwMode="auto">
            <a:xfrm rot="5400000" flipH="1">
              <a:off x="9014" y="5362"/>
              <a:ext cx="495" cy="1"/>
            </a:xfrm>
            <a:prstGeom prst="bentConnector3">
              <a:avLst>
                <a:gd name="adj1" fmla="val 49898"/>
              </a:avLst>
            </a:prstGeom>
            <a:noFill/>
            <a:ln w="28575">
              <a:solidFill>
                <a:srgbClr val="000000"/>
              </a:solidFill>
              <a:miter lim="800000"/>
              <a:headEnd/>
              <a:tailEnd type="triangle" w="lg" len="lg"/>
            </a:ln>
          </p:spPr>
        </p:cxnSp>
        <p:cxnSp>
          <p:nvCxnSpPr>
            <p:cNvPr id="16403" name="_s1319"/>
            <p:cNvCxnSpPr>
              <a:cxnSpLocks noChangeShapeType="1"/>
            </p:cNvCxnSpPr>
            <p:nvPr/>
          </p:nvCxnSpPr>
          <p:spPr bwMode="auto">
            <a:xfrm rot="5400000" flipH="1">
              <a:off x="3614" y="6982"/>
              <a:ext cx="495" cy="1"/>
            </a:xfrm>
            <a:prstGeom prst="bentConnector3">
              <a:avLst>
                <a:gd name="adj1" fmla="val 49898"/>
              </a:avLst>
            </a:prstGeom>
            <a:noFill/>
            <a:ln w="28575">
              <a:solidFill>
                <a:srgbClr val="000000"/>
              </a:solidFill>
              <a:miter lim="800000"/>
              <a:headEnd/>
              <a:tailEnd type="triangle" w="lg" len="lg"/>
            </a:ln>
          </p:spPr>
        </p:cxnSp>
        <p:cxnSp>
          <p:nvCxnSpPr>
            <p:cNvPr id="16404" name="_s1319"/>
            <p:cNvCxnSpPr>
              <a:cxnSpLocks noChangeShapeType="1"/>
            </p:cNvCxnSpPr>
            <p:nvPr/>
          </p:nvCxnSpPr>
          <p:spPr bwMode="auto">
            <a:xfrm rot="5400000" flipH="1">
              <a:off x="6134" y="6982"/>
              <a:ext cx="495" cy="1"/>
            </a:xfrm>
            <a:prstGeom prst="bentConnector3">
              <a:avLst>
                <a:gd name="adj1" fmla="val -84648"/>
              </a:avLst>
            </a:prstGeom>
            <a:noFill/>
            <a:ln w="28575">
              <a:solidFill>
                <a:srgbClr val="000000"/>
              </a:solidFill>
              <a:miter lim="800000"/>
              <a:headEnd/>
              <a:tailEnd type="triangle" w="lg" len="lg"/>
            </a:ln>
          </p:spPr>
        </p:cxnSp>
        <p:cxnSp>
          <p:nvCxnSpPr>
            <p:cNvPr id="16405" name="_s1319"/>
            <p:cNvCxnSpPr>
              <a:cxnSpLocks noChangeShapeType="1"/>
            </p:cNvCxnSpPr>
            <p:nvPr/>
          </p:nvCxnSpPr>
          <p:spPr bwMode="auto">
            <a:xfrm rot="5400000" flipH="1">
              <a:off x="9014" y="6982"/>
              <a:ext cx="495" cy="1"/>
            </a:xfrm>
            <a:prstGeom prst="bentConnector3">
              <a:avLst>
                <a:gd name="adj1" fmla="val 49898"/>
              </a:avLst>
            </a:prstGeom>
            <a:noFill/>
            <a:ln w="28575">
              <a:solidFill>
                <a:srgbClr val="000000"/>
              </a:solidFill>
              <a:miter lim="800000"/>
              <a:headEnd/>
              <a:tailEnd type="triangle" w="lg" len="lg"/>
            </a:ln>
          </p:spPr>
        </p:cxnSp>
        <p:cxnSp>
          <p:nvCxnSpPr>
            <p:cNvPr id="16406" name="_s1319"/>
            <p:cNvCxnSpPr>
              <a:cxnSpLocks noChangeShapeType="1"/>
            </p:cNvCxnSpPr>
            <p:nvPr/>
          </p:nvCxnSpPr>
          <p:spPr bwMode="auto">
            <a:xfrm rot="5400000" flipH="1">
              <a:off x="3614" y="10413"/>
              <a:ext cx="495" cy="1"/>
            </a:xfrm>
            <a:prstGeom prst="bentConnector3">
              <a:avLst>
                <a:gd name="adj1" fmla="val 49898"/>
              </a:avLst>
            </a:prstGeom>
            <a:noFill/>
            <a:ln w="28575">
              <a:solidFill>
                <a:srgbClr val="000000"/>
              </a:solidFill>
              <a:miter lim="800000"/>
              <a:headEnd/>
              <a:tailEnd type="triangle" w="lg" len="lg"/>
            </a:ln>
          </p:spPr>
        </p:cxnSp>
        <p:cxnSp>
          <p:nvCxnSpPr>
            <p:cNvPr id="16407" name="_s1319"/>
            <p:cNvCxnSpPr>
              <a:cxnSpLocks noChangeShapeType="1"/>
            </p:cNvCxnSpPr>
            <p:nvPr/>
          </p:nvCxnSpPr>
          <p:spPr bwMode="auto">
            <a:xfrm rot="5400000" flipH="1">
              <a:off x="6134" y="10413"/>
              <a:ext cx="495" cy="1"/>
            </a:xfrm>
            <a:prstGeom prst="bentConnector3">
              <a:avLst>
                <a:gd name="adj1" fmla="val 49898"/>
              </a:avLst>
            </a:prstGeom>
            <a:noFill/>
            <a:ln w="28575">
              <a:solidFill>
                <a:srgbClr val="000000"/>
              </a:solidFill>
              <a:miter lim="800000"/>
              <a:headEnd/>
              <a:tailEnd type="triangle" w="lg" len="lg"/>
            </a:ln>
          </p:spPr>
        </p:cxnSp>
        <p:cxnSp>
          <p:nvCxnSpPr>
            <p:cNvPr id="16408" name="_s1319"/>
            <p:cNvCxnSpPr>
              <a:cxnSpLocks noChangeShapeType="1"/>
            </p:cNvCxnSpPr>
            <p:nvPr/>
          </p:nvCxnSpPr>
          <p:spPr bwMode="auto">
            <a:xfrm rot="5400000" flipH="1">
              <a:off x="9014" y="10413"/>
              <a:ext cx="495" cy="1"/>
            </a:xfrm>
            <a:prstGeom prst="bentConnector3">
              <a:avLst>
                <a:gd name="adj1" fmla="val 49898"/>
              </a:avLst>
            </a:prstGeom>
            <a:noFill/>
            <a:ln w="28575">
              <a:solidFill>
                <a:srgbClr val="000000"/>
              </a:solidFill>
              <a:miter lim="800000"/>
              <a:headEnd/>
              <a:tailEnd type="triangle" w="lg" len="lg"/>
            </a:ln>
          </p:spPr>
        </p:cxnSp>
        <p:cxnSp>
          <p:nvCxnSpPr>
            <p:cNvPr id="16409" name="_s1319"/>
            <p:cNvCxnSpPr>
              <a:cxnSpLocks noChangeShapeType="1"/>
            </p:cNvCxnSpPr>
            <p:nvPr/>
          </p:nvCxnSpPr>
          <p:spPr bwMode="auto">
            <a:xfrm rot="5400000" flipH="1">
              <a:off x="3614" y="9153"/>
              <a:ext cx="495" cy="1"/>
            </a:xfrm>
            <a:prstGeom prst="bentConnector3">
              <a:avLst>
                <a:gd name="adj1" fmla="val 49898"/>
              </a:avLst>
            </a:prstGeom>
            <a:noFill/>
            <a:ln w="28575">
              <a:solidFill>
                <a:srgbClr val="000000"/>
              </a:solidFill>
              <a:miter lim="800000"/>
              <a:headEnd/>
              <a:tailEnd type="triangle" w="lg" len="lg"/>
            </a:ln>
          </p:spPr>
        </p:cxnSp>
        <p:cxnSp>
          <p:nvCxnSpPr>
            <p:cNvPr id="16410" name="_s1319"/>
            <p:cNvCxnSpPr>
              <a:cxnSpLocks noChangeShapeType="1"/>
            </p:cNvCxnSpPr>
            <p:nvPr/>
          </p:nvCxnSpPr>
          <p:spPr bwMode="auto">
            <a:xfrm rot="5400000" flipH="1">
              <a:off x="9014" y="9153"/>
              <a:ext cx="495" cy="1"/>
            </a:xfrm>
            <a:prstGeom prst="bentConnector3">
              <a:avLst>
                <a:gd name="adj1" fmla="val 49898"/>
              </a:avLst>
            </a:prstGeom>
            <a:noFill/>
            <a:ln w="28575">
              <a:solidFill>
                <a:srgbClr val="000000"/>
              </a:solidFill>
              <a:miter lim="800000"/>
              <a:headEnd/>
              <a:tailEnd type="triangle" w="lg" len="lg"/>
            </a:ln>
          </p:spPr>
        </p:cxnSp>
        <p:sp>
          <p:nvSpPr>
            <p:cNvPr id="16411" name="Line 27"/>
            <p:cNvSpPr>
              <a:spLocks noChangeShapeType="1"/>
            </p:cNvSpPr>
            <p:nvPr/>
          </p:nvSpPr>
          <p:spPr bwMode="auto">
            <a:xfrm>
              <a:off x="3861" y="7275"/>
              <a:ext cx="5400" cy="0"/>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1400"/>
            </a:p>
          </p:txBody>
        </p:sp>
        <p:sp>
          <p:nvSpPr>
            <p:cNvPr id="16412" name="Line 28"/>
            <p:cNvSpPr>
              <a:spLocks noChangeShapeType="1"/>
            </p:cNvSpPr>
            <p:nvPr/>
          </p:nvSpPr>
          <p:spPr bwMode="auto">
            <a:xfrm>
              <a:off x="3861" y="8906"/>
              <a:ext cx="5400" cy="0"/>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1400"/>
            </a:p>
          </p:txBody>
        </p:sp>
        <p:cxnSp>
          <p:nvCxnSpPr>
            <p:cNvPr id="16413" name="_s1319"/>
            <p:cNvCxnSpPr>
              <a:cxnSpLocks noChangeShapeType="1"/>
            </p:cNvCxnSpPr>
            <p:nvPr/>
          </p:nvCxnSpPr>
          <p:spPr bwMode="auto">
            <a:xfrm rot="5400000" flipH="1">
              <a:off x="6134" y="8601"/>
              <a:ext cx="495" cy="1"/>
            </a:xfrm>
            <a:prstGeom prst="bentConnector3">
              <a:avLst>
                <a:gd name="adj1" fmla="val -84648"/>
              </a:avLst>
            </a:prstGeom>
            <a:noFill/>
            <a:ln w="28575">
              <a:solidFill>
                <a:srgbClr val="000000"/>
              </a:solidFill>
              <a:miter lim="800000"/>
              <a:headEnd/>
              <a:tailEnd type="triangle" w="lg" len="lg"/>
            </a:ln>
          </p:spPr>
        </p:cxnSp>
      </p:grpSp>
    </p:spTree>
  </p:cSld>
  <p:clrMapOvr>
    <a:masterClrMapping/>
  </p:clrMapOvr>
  <p:transition spd="slow" advClick="0" advTm="2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476672"/>
            <a:ext cx="8352928" cy="432048"/>
          </a:xfrm>
        </p:spPr>
        <p:txBody>
          <a:bodyPr>
            <a:noAutofit/>
          </a:bodyPr>
          <a:lstStyle/>
          <a:p>
            <a:r>
              <a:rPr lang="es-ES" sz="3200" b="1" dirty="0" smtClean="0">
                <a:solidFill>
                  <a:srgbClr val="FF0000"/>
                </a:solidFill>
              </a:rPr>
              <a:t>DEFINICIÓN DE LA PROBLEMÁTICA        (ML </a:t>
            </a:r>
            <a:r>
              <a:rPr lang="es-ES" sz="1200" b="1" dirty="0" smtClean="0">
                <a:solidFill>
                  <a:srgbClr val="FF0000"/>
                </a:solidFill>
              </a:rPr>
              <a:t>OBJETIVOS</a:t>
            </a:r>
            <a:r>
              <a:rPr lang="es-ES" sz="3200" b="1" dirty="0" smtClean="0">
                <a:solidFill>
                  <a:srgbClr val="FF0000"/>
                </a:solidFill>
              </a:rPr>
              <a:t>)</a:t>
            </a:r>
            <a:endParaRPr lang="es-ES" sz="3200" b="1" dirty="0">
              <a:solidFill>
                <a:srgbClr val="FF0000"/>
              </a:solidFill>
            </a:endParaRPr>
          </a:p>
        </p:txBody>
      </p:sp>
      <p:grpSp>
        <p:nvGrpSpPr>
          <p:cNvPr id="21506" name="Group 2"/>
          <p:cNvGrpSpPr>
            <a:grpSpLocks/>
          </p:cNvGrpSpPr>
          <p:nvPr/>
        </p:nvGrpSpPr>
        <p:grpSpPr bwMode="auto">
          <a:xfrm>
            <a:off x="467544" y="1052736"/>
            <a:ext cx="8352928" cy="5472608"/>
            <a:chOff x="2421" y="3985"/>
            <a:chExt cx="7740" cy="7824"/>
          </a:xfrm>
        </p:grpSpPr>
        <p:cxnSp>
          <p:nvCxnSpPr>
            <p:cNvPr id="21507" name="_s1319"/>
            <p:cNvCxnSpPr>
              <a:cxnSpLocks noChangeShapeType="1"/>
            </p:cNvCxnSpPr>
            <p:nvPr/>
          </p:nvCxnSpPr>
          <p:spPr bwMode="auto">
            <a:xfrm rot="5400000" flipH="1">
              <a:off x="3614" y="5132"/>
              <a:ext cx="495" cy="1"/>
            </a:xfrm>
            <a:prstGeom prst="bentConnector3">
              <a:avLst>
                <a:gd name="adj1" fmla="val 49898"/>
              </a:avLst>
            </a:prstGeom>
            <a:noFill/>
            <a:ln w="28575">
              <a:solidFill>
                <a:srgbClr val="000000"/>
              </a:solidFill>
              <a:miter lim="800000"/>
              <a:headEnd/>
              <a:tailEnd type="triangle" w="lg" len="lg"/>
            </a:ln>
          </p:spPr>
        </p:cxnSp>
        <p:sp>
          <p:nvSpPr>
            <p:cNvPr id="21508" name="Text Box 4"/>
            <p:cNvSpPr txBox="1">
              <a:spLocks noChangeArrowheads="1"/>
            </p:cNvSpPr>
            <p:nvPr/>
          </p:nvSpPr>
          <p:spPr bwMode="auto">
            <a:xfrm>
              <a:off x="5121" y="7463"/>
              <a:ext cx="2340"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smtClean="0">
                  <a:ln>
                    <a:noFill/>
                  </a:ln>
                  <a:solidFill>
                    <a:srgbClr val="000000"/>
                  </a:solidFill>
                  <a:effectLst/>
                  <a:latin typeface="Arial" pitchFamily="34" charset="0"/>
                </a:rPr>
                <a:t>CONSTRUCCIONES BIEN EJECUTADAS</a:t>
              </a:r>
              <a:endParaRPr kumimoji="0" lang="es-E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pitchFamily="34" charset="0"/>
              </a:endParaRPr>
            </a:p>
          </p:txBody>
        </p:sp>
        <p:sp>
          <p:nvSpPr>
            <p:cNvPr id="21509" name="Text Box 5"/>
            <p:cNvSpPr txBox="1">
              <a:spLocks noChangeArrowheads="1"/>
            </p:cNvSpPr>
            <p:nvPr/>
          </p:nvSpPr>
          <p:spPr bwMode="auto">
            <a:xfrm>
              <a:off x="2421" y="9095"/>
              <a:ext cx="2340" cy="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smtClean="0">
                  <a:ln>
                    <a:noFill/>
                  </a:ln>
                  <a:solidFill>
                    <a:srgbClr val="000000"/>
                  </a:solidFill>
                  <a:effectLst/>
                  <a:latin typeface="Arial" pitchFamily="34" charset="0"/>
                </a:rPr>
                <a:t>PLANIFICACIÓN ADECUADA</a:t>
              </a:r>
              <a:endParaRPr kumimoji="0" lang="es-ES" sz="1400" b="0" i="0" u="none" strike="noStrike" cap="none" normalizeH="0" baseline="0" smtClean="0">
                <a:ln>
                  <a:noFill/>
                </a:ln>
                <a:solidFill>
                  <a:schemeClr val="tx1"/>
                </a:solidFill>
                <a:effectLst/>
                <a:latin typeface="Arial" pitchFamily="34" charset="0"/>
              </a:endParaRPr>
            </a:p>
          </p:txBody>
        </p:sp>
        <p:sp>
          <p:nvSpPr>
            <p:cNvPr id="21510" name="Text Box 6"/>
            <p:cNvSpPr txBox="1">
              <a:spLocks noChangeArrowheads="1"/>
            </p:cNvSpPr>
            <p:nvPr/>
          </p:nvSpPr>
          <p:spPr bwMode="auto">
            <a:xfrm>
              <a:off x="5121" y="9095"/>
              <a:ext cx="2340" cy="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smtClean="0">
                  <a:ln>
                    <a:noFill/>
                  </a:ln>
                  <a:solidFill>
                    <a:srgbClr val="000000"/>
                  </a:solidFill>
                  <a:effectLst/>
                  <a:latin typeface="Arial" pitchFamily="34" charset="0"/>
                </a:rPr>
                <a:t>CORRECTA EJECUCIÓN DE OBRAS</a:t>
              </a:r>
              <a:endParaRPr kumimoji="0" lang="es-E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pitchFamily="34" charset="0"/>
              </a:endParaRPr>
            </a:p>
          </p:txBody>
        </p:sp>
        <p:sp>
          <p:nvSpPr>
            <p:cNvPr id="21511" name="Text Box 7"/>
            <p:cNvSpPr txBox="1">
              <a:spLocks noChangeArrowheads="1"/>
            </p:cNvSpPr>
            <p:nvPr/>
          </p:nvSpPr>
          <p:spPr bwMode="auto">
            <a:xfrm>
              <a:off x="7821" y="9095"/>
              <a:ext cx="2340" cy="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smtClean="0">
                  <a:ln>
                    <a:noFill/>
                  </a:ln>
                  <a:solidFill>
                    <a:srgbClr val="000000"/>
                  </a:solidFill>
                  <a:effectLst/>
                  <a:latin typeface="Arial" pitchFamily="34" charset="0"/>
                </a:rPr>
                <a:t>CONTROL EN LA EJECUCIÓN Y OPERACIÓN </a:t>
              </a:r>
              <a:endParaRPr kumimoji="0" lang="es-ES" sz="1400" b="0" i="0" u="none" strike="noStrike" cap="none" normalizeH="0" baseline="0" smtClean="0">
                <a:ln>
                  <a:noFill/>
                </a:ln>
                <a:solidFill>
                  <a:schemeClr val="tx1"/>
                </a:solidFill>
                <a:effectLst/>
                <a:latin typeface="Arial" pitchFamily="34" charset="0"/>
              </a:endParaRPr>
            </a:p>
          </p:txBody>
        </p:sp>
        <p:sp>
          <p:nvSpPr>
            <p:cNvPr id="21512" name="Text Box 8"/>
            <p:cNvSpPr txBox="1">
              <a:spLocks noChangeArrowheads="1"/>
            </p:cNvSpPr>
            <p:nvPr/>
          </p:nvSpPr>
          <p:spPr bwMode="auto">
            <a:xfrm>
              <a:off x="2421" y="10477"/>
              <a:ext cx="2340" cy="13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smtClean="0">
                  <a:ln>
                    <a:noFill/>
                  </a:ln>
                  <a:solidFill>
                    <a:srgbClr val="000000"/>
                  </a:solidFill>
                  <a:effectLst/>
                  <a:latin typeface="Arial" pitchFamily="34" charset="0"/>
                </a:rPr>
                <a:t>DEFINICIÓN Y DETERMINACIÓN SUFICIENTE DE DATOS PARA LA PLANIFICACIÓN ADECUADA</a:t>
              </a:r>
              <a:endParaRPr kumimoji="0" lang="es-E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pitchFamily="34" charset="0"/>
              </a:endParaRPr>
            </a:p>
          </p:txBody>
        </p:sp>
        <p:sp>
          <p:nvSpPr>
            <p:cNvPr id="21513" name="Text Box 9"/>
            <p:cNvSpPr txBox="1">
              <a:spLocks noChangeArrowheads="1"/>
            </p:cNvSpPr>
            <p:nvPr/>
          </p:nvSpPr>
          <p:spPr bwMode="auto">
            <a:xfrm>
              <a:off x="5121" y="10477"/>
              <a:ext cx="2340" cy="13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smtClean="0">
                  <a:ln>
                    <a:noFill/>
                  </a:ln>
                  <a:solidFill>
                    <a:srgbClr val="000000"/>
                  </a:solidFill>
                  <a:effectLst/>
                  <a:latin typeface="Arial" pitchFamily="34" charset="0"/>
                </a:rPr>
                <a:t>ESTUDIO DE TODOS LOS FACTORES QUE INCIDEN EN LA OBRA</a:t>
              </a:r>
              <a:endParaRPr kumimoji="0" lang="es-ES" sz="1400" b="0" i="0" u="none" strike="noStrike" cap="none" normalizeH="0" baseline="0" smtClean="0">
                <a:ln>
                  <a:noFill/>
                </a:ln>
                <a:solidFill>
                  <a:schemeClr val="tx1"/>
                </a:solidFill>
                <a:effectLst/>
                <a:latin typeface="Arial" pitchFamily="34" charset="0"/>
              </a:endParaRPr>
            </a:p>
          </p:txBody>
        </p:sp>
        <p:sp>
          <p:nvSpPr>
            <p:cNvPr id="21514" name="Text Box 10"/>
            <p:cNvSpPr txBox="1">
              <a:spLocks noChangeArrowheads="1"/>
            </p:cNvSpPr>
            <p:nvPr/>
          </p:nvSpPr>
          <p:spPr bwMode="auto">
            <a:xfrm>
              <a:off x="7821" y="10477"/>
              <a:ext cx="2340" cy="13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smtClean="0">
                  <a:ln>
                    <a:noFill/>
                  </a:ln>
                  <a:solidFill>
                    <a:srgbClr val="000000"/>
                  </a:solidFill>
                  <a:effectLst/>
                  <a:latin typeface="Arial" pitchFamily="34" charset="0"/>
                </a:rPr>
                <a:t>CONOCIMIENTO Y APLICACIÓN DE SISTEMAS  PARA  CONTROL DE OBRAS</a:t>
              </a:r>
              <a:endParaRPr kumimoji="0" lang="es-E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pitchFamily="34" charset="0"/>
              </a:endParaRPr>
            </a:p>
          </p:txBody>
        </p:sp>
        <p:sp>
          <p:nvSpPr>
            <p:cNvPr id="21515" name="Text Box 11"/>
            <p:cNvSpPr txBox="1">
              <a:spLocks noChangeArrowheads="1"/>
            </p:cNvSpPr>
            <p:nvPr/>
          </p:nvSpPr>
          <p:spPr bwMode="auto">
            <a:xfrm>
              <a:off x="2421" y="3985"/>
              <a:ext cx="2340" cy="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smtClean="0">
                  <a:ln>
                    <a:noFill/>
                  </a:ln>
                  <a:solidFill>
                    <a:srgbClr val="000000"/>
                  </a:solidFill>
                  <a:effectLst/>
                  <a:latin typeface="Arial" pitchFamily="34" charset="0"/>
                </a:rPr>
                <a:t>REDUCCIÓN DE LAS PÉRDIDAS ECONÓNICAS</a:t>
              </a:r>
              <a:endParaRPr kumimoji="0" lang="es-E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pitchFamily="34" charset="0"/>
              </a:endParaRPr>
            </a:p>
          </p:txBody>
        </p:sp>
        <p:sp>
          <p:nvSpPr>
            <p:cNvPr id="21516" name="Text Box 12"/>
            <p:cNvSpPr txBox="1">
              <a:spLocks noChangeArrowheads="1"/>
            </p:cNvSpPr>
            <p:nvPr/>
          </p:nvSpPr>
          <p:spPr bwMode="auto">
            <a:xfrm>
              <a:off x="5121" y="3985"/>
              <a:ext cx="2340" cy="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smtClean="0">
                  <a:ln>
                    <a:noFill/>
                  </a:ln>
                  <a:solidFill>
                    <a:srgbClr val="000000"/>
                  </a:solidFill>
                  <a:effectLst/>
                  <a:latin typeface="Arial" pitchFamily="34" charset="0"/>
                </a:rPr>
                <a:t>OBRAS EJECUTADAS CON CALIDAD</a:t>
              </a:r>
              <a:endParaRPr kumimoji="0" lang="es-E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pitchFamily="34" charset="0"/>
              </a:endParaRPr>
            </a:p>
          </p:txBody>
        </p:sp>
        <p:sp>
          <p:nvSpPr>
            <p:cNvPr id="21517" name="Text Box 13"/>
            <p:cNvSpPr txBox="1">
              <a:spLocks noChangeArrowheads="1"/>
            </p:cNvSpPr>
            <p:nvPr/>
          </p:nvSpPr>
          <p:spPr bwMode="auto">
            <a:xfrm>
              <a:off x="7821" y="3985"/>
              <a:ext cx="2340" cy="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smtClean="0">
                  <a:ln>
                    <a:noFill/>
                  </a:ln>
                  <a:solidFill>
                    <a:srgbClr val="000000"/>
                  </a:solidFill>
                  <a:effectLst/>
                  <a:latin typeface="Arial" pitchFamily="34" charset="0"/>
                </a:rPr>
                <a:t>OBRAS QUE PRESTAN SERVICIO A TIEMPO</a:t>
              </a:r>
              <a:endParaRPr kumimoji="0" lang="es-E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pitchFamily="34" charset="0"/>
              </a:endParaRPr>
            </a:p>
          </p:txBody>
        </p:sp>
        <p:sp>
          <p:nvSpPr>
            <p:cNvPr id="21518" name="Text Box 14"/>
            <p:cNvSpPr txBox="1">
              <a:spLocks noChangeArrowheads="1"/>
            </p:cNvSpPr>
            <p:nvPr/>
          </p:nvSpPr>
          <p:spPr bwMode="auto">
            <a:xfrm>
              <a:off x="2421" y="5425"/>
              <a:ext cx="2340" cy="10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smtClean="0">
                  <a:ln>
                    <a:noFill/>
                  </a:ln>
                  <a:solidFill>
                    <a:srgbClr val="000000"/>
                  </a:solidFill>
                  <a:effectLst/>
                  <a:latin typeface="Arial" pitchFamily="34" charset="0"/>
                </a:rPr>
                <a:t>OBRAS CIVILES CON COSTOS APROPIADOS</a:t>
              </a:r>
              <a:endParaRPr kumimoji="0" lang="es-ES" sz="1400" b="0" i="0" u="none" strike="noStrike" cap="none" normalizeH="0" baseline="0" smtClean="0">
                <a:ln>
                  <a:noFill/>
                </a:ln>
                <a:solidFill>
                  <a:schemeClr val="tx1"/>
                </a:solidFill>
                <a:effectLst/>
                <a:latin typeface="Arial" pitchFamily="34" charset="0"/>
              </a:endParaRPr>
            </a:p>
          </p:txBody>
        </p:sp>
        <p:sp>
          <p:nvSpPr>
            <p:cNvPr id="21519" name="Text Box 15"/>
            <p:cNvSpPr txBox="1">
              <a:spLocks noChangeArrowheads="1"/>
            </p:cNvSpPr>
            <p:nvPr/>
          </p:nvSpPr>
          <p:spPr bwMode="auto">
            <a:xfrm>
              <a:off x="5121" y="5425"/>
              <a:ext cx="2340" cy="10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smtClean="0">
                  <a:ln>
                    <a:noFill/>
                  </a:ln>
                  <a:solidFill>
                    <a:srgbClr val="000000"/>
                  </a:solidFill>
                  <a:effectLst/>
                  <a:latin typeface="Arial" pitchFamily="34" charset="0"/>
                </a:rPr>
                <a:t>OBRAS QUE CUMPLEN CON PARÁMETROS DE CALIDAD</a:t>
              </a:r>
              <a:endParaRPr kumimoji="0" lang="es-ES" sz="1400" b="0" i="0" u="none" strike="noStrike" cap="none" normalizeH="0" baseline="0" smtClean="0">
                <a:ln>
                  <a:noFill/>
                </a:ln>
                <a:solidFill>
                  <a:schemeClr val="tx1"/>
                </a:solidFill>
                <a:effectLst/>
                <a:latin typeface="Arial" pitchFamily="34" charset="0"/>
              </a:endParaRPr>
            </a:p>
          </p:txBody>
        </p:sp>
        <p:sp>
          <p:nvSpPr>
            <p:cNvPr id="21520" name="Text Box 16"/>
            <p:cNvSpPr txBox="1">
              <a:spLocks noChangeArrowheads="1"/>
            </p:cNvSpPr>
            <p:nvPr/>
          </p:nvSpPr>
          <p:spPr bwMode="auto">
            <a:xfrm>
              <a:off x="7821" y="5425"/>
              <a:ext cx="2340" cy="10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smtClean="0">
                  <a:ln>
                    <a:noFill/>
                  </a:ln>
                  <a:solidFill>
                    <a:srgbClr val="000000"/>
                  </a:solidFill>
                  <a:effectLst/>
                  <a:latin typeface="Arial" pitchFamily="34" charset="0"/>
                </a:rPr>
                <a:t>OBRAS ENTREGADAS A TIEMPO</a:t>
              </a:r>
              <a:endParaRPr kumimoji="0" lang="es-E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pitchFamily="34" charset="0"/>
              </a:endParaRPr>
            </a:p>
          </p:txBody>
        </p:sp>
        <p:cxnSp>
          <p:nvCxnSpPr>
            <p:cNvPr id="21521" name="_s1319"/>
            <p:cNvCxnSpPr>
              <a:cxnSpLocks noChangeShapeType="1"/>
            </p:cNvCxnSpPr>
            <p:nvPr/>
          </p:nvCxnSpPr>
          <p:spPr bwMode="auto">
            <a:xfrm rot="5400000" flipH="1">
              <a:off x="6134" y="5132"/>
              <a:ext cx="495" cy="1"/>
            </a:xfrm>
            <a:prstGeom prst="bentConnector3">
              <a:avLst>
                <a:gd name="adj1" fmla="val 49898"/>
              </a:avLst>
            </a:prstGeom>
            <a:noFill/>
            <a:ln w="28575">
              <a:solidFill>
                <a:srgbClr val="000000"/>
              </a:solidFill>
              <a:miter lim="800000"/>
              <a:headEnd/>
              <a:tailEnd type="triangle" w="lg" len="lg"/>
            </a:ln>
          </p:spPr>
        </p:cxnSp>
        <p:cxnSp>
          <p:nvCxnSpPr>
            <p:cNvPr id="21522" name="_s1319"/>
            <p:cNvCxnSpPr>
              <a:cxnSpLocks noChangeShapeType="1"/>
            </p:cNvCxnSpPr>
            <p:nvPr/>
          </p:nvCxnSpPr>
          <p:spPr bwMode="auto">
            <a:xfrm rot="5400000" flipH="1">
              <a:off x="9014" y="5132"/>
              <a:ext cx="495" cy="1"/>
            </a:xfrm>
            <a:prstGeom prst="bentConnector3">
              <a:avLst>
                <a:gd name="adj1" fmla="val 49898"/>
              </a:avLst>
            </a:prstGeom>
            <a:noFill/>
            <a:ln w="28575">
              <a:solidFill>
                <a:srgbClr val="000000"/>
              </a:solidFill>
              <a:miter lim="800000"/>
              <a:headEnd/>
              <a:tailEnd type="triangle" w="lg" len="lg"/>
            </a:ln>
          </p:spPr>
        </p:cxnSp>
        <p:cxnSp>
          <p:nvCxnSpPr>
            <p:cNvPr id="21523" name="_s1319"/>
            <p:cNvCxnSpPr>
              <a:cxnSpLocks noChangeShapeType="1"/>
            </p:cNvCxnSpPr>
            <p:nvPr/>
          </p:nvCxnSpPr>
          <p:spPr bwMode="auto">
            <a:xfrm rot="5400000" flipH="1">
              <a:off x="3614" y="6752"/>
              <a:ext cx="495" cy="1"/>
            </a:xfrm>
            <a:prstGeom prst="bentConnector3">
              <a:avLst>
                <a:gd name="adj1" fmla="val 49898"/>
              </a:avLst>
            </a:prstGeom>
            <a:noFill/>
            <a:ln w="28575">
              <a:solidFill>
                <a:srgbClr val="000000"/>
              </a:solidFill>
              <a:miter lim="800000"/>
              <a:headEnd/>
              <a:tailEnd type="triangle" w="lg" len="lg"/>
            </a:ln>
          </p:spPr>
        </p:cxnSp>
        <p:cxnSp>
          <p:nvCxnSpPr>
            <p:cNvPr id="21524" name="_s1319"/>
            <p:cNvCxnSpPr>
              <a:cxnSpLocks noChangeShapeType="1"/>
            </p:cNvCxnSpPr>
            <p:nvPr/>
          </p:nvCxnSpPr>
          <p:spPr bwMode="auto">
            <a:xfrm rot="5400000" flipH="1">
              <a:off x="6134" y="6752"/>
              <a:ext cx="495" cy="1"/>
            </a:xfrm>
            <a:prstGeom prst="bentConnector3">
              <a:avLst>
                <a:gd name="adj1" fmla="val -84648"/>
              </a:avLst>
            </a:prstGeom>
            <a:noFill/>
            <a:ln w="28575">
              <a:solidFill>
                <a:srgbClr val="000000"/>
              </a:solidFill>
              <a:miter lim="800000"/>
              <a:headEnd/>
              <a:tailEnd type="triangle" w="lg" len="lg"/>
            </a:ln>
          </p:spPr>
        </p:cxnSp>
        <p:cxnSp>
          <p:nvCxnSpPr>
            <p:cNvPr id="21525" name="_s1319"/>
            <p:cNvCxnSpPr>
              <a:cxnSpLocks noChangeShapeType="1"/>
            </p:cNvCxnSpPr>
            <p:nvPr/>
          </p:nvCxnSpPr>
          <p:spPr bwMode="auto">
            <a:xfrm rot="5400000" flipH="1">
              <a:off x="9014" y="6752"/>
              <a:ext cx="495" cy="1"/>
            </a:xfrm>
            <a:prstGeom prst="bentConnector3">
              <a:avLst>
                <a:gd name="adj1" fmla="val 49898"/>
              </a:avLst>
            </a:prstGeom>
            <a:noFill/>
            <a:ln w="28575">
              <a:solidFill>
                <a:srgbClr val="000000"/>
              </a:solidFill>
              <a:miter lim="800000"/>
              <a:headEnd/>
              <a:tailEnd type="triangle" w="lg" len="lg"/>
            </a:ln>
          </p:spPr>
        </p:cxnSp>
        <p:cxnSp>
          <p:nvCxnSpPr>
            <p:cNvPr id="21526" name="_s1319"/>
            <p:cNvCxnSpPr>
              <a:cxnSpLocks noChangeShapeType="1"/>
            </p:cNvCxnSpPr>
            <p:nvPr/>
          </p:nvCxnSpPr>
          <p:spPr bwMode="auto">
            <a:xfrm rot="5400000" flipH="1">
              <a:off x="3614" y="10183"/>
              <a:ext cx="495" cy="1"/>
            </a:xfrm>
            <a:prstGeom prst="bentConnector3">
              <a:avLst>
                <a:gd name="adj1" fmla="val 49898"/>
              </a:avLst>
            </a:prstGeom>
            <a:noFill/>
            <a:ln w="28575">
              <a:solidFill>
                <a:srgbClr val="000000"/>
              </a:solidFill>
              <a:miter lim="800000"/>
              <a:headEnd/>
              <a:tailEnd type="triangle" w="lg" len="lg"/>
            </a:ln>
          </p:spPr>
        </p:cxnSp>
        <p:cxnSp>
          <p:nvCxnSpPr>
            <p:cNvPr id="21527" name="_s1319"/>
            <p:cNvCxnSpPr>
              <a:cxnSpLocks noChangeShapeType="1"/>
            </p:cNvCxnSpPr>
            <p:nvPr/>
          </p:nvCxnSpPr>
          <p:spPr bwMode="auto">
            <a:xfrm rot="5400000" flipH="1">
              <a:off x="6134" y="10183"/>
              <a:ext cx="495" cy="1"/>
            </a:xfrm>
            <a:prstGeom prst="bentConnector3">
              <a:avLst>
                <a:gd name="adj1" fmla="val 49898"/>
              </a:avLst>
            </a:prstGeom>
            <a:noFill/>
            <a:ln w="28575">
              <a:solidFill>
                <a:srgbClr val="000000"/>
              </a:solidFill>
              <a:miter lim="800000"/>
              <a:headEnd/>
              <a:tailEnd type="triangle" w="lg" len="lg"/>
            </a:ln>
          </p:spPr>
        </p:cxnSp>
        <p:cxnSp>
          <p:nvCxnSpPr>
            <p:cNvPr id="21528" name="_s1319"/>
            <p:cNvCxnSpPr>
              <a:cxnSpLocks noChangeShapeType="1"/>
            </p:cNvCxnSpPr>
            <p:nvPr/>
          </p:nvCxnSpPr>
          <p:spPr bwMode="auto">
            <a:xfrm rot="5400000" flipH="1">
              <a:off x="9014" y="10183"/>
              <a:ext cx="495" cy="1"/>
            </a:xfrm>
            <a:prstGeom prst="bentConnector3">
              <a:avLst>
                <a:gd name="adj1" fmla="val 49898"/>
              </a:avLst>
            </a:prstGeom>
            <a:noFill/>
            <a:ln w="28575">
              <a:solidFill>
                <a:srgbClr val="000000"/>
              </a:solidFill>
              <a:miter lim="800000"/>
              <a:headEnd/>
              <a:tailEnd type="triangle" w="lg" len="lg"/>
            </a:ln>
          </p:spPr>
        </p:cxnSp>
        <p:cxnSp>
          <p:nvCxnSpPr>
            <p:cNvPr id="21529" name="_s1319"/>
            <p:cNvCxnSpPr>
              <a:cxnSpLocks noChangeShapeType="1"/>
            </p:cNvCxnSpPr>
            <p:nvPr/>
          </p:nvCxnSpPr>
          <p:spPr bwMode="auto">
            <a:xfrm rot="5400000" flipH="1">
              <a:off x="3614" y="8923"/>
              <a:ext cx="495" cy="1"/>
            </a:xfrm>
            <a:prstGeom prst="bentConnector3">
              <a:avLst>
                <a:gd name="adj1" fmla="val 49898"/>
              </a:avLst>
            </a:prstGeom>
            <a:noFill/>
            <a:ln w="28575">
              <a:solidFill>
                <a:srgbClr val="000000"/>
              </a:solidFill>
              <a:miter lim="800000"/>
              <a:headEnd/>
              <a:tailEnd type="triangle" w="lg" len="lg"/>
            </a:ln>
          </p:spPr>
        </p:cxnSp>
        <p:cxnSp>
          <p:nvCxnSpPr>
            <p:cNvPr id="21530" name="_s1319"/>
            <p:cNvCxnSpPr>
              <a:cxnSpLocks noChangeShapeType="1"/>
            </p:cNvCxnSpPr>
            <p:nvPr/>
          </p:nvCxnSpPr>
          <p:spPr bwMode="auto">
            <a:xfrm rot="5400000" flipH="1">
              <a:off x="9014" y="8923"/>
              <a:ext cx="495" cy="1"/>
            </a:xfrm>
            <a:prstGeom prst="bentConnector3">
              <a:avLst>
                <a:gd name="adj1" fmla="val 49898"/>
              </a:avLst>
            </a:prstGeom>
            <a:noFill/>
            <a:ln w="28575">
              <a:solidFill>
                <a:srgbClr val="000000"/>
              </a:solidFill>
              <a:miter lim="800000"/>
              <a:headEnd/>
              <a:tailEnd type="triangle" w="lg" len="lg"/>
            </a:ln>
          </p:spPr>
        </p:cxnSp>
        <p:sp>
          <p:nvSpPr>
            <p:cNvPr id="21531" name="Line 27"/>
            <p:cNvSpPr>
              <a:spLocks noChangeShapeType="1"/>
            </p:cNvSpPr>
            <p:nvPr/>
          </p:nvSpPr>
          <p:spPr bwMode="auto">
            <a:xfrm>
              <a:off x="3861" y="7045"/>
              <a:ext cx="5400" cy="0"/>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1400"/>
            </a:p>
          </p:txBody>
        </p:sp>
        <p:sp>
          <p:nvSpPr>
            <p:cNvPr id="21532" name="Line 28"/>
            <p:cNvSpPr>
              <a:spLocks noChangeShapeType="1"/>
            </p:cNvSpPr>
            <p:nvPr/>
          </p:nvSpPr>
          <p:spPr bwMode="auto">
            <a:xfrm>
              <a:off x="3861" y="8676"/>
              <a:ext cx="5400" cy="0"/>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1400"/>
            </a:p>
          </p:txBody>
        </p:sp>
        <p:cxnSp>
          <p:nvCxnSpPr>
            <p:cNvPr id="21533" name="_s1319"/>
            <p:cNvCxnSpPr>
              <a:cxnSpLocks noChangeShapeType="1"/>
            </p:cNvCxnSpPr>
            <p:nvPr/>
          </p:nvCxnSpPr>
          <p:spPr bwMode="auto">
            <a:xfrm rot="5400000" flipH="1">
              <a:off x="6134" y="8371"/>
              <a:ext cx="495" cy="1"/>
            </a:xfrm>
            <a:prstGeom prst="bentConnector3">
              <a:avLst>
                <a:gd name="adj1" fmla="val -84648"/>
              </a:avLst>
            </a:prstGeom>
            <a:noFill/>
            <a:ln w="28575">
              <a:solidFill>
                <a:srgbClr val="000000"/>
              </a:solidFill>
              <a:miter lim="800000"/>
              <a:headEnd/>
              <a:tailEnd type="triangle" w="lg" len="lg"/>
            </a:ln>
          </p:spPr>
        </p:cxnSp>
      </p:grpSp>
    </p:spTree>
  </p:cSld>
  <p:clrMapOvr>
    <a:masterClrMapping/>
  </p:clrMapOvr>
  <p:transition spd="slow" advClick="0" advTm="2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67544" y="332656"/>
            <a:ext cx="8352928" cy="4320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FF0000"/>
                </a:solidFill>
                <a:effectLst/>
                <a:uLnTx/>
                <a:uFillTx/>
                <a:latin typeface="+mj-lt"/>
                <a:ea typeface="+mj-ea"/>
                <a:cs typeface="+mj-cs"/>
              </a:rPr>
              <a:t>¿QUÉ ES MODELO DE GESTIÓN?</a:t>
            </a:r>
            <a:endParaRPr kumimoji="0" lang="es-ES"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5" name="4 Elipse"/>
          <p:cNvSpPr/>
          <p:nvPr/>
        </p:nvSpPr>
        <p:spPr>
          <a:xfrm>
            <a:off x="1691680" y="764704"/>
            <a:ext cx="2160240" cy="1944216"/>
          </a:xfrm>
          <a:prstGeom prst="ellipse">
            <a:avLst/>
          </a:prstGeom>
          <a:solidFill>
            <a:srgbClr val="FF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i="1" u="sng" dirty="0" smtClean="0">
                <a:solidFill>
                  <a:srgbClr val="FF0000"/>
                </a:solidFill>
              </a:rPr>
              <a:t>MODELLO</a:t>
            </a:r>
          </a:p>
          <a:p>
            <a:pPr algn="ctr"/>
            <a:r>
              <a:rPr lang="es-ES" dirty="0" smtClean="0">
                <a:solidFill>
                  <a:srgbClr val="FF0000"/>
                </a:solidFill>
              </a:rPr>
              <a:t>ARQUETIPO</a:t>
            </a:r>
          </a:p>
          <a:p>
            <a:pPr algn="ctr"/>
            <a:r>
              <a:rPr lang="es-ES" dirty="0" smtClean="0">
                <a:solidFill>
                  <a:srgbClr val="FF0000"/>
                </a:solidFill>
              </a:rPr>
              <a:t>PARA IMITARLO</a:t>
            </a:r>
          </a:p>
          <a:p>
            <a:pPr algn="ctr"/>
            <a:r>
              <a:rPr lang="es-ES" dirty="0" smtClean="0">
                <a:solidFill>
                  <a:srgbClr val="FF0000"/>
                </a:solidFill>
              </a:rPr>
              <a:t>PERFECCIÒN</a:t>
            </a:r>
            <a:endParaRPr lang="es-ES" dirty="0">
              <a:solidFill>
                <a:srgbClr val="FF0000"/>
              </a:solidFill>
            </a:endParaRPr>
          </a:p>
        </p:txBody>
      </p:sp>
      <p:sp>
        <p:nvSpPr>
          <p:cNvPr id="6" name="5 Elipse"/>
          <p:cNvSpPr/>
          <p:nvPr/>
        </p:nvSpPr>
        <p:spPr>
          <a:xfrm>
            <a:off x="5148064" y="764704"/>
            <a:ext cx="2160240" cy="1944216"/>
          </a:xfrm>
          <a:prstGeom prst="ellipse">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i="1" u="sng" dirty="0" smtClean="0">
                <a:solidFill>
                  <a:schemeClr val="tx1"/>
                </a:solidFill>
              </a:rPr>
              <a:t>GESIO</a:t>
            </a:r>
          </a:p>
          <a:p>
            <a:pPr algn="ctr"/>
            <a:r>
              <a:rPr lang="es-ES" sz="1600" dirty="0" smtClean="0">
                <a:solidFill>
                  <a:schemeClr val="tx1"/>
                </a:solidFill>
              </a:rPr>
              <a:t>GESTIONAR, ADMINISTRAR</a:t>
            </a:r>
          </a:p>
          <a:p>
            <a:pPr algn="ctr"/>
            <a:r>
              <a:rPr lang="es-ES" sz="1600" dirty="0" smtClean="0">
                <a:solidFill>
                  <a:schemeClr val="tx1"/>
                </a:solidFill>
              </a:rPr>
              <a:t>GOBERNAR ORDENAR DISPONER ORGANIZAR</a:t>
            </a:r>
            <a:endParaRPr lang="es-ES" sz="1600" dirty="0">
              <a:solidFill>
                <a:schemeClr val="tx1"/>
              </a:solidFill>
            </a:endParaRPr>
          </a:p>
        </p:txBody>
      </p:sp>
      <p:grpSp>
        <p:nvGrpSpPr>
          <p:cNvPr id="17" name="16 Grupo"/>
          <p:cNvGrpSpPr/>
          <p:nvPr/>
        </p:nvGrpSpPr>
        <p:grpSpPr>
          <a:xfrm>
            <a:off x="3707904" y="2276872"/>
            <a:ext cx="1641531" cy="878653"/>
            <a:chOff x="3671900" y="2384884"/>
            <a:chExt cx="1641531" cy="878653"/>
          </a:xfrm>
        </p:grpSpPr>
        <p:sp>
          <p:nvSpPr>
            <p:cNvPr id="7" name="6 Flecha derecha"/>
            <p:cNvSpPr/>
            <p:nvPr/>
          </p:nvSpPr>
          <p:spPr>
            <a:xfrm rot="3358971">
              <a:off x="3347864"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lecha derecha"/>
            <p:cNvSpPr/>
            <p:nvPr/>
          </p:nvSpPr>
          <p:spPr>
            <a:xfrm rot="7609118">
              <a:off x="4773371" y="2723477"/>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9" name="8 Elipse"/>
          <p:cNvSpPr/>
          <p:nvPr/>
        </p:nvSpPr>
        <p:spPr>
          <a:xfrm>
            <a:off x="3419872" y="2708920"/>
            <a:ext cx="2160240" cy="1944216"/>
          </a:xfrm>
          <a:prstGeom prst="ellips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MODELO DE GESTION</a:t>
            </a:r>
          </a:p>
        </p:txBody>
      </p:sp>
      <p:sp>
        <p:nvSpPr>
          <p:cNvPr id="10" name="9 Elipse"/>
          <p:cNvSpPr/>
          <p:nvPr/>
        </p:nvSpPr>
        <p:spPr>
          <a:xfrm>
            <a:off x="611560" y="4077072"/>
            <a:ext cx="7776864" cy="936104"/>
          </a:xfrm>
          <a:prstGeom prst="ellips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pitchFamily="34" charset="0"/>
                <a:cs typeface="Arial" pitchFamily="34" charset="0"/>
              </a:rPr>
              <a:t>ACCIONES ENMARCADAS EN UN PROTOTIPO PARA DIRIGIR ACTIVIDADES DE UNA ENTIDAD  HERRAMIENTAS PARA MEJORA CONTÍNUA</a:t>
            </a:r>
          </a:p>
        </p:txBody>
      </p:sp>
      <p:sp>
        <p:nvSpPr>
          <p:cNvPr id="13" name="12 Elipse"/>
          <p:cNvSpPr/>
          <p:nvPr/>
        </p:nvSpPr>
        <p:spPr>
          <a:xfrm>
            <a:off x="3419872" y="5157192"/>
            <a:ext cx="2160240" cy="864096"/>
          </a:xfrm>
          <a:prstGeom prst="ellips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VARIOS OBJETIVOS</a:t>
            </a:r>
          </a:p>
        </p:txBody>
      </p:sp>
      <p:grpSp>
        <p:nvGrpSpPr>
          <p:cNvPr id="25" name="24 Grupo"/>
          <p:cNvGrpSpPr/>
          <p:nvPr/>
        </p:nvGrpSpPr>
        <p:grpSpPr>
          <a:xfrm>
            <a:off x="5511421" y="4797152"/>
            <a:ext cx="3021019" cy="792088"/>
            <a:chOff x="5511421" y="4797152"/>
            <a:chExt cx="3021019" cy="792088"/>
          </a:xfrm>
        </p:grpSpPr>
        <p:sp>
          <p:nvSpPr>
            <p:cNvPr id="12" name="11 Elipse"/>
            <p:cNvSpPr/>
            <p:nvPr/>
          </p:nvSpPr>
          <p:spPr>
            <a:xfrm>
              <a:off x="6228184" y="4797152"/>
              <a:ext cx="2304256" cy="792088"/>
            </a:xfrm>
            <a:prstGeom prst="ellipse">
              <a:avLst/>
            </a:prstGeom>
            <a:solidFill>
              <a:srgbClr val="00B05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PÚBLICA PARA LA COMUNIDAD</a:t>
              </a:r>
              <a:endParaRPr lang="es-ES" dirty="0"/>
            </a:p>
          </p:txBody>
        </p:sp>
        <p:sp>
          <p:nvSpPr>
            <p:cNvPr id="14" name="13 Flecha derecha"/>
            <p:cNvSpPr/>
            <p:nvPr/>
          </p:nvSpPr>
          <p:spPr>
            <a:xfrm rot="20028699">
              <a:off x="5511421" y="5336777"/>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6" name="25 Grupo"/>
          <p:cNvGrpSpPr/>
          <p:nvPr/>
        </p:nvGrpSpPr>
        <p:grpSpPr>
          <a:xfrm>
            <a:off x="539552" y="4797151"/>
            <a:ext cx="2958961" cy="859837"/>
            <a:chOff x="539552" y="4797151"/>
            <a:chExt cx="2958961" cy="859837"/>
          </a:xfrm>
        </p:grpSpPr>
        <p:sp>
          <p:nvSpPr>
            <p:cNvPr id="11" name="10 Elipse"/>
            <p:cNvSpPr/>
            <p:nvPr/>
          </p:nvSpPr>
          <p:spPr>
            <a:xfrm>
              <a:off x="539552" y="4797151"/>
              <a:ext cx="2304256" cy="859837"/>
            </a:xfrm>
            <a:prstGeom prst="ellipse">
              <a:avLst/>
            </a:prstGeom>
            <a:solidFill>
              <a:srgbClr val="00B05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PRIVADA MAYORES INGRESOS</a:t>
              </a:r>
              <a:endParaRPr lang="es-ES" dirty="0"/>
            </a:p>
          </p:txBody>
        </p:sp>
        <p:sp>
          <p:nvSpPr>
            <p:cNvPr id="15" name="14 Flecha derecha"/>
            <p:cNvSpPr/>
            <p:nvPr/>
          </p:nvSpPr>
          <p:spPr>
            <a:xfrm rot="12063678">
              <a:off x="2634417" y="5376629"/>
              <a:ext cx="864096" cy="234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8" name="17 Flecha abajo"/>
          <p:cNvSpPr/>
          <p:nvPr/>
        </p:nvSpPr>
        <p:spPr>
          <a:xfrm>
            <a:off x="4283968" y="4941168"/>
            <a:ext cx="4846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3" name="22 Grupo"/>
          <p:cNvGrpSpPr/>
          <p:nvPr/>
        </p:nvGrpSpPr>
        <p:grpSpPr>
          <a:xfrm>
            <a:off x="1475656" y="5589240"/>
            <a:ext cx="6101256" cy="504056"/>
            <a:chOff x="1475656" y="5589240"/>
            <a:chExt cx="6101256" cy="504056"/>
          </a:xfrm>
        </p:grpSpPr>
        <p:sp>
          <p:nvSpPr>
            <p:cNvPr id="20" name="19 Flecha abajo"/>
            <p:cNvSpPr/>
            <p:nvPr/>
          </p:nvSpPr>
          <p:spPr>
            <a:xfrm>
              <a:off x="1475656" y="5589240"/>
              <a:ext cx="4846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Flecha abajo"/>
            <p:cNvSpPr/>
            <p:nvPr/>
          </p:nvSpPr>
          <p:spPr>
            <a:xfrm>
              <a:off x="7092280" y="5589240"/>
              <a:ext cx="4846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2" name="21 Rectángulo"/>
          <p:cNvSpPr/>
          <p:nvPr/>
        </p:nvSpPr>
        <p:spPr>
          <a:xfrm>
            <a:off x="1403648" y="6093296"/>
            <a:ext cx="6192688" cy="50405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FF0000"/>
                </a:solidFill>
              </a:rPr>
              <a:t>BENEFICIO PARA LA SOCIEDAD</a:t>
            </a:r>
            <a:endParaRPr lang="es-ES" dirty="0">
              <a:solidFill>
                <a:srgbClr val="FF0000"/>
              </a:solidFill>
            </a:endParaRPr>
          </a:p>
        </p:txBody>
      </p:sp>
      <p:sp>
        <p:nvSpPr>
          <p:cNvPr id="24" name="23 Flecha arriba">
            <a:hlinkClick r:id="rId3" action="ppaction://hlinksldjump"/>
          </p:cNvPr>
          <p:cNvSpPr/>
          <p:nvPr/>
        </p:nvSpPr>
        <p:spPr>
          <a:xfrm>
            <a:off x="8748464" y="6597352"/>
            <a:ext cx="144016" cy="1440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Más"/>
          <p:cNvSpPr/>
          <p:nvPr/>
        </p:nvSpPr>
        <p:spPr>
          <a:xfrm>
            <a:off x="4067944" y="1556792"/>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ustDataLst>
      <p:tags r:id="rId1"/>
    </p:custDataLst>
  </p:cSld>
  <p:clrMapOvr>
    <a:masterClrMapping/>
  </p:clrMapOvr>
  <p:transition spd="slow" advClick="0" advTm="846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3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30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amond(in)">
                                      <p:cBhvr>
                                        <p:cTn id="22" dur="3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3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3000" fill="hold"/>
                                        <p:tgtEl>
                                          <p:spTgt spid="10"/>
                                        </p:tgtEl>
                                        <p:attrNameLst>
                                          <p:attrName>ppt_x</p:attrName>
                                        </p:attrNameLst>
                                      </p:cBhvr>
                                      <p:tavLst>
                                        <p:tav tm="0">
                                          <p:val>
                                            <p:strVal val="#ppt_x"/>
                                          </p:val>
                                        </p:tav>
                                        <p:tav tm="100000">
                                          <p:val>
                                            <p:strVal val="#ppt_x"/>
                                          </p:val>
                                        </p:tav>
                                      </p:tavLst>
                                    </p:anim>
                                    <p:anim calcmode="lin" valueType="num">
                                      <p:cBhvr additive="base">
                                        <p:cTn id="33" dur="3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checkerboard(across)">
                                      <p:cBhvr>
                                        <p:cTn id="38" dur="30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30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4"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heel(4)">
                                      <p:cBhvr>
                                        <p:cTn id="48" dur="30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4"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heel(4)">
                                      <p:cBhvr>
                                        <p:cTn id="53" dur="30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4"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heel(4)">
                                      <p:cBhvr>
                                        <p:cTn id="58" dur="30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3000" fill="hold"/>
                                        <p:tgtEl>
                                          <p:spTgt spid="22"/>
                                        </p:tgtEl>
                                        <p:attrNameLst>
                                          <p:attrName>ppt_x</p:attrName>
                                        </p:attrNameLst>
                                      </p:cBhvr>
                                      <p:tavLst>
                                        <p:tav tm="0">
                                          <p:val>
                                            <p:strVal val="#ppt_x"/>
                                          </p:val>
                                        </p:tav>
                                        <p:tav tm="100000">
                                          <p:val>
                                            <p:strVal val="#ppt_x"/>
                                          </p:val>
                                        </p:tav>
                                      </p:tavLst>
                                    </p:anim>
                                    <p:anim calcmode="lin" valueType="num">
                                      <p:cBhvr additive="base">
                                        <p:cTn id="64" dur="3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3" grpId="0" animBg="1"/>
      <p:bldP spid="18" grpId="0" animBg="1"/>
      <p:bldP spid="22"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19944" y="629072"/>
            <a:ext cx="8352928" cy="4320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FF0000"/>
                </a:solidFill>
                <a:effectLst/>
                <a:uLnTx/>
                <a:uFillTx/>
                <a:latin typeface="+mj-lt"/>
                <a:ea typeface="+mj-ea"/>
                <a:cs typeface="+mj-cs"/>
              </a:rPr>
              <a:t>MODELOS</a:t>
            </a:r>
            <a:r>
              <a:rPr kumimoji="0" lang="es-ES" sz="3200" b="1" i="0" u="none" strike="noStrike" kern="1200" cap="none" spc="0" normalizeH="0" noProof="0" dirty="0" smtClean="0">
                <a:ln>
                  <a:noFill/>
                </a:ln>
                <a:solidFill>
                  <a:srgbClr val="FF0000"/>
                </a:solidFill>
                <a:effectLst/>
                <a:uLnTx/>
                <a:uFillTx/>
                <a:latin typeface="+mj-lt"/>
                <a:ea typeface="+mj-ea"/>
                <a:cs typeface="+mj-cs"/>
              </a:rPr>
              <a:t> DE GESTIÓN (GERENCIAMIENTO)</a:t>
            </a:r>
            <a:endParaRPr kumimoji="0" lang="es-ES" sz="3200" b="1" i="0" u="none" strike="noStrike" kern="1200" cap="none" spc="0" normalizeH="0" baseline="0" noProof="0" dirty="0" smtClean="0">
              <a:ln>
                <a:noFill/>
              </a:ln>
              <a:solidFill>
                <a:srgbClr val="FF0000"/>
              </a:solidFill>
              <a:effectLst/>
              <a:uLnTx/>
              <a:uFillTx/>
              <a:latin typeface="+mj-lt"/>
              <a:ea typeface="+mj-ea"/>
              <a:cs typeface="+mj-cs"/>
            </a:endParaRPr>
          </a:p>
        </p:txBody>
      </p:sp>
      <p:graphicFrame>
        <p:nvGraphicFramePr>
          <p:cNvPr id="6" name="5 Tabla"/>
          <p:cNvGraphicFramePr>
            <a:graphicFrameLocks noGrp="1"/>
          </p:cNvGraphicFramePr>
          <p:nvPr/>
        </p:nvGraphicFramePr>
        <p:xfrm>
          <a:off x="899592" y="1183614"/>
          <a:ext cx="9577064" cy="5351925"/>
        </p:xfrm>
        <a:graphic>
          <a:graphicData uri="http://schemas.openxmlformats.org/drawingml/2006/table">
            <a:tbl>
              <a:tblPr/>
              <a:tblGrid>
                <a:gridCol w="9577064"/>
              </a:tblGrid>
              <a:tr h="335459">
                <a:tc>
                  <a:txBody>
                    <a:bodyPr/>
                    <a:lstStyle/>
                    <a:p>
                      <a:pPr marL="342900" lvl="0" indent="-342900" algn="just">
                        <a:lnSpc>
                          <a:spcPct val="150000"/>
                        </a:lnSpc>
                        <a:spcAft>
                          <a:spcPts val="0"/>
                        </a:spcAft>
                        <a:buFont typeface="+mj-lt"/>
                        <a:buNone/>
                        <a:tabLst>
                          <a:tab pos="225425" algn="l"/>
                        </a:tabLst>
                      </a:pPr>
                      <a:r>
                        <a:rPr lang="es-ES" sz="1400" b="1" i="1" dirty="0" smtClean="0">
                          <a:latin typeface="Arial"/>
                          <a:ea typeface="Times New Roman"/>
                          <a:cs typeface="Times New Roman"/>
                        </a:rPr>
                        <a:t>  1. PLANEACIÓN </a:t>
                      </a:r>
                      <a:r>
                        <a:rPr lang="es-ES" sz="1400" b="1" i="1" dirty="0">
                          <a:latin typeface="Arial"/>
                          <a:ea typeface="Times New Roman"/>
                          <a:cs typeface="Times New Roman"/>
                        </a:rPr>
                        <a:t>ESTRATÉGICA</a:t>
                      </a:r>
                      <a:endParaRPr lang="es-ES" sz="1400" dirty="0">
                        <a:latin typeface="Times New Roman"/>
                        <a:ea typeface="Times New Roman"/>
                      </a:endParaRPr>
                    </a:p>
                  </a:txBody>
                  <a:tcPr marL="44450" marR="44450" marT="0" marB="0" anchor="ctr">
                    <a:lnL>
                      <a:noFill/>
                    </a:lnL>
                    <a:lnR>
                      <a:noFill/>
                    </a:lnR>
                    <a:lnT>
                      <a:noFill/>
                    </a:lnT>
                    <a:lnB>
                      <a:noFill/>
                    </a:lnB>
                  </a:tcPr>
                </a:tc>
              </a:tr>
              <a:tr h="335459">
                <a:tc>
                  <a:txBody>
                    <a:bodyPr/>
                    <a:lstStyle/>
                    <a:p>
                      <a:pPr marL="342900" lvl="0" indent="-342900" algn="just">
                        <a:lnSpc>
                          <a:spcPct val="150000"/>
                        </a:lnSpc>
                        <a:spcAft>
                          <a:spcPts val="0"/>
                        </a:spcAft>
                        <a:buFont typeface="+mj-lt"/>
                        <a:buNone/>
                        <a:tabLst>
                          <a:tab pos="225425" algn="l"/>
                        </a:tabLst>
                      </a:pPr>
                      <a:r>
                        <a:rPr lang="es-ES" sz="1400" b="1" i="1" dirty="0" smtClean="0">
                          <a:latin typeface="Arial"/>
                          <a:ea typeface="Times New Roman"/>
                          <a:cs typeface="Times New Roman"/>
                        </a:rPr>
                        <a:t>  2. CALIDAD </a:t>
                      </a:r>
                      <a:r>
                        <a:rPr lang="es-ES" sz="1400" b="1" i="1" dirty="0">
                          <a:latin typeface="Arial"/>
                          <a:ea typeface="Times New Roman"/>
                          <a:cs typeface="Times New Roman"/>
                        </a:rPr>
                        <a:t>TOTAL</a:t>
                      </a:r>
                      <a:endParaRPr lang="es-ES" sz="1400" dirty="0">
                        <a:latin typeface="Times New Roman"/>
                        <a:ea typeface="Times New Roman"/>
                      </a:endParaRPr>
                    </a:p>
                  </a:txBody>
                  <a:tcPr marL="44450" marR="44450" marT="0" marB="0" anchor="ctr">
                    <a:lnL>
                      <a:noFill/>
                    </a:lnL>
                    <a:lnR>
                      <a:noFill/>
                    </a:lnR>
                    <a:lnT>
                      <a:noFill/>
                    </a:lnT>
                    <a:lnB>
                      <a:noFill/>
                    </a:lnB>
                  </a:tcPr>
                </a:tc>
              </a:tr>
              <a:tr h="309849">
                <a:tc>
                  <a:txBody>
                    <a:bodyPr/>
                    <a:lstStyle/>
                    <a:p>
                      <a:pPr marL="342900" lvl="0" indent="-342900" algn="just">
                        <a:lnSpc>
                          <a:spcPct val="150000"/>
                        </a:lnSpc>
                        <a:spcAft>
                          <a:spcPts val="0"/>
                        </a:spcAft>
                        <a:buFont typeface="+mj-lt"/>
                        <a:buNone/>
                        <a:tabLst>
                          <a:tab pos="225425" algn="l"/>
                        </a:tabLst>
                      </a:pPr>
                      <a:r>
                        <a:rPr lang="es-ES" sz="1400" b="1" i="1" dirty="0" smtClean="0">
                          <a:latin typeface="Arial"/>
                          <a:ea typeface="Times New Roman"/>
                          <a:cs typeface="Times New Roman"/>
                        </a:rPr>
                        <a:t>  3. JUSTO A TIEMPO</a:t>
                      </a:r>
                      <a:endParaRPr lang="es-ES" sz="1400" dirty="0">
                        <a:latin typeface="Times New Roman"/>
                        <a:ea typeface="Times New Roman"/>
                      </a:endParaRPr>
                    </a:p>
                  </a:txBody>
                  <a:tcPr marL="44450" marR="44450" marT="0" marB="0" anchor="ctr">
                    <a:lnL>
                      <a:noFill/>
                    </a:lnL>
                    <a:lnR>
                      <a:noFill/>
                    </a:lnR>
                    <a:lnT>
                      <a:noFill/>
                    </a:lnT>
                    <a:lnB>
                      <a:noFill/>
                    </a:lnB>
                  </a:tcPr>
                </a:tc>
              </a:tr>
              <a:tr h="335459">
                <a:tc>
                  <a:txBody>
                    <a:bodyPr/>
                    <a:lstStyle/>
                    <a:p>
                      <a:pPr marL="342900" lvl="0" indent="-342900" algn="just">
                        <a:lnSpc>
                          <a:spcPct val="150000"/>
                        </a:lnSpc>
                        <a:spcAft>
                          <a:spcPts val="0"/>
                        </a:spcAft>
                        <a:buFont typeface="+mj-lt"/>
                        <a:buNone/>
                        <a:tabLst>
                          <a:tab pos="225425" algn="l"/>
                        </a:tabLst>
                      </a:pPr>
                      <a:r>
                        <a:rPr lang="es-ES" sz="1400" b="1" i="1" dirty="0" smtClean="0">
                          <a:latin typeface="Arial"/>
                          <a:ea typeface="Times New Roman"/>
                          <a:cs typeface="Times New Roman"/>
                        </a:rPr>
                        <a:t>  4. KAIZEN</a:t>
                      </a:r>
                      <a:endParaRPr lang="es-ES" sz="1400" dirty="0">
                        <a:latin typeface="Times New Roman"/>
                        <a:ea typeface="Times New Roman"/>
                      </a:endParaRPr>
                    </a:p>
                  </a:txBody>
                  <a:tcPr marL="44450" marR="44450" marT="0" marB="0" anchor="ctr">
                    <a:lnL>
                      <a:noFill/>
                    </a:lnL>
                    <a:lnR>
                      <a:noFill/>
                    </a:lnR>
                    <a:lnT>
                      <a:noFill/>
                    </a:lnT>
                    <a:lnB>
                      <a:noFill/>
                    </a:lnB>
                  </a:tcPr>
                </a:tc>
              </a:tr>
              <a:tr h="335459">
                <a:tc>
                  <a:txBody>
                    <a:bodyPr/>
                    <a:lstStyle/>
                    <a:p>
                      <a:pPr marL="342900" lvl="0" indent="-342900" algn="just">
                        <a:lnSpc>
                          <a:spcPct val="150000"/>
                        </a:lnSpc>
                        <a:spcAft>
                          <a:spcPts val="0"/>
                        </a:spcAft>
                        <a:buFont typeface="+mj-lt"/>
                        <a:buNone/>
                        <a:tabLst>
                          <a:tab pos="225425" algn="l"/>
                        </a:tabLst>
                      </a:pPr>
                      <a:r>
                        <a:rPr lang="es-ES" sz="1400" b="1" i="1" dirty="0" smtClean="0">
                          <a:latin typeface="Arial"/>
                          <a:ea typeface="Times New Roman"/>
                          <a:cs typeface="Times New Roman"/>
                        </a:rPr>
                        <a:t>  5. BENCHMARKING</a:t>
                      </a:r>
                      <a:endParaRPr lang="es-ES" sz="1400" dirty="0">
                        <a:latin typeface="Times New Roman"/>
                        <a:ea typeface="Times New Roman"/>
                      </a:endParaRPr>
                    </a:p>
                  </a:txBody>
                  <a:tcPr marL="44450" marR="44450" marT="0" marB="0" anchor="ctr">
                    <a:lnL>
                      <a:noFill/>
                    </a:lnL>
                    <a:lnR>
                      <a:noFill/>
                    </a:lnR>
                    <a:lnT>
                      <a:noFill/>
                    </a:lnT>
                    <a:lnB>
                      <a:noFill/>
                    </a:lnB>
                  </a:tcPr>
                </a:tc>
              </a:tr>
              <a:tr h="335459">
                <a:tc>
                  <a:txBody>
                    <a:bodyPr/>
                    <a:lstStyle/>
                    <a:p>
                      <a:pPr marL="342900" lvl="0" indent="-342900" algn="just">
                        <a:lnSpc>
                          <a:spcPct val="150000"/>
                        </a:lnSpc>
                        <a:spcAft>
                          <a:spcPts val="0"/>
                        </a:spcAft>
                        <a:buFont typeface="+mj-lt"/>
                        <a:buNone/>
                        <a:tabLst>
                          <a:tab pos="225425" algn="l"/>
                        </a:tabLst>
                      </a:pPr>
                      <a:r>
                        <a:rPr lang="es-ES" sz="1400" b="1" i="1" dirty="0" smtClean="0">
                          <a:latin typeface="Arial"/>
                          <a:ea typeface="Times New Roman"/>
                          <a:cs typeface="Times New Roman"/>
                        </a:rPr>
                        <a:t>  6.</a:t>
                      </a:r>
                      <a:r>
                        <a:rPr lang="es-ES" sz="1400" b="1" i="1" baseline="0" dirty="0" smtClean="0">
                          <a:latin typeface="Arial"/>
                          <a:ea typeface="Times New Roman"/>
                          <a:cs typeface="Times New Roman"/>
                        </a:rPr>
                        <a:t> </a:t>
                      </a:r>
                      <a:r>
                        <a:rPr lang="es-ES" sz="1400" b="1" i="1" dirty="0" smtClean="0">
                          <a:latin typeface="Arial"/>
                          <a:ea typeface="Times New Roman"/>
                          <a:cs typeface="Times New Roman"/>
                        </a:rPr>
                        <a:t>REINGENIERÍA</a:t>
                      </a:r>
                      <a:endParaRPr lang="es-ES" sz="1400" dirty="0">
                        <a:latin typeface="Times New Roman"/>
                        <a:ea typeface="Times New Roman"/>
                      </a:endParaRPr>
                    </a:p>
                  </a:txBody>
                  <a:tcPr marL="44450" marR="44450" marT="0" marB="0" anchor="ctr">
                    <a:lnL>
                      <a:noFill/>
                    </a:lnL>
                    <a:lnR>
                      <a:noFill/>
                    </a:lnR>
                    <a:lnT>
                      <a:noFill/>
                    </a:lnT>
                    <a:lnB>
                      <a:noFill/>
                    </a:lnB>
                  </a:tcPr>
                </a:tc>
              </a:tr>
              <a:tr h="335459">
                <a:tc>
                  <a:txBody>
                    <a:bodyPr/>
                    <a:lstStyle/>
                    <a:p>
                      <a:pPr marL="342900" lvl="0" indent="-342900" algn="just">
                        <a:lnSpc>
                          <a:spcPct val="150000"/>
                        </a:lnSpc>
                        <a:spcAft>
                          <a:spcPts val="0"/>
                        </a:spcAft>
                        <a:buFont typeface="+mj-lt"/>
                        <a:buNone/>
                        <a:tabLst>
                          <a:tab pos="225425" algn="l"/>
                        </a:tabLst>
                      </a:pPr>
                      <a:r>
                        <a:rPr lang="es-ES" sz="1400" b="1" i="1" dirty="0" smtClean="0">
                          <a:latin typeface="Arial"/>
                          <a:ea typeface="Times New Roman"/>
                          <a:cs typeface="Times New Roman"/>
                        </a:rPr>
                        <a:t>  7. DESARROLLO </a:t>
                      </a:r>
                      <a:r>
                        <a:rPr lang="es-ES" sz="1400" b="1" i="1" dirty="0">
                          <a:latin typeface="Arial"/>
                          <a:ea typeface="Times New Roman"/>
                          <a:cs typeface="Times New Roman"/>
                        </a:rPr>
                        <a:t>A ESCALA HUMANA</a:t>
                      </a:r>
                      <a:endParaRPr lang="es-ES" sz="1400" dirty="0">
                        <a:latin typeface="Times New Roman"/>
                        <a:ea typeface="Times New Roman"/>
                      </a:endParaRPr>
                    </a:p>
                  </a:txBody>
                  <a:tcPr marL="44450" marR="44450" marT="0" marB="0" anchor="ctr">
                    <a:lnL>
                      <a:noFill/>
                    </a:lnL>
                    <a:lnR>
                      <a:noFill/>
                    </a:lnR>
                    <a:lnT>
                      <a:noFill/>
                    </a:lnT>
                    <a:lnB>
                      <a:noFill/>
                    </a:lnB>
                  </a:tcPr>
                </a:tc>
              </a:tr>
              <a:tr h="335459">
                <a:tc>
                  <a:txBody>
                    <a:bodyPr/>
                    <a:lstStyle/>
                    <a:p>
                      <a:pPr marL="342900" lvl="0" indent="-342900" algn="just">
                        <a:lnSpc>
                          <a:spcPct val="150000"/>
                        </a:lnSpc>
                        <a:spcAft>
                          <a:spcPts val="0"/>
                        </a:spcAft>
                        <a:buFont typeface="+mj-lt"/>
                        <a:buNone/>
                        <a:tabLst>
                          <a:tab pos="135890" algn="l"/>
                        </a:tabLst>
                      </a:pPr>
                      <a:r>
                        <a:rPr lang="es-ES" sz="1400" b="1" i="1" dirty="0" smtClean="0">
                          <a:latin typeface="Arial"/>
                          <a:ea typeface="Times New Roman"/>
                          <a:cs typeface="Times New Roman"/>
                        </a:rPr>
                        <a:t>  8.</a:t>
                      </a:r>
                      <a:r>
                        <a:rPr lang="es-ES" sz="1400" b="1" i="1" baseline="0" dirty="0" smtClean="0">
                          <a:latin typeface="Arial"/>
                          <a:ea typeface="Times New Roman"/>
                          <a:cs typeface="Times New Roman"/>
                        </a:rPr>
                        <a:t> </a:t>
                      </a:r>
                      <a:r>
                        <a:rPr lang="es-ES" sz="1400" b="1" i="1" dirty="0" smtClean="0">
                          <a:latin typeface="Arial"/>
                          <a:ea typeface="Times New Roman"/>
                          <a:cs typeface="Times New Roman"/>
                        </a:rPr>
                        <a:t>EMPODERAMIENTO</a:t>
                      </a:r>
                      <a:endParaRPr lang="es-ES" sz="1400" dirty="0">
                        <a:latin typeface="Times New Roman"/>
                        <a:ea typeface="Times New Roman"/>
                      </a:endParaRPr>
                    </a:p>
                  </a:txBody>
                  <a:tcPr marL="44450" marR="44450" marT="0" marB="0" anchor="ctr">
                    <a:lnL>
                      <a:noFill/>
                    </a:lnL>
                    <a:lnR>
                      <a:noFill/>
                    </a:lnR>
                    <a:lnT>
                      <a:noFill/>
                    </a:lnT>
                    <a:lnB>
                      <a:noFill/>
                    </a:lnB>
                  </a:tcPr>
                </a:tc>
              </a:tr>
              <a:tr h="335459">
                <a:tc>
                  <a:txBody>
                    <a:bodyPr/>
                    <a:lstStyle/>
                    <a:p>
                      <a:pPr marL="342900" lvl="0" indent="-342900">
                        <a:lnSpc>
                          <a:spcPct val="150000"/>
                        </a:lnSpc>
                        <a:spcAft>
                          <a:spcPts val="0"/>
                        </a:spcAft>
                        <a:buFont typeface="+mj-lt"/>
                        <a:buNone/>
                        <a:tabLst>
                          <a:tab pos="225425" algn="l"/>
                        </a:tabLst>
                      </a:pPr>
                      <a:r>
                        <a:rPr lang="es-ES" sz="1400" b="1" i="1" dirty="0" smtClean="0">
                          <a:latin typeface="Arial"/>
                          <a:ea typeface="Times New Roman"/>
                          <a:cs typeface="Times New Roman"/>
                        </a:rPr>
                        <a:t>  9. “OUTSOURCING</a:t>
                      </a:r>
                      <a:r>
                        <a:rPr lang="es-ES" sz="1400" b="1" i="1" dirty="0">
                          <a:latin typeface="Arial"/>
                          <a:ea typeface="Times New Roman"/>
                          <a:cs typeface="Times New Roman"/>
                        </a:rPr>
                        <a:t>” SUBCONTRATACIÓN TERCERIZACIÓN EXTERNALIZACIÓN</a:t>
                      </a:r>
                      <a:endParaRPr lang="es-ES" sz="1400" dirty="0">
                        <a:latin typeface="Times New Roman"/>
                        <a:ea typeface="Times New Roman"/>
                      </a:endParaRPr>
                    </a:p>
                  </a:txBody>
                  <a:tcPr marL="44450" marR="44450" marT="0" marB="0" anchor="ctr">
                    <a:lnL>
                      <a:noFill/>
                    </a:lnL>
                    <a:lnR>
                      <a:noFill/>
                    </a:lnR>
                    <a:lnT>
                      <a:noFill/>
                    </a:lnT>
                    <a:lnB>
                      <a:noFill/>
                    </a:lnB>
                  </a:tcPr>
                </a:tc>
              </a:tr>
              <a:tr h="335459">
                <a:tc>
                  <a:txBody>
                    <a:bodyPr/>
                    <a:lstStyle/>
                    <a:p>
                      <a:pPr marL="342900" lvl="0" indent="-342900">
                        <a:lnSpc>
                          <a:spcPct val="150000"/>
                        </a:lnSpc>
                        <a:spcAft>
                          <a:spcPts val="0"/>
                        </a:spcAft>
                        <a:buFont typeface="+mj-lt"/>
                        <a:buNone/>
                        <a:tabLst>
                          <a:tab pos="225425" algn="l"/>
                        </a:tabLst>
                      </a:pPr>
                      <a:r>
                        <a:rPr lang="es-ES" sz="1400" b="1" i="1" dirty="0" smtClean="0">
                          <a:latin typeface="Arial"/>
                          <a:ea typeface="Times New Roman"/>
                          <a:cs typeface="Times New Roman"/>
                        </a:rPr>
                        <a:t>10. SERVUCCIÓN</a:t>
                      </a:r>
                      <a:endParaRPr lang="es-ES" sz="1400" dirty="0">
                        <a:latin typeface="Times New Roman"/>
                        <a:ea typeface="Times New Roman"/>
                      </a:endParaRPr>
                    </a:p>
                  </a:txBody>
                  <a:tcPr marL="44450" marR="44450" marT="0" marB="0" anchor="ctr">
                    <a:lnL>
                      <a:noFill/>
                    </a:lnL>
                    <a:lnR>
                      <a:noFill/>
                    </a:lnR>
                    <a:lnT>
                      <a:noFill/>
                    </a:lnT>
                    <a:lnB>
                      <a:noFill/>
                    </a:lnB>
                  </a:tcPr>
                </a:tc>
              </a:tr>
              <a:tr h="335459">
                <a:tc>
                  <a:txBody>
                    <a:bodyPr/>
                    <a:lstStyle/>
                    <a:p>
                      <a:pPr marL="342900" lvl="0" indent="-342900" algn="just">
                        <a:lnSpc>
                          <a:spcPct val="150000"/>
                        </a:lnSpc>
                        <a:spcAft>
                          <a:spcPts val="0"/>
                        </a:spcAft>
                        <a:buFont typeface="+mj-lt"/>
                        <a:buNone/>
                        <a:tabLst>
                          <a:tab pos="225425" algn="l"/>
                        </a:tabLst>
                      </a:pPr>
                      <a:r>
                        <a:rPr lang="es-ES" sz="1400" b="1" i="1" dirty="0" smtClean="0">
                          <a:latin typeface="Arial"/>
                          <a:ea typeface="Times New Roman"/>
                          <a:cs typeface="Times New Roman"/>
                        </a:rPr>
                        <a:t>11. TEORÍA </a:t>
                      </a:r>
                      <a:r>
                        <a:rPr lang="es-ES" sz="1400" b="1" i="1" dirty="0">
                          <a:latin typeface="Arial"/>
                          <a:ea typeface="Times New Roman"/>
                          <a:cs typeface="Times New Roman"/>
                        </a:rPr>
                        <a:t>DE RESTRICCIONES</a:t>
                      </a:r>
                      <a:endParaRPr lang="es-ES" sz="1400" dirty="0">
                        <a:latin typeface="Times New Roman"/>
                        <a:ea typeface="Times New Roman"/>
                      </a:endParaRPr>
                    </a:p>
                  </a:txBody>
                  <a:tcPr marL="44450" marR="44450" marT="0" marB="0" anchor="ctr">
                    <a:lnL>
                      <a:noFill/>
                    </a:lnL>
                    <a:lnR>
                      <a:noFill/>
                    </a:lnR>
                    <a:lnT>
                      <a:noFill/>
                    </a:lnT>
                    <a:lnB>
                      <a:noFill/>
                    </a:lnB>
                  </a:tcPr>
                </a:tc>
              </a:tr>
              <a:tr h="335459">
                <a:tc>
                  <a:txBody>
                    <a:bodyPr/>
                    <a:lstStyle/>
                    <a:p>
                      <a:pPr marL="342900" lvl="0" indent="-342900" algn="just">
                        <a:lnSpc>
                          <a:spcPct val="150000"/>
                        </a:lnSpc>
                        <a:spcAft>
                          <a:spcPts val="0"/>
                        </a:spcAft>
                        <a:buFont typeface="+mj-lt"/>
                        <a:buNone/>
                        <a:tabLst>
                          <a:tab pos="225425" algn="l"/>
                        </a:tabLst>
                      </a:pPr>
                      <a:r>
                        <a:rPr lang="es-ES" sz="1400" b="1" i="1" dirty="0" smtClean="0">
                          <a:latin typeface="Arial"/>
                          <a:ea typeface="Times New Roman"/>
                          <a:cs typeface="Times New Roman"/>
                        </a:rPr>
                        <a:t>12. GESTIÓN </a:t>
                      </a:r>
                      <a:r>
                        <a:rPr lang="es-ES" sz="1400" b="1" i="1" dirty="0">
                          <a:latin typeface="Arial"/>
                          <a:ea typeface="Times New Roman"/>
                          <a:cs typeface="Times New Roman"/>
                        </a:rPr>
                        <a:t>LOGÍSTICA</a:t>
                      </a:r>
                      <a:endParaRPr lang="es-ES" sz="1400" dirty="0">
                        <a:latin typeface="Times New Roman"/>
                        <a:ea typeface="Times New Roman"/>
                      </a:endParaRPr>
                    </a:p>
                  </a:txBody>
                  <a:tcPr marL="44450" marR="44450" marT="0" marB="0" anchor="ctr">
                    <a:lnL>
                      <a:noFill/>
                    </a:lnL>
                    <a:lnR>
                      <a:noFill/>
                    </a:lnR>
                    <a:lnT>
                      <a:noFill/>
                    </a:lnT>
                    <a:lnB>
                      <a:noFill/>
                    </a:lnB>
                  </a:tcPr>
                </a:tc>
              </a:tr>
              <a:tr h="335459">
                <a:tc>
                  <a:txBody>
                    <a:bodyPr/>
                    <a:lstStyle/>
                    <a:p>
                      <a:pPr marL="342900" lvl="0" indent="-342900" algn="just">
                        <a:lnSpc>
                          <a:spcPct val="150000"/>
                        </a:lnSpc>
                        <a:spcAft>
                          <a:spcPts val="0"/>
                        </a:spcAft>
                        <a:buFont typeface="+mj-lt"/>
                        <a:buNone/>
                        <a:tabLst>
                          <a:tab pos="225425" algn="l"/>
                        </a:tabLst>
                      </a:pPr>
                      <a:r>
                        <a:rPr lang="es-ES" sz="1400" b="1" i="1" dirty="0" smtClean="0">
                          <a:latin typeface="Arial"/>
                          <a:ea typeface="Times New Roman"/>
                          <a:cs typeface="Times New Roman"/>
                        </a:rPr>
                        <a:t>13. “HOSHIN </a:t>
                      </a:r>
                      <a:r>
                        <a:rPr lang="es-ES" sz="1400" b="1" i="1" dirty="0">
                          <a:latin typeface="Arial"/>
                          <a:ea typeface="Times New Roman"/>
                          <a:cs typeface="Times New Roman"/>
                        </a:rPr>
                        <a:t>KANRI” ADMINISTRACIÓN POR POLÍTICAS</a:t>
                      </a:r>
                      <a:endParaRPr lang="es-ES" sz="1400" dirty="0">
                        <a:latin typeface="Times New Roman"/>
                        <a:ea typeface="Times New Roman"/>
                      </a:endParaRPr>
                    </a:p>
                  </a:txBody>
                  <a:tcPr marL="44450" marR="44450" marT="0" marB="0" anchor="ctr">
                    <a:lnL>
                      <a:noFill/>
                    </a:lnL>
                    <a:lnR>
                      <a:noFill/>
                    </a:lnR>
                    <a:lnT>
                      <a:noFill/>
                    </a:lnT>
                    <a:lnB>
                      <a:noFill/>
                    </a:lnB>
                  </a:tcPr>
                </a:tc>
              </a:tr>
              <a:tr h="335459">
                <a:tc>
                  <a:txBody>
                    <a:bodyPr/>
                    <a:lstStyle/>
                    <a:p>
                      <a:pPr marL="342900" lvl="0" indent="-342900" algn="just">
                        <a:lnSpc>
                          <a:spcPct val="150000"/>
                        </a:lnSpc>
                        <a:spcAft>
                          <a:spcPts val="0"/>
                        </a:spcAft>
                        <a:buFont typeface="+mj-lt"/>
                        <a:buNone/>
                        <a:tabLst>
                          <a:tab pos="225425" algn="l"/>
                        </a:tabLst>
                      </a:pPr>
                      <a:r>
                        <a:rPr lang="es-ES" sz="1400" b="1" i="1" dirty="0" smtClean="0">
                          <a:latin typeface="Arial"/>
                          <a:ea typeface="Times New Roman"/>
                          <a:cs typeface="Times New Roman"/>
                        </a:rPr>
                        <a:t>14. PROSPECTIVA</a:t>
                      </a:r>
                      <a:endParaRPr lang="es-ES" sz="1400" dirty="0">
                        <a:latin typeface="Times New Roman"/>
                        <a:ea typeface="Times New Roman"/>
                      </a:endParaRPr>
                    </a:p>
                  </a:txBody>
                  <a:tcPr marL="44450" marR="44450" marT="0" marB="0" anchor="ctr">
                    <a:lnL>
                      <a:noFill/>
                    </a:lnL>
                    <a:lnR>
                      <a:noFill/>
                    </a:lnR>
                    <a:lnT>
                      <a:noFill/>
                    </a:lnT>
                    <a:lnB>
                      <a:noFill/>
                    </a:lnB>
                  </a:tcPr>
                </a:tc>
              </a:tr>
              <a:tr h="335459">
                <a:tc>
                  <a:txBody>
                    <a:bodyPr/>
                    <a:lstStyle/>
                    <a:p>
                      <a:pPr marL="342900" lvl="0" indent="-342900">
                        <a:lnSpc>
                          <a:spcPct val="150000"/>
                        </a:lnSpc>
                        <a:spcAft>
                          <a:spcPts val="0"/>
                        </a:spcAft>
                        <a:buFont typeface="+mj-lt"/>
                        <a:buNone/>
                        <a:tabLst>
                          <a:tab pos="225425" algn="l"/>
                        </a:tabLst>
                      </a:pPr>
                      <a:r>
                        <a:rPr lang="es-ES" sz="1400" b="1" i="1" dirty="0" smtClean="0">
                          <a:latin typeface="Arial"/>
                          <a:ea typeface="Times New Roman"/>
                          <a:cs typeface="Times New Roman"/>
                        </a:rPr>
                        <a:t>15. MODELO </a:t>
                      </a:r>
                      <a:r>
                        <a:rPr lang="es-ES" sz="1400" b="1" i="1" dirty="0">
                          <a:latin typeface="Arial"/>
                          <a:ea typeface="Times New Roman"/>
                          <a:cs typeface="Times New Roman"/>
                        </a:rPr>
                        <a:t>DEL SISTEMA VIABLE</a:t>
                      </a:r>
                      <a:endParaRPr lang="es-ES" sz="1400" dirty="0">
                        <a:latin typeface="Times New Roman"/>
                        <a:ea typeface="Times New Roman"/>
                      </a:endParaRPr>
                    </a:p>
                  </a:txBody>
                  <a:tcPr marL="44450" marR="44450" marT="0" marB="0" anchor="ctr">
                    <a:lnL>
                      <a:noFill/>
                    </a:lnL>
                    <a:lnR>
                      <a:noFill/>
                    </a:lnR>
                    <a:lnT>
                      <a:noFill/>
                    </a:lnT>
                    <a:lnB>
                      <a:noFill/>
                    </a:lnB>
                  </a:tcPr>
                </a:tc>
              </a:tr>
              <a:tr h="335459">
                <a:tc>
                  <a:txBody>
                    <a:bodyPr/>
                    <a:lstStyle/>
                    <a:p>
                      <a:pPr marL="342900" lvl="0" indent="-342900">
                        <a:lnSpc>
                          <a:spcPct val="150000"/>
                        </a:lnSpc>
                        <a:spcAft>
                          <a:spcPts val="0"/>
                        </a:spcAft>
                        <a:buFont typeface="+mj-lt"/>
                        <a:buNone/>
                        <a:tabLst>
                          <a:tab pos="225425" algn="l"/>
                        </a:tabLst>
                      </a:pPr>
                      <a:r>
                        <a:rPr lang="es-ES" sz="1400" b="1" i="1" dirty="0" smtClean="0">
                          <a:latin typeface="Arial"/>
                          <a:ea typeface="Times New Roman"/>
                          <a:cs typeface="Times New Roman"/>
                        </a:rPr>
                        <a:t>16.</a:t>
                      </a:r>
                      <a:r>
                        <a:rPr lang="es-ES" sz="1400" b="1" i="1" baseline="0" dirty="0" smtClean="0">
                          <a:latin typeface="Arial"/>
                          <a:ea typeface="Times New Roman"/>
                          <a:cs typeface="Times New Roman"/>
                        </a:rPr>
                        <a:t> </a:t>
                      </a:r>
                      <a:r>
                        <a:rPr lang="es-ES" sz="1400" b="1" i="1" dirty="0" smtClean="0">
                          <a:latin typeface="Arial"/>
                          <a:ea typeface="Times New Roman"/>
                          <a:cs typeface="Times New Roman"/>
                        </a:rPr>
                        <a:t>GERENCIA </a:t>
                      </a:r>
                      <a:r>
                        <a:rPr lang="es-ES" sz="1400" b="1" i="1" dirty="0">
                          <a:latin typeface="Arial"/>
                          <a:ea typeface="Times New Roman"/>
                          <a:cs typeface="Times New Roman"/>
                        </a:rPr>
                        <a:t>DEL CONOCIMIENTO</a:t>
                      </a:r>
                      <a:endParaRPr lang="es-ES" sz="1400" dirty="0">
                        <a:latin typeface="Times New Roman"/>
                        <a:ea typeface="Times New Roman"/>
                      </a:endParaRPr>
                    </a:p>
                  </a:txBody>
                  <a:tcPr marL="44450" marR="44450" marT="0" marB="0" anchor="ctr">
                    <a:lnL>
                      <a:noFill/>
                    </a:lnL>
                    <a:lnR>
                      <a:noFill/>
                    </a:lnR>
                    <a:lnT>
                      <a:noFill/>
                    </a:lnT>
                    <a:lnB>
                      <a:noFill/>
                    </a:lnB>
                  </a:tcPr>
                </a:tc>
              </a:tr>
            </a:tbl>
          </a:graphicData>
        </a:graphic>
      </p:graphicFrame>
      <p:sp>
        <p:nvSpPr>
          <p:cNvPr id="4" name="3 Flecha arriba">
            <a:hlinkClick r:id="rId4" action="ppaction://hlinksldjump"/>
          </p:cNvPr>
          <p:cNvSpPr/>
          <p:nvPr/>
        </p:nvSpPr>
        <p:spPr>
          <a:xfrm>
            <a:off x="8748464" y="6597352"/>
            <a:ext cx="144016" cy="1440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ustDataLst>
      <p:tags r:id="rId1"/>
    </p:custDataLst>
  </p:cSld>
  <p:clrMapOvr>
    <a:masterClrMapping/>
  </p:clrMapOvr>
  <p:transition spd="slow" advClick="0" advTm="195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5.7"/>
</p:tagLst>
</file>

<file path=ppt/tags/tag10.xml><?xml version="1.0" encoding="utf-8"?>
<p:tagLst xmlns:a="http://schemas.openxmlformats.org/drawingml/2006/main" xmlns:r="http://schemas.openxmlformats.org/officeDocument/2006/relationships" xmlns:p="http://schemas.openxmlformats.org/presentationml/2006/main">
  <p:tag name="TIMING" val="|1.4|6.7|8.7|10.8|9.1|7.3|9|3.7|12.5|15.1|9.8|12.5|7.9|5.2|5.6|5.5"/>
</p:tagLst>
</file>

<file path=ppt/tags/tag11.xml><?xml version="1.0" encoding="utf-8"?>
<p:tagLst xmlns:a="http://schemas.openxmlformats.org/drawingml/2006/main" xmlns:r="http://schemas.openxmlformats.org/officeDocument/2006/relationships" xmlns:p="http://schemas.openxmlformats.org/presentationml/2006/main">
  <p:tag name="TIMING" val="|1.4|8|8.6|3.9|7.3|4.1|7.7|9.6|5.7|6.8|4.7|6.7|4.5|6.2|4.5|9.7|3.7|10.3|8|6|7.5|5|5.3|5.6|5.3|3.8|6.1|4.7"/>
</p:tagLst>
</file>

<file path=ppt/tags/tag12.xml><?xml version="1.0" encoding="utf-8"?>
<p:tagLst xmlns:a="http://schemas.openxmlformats.org/drawingml/2006/main" xmlns:r="http://schemas.openxmlformats.org/officeDocument/2006/relationships" xmlns:p="http://schemas.openxmlformats.org/presentationml/2006/main">
  <p:tag name="TIMING" val="|1|16.5"/>
</p:tagLst>
</file>

<file path=ppt/tags/tag13.xml><?xml version="1.0" encoding="utf-8"?>
<p:tagLst xmlns:a="http://schemas.openxmlformats.org/drawingml/2006/main" xmlns:r="http://schemas.openxmlformats.org/officeDocument/2006/relationships" xmlns:p="http://schemas.openxmlformats.org/presentationml/2006/main">
  <p:tag name="TIMING" val="|0.7|9.3|2|7.5|9.5"/>
</p:tagLst>
</file>

<file path=ppt/tags/tag14.xml><?xml version="1.0" encoding="utf-8"?>
<p:tagLst xmlns:a="http://schemas.openxmlformats.org/drawingml/2006/main" xmlns:r="http://schemas.openxmlformats.org/officeDocument/2006/relationships" xmlns:p="http://schemas.openxmlformats.org/presentationml/2006/main">
  <p:tag name="TIMING" val="|1.4|6.7|51.4|5.9"/>
</p:tagLst>
</file>

<file path=ppt/tags/tag15.xml><?xml version="1.0" encoding="utf-8"?>
<p:tagLst xmlns:a="http://schemas.openxmlformats.org/drawingml/2006/main" xmlns:r="http://schemas.openxmlformats.org/officeDocument/2006/relationships" xmlns:p="http://schemas.openxmlformats.org/presentationml/2006/main">
  <p:tag name="TIMING" val="|0.7|14.2|14.6"/>
</p:tagLst>
</file>

<file path=ppt/tags/tag16.xml><?xml version="1.0" encoding="utf-8"?>
<p:tagLst xmlns:a="http://schemas.openxmlformats.org/drawingml/2006/main" xmlns:r="http://schemas.openxmlformats.org/officeDocument/2006/relationships" xmlns:p="http://schemas.openxmlformats.org/presentationml/2006/main">
  <p:tag name="TIMING" val="|1.5|20.4|2.5"/>
</p:tagLst>
</file>

<file path=ppt/tags/tag17.xml><?xml version="1.0" encoding="utf-8"?>
<p:tagLst xmlns:a="http://schemas.openxmlformats.org/drawingml/2006/main" xmlns:r="http://schemas.openxmlformats.org/officeDocument/2006/relationships" xmlns:p="http://schemas.openxmlformats.org/presentationml/2006/main">
  <p:tag name="TIMING" val="|1.5|22.8|2.8"/>
</p:tagLst>
</file>

<file path=ppt/tags/tag18.xml><?xml version="1.0" encoding="utf-8"?>
<p:tagLst xmlns:a="http://schemas.openxmlformats.org/drawingml/2006/main" xmlns:r="http://schemas.openxmlformats.org/officeDocument/2006/relationships" xmlns:p="http://schemas.openxmlformats.org/presentationml/2006/main">
  <p:tag name="TIMING" val="|0.5|3|10.6|12.1|9.1|9.7|10.3|7.4|8|6.8"/>
</p:tagLst>
</file>

<file path=ppt/tags/tag19.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TIMING" val="|1.7|5.2|6.3|8|3.6|6.5|5.8|6.9|3.8|7.2|4.5|6.2|6.2|3.6|5.5|5.5|5.2|4.3|3.9"/>
</p:tagLst>
</file>

<file path=ppt/tags/tag20.xml><?xml version="1.0" encoding="utf-8"?>
<p:tagLst xmlns:a="http://schemas.openxmlformats.org/drawingml/2006/main" xmlns:r="http://schemas.openxmlformats.org/officeDocument/2006/relationships" xmlns:p="http://schemas.openxmlformats.org/presentationml/2006/main">
  <p:tag name="TIMING" val="|1.2|6.1|14.8|21.2"/>
</p:tagLst>
</file>

<file path=ppt/tags/tag21.xml><?xml version="1.0" encoding="utf-8"?>
<p:tagLst xmlns:a="http://schemas.openxmlformats.org/drawingml/2006/main" xmlns:r="http://schemas.openxmlformats.org/officeDocument/2006/relationships" xmlns:p="http://schemas.openxmlformats.org/presentationml/2006/main">
  <p:tag name="TIMING" val="|1.1|8.8|38.1"/>
</p:tagLst>
</file>

<file path=ppt/tags/tag22.xml><?xml version="1.0" encoding="utf-8"?>
<p:tagLst xmlns:a="http://schemas.openxmlformats.org/drawingml/2006/main" xmlns:r="http://schemas.openxmlformats.org/officeDocument/2006/relationships" xmlns:p="http://schemas.openxmlformats.org/presentationml/2006/main">
  <p:tag name="TIMING" val="|4.9|13"/>
</p:tagLst>
</file>

<file path=ppt/tags/tag23.xml><?xml version="1.0" encoding="utf-8"?>
<p:tagLst xmlns:a="http://schemas.openxmlformats.org/drawingml/2006/main" xmlns:r="http://schemas.openxmlformats.org/officeDocument/2006/relationships" xmlns:p="http://schemas.openxmlformats.org/presentationml/2006/main">
  <p:tag name="TIMING" val="|0.6|1.3|4"/>
</p:tagLst>
</file>

<file path=ppt/tags/tag3.xml><?xml version="1.0" encoding="utf-8"?>
<p:tagLst xmlns:a="http://schemas.openxmlformats.org/drawingml/2006/main" xmlns:r="http://schemas.openxmlformats.org/officeDocument/2006/relationships" xmlns:p="http://schemas.openxmlformats.org/presentationml/2006/main">
  <p:tag name="TIMING" val="|1.3|7.1|4.1|11.9|7.5|9.5|7.8|4.7|8.1|4.3|6.9|4.6|9.4|4.7|9.3|4.8"/>
</p:tagLst>
</file>

<file path=ppt/tags/tag4.xml><?xml version="1.0" encoding="utf-8"?>
<p:tagLst xmlns:a="http://schemas.openxmlformats.org/drawingml/2006/main" xmlns:r="http://schemas.openxmlformats.org/officeDocument/2006/relationships" xmlns:p="http://schemas.openxmlformats.org/presentationml/2006/main">
  <p:tag name="TIMING" val="|2.4|3.7|5.2|4.3|4.1|7.3|4.8|8.2|4.7|8.2|6.4|7.8|4.6|9|7.1"/>
</p:tagLst>
</file>

<file path=ppt/tags/tag5.xml><?xml version="1.0" encoding="utf-8"?>
<p:tagLst xmlns:a="http://schemas.openxmlformats.org/drawingml/2006/main" xmlns:r="http://schemas.openxmlformats.org/officeDocument/2006/relationships" xmlns:p="http://schemas.openxmlformats.org/presentationml/2006/main">
  <p:tag name="TIMING" val="|1.8|9.2|8.4|4.1|4.5|6.3|11|3.6|6.3|7.3|7.7|3.8"/>
</p:tagLst>
</file>

<file path=ppt/tags/tag6.xml><?xml version="1.0" encoding="utf-8"?>
<p:tagLst xmlns:a="http://schemas.openxmlformats.org/drawingml/2006/main" xmlns:r="http://schemas.openxmlformats.org/officeDocument/2006/relationships" xmlns:p="http://schemas.openxmlformats.org/presentationml/2006/main">
  <p:tag name="TIMING" val="|1.8"/>
</p:tagLst>
</file>

<file path=ppt/tags/tag7.xml><?xml version="1.0" encoding="utf-8"?>
<p:tagLst xmlns:a="http://schemas.openxmlformats.org/drawingml/2006/main" xmlns:r="http://schemas.openxmlformats.org/officeDocument/2006/relationships" xmlns:p="http://schemas.openxmlformats.org/presentationml/2006/main">
  <p:tag name="TIMING" val="|1.3|4.1|4.7|5.9|4|9.7|3.8|3.8|5.3|3.9|3.8|3.6|5.2|8.6|3.9|5|4.4|5.8|4|3.8|4.9|6.2|13.1|3.8"/>
</p:tagLst>
</file>

<file path=ppt/tags/tag8.xml><?xml version="1.0" encoding="utf-8"?>
<p:tagLst xmlns:a="http://schemas.openxmlformats.org/drawingml/2006/main" xmlns:r="http://schemas.openxmlformats.org/officeDocument/2006/relationships" xmlns:p="http://schemas.openxmlformats.org/presentationml/2006/main">
  <p:tag name="TIMING" val="|0.7|35.1"/>
</p:tagLst>
</file>

<file path=ppt/tags/tag9.xml><?xml version="1.0" encoding="utf-8"?>
<p:tagLst xmlns:a="http://schemas.openxmlformats.org/drawingml/2006/main" xmlns:r="http://schemas.openxmlformats.org/officeDocument/2006/relationships" xmlns:p="http://schemas.openxmlformats.org/presentationml/2006/main">
  <p:tag name="TIMING" val="|1|4.1|4.1|2.8|3|3.5|2.9|3.5|6.3|2.5"/>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1524</TotalTime>
  <Words>3420</Words>
  <Application>Microsoft Office PowerPoint</Application>
  <PresentationFormat>Presentación en pantalla (4:3)</PresentationFormat>
  <Paragraphs>462</Paragraphs>
  <Slides>32</Slides>
  <Notes>22</Notes>
  <HiddenSlides>8</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32</vt:i4>
      </vt:variant>
    </vt:vector>
  </HeadingPairs>
  <TitlesOfParts>
    <vt:vector size="34" baseType="lpstr">
      <vt:lpstr>Tema de Office</vt:lpstr>
      <vt:lpstr>Visio</vt:lpstr>
      <vt:lpstr>Diapositiva 1</vt:lpstr>
      <vt:lpstr>CONTENIDO</vt:lpstr>
      <vt:lpstr>DEFINICIÓN DE LA PROBLEMÁTICA</vt:lpstr>
      <vt:lpstr>DEFINICIÓN DE LA PROBLEMÁTICA</vt:lpstr>
      <vt:lpstr>Diapositiva 5</vt:lpstr>
      <vt:lpstr>DEFINICIÓN DE LA PROBLEMÁTICA     (ML PROBLEMAS)</vt:lpstr>
      <vt:lpstr>DEFINICIÓN DE LA PROBLEMÁTICA        (ML OBJETIVOS)</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DEFINICIÓN DE LA PROBLEMÁTICA</dc:title>
  <dc:creator> </dc:creator>
  <cp:lastModifiedBy> </cp:lastModifiedBy>
  <cp:revision>221</cp:revision>
  <dcterms:created xsi:type="dcterms:W3CDTF">2013-08-25T01:54:11Z</dcterms:created>
  <dcterms:modified xsi:type="dcterms:W3CDTF">2013-09-17T05:15:09Z</dcterms:modified>
</cp:coreProperties>
</file>