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3">
  <p:sldMasterIdLst>
    <p:sldMasterId id="2147483768" r:id="rId1"/>
  </p:sldMasterIdLst>
  <p:notesMasterIdLst>
    <p:notesMasterId r:id="rId30"/>
  </p:notesMasterIdLst>
  <p:sldIdLst>
    <p:sldId id="353" r:id="rId2"/>
    <p:sldId id="262" r:id="rId3"/>
    <p:sldId id="264" r:id="rId4"/>
    <p:sldId id="361" r:id="rId5"/>
    <p:sldId id="266" r:id="rId6"/>
    <p:sldId id="362" r:id="rId7"/>
    <p:sldId id="363" r:id="rId8"/>
    <p:sldId id="364" r:id="rId9"/>
    <p:sldId id="365" r:id="rId10"/>
    <p:sldId id="366" r:id="rId11"/>
    <p:sldId id="367" r:id="rId12"/>
    <p:sldId id="373" r:id="rId13"/>
    <p:sldId id="374" r:id="rId14"/>
    <p:sldId id="375" r:id="rId15"/>
    <p:sldId id="376" r:id="rId16"/>
    <p:sldId id="377" r:id="rId17"/>
    <p:sldId id="368" r:id="rId18"/>
    <p:sldId id="348" r:id="rId19"/>
    <p:sldId id="370" r:id="rId20"/>
    <p:sldId id="371" r:id="rId21"/>
    <p:sldId id="378" r:id="rId22"/>
    <p:sldId id="379" r:id="rId23"/>
    <p:sldId id="380" r:id="rId24"/>
    <p:sldId id="269" r:id="rId25"/>
    <p:sldId id="333" r:id="rId26"/>
    <p:sldId id="360" r:id="rId27"/>
    <p:sldId id="270" r:id="rId28"/>
    <p:sldId id="372" r:id="rId29"/>
  </p:sldIdLst>
  <p:sldSz cx="12801600" cy="9601200" type="A3"/>
  <p:notesSz cx="9869488" cy="14295438"/>
  <p:defaultTextStyle>
    <a:defPPr>
      <a:defRPr lang="es-EC"/>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1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28" autoAdjust="0"/>
  </p:normalViewPr>
  <p:slideViewPr>
    <p:cSldViewPr>
      <p:cViewPr>
        <p:scale>
          <a:sx n="41" d="100"/>
          <a:sy n="41" d="100"/>
        </p:scale>
        <p:origin x="-150" y="-28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E8C10-C8A3-44B3-BDF5-2217460DB721}" type="doc">
      <dgm:prSet loTypeId="urn:microsoft.com/office/officeart/2005/8/layout/default#1" loCatId="list" qsTypeId="urn:microsoft.com/office/officeart/2005/8/quickstyle/3d1" qsCatId="3D" csTypeId="urn:microsoft.com/office/officeart/2005/8/colors/colorful3" csCatId="colorful" phldr="1"/>
      <dgm:spPr/>
      <dgm:t>
        <a:bodyPr/>
        <a:lstStyle/>
        <a:p>
          <a:endParaRPr lang="es-EC"/>
        </a:p>
      </dgm:t>
    </dgm:pt>
    <dgm:pt modelId="{59D84262-1B86-4802-B0CA-9CB8E058C769}">
      <dgm:prSet phldrT="[Texto]" custT="1"/>
      <dgm:spPr/>
      <dgm:t>
        <a:bodyPr/>
        <a:lstStyle/>
        <a:p>
          <a:r>
            <a:rPr lang="es-EC" sz="3000" b="1" dirty="0" smtClean="0">
              <a:latin typeface="Times New Roman" pitchFamily="18" charset="0"/>
              <a:cs typeface="Times New Roman" pitchFamily="18" charset="0"/>
            </a:rPr>
            <a:t>Problema</a:t>
          </a:r>
          <a:endParaRPr lang="es-EC" sz="3000" b="1" dirty="0">
            <a:latin typeface="Times New Roman" pitchFamily="18" charset="0"/>
            <a:cs typeface="Times New Roman" pitchFamily="18" charset="0"/>
          </a:endParaRPr>
        </a:p>
      </dgm:t>
    </dgm:pt>
    <dgm:pt modelId="{FED45827-640E-4B0C-887A-837C718544F4}" type="parTrans" cxnId="{57D9332B-24DA-483F-8DEF-47B7B2017ABF}">
      <dgm:prSet/>
      <dgm:spPr/>
      <dgm:t>
        <a:bodyPr/>
        <a:lstStyle/>
        <a:p>
          <a:endParaRPr lang="es-EC" sz="3000" b="1">
            <a:latin typeface="Times New Roman" pitchFamily="18" charset="0"/>
            <a:cs typeface="Times New Roman" pitchFamily="18" charset="0"/>
          </a:endParaRPr>
        </a:p>
      </dgm:t>
    </dgm:pt>
    <dgm:pt modelId="{E8A2D91B-083D-41AA-A009-9A4337A218C2}" type="sibTrans" cxnId="{57D9332B-24DA-483F-8DEF-47B7B2017ABF}">
      <dgm:prSet/>
      <dgm:spPr/>
      <dgm:t>
        <a:bodyPr/>
        <a:lstStyle/>
        <a:p>
          <a:endParaRPr lang="es-EC" sz="3000" b="1">
            <a:latin typeface="Times New Roman" pitchFamily="18" charset="0"/>
            <a:cs typeface="Times New Roman" pitchFamily="18" charset="0"/>
          </a:endParaRPr>
        </a:p>
      </dgm:t>
    </dgm:pt>
    <dgm:pt modelId="{CCD64C6E-8043-4E63-914E-3302FB7A9603}">
      <dgm:prSet phldrT="[Texto]" custT="1"/>
      <dgm:spPr/>
      <dgm:t>
        <a:bodyPr/>
        <a:lstStyle/>
        <a:p>
          <a:r>
            <a:rPr lang="es-EC" sz="3000" b="1" dirty="0" smtClean="0">
              <a:latin typeface="Times New Roman" pitchFamily="18" charset="0"/>
              <a:cs typeface="Times New Roman" pitchFamily="18" charset="0"/>
            </a:rPr>
            <a:t>Justificación</a:t>
          </a:r>
          <a:endParaRPr lang="es-EC" sz="3000" b="1" dirty="0">
            <a:latin typeface="Times New Roman" pitchFamily="18" charset="0"/>
            <a:cs typeface="Times New Roman" pitchFamily="18" charset="0"/>
          </a:endParaRPr>
        </a:p>
      </dgm:t>
    </dgm:pt>
    <dgm:pt modelId="{BE387EED-B86C-45DD-A354-A3D2CD7302C9}" type="parTrans" cxnId="{1977318F-A27B-4FCB-97CB-B35C860FC6AC}">
      <dgm:prSet/>
      <dgm:spPr/>
      <dgm:t>
        <a:bodyPr/>
        <a:lstStyle/>
        <a:p>
          <a:endParaRPr lang="es-EC" sz="3000" b="1">
            <a:latin typeface="Times New Roman" pitchFamily="18" charset="0"/>
            <a:cs typeface="Times New Roman" pitchFamily="18" charset="0"/>
          </a:endParaRPr>
        </a:p>
      </dgm:t>
    </dgm:pt>
    <dgm:pt modelId="{3BBA39A5-9876-4337-8A3D-889CB149D9F5}" type="sibTrans" cxnId="{1977318F-A27B-4FCB-97CB-B35C860FC6AC}">
      <dgm:prSet/>
      <dgm:spPr/>
      <dgm:t>
        <a:bodyPr/>
        <a:lstStyle/>
        <a:p>
          <a:endParaRPr lang="es-EC" sz="3000" b="1">
            <a:latin typeface="Times New Roman" pitchFamily="18" charset="0"/>
            <a:cs typeface="Times New Roman" pitchFamily="18" charset="0"/>
          </a:endParaRPr>
        </a:p>
      </dgm:t>
    </dgm:pt>
    <dgm:pt modelId="{7D73A672-83D5-4518-8F89-22F03596C04C}" type="pres">
      <dgm:prSet presAssocID="{33CE8C10-C8A3-44B3-BDF5-2217460DB721}" presName="diagram" presStyleCnt="0">
        <dgm:presLayoutVars>
          <dgm:dir/>
          <dgm:resizeHandles val="exact"/>
        </dgm:presLayoutVars>
      </dgm:prSet>
      <dgm:spPr/>
      <dgm:t>
        <a:bodyPr/>
        <a:lstStyle/>
        <a:p>
          <a:endParaRPr lang="es-EC"/>
        </a:p>
      </dgm:t>
    </dgm:pt>
    <dgm:pt modelId="{48FD7D78-A6C9-4F38-8CFB-D680DDDA81CC}" type="pres">
      <dgm:prSet presAssocID="{59D84262-1B86-4802-B0CA-9CB8E058C769}" presName="node" presStyleLbl="node1" presStyleIdx="0" presStyleCnt="2" custScaleY="25576">
        <dgm:presLayoutVars>
          <dgm:bulletEnabled val="1"/>
        </dgm:presLayoutVars>
      </dgm:prSet>
      <dgm:spPr/>
      <dgm:t>
        <a:bodyPr/>
        <a:lstStyle/>
        <a:p>
          <a:endParaRPr lang="es-EC"/>
        </a:p>
      </dgm:t>
    </dgm:pt>
    <dgm:pt modelId="{52FFCE06-4B9D-4ED8-A782-C5F4E4BBCBFB}" type="pres">
      <dgm:prSet presAssocID="{E8A2D91B-083D-41AA-A009-9A4337A218C2}" presName="sibTrans" presStyleCnt="0"/>
      <dgm:spPr/>
    </dgm:pt>
    <dgm:pt modelId="{FE3A1CAE-1F03-4A0F-A310-F27E676A3209}" type="pres">
      <dgm:prSet presAssocID="{CCD64C6E-8043-4E63-914E-3302FB7A9603}" presName="node" presStyleLbl="node1" presStyleIdx="1" presStyleCnt="2" custScaleY="25576">
        <dgm:presLayoutVars>
          <dgm:bulletEnabled val="1"/>
        </dgm:presLayoutVars>
      </dgm:prSet>
      <dgm:spPr/>
      <dgm:t>
        <a:bodyPr/>
        <a:lstStyle/>
        <a:p>
          <a:endParaRPr lang="es-EC"/>
        </a:p>
      </dgm:t>
    </dgm:pt>
  </dgm:ptLst>
  <dgm:cxnLst>
    <dgm:cxn modelId="{1977318F-A27B-4FCB-97CB-B35C860FC6AC}" srcId="{33CE8C10-C8A3-44B3-BDF5-2217460DB721}" destId="{CCD64C6E-8043-4E63-914E-3302FB7A9603}" srcOrd="1" destOrd="0" parTransId="{BE387EED-B86C-45DD-A354-A3D2CD7302C9}" sibTransId="{3BBA39A5-9876-4337-8A3D-889CB149D9F5}"/>
    <dgm:cxn modelId="{352B933A-4275-4B3F-A91E-FDD27E96A8CE}" type="presOf" srcId="{59D84262-1B86-4802-B0CA-9CB8E058C769}" destId="{48FD7D78-A6C9-4F38-8CFB-D680DDDA81CC}" srcOrd="0" destOrd="0" presId="urn:microsoft.com/office/officeart/2005/8/layout/default#1"/>
    <dgm:cxn modelId="{AC4C05A2-ADBD-4BC5-BCF0-F11DE8E2A922}" type="presOf" srcId="{33CE8C10-C8A3-44B3-BDF5-2217460DB721}" destId="{7D73A672-83D5-4518-8F89-22F03596C04C}" srcOrd="0" destOrd="0" presId="urn:microsoft.com/office/officeart/2005/8/layout/default#1"/>
    <dgm:cxn modelId="{580DF85E-20BB-4D46-8E0C-CC91DC38D9F7}" type="presOf" srcId="{CCD64C6E-8043-4E63-914E-3302FB7A9603}" destId="{FE3A1CAE-1F03-4A0F-A310-F27E676A3209}" srcOrd="0" destOrd="0" presId="urn:microsoft.com/office/officeart/2005/8/layout/default#1"/>
    <dgm:cxn modelId="{57D9332B-24DA-483F-8DEF-47B7B2017ABF}" srcId="{33CE8C10-C8A3-44B3-BDF5-2217460DB721}" destId="{59D84262-1B86-4802-B0CA-9CB8E058C769}" srcOrd="0" destOrd="0" parTransId="{FED45827-640E-4B0C-887A-837C718544F4}" sibTransId="{E8A2D91B-083D-41AA-A009-9A4337A218C2}"/>
    <dgm:cxn modelId="{110104D1-7E74-4880-949D-D01F7B841B4E}" type="presParOf" srcId="{7D73A672-83D5-4518-8F89-22F03596C04C}" destId="{48FD7D78-A6C9-4F38-8CFB-D680DDDA81CC}" srcOrd="0" destOrd="0" presId="urn:microsoft.com/office/officeart/2005/8/layout/default#1"/>
    <dgm:cxn modelId="{F085ECB7-7383-4B34-9256-C216EDC3D03F}" type="presParOf" srcId="{7D73A672-83D5-4518-8F89-22F03596C04C}" destId="{52FFCE06-4B9D-4ED8-A782-C5F4E4BBCBFB}" srcOrd="1" destOrd="0" presId="urn:microsoft.com/office/officeart/2005/8/layout/default#1"/>
    <dgm:cxn modelId="{2C4B609C-EDCE-49E5-83A2-344E5231133C}" type="presParOf" srcId="{7D73A672-83D5-4518-8F89-22F03596C04C}" destId="{FE3A1CAE-1F03-4A0F-A310-F27E676A3209}"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D7D78-A6C9-4F38-8CFB-D680DDDA81CC}">
      <dsp:nvSpPr>
        <dsp:cNvPr id="0" name=""/>
        <dsp:cNvSpPr/>
      </dsp:nvSpPr>
      <dsp:spPr>
        <a:xfrm>
          <a:off x="1299" y="362960"/>
          <a:ext cx="5066754" cy="777523"/>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Problema</a:t>
          </a:r>
          <a:endParaRPr lang="es-EC" sz="3000" b="1" kern="1200" dirty="0">
            <a:latin typeface="Times New Roman" pitchFamily="18" charset="0"/>
            <a:cs typeface="Times New Roman" pitchFamily="18" charset="0"/>
          </a:endParaRPr>
        </a:p>
      </dsp:txBody>
      <dsp:txXfrm>
        <a:off x="1299" y="362960"/>
        <a:ext cx="5066754" cy="777523"/>
      </dsp:txXfrm>
    </dsp:sp>
    <dsp:sp modelId="{FE3A1CAE-1F03-4A0F-A310-F27E676A3209}">
      <dsp:nvSpPr>
        <dsp:cNvPr id="0" name=""/>
        <dsp:cNvSpPr/>
      </dsp:nvSpPr>
      <dsp:spPr>
        <a:xfrm>
          <a:off x="5574728" y="362960"/>
          <a:ext cx="5066754" cy="777523"/>
        </a:xfrm>
        <a:prstGeom prst="rect">
          <a:avLst/>
        </a:prstGeom>
        <a:solidFill>
          <a:schemeClr val="accent3">
            <a:hueOff val="11250264"/>
            <a:satOff val="-16880"/>
            <a:lumOff val="-2745"/>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Justificación</a:t>
          </a:r>
          <a:endParaRPr lang="es-EC" sz="3000" b="1" kern="1200" dirty="0">
            <a:latin typeface="Times New Roman" pitchFamily="18" charset="0"/>
            <a:cs typeface="Times New Roman" pitchFamily="18" charset="0"/>
          </a:endParaRPr>
        </a:p>
      </dsp:txBody>
      <dsp:txXfrm>
        <a:off x="5574728" y="362960"/>
        <a:ext cx="5066754" cy="7775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6778" cy="714772"/>
          </a:xfrm>
          <a:prstGeom prst="rect">
            <a:avLst/>
          </a:prstGeom>
        </p:spPr>
        <p:txBody>
          <a:bodyPr vert="horz" lIns="138081" tIns="69041" rIns="138081" bIns="69041" rtlCol="0"/>
          <a:lstStyle>
            <a:lvl1pPr algn="l">
              <a:defRPr sz="1800"/>
            </a:lvl1pPr>
          </a:lstStyle>
          <a:p>
            <a:endParaRPr lang="es-EC"/>
          </a:p>
        </p:txBody>
      </p:sp>
      <p:sp>
        <p:nvSpPr>
          <p:cNvPr id="3" name="2 Marcador de fecha"/>
          <p:cNvSpPr>
            <a:spLocks noGrp="1"/>
          </p:cNvSpPr>
          <p:nvPr>
            <p:ph type="dt" idx="1"/>
          </p:nvPr>
        </p:nvSpPr>
        <p:spPr>
          <a:xfrm>
            <a:off x="5590427" y="0"/>
            <a:ext cx="4276778" cy="714772"/>
          </a:xfrm>
          <a:prstGeom prst="rect">
            <a:avLst/>
          </a:prstGeom>
        </p:spPr>
        <p:txBody>
          <a:bodyPr vert="horz" lIns="138081" tIns="69041" rIns="138081" bIns="69041" rtlCol="0"/>
          <a:lstStyle>
            <a:lvl1pPr algn="r">
              <a:defRPr sz="1800"/>
            </a:lvl1pPr>
          </a:lstStyle>
          <a:p>
            <a:fld id="{54E65839-AD54-4F0D-A52E-2D48BCAD068D}" type="datetimeFigureOut">
              <a:rPr lang="es-EC" smtClean="0"/>
              <a:pPr/>
              <a:t>17/01/2014</a:t>
            </a:fld>
            <a:endParaRPr lang="es-EC"/>
          </a:p>
        </p:txBody>
      </p:sp>
      <p:sp>
        <p:nvSpPr>
          <p:cNvPr id="4" name="3 Marcador de imagen de diapositiva"/>
          <p:cNvSpPr>
            <a:spLocks noGrp="1" noRot="1" noChangeAspect="1"/>
          </p:cNvSpPr>
          <p:nvPr>
            <p:ph type="sldImg" idx="2"/>
          </p:nvPr>
        </p:nvSpPr>
        <p:spPr>
          <a:xfrm>
            <a:off x="1362075" y="1071563"/>
            <a:ext cx="7145338" cy="5360987"/>
          </a:xfrm>
          <a:prstGeom prst="rect">
            <a:avLst/>
          </a:prstGeom>
          <a:noFill/>
          <a:ln w="12700">
            <a:solidFill>
              <a:prstClr val="black"/>
            </a:solidFill>
          </a:ln>
        </p:spPr>
        <p:txBody>
          <a:bodyPr vert="horz" lIns="138081" tIns="69041" rIns="138081" bIns="69041" rtlCol="0" anchor="ctr"/>
          <a:lstStyle/>
          <a:p>
            <a:endParaRPr lang="es-EC"/>
          </a:p>
        </p:txBody>
      </p:sp>
      <p:sp>
        <p:nvSpPr>
          <p:cNvPr id="5" name="4 Marcador de notas"/>
          <p:cNvSpPr>
            <a:spLocks noGrp="1"/>
          </p:cNvSpPr>
          <p:nvPr>
            <p:ph type="body" sz="quarter" idx="3"/>
          </p:nvPr>
        </p:nvSpPr>
        <p:spPr>
          <a:xfrm>
            <a:off x="986950" y="6790334"/>
            <a:ext cx="7895590" cy="6432947"/>
          </a:xfrm>
          <a:prstGeom prst="rect">
            <a:avLst/>
          </a:prstGeom>
        </p:spPr>
        <p:txBody>
          <a:bodyPr vert="horz" lIns="138081" tIns="69041" rIns="138081" bIns="6904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1" y="13578185"/>
            <a:ext cx="4276778" cy="714772"/>
          </a:xfrm>
          <a:prstGeom prst="rect">
            <a:avLst/>
          </a:prstGeom>
        </p:spPr>
        <p:txBody>
          <a:bodyPr vert="horz" lIns="138081" tIns="69041" rIns="138081" bIns="69041" rtlCol="0" anchor="b"/>
          <a:lstStyle>
            <a:lvl1pPr algn="l">
              <a:defRPr sz="1800"/>
            </a:lvl1pPr>
          </a:lstStyle>
          <a:p>
            <a:endParaRPr lang="es-EC"/>
          </a:p>
        </p:txBody>
      </p:sp>
      <p:sp>
        <p:nvSpPr>
          <p:cNvPr id="7" name="6 Marcador de número de diapositiva"/>
          <p:cNvSpPr>
            <a:spLocks noGrp="1"/>
          </p:cNvSpPr>
          <p:nvPr>
            <p:ph type="sldNum" sz="quarter" idx="5"/>
          </p:nvPr>
        </p:nvSpPr>
        <p:spPr>
          <a:xfrm>
            <a:off x="5590427" y="13578185"/>
            <a:ext cx="4276778" cy="714772"/>
          </a:xfrm>
          <a:prstGeom prst="rect">
            <a:avLst/>
          </a:prstGeom>
        </p:spPr>
        <p:txBody>
          <a:bodyPr vert="horz" lIns="138081" tIns="69041" rIns="138081" bIns="69041" rtlCol="0" anchor="b"/>
          <a:lstStyle>
            <a:lvl1pPr algn="r">
              <a:defRPr sz="1800"/>
            </a:lvl1pPr>
          </a:lstStyle>
          <a:p>
            <a:fld id="{D6F9145A-49CB-4396-84D4-C8C83C2BD507}" type="slidenum">
              <a:rPr lang="es-EC" smtClean="0"/>
              <a:pPr/>
              <a:t>‹Nº›</a:t>
            </a:fld>
            <a:endParaRPr lang="es-EC"/>
          </a:p>
        </p:txBody>
      </p:sp>
    </p:spTree>
    <p:extLst>
      <p:ext uri="{BB962C8B-B14F-4D97-AF65-F5344CB8AC3E}">
        <p14:creationId xmlns:p14="http://schemas.microsoft.com/office/powerpoint/2010/main" val="4105654599"/>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F9145A-49CB-4396-84D4-C8C83C2BD507}" type="slidenum">
              <a:rPr lang="es-EC" smtClean="0"/>
              <a:pPr/>
              <a:t>1</a:t>
            </a:fld>
            <a:endParaRPr lang="es-EC"/>
          </a:p>
        </p:txBody>
      </p:sp>
    </p:spTree>
    <p:extLst>
      <p:ext uri="{BB962C8B-B14F-4D97-AF65-F5344CB8AC3E}">
        <p14:creationId xmlns:p14="http://schemas.microsoft.com/office/powerpoint/2010/main" val="64808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6F9145A-49CB-4396-84D4-C8C83C2BD507}" type="slidenum">
              <a:rPr lang="es-EC" smtClean="0"/>
              <a:pPr/>
              <a:t>5</a:t>
            </a:fld>
            <a:endParaRPr lang="es-EC" dirty="0"/>
          </a:p>
        </p:txBody>
      </p:sp>
    </p:spTree>
    <p:extLst>
      <p:ext uri="{BB962C8B-B14F-4D97-AF65-F5344CB8AC3E}">
        <p14:creationId xmlns:p14="http://schemas.microsoft.com/office/powerpoint/2010/main" val="284002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12588240" y="4267"/>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3520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Subtítulo"/>
          <p:cNvSpPr>
            <a:spLocks noGrp="1"/>
          </p:cNvSpPr>
          <p:nvPr>
            <p:ph type="subTitle" idx="1"/>
          </p:nvPr>
        </p:nvSpPr>
        <p:spPr>
          <a:xfrm>
            <a:off x="1920240" y="3947160"/>
            <a:ext cx="8961120" cy="2453640"/>
          </a:xfrm>
        </p:spPr>
        <p:txBody>
          <a:bodyPr/>
          <a:lstStyle>
            <a:lvl1pPr marL="0" indent="0" algn="ctr">
              <a:buNone/>
              <a:defRPr sz="2200" b="1" cap="all" spc="350" baseline="0">
                <a:solidFill>
                  <a:schemeClr val="tx2"/>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217627" y="3388157"/>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3" name="12 Elipse"/>
          <p:cNvSpPr/>
          <p:nvPr/>
        </p:nvSpPr>
        <p:spPr>
          <a:xfrm>
            <a:off x="5974080" y="2961437"/>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4" name="13 Elipse"/>
          <p:cNvSpPr/>
          <p:nvPr/>
        </p:nvSpPr>
        <p:spPr>
          <a:xfrm>
            <a:off x="6106363" y="3093720"/>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6080760" y="3079231"/>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8" name="7 Título"/>
          <p:cNvSpPr>
            <a:spLocks noGrp="1"/>
          </p:cNvSpPr>
          <p:nvPr>
            <p:ph type="ctrTitle"/>
          </p:nvPr>
        </p:nvSpPr>
        <p:spPr>
          <a:xfrm>
            <a:off x="960120" y="533400"/>
            <a:ext cx="10881360" cy="2453640"/>
          </a:xfrm>
        </p:spPr>
        <p:txBody>
          <a:bodyPr anchor="b"/>
          <a:lstStyle>
            <a:lvl1pPr>
              <a:defRPr sz="59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1F55992-2BD3-4E5F-A9FD-53A44A889CC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a:spLocks noChangeArrowheads="1"/>
          </p:cNvSpPr>
          <p:nvPr/>
        </p:nvSpPr>
        <p:spPr bwMode="white">
          <a:xfrm>
            <a:off x="9814560" y="0"/>
            <a:ext cx="298704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white">
          <a:xfrm>
            <a:off x="0" y="0"/>
            <a:ext cx="12801600" cy="21762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1" name="10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3" name="12 Conector recto"/>
          <p:cNvSpPr>
            <a:spLocks noChangeShapeType="1"/>
          </p:cNvSpPr>
          <p:nvPr/>
        </p:nvSpPr>
        <p:spPr bwMode="auto">
          <a:xfrm rot="5400000">
            <a:off x="5630570" y="4589374"/>
            <a:ext cx="874349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4" name="13 Elipse"/>
          <p:cNvSpPr/>
          <p:nvPr/>
        </p:nvSpPr>
        <p:spPr>
          <a:xfrm>
            <a:off x="9575597" y="4096068"/>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Elipse"/>
          <p:cNvSpPr/>
          <p:nvPr/>
        </p:nvSpPr>
        <p:spPr>
          <a:xfrm>
            <a:off x="9707880" y="4228351"/>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9682277" y="4213862"/>
            <a:ext cx="640080" cy="617855"/>
          </a:xfrm>
        </p:spPr>
        <p:txBody>
          <a:bodyPr/>
          <a:lstStyle/>
          <a:p>
            <a:fld id="{F1F55992-2BD3-4E5F-A9FD-53A44A889CCF}" type="slidenum">
              <a:rPr lang="es-EC" smtClean="0"/>
              <a:pPr/>
              <a:t>‹Nº›</a:t>
            </a:fld>
            <a:endParaRPr lang="es-EC"/>
          </a:p>
        </p:txBody>
      </p:sp>
      <p:sp>
        <p:nvSpPr>
          <p:cNvPr id="3" name="2 Marcador de texto vertical"/>
          <p:cNvSpPr>
            <a:spLocks noGrp="1"/>
          </p:cNvSpPr>
          <p:nvPr>
            <p:ph type="body" orient="vert" idx="1"/>
          </p:nvPr>
        </p:nvSpPr>
        <p:spPr>
          <a:xfrm>
            <a:off x="426720" y="426720"/>
            <a:ext cx="9174480" cy="814991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10347960" y="426722"/>
            <a:ext cx="2026920" cy="819213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6106363" y="1436921"/>
            <a:ext cx="640080" cy="617855"/>
          </a:xfrm>
        </p:spPr>
        <p:txBody>
          <a:bodyPr/>
          <a:lstStyle/>
          <a:p>
            <a:fld id="{F1F55992-2BD3-4E5F-A9FD-53A44A889CCF}" type="slidenum">
              <a:rPr lang="es-EC" smtClean="0"/>
              <a:pPr/>
              <a:t>‹Nº›</a:t>
            </a:fld>
            <a:endParaRPr lang="es-EC"/>
          </a:p>
        </p:txBody>
      </p:sp>
      <p:sp>
        <p:nvSpPr>
          <p:cNvPr id="8" name="7 Marcador de contenido"/>
          <p:cNvSpPr>
            <a:spLocks noGrp="1"/>
          </p:cNvSpPr>
          <p:nvPr>
            <p:ph sz="quarter" idx="1"/>
          </p:nvPr>
        </p:nvSpPr>
        <p:spPr>
          <a:xfrm>
            <a:off x="422453" y="2137867"/>
            <a:ext cx="11905488" cy="6400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12588240" y="2667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213360" y="3200400"/>
            <a:ext cx="12366346" cy="426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2" name="11 Rectángulo"/>
          <p:cNvSpPr>
            <a:spLocks noChangeArrowheads="1"/>
          </p:cNvSpPr>
          <p:nvPr/>
        </p:nvSpPr>
        <p:spPr bwMode="auto">
          <a:xfrm>
            <a:off x="217627" y="199293"/>
            <a:ext cx="12366346" cy="299557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3" name="2 Marcador de texto"/>
          <p:cNvSpPr>
            <a:spLocks noGrp="1"/>
          </p:cNvSpPr>
          <p:nvPr>
            <p:ph type="body" idx="1"/>
          </p:nvPr>
        </p:nvSpPr>
        <p:spPr>
          <a:xfrm>
            <a:off x="1915796" y="3840481"/>
            <a:ext cx="9072244" cy="2342515"/>
          </a:xfrm>
        </p:spPr>
        <p:txBody>
          <a:bodyPr anchor="t"/>
          <a:lstStyle>
            <a:lvl1pPr marL="0" indent="0" algn="ctr">
              <a:buNone/>
              <a:defRPr sz="2200" b="1" cap="all" spc="350" baseline="0">
                <a:solidFill>
                  <a:schemeClr val="tx2"/>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4" name="13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8" name="7 Conector recto"/>
          <p:cNvSpPr>
            <a:spLocks noChangeShapeType="1"/>
          </p:cNvSpPr>
          <p:nvPr/>
        </p:nvSpPr>
        <p:spPr bwMode="auto">
          <a:xfrm>
            <a:off x="213360" y="3413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Elipse"/>
          <p:cNvSpPr/>
          <p:nvPr/>
        </p:nvSpPr>
        <p:spPr>
          <a:xfrm>
            <a:off x="5974080" y="2961437"/>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10 Elipse"/>
          <p:cNvSpPr/>
          <p:nvPr/>
        </p:nvSpPr>
        <p:spPr>
          <a:xfrm>
            <a:off x="6106363" y="3093720"/>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080760" y="3079231"/>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2" name="1 Título"/>
          <p:cNvSpPr>
            <a:spLocks noGrp="1"/>
          </p:cNvSpPr>
          <p:nvPr>
            <p:ph type="title"/>
          </p:nvPr>
        </p:nvSpPr>
        <p:spPr>
          <a:xfrm>
            <a:off x="1011238" y="746760"/>
            <a:ext cx="10881360" cy="2133600"/>
          </a:xfrm>
        </p:spPr>
        <p:txBody>
          <a:bodyPr anchor="b"/>
          <a:lstStyle>
            <a:lvl1pPr algn="ctr">
              <a:buNone/>
              <a:defRPr sz="59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22453" y="320040"/>
            <a:ext cx="11948160" cy="1062533"/>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8107680" y="8973922"/>
            <a:ext cx="4262933" cy="512064"/>
          </a:xfrm>
        </p:spPr>
        <p:txBody>
          <a:bodyPr/>
          <a:lstStyle/>
          <a:p>
            <a:fld id="{15D3FE81-8AD3-4709-860D-DD53FB07A55C}" type="datetimeFigureOut">
              <a:rPr lang="es-EC" smtClean="0"/>
              <a:pPr/>
              <a:t>17/01/2014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1F55992-2BD3-4E5F-A9FD-53A44A889CCF}" type="slidenum">
              <a:rPr lang="es-EC" smtClean="0"/>
              <a:pPr/>
              <a:t>‹Nº›</a:t>
            </a:fld>
            <a:endParaRPr lang="es-EC"/>
          </a:p>
        </p:txBody>
      </p:sp>
      <p:sp>
        <p:nvSpPr>
          <p:cNvPr id="8" name="7 Conector recto"/>
          <p:cNvSpPr>
            <a:spLocks noChangeShapeType="1"/>
          </p:cNvSpPr>
          <p:nvPr/>
        </p:nvSpPr>
        <p:spPr bwMode="auto">
          <a:xfrm flipV="1">
            <a:off x="6388313" y="2205913"/>
            <a:ext cx="12489" cy="6747380"/>
          </a:xfrm>
          <a:prstGeom prst="line">
            <a:avLst/>
          </a:prstGeom>
          <a:noFill/>
          <a:ln w="9525" cap="flat" cmpd="sng" algn="ctr">
            <a:solidFill>
              <a:schemeClr val="tx2"/>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0" name="9 Marcador de contenido"/>
          <p:cNvSpPr>
            <a:spLocks noGrp="1"/>
          </p:cNvSpPr>
          <p:nvPr>
            <p:ph sz="half" idx="1"/>
          </p:nvPr>
        </p:nvSpPr>
        <p:spPr>
          <a:xfrm>
            <a:off x="422453" y="1920240"/>
            <a:ext cx="5654040" cy="6554419"/>
          </a:xfrm>
        </p:spPr>
        <p:txBody>
          <a:bodyPr/>
          <a:lstStyle>
            <a:lvl1pPr>
              <a:defRPr sz="3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6720840" y="1920240"/>
            <a:ext cx="5654040" cy="6554419"/>
          </a:xfrm>
        </p:spPr>
        <p:txBody>
          <a:bodyPr/>
          <a:lstStyle>
            <a:lvl1pPr>
              <a:defRPr sz="3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6400800" y="3080385"/>
            <a:ext cx="0" cy="5863133"/>
          </a:xfrm>
          <a:prstGeom prst="line">
            <a:avLst/>
          </a:prstGeom>
          <a:noFill/>
          <a:ln w="9525" cap="flat" cmpd="sng" algn="ctr">
            <a:solidFill>
              <a:schemeClr val="tx2"/>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20" name="19 Rectángulo"/>
          <p:cNvSpPr>
            <a:spLocks noChangeArrowheads="1"/>
          </p:cNvSpPr>
          <p:nvPr/>
        </p:nvSpPr>
        <p:spPr bwMode="white">
          <a:xfrm>
            <a:off x="0" y="0"/>
            <a:ext cx="12801600" cy="20269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21" name="20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22" name="21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1" name="10 Rectángulo"/>
          <p:cNvSpPr/>
          <p:nvPr/>
        </p:nvSpPr>
        <p:spPr>
          <a:xfrm>
            <a:off x="213360" y="1920240"/>
            <a:ext cx="12366346" cy="12801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12 Rectángulo"/>
          <p:cNvSpPr>
            <a:spLocks noChangeArrowheads="1"/>
          </p:cNvSpPr>
          <p:nvPr/>
        </p:nvSpPr>
        <p:spPr bwMode="auto">
          <a:xfrm>
            <a:off x="204292" y="8948319"/>
            <a:ext cx="12366346" cy="43525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3" name="2 Marcador de texto"/>
          <p:cNvSpPr>
            <a:spLocks noGrp="1"/>
          </p:cNvSpPr>
          <p:nvPr>
            <p:ph type="body" idx="1"/>
          </p:nvPr>
        </p:nvSpPr>
        <p:spPr>
          <a:xfrm>
            <a:off x="422453" y="2133600"/>
            <a:ext cx="5656263" cy="102616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3100" b="1" dirty="0" smtClean="0">
                <a:solidFill>
                  <a:srgbClr val="FFFFFF"/>
                </a:solidFill>
              </a:defRPr>
            </a:lvl1pPr>
            <a:lvl2pPr>
              <a:buNone/>
              <a:defRPr sz="28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707863" y="2133600"/>
            <a:ext cx="5658485" cy="102412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3100" b="1"/>
            </a:lvl1pPr>
            <a:lvl2pPr>
              <a:buNone/>
              <a:defRPr sz="28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8" name="7 Marcador de pie de página"/>
          <p:cNvSpPr>
            <a:spLocks noGrp="1"/>
          </p:cNvSpPr>
          <p:nvPr>
            <p:ph type="ftr" sz="quarter" idx="11"/>
          </p:nvPr>
        </p:nvSpPr>
        <p:spPr>
          <a:xfrm>
            <a:off x="426720" y="8973922"/>
            <a:ext cx="5013960" cy="512064"/>
          </a:xfrm>
        </p:spPr>
        <p:txBody>
          <a:bodyPr/>
          <a:lstStyle/>
          <a:p>
            <a:endParaRPr lang="es-EC"/>
          </a:p>
        </p:txBody>
      </p:sp>
      <p:sp>
        <p:nvSpPr>
          <p:cNvPr id="15" name="14 Conector recto"/>
          <p:cNvSpPr>
            <a:spLocks noChangeShapeType="1"/>
          </p:cNvSpPr>
          <p:nvPr/>
        </p:nvSpPr>
        <p:spPr bwMode="auto">
          <a:xfrm>
            <a:off x="213360" y="1792224"/>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4" name="23 Marcador de contenido"/>
          <p:cNvSpPr>
            <a:spLocks noGrp="1"/>
          </p:cNvSpPr>
          <p:nvPr>
            <p:ph sz="quarter" idx="2"/>
          </p:nvPr>
        </p:nvSpPr>
        <p:spPr>
          <a:xfrm>
            <a:off x="422453" y="3459936"/>
            <a:ext cx="5658307" cy="5345766"/>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6720840" y="3459936"/>
            <a:ext cx="5654040" cy="5351069"/>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5974080" y="133845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7" name="26 Elipse"/>
          <p:cNvSpPr/>
          <p:nvPr/>
        </p:nvSpPr>
        <p:spPr>
          <a:xfrm>
            <a:off x="6106363" y="147073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6080760" y="1459383"/>
            <a:ext cx="640080" cy="617855"/>
          </a:xfrm>
        </p:spPr>
        <p:txBody>
          <a:bodyPr/>
          <a:lstStyle>
            <a:lvl1pPr algn="ctr">
              <a:defRPr/>
            </a:lvl1pPr>
          </a:lstStyle>
          <a:p>
            <a:fld id="{F1F55992-2BD3-4E5F-A9FD-53A44A889CCF}"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6080760" y="1450429"/>
            <a:ext cx="640080" cy="617855"/>
          </a:xfrm>
        </p:spPr>
        <p:txBody>
          <a:bodyPr/>
          <a:lstStyle/>
          <a:p>
            <a:fld id="{F1F55992-2BD3-4E5F-A9FD-53A44A889CC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a:spLocks noChangeArrowheads="1"/>
          </p:cNvSpPr>
          <p:nvPr/>
        </p:nvSpPr>
        <p:spPr bwMode="white">
          <a:xfrm>
            <a:off x="0" y="0"/>
            <a:ext cx="12801600" cy="217627"/>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0" name="9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Rectángulo"/>
          <p:cNvSpPr>
            <a:spLocks noChangeArrowheads="1"/>
          </p:cNvSpPr>
          <p:nvPr/>
        </p:nvSpPr>
        <p:spPr bwMode="auto">
          <a:xfrm>
            <a:off x="204825" y="8948319"/>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6" name="5 Rectángulo"/>
          <p:cNvSpPr>
            <a:spLocks noChangeArrowheads="1"/>
          </p:cNvSpPr>
          <p:nvPr/>
        </p:nvSpPr>
        <p:spPr bwMode="auto">
          <a:xfrm>
            <a:off x="213360" y="221894"/>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 name="1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5974080" y="8854440"/>
            <a:ext cx="853440" cy="617854"/>
          </a:xfrm>
        </p:spPr>
        <p:txBody>
          <a:bodyPr/>
          <a:lstStyle>
            <a:lvl1pPr>
              <a:defRPr>
                <a:solidFill>
                  <a:srgbClr val="FFFFFF"/>
                </a:solidFill>
              </a:defRPr>
            </a:lvl1pPr>
          </a:lstStyle>
          <a:p>
            <a:fld id="{F1F55992-2BD3-4E5F-A9FD-53A44A889CC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213360" y="213360"/>
            <a:ext cx="12366346" cy="42672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5" name="14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0"/>
            <a:ext cx="12801600" cy="16642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7" name="16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3" name="12 Rectángulo"/>
          <p:cNvSpPr/>
          <p:nvPr/>
        </p:nvSpPr>
        <p:spPr>
          <a:xfrm>
            <a:off x="213360" y="853440"/>
            <a:ext cx="3840480" cy="8214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 name="1 Título"/>
          <p:cNvSpPr>
            <a:spLocks noGrp="1"/>
          </p:cNvSpPr>
          <p:nvPr>
            <p:ph type="title"/>
          </p:nvPr>
        </p:nvSpPr>
        <p:spPr>
          <a:xfrm>
            <a:off x="533400" y="1280160"/>
            <a:ext cx="3307080" cy="1386840"/>
          </a:xfrm>
        </p:spPr>
        <p:txBody>
          <a:bodyPr anchor="b">
            <a:noAutofit/>
          </a:bodyPr>
          <a:lstStyle>
            <a:lvl1pPr algn="l">
              <a:buNone/>
              <a:defRPr sz="31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3400" y="2773681"/>
            <a:ext cx="3307080" cy="5802948"/>
          </a:xfrm>
        </p:spPr>
        <p:txBody>
          <a:bodyPr/>
          <a:lstStyle>
            <a:lvl1pPr marL="0" indent="0">
              <a:spcAft>
                <a:spcPts val="1400"/>
              </a:spcAft>
              <a:buNone/>
              <a:defRPr sz="2200">
                <a:solidFill>
                  <a:srgbClr val="FFFFFF"/>
                </a:solidFill>
              </a:defRPr>
            </a:lvl1pPr>
            <a:lvl2pPr>
              <a:buNone/>
              <a:defRPr sz="1700"/>
            </a:lvl2pPr>
            <a:lvl3pPr>
              <a:buNone/>
              <a:defRPr sz="1400"/>
            </a:lvl3pPr>
            <a:lvl4pPr>
              <a:buNone/>
              <a:defRPr sz="1300"/>
            </a:lvl4pPr>
            <a:lvl5pPr>
              <a:buNone/>
              <a:defRPr sz="13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213360" y="213360"/>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9" name="8 Conector recto"/>
          <p:cNvSpPr>
            <a:spLocks noChangeShapeType="1"/>
          </p:cNvSpPr>
          <p:nvPr/>
        </p:nvSpPr>
        <p:spPr bwMode="auto">
          <a:xfrm>
            <a:off x="213360" y="746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20" name="19 Marcador de contenido"/>
          <p:cNvSpPr>
            <a:spLocks noGrp="1"/>
          </p:cNvSpPr>
          <p:nvPr>
            <p:ph sz="quarter" idx="1"/>
          </p:nvPr>
        </p:nvSpPr>
        <p:spPr>
          <a:xfrm>
            <a:off x="4373880" y="960120"/>
            <a:ext cx="7894320" cy="757428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813560" y="32004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10 Elipse"/>
          <p:cNvSpPr/>
          <p:nvPr/>
        </p:nvSpPr>
        <p:spPr>
          <a:xfrm>
            <a:off x="1945843" y="45232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920240" y="437834"/>
            <a:ext cx="640080" cy="617855"/>
          </a:xfrm>
        </p:spPr>
        <p:txBody>
          <a:bodyPr/>
          <a:lstStyle>
            <a:lvl1pPr>
              <a:defRPr>
                <a:solidFill>
                  <a:schemeClr val="accent3">
                    <a:shade val="75000"/>
                  </a:schemeClr>
                </a:solidFill>
              </a:defRPr>
            </a:lvl1pPr>
          </a:lstStyle>
          <a:p>
            <a:fld id="{F1F55992-2BD3-4E5F-A9FD-53A44A889CCF}" type="slidenum">
              <a:rPr lang="es-EC" smtClean="0"/>
              <a:pPr/>
              <a:t>‹Nº›</a:t>
            </a:fld>
            <a:endParaRPr lang="es-EC"/>
          </a:p>
        </p:txBody>
      </p:sp>
      <p:sp>
        <p:nvSpPr>
          <p:cNvPr id="21" name="20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Marcador de fecha"/>
          <p:cNvSpPr>
            <a:spLocks noGrp="1"/>
          </p:cNvSpPr>
          <p:nvPr>
            <p:ph type="dt" sz="half" idx="10"/>
          </p:nvPr>
        </p:nvSpPr>
        <p:spPr/>
        <p:txBody>
          <a:bodyPr/>
          <a:lstStyle/>
          <a:p>
            <a:fld id="{15D3FE81-8AD3-4709-860D-DD53FB07A55C}" type="datetimeFigureOut">
              <a:rPr lang="es-EC" smtClean="0"/>
              <a:pPr/>
              <a:t>17/01/2014</a:t>
            </a:fld>
            <a:endParaRPr lang="es-EC"/>
          </a:p>
        </p:txBody>
      </p:sp>
      <p:sp>
        <p:nvSpPr>
          <p:cNvPr id="6" name="5 Marcador de pie de página"/>
          <p:cNvSpPr>
            <a:spLocks noGrp="1"/>
          </p:cNvSpPr>
          <p:nvPr>
            <p:ph type="ftr" sz="quarter" idx="11"/>
          </p:nvPr>
        </p:nvSpPr>
        <p:spPr>
          <a:xfrm>
            <a:off x="422453" y="8975187"/>
            <a:ext cx="4736592" cy="512064"/>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213360" y="746760"/>
            <a:ext cx="1236634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7" name="16 Rectángulo"/>
          <p:cNvSpPr>
            <a:spLocks noChangeArrowheads="1"/>
          </p:cNvSpPr>
          <p:nvPr/>
        </p:nvSpPr>
        <p:spPr bwMode="white">
          <a:xfrm>
            <a:off x="0" y="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20" name="19 Rectángulo"/>
          <p:cNvSpPr>
            <a:spLocks noChangeArrowheads="1"/>
          </p:cNvSpPr>
          <p:nvPr/>
        </p:nvSpPr>
        <p:spPr bwMode="auto">
          <a:xfrm>
            <a:off x="213360" y="213360"/>
            <a:ext cx="12366346" cy="42245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8" name="7 Rectángulo"/>
          <p:cNvSpPr/>
          <p:nvPr/>
        </p:nvSpPr>
        <p:spPr>
          <a:xfrm>
            <a:off x="213360" y="853440"/>
            <a:ext cx="3840480" cy="821436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2" name="11 Elipse"/>
          <p:cNvSpPr/>
          <p:nvPr/>
        </p:nvSpPr>
        <p:spPr>
          <a:xfrm>
            <a:off x="1813560" y="32004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12 Elipse"/>
          <p:cNvSpPr/>
          <p:nvPr/>
        </p:nvSpPr>
        <p:spPr>
          <a:xfrm>
            <a:off x="1945843" y="45232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920240" y="437834"/>
            <a:ext cx="640080" cy="617855"/>
          </a:xfrm>
        </p:spPr>
        <p:txBody>
          <a:bodyPr/>
          <a:lstStyle/>
          <a:p>
            <a:fld id="{F1F55992-2BD3-4E5F-A9FD-53A44A889CCF}" type="slidenum">
              <a:rPr lang="es-EC" smtClean="0"/>
              <a:pPr/>
              <a:t>‹Nº›</a:t>
            </a:fld>
            <a:endParaRPr lang="es-EC"/>
          </a:p>
        </p:txBody>
      </p:sp>
      <p:sp>
        <p:nvSpPr>
          <p:cNvPr id="2" name="1 Título"/>
          <p:cNvSpPr>
            <a:spLocks noGrp="1"/>
          </p:cNvSpPr>
          <p:nvPr>
            <p:ph type="title"/>
          </p:nvPr>
        </p:nvSpPr>
        <p:spPr>
          <a:xfrm>
            <a:off x="4200525" y="7040880"/>
            <a:ext cx="8214360" cy="1706880"/>
          </a:xfrm>
        </p:spPr>
        <p:txBody>
          <a:bodyPr anchor="t">
            <a:noAutofit/>
          </a:bodyPr>
          <a:lstStyle>
            <a:lvl1pPr algn="l">
              <a:buNone/>
              <a:defRPr sz="3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200525" y="853440"/>
            <a:ext cx="8214360" cy="5974080"/>
          </a:xfrm>
        </p:spPr>
        <p:txBody>
          <a:bodyPr/>
          <a:lstStyle>
            <a:lvl1pPr marL="0" indent="0">
              <a:buNone/>
              <a:defRPr sz="45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33400" y="1386840"/>
            <a:ext cx="3413760" cy="7360920"/>
          </a:xfrm>
        </p:spPr>
        <p:txBody>
          <a:bodyPr/>
          <a:lstStyle>
            <a:lvl1pPr marL="0" indent="0">
              <a:spcAft>
                <a:spcPts val="1400"/>
              </a:spcAft>
              <a:buFontTx/>
              <a:buNone/>
              <a:defRPr sz="2200">
                <a:solidFill>
                  <a:srgbClr val="FFFFFF"/>
                </a:solidFill>
              </a:defRPr>
            </a:lvl1pPr>
            <a:lvl2pPr>
              <a:defRPr sz="1700"/>
            </a:lvl2pPr>
            <a:lvl3pPr>
              <a:defRPr sz="1400"/>
            </a:lvl3pPr>
            <a:lvl4pPr>
              <a:defRPr sz="1300"/>
            </a:lvl4pPr>
            <a:lvl5pPr>
              <a:defRPr sz="13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5" name="4 Marcador de fecha"/>
          <p:cNvSpPr>
            <a:spLocks noGrp="1"/>
          </p:cNvSpPr>
          <p:nvPr>
            <p:ph type="dt" sz="half" idx="10"/>
          </p:nvPr>
        </p:nvSpPr>
        <p:spPr>
          <a:xfrm>
            <a:off x="8103413" y="8966978"/>
            <a:ext cx="4262933" cy="512064"/>
          </a:xfrm>
        </p:spPr>
        <p:txBody>
          <a:bodyPr/>
          <a:lstStyle/>
          <a:p>
            <a:fld id="{15D3FE81-8AD3-4709-860D-DD53FB07A55C}" type="datetimeFigureOut">
              <a:rPr lang="es-EC" smtClean="0"/>
              <a:pPr/>
              <a:t>17/01/2014</a:t>
            </a:fld>
            <a:endParaRPr lang="es-EC"/>
          </a:p>
        </p:txBody>
      </p:sp>
      <p:sp>
        <p:nvSpPr>
          <p:cNvPr id="6" name="5 Marcador de pie de página"/>
          <p:cNvSpPr>
            <a:spLocks noGrp="1"/>
          </p:cNvSpPr>
          <p:nvPr>
            <p:ph type="ftr" sz="quarter" idx="11"/>
          </p:nvPr>
        </p:nvSpPr>
        <p:spPr>
          <a:xfrm>
            <a:off x="422453" y="8975187"/>
            <a:ext cx="5018227" cy="512064"/>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9387840"/>
            <a:ext cx="12801600" cy="2133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6" name="15 Rectángulo"/>
          <p:cNvSpPr>
            <a:spLocks noChangeArrowheads="1"/>
          </p:cNvSpPr>
          <p:nvPr/>
        </p:nvSpPr>
        <p:spPr bwMode="white">
          <a:xfrm>
            <a:off x="0" y="1"/>
            <a:ext cx="12801600" cy="1950719"/>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8" name="17 Rectángulo"/>
          <p:cNvSpPr>
            <a:spLocks noChangeArrowheads="1"/>
          </p:cNvSpPr>
          <p:nvPr/>
        </p:nvSpPr>
        <p:spPr bwMode="white">
          <a:xfrm>
            <a:off x="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9" name="18 Rectángulo"/>
          <p:cNvSpPr>
            <a:spLocks noChangeArrowheads="1"/>
          </p:cNvSpPr>
          <p:nvPr/>
        </p:nvSpPr>
        <p:spPr bwMode="white">
          <a:xfrm>
            <a:off x="12588240" y="0"/>
            <a:ext cx="213360" cy="9601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9" name="8 Rectángulo"/>
          <p:cNvSpPr>
            <a:spLocks noChangeArrowheads="1"/>
          </p:cNvSpPr>
          <p:nvPr/>
        </p:nvSpPr>
        <p:spPr bwMode="auto">
          <a:xfrm>
            <a:off x="209093" y="8943740"/>
            <a:ext cx="12366346" cy="43338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28016" tIns="64008" rIns="128016" bIns="64008" anchor="ctr" compatLnSpc="1"/>
          <a:lstStyle/>
          <a:p>
            <a:endParaRPr kumimoji="0" lang="en-US"/>
          </a:p>
        </p:txBody>
      </p:sp>
      <p:sp>
        <p:nvSpPr>
          <p:cNvPr id="14" name="13 Marcador de fecha"/>
          <p:cNvSpPr>
            <a:spLocks noGrp="1"/>
          </p:cNvSpPr>
          <p:nvPr>
            <p:ph type="dt" sz="half" idx="2"/>
          </p:nvPr>
        </p:nvSpPr>
        <p:spPr>
          <a:xfrm>
            <a:off x="8107680" y="8966978"/>
            <a:ext cx="4262933" cy="512064"/>
          </a:xfrm>
          <a:prstGeom prst="rect">
            <a:avLst/>
          </a:prstGeom>
        </p:spPr>
        <p:txBody>
          <a:bodyPr vert="horz" lIns="128016" tIns="64008" rIns="128016" bIns="64008"/>
          <a:lstStyle>
            <a:lvl1pPr algn="r" eaLnBrk="1" latinLnBrk="0" hangingPunct="1">
              <a:defRPr kumimoji="0" sz="2000">
                <a:solidFill>
                  <a:srgbClr val="FFFFFF"/>
                </a:solidFill>
              </a:defRPr>
            </a:lvl1pPr>
          </a:lstStyle>
          <a:p>
            <a:fld id="{15D3FE81-8AD3-4709-860D-DD53FB07A55C}" type="datetimeFigureOut">
              <a:rPr lang="es-EC" smtClean="0"/>
              <a:pPr/>
              <a:t>17/01/2014</a:t>
            </a:fld>
            <a:endParaRPr lang="es-EC"/>
          </a:p>
        </p:txBody>
      </p:sp>
      <p:sp>
        <p:nvSpPr>
          <p:cNvPr id="3" name="2 Marcador de pie de página"/>
          <p:cNvSpPr>
            <a:spLocks noGrp="1"/>
          </p:cNvSpPr>
          <p:nvPr>
            <p:ph type="ftr" sz="quarter" idx="3"/>
          </p:nvPr>
        </p:nvSpPr>
        <p:spPr>
          <a:xfrm>
            <a:off x="426720" y="8975187"/>
            <a:ext cx="5013960" cy="512064"/>
          </a:xfrm>
          <a:prstGeom prst="rect">
            <a:avLst/>
          </a:prstGeom>
        </p:spPr>
        <p:txBody>
          <a:bodyPr vert="horz" lIns="128016" tIns="64008" rIns="128016" bIns="64008"/>
          <a:lstStyle>
            <a:lvl1pPr algn="l" eaLnBrk="1" latinLnBrk="0" hangingPunct="1">
              <a:defRPr kumimoji="0" sz="1700">
                <a:solidFill>
                  <a:srgbClr val="FFFFFF"/>
                </a:solidFill>
              </a:defRPr>
            </a:lvl1pPr>
          </a:lstStyle>
          <a:p>
            <a:endParaRPr lang="es-EC"/>
          </a:p>
        </p:txBody>
      </p:sp>
      <p:sp>
        <p:nvSpPr>
          <p:cNvPr id="8" name="7 Rectángulo"/>
          <p:cNvSpPr>
            <a:spLocks noChangeArrowheads="1"/>
          </p:cNvSpPr>
          <p:nvPr/>
        </p:nvSpPr>
        <p:spPr bwMode="auto">
          <a:xfrm>
            <a:off x="213360" y="217627"/>
            <a:ext cx="12366346" cy="9165946"/>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28016" tIns="64008" rIns="128016" bIns="64008" anchor="ctr" compatLnSpc="1"/>
          <a:lstStyle/>
          <a:p>
            <a:endParaRPr kumimoji="0" lang="en-US" dirty="0"/>
          </a:p>
        </p:txBody>
      </p:sp>
      <p:sp>
        <p:nvSpPr>
          <p:cNvPr id="10" name="9 Conector recto"/>
          <p:cNvSpPr>
            <a:spLocks noChangeShapeType="1"/>
          </p:cNvSpPr>
          <p:nvPr/>
        </p:nvSpPr>
        <p:spPr bwMode="auto">
          <a:xfrm>
            <a:off x="213360" y="1787440"/>
            <a:ext cx="1236634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28016" tIns="64008" rIns="128016" bIns="64008" anchor="ctr" compatLnSpc="1"/>
          <a:lstStyle/>
          <a:p>
            <a:endParaRPr kumimoji="0" lang="en-US"/>
          </a:p>
        </p:txBody>
      </p:sp>
      <p:sp>
        <p:nvSpPr>
          <p:cNvPr id="12" name="11 Elipse"/>
          <p:cNvSpPr/>
          <p:nvPr/>
        </p:nvSpPr>
        <p:spPr>
          <a:xfrm>
            <a:off x="5974080" y="1338450"/>
            <a:ext cx="853440" cy="85344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5" name="14 Elipse"/>
          <p:cNvSpPr/>
          <p:nvPr/>
        </p:nvSpPr>
        <p:spPr>
          <a:xfrm>
            <a:off x="6106363" y="1470733"/>
            <a:ext cx="588874" cy="58887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6080760" y="1456244"/>
            <a:ext cx="640080" cy="617855"/>
          </a:xfrm>
          <a:prstGeom prst="rect">
            <a:avLst/>
          </a:prstGeom>
        </p:spPr>
        <p:txBody>
          <a:bodyPr vert="horz" lIns="64008" tIns="64008" rIns="64008" bIns="64008" anchor="ctr">
            <a:normAutofit/>
          </a:bodyPr>
          <a:lstStyle>
            <a:lvl1pPr algn="ctr" eaLnBrk="1" latinLnBrk="0" hangingPunct="1">
              <a:defRPr kumimoji="0" sz="2200">
                <a:solidFill>
                  <a:schemeClr val="accent3">
                    <a:shade val="75000"/>
                  </a:schemeClr>
                </a:solidFill>
              </a:defRPr>
            </a:lvl1pPr>
          </a:lstStyle>
          <a:p>
            <a:fld id="{F1F55992-2BD3-4E5F-A9FD-53A44A889CCF}" type="slidenum">
              <a:rPr lang="es-EC" smtClean="0"/>
              <a:pPr/>
              <a:t>‹Nº›</a:t>
            </a:fld>
            <a:endParaRPr lang="es-EC"/>
          </a:p>
        </p:txBody>
      </p:sp>
      <p:sp>
        <p:nvSpPr>
          <p:cNvPr id="22" name="21 Marcador de título"/>
          <p:cNvSpPr>
            <a:spLocks noGrp="1"/>
          </p:cNvSpPr>
          <p:nvPr>
            <p:ph type="title"/>
          </p:nvPr>
        </p:nvSpPr>
        <p:spPr>
          <a:xfrm>
            <a:off x="422453" y="320040"/>
            <a:ext cx="11948160" cy="1062533"/>
          </a:xfrm>
          <a:prstGeom prst="rect">
            <a:avLst/>
          </a:prstGeom>
        </p:spPr>
        <p:txBody>
          <a:bodyPr vert="horz" lIns="128016" tIns="64008" rIns="128016" bIns="64008"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22453" y="2133600"/>
            <a:ext cx="11948160" cy="6439205"/>
          </a:xfrm>
          <a:prstGeom prst="rect">
            <a:avLst/>
          </a:prstGeom>
        </p:spPr>
        <p:txBody>
          <a:bodyPr vert="horz" lIns="128016" tIns="64008" rIns="128016" bIns="64008">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600" kern="1200">
          <a:solidFill>
            <a:schemeClr val="accent3">
              <a:shade val="75000"/>
            </a:schemeClr>
          </a:solidFill>
          <a:latin typeface="+mj-lt"/>
          <a:ea typeface="+mj-ea"/>
          <a:cs typeface="+mj-cs"/>
        </a:defRPr>
      </a:lvl1pPr>
    </p:titleStyle>
    <p:bodyStyle>
      <a:lvl1pPr marL="384048" indent="-384048" algn="l" rtl="0" eaLnBrk="1" latinLnBrk="0" hangingPunct="1">
        <a:spcBef>
          <a:spcPct val="20000"/>
        </a:spcBef>
        <a:buClr>
          <a:schemeClr val="accent1"/>
        </a:buClr>
        <a:buSzPct val="85000"/>
        <a:buFont typeface="Wingdings 2"/>
        <a:buChar char=""/>
        <a:defRPr kumimoji="0" sz="3800" kern="1200">
          <a:solidFill>
            <a:schemeClr val="tx1"/>
          </a:solidFill>
          <a:latin typeface="+mn-lt"/>
          <a:ea typeface="+mn-ea"/>
          <a:cs typeface="+mn-cs"/>
        </a:defRPr>
      </a:lvl1pPr>
      <a:lvl2pPr marL="768096" indent="-384048" algn="l" rtl="0" eaLnBrk="1" latinLnBrk="0" hangingPunct="1">
        <a:spcBef>
          <a:spcPct val="20000"/>
        </a:spcBef>
        <a:buClr>
          <a:schemeClr val="accent2"/>
        </a:buClr>
        <a:buSzPct val="70000"/>
        <a:buFont typeface="Wingdings"/>
        <a:buChar char=""/>
        <a:defRPr kumimoji="0" sz="3100" kern="1200">
          <a:solidFill>
            <a:schemeClr val="tx2"/>
          </a:solidFill>
          <a:latin typeface="+mn-lt"/>
          <a:ea typeface="+mn-ea"/>
          <a:cs typeface="+mn-cs"/>
        </a:defRPr>
      </a:lvl2pPr>
      <a:lvl3pPr marL="1152144" indent="-320040" algn="l" rtl="0" eaLnBrk="1" latinLnBrk="0" hangingPunct="1">
        <a:spcBef>
          <a:spcPct val="20000"/>
        </a:spcBef>
        <a:buClr>
          <a:schemeClr val="accent3"/>
        </a:buClr>
        <a:buSzPct val="75000"/>
        <a:buFont typeface="Wingdings 2"/>
        <a:buChar char=""/>
        <a:defRPr kumimoji="0" sz="2800" kern="1200">
          <a:solidFill>
            <a:schemeClr val="tx1"/>
          </a:solidFill>
          <a:latin typeface="+mn-lt"/>
          <a:ea typeface="+mn-ea"/>
          <a:cs typeface="+mn-cs"/>
        </a:defRPr>
      </a:lvl3pPr>
      <a:lvl4pPr marL="1536192" indent="-320040" algn="l" rtl="0" eaLnBrk="1" latinLnBrk="0" hangingPunct="1">
        <a:spcBef>
          <a:spcPct val="20000"/>
        </a:spcBef>
        <a:buClr>
          <a:schemeClr val="accent4"/>
        </a:buClr>
        <a:buSzPct val="70000"/>
        <a:buFont typeface="Wingdings"/>
        <a:buChar char=""/>
        <a:defRPr kumimoji="0" sz="2800" kern="1200">
          <a:solidFill>
            <a:schemeClr val="tx2"/>
          </a:solidFill>
          <a:latin typeface="+mn-lt"/>
          <a:ea typeface="+mn-ea"/>
          <a:cs typeface="+mn-cs"/>
        </a:defRPr>
      </a:lvl4pPr>
      <a:lvl5pPr marL="1920240" indent="-320040" algn="l" rtl="0" eaLnBrk="1" latinLnBrk="0" hangingPunct="1">
        <a:spcBef>
          <a:spcPct val="20000"/>
        </a:spcBef>
        <a:buClr>
          <a:schemeClr val="accent5"/>
        </a:buClr>
        <a:buFontTx/>
        <a:buChar char="•"/>
        <a:defRPr kumimoji="0" sz="2500" kern="1200">
          <a:solidFill>
            <a:schemeClr val="tx1"/>
          </a:solidFill>
          <a:latin typeface="+mn-lt"/>
          <a:ea typeface="+mn-ea"/>
          <a:cs typeface="+mn-cs"/>
        </a:defRPr>
      </a:lvl5pPr>
      <a:lvl6pPr marL="2304288" indent="-256032" algn="l" rtl="0" eaLnBrk="1" latinLnBrk="0" hangingPunct="1">
        <a:spcBef>
          <a:spcPct val="20000"/>
        </a:spcBef>
        <a:buClr>
          <a:schemeClr val="accent6"/>
        </a:buClr>
        <a:buSzPct val="80000"/>
        <a:buFont typeface="Wingdings 2"/>
        <a:buChar char=""/>
        <a:defRPr kumimoji="0" sz="2500" kern="1200">
          <a:solidFill>
            <a:schemeClr val="tx1"/>
          </a:solidFill>
          <a:latin typeface="+mn-lt"/>
          <a:ea typeface="+mn-ea"/>
          <a:cs typeface="+mn-cs"/>
        </a:defRPr>
      </a:lvl6pPr>
      <a:lvl7pPr marL="2688336" indent="-256032" algn="l" rtl="0" eaLnBrk="1" latinLnBrk="0" hangingPunct="1">
        <a:spcBef>
          <a:spcPct val="20000"/>
        </a:spcBef>
        <a:buClr>
          <a:schemeClr val="accent1">
            <a:shade val="75000"/>
          </a:schemeClr>
        </a:buClr>
        <a:buSzPct val="90000"/>
        <a:buChar char="•"/>
        <a:defRPr kumimoji="0" sz="2200" kern="1200" baseline="0">
          <a:solidFill>
            <a:schemeClr val="tx1"/>
          </a:solidFill>
          <a:latin typeface="+mn-lt"/>
          <a:ea typeface="+mn-ea"/>
          <a:cs typeface="+mn-cs"/>
        </a:defRPr>
      </a:lvl7pPr>
      <a:lvl8pPr marL="2944368" indent="-256032" algn="l" rtl="0" eaLnBrk="1" latinLnBrk="0" hangingPunct="1">
        <a:spcBef>
          <a:spcPct val="20000"/>
        </a:spcBef>
        <a:buClr>
          <a:schemeClr val="accent4">
            <a:shade val="75000"/>
          </a:schemeClr>
        </a:buClr>
        <a:buChar char="•"/>
        <a:defRPr kumimoji="0" sz="2200" kern="1200">
          <a:solidFill>
            <a:schemeClr val="tx1"/>
          </a:solidFill>
          <a:latin typeface="+mn-lt"/>
          <a:ea typeface="+mn-ea"/>
          <a:cs typeface="+mn-cs"/>
        </a:defRPr>
      </a:lvl8pPr>
      <a:lvl9pPr marL="3328416" indent="-256032" algn="l" rtl="0" eaLnBrk="1" latinLnBrk="0" hangingPunct="1">
        <a:spcBef>
          <a:spcPct val="20000"/>
        </a:spcBef>
        <a:buClr>
          <a:schemeClr val="accent2">
            <a:shade val="75000"/>
          </a:schemeClr>
        </a:buClr>
        <a:buSzPct val="90000"/>
        <a:buChar char="•"/>
        <a:defRPr kumimoji="0" sz="20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a:solidFill>
                  <a:schemeClr val="accent3">
                    <a:lumMod val="50000"/>
                  </a:schemeClr>
                </a:solidFill>
                <a:latin typeface="Times New Roman" pitchFamily="18" charset="0"/>
                <a:cs typeface="Times New Roman" pitchFamily="18" charset="0"/>
              </a:rPr>
              <a:t>ESCUELA POLITÉCNICA DEL </a:t>
            </a:r>
            <a:r>
              <a:rPr lang="es-EC" sz="3600" b="1" dirty="0" smtClean="0">
                <a:solidFill>
                  <a:schemeClr val="accent3">
                    <a:lumMod val="50000"/>
                  </a:schemeClr>
                </a:solidFill>
                <a:latin typeface="Times New Roman" pitchFamily="18" charset="0"/>
                <a:cs typeface="Times New Roman" pitchFamily="18" charset="0"/>
              </a:rPr>
              <a:t>EJÉRCITO</a:t>
            </a:r>
            <a:r>
              <a:rPr lang="es-EC" sz="2400" b="1" dirty="0">
                <a:solidFill>
                  <a:schemeClr val="accent3">
                    <a:lumMod val="50000"/>
                  </a:schemeClr>
                </a:solidFill>
                <a:latin typeface="Times New Roman" pitchFamily="18" charset="0"/>
                <a:cs typeface="Times New Roman" pitchFamily="18" charset="0"/>
              </a:rPr>
              <a:t/>
            </a:r>
            <a:br>
              <a:rPr lang="es-EC" sz="2400" b="1" dirty="0">
                <a:solidFill>
                  <a:schemeClr val="accent3">
                    <a:lumMod val="50000"/>
                  </a:schemeClr>
                </a:solidFill>
                <a:latin typeface="Times New Roman" pitchFamily="18" charset="0"/>
                <a:cs typeface="Times New Roman" pitchFamily="18" charset="0"/>
              </a:rPr>
            </a:br>
            <a:r>
              <a:rPr lang="es-EC" sz="2400" b="1" dirty="0">
                <a:solidFill>
                  <a:schemeClr val="accent3">
                    <a:lumMod val="50000"/>
                  </a:schemeClr>
                </a:solidFill>
                <a:latin typeface="Times New Roman" pitchFamily="18" charset="0"/>
                <a:cs typeface="Times New Roman" pitchFamily="18" charset="0"/>
              </a:rPr>
              <a:t>CARRERA DE INGENIERÍA GEOGRÁFICA Y DEL MEDIO AMBIENTE (CIGMA)</a:t>
            </a:r>
            <a:endParaRPr lang="es-EC" sz="2400" dirty="0">
              <a:solidFill>
                <a:schemeClr val="accent3">
                  <a:lumMod val="50000"/>
                </a:schemeClr>
              </a:solidFill>
            </a:endParaRPr>
          </a:p>
        </p:txBody>
      </p:sp>
      <p:sp>
        <p:nvSpPr>
          <p:cNvPr id="4" name="2 Subtítulo"/>
          <p:cNvSpPr txBox="1">
            <a:spLocks noGrp="1"/>
          </p:cNvSpPr>
          <p:nvPr>
            <p:ph sz="quarter" idx="1"/>
          </p:nvPr>
        </p:nvSpPr>
        <p:spPr>
          <a:xfrm>
            <a:off x="620335" y="4296544"/>
            <a:ext cx="11955011" cy="1368152"/>
          </a:xfrm>
          <a:prstGeom prst="rect">
            <a:avLst/>
          </a:prstGeom>
        </p:spPr>
        <p:txBody>
          <a:bodyPr vert="horz" lIns="128016" tIns="64008" rIns="128016" bIns="64008">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s-EC" sz="4000" b="1" dirty="0" smtClean="0">
                <a:solidFill>
                  <a:schemeClr val="tx2">
                    <a:lumMod val="75000"/>
                  </a:schemeClr>
                </a:solidFill>
                <a:latin typeface="Times New Roman" pitchFamily="18" charset="0"/>
                <a:cs typeface="Times New Roman" pitchFamily="18" charset="0"/>
              </a:rPr>
              <a:t>“PLAN DE MANEJO DE LA SUBCUENCA DEL RÍO ANZÚ”</a:t>
            </a:r>
            <a:endParaRPr lang="es-EC" sz="4000" b="1" dirty="0">
              <a:solidFill>
                <a:schemeClr val="tx2">
                  <a:lumMod val="75000"/>
                </a:schemeClr>
              </a:solidFill>
              <a:latin typeface="Times New Roman" pitchFamily="18" charset="0"/>
              <a:cs typeface="Times New Roman" pitchFamily="18" charset="0"/>
            </a:endParaRPr>
          </a:p>
        </p:txBody>
      </p:sp>
      <p:sp>
        <p:nvSpPr>
          <p:cNvPr id="5" name="4 Rectángulo"/>
          <p:cNvSpPr/>
          <p:nvPr/>
        </p:nvSpPr>
        <p:spPr>
          <a:xfrm>
            <a:off x="1537675" y="5848701"/>
            <a:ext cx="9905936" cy="867930"/>
          </a:xfrm>
          <a:prstGeom prst="rect">
            <a:avLst/>
          </a:prstGeom>
        </p:spPr>
        <p:txBody>
          <a:bodyPr wrap="square" lIns="128016" tIns="64008" rIns="128016" bIns="64008">
            <a:spAutoFit/>
          </a:bodyPr>
          <a:lstStyle/>
          <a:p>
            <a:pPr algn="ctr"/>
            <a:r>
              <a:rPr lang="es-ES" sz="2400" b="1" dirty="0" smtClean="0">
                <a:solidFill>
                  <a:schemeClr val="tx2">
                    <a:lumMod val="75000"/>
                  </a:schemeClr>
                </a:solidFill>
                <a:latin typeface="Times New Roman" pitchFamily="18" charset="0"/>
                <a:cs typeface="Times New Roman" pitchFamily="18" charset="0"/>
              </a:rPr>
              <a:t>Autor:</a:t>
            </a:r>
          </a:p>
          <a:p>
            <a:pPr algn="r"/>
            <a:r>
              <a:rPr lang="es-ES" sz="2400" b="1" dirty="0" smtClean="0">
                <a:solidFill>
                  <a:schemeClr val="tx2">
                    <a:lumMod val="75000"/>
                  </a:schemeClr>
                </a:solidFill>
                <a:latin typeface="Times New Roman" pitchFamily="18" charset="0"/>
                <a:cs typeface="Times New Roman" pitchFamily="18" charset="0"/>
              </a:rPr>
              <a:t>DAVID SEBASTIAN CAICEDO CHAVEZ</a:t>
            </a:r>
            <a:endParaRPr lang="es-EC" sz="2400" b="1" dirty="0">
              <a:solidFill>
                <a:schemeClr val="tx2">
                  <a:lumMod val="75000"/>
                </a:schemeClr>
              </a:solidFill>
              <a:latin typeface="Times New Roman" pitchFamily="18" charset="0"/>
              <a:cs typeface="Times New Roman" pitchFamily="18" charset="0"/>
            </a:endParaRPr>
          </a:p>
        </p:txBody>
      </p:sp>
      <p:sp>
        <p:nvSpPr>
          <p:cNvPr id="7" name="6 Rectángulo"/>
          <p:cNvSpPr/>
          <p:nvPr/>
        </p:nvSpPr>
        <p:spPr>
          <a:xfrm>
            <a:off x="744404" y="6744816"/>
            <a:ext cx="11492477" cy="898708"/>
          </a:xfrm>
          <a:prstGeom prst="rect">
            <a:avLst/>
          </a:prstGeom>
        </p:spPr>
        <p:txBody>
          <a:bodyPr wrap="square" lIns="128016" tIns="64008" rIns="128016" bIns="64008">
            <a:spAutoFit/>
          </a:bodyPr>
          <a:lstStyle/>
          <a:p>
            <a:r>
              <a:rPr lang="es-ES" b="1" dirty="0" smtClean="0">
                <a:solidFill>
                  <a:schemeClr val="tx2">
                    <a:lumMod val="75000"/>
                  </a:schemeClr>
                </a:solidFill>
                <a:latin typeface="Times New Roman" pitchFamily="18" charset="0"/>
                <a:cs typeface="Times New Roman" pitchFamily="18" charset="0"/>
              </a:rPr>
              <a:t>     Director:                                                                                  Codirector:</a:t>
            </a:r>
          </a:p>
          <a:p>
            <a:r>
              <a:rPr lang="es-ES" b="1" dirty="0" smtClean="0">
                <a:solidFill>
                  <a:schemeClr val="tx2">
                    <a:lumMod val="75000"/>
                  </a:schemeClr>
                </a:solidFill>
                <a:latin typeface="Times New Roman" pitchFamily="18" charset="0"/>
                <a:cs typeface="Times New Roman" pitchFamily="18" charset="0"/>
              </a:rPr>
              <a:t>Ing</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Rodolfo Salazar		</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                   Ing</a:t>
            </a:r>
            <a:r>
              <a:rPr lang="es-ES" b="1" dirty="0">
                <a:solidFill>
                  <a:schemeClr val="tx2">
                    <a:lumMod val="75000"/>
                  </a:schemeClr>
                </a:solidFill>
                <a:latin typeface="Times New Roman" pitchFamily="18" charset="0"/>
                <a:cs typeface="Times New Roman" pitchFamily="18" charset="0"/>
              </a:rPr>
              <a:t>. </a:t>
            </a:r>
            <a:r>
              <a:rPr lang="es-ES" b="1" dirty="0" smtClean="0">
                <a:solidFill>
                  <a:schemeClr val="tx2">
                    <a:lumMod val="75000"/>
                  </a:schemeClr>
                </a:solidFill>
                <a:latin typeface="Times New Roman" pitchFamily="18" charset="0"/>
                <a:cs typeface="Times New Roman" pitchFamily="18" charset="0"/>
              </a:rPr>
              <a:t>Eugenio </a:t>
            </a:r>
            <a:r>
              <a:rPr lang="es-ES" b="1" dirty="0" err="1" smtClean="0">
                <a:solidFill>
                  <a:schemeClr val="tx2">
                    <a:lumMod val="75000"/>
                  </a:schemeClr>
                </a:solidFill>
                <a:latin typeface="Times New Roman" pitchFamily="18" charset="0"/>
                <a:cs typeface="Times New Roman" pitchFamily="18" charset="0"/>
              </a:rPr>
              <a:t>Villacis</a:t>
            </a:r>
            <a:r>
              <a:rPr lang="es-ES" b="1" dirty="0" smtClean="0">
                <a:solidFill>
                  <a:schemeClr val="tx2">
                    <a:lumMod val="75000"/>
                  </a:schemeClr>
                </a:solidFill>
                <a:latin typeface="Times New Roman" pitchFamily="18" charset="0"/>
                <a:cs typeface="Times New Roman" pitchFamily="18" charset="0"/>
              </a:rPr>
              <a:t> </a:t>
            </a:r>
            <a:endParaRPr lang="es-EC" b="1" dirty="0">
              <a:solidFill>
                <a:schemeClr val="tx2">
                  <a:lumMod val="75000"/>
                </a:schemeClr>
              </a:solidFill>
              <a:latin typeface="Times New Roman" pitchFamily="18" charset="0"/>
              <a:cs typeface="Times New Roman" pitchFamily="18" charset="0"/>
            </a:endParaRPr>
          </a:p>
        </p:txBody>
      </p:sp>
      <p:sp>
        <p:nvSpPr>
          <p:cNvPr id="8" name="7 Rectángulo"/>
          <p:cNvSpPr/>
          <p:nvPr/>
        </p:nvSpPr>
        <p:spPr>
          <a:xfrm>
            <a:off x="620335" y="7965146"/>
            <a:ext cx="11492477" cy="904863"/>
          </a:xfrm>
          <a:prstGeom prst="rect">
            <a:avLst/>
          </a:prstGeom>
        </p:spPr>
        <p:txBody>
          <a:bodyPr wrap="square" lIns="128016" tIns="64008" rIns="128016" bIns="64008">
            <a:spAutoFit/>
          </a:bodyPr>
          <a:lstStyle/>
          <a:p>
            <a:pPr algn="ctr"/>
            <a:r>
              <a:rPr lang="es-ES" b="1" dirty="0" smtClean="0">
                <a:solidFill>
                  <a:schemeClr val="tx2">
                    <a:lumMod val="75000"/>
                  </a:schemeClr>
                </a:solidFill>
                <a:latin typeface="Times New Roman" pitchFamily="18" charset="0"/>
                <a:cs typeface="Times New Roman" pitchFamily="18" charset="0"/>
              </a:rPr>
              <a:t>Sangolquí - Ecuador</a:t>
            </a:r>
          </a:p>
          <a:p>
            <a:pPr algn="ctr"/>
            <a:r>
              <a:rPr lang="es-ES" b="1" dirty="0" smtClean="0">
                <a:solidFill>
                  <a:schemeClr val="tx2">
                    <a:lumMod val="75000"/>
                  </a:schemeClr>
                </a:solidFill>
                <a:latin typeface="Times New Roman" pitchFamily="18" charset="0"/>
                <a:cs typeface="Times New Roman" pitchFamily="18" charset="0"/>
              </a:rPr>
              <a:t>Enero 2013</a:t>
            </a:r>
          </a:p>
        </p:txBody>
      </p:sp>
      <p:pic>
        <p:nvPicPr>
          <p:cNvPr id="20482"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056" y="2208312"/>
            <a:ext cx="7659033"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20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29" t="26683" r="7196" b="31330"/>
          <a:stretch/>
        </p:blipFill>
        <p:spPr bwMode="auto">
          <a:xfrm>
            <a:off x="308720" y="331985"/>
            <a:ext cx="6956175" cy="526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893" t="36400" r="8197" b="23897"/>
          <a:stretch/>
        </p:blipFill>
        <p:spPr bwMode="auto">
          <a:xfrm>
            <a:off x="5824736" y="3898485"/>
            <a:ext cx="6624736" cy="494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6641" t="37669" r="2067" b="39080"/>
          <a:stretch/>
        </p:blipFill>
        <p:spPr bwMode="auto">
          <a:xfrm>
            <a:off x="308720" y="6322411"/>
            <a:ext cx="695617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24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28" t="22516" r="7197" b="42228"/>
          <a:stretch/>
        </p:blipFill>
        <p:spPr bwMode="auto">
          <a:xfrm>
            <a:off x="2811766" y="480119"/>
            <a:ext cx="7477466" cy="475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217" t="37901" r="4229" b="34535"/>
          <a:stretch/>
        </p:blipFill>
        <p:spPr bwMode="auto">
          <a:xfrm>
            <a:off x="2944416" y="5453026"/>
            <a:ext cx="7632848" cy="323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79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448" t="27323" r="7196" b="27804"/>
          <a:stretch/>
        </p:blipFill>
        <p:spPr bwMode="auto">
          <a:xfrm>
            <a:off x="3160440" y="264096"/>
            <a:ext cx="6477585" cy="521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44" t="29568" r="3413" b="42548"/>
          <a:stretch/>
        </p:blipFill>
        <p:spPr bwMode="auto">
          <a:xfrm>
            <a:off x="2468742" y="5808712"/>
            <a:ext cx="74739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12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250" t="33093" r="8819" b="29407"/>
          <a:stretch/>
        </p:blipFill>
        <p:spPr bwMode="auto">
          <a:xfrm>
            <a:off x="820615" y="552127"/>
            <a:ext cx="5914503" cy="777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2434" t="33093" r="8554" b="24919"/>
          <a:stretch/>
        </p:blipFill>
        <p:spPr bwMode="auto">
          <a:xfrm>
            <a:off x="6184775" y="1875874"/>
            <a:ext cx="6249457" cy="508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64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007" t="34695" r="5755" b="24279"/>
          <a:stretch/>
        </p:blipFill>
        <p:spPr bwMode="auto">
          <a:xfrm>
            <a:off x="280120" y="336103"/>
            <a:ext cx="7848872" cy="528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208" t="28606" r="3148" b="31971"/>
          <a:stretch/>
        </p:blipFill>
        <p:spPr bwMode="auto">
          <a:xfrm>
            <a:off x="5450556" y="4898087"/>
            <a:ext cx="7044504" cy="393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35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fontScale="850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Times New Roman" pitchFamily="18" charset="0"/>
                <a:cs typeface="Times New Roman" pitchFamily="18" charset="0"/>
              </a:rPr>
              <a:t>IDENTIFICACIÓN DE IMPACTOS AMBIENTALES</a:t>
            </a:r>
            <a:endParaRPr lang="es-EC" sz="4500" b="1" dirty="0">
              <a:latin typeface="Times New Roman" pitchFamily="18" charset="0"/>
              <a:cs typeface="Times New Roman" pitchFamily="18" charset="0"/>
            </a:endParaRPr>
          </a:p>
        </p:txBody>
      </p:sp>
      <p:sp>
        <p:nvSpPr>
          <p:cNvPr id="3" name="2 Rectángulo"/>
          <p:cNvSpPr/>
          <p:nvPr/>
        </p:nvSpPr>
        <p:spPr>
          <a:xfrm>
            <a:off x="407107" y="1560240"/>
            <a:ext cx="11941554" cy="2015936"/>
          </a:xfrm>
          <a:prstGeom prst="rect">
            <a:avLst/>
          </a:prstGeom>
        </p:spPr>
        <p:txBody>
          <a:bodyPr wrap="square">
            <a:spAutoFit/>
          </a:bodyPr>
          <a:lstStyle/>
          <a:p>
            <a:pPr algn="just"/>
            <a:r>
              <a:rPr lang="es-ES" b="1" dirty="0"/>
              <a:t>Para la evaluación e identificación</a:t>
            </a:r>
            <a:r>
              <a:rPr lang="es-ES" dirty="0"/>
              <a:t> de los potenciales impactos que se producen en el área de estudio, se ha desarrollado una matriz causa - efecto, basándose en la matriz de </a:t>
            </a:r>
            <a:r>
              <a:rPr lang="es-ES" dirty="0" err="1"/>
              <a:t>Leopold</a:t>
            </a:r>
            <a:r>
              <a:rPr lang="es-ES" dirty="0"/>
              <a:t>, en donde su análisis según filas posee los factores ambientales que caracterizan el entorno, y su análisis según columnas corresponde a las acciones que se están llevando a cabo.</a:t>
            </a:r>
          </a:p>
        </p:txBody>
      </p:sp>
      <p:sp>
        <p:nvSpPr>
          <p:cNvPr id="4" name="3 Rectángulo"/>
          <p:cNvSpPr/>
          <p:nvPr/>
        </p:nvSpPr>
        <p:spPr>
          <a:xfrm>
            <a:off x="442241" y="4008512"/>
            <a:ext cx="11941553" cy="4324261"/>
          </a:xfrm>
          <a:prstGeom prst="rect">
            <a:avLst/>
          </a:prstGeom>
        </p:spPr>
        <p:txBody>
          <a:bodyPr wrap="square">
            <a:spAutoFit/>
          </a:bodyPr>
          <a:lstStyle/>
          <a:p>
            <a:r>
              <a:rPr lang="es-ES" dirty="0"/>
              <a:t> </a:t>
            </a:r>
            <a:r>
              <a:rPr lang="es-ES" b="1" u="sng" dirty="0" smtClean="0"/>
              <a:t>Extensión</a:t>
            </a:r>
            <a:r>
              <a:rPr lang="es-ES" b="1" dirty="0"/>
              <a:t>:</a:t>
            </a:r>
            <a:r>
              <a:rPr lang="es-ES" dirty="0"/>
              <a:t> Se refiere al área de influencia del impacto ambiental en relación con el entorno del proyecto</a:t>
            </a:r>
          </a:p>
          <a:p>
            <a:r>
              <a:rPr lang="es-ES" b="1" dirty="0"/>
              <a:t>b)	</a:t>
            </a:r>
            <a:r>
              <a:rPr lang="es-ES" b="1" u="sng" dirty="0"/>
              <a:t>Duración</a:t>
            </a:r>
            <a:r>
              <a:rPr lang="es-ES" b="1" dirty="0"/>
              <a:t>:</a:t>
            </a:r>
            <a:r>
              <a:rPr lang="es-ES" dirty="0"/>
              <a:t> Se refiere al tiempo que dura la afectación y que puede ser temporal, permanente o periódica, considerando, además las implicaciones futuras o indirectas.</a:t>
            </a:r>
          </a:p>
          <a:p>
            <a:r>
              <a:rPr lang="es-ES" b="1" dirty="0"/>
              <a:t>c)	</a:t>
            </a:r>
            <a:r>
              <a:rPr lang="es-ES" b="1" u="sng" dirty="0"/>
              <a:t>Reversibilidad</a:t>
            </a:r>
            <a:r>
              <a:rPr lang="es-ES" b="1" dirty="0"/>
              <a:t>:</a:t>
            </a:r>
            <a:r>
              <a:rPr lang="es-ES" dirty="0"/>
              <a:t> Representa la posibilidad de reconstruir las condiciones iniciales una vez producido el impacto ambiental.</a:t>
            </a:r>
          </a:p>
          <a:p>
            <a:r>
              <a:rPr lang="es-ES" dirty="0"/>
              <a:t> </a:t>
            </a:r>
          </a:p>
          <a:p>
            <a:r>
              <a:rPr lang="es-ES" dirty="0"/>
              <a:t>El cálculo del valor de Importancia de cada impacto, se ha realizado utilizando la ecuación:</a:t>
            </a:r>
          </a:p>
          <a:p>
            <a:pPr algn="ctr"/>
            <a:r>
              <a:rPr lang="en-US" b="1" i="1" dirty="0"/>
              <a:t>Imp =   We x E + </a:t>
            </a:r>
            <a:r>
              <a:rPr lang="en-US" b="1" i="1" dirty="0" err="1"/>
              <a:t>Wd</a:t>
            </a:r>
            <a:r>
              <a:rPr lang="en-US" b="1" i="1" dirty="0"/>
              <a:t> x D + </a:t>
            </a:r>
            <a:r>
              <a:rPr lang="en-US" b="1" i="1" dirty="0" err="1"/>
              <a:t>Wr</a:t>
            </a:r>
            <a:r>
              <a:rPr lang="en-US" b="1" i="1" dirty="0"/>
              <a:t> x R</a:t>
            </a:r>
            <a:endParaRPr lang="es-ES" dirty="0"/>
          </a:p>
        </p:txBody>
      </p:sp>
    </p:spTree>
    <p:extLst>
      <p:ext uri="{BB962C8B-B14F-4D97-AF65-F5344CB8AC3E}">
        <p14:creationId xmlns:p14="http://schemas.microsoft.com/office/powerpoint/2010/main" val="363471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05" t="32772" r="8097" b="39984"/>
          <a:stretch/>
        </p:blipFill>
        <p:spPr bwMode="auto">
          <a:xfrm>
            <a:off x="2847147" y="264097"/>
            <a:ext cx="7128792" cy="324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007" t="25721" r="7377" b="31651"/>
          <a:stretch/>
        </p:blipFill>
        <p:spPr bwMode="auto">
          <a:xfrm>
            <a:off x="2546484" y="3479941"/>
            <a:ext cx="7730117" cy="568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04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3720480"/>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6000" b="1" dirty="0" smtClean="0">
                <a:latin typeface="Times New Roman" pitchFamily="18" charset="0"/>
                <a:cs typeface="Times New Roman" pitchFamily="18" charset="0"/>
              </a:rPr>
              <a:t>RESULTADOS</a:t>
            </a:r>
            <a:endParaRPr lang="es-EC"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49791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552129"/>
            <a:ext cx="11948160" cy="504055"/>
          </a:xfrm>
          <a:prstGeom prst="rect">
            <a:avLst/>
          </a:prstGeom>
        </p:spPr>
        <p:txBody>
          <a:bodyPr vert="horz" lIns="128016" tIns="64008" rIns="128016" bIns="64008"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000" b="1" dirty="0">
                <a:latin typeface="Times New Roman" pitchFamily="18" charset="0"/>
                <a:cs typeface="Times New Roman" pitchFamily="18" charset="0"/>
              </a:rPr>
              <a:t>GEODATABASE</a:t>
            </a:r>
          </a:p>
        </p:txBody>
      </p:sp>
      <p:sp>
        <p:nvSpPr>
          <p:cNvPr id="3" name="1 Título"/>
          <p:cNvSpPr txBox="1">
            <a:spLocks/>
          </p:cNvSpPr>
          <p:nvPr/>
        </p:nvSpPr>
        <p:spPr>
          <a:xfrm>
            <a:off x="1234444" y="1452228"/>
            <a:ext cx="10441160" cy="936104"/>
          </a:xfrm>
          <a:prstGeom prst="rect">
            <a:avLst/>
          </a:prstGeom>
        </p:spPr>
        <p:txBody>
          <a:bodyPr vert="horz" lIns="128016" tIns="64008" rIns="128016" bIns="64008" anchor="b">
            <a:noAutofit/>
          </a:bodyPr>
          <a:lstStyle>
            <a:lvl1pPr algn="ctr" rtl="0" eaLnBrk="1" latinLnBrk="0" hangingPunct="1">
              <a:spcBef>
                <a:spcPct val="0"/>
              </a:spcBef>
              <a:buNone/>
              <a:defRPr kumimoji="0" sz="4600" kern="1200">
                <a:solidFill>
                  <a:schemeClr val="accent3">
                    <a:shade val="75000"/>
                  </a:schemeClr>
                </a:solidFill>
                <a:latin typeface="+mj-lt"/>
                <a:ea typeface="+mj-ea"/>
                <a:cs typeface="+mj-cs"/>
              </a:defRPr>
            </a:lvl1pPr>
          </a:lstStyle>
          <a:p>
            <a:r>
              <a:rPr lang="es-ES" sz="2200" dirty="0">
                <a:solidFill>
                  <a:schemeClr val="tx1"/>
                </a:solidFill>
                <a:latin typeface="Times New Roman" pitchFamily="18" charset="0"/>
                <a:cs typeface="Times New Roman" pitchFamily="18" charset="0"/>
              </a:rPr>
              <a:t>Modelo</a:t>
            </a:r>
            <a:r>
              <a:rPr lang="es-EC" sz="2200" dirty="0">
                <a:solidFill>
                  <a:schemeClr val="tx1"/>
                </a:solidFill>
                <a:latin typeface="Times New Roman" pitchFamily="18" charset="0"/>
                <a:cs typeface="Times New Roman" pitchFamily="18" charset="0"/>
              </a:rPr>
              <a:t> que permite el almacenamiento físico de la información geográfica, ya sea en archivos dentro de un sistema de ficheros o en una colección de </a:t>
            </a:r>
            <a:r>
              <a:rPr lang="es-EC" sz="2200" dirty="0" smtClean="0">
                <a:solidFill>
                  <a:schemeClr val="tx1"/>
                </a:solidFill>
                <a:latin typeface="Times New Roman" pitchFamily="18" charset="0"/>
                <a:cs typeface="Times New Roman" pitchFamily="18" charset="0"/>
              </a:rPr>
              <a:t>tablas</a:t>
            </a:r>
            <a:endParaRPr lang="es-EC" sz="2200" dirty="0">
              <a:solidFill>
                <a:schemeClr val="tx1"/>
              </a:solidFill>
              <a:latin typeface="Times New Roman" pitchFamily="18" charset="0"/>
              <a:cs typeface="Times New Roman" pitchFamily="18" charset="0"/>
            </a:endParaRPr>
          </a:p>
        </p:txBody>
      </p:sp>
      <p:sp>
        <p:nvSpPr>
          <p:cNvPr id="16" name="15 Rectángulo"/>
          <p:cNvSpPr/>
          <p:nvPr/>
        </p:nvSpPr>
        <p:spPr>
          <a:xfrm>
            <a:off x="1378459" y="1452228"/>
            <a:ext cx="10225136" cy="936104"/>
          </a:xfrm>
          <a:prstGeom prst="rect">
            <a:avLst/>
          </a:prstGeom>
          <a:solidFill>
            <a:schemeClr val="accent3">
              <a:tint val="45000"/>
              <a:alpha val="15000"/>
            </a:schemeClr>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lang="es-EC"/>
          </a:p>
        </p:txBody>
      </p:sp>
      <p:sp>
        <p:nvSpPr>
          <p:cNvPr id="5" name="4 CuadroTexto">
            <a:hlinkClick r:id="" action="ppaction://noaction"/>
          </p:cNvPr>
          <p:cNvSpPr txBox="1"/>
          <p:nvPr/>
        </p:nvSpPr>
        <p:spPr>
          <a:xfrm>
            <a:off x="9785176" y="8930222"/>
            <a:ext cx="2690737" cy="477054"/>
          </a:xfrm>
          <a:prstGeom prst="rect">
            <a:avLst/>
          </a:prstGeom>
          <a:noFill/>
        </p:spPr>
        <p:txBody>
          <a:bodyPr wrap="square" rtlCol="0">
            <a:spAutoFit/>
          </a:bodyPr>
          <a:lstStyle/>
          <a:p>
            <a:r>
              <a:rPr lang="es-EC" dirty="0" smtClean="0"/>
              <a:t>GDB</a:t>
            </a:r>
            <a:endParaRPr lang="es-EC" dirty="0"/>
          </a:p>
        </p:txBody>
      </p:sp>
      <p:pic>
        <p:nvPicPr>
          <p:cNvPr id="7" name="6 Imagen"/>
          <p:cNvPicPr/>
          <p:nvPr/>
        </p:nvPicPr>
        <p:blipFill rotWithShape="1">
          <a:blip r:embed="rId2"/>
          <a:srcRect l="4527" t="26633" r="70094" b="10451"/>
          <a:stretch/>
        </p:blipFill>
        <p:spPr bwMode="auto">
          <a:xfrm>
            <a:off x="4201231" y="2783450"/>
            <a:ext cx="4346699"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06646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Arial" pitchFamily="34" charset="0"/>
                <a:cs typeface="Arial" pitchFamily="34" charset="0"/>
              </a:rPr>
              <a:t>CAPACIDADES Y CONFLICTOS</a:t>
            </a:r>
            <a:endParaRPr lang="es-EC" sz="4500" b="1" dirty="0">
              <a:latin typeface="Arial" pitchFamily="34" charset="0"/>
              <a:cs typeface="Arial" pitchFamily="34" charset="0"/>
            </a:endParaRP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593" t="38221" r="12423" b="39984"/>
          <a:stretch/>
        </p:blipFill>
        <p:spPr bwMode="auto">
          <a:xfrm>
            <a:off x="640160" y="2367736"/>
            <a:ext cx="5656754" cy="31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640160" y="1488232"/>
            <a:ext cx="11233248" cy="861774"/>
          </a:xfrm>
          <a:prstGeom prst="rect">
            <a:avLst/>
          </a:prstGeom>
        </p:spPr>
        <p:txBody>
          <a:bodyPr wrap="square">
            <a:spAutoFit/>
          </a:bodyPr>
          <a:lstStyle/>
          <a:p>
            <a:r>
              <a:rPr lang="es-ES" dirty="0"/>
              <a:t>Del análisis de Impactos, se han identificado un total de 122 interacciones causa – efecto, de acuerdo al siguiente detalle:</a:t>
            </a:r>
          </a:p>
        </p:txBody>
      </p:sp>
      <p:pic>
        <p:nvPicPr>
          <p:cNvPr id="358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331" t="47637" r="8945" b="20432"/>
          <a:stretch/>
        </p:blipFill>
        <p:spPr bwMode="auto">
          <a:xfrm>
            <a:off x="6616824" y="2388660"/>
            <a:ext cx="5505349" cy="332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40160" y="6046381"/>
            <a:ext cx="11233248" cy="2400657"/>
          </a:xfrm>
          <a:prstGeom prst="rect">
            <a:avLst/>
          </a:prstGeom>
        </p:spPr>
        <p:txBody>
          <a:bodyPr wrap="square">
            <a:spAutoFit/>
          </a:bodyPr>
          <a:lstStyle/>
          <a:p>
            <a:pPr marL="342900" indent="-342900">
              <a:buFont typeface="Arial" panose="020B0604020202020204" pitchFamily="34" charset="0"/>
              <a:buChar char="•"/>
            </a:pPr>
            <a:r>
              <a:rPr lang="es-ES" dirty="0"/>
              <a:t>En este cuadro se puede apreciar que la mayor parte de impactos son despreciables y corresponden al 48.4%, mientras que los impactos significativos representan el  20.2 %,  se registran 3.2% de impactos altamente significativos.</a:t>
            </a:r>
          </a:p>
          <a:p>
            <a:pPr marL="342900" indent="-342900">
              <a:buFont typeface="Arial" panose="020B0604020202020204" pitchFamily="34" charset="0"/>
              <a:buChar char="•"/>
            </a:pPr>
            <a:r>
              <a:rPr lang="es-ES" dirty="0"/>
              <a:t>Contrario a éstos, los impactos benéficos registran un  28.2%, en el área de estudio</a:t>
            </a:r>
            <a:r>
              <a:rPr lang="es-ES" dirty="0" smtClean="0"/>
              <a:t>.</a:t>
            </a:r>
            <a:endParaRPr lang="es-ES" dirty="0"/>
          </a:p>
        </p:txBody>
      </p:sp>
    </p:spTree>
    <p:extLst>
      <p:ext uri="{BB962C8B-B14F-4D97-AF65-F5344CB8AC3E}">
        <p14:creationId xmlns:p14="http://schemas.microsoft.com/office/powerpoint/2010/main" val="191370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00501" y="264097"/>
            <a:ext cx="11948160" cy="1062355"/>
          </a:xfrm>
        </p:spPr>
        <p:txBody>
          <a:bodyPr>
            <a:normAutofit/>
          </a:bodyPr>
          <a:lstStyle/>
          <a:p>
            <a:r>
              <a:rPr lang="es-EC" sz="4500" b="1" dirty="0">
                <a:latin typeface="Times New Roman" pitchFamily="18" charset="0"/>
                <a:cs typeface="Times New Roman" pitchFamily="18" charset="0"/>
              </a:rPr>
              <a:t>INTRODUCCIÓN</a:t>
            </a:r>
          </a:p>
        </p:txBody>
      </p:sp>
      <p:graphicFrame>
        <p:nvGraphicFramePr>
          <p:cNvPr id="3" name="2 Diagrama"/>
          <p:cNvGraphicFramePr/>
          <p:nvPr>
            <p:extLst>
              <p:ext uri="{D42A27DB-BD31-4B8C-83A1-F6EECF244321}">
                <p14:modId xmlns:p14="http://schemas.microsoft.com/office/powerpoint/2010/main" val="1737253339"/>
              </p:ext>
            </p:extLst>
          </p:nvPr>
        </p:nvGraphicFramePr>
        <p:xfrm>
          <a:off x="928192" y="1992288"/>
          <a:ext cx="10642782" cy="150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928192" y="3792488"/>
            <a:ext cx="4968552" cy="2400657"/>
          </a:xfrm>
          <a:prstGeom prst="rect">
            <a:avLst/>
          </a:prstGeom>
        </p:spPr>
        <p:txBody>
          <a:bodyPr wrap="square">
            <a:spAutoFit/>
          </a:bodyPr>
          <a:lstStyle/>
          <a:p>
            <a:pPr marL="342900" indent="-342900">
              <a:buFont typeface="Arial" panose="020B0604020202020204" pitchFamily="34" charset="0"/>
              <a:buChar char="•"/>
            </a:pPr>
            <a:r>
              <a:rPr lang="es-ES" dirty="0"/>
              <a:t>F</a:t>
            </a:r>
            <a:r>
              <a:rPr lang="es-ES" dirty="0" smtClean="0"/>
              <a:t>alta </a:t>
            </a:r>
            <a:r>
              <a:rPr lang="es-ES" dirty="0"/>
              <a:t>de control </a:t>
            </a:r>
            <a:endParaRPr lang="es-ES" dirty="0" smtClean="0"/>
          </a:p>
          <a:p>
            <a:pPr marL="342900" indent="-342900">
              <a:buFont typeface="Arial" panose="020B0604020202020204" pitchFamily="34" charset="0"/>
              <a:buChar char="•"/>
            </a:pPr>
            <a:r>
              <a:rPr lang="es-ES" dirty="0"/>
              <a:t>R</a:t>
            </a:r>
            <a:r>
              <a:rPr lang="es-ES" dirty="0" smtClean="0"/>
              <a:t>ápido </a:t>
            </a:r>
            <a:r>
              <a:rPr lang="es-ES" dirty="0"/>
              <a:t>avance hacia zonas altas </a:t>
            </a:r>
            <a:endParaRPr lang="es-ES" dirty="0" smtClean="0"/>
          </a:p>
          <a:p>
            <a:pPr marL="342900" indent="-342900">
              <a:buFont typeface="Arial" panose="020B0604020202020204" pitchFamily="34" charset="0"/>
              <a:buChar char="•"/>
            </a:pPr>
            <a:r>
              <a:rPr lang="es-ES" dirty="0"/>
              <a:t>C</a:t>
            </a:r>
            <a:r>
              <a:rPr lang="es-ES" dirty="0" smtClean="0"/>
              <a:t>ontaminación </a:t>
            </a:r>
            <a:r>
              <a:rPr lang="es-ES" dirty="0"/>
              <a:t>de los cuerpos de agua </a:t>
            </a:r>
            <a:endParaRPr lang="es-ES" dirty="0" smtClean="0"/>
          </a:p>
          <a:p>
            <a:pPr marL="342900" indent="-342900">
              <a:buFont typeface="Arial" panose="020B0604020202020204" pitchFamily="34" charset="0"/>
              <a:buChar char="•"/>
            </a:pPr>
            <a:r>
              <a:rPr lang="es-ES" dirty="0"/>
              <a:t>S</a:t>
            </a:r>
            <a:r>
              <a:rPr lang="es-ES" dirty="0" smtClean="0"/>
              <a:t>alud </a:t>
            </a:r>
            <a:r>
              <a:rPr lang="es-ES" dirty="0"/>
              <a:t>en la </a:t>
            </a:r>
            <a:r>
              <a:rPr lang="es-ES" dirty="0" smtClean="0"/>
              <a:t>población.</a:t>
            </a:r>
            <a:endParaRPr lang="es-ES" dirty="0"/>
          </a:p>
        </p:txBody>
      </p:sp>
      <p:sp>
        <p:nvSpPr>
          <p:cNvPr id="5" name="4 Rectángulo"/>
          <p:cNvSpPr/>
          <p:nvPr/>
        </p:nvSpPr>
        <p:spPr>
          <a:xfrm>
            <a:off x="6184776" y="3792488"/>
            <a:ext cx="5760640" cy="4708981"/>
          </a:xfrm>
          <a:prstGeom prst="rect">
            <a:avLst/>
          </a:prstGeom>
        </p:spPr>
        <p:txBody>
          <a:bodyPr wrap="square">
            <a:spAutoFit/>
          </a:bodyPr>
          <a:lstStyle/>
          <a:p>
            <a:pPr marL="342900" indent="-342900">
              <a:buFont typeface="Arial" panose="020B0604020202020204" pitchFamily="34" charset="0"/>
              <a:buChar char="•"/>
            </a:pPr>
            <a:r>
              <a:rPr lang="es-ES" dirty="0" smtClean="0"/>
              <a:t>Los espacios </a:t>
            </a:r>
            <a:r>
              <a:rPr lang="es-ES" dirty="0"/>
              <a:t>generan ciertos tipos de </a:t>
            </a:r>
            <a:r>
              <a:rPr lang="es-ES" dirty="0" smtClean="0"/>
              <a:t>actividades.</a:t>
            </a:r>
            <a:endParaRPr lang="es-ES" dirty="0"/>
          </a:p>
          <a:p>
            <a:pPr marL="342900" indent="-342900">
              <a:buFont typeface="Arial" panose="020B0604020202020204" pitchFamily="34" charset="0"/>
              <a:buChar char="•"/>
            </a:pPr>
            <a:r>
              <a:rPr lang="es-ES" dirty="0"/>
              <a:t>Se considera de suma importancia conocer la realidad </a:t>
            </a:r>
            <a:r>
              <a:rPr lang="es-ES" dirty="0" smtClean="0"/>
              <a:t> del territorio.</a:t>
            </a:r>
          </a:p>
          <a:p>
            <a:pPr marL="342900" indent="-342900">
              <a:buFont typeface="Arial" panose="020B0604020202020204" pitchFamily="34" charset="0"/>
              <a:buChar char="•"/>
            </a:pPr>
            <a:r>
              <a:rPr lang="es-ES" dirty="0" smtClean="0"/>
              <a:t>También </a:t>
            </a:r>
            <a:r>
              <a:rPr lang="es-ES" dirty="0"/>
              <a:t>se podrá planificar las actividades y planes futuros con relación a la sostenibilidad del entorno.</a:t>
            </a:r>
          </a:p>
          <a:p>
            <a:pPr marL="342900" indent="-342900">
              <a:buFont typeface="Arial" panose="020B0604020202020204" pitchFamily="34" charset="0"/>
              <a:buChar char="•"/>
            </a:pPr>
            <a:r>
              <a:rPr lang="es-ES" dirty="0"/>
              <a:t>El Plan de Manejo de la </a:t>
            </a:r>
            <a:r>
              <a:rPr lang="es-ES" dirty="0" err="1"/>
              <a:t>subcuenca</a:t>
            </a:r>
            <a:r>
              <a:rPr lang="es-ES" dirty="0"/>
              <a:t> que se propone se constituye en un proceso de planificación de carácter </a:t>
            </a:r>
            <a:r>
              <a:rPr lang="es-ES" dirty="0" smtClean="0"/>
              <a:t>participativo</a:t>
            </a:r>
            <a:r>
              <a:rPr lang="es-ES" dirty="0"/>
              <a:t>.</a:t>
            </a:r>
          </a:p>
        </p:txBody>
      </p:sp>
    </p:spTree>
    <p:extLst>
      <p:ext uri="{BB962C8B-B14F-4D97-AF65-F5344CB8AC3E}">
        <p14:creationId xmlns:p14="http://schemas.microsoft.com/office/powerpoint/2010/main" val="3241581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Arial" pitchFamily="34" charset="0"/>
                <a:cs typeface="Arial" pitchFamily="34" charset="0"/>
              </a:rPr>
              <a:t>CAPACIDADES</a:t>
            </a:r>
            <a:endParaRPr lang="es-EC" sz="4500" b="1" dirty="0">
              <a:latin typeface="Arial" pitchFamily="34" charset="0"/>
              <a:cs typeface="Arial" pitchFamily="34" charset="0"/>
            </a:endParaRPr>
          </a:p>
        </p:txBody>
      </p:sp>
      <p:sp>
        <p:nvSpPr>
          <p:cNvPr id="3" name="2 Rectángulo"/>
          <p:cNvSpPr/>
          <p:nvPr/>
        </p:nvSpPr>
        <p:spPr>
          <a:xfrm>
            <a:off x="520330" y="2064296"/>
            <a:ext cx="11708501" cy="4708981"/>
          </a:xfrm>
          <a:prstGeom prst="rect">
            <a:avLst/>
          </a:prstGeom>
        </p:spPr>
        <p:txBody>
          <a:bodyPr wrap="square">
            <a:spAutoFit/>
          </a:bodyPr>
          <a:lstStyle/>
          <a:p>
            <a:pPr marL="342900" lvl="0" indent="-342900">
              <a:buFont typeface="Arial" panose="020B0604020202020204" pitchFamily="34" charset="0"/>
              <a:buChar char="•"/>
            </a:pPr>
            <a:r>
              <a:rPr lang="x-none"/>
              <a:t>En cuanto a la producción agricola  actualmente existen varios tipos de cultivos, consideramos a las tierras arables existentes, lo suficientemente capaces como para que exista variabilidad en cultivos de ciclo corto como maiz, yuca, papa china y frejol principalmente.</a:t>
            </a:r>
            <a:endParaRPr lang="es-ES" dirty="0"/>
          </a:p>
          <a:p>
            <a:pPr marL="342900" lvl="0" indent="-342900">
              <a:buFont typeface="Arial" panose="020B0604020202020204" pitchFamily="34" charset="0"/>
              <a:buChar char="•"/>
            </a:pPr>
            <a:r>
              <a:rPr lang="x-none"/>
              <a:t>Las áreas agrícolas cuentan con carreteras cercanas que a pesar de no encontrarse en las mejores condiciones son útiles y se encuentran funcionando, comunicando y facilitando la salida y venta del producto.</a:t>
            </a:r>
            <a:endParaRPr lang="es-ES" dirty="0"/>
          </a:p>
          <a:p>
            <a:pPr marL="342900" lvl="0" indent="-342900">
              <a:buFont typeface="Arial" panose="020B0604020202020204" pitchFamily="34" charset="0"/>
              <a:buChar char="•"/>
            </a:pPr>
            <a:r>
              <a:rPr lang="x-none"/>
              <a:t>La producción agricola al ser actualmente la actividad que genera mayormente la economía del área de estudio, hace que el valor del suelo aumente.</a:t>
            </a:r>
            <a:endParaRPr lang="es-ES" dirty="0"/>
          </a:p>
          <a:p>
            <a:pPr marL="342900" lvl="0" indent="-342900">
              <a:buFont typeface="Arial" panose="020B0604020202020204" pitchFamily="34" charset="0"/>
              <a:buChar char="•"/>
            </a:pPr>
            <a:r>
              <a:rPr lang="x-none"/>
              <a:t>La produccion agricola, actividad turística y comercio, permiten un crecimiento económico del sector, mejorando la cobertura de servicios básicos y por tanto la calidad de vida en genral</a:t>
            </a:r>
            <a:r>
              <a:rPr lang="x-none" smtClean="0"/>
              <a:t>.</a:t>
            </a:r>
            <a:endParaRPr lang="es-ES" dirty="0"/>
          </a:p>
        </p:txBody>
      </p:sp>
    </p:spTree>
    <p:extLst>
      <p:ext uri="{BB962C8B-B14F-4D97-AF65-F5344CB8AC3E}">
        <p14:creationId xmlns:p14="http://schemas.microsoft.com/office/powerpoint/2010/main" val="340850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1953" y="1848272"/>
            <a:ext cx="11305256" cy="4708981"/>
          </a:xfrm>
          <a:prstGeom prst="rect">
            <a:avLst/>
          </a:prstGeom>
        </p:spPr>
        <p:txBody>
          <a:bodyPr wrap="square">
            <a:spAutoFit/>
          </a:bodyPr>
          <a:lstStyle/>
          <a:p>
            <a:pPr marL="342900" lvl="0" indent="-342900" algn="just">
              <a:buFont typeface="Arial" panose="020B0604020202020204" pitchFamily="34" charset="0"/>
              <a:buChar char="•"/>
            </a:pPr>
            <a:r>
              <a:rPr lang="x-none"/>
              <a:t>La actividad turística y cultural en crecimiento fomentan empleo y mejores condiciones de vida para la población incluso fuera del área de estudio. Además del aumento del valor de los predios y el aprovechamiento del paisaje.</a:t>
            </a:r>
            <a:endParaRPr lang="es-ES" dirty="0"/>
          </a:p>
          <a:p>
            <a:pPr marL="342900" lvl="0" indent="-342900" algn="just">
              <a:buFont typeface="Arial" panose="020B0604020202020204" pitchFamily="34" charset="0"/>
              <a:buChar char="•"/>
            </a:pPr>
            <a:r>
              <a:rPr lang="x-none"/>
              <a:t>La masa biodiversa de la zona aumenta el turismo, la naturalidad y la conservación de los ciclos de vida.</a:t>
            </a:r>
            <a:endParaRPr lang="es-ES" dirty="0"/>
          </a:p>
          <a:p>
            <a:pPr marL="342900" lvl="0" indent="-342900" algn="just">
              <a:buFont typeface="Arial" panose="020B0604020202020204" pitchFamily="34" charset="0"/>
              <a:buChar char="•"/>
            </a:pPr>
            <a:r>
              <a:rPr lang="x-none"/>
              <a:t>La población se considera como un potencial beneficio para la vida en el área de estudio y el aprovechamiento de los recursos.</a:t>
            </a:r>
            <a:endParaRPr lang="es-ES" dirty="0"/>
          </a:p>
          <a:p>
            <a:pPr marL="342900" lvl="0" indent="-342900" algn="just">
              <a:buFont typeface="Arial" panose="020B0604020202020204" pitchFamily="34" charset="0"/>
              <a:buChar char="•"/>
            </a:pPr>
            <a:r>
              <a:rPr lang="x-none"/>
              <a:t>El uso del agua como energía es una capacidad aprovechable, las condiciones como la diferencia de relieve, los valores de caudal, indican que se pueden construir centrales hidroeléctricas incluso mayores a la generación de 10 MW de potencia efectiva.</a:t>
            </a:r>
            <a:endParaRPr lang="es-ES" dirty="0"/>
          </a:p>
        </p:txBody>
      </p:sp>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Arial" pitchFamily="34" charset="0"/>
                <a:cs typeface="Arial" pitchFamily="34" charset="0"/>
              </a:rPr>
              <a:t>CAPACIDADES</a:t>
            </a:r>
            <a:endParaRPr lang="es-EC" sz="4500" b="1" dirty="0">
              <a:latin typeface="Arial" pitchFamily="34" charset="0"/>
              <a:cs typeface="Arial" pitchFamily="34" charset="0"/>
            </a:endParaRPr>
          </a:p>
        </p:txBody>
      </p:sp>
    </p:spTree>
    <p:extLst>
      <p:ext uri="{BB962C8B-B14F-4D97-AF65-F5344CB8AC3E}">
        <p14:creationId xmlns:p14="http://schemas.microsoft.com/office/powerpoint/2010/main" val="110905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Arial" pitchFamily="34" charset="0"/>
                <a:cs typeface="Arial" pitchFamily="34" charset="0"/>
              </a:rPr>
              <a:t>CONFLICTOS</a:t>
            </a:r>
            <a:endParaRPr lang="es-EC" sz="4500" b="1" dirty="0">
              <a:latin typeface="Arial" pitchFamily="34" charset="0"/>
              <a:cs typeface="Arial" pitchFamily="34" charset="0"/>
            </a:endParaRPr>
          </a:p>
        </p:txBody>
      </p:sp>
      <p:sp>
        <p:nvSpPr>
          <p:cNvPr id="3" name="2 Rectángulo"/>
          <p:cNvSpPr/>
          <p:nvPr/>
        </p:nvSpPr>
        <p:spPr>
          <a:xfrm>
            <a:off x="649945" y="2136304"/>
            <a:ext cx="11449272" cy="4324261"/>
          </a:xfrm>
          <a:prstGeom prst="rect">
            <a:avLst/>
          </a:prstGeom>
        </p:spPr>
        <p:txBody>
          <a:bodyPr wrap="square">
            <a:spAutoFit/>
          </a:bodyPr>
          <a:lstStyle/>
          <a:p>
            <a:pPr marL="342900" lvl="0" indent="-342900" algn="just">
              <a:buFont typeface="Arial" panose="020B0604020202020204" pitchFamily="34" charset="0"/>
              <a:buChar char="•"/>
            </a:pPr>
            <a:r>
              <a:rPr lang="x-none"/>
              <a:t>Los deslizamientos de tierra constituyen un riesgo importante sobre todo para el sector productivo, bloqueando vias y caminos del área de estudio.</a:t>
            </a:r>
            <a:endParaRPr lang="es-ES" dirty="0"/>
          </a:p>
          <a:p>
            <a:pPr marL="342900" lvl="0" indent="-342900" algn="just">
              <a:buFont typeface="Arial" panose="020B0604020202020204" pitchFamily="34" charset="0"/>
              <a:buChar char="•"/>
            </a:pPr>
            <a:r>
              <a:rPr lang="x-none"/>
              <a:t>Las inundaciones también generan conflicto y pérdidas ya que altera la vida normal de la población y producen pérdidas para sectores agrícolas y turísticos.</a:t>
            </a:r>
            <a:endParaRPr lang="es-ES" dirty="0"/>
          </a:p>
          <a:p>
            <a:pPr marL="342900" lvl="0" indent="-342900" algn="just">
              <a:buFont typeface="Arial" panose="020B0604020202020204" pitchFamily="34" charset="0"/>
              <a:buChar char="•"/>
            </a:pPr>
            <a:r>
              <a:rPr lang="x-none"/>
              <a:t>En las áreas rurales la eliminación de desechos no se realiza de una manera adecuada, perjudicando la flora y la fauna asi como el paisaje y la salud de los pobladores.</a:t>
            </a:r>
            <a:endParaRPr lang="es-ES" dirty="0"/>
          </a:p>
          <a:p>
            <a:pPr marL="342900" lvl="0" indent="-342900" algn="just">
              <a:buFont typeface="Arial" panose="020B0604020202020204" pitchFamily="34" charset="0"/>
              <a:buChar char="•"/>
            </a:pPr>
            <a:r>
              <a:rPr lang="x-none"/>
              <a:t>Productos con mayor producción en el área de estudio como: plátano, cacao, guayusa, café, chonta y árboles cítricos y frutales. Tienen periodos de crecimiento que debilitan las propiedades del suelo</a:t>
            </a:r>
            <a:r>
              <a:rPr lang="x-none" smtClean="0"/>
              <a:t>.</a:t>
            </a:r>
            <a:endParaRPr lang="es-ES" dirty="0"/>
          </a:p>
        </p:txBody>
      </p:sp>
    </p:spTree>
    <p:extLst>
      <p:ext uri="{BB962C8B-B14F-4D97-AF65-F5344CB8AC3E}">
        <p14:creationId xmlns:p14="http://schemas.microsoft.com/office/powerpoint/2010/main" val="212969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2208" y="2208312"/>
            <a:ext cx="10657184" cy="3554819"/>
          </a:xfrm>
          <a:prstGeom prst="rect">
            <a:avLst/>
          </a:prstGeom>
        </p:spPr>
        <p:txBody>
          <a:bodyPr wrap="square">
            <a:spAutoFit/>
          </a:bodyPr>
          <a:lstStyle/>
          <a:p>
            <a:pPr marL="342900" lvl="0" indent="-342900" algn="just">
              <a:buFont typeface="Arial" panose="020B0604020202020204" pitchFamily="34" charset="0"/>
              <a:buChar char="•"/>
            </a:pPr>
            <a:r>
              <a:rPr lang="x-none"/>
              <a:t>La deforestación de bosques genera procesos como: erosión del suelo, pérdida de naturalidad del paisaje, perjudica el valor del suelo, y cambia las condiciones de vegetación menor y de fauna.</a:t>
            </a:r>
            <a:endParaRPr lang="es-ES" dirty="0"/>
          </a:p>
          <a:p>
            <a:pPr marL="342900" lvl="0" indent="-342900" algn="just">
              <a:buFont typeface="Arial" panose="020B0604020202020204" pitchFamily="34" charset="0"/>
              <a:buChar char="•"/>
            </a:pPr>
            <a:r>
              <a:rPr lang="x-none"/>
              <a:t>La produción agrícola, lleva al uso de fertilizantes y químicos en las plantaciones perjudicando calidad de vida, flora y fauna nativa, así como la perdida de valor económico del suelo.</a:t>
            </a:r>
            <a:endParaRPr lang="es-ES" dirty="0"/>
          </a:p>
          <a:p>
            <a:pPr marL="342900" lvl="0" indent="-342900" algn="just">
              <a:buFont typeface="Arial" panose="020B0604020202020204" pitchFamily="34" charset="0"/>
              <a:buChar char="•"/>
            </a:pPr>
            <a:r>
              <a:rPr lang="x-none"/>
              <a:t>Otro conflicto determinante es la presencia de actividad minera perjudicando a la fauna y a la naturalidad, deteriorando la calidad de vida y del agua, así como causando mayor erosion del suelo.</a:t>
            </a:r>
            <a:endParaRPr lang="es-ES" dirty="0"/>
          </a:p>
        </p:txBody>
      </p:sp>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Arial" pitchFamily="34" charset="0"/>
                <a:cs typeface="Arial" pitchFamily="34" charset="0"/>
              </a:rPr>
              <a:t>CONFLICTOS</a:t>
            </a:r>
            <a:endParaRPr lang="es-EC" sz="4500" b="1" dirty="0">
              <a:latin typeface="Arial" pitchFamily="34" charset="0"/>
              <a:cs typeface="Arial" pitchFamily="34" charset="0"/>
            </a:endParaRPr>
          </a:p>
        </p:txBody>
      </p:sp>
    </p:spTree>
    <p:extLst>
      <p:ext uri="{BB962C8B-B14F-4D97-AF65-F5344CB8AC3E}">
        <p14:creationId xmlns:p14="http://schemas.microsoft.com/office/powerpoint/2010/main" val="57028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9" name="8 Rectángulo"/>
          <p:cNvSpPr/>
          <p:nvPr/>
        </p:nvSpPr>
        <p:spPr>
          <a:xfrm>
            <a:off x="11441360" y="9063741"/>
            <a:ext cx="1152128" cy="25869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0" dirty="0" smtClean="0">
                <a:solidFill>
                  <a:schemeClr val="accent3">
                    <a:lumMod val="50000"/>
                  </a:schemeClr>
                </a:solidFill>
                <a:latin typeface="Times New Roman" pitchFamily="18" charset="0"/>
                <a:cs typeface="Times New Roman" pitchFamily="18" charset="0"/>
              </a:rPr>
              <a:t>Regresar</a:t>
            </a:r>
            <a:endParaRPr lang="es-EC" sz="1800" dirty="0">
              <a:solidFill>
                <a:schemeClr val="accent3">
                  <a:lumMod val="50000"/>
                </a:schemeClr>
              </a:solidFill>
              <a:latin typeface="Times New Roman" pitchFamily="18" charset="0"/>
              <a:cs typeface="Times New Roman" pitchFamily="18" charset="0"/>
            </a:endParaRPr>
          </a:p>
        </p:txBody>
      </p:sp>
      <p:sp>
        <p:nvSpPr>
          <p:cNvPr id="4" name="3 Rectángulo"/>
          <p:cNvSpPr/>
          <p:nvPr/>
        </p:nvSpPr>
        <p:spPr>
          <a:xfrm>
            <a:off x="386999" y="1387808"/>
            <a:ext cx="11881320" cy="7402026"/>
          </a:xfrm>
          <a:prstGeom prst="rect">
            <a:avLst/>
          </a:prstGeom>
        </p:spPr>
        <p:txBody>
          <a:bodyPr wrap="square">
            <a:spAutoFit/>
          </a:bodyPr>
          <a:lstStyle/>
          <a:p>
            <a:pPr marL="342900" lvl="0" indent="-342900" algn="just">
              <a:buFont typeface="Arial" panose="020B0604020202020204" pitchFamily="34" charset="0"/>
              <a:buChar char="•"/>
            </a:pPr>
            <a:r>
              <a:rPr lang="es-ES" dirty="0"/>
              <a:t>La </a:t>
            </a:r>
            <a:r>
              <a:rPr lang="es-ES" dirty="0" err="1"/>
              <a:t>subcuenca</a:t>
            </a:r>
            <a:r>
              <a:rPr lang="es-ES" dirty="0"/>
              <a:t> presenta una tendencia a la pérdida de la cobertura vegetal original, especialmente en áreas cercanas a las estribaciones de la cordillera oriental. Actividades  agrícolas, pecuarias y de extracción maderera, representan la mayor amenaza de un bosque nativo protegido por el estado, la zona alta de la </a:t>
            </a:r>
            <a:r>
              <a:rPr lang="es-ES" dirty="0" err="1"/>
              <a:t>subcuenca</a:t>
            </a:r>
            <a:r>
              <a:rPr lang="es-ES" dirty="0"/>
              <a:t> representa una importante área del Parque Nacional </a:t>
            </a:r>
            <a:r>
              <a:rPr lang="es-ES" dirty="0" err="1"/>
              <a:t>Llanganates</a:t>
            </a:r>
            <a:r>
              <a:rPr lang="es-ES" dirty="0"/>
              <a:t> y del Bosque Protector </a:t>
            </a:r>
            <a:r>
              <a:rPr lang="es-ES" dirty="0" err="1"/>
              <a:t>Habitagua</a:t>
            </a:r>
            <a:r>
              <a:rPr lang="es-ES" dirty="0"/>
              <a:t> que son víctimas de la extracción maderera ilegal.</a:t>
            </a:r>
          </a:p>
          <a:p>
            <a:pPr marL="342900" lvl="0" indent="-342900" algn="just">
              <a:buFont typeface="Arial" panose="020B0604020202020204" pitchFamily="34" charset="0"/>
              <a:buChar char="•"/>
            </a:pPr>
            <a:r>
              <a:rPr lang="es-ES" dirty="0"/>
              <a:t>La </a:t>
            </a:r>
            <a:r>
              <a:rPr lang="es-ES" dirty="0" err="1"/>
              <a:t>subcuenca</a:t>
            </a:r>
            <a:r>
              <a:rPr lang="es-ES" dirty="0"/>
              <a:t> es un sistema hídrico medianamente drenado, con tendencia a crecidas de ríos y por tanto a inundaciones, siendo este el principal factor de riesgo en las partes bajas donde se asientan las poblaciones. El problema ya ha ocurrido en el pasado en poblados como El Capricho, Santa Rosa y Simón Bolívar, donde las crecidas afectan a zonas agrícolas, ganado e infraestructura urbana.</a:t>
            </a:r>
          </a:p>
          <a:p>
            <a:pPr marL="342900" lvl="0" indent="-342900" algn="just">
              <a:buFont typeface="Arial" panose="020B0604020202020204" pitchFamily="34" charset="0"/>
              <a:buChar char="•"/>
            </a:pPr>
            <a:r>
              <a:rPr lang="es-ES" dirty="0"/>
              <a:t>Existe vulnerabilidad a deslizamientos producidos por la ocupación de las zonas altas de la </a:t>
            </a:r>
            <a:r>
              <a:rPr lang="es-ES" dirty="0" err="1"/>
              <a:t>subcuenca</a:t>
            </a:r>
            <a:r>
              <a:rPr lang="es-ES" dirty="0"/>
              <a:t>, adquiriendo inestabilidad en laderas por la tala de árboles e introducción de ganado.</a:t>
            </a:r>
          </a:p>
          <a:p>
            <a:pPr marL="342900" lvl="0" indent="-342900" algn="just">
              <a:buFont typeface="Arial" panose="020B0604020202020204" pitchFamily="34" charset="0"/>
              <a:buChar char="•"/>
            </a:pPr>
            <a:r>
              <a:rPr lang="es-ES" dirty="0"/>
              <a:t>El río </a:t>
            </a:r>
            <a:r>
              <a:rPr lang="es-ES" dirty="0" err="1"/>
              <a:t>Anzu</a:t>
            </a:r>
            <a:r>
              <a:rPr lang="es-ES" dirty="0"/>
              <a:t> aporta una gran cantidad de agua al rio Napo y es su principal afluente en la zona alta del país. Presenta un caudal abundante de312.56 m</a:t>
            </a:r>
            <a:r>
              <a:rPr lang="es-ES" baseline="30000" dirty="0"/>
              <a:t>3</a:t>
            </a:r>
            <a:r>
              <a:rPr lang="es-ES" dirty="0"/>
              <a:t>/s aproximadamente, lo que lo convierte en un potencial generador de energía</a:t>
            </a:r>
            <a:r>
              <a:rPr lang="es-ES" dirty="0" smtClean="0"/>
              <a:t>.</a:t>
            </a:r>
            <a:endParaRPr lang="es-ES" dirty="0"/>
          </a:p>
        </p:txBody>
      </p:sp>
    </p:spTree>
    <p:extLst>
      <p:ext uri="{BB962C8B-B14F-4D97-AF65-F5344CB8AC3E}">
        <p14:creationId xmlns:p14="http://schemas.microsoft.com/office/powerpoint/2010/main" val="388846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4" name="3 Rectángulo"/>
          <p:cNvSpPr/>
          <p:nvPr/>
        </p:nvSpPr>
        <p:spPr>
          <a:xfrm>
            <a:off x="520330" y="1317842"/>
            <a:ext cx="11708501" cy="7417415"/>
          </a:xfrm>
          <a:prstGeom prst="rect">
            <a:avLst/>
          </a:prstGeom>
        </p:spPr>
        <p:txBody>
          <a:bodyPr wrap="square">
            <a:spAutoFit/>
          </a:bodyPr>
          <a:lstStyle/>
          <a:p>
            <a:pPr marL="342900" lvl="0" indent="-342900" algn="just">
              <a:buFont typeface="Arial" panose="020B0604020202020204" pitchFamily="34" charset="0"/>
              <a:buChar char="•"/>
            </a:pPr>
            <a:r>
              <a:rPr lang="es-ES" sz="2800" dirty="0"/>
              <a:t>Ríos como el </a:t>
            </a:r>
            <a:r>
              <a:rPr lang="es-ES" sz="2800" dirty="0" err="1"/>
              <a:t>Piatua</a:t>
            </a:r>
            <a:r>
              <a:rPr lang="es-ES" sz="2800" dirty="0"/>
              <a:t> o el </a:t>
            </a:r>
            <a:r>
              <a:rPr lang="es-ES" sz="2800" dirty="0" err="1"/>
              <a:t>Anzu</a:t>
            </a:r>
            <a:r>
              <a:rPr lang="es-ES" sz="2800" dirty="0"/>
              <a:t> en su parte alta presentan condiciones para la generación de energía eléctrica por su terreno </a:t>
            </a:r>
            <a:r>
              <a:rPr lang="es-ES" sz="2800" dirty="0" err="1"/>
              <a:t>colinado</a:t>
            </a:r>
            <a:r>
              <a:rPr lang="es-ES" sz="2800" dirty="0"/>
              <a:t> y la gran velocidad de circulación del agua, presentado desniveles de hasta 200 metros, son condiciones para la construcción de centrales de media y baja presión, o la construcción de pequeños embalses.</a:t>
            </a:r>
          </a:p>
          <a:p>
            <a:pPr marL="342900" lvl="0" indent="-342900" algn="just">
              <a:buFont typeface="Arial" panose="020B0604020202020204" pitchFamily="34" charset="0"/>
              <a:buChar char="•"/>
            </a:pPr>
            <a:r>
              <a:rPr lang="es-ES" sz="2800" dirty="0"/>
              <a:t>Un factor importante a determinar es la variabilidad de precipitación en el lugar ya que la </a:t>
            </a:r>
            <a:r>
              <a:rPr lang="es-ES" sz="2800" dirty="0" err="1"/>
              <a:t>subcuenca</a:t>
            </a:r>
            <a:r>
              <a:rPr lang="es-ES" sz="2800" dirty="0"/>
              <a:t> y sus ríos presentan un caudal específico de 370.78 l / s km</a:t>
            </a:r>
            <a:r>
              <a:rPr lang="es-ES" sz="2800" baseline="30000" dirty="0"/>
              <a:t>2</a:t>
            </a:r>
            <a:r>
              <a:rPr lang="es-ES" sz="2800" dirty="0"/>
              <a:t>. El caudal ecológico es importante ya que determina las características propias de la cuenca por su valor ecológico y económico, importante para comparar entre cuencas o </a:t>
            </a:r>
            <a:r>
              <a:rPr lang="es-ES" sz="2800" dirty="0" err="1"/>
              <a:t>subcuencas</a:t>
            </a:r>
            <a:r>
              <a:rPr lang="es-ES" sz="2800" dirty="0"/>
              <a:t> de diferentes áreas y latitudes. </a:t>
            </a:r>
          </a:p>
          <a:p>
            <a:pPr marL="342900" lvl="0" indent="-342900" algn="just">
              <a:buFont typeface="Arial" panose="020B0604020202020204" pitchFamily="34" charset="0"/>
              <a:buChar char="•"/>
            </a:pPr>
            <a:r>
              <a:rPr lang="es-EC" sz="2800" dirty="0"/>
              <a:t>La cantidad de </a:t>
            </a:r>
            <a:r>
              <a:rPr lang="es-EC" sz="2800" dirty="0" err="1"/>
              <a:t>coliformes</a:t>
            </a:r>
            <a:r>
              <a:rPr lang="es-EC" sz="2800" dirty="0"/>
              <a:t> fecales (E. </a:t>
            </a:r>
            <a:r>
              <a:rPr lang="es-EC" sz="2800" dirty="0" err="1"/>
              <a:t>coli</a:t>
            </a:r>
            <a:r>
              <a:rPr lang="es-EC" sz="2800" dirty="0"/>
              <a:t>) está fuera de los límites máximos permisibles en los ocho ríos analizados, comparados con la tabla 1 de aguas para consumo humano y doméstico del TULAS.</a:t>
            </a:r>
            <a:endParaRPr lang="es-ES" sz="2800" dirty="0"/>
          </a:p>
          <a:p>
            <a:pPr marL="342900" lvl="0" indent="-342900" algn="just">
              <a:buFont typeface="Arial" panose="020B0604020202020204" pitchFamily="34" charset="0"/>
              <a:buChar char="•"/>
            </a:pPr>
            <a:r>
              <a:rPr lang="es-EC" sz="2800" dirty="0"/>
              <a:t>La demanda bioquímica de Oxígeno se encontró sobre el límite máximo permisible de agua para consumo, lo que  indica la presencia de materia orgánica en descomposición</a:t>
            </a:r>
            <a:r>
              <a:rPr lang="es-EC" sz="2800" dirty="0" smtClean="0"/>
              <a:t>.</a:t>
            </a:r>
            <a:endParaRPr lang="es-ES" sz="2800" dirty="0"/>
          </a:p>
        </p:txBody>
      </p:sp>
    </p:spTree>
    <p:extLst>
      <p:ext uri="{BB962C8B-B14F-4D97-AF65-F5344CB8AC3E}">
        <p14:creationId xmlns:p14="http://schemas.microsoft.com/office/powerpoint/2010/main" val="824117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CONCLUSIONES</a:t>
            </a:r>
          </a:p>
        </p:txBody>
      </p:sp>
      <p:sp>
        <p:nvSpPr>
          <p:cNvPr id="4" name="3 Rectángulo"/>
          <p:cNvSpPr/>
          <p:nvPr/>
        </p:nvSpPr>
        <p:spPr>
          <a:xfrm>
            <a:off x="400501" y="1311154"/>
            <a:ext cx="11948160" cy="7478970"/>
          </a:xfrm>
          <a:prstGeom prst="rect">
            <a:avLst/>
          </a:prstGeom>
        </p:spPr>
        <p:txBody>
          <a:bodyPr wrap="square">
            <a:spAutoFit/>
          </a:bodyPr>
          <a:lstStyle/>
          <a:p>
            <a:pPr marL="342900" lvl="0" indent="-342900" algn="just">
              <a:buFont typeface="Arial" panose="020B0604020202020204" pitchFamily="34" charset="0"/>
              <a:buChar char="•"/>
            </a:pPr>
            <a:r>
              <a:rPr lang="es-EC" sz="2400" dirty="0"/>
              <a:t>Los metales como: Arsénico, Bario, Cadmio, Cromo, Níquel, Plomo y Vanadio se encontraron por debajo de 0,100 a 0,010, indicando que están dentro de todas las tablas del TULAS.</a:t>
            </a:r>
            <a:endParaRPr lang="es-ES" sz="2400" dirty="0"/>
          </a:p>
          <a:p>
            <a:pPr marL="342900" lvl="0" indent="-342900" algn="just">
              <a:buFont typeface="Arial" panose="020B0604020202020204" pitchFamily="34" charset="0"/>
              <a:buChar char="•"/>
            </a:pPr>
            <a:r>
              <a:rPr lang="es-ES" sz="2400" dirty="0"/>
              <a:t>Existe baja cobertura de servicios de salud y educación, y los habitantes no tienen asistencia a la educación secundaria. En cuanto a la asistencia educación superior en el área de estudio presenta un promedio de 14.89%; sin embargo, la gran mayoría de población con este nivel de educación no es oriunda del lugar.</a:t>
            </a:r>
          </a:p>
          <a:p>
            <a:pPr marL="342900" lvl="0" indent="-342900" algn="just">
              <a:buFont typeface="Arial" panose="020B0604020202020204" pitchFamily="34" charset="0"/>
              <a:buChar char="•"/>
            </a:pPr>
            <a:r>
              <a:rPr lang="es-ES" sz="2400" dirty="0"/>
              <a:t>a economía del sector tiene un cierto dinamismo, la agricultura, ganadería y actividades extractivas representan el mayor ingreso económico 35.63%. Familias en la que su ingreso es bajo debido a una relación de dependencia, y los oficios no declarados manejan un amplio espectro pero relacionado a la movilidad hacia las ciudades grandes 9.39%.</a:t>
            </a:r>
          </a:p>
          <a:p>
            <a:pPr marL="342900" lvl="0" indent="-342900" algn="just">
              <a:buFont typeface="Arial" panose="020B0604020202020204" pitchFamily="34" charset="0"/>
              <a:buChar char="•"/>
            </a:pPr>
            <a:r>
              <a:rPr lang="es-ES" sz="2400" dirty="0"/>
              <a:t>Las debilidades en el área de estudio (impactos negativos), se atribuyen principalmente a la deforestación en la zona media de la </a:t>
            </a:r>
            <a:r>
              <a:rPr lang="es-ES" sz="2400" dirty="0" err="1"/>
              <a:t>subcuenca</a:t>
            </a:r>
            <a:r>
              <a:rPr lang="es-ES" sz="2400" dirty="0"/>
              <a:t> y a la actividad minera en los lechos de los ríos, y en menor grado al uso de fertilizantes especialmente en la producción de cacao.</a:t>
            </a:r>
          </a:p>
          <a:p>
            <a:pPr marL="342900" lvl="0" indent="-342900" algn="just">
              <a:buFont typeface="Arial" panose="020B0604020202020204" pitchFamily="34" charset="0"/>
              <a:buChar char="•"/>
            </a:pPr>
            <a:r>
              <a:rPr lang="es-ES" sz="2400" dirty="0"/>
              <a:t>Los Programas del Plan de Manejo de la </a:t>
            </a:r>
            <a:r>
              <a:rPr lang="es-ES" sz="2400" dirty="0" err="1"/>
              <a:t>Subcuenca</a:t>
            </a:r>
            <a:r>
              <a:rPr lang="es-ES" sz="2400" dirty="0"/>
              <a:t> del Río </a:t>
            </a:r>
            <a:r>
              <a:rPr lang="es-ES" sz="2400" dirty="0" err="1"/>
              <a:t>Anzu</a:t>
            </a:r>
            <a:r>
              <a:rPr lang="es-ES" sz="2400" dirty="0"/>
              <a:t>, se rigen al principio de la conservación y el desarrollo de la población, sin alterar el medio ambiente evitando choques culturales e impulsando el uso de tecnología limpia, además de convertir al sector en una potencial de la economía amazónica.</a:t>
            </a:r>
          </a:p>
        </p:txBody>
      </p:sp>
    </p:spTree>
    <p:extLst>
      <p:ext uri="{BB962C8B-B14F-4D97-AF65-F5344CB8AC3E}">
        <p14:creationId xmlns:p14="http://schemas.microsoft.com/office/powerpoint/2010/main" val="557354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RECOMENDACIONES</a:t>
            </a:r>
          </a:p>
        </p:txBody>
      </p:sp>
      <p:sp>
        <p:nvSpPr>
          <p:cNvPr id="3" name="2 Rectángulo"/>
          <p:cNvSpPr/>
          <p:nvPr/>
        </p:nvSpPr>
        <p:spPr>
          <a:xfrm>
            <a:off x="400501" y="1560240"/>
            <a:ext cx="11948160" cy="6247864"/>
          </a:xfrm>
          <a:prstGeom prst="rect">
            <a:avLst/>
          </a:prstGeom>
        </p:spPr>
        <p:txBody>
          <a:bodyPr wrap="square">
            <a:spAutoFit/>
          </a:bodyPr>
          <a:lstStyle/>
          <a:p>
            <a:pPr marL="342900" lvl="0" indent="-342900" algn="just">
              <a:buFont typeface="Arial" panose="020B0604020202020204" pitchFamily="34" charset="0"/>
              <a:buChar char="•"/>
            </a:pPr>
            <a:r>
              <a:rPr lang="x-none"/>
              <a:t>Es recomendable realizar mayores estudios con relación a la generación de energía eléctrica ya que en una visualización preliminar ciertos ríos de la subcuenca presentan características para la construcción de centrales que generen más de 10 MW de energía.</a:t>
            </a:r>
            <a:endParaRPr lang="es-ES" dirty="0"/>
          </a:p>
          <a:p>
            <a:pPr marL="342900" lvl="0" indent="-342900" algn="just">
              <a:buFont typeface="Arial" panose="020B0604020202020204" pitchFamily="34" charset="0"/>
              <a:buChar char="•"/>
            </a:pPr>
            <a:r>
              <a:rPr lang="x-none"/>
              <a:t>Fomentar el trabajo en mancomunidad tanto con líderes comunales como con gobierno central para la prevención y acción en caso de desastres (inundaciones).</a:t>
            </a:r>
            <a:endParaRPr lang="es-ES" dirty="0"/>
          </a:p>
          <a:p>
            <a:pPr marL="342900" lvl="0" indent="-342900" algn="just">
              <a:buFont typeface="Arial" panose="020B0604020202020204" pitchFamily="34" charset="0"/>
              <a:buChar char="•"/>
            </a:pPr>
            <a:r>
              <a:rPr lang="x-none"/>
              <a:t>Establecer los controles y compromisos con la comunidad, para evitar el avance del horizonte agrícola hacia la parte alta de la cuenca;la comunidad se encargará de cuidar la naturaleza y el Bosque Primario en sus cercanías.</a:t>
            </a:r>
            <a:endParaRPr lang="es-ES" dirty="0"/>
          </a:p>
          <a:p>
            <a:pPr marL="342900" lvl="0" indent="-342900" algn="just">
              <a:buFont typeface="Arial" panose="020B0604020202020204" pitchFamily="34" charset="0"/>
              <a:buChar char="•"/>
            </a:pPr>
            <a:r>
              <a:rPr lang="x-none"/>
              <a:t>De vital importancia es aumentar los servicios básicos especialmente el alcantarillado para reducir el exceso de coliformes fecales, y el agua potable vitales para la población rural.</a:t>
            </a:r>
            <a:endParaRPr lang="es-ES" dirty="0"/>
          </a:p>
          <a:p>
            <a:pPr marL="342900" lvl="0" indent="-342900" algn="just">
              <a:buFont typeface="Arial" panose="020B0604020202020204" pitchFamily="34" charset="0"/>
              <a:buChar char="•"/>
            </a:pPr>
            <a:r>
              <a:rPr lang="x-none"/>
              <a:t>Es importante brindar capacitación y estrategias de acción a los diferentes GAD´s para lograr eficacia en el trabajo, y que su personal este actualizado en manejo de información geográfica-espacial, para el desarrollo de programas de protección control</a:t>
            </a:r>
            <a:r>
              <a:rPr lang="x-none" smtClean="0"/>
              <a:t>.</a:t>
            </a:r>
            <a:endParaRPr lang="es-ES" dirty="0"/>
          </a:p>
        </p:txBody>
      </p:sp>
    </p:spTree>
    <p:extLst>
      <p:ext uri="{BB962C8B-B14F-4D97-AF65-F5344CB8AC3E}">
        <p14:creationId xmlns:p14="http://schemas.microsoft.com/office/powerpoint/2010/main" val="1485332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6143" y="1416224"/>
            <a:ext cx="11852517" cy="7402026"/>
          </a:xfrm>
          <a:prstGeom prst="rect">
            <a:avLst/>
          </a:prstGeom>
        </p:spPr>
        <p:txBody>
          <a:bodyPr wrap="square">
            <a:spAutoFit/>
          </a:bodyPr>
          <a:lstStyle/>
          <a:p>
            <a:pPr marL="342900" lvl="0" indent="-342900" algn="just">
              <a:buFont typeface="Arial" panose="020B0604020202020204" pitchFamily="34" charset="0"/>
              <a:buChar char="•"/>
            </a:pPr>
            <a:r>
              <a:rPr lang="x-none"/>
              <a:t>Dar asesoría técnica a la población dedicada a nuevas fuentes de economía como la piscicultura, e incentivar nuevas actividades económicas que no perjudiquen al medio ambiente y fomenten en turismo.      </a:t>
            </a:r>
            <a:endParaRPr lang="es-ES" dirty="0"/>
          </a:p>
          <a:p>
            <a:pPr marL="342900" lvl="0" indent="-342900" algn="just">
              <a:buFont typeface="Arial" panose="020B0604020202020204" pitchFamily="34" charset="0"/>
              <a:buChar char="•"/>
            </a:pPr>
            <a:r>
              <a:rPr lang="x-none"/>
              <a:t>Es recomendable solicitar la implementación de tecnología como estaciones meteorológicas e hidrológicas, con el fin de tener datos exactos y actualizados del comportamiento climático del área de estudio y sus alrededores.</a:t>
            </a:r>
            <a:endParaRPr lang="es-ES" dirty="0"/>
          </a:p>
          <a:p>
            <a:pPr marL="342900" lvl="0" indent="-342900" algn="just">
              <a:buFont typeface="Arial" panose="020B0604020202020204" pitchFamily="34" charset="0"/>
              <a:buChar char="•"/>
            </a:pPr>
            <a:r>
              <a:rPr lang="x-none"/>
              <a:t>Las actividades extractivas deben ser mayormente reguladas, así como controles a concesiones ya otorgadas, como es el caso de Carlos J. Arosemena, determinando los procesos que están realizando para la extracción, además es recomendable que prioricen el trabajo a los pobladores del área de estudio. </a:t>
            </a:r>
            <a:endParaRPr lang="es-ES" dirty="0"/>
          </a:p>
          <a:p>
            <a:pPr marL="342900" lvl="0" indent="-342900" algn="just">
              <a:buFont typeface="Arial" panose="020B0604020202020204" pitchFamily="34" charset="0"/>
              <a:buChar char="•"/>
            </a:pPr>
            <a:r>
              <a:rPr lang="x-none"/>
              <a:t>Se deben mantener el patrimonio intangible, como la cultura y etnia de ciertos pobladores del área de estudio, aplicando programas como escuelas bilingües, cambio generacional en hábitos y rutinas ancestrales.</a:t>
            </a:r>
            <a:endParaRPr lang="es-ES" dirty="0"/>
          </a:p>
          <a:p>
            <a:pPr marL="342900" lvl="0" indent="-342900" algn="just">
              <a:buFont typeface="Arial" panose="020B0604020202020204" pitchFamily="34" charset="0"/>
              <a:buChar char="•"/>
            </a:pPr>
            <a:r>
              <a:rPr lang="x-none"/>
              <a:t>Es importante crear zonas de protección de régimen municipal dentro del área de estudio con el fin de mantener el bosque primario y el orden en la cobertura del suelo.</a:t>
            </a:r>
            <a:endParaRPr lang="es-ES" dirty="0"/>
          </a:p>
          <a:p>
            <a:pPr marL="342900" lvl="0" indent="-342900" algn="just">
              <a:buFont typeface="Arial" panose="020B0604020202020204" pitchFamily="34" charset="0"/>
              <a:buChar char="•"/>
            </a:pPr>
            <a:r>
              <a:rPr lang="x-none"/>
              <a:t>Se debe solicitar la construcción principalmente de establecimientos de salud con énfasis en la petición de profesionales especialistas, para evitar el desplazamiento de la población hacia zonas fuera del área de estudio.</a:t>
            </a:r>
            <a:endParaRPr lang="es-ES" dirty="0"/>
          </a:p>
        </p:txBody>
      </p:sp>
      <p:sp>
        <p:nvSpPr>
          <p:cNvPr id="3" name="1 Título"/>
          <p:cNvSpPr txBox="1">
            <a:spLocks/>
          </p:cNvSpPr>
          <p:nvPr/>
        </p:nvSpPr>
        <p:spPr>
          <a:xfrm>
            <a:off x="400501" y="53082"/>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Arial" pitchFamily="34" charset="0"/>
                <a:cs typeface="Arial" pitchFamily="34" charset="0"/>
              </a:rPr>
              <a:t>RECOMENDACIONES</a:t>
            </a:r>
          </a:p>
        </p:txBody>
      </p:sp>
    </p:spTree>
    <p:extLst>
      <p:ext uri="{BB962C8B-B14F-4D97-AF65-F5344CB8AC3E}">
        <p14:creationId xmlns:p14="http://schemas.microsoft.com/office/powerpoint/2010/main" val="139099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OBJETIVOS</a:t>
            </a:r>
          </a:p>
        </p:txBody>
      </p:sp>
      <p:sp>
        <p:nvSpPr>
          <p:cNvPr id="4" name="3 Rectángulo"/>
          <p:cNvSpPr/>
          <p:nvPr/>
        </p:nvSpPr>
        <p:spPr>
          <a:xfrm>
            <a:off x="1000200" y="1776264"/>
            <a:ext cx="10513168" cy="1246495"/>
          </a:xfrm>
          <a:prstGeom prst="rect">
            <a:avLst/>
          </a:prstGeom>
        </p:spPr>
        <p:txBody>
          <a:bodyPr wrap="square">
            <a:spAutoFit/>
          </a:bodyPr>
          <a:lstStyle/>
          <a:p>
            <a:r>
              <a:rPr lang="x-none" b="1"/>
              <a:t>OBJETIVO GENERAL</a:t>
            </a:r>
            <a:endParaRPr lang="es-ES" b="1" dirty="0"/>
          </a:p>
          <a:p>
            <a:r>
              <a:rPr lang="es-ES" dirty="0"/>
              <a:t> </a:t>
            </a:r>
          </a:p>
          <a:p>
            <a:pPr marL="342900" lvl="0" indent="-342900">
              <a:buFont typeface="Arial" panose="020B0604020202020204" pitchFamily="34" charset="0"/>
              <a:buChar char="•"/>
            </a:pPr>
            <a:r>
              <a:rPr lang="es-ES" dirty="0"/>
              <a:t>Realizar la propuesta del Plan de Manejo de la </a:t>
            </a:r>
            <a:r>
              <a:rPr lang="es-ES" dirty="0" err="1"/>
              <a:t>subcuenca</a:t>
            </a:r>
            <a:r>
              <a:rPr lang="es-ES" dirty="0"/>
              <a:t> del río Anzú.</a:t>
            </a:r>
          </a:p>
        </p:txBody>
      </p:sp>
      <p:sp>
        <p:nvSpPr>
          <p:cNvPr id="5" name="4 Rectángulo"/>
          <p:cNvSpPr/>
          <p:nvPr/>
        </p:nvSpPr>
        <p:spPr>
          <a:xfrm>
            <a:off x="1011742" y="3792488"/>
            <a:ext cx="10501626" cy="4708981"/>
          </a:xfrm>
          <a:prstGeom prst="rect">
            <a:avLst/>
          </a:prstGeom>
        </p:spPr>
        <p:txBody>
          <a:bodyPr wrap="square">
            <a:spAutoFit/>
          </a:bodyPr>
          <a:lstStyle/>
          <a:p>
            <a:r>
              <a:rPr lang="x-none" b="1"/>
              <a:t>OBJETIVOS ESPECIFICOS</a:t>
            </a:r>
            <a:endParaRPr lang="es-ES" b="1" dirty="0"/>
          </a:p>
          <a:p>
            <a:r>
              <a:rPr lang="es-ES" dirty="0"/>
              <a:t> </a:t>
            </a:r>
          </a:p>
          <a:p>
            <a:pPr marL="342900" lvl="0" indent="-342900">
              <a:buFont typeface="Arial" panose="020B0604020202020204" pitchFamily="34" charset="0"/>
              <a:buChar char="•"/>
            </a:pPr>
            <a:r>
              <a:rPr lang="es-ES" dirty="0"/>
              <a:t>Recopilar, validar editar y generar la información base y temática de la </a:t>
            </a:r>
            <a:r>
              <a:rPr lang="es-ES" dirty="0" err="1"/>
              <a:t>subcuenca</a:t>
            </a:r>
            <a:r>
              <a:rPr lang="es-ES" dirty="0"/>
              <a:t> del río Anzú a escala 1:50000.</a:t>
            </a:r>
          </a:p>
          <a:p>
            <a:pPr marL="342900" lvl="0" indent="-342900">
              <a:buFont typeface="Arial" panose="020B0604020202020204" pitchFamily="34" charset="0"/>
              <a:buChar char="•"/>
            </a:pPr>
            <a:r>
              <a:rPr lang="es-ES" dirty="0"/>
              <a:t>Diseñar, estructurar y construir la </a:t>
            </a:r>
            <a:r>
              <a:rPr lang="es-ES" dirty="0" err="1"/>
              <a:t>geodatabase</a:t>
            </a:r>
            <a:r>
              <a:rPr lang="es-ES" dirty="0"/>
              <a:t> del proyecto de acuerdo a los estándares y normas que rigen a nivel nacional.</a:t>
            </a:r>
          </a:p>
          <a:p>
            <a:pPr marL="342900" lvl="0" indent="-342900">
              <a:buFont typeface="Arial" panose="020B0604020202020204" pitchFamily="34" charset="0"/>
              <a:buChar char="•"/>
            </a:pPr>
            <a:r>
              <a:rPr lang="es-ES" dirty="0"/>
              <a:t>Realizar un diagnóstico de los componentes físico, biótico y socioeconómico cultural a través de una línea base.</a:t>
            </a:r>
          </a:p>
          <a:p>
            <a:pPr marL="342900" lvl="0" indent="-342900">
              <a:buFont typeface="Arial" panose="020B0604020202020204" pitchFamily="34" charset="0"/>
              <a:buChar char="•"/>
            </a:pPr>
            <a:r>
              <a:rPr lang="es-ES" dirty="0"/>
              <a:t>Generar el mapa de Zonificación Ecológica Económica de la </a:t>
            </a:r>
            <a:r>
              <a:rPr lang="es-ES" dirty="0" err="1"/>
              <a:t>subcuenca</a:t>
            </a:r>
            <a:r>
              <a:rPr lang="es-ES" dirty="0"/>
              <a:t> del río Anzú.</a:t>
            </a:r>
          </a:p>
          <a:p>
            <a:pPr marL="342900" lvl="0" indent="-342900">
              <a:buFont typeface="Arial" panose="020B0604020202020204" pitchFamily="34" charset="0"/>
              <a:buChar char="•"/>
            </a:pPr>
            <a:r>
              <a:rPr lang="es-ES" dirty="0"/>
              <a:t>Realizar una propuesta de Plan de Manejo de la </a:t>
            </a:r>
            <a:r>
              <a:rPr lang="es-ES" dirty="0" err="1"/>
              <a:t>subcuenca</a:t>
            </a:r>
            <a:r>
              <a:rPr lang="es-ES" dirty="0"/>
              <a:t> del río Anzú.</a:t>
            </a:r>
          </a:p>
        </p:txBody>
      </p:sp>
    </p:spTree>
    <p:extLst>
      <p:ext uri="{BB962C8B-B14F-4D97-AF65-F5344CB8AC3E}">
        <p14:creationId xmlns:p14="http://schemas.microsoft.com/office/powerpoint/2010/main" val="2390329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41501192"/>
              </p:ext>
            </p:extLst>
          </p:nvPr>
        </p:nvGraphicFramePr>
        <p:xfrm>
          <a:off x="2013203" y="5376664"/>
          <a:ext cx="8928992" cy="3189732"/>
        </p:xfrm>
        <a:graphic>
          <a:graphicData uri="http://schemas.openxmlformats.org/drawingml/2006/table">
            <a:tbl>
              <a:tblPr firstRow="1" firstCol="1" lastRow="1" lastCol="1" bandRow="1" bandCol="1">
                <a:tableStyleId>{F2DE63D5-997A-4646-A377-4702673A728D}</a:tableStyleId>
              </a:tblPr>
              <a:tblGrid>
                <a:gridCol w="4464496"/>
                <a:gridCol w="4464496"/>
              </a:tblGrid>
              <a:tr h="76292">
                <a:tc>
                  <a:txBody>
                    <a:bodyPr/>
                    <a:lstStyle/>
                    <a:p>
                      <a:pPr algn="ctr">
                        <a:lnSpc>
                          <a:spcPct val="115000"/>
                        </a:lnSpc>
                        <a:spcAft>
                          <a:spcPts val="0"/>
                        </a:spcAft>
                      </a:pPr>
                      <a:r>
                        <a:rPr lang="es-ES" sz="1300" dirty="0">
                          <a:effectLst/>
                        </a:rPr>
                        <a:t>TIPO DE INFORMACIÓN</a:t>
                      </a:r>
                      <a:endParaRPr lang="es-ES" sz="1300" dirty="0">
                        <a:effectLst/>
                        <a:latin typeface="Calibri"/>
                        <a:ea typeface="Times New Roman"/>
                        <a:cs typeface="Times New Roman"/>
                      </a:endParaRPr>
                    </a:p>
                  </a:txBody>
                  <a:tcPr marL="47539" marR="47539"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300" dirty="0" smtClean="0">
                          <a:effectLst/>
                        </a:rPr>
                        <a:t>TIPO DE INFORMACIÓN</a:t>
                      </a:r>
                    </a:p>
                  </a:txBody>
                  <a:tcPr marL="47539" marR="47539" marT="0" marB="0"/>
                </a:tc>
              </a:tr>
              <a:tr h="76292">
                <a:tc>
                  <a:txBody>
                    <a:bodyPr/>
                    <a:lstStyle/>
                    <a:p>
                      <a:pPr algn="ctr">
                        <a:lnSpc>
                          <a:spcPct val="115000"/>
                        </a:lnSpc>
                        <a:spcAft>
                          <a:spcPts val="0"/>
                        </a:spcAft>
                      </a:pPr>
                      <a:r>
                        <a:rPr lang="es-ES" sz="1300" dirty="0">
                          <a:effectLst/>
                        </a:rPr>
                        <a:t>Mapa Base</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Uso Potencial del Suelo</a:t>
                      </a:r>
                      <a:endParaRPr lang="es-ES" sz="1300" dirty="0">
                        <a:effectLst/>
                        <a:latin typeface="Calibri"/>
                        <a:ea typeface="Times New Roman"/>
                        <a:cs typeface="Times New Roman"/>
                      </a:endParaRPr>
                    </a:p>
                  </a:txBody>
                  <a:tcPr marL="47539" marR="47539" marT="0" marB="0"/>
                </a:tc>
              </a:tr>
              <a:tr h="157783">
                <a:tc>
                  <a:txBody>
                    <a:bodyPr/>
                    <a:lstStyle/>
                    <a:p>
                      <a:pPr algn="ctr">
                        <a:lnSpc>
                          <a:spcPct val="115000"/>
                        </a:lnSpc>
                        <a:spcAft>
                          <a:spcPts val="0"/>
                        </a:spcAft>
                      </a:pPr>
                      <a:r>
                        <a:rPr lang="es-ES" sz="1300" dirty="0">
                          <a:effectLst/>
                        </a:rPr>
                        <a:t>Mapa de Cobertura Vegetal y Uso del Suelo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Conflictos de Uso del Suelo</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Climático e Isotermas</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Valor Ecológico</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Precipitación, </a:t>
                      </a:r>
                      <a:r>
                        <a:rPr lang="es-ES" sz="1300" dirty="0" err="1">
                          <a:effectLst/>
                        </a:rPr>
                        <a:t>Isoyetas</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Accesibilidad Geográfica</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de Áreas Sensibles</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Vulnerabilidad</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pt-BR" sz="1300" dirty="0">
                          <a:effectLst/>
                        </a:rPr>
                        <a:t>Mapa de Zonas de Vida</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Conflictos Ambientales</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Geológico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Demográfico</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de Pendientes</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Etnográfico</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Geomorfológico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Servicios Básicos</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de Tipos de suelo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Actividades Económicas</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Edafológico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Unidades Socioeconómicas</a:t>
                      </a:r>
                      <a:endParaRPr lang="es-ES" sz="1300" dirty="0">
                        <a:effectLst/>
                        <a:latin typeface="Calibri"/>
                        <a:ea typeface="Times New Roman"/>
                        <a:cs typeface="Times New Roman"/>
                      </a:endParaRPr>
                    </a:p>
                  </a:txBody>
                  <a:tcPr marL="47539" marR="47539" marT="0" marB="0"/>
                </a:tc>
              </a:tr>
              <a:tr h="76292">
                <a:tc>
                  <a:txBody>
                    <a:bodyPr/>
                    <a:lstStyle/>
                    <a:p>
                      <a:pPr algn="ctr">
                        <a:lnSpc>
                          <a:spcPct val="115000"/>
                        </a:lnSpc>
                        <a:spcAft>
                          <a:spcPts val="0"/>
                        </a:spcAft>
                      </a:pPr>
                      <a:r>
                        <a:rPr lang="es-ES" sz="1300" dirty="0">
                          <a:effectLst/>
                        </a:rPr>
                        <a:t>Mapa Hidrológico</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Unidades Ecológicas</a:t>
                      </a:r>
                      <a:endParaRPr lang="es-ES" sz="1300" dirty="0">
                        <a:effectLst/>
                        <a:latin typeface="Calibri"/>
                        <a:ea typeface="Times New Roman"/>
                        <a:cs typeface="Times New Roman"/>
                      </a:endParaRPr>
                    </a:p>
                  </a:txBody>
                  <a:tcPr marL="47539" marR="47539" marT="0" marB="0"/>
                </a:tc>
              </a:tr>
              <a:tr h="157783">
                <a:tc>
                  <a:txBody>
                    <a:bodyPr/>
                    <a:lstStyle/>
                    <a:p>
                      <a:pPr algn="ctr">
                        <a:lnSpc>
                          <a:spcPct val="115000"/>
                        </a:lnSpc>
                        <a:spcAft>
                          <a:spcPts val="0"/>
                        </a:spcAft>
                      </a:pPr>
                      <a:r>
                        <a:rPr lang="es-ES" sz="1300" dirty="0">
                          <a:effectLst/>
                        </a:rPr>
                        <a:t>Mapa Muestras de Agua</a:t>
                      </a:r>
                      <a:endParaRPr lang="es-ES" sz="1300" dirty="0">
                        <a:effectLst/>
                        <a:latin typeface="Calibri"/>
                        <a:ea typeface="Times New Roman"/>
                        <a:cs typeface="Times New Roman"/>
                      </a:endParaRPr>
                    </a:p>
                  </a:txBody>
                  <a:tcPr marL="47539" marR="47539" marT="0" marB="0"/>
                </a:tc>
                <a:tc>
                  <a:txBody>
                    <a:bodyPr/>
                    <a:lstStyle/>
                    <a:p>
                      <a:pPr algn="ctr">
                        <a:lnSpc>
                          <a:spcPct val="115000"/>
                        </a:lnSpc>
                        <a:spcAft>
                          <a:spcPts val="0"/>
                        </a:spcAft>
                      </a:pPr>
                      <a:r>
                        <a:rPr lang="es-ES" sz="1300" dirty="0">
                          <a:effectLst/>
                        </a:rPr>
                        <a:t>Mapa de Zonificación Ecológica Económica</a:t>
                      </a:r>
                      <a:endParaRPr lang="es-ES" sz="1300" dirty="0">
                        <a:effectLst/>
                        <a:latin typeface="Calibri"/>
                        <a:ea typeface="Times New Roman"/>
                        <a:cs typeface="Times New Roman"/>
                      </a:endParaRPr>
                    </a:p>
                  </a:txBody>
                  <a:tcPr marL="47539" marR="47539" marT="0" marB="0"/>
                </a:tc>
              </a:tr>
            </a:tbl>
          </a:graphicData>
        </a:graphic>
      </p:graphicFrame>
      <p:sp>
        <p:nvSpPr>
          <p:cNvPr id="3" name="2 Rectángulo"/>
          <p:cNvSpPr/>
          <p:nvPr/>
        </p:nvSpPr>
        <p:spPr>
          <a:xfrm>
            <a:off x="1370024" y="1920424"/>
            <a:ext cx="10215351" cy="2015936"/>
          </a:xfrm>
          <a:prstGeom prst="rect">
            <a:avLst/>
          </a:prstGeom>
        </p:spPr>
        <p:txBody>
          <a:bodyPr wrap="square">
            <a:spAutoFit/>
          </a:bodyPr>
          <a:lstStyle/>
          <a:p>
            <a:pPr marL="342900" lvl="0" indent="-342900">
              <a:buFont typeface="Arial" panose="020B0604020202020204" pitchFamily="34" charset="0"/>
              <a:buChar char="•"/>
            </a:pPr>
            <a:r>
              <a:rPr lang="es-ES" dirty="0"/>
              <a:t>Una </a:t>
            </a:r>
            <a:r>
              <a:rPr lang="es-ES" dirty="0" err="1"/>
              <a:t>Geodatabase</a:t>
            </a:r>
            <a:r>
              <a:rPr lang="es-ES" dirty="0"/>
              <a:t> del proyecto.</a:t>
            </a:r>
          </a:p>
          <a:p>
            <a:pPr marL="342900" lvl="0" indent="-342900">
              <a:buFont typeface="Arial" panose="020B0604020202020204" pitchFamily="34" charset="0"/>
              <a:buChar char="•"/>
            </a:pPr>
            <a:r>
              <a:rPr lang="es-ES" dirty="0"/>
              <a:t>Una matriz de caracterización de la calidad del agua.</a:t>
            </a:r>
          </a:p>
          <a:p>
            <a:pPr marL="342900" indent="-342900">
              <a:buFont typeface="Arial" panose="020B0604020202020204" pitchFamily="34" charset="0"/>
              <a:buChar char="•"/>
            </a:pPr>
            <a:r>
              <a:rPr lang="es-ES" dirty="0"/>
              <a:t>Una base de datos grafica compuesta por 25 mapas temáticos, todas los mapas generados se trabajaran con información base a escala 1:50000 y se imprimirán en formato A3 a escala 1:250000</a:t>
            </a:r>
          </a:p>
        </p:txBody>
      </p:sp>
      <p:sp>
        <p:nvSpPr>
          <p:cNvPr id="4"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Times New Roman" pitchFamily="18" charset="0"/>
                <a:cs typeface="Times New Roman" pitchFamily="18" charset="0"/>
              </a:rPr>
              <a:t>METAS</a:t>
            </a:r>
            <a:endParaRPr lang="es-EC" sz="4500" b="1" dirty="0">
              <a:latin typeface="Times New Roman" pitchFamily="18" charset="0"/>
              <a:cs typeface="Times New Roman" pitchFamily="18" charset="0"/>
            </a:endParaRPr>
          </a:p>
        </p:txBody>
      </p:sp>
    </p:spTree>
    <p:extLst>
      <p:ext uri="{BB962C8B-B14F-4D97-AF65-F5344CB8AC3E}">
        <p14:creationId xmlns:p14="http://schemas.microsoft.com/office/powerpoint/2010/main" val="50211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2128" y="440441"/>
            <a:ext cx="11924525" cy="846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a:latin typeface="Times New Roman" pitchFamily="18" charset="0"/>
                <a:cs typeface="Times New Roman" pitchFamily="18" charset="0"/>
              </a:rPr>
              <a:t>MARCO LEGAL Y REGULATORIO</a:t>
            </a:r>
          </a:p>
        </p:txBody>
      </p:sp>
      <p:sp>
        <p:nvSpPr>
          <p:cNvPr id="4" name="3 Rectángulo"/>
          <p:cNvSpPr/>
          <p:nvPr/>
        </p:nvSpPr>
        <p:spPr>
          <a:xfrm>
            <a:off x="352128" y="8949306"/>
            <a:ext cx="12241360" cy="390876"/>
          </a:xfrm>
          <a:prstGeom prst="rect">
            <a:avLst/>
          </a:prstGeom>
        </p:spPr>
        <p:txBody>
          <a:bodyPr wrap="square" lIns="128016" tIns="64008" rIns="128016" bIns="64008">
            <a:spAutoFit/>
          </a:bodyPr>
          <a:lstStyle/>
          <a:p>
            <a:pPr lvl="0"/>
            <a:r>
              <a:rPr lang="es-EC" sz="1700" b="1" dirty="0" smtClean="0">
                <a:latin typeface="Times New Roman" pitchFamily="18" charset="0"/>
                <a:cs typeface="Times New Roman" pitchFamily="18" charset="0"/>
              </a:rPr>
              <a:t>COOTAD</a:t>
            </a:r>
            <a:r>
              <a:rPr lang="es-EC" sz="1700" b="1" dirty="0">
                <a:latin typeface="Times New Roman" pitchFamily="18" charset="0"/>
                <a:cs typeface="Times New Roman" pitchFamily="18" charset="0"/>
              </a:rPr>
              <a:t>:</a:t>
            </a:r>
            <a:r>
              <a:rPr lang="es-EC" sz="1700" dirty="0">
                <a:latin typeface="Times New Roman" pitchFamily="18" charset="0"/>
                <a:cs typeface="Times New Roman" pitchFamily="18" charset="0"/>
              </a:rPr>
              <a:t> Código Orgánico de Organización Territorial, Autonomía y </a:t>
            </a:r>
            <a:r>
              <a:rPr lang="es-EC" sz="1700" dirty="0" smtClean="0">
                <a:latin typeface="Times New Roman" pitchFamily="18" charset="0"/>
                <a:cs typeface="Times New Roman" pitchFamily="18" charset="0"/>
              </a:rPr>
              <a:t>Descentralización</a:t>
            </a:r>
            <a:endParaRPr lang="es-EC" sz="1700" dirty="0">
              <a:latin typeface="Times New Roman" pitchFamily="18" charset="0"/>
              <a:cs typeface="Times New Roman" pitchFamily="18" charset="0"/>
            </a:endParaRPr>
          </a:p>
        </p:txBody>
      </p:sp>
      <p:sp>
        <p:nvSpPr>
          <p:cNvPr id="5" name="AutoShape 2" descr="data:image/jpeg;base64,/9j/4AAQSkZJRgABAQAAAQABAAD/2wCEAAkGBhMREBQUEhMWFBUWFxQXGBYYFxUaFhQVFxcVGhYYFhcdHSYeGxwjGRcXHy8gJCcpLS0sGB4xNTAqNSYrLCkBCQoKDgwOGg8PGjUkHyUxLikwNDQqKiksLC80LywpLCwsLCwsLiktLzQvLCwsLCwsLSwsLCouLCwsLCwsLSwsLP/AABEIAIwBaQMBIgACEQEDEQH/xAAcAAEAAgMBAQEAAAAAAAAAAAAABQYCAwQHAQj/xABIEAACAQIEAgUIBQkGBgMAAAABAgMAEQQFEiEGMRNBUWGBBxQiMnGRkqFCVIKx0RVSU3JzosHh8CMlMzRishY1dLPC8RckQ//EABsBAQADAQEBAQAAAAAAAAAAAAABAgMEBQYH/8QAOBEAAQMBBAcGBAYCAwAAAAAAAQACEQMEEiExBUFRcaHR8BMiYYGRsTKSweEUFSNCUlQGQyRT0v/aAAwDAQACEQMRAD8A9xpSlESlKURKUpREpSlESlKURKUpREpSlESlKURKUpREpSlESuTB4jpGZh6o9Ed/WT93urkznMLDQp3Prdw7K7Msg0RKOs7nxryRa+3tnY08mYu35AfXePBdHZ3ad468l1UpSvWXOlKUoiUpSiJSlKIlKUoiUpSiJSlKIlKUoiUpSiJSlKIlKUoiUpSiJSlKIlKUoiUpSiJStOJxaxi7Hw6z4VC4zO3YWT0B28zb+FeZbdKWex4PPe2DE/bzW1Og+plkpyXEKvrMB7TXJNmoHq2b2uoH31WTPc87+BPzoZEtvz33N7W6tjtXzVX/ACKs+Qxt0ep9o4LtbY2jMyp78rSfmIfYw/Gvv5Vl/RjwJP3VBMu2wH8KwA7V91h8wa4Rpq0H97vVv/la/hmbBx5qf/K0v6I+5vwrW3EDA2KAHvJFRZRhb0WF+Wx393tqQgyFnsZDpHZsW8Sdh4Xrrs9q0naTdpF0+N2PYLN7KDBLo481tXiLtQfF/KuqDO4253X28veKhs04Ub1ojq/0m1/A8j7KrhBU23UjnzBBrepbdJWN0VjO8CD5iFUUqNQd1elo4IuDcd1faoeAzp4zz8fxHXVkwvEKkekPFdwfwr1LNp2hUwrdw+o9eawfZXD4cVMVHZnmgQaV3b/b/OuPF54zbINI7ev+VcEGHaRrKLnrP8Sa4dIad7T9CxyXHCY9tc+K1pWWO9UyW7L8MZZN9xzb+u+rNXNgcGIlsOfWe010162iLAbHR7/xOxPLy91z2ir2jsMglKUr2FzpSlKIlKUoiUpSiJSlKIlKUoiUpSiJSlKIlKUoiUpSiJSlKIlKUoiUpSiJSlKIlRma5x0XoqLsesC4X2266yzbMNA0qfSPyH41Xya+W0zpnsCaFH4tZ2eA8fbeu6zWa933ZLGTGhjdm377/wAa+oFcHcG1tu0k7fK5qGzHi/DQnS0l2HMLcke23KuSHj/Csd2K+0H8K+ap6NttQdqKLnAzjB168sdq6nWmg03S8A7wrMB/XVWDTD6J1HuB0+JPPwrXh8Skq6lIZT4g1nJHc3uRfsNh7uVeeLrJDh3vZdGeWS2ysCSQAovsByFZInIm5ubKo9Zz2D8a+4fBBlJMjCxUclN7mwse3uqcy7KRESxOpuQNrWHYB1d9ezo/RVW11BUdF04z9vXD6Z89Wu2mIGa+Zdluk639e1gB6sY7B2ntNSNKV+gUaLKLLjBgvJc4uMlK5cVlcUhu8ak9tt/eN66qVZ7GvEOEjxxUAkZKLPDOH/M/eb8a+pw5AOSEfab8ak6Vz/grN/1t9Ar9q/aVyLlUQ+h7yTXSkYUWAAHdWVK1p2elSxptA3ABVL3OzKUpStlVKUpREpSlESlKURKUpREpSlESlKURKUpREpSlESlKURKUpREpSlESlKURKUpRErlzDHrEtyRc8hfma3zTBFLMQFUEknkABck+FeC8SeUPE4mdmR9EQLdGgVdl6i1xckgC9SbNWrscKJAdtOQWT67KJBfivTpJCxLE3J66ieLHaPATyrzUKot1F2C6vAXt3kdlefYfjnELz0N4Ff8AaQPlWea8dzz4doCqqrlS5BJLBTdVF+QvvXzej/8AFbVRtrKlohzAZOMz5HE4ror6WovoubTkGMMFW67MNlEjqHIEcf6WQ6Y++xPrexQT3Vx16Fw1gMO2maeVcTOQDfVqWLbZFQ8ivLlt1bV9xpPSAsFDtS0u1QB1A8eBXg2SzfiH3JhSfAuEePCkOpAMjtGWGljGQvNeq7AsAd96scUZYgD+u81pXEqfpDx2++umAMx6NPWfm3Yo5n2febCvxmvWfpC2Go8QXHIcB9/Nfa06YoUgxpyUhluGEjg//lGfR/1ydbH2f1yqcrXh4AihVFgBYVsr9FsdmFnpBuvX1sGQ8F5NR990pSlK7FmqpxxnmIwnQtCyWlkERVkvYkE6gbjs5VrzbPsXgDG8/RzwOwRmVSjxluRtqII51z+VH1MJ/wBUn+1qkM+y2XHBITH0cIdXdmILNp5KoUkAd5PhXS26GtkYYyuc3iXQccIUhm/E8OF0dLrAksEIQkMT1XHI+2pWKTUAR1i+/OqL5T0smDA5CdR+7V5iPoj2CsnNAa07Vq1xLiNi1Zhj0gieWQ2RAWY9w7u2s8PiVkQOhurAEHtBqr8bTLLJBg2YKsrGSQkgf2Schv2uQfsGtXk3zA9FJhXYF8M7Je99SXOkg9lW7PuXuo6+ir2nfu9SrJiM5iSdIHbTJIrMgPJtJAIB7d+VdrGwqjcZ5KMXj4IixRugmZHXmjq6FTXdwtxLJ0hweN9HEp6rfRnXqZT27X/qwGn3Q5vnzUCp3iD5KZyziCLESSRoHDRmzhkK6W7N+upOqvwstsZmP7df+0hq0VR4AMBaNJIxVSzLjcYbMfN5gBCyRkSfmO2r1j2G3harYDcbVTMXlceJzTEwyrqV8ND7QQz2KnqI7a5sjzeXLZxgsY14m/y855EdSsers7vYRWzqYcO7mAPPDPmsWvLT3sifTHJS+XZpiDmMuHd1aONEcHRZm1jkTfq7qsU84RWdjZVBYnsAFyfdVZwA/vnE98EH/lWzjrGjoo8PcA4hwhubWiX0pDfvFl+1VC2XgeA9sVcOhpO/3wU7l2YJPEssZ1I4BB/HvrHMc0iw6a5XCC9hzJY9iqN2PcBVS4AxIgmxOCLBhGxeIgg3jbfa3Zce+sQ3nOeukm6YeMaFPK7AFmt3k/IVJpQ47Bj5avdQKktG04c/ZTLcaRjfocTp/O6FrW7bc/lUhhs/ilw5xEZLxgE7K2rbn6Jsdt6kAKj58CkWHmCCwKysR3sGJ+ZrPunUtMdqZJn0WLj6SEsVva5Urf2XrXmHEsML9HdpJNiY41LsAeWq2y+JFVjgLGGHJpJQLmNZnA7SoJH3V2eTPDA4Tpm9KSV3Z3O5JvvvWj6YaXHUDCzbULro1kSpbCcWwPII31wyN6qyoU1fqk+iT3A135rmkeGiMsp0opUE2JtqYKDYdVzUXxzliT4CfUN0RpFPWrICwIPVyt41XMVmDYjIFeTckwqxP0rTIL+Io1jXQfGCoc9zZHhIV/ilDqGUgqQCCNwQeRBqOxnEUUU6QuHDyep6BKta1yG5bXqpYHFSZPIscpL4GUjo5DuYGbfS3d/77RUvnzBswy5gQQensRyI0xkEGoNOD4QY9OpUipI8cJ69laSa5cqzWPExCWJtSG9j7DY3FRPHGY9HhSikB52EKkkC2v128E1fKoXgqRcLjcRggwaNrTREEEWIGpRbs/hQU5YXdR19VJqQ8N6nr6Kz53xFFgwrTawrHSGClhqN7A25HY1IYecOoYXAIB3Fj4iqd5WP8lH+3i+56t2B/wAJP1V+4VVzQGA7ZUhxLiNy30pSs1olKUoiUpXHnGaphoJJpDZUUk9p7AO8mwHtqQJMBQTGJVE8r/FHRxDCRn05Rqk7o77L9oj3A9tePE125xmr4qeSaT1pGJPYB1KO4Cw8K+Zbl/Slz1Rp0h7wGRfvcHwr3WNFnpTsxK8drTbLS2mDF4ho8zC0xYJmF76Qff7q2Nlp6m+QrvrfgcE8zhEFyfcoG5Zj1KBuTXjOt1ZxkGF+n0v8b0dRpw9k7SSfoYCgmgZRdhsSQD1EjmPbuNu+sQasWOhCZfqbnNiQY+9Io3V3HcWdR9mq7Xt2Wq6rTDnZr810rZqdltb6VIy0HoeSt/CEiHDYt5JJUMCB1kD3S59FI2jIIJZv6Fq9Y4LhBwsU2+qWNG3HqggEqO69z7q8ty7JDJ5ply7NMRisURzWO140Psj3t+dIK9viiCqFUAAAAAcgALADwrxrZZ6BqipdF7UdcZcV1WRzw26Th0VnSlYtIBWC6llStDTnqFYFyaIqf5TmLLhVRHcrOsjaVYgKARzA7+VXHD4oOgI5EdhB9x3FfKzUVcvloGxUDYcTtVK8p6uy4XRG76ZtbaVY2UC3MbX35VMJxjGTGqRzEkgMTDIoUAG53G55Cw7an7V9VKm+C0AjJRcIJIOapuSYBcbi8VPiISQCqRJIh2jXkQCOs6j41pzPAfk/MoZ4YmEEqmOVY0JCkEWawHePcavYFfSKntTJ2ZKOzEeOaqGY4oflXCuFcoIpFL6H0guVKgm3d4ddSnFHC6Y2Mb6JU3ilHrI34VNWr7UdoQQRqVrgIIOtVDgODELJiziltIZEubei9o1XUvUQbXq30pVXuvGVLW3RCpsGJtnUjFXCNCkYco+kuCbi9u/nyqw59kMWMhaKUbHcMPWRuplPbUhavtSXmQRgoDBBBVE4NyvE4fGzDE3fTFGqS2NpEUtp36yAbW5/fW+DDrjsykaaImKKMJGsiEBrm7OAw7fGwFXSvlqsapJLtZVRTAAGxUXibKBgsThsXhYbKrGOVI0O6N9Kw7N/lW7PMqlGJjzHBL0jaQskRupkTtF+TW2sewVdbUqRWOHpvCGkMfXcVW4+O4dPpx4hH60MEhIPZcAj510Q5m82CkkeNlLLLZNJL2OoICo3va1/GpsqK+1QkagrgHWVS/Jth/8A6BhlRlN3DKysLq23WN7jsrTkJlyovBNHJJhyxaKZFL6QfoyKNx7bVeQK+1c1SS6RgcVQU4AjVgqjnubtjYWw+EjkPSjS8royIiH1rBgCzEbcrd9auKMr83ykYeNWcjogAqs19LqzE2G2wPOrkBX2qipERqxUlkzOvBR64ePFYYJIupHQAqwI6uw2IINUvBcO4nC4/DRktLhkaUxPzMYcC6Oeq2kW7fkPRKUbULQRqKlzA4gqmYiNcdmarJGxghjOkOjBZJGI1H0h1AAb99aeL8hGGOHxWEhAaGQa1jX14253A7P41eLV9qRVIIIyyVTTBEFUTyjYg4jAxGGOR7yo9gj3UKGvqBG25FSuH4wTTEixTFjoUgxOoUbaiWItsL+NqstqWqL4uhsZKbhvEzmvopSlZrRKUpREryryocTCZmwaqCiMpdt7lxvZewC9j416Vm2YLBBJK3JFLe0gbDxNh41+fp5i7MzG7MSxPaSbn51Vzi3JfQ6DsDLQ5z6rZaMIOU9e6jnyz8029tdGUvJC7GwIaOWM79TqR8jY+FbqVoLXVulpMgr3X6AsLqrazWXSCDhgMMcsvSFtwkatIoZtKlhqb81b+kfAXqUx/FS6CgTooG5QRAI0kYJA6ecgsb23Avfu2qGrnxOE12ux2Fh3C5NvZcn31nQNMP8A1MlppazWmtS/4pF4bfpqnKCctULDNs3fEuGewCqFRFFkjQclUdnzPM1u4ewSSTapf8GFTLL3olrIO92KoP1q4XwDjl6Vb8ky98VOmHW6mRgG52Ci5Zj7Bc19AytScyGHJflVq0fa7NUm0MOJzzBO/JeueS3L2ZJsfP8A4mKckd0YJ5dxbq7FWru+MHVvUZh4VRFRRZUVVUdiqAAPcK2ivEqPvuJXoMbcaAuhsQTVe45QHL8Q3WialIJBU3G4IqbFQvHB/u3Ffsz/ALlqaXxt3hRU+A7iq9iMqCZUuKjkeKZI1kDh2Gprj0WF7NflY9dWpc8MeA85lHpCIMR2vayge1iB41H8PZJFLhMO0gZrIpClmKAgcwpNgfCtfFytPLh8FEdJY9M5tfSke0YI7C1z9itJvENOqSqRdBI3LXwBmUoabDYgkyoRKCfpJJ6Rt3XPzrf5TVtgS4uGWSIBgSCAzWYXG9iKjM8wE+CxWGxssvSLqEMhCKumNr2uFFjbfn3VMeVAj8mm3IyRf7q0Amqxw1x91mT+m5p1dBRfEGX+Z4WDE4Z3SXVECodikoYG4ZSbH/3XoGFlLIrEWJUEjsJFULOcqlw8WHxQeTExxBTJC51aUIF3TsIG3s7r1Zc04mjXANiYmDAp/Z98jeii27dRFx3Gs3Aua2MfH6LRpDS6cOs1WMZxJIuaLPc+bazhDv6Ooblj9vUPs16JXnTcD4lsu6PpwRp6QR9GtzIPSHp87k9ffVo4KzrzrBxufXUaH7Qy7G/3+NKoBaHN1YckpkhxDtePNTjKCLHcHavN+E8minxWOWW5WOZgo1sNI1HYb8q9JrzfhPJIMTjMw6aNXtM9r9V2aopGGux2e6moJc3DarjHlaR4IxAmRAjWJNzaxI3/AI1B+SolsDqYksXa5JJJsdtzVghw8ceFaOM3VEdBve2kEEE91reFV/yTn+7x+u/30/1u3j6p/sbuP0VzqB46T+78QetUJB5EEW3B6qmoJ1dQykMDyI5Gobjn/l2J/Zt/CqUvjbvCtU+A7lSwOiwWDmw0jDFMyXVXJ6Rd9fSJexAHWe3vqx+Ukf3az7q6mIggkFSzqGsR3Eiob8gQHJln0iOaOLpFlX0X1ruNxzudvGuzN3mxeQszgmTQjHbdtDqSbewE10iC5pnXHH2XOZuuHhPXirVw6lsLD+op94qvZNABnOLAuAqREC5sCyjVYdVzU7wtilkwcDIbjo1HiBYj31DcOkS5njZk3T+zjDDkWRQGseux28K52yA6dn1C3dBLY6wKhsRl0cmeSRPfozEraQxA1aRcgA1dclyePDhxExKs17Fi2k2AIBPsqmYvLo58/dJUDr0KGx3F9I6qumT5bDh9ccOw1ail/VLb7dg66vWOQnUPZVpDMxrPuqNlXFE2Dnmaa74N8TOmrc9A4kb909nu7Db+LEWXL52BvaF3RgeRCEqykffUdwnhEmixscihlOKxAIPIguar2ZmXKopsNJqkwc0cqwvzMLsrWRu4n8e0VrAe/DMH1+/vvWcljMciPT7eyvPDCWwcHfGp8SBetPFuR+dYWRVuJApMbAkEMNwLjqPLxro4c/ykH7NP9oqSrkDi10hdJaHNgqteT7NBPgY/zkujjr1L+POuThvDjE43E4rfow/Rxi5sdHos9u8gm9QmZTvl+NxUMYIGMUNDbksrHSx7rXY+Aq+ZHlgw+HjiX6Kj31vUAbJH7st2fvh5FY0yXQDq9+sfRVLhOEflTHrvpVrKtzpAPMAdQ35VgkXmOcqtz0OJU6ASbI/WovyF+r/UOyt3CR/vbMf1hXf5RsqMuE6VP8XDsJlI52X1x7t/sirz+pdOsAcBHFVjuXhqJPE/ROPpC8cOGT/EnkFiNiqJYuwPMfRX7VR3lFwQhy6MJcFJI1DAkGxvqFx1Hsro4UxBx2IOLYWVEWOMHtAu58XJ8FFffKt/kB+2i/8AKq08KjW7Dx6wU1MabnbVJ5xh1/Jkgt6sDMO0MEJBB6iDVSyzKFbJ/OQ7pOiO4kWRwbpc2O+4Nrb1cs4/5bN/0z/9s1Sso4emmylHhlcsPS6AteKQKd0t4X9opSMNGMYpVHeOE4K78JZjJPg4pJR6ZXfqvbrt31MVDcKZ5FisOrRjSV9F4+uNhzBFTNc7gQ4giFu0ggQqL5V810YdIQd5Wuf1EsfmxX3GvKqsnlBzTp8fJY3WO0S/Z9b94t7hVbrncZK/SdFWfsLK0azifP7QlKUqq9NKUpRFZOBMaY8SwNjCYpTMpFw0aKTuO25AH61TfkxwI6KSUqN5GCMQLhdK6wDzsTb3VV8K/Q4Gd/pTssC9ulbPLb2no18TXpvD+Xeb4aKLrVRq/XO7fvE1oxfI6cqNDXAfuIHy4z6mPJSQNZCsBWQrRfJLMVozHLkxEZjkF1PMXO9b0F+VdkWE/O91SDCZrgynKVhQJHcIOQJJA7hWWF4ZhjnM4B6Qixa5Nx2b1LAUpJSAuTNMrjxMTRSrqRrXHsNx864Z+EsO8CwOpaNTdQWY2+dd+Nw8jW6OTR27XvXL5jiP04+D+dZGrUaYa0+o5q1xpzXZg8EsUYjW5UCwBN9uy5qEm4HwW4KaQW16QxChvzgt7A94rv8AMcR+nHwfzrkx+An2P+MeW1ltz7TXPWtVemwup0yTskD6lWFNjj3jwU0kigAahsLcxUZlmQ4bDyO8PoFySwDeiSf9N7VGeZT/AFc/GlPMp/q5+NK878yt39U/OOS17Kn/AC4KzmZT9Ie8VXf+CMFqZgNJY3JEhFyd+2tXmU/1c/GlPMp/q5+NKkaTt4ysx+cclBo0jm7gpjC5VBHAYFt0ZBFtXUee9RUfAuBUEKNIPMCQgHwvWHmU/wBXPxpTzKf6ufjSg0nbxlZj845IaFE/uHorBgIIoY1jjICqLAXGwr5mOFhnjaOXSyNzF+fzqA8yn+rn40p5lP8AVz8aVH5jbs/wp+cclPZU8r3BdOH4PwSAALsNwpclQe0AmwqcjZFUKCoAFgLi1qrXmU/1c/GlPMp/q5+NKHSVvOdmPzjkgo0hk7guiTg7BlmK3QMbsqSMqN23QHT8ql8BhoYECR6VUdQIqA8yn+rn40p5lP8AVz8aVJ0nbznZj845KBRpDJ3BdeN4Rwcsplcf2h5sHIPZzv2V15Xk2Hw4cRm2v1rvcna3O96ifMp/q5+NKeZT/Vz8aUOk7eRBsx+cckFCkMQ7gpbKsmw+GLGI6dZJYa7gk8zYnn31142GKaNo5NLowsVJFiKr3mU/1c/GlPMp/q5+NKj8yt0z+GPzjkp7GlEXuCseFWONFRSAqgAbjkOVbenX84e8VV/Mp/q5+NKeZT/Vz8aVH5jbv6p+Yck7Kn/PgpzF4GCV43cKWiJKG4upPP7hXX06/nD3iqx5lP8AVz8aU8yn+rn40p+Y27+qfmHJOyp/z4KSwHDmGinaWLaRr6rOfSvzuL7+NTDqCCCLg7Edoqrx4DEFltF0ZuDqLKdI69gb1K+Y4j9OPg/nXfQtVoqtvVaRad4PJZupsbg0rqy3LI8PGI4l0oOQrRnOQw4tQsy6gDcC5Fj21h5jiP04+D+dbIcJOGBaYEX3GnmPfXS2rUvfCR5jmqFrYiVk+TxtB0DAtHbTYknbsJ5kV8yjJY8KmiIELz0kkgey/Ku+lbyYhVgZqLPDUHTmdVKSH1mUldX6wGx8ak7V9pQknNAAMl5tn/kqYlnw0mq5JKSHe53Nn5HftA9tULMMslgfRNG0bdjC1/YeR9or9DVoxmBjmUpKiup6mAI+dZli+ismnq1Lu1ReHofv1ivzvSvUM98lMb3bCv0Z39BrlPBua/OqBm/D2IwptNGVHU3ND7GG3hzrMghfU2XSNntXwOx2HA/fyUdSlKhegrPluHWfFYPDqQ0cCdI5Hql79I/7xRPs16XeqN5NMv8ARmnP0iI19i7t+8R7qvkMJbkPwrZowX55pipetBYMm4eeZPqV8FdUGELbnYfOuiDBBee5rpqy8hYRxBeVZ0pREpSlESlKURKUpRFpxeLWKNpHNlQFiedgOe1QZ42jCdI0OIEX6QxjSB2kBtQHhU9iIFdSrC6sCCO0GuPOHSLCSlraFje46raTt48qqZW1K4SAWzJ2+3j1C6YMajxiRXBQjVqvtbtvUK/HEAAYpKIibdNo/su43vqA7yKpyySQ5EFNx00gUdyMST4EKffV8/JSNgehI9ExW8SvP233qocTkul9GnSPexF4jyEY8V3y41FjMjMAgXUWvtp53vUMvGsN01pLGjmyyulo2J5b3uPECqKuas+WYeAn1sQIz3oliB7Lke6r/wATZar5fNHbZYiV7ig1D5iovlwkKzrM2k8MqayRuAMT6yu/Ms2iw8euRrAkAWBJYnkFA3JqOTjCLpESVJYTJ6hkQBWPYGBIv7bc6peIxjthsuxDgtHEzLJsTp3XSx8Af6NTvHmYQT5e5jkRypjddJBIJYDq5bEioL8CQrMsYvsY4TeMEjUZLeRO0HVmrpSuDIZWbCws3rFFv7bV31svMSsJZQqlm2CgknsAFzWdYyxhlKncEEH2HY0QKvDjeMoZBDiDENzIIxpA7batVvCpvA5hHPGJImDIeRH9bV8ZUhiPJURTfsCgb/KvOMpmeDJsU4uBI1k57Byqm3gTWZcWnHZK76dBldvdwN5rRrmZ4iFcJuNYVuwSVolNjMqXjG9r3ve1+sC1TmHxCyKGQhlYXBHIiovh7L0GBjjsNLR2Yduob/fUH5OJNUE8D7iORk3v6pvcffUyQYKzNNjqZezCCBvBnHfhxU9/xThziRhlfVIb+ruqkdRbt7q7MzzJMPGZJL6RYbAkkk2AAHeapuJwiRZ5h1RQq9CNgLDnJV4nw6uLMARcGx7Qbg+BFGkkFRWYxjmxMEAlQn/GUSsglimhDmyvIgCEnquGNvGp4GqPxrmseIdMEDoJkUs8isqjSTshIFye3l7b1dcPFpRV52AHuFGmSUrUw1jHRBM7o1EceitlKUq65UpSlESlKURKUpREpSlESsZIgwIYAg8wQCD7RWVKIqZnvkww812gPQP2DeMnvXq8D4VQM44JxmGO8LSDkrRAuCerYC48QK9ypVS0FezZdNWmgIJvDx55qvcL8OdBhoo32KqNQ7XO7XPtJqwKoAsBavtKsvIe4vcXHM4pSlKKqUpSiJSlKIlKUoiUpSiLGSQKCzEAAEkk2AA5kmqdjMV+UpAuoJhEIJJIBnYctjuEHV28+yrXj8Ak8ZjlXUjWuD12Nx86g/8A49wP6EfE341RwJXVQfTYJJIdqgAxxGPtvyj+LQmKwEq4b0hh3UjTYg6B6Wk9dgx+E1MQZ7H+ThiNQ0iK/wBoC2n26trVIZXlEWGTREulb3tz3qOHB2FEmoR231aQTo1doTkD3ikGZVu1ploYQYBJHiDEg7MvHWqPNkskeVQTEelHN0rDsRtr+8CrtxDnCDLnlBBEkWlP9TSLYAdp3+RqcMK6dNhpta1trdlqhsPwfhUfUsfI3CliVUnnpU7DwqLkYBWNqFQh1QYgk+BkzHhjO3NfODstMWBiRxuVuQe+obPcGuKmTCYdVEauHndQAt15JfkTuSfDrq44nDh0Km4BFjYlTbuIII8KwwOASFQsahR3VYtnBYNrFrjU/cep37PVbYogqhRyAAHsFRmcZE2IZSMRNEACNMbaQd+Zt11LUqSJWTXFpkLhyzKRADaSV7/pHZ/dflXaTbc19rTi8KsqMjjUrCxHaKlRMmSqrmmYflBuhjcLhgf7SQkDpbH1U/036+v2c889iixGBxGGw1mMKoRpIILKQ2kEczYfvV0//HuB/Q/vN+NSuUZHDhVKwppBNzuTf31ndJzXca9Nha6lPdMgEADecTJw6AhR/DOcIcvjlZgFRPTPZoG9/dXB5OMIwgklYEGaRnAPZc/jUlPwhhWkL9HYsdTAMwRm7Snq377VMpCqrpAsoFrDsqQDMlYvqsDXNp5Ez6TA4ql5l/z6D9iPvkq243MkhMYc26R9APVqKsRf3WqOfhLDGTpCh1j6Wt7++967szyeLERdHMutbgi/MEciDzBoARKmpUpvLZmAAD9sVB+UaOI4JtYBclei/OL3Hq9fK9+6prIkcYaISElwi3J53t11x5dwnhom1KhZhyLsWI9l6m6kDGVV9UGmKbcgSfWOSUpSrLnSlKURKUpREpSlEX//2Q=="/>
          <p:cNvSpPr>
            <a:spLocks noChangeAspect="1" noChangeArrowheads="1"/>
          </p:cNvSpPr>
          <p:nvPr/>
        </p:nvSpPr>
        <p:spPr bwMode="auto">
          <a:xfrm>
            <a:off x="155575" y="-639763"/>
            <a:ext cx="343852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6" name="AutoShape 4" descr="data:image/jpeg;base64,/9j/4AAQSkZJRgABAQAAAQABAAD/2wCEAAkGBhMREBQUEhMWFBUWFxQXGBYYFxUaFhQVFxcVGhYYFhcdHSYeGxwjGRcXHy8gJCcpLS0sGB4xNTAqNSYrLCkBCQoKDgwOGg8PGjUkHyUxLikwNDQqKiksLC80LywpLCwsLCwsLiktLzQvLCwsLCwsLSwsLCouLCwsLCwsLSwsLP/AABEIAIwBaQMBIgACEQEDEQH/xAAcAAEAAgMBAQEAAAAAAAAAAAAABQYCAwQHAQj/xABIEAACAQIEAgUIBQkGBgMAAAABAgMAEQQFEiEGMRNBUWGBBxQiMnGRkqFCVIKx0RVSU3JzosHh8CMlMzRishY1dLPC8RckQ//EABsBAQADAQEBAQAAAAAAAAAAAAABAgMEBQYH/8QAOBEAAQMBBAcGBAYCAwAAAAAAAQACEQMEEiExBUFRcaHR8BMiYYGRsTKSweEUFSNCUlQGQyRT0v/aAAwDAQACEQMRAD8A9xpSlESlKURKUpREpSlESlKURKUpREpSlESlKURKUpREpSlESuTB4jpGZh6o9Ed/WT93urkznMLDQp3Prdw7K7Msg0RKOs7nxryRa+3tnY08mYu35AfXePBdHZ3ad468l1UpSvWXOlKUoiUpSiJSlKIlKUoiUpSiJSlKIlKUoiUpSiJSlKIlKUoiUpSiJSlKIlKUoiUpSiJStOJxaxi7Hw6z4VC4zO3YWT0B28zb+FeZbdKWex4PPe2DE/bzW1Og+plkpyXEKvrMB7TXJNmoHq2b2uoH31WTPc87+BPzoZEtvz33N7W6tjtXzVX/ACKs+Qxt0ep9o4LtbY2jMyp78rSfmIfYw/Gvv5Vl/RjwJP3VBMu2wH8KwA7V91h8wa4Rpq0H97vVv/la/hmbBx5qf/K0v6I+5vwrW3EDA2KAHvJFRZRhb0WF+Wx393tqQgyFnsZDpHZsW8Sdh4Xrrs9q0naTdpF0+N2PYLN7KDBLo481tXiLtQfF/KuqDO4253X28veKhs04Ub1ojq/0m1/A8j7KrhBU23UjnzBBrepbdJWN0VjO8CD5iFUUqNQd1elo4IuDcd1faoeAzp4zz8fxHXVkwvEKkekPFdwfwr1LNp2hUwrdw+o9eawfZXD4cVMVHZnmgQaV3b/b/OuPF54zbINI7ev+VcEGHaRrKLnrP8Sa4dIad7T9CxyXHCY9tc+K1pWWO9UyW7L8MZZN9xzb+u+rNXNgcGIlsOfWe010162iLAbHR7/xOxPLy91z2ir2jsMglKUr2FzpSlKIlKUoiUpSiJSlKIlKUoiUpSiJSlKIlKUoiUpSiJSlKIlKUoiUpSiJSlKIlRma5x0XoqLsesC4X2266yzbMNA0qfSPyH41Xya+W0zpnsCaFH4tZ2eA8fbeu6zWa933ZLGTGhjdm377/wAa+oFcHcG1tu0k7fK5qGzHi/DQnS0l2HMLcke23KuSHj/Csd2K+0H8K+ap6NttQdqKLnAzjB168sdq6nWmg03S8A7wrMB/XVWDTD6J1HuB0+JPPwrXh8Skq6lIZT4g1nJHc3uRfsNh7uVeeLrJDh3vZdGeWS2ysCSQAovsByFZInIm5ubKo9Zz2D8a+4fBBlJMjCxUclN7mwse3uqcy7KRESxOpuQNrWHYB1d9ezo/RVW11BUdF04z9vXD6Z89Wu2mIGa+Zdluk639e1gB6sY7B2ntNSNKV+gUaLKLLjBgvJc4uMlK5cVlcUhu8ak9tt/eN66qVZ7GvEOEjxxUAkZKLPDOH/M/eb8a+pw5AOSEfab8ak6Vz/grN/1t9Ar9q/aVyLlUQ+h7yTXSkYUWAAHdWVK1p2elSxptA3ABVL3OzKUpStlVKUpREpSlESlKURKUpREpSlESlKURKUpREpSlESlKURKUpREpSlESlKURKUpRErlzDHrEtyRc8hfma3zTBFLMQFUEknkABck+FeC8SeUPE4mdmR9EQLdGgVdl6i1xckgC9SbNWrscKJAdtOQWT67KJBfivTpJCxLE3J66ieLHaPATyrzUKot1F2C6vAXt3kdlefYfjnELz0N4Ff8AaQPlWea8dzz4doCqqrlS5BJLBTdVF+QvvXzej/8AFbVRtrKlohzAZOMz5HE4ror6WovoubTkGMMFW67MNlEjqHIEcf6WQ6Y++xPrexQT3Vx16Fw1gMO2maeVcTOQDfVqWLbZFQ8ivLlt1bV9xpPSAsFDtS0u1QB1A8eBXg2SzfiH3JhSfAuEePCkOpAMjtGWGljGQvNeq7AsAd96scUZYgD+u81pXEqfpDx2++umAMx6NPWfm3Yo5n2febCvxmvWfpC2Go8QXHIcB9/Nfa06YoUgxpyUhluGEjg//lGfR/1ydbH2f1yqcrXh4AihVFgBYVsr9FsdmFnpBuvX1sGQ8F5NR990pSlK7FmqpxxnmIwnQtCyWlkERVkvYkE6gbjs5VrzbPsXgDG8/RzwOwRmVSjxluRtqII51z+VH1MJ/wBUn+1qkM+y2XHBITH0cIdXdmILNp5KoUkAd5PhXS26GtkYYyuc3iXQccIUhm/E8OF0dLrAksEIQkMT1XHI+2pWKTUAR1i+/OqL5T0smDA5CdR+7V5iPoj2CsnNAa07Vq1xLiNi1Zhj0gieWQ2RAWY9w7u2s8PiVkQOhurAEHtBqr8bTLLJBg2YKsrGSQkgf2Schv2uQfsGtXk3zA9FJhXYF8M7Je99SXOkg9lW7PuXuo6+ir2nfu9SrJiM5iSdIHbTJIrMgPJtJAIB7d+VdrGwqjcZ5KMXj4IixRugmZHXmjq6FTXdwtxLJ0hweN9HEp6rfRnXqZT27X/qwGn3Q5vnzUCp3iD5KZyziCLESSRoHDRmzhkK6W7N+upOqvwstsZmP7df+0hq0VR4AMBaNJIxVSzLjcYbMfN5gBCyRkSfmO2r1j2G3harYDcbVTMXlceJzTEwyrqV8ND7QQz2KnqI7a5sjzeXLZxgsY14m/y855EdSsers7vYRWzqYcO7mAPPDPmsWvLT3sifTHJS+XZpiDmMuHd1aONEcHRZm1jkTfq7qsU84RWdjZVBYnsAFyfdVZwA/vnE98EH/lWzjrGjoo8PcA4hwhubWiX0pDfvFl+1VC2XgeA9sVcOhpO/3wU7l2YJPEssZ1I4BB/HvrHMc0iw6a5XCC9hzJY9iqN2PcBVS4AxIgmxOCLBhGxeIgg3jbfa3Zce+sQ3nOeukm6YeMaFPK7AFmt3k/IVJpQ47Bj5avdQKktG04c/ZTLcaRjfocTp/O6FrW7bc/lUhhs/ilw5xEZLxgE7K2rbn6Jsdt6kAKj58CkWHmCCwKysR3sGJ+ZrPunUtMdqZJn0WLj6SEsVva5Urf2XrXmHEsML9HdpJNiY41LsAeWq2y+JFVjgLGGHJpJQLmNZnA7SoJH3V2eTPDA4Tpm9KSV3Z3O5JvvvWj6YaXHUDCzbULro1kSpbCcWwPII31wyN6qyoU1fqk+iT3A135rmkeGiMsp0opUE2JtqYKDYdVzUXxzliT4CfUN0RpFPWrICwIPVyt41XMVmDYjIFeTckwqxP0rTIL+Io1jXQfGCoc9zZHhIV/ilDqGUgqQCCNwQeRBqOxnEUUU6QuHDyep6BKta1yG5bXqpYHFSZPIscpL4GUjo5DuYGbfS3d/77RUvnzBswy5gQQensRyI0xkEGoNOD4QY9OpUipI8cJ69laSa5cqzWPExCWJtSG9j7DY3FRPHGY9HhSikB52EKkkC2v128E1fKoXgqRcLjcRggwaNrTREEEWIGpRbs/hQU5YXdR19VJqQ8N6nr6Kz53xFFgwrTawrHSGClhqN7A25HY1IYecOoYXAIB3Fj4iqd5WP8lH+3i+56t2B/wAJP1V+4VVzQGA7ZUhxLiNy30pSs1olKUoiUpXHnGaphoJJpDZUUk9p7AO8mwHtqQJMBQTGJVE8r/FHRxDCRn05Rqk7o77L9oj3A9tePE125xmr4qeSaT1pGJPYB1KO4Cw8K+Zbl/Slz1Rp0h7wGRfvcHwr3WNFnpTsxK8drTbLS2mDF4ho8zC0xYJmF76Qff7q2Nlp6m+QrvrfgcE8zhEFyfcoG5Zj1KBuTXjOt1ZxkGF+n0v8b0dRpw9k7SSfoYCgmgZRdhsSQD1EjmPbuNu+sQasWOhCZfqbnNiQY+9Io3V3HcWdR9mq7Xt2Wq6rTDnZr810rZqdltb6VIy0HoeSt/CEiHDYt5JJUMCB1kD3S59FI2jIIJZv6Fq9Y4LhBwsU2+qWNG3HqggEqO69z7q8ty7JDJ5ply7NMRisURzWO140Psj3t+dIK9viiCqFUAAAAAcgALADwrxrZZ6BqipdF7UdcZcV1WRzw26Th0VnSlYtIBWC6llStDTnqFYFyaIqf5TmLLhVRHcrOsjaVYgKARzA7+VXHD4oOgI5EdhB9x3FfKzUVcvloGxUDYcTtVK8p6uy4XRG76ZtbaVY2UC3MbX35VMJxjGTGqRzEkgMTDIoUAG53G55Cw7an7V9VKm+C0AjJRcIJIOapuSYBcbi8VPiISQCqRJIh2jXkQCOs6j41pzPAfk/MoZ4YmEEqmOVY0JCkEWawHePcavYFfSKntTJ2ZKOzEeOaqGY4oflXCuFcoIpFL6H0guVKgm3d4ddSnFHC6Y2Mb6JU3ilHrI34VNWr7UdoQQRqVrgIIOtVDgODELJiziltIZEubei9o1XUvUQbXq30pVXuvGVLW3RCpsGJtnUjFXCNCkYco+kuCbi9u/nyqw59kMWMhaKUbHcMPWRuplPbUhavtSXmQRgoDBBBVE4NyvE4fGzDE3fTFGqS2NpEUtp36yAbW5/fW+DDrjsykaaImKKMJGsiEBrm7OAw7fGwFXSvlqsapJLtZVRTAAGxUXibKBgsThsXhYbKrGOVI0O6N9Kw7N/lW7PMqlGJjzHBL0jaQskRupkTtF+TW2sewVdbUqRWOHpvCGkMfXcVW4+O4dPpx4hH60MEhIPZcAj510Q5m82CkkeNlLLLZNJL2OoICo3va1/GpsqK+1QkagrgHWVS/Jth/8A6BhlRlN3DKysLq23WN7jsrTkJlyovBNHJJhyxaKZFL6QfoyKNx7bVeQK+1c1SS6RgcVQU4AjVgqjnubtjYWw+EjkPSjS8royIiH1rBgCzEbcrd9auKMr83ykYeNWcjogAqs19LqzE2G2wPOrkBX2qipERqxUlkzOvBR64ePFYYJIupHQAqwI6uw2IINUvBcO4nC4/DRktLhkaUxPzMYcC6Oeq2kW7fkPRKUbULQRqKlzA4gqmYiNcdmarJGxghjOkOjBZJGI1H0h1AAb99aeL8hGGOHxWEhAaGQa1jX14253A7P41eLV9qRVIIIyyVTTBEFUTyjYg4jAxGGOR7yo9gj3UKGvqBG25FSuH4wTTEixTFjoUgxOoUbaiWItsL+NqstqWqL4uhsZKbhvEzmvopSlZrRKUpREryryocTCZmwaqCiMpdt7lxvZewC9j416Vm2YLBBJK3JFLe0gbDxNh41+fp5i7MzG7MSxPaSbn51Vzi3JfQ6DsDLQ5z6rZaMIOU9e6jnyz8029tdGUvJC7GwIaOWM79TqR8jY+FbqVoLXVulpMgr3X6AsLqrazWXSCDhgMMcsvSFtwkatIoZtKlhqb81b+kfAXqUx/FS6CgTooG5QRAI0kYJA6ecgsb23Avfu2qGrnxOE12ux2Fh3C5NvZcn31nQNMP8A1MlppazWmtS/4pF4bfpqnKCctULDNs3fEuGewCqFRFFkjQclUdnzPM1u4ewSSTapf8GFTLL3olrIO92KoP1q4XwDjl6Vb8ky98VOmHW6mRgG52Ci5Zj7Bc19AytScyGHJflVq0fa7NUm0MOJzzBO/JeueS3L2ZJsfP8A4mKckd0YJ5dxbq7FWru+MHVvUZh4VRFRRZUVVUdiqAAPcK2ivEqPvuJXoMbcaAuhsQTVe45QHL8Q3WialIJBU3G4IqbFQvHB/u3Ffsz/ALlqaXxt3hRU+A7iq9iMqCZUuKjkeKZI1kDh2Gprj0WF7NflY9dWpc8MeA85lHpCIMR2vayge1iB41H8PZJFLhMO0gZrIpClmKAgcwpNgfCtfFytPLh8FEdJY9M5tfSke0YI7C1z9itJvENOqSqRdBI3LXwBmUoabDYgkyoRKCfpJJ6Rt3XPzrf5TVtgS4uGWSIBgSCAzWYXG9iKjM8wE+CxWGxssvSLqEMhCKumNr2uFFjbfn3VMeVAj8mm3IyRf7q0Amqxw1x91mT+m5p1dBRfEGX+Z4WDE4Z3SXVECodikoYG4ZSbH/3XoGFlLIrEWJUEjsJFULOcqlw8WHxQeTExxBTJC51aUIF3TsIG3s7r1Zc04mjXANiYmDAp/Z98jeii27dRFx3Gs3Aua2MfH6LRpDS6cOs1WMZxJIuaLPc+bazhDv6Ooblj9vUPs16JXnTcD4lsu6PpwRp6QR9GtzIPSHp87k9ffVo4KzrzrBxufXUaH7Qy7G/3+NKoBaHN1YckpkhxDtePNTjKCLHcHavN+E8minxWOWW5WOZgo1sNI1HYb8q9JrzfhPJIMTjMw6aNXtM9r9V2aopGGux2e6moJc3DarjHlaR4IxAmRAjWJNzaxI3/AI1B+SolsDqYksXa5JJJsdtzVghw8ceFaOM3VEdBve2kEEE91reFV/yTn+7x+u/30/1u3j6p/sbuP0VzqB46T+78QetUJB5EEW3B6qmoJ1dQykMDyI5Gobjn/l2J/Zt/CqUvjbvCtU+A7lSwOiwWDmw0jDFMyXVXJ6Rd9fSJexAHWe3vqx+Ukf3az7q6mIggkFSzqGsR3Eiob8gQHJln0iOaOLpFlX0X1ruNxzudvGuzN3mxeQszgmTQjHbdtDqSbewE10iC5pnXHH2XOZuuHhPXirVw6lsLD+op94qvZNABnOLAuAqREC5sCyjVYdVzU7wtilkwcDIbjo1HiBYj31DcOkS5njZk3T+zjDDkWRQGseux28K52yA6dn1C3dBLY6wKhsRl0cmeSRPfozEraQxA1aRcgA1dclyePDhxExKs17Fi2k2AIBPsqmYvLo58/dJUDr0KGx3F9I6qumT5bDh9ccOw1ail/VLb7dg66vWOQnUPZVpDMxrPuqNlXFE2Dnmaa74N8TOmrc9A4kb909nu7Db+LEWXL52BvaF3RgeRCEqykffUdwnhEmixscihlOKxAIPIguar2ZmXKopsNJqkwc0cqwvzMLsrWRu4n8e0VrAe/DMH1+/vvWcljMciPT7eyvPDCWwcHfGp8SBetPFuR+dYWRVuJApMbAkEMNwLjqPLxro4c/ykH7NP9oqSrkDi10hdJaHNgqteT7NBPgY/zkujjr1L+POuThvDjE43E4rfow/Rxi5sdHos9u8gm9QmZTvl+NxUMYIGMUNDbksrHSx7rXY+Aq+ZHlgw+HjiX6Kj31vUAbJH7st2fvh5FY0yXQDq9+sfRVLhOEflTHrvpVrKtzpAPMAdQ35VgkXmOcqtz0OJU6ASbI/WovyF+r/UOyt3CR/vbMf1hXf5RsqMuE6VP8XDsJlI52X1x7t/sirz+pdOsAcBHFVjuXhqJPE/ROPpC8cOGT/EnkFiNiqJYuwPMfRX7VR3lFwQhy6MJcFJI1DAkGxvqFx1Hsro4UxBx2IOLYWVEWOMHtAu58XJ8FFffKt/kB+2i/8AKq08KjW7Dx6wU1MabnbVJ5xh1/Jkgt6sDMO0MEJBB6iDVSyzKFbJ/OQ7pOiO4kWRwbpc2O+4Nrb1cs4/5bN/0z/9s1Sso4emmylHhlcsPS6AteKQKd0t4X9opSMNGMYpVHeOE4K78JZjJPg4pJR6ZXfqvbrt31MVDcKZ5FisOrRjSV9F4+uNhzBFTNc7gQ4giFu0ggQqL5V810YdIQd5Wuf1EsfmxX3GvKqsnlBzTp8fJY3WO0S/Z9b94t7hVbrncZK/SdFWfsLK0azifP7QlKUqq9NKUpRFZOBMaY8SwNjCYpTMpFw0aKTuO25AH61TfkxwI6KSUqN5GCMQLhdK6wDzsTb3VV8K/Q4Gd/pTssC9ulbPLb2no18TXpvD+Xeb4aKLrVRq/XO7fvE1oxfI6cqNDXAfuIHy4z6mPJSQNZCsBWQrRfJLMVozHLkxEZjkF1PMXO9b0F+VdkWE/O91SDCZrgynKVhQJHcIOQJJA7hWWF4ZhjnM4B6Qixa5Nx2b1LAUpJSAuTNMrjxMTRSrqRrXHsNx864Z+EsO8CwOpaNTdQWY2+dd+Nw8jW6OTR27XvXL5jiP04+D+dZGrUaYa0+o5q1xpzXZg8EsUYjW5UCwBN9uy5qEm4HwW4KaQW16QxChvzgt7A94rv8AMcR+nHwfzrkx+An2P+MeW1ltz7TXPWtVemwup0yTskD6lWFNjj3jwU0kigAahsLcxUZlmQ4bDyO8PoFySwDeiSf9N7VGeZT/AFc/GlPMp/q5+NK878yt39U/OOS17Kn/AC4KzmZT9Ie8VXf+CMFqZgNJY3JEhFyd+2tXmU/1c/GlPMp/q5+NKkaTt4ysx+cclBo0jm7gpjC5VBHAYFt0ZBFtXUee9RUfAuBUEKNIPMCQgHwvWHmU/wBXPxpTzKf6ufjSg0nbxlZj845IaFE/uHorBgIIoY1jjICqLAXGwr5mOFhnjaOXSyNzF+fzqA8yn+rn40p5lP8AVz8aVH5jbs/wp+cclPZU8r3BdOH4PwSAALsNwpclQe0AmwqcjZFUKCoAFgLi1qrXmU/1c/GlPMp/q5+NKHSVvOdmPzjkgo0hk7guiTg7BlmK3QMbsqSMqN23QHT8ql8BhoYECR6VUdQIqA8yn+rn40p5lP8AVz8aVJ0nbznZj845KBRpDJ3BdeN4Rwcsplcf2h5sHIPZzv2V15Xk2Hw4cRm2v1rvcna3O96ifMp/q5+NKeZT/Vz8aUOk7eRBsx+cckFCkMQ7gpbKsmw+GLGI6dZJYa7gk8zYnn31142GKaNo5NLowsVJFiKr3mU/1c/GlPMp/q5+NKj8yt0z+GPzjkp7GlEXuCseFWONFRSAqgAbjkOVbenX84e8VV/Mp/q5+NKeZT/Vz8aVH5jbv6p+Yck7Kn/PgpzF4GCV43cKWiJKG4upPP7hXX06/nD3iqx5lP8AVz8aU8yn+rn40p+Y27+qfmHJOyp/z4KSwHDmGinaWLaRr6rOfSvzuL7+NTDqCCCLg7Edoqrx4DEFltF0ZuDqLKdI69gb1K+Y4j9OPg/nXfQtVoqtvVaRad4PJZupsbg0rqy3LI8PGI4l0oOQrRnOQw4tQsy6gDcC5Fj21h5jiP04+D+dbIcJOGBaYEX3GnmPfXS2rUvfCR5jmqFrYiVk+TxtB0DAtHbTYknbsJ5kV8yjJY8KmiIELz0kkgey/Ku+lbyYhVgZqLPDUHTmdVKSH1mUldX6wGx8ak7V9pQknNAAMl5tn/kqYlnw0mq5JKSHe53Nn5HftA9tULMMslgfRNG0bdjC1/YeR9or9DVoxmBjmUpKiup6mAI+dZli+ismnq1Lu1ReHofv1ivzvSvUM98lMb3bCv0Z39BrlPBua/OqBm/D2IwptNGVHU3ND7GG3hzrMghfU2XSNntXwOx2HA/fyUdSlKhegrPluHWfFYPDqQ0cCdI5Hql79I/7xRPs16XeqN5NMv8ARmnP0iI19i7t+8R7qvkMJbkPwrZowX55pipetBYMm4eeZPqV8FdUGELbnYfOuiDBBee5rpqy8hYRxBeVZ0pREpSlESlKURKUpRFpxeLWKNpHNlQFiedgOe1QZ42jCdI0OIEX6QxjSB2kBtQHhU9iIFdSrC6sCCO0GuPOHSLCSlraFje46raTt48qqZW1K4SAWzJ2+3j1C6YMajxiRXBQjVqvtbtvUK/HEAAYpKIibdNo/su43vqA7yKpyySQ5EFNx00gUdyMST4EKffV8/JSNgehI9ExW8SvP233qocTkul9GnSPexF4jyEY8V3y41FjMjMAgXUWvtp53vUMvGsN01pLGjmyyulo2J5b3uPECqKuas+WYeAn1sQIz3oliB7Lke6r/wATZar5fNHbZYiV7ig1D5iovlwkKzrM2k8MqayRuAMT6yu/Ms2iw8euRrAkAWBJYnkFA3JqOTjCLpESVJYTJ6hkQBWPYGBIv7bc6peIxjthsuxDgtHEzLJsTp3XSx8Af6NTvHmYQT5e5jkRypjddJBIJYDq5bEioL8CQrMsYvsY4TeMEjUZLeRO0HVmrpSuDIZWbCws3rFFv7bV31svMSsJZQqlm2CgknsAFzWdYyxhlKncEEH2HY0QKvDjeMoZBDiDENzIIxpA7batVvCpvA5hHPGJImDIeRH9bV8ZUhiPJURTfsCgb/KvOMpmeDJsU4uBI1k57Byqm3gTWZcWnHZK76dBldvdwN5rRrmZ4iFcJuNYVuwSVolNjMqXjG9r3ve1+sC1TmHxCyKGQhlYXBHIiovh7L0GBjjsNLR2Yduob/fUH5OJNUE8D7iORk3v6pvcffUyQYKzNNjqZezCCBvBnHfhxU9/xThziRhlfVIb+ruqkdRbt7q7MzzJMPGZJL6RYbAkkk2AAHeapuJwiRZ5h1RQq9CNgLDnJV4nw6uLMARcGx7Qbg+BFGkkFRWYxjmxMEAlQn/GUSsglimhDmyvIgCEnquGNvGp4GqPxrmseIdMEDoJkUs8isqjSTshIFye3l7b1dcPFpRV52AHuFGmSUrUw1jHRBM7o1EceitlKUq65UpSlESlKURKUpREpSlESsZIgwIYAg8wQCD7RWVKIqZnvkww812gPQP2DeMnvXq8D4VQM44JxmGO8LSDkrRAuCerYC48QK9ypVS0FezZdNWmgIJvDx55qvcL8OdBhoo32KqNQ7XO7XPtJqwKoAsBavtKsvIe4vcXHM4pSlKKqUpSiJSlKIlKUoiUpSiLGSQKCzEAAEkk2AA5kmqdjMV+UpAuoJhEIJJIBnYctjuEHV28+yrXj8Ak8ZjlXUjWuD12Nx86g/8A49wP6EfE341RwJXVQfTYJJIdqgAxxGPtvyj+LQmKwEq4b0hh3UjTYg6B6Wk9dgx+E1MQZ7H+ThiNQ0iK/wBoC2n26trVIZXlEWGTREulb3tz3qOHB2FEmoR231aQTo1doTkD3ikGZVu1ploYQYBJHiDEg7MvHWqPNkskeVQTEelHN0rDsRtr+8CrtxDnCDLnlBBEkWlP9TSLYAdp3+RqcMK6dNhpta1trdlqhsPwfhUfUsfI3CliVUnnpU7DwqLkYBWNqFQh1QYgk+BkzHhjO3NfODstMWBiRxuVuQe+obPcGuKmTCYdVEauHndQAt15JfkTuSfDrq44nDh0Km4BFjYlTbuIII8KwwOASFQsahR3VYtnBYNrFrjU/cep37PVbYogqhRyAAHsFRmcZE2IZSMRNEACNMbaQd+Zt11LUqSJWTXFpkLhyzKRADaSV7/pHZ/dflXaTbc19rTi8KsqMjjUrCxHaKlRMmSqrmmYflBuhjcLhgf7SQkDpbH1U/036+v2c889iixGBxGGw1mMKoRpIILKQ2kEczYfvV0//HuB/Q/vN+NSuUZHDhVKwppBNzuTf31ndJzXca9Nha6lPdMgEADecTJw6AhR/DOcIcvjlZgFRPTPZoG9/dXB5OMIwgklYEGaRnAPZc/jUlPwhhWkL9HYsdTAMwRm7Snq377VMpCqrpAsoFrDsqQDMlYvqsDXNp5Ez6TA4ql5l/z6D9iPvkq243MkhMYc26R9APVqKsRf3WqOfhLDGTpCh1j6Wt7++967szyeLERdHMutbgi/MEciDzBoARKmpUpvLZmAAD9sVB+UaOI4JtYBclei/OL3Hq9fK9+6prIkcYaISElwi3J53t11x5dwnhom1KhZhyLsWI9l6m6kDGVV9UGmKbcgSfWOSUpSrLnSlKURKUpREpSlEX//2Q=="/>
          <p:cNvSpPr>
            <a:spLocks noChangeAspect="1" noChangeArrowheads="1"/>
          </p:cNvSpPr>
          <p:nvPr/>
        </p:nvSpPr>
        <p:spPr bwMode="auto">
          <a:xfrm>
            <a:off x="307975" y="-487363"/>
            <a:ext cx="343852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AutoShape 8"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155575" y="-8683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10"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307975" y="-7159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utoShape 12"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460375" y="-5635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0" name="AutoShape 14" descr="data:image/jpeg;base64,/9j/4AAQSkZJRgABAQAAAQABAAD/2wCEAAkGBhQREBUUEBQVFBAVFRUUGRgVGRQaGBYWFhQYFxYYEhgaHCYfFxsjGRgWIC8gIyktLCwtFx4xNTAqNSgrLCkBCQoKDgwOGg8PGikkHiQyKSopLzAsKTUsKSk0KTQpKS0sLCwsLCwsNSwsKSwpKSksLCwsLCwpKSwsKiwpKSwsLP/AABEIAL8AoAMBIgACEQEDEQH/xAAbAAEAAQUBAAAAAAAAAAAAAAAAAQIDBAUGB//EADgQAAIBAwIDBgQFAwQDAQAAAAECAwAEERIhBQYxEyJBUWFxBzKBkRQjQlKhFWKxM3LB0WOC8Bf/xAAbAQEAAwEBAQEAAAAAAAAAAAAAAwQFBgIBB//EACoRAAICAgEDAgQHAAAAAAAAAAABAgMEESESMUEFURNCsfAiIzJhcYGR/9oADAMBAAIRAxEAPwD3GlKUApSlAKUpQClKUApSlAKUpQClKUApSlAKUpQClKUApSqS9AVVFU9pQtQFdKo101UBXSqC9NdAV0qnXUB6ArpVHaU7QUBXSqddQXoCulUB6tXd2I0ZzqwoLEKCxIAycKBkn0oDIpWo5f4xJcxl5IJLfDsqrLjUyjo+B8ufKtrroCqlUhqqoCK85+LfFZUNnbo7RRXNwI5ZEOlggxlQ3hkbn2r0atVzBy1DfQ9lcpqTORg4ZWHRkYbqfWgOdHw7t7ee3mtD+HMcneXU7LKGBXDAvgP5N61zHJdgnGZ76XiIaURT9jHEzOEiUA4KqDs3r1ruOHcipG6NLPc3RiOYxcOGWM4wCqhQCwHRmyR55q1f/D2Jpnnt5ri0ml/1WtnVRJ6urKwzv1GDQHA8LmM1rxmxnY3FvZB2hZ2LFdKSsgL5ySpRT9/YcxJaiGC2sroF45nsrq2Y5HcuCguosg//AGPUV7Ovw8t0spLSBpYUlyZJEZTNJq2ftHdW1agSDt0O2Ksy/DSB4LaKSSZ/wkivFIxj7QBcYjJCAFMBRjH6RvtQHH88cOl/HAR2wv7KCCNDaJKyNCTnS+gHJJUAAjPtVzk3hdvxG2mt1e5jiW6WWa3nB1qNI/KMhbJUsuc9cDGBXZ8W5BjnuTdLNcQXJRY9cDhe6pJ3BUhs531Z6DGKyuA8ox2aydm0jSzEtJNI2qV2xjUWwAMeAAAHlQHmXJHJUM9zf9n+TLa3y9g6FiY1Rs6QNQBUgHr51tOC8uxLzHeiJQjJbpJGe8ezlmwHcAncnJODtXW8r8gpYTSyx3FzIZiWkWVoyrOSDrOlFOrbHXxNU8P+Hyw373oubl5nyGVjFoZfBCBGDpG2N890bmgPP+JcgWsHFeG2rL2qyxTGZnZtUzgZ1t3tjncDw9cVc525Pit5OExPmbNyLdnfOpoNepYnwd9OojPWu94t8PluL6O8a5uUlixoVGiCIMAMFBjJw2N9/GtjzDyrDfIqz6gUYOjodMkbjoyN4H7igOQueBwrzDG6RDIs5Jerf6iMEQ9cZ07f5rV/D7g8XF457riBaaft3RR2jj8Oq/KItLDQfHNd/wAE5SS2kaUyTT3DqEMs7Bm0A5CrhQqjPkKwH+HUQmea3muLVpTmRbdwqSHfchlOnqflx1NAcJ8SuWEteAqrOJ5LafRFJuGVJJMsjd45bAAPTp0FbDmWMf1Ow4ShMHDjEZGRGde1wZPy9Wcle6dgf1H0rp+OfDG3ubZLYSTQ26sWZYmTMrkg65mkVi7ZBOc/qNZXEeQ4biGFJ3meaDPZ3GoLOrH9WpQAfDbGO6NqA4zjkA4VxWwSwykF0xjkgDMUI1KNaqScHvdfQVz99w1LG7u7hUJsBcNa3MQ1FeylQMr4znZ/X7V6pwvkKGKcXEsk11cqCqyXDBiinOyBVVR164zVm0+HcaC6WSe4nS7DdosrRldR/UulBhgMD6CgMP4P2cacKhaNcGQyMTv3j2jKCc/2gfau4Farljl1LC1jtomZo48gF8ajlixzgAdT5VtaAUpSgFKUoCaVFKAmmKjNM0BNKjNM0BNKjVTNATSopQClKUBNKilATSopQClKUApSlAKVSTVKyg9DmvLaXAKmYCozWv43nssjbBBzWPwri2ruue94HzqhPOhXeqpeSVVSlHqRl3nERG6g9Gz9KywcjPhWg5gbvjyx/wA1l8GvNSaSe8v+KrU57eXKmXbwSTp1UrEa645uC8RS120lO8fJzuB9h/NdNmvAJeJsbwzn5+21/Z8ge2MV67zNzStraiQd53A0DzJGcn0AOa6e/FcOlLyYtGV1dTl4NzFxJDKYgwMigMR5A9M1mZryv4ZXjy3szuSzMmST4nVXpHEOJxwRmSVgiDqTUN1Lrl0eSxTepw632M2la7gvFxcxCVQVVs6c9SAcA/XFZ+aha0WE9rZVSlK+H0UFKCgFKUoBUGprGvFYr3Dhq8Tl0x2fUtl9hXM3peCU6TgHceXrVa8dkUkOASNvKrlxfRzrhjpbw9K57My6cmDVctTRcrqlW9yW0XIeJrMhR9mIxWnngKNg528f+qqntWTr08COlZcEiyRlX+ZQSD44rFsnPJ1GziS7P3LaUa+Y/pZDsZo8/rT+RVnhEuJlx0JwfarlkpjfHgwwD4HypAAZUddlLYPo2+QftU1dcpWQs+ZNJniUkoyh4PIuL2hinljPVXZfp4H7Yrf87zuY7NG2xbqfqQB/irvGeHfibm2kHSbCOf7ojpYn/wBRmp56n7drdkHzK6KB44k0gCv1aNik69nCSjpT15L/AMN7pYFuZ3+VEUe5znA9elaDjXH5r6UaycFsIg6DJ2yPE71ueYLRbSwihU5kkkLyEfuQY0/QmsHku2UTfiJtreAayT01HZQPXNeW46ndL+iSMbJyjRA9d4NZCC3jjH6EA/jc/fNVJxeLtBEHUyHPdBBO3XOOleScx8+z3DFY2MUPgB1I82PUe1db8NuXDEhuJPnkHdB6hOvU771zyv656R21npbxaFO16b7I75TU1RmqlNSmWTQUoKAUNM1FAUTShRk9Kw/6xF+7/NZrrn2rS8Q4FnvR7Hy8Kzs2eRWuqpbJa1CT1Ii+jhl3DAN9vvWubhreADD0NUycPkXqp+m9TFBKu6hh/wA+9clbL41m7K9P9jTiuhfhkn/Jctrho+64On2/x51S7qrAnuk9GX5SPUeFZKrI3mjeY3B9welWjHKO68YdPEjA2/7q7XUkkv8ANkTkm9spkfsmyO9CTnbfSfTyqu3BScHGYpCCPQncfzWTb2QQkIGw3qrBSfMZzWRBaEaCTjBxgfKwzkHB8a0asd759yCVi00cVYRtGl0rrl4CzofIyBlJHuu9YyKqWsE53dRIkan97N830H811v8ASJAFUEMhdlfwLQlSFUnxK6tvatXLw1ZTATiOGFpF0k95gjbDB8Tp3Ndgr4/N98HLrHnKSUfvk5/jHCTNKgkOmCBEVm8Wdu8yxj9TEn6Vi848UVVS1gXRHGAWA/eegJ8SM71uIp5LkvcuVCR57LVsisf1Dz2xWDYRW0ANxL+bgkmRx8znfEKe/iayL8mV0elcI7P0zCrw5/EkuqS+pruXuCIpE953LdTkKc5kYeQ6kVv7z4r42t4e6Ohc4/gVxfF+LyXUpZ9/2qNwo8gBXS8s8haiJb0iOIbhCRlv958B6VVjJriHBvZNVLXxst7fiKOl5R4/eXj63VEtx6HLeik126VgWU0KqFiZNIGBpIwKzUfPSr0exyORJSm2o6RcpQVNeyAjFQaqqk0Br+IXjoO4hPrWkl4vKfHHsK6oiseSxRuqg1kZeFdbzCeixVbCPdbOVN25PzNn3rIWaVhhhqX+/GPqTiuiSwRdwozUy2aN8yg+9UK/Sbo8ysJpZMXwonLypAB3yA3lGSf4rIsUQLmMkZ2/NJ0n2A61vP6XEP0L9hV38KuQdIyOnp7VeqwJR5ZHK9NaMIII0AUDUfIbZ8/QetVR2erdjvkHz3ByNx5VmPaq2CQCR09KuBavxq5Wyu5HOy2rW+GU5XAUqTsQFwBk7L3iWJ8ap4rD2irLGoZ9JVSx7iq575I2yABmugntg4wc1jPwhChRgWU56kk79d/Kppps+19MOThuN2yMyyXEim2UYVI85fzOBtg+da+5ihn/ADGjcQr8rTOI4kH9qpu31Oa9An5Wt3YM8YJAAGc4AHQAZ2q3e8pW8xHapqx0GWwPYA4qsqZb2aVeZCOu55pec2RxLosYkQjrIUGT/sG5+pJrnZJJJ23Lyv1wcsfoN8V7J/8An1n4Qj7mtlw7gENuPyo1X2Az9+tfXTKXd8GlH1bGqj+XDcveR5dy/wDDqeYhpfyY/rrI9B4e/wDFeqcH4SltGI484HiSST7ms4CqtNTwrUOxi5ebZky3LsSKmoxU1IUhSoqaAilM1NARSppQEUpSgJqKmlAKUpmgFRTNTQClKZoCMVNRmpoBSlKAVbnl0qTgnAJwBknAzsB1PpVyrc0gVSSQANyT0AHXPlQHFQ/Fy0bXiO80xHEjfhpcRH/ykA6PrWy4p8QbWC1S6LPLbPsJIUZ1H+/Hyb7d7G+1cByLzZZwS8VeaeLRJcFkGpSZU0sD2Sj5wc+Ga1L25tuV51uD2bXExeGN+6xUupGlTg9N8UB6jY/ESCWaKEx3UTz5EZngkiVyF1YVm2OwztVVh8QLea9azVLgXCk6g0LqqgdGZj0U7Ybocjzri+X+NRRyKs1zDxKaaaz/AA6RtGGjZEwzFEJWLQCxz+rG+9Rw7ma1h5jv5ZZ4Ui/DRx6mdMGRGjDqpzuwKkYG+1AetB65K4+Jtulw9v2N488e7KltKxxnAYAb6T4HpW45b46L23WdFZY3LaNWMuqsVD4HTVjOD0ryTm++EnGL0W9/DasbNY9TNGA7g7xdoTmI/wBw3HlQHqnD+draa1e61mOCNmVzKpRkZTgh1O4PTbxzWvh+JtqzRridBM6xxPJDKkcjMcAxuwAK+vqK4PnWRb/hszWEXaRw3ELzMhJF0UixKy/uC7DV6ZrtDzdw+7giVStw7NEUgj3lV1YFSUBBj0EZJOAAtAbBef4DemyCXH4gHf8AJfSF8HLfsP7ulXOX+dob2SSOFJ1aI4cyxPGFbI7uo7atwdPXG9cpfXcdpzIZrphFBLZBEkk7qF1bJUsdgcA7e1UcL5iSzteKXpI7OW7kaAk47Y9mqroyehYGgOv4Xzxa3F3NaxOTPBnWCMDY4bQT82D196xeJ/Ei3t7o2rx3TT9QscEj6wBktHjd1HmB4V5N3+FTcOvZJrV1cEN2BcSSRynVI8pZjrwWIyuwx0rqON8x2o5js5TcQiJLaQM2tNKllYqCc4BOoH60B6DwDnC3vdYgY9pGQJI3VkkjJ6CRGGR0rWT/ABRs1ZwDLJHG2mSWKKR4Yz4iSVRpGOu2dvOuMtLN7/inErix/wBB7J7ZZN1SScoo7jY3GRnX6CrvI/NNpacGNvcssNzEsySQPtK7sW+VDu+QR0z03xQHb8b5+trWCO4cu9vJsrwo0i+mSNl3238dqs2fxHtnljidbiB5do/xEEsSyHyRmGDXl13bPa8qpFdN2c0sweNH2bT2gPynfzbHhmsyW7xf2f8AV7rtrAKs1rOixRwlwu4mK+IwB1x0zQHuCmqqtwuCAQQQd8jocjw9KuUAql1yMHcVVSgMKPgsCnKwxBh0IRAR7ECrlzYJIAJERwNxrVWwfMZrJpQGFFweFCGSGNWHQqiAj2IG1UvwOAkkwREnckxxkknc5OPes+lAW44QoAUAKOgAAA9gOlYr8EgYktDESdyTHGSfc4rOpQGPb2aRjEaKi5zhQFGfPApDYRoSURVY9SqqCfcgb1kUoCxcWaSDTIquvkwBHvg7VE9ijrpdFZRjusqkDHTAO1ZFKAwpODwsAGiiIUYAKIQB5DbYe1UvwSBt2hiJ9Y4/p4Vn0oChIQBgAADoB0HsKsScOjZw7IhcdGKqWHsSM1lUoDGuOHxyACREcDprVWx7ZBqH4bEVCGNCg6KVUgewxgVlUoCFXAwOlTSlAKUqKAGpqKmgFKUoBSlKAUpSgFKUoBSlKAUpSgFKUoBSlKA//9k="/>
          <p:cNvSpPr>
            <a:spLocks noChangeAspect="1" noChangeArrowheads="1"/>
          </p:cNvSpPr>
          <p:nvPr/>
        </p:nvSpPr>
        <p:spPr bwMode="auto">
          <a:xfrm>
            <a:off x="612775" y="-411163"/>
            <a:ext cx="15240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1" name="AutoShape 16" descr="data:image/jpeg;base64,/9j/4AAQSkZJRgABAQAAAQABAAD/2wCEAAkGBhQREBUTExQVFRQVFRYWGBcXFRcXFBgbFRcWFRYWGxUcICYeGBojGRoUIC8gJCcpLywsFR4xNTArNScrLCkBCQoKDgwOGg8PGjUlHyMvLC01LywuKjI1LCw1Ly0wMjUyNSwxLy80MCktLS80LC0sLCkvMSwtNSwqKiwsLDQsKv/AABEIANUA7QMBIgACEQEDEQH/xAAcAAEAAgMBAQEAAAAAAAAAAAAABQYDBAcCAQj/xABEEAACAQMCAwUGAgcHAgYDAAABAgMABBESIQUTMQYiQVFhBxQycYGRQlIjYnKhscHRFVOCkqLh8DOyNENjg5OzFiQl/8QAGwEBAAIDAQEAAAAAAAAAAAAAAAQFAgMGAQf/xAAxEQACAQIDBQcEAwADAAAAAAAAAQIDEQQhMQUSQVFxE2GBkaGx8BQiMtEGI8EWgvH/2gAMAwEAAhEDEQA/AO40pSgFKUoBSlKAUpSgFKUoBSlKAUpSgFKUoBSlKAUpSgFKUoBSlKAUpSgFKUoBSlKAUpSgFKUoBSlKAUpSgFKUoBSlKAUpSgFKUoBSlKAUpSgFKUoBSlKAUpSgFKUoBSlKAUpSgFKUoBSlKAUpSgFKUoBSlKAUpSgFKUoBSlKAUpSgFKUoBSlKAUpSgFKUoBSlKAUpSgFKUoBSlKAUpSgFKUoBStSHiIMjRnZgdvIjrt6+lbda6dWFVNwd7O3ijKUXHUxz3AQam2GQPucVkqK7RviIDzYfuBNfOA8Q1roPxL09R/t0+1QPr4rGfTS5Jrrnl5aG7sG6XaIlqi5OPot4lp+Nomk+WCAF+ZGs/wCH1qSkkCqWJwACST0AG5NcJbtUW4oLzfHNBx5Rjuaf/j/eav8AC4Z1t7uXrwKvFYlUd3vfpxO8Ur4pyM1A9su1K2NuX2MrZEa+Z/Mf1RsT9B41GhBzkox1ZJnNQi5S0RP0qvdgbxpuHxSOxZ2MhZj1J5r1YaTjuScXwEJb8VJcRSlKwMxSlKAUpSgFKUoBSlKAUpSgFKUoBSlKAV8ZsbnavteZEDAg9CMH61472yCPVKq0d/JbuUzkKcYPT0x5bVN2PGEl2+FvI/yPjVVhdrUa8uzl9s9LPn3P4+4lVcLOC3lmuZC8eXE5PmFP8v5VI8I4xrwj/F4H83+9O0FjqXmDqvX5f7f1quA1zmJr1tm46U46Sd7cGn/qJ9OEMRRSeqy6Fj7SRZjU+TfxH/PvUDbXBjcMOoP38xU3a3XvEDo3xhfv4g/cVX60bWqKVaGKpPKST6NZemRnhY2g6cuBZO0EwewuGHQ28p/0NX57ruDzZ4ddr+WGX7GNv55rh9fU/wCPYj6jC9rz9+PqcXtqHZ1lE772I4jz+HwOTuE0N84yUJ/dn61xntXxxru6kkY5XUVjHgEBOkD59T6k1c+yPFDBwO6kz8LyKnzdI1H+ps1zWp2EoqNWpLvsiNi6zlSpx7rnb/Zef/5kX7Uv/wBjVZLy9SFGkkYIijJZjgD/AJ5VWPZq4ThcbMQFBlYk9AA7ZPy2rmXbDtXJfTsdREKseWnQAdAxHix65PTOKgLDOviJrgm/cnvEqhQg+LSOo9mu2Jv7qVYl028SdSO+7M2FP6q4DbdfPyq1VQ/ZBYaLSSUjeWTA/ZjGB/qL1fKjYqMY1XGGiyJWGlKVJSnq8xSlKjEgUpSgFKUoBSlKAUpSgFKUoBTNKUB8Br7Vc4tZtC2uMkKx8CRg+W3hWCHjsq/iDftD+Y3qgqbbhQqulXg01yzXXgTo4NzjvQdzf49w0t+kUZwO8PHbxqAqwW/aRT8akeo3H261g4nwsMObDuDuQP4j+lUu0MNRxTeJwkrvWUePW2vUl0Kk6VqdVW5McL4yQdEhyp2BPh6HzFaPE7LlOR+E7qfTy+lalTnCZlljMUgzpGR549PUfzqLQqPHQWGqv7l+Lfs+58DZOPYvtIrLiv8ASM4ddGORW8M4PyPX/npWXi9hyn2+Ftx/MfSvF7YGPBB1IejDp8j5GpV5RKiK/SRe6fJ12P3/AOda9oYdzpTw1XKUWnHxy8pZZ9GJztJVI6PJ/O7M0uBwCTmo26vGVYeYOx/cTXFeJWBgmkibrG7IfXScZ+o3+tdgcNHDd/hdLeQj0IBIP8DVC7dxc57e7QbXcS5A/vUwjr/2j6Gu/wD4g5Qwu7Li2vFP/wB8jl9vxUql1qreT+Izz2rR9n0PhJd68fq6WQf6kBqmV03tUw/s2e2XGLN7WPbxOldR/wAzH7VXvZ12bF1ch5B+hhIY56MxPcT133PoPWuoo1lGnOpLm37WKWtRcqkKceSX7JntlxL3Lh8HD0PfaMGXfoCdRX/E5b6D1rnVTXbS95vELh/DmFR8o/0Y/wC2pH2d9mfe7kO3/ShKu3kxzlU+uMn0HrWdPdoUd+XV9WYVL1625HouiOt9mOGe7WcMR2KoNX7Td5/9RNQnHvahaWxKKTNIMgrH8II8C52+2aq/tC9pOvVbWjd3cSSg/F5qh/L5t4+G255va2zSusaAs7sFUDqSTgCuOrYluTtqfU9l/wAfi6aqYnJcFpl3nZOxnay64lcM+lYbaLqFGpnZvhUufL4jgDoPOr3UT2W4AtlapCuCQMu35nPxH+Q9AKlq3QTSz1KDG1KU6z7GNorJdOfiKUpWZDFKUoBSlKAUpSgFKUoBSvEoODpIB8MjIqAuuLTxtpbSD+zsfUHxqBjMdDCJOonZ8UjfSoyq5RZPzRBlKsMg7Gq9fcAZN07y+X4h/WsX9vS+Y/yivS9oJR+U/T+lc9jNo7OxitUUk+DssvUnUqFel+LXQjCKz2l60TZU/MeB+YrffiEMp/SIVP5lP8f+GvcvBE06ll7p8SMj6kdKqIYKpvdphZqVs7p2a8HYlOtG27UVr+PsbMoinj16TkfEV+JfUj8QrQSxeMiSIiQA57vX5FflXu1sJY21Rsj/ALLdR5EVmvbBh+miDIfxL4jzIx1FWk4Srw7adJqcc245Pqno+9a8nYjxag9xSyfP2fE83U/LOsDVDLuVPQHxHof96+XMCm2zG2VV9Q/MoOxU/Xelrf8APBikxkjutjHeG4zX3hvD2V2RhlWUqSpyAeo+R69fOi/vf9a3oTTV7fhJ+eV7O2nLvfgvuyaz6r92Ne+uBJZXLH/qC2lVv1hoOGqm+z8pcQcmUge6TLdrn8ozrX5ZAP8Aiq5e7okNyzEvFyX1AbPjB1LjwbGd+lU/gHZnlRXTJKpFxEILWTwk5gZiv6r9wKQehz6V2WwZyeAfaZSvrzztfy18zn9pRtik45q2nzvNHg073dpxMAFpJXgkVR1JaY7fwFT3BZEtrhLVCCllDLcXDDo82jSfoobA/wBqhex00ljZ3N6R8WmGJSOr5PeP6qn74Ir12D4a09vfuXCl0WNpHOwDktM5P7O/z8q6Cqlabf4przsl6L5kVdFtuCS+5r0u36v5mVzgHAJb6Yhdh8ckjfCgO5Ynz64Hj9yLb2+vY+H2kdhakqZBrlYHvMp27x83I+y46GvXCeJwyOYYAU4daLzp3Px3DL8Or0ZhsviFxtsBRb+4m4jdu6ozyStkKoLEDoo+QGBn0qj2htB1/th+Pud1/H9gfTVVVxGsVd9zei/1+F9comureyjsdoHvswwSCIQfAHYyfUbD0yfEVCW3ZqLharccQAklO8VspByR+KRumB9R8+lRHaTt9c3uVZuXF/dJkLj9Y9X+u3oKq42g7y15HVYqVXHwdLDu0HrPn3Ln3vThc6rxb2m2Vu5QuZGHXlLrA9NWQufkai19sELuEht55HYgKO4CSeg2Jrj1vbtI4RFLMxACgZJJ6ACu3dgOwK2S82XDXDDfxEYP4VPifNvoNuu6FSpUeRUY3Z2AwFK9S8pcFfXy4FttnYopdQjEAlQ2rB8tWBmstKVLOQebFKUoeClKUApSlAKUpQCsN1aLIulhn+I9Qa+T3qJ8TAenj9utRs/aRR8Ck+p2H9agYrGYWnFxrSXTX0N9OlUk7wRrz9mmHwsD6HY/fetCfhkidUPzG4/dWxLx+U9CF+Q/mc1hHGJfzn7D+lcZiZbMk/61JdLW9Xf2LamsQvyt86Guts56Kx/wmtq0inQ5RXHmNJwfmDWWHtBIOuGHqMH7ivZv1k/HMhPkxZft1rGjTwqtKnUe94R9c16ns5VNJRVvMynhXNGdBif/AEH+a1rxC4ifADnHhuykfwr1PwaXGQ+oHpklW+zVlh1wpibdCPgxqP8Am6L9/pU50rTUpQlTazc01Z9bJLyv0Zp3srJqXd8z8zYubfYPHEmoYLKR3wfPukUa2LskwyHyAyrg7jz7wwMfxFfeG2qgh48rq3KtnIX0A65Pia2VfV8Iwm6umNLKT+L/AJ55q1p0Y1FvTWtnZNarSSyT68uXKNKbi7Lh8sa13woaZ8KDzI3XDOQragcgkDKDPiM1UbzsY4t7a2iMkTCYz6mwyK2QCpkX8ap3lOAG0noTirdxDhbSQSJ+J4Hhz55yFP2JNRlxNJbM7BtKs8Y75JjighAQnSOskh1BVG51D8protnt0ab3Vu5t2+ZceXDUq8VDtZpNXySy+d3qQPFZjeT3dsSIrRII2WXA5Q/SJNzsjbLgvjzx86rfbC6AjtrOyD8iSJZdIX9LMzMwDPjdjhQceo22GLvxfhKXFqiEta20uhREY/0qyNOCnd30hhqGCcLkbeAr9lx55LedrK2YCOKO1hdVL3Dk7Bi6juhI1Y4G2WG9Y4nEOouzjlH3Og2Pgo4eX1MlvTTtnko3eWfV8OVzDc8Pt7Lh0dvczFHkYTTxRANO5wDHFnoijbJPiu1bPC+MLaWvvTRLbQH/AMPbof01ww6SSynvFB18B6HYNC8A7GiOXncSdIkXvCOWVdcrdQCASwXz2yfKvV+kXELrLTTXUhGEitodEaKOiiSUjSo/Np9ag3azsX8oU5twlJyX5Skll0Vsv+zeSyTvpU+M8YkupmmlbU7fYDwVR4AVl4L2buLxsQRM+Dgt0Rfmx2Hy61c+JR8N4cmloFnuvFDK0iIf12wqk+gXPy61UL/tXcyjSZCkfhFF+jiUeQRcDHzzWtxSf3MtqNedWFsPDdisk5aeCWq8UdQ7OcFsuELruJ4jcEd5iwyoPVUT4seuMn06VKwe0vh7HHvAG/4kkUfcriuCZqZ7Odkbi+bEKd0HvSNtGv18T6DJrZGs1lFFZiNi0ZXrYqq2+eSX++R3m07RW0uBHcQuT0AkUn7ZzUjVV7K+zy3ssORzZv7xh0P6i/h+e59atVTY71vuOLxMaMZ2oNtc3kKUpWRGFKUoBSlKAUpSgNO74VHJuVwfMbH/AH+tRFx2ccHuEMPXY/0qx0qtxOy8Nic5Rs+ayfzqSKeJqU9GVb+wJfIf5hX1ez8ueij/ABVaKVB/49heb81+jd9fV7iEi7OhRliXPkMKPua9NbzLtFGkY8wQW+5qZpUtbKoRVqd49LX82m/U1fUzf5Z9flisycGnY5bc+ZbNbws50ASM/NmOfoFOcL+81MUrCnsejTbcZSu+N8/bj5mUsXOWTSt0NJ4m0t3ASSAcNoJAGzEjx9PWs1tGQN856d7Bb5ZHUVnpVhHDxjLev7fojubasK1eIW+pNgdQ6EFQw8NmYHTt49a2qVIMYvddys2PCZkjnCQxRuxVkZ5nuGaQf+Y5cDGnCkAZqNfhHETcSy6xy0z7vAsgSMnOEMgUDIUd4g5ycDpV4pWtwRNjjpxbe6nfnd8ubvw/Vjjlp7J7yactcuqhiWd9WtyScnA8z67fwqZ4j2bvYozb8PgWCI7NJzU94l9WfPdHoP3dK6VSsVQitCZPbWIqSTmk0tFZ28r+97cDhJ9lnEP7pT/7sf8AWtix9kd6574jiHmz6j9Amf5V26lY/TwJD/keLaslFeD/AGc/4B7IIIiGuGM7D8IGmP6jOW+4HpV9hgVFCooVQMBVAAA8gBsK90rdGEY6FPicZWxMt6rK/wA5ClKVkRRSlKAUpSgFc07Ke0mW44zNayjTbzIXsiVA1LGWUsCN2EgWRxnpo2qxe0HjghteSsqRz3TLbxFmA0806Hl65wia2z5gDxrnXtP4Fc2MVlfCW2JsWjjjWKJ4mMYK6VJaV9aggDAHSRqA6V2y7WmzNvFGqtPdzCGIOxWNTtl3IGcDK7Dc5rPwy4vVueXcLA8TRM4lhWRNLqyLy2Vyw3DEg6vwHaq52nueGcVgs0uWGi5DyQyiVUMboqEpqzgOQ+NJzuvTOKhuy3DZLLja29rezXVmLd3nWSQSLCe8IwWHdViQpA2OM+G9AWn2k9vf7KgjdY+a7yDK77RKVEj5HTBaNQTtmRflVka6MtuJLdkJdA8bMCUIYBlJAIJBB8DVBurOTi0l88LWrW7IbFTIXZgseWllXQcDVKdievIQ9Kx+xftMPc5bKeRBNYu8Zy4wYwTpYHO4Uh1yNgAvnQG/7MvaU/EnmhniWGeNUkVVLYeNwCGGd/FTnykWvPbD2jy2/Erexto42MrpG8kmrSjyFdK4UjJCFXI8nXpmqZeRtZ2/COMWw5hjhhtrhEOdasoVQcfi3Kb9CY/Ktztba+7XvBBM6c97ySe4OoY5kr25b5IuyLn8Ma+VAWvj3bG8h4rb8PjW2PvKF1kZZe5oVywZQ3e3Q4xjqPKs/ZLtncXkt9avHElxaOE5il3t2JLAZXZh8PTPj4Yqt9vUik7ScNSVgIzBLqIkMZAKzaf0isCuSPA79K3PZlOycQ4hBA2vhsTAxOSGAkbSXUS9ZPx5JLHurvvkgTHsy7ZXHE4pZpUhjSOVoQqayxZQjFtTHGnDYxjwrz237Y3VleWcESQOt4/LUvzAUYFAS2Dhh3wdsdKrfsO49bw2FxzZ4YybyVsPKiHBSPDYJG3Xf0rH7TuKRXF3wKTW0ccsnNzr5TqkptyGLKcocHqDtg70B0Tg9xe89kuVtzHywyvCXzq1Y0Mrn8u+ahe1ftGWy4jaWpQGOVgJpDn9FzcrAM9ASyuSD+Fc1n4He2drNOEu+aHT3h2efncpYhHEdUzOxwSQQD5NiqTx3gFxxHhVzcf/AKui4f31CS/OQIoEEeoHQG5ICYPQu3iaA7LXMfad2qv+HXUUlsxlg0NNNCY48LHE0MbYcLrAJkBJycZz0FWP2ZdrBxHh0MpYGZVEcwyNQdNixHhqGG/xV54jdRHjUEbNGc2N0pRmXfXLaYUqeuQG28QDQGPinar3rg0l/ZTFCkMkw7qMQ0SMzQurAgb9cb7Ag4O9k4SjrAnMkMr6cs7Kik536KAoA6dPCuI9uOCT8B95NsC/Db6KWJoyTiGSRGVTnwwTsfEZU7gGul9teKabKO1jkRJ7zRbpqYDSrqebJ1zhYw+4/EVHU0Bi7B+0YcSuLuEoEMLBouoMkD/BJg+fdbyxItbnabtoYLmGxtohPeTgsFZtEUaDOZZHAJA2bAAydJ9M8+7UibhHFbLiEvu6RuBayrBrA5YGkMVbc4XGMf3KipLtLcf2f2gg4nJlrK4g5DTL3kjY7DJGcKcIc+ILY6UBb3vOJQvEZEtZo3ljjcRCZJIxIwUyDUXDqucn4elR3BO2N3Nxifh7rbhbZBI0iiTU4YIVCqWwp743OfhPnVli7VWjFAt1AxkIVAsyMXLdAoBJb6Vz/s1dI3ariQDr37eNVww3IWAHHmR/KgLFwvtfccRlm9wWFbeCQxGebW/NcDLCOJCvdGR3i2+Rt5feF9tpV4geG3sccdw0ZkhkiLGGZe9+Fu8jDS2xJ+E79M1z2M3S2Mdxw26ZYbmG4ZwrkLzEdVAdM/EMqengR51mvIxxDtJby25Dw2ELc6VTmPW/MxEHGxYalJAO3e8qA2ODe1JxxN7C9RI8uYoZ01iOR1IBU6icE5AG+xwPEVZrjilyOJR2y8nkvC82Sr8wCNoo2X4tOSZMg42A6Gqmeytvxi2v4S68xb+dopFIZo20xgNsd1OMEeOPMAjV9nXHLqTifut8pFzZWk8bOTnmq0tsUfPjsvxeOQeuaAtXtJ7bHhdoJUQSys4Coc40jvSOcbhQu2fNlqfteIe8WyzW7L+ljDxlgSvfXK6gCD47jIqk3KScUurtoGtZII42scSM5+MK9w66DsCeWmf/AENq0fYnxzRHPwyZ1MtnM6phhh4yxyV/MAwY+gdaAm/Zv2yuOJe8NKkKJBK0OE1lmZcHVljgLjO2M1d65H7F+O28UN9zZ4Y9V9Kw1youVKrgjJ6dd66jwniaXMEc8edEqB1yMHSwyDj5UBDdqOIRRzwJLBBIZhKA8zIqpyl5hBZkbY/xrc4bNFfW0UzQDDKSqTIupdyviDgHGxHUEGvXFuzkdzLFJISREJRyyFMbiZOW4cEEkafAEVscK4ZyIuUJZHUZCGQhnVfwrqxlgowAWycDcnrQEB2e4nBeQxKLe2Ec2tzDrjZl05Uu0OgA97SM/rCnFu0MVg0kC28YjS2a5YKyRhlDaGRY9OGc+AJGcgZqT4J2a91jiiSaRkizgMseWDEnBYKDjJztjoPrsHga++e9am1cnk6O7oxr156atWfWgNG9vorSGJ4rdQtxLbxFdIiI57LGpZdP4dW4PrSz4VEkvIaGF8xs5k5ca5DPjRoVMaRsOp2Azk71JcY4QtzGEYsul45FZcaleJ1kRhkEHDKNiCCM16tOHlXMjOXcqFyQAAoJOAAPEncnPQUBWb3tTBbG6i5EKpamJygdFaUuqyKY4ioDSZCgDOSwAB6VJdqJIYYDcvbRynMSkOqhsSOkYySp6Fxt6Gvl52OSVromWQC8CrKoEZAVU5eFJQ47vic71t8U7OpPaC11OiLysFSGfELI6DLhs7ouSdzvQGzNweGTd4YmOAN41bp0GSOgrT4DxJZ0mTlLGkM0tuVyCp5ezHGkAKc9K37W1ZSS0rPkAAEIFXGckBQMk7dc9BjG+dfg/BFtubh2fnTPM2rTs0mNQGAO7t45+dAQ3DxDcwrcQ2MLQvgplY1kZNWOYEKYAIywBbJGNgTipXjdtAkRke3SVlUKictCzHokSkjAyxAHgM+Ar5wns97sgiilkEKk6IzpOhc55avjVoHQZJIG2elbV7wpZnRnOVTUeWQpQsRgOcjOQCwG/wCI+mANPgtvaT26yxQxCOZFYjlIM750uuOqsMEHoV9K2ry1jjt5AIYygVmMelQjY724wR1HlWPg3AlteaI2bRJI0ojOnRGX3cIAAQpOWwc7sT41u3dvzI2TJGpSuRjI1DGRnagKzwzj8UUdtMbZIY73kqrx6TpaZdUSSgKpGSdORqAJ8M5rZ41eww3kCtBAZJhI4mkKppMAj6sUJzhhg/q1ltuyKKltG8kkkdry+UjaAuqJdMbvpUF2UbjwzvjIGNriHAxLcQz8x0aFZFUAIVPN0aidQJz3FxgjxoDHxC/VrCSaSOOVBE8pTUHjkVQXGGK4IZQCMjxFZbS3iuYoppII8tGjAMquVDAMFDEeGa9z8I12z27SORIjoXwgYBwVwoC6RhTgbeAzmvnDOFNCEXnO6RoEVSEA2AAYlVBJAHy3O3TAGxdcNilIMkUbkDALIrEeOMkHAqC4L2gSdRGIoFXmzQcrmrrxC7xsRFoAK9wnG2x+lWaobhvZzkKFWaQqJpJsFY8kyyPK66guQpZmG2+Ns0BrobeC75FtbRCcxc1yqJEqxltClnVSSWYNgAH4GJxtnNFaRxxvKbSKOSLWRgJvpBIZXC5GRnwz51nu+BBrhblHaOYR8osukq6atYVlYEHDZIIwRqO+CRW8tt3CrEvkEHON87EYGABigIOS6jura1mltopBPyiFk0voEy6huUOSB5YqR4hOlpbkpFqCghIY1ALsekar03/dufCsHDuzohSGPmu8VuFEasEzhF0JqYAFtI6fIE5rau+FLLIjudSoGxGQpTU22vcZ1BcqN+jt50Bj4Itu0STWyRqkqKwKIqZUjK5wPXoem9Qv/wCTqIXvpLYaI2mhkdWDzIkMzxSNgopMYZCxAJON8E7VM8D4EtorpGzGNpHkVDp0x8xi7IgAGE1EnBzjJ8Nq0R2NQwNbvLK0DySSOncXXzZWmdGZVB0FmbYEbbZxnIGa5uoLRoo4Yk5ly2hFRVQNoRpGZmA2RUDHoeoABzWHhxtxdNbm2iinWISjSiFWjctGSr6QdjlWUgfEOoNSPE+CpOYmJKSQPridcZUlSjDBBBVkZlII6HwIBHy04MqTtcMS8zIseo4AVFJYIqgbDUSSdydt8AAAVi44papPJEbKBuXcxW+FEbStzUicSLEUBKqJF1b7BWO+Ku0aBQAAAAMAAYAA6ACoGbsdG0ksvMkWWSZZ1kXQHidY0h7h07qY0VWVtQYE561PIMAAnJ8/P1oD1SlKAUpSgFKUoBSlKAUpSgFKUoBSlKAUpSgFKUoBSlKAUpSgFKUoBSlKAUpSgFKUoBSlKAUpSgFKUoBSlKAUpSgFKUoBSlKAUpSgFKUoBSlKAUpSgFKUoBSlKAUpSgFKUoBSlKAUpSgFKUoBSlKAUpSgFKUoBSlKAUpSgFKUoBSlKAUpSgFKUoBSlKAUpSgFKUoD/9k="/>
          <p:cNvSpPr>
            <a:spLocks noChangeAspect="1" noChangeArrowheads="1"/>
          </p:cNvSpPr>
          <p:nvPr/>
        </p:nvSpPr>
        <p:spPr bwMode="auto">
          <a:xfrm>
            <a:off x="155575" y="-9667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 name="AutoShape 18" descr="data:image/jpeg;base64,/9j/4AAQSkZJRgABAQAAAQABAAD/2wCEAAkGBhQREBUTExQVFRQVFRYWGBcXFRcXFBgbFRcWFRYWGxUcICYeGBojGRoUIC8gJCcpLywsFR4xNTArNScrLCkBCQoKDgwOGg8PGjUlHyMvLC01LywuKjI1LCw1Ly0wMjUyNSwxLy80MCktLS80LC0sLCkvMSwtNSwqKiwsLDQsKv/AABEIANUA7QMBIgACEQEDEQH/xAAcAAEAAgMBAQEAAAAAAAAAAAAABQYDBAcCAQj/xABEEAACAQMCAwUGAgcHAgYDAAABAgMABBESIQUTMQYiQVFhBxQycYGRQlIjYnKhscHRFVOCkqLh8DOyNENjg5OzFiQl/8QAGwEBAAIDAQEAAAAAAAAAAAAAAAQFAgMGAQf/xAAxEQACAQIDBQcEAwADAAAAAAAAAQIDEQQhMQUSQVFxE2GBkaGx8BQiMtEGI8EWgvH/2gAMAwEAAhEDEQA/AO40pSgFKUoBSlKAUpSgFKUoBSlKAUpSgFKUoBSlKAUpSgFKUoBSlKAUpSgFKUoBSlKAUpSgFKUoBSlKAUpSgFKUoBSlKAUpSgFKUoBSlKAUpSgFKUoBSlKAUpSgFKUoBSlKAUpSgFKUoBSlKAUpSgFKUoBSlKAUpSgFKUoBSlKAUpSgFKUoBSlKAUpSgFKUoBSlKAUpSgFKUoBSlKAUpSgFKUoBStSHiIMjRnZgdvIjrt6+lbda6dWFVNwd7O3ijKUXHUxz3AQam2GQPucVkqK7RviIDzYfuBNfOA8Q1roPxL09R/t0+1QPr4rGfTS5Jrrnl5aG7sG6XaIlqi5OPot4lp+Nomk+WCAF+ZGs/wCH1qSkkCqWJwACST0AG5NcJbtUW4oLzfHNBx5Rjuaf/j/eav8AC4Z1t7uXrwKvFYlUd3vfpxO8Ur4pyM1A9su1K2NuX2MrZEa+Z/Mf1RsT9B41GhBzkox1ZJnNQi5S0RP0qvdgbxpuHxSOxZ2MhZj1J5r1YaTjuScXwEJb8VJcRSlKwMxSlKAUpSgFKUoBSlKAUpSgFKUoBSlKAV8ZsbnavteZEDAg9CMH61472yCPVKq0d/JbuUzkKcYPT0x5bVN2PGEl2+FvI/yPjVVhdrUa8uzl9s9LPn3P4+4lVcLOC3lmuZC8eXE5PmFP8v5VI8I4xrwj/F4H83+9O0FjqXmDqvX5f7f1quA1zmJr1tm46U46Sd7cGn/qJ9OEMRRSeqy6Fj7SRZjU+TfxH/PvUDbXBjcMOoP38xU3a3XvEDo3xhfv4g/cVX60bWqKVaGKpPKST6NZemRnhY2g6cuBZO0EwewuGHQ28p/0NX57ruDzZ4ddr+WGX7GNv55rh9fU/wCPYj6jC9rz9+PqcXtqHZ1lE772I4jz+HwOTuE0N84yUJ/dn61xntXxxru6kkY5XUVjHgEBOkD59T6k1c+yPFDBwO6kz8LyKnzdI1H+ps1zWp2EoqNWpLvsiNi6zlSpx7rnb/Zef/5kX7Uv/wBjVZLy9SFGkkYIijJZjgD/AJ5VWPZq4ThcbMQFBlYk9AA7ZPy2rmXbDtXJfTsdREKseWnQAdAxHix65PTOKgLDOviJrgm/cnvEqhQg+LSOo9mu2Jv7qVYl028SdSO+7M2FP6q4DbdfPyq1VQ/ZBYaLSSUjeWTA/ZjGB/qL1fKjYqMY1XGGiyJWGlKVJSnq8xSlKjEgUpSgFKUoBSlKAUpSgFKUoBTNKUB8Br7Vc4tZtC2uMkKx8CRg+W3hWCHjsq/iDftD+Y3qgqbbhQqulXg01yzXXgTo4NzjvQdzf49w0t+kUZwO8PHbxqAqwW/aRT8akeo3H261g4nwsMObDuDuQP4j+lUu0MNRxTeJwkrvWUePW2vUl0Kk6VqdVW5McL4yQdEhyp2BPh6HzFaPE7LlOR+E7qfTy+lalTnCZlljMUgzpGR549PUfzqLQqPHQWGqv7l+Lfs+58DZOPYvtIrLiv8ASM4ddGORW8M4PyPX/npWXi9hyn2+Ftx/MfSvF7YGPBB1IejDp8j5GpV5RKiK/SRe6fJ12P3/AOda9oYdzpTw1XKUWnHxy8pZZ9GJztJVI6PJ/O7M0uBwCTmo26vGVYeYOx/cTXFeJWBgmkibrG7IfXScZ+o3+tdgcNHDd/hdLeQj0IBIP8DVC7dxc57e7QbXcS5A/vUwjr/2j6Gu/wD4g5Qwu7Li2vFP/wB8jl9vxUql1qreT+Izz2rR9n0PhJd68fq6WQf6kBqmV03tUw/s2e2XGLN7WPbxOldR/wAzH7VXvZ12bF1ch5B+hhIY56MxPcT133PoPWuoo1lGnOpLm37WKWtRcqkKceSX7JntlxL3Lh8HD0PfaMGXfoCdRX/E5b6D1rnVTXbS95vELh/DmFR8o/0Y/wC2pH2d9mfe7kO3/ShKu3kxzlU+uMn0HrWdPdoUd+XV9WYVL1625HouiOt9mOGe7WcMR2KoNX7Td5/9RNQnHvahaWxKKTNIMgrH8II8C52+2aq/tC9pOvVbWjd3cSSg/F5qh/L5t4+G255va2zSusaAs7sFUDqSTgCuOrYluTtqfU9l/wAfi6aqYnJcFpl3nZOxnay64lcM+lYbaLqFGpnZvhUufL4jgDoPOr3UT2W4AtlapCuCQMu35nPxH+Q9AKlq3QTSz1KDG1KU6z7GNorJdOfiKUpWZDFKUoBSlKAUpSgFKUoBSvEoODpIB8MjIqAuuLTxtpbSD+zsfUHxqBjMdDCJOonZ8UjfSoyq5RZPzRBlKsMg7Gq9fcAZN07y+X4h/WsX9vS+Y/yivS9oJR+U/T+lc9jNo7OxitUUk+DssvUnUqFel+LXQjCKz2l60TZU/MeB+YrffiEMp/SIVP5lP8f+GvcvBE06ll7p8SMj6kdKqIYKpvdphZqVs7p2a8HYlOtG27UVr+PsbMoinj16TkfEV+JfUj8QrQSxeMiSIiQA57vX5FflXu1sJY21Rsj/ALLdR5EVmvbBh+miDIfxL4jzIx1FWk4Srw7adJqcc245Pqno+9a8nYjxag9xSyfP2fE83U/LOsDVDLuVPQHxHof96+XMCm2zG2VV9Q/MoOxU/Xelrf8APBikxkjutjHeG4zX3hvD2V2RhlWUqSpyAeo+R69fOi/vf9a3oTTV7fhJ+eV7O2nLvfgvuyaz6r92Ne+uBJZXLH/qC2lVv1hoOGqm+z8pcQcmUge6TLdrn8ozrX5ZAP8Aiq5e7okNyzEvFyX1AbPjB1LjwbGd+lU/gHZnlRXTJKpFxEILWTwk5gZiv6r9wKQehz6V2WwZyeAfaZSvrzztfy18zn9pRtik45q2nzvNHg073dpxMAFpJXgkVR1JaY7fwFT3BZEtrhLVCCllDLcXDDo82jSfoobA/wBqhex00ljZ3N6R8WmGJSOr5PeP6qn74Ir12D4a09vfuXCl0WNpHOwDktM5P7O/z8q6Cqlabf4przsl6L5kVdFtuCS+5r0u36v5mVzgHAJb6Yhdh8ckjfCgO5Ynz64Hj9yLb2+vY+H2kdhakqZBrlYHvMp27x83I+y46GvXCeJwyOYYAU4daLzp3Px3DL8Or0ZhsviFxtsBRb+4m4jdu6ozyStkKoLEDoo+QGBn0qj2htB1/th+Pud1/H9gfTVVVxGsVd9zei/1+F9comureyjsdoHvswwSCIQfAHYyfUbD0yfEVCW3ZqLharccQAklO8VspByR+KRumB9R8+lRHaTt9c3uVZuXF/dJkLj9Y9X+u3oKq42g7y15HVYqVXHwdLDu0HrPn3Ln3vThc6rxb2m2Vu5QuZGHXlLrA9NWQufkai19sELuEht55HYgKO4CSeg2Jrj1vbtI4RFLMxACgZJJ6ACu3dgOwK2S82XDXDDfxEYP4VPifNvoNuu6FSpUeRUY3Z2AwFK9S8pcFfXy4FttnYopdQjEAlQ2rB8tWBmstKVLOQebFKUoeClKUApSlAKUpQCsN1aLIulhn+I9Qa+T3qJ8TAenj9utRs/aRR8Ck+p2H9agYrGYWnFxrSXTX0N9OlUk7wRrz9mmHwsD6HY/fetCfhkidUPzG4/dWxLx+U9CF+Q/mc1hHGJfzn7D+lcZiZbMk/61JdLW9Xf2LamsQvyt86Guts56Kx/wmtq0inQ5RXHmNJwfmDWWHtBIOuGHqMH7ivZv1k/HMhPkxZft1rGjTwqtKnUe94R9c16ns5VNJRVvMynhXNGdBif/AEH+a1rxC4ifADnHhuykfwr1PwaXGQ+oHpklW+zVlh1wpibdCPgxqP8Am6L9/pU50rTUpQlTazc01Z9bJLyv0Zp3srJqXd8z8zYubfYPHEmoYLKR3wfPukUa2LskwyHyAyrg7jz7wwMfxFfeG2qgh48rq3KtnIX0A65Pia2VfV8Iwm6umNLKT+L/AJ55q1p0Y1FvTWtnZNarSSyT68uXKNKbi7Lh8sa13woaZ8KDzI3XDOQragcgkDKDPiM1UbzsY4t7a2iMkTCYz6mwyK2QCpkX8ap3lOAG0noTirdxDhbSQSJ+J4Hhz55yFP2JNRlxNJbM7BtKs8Y75JjighAQnSOskh1BVG51D8protnt0ab3Vu5t2+ZceXDUq8VDtZpNXySy+d3qQPFZjeT3dsSIrRII2WXA5Q/SJNzsjbLgvjzx86rfbC6AjtrOyD8iSJZdIX9LMzMwDPjdjhQceo22GLvxfhKXFqiEta20uhREY/0qyNOCnd30hhqGCcLkbeAr9lx55LedrK2YCOKO1hdVL3Dk7Bi6juhI1Y4G2WG9Y4nEOouzjlH3Og2Pgo4eX1MlvTTtnko3eWfV8OVzDc8Pt7Lh0dvczFHkYTTxRANO5wDHFnoijbJPiu1bPC+MLaWvvTRLbQH/AMPbof01ww6SSynvFB18B6HYNC8A7GiOXncSdIkXvCOWVdcrdQCASwXz2yfKvV+kXELrLTTXUhGEitodEaKOiiSUjSo/Np9ag3azsX8oU5twlJyX5Skll0Vsv+zeSyTvpU+M8YkupmmlbU7fYDwVR4AVl4L2buLxsQRM+Dgt0Rfmx2Hy61c+JR8N4cmloFnuvFDK0iIf12wqk+gXPy61UL/tXcyjSZCkfhFF+jiUeQRcDHzzWtxSf3MtqNedWFsPDdisk5aeCWq8UdQ7OcFsuELruJ4jcEd5iwyoPVUT4seuMn06VKwe0vh7HHvAG/4kkUfcriuCZqZ7Odkbi+bEKd0HvSNtGv18T6DJrZGs1lFFZiNi0ZXrYqq2+eSX++R3m07RW0uBHcQuT0AkUn7ZzUjVV7K+zy3ssORzZv7xh0P6i/h+e59atVTY71vuOLxMaMZ2oNtc3kKUpWRGFKUoBSlKAUpSgNO74VHJuVwfMbH/AH+tRFx2ccHuEMPXY/0qx0qtxOy8Nic5Rs+ayfzqSKeJqU9GVb+wJfIf5hX1ez8ueij/ABVaKVB/49heb81+jd9fV7iEi7OhRliXPkMKPua9NbzLtFGkY8wQW+5qZpUtbKoRVqd49LX82m/U1fUzf5Z9flisycGnY5bc+ZbNbws50ASM/NmOfoFOcL+81MUrCnsejTbcZSu+N8/bj5mUsXOWTSt0NJ4m0t3ASSAcNoJAGzEjx9PWs1tGQN856d7Bb5ZHUVnpVhHDxjLev7fojubasK1eIW+pNgdQ6EFQw8NmYHTt49a2qVIMYvddys2PCZkjnCQxRuxVkZ5nuGaQf+Y5cDGnCkAZqNfhHETcSy6xy0z7vAsgSMnOEMgUDIUd4g5ycDpV4pWtwRNjjpxbe6nfnd8ubvw/Vjjlp7J7yactcuqhiWd9WtyScnA8z67fwqZ4j2bvYozb8PgWCI7NJzU94l9WfPdHoP3dK6VSsVQitCZPbWIqSTmk0tFZ28r+97cDhJ9lnEP7pT/7sf8AWtix9kd6574jiHmz6j9Amf5V26lY/TwJD/keLaslFeD/AGc/4B7IIIiGuGM7D8IGmP6jOW+4HpV9hgVFCooVQMBVAAA8gBsK90rdGEY6FPicZWxMt6rK/wA5ClKVkRRSlKAUpSgFc07Ke0mW44zNayjTbzIXsiVA1LGWUsCN2EgWRxnpo2qxe0HjghteSsqRz3TLbxFmA0806Hl65wia2z5gDxrnXtP4Fc2MVlfCW2JsWjjjWKJ4mMYK6VJaV9aggDAHSRqA6V2y7WmzNvFGqtPdzCGIOxWNTtl3IGcDK7Dc5rPwy4vVueXcLA8TRM4lhWRNLqyLy2Vyw3DEg6vwHaq52nueGcVgs0uWGi5DyQyiVUMboqEpqzgOQ+NJzuvTOKhuy3DZLLja29rezXVmLd3nWSQSLCe8IwWHdViQpA2OM+G9AWn2k9vf7KgjdY+a7yDK77RKVEj5HTBaNQTtmRflVka6MtuJLdkJdA8bMCUIYBlJAIJBB8DVBurOTi0l88LWrW7IbFTIXZgseWllXQcDVKdievIQ9Kx+xftMPc5bKeRBNYu8Zy4wYwTpYHO4Uh1yNgAvnQG/7MvaU/EnmhniWGeNUkVVLYeNwCGGd/FTnykWvPbD2jy2/Erexto42MrpG8kmrSjyFdK4UjJCFXI8nXpmqZeRtZ2/COMWw5hjhhtrhEOdasoVQcfi3Kb9CY/Ktztba+7XvBBM6c97ySe4OoY5kr25b5IuyLn8Ma+VAWvj3bG8h4rb8PjW2PvKF1kZZe5oVywZQ3e3Q4xjqPKs/ZLtncXkt9avHElxaOE5il3t2JLAZXZh8PTPj4Yqt9vUik7ScNSVgIzBLqIkMZAKzaf0isCuSPA79K3PZlOycQ4hBA2vhsTAxOSGAkbSXUS9ZPx5JLHurvvkgTHsy7ZXHE4pZpUhjSOVoQqayxZQjFtTHGnDYxjwrz237Y3VleWcESQOt4/LUvzAUYFAS2Dhh3wdsdKrfsO49bw2FxzZ4YybyVsPKiHBSPDYJG3Xf0rH7TuKRXF3wKTW0ccsnNzr5TqkptyGLKcocHqDtg70B0Tg9xe89kuVtzHywyvCXzq1Y0Mrn8u+ahe1ftGWy4jaWpQGOVgJpDn9FzcrAM9ASyuSD+Fc1n4He2drNOEu+aHT3h2efncpYhHEdUzOxwSQQD5NiqTx3gFxxHhVzcf/AKui4f31CS/OQIoEEeoHQG5ICYPQu3iaA7LXMfad2qv+HXUUlsxlg0NNNCY48LHE0MbYcLrAJkBJycZz0FWP2ZdrBxHh0MpYGZVEcwyNQdNixHhqGG/xV54jdRHjUEbNGc2N0pRmXfXLaYUqeuQG28QDQGPinar3rg0l/ZTFCkMkw7qMQ0SMzQurAgb9cb7Ag4O9k4SjrAnMkMr6cs7Kik536KAoA6dPCuI9uOCT8B95NsC/Db6KWJoyTiGSRGVTnwwTsfEZU7gGul9teKabKO1jkRJ7zRbpqYDSrqebJ1zhYw+4/EVHU0Bi7B+0YcSuLuEoEMLBouoMkD/BJg+fdbyxItbnabtoYLmGxtohPeTgsFZtEUaDOZZHAJA2bAAydJ9M8+7UibhHFbLiEvu6RuBayrBrA5YGkMVbc4XGMf3KipLtLcf2f2gg4nJlrK4g5DTL3kjY7DJGcKcIc+ILY6UBb3vOJQvEZEtZo3ljjcRCZJIxIwUyDUXDqucn4elR3BO2N3Nxifh7rbhbZBI0iiTU4YIVCqWwp743OfhPnVli7VWjFAt1AxkIVAsyMXLdAoBJb6Vz/s1dI3ariQDr37eNVww3IWAHHmR/KgLFwvtfccRlm9wWFbeCQxGebW/NcDLCOJCvdGR3i2+Rt5feF9tpV4geG3sccdw0ZkhkiLGGZe9+Fu8jDS2xJ+E79M1z2M3S2Mdxw26ZYbmG4ZwrkLzEdVAdM/EMqengR51mvIxxDtJby25Dw2ELc6VTmPW/MxEHGxYalJAO3e8qA2ODe1JxxN7C9RI8uYoZ01iOR1IBU6icE5AG+xwPEVZrjilyOJR2y8nkvC82Sr8wCNoo2X4tOSZMg42A6Gqmeytvxi2v4S68xb+dopFIZo20xgNsd1OMEeOPMAjV9nXHLqTifut8pFzZWk8bOTnmq0tsUfPjsvxeOQeuaAtXtJ7bHhdoJUQSys4Coc40jvSOcbhQu2fNlqfteIe8WyzW7L+ljDxlgSvfXK6gCD47jIqk3KScUurtoGtZII42scSM5+MK9w66DsCeWmf/AENq0fYnxzRHPwyZ1MtnM6phhh4yxyV/MAwY+gdaAm/Zv2yuOJe8NKkKJBK0OE1lmZcHVljgLjO2M1d65H7F+O28UN9zZ4Y9V9Kw1youVKrgjJ6dd66jwniaXMEc8edEqB1yMHSwyDj5UBDdqOIRRzwJLBBIZhKA8zIqpyl5hBZkbY/xrc4bNFfW0UzQDDKSqTIupdyviDgHGxHUEGvXFuzkdzLFJISREJRyyFMbiZOW4cEEkafAEVscK4ZyIuUJZHUZCGQhnVfwrqxlgowAWycDcnrQEB2e4nBeQxKLe2Ec2tzDrjZl05Uu0OgA97SM/rCnFu0MVg0kC28YjS2a5YKyRhlDaGRY9OGc+AJGcgZqT4J2a91jiiSaRkizgMseWDEnBYKDjJztjoPrsHga++e9am1cnk6O7oxr156atWfWgNG9vorSGJ4rdQtxLbxFdIiI57LGpZdP4dW4PrSz4VEkvIaGF8xs5k5ca5DPjRoVMaRsOp2Azk71JcY4QtzGEYsul45FZcaleJ1kRhkEHDKNiCCM16tOHlXMjOXcqFyQAAoJOAAPEncnPQUBWb3tTBbG6i5EKpamJygdFaUuqyKY4ioDSZCgDOSwAB6VJdqJIYYDcvbRynMSkOqhsSOkYySp6Fxt6Gvl52OSVromWQC8CrKoEZAVU5eFJQ47vic71t8U7OpPaC11OiLysFSGfELI6DLhs7ouSdzvQGzNweGTd4YmOAN41bp0GSOgrT4DxJZ0mTlLGkM0tuVyCp5ezHGkAKc9K37W1ZSS0rPkAAEIFXGckBQMk7dc9BjG+dfg/BFtubh2fnTPM2rTs0mNQGAO7t45+dAQ3DxDcwrcQ2MLQvgplY1kZNWOYEKYAIywBbJGNgTipXjdtAkRke3SVlUKictCzHokSkjAyxAHgM+Ar5wns97sgiilkEKk6IzpOhc55avjVoHQZJIG2elbV7wpZnRnOVTUeWQpQsRgOcjOQCwG/wCI+mANPgtvaT26yxQxCOZFYjlIM750uuOqsMEHoV9K2ry1jjt5AIYygVmMelQjY724wR1HlWPg3AlteaI2bRJI0ojOnRGX3cIAAQpOWwc7sT41u3dvzI2TJGpSuRjI1DGRnagKzwzj8UUdtMbZIY73kqrx6TpaZdUSSgKpGSdORqAJ8M5rZ41eww3kCtBAZJhI4mkKppMAj6sUJzhhg/q1ltuyKKltG8kkkdry+UjaAuqJdMbvpUF2UbjwzvjIGNriHAxLcQz8x0aFZFUAIVPN0aidQJz3FxgjxoDHxC/VrCSaSOOVBE8pTUHjkVQXGGK4IZQCMjxFZbS3iuYoppII8tGjAMquVDAMFDEeGa9z8I12z27SORIjoXwgYBwVwoC6RhTgbeAzmvnDOFNCEXnO6RoEVSEA2AAYlVBJAHy3O3TAGxdcNilIMkUbkDALIrEeOMkHAqC4L2gSdRGIoFXmzQcrmrrxC7xsRFoAK9wnG2x+lWaobhvZzkKFWaQqJpJsFY8kyyPK66guQpZmG2+Ns0BrobeC75FtbRCcxc1yqJEqxltClnVSSWYNgAH4GJxtnNFaRxxvKbSKOSLWRgJvpBIZXC5GRnwz51nu+BBrhblHaOYR8osukq6atYVlYEHDZIIwRqO+CRW8tt3CrEvkEHON87EYGABigIOS6jura1mltopBPyiFk0voEy6huUOSB5YqR4hOlpbkpFqCghIY1ALsekar03/dufCsHDuzohSGPmu8VuFEasEzhF0JqYAFtI6fIE5rau+FLLIjudSoGxGQpTU22vcZ1BcqN+jt50Bj4Itu0STWyRqkqKwKIqZUjK5wPXoem9Qv/wCTqIXvpLYaI2mhkdWDzIkMzxSNgopMYZCxAJON8E7VM8D4EtorpGzGNpHkVDp0x8xi7IgAGE1EnBzjJ8Nq0R2NQwNbvLK0DySSOncXXzZWmdGZVB0FmbYEbbZxnIGa5uoLRoo4Yk5ly2hFRVQNoRpGZmA2RUDHoeoABzWHhxtxdNbm2iinWISjSiFWjctGSr6QdjlWUgfEOoNSPE+CpOYmJKSQPridcZUlSjDBBBVkZlII6HwIBHy04MqTtcMS8zIseo4AVFJYIqgbDUSSdydt8AAAVi44papPJEbKBuXcxW+FEbStzUicSLEUBKqJF1b7BWO+Ku0aBQAAAAMAAYAA6ACoGbsdG0ksvMkWWSZZ1kXQHidY0h7h07qY0VWVtQYE561PIMAAnJ8/P1oD1SlKAUpSgFKUoBSlKAUpSgFKUoBSlKAUpSgFKUoBSlKAUpSgFKUoBSlKAUpSgFKUoBSlKAUpSgFKUoBSlKAUpSgFKUoBSlKAUpSgFKUoBSlKAUpSgFKUoBSlKAUpSgFKUoBSlKAUpSgFKUoBSlKAUpSgFKUoBSlKAUpSgFKUoBSlKAUpSgFKUoBSlKAUpSgFKUoD/9k="/>
          <p:cNvSpPr>
            <a:spLocks noChangeAspect="1" noChangeArrowheads="1"/>
          </p:cNvSpPr>
          <p:nvPr/>
        </p:nvSpPr>
        <p:spPr bwMode="auto">
          <a:xfrm>
            <a:off x="307975" y="-814388"/>
            <a:ext cx="2257425"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2530" name="Diagrama 48"/>
          <p:cNvPicPr>
            <a:picLocks noChangeArrowheads="1"/>
          </p:cNvPicPr>
          <p:nvPr/>
        </p:nvPicPr>
        <p:blipFill>
          <a:blip r:embed="rId5">
            <a:extLst>
              <a:ext uri="{28A0092B-C50C-407E-A947-70E740481C1C}">
                <a14:useLocalDpi xmlns:a14="http://schemas.microsoft.com/office/drawing/2010/main" val="0"/>
              </a:ext>
            </a:extLst>
          </a:blip>
          <a:srcRect r="-1566"/>
          <a:stretch>
            <a:fillRect/>
          </a:stretch>
        </p:blipFill>
        <p:spPr bwMode="auto">
          <a:xfrm>
            <a:off x="2929011" y="1798005"/>
            <a:ext cx="6891139" cy="65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http://ricardomedinao.files.wordpress.com/2012/05/asamblea-nacional.png"/>
          <p:cNvPicPr>
            <a:picLocks noChangeAspect="1" noChangeArrowheads="1"/>
          </p:cNvPicPr>
          <p:nvPr/>
        </p:nvPicPr>
        <p:blipFill rotWithShape="1">
          <a:blip r:embed="rId6">
            <a:extLst>
              <a:ext uri="{28A0092B-C50C-407E-A947-70E740481C1C}">
                <a14:useLocalDpi xmlns:a14="http://schemas.microsoft.com/office/drawing/2010/main" val="0"/>
              </a:ext>
            </a:extLst>
          </a:blip>
          <a:srcRect b="33271"/>
          <a:stretch/>
        </p:blipFill>
        <p:spPr bwMode="auto">
          <a:xfrm>
            <a:off x="5378286" y="1992288"/>
            <a:ext cx="1872208" cy="112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771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Times New Roman" pitchFamily="18" charset="0"/>
                <a:cs typeface="Times New Roman" pitchFamily="18" charset="0"/>
              </a:rPr>
              <a:t>FASES DEL PROYECTO</a:t>
            </a:r>
            <a:endParaRPr lang="es-EC" sz="4500" b="1" dirty="0">
              <a:latin typeface="Times New Roman" pitchFamily="18" charset="0"/>
              <a:cs typeface="Times New Roman" pitchFamily="18" charset="0"/>
            </a:endParaRPr>
          </a:p>
        </p:txBody>
      </p:sp>
      <p:sp>
        <p:nvSpPr>
          <p:cNvPr id="4" name="3 Flecha derecha"/>
          <p:cNvSpPr/>
          <p:nvPr/>
        </p:nvSpPr>
        <p:spPr>
          <a:xfrm>
            <a:off x="662154" y="1584720"/>
            <a:ext cx="3938446" cy="2999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RECOPILACION DE INFORMACION</a:t>
            </a:r>
            <a:endParaRPr lang="es-ES" dirty="0"/>
          </a:p>
        </p:txBody>
      </p:sp>
      <p:sp>
        <p:nvSpPr>
          <p:cNvPr id="5" name="4 Rectángulo redondeado"/>
          <p:cNvSpPr/>
          <p:nvPr/>
        </p:nvSpPr>
        <p:spPr>
          <a:xfrm>
            <a:off x="3952528" y="5952728"/>
            <a:ext cx="3744416"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PLAN DE MANEJO  + CAPACIDADES Y CONFLICTOS</a:t>
            </a:r>
            <a:endParaRPr lang="es-ES" dirty="0"/>
          </a:p>
        </p:txBody>
      </p:sp>
      <p:sp>
        <p:nvSpPr>
          <p:cNvPr id="6" name="5 Flecha derecha"/>
          <p:cNvSpPr/>
          <p:nvPr/>
        </p:nvSpPr>
        <p:spPr>
          <a:xfrm>
            <a:off x="5282135" y="1632248"/>
            <a:ext cx="3592016" cy="273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ANALISIS ESPACIAL</a:t>
            </a:r>
            <a:endParaRPr lang="es-ES" dirty="0"/>
          </a:p>
        </p:txBody>
      </p:sp>
      <p:sp>
        <p:nvSpPr>
          <p:cNvPr id="7" name="6 Flecha abajo"/>
          <p:cNvSpPr/>
          <p:nvPr/>
        </p:nvSpPr>
        <p:spPr>
          <a:xfrm rot="1614711">
            <a:off x="7882039" y="3189699"/>
            <a:ext cx="4682815" cy="4107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EVALUACION DE IMPACTOS</a:t>
            </a:r>
            <a:endParaRPr lang="es-ES" dirty="0"/>
          </a:p>
        </p:txBody>
      </p:sp>
    </p:spTree>
    <p:extLst>
      <p:ext uri="{BB962C8B-B14F-4D97-AF65-F5344CB8AC3E}">
        <p14:creationId xmlns:p14="http://schemas.microsoft.com/office/powerpoint/2010/main" val="37149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0178313"/>
              </p:ext>
            </p:extLst>
          </p:nvPr>
        </p:nvGraphicFramePr>
        <p:xfrm>
          <a:off x="640160" y="1848272"/>
          <a:ext cx="11593287" cy="6703090"/>
        </p:xfrm>
        <a:graphic>
          <a:graphicData uri="http://schemas.openxmlformats.org/drawingml/2006/table">
            <a:tbl>
              <a:tblPr firstRow="1" firstCol="1" bandRow="1" bandCol="1">
                <a:tableStyleId>{5C22544A-7EE6-4342-B048-85BDC9FD1C3A}</a:tableStyleId>
              </a:tblPr>
              <a:tblGrid>
                <a:gridCol w="1728192"/>
                <a:gridCol w="5688632"/>
                <a:gridCol w="4176463"/>
              </a:tblGrid>
              <a:tr h="289058">
                <a:tc>
                  <a:txBody>
                    <a:bodyPr/>
                    <a:lstStyle/>
                    <a:p>
                      <a:pPr algn="ctr">
                        <a:lnSpc>
                          <a:spcPct val="115000"/>
                        </a:lnSpc>
                        <a:spcAft>
                          <a:spcPts val="0"/>
                        </a:spcAft>
                      </a:pPr>
                      <a:r>
                        <a:rPr lang="es-ES" sz="1500" dirty="0">
                          <a:effectLst/>
                        </a:rPr>
                        <a:t>FORMATO DE INFORMACIÓN</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FUENTE</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TIPO DE INFORMACIÓN</a:t>
                      </a:r>
                      <a:endParaRPr lang="es-ES" sz="1500">
                        <a:effectLst/>
                        <a:latin typeface="Calibri"/>
                        <a:ea typeface="Times New Roman"/>
                        <a:cs typeface="Times New Roman"/>
                      </a:endParaRPr>
                    </a:p>
                  </a:txBody>
                  <a:tcPr marL="64597" marR="64597" marT="0" marB="0"/>
                </a:tc>
              </a:tr>
              <a:tr h="139769">
                <a:tc rowSpan="11">
                  <a:txBody>
                    <a:bodyPr/>
                    <a:lstStyle/>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Digital</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Instituto Geográfico Militar IGM</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Carta Nacional Esc 1:50000 </a:t>
                      </a:r>
                      <a:endParaRPr lang="es-ES" sz="150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Instituto Nacional de estadística y Censos INEC</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err="1" smtClean="0">
                          <a:effectLst/>
                        </a:rPr>
                        <a:t>Shapes</a:t>
                      </a:r>
                      <a:r>
                        <a:rPr lang="es-ES" sz="1500" dirty="0" smtClean="0">
                          <a:effectLst/>
                        </a:rPr>
                        <a:t> </a:t>
                      </a:r>
                      <a:r>
                        <a:rPr lang="es-ES" sz="1500" dirty="0">
                          <a:effectLst/>
                        </a:rPr>
                        <a:t>División Política Administrativa Actual.</a:t>
                      </a:r>
                      <a:endParaRPr lang="es-ES" sz="1500" dirty="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Ministerio del Ambiente del Ecuador MAE</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Shapes y datos Programa Socio Bosque.</a:t>
                      </a:r>
                      <a:endParaRPr lang="es-ES" sz="150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Programa de Reparación Ambiental y Social PRAS</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Imágenes ASTER</a:t>
                      </a:r>
                      <a:endParaRPr lang="es-ES" sz="150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SIGAGRO (Ministerio de Agricultura Ganadería y Pesca) MAGAP</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err="1" smtClean="0">
                          <a:effectLst/>
                        </a:rPr>
                        <a:t>Shapes</a:t>
                      </a:r>
                      <a:r>
                        <a:rPr lang="es-ES" sz="1500" dirty="0" smtClean="0">
                          <a:effectLst/>
                        </a:rPr>
                        <a:t> </a:t>
                      </a:r>
                      <a:r>
                        <a:rPr lang="es-ES" sz="1500" dirty="0">
                          <a:effectLst/>
                        </a:rPr>
                        <a:t>Suelos, Geología, </a:t>
                      </a:r>
                      <a:r>
                        <a:rPr lang="es-ES" sz="1500" dirty="0" err="1">
                          <a:effectLst/>
                        </a:rPr>
                        <a:t>etc</a:t>
                      </a:r>
                      <a:r>
                        <a:rPr lang="es-ES" sz="1500" dirty="0">
                          <a:effectLst/>
                        </a:rPr>
                        <a:t> </a:t>
                      </a:r>
                      <a:r>
                        <a:rPr lang="es-ES" sz="1500" dirty="0" err="1">
                          <a:effectLst/>
                        </a:rPr>
                        <a:t>Esc</a:t>
                      </a:r>
                      <a:r>
                        <a:rPr lang="es-ES" sz="1500" dirty="0">
                          <a:effectLst/>
                        </a:rPr>
                        <a:t> 1:250000</a:t>
                      </a:r>
                      <a:endParaRPr lang="es-ES" sz="1500" dirty="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Provincial de Napo</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Datos </a:t>
                      </a:r>
                      <a:r>
                        <a:rPr lang="es-ES" sz="1500" dirty="0" err="1">
                          <a:effectLst/>
                        </a:rPr>
                        <a:t>Shape</a:t>
                      </a:r>
                      <a:endParaRPr lang="es-ES" sz="1500" dirty="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Cantonal de Tena</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Datos Shape</a:t>
                      </a:r>
                      <a:endParaRPr lang="es-ES" sz="150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Provincial de Pastaza</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Datos Shape</a:t>
                      </a:r>
                      <a:endParaRPr lang="es-ES" sz="150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Cantonal de Carlos Julio Arosemena Tola</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a:effectLst/>
                        </a:rPr>
                        <a:t>Datos Shape</a:t>
                      </a:r>
                      <a:endParaRPr lang="es-ES" sz="150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Cantonal de Mera</a:t>
                      </a:r>
                      <a:endParaRPr lang="es-ES" sz="1500" dirty="0">
                        <a:effectLst/>
                        <a:latin typeface="Calibri"/>
                        <a:ea typeface="Times New Roman"/>
                        <a:cs typeface="Times New Roman"/>
                      </a:endParaRPr>
                    </a:p>
                  </a:txBody>
                  <a:tcPr marL="64597" marR="64597" marT="0" marB="0"/>
                </a:tc>
                <a:tc>
                  <a:txBody>
                    <a:bodyPr/>
                    <a:lstStyle/>
                    <a:p>
                      <a:pPr algn="ctr"/>
                      <a:r>
                        <a:rPr lang="es-ES" sz="1500" dirty="0" smtClean="0">
                          <a:effectLst/>
                        </a:rPr>
                        <a:t>Datos </a:t>
                      </a:r>
                      <a:r>
                        <a:rPr lang="es-ES" sz="1500" dirty="0" err="1">
                          <a:effectLst/>
                        </a:rPr>
                        <a:t>Shape</a:t>
                      </a:r>
                      <a:r>
                        <a:rPr lang="es-ES" sz="1500" dirty="0">
                          <a:effectLst/>
                        </a:rPr>
                        <a:t> </a:t>
                      </a:r>
                      <a:endParaRPr lang="es-ES" sz="1500" dirty="0">
                        <a:effectLst/>
                        <a:latin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GAD Cantonal de Santa Clara</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Datos </a:t>
                      </a:r>
                      <a:r>
                        <a:rPr lang="es-ES" sz="1500" dirty="0" err="1">
                          <a:effectLst/>
                        </a:rPr>
                        <a:t>Shape</a:t>
                      </a:r>
                      <a:endParaRPr lang="es-ES" sz="1500" dirty="0">
                        <a:effectLst/>
                        <a:latin typeface="Calibri"/>
                        <a:ea typeface="Times New Roman"/>
                        <a:cs typeface="Times New Roman"/>
                      </a:endParaRPr>
                    </a:p>
                  </a:txBody>
                  <a:tcPr marL="64597" marR="64597" marT="0" marB="0"/>
                </a:tc>
              </a:tr>
              <a:tr h="289058">
                <a:tc rowSpan="6">
                  <a:txBody>
                    <a:bodyPr/>
                    <a:lstStyle/>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 </a:t>
                      </a:r>
                    </a:p>
                    <a:p>
                      <a:pPr algn="ctr">
                        <a:lnSpc>
                          <a:spcPct val="115000"/>
                        </a:lnSpc>
                        <a:spcAft>
                          <a:spcPts val="0"/>
                        </a:spcAft>
                      </a:pPr>
                      <a:r>
                        <a:rPr lang="es-ES" sz="1500" dirty="0">
                          <a:effectLst/>
                        </a:rPr>
                        <a:t>Analógico</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Fertilizantes, Terminales y Servicios FERTISA.</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smtClean="0">
                          <a:effectLst/>
                        </a:rPr>
                        <a:t>Taxonomía </a:t>
                      </a:r>
                      <a:r>
                        <a:rPr lang="es-ES" sz="1500" dirty="0">
                          <a:effectLst/>
                        </a:rPr>
                        <a:t>del suelo del Ecuador con el IGM</a:t>
                      </a:r>
                      <a:endParaRPr lang="es-ES" sz="1500" dirty="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Instituto Nacional de Meteorología e Hidrología INAMHI</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Anuarios Meteorológicos del Ecuador desde Año 2007</a:t>
                      </a:r>
                      <a:endParaRPr lang="es-ES" sz="1500" dirty="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Secretaria Nacional de Gestión de Riesgos</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Mapas de riesgos en el Ecuador ESC 1:1000000</a:t>
                      </a:r>
                      <a:endParaRPr lang="es-ES" sz="1500" dirty="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Servicio Nacional de Meteorología e Hidrología SENAMHI Perú.</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Datos Multianuales de la región Amazónica del Norte de Perú.</a:t>
                      </a:r>
                      <a:endParaRPr lang="es-ES" sz="1500" dirty="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Instituto de Hidrología, Meteorología y Estudios Ambientales de Colombia IDEAM</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Imágenes Satelitales de Clima actual del Área de Estudio.</a:t>
                      </a:r>
                      <a:endParaRPr lang="es-ES" sz="1500" dirty="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dirty="0">
                          <a:effectLst/>
                        </a:rPr>
                        <a:t>Formaciones Vegetales del Ecuador Rodrigo Sierra 1999</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smtClean="0">
                          <a:effectLst/>
                        </a:rPr>
                        <a:t>formaciones </a:t>
                      </a:r>
                      <a:r>
                        <a:rPr lang="es-ES" sz="1500" dirty="0">
                          <a:effectLst/>
                        </a:rPr>
                        <a:t>vegetales del Ecuador.</a:t>
                      </a:r>
                      <a:endParaRPr lang="es-ES" sz="1500" dirty="0">
                        <a:effectLst/>
                        <a:latin typeface="Calibri"/>
                        <a:ea typeface="Times New Roman"/>
                        <a:cs typeface="Times New Roman"/>
                      </a:endParaRPr>
                    </a:p>
                  </a:txBody>
                  <a:tcPr marL="64597" marR="64597" marT="0" marB="0"/>
                </a:tc>
              </a:tr>
              <a:tr h="139769">
                <a:tc rowSpan="3">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 </a:t>
                      </a:r>
                    </a:p>
                    <a:p>
                      <a:pPr algn="ctr">
                        <a:lnSpc>
                          <a:spcPct val="115000"/>
                        </a:lnSpc>
                        <a:spcAft>
                          <a:spcPts val="0"/>
                        </a:spcAft>
                      </a:pPr>
                      <a:r>
                        <a:rPr lang="es-ES" sz="1500">
                          <a:effectLst/>
                        </a:rPr>
                        <a:t>Numéricos</a:t>
                      </a:r>
                      <a:endParaRPr lang="es-ES" sz="150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Instituto Nacional de estadística y Censos INEC</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Varios datos aspectos Social y Económico.</a:t>
                      </a:r>
                      <a:endParaRPr lang="es-ES" sz="1500" dirty="0">
                        <a:effectLst/>
                        <a:latin typeface="Calibri"/>
                        <a:ea typeface="Times New Roman"/>
                        <a:cs typeface="Times New Roman"/>
                      </a:endParaRPr>
                    </a:p>
                  </a:txBody>
                  <a:tcPr marL="64597" marR="64597" marT="0" marB="0"/>
                </a:tc>
              </a:tr>
              <a:tr h="289058">
                <a:tc vMerge="1">
                  <a:txBody>
                    <a:bodyPr/>
                    <a:lstStyle/>
                    <a:p>
                      <a:endParaRPr lang="es-ES"/>
                    </a:p>
                  </a:txBody>
                  <a:tcPr/>
                </a:tc>
                <a:tc>
                  <a:txBody>
                    <a:bodyPr/>
                    <a:lstStyle/>
                    <a:p>
                      <a:pPr algn="ctr">
                        <a:lnSpc>
                          <a:spcPct val="115000"/>
                        </a:lnSpc>
                        <a:spcAft>
                          <a:spcPts val="0"/>
                        </a:spcAft>
                      </a:pPr>
                      <a:r>
                        <a:rPr lang="es-ES" sz="1500">
                          <a:effectLst/>
                        </a:rPr>
                        <a:t>Municipios y Gobiernos Autónomos Descentralizados. GADs</a:t>
                      </a:r>
                      <a:endParaRPr lang="es-ES" sz="150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smtClean="0">
                          <a:effectLst/>
                        </a:rPr>
                        <a:t>Programas </a:t>
                      </a:r>
                      <a:r>
                        <a:rPr lang="es-ES" sz="1500" dirty="0">
                          <a:effectLst/>
                        </a:rPr>
                        <a:t>de Ordenamiento Territorial </a:t>
                      </a:r>
                      <a:endParaRPr lang="es-ES" sz="1500" dirty="0">
                        <a:effectLst/>
                        <a:latin typeface="Calibri"/>
                        <a:ea typeface="Times New Roman"/>
                        <a:cs typeface="Times New Roman"/>
                      </a:endParaRPr>
                    </a:p>
                  </a:txBody>
                  <a:tcPr marL="64597" marR="64597" marT="0" marB="0"/>
                </a:tc>
              </a:tr>
              <a:tr h="139769">
                <a:tc vMerge="1">
                  <a:txBody>
                    <a:bodyPr/>
                    <a:lstStyle/>
                    <a:p>
                      <a:endParaRPr lang="es-ES"/>
                    </a:p>
                  </a:txBody>
                  <a:tcPr/>
                </a:tc>
                <a:tc>
                  <a:txBody>
                    <a:bodyPr/>
                    <a:lstStyle/>
                    <a:p>
                      <a:pPr algn="ctr">
                        <a:lnSpc>
                          <a:spcPct val="115000"/>
                        </a:lnSpc>
                        <a:spcAft>
                          <a:spcPts val="0"/>
                        </a:spcAft>
                      </a:pPr>
                      <a:r>
                        <a:rPr lang="es-ES" sz="1500" dirty="0">
                          <a:effectLst/>
                        </a:rPr>
                        <a:t>Ministerio de Turismo del Ecuador</a:t>
                      </a:r>
                      <a:endParaRPr lang="es-ES" sz="1500" dirty="0">
                        <a:effectLst/>
                        <a:latin typeface="Calibri"/>
                        <a:ea typeface="Times New Roman"/>
                        <a:cs typeface="Times New Roman"/>
                      </a:endParaRPr>
                    </a:p>
                  </a:txBody>
                  <a:tcPr marL="64597" marR="64597" marT="0" marB="0"/>
                </a:tc>
                <a:tc>
                  <a:txBody>
                    <a:bodyPr/>
                    <a:lstStyle/>
                    <a:p>
                      <a:pPr algn="ctr">
                        <a:lnSpc>
                          <a:spcPct val="115000"/>
                        </a:lnSpc>
                        <a:spcAft>
                          <a:spcPts val="0"/>
                        </a:spcAft>
                      </a:pPr>
                      <a:r>
                        <a:rPr lang="es-ES" sz="1500" dirty="0">
                          <a:effectLst/>
                        </a:rPr>
                        <a:t>Datos aspectos y puntos de Interés Turístico.</a:t>
                      </a:r>
                      <a:endParaRPr lang="es-ES" sz="1500" dirty="0">
                        <a:effectLst/>
                        <a:latin typeface="Calibri"/>
                        <a:ea typeface="Times New Roman"/>
                        <a:cs typeface="Times New Roman"/>
                      </a:endParaRPr>
                    </a:p>
                  </a:txBody>
                  <a:tcPr marL="64597" marR="64597" marT="0" marB="0"/>
                </a:tc>
              </a:tr>
            </a:tbl>
          </a:graphicData>
        </a:graphic>
      </p:graphicFrame>
      <p:sp>
        <p:nvSpPr>
          <p:cNvPr id="6"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Times New Roman" pitchFamily="18" charset="0"/>
                <a:cs typeface="Times New Roman" pitchFamily="18" charset="0"/>
              </a:rPr>
              <a:t>INFORMACIÓN</a:t>
            </a:r>
            <a:endParaRPr lang="es-EC" sz="4500" b="1" dirty="0">
              <a:latin typeface="Times New Roman" pitchFamily="18" charset="0"/>
              <a:cs typeface="Times New Roman" pitchFamily="18" charset="0"/>
            </a:endParaRPr>
          </a:p>
        </p:txBody>
      </p:sp>
    </p:spTree>
    <p:extLst>
      <p:ext uri="{BB962C8B-B14F-4D97-AF65-F5344CB8AC3E}">
        <p14:creationId xmlns:p14="http://schemas.microsoft.com/office/powerpoint/2010/main" val="163739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00501" y="264097"/>
            <a:ext cx="11948160" cy="1062355"/>
          </a:xfrm>
          <a:prstGeom prst="rect">
            <a:avLst/>
          </a:prstGeom>
        </p:spPr>
        <p:txBody>
          <a:bodyPr vert="horz" lIns="128016" tIns="64008" rIns="128016" bIns="6400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500" b="1" dirty="0" smtClean="0">
                <a:latin typeface="Times New Roman" pitchFamily="18" charset="0"/>
                <a:cs typeface="Times New Roman" pitchFamily="18" charset="0"/>
              </a:rPr>
              <a:t>ANALISIS ESPACIAL</a:t>
            </a:r>
            <a:endParaRPr lang="es-EC" sz="4500" b="1" dirty="0">
              <a:latin typeface="Times New Roman" pitchFamily="18" charset="0"/>
              <a:cs typeface="Times New Roman" pitchFamily="18" charset="0"/>
            </a:endParaRPr>
          </a:p>
        </p:txBody>
      </p:sp>
      <p:sp>
        <p:nvSpPr>
          <p:cNvPr id="3" name="2 Rectángulo"/>
          <p:cNvSpPr/>
          <p:nvPr/>
        </p:nvSpPr>
        <p:spPr>
          <a:xfrm>
            <a:off x="621418" y="2352328"/>
            <a:ext cx="11449272" cy="3554819"/>
          </a:xfrm>
          <a:prstGeom prst="rect">
            <a:avLst/>
          </a:prstGeom>
        </p:spPr>
        <p:txBody>
          <a:bodyPr wrap="square">
            <a:spAutoFit/>
          </a:bodyPr>
          <a:lstStyle/>
          <a:p>
            <a:pPr marL="342900" indent="-342900">
              <a:buFont typeface="Arial" panose="020B0604020202020204" pitchFamily="34" charset="0"/>
              <a:buChar char="•"/>
            </a:pPr>
            <a:r>
              <a:rPr lang="es-ES" dirty="0"/>
              <a:t>El modelo cartográfico es realizado con </a:t>
            </a:r>
            <a:r>
              <a:rPr lang="es-ES" dirty="0" err="1"/>
              <a:t>submodelos</a:t>
            </a:r>
            <a:r>
              <a:rPr lang="es-ES" dirty="0"/>
              <a:t> o realizado en partes, con operaciones de análisis con el fin de procesar información espacial de la realidad, a cada parte se la agrupara al final para tener un diagnóstico completo</a:t>
            </a:r>
            <a:r>
              <a:rPr lang="es-ES" dirty="0" smtClean="0"/>
              <a:t>.</a:t>
            </a:r>
          </a:p>
          <a:p>
            <a:endParaRPr lang="es-ES" dirty="0"/>
          </a:p>
          <a:p>
            <a:pPr marL="342900" indent="-342900">
              <a:buFont typeface="Arial" panose="020B0604020202020204" pitchFamily="34" charset="0"/>
              <a:buChar char="•"/>
            </a:pPr>
            <a:r>
              <a:rPr lang="es-MX" dirty="0"/>
              <a:t>Modelo Cartográfico "se refiere a la utilización de las funciones de análisis de un sistema de información geográfica bajo una secuencia lógica de tal manera que se puedan resolver problemas espaciales complejos"</a:t>
            </a:r>
            <a:r>
              <a:rPr lang="es-ES" dirty="0"/>
              <a:t>  (Instituto Geográfico </a:t>
            </a:r>
            <a:r>
              <a:rPr lang="es-ES" dirty="0" err="1"/>
              <a:t>Agustin</a:t>
            </a:r>
            <a:r>
              <a:rPr lang="es-ES" dirty="0"/>
              <a:t> Codazzi, 1995</a:t>
            </a:r>
            <a:r>
              <a:rPr lang="es-ES" dirty="0" smtClean="0"/>
              <a:t>).</a:t>
            </a:r>
            <a:endParaRPr lang="es-ES" dirty="0"/>
          </a:p>
        </p:txBody>
      </p:sp>
    </p:spTree>
    <p:extLst>
      <p:ext uri="{BB962C8B-B14F-4D97-AF65-F5344CB8AC3E}">
        <p14:creationId xmlns:p14="http://schemas.microsoft.com/office/powerpoint/2010/main" val="49680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91" t="37580" r="7016" b="22676"/>
          <a:stretch/>
        </p:blipFill>
        <p:spPr bwMode="auto">
          <a:xfrm>
            <a:off x="2872408" y="408112"/>
            <a:ext cx="717640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028" t="23798" r="2247" b="49920"/>
          <a:stretch/>
        </p:blipFill>
        <p:spPr bwMode="auto">
          <a:xfrm>
            <a:off x="2560281" y="5733964"/>
            <a:ext cx="773997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102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7027</TotalTime>
  <Words>2366</Words>
  <Application>Microsoft Office PowerPoint</Application>
  <PresentationFormat>Papel A3 (297 x 420 mm)</PresentationFormat>
  <Paragraphs>203</Paragraphs>
  <Slides>28</Slides>
  <Notes>2</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Civil</vt:lpstr>
      <vt:lpstr>ESCUELA POLITÉCNICA DEL EJÉRCITO CARRERA DE INGENIERÍA GEOGRÁFICA Y DEL MEDIO AMBIENTE (CIGMA)</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GEOGRÁFICA Y DEL MEDIO AMBIENTE (CIGMA)</dc:title>
  <dc:creator>SONY</dc:creator>
  <cp:lastModifiedBy>David Caicedo</cp:lastModifiedBy>
  <cp:revision>283</cp:revision>
  <dcterms:created xsi:type="dcterms:W3CDTF">2012-11-15T20:11:00Z</dcterms:created>
  <dcterms:modified xsi:type="dcterms:W3CDTF">2014-01-17T07:02:09Z</dcterms:modified>
</cp:coreProperties>
</file>