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4" r:id="rId19"/>
    <p:sldId id="276" r:id="rId20"/>
    <p:sldId id="277" r:id="rId21"/>
    <p:sldId id="275" r:id="rId22"/>
    <p:sldId id="278" r:id="rId2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FD7431-D75D-4225-820B-C6FC20F3F3D0}" type="datetimeFigureOut">
              <a:rPr lang="es-EC" smtClean="0"/>
              <a:pPr/>
              <a:t>10/11/2013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BAA67F-BA90-41F6-B63D-7BA8343F867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FD7431-D75D-4225-820B-C6FC20F3F3D0}" type="datetimeFigureOut">
              <a:rPr lang="es-EC" smtClean="0"/>
              <a:pPr/>
              <a:t>10/11/2013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AA67F-BA90-41F6-B63D-7BA8343F867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FD7431-D75D-4225-820B-C6FC20F3F3D0}" type="datetimeFigureOut">
              <a:rPr lang="es-EC" smtClean="0"/>
              <a:pPr/>
              <a:t>10/11/2013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AA67F-BA90-41F6-B63D-7BA8343F867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FD7431-D75D-4225-820B-C6FC20F3F3D0}" type="datetimeFigureOut">
              <a:rPr lang="es-EC" smtClean="0"/>
              <a:pPr/>
              <a:t>10/11/2013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AA67F-BA90-41F6-B63D-7BA8343F867D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FD7431-D75D-4225-820B-C6FC20F3F3D0}" type="datetimeFigureOut">
              <a:rPr lang="es-EC" smtClean="0"/>
              <a:pPr/>
              <a:t>10/11/2013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AA67F-BA90-41F6-B63D-7BA8343F867D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FD7431-D75D-4225-820B-C6FC20F3F3D0}" type="datetimeFigureOut">
              <a:rPr lang="es-EC" smtClean="0"/>
              <a:pPr/>
              <a:t>10/11/2013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AA67F-BA90-41F6-B63D-7BA8343F867D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FD7431-D75D-4225-820B-C6FC20F3F3D0}" type="datetimeFigureOut">
              <a:rPr lang="es-EC" smtClean="0"/>
              <a:pPr/>
              <a:t>10/11/2013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AA67F-BA90-41F6-B63D-7BA8343F867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FD7431-D75D-4225-820B-C6FC20F3F3D0}" type="datetimeFigureOut">
              <a:rPr lang="es-EC" smtClean="0"/>
              <a:pPr/>
              <a:t>10/11/2013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AA67F-BA90-41F6-B63D-7BA8343F867D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FD7431-D75D-4225-820B-C6FC20F3F3D0}" type="datetimeFigureOut">
              <a:rPr lang="es-EC" smtClean="0"/>
              <a:pPr/>
              <a:t>10/11/2013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AA67F-BA90-41F6-B63D-7BA8343F867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3FD7431-D75D-4225-820B-C6FC20F3F3D0}" type="datetimeFigureOut">
              <a:rPr lang="es-EC" smtClean="0"/>
              <a:pPr/>
              <a:t>10/11/2013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AA67F-BA90-41F6-B63D-7BA8343F867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FD7431-D75D-4225-820B-C6FC20F3F3D0}" type="datetimeFigureOut">
              <a:rPr lang="es-EC" smtClean="0"/>
              <a:pPr/>
              <a:t>10/11/2013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BAA67F-BA90-41F6-B63D-7BA8343F867D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3FD7431-D75D-4225-820B-C6FC20F3F3D0}" type="datetimeFigureOut">
              <a:rPr lang="es-EC" smtClean="0"/>
              <a:pPr/>
              <a:t>10/11/2013</a:t>
            </a:fld>
            <a:endParaRPr lang="es-EC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5BAA67F-BA90-41F6-B63D-7BA8343F867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hyperlink" Target="Case.xls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4282" y="1643050"/>
            <a:ext cx="7286676" cy="972505"/>
          </a:xfrm>
        </p:spPr>
        <p:txBody>
          <a:bodyPr/>
          <a:lstStyle/>
          <a:p>
            <a:pPr algn="l"/>
            <a:r>
              <a:rPr lang="es-EC" dirty="0" smtClean="0"/>
              <a:t>PROYECTO DE GRADO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20" y="3071810"/>
            <a:ext cx="7715304" cy="142876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dirty="0" smtClean="0">
                <a:latin typeface="+mj-lt"/>
              </a:rPr>
              <a:t>ANÁLISIS, DISEÑO, DESARROLLO E IMPLEMENTACIÓN DE UN SISTEMA WEB PARA EL CONTROL DE UN TALLER TÉCNICO AUTOMOTRIZ EN PLATAFORMA PHP – </a:t>
            </a:r>
            <a:r>
              <a:rPr lang="es-ES" dirty="0" smtClean="0">
                <a:latin typeface="+mj-lt"/>
              </a:rPr>
              <a:t>MYSQL </a:t>
            </a:r>
            <a:r>
              <a:rPr lang="es-ES" dirty="0" smtClean="0">
                <a:latin typeface="+mj-lt"/>
              </a:rPr>
              <a:t>UTILIZANDO METODOLOGÍA WEB UWE PARA LA EMPRESA METROAUTOCERFRAN CIA. LTDA</a:t>
            </a:r>
            <a:endParaRPr lang="es-EC" dirty="0"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7158" y="6072206"/>
            <a:ext cx="5785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500" dirty="0" smtClean="0"/>
              <a:t>Realizado por:</a:t>
            </a:r>
          </a:p>
          <a:p>
            <a:r>
              <a:rPr lang="es-EC" sz="1500" dirty="0" smtClean="0"/>
              <a:t>		Gabriel Nolivos	    Fernando Coronel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contenido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r>
              <a:rPr lang="es-EC" dirty="0" smtClean="0"/>
              <a:t>Taller</a:t>
            </a:r>
          </a:p>
          <a:p>
            <a:pPr>
              <a:buNone/>
            </a:pPr>
            <a:endParaRPr lang="es-EC" sz="2000" dirty="0" smtClean="0"/>
          </a:p>
          <a:p>
            <a:pPr>
              <a:buNone/>
            </a:pPr>
            <a:r>
              <a:rPr lang="es-EC" sz="2000" dirty="0" smtClean="0"/>
              <a:t>	      			</a:t>
            </a:r>
          </a:p>
          <a:p>
            <a:endParaRPr lang="es-EC" sz="2000" dirty="0" smtClean="0"/>
          </a:p>
        </p:txBody>
      </p:sp>
      <p:grpSp>
        <p:nvGrpSpPr>
          <p:cNvPr id="33" name="32 Grupo"/>
          <p:cNvGrpSpPr/>
          <p:nvPr/>
        </p:nvGrpSpPr>
        <p:grpSpPr>
          <a:xfrm>
            <a:off x="174213" y="2143116"/>
            <a:ext cx="5326481" cy="4483117"/>
            <a:chOff x="174213" y="2143116"/>
            <a:chExt cx="5326481" cy="4483117"/>
          </a:xfrm>
        </p:grpSpPr>
        <p:pic>
          <p:nvPicPr>
            <p:cNvPr id="2050" name="Picture 2" descr="100_085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71670" y="4572008"/>
              <a:ext cx="3429024" cy="20542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8" name="27 Flecha curvada hacia la derecha"/>
            <p:cNvSpPr/>
            <p:nvPr/>
          </p:nvSpPr>
          <p:spPr>
            <a:xfrm rot="20713198">
              <a:off x="174213" y="2449183"/>
              <a:ext cx="1133484" cy="319323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1142976" y="2143116"/>
              <a:ext cx="12153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 smtClean="0"/>
                <a:t>Mecánica</a:t>
              </a:r>
              <a:endParaRPr lang="es-EC" dirty="0"/>
            </a:p>
          </p:txBody>
        </p:sp>
      </p:grpSp>
      <p:grpSp>
        <p:nvGrpSpPr>
          <p:cNvPr id="34" name="33 Grupo"/>
          <p:cNvGrpSpPr/>
          <p:nvPr/>
        </p:nvGrpSpPr>
        <p:grpSpPr>
          <a:xfrm>
            <a:off x="1142976" y="1785926"/>
            <a:ext cx="4143404" cy="2911481"/>
            <a:chOff x="1142976" y="1785926"/>
            <a:chExt cx="4143404" cy="2911481"/>
          </a:xfrm>
        </p:grpSpPr>
        <p:pic>
          <p:nvPicPr>
            <p:cNvPr id="2051" name="Picture 3" descr="100_085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2976" y="2571744"/>
              <a:ext cx="3265488" cy="21256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9" name="28 Flecha curvada hacia la izquierda"/>
            <p:cNvSpPr/>
            <p:nvPr/>
          </p:nvSpPr>
          <p:spPr>
            <a:xfrm>
              <a:off x="4500562" y="2214554"/>
              <a:ext cx="785818" cy="1714512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2857488" y="1785926"/>
              <a:ext cx="1484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 smtClean="0"/>
                <a:t>Enderezada</a:t>
              </a:r>
              <a:endParaRPr lang="es-EC" dirty="0"/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5357818" y="1737251"/>
            <a:ext cx="3505204" cy="3828524"/>
            <a:chOff x="5357818" y="1737251"/>
            <a:chExt cx="3505204" cy="3828524"/>
          </a:xfrm>
        </p:grpSpPr>
        <p:pic>
          <p:nvPicPr>
            <p:cNvPr id="2052" name="Picture 4" descr="100_085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57818" y="3357562"/>
              <a:ext cx="3505204" cy="220821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26 Flecha curvada hacia la derecha"/>
            <p:cNvSpPr/>
            <p:nvPr/>
          </p:nvSpPr>
          <p:spPr>
            <a:xfrm rot="2061743">
              <a:off x="5925991" y="1737251"/>
              <a:ext cx="884287" cy="1780424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7286644" y="2285992"/>
              <a:ext cx="974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 smtClean="0"/>
                <a:t>Pintura</a:t>
              </a:r>
              <a:endParaRPr lang="es-EC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Metodología UWE</a:t>
            </a:r>
            <a:endParaRPr lang="es-EC" dirty="0"/>
          </a:p>
        </p:txBody>
      </p:sp>
      <p:pic>
        <p:nvPicPr>
          <p:cNvPr id="3074" name="Picture 2" descr="http://1.bp.blogspot.com/-_vMmJy-oqEU/UJWwozCiqGI/AAAAAAAAAFM/7y18RSJwbmY/s1600/UWELogoMa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2738" y="142852"/>
            <a:ext cx="2181228" cy="1659631"/>
          </a:xfrm>
          <a:prstGeom prst="rect">
            <a:avLst/>
          </a:prstGeom>
          <a:noFill/>
        </p:spPr>
      </p:pic>
      <p:sp>
        <p:nvSpPr>
          <p:cNvPr id="8" name="7 Rectángulo redondeado"/>
          <p:cNvSpPr/>
          <p:nvPr/>
        </p:nvSpPr>
        <p:spPr>
          <a:xfrm>
            <a:off x="4286248" y="2000240"/>
            <a:ext cx="4500594" cy="200026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UWE es una metodología basada en el Proceso Unificado y UML para el desarrollo de aplicaciones Web. UWE cubre todo el ciclo de vida de las aplicaciones Web. </a:t>
            </a:r>
          </a:p>
        </p:txBody>
      </p:sp>
      <p:sp>
        <p:nvSpPr>
          <p:cNvPr id="9" name="8 Proceso alternativo"/>
          <p:cNvSpPr/>
          <p:nvPr/>
        </p:nvSpPr>
        <p:spPr>
          <a:xfrm>
            <a:off x="285720" y="2428868"/>
            <a:ext cx="2928958" cy="571504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Análisis de Requisitos</a:t>
            </a:r>
            <a:endParaRPr lang="es-EC" dirty="0"/>
          </a:p>
        </p:txBody>
      </p:sp>
      <p:sp>
        <p:nvSpPr>
          <p:cNvPr id="10" name="9 Proceso alternativo"/>
          <p:cNvSpPr/>
          <p:nvPr/>
        </p:nvSpPr>
        <p:spPr>
          <a:xfrm>
            <a:off x="857224" y="3357562"/>
            <a:ext cx="2928958" cy="571504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Modelo Conceptual</a:t>
            </a:r>
            <a:endParaRPr lang="es-EC" dirty="0"/>
          </a:p>
        </p:txBody>
      </p:sp>
      <p:sp>
        <p:nvSpPr>
          <p:cNvPr id="11" name="10 Proceso alternativo"/>
          <p:cNvSpPr/>
          <p:nvPr/>
        </p:nvSpPr>
        <p:spPr>
          <a:xfrm>
            <a:off x="1857356" y="4286256"/>
            <a:ext cx="2928958" cy="571504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Modelo Navegacional</a:t>
            </a:r>
            <a:endParaRPr lang="es-EC" dirty="0"/>
          </a:p>
        </p:txBody>
      </p:sp>
      <p:sp>
        <p:nvSpPr>
          <p:cNvPr id="12" name="11 Proceso alternativo"/>
          <p:cNvSpPr/>
          <p:nvPr/>
        </p:nvSpPr>
        <p:spPr>
          <a:xfrm>
            <a:off x="2928926" y="5214950"/>
            <a:ext cx="2928958" cy="571504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Modelo de Presentación</a:t>
            </a:r>
            <a:endParaRPr lang="es-EC" dirty="0"/>
          </a:p>
        </p:txBody>
      </p:sp>
      <p:sp>
        <p:nvSpPr>
          <p:cNvPr id="13" name="12 Proceso alternativo"/>
          <p:cNvSpPr/>
          <p:nvPr/>
        </p:nvSpPr>
        <p:spPr>
          <a:xfrm>
            <a:off x="4429124" y="6072206"/>
            <a:ext cx="2928958" cy="571504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Modelo de tareas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3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Herramientas</a:t>
            </a:r>
            <a:endParaRPr lang="es-EC" dirty="0"/>
          </a:p>
        </p:txBody>
      </p:sp>
      <p:sp>
        <p:nvSpPr>
          <p:cNvPr id="5" name="4 Rectángulo redondeado"/>
          <p:cNvSpPr/>
          <p:nvPr/>
        </p:nvSpPr>
        <p:spPr>
          <a:xfrm>
            <a:off x="285720" y="2500306"/>
            <a:ext cx="2286016" cy="1714512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Aplicación destinada a la construcción de aplicaciones Web.</a:t>
            </a:r>
            <a:endParaRPr lang="es-EC" dirty="0"/>
          </a:p>
        </p:txBody>
      </p:sp>
      <p:pic>
        <p:nvPicPr>
          <p:cNvPr id="24580" name="Picture 4" descr="http://www.veryicon.com/icon/png/Folder/LeopAqua%20R3%20-%20Final%20Mac/folder%20adobe%20dreamwea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1143008" cy="1143008"/>
          </a:xfrm>
          <a:prstGeom prst="rect">
            <a:avLst/>
          </a:prstGeom>
          <a:noFill/>
        </p:spPr>
      </p:pic>
      <p:pic>
        <p:nvPicPr>
          <p:cNvPr id="8" name="Picture 2" descr="C:\Users\Administrador\Pictures\logo-mysq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500438"/>
            <a:ext cx="1381266" cy="1008000"/>
          </a:xfrm>
          <a:prstGeom prst="rect">
            <a:avLst/>
          </a:prstGeom>
          <a:noFill/>
        </p:spPr>
      </p:pic>
      <p:pic>
        <p:nvPicPr>
          <p:cNvPr id="10" name="Picture 2" descr="C:\Users\Administrador\Pictures\magicdraw-logo.gif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500570"/>
            <a:ext cx="2448000" cy="612000"/>
          </a:xfrm>
          <a:prstGeom prst="rect">
            <a:avLst/>
          </a:prstGeom>
          <a:noFill/>
        </p:spPr>
      </p:pic>
      <p:sp>
        <p:nvSpPr>
          <p:cNvPr id="12" name="11 Rectángulo redondeado"/>
          <p:cNvSpPr/>
          <p:nvPr/>
        </p:nvSpPr>
        <p:spPr>
          <a:xfrm>
            <a:off x="3000364" y="5286388"/>
            <a:ext cx="2286016" cy="107157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Modelado de elementos visuales de UML</a:t>
            </a:r>
          </a:p>
        </p:txBody>
      </p:sp>
      <p:pic>
        <p:nvPicPr>
          <p:cNvPr id="24584" name="Picture 8" descr="http://www.muycomputerpro.com/wp-content/uploads/2011/06/herramientas-de-softwa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285728"/>
            <a:ext cx="928693" cy="943552"/>
          </a:xfrm>
          <a:prstGeom prst="rect">
            <a:avLst/>
          </a:prstGeom>
          <a:noFill/>
        </p:spPr>
      </p:pic>
      <p:pic>
        <p:nvPicPr>
          <p:cNvPr id="24586" name="Picture 10" descr="http://black-byte.com/wp-content/uploads/2007/01/starum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5214950"/>
            <a:ext cx="2385102" cy="714379"/>
          </a:xfrm>
          <a:prstGeom prst="rect">
            <a:avLst/>
          </a:prstGeom>
          <a:noFill/>
        </p:spPr>
      </p:pic>
      <p:sp>
        <p:nvSpPr>
          <p:cNvPr id="15" name="14 Rectángulo redondeado"/>
          <p:cNvSpPr/>
          <p:nvPr/>
        </p:nvSpPr>
        <p:spPr>
          <a:xfrm>
            <a:off x="3000364" y="3357562"/>
            <a:ext cx="2286016" cy="10001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Soporte para UWE con </a:t>
            </a:r>
            <a:r>
              <a:rPr lang="es-ES" dirty="0" err="1" smtClean="0"/>
              <a:t>MagicUWE</a:t>
            </a:r>
            <a:endParaRPr lang="es-ES" dirty="0" smtClean="0"/>
          </a:p>
        </p:txBody>
      </p:sp>
      <p:sp>
        <p:nvSpPr>
          <p:cNvPr id="16" name="15 Rectángulo redondeado"/>
          <p:cNvSpPr/>
          <p:nvPr/>
        </p:nvSpPr>
        <p:spPr>
          <a:xfrm>
            <a:off x="6572264" y="4643446"/>
            <a:ext cx="2286016" cy="171451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Sistema de gestión de base de datos relacional.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5929322" y="1428736"/>
            <a:ext cx="2286016" cy="171451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Lenguaje de programación diseñado para el desarrollo web</a:t>
            </a:r>
            <a:endParaRPr lang="es-EC" dirty="0"/>
          </a:p>
        </p:txBody>
      </p:sp>
      <p:pic>
        <p:nvPicPr>
          <p:cNvPr id="11266" name="Picture 2" descr="http://neothek.com/images/webHosting/hosting-php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1428736"/>
            <a:ext cx="2000264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5" grpId="0" animBg="1"/>
      <p:bldP spid="16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DESARROLLO DEL SISTEMA</a:t>
            </a:r>
            <a:endParaRPr lang="es-EC" dirty="0"/>
          </a:p>
        </p:txBody>
      </p:sp>
      <p:sp>
        <p:nvSpPr>
          <p:cNvPr id="5" name="4 Proceso alternativo"/>
          <p:cNvSpPr/>
          <p:nvPr/>
        </p:nvSpPr>
        <p:spPr>
          <a:xfrm>
            <a:off x="785786" y="1928802"/>
            <a:ext cx="2928958" cy="571504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Captura de Requisitos</a:t>
            </a:r>
            <a:endParaRPr lang="es-EC" dirty="0"/>
          </a:p>
        </p:txBody>
      </p:sp>
      <p:sp>
        <p:nvSpPr>
          <p:cNvPr id="6" name="5 Proceso alternativo"/>
          <p:cNvSpPr/>
          <p:nvPr/>
        </p:nvSpPr>
        <p:spPr>
          <a:xfrm>
            <a:off x="1285852" y="3500438"/>
            <a:ext cx="2928958" cy="571504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Análisis y Diseño</a:t>
            </a:r>
          </a:p>
        </p:txBody>
      </p:sp>
      <p:sp>
        <p:nvSpPr>
          <p:cNvPr id="7" name="6 Proceso alternativo"/>
          <p:cNvSpPr/>
          <p:nvPr/>
        </p:nvSpPr>
        <p:spPr>
          <a:xfrm>
            <a:off x="857224" y="5143512"/>
            <a:ext cx="2928958" cy="571504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Implementación</a:t>
            </a:r>
            <a:endParaRPr lang="es-EC" dirty="0"/>
          </a:p>
        </p:txBody>
      </p:sp>
      <p:pic>
        <p:nvPicPr>
          <p:cNvPr id="25605" name="Picture 5" descr="http://www.oocities.org/txmetsb/images/j01983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214422"/>
            <a:ext cx="2000264" cy="1631589"/>
          </a:xfrm>
          <a:prstGeom prst="rect">
            <a:avLst/>
          </a:prstGeom>
          <a:noFill/>
        </p:spPr>
      </p:pic>
      <p:pic>
        <p:nvPicPr>
          <p:cNvPr id="25607" name="Picture 7" descr="http://solarquitec.com/web/12172806/fotos/analis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0" y="2143116"/>
            <a:ext cx="3619500" cy="30099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9" name="Picture 9" descr="http://inghenia.com/wordpress/wp-content/uploads/2009/09/meet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476750"/>
            <a:ext cx="2381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Captura de Requisitos</a:t>
            </a:r>
            <a:endParaRPr lang="es-EC" dirty="0"/>
          </a:p>
        </p:txBody>
      </p:sp>
      <p:pic>
        <p:nvPicPr>
          <p:cNvPr id="4" name="Picture 4" descr="http://blogs.timovil.com/efrenca/Lists/Photos/042007_1612_GuaparalaR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85992"/>
            <a:ext cx="1050830" cy="1357322"/>
          </a:xfrm>
          <a:prstGeom prst="rect">
            <a:avLst/>
          </a:prstGeom>
          <a:noFill/>
        </p:spPr>
      </p:pic>
      <p:sp>
        <p:nvSpPr>
          <p:cNvPr id="5" name="4 Flecha derecha"/>
          <p:cNvSpPr/>
          <p:nvPr/>
        </p:nvSpPr>
        <p:spPr>
          <a:xfrm>
            <a:off x="2714612" y="3000372"/>
            <a:ext cx="142876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500066" y="3929066"/>
            <a:ext cx="20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Listado de requerimientos</a:t>
            </a:r>
            <a:endParaRPr lang="es-EC" dirty="0"/>
          </a:p>
        </p:txBody>
      </p:sp>
      <p:sp>
        <p:nvSpPr>
          <p:cNvPr id="27651" name="AutoShape 3" descr="data:image/jpeg;base64,/9j/4AAQSkZJRgABAQAAAQABAAD/2wCEAAkGBhMSERQUExQVFRUWFxgYGBgXFxgbHBoWHRcaHRcYGBkaHCYeHBkjGRcaHy8hIycpLCwsFx89NTAqNSYrLCkBCQoKBQUFDQUFDSkYEhgpKSkpKSkpKSkpKSkpKSkpKSkpKSkpKSkpKSkpKSkpKSkpKSkpKSkpKSkpKSkpKSkpKf/AABEIAOcA2gMBIgACEQEDEQH/xAAaAAACAwEBAAAAAAAAAAAAAAACBQEDBAAG/8QASxAAAgECBAMDBwcICQQCAwEAAQIRAyEABBIxBSJBE1FhBiMycYGR8BQVM0JSodIkQ1Nzk7Gy0xZicoKUwdHh8TRjg5Kzw1SioyX/xAAUAQEAAAAAAAAAAAAAAAAAAAAA/8QAFBEBAAAAAAAAAAAAAAAAAAAAAP/aAAwDAQACEQMRAD8A9vx7NFa7ag5BaNXbV1VQKNM6YpkwWLMRYbNeYwty/GgzKoo5sSVEmrmBBJgzzxY7juDHoJ2+UXFEo5htbVeeoFGiqUAilRuwkD63eMLKflPl2EipmvRDfSDaAd+0uYNxeIM7YCxeOFlbTRzSlU182YzAB5oIB1EyBJ26e3F+W4tqcIaWaBLRqFfMaYkXDdptBmIkDUe6aKXlJl2IAqZo3AHN3lgCBq1KJXci0iYnD05IRHa1xP8AXP8AngLBk7enW2//ACMxHv7TGI8Q7MoGp13BDEsMzmRB7Soqr6RGyd/+U6BkImata39cn/n42wOTzaI1Oj2mYGvUQRUWJNdlAg3mb+N4mGgCqcTRXCmlmrgmVzFcixIvz2uv3jeYw5yuQR0DefXUJg5ivP8A8nxOFi8TpMlRlrZg6ACQalMEyYHqE7sYAF9sU1eOUkjVXzAMsCBVotBWCevo3sfXMYB6OEr31v8AEV/5mJ+aV763+Ir/AMzCbLcVpu6otbN8xgEtSAPMVuPSF1O4Bt32xXS43Sc2rZvYGS1EACGMnvEKTaTEd4kHp4SvfW/xFf8AmY5eFL31v8RX/mYTNxemoSa+Zl6fab0rCCSLqOYFSI74mJxWfKOhAbt8zB1AXo7hSSIiQYHUb4B580L31v8AE1/5mCXhCfarf4iv/MwppcWpkN57MjSGJnsj6OmQNKmTzpA6loEkEC35fTBH5TV5igW9IzrEqRCTEdTAEjAMPmlZ3rf4iv8AzMd80r31v8RX/mYTvxykGZe3zEqSp+h3Uwblfj2GLvnKn2q0u3zGpiAPoouFN5SR6a7gG/gcAx+aV763+Ir/AMzEnhC/arf4iv8AzMKanGqQE/KMx6OoDzUlZABEpE83omGsbWOKD5R0QCflGZhSQbUTcR3Je7AW26wL4B380L9qt/iK/wCPBfM6/arf4it+PCurxKmrBPlOYZiFICihPMJWCaYBMRabaln0hOdvKGiI1ZnMrqGoStG9gYkUzfmG8YB38zr9qv8A4it+PEDgq/ar/wCIrfjwnPHKcj8ozJ1EAEDLwSS4UXQbmm29reIxdk+JJVcImZzGorqErREraCJpbkMLbjqAbYBn8zL9qv8A4it+PE/M6/ar/t6348KDxlDQestfMlUiQFy+ozpgx2e3MDgaHGVY0/P5gCo5RCfkxkglZOlCVGoBb9aiDqYB180L9qt+3q/jxI4Qv2q37et+PCo8TTnPynMciFzy5eyhiv6PeVNu7Gb+kVEGGzWZT+2lFY59BnzUrDbyLYB1U4QIPNWmD+frfjxtyN6SE3JRST3mBOPM0+KrUKquYzY1jllcsB1/7cjY9OmPScO+hp3+ov8ACMAlqR2tbb0xb/w05xAjw9sfEb+7FObzDLWrAUqj8w5lNKPoaf26in7vfits09po1ZnqaPUd/a4C9U3O59n7sFbaB1/1t8dDjKM00fQ1faaP83wwZzrX81VJJ76X834vgNJO/wC/v/0xRlvlOhOxVNEtJYCx7apq+sDsFtG/vFQzzX81Vv8Aqe79dB/5wOWyAqormjXkagCPk5Aiq5kanJB5iD323gHAbqQzhW6U1a8jSpBGgnftd+0hdtiPHE02zRqoDQpClPMZXVpgfV1Rqm9pGkjqIOKl5O01v2WYNwQD8nIs0ixaCdxO8EiYiOPBYVgFzRJAEsaDRDM1wagm7Hr3RELAb1bNS2pKUBTBtOsIY+ueXV4gges6aQM7oPm6QYCwCgidPf2gtq+49MZB5PJzebzHMqoZGX2UqR9fflAJMkx7cFQ4GiMjClmCyMGBIy8kgsbnULc23gIiIwG2mc3pbVTpBoEQbatS/wBa4jtDJiNK95ACt8s7MxSpF9ZgQI7MISJl/S16RAJFvdiTgIEALnYGn61GwGkR6e0IkfZ0iIkyLeTlOQRSzCwI5Rl1JuLyrgg23ER0gwQG8HOjUClK2oqQoIMejINVSBff1yFxbQGbDgMlHTIBIEHTKzbWYgFojVdVtBsup8FVU0dnmokmfyeZO5s1m7mEEdNzPLwRBqHZ5nmIP5mBeYUa4C9IAiABHeGtamZLvqpUbISll1F4OkHzhOnVF7b9OlyNmTVE0aYpyZPKX2Og2cgn0Zt1I2GorsxwdXKFlzQKJ2Y09gp0w6kEq8zpqMJEEbggyTy8FUEmM2xNzq7AidRbYtYEsZXYgxsAAGio+cAtRy5MS07SQNpeSZLAzA5d+ax5ds1qUNRohNUMQFBCHqAKh5rtIgxa7SY15euVRV7OudIAltBJAsJPaXMC564t+XmPoq3up/zMArr189bTRokwdwtm6X7baIvuI2O+Ods6CQKNAiCBKgW5wAfPGbBDtfVFvSVmM+36Kt7k/mYk8Rb9DX9yfzMAvonMmoA9KiULAM2lRyQZt2rGfYeu3Wcu2ZJYvQo2DMuwPafVHpnefStef7WN3zi0fQ1/cn8zHHiLfoa/uT+ZgMFVsyFIGXpNPgiza3L2pBIbSYJAhWgzpwFXMZsmoUy9MbldQUlm1ApJFUAyq3NiGjoNRZ/OTfoa/wD6p/Mxw4g36Gv7k/mYBflKubka8tRvpmNC2nzn5wyQIjoSDMQJso9v8oINCl2UudcLqmWCfnDMqZkgHmYQOu48Rb9DW/8AVPx4leIE/mq3uT/J8AtR8xKfk1JVhdTckjlPaFQrnTcjTBY2eYlZe8MPmaX6tP4RjE+fMR2VbbuT+ZjVwtfMUv1afwjAeR49lWqVqgBrrpqK00kBv2VKJYnbSWEf1gel1L8KbZWzSmAJCvcgNJg1TcyNjEptfDjjXBjWrVCKrU9Dm6yDJo0gplWUwpEx12sCZx0+AVhIObqmRAMPI5QuoecibatolmkbaQ0cOrNSphCMxU0j0mptJ3NzJncDfGhs8SZ7Ot+zb93dhW/AqpNs5Vm5tqgdwHnJ7hzatj1JOOPAKth8rqgjrD3MyCR2kWBOwA7wcA2OeMfR1vX2T+//AI8MVZbKazTqgVVZJH0FRhas7WIYG+qCO6e/FvDMpoQI9VqhE8zbxNgY3iw8cVwgam5zIpMoY6SrGQMxUM8rCzXUjuBnwDRUyRLVCprKX1y3yepqh+hYOCdJ9G3KLDvxWnDDEGrmzaL0q0AwvMIaZ5e+L7d859qD1TVOaULAlCHKnTKnVDAghmmBEEKSLEmylmU0sgzss9TWrQw03GtPSssqbEgrJnvwDPL5vSiqVrNAiexq38dsW/OQ+xW2/Q1Pw4T0tKNT1Z3VJVhq1EOJZIEuQJ1lbfWVTeCDZTrolUu2dGgF2KEmAsuoBljpCty7C6QROnSDL5zH2K37Gr+HBDiI+xV/Y1fw4R0KY1Qc+xKqNy4+0uo6ngksy7yJUCN5Og4DBjnpCwWWCJiGJILnSSgIiNMFmCyAQDg8RH2K37Gr+HHLxAfYrfsav4cL8mAa2sZoukuOzlyJlj1YwVAIjYadgZnAMttPEWnQpHMwmY0uPOcwbw7xffUD/wCcF+xV/Y1fw4E8RG+ir3fQ1fwYW5DMaWk51aigsSpBiCpYAMWJOkUyQQTbtN5BBUMsydprzhM03UAluRkADusuSSp5j3T0EYBj84j7Fb9jV/BiBxVfsVv2Fb8GFlAk1CVzwIDamQiQFEF1lmkLe83W21xgc4s6mGf0hjyiTyhnLIOVwfqMtxsGHQAA1Xia/YrfsK/4MF86r9ir+wr/AIMLsjUAcEZ1XUamKkzK6epZpEEO4PdEyFnFFaRUJXPBQ2ynU+1QsI1ORcAUyBEgNFyIBv8AOa/YrfsK/wDLwXzmv2K37Cv+DCKij7rxINqAAOkPddQ21EXNNwTAJ0nYgk8xDxGfWN41PBXT6M9pMTz6t4Jk6RgHg4mv2a37Cv8Agxw4mv2Kv7Cv+DGelwiqKFSk+YZ2cELUIIKnSADysNiNVoN++56nwmqBV/KGl1bSBMU2a+pJYmx2B+4WwGscXSPQrfsK/wCDHfO6fYrfsK34MKl4DmpJOda5JsrCxM6QuuFHdFxA3vqP5lzJ0g5wkKVJhSswApEh7ggajM8xMQDABi/Flv5utt+grfgxq4V9BS/Vp/CMLq3D6praxXISZ7PmgiFseePqnYD0zMxhhwj/AKej+rT+EYDz+aeqK1YIKcax6WqfoaU7GI2+BiiK/XsPYKm/W2KeNZGvUrP2NTswKnNdr+boEcoBVrBhzbap6YwLwvP6SGroTogEBRD6RBJ7G6zPLE83pctwaMa52FD31PZ+7EdpXnaj/wD0/wBPj9y2nwvPTL1108oIUKCbc5DGhy3ggFW3ItY4nJ8PzgZS9dSAQXAXfvA5BFuoO4JgBoAMqK172o77TU6/3e7FmR4W9SmpellnILgFjUmO1fuXvJ9+LNSicYG+VBaTUFrFQtUGGpaNZr8upHqLJCdp7WS5iwN/mh4I7HKQZ61J2ImdMzDMPUxwHzCetDKzcEzUvIgzy3ta82wobPcVvFJRe0rQMrLRMZkXjTP96OmC+U8VuOyIBi+nL6l22iuB3+32AA3bgzGJo5W2wmpHpFttMekSfbiDwVpJ7DKyxljNSTeZPLczBnvAPQYQ1sxxU06fmmWolQltLUArU+XSrBqxJMhgT3H3dQzfGAF1UQSFIN6VyEXSxmtBJcEk2swjAPzwRiRNDK2Eb1Nt4grETeNpAPQRI4GQCOxy0EQeapJEabnTNlJUGbAkCxOGPDy5pIagIqaF1gDZ45tiREz1OLgB44BSeDvBHY5aCZPPUuYg6jok2tebYipwlyNJoZaO7XU8YjktEmI2kxGHEevEqR34BG/B2Njl8rHQa6oAMkyAKcAySZHee8475peZ7HLne5qVieYMGglLTqae+cOj68cI78AmXg7Akihl5Mz5ytzSL6hohpgTMz1xD8FJuaGXJtJNStJiIk6JMRadrxucOx68cR44BJR4KVBAy+Wg7jtKsGxBkGmdwT69TfaM2JwllELQoCIgdrWtG0Hs7RJIjYmRe+G49eJ9uARUuAaW1DLZYEEGRUq7ggqfo9xFjuNtsEOBmI7Ch0H0tbougT5u/Jy/2SRsSC8UeOCA8cBgU5iPo6Ph52offNLBB8x+jo/tan8rG3246fHAYxUr/o6P7Sp/KxwqZj9HR/a1P5ONoP8AWxAHjgMTPX/R0f2lT+VjRwhvMUf1afwjFrbG+A4SfMUf1afwjAJiPO17/XH/AMNMYsFrTa3xfFbfSVr/AFx0/wCzSwJqkfH7vbbAX1AL+HfbFDoI7tj8HAvXn3Hp7Nsca+wt/r3+2cBKiemMVPgLVNFZK5pMFqUxCzvWq3nWL8wA9vXSV2iqBNvfjlqomUUvqjtZ5SgMjMll9MgRIFhc9MBXlOF1EqCc6WKspZDEkC5DA1DcrFyLCYAsVT0/JqoVAXMUCbHlqMRBQJIEEjVYGDDWiCSTurmh8prA9sW5tX0JVvyUyVBW/m+htJEiCJX0qmU+T1JOYFHUuolqRYVNFMTt2nIuhzPKOw25YINMpwXMLV7RXogBiSlMuFvTVHUyhgjSrL9kzYzgKHk9XWwagCEVWK69UhXUVNjDkVCSTMkKe+as+2TTNFnr5jtQ6EooqFdSkECEpRB1qd76lPUYyU62R0sjVq6ecJljqLbrqns2hSWNzflPeZDR/ROs0DtaTEDYl2/NhFqREh4AYsCASAYBudlDyarBHp/KNBYzKyxdQGDGpqiXJqLqdYnSthhdU4XlZcDM10NOoBUnmN2amgDKouWSFJLEcogWXAVOIZAtTq9tWil2aqQ1isq2ojTOgGJWR6IhbqSDyvwFnJdayqS2oVAgYhQmkrJfSUBuJFr73Jij5P5oFCc7UMFSZQ8wBBI9OLwBMH7zKhvkS0iflGY0PVLGxBUinDQppAhQKi7CdRUAzIxNDLZOlUY9vmNS05Kkg6qboo1wKeq3bixggyYjcG1TyfzWptOcqKCxMCmLDVMDm7oH37nBUOD5hdQ+VsZUAakJKvKktep1AYaRFmttjzdenkgA6ZvMqhItodgwALFVHZiCJJLGQCb74ccO8lctUXtKVauwaVnWNhClYan6PJEEQR3iMBsTguYAZWzjEsAF5SCGDB5EVJMhWGkRynuGKF4BmmEfLW7iwWSxGoQQGBWCRIDXueU4uqeRlNkpoa2Y5C5B7RZ5mJMnR4naLGLiMW1/JGmxrE1Ko7YgkBkhSH1goCljJNzJv6iAgcGzM0/ytpRV1gIOeGY6mGqeYQv9w95GBbgdeKgXNMmpyywh5AdcqOeSNTKenobQYFA8haZs1auQPR5xvJOppBVmk2OkWUbxOH2QyApU1p6mYKAAXILEDaSAJMdYwCdeB5v/APNY9/m49UQ9hM/d4yGb8m8xUK/lbCKXZt5v05WGJ57SQGtfcTER6MLGJGA8/wAQ4LmncmnmtKk+jo9ESpBBJIJEQLLvczcmvA8yEcfLH1MsBigOltc6gNXROX2kmdsPsTgPNHyezcn8ue8bU+7aPOQJBv8A7CA/ozm9RPy4me+l7tqgv0ncXiCZx6iMdgF/DslUpoRUqmqZkErECBbc2tPtPSANPCR5ij+rT+EYubFPCB+T0f1afwjAImJ7SvA/ODu/Q0sQVPt+Ok46oJq1/wBYPH8zS+PZgOy8Z2n/AF8cBJQibdLY6nQJO37u77/VidMC593j8dcGoi23x7PDASaXcPv/AOcFlkc5VdABbtGMHSRHbtqnVYcs3F+7FWrxJ6dfjr8RiK1Gm2UAqGpp7TenuCK7QTNtIMEk2ET0GAhxmDXqaQugzptQJ+hMAjUHJ7S0EgRNwL4zZb5XoJCUzUCqFUdgU0ACRqWG1fSIBAUdou0E4HM5WgczWDGvqOoNpVACTlSDpjnns52A5iJkRGFqWXdDVFbM0kGkO1Ps6Sl4UQRTM6gHVj0EN3EYBzxGrm9TBMumkMNDM1OSspNmaATddvdpAeuic3rphspSCFhqg0uVSwllOu8C+x1QLLtjG+Xy1FqiHOV9baV0y5KsrIeUKsajyie5t4IxloU8tzflmaSGAuxvYKGsDZjA1NEhWi1wDmh8rbmNJaepxqCdix0w9wS0MC2gmTMFo7xlpPngsDKUDAHNNK7QQx0q6gQek9978tFLIUFDL8tzCCkQhXVp0w5AgIvonsm2sFW8BTgxmMmtRn+W1lBeo2nnVQzBiwumkFdZa9wQSesBqfNZkIg+R0iWLyoKEKbhROrSCyWk2MxaymypVzWlW+S0QxDBwWQhRJAEyNXKAd48B0R/JMuGKfLayU9L6lKunMTDGYAX+8L33iV1dlQ7Mo+bzMVwL1CSQFdkiCDp1mTBH1CSBBGA0sucBBGTozKyQaV1Grl0tUIBIY3BtMXmRpoZzOAqBlKaqWXVD0xCkjU0CpuBMbzbaIOVOyXSfleYmgwRkLFizCpUaHF51BWvPopeItRl6eWNRGGer6n5QuoqzHUdMwtyDImSLHYTgHSZ7OHVOXUQRpOtTKlwCY17hJbcdOtsUUM/xDQNWWplgQDNVQSOQFoViL6mMWjQe8DCoGi5CjO5mKQcmHfUQC1Uszar09KkCBJ5SIWJh6FJeWpnM5RMSA73uu4KsxbYuZJAgbAQQ9rTPf8AHrwWk4Q+TNaiNdOnmGrsedtQIaBCSSQJFgL92H3vwE6TggMAD68FPrwEycdJ8MQT68R78Ad8QZxEevHR68BzkwdsV8J+go/q0/hGCZRHXAcH/wCno/q0/hGATVUJq1b/AFxb/wAVP49mDpCOoB9cnxxBI7Wsf648fzNPEET09u2AMsRN/j24gp4j78Dr7h7cE475v4YCpVHwPj78EoqfJ07NEqMKjEBoiBVc6hNg20HpMwY0ngd/f/rc4qqtSGVHbDkNSPQDXNdosZjunpJ8MBz0K3bORRTQRCtoozHYkAHnBPnOWNiLSBfGWnQzOglqFHtNIVVK0tJWBqBYGZI7RIjT5xZgasHUyaNmaks+snSxVALnLEHSwYkcksLTJAvAhaKdJkaqlerRRUio1KmKag2hWCPIe4OnvMG/LgGmfbMlyFylIhWBR2NIsRySYJsYGn2D7IDU06VYugbIUNJYBrUDoUsNTC97CduYgWXbAV8slI1VbPVtRCDTqYlTKmV5t2AiZmG3k3py6olWmRnmFIaCEAcBobY6DoCmQJ26bAghupUa7yXy1KnrqKXhaLtpGshiS0MdYpkzcamjvGdTmlUKMjlzZbzSHNEeiCLCBaem/dFbI0wr0/lFRjTqIygJPZ1I7NEUBhzaqiGBAmDbcVOqCVqZ6sh6rV1TsZEdoTBBg/8A6kXwGup2oVCOH0Sx1SB2R06TyXiByiZJiwEgwCTdvopkZGgGggjVS82O0BWDpgjdoHUA4HLrlzRac27lKlqrM/aUywEqpmRKq20AAtaMUJlaYVz841DGgM2t7MRpEntJvBt036TgLkbMnVqyNGWIJM0TqYSQzXHNN/rRqmTcYPJ9uHRfkNBE1qSVanKXuwUD0lG0bxNtgDdi1Q1BnWIcadIMAgqyrJDAHSWYiI2a2oEjK3DqYWnSGeqBHQaB9RlOkKANenmkECOh+rKkN9Dtx2hGRoowgqVNKWYsA9xEcrOQTvBneMV5darBpyFEAK2iRTEkMQBpIEDr0BmxHW/ItRpPNTNdo4IC9pJKam0kLLGNRZV36DG+p5R0FJD1ApBIIYXsxUmBJ0yNzAwCvLHMoisuSoLU5gwUoNgukysRqJewJiBe+LvnbO2/Ix+2pyLjx3ifbHicNfnilqK6wCF13sCkAlgdioBEnFTeUmWUgGugJ2BMGxgyIkXtfuPccBgfiedIH5KJk27RL7R9Yxqv3x4xOLanEc5rpAZcaSB2k1F5SXgwZmyAmADOsXGmDr/pFQ0a+0BUMENrhjBggwRynUZ2EnYYOnx2iWRRUE1AGTuYHX6J6mKbGOkYBf8AOuc7TT8kGjWF1dqs6dUF4nbTLAb7Yqr8Sz66tOWWpBaD2iLqEnTbVy9L362FsNaflBl2IUVqZZm0gSJLdwHff7x3jFX9KcqCQ1ZFKz6RiwElvFYG/WMBjznE86HcU8tK6eRtdOxg3ILjVcjlttvecM+FZmq9Oa1PsnkgqGVhE2MqTuItgT5Q5cIH7anpYkBptI3H3j3jvxWvlPljHnlE7TIJtItG8dN/DAMYHjivgx/J6P6qn/AMZvn2jr7PtAH1FQp3LDcAddviRjVwb/p6P6qn/AMAp1+drW/OC/8A4aXfgwR65+PX8HFOnztb9aO79DSxJ7xM++fuwByI2sZ+P98Fqvt7/wDnuxVptsT918HoJ7x6oOAIrPT4j3Yu4ZRD0FDKrDU5uARIqvFj44zql4v7/wB/+2O4akrSAYBkNZohrrrqJHQQCwPsFuuAx5lqqV3K5JKgkBXACmNADEtpM76emw3AOkMhUqa1D5AIskagByrzRbTzRJBMj6xiCuomySNmqoFUa2JBXRU5ScuVA1hgNuexHgQb4wZTLIKTacz9UP2opONKKJUEiE0aqOqIBYa4jVJD1B4RRJBNKkSAB6CzAEAbbAdOmAPAsuRBoUSJn6NN+/bfCniOSdnbXnFRWIZUYKNPMNMS4kaha3heWnLlnIqq3zihClS4MBXUlTAPaaDKkC0hdYiJAIem+a6XORSpzUnWdK8076rc3twDcEoTejS9tNJ/dhHRywZNT5qnX0t2jxcFArrdUqE21CD3oLTcVLwuqqiOIBU0wI0AcvKxDa5JkgEzYx1AwHoG4LRKleypgFgxAUCWGzcsGfHxPfiU4PQVSq0qQUkEgIoBI2kARIwgatUCp+XpbtNbOAm5JBKkgwDCwYjv6E69Cpo/68A00LVXCr6JZ4JKkaRYiAZ5R4YBwfJ/L9KNIR3KB3bxEi2xkHBfM9GVPZUpQAKdCyoBkBTFgPDCKrk6sITxARrsSojtACdJbVyxBEMfXcDFxy9em418QpjSVZ1YIsqDcQX5Qwge+I1WBu/BKBJJpUiS2okoslpmTbebziKvAqDklqNJid5RTMtJmR9q/rwlphoKJn6fM8pAB0qJDKDrvz1E67giLkAKPC8xVRSOIB9YqRygBh6JKgMLC/ML3sb4D0I4RRnV2VOdOidK+jp06Zj0dNo2jFY8n8v+ho/s07gO7uA92ENNKg1f/wCjRL9mVVuXklw2ojWRGldMnvF7X15nKVWdnXPKELCF83pBJJCzNzpZYBPjBscA0+YqEEdlShmDkaFgv0YiLnxxYOEUZQ9nTmmAEOkSoEwFMWFz78LuELUTU9TOJWpiB9QBZuCzAxJkRPQ23wxbiNMLqNRQCuoSb6YJkL6RtPSbYCqj5P5dCGWlTDAyDoEgyTYxIF7AbY7+juWn6Cid/wA2nWfDxOL8vn6blgtRSVJ1AEWgwfYDadpwNPitEoHFRChIGqbSRyz3TM3jAQvBKAXSKVICSYCLEmJMRvyi/gO7ALwHLgg9jRlSCD2a2I2ItY+ONTZtAQC6AkSBqUSNpEnaeuKafE6LEBa1Ik7AOhJ22AN/SHvGAGrwulJfs6esc2rQs6gSQZiZkzONfDFijSFrU0/hGMdbiVKSnaLqnRpm+ogWj+8s903jGzh30NPb0F/hGAVKPOV7fnB/8NL/AEwW3Q995xUv0tf9YOv/AGaWLFjvPx7cBEi8D4+P3YO3cfv+7FTUZ29vq+P34KOl7fHv/wBcBBbwicW8IoKaatHN5wTJ27VjFjESB7sVkX+Pu+P8sUcInXT5hGirK63k+fPNojQY21WPN3RgK8xX0V2cUGJDgWFVmINL6QD0IPof3e+wxZbP0CQBkcwociSQ0E6wQXGohoJJlpPvga8xUIr1vygADVY1ag0fk56adCwec3Mb+vNlzU0Mozal+WHZ6sAckIUYRqNQqCZ1RWNgCBgHVTgVBwA1IEBQgBLegJAG97Ei94JGxIxA8nMv+iHf6T7/APt6/ee8zgz1PNhqjU69IAeihYW2tDJAa8SdyQbDlFS/LZIGayxMiBA2JtICTqtHjzGBYKDWhwCgpYrTgspRuZzKmJF28Bjm8ncuUVDSGlCxUS1ixliDqm5xhotmPNv29HToKVCSYaoBUgqpUAXKkxpkIegGKRTzpmcxQA5YgiYtMt2IvY3A6mwiwMv6OZa/mgJ3hnHSOjbgGx6TgqXk9l1VlWnCuBqGupeDIMlpDTBkQbDuwpWnnFYF8xR7PWrPDMGhWGrSez5VOkjT6xqJJJOsmaVarPmKSqSuggmzCqtvQNiAV0DVdoOqSSDFuAZfs+y7IBNRbSGYDUQQTZp2JEbRgs55P5eq2t6csTJOpxeAJhWAmFA9gwsfLZyeXM0QxuQSWsPsqynSOYTHeL9DZQGcKle3y7VAymwsFKGxGjq2k7bdR1DU3krlSCDSENuC9S8bSNWwi3djSnCqKlCEvTDBTqcwH9PdryTuZOF75TiHSvR9RS2zdyT9n2zsLYGlleIkAmrRU2MFAfWCVW/sOxA3BZg1r5NZaZFIC82Zxfv9L4k95waeT+XFIUuzHZgyBqffTpN9UkFTpImIOMNLI8QEDtqQG5kFj6tRpgR6lEXt3XUsnnYph6tIw5NTSCsoGQqFIQXs07A6u7AaF4BlwjIKY0uwZhqe7BiwMlpnUSZBuSZx2Y8ncvU06qc6VVVh6ghV2FmHfjM+Tz+o6a1HSSYlbgTYfRwbHr1gyQCGKjlc+FfVVolraDpMTqBOoBBbTqHXddiCWDRlvJzLU9WmkBrUqeZzykAFbsYEAC3QAdBiaPk5l1ptTWmNDtqYanu3eSWmeu+5PXGE8Pz/AOmpGZmdX2QBHJAuLwATNipwHzfxL9PSs5I6SumAGApQb820A/agQDHMeTeWdVV6QICqgGp/RQEKDDXsSJO4MGcUp5L5VWVhSgoQwOupYzIPpQea98OKYaBIE9Y2nrHhgiD3DAKD5P5cVO17MdpJbVqfcmdpiJvERc95llws+YpW/Np/CMGymDYYDhf0FL9Wn8IwCVlPa1rgecG/6qn92CMgb7xvt4RiCPOVb3FTvH6OniIHf8fvnASobefD4+OuLEBncf7W6/G+Acbfdfr3Y7s+5unf/qfi+AMz3/Hu9mKOFVBrpgo2opWIfm0AdvdB9XUbMRvCDfpYV6Aj3+6MRwhW5CH5dNQFNQme2bnCgdNrki9ovqDHXroMxV80dQLS4rMJPycydMALyjRM2NxecYaVXL9iw7AinaaYqVJ9ETUFPSLCmWYOOtG0GDhrWqVO3qxmUA5oU1brFExKlSBDc/WAJvsM2XqV9JAzVE1OQg9rK6ZSF0QSNTALrknz3U6RgMPF/kTVnBp1e0VwKjJpGqGkyWa66nM6RNhO6zVRr5CQVo1IVpB1EHUGDiFLwRqi87rt3+gzSZ7UxpNT0SdIOrVHS5ESPXFvZip2zyDUatCBdi2sAe8WEfv9uAwIMpUKhaVQ9uwc6i4Eq7JJOo3lm5RaIkiVwpetw6AFoVWBsZeoDfSIsxJGmo9puUgAyDj1JpZ0lfOUuWnzAB71TTcSwgymsoY8D6jQaXEG/O0Y1alK9oJSTEjSZkRN4v3icAqzAyKaPNVSGXUOd7HVoWeciPS5hIhVjVqElmTkF7Kk1JpWCqgtC6xTYizayY0xa+w3OHb0M/oWGoipLlvpNJ5QEERJEljEg2SSYM1VsnmeUNUUuAhALkAP2rEnSUkypUA2IKnvJIJMueHNTYilVVaY1ESRYsi201OpIPcZMYsyGcyFGoDTSsDTU6SCSIJIYAGp3i8ju6CzSs3EF3fLC8LPabnlUSdySR3SYHfLYcSpqq9pURSZB84ANS2eJPQ2I6dcAnXy6okm1S28hZ6bjV3n1WJJUXw54bxNa4JSeVtJDCDPqk2/0ONYaYPNHrOOkeOAnS3hgoPhgAR3YMEYDtJxOk4EuMcGGALSe/EkHvxEjESMBMN4Y6DjgRiJHdgOcmD7cBwr6Cl+rT+EY6oRpPqxHCyOwpfq0/hGATMPO1rfnN//ABU/j/jAspnbY2/2xMDXWmfpP/rp+vB9mD1J9t4wEBTFh4eyf9MQRe47u/46YLSPH4/5wJUeM+vAQogyB7/jw/4xjyucy9JkZ9Qq6GEKrGUNeoBIUH6x9hI7xja9P4IH/PTC09iFQVqdU6lclld4hMwQBopuGJD1liFnm8MBoavky4qdo3n9ZBvpOmnpck6bAIfrWF9r4ClRyLU+zFcFGIgdssFgAgZTvIOmI5QVWBgH4nw7TDAsAXEtSrtBLN2lyp3NNixn6pnrgU4nw+WAptqEnT2NbUY8NPrmY3abEyDHMeR1B3d2DEuZa+7Spmf7sQdtTRFo6h5HUELMvaAsjIeceiwUE7XaFFzJ9pJxCeVuWZKjIzN2S6mVUefSK6V1ABmLDSADckd+ApeWOWLFdT6pIEU3fUNWkMpRWkExH9oDe2AOp5G0GFMQ/mxC8wNtTmGEcw52EdxxGT8jKFN0ddetGVp1C5VYGrl28J6xsAAeX8rMq7Ki1DqYiB2dUbtpEygiW7+8d+G9sAgreQlA+gzoR3FSIkEypWDOke4b7YsHkNlrWe0RzCwljYxI9I7R75JfKPDHAYBI/kdQNM0+fSX1+ko5tIW0LAEAbbRaBIxop+TdJV0qXA0Mh5hdGYtBtFmJIiInuwybfuxw9eAQt5C5clidctEnWJttfT8QO4Q8yuWFNFQbKABMTAEAWA6WweJBwBBfViNPqwMeOOjATpOOAPhjox2AmPVjgp8MQRjr+GAML6sRpPfiB68RgIrKdJuNjjuFjzFL9Wn8IwNY8pjoD+7HcNHmaX9hOn9UYBMxipWHfU6fqkxLGPj/ADxBcCpWv+c/+qnGONQe3/brJ+IwHAW2Ph9/+WJSrb477YAN6+6N/wDP24ugb/HxGAEkj933dfj3YWV+CGoKbrRp1YVh5wU4J7V9yRrgCTAYCSO4gs1bfv8Ajvxt4THYoP7X8bYDzC8AqXIyWU3G6abiNUS02IIBJ5rEQN9FPyZ84oOTygpwkkC4MDWAJuAdWm3QfaJX0GVrTVqjWGhl5ZMpyKAIiIJDG375hDlqVR0qhc1LWgmrVhYqHqQIWOW1zBuJkBiPk3VkEZPKrBWQpWGAB1CSZvII2jSLxJN+Q8mTpXtMnltWtZIj0N2YaW3EwLT4HfDTK5SqGp/lCtDFnHaM3aggj0TZAFOoKsqCF6Yx0qObdUdc3SIE6SPRMgASNHNtN78xgiQQGejwCotUMuUyyxpIJjlYFiYhtU3UTcWnStwWlavnQqFaNEmCXUvABmyq2rfT12v02GdXzNN6ZqZqkyM4UiFlreiuikIMXM7QNhiEp1oQVcwjOWLHRUdAV0KJDIvLpJDaY0sWvvgNLVs90pULTuzc3ds5CzHjBYbhSTyZjO61Bo0tEgMQwkCRJE1PsyRbcgXA1HNRyGegAZqmVCxOnUSZInUyEk+M79LHVpGWz0J52jMHWdO7a5BA7PYJaLTfY8+AdR4Y7ThHSymfBXVWpNdSw0xygjWB5rcjY2jxkaZoZDOdoS1ZCmpiANX2WVZGkSvonRMb3J5sA80+GOA8MIfkWf0/9RS1QPqAiYM/mwd4+/bYvaYsAZJi/j7gP3DATHhjo8MF78cPbgIC+GJ0+GO9+J9+AjT4YmPDHT68TgB0+GO0+GJjwOOPtwFVdOVrfVP7sFw2exp/2F/hGOrjlbfY/uxPDfoaf9hf4RgEn5yt3ip3f9tMRUPQ7eG33+zBlz2lb9Z/9dP7/jbEE3n2e7x64AAev7huPG2DLHvt8eOCFSRb9+J19cAHaRf/AC+7EZTjlKlTRHeGIkCDcNUZbeogz3DBhryDvb/bFnC+H0nooWpoxOq5VSfTYbkHpgAy/GMr2hK1wWcxGtyJGkQFPKvpLYAbnxxmelkQukuAHYj6SpdlYMYOreWFwb6hvOGWXy1E1GApU1amwghUm6o0iBI9Ie4eGEtPjlAUqhXL0wKZB0qUiTVAmAljqUPYEnSIBMYAMpR4Yk6WUQrTL1PRZSCYJ+ySNXjvtixuG8OUNTJUSy1GGupqLaeUm8mVeY/rXGLMrnMsxpD5PSAaowWBTbQYiagC+bYsFSO8i9rZcxxvJO6M1AGSSX0rIML3DU4J6GJ0bEwCFop8O0CmHTSTrEVHPQidU3EA9T1PjiF4Rw8wFv2kwFqVLgjSW9Kyad/Dwxdl+MZJ2Sn2QUs0IGpU41QJiCY9FR/6+yU4vl301Eo02LN2YZ9CWFMEgsVMGGKhesHYYC3IZ/J0FK06oCklvSdrmCSCZ3DA23mcav6S5bb5RTkb39f4T7sJBx3h8CaC6tMwKKG20aiAD6IHdt3GNHz1w8CmdCDUNaeZUGFcKCLWOoCALmLSYGAcPxqgGZe1XUgZmUGSAolreEY48ZoABjVUA2knqDBnuv12wop+UOQcgaV84QvNSUajUbrNyCxM9N53EhQ4rkajGkKNOELCOyWAqg1CQun7anl3mZvbANz5RZa47enbeGmLE3jpCkz4YvbidITNVeUwbixvY+4/+p7jjzr8Z4aVk0VKiDeghjlMQN9gw22B6Y9G3DKLjmpIZOohkU8xFybele5wGZfKTLWiuh3FjNwASD3WI3wVPyjy5E9qANJczbSoCkl/s+ku/fgzwHLEAGhRgbDs0/0xNHgWXSdNCksiDFNBIkGLDaVU/wB0dwwAvx+gFDdqpUkAFTN7d3QBgSegwLeUmWEzXpiN5YCPXPS4v4jvE3fM1AgA0aUCY5FtqADRa0gAeoDA0+AZcT5pDLFrqDcxtOwsLeGAp/pRlpI7UW03+rBDXB2I5TPdI7xjSeL0dZQ1k1qGJXUJAUS090DfuxHzHl/0NLcN9GnpDYi24k38cWHhdE6ppIdWoNKLcNOqbXmTPfJ78BT8+UIk1QBeCTAIAkle8ePge7Ar5R5UsF7enJJAGobjf949+LqvBaDCGpId/qraSSYMWOok+snvx1Lg1BQAKSACI5R0mL7zc38T34DRXHK1+h/dieHDzNP+wv8ACMRXHI3dpP7sTwz6Gl/YT+EYBIqntK1/znf/ANunjmpnp+/rjBneIGnXqLqoLrqcoqMwLebpgxaOoEeI78A3Em2L5WSJjtTcRMi1xF52g4BmFMb/ABOLEU9/vwlbiTiefLR186QPby29IX/reIxZ8uefSyw3gdqwMdfqTgGoG/sxr4Rain97+NsI6GcdrqaDTBlartMgHpT2iD7sbuF5ur2YUCjIBYg1HkBneCR2dgSrCf6pwG7K1H7WqGMpK6boYsJEKAwmdmnbe8YSrmc12VUmspYRpJehA85eSLCVsSdjssiDty/aLVdgaBZoLL2xtpFrClNryTe99hC0cCcKyA0ub/vXGl9UiMvYhgb9ItGA35KtmdSAurQ5Fbnp9xGmmFAIAkPD80LHrqNbiJvooyAJUNYmxvLE7TAkb7ncZ04a1M0zrog0SSgOYAjowPmAW5SVOqSAxuDfGQeTbQs1wR9X8qa4aN9VEhidBMwBIsJWcA1Obz66yyUdOhypLRz/AFAZqejvPrF9zg6i50gbgwxgGkYbtGgOWF10FANJmQdR64WZfgDKzHtlYumkzmBfUVh4+T3bkEHunALwMrTCfKFA1agTmhP0ZUATQ9HS23qwDFszxHYU6E92q8TAv2o9+kbmNrnmM5nlMLRpnkUyWKjVp576+jBrd2m5kkL28nngTVFzb8pI1TMAacuJO4EdJG2IHk86q6mqDrTSdWaJ5Sy3hqBEcujaCCRgGGazGfnzdOkwhdz10rqA84OXVI67zNr1jNcQ1A9nSKgHZhB5hBvVm0Ei8ENeDCjAPJtp+m9IzHyonV6QgTQJ+sRy+PecDlOFaKykV1LB40HNEguBpII+T8xBaL9T0MQDWjms/PNRpAaWuG2cJKj6Q2LSpsI78dlc3ntcVKdHTzSQwGk6SUnzjGJ0g8vfEgAlcvAKhWnFcaURArDMtLKGZwzN2MMCCLgbJueh0PJ9gjhXUqwdZGYJC6mDNH5PHSDM2JnfAaBnuImYpUbAEXEkGLx2xA2bqRtexJJczxHUdVKno1AyGSQvLIEuAZhrsAbzGyjCnAX0FFrLcrLfKmZwq9oQFYURpI1k3kcm2LcjwapSYedDmCAr5pr8mg2+T3222lfDAeqV5G4+AD+4/fgp8cIOGZN6BKqKTEhQQa5mFFjAoA/WJ9o6AY3/ACqr9mhHf27dJn8z4fccAx9uJHrwsOcqfZodL9u3Xb8z16d+JTO1SCQuXIG5FdoHrPY2wDL24724XPnKo3XLj112Hr3o9MQuZrnanQPqrufV+Y7sBszXoPf6rfuOC4d9DT/sL/CMLszVzGhvN0fRb89U7v1GGGTMU0t9Vf3DAed4p5NmrUZmpLUEtBNTTZlQNI0Hm5LEGR0iTjBS8jCJIogEmTGYa7WOq6elIDTe/ux2OwHHyLkyaA1SYIrmQCSTpOmwlmMePqiU8i4BUUIVoJAr7kTG6zaSN8RjsBr4f5OtRLFKEM3pE1gZgkgmRcyT7/ARop8FcrFSix5QrBa4CsAzssiBsXPwBiMdgLs1wjtGl6DNvvWW+pVRgR3MigH1nvxUPJxeuXqHeZrjmk31XvPXv6ycRjsAfzGIA7CpA0/nlPoklJnuJMeu+IHARpIGVcSwYxWS7DXBPSfONffbuERjsAD+TwMfkz2UL9MnogEAe4naN/AQa8Ahi3yeoSdz2yfaVv4lH+UY7HYAR5OgAAZeqABECsno3gH1amg7y7Xvi35gW35M/KNKntUJVTrkAkyBFRx6j4DHY7ADS4DpCBaNVQnokVadr6uvjf8A4GC+Z2Duwo1gamrXprUxIaJG/gIIv4kWxOOwBpwmFC/J30hHQDXSsjsCUEnYRAHQWxSOAQip2FaFLMPPJIY7mZuYESZsx78djsAdTggaQcvUIb0h2lIAjTpIMEW0yP77eECeAzvSrkXF6tK4M6p631uD15zjsdgLKHCCjq60qoKgAecpGQFCiep5RG+KV8nQohaNYcum1Wn6MMNNzAADvERGsx4djsAdPgQAYdhV5iSfOUrljLnf6xMnu6acdl+CaFKrRrBeW3aUfqGVI8Rtfvx2OwAv5Ogz5mtckx2tPdp1EXtqJkx12jGrh3DTQ+joVBaL1KZtJPf3sT7cdjsBpr1KxUgUGkgj06fUHfmxqoiFA7gB92Ix2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7653" name="AutoShape 5" descr="data:image/jpeg;base64,/9j/4AAQSkZJRgABAQAAAQABAAD/2wCEAAkGBhMSERQUExQVFRUWFxgYGBgXFxgbHBoWHRcaHRcYGBkaHCYeHBkjGRcaHy8hIycpLCwsFx89NTAqNSYrLCkBCQoKBQUFDQUFDSkYEhgpKSkpKSkpKSkpKSkpKSkpKSkpKSkpKSkpKSkpKSkpKSkpKSkpKSkpKSkpKSkpKSkpKf/AABEIAOcA2gMBIgACEQEDEQH/xAAaAAACAwEBAAAAAAAAAAAAAAACBQEDBAAG/8QASxAAAgECBAMDBwcICQQCAwEAAQIRAyEABBIxBSJBE1FhBiMycYGR8BQVM0JSodIkQ1Nzk7Gy0xZicoKUwdHh8TRjg5Kzw1SioyX/xAAUAQEAAAAAAAAAAAAAAAAAAAAA/8QAFBEBAAAAAAAAAAAAAAAAAAAAAP/aAAwDAQACEQMRAD8A9vx7NFa7ag5BaNXbV1VQKNM6YpkwWLMRYbNeYwty/GgzKoo5sSVEmrmBBJgzzxY7juDHoJ2+UXFEo5htbVeeoFGiqUAilRuwkD63eMLKflPl2EipmvRDfSDaAd+0uYNxeIM7YCxeOFlbTRzSlU182YzAB5oIB1EyBJ26e3F+W4tqcIaWaBLRqFfMaYkXDdptBmIkDUe6aKXlJl2IAqZo3AHN3lgCBq1KJXci0iYnD05IRHa1xP8AXP8AngLBk7enW2//ACMxHv7TGI8Q7MoGp13BDEsMzmRB7Soqr6RGyd/+U6BkImata39cn/n42wOTzaI1Oj2mYGvUQRUWJNdlAg3mb+N4mGgCqcTRXCmlmrgmVzFcixIvz2uv3jeYw5yuQR0DefXUJg5ivP8A8nxOFi8TpMlRlrZg6ACQalMEyYHqE7sYAF9sU1eOUkjVXzAMsCBVotBWCevo3sfXMYB6OEr31v8AEV/5mJ+aV763+Ir/AMzCbLcVpu6otbN8xgEtSAPMVuPSF1O4Bt32xXS43Sc2rZvYGS1EACGMnvEKTaTEd4kHp4SvfW/xFf8AmY5eFL31v8RX/mYTNxemoSa+Zl6fab0rCCSLqOYFSI74mJxWfKOhAbt8zB1AXo7hSSIiQYHUb4B580L31v8AE1/5mCXhCfarf4iv/MwppcWpkN57MjSGJnsj6OmQNKmTzpA6loEkEC35fTBH5TV5igW9IzrEqRCTEdTAEjAMPmlZ3rf4iv8AzMd80r31v8RX/mYTvxykGZe3zEqSp+h3Uwblfj2GLvnKn2q0u3zGpiAPoouFN5SR6a7gG/gcAx+aV763+Ir/AMzEnhC/arf4iv8AzMKanGqQE/KMx6OoDzUlZABEpE83omGsbWOKD5R0QCflGZhSQbUTcR3Je7AW26wL4B380L9qt/iK/wCPBfM6/arf4it+PCurxKmrBPlOYZiFICihPMJWCaYBMRabaln0hOdvKGiI1ZnMrqGoStG9gYkUzfmG8YB38zr9qv8A4it+PEDgq/ar/wCIrfjwnPHKcj8ozJ1EAEDLwSS4UXQbmm29reIxdk+JJVcImZzGorqErREraCJpbkMLbjqAbYBn8zL9qv8A4it+PE/M6/ar/t6348KDxlDQestfMlUiQFy+ozpgx2e3MDgaHGVY0/P5gCo5RCfkxkglZOlCVGoBb9aiDqYB180L9qt+3q/jxI4Qv2q37et+PCo8TTnPynMciFzy5eyhiv6PeVNu7Gb+kVEGGzWZT+2lFY59BnzUrDbyLYB1U4QIPNWmD+frfjxtyN6SE3JRST3mBOPM0+KrUKquYzY1jllcsB1/7cjY9OmPScO+hp3+ov8ACMAlqR2tbb0xb/w05xAjw9sfEb+7FObzDLWrAUqj8w5lNKPoaf26in7vfits09po1ZnqaPUd/a4C9U3O59n7sFbaB1/1t8dDjKM00fQ1faaP83wwZzrX81VJJ76X834vgNJO/wC/v/0xRlvlOhOxVNEtJYCx7apq+sDsFtG/vFQzzX81Vv8Aqe79dB/5wOWyAqormjXkagCPk5Aiq5kanJB5iD323gHAbqQzhW6U1a8jSpBGgnftd+0hdtiPHE02zRqoDQpClPMZXVpgfV1Rqm9pGkjqIOKl5O01v2WYNwQD8nIs0ixaCdxO8EiYiOPBYVgFzRJAEsaDRDM1wagm7Hr3RELAb1bNS2pKUBTBtOsIY+ueXV4gges6aQM7oPm6QYCwCgidPf2gtq+49MZB5PJzebzHMqoZGX2UqR9fflAJMkx7cFQ4GiMjClmCyMGBIy8kgsbnULc23gIiIwG2mc3pbVTpBoEQbatS/wBa4jtDJiNK95ACt8s7MxSpF9ZgQI7MISJl/S16RAJFvdiTgIEALnYGn61GwGkR6e0IkfZ0iIkyLeTlOQRSzCwI5Rl1JuLyrgg23ER0gwQG8HOjUClK2oqQoIMejINVSBff1yFxbQGbDgMlHTIBIEHTKzbWYgFojVdVtBsup8FVU0dnmokmfyeZO5s1m7mEEdNzPLwRBqHZ5nmIP5mBeYUa4C9IAiABHeGtamZLvqpUbISll1F4OkHzhOnVF7b9OlyNmTVE0aYpyZPKX2Og2cgn0Zt1I2GorsxwdXKFlzQKJ2Y09gp0w6kEq8zpqMJEEbggyTy8FUEmM2xNzq7AidRbYtYEsZXYgxsAAGio+cAtRy5MS07SQNpeSZLAzA5d+ax5ds1qUNRohNUMQFBCHqAKh5rtIgxa7SY15euVRV7OudIAltBJAsJPaXMC564t+XmPoq3up/zMArr189bTRokwdwtm6X7baIvuI2O+Ods6CQKNAiCBKgW5wAfPGbBDtfVFvSVmM+36Kt7k/mYk8Rb9DX9yfzMAvonMmoA9KiULAM2lRyQZt2rGfYeu3Wcu2ZJYvQo2DMuwPafVHpnefStef7WN3zi0fQ1/cn8zHHiLfoa/uT+ZgMFVsyFIGXpNPgiza3L2pBIbSYJAhWgzpwFXMZsmoUy9MbldQUlm1ApJFUAyq3NiGjoNRZ/OTfoa/wD6p/Mxw4g36Gv7k/mYBflKubka8tRvpmNC2nzn5wyQIjoSDMQJso9v8oINCl2UudcLqmWCfnDMqZkgHmYQOu48Rb9DW/8AVPx4leIE/mq3uT/J8AtR8xKfk1JVhdTckjlPaFQrnTcjTBY2eYlZe8MPmaX6tP4RjE+fMR2VbbuT+ZjVwtfMUv1afwjAeR49lWqVqgBrrpqK00kBv2VKJYnbSWEf1gel1L8KbZWzSmAJCvcgNJg1TcyNjEptfDjjXBjWrVCKrU9Dm6yDJo0gplWUwpEx12sCZx0+AVhIObqmRAMPI5QuoecibatolmkbaQ0cOrNSphCMxU0j0mptJ3NzJncDfGhs8SZ7Ot+zb93dhW/AqpNs5Vm5tqgdwHnJ7hzatj1JOOPAKth8rqgjrD3MyCR2kWBOwA7wcA2OeMfR1vX2T+//AI8MVZbKazTqgVVZJH0FRhas7WIYG+qCO6e/FvDMpoQI9VqhE8zbxNgY3iw8cVwgam5zIpMoY6SrGQMxUM8rCzXUjuBnwDRUyRLVCprKX1y3yepqh+hYOCdJ9G3KLDvxWnDDEGrmzaL0q0AwvMIaZ5e+L7d859qD1TVOaULAlCHKnTKnVDAghmmBEEKSLEmylmU0sgzss9TWrQw03GtPSssqbEgrJnvwDPL5vSiqVrNAiexq38dsW/OQ+xW2/Q1Pw4T0tKNT1Z3VJVhq1EOJZIEuQJ1lbfWVTeCDZTrolUu2dGgF2KEmAsuoBljpCty7C6QROnSDL5zH2K37Gr+HBDiI+xV/Y1fw4R0KY1Qc+xKqNy4+0uo6ngksy7yJUCN5Og4DBjnpCwWWCJiGJILnSSgIiNMFmCyAQDg8RH2K37Gr+HHLxAfYrfsav4cL8mAa2sZoukuOzlyJlj1YwVAIjYadgZnAMttPEWnQpHMwmY0uPOcwbw7xffUD/wCcF+xV/Y1fw4E8RG+ir3fQ1fwYW5DMaWk51aigsSpBiCpYAMWJOkUyQQTbtN5BBUMsydprzhM03UAluRkADusuSSp5j3T0EYBj84j7Fb9jV/BiBxVfsVv2Fb8GFlAk1CVzwIDamQiQFEF1lmkLe83W21xgc4s6mGf0hjyiTyhnLIOVwfqMtxsGHQAA1Xia/YrfsK/4MF86r9ir+wr/AIMLsjUAcEZ1XUamKkzK6epZpEEO4PdEyFnFFaRUJXPBQ2ynU+1QsI1ORcAUyBEgNFyIBv8AOa/YrfsK/wDLwXzmv2K37Cv+DCKij7rxINqAAOkPddQ21EXNNwTAJ0nYgk8xDxGfWN41PBXT6M9pMTz6t4Jk6RgHg4mv2a37Cv8Agxw4mv2Kv7Cv+DGelwiqKFSk+YZ2cELUIIKnSADysNiNVoN++56nwmqBV/KGl1bSBMU2a+pJYmx2B+4WwGscXSPQrfsK/wCDHfO6fYrfsK34MKl4DmpJOda5JsrCxM6QuuFHdFxA3vqP5lzJ0g5wkKVJhSswApEh7ggajM8xMQDABi/Flv5utt+grfgxq4V9BS/Vp/CMLq3D6praxXISZ7PmgiFseePqnYD0zMxhhwj/AKej+rT+EYDz+aeqK1YIKcax6WqfoaU7GI2+BiiK/XsPYKm/W2KeNZGvUrP2NTswKnNdr+boEcoBVrBhzbap6YwLwvP6SGroTogEBRD6RBJ7G6zPLE83pctwaMa52FD31PZ+7EdpXnaj/wD0/wBPj9y2nwvPTL1108oIUKCbc5DGhy3ggFW3ItY4nJ8PzgZS9dSAQXAXfvA5BFuoO4JgBoAMqK172o77TU6/3e7FmR4W9SmpellnILgFjUmO1fuXvJ9+LNSicYG+VBaTUFrFQtUGGpaNZr8upHqLJCdp7WS5iwN/mh4I7HKQZ61J2ImdMzDMPUxwHzCetDKzcEzUvIgzy3ta82wobPcVvFJRe0rQMrLRMZkXjTP96OmC+U8VuOyIBi+nL6l22iuB3+32AA3bgzGJo5W2wmpHpFttMekSfbiDwVpJ7DKyxljNSTeZPLczBnvAPQYQ1sxxU06fmmWolQltLUArU+XSrBqxJMhgT3H3dQzfGAF1UQSFIN6VyEXSxmtBJcEk2swjAPzwRiRNDK2Eb1Nt4grETeNpAPQRI4GQCOxy0EQeapJEabnTNlJUGbAkCxOGPDy5pIagIqaF1gDZ45tiREz1OLgB44BSeDvBHY5aCZPPUuYg6jok2tebYipwlyNJoZaO7XU8YjktEmI2kxGHEevEqR34BG/B2Njl8rHQa6oAMkyAKcAySZHee8475peZ7HLne5qVieYMGglLTqae+cOj68cI78AmXg7Akihl5Mz5ytzSL6hohpgTMz1xD8FJuaGXJtJNStJiIk6JMRadrxucOx68cR44BJR4KVBAy+Wg7jtKsGxBkGmdwT69TfaM2JwllELQoCIgdrWtG0Hs7RJIjYmRe+G49eJ9uARUuAaW1DLZYEEGRUq7ggqfo9xFjuNtsEOBmI7Ch0H0tbougT5u/Jy/2SRsSC8UeOCA8cBgU5iPo6Ph52offNLBB8x+jo/tan8rG3246fHAYxUr/o6P7Sp/KxwqZj9HR/a1P5ONoP8AWxAHjgMTPX/R0f2lT+VjRwhvMUf1afwjFrbG+A4SfMUf1afwjAJiPO17/XH/AMNMYsFrTa3xfFbfSVr/AFx0/wCzSwJqkfH7vbbAX1AL+HfbFDoI7tj8HAvXn3Hp7Nsca+wt/r3+2cBKiemMVPgLVNFZK5pMFqUxCzvWq3nWL8wA9vXSV2iqBNvfjlqomUUvqjtZ5SgMjMll9MgRIFhc9MBXlOF1EqCc6WKspZDEkC5DA1DcrFyLCYAsVT0/JqoVAXMUCbHlqMRBQJIEEjVYGDDWiCSTurmh8prA9sW5tX0JVvyUyVBW/m+htJEiCJX0qmU+T1JOYFHUuolqRYVNFMTt2nIuhzPKOw25YINMpwXMLV7RXogBiSlMuFvTVHUyhgjSrL9kzYzgKHk9XWwagCEVWK69UhXUVNjDkVCSTMkKe+as+2TTNFnr5jtQ6EooqFdSkECEpRB1qd76lPUYyU62R0sjVq6ecJljqLbrqns2hSWNzflPeZDR/ROs0DtaTEDYl2/NhFqREh4AYsCASAYBudlDyarBHp/KNBYzKyxdQGDGpqiXJqLqdYnSthhdU4XlZcDM10NOoBUnmN2amgDKouWSFJLEcogWXAVOIZAtTq9tWil2aqQ1isq2ojTOgGJWR6IhbqSDyvwFnJdayqS2oVAgYhQmkrJfSUBuJFr73Jij5P5oFCc7UMFSZQ8wBBI9OLwBMH7zKhvkS0iflGY0PVLGxBUinDQppAhQKi7CdRUAzIxNDLZOlUY9vmNS05Kkg6qboo1wKeq3bixggyYjcG1TyfzWptOcqKCxMCmLDVMDm7oH37nBUOD5hdQ+VsZUAakJKvKktep1AYaRFmttjzdenkgA6ZvMqhItodgwALFVHZiCJJLGQCb74ccO8lctUXtKVauwaVnWNhClYan6PJEEQR3iMBsTguYAZWzjEsAF5SCGDB5EVJMhWGkRynuGKF4BmmEfLW7iwWSxGoQQGBWCRIDXueU4uqeRlNkpoa2Y5C5B7RZ5mJMnR4naLGLiMW1/JGmxrE1Ko7YgkBkhSH1goCljJNzJv6iAgcGzM0/ytpRV1gIOeGY6mGqeYQv9w95GBbgdeKgXNMmpyywh5AdcqOeSNTKenobQYFA8haZs1auQPR5xvJOppBVmk2OkWUbxOH2QyApU1p6mYKAAXILEDaSAJMdYwCdeB5v/APNY9/m49UQ9hM/d4yGb8m8xUK/lbCKXZt5v05WGJ57SQGtfcTER6MLGJGA8/wAQ4LmncmnmtKk+jo9ESpBBJIJEQLLvczcmvA8yEcfLH1MsBigOltc6gNXROX2kmdsPsTgPNHyezcn8ue8bU+7aPOQJBv8A7CA/ozm9RPy4me+l7tqgv0ncXiCZx6iMdgF/DslUpoRUqmqZkErECBbc2tPtPSANPCR5ij+rT+EYubFPCB+T0f1afwjAImJ7SvA/ODu/Q0sQVPt+Ok46oJq1/wBYPH8zS+PZgOy8Z2n/AF8cBJQibdLY6nQJO37u77/VidMC593j8dcGoi23x7PDASaXcPv/AOcFlkc5VdABbtGMHSRHbtqnVYcs3F+7FWrxJ6dfjr8RiK1Gm2UAqGpp7TenuCK7QTNtIMEk2ET0GAhxmDXqaQugzptQJ+hMAjUHJ7S0EgRNwL4zZb5XoJCUzUCqFUdgU0ACRqWG1fSIBAUdou0E4HM5WgczWDGvqOoNpVACTlSDpjnns52A5iJkRGFqWXdDVFbM0kGkO1Ps6Sl4UQRTM6gHVj0EN3EYBzxGrm9TBMumkMNDM1OSspNmaATddvdpAeuic3rphspSCFhqg0uVSwllOu8C+x1QLLtjG+Xy1FqiHOV9baV0y5KsrIeUKsajyie5t4IxloU8tzflmaSGAuxvYKGsDZjA1NEhWi1wDmh8rbmNJaepxqCdix0w9wS0MC2gmTMFo7xlpPngsDKUDAHNNK7QQx0q6gQek9978tFLIUFDL8tzCCkQhXVp0w5AgIvonsm2sFW8BTgxmMmtRn+W1lBeo2nnVQzBiwumkFdZa9wQSesBqfNZkIg+R0iWLyoKEKbhROrSCyWk2MxaymypVzWlW+S0QxDBwWQhRJAEyNXKAd48B0R/JMuGKfLayU9L6lKunMTDGYAX+8L33iV1dlQ7Mo+bzMVwL1CSQFdkiCDp1mTBH1CSBBGA0sucBBGTozKyQaV1Grl0tUIBIY3BtMXmRpoZzOAqBlKaqWXVD0xCkjU0CpuBMbzbaIOVOyXSfleYmgwRkLFizCpUaHF51BWvPopeItRl6eWNRGGer6n5QuoqzHUdMwtyDImSLHYTgHSZ7OHVOXUQRpOtTKlwCY17hJbcdOtsUUM/xDQNWWplgQDNVQSOQFoViL6mMWjQe8DCoGi5CjO5mKQcmHfUQC1Uszar09KkCBJ5SIWJh6FJeWpnM5RMSA73uu4KsxbYuZJAgbAQQ9rTPf8AHrwWk4Q+TNaiNdOnmGrsedtQIaBCSSQJFgL92H3vwE6TggMAD68FPrwEycdJ8MQT68R78Ad8QZxEevHR68BzkwdsV8J+go/q0/hGCZRHXAcH/wCno/q0/hGATVUJq1b/AFxb/wAVP49mDpCOoB9cnxxBI7Wsf648fzNPEET09u2AMsRN/j24gp4j78Dr7h7cE475v4YCpVHwPj78EoqfJ07NEqMKjEBoiBVc6hNg20HpMwY0ngd/f/rc4qqtSGVHbDkNSPQDXNdosZjunpJ8MBz0K3bORRTQRCtoozHYkAHnBPnOWNiLSBfGWnQzOglqFHtNIVVK0tJWBqBYGZI7RIjT5xZgasHUyaNmaks+snSxVALnLEHSwYkcksLTJAvAhaKdJkaqlerRRUio1KmKag2hWCPIe4OnvMG/LgGmfbMlyFylIhWBR2NIsRySYJsYGn2D7IDU06VYugbIUNJYBrUDoUsNTC97CduYgWXbAV8slI1VbPVtRCDTqYlTKmV5t2AiZmG3k3py6olWmRnmFIaCEAcBobY6DoCmQJ26bAghupUa7yXy1KnrqKXhaLtpGshiS0MdYpkzcamjvGdTmlUKMjlzZbzSHNEeiCLCBaem/dFbI0wr0/lFRjTqIygJPZ1I7NEUBhzaqiGBAmDbcVOqCVqZ6sh6rV1TsZEdoTBBg/8A6kXwGup2oVCOH0Sx1SB2R06TyXiByiZJiwEgwCTdvopkZGgGggjVS82O0BWDpgjdoHUA4HLrlzRac27lKlqrM/aUywEqpmRKq20AAtaMUJlaYVz841DGgM2t7MRpEntJvBt036TgLkbMnVqyNGWIJM0TqYSQzXHNN/rRqmTcYPJ9uHRfkNBE1qSVanKXuwUD0lG0bxNtgDdi1Q1BnWIcadIMAgqyrJDAHSWYiI2a2oEjK3DqYWnSGeqBHQaB9RlOkKANenmkECOh+rKkN9Dtx2hGRoowgqVNKWYsA9xEcrOQTvBneMV5darBpyFEAK2iRTEkMQBpIEDr0BmxHW/ItRpPNTNdo4IC9pJKam0kLLGNRZV36DG+p5R0FJD1ApBIIYXsxUmBJ0yNzAwCvLHMoisuSoLU5gwUoNgukysRqJewJiBe+LvnbO2/Ix+2pyLjx3ifbHicNfnilqK6wCF13sCkAlgdioBEnFTeUmWUgGugJ2BMGxgyIkXtfuPccBgfiedIH5KJk27RL7R9Yxqv3x4xOLanEc5rpAZcaSB2k1F5SXgwZmyAmADOsXGmDr/pFQ0a+0BUMENrhjBggwRynUZ2EnYYOnx2iWRRUE1AGTuYHX6J6mKbGOkYBf8AOuc7TT8kGjWF1dqs6dUF4nbTLAb7Yqr8Sz66tOWWpBaD2iLqEnTbVy9L362FsNaflBl2IUVqZZm0gSJLdwHff7x3jFX9KcqCQ1ZFKz6RiwElvFYG/WMBjznE86HcU8tK6eRtdOxg3ILjVcjlttvecM+FZmq9Oa1PsnkgqGVhE2MqTuItgT5Q5cIH7anpYkBptI3H3j3jvxWvlPljHnlE7TIJtItG8dN/DAMYHjivgx/J6P6qn/AMZvn2jr7PtAH1FQp3LDcAddviRjVwb/p6P6qn/AMAp1+drW/OC/8A4aXfgwR65+PX8HFOnztb9aO79DSxJ7xM++fuwByI2sZ+P98Fqvt7/wDnuxVptsT918HoJ7x6oOAIrPT4j3Yu4ZRD0FDKrDU5uARIqvFj44zql4v7/wB/+2O4akrSAYBkNZohrrrqJHQQCwPsFuuAx5lqqV3K5JKgkBXACmNADEtpM76emw3AOkMhUqa1D5AIskagByrzRbTzRJBMj6xiCuomySNmqoFUa2JBXRU5ScuVA1hgNuexHgQb4wZTLIKTacz9UP2opONKKJUEiE0aqOqIBYa4jVJD1B4RRJBNKkSAB6CzAEAbbAdOmAPAsuRBoUSJn6NN+/bfCniOSdnbXnFRWIZUYKNPMNMS4kaha3heWnLlnIqq3zihClS4MBXUlTAPaaDKkC0hdYiJAIem+a6XORSpzUnWdK8076rc3twDcEoTejS9tNJ/dhHRywZNT5qnX0t2jxcFArrdUqE21CD3oLTcVLwuqqiOIBU0wI0AcvKxDa5JkgEzYx1AwHoG4LRKleypgFgxAUCWGzcsGfHxPfiU4PQVSq0qQUkEgIoBI2kARIwgatUCp+XpbtNbOAm5JBKkgwDCwYjv6E69Cpo/68A00LVXCr6JZ4JKkaRYiAZ5R4YBwfJ/L9KNIR3KB3bxEi2xkHBfM9GVPZUpQAKdCyoBkBTFgPDCKrk6sITxARrsSojtACdJbVyxBEMfXcDFxy9em418QpjSVZ1YIsqDcQX5Qwge+I1WBu/BKBJJpUiS2okoslpmTbebziKvAqDklqNJid5RTMtJmR9q/rwlphoKJn6fM8pAB0qJDKDrvz1E67giLkAKPC8xVRSOIB9YqRygBh6JKgMLC/ML3sb4D0I4RRnV2VOdOidK+jp06Zj0dNo2jFY8n8v+ho/s07gO7uA92ENNKg1f/wCjRL9mVVuXklw2ojWRGldMnvF7X15nKVWdnXPKELCF83pBJJCzNzpZYBPjBscA0+YqEEdlShmDkaFgv0YiLnxxYOEUZQ9nTmmAEOkSoEwFMWFz78LuELUTU9TOJWpiB9QBZuCzAxJkRPQ23wxbiNMLqNRQCuoSb6YJkL6RtPSbYCqj5P5dCGWlTDAyDoEgyTYxIF7AbY7+juWn6Cid/wA2nWfDxOL8vn6blgtRSVJ1AEWgwfYDadpwNPitEoHFRChIGqbSRyz3TM3jAQvBKAXSKVICSYCLEmJMRvyi/gO7ALwHLgg9jRlSCD2a2I2ItY+ONTZtAQC6AkSBqUSNpEnaeuKafE6LEBa1Ik7AOhJ22AN/SHvGAGrwulJfs6esc2rQs6gSQZiZkzONfDFijSFrU0/hGMdbiVKSnaLqnRpm+ogWj+8s903jGzh30NPb0F/hGAVKPOV7fnB/8NL/AEwW3Q995xUv0tf9YOv/AGaWLFjvPx7cBEi8D4+P3YO3cfv+7FTUZ29vq+P34KOl7fHv/wBcBBbwicW8IoKaatHN5wTJ27VjFjESB7sVkX+Pu+P8sUcInXT5hGirK63k+fPNojQY21WPN3RgK8xX0V2cUGJDgWFVmINL6QD0IPof3e+wxZbP0CQBkcwociSQ0E6wQXGohoJJlpPvga8xUIr1vygADVY1ag0fk56adCwec3Mb+vNlzU0Mozal+WHZ6sAckIUYRqNQqCZ1RWNgCBgHVTgVBwA1IEBQgBLegJAG97Ei94JGxIxA8nMv+iHf6T7/APt6/ee8zgz1PNhqjU69IAeihYW2tDJAa8SdyQbDlFS/LZIGayxMiBA2JtICTqtHjzGBYKDWhwCgpYrTgspRuZzKmJF28Bjm8ncuUVDSGlCxUS1ixliDqm5xhotmPNv29HToKVCSYaoBUgqpUAXKkxpkIegGKRTzpmcxQA5YgiYtMt2IvY3A6mwiwMv6OZa/mgJ3hnHSOjbgGx6TgqXk9l1VlWnCuBqGupeDIMlpDTBkQbDuwpWnnFYF8xR7PWrPDMGhWGrSez5VOkjT6xqJJJOsmaVarPmKSqSuggmzCqtvQNiAV0DVdoOqSSDFuAZfs+y7IBNRbSGYDUQQTZp2JEbRgs55P5eq2t6csTJOpxeAJhWAmFA9gwsfLZyeXM0QxuQSWsPsqynSOYTHeL9DZQGcKle3y7VAymwsFKGxGjq2k7bdR1DU3krlSCDSENuC9S8bSNWwi3djSnCqKlCEvTDBTqcwH9PdryTuZOF75TiHSvR9RS2zdyT9n2zsLYGlleIkAmrRU2MFAfWCVW/sOxA3BZg1r5NZaZFIC82Zxfv9L4k95waeT+XFIUuzHZgyBqffTpN9UkFTpImIOMNLI8QEDtqQG5kFj6tRpgR6lEXt3XUsnnYph6tIw5NTSCsoGQqFIQXs07A6u7AaF4BlwjIKY0uwZhqe7BiwMlpnUSZBuSZx2Y8ncvU06qc6VVVh6ghV2FmHfjM+Tz+o6a1HSSYlbgTYfRwbHr1gyQCGKjlc+FfVVolraDpMTqBOoBBbTqHXddiCWDRlvJzLU9WmkBrUqeZzykAFbsYEAC3QAdBiaPk5l1ptTWmNDtqYanu3eSWmeu+5PXGE8Pz/AOmpGZmdX2QBHJAuLwATNipwHzfxL9PSs5I6SumAGApQb820A/agQDHMeTeWdVV6QICqgGp/RQEKDDXsSJO4MGcUp5L5VWVhSgoQwOupYzIPpQea98OKYaBIE9Y2nrHhgiD3DAKD5P5cVO17MdpJbVqfcmdpiJvERc95llws+YpW/Np/CMGymDYYDhf0FL9Wn8IwCVlPa1rgecG/6qn92CMgb7xvt4RiCPOVb3FTvH6OniIHf8fvnASobefD4+OuLEBncf7W6/G+Acbfdfr3Y7s+5unf/qfi+AMz3/Hu9mKOFVBrpgo2opWIfm0AdvdB9XUbMRvCDfpYV6Aj3+6MRwhW5CH5dNQFNQme2bnCgdNrki9ovqDHXroMxV80dQLS4rMJPycydMALyjRM2NxecYaVXL9iw7AinaaYqVJ9ETUFPSLCmWYOOtG0GDhrWqVO3qxmUA5oU1brFExKlSBDc/WAJvsM2XqV9JAzVE1OQg9rK6ZSF0QSNTALrknz3U6RgMPF/kTVnBp1e0VwKjJpGqGkyWa66nM6RNhO6zVRr5CQVo1IVpB1EHUGDiFLwRqi87rt3+gzSZ7UxpNT0SdIOrVHS5ESPXFvZip2zyDUatCBdi2sAe8WEfv9uAwIMpUKhaVQ9uwc6i4Eq7JJOo3lm5RaIkiVwpetw6AFoVWBsZeoDfSIsxJGmo9puUgAyDj1JpZ0lfOUuWnzAB71TTcSwgymsoY8D6jQaXEG/O0Y1alK9oJSTEjSZkRN4v3icAqzAyKaPNVSGXUOd7HVoWeciPS5hIhVjVqElmTkF7Kk1JpWCqgtC6xTYizayY0xa+w3OHb0M/oWGoipLlvpNJ5QEERJEljEg2SSYM1VsnmeUNUUuAhALkAP2rEnSUkypUA2IKnvJIJMueHNTYilVVaY1ESRYsi201OpIPcZMYsyGcyFGoDTSsDTU6SCSIJIYAGp3i8ju6CzSs3EF3fLC8LPabnlUSdySR3SYHfLYcSpqq9pURSZB84ANS2eJPQ2I6dcAnXy6okm1S28hZ6bjV3n1WJJUXw54bxNa4JSeVtJDCDPqk2/0ONYaYPNHrOOkeOAnS3hgoPhgAR3YMEYDtJxOk4EuMcGGALSe/EkHvxEjESMBMN4Y6DjgRiJHdgOcmD7cBwr6Cl+rT+EY6oRpPqxHCyOwpfq0/hGATMPO1rfnN//ABU/j/jAspnbY2/2xMDXWmfpP/rp+vB9mD1J9t4wEBTFh4eyf9MQRe47u/46YLSPH4/5wJUeM+vAQogyB7/jw/4xjyucy9JkZ9Qq6GEKrGUNeoBIUH6x9hI7xja9P4IH/PTC09iFQVqdU6lclld4hMwQBopuGJD1liFnm8MBoavky4qdo3n9ZBvpOmnpck6bAIfrWF9r4ClRyLU+zFcFGIgdssFgAgZTvIOmI5QVWBgH4nw7TDAsAXEtSrtBLN2lyp3NNixn6pnrgU4nw+WAptqEnT2NbUY8NPrmY3abEyDHMeR1B3d2DEuZa+7Spmf7sQdtTRFo6h5HUELMvaAsjIeceiwUE7XaFFzJ9pJxCeVuWZKjIzN2S6mVUefSK6V1ABmLDSADckd+ApeWOWLFdT6pIEU3fUNWkMpRWkExH9oDe2AOp5G0GFMQ/mxC8wNtTmGEcw52EdxxGT8jKFN0ddetGVp1C5VYGrl28J6xsAAeX8rMq7Ki1DqYiB2dUbtpEygiW7+8d+G9sAgreQlA+gzoR3FSIkEypWDOke4b7YsHkNlrWe0RzCwljYxI9I7R75JfKPDHAYBI/kdQNM0+fSX1+ko5tIW0LAEAbbRaBIxop+TdJV0qXA0Mh5hdGYtBtFmJIiInuwybfuxw9eAQt5C5clidctEnWJttfT8QO4Q8yuWFNFQbKABMTAEAWA6WweJBwBBfViNPqwMeOOjATpOOAPhjox2AmPVjgp8MQRjr+GAML6sRpPfiB68RgIrKdJuNjjuFjzFL9Wn8IwNY8pjoD+7HcNHmaX9hOn9UYBMxipWHfU6fqkxLGPj/ADxBcCpWv+c/+qnGONQe3/brJ+IwHAW2Ph9/+WJSrb477YAN6+6N/wDP24ugb/HxGAEkj933dfj3YWV+CGoKbrRp1YVh5wU4J7V9yRrgCTAYCSO4gs1bfv8Ajvxt4THYoP7X8bYDzC8AqXIyWU3G6abiNUS02IIBJ5rEQN9FPyZ84oOTygpwkkC4MDWAJuAdWm3QfaJX0GVrTVqjWGhl5ZMpyKAIiIJDG375hDlqVR0qhc1LWgmrVhYqHqQIWOW1zBuJkBiPk3VkEZPKrBWQpWGAB1CSZvII2jSLxJN+Q8mTpXtMnltWtZIj0N2YaW3EwLT4HfDTK5SqGp/lCtDFnHaM3aggj0TZAFOoKsqCF6Yx0qObdUdc3SIE6SPRMgASNHNtN78xgiQQGejwCotUMuUyyxpIJjlYFiYhtU3UTcWnStwWlavnQqFaNEmCXUvABmyq2rfT12v02GdXzNN6ZqZqkyM4UiFlreiuikIMXM7QNhiEp1oQVcwjOWLHRUdAV0KJDIvLpJDaY0sWvvgNLVs90pULTuzc3ds5CzHjBYbhSTyZjO61Bo0tEgMQwkCRJE1PsyRbcgXA1HNRyGegAZqmVCxOnUSZInUyEk+M79LHVpGWz0J52jMHWdO7a5BA7PYJaLTfY8+AdR4Y7ThHSymfBXVWpNdSw0xygjWB5rcjY2jxkaZoZDOdoS1ZCmpiANX2WVZGkSvonRMb3J5sA80+GOA8MIfkWf0/9RS1QPqAiYM/mwd4+/bYvaYsAZJi/j7gP3DATHhjo8MF78cPbgIC+GJ0+GO9+J9+AjT4YmPDHT68TgB0+GO0+GJjwOOPtwFVdOVrfVP7sFw2exp/2F/hGOrjlbfY/uxPDfoaf9hf4RgEn5yt3ip3f9tMRUPQ7eG33+zBlz2lb9Z/9dP7/jbEE3n2e7x64AAev7huPG2DLHvt8eOCFSRb9+J19cAHaRf/AC+7EZTjlKlTRHeGIkCDcNUZbeogz3DBhryDvb/bFnC+H0nooWpoxOq5VSfTYbkHpgAy/GMr2hK1wWcxGtyJGkQFPKvpLYAbnxxmelkQukuAHYj6SpdlYMYOreWFwb6hvOGWXy1E1GApU1amwghUm6o0iBI9Ie4eGEtPjlAUqhXL0wKZB0qUiTVAmAljqUPYEnSIBMYAMpR4Yk6WUQrTL1PRZSCYJ+ySNXjvtixuG8OUNTJUSy1GGupqLaeUm8mVeY/rXGLMrnMsxpD5PSAaowWBTbQYiagC+bYsFSO8i9rZcxxvJO6M1AGSSX0rIML3DU4J6GJ0bEwCFop8O0CmHTSTrEVHPQidU3EA9T1PjiF4Rw8wFv2kwFqVLgjSW9Kyad/Dwxdl+MZJ2Sn2QUs0IGpU41QJiCY9FR/6+yU4vl301Eo02LN2YZ9CWFMEgsVMGGKhesHYYC3IZ/J0FK06oCklvSdrmCSCZ3DA23mcav6S5bb5RTkb39f4T7sJBx3h8CaC6tMwKKG20aiAD6IHdt3GNHz1w8CmdCDUNaeZUGFcKCLWOoCALmLSYGAcPxqgGZe1XUgZmUGSAolreEY48ZoABjVUA2knqDBnuv12wop+UOQcgaV84QvNSUajUbrNyCxM9N53EhQ4rkajGkKNOELCOyWAqg1CQun7anl3mZvbANz5RZa47enbeGmLE3jpCkz4YvbidITNVeUwbixvY+4/+p7jjzr8Z4aVk0VKiDeghjlMQN9gw22B6Y9G3DKLjmpIZOohkU8xFybele5wGZfKTLWiuh3FjNwASD3WI3wVPyjy5E9qANJczbSoCkl/s+ku/fgzwHLEAGhRgbDs0/0xNHgWXSdNCksiDFNBIkGLDaVU/wB0dwwAvx+gFDdqpUkAFTN7d3QBgSegwLeUmWEzXpiN5YCPXPS4v4jvE3fM1AgA0aUCY5FtqADRa0gAeoDA0+AZcT5pDLFrqDcxtOwsLeGAp/pRlpI7UW03+rBDXB2I5TPdI7xjSeL0dZQ1k1qGJXUJAUS090DfuxHzHl/0NLcN9GnpDYi24k38cWHhdE6ppIdWoNKLcNOqbXmTPfJ78BT8+UIk1QBeCTAIAkle8ePge7Ar5R5UsF7enJJAGobjf949+LqvBaDCGpId/qraSSYMWOok+snvx1Lg1BQAKSACI5R0mL7zc38T34DRXHK1+h/dieHDzNP+wv8ACMRXHI3dpP7sTwz6Gl/YT+EYBIqntK1/znf/ANunjmpnp+/rjBneIGnXqLqoLrqcoqMwLebpgxaOoEeI78A3Em2L5WSJjtTcRMi1xF52g4BmFMb/ABOLEU9/vwlbiTiefLR186QPby29IX/reIxZ8uefSyw3gdqwMdfqTgGoG/sxr4Rain97+NsI6GcdrqaDTBlartMgHpT2iD7sbuF5ur2YUCjIBYg1HkBneCR2dgSrCf6pwG7K1H7WqGMpK6boYsJEKAwmdmnbe8YSrmc12VUmspYRpJehA85eSLCVsSdjssiDty/aLVdgaBZoLL2xtpFrClNryTe99hC0cCcKyA0ub/vXGl9UiMvYhgb9ItGA35KtmdSAurQ5Fbnp9xGmmFAIAkPD80LHrqNbiJvooyAJUNYmxvLE7TAkb7ncZ04a1M0zrog0SSgOYAjowPmAW5SVOqSAxuDfGQeTbQs1wR9X8qa4aN9VEhidBMwBIsJWcA1Obz66yyUdOhypLRz/AFAZqejvPrF9zg6i50gbgwxgGkYbtGgOWF10FANJmQdR64WZfgDKzHtlYumkzmBfUVh4+T3bkEHunALwMrTCfKFA1agTmhP0ZUATQ9HS23qwDFszxHYU6E92q8TAv2o9+kbmNrnmM5nlMLRpnkUyWKjVp576+jBrd2m5kkL28nngTVFzb8pI1TMAacuJO4EdJG2IHk86q6mqDrTSdWaJ5Sy3hqBEcujaCCRgGGazGfnzdOkwhdz10rqA84OXVI67zNr1jNcQ1A9nSKgHZhB5hBvVm0Ei8ENeDCjAPJtp+m9IzHyonV6QgTQJ+sRy+PecDlOFaKykV1LB40HNEguBpII+T8xBaL9T0MQDWjms/PNRpAaWuG2cJKj6Q2LSpsI78dlc3ntcVKdHTzSQwGk6SUnzjGJ0g8vfEgAlcvAKhWnFcaURArDMtLKGZwzN2MMCCLgbJueh0PJ9gjhXUqwdZGYJC6mDNH5PHSDM2JnfAaBnuImYpUbAEXEkGLx2xA2bqRtexJJczxHUdVKno1AyGSQvLIEuAZhrsAbzGyjCnAX0FFrLcrLfKmZwq9oQFYURpI1k3kcm2LcjwapSYedDmCAr5pr8mg2+T3222lfDAeqV5G4+AD+4/fgp8cIOGZN6BKqKTEhQQa5mFFjAoA/WJ9o6AY3/ACqr9mhHf27dJn8z4fccAx9uJHrwsOcqfZodL9u3Xb8z16d+JTO1SCQuXIG5FdoHrPY2wDL24724XPnKo3XLj112Hr3o9MQuZrnanQPqrufV+Y7sBszXoPf6rfuOC4d9DT/sL/CMLszVzGhvN0fRb89U7v1GGGTMU0t9Vf3DAed4p5NmrUZmpLUEtBNTTZlQNI0Hm5LEGR0iTjBS8jCJIogEmTGYa7WOq6elIDTe/ux2OwHHyLkyaA1SYIrmQCSTpOmwlmMePqiU8i4BUUIVoJAr7kTG6zaSN8RjsBr4f5OtRLFKEM3pE1gZgkgmRcyT7/ARop8FcrFSix5QrBa4CsAzssiBsXPwBiMdgLs1wjtGl6DNvvWW+pVRgR3MigH1nvxUPJxeuXqHeZrjmk31XvPXv6ycRjsAfzGIA7CpA0/nlPoklJnuJMeu+IHARpIGVcSwYxWS7DXBPSfONffbuERjsAD+TwMfkz2UL9MnogEAe4naN/AQa8Ahi3yeoSdz2yfaVv4lH+UY7HYAR5OgAAZeqABECsno3gH1amg7y7Xvi35gW35M/KNKntUJVTrkAkyBFRx6j4DHY7ADS4DpCBaNVQnokVadr6uvjf8A4GC+Z2Duwo1gamrXprUxIaJG/gIIv4kWxOOwBpwmFC/J30hHQDXSsjsCUEnYRAHQWxSOAQip2FaFLMPPJIY7mZuYESZsx78djsAdTggaQcvUIb0h2lIAjTpIMEW0yP77eECeAzvSrkXF6tK4M6p631uD15zjsdgLKHCCjq60qoKgAecpGQFCiep5RG+KV8nQohaNYcum1Wn6MMNNzAADvERGsx4djsAdPgQAYdhV5iSfOUrljLnf6xMnu6acdl+CaFKrRrBeW3aUfqGVI8Rtfvx2OwAv5Ogz5mtckx2tPdp1EXtqJkx12jGrh3DTQ+joVBaL1KZtJPf3sT7cdjsBpr1KxUgUGkgj06fUHfmxqoiFA7gB92Ix2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7655" name="AutoShape 7" descr="data:image/jpeg;base64,/9j/4AAQSkZJRgABAQAAAQABAAD/2wCEAAkGBhMSERQUExQVFRUWFxgYGBgXFxgbHBoWHRcaHRcYGBkaHCYeHBkjGRcaHy8hIycpLCwsFx89NTAqNSYrLCkBCQoKBQUFDQUFDSkYEhgpKSkpKSkpKSkpKSkpKSkpKSkpKSkpKSkpKSkpKSkpKSkpKSkpKSkpKSkpKSkpKSkpKf/AABEIAOcA2gMBIgACEQEDEQH/xAAaAAACAwEBAAAAAAAAAAAAAAACBQEDBAAG/8QASxAAAgECBAMDBwcICQQCAwEAAQIRAyEABBIxBSJBE1FhBiMycYGR8BQVM0JSodIkQ1Nzk7Gy0xZicoKUwdHh8TRjg5Kzw1SioyX/xAAUAQEAAAAAAAAAAAAAAAAAAAAA/8QAFBEBAAAAAAAAAAAAAAAAAAAAAP/aAAwDAQACEQMRAD8A9vx7NFa7ag5BaNXbV1VQKNM6YpkwWLMRYbNeYwty/GgzKoo5sSVEmrmBBJgzzxY7juDHoJ2+UXFEo5htbVeeoFGiqUAilRuwkD63eMLKflPl2EipmvRDfSDaAd+0uYNxeIM7YCxeOFlbTRzSlU182YzAB5oIB1EyBJ26e3F+W4tqcIaWaBLRqFfMaYkXDdptBmIkDUe6aKXlJl2IAqZo3AHN3lgCBq1KJXci0iYnD05IRHa1xP8AXP8AngLBk7enW2//ACMxHv7TGI8Q7MoGp13BDEsMzmRB7Soqr6RGyd/+U6BkImata39cn/n42wOTzaI1Oj2mYGvUQRUWJNdlAg3mb+N4mGgCqcTRXCmlmrgmVzFcixIvz2uv3jeYw5yuQR0DefXUJg5ivP8A8nxOFi8TpMlRlrZg6ACQalMEyYHqE7sYAF9sU1eOUkjVXzAMsCBVotBWCevo3sfXMYB6OEr31v8AEV/5mJ+aV763+Ir/AMzCbLcVpu6otbN8xgEtSAPMVuPSF1O4Bt32xXS43Sc2rZvYGS1EACGMnvEKTaTEd4kHp4SvfW/xFf8AmY5eFL31v8RX/mYTNxemoSa+Zl6fab0rCCSLqOYFSI74mJxWfKOhAbt8zB1AXo7hSSIiQYHUb4B580L31v8AE1/5mCXhCfarf4iv/MwppcWpkN57MjSGJnsj6OmQNKmTzpA6loEkEC35fTBH5TV5igW9IzrEqRCTEdTAEjAMPmlZ3rf4iv8AzMd80r31v8RX/mYTvxykGZe3zEqSp+h3Uwblfj2GLvnKn2q0u3zGpiAPoouFN5SR6a7gG/gcAx+aV763+Ir/AMzEnhC/arf4iv8AzMKanGqQE/KMx6OoDzUlZABEpE83omGsbWOKD5R0QCflGZhSQbUTcR3Je7AW26wL4B380L9qt/iK/wCPBfM6/arf4it+PCurxKmrBPlOYZiFICihPMJWCaYBMRabaln0hOdvKGiI1ZnMrqGoStG9gYkUzfmG8YB38zr9qv8A4it+PEDgq/ar/wCIrfjwnPHKcj8ozJ1EAEDLwSS4UXQbmm29reIxdk+JJVcImZzGorqErREraCJpbkMLbjqAbYBn8zL9qv8A4it+PE/M6/ar/t6348KDxlDQestfMlUiQFy+ozpgx2e3MDgaHGVY0/P5gCo5RCfkxkglZOlCVGoBb9aiDqYB180L9qt+3q/jxI4Qv2q37et+PCo8TTnPynMciFzy5eyhiv6PeVNu7Gb+kVEGGzWZT+2lFY59BnzUrDbyLYB1U4QIPNWmD+frfjxtyN6SE3JRST3mBOPM0+KrUKquYzY1jllcsB1/7cjY9OmPScO+hp3+ov8ACMAlqR2tbb0xb/w05xAjw9sfEb+7FObzDLWrAUqj8w5lNKPoaf26in7vfits09po1ZnqaPUd/a4C9U3O59n7sFbaB1/1t8dDjKM00fQ1faaP83wwZzrX81VJJ76X834vgNJO/wC/v/0xRlvlOhOxVNEtJYCx7apq+sDsFtG/vFQzzX81Vv8Aqe79dB/5wOWyAqormjXkagCPk5Aiq5kanJB5iD323gHAbqQzhW6U1a8jSpBGgnftd+0hdtiPHE02zRqoDQpClPMZXVpgfV1Rqm9pGkjqIOKl5O01v2WYNwQD8nIs0ixaCdxO8EiYiOPBYVgFzRJAEsaDRDM1wagm7Hr3RELAb1bNS2pKUBTBtOsIY+ueXV4gges6aQM7oPm6QYCwCgidPf2gtq+49MZB5PJzebzHMqoZGX2UqR9fflAJMkx7cFQ4GiMjClmCyMGBIy8kgsbnULc23gIiIwG2mc3pbVTpBoEQbatS/wBa4jtDJiNK95ACt8s7MxSpF9ZgQI7MISJl/S16RAJFvdiTgIEALnYGn61GwGkR6e0IkfZ0iIkyLeTlOQRSzCwI5Rl1JuLyrgg23ER0gwQG8HOjUClK2oqQoIMejINVSBff1yFxbQGbDgMlHTIBIEHTKzbWYgFojVdVtBsup8FVU0dnmokmfyeZO5s1m7mEEdNzPLwRBqHZ5nmIP5mBeYUa4C9IAiABHeGtamZLvqpUbISll1F4OkHzhOnVF7b9OlyNmTVE0aYpyZPKX2Og2cgn0Zt1I2GorsxwdXKFlzQKJ2Y09gp0w6kEq8zpqMJEEbggyTy8FUEmM2xNzq7AidRbYtYEsZXYgxsAAGio+cAtRy5MS07SQNpeSZLAzA5d+ax5ds1qUNRohNUMQFBCHqAKh5rtIgxa7SY15euVRV7OudIAltBJAsJPaXMC564t+XmPoq3up/zMArr189bTRokwdwtm6X7baIvuI2O+Ods6CQKNAiCBKgW5wAfPGbBDtfVFvSVmM+36Kt7k/mYk8Rb9DX9yfzMAvonMmoA9KiULAM2lRyQZt2rGfYeu3Wcu2ZJYvQo2DMuwPafVHpnefStef7WN3zi0fQ1/cn8zHHiLfoa/uT+ZgMFVsyFIGXpNPgiza3L2pBIbSYJAhWgzpwFXMZsmoUy9MbldQUlm1ApJFUAyq3NiGjoNRZ/OTfoa/wD6p/Mxw4g36Gv7k/mYBflKubka8tRvpmNC2nzn5wyQIjoSDMQJso9v8oINCl2UudcLqmWCfnDMqZkgHmYQOu48Rb9DW/8AVPx4leIE/mq3uT/J8AtR8xKfk1JVhdTckjlPaFQrnTcjTBY2eYlZe8MPmaX6tP4RjE+fMR2VbbuT+ZjVwtfMUv1afwjAeR49lWqVqgBrrpqK00kBv2VKJYnbSWEf1gel1L8KbZWzSmAJCvcgNJg1TcyNjEptfDjjXBjWrVCKrU9Dm6yDJo0gplWUwpEx12sCZx0+AVhIObqmRAMPI5QuoecibatolmkbaQ0cOrNSphCMxU0j0mptJ3NzJncDfGhs8SZ7Ot+zb93dhW/AqpNs5Vm5tqgdwHnJ7hzatj1JOOPAKth8rqgjrD3MyCR2kWBOwA7wcA2OeMfR1vX2T+//AI8MVZbKazTqgVVZJH0FRhas7WIYG+qCO6e/FvDMpoQI9VqhE8zbxNgY3iw8cVwgam5zIpMoY6SrGQMxUM8rCzXUjuBnwDRUyRLVCprKX1y3yepqh+hYOCdJ9G3KLDvxWnDDEGrmzaL0q0AwvMIaZ5e+L7d859qD1TVOaULAlCHKnTKnVDAghmmBEEKSLEmylmU0sgzss9TWrQw03GtPSssqbEgrJnvwDPL5vSiqVrNAiexq38dsW/OQ+xW2/Q1Pw4T0tKNT1Z3VJVhq1EOJZIEuQJ1lbfWVTeCDZTrolUu2dGgF2KEmAsuoBljpCty7C6QROnSDL5zH2K37Gr+HBDiI+xV/Y1fw4R0KY1Qc+xKqNy4+0uo6ngksy7yJUCN5Og4DBjnpCwWWCJiGJILnSSgIiNMFmCyAQDg8RH2K37Gr+HHLxAfYrfsav4cL8mAa2sZoukuOzlyJlj1YwVAIjYadgZnAMttPEWnQpHMwmY0uPOcwbw7xffUD/wCcF+xV/Y1fw4E8RG+ir3fQ1fwYW5DMaWk51aigsSpBiCpYAMWJOkUyQQTbtN5BBUMsydprzhM03UAluRkADusuSSp5j3T0EYBj84j7Fb9jV/BiBxVfsVv2Fb8GFlAk1CVzwIDamQiQFEF1lmkLe83W21xgc4s6mGf0hjyiTyhnLIOVwfqMtxsGHQAA1Xia/YrfsK/4MF86r9ir+wr/AIMLsjUAcEZ1XUamKkzK6epZpEEO4PdEyFnFFaRUJXPBQ2ynU+1QsI1ORcAUyBEgNFyIBv8AOa/YrfsK/wDLwXzmv2K37Cv+DCKij7rxINqAAOkPddQ21EXNNwTAJ0nYgk8xDxGfWN41PBXT6M9pMTz6t4Jk6RgHg4mv2a37Cv8Agxw4mv2Kv7Cv+DGelwiqKFSk+YZ2cELUIIKnSADysNiNVoN++56nwmqBV/KGl1bSBMU2a+pJYmx2B+4WwGscXSPQrfsK/wCDHfO6fYrfsK34MKl4DmpJOda5JsrCxM6QuuFHdFxA3vqP5lzJ0g5wkKVJhSswApEh7ggajM8xMQDABi/Flv5utt+grfgxq4V9BS/Vp/CMLq3D6praxXISZ7PmgiFseePqnYD0zMxhhwj/AKej+rT+EYDz+aeqK1YIKcax6WqfoaU7GI2+BiiK/XsPYKm/W2KeNZGvUrP2NTswKnNdr+boEcoBVrBhzbap6YwLwvP6SGroTogEBRD6RBJ7G6zPLE83pctwaMa52FD31PZ+7EdpXnaj/wD0/wBPj9y2nwvPTL1108oIUKCbc5DGhy3ggFW3ItY4nJ8PzgZS9dSAQXAXfvA5BFuoO4JgBoAMqK172o77TU6/3e7FmR4W9SmpellnILgFjUmO1fuXvJ9+LNSicYG+VBaTUFrFQtUGGpaNZr8upHqLJCdp7WS5iwN/mh4I7HKQZ61J2ImdMzDMPUxwHzCetDKzcEzUvIgzy3ta82wobPcVvFJRe0rQMrLRMZkXjTP96OmC+U8VuOyIBi+nL6l22iuB3+32AA3bgzGJo5W2wmpHpFttMekSfbiDwVpJ7DKyxljNSTeZPLczBnvAPQYQ1sxxU06fmmWolQltLUArU+XSrBqxJMhgT3H3dQzfGAF1UQSFIN6VyEXSxmtBJcEk2swjAPzwRiRNDK2Eb1Nt4grETeNpAPQRI4GQCOxy0EQeapJEabnTNlJUGbAkCxOGPDy5pIagIqaF1gDZ45tiREz1OLgB44BSeDvBHY5aCZPPUuYg6jok2tebYipwlyNJoZaO7XU8YjktEmI2kxGHEevEqR34BG/B2Njl8rHQa6oAMkyAKcAySZHee8475peZ7HLne5qVieYMGglLTqae+cOj68cI78AmXg7Akihl5Mz5ytzSL6hohpgTMz1xD8FJuaGXJtJNStJiIk6JMRadrxucOx68cR44BJR4KVBAy+Wg7jtKsGxBkGmdwT69TfaM2JwllELQoCIgdrWtG0Hs7RJIjYmRe+G49eJ9uARUuAaW1DLZYEEGRUq7ggqfo9xFjuNtsEOBmI7Ch0H0tbougT5u/Jy/2SRsSC8UeOCA8cBgU5iPo6Ph52offNLBB8x+jo/tan8rG3246fHAYxUr/o6P7Sp/KxwqZj9HR/a1P5ONoP8AWxAHjgMTPX/R0f2lT+VjRwhvMUf1afwjFrbG+A4SfMUf1afwjAJiPO17/XH/AMNMYsFrTa3xfFbfSVr/AFx0/wCzSwJqkfH7vbbAX1AL+HfbFDoI7tj8HAvXn3Hp7Nsca+wt/r3+2cBKiemMVPgLVNFZK5pMFqUxCzvWq3nWL8wA9vXSV2iqBNvfjlqomUUvqjtZ5SgMjMll9MgRIFhc9MBXlOF1EqCc6WKspZDEkC5DA1DcrFyLCYAsVT0/JqoVAXMUCbHlqMRBQJIEEjVYGDDWiCSTurmh8prA9sW5tX0JVvyUyVBW/m+htJEiCJX0qmU+T1JOYFHUuolqRYVNFMTt2nIuhzPKOw25YINMpwXMLV7RXogBiSlMuFvTVHUyhgjSrL9kzYzgKHk9XWwagCEVWK69UhXUVNjDkVCSTMkKe+as+2TTNFnr5jtQ6EooqFdSkECEpRB1qd76lPUYyU62R0sjVq6ecJljqLbrqns2hSWNzflPeZDR/ROs0DtaTEDYl2/NhFqREh4AYsCASAYBudlDyarBHp/KNBYzKyxdQGDGpqiXJqLqdYnSthhdU4XlZcDM10NOoBUnmN2amgDKouWSFJLEcogWXAVOIZAtTq9tWil2aqQ1isq2ojTOgGJWR6IhbqSDyvwFnJdayqS2oVAgYhQmkrJfSUBuJFr73Jij5P5oFCc7UMFSZQ8wBBI9OLwBMH7zKhvkS0iflGY0PVLGxBUinDQppAhQKi7CdRUAzIxNDLZOlUY9vmNS05Kkg6qboo1wKeq3bixggyYjcG1TyfzWptOcqKCxMCmLDVMDm7oH37nBUOD5hdQ+VsZUAakJKvKktep1AYaRFmttjzdenkgA6ZvMqhItodgwALFVHZiCJJLGQCb74ccO8lctUXtKVauwaVnWNhClYan6PJEEQR3iMBsTguYAZWzjEsAF5SCGDB5EVJMhWGkRynuGKF4BmmEfLW7iwWSxGoQQGBWCRIDXueU4uqeRlNkpoa2Y5C5B7RZ5mJMnR4naLGLiMW1/JGmxrE1Ko7YgkBkhSH1goCljJNzJv6iAgcGzM0/ytpRV1gIOeGY6mGqeYQv9w95GBbgdeKgXNMmpyywh5AdcqOeSNTKenobQYFA8haZs1auQPR5xvJOppBVmk2OkWUbxOH2QyApU1p6mYKAAXILEDaSAJMdYwCdeB5v/APNY9/m49UQ9hM/d4yGb8m8xUK/lbCKXZt5v05WGJ57SQGtfcTER6MLGJGA8/wAQ4LmncmnmtKk+jo9ESpBBJIJEQLLvczcmvA8yEcfLH1MsBigOltc6gNXROX2kmdsPsTgPNHyezcn8ue8bU+7aPOQJBv8A7CA/ozm9RPy4me+l7tqgv0ncXiCZx6iMdgF/DslUpoRUqmqZkErECBbc2tPtPSANPCR5ij+rT+EYubFPCB+T0f1afwjAImJ7SvA/ODu/Q0sQVPt+Ok46oJq1/wBYPH8zS+PZgOy8Z2n/AF8cBJQibdLY6nQJO37u77/VidMC593j8dcGoi23x7PDASaXcPv/AOcFlkc5VdABbtGMHSRHbtqnVYcs3F+7FWrxJ6dfjr8RiK1Gm2UAqGpp7TenuCK7QTNtIMEk2ET0GAhxmDXqaQugzptQJ+hMAjUHJ7S0EgRNwL4zZb5XoJCUzUCqFUdgU0ACRqWG1fSIBAUdou0E4HM5WgczWDGvqOoNpVACTlSDpjnns52A5iJkRGFqWXdDVFbM0kGkO1Ps6Sl4UQRTM6gHVj0EN3EYBzxGrm9TBMumkMNDM1OSspNmaATddvdpAeuic3rphspSCFhqg0uVSwllOu8C+x1QLLtjG+Xy1FqiHOV9baV0y5KsrIeUKsajyie5t4IxloU8tzflmaSGAuxvYKGsDZjA1NEhWi1wDmh8rbmNJaepxqCdix0w9wS0MC2gmTMFo7xlpPngsDKUDAHNNK7QQx0q6gQek9978tFLIUFDL8tzCCkQhXVp0w5AgIvonsm2sFW8BTgxmMmtRn+W1lBeo2nnVQzBiwumkFdZa9wQSesBqfNZkIg+R0iWLyoKEKbhROrSCyWk2MxaymypVzWlW+S0QxDBwWQhRJAEyNXKAd48B0R/JMuGKfLayU9L6lKunMTDGYAX+8L33iV1dlQ7Mo+bzMVwL1CSQFdkiCDp1mTBH1CSBBGA0sucBBGTozKyQaV1Grl0tUIBIY3BtMXmRpoZzOAqBlKaqWXVD0xCkjU0CpuBMbzbaIOVOyXSfleYmgwRkLFizCpUaHF51BWvPopeItRl6eWNRGGer6n5QuoqzHUdMwtyDImSLHYTgHSZ7OHVOXUQRpOtTKlwCY17hJbcdOtsUUM/xDQNWWplgQDNVQSOQFoViL6mMWjQe8DCoGi5CjO5mKQcmHfUQC1Uszar09KkCBJ5SIWJh6FJeWpnM5RMSA73uu4KsxbYuZJAgbAQQ9rTPf8AHrwWk4Q+TNaiNdOnmGrsedtQIaBCSSQJFgL92H3vwE6TggMAD68FPrwEycdJ8MQT68R78Ad8QZxEevHR68BzkwdsV8J+go/q0/hGCZRHXAcH/wCno/q0/hGATVUJq1b/AFxb/wAVP49mDpCOoB9cnxxBI7Wsf648fzNPEET09u2AMsRN/j24gp4j78Dr7h7cE475v4YCpVHwPj78EoqfJ07NEqMKjEBoiBVc6hNg20HpMwY0ngd/f/rc4qqtSGVHbDkNSPQDXNdosZjunpJ8MBz0K3bORRTQRCtoozHYkAHnBPnOWNiLSBfGWnQzOglqFHtNIVVK0tJWBqBYGZI7RIjT5xZgasHUyaNmaks+snSxVALnLEHSwYkcksLTJAvAhaKdJkaqlerRRUio1KmKag2hWCPIe4OnvMG/LgGmfbMlyFylIhWBR2NIsRySYJsYGn2D7IDU06VYugbIUNJYBrUDoUsNTC97CduYgWXbAV8slI1VbPVtRCDTqYlTKmV5t2AiZmG3k3py6olWmRnmFIaCEAcBobY6DoCmQJ26bAghupUa7yXy1KnrqKXhaLtpGshiS0MdYpkzcamjvGdTmlUKMjlzZbzSHNEeiCLCBaem/dFbI0wr0/lFRjTqIygJPZ1I7NEUBhzaqiGBAmDbcVOqCVqZ6sh6rV1TsZEdoTBBg/8A6kXwGup2oVCOH0Sx1SB2R06TyXiByiZJiwEgwCTdvopkZGgGggjVS82O0BWDpgjdoHUA4HLrlzRac27lKlqrM/aUywEqpmRKq20AAtaMUJlaYVz841DGgM2t7MRpEntJvBt036TgLkbMnVqyNGWIJM0TqYSQzXHNN/rRqmTcYPJ9uHRfkNBE1qSVanKXuwUD0lG0bxNtgDdi1Q1BnWIcadIMAgqyrJDAHSWYiI2a2oEjK3DqYWnSGeqBHQaB9RlOkKANenmkECOh+rKkN9Dtx2hGRoowgqVNKWYsA9xEcrOQTvBneMV5darBpyFEAK2iRTEkMQBpIEDr0BmxHW/ItRpPNTNdo4IC9pJKam0kLLGNRZV36DG+p5R0FJD1ApBIIYXsxUmBJ0yNzAwCvLHMoisuSoLU5gwUoNgukysRqJewJiBe+LvnbO2/Ix+2pyLjx3ifbHicNfnilqK6wCF13sCkAlgdioBEnFTeUmWUgGugJ2BMGxgyIkXtfuPccBgfiedIH5KJk27RL7R9Yxqv3x4xOLanEc5rpAZcaSB2k1F5SXgwZmyAmADOsXGmDr/pFQ0a+0BUMENrhjBggwRynUZ2EnYYOnx2iWRRUE1AGTuYHX6J6mKbGOkYBf8AOuc7TT8kGjWF1dqs6dUF4nbTLAb7Yqr8Sz66tOWWpBaD2iLqEnTbVy9L362FsNaflBl2IUVqZZm0gSJLdwHff7x3jFX9KcqCQ1ZFKz6RiwElvFYG/WMBjznE86HcU8tK6eRtdOxg3ILjVcjlttvecM+FZmq9Oa1PsnkgqGVhE2MqTuItgT5Q5cIH7anpYkBptI3H3j3jvxWvlPljHnlE7TIJtItG8dN/DAMYHjivgx/J6P6qn/AMZvn2jr7PtAH1FQp3LDcAddviRjVwb/p6P6qn/AMAp1+drW/OC/8A4aXfgwR65+PX8HFOnztb9aO79DSxJ7xM++fuwByI2sZ+P98Fqvt7/wDnuxVptsT918HoJ7x6oOAIrPT4j3Yu4ZRD0FDKrDU5uARIqvFj44zql4v7/wB/+2O4akrSAYBkNZohrrrqJHQQCwPsFuuAx5lqqV3K5JKgkBXACmNADEtpM76emw3AOkMhUqa1D5AIskagByrzRbTzRJBMj6xiCuomySNmqoFUa2JBXRU5ScuVA1hgNuexHgQb4wZTLIKTacz9UP2opONKKJUEiE0aqOqIBYa4jVJD1B4RRJBNKkSAB6CzAEAbbAdOmAPAsuRBoUSJn6NN+/bfCniOSdnbXnFRWIZUYKNPMNMS4kaha3heWnLlnIqq3zihClS4MBXUlTAPaaDKkC0hdYiJAIem+a6XORSpzUnWdK8076rc3twDcEoTejS9tNJ/dhHRywZNT5qnX0t2jxcFArrdUqE21CD3oLTcVLwuqqiOIBU0wI0AcvKxDa5JkgEzYx1AwHoG4LRKleypgFgxAUCWGzcsGfHxPfiU4PQVSq0qQUkEgIoBI2kARIwgatUCp+XpbtNbOAm5JBKkgwDCwYjv6E69Cpo/68A00LVXCr6JZ4JKkaRYiAZ5R4YBwfJ/L9KNIR3KB3bxEi2xkHBfM9GVPZUpQAKdCyoBkBTFgPDCKrk6sITxARrsSojtACdJbVyxBEMfXcDFxy9em418QpjSVZ1YIsqDcQX5Qwge+I1WBu/BKBJJpUiS2okoslpmTbebziKvAqDklqNJid5RTMtJmR9q/rwlphoKJn6fM8pAB0qJDKDrvz1E67giLkAKPC8xVRSOIB9YqRygBh6JKgMLC/ML3sb4D0I4RRnV2VOdOidK+jp06Zj0dNo2jFY8n8v+ho/s07gO7uA92ENNKg1f/wCjRL9mVVuXklw2ojWRGldMnvF7X15nKVWdnXPKELCF83pBJJCzNzpZYBPjBscA0+YqEEdlShmDkaFgv0YiLnxxYOEUZQ9nTmmAEOkSoEwFMWFz78LuELUTU9TOJWpiB9QBZuCzAxJkRPQ23wxbiNMLqNRQCuoSb6YJkL6RtPSbYCqj5P5dCGWlTDAyDoEgyTYxIF7AbY7+juWn6Cid/wA2nWfDxOL8vn6blgtRSVJ1AEWgwfYDadpwNPitEoHFRChIGqbSRyz3TM3jAQvBKAXSKVICSYCLEmJMRvyi/gO7ALwHLgg9jRlSCD2a2I2ItY+ONTZtAQC6AkSBqUSNpEnaeuKafE6LEBa1Ik7AOhJ22AN/SHvGAGrwulJfs6esc2rQs6gSQZiZkzONfDFijSFrU0/hGMdbiVKSnaLqnRpm+ogWj+8s903jGzh30NPb0F/hGAVKPOV7fnB/8NL/AEwW3Q995xUv0tf9YOv/AGaWLFjvPx7cBEi8D4+P3YO3cfv+7FTUZ29vq+P34KOl7fHv/wBcBBbwicW8IoKaatHN5wTJ27VjFjESB7sVkX+Pu+P8sUcInXT5hGirK63k+fPNojQY21WPN3RgK8xX0V2cUGJDgWFVmINL6QD0IPof3e+wxZbP0CQBkcwociSQ0E6wQXGohoJJlpPvga8xUIr1vygADVY1ag0fk56adCwec3Mb+vNlzU0Mozal+WHZ6sAckIUYRqNQqCZ1RWNgCBgHVTgVBwA1IEBQgBLegJAG97Ei94JGxIxA8nMv+iHf6T7/APt6/ee8zgz1PNhqjU69IAeihYW2tDJAa8SdyQbDlFS/LZIGayxMiBA2JtICTqtHjzGBYKDWhwCgpYrTgspRuZzKmJF28Bjm8ncuUVDSGlCxUS1ixliDqm5xhotmPNv29HToKVCSYaoBUgqpUAXKkxpkIegGKRTzpmcxQA5YgiYtMt2IvY3A6mwiwMv6OZa/mgJ3hnHSOjbgGx6TgqXk9l1VlWnCuBqGupeDIMlpDTBkQbDuwpWnnFYF8xR7PWrPDMGhWGrSez5VOkjT6xqJJJOsmaVarPmKSqSuggmzCqtvQNiAV0DVdoOqSSDFuAZfs+y7IBNRbSGYDUQQTZp2JEbRgs55P5eq2t6csTJOpxeAJhWAmFA9gwsfLZyeXM0QxuQSWsPsqynSOYTHeL9DZQGcKle3y7VAymwsFKGxGjq2k7bdR1DU3krlSCDSENuC9S8bSNWwi3djSnCqKlCEvTDBTqcwH9PdryTuZOF75TiHSvR9RS2zdyT9n2zsLYGlleIkAmrRU2MFAfWCVW/sOxA3BZg1r5NZaZFIC82Zxfv9L4k95waeT+XFIUuzHZgyBqffTpN9UkFTpImIOMNLI8QEDtqQG5kFj6tRpgR6lEXt3XUsnnYph6tIw5NTSCsoGQqFIQXs07A6u7AaF4BlwjIKY0uwZhqe7BiwMlpnUSZBuSZx2Y8ncvU06qc6VVVh6ghV2FmHfjM+Tz+o6a1HSSYlbgTYfRwbHr1gyQCGKjlc+FfVVolraDpMTqBOoBBbTqHXddiCWDRlvJzLU9WmkBrUqeZzykAFbsYEAC3QAdBiaPk5l1ptTWmNDtqYanu3eSWmeu+5PXGE8Pz/AOmpGZmdX2QBHJAuLwATNipwHzfxL9PSs5I6SumAGApQb820A/agQDHMeTeWdVV6QICqgGp/RQEKDDXsSJO4MGcUp5L5VWVhSgoQwOupYzIPpQea98OKYaBIE9Y2nrHhgiD3DAKD5P5cVO17MdpJbVqfcmdpiJvERc95llws+YpW/Np/CMGymDYYDhf0FL9Wn8IwCVlPa1rgecG/6qn92CMgb7xvt4RiCPOVb3FTvH6OniIHf8fvnASobefD4+OuLEBncf7W6/G+Acbfdfr3Y7s+5unf/qfi+AMz3/Hu9mKOFVBrpgo2opWIfm0AdvdB9XUbMRvCDfpYV6Aj3+6MRwhW5CH5dNQFNQme2bnCgdNrki9ovqDHXroMxV80dQLS4rMJPycydMALyjRM2NxecYaVXL9iw7AinaaYqVJ9ETUFPSLCmWYOOtG0GDhrWqVO3qxmUA5oU1brFExKlSBDc/WAJvsM2XqV9JAzVE1OQg9rK6ZSF0QSNTALrknz3U6RgMPF/kTVnBp1e0VwKjJpGqGkyWa66nM6RNhO6zVRr5CQVo1IVpB1EHUGDiFLwRqi87rt3+gzSZ7UxpNT0SdIOrVHS5ESPXFvZip2zyDUatCBdi2sAe8WEfv9uAwIMpUKhaVQ9uwc6i4Eq7JJOo3lm5RaIkiVwpetw6AFoVWBsZeoDfSIsxJGmo9puUgAyDj1JpZ0lfOUuWnzAB71TTcSwgymsoY8D6jQaXEG/O0Y1alK9oJSTEjSZkRN4v3icAqzAyKaPNVSGXUOd7HVoWeciPS5hIhVjVqElmTkF7Kk1JpWCqgtC6xTYizayY0xa+w3OHb0M/oWGoipLlvpNJ5QEERJEljEg2SSYM1VsnmeUNUUuAhALkAP2rEnSUkypUA2IKnvJIJMueHNTYilVVaY1ESRYsi201OpIPcZMYsyGcyFGoDTSsDTU6SCSIJIYAGp3i8ju6CzSs3EF3fLC8LPabnlUSdySR3SYHfLYcSpqq9pURSZB84ANS2eJPQ2I6dcAnXy6okm1S28hZ6bjV3n1WJJUXw54bxNa4JSeVtJDCDPqk2/0ONYaYPNHrOOkeOAnS3hgoPhgAR3YMEYDtJxOk4EuMcGGALSe/EkHvxEjESMBMN4Y6DjgRiJHdgOcmD7cBwr6Cl+rT+EY6oRpPqxHCyOwpfq0/hGATMPO1rfnN//ABU/j/jAspnbY2/2xMDXWmfpP/rp+vB9mD1J9t4wEBTFh4eyf9MQRe47u/46YLSPH4/5wJUeM+vAQogyB7/jw/4xjyucy9JkZ9Qq6GEKrGUNeoBIUH6x9hI7xja9P4IH/PTC09iFQVqdU6lclld4hMwQBopuGJD1liFnm8MBoavky4qdo3n9ZBvpOmnpck6bAIfrWF9r4ClRyLU+zFcFGIgdssFgAgZTvIOmI5QVWBgH4nw7TDAsAXEtSrtBLN2lyp3NNixn6pnrgU4nw+WAptqEnT2NbUY8NPrmY3abEyDHMeR1B3d2DEuZa+7Spmf7sQdtTRFo6h5HUELMvaAsjIeceiwUE7XaFFzJ9pJxCeVuWZKjIzN2S6mVUefSK6V1ABmLDSADckd+ApeWOWLFdT6pIEU3fUNWkMpRWkExH9oDe2AOp5G0GFMQ/mxC8wNtTmGEcw52EdxxGT8jKFN0ddetGVp1C5VYGrl28J6xsAAeX8rMq7Ki1DqYiB2dUbtpEygiW7+8d+G9sAgreQlA+gzoR3FSIkEypWDOke4b7YsHkNlrWe0RzCwljYxI9I7R75JfKPDHAYBI/kdQNM0+fSX1+ko5tIW0LAEAbbRaBIxop+TdJV0qXA0Mh5hdGYtBtFmJIiInuwybfuxw9eAQt5C5clidctEnWJttfT8QO4Q8yuWFNFQbKABMTAEAWA6WweJBwBBfViNPqwMeOOjATpOOAPhjox2AmPVjgp8MQRjr+GAML6sRpPfiB68RgIrKdJuNjjuFjzFL9Wn8IwNY8pjoD+7HcNHmaX9hOn9UYBMxipWHfU6fqkxLGPj/ADxBcCpWv+c/+qnGONQe3/brJ+IwHAW2Ph9/+WJSrb477YAN6+6N/wDP24ugb/HxGAEkj933dfj3YWV+CGoKbrRp1YVh5wU4J7V9yRrgCTAYCSO4gs1bfv8Ajvxt4THYoP7X8bYDzC8AqXIyWU3G6abiNUS02IIBJ5rEQN9FPyZ84oOTygpwkkC4MDWAJuAdWm3QfaJX0GVrTVqjWGhl5ZMpyKAIiIJDG375hDlqVR0qhc1LWgmrVhYqHqQIWOW1zBuJkBiPk3VkEZPKrBWQpWGAB1CSZvII2jSLxJN+Q8mTpXtMnltWtZIj0N2YaW3EwLT4HfDTK5SqGp/lCtDFnHaM3aggj0TZAFOoKsqCF6Yx0qObdUdc3SIE6SPRMgASNHNtN78xgiQQGejwCotUMuUyyxpIJjlYFiYhtU3UTcWnStwWlavnQqFaNEmCXUvABmyq2rfT12v02GdXzNN6ZqZqkyM4UiFlreiuikIMXM7QNhiEp1oQVcwjOWLHRUdAV0KJDIvLpJDaY0sWvvgNLVs90pULTuzc3ds5CzHjBYbhSTyZjO61Bo0tEgMQwkCRJE1PsyRbcgXA1HNRyGegAZqmVCxOnUSZInUyEk+M79LHVpGWz0J52jMHWdO7a5BA7PYJaLTfY8+AdR4Y7ThHSymfBXVWpNdSw0xygjWB5rcjY2jxkaZoZDOdoS1ZCmpiANX2WVZGkSvonRMb3J5sA80+GOA8MIfkWf0/9RS1QPqAiYM/mwd4+/bYvaYsAZJi/j7gP3DATHhjo8MF78cPbgIC+GJ0+GO9+J9+AjT4YmPDHT68TgB0+GO0+GJjwOOPtwFVdOVrfVP7sFw2exp/2F/hGOrjlbfY/uxPDfoaf9hf4RgEn5yt3ip3f9tMRUPQ7eG33+zBlz2lb9Z/9dP7/jbEE3n2e7x64AAev7huPG2DLHvt8eOCFSRb9+J19cAHaRf/AC+7EZTjlKlTRHeGIkCDcNUZbeogz3DBhryDvb/bFnC+H0nooWpoxOq5VSfTYbkHpgAy/GMr2hK1wWcxGtyJGkQFPKvpLYAbnxxmelkQukuAHYj6SpdlYMYOreWFwb6hvOGWXy1E1GApU1amwghUm6o0iBI9Ie4eGEtPjlAUqhXL0wKZB0qUiTVAmAljqUPYEnSIBMYAMpR4Yk6WUQrTL1PRZSCYJ+ySNXjvtixuG8OUNTJUSy1GGupqLaeUm8mVeY/rXGLMrnMsxpD5PSAaowWBTbQYiagC+bYsFSO8i9rZcxxvJO6M1AGSSX0rIML3DU4J6GJ0bEwCFop8O0CmHTSTrEVHPQidU3EA9T1PjiF4Rw8wFv2kwFqVLgjSW9Kyad/Dwxdl+MZJ2Sn2QUs0IGpU41QJiCY9FR/6+yU4vl301Eo02LN2YZ9CWFMEgsVMGGKhesHYYC3IZ/J0FK06oCklvSdrmCSCZ3DA23mcav6S5bb5RTkb39f4T7sJBx3h8CaC6tMwKKG20aiAD6IHdt3GNHz1w8CmdCDUNaeZUGFcKCLWOoCALmLSYGAcPxqgGZe1XUgZmUGSAolreEY48ZoABjVUA2knqDBnuv12wop+UOQcgaV84QvNSUajUbrNyCxM9N53EhQ4rkajGkKNOELCOyWAqg1CQun7anl3mZvbANz5RZa47enbeGmLE3jpCkz4YvbidITNVeUwbixvY+4/+p7jjzr8Z4aVk0VKiDeghjlMQN9gw22B6Y9G3DKLjmpIZOohkU8xFybele5wGZfKTLWiuh3FjNwASD3WI3wVPyjy5E9qANJczbSoCkl/s+ku/fgzwHLEAGhRgbDs0/0xNHgWXSdNCksiDFNBIkGLDaVU/wB0dwwAvx+gFDdqpUkAFTN7d3QBgSegwLeUmWEzXpiN5YCPXPS4v4jvE3fM1AgA0aUCY5FtqADRa0gAeoDA0+AZcT5pDLFrqDcxtOwsLeGAp/pRlpI7UW03+rBDXB2I5TPdI7xjSeL0dZQ1k1qGJXUJAUS090DfuxHzHl/0NLcN9GnpDYi24k38cWHhdE6ppIdWoNKLcNOqbXmTPfJ78BT8+UIk1QBeCTAIAkle8ePge7Ar5R5UsF7enJJAGobjf949+LqvBaDCGpId/qraSSYMWOok+snvx1Lg1BQAKSACI5R0mL7zc38T34DRXHK1+h/dieHDzNP+wv8ACMRXHI3dpP7sTwz6Gl/YT+EYBIqntK1/znf/ANunjmpnp+/rjBneIGnXqLqoLrqcoqMwLebpgxaOoEeI78A3Em2L5WSJjtTcRMi1xF52g4BmFMb/ABOLEU9/vwlbiTiefLR186QPby29IX/reIxZ8uefSyw3gdqwMdfqTgGoG/sxr4Rain97+NsI6GcdrqaDTBlartMgHpT2iD7sbuF5ur2YUCjIBYg1HkBneCR2dgSrCf6pwG7K1H7WqGMpK6boYsJEKAwmdmnbe8YSrmc12VUmspYRpJehA85eSLCVsSdjssiDty/aLVdgaBZoLL2xtpFrClNryTe99hC0cCcKyA0ub/vXGl9UiMvYhgb9ItGA35KtmdSAurQ5Fbnp9xGmmFAIAkPD80LHrqNbiJvooyAJUNYmxvLE7TAkb7ncZ04a1M0zrog0SSgOYAjowPmAW5SVOqSAxuDfGQeTbQs1wR9X8qa4aN9VEhidBMwBIsJWcA1Obz66yyUdOhypLRz/AFAZqejvPrF9zg6i50gbgwxgGkYbtGgOWF10FANJmQdR64WZfgDKzHtlYumkzmBfUVh4+T3bkEHunALwMrTCfKFA1agTmhP0ZUATQ9HS23qwDFszxHYU6E92q8TAv2o9+kbmNrnmM5nlMLRpnkUyWKjVp576+jBrd2m5kkL28nngTVFzb8pI1TMAacuJO4EdJG2IHk86q6mqDrTSdWaJ5Sy3hqBEcujaCCRgGGazGfnzdOkwhdz10rqA84OXVI67zNr1jNcQ1A9nSKgHZhB5hBvVm0Ei8ENeDCjAPJtp+m9IzHyonV6QgTQJ+sRy+PecDlOFaKykV1LB40HNEguBpII+T8xBaL9T0MQDWjms/PNRpAaWuG2cJKj6Q2LSpsI78dlc3ntcVKdHTzSQwGk6SUnzjGJ0g8vfEgAlcvAKhWnFcaURArDMtLKGZwzN2MMCCLgbJueh0PJ9gjhXUqwdZGYJC6mDNH5PHSDM2JnfAaBnuImYpUbAEXEkGLx2xA2bqRtexJJczxHUdVKno1AyGSQvLIEuAZhrsAbzGyjCnAX0FFrLcrLfKmZwq9oQFYURpI1k3kcm2LcjwapSYedDmCAr5pr8mg2+T3222lfDAeqV5G4+AD+4/fgp8cIOGZN6BKqKTEhQQa5mFFjAoA/WJ9o6AY3/ACqr9mhHf27dJn8z4fccAx9uJHrwsOcqfZodL9u3Xb8z16d+JTO1SCQuXIG5FdoHrPY2wDL24724XPnKo3XLj112Hr3o9MQuZrnanQPqrufV+Y7sBszXoPf6rfuOC4d9DT/sL/CMLszVzGhvN0fRb89U7v1GGGTMU0t9Vf3DAed4p5NmrUZmpLUEtBNTTZlQNI0Hm5LEGR0iTjBS8jCJIogEmTGYa7WOq6elIDTe/ux2OwHHyLkyaA1SYIrmQCSTpOmwlmMePqiU8i4BUUIVoJAr7kTG6zaSN8RjsBr4f5OtRLFKEM3pE1gZgkgmRcyT7/ARop8FcrFSix5QrBa4CsAzssiBsXPwBiMdgLs1wjtGl6DNvvWW+pVRgR3MigH1nvxUPJxeuXqHeZrjmk31XvPXv6ycRjsAfzGIA7CpA0/nlPoklJnuJMeu+IHARpIGVcSwYxWS7DXBPSfONffbuERjsAD+TwMfkz2UL9MnogEAe4naN/AQa8Ahi3yeoSdz2yfaVv4lH+UY7HYAR5OgAAZeqABECsno3gH1amg7y7Xvi35gW35M/KNKntUJVTrkAkyBFRx6j4DHY7ADS4DpCBaNVQnokVadr6uvjf8A4GC+Z2Duwo1gamrXprUxIaJG/gIIv4kWxOOwBpwmFC/J30hHQDXSsjsCUEnYRAHQWxSOAQip2FaFLMPPJIY7mZuYESZsx78djsAdTggaQcvUIb0h2lIAjTpIMEW0yP77eECeAzvSrkXF6tK4M6p631uD15zjsdgLKHCCjq60qoKgAecpGQFCiep5RG+KV8nQohaNYcum1Wn6MMNNzAADvERGsx4djsAdPgQAYdhV5iSfOUrljLnf6xMnu6acdl+CaFKrRrBeW3aUfqGVI8Rtfvx2OwAv5Ogz5mtckx2tPdp1EXtqJkx12jGrh3DTQ+joVBaL1KZtJPf3sT7cdjsBpr1KxUgUGkgj06fUHfmxqoiFA7gB92Ix2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7657" name="Picture 9" descr="https://encrypted-tbn1.gstatic.com/images?q=tbn:ANd9GcQTEh3hELyKxmy6e4qH-ySzZ5S6nbSRTR35NukztDrx7wLtoLS8i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143248"/>
            <a:ext cx="2879453" cy="2970659"/>
          </a:xfrm>
          <a:prstGeom prst="rect">
            <a:avLst/>
          </a:prstGeom>
          <a:noFill/>
        </p:spPr>
      </p:pic>
      <p:pic>
        <p:nvPicPr>
          <p:cNvPr id="12" name="Picture 1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428736"/>
            <a:ext cx="2998805" cy="211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034" y="1500175"/>
            <a:ext cx="8229600" cy="3643338"/>
          </a:xfrm>
        </p:spPr>
        <p:txBody>
          <a:bodyPr/>
          <a:lstStyle/>
          <a:p>
            <a:r>
              <a:rPr lang="es-EC" dirty="0" smtClean="0"/>
              <a:t>Modelo Conceptual</a:t>
            </a:r>
          </a:p>
          <a:p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y Diseño</a:t>
            </a:r>
            <a:endParaRPr lang="es-EC" dirty="0"/>
          </a:p>
        </p:txBody>
      </p:sp>
      <p:pic>
        <p:nvPicPr>
          <p:cNvPr id="29697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642918"/>
            <a:ext cx="2786082" cy="324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Proceso alternativo"/>
          <p:cNvSpPr/>
          <p:nvPr/>
        </p:nvSpPr>
        <p:spPr>
          <a:xfrm>
            <a:off x="1071538" y="3000372"/>
            <a:ext cx="2928958" cy="571504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Diagrama de Clases</a:t>
            </a:r>
            <a:endParaRPr lang="es-EC" dirty="0"/>
          </a:p>
        </p:txBody>
      </p:sp>
      <p:sp>
        <p:nvSpPr>
          <p:cNvPr id="7" name="6 Proceso alternativo"/>
          <p:cNvSpPr/>
          <p:nvPr/>
        </p:nvSpPr>
        <p:spPr>
          <a:xfrm>
            <a:off x="1071538" y="4714884"/>
            <a:ext cx="2928958" cy="571504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Diagrama de Secuencia</a:t>
            </a:r>
          </a:p>
        </p:txBody>
      </p:sp>
      <p:pic>
        <p:nvPicPr>
          <p:cNvPr id="29698" name="Picture 2" descr="Ingresar usuar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14818"/>
            <a:ext cx="421932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034" y="1500175"/>
            <a:ext cx="8229600" cy="3643338"/>
          </a:xfrm>
        </p:spPr>
        <p:txBody>
          <a:bodyPr/>
          <a:lstStyle/>
          <a:p>
            <a:r>
              <a:rPr lang="es-EC" dirty="0" smtClean="0"/>
              <a:t>Modelo Conceptual</a:t>
            </a:r>
          </a:p>
          <a:p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y Diseño</a:t>
            </a:r>
            <a:endParaRPr lang="es-EC" dirty="0"/>
          </a:p>
        </p:txBody>
      </p:sp>
      <p:sp>
        <p:nvSpPr>
          <p:cNvPr id="6" name="5 Proceso alternativo"/>
          <p:cNvSpPr/>
          <p:nvPr/>
        </p:nvSpPr>
        <p:spPr>
          <a:xfrm>
            <a:off x="1071538" y="2285992"/>
            <a:ext cx="2928958" cy="571504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Diagrama de Estado</a:t>
            </a:r>
            <a:endParaRPr lang="es-EC" dirty="0"/>
          </a:p>
        </p:txBody>
      </p:sp>
      <p:sp>
        <p:nvSpPr>
          <p:cNvPr id="7" name="6 Proceso alternativo"/>
          <p:cNvSpPr/>
          <p:nvPr/>
        </p:nvSpPr>
        <p:spPr>
          <a:xfrm>
            <a:off x="1071538" y="5286388"/>
            <a:ext cx="2928958" cy="571504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Diagrama de Implementación</a:t>
            </a:r>
          </a:p>
        </p:txBody>
      </p:sp>
      <p:sp>
        <p:nvSpPr>
          <p:cNvPr id="8" name="7 Proceso alternativo"/>
          <p:cNvSpPr/>
          <p:nvPr/>
        </p:nvSpPr>
        <p:spPr>
          <a:xfrm>
            <a:off x="1071538" y="3786190"/>
            <a:ext cx="2928958" cy="571504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Diagrama de Despliegue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285860"/>
            <a:ext cx="295418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Desplieg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000372"/>
            <a:ext cx="3429024" cy="171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Implementa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857760"/>
            <a:ext cx="3522889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Modelo Navegacional</a:t>
            </a:r>
            <a:endParaRPr lang="es-EC" dirty="0"/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y Diseño</a:t>
            </a:r>
            <a:endParaRPr lang="es-EC" dirty="0"/>
          </a:p>
        </p:txBody>
      </p:sp>
      <p:pic>
        <p:nvPicPr>
          <p:cNvPr id="28673" name="Picture 1" descr="Asiste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1"/>
            <a:ext cx="7858180" cy="395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Modelo de Presentación</a:t>
            </a:r>
            <a:endParaRPr lang="es-EC" dirty="0"/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y Diseño</a:t>
            </a:r>
            <a:endParaRPr lang="es-EC" dirty="0"/>
          </a:p>
        </p:txBody>
      </p:sp>
      <p:pic>
        <p:nvPicPr>
          <p:cNvPr id="31746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86058"/>
            <a:ext cx="4429156" cy="307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857628"/>
            <a:ext cx="3571900" cy="253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071678"/>
            <a:ext cx="39852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Modelo de Tareas</a:t>
            </a:r>
            <a:endParaRPr lang="es-EC" dirty="0"/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y Diseño</a:t>
            </a:r>
            <a:endParaRPr lang="es-EC" dirty="0"/>
          </a:p>
        </p:txBody>
      </p:sp>
      <p:pic>
        <p:nvPicPr>
          <p:cNvPr id="32770" name="Picture 2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3"/>
            <a:ext cx="421498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85926"/>
            <a:ext cx="419488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Justificación del problema</a:t>
            </a:r>
          </a:p>
          <a:p>
            <a:r>
              <a:rPr lang="es-EC" dirty="0" smtClean="0"/>
              <a:t>Marco Teórico</a:t>
            </a:r>
          </a:p>
          <a:p>
            <a:r>
              <a:rPr lang="es-EC" dirty="0" smtClean="0"/>
              <a:t>Desarrollo del sistema</a:t>
            </a:r>
          </a:p>
          <a:p>
            <a:r>
              <a:rPr lang="es-EC" dirty="0" smtClean="0"/>
              <a:t>Conclusiones</a:t>
            </a:r>
          </a:p>
          <a:p>
            <a:r>
              <a:rPr lang="es-EC" dirty="0" smtClean="0"/>
              <a:t>Recomendaciones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AGENDA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Implementación</a:t>
            </a:r>
            <a:endParaRPr lang="es-EC" dirty="0"/>
          </a:p>
        </p:txBody>
      </p:sp>
      <p:sp>
        <p:nvSpPr>
          <p:cNvPr id="6" name="5 Proceso alternativo"/>
          <p:cNvSpPr/>
          <p:nvPr/>
        </p:nvSpPr>
        <p:spPr>
          <a:xfrm>
            <a:off x="5786446" y="5214950"/>
            <a:ext cx="3143304" cy="571504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Sistema de Administración</a:t>
            </a:r>
            <a:endParaRPr lang="es-EC" dirty="0"/>
          </a:p>
        </p:txBody>
      </p:sp>
      <p:sp>
        <p:nvSpPr>
          <p:cNvPr id="8" name="7 Proceso alternativo"/>
          <p:cNvSpPr/>
          <p:nvPr/>
        </p:nvSpPr>
        <p:spPr>
          <a:xfrm>
            <a:off x="571472" y="2214554"/>
            <a:ext cx="3000396" cy="571504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Sitio Web</a:t>
            </a:r>
            <a:endParaRPr lang="es-EC" dirty="0"/>
          </a:p>
        </p:txBody>
      </p:sp>
      <p:pic>
        <p:nvPicPr>
          <p:cNvPr id="33794" name="Imagen 2" descr="C:\Users\gnolivos\Desktop\1.jpg"/>
          <p:cNvPicPr>
            <a:picLocks noChangeAspect="1" noChangeArrowheads="1"/>
          </p:cNvPicPr>
          <p:nvPr/>
        </p:nvPicPr>
        <p:blipFill>
          <a:blip r:embed="rId2"/>
          <a:srcRect l="15117" r="14948"/>
          <a:stretch>
            <a:fillRect/>
          </a:stretch>
        </p:blipFill>
        <p:spPr bwMode="auto">
          <a:xfrm>
            <a:off x="4500562" y="1285860"/>
            <a:ext cx="4071966" cy="255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Imagen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75150"/>
            <a:ext cx="5462588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C" dirty="0" smtClean="0"/>
              <a:t>La metodología de desarrollo UWE, permite diseñar e implementar sistemas de manera personalizada basada en los requerimientos del cliente, que en conjunto con los diagramas de caso de uso, de clases, de contenido, de navegación, de presentación y de actividades, facilitan y optimizan el desarrollo del sistema</a:t>
            </a:r>
          </a:p>
          <a:p>
            <a:pPr algn="just"/>
            <a:endParaRPr lang="es-EC" dirty="0" smtClean="0"/>
          </a:p>
          <a:p>
            <a:pPr lvl="0" algn="just"/>
            <a:r>
              <a:rPr lang="es-ES" dirty="0" smtClean="0"/>
              <a:t>Utilizar una metodología denominada UWE adapta los procesos al desarrollo del software específico, permitiendo fácilmente incorporar y contemplar cambios en los requisitos. Es por esto que el uso de este tipo de procesos para el desarrollo web es muy importante.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C" dirty="0" smtClean="0"/>
              <a:t>Al establecer una metodología de desarrollo de software, al desarrollar un sistema web, permite obtener eficiencia de costos, ayuda al entendimiento y análisis del funcionamiento del sistema y la creación de mejores productos, constituyendo una fase relevante en el desarrollo de software</a:t>
            </a:r>
          </a:p>
          <a:p>
            <a:pPr algn="just"/>
            <a:endParaRPr lang="es-EC" dirty="0" smtClean="0"/>
          </a:p>
          <a:p>
            <a:pPr lvl="0" algn="just"/>
            <a:r>
              <a:rPr lang="es-ES" dirty="0" smtClean="0"/>
              <a:t>Es indispensable realizar un análisis profundo de los requerimientos antes de comenzar con el diseño del sistema; las entrevistas con los usuarios y el total conocimiento de los procesos involucrados deben ser tomados en cuenta por el equipo encargado del desarrollo de la aplicación. 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 smtClean="0"/>
          </a:p>
          <a:p>
            <a:r>
              <a:rPr lang="es-EC" dirty="0" smtClean="0"/>
              <a:t>INTRODUCCIÓN</a:t>
            </a:r>
          </a:p>
          <a:p>
            <a:endParaRPr lang="es-EC" dirty="0" smtClean="0"/>
          </a:p>
          <a:p>
            <a:r>
              <a:rPr lang="es-EC" dirty="0" smtClean="0"/>
              <a:t>PLANTEAMIENTO DEL PROBLEMA</a:t>
            </a:r>
          </a:p>
          <a:p>
            <a:pPr>
              <a:buNone/>
            </a:pPr>
            <a:endParaRPr lang="es-EC" dirty="0" smtClean="0"/>
          </a:p>
          <a:p>
            <a:r>
              <a:rPr lang="es-EC" dirty="0" smtClean="0"/>
              <a:t>OBJETIVOS</a:t>
            </a:r>
          </a:p>
          <a:p>
            <a:endParaRPr lang="es-EC" dirty="0" smtClean="0"/>
          </a:p>
          <a:p>
            <a:r>
              <a:rPr lang="es-EC" dirty="0" smtClean="0"/>
              <a:t>ALCANCE</a:t>
            </a:r>
          </a:p>
          <a:p>
            <a:endParaRPr lang="es-EC" u="sng" dirty="0" smtClean="0"/>
          </a:p>
          <a:p>
            <a:endParaRPr lang="es-EC" u="sng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JUSTIFICACIÓN DEL PROBLEMA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>
            <a:normAutofit/>
          </a:bodyPr>
          <a:lstStyle/>
          <a:p>
            <a:endParaRPr lang="es-EC" dirty="0" smtClean="0"/>
          </a:p>
          <a:p>
            <a:r>
              <a:rPr lang="es-EC" dirty="0" smtClean="0"/>
              <a:t>INTRODUCCIÓN</a:t>
            </a:r>
          </a:p>
          <a:p>
            <a:endParaRPr lang="es-EC" dirty="0" smtClean="0"/>
          </a:p>
          <a:p>
            <a:pPr>
              <a:buNone/>
            </a:pPr>
            <a:endParaRPr lang="es-EC" sz="1800" dirty="0" smtClean="0"/>
          </a:p>
          <a:p>
            <a:pPr algn="just"/>
            <a:r>
              <a:rPr lang="es-EC" sz="1800" dirty="0" smtClean="0"/>
              <a:t>La elaboración de un sistema Web para el control de un taller automotriz hace el trabajo del personal más fácil.</a:t>
            </a:r>
          </a:p>
          <a:p>
            <a:pPr algn="just"/>
            <a:endParaRPr lang="es-EC" sz="1800" dirty="0" smtClean="0"/>
          </a:p>
          <a:p>
            <a:pPr algn="just"/>
            <a:r>
              <a:rPr lang="es-EC" sz="1800" dirty="0" smtClean="0"/>
              <a:t>Este proyecto nace a partir de las necesidades que tiene la empresa para brindar un mejor servicio.</a:t>
            </a:r>
          </a:p>
          <a:p>
            <a:pPr algn="just"/>
            <a:endParaRPr lang="es-EC" sz="1800" dirty="0" smtClean="0"/>
          </a:p>
          <a:p>
            <a:pPr algn="just"/>
            <a:r>
              <a:rPr lang="es-EC" sz="1800" dirty="0" smtClean="0"/>
              <a:t>Utilizar una metodología web permitirá mejorar los procesos al desarrollar el sistema.</a:t>
            </a:r>
          </a:p>
          <a:p>
            <a:pPr algn="just"/>
            <a:endParaRPr lang="es-EC" sz="1800" dirty="0" smtClean="0"/>
          </a:p>
          <a:p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Marcador de contenido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>
            <a:normAutofit/>
          </a:bodyPr>
          <a:lstStyle/>
          <a:p>
            <a:endParaRPr lang="es-EC" dirty="0" smtClean="0"/>
          </a:p>
          <a:p>
            <a:r>
              <a:rPr lang="es-EC" dirty="0" smtClean="0"/>
              <a:t>PLANTEAMIETO DEL PROBLEMA</a:t>
            </a:r>
          </a:p>
          <a:p>
            <a:endParaRPr lang="es-EC" dirty="0" smtClean="0"/>
          </a:p>
          <a:p>
            <a:pPr>
              <a:buNone/>
            </a:pPr>
            <a:endParaRPr lang="es-EC" sz="1800" dirty="0" smtClean="0"/>
          </a:p>
          <a:p>
            <a:r>
              <a:rPr lang="es-EC" sz="1800" dirty="0" smtClean="0"/>
              <a:t>Baja tecnología en el proceso de ingreso de la información.</a:t>
            </a:r>
          </a:p>
          <a:p>
            <a:endParaRPr lang="es-EC" sz="1800" dirty="0" smtClean="0"/>
          </a:p>
          <a:p>
            <a:r>
              <a:rPr lang="es-EC" sz="1800" dirty="0" smtClean="0"/>
              <a:t>La mala elaboración de reportes y órdenes de trabajo.</a:t>
            </a:r>
          </a:p>
          <a:p>
            <a:endParaRPr lang="es-EC" sz="1800" dirty="0" smtClean="0"/>
          </a:p>
          <a:p>
            <a:r>
              <a:rPr lang="es-EC" sz="1800" dirty="0" smtClean="0"/>
              <a:t>Bajo control de procesos y actividades.</a:t>
            </a:r>
          </a:p>
          <a:p>
            <a:endParaRPr lang="es-EC" sz="1800" dirty="0" smtClean="0"/>
          </a:p>
          <a:p>
            <a:r>
              <a:rPr lang="es-EC" sz="1800" dirty="0" smtClean="0"/>
              <a:t>Falta de organización en el personal.</a:t>
            </a:r>
          </a:p>
          <a:p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3"/>
          </a:xfrm>
        </p:spPr>
        <p:txBody>
          <a:bodyPr/>
          <a:lstStyle/>
          <a:p>
            <a:r>
              <a:rPr lang="es-EC" dirty="0" smtClean="0"/>
              <a:t>OBJETIVO GENERAL</a:t>
            </a:r>
          </a:p>
          <a:p>
            <a:endParaRPr lang="es-EC" dirty="0" smtClean="0"/>
          </a:p>
          <a:p>
            <a:pPr lvl="1"/>
            <a:r>
              <a:rPr lang="es-EC" dirty="0" smtClean="0"/>
              <a:t>Automatizar el control de información del taller técnico automotriz mediante un sistema Web que mejore, optimice y gestione los procesos y actividades, generando un registro de manera segura, precisa y eficiente que facilite la toma de decisiones a la hora de plantear un diagnóstico que responda la necesidad del cliente.</a:t>
            </a:r>
          </a:p>
          <a:p>
            <a:endParaRPr lang="es-EC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3"/>
          </a:xfrm>
        </p:spPr>
        <p:txBody>
          <a:bodyPr/>
          <a:lstStyle/>
          <a:p>
            <a:r>
              <a:rPr lang="es-EC" dirty="0" smtClean="0"/>
              <a:t>OBJETIVOS ESPECÍFICOS</a:t>
            </a:r>
          </a:p>
          <a:p>
            <a:endParaRPr lang="es-EC" dirty="0" smtClean="0"/>
          </a:p>
          <a:p>
            <a:r>
              <a:rPr lang="es-EC" sz="1800" dirty="0" smtClean="0"/>
              <a:t>Identificar los requerimientos específicos de la aplicación</a:t>
            </a:r>
          </a:p>
          <a:p>
            <a:endParaRPr lang="es-EC" sz="1800" dirty="0" smtClean="0"/>
          </a:p>
          <a:p>
            <a:r>
              <a:rPr lang="es-EC" sz="1800" dirty="0" smtClean="0"/>
              <a:t>Determinar la metodología UWE para definir vistas especiales representadas gráficamente por diagramas UML</a:t>
            </a:r>
          </a:p>
          <a:p>
            <a:endParaRPr lang="es-EC" sz="1800" dirty="0" smtClean="0"/>
          </a:p>
          <a:p>
            <a:r>
              <a:rPr lang="es-EC" sz="1800" dirty="0" smtClean="0"/>
              <a:t>Analizar resultados de uso de la metodología UWE aplicada al desarrollo del sistema</a:t>
            </a:r>
          </a:p>
          <a:p>
            <a:endParaRPr lang="es-EC" sz="1800" dirty="0" smtClean="0"/>
          </a:p>
          <a:p>
            <a:r>
              <a:rPr lang="es-EC" sz="1800" dirty="0" smtClean="0"/>
              <a:t>Realizar el diseño del sistema Web propuesto</a:t>
            </a:r>
          </a:p>
          <a:p>
            <a:endParaRPr lang="es-EC" sz="1800" dirty="0" smtClean="0"/>
          </a:p>
          <a:p>
            <a:r>
              <a:rPr lang="es-EC" sz="1800" dirty="0" smtClean="0"/>
              <a:t>Implementar la aplicación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contenido"/>
          <p:cNvSpPr txBox="1">
            <a:spLocks/>
          </p:cNvSpPr>
          <p:nvPr/>
        </p:nvSpPr>
        <p:spPr>
          <a:xfrm>
            <a:off x="428596" y="78579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C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C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ALCANCE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C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s-EC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C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C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C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Proceso alternativo"/>
          <p:cNvSpPr/>
          <p:nvPr/>
        </p:nvSpPr>
        <p:spPr>
          <a:xfrm>
            <a:off x="285720" y="4000504"/>
            <a:ext cx="3786214" cy="571504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Sistema de Administración</a:t>
            </a:r>
            <a:endParaRPr lang="es-EC" dirty="0"/>
          </a:p>
        </p:txBody>
      </p:sp>
      <p:sp>
        <p:nvSpPr>
          <p:cNvPr id="5" name="4 Proceso alternativo"/>
          <p:cNvSpPr/>
          <p:nvPr/>
        </p:nvSpPr>
        <p:spPr>
          <a:xfrm>
            <a:off x="4500562" y="3643314"/>
            <a:ext cx="3929090" cy="2928958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Usuarios</a:t>
            </a:r>
          </a:p>
          <a:p>
            <a:pPr algn="ctr"/>
            <a:r>
              <a:rPr lang="es-EC" dirty="0" smtClean="0"/>
              <a:t>Áreas</a:t>
            </a:r>
          </a:p>
          <a:p>
            <a:pPr algn="ctr"/>
            <a:r>
              <a:rPr lang="es-EC" dirty="0" smtClean="0"/>
              <a:t>Empleados</a:t>
            </a:r>
          </a:p>
          <a:p>
            <a:pPr algn="ctr"/>
            <a:r>
              <a:rPr lang="es-EC" dirty="0" smtClean="0"/>
              <a:t>Perfiles</a:t>
            </a:r>
          </a:p>
          <a:p>
            <a:pPr algn="ctr"/>
            <a:r>
              <a:rPr lang="es-EC" dirty="0" smtClean="0"/>
              <a:t>Productos y Servicios</a:t>
            </a:r>
          </a:p>
          <a:p>
            <a:pPr algn="ctr"/>
            <a:r>
              <a:rPr lang="es-EC" dirty="0" smtClean="0"/>
              <a:t>Ó</a:t>
            </a:r>
            <a:r>
              <a:rPr lang="es-EC" dirty="0" smtClean="0"/>
              <a:t>rdenes </a:t>
            </a:r>
            <a:r>
              <a:rPr lang="es-EC" dirty="0" smtClean="0"/>
              <a:t>de Trabajo</a:t>
            </a:r>
          </a:p>
          <a:p>
            <a:pPr algn="ctr"/>
            <a:r>
              <a:rPr lang="es-EC" dirty="0" smtClean="0"/>
              <a:t>Reportes</a:t>
            </a:r>
            <a:endParaRPr lang="es-EC" dirty="0"/>
          </a:p>
        </p:txBody>
      </p:sp>
      <p:sp>
        <p:nvSpPr>
          <p:cNvPr id="6" name="5 Proceso alternativo"/>
          <p:cNvSpPr/>
          <p:nvPr/>
        </p:nvSpPr>
        <p:spPr>
          <a:xfrm>
            <a:off x="285720" y="2143116"/>
            <a:ext cx="3786214" cy="571504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Sitio Web</a:t>
            </a:r>
            <a:endParaRPr lang="es-EC" dirty="0"/>
          </a:p>
        </p:txBody>
      </p:sp>
      <p:sp>
        <p:nvSpPr>
          <p:cNvPr id="7" name="6 Proceso alternativo"/>
          <p:cNvSpPr/>
          <p:nvPr/>
        </p:nvSpPr>
        <p:spPr>
          <a:xfrm>
            <a:off x="4500562" y="357166"/>
            <a:ext cx="3929090" cy="2928958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Inicio</a:t>
            </a:r>
          </a:p>
          <a:p>
            <a:pPr algn="ctr"/>
            <a:r>
              <a:rPr lang="es-EC" dirty="0" smtClean="0"/>
              <a:t>Quiénes somos</a:t>
            </a:r>
          </a:p>
          <a:p>
            <a:pPr algn="ctr"/>
            <a:r>
              <a:rPr lang="es-EC" dirty="0" smtClean="0"/>
              <a:t>Productos y Servicios</a:t>
            </a:r>
          </a:p>
          <a:p>
            <a:pPr algn="ctr"/>
            <a:r>
              <a:rPr lang="es-EC" dirty="0" smtClean="0"/>
              <a:t>Contáctenos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 build="allAtOnce" animBg="1"/>
      <p:bldP spid="6" grpId="0" build="allAtOnce" animBg="1"/>
      <p:bldP spid="7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METROAUTOCERFRAN CIA LTDA</a:t>
            </a:r>
          </a:p>
          <a:p>
            <a:endParaRPr lang="es-EC" dirty="0" smtClean="0"/>
          </a:p>
          <a:p>
            <a:r>
              <a:rPr lang="es-EC" sz="2000" dirty="0" smtClean="0"/>
              <a:t>Antecedentes</a:t>
            </a:r>
            <a:endParaRPr lang="es-EC" sz="2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MARCO TEÓRICO</a:t>
            </a:r>
            <a:endParaRPr lang="es-EC" dirty="0"/>
          </a:p>
        </p:txBody>
      </p:sp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2"/>
          <a:srcRect l="1323" t="11584" r="1143" b="1761"/>
          <a:stretch>
            <a:fillRect/>
          </a:stretch>
        </p:blipFill>
        <p:spPr bwMode="auto">
          <a:xfrm>
            <a:off x="3500430" y="2428868"/>
            <a:ext cx="5000628" cy="31440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100_08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14686"/>
            <a:ext cx="4714908" cy="3131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2510</TotalTime>
  <Words>625</Words>
  <Application>Microsoft Office PowerPoint</Application>
  <PresentationFormat>Presentación en pantalla (4:3)</PresentationFormat>
  <Paragraphs>128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Concurrencia</vt:lpstr>
      <vt:lpstr>PROYECTO DE GRADO</vt:lpstr>
      <vt:lpstr>AGENDA</vt:lpstr>
      <vt:lpstr>JUSTIFICACIÓN DEL PROBLEMA</vt:lpstr>
      <vt:lpstr>Diapositiva 4</vt:lpstr>
      <vt:lpstr>Diapositiva 5</vt:lpstr>
      <vt:lpstr>Diapositiva 6</vt:lpstr>
      <vt:lpstr>Diapositiva 7</vt:lpstr>
      <vt:lpstr>Diapositiva 8</vt:lpstr>
      <vt:lpstr>MARCO TEÓRICO</vt:lpstr>
      <vt:lpstr>Diapositiva 10</vt:lpstr>
      <vt:lpstr>Metodología UWE</vt:lpstr>
      <vt:lpstr>Herramientas</vt:lpstr>
      <vt:lpstr>DESARROLLO DEL SISTEMA</vt:lpstr>
      <vt:lpstr>Captura de Requisitos</vt:lpstr>
      <vt:lpstr>Análisis y Diseño</vt:lpstr>
      <vt:lpstr>Análisis y Diseño</vt:lpstr>
      <vt:lpstr>Análisis y Diseño</vt:lpstr>
      <vt:lpstr>Análisis y Diseño</vt:lpstr>
      <vt:lpstr>Análisis y Diseño</vt:lpstr>
      <vt:lpstr>Implementación</vt:lpstr>
      <vt:lpstr>CONCLUSIONES</vt:lpstr>
      <vt:lpstr>RECOMENDACIONES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Boga</dc:creator>
  <cp:lastModifiedBy>Boga</cp:lastModifiedBy>
  <cp:revision>164</cp:revision>
  <dcterms:created xsi:type="dcterms:W3CDTF">2013-11-03T23:07:39Z</dcterms:created>
  <dcterms:modified xsi:type="dcterms:W3CDTF">2013-11-10T22:43:58Z</dcterms:modified>
</cp:coreProperties>
</file>