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7" r:id="rId2"/>
    <p:sldId id="266" r:id="rId3"/>
    <p:sldId id="267" r:id="rId4"/>
    <p:sldId id="268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71" r:id="rId13"/>
    <p:sldId id="272" r:id="rId14"/>
    <p:sldId id="273" r:id="rId15"/>
    <p:sldId id="274" r:id="rId16"/>
    <p:sldId id="275" r:id="rId17"/>
    <p:sldId id="277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arlos%20Paez\Desktop\DIAGN&#211;STICO%20PUJILI%20FINAL\2013-11-30\MATRIZ%20DE%20SAATY\Diagn&#243;stico%20del%20cant&#243;n%20Pujil&#237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Carlos%20Paez\Desktop\DIAGN&#211;STICO%20PUJILI%20FINAL\2013-11-30\MATRIZ%20DE%20SAATY\Diagn&#243;stico%20del%20cant&#243;n%20Pujil&#237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Carlos%20Paez\Desktop\DIAGN&#211;STICO%20PUJILI%20FINAL\2013-11-30\MATRIZ%20DE%20SAATY\Diagn&#243;stico%20del%20cant&#243;n%20Pujil&#237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Carlos%20Paez\Desktop\DIAGN&#211;STICO%20PUJILI%20FINAL\2013-11-30\MATRIZ%20DE%20SAATY\Diagn&#243;stico%20del%20cant&#243;n%20Pujil&#237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Carlos%20Paez\Desktop\DIAGN&#211;STICO%20PUJILI%20FINAL\2013-11-30\MATRIZ%20DE%20SAATY\Diagn&#243;stico%20del%20cant&#243;n%20Pujil&#237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Carlos%20Paez\Desktop\DIAGN&#211;STICO%20PUJILI%20FINAL\2013-11-30\MATRIZ%20DE%20SAATY\Diagn&#243;stico%20del%20cant&#243;n%20Pujil&#23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789293971482428E-2"/>
          <c:y val="0.17281176398956838"/>
          <c:w val="0.40877759402331759"/>
          <c:h val="0.62541975857556265"/>
        </c:manualLayout>
      </c:layout>
      <c:radarChart>
        <c:radarStyle val="marker"/>
        <c:varyColors val="0"/>
        <c:ser>
          <c:idx val="0"/>
          <c:order val="0"/>
          <c:tx>
            <c:v>E.T. ECONÓMICO</c:v>
          </c:tx>
          <c:spPr>
            <a:ln w="12700">
              <a:solidFill>
                <a:srgbClr val="002060"/>
              </a:solidFill>
              <a:prstDash val="sysDash"/>
            </a:ln>
          </c:spPr>
          <c:marker>
            <c:symbol val="diamond"/>
            <c:size val="4"/>
            <c:spPr>
              <a:solidFill>
                <a:schemeClr val="accent6">
                  <a:lumMod val="75000"/>
                </a:schemeClr>
              </a:solidFill>
            </c:spPr>
          </c:marker>
          <c:val>
            <c:numRef>
              <c:f>PESOS_ECONÓMICO!$J$13:$J$18</c:f>
              <c:numCache>
                <c:formatCode>General</c:formatCode>
                <c:ptCount val="6"/>
                <c:pt idx="0">
                  <c:v>13.370000000000006</c:v>
                </c:pt>
                <c:pt idx="1">
                  <c:v>14.25</c:v>
                </c:pt>
                <c:pt idx="2">
                  <c:v>10</c:v>
                </c:pt>
                <c:pt idx="3">
                  <c:v>12</c:v>
                </c:pt>
                <c:pt idx="4">
                  <c:v>16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527424"/>
        <c:axId val="106425152"/>
      </c:radarChart>
      <c:catAx>
        <c:axId val="3952742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lang="es-ES" b="1" i="0" baseline="0">
                <a:solidFill>
                  <a:srgbClr val="C00000"/>
                </a:solidFill>
                <a:latin typeface="Times New Roman" pitchFamily="18" charset="0"/>
              </a:defRPr>
            </a:pPr>
            <a:endParaRPr lang="es-EC"/>
          </a:p>
        </c:txPr>
        <c:crossAx val="106425152"/>
        <c:crosses val="autoZero"/>
        <c:auto val="1"/>
        <c:lblAlgn val="ctr"/>
        <c:lblOffset val="100"/>
        <c:noMultiLvlLbl val="0"/>
      </c:catAx>
      <c:valAx>
        <c:axId val="106425152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es-ES" b="1" i="0" baseline="0">
                <a:solidFill>
                  <a:srgbClr val="00B050"/>
                </a:solidFill>
                <a:latin typeface="Times New Roman" pitchFamily="18" charset="0"/>
              </a:defRPr>
            </a:pPr>
            <a:endParaRPr lang="es-EC"/>
          </a:p>
        </c:txPr>
        <c:crossAx val="39527424"/>
        <c:crosses val="autoZero"/>
        <c:crossBetween val="between"/>
      </c:valAx>
      <c:spPr>
        <a:solidFill>
          <a:schemeClr val="accent6">
            <a:lumMod val="60000"/>
            <a:lumOff val="40000"/>
          </a:schemeClr>
        </a:solidFill>
      </c:spPr>
    </c:plotArea>
    <c:plotVisOnly val="1"/>
    <c:dispBlanksAs val="gap"/>
    <c:showDLblsOverMax val="0"/>
  </c:chart>
  <c:spPr>
    <a:solidFill>
      <a:schemeClr val="accent6">
        <a:lumMod val="60000"/>
        <a:lumOff val="40000"/>
      </a:schemeClr>
    </a:solidFill>
    <a:ln>
      <a:solidFill>
        <a:sysClr val="windowText" lastClr="000000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89506913268096E-2"/>
          <c:y val="0.22534163373982591"/>
          <c:w val="0.28806823554883088"/>
          <c:h val="0.70197144129547706"/>
        </c:manualLayout>
      </c:layout>
      <c:radarChart>
        <c:radarStyle val="marker"/>
        <c:varyColors val="0"/>
        <c:ser>
          <c:idx val="0"/>
          <c:order val="0"/>
          <c:tx>
            <c:v>E.T. SOCIAL - CULTURAL</c:v>
          </c:tx>
          <c:spPr>
            <a:ln w="12700">
              <a:solidFill>
                <a:srgbClr val="002060"/>
              </a:solidFill>
              <a:prstDash val="sysDash"/>
            </a:ln>
          </c:spPr>
          <c:marker>
            <c:symbol val="diamond"/>
            <c:size val="4"/>
            <c:spPr>
              <a:solidFill>
                <a:schemeClr val="accent6">
                  <a:lumMod val="75000"/>
                </a:schemeClr>
              </a:solidFill>
            </c:spPr>
          </c:marker>
          <c:val>
            <c:numRef>
              <c:f>'PESOS_SOCIAL CULTURAL'!$J$9:$J$11</c:f>
              <c:numCache>
                <c:formatCode>General</c:formatCode>
                <c:ptCount val="3"/>
                <c:pt idx="0">
                  <c:v>10.67</c:v>
                </c:pt>
                <c:pt idx="1">
                  <c:v>15</c:v>
                </c:pt>
                <c:pt idx="2">
                  <c:v>17.5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534080"/>
        <c:axId val="134545408"/>
      </c:radarChart>
      <c:catAx>
        <c:axId val="3953408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lang="es-ES" b="1" i="0" baseline="0">
                <a:solidFill>
                  <a:srgbClr val="C00000"/>
                </a:solidFill>
                <a:latin typeface="Times New Roman" pitchFamily="18" charset="0"/>
              </a:defRPr>
            </a:pPr>
            <a:endParaRPr lang="es-EC"/>
          </a:p>
        </c:txPr>
        <c:crossAx val="134545408"/>
        <c:crosses val="autoZero"/>
        <c:auto val="1"/>
        <c:lblAlgn val="ctr"/>
        <c:lblOffset val="100"/>
        <c:noMultiLvlLbl val="0"/>
      </c:catAx>
      <c:valAx>
        <c:axId val="134545408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spPr>
          <a:ln w="12700">
            <a:prstDash val="sysDash"/>
          </a:ln>
        </c:spPr>
        <c:txPr>
          <a:bodyPr/>
          <a:lstStyle/>
          <a:p>
            <a:pPr>
              <a:defRPr lang="es-ES" b="1" i="0" baseline="0">
                <a:solidFill>
                  <a:srgbClr val="00B050"/>
                </a:solidFill>
                <a:latin typeface="Times New Roman" pitchFamily="18" charset="0"/>
              </a:defRPr>
            </a:pPr>
            <a:endParaRPr lang="es-EC"/>
          </a:p>
        </c:txPr>
        <c:crossAx val="39534080"/>
        <c:crosses val="autoZero"/>
        <c:crossBetween val="between"/>
      </c:valAx>
      <c:spPr>
        <a:solidFill>
          <a:schemeClr val="accent6">
            <a:lumMod val="60000"/>
            <a:lumOff val="40000"/>
          </a:schemeClr>
        </a:solidFill>
        <a:ln>
          <a:noFill/>
        </a:ln>
      </c:spPr>
    </c:plotArea>
    <c:plotVisOnly val="1"/>
    <c:dispBlanksAs val="gap"/>
    <c:showDLblsOverMax val="0"/>
  </c:chart>
  <c:spPr>
    <a:solidFill>
      <a:schemeClr val="accent6">
        <a:lumMod val="60000"/>
        <a:lumOff val="40000"/>
      </a:schemeClr>
    </a:solidFill>
    <a:ln>
      <a:solidFill>
        <a:sysClr val="windowText" lastClr="000000"/>
      </a:solidFill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33182794944091E-2"/>
          <c:y val="0.26704104695246428"/>
          <c:w val="0.29344066018493992"/>
          <c:h val="0.68571376494604253"/>
        </c:manualLayout>
      </c:layout>
      <c:radarChart>
        <c:radarStyle val="marker"/>
        <c:varyColors val="0"/>
        <c:ser>
          <c:idx val="0"/>
          <c:order val="0"/>
          <c:tx>
            <c:v>E.T. ASENTAMIENTOS HUMANOS</c:v>
          </c:tx>
          <c:spPr>
            <a:ln w="12700">
              <a:solidFill>
                <a:srgbClr val="002060"/>
              </a:solidFill>
              <a:prstDash val="sysDash"/>
            </a:ln>
          </c:spPr>
          <c:marker>
            <c:symbol val="diamond"/>
            <c:size val="4"/>
            <c:spPr>
              <a:solidFill>
                <a:schemeClr val="accent6">
                  <a:lumMod val="75000"/>
                </a:schemeClr>
              </a:solidFill>
            </c:spPr>
          </c:marker>
          <c:val>
            <c:numRef>
              <c:f>'PESOS_ASENTAMIENTOS HUMANOS'!$K$11:$K$14</c:f>
              <c:numCache>
                <c:formatCode>General</c:formatCode>
                <c:ptCount val="4"/>
                <c:pt idx="0">
                  <c:v>15.16</c:v>
                </c:pt>
                <c:pt idx="1">
                  <c:v>11.77</c:v>
                </c:pt>
                <c:pt idx="2">
                  <c:v>15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548928"/>
        <c:axId val="134550016"/>
      </c:radarChart>
      <c:catAx>
        <c:axId val="39548928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lang="es-ES" b="1" i="0" baseline="0">
                <a:solidFill>
                  <a:srgbClr val="C00000"/>
                </a:solidFill>
                <a:latin typeface="Times New Roman" pitchFamily="18" charset="0"/>
              </a:defRPr>
            </a:pPr>
            <a:endParaRPr lang="es-EC"/>
          </a:p>
        </c:txPr>
        <c:crossAx val="134550016"/>
        <c:crosses val="autoZero"/>
        <c:auto val="1"/>
        <c:lblAlgn val="ctr"/>
        <c:lblOffset val="100"/>
        <c:noMultiLvlLbl val="0"/>
      </c:catAx>
      <c:valAx>
        <c:axId val="134550016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es-ES" b="1" i="0" baseline="0">
                <a:solidFill>
                  <a:srgbClr val="00B050"/>
                </a:solidFill>
                <a:latin typeface="Times New Roman" pitchFamily="18" charset="0"/>
              </a:defRPr>
            </a:pPr>
            <a:endParaRPr lang="es-EC"/>
          </a:p>
        </c:txPr>
        <c:crossAx val="39548928"/>
        <c:crosses val="autoZero"/>
        <c:crossBetween val="between"/>
      </c:valAx>
      <c:spPr>
        <a:solidFill>
          <a:schemeClr val="accent6">
            <a:lumMod val="60000"/>
            <a:lumOff val="40000"/>
          </a:schemeClr>
        </a:solidFill>
        <a:ln>
          <a:noFill/>
        </a:ln>
      </c:spPr>
    </c:plotArea>
    <c:plotVisOnly val="1"/>
    <c:dispBlanksAs val="gap"/>
    <c:showDLblsOverMax val="0"/>
  </c:chart>
  <c:spPr>
    <a:solidFill>
      <a:schemeClr val="accent6">
        <a:lumMod val="60000"/>
        <a:lumOff val="40000"/>
      </a:schemeClr>
    </a:solidFill>
    <a:ln>
      <a:solidFill>
        <a:schemeClr val="tx1"/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789293971482422E-2"/>
          <c:y val="0.17281176398956838"/>
          <c:w val="0.40877759402331759"/>
          <c:h val="0.62541975857556265"/>
        </c:manualLayout>
      </c:layout>
      <c:radarChart>
        <c:radarStyle val="marker"/>
        <c:varyColors val="0"/>
        <c:ser>
          <c:idx val="0"/>
          <c:order val="0"/>
          <c:tx>
            <c:v>E.T. ECONÓMICO</c:v>
          </c:tx>
          <c:spPr>
            <a:ln w="12700">
              <a:solidFill>
                <a:srgbClr val="002060"/>
              </a:solidFill>
              <a:prstDash val="sysDash"/>
            </a:ln>
          </c:spPr>
          <c:marker>
            <c:symbol val="diamond"/>
            <c:size val="4"/>
            <c:spPr>
              <a:solidFill>
                <a:schemeClr val="accent6">
                  <a:lumMod val="75000"/>
                </a:schemeClr>
              </a:solidFill>
            </c:spPr>
          </c:marker>
          <c:val>
            <c:numRef>
              <c:f>PESOS_ECONÓMICO!$J$13:$J$18</c:f>
              <c:numCache>
                <c:formatCode>General</c:formatCode>
                <c:ptCount val="6"/>
                <c:pt idx="0">
                  <c:v>13.370000000000006</c:v>
                </c:pt>
                <c:pt idx="1">
                  <c:v>14.25</c:v>
                </c:pt>
                <c:pt idx="2">
                  <c:v>10</c:v>
                </c:pt>
                <c:pt idx="3">
                  <c:v>12</c:v>
                </c:pt>
                <c:pt idx="4">
                  <c:v>16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562752"/>
        <c:axId val="141713984"/>
      </c:radarChart>
      <c:catAx>
        <c:axId val="3956275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lang="es-ES" b="1" i="0" baseline="0">
                <a:solidFill>
                  <a:srgbClr val="C00000"/>
                </a:solidFill>
                <a:latin typeface="Times New Roman" pitchFamily="18" charset="0"/>
              </a:defRPr>
            </a:pPr>
            <a:endParaRPr lang="es-EC"/>
          </a:p>
        </c:txPr>
        <c:crossAx val="141713984"/>
        <c:crosses val="autoZero"/>
        <c:auto val="1"/>
        <c:lblAlgn val="ctr"/>
        <c:lblOffset val="100"/>
        <c:noMultiLvlLbl val="0"/>
      </c:catAx>
      <c:valAx>
        <c:axId val="14171398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es-ES" b="1" i="0" baseline="0">
                <a:solidFill>
                  <a:srgbClr val="00B050"/>
                </a:solidFill>
                <a:latin typeface="Times New Roman" pitchFamily="18" charset="0"/>
              </a:defRPr>
            </a:pPr>
            <a:endParaRPr lang="es-EC"/>
          </a:p>
        </c:txPr>
        <c:crossAx val="39562752"/>
        <c:crosses val="autoZero"/>
        <c:crossBetween val="between"/>
      </c:valAx>
      <c:spPr>
        <a:solidFill>
          <a:schemeClr val="accent6">
            <a:lumMod val="60000"/>
            <a:lumOff val="40000"/>
          </a:schemeClr>
        </a:solidFill>
      </c:spPr>
    </c:plotArea>
    <c:plotVisOnly val="1"/>
    <c:dispBlanksAs val="gap"/>
    <c:showDLblsOverMax val="0"/>
  </c:chart>
  <c:spPr>
    <a:solidFill>
      <a:schemeClr val="accent6">
        <a:lumMod val="60000"/>
        <a:lumOff val="40000"/>
      </a:schemeClr>
    </a:solidFill>
    <a:ln>
      <a:solidFill>
        <a:sysClr val="windowText" lastClr="000000"/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20931758530393"/>
          <c:y val="0.23463363954505689"/>
          <c:w val="0.41142825896763235"/>
          <c:h val="0.68571376494604253"/>
        </c:manualLayout>
      </c:layout>
      <c:radarChart>
        <c:radarStyle val="marker"/>
        <c:varyColors val="0"/>
        <c:ser>
          <c:idx val="0"/>
          <c:order val="0"/>
          <c:tx>
            <c:v>E.T. REDES Y CONECTIVIDAD</c:v>
          </c:tx>
          <c:spPr>
            <a:ln w="12700">
              <a:solidFill>
                <a:srgbClr val="002060"/>
              </a:solidFill>
              <a:prstDash val="sysDash"/>
            </a:ln>
          </c:spPr>
          <c:marker>
            <c:symbol val="diamond"/>
            <c:size val="4"/>
            <c:spPr>
              <a:solidFill>
                <a:schemeClr val="accent6">
                  <a:lumMod val="75000"/>
                </a:schemeClr>
              </a:solidFill>
            </c:spPr>
          </c:marker>
          <c:val>
            <c:numRef>
              <c:f>'PESOS_REDES Y CONECTIVIDAD'!$J$9:$J$11</c:f>
              <c:numCache>
                <c:formatCode>General</c:formatCode>
                <c:ptCount val="3"/>
                <c:pt idx="0">
                  <c:v>10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573504"/>
        <c:axId val="141720896"/>
      </c:radarChart>
      <c:catAx>
        <c:axId val="3957350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lang="es-ES" b="1" i="0" baseline="0">
                <a:solidFill>
                  <a:srgbClr val="C00000"/>
                </a:solidFill>
                <a:latin typeface="Times New Roman" pitchFamily="18" charset="0"/>
              </a:defRPr>
            </a:pPr>
            <a:endParaRPr lang="es-EC"/>
          </a:p>
        </c:txPr>
        <c:crossAx val="141720896"/>
        <c:crosses val="autoZero"/>
        <c:auto val="1"/>
        <c:lblAlgn val="ctr"/>
        <c:lblOffset val="100"/>
        <c:noMultiLvlLbl val="0"/>
      </c:catAx>
      <c:valAx>
        <c:axId val="141720896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es-ES" b="1" i="0" baseline="0">
                <a:solidFill>
                  <a:srgbClr val="00B050"/>
                </a:solidFill>
                <a:latin typeface="Times New Roman" pitchFamily="18" charset="0"/>
              </a:defRPr>
            </a:pPr>
            <a:endParaRPr lang="es-EC"/>
          </a:p>
        </c:txPr>
        <c:crossAx val="39573504"/>
        <c:crosses val="autoZero"/>
        <c:crossBetween val="between"/>
      </c:valAx>
      <c:spPr>
        <a:solidFill>
          <a:schemeClr val="accent6">
            <a:lumMod val="60000"/>
            <a:lumOff val="40000"/>
          </a:schemeClr>
        </a:solidFill>
        <a:ln>
          <a:noFill/>
        </a:ln>
      </c:spPr>
    </c:plotArea>
    <c:plotVisOnly val="1"/>
    <c:dispBlanksAs val="gap"/>
    <c:showDLblsOverMax val="0"/>
  </c:chart>
  <c:spPr>
    <a:solidFill>
      <a:schemeClr val="accent6">
        <a:lumMod val="60000"/>
        <a:lumOff val="40000"/>
      </a:schemeClr>
    </a:solidFill>
    <a:ln>
      <a:solidFill>
        <a:schemeClr val="tx1"/>
      </a:solidFill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123839285102407E-2"/>
          <c:y val="0.14807852143482064"/>
          <c:w val="0.28551797865998146"/>
          <c:h val="0.75939851268592196"/>
        </c:manualLayout>
      </c:layout>
      <c:radarChart>
        <c:radarStyle val="marker"/>
        <c:varyColors val="0"/>
        <c:ser>
          <c:idx val="0"/>
          <c:order val="0"/>
          <c:tx>
            <c:v>E.T. GESTIÓN DEL TERRITORIO</c:v>
          </c:tx>
          <c:spPr>
            <a:ln w="12700">
              <a:solidFill>
                <a:srgbClr val="002060"/>
              </a:solidFill>
              <a:prstDash val="sysDash"/>
            </a:ln>
          </c:spPr>
          <c:marker>
            <c:symbol val="diamond"/>
            <c:size val="4"/>
            <c:spPr>
              <a:solidFill>
                <a:schemeClr val="accent6">
                  <a:lumMod val="75000"/>
                </a:schemeClr>
              </a:solidFill>
            </c:spPr>
          </c:marker>
          <c:val>
            <c:numRef>
              <c:f>'PESOS_GESTIÓN DEL TERRITORIO'!$J$9:$J$11</c:f>
              <c:numCache>
                <c:formatCode>General</c:formatCode>
                <c:ptCount val="3"/>
                <c:pt idx="0">
                  <c:v>12.67</c:v>
                </c:pt>
                <c:pt idx="1">
                  <c:v>12.5</c:v>
                </c:pt>
                <c:pt idx="2">
                  <c:v>12.25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82592"/>
        <c:axId val="147746176"/>
      </c:radarChart>
      <c:catAx>
        <c:axId val="3998259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lang="es-ES" b="1" i="0" baseline="0">
                <a:solidFill>
                  <a:srgbClr val="FF0000"/>
                </a:solidFill>
                <a:latin typeface="Times New Roman" pitchFamily="18" charset="0"/>
              </a:defRPr>
            </a:pPr>
            <a:endParaRPr lang="es-EC"/>
          </a:p>
        </c:txPr>
        <c:crossAx val="147746176"/>
        <c:crosses val="autoZero"/>
        <c:auto val="1"/>
        <c:lblAlgn val="ctr"/>
        <c:lblOffset val="100"/>
        <c:noMultiLvlLbl val="0"/>
      </c:catAx>
      <c:valAx>
        <c:axId val="147746176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es-ES" b="1" i="0" baseline="0">
                <a:solidFill>
                  <a:srgbClr val="00B050"/>
                </a:solidFill>
                <a:latin typeface="Times New Roman" pitchFamily="18" charset="0"/>
              </a:defRPr>
            </a:pPr>
            <a:endParaRPr lang="es-EC"/>
          </a:p>
        </c:txPr>
        <c:crossAx val="39982592"/>
        <c:crosses val="autoZero"/>
        <c:crossBetween val="between"/>
      </c:valAx>
      <c:spPr>
        <a:solidFill>
          <a:schemeClr val="accent6">
            <a:lumMod val="60000"/>
            <a:lumOff val="40000"/>
          </a:schemeClr>
        </a:solidFill>
        <a:ln>
          <a:noFill/>
        </a:ln>
      </c:spPr>
    </c:plotArea>
    <c:plotVisOnly val="1"/>
    <c:dispBlanksAs val="gap"/>
    <c:showDLblsOverMax val="0"/>
  </c:chart>
  <c:spPr>
    <a:solidFill>
      <a:schemeClr val="accent6">
        <a:lumMod val="60000"/>
        <a:lumOff val="40000"/>
      </a:schemeClr>
    </a:solidFill>
    <a:ln>
      <a:solidFill>
        <a:sysClr val="windowText" lastClr="000000"/>
      </a:solidFill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0.42943</cdr:x>
      <cdr:y>0.22059</cdr:y>
    </cdr:from>
    <cdr:to>
      <cdr:x>1</cdr:x>
      <cdr:y>0.77603</cdr:y>
    </cdr:to>
    <cdr:sp macro="" textlink="">
      <cdr:nvSpPr>
        <cdr:cNvPr id="2" name="2 CuadroTexto"/>
        <cdr:cNvSpPr txBox="1"/>
      </cdr:nvSpPr>
      <cdr:spPr>
        <a:xfrm xmlns:a="http://schemas.openxmlformats.org/drawingml/2006/main">
          <a:off x="2790825" y="666041"/>
          <a:ext cx="3619499" cy="167711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ES" sz="1000" b="0" i="0" u="none" strike="noStrike" baseline="0" dirty="0">
              <a:solidFill>
                <a:sysClr val="windowText" lastClr="000000"/>
              </a:solidFill>
              <a:latin typeface="Times New Roman" pitchFamily="18" charset="0"/>
            </a:rPr>
            <a:t>V</a:t>
          </a:r>
          <a:r>
            <a:rPr lang="es-ES" sz="1000" b="1" i="0" u="none" strike="noStrike" baseline="0" dirty="0">
              <a:solidFill>
                <a:srgbClr val="C00000"/>
              </a:solidFill>
              <a:latin typeface="Times New Roman" pitchFamily="18" charset="0"/>
            </a:rPr>
            <a:t>1</a:t>
          </a:r>
          <a:r>
            <a:rPr lang="es-ES" sz="1000" b="0" i="0" u="none" strike="noStrike" baseline="0" dirty="0">
              <a:solidFill>
                <a:sysClr val="windowText" lastClr="000000"/>
              </a:solidFill>
              <a:latin typeface="Times New Roman" pitchFamily="18" charset="0"/>
            </a:rPr>
            <a:t> = Actividades </a:t>
          </a:r>
          <a:r>
            <a:rPr lang="es-ES" sz="1000" b="0" i="0" u="none" strike="noStrike" baseline="0" dirty="0" err="1">
              <a:solidFill>
                <a:sysClr val="windowText" lastClr="000000"/>
              </a:solidFill>
              <a:latin typeface="Times New Roman" pitchFamily="18" charset="0"/>
            </a:rPr>
            <a:t>Enonómicas</a:t>
          </a:r>
          <a:r>
            <a:rPr lang="es-ES" sz="1000" b="0" i="0" baseline="0" dirty="0">
              <a:latin typeface="Times New Roman" pitchFamily="18" charset="0"/>
            </a:rPr>
            <a:t> (13,37/20)</a:t>
          </a:r>
        </a:p>
        <a:p xmlns:a="http://schemas.openxmlformats.org/drawingml/2006/main">
          <a:r>
            <a:rPr lang="es-ES" sz="1000" b="0" i="0" u="none" strike="noStrike" baseline="0" dirty="0">
              <a:solidFill>
                <a:sysClr val="windowText" lastClr="000000"/>
              </a:solidFill>
              <a:latin typeface="Times New Roman" pitchFamily="18" charset="0"/>
            </a:rPr>
            <a:t>V</a:t>
          </a:r>
          <a:r>
            <a:rPr lang="es-ES" sz="1000" b="1" i="0" u="none" strike="noStrike" baseline="0" dirty="0">
              <a:solidFill>
                <a:srgbClr val="C00000"/>
              </a:solidFill>
              <a:latin typeface="Times New Roman" pitchFamily="18" charset="0"/>
            </a:rPr>
            <a:t>2</a:t>
          </a:r>
          <a:r>
            <a:rPr lang="es-ES" sz="1000" b="0" i="0" u="none" strike="noStrike" baseline="0" dirty="0">
              <a:solidFill>
                <a:sysClr val="windowText" lastClr="000000"/>
              </a:solidFill>
              <a:latin typeface="Times New Roman" pitchFamily="18" charset="0"/>
            </a:rPr>
            <a:t> = Trabajo y Empleo (14,25/20)</a:t>
          </a:r>
          <a:r>
            <a:rPr lang="es-ES" sz="1000" b="0" i="0" baseline="0" dirty="0">
              <a:latin typeface="Times New Roman" pitchFamily="18" charset="0"/>
            </a:rPr>
            <a:t> </a:t>
          </a:r>
        </a:p>
        <a:p xmlns:a="http://schemas.openxmlformats.org/drawingml/2006/main">
          <a:r>
            <a:rPr lang="es-ES" sz="1000" b="0" i="0" u="none" strike="noStrike" baseline="0" dirty="0">
              <a:solidFill>
                <a:sysClr val="windowText" lastClr="000000"/>
              </a:solidFill>
              <a:latin typeface="Times New Roman" pitchFamily="18" charset="0"/>
            </a:rPr>
            <a:t>V</a:t>
          </a:r>
          <a:r>
            <a:rPr lang="es-ES" sz="1000" b="1" i="0" u="none" strike="noStrike" baseline="0" dirty="0">
              <a:solidFill>
                <a:srgbClr val="C00000"/>
              </a:solidFill>
              <a:latin typeface="Times New Roman" pitchFamily="18" charset="0"/>
            </a:rPr>
            <a:t>3</a:t>
          </a:r>
          <a:r>
            <a:rPr lang="es-ES" sz="1000" b="0" i="0" u="none" strike="noStrike" baseline="0" dirty="0">
              <a:solidFill>
                <a:sysClr val="windowText" lastClr="000000"/>
              </a:solidFill>
              <a:latin typeface="Times New Roman" pitchFamily="18" charset="0"/>
            </a:rPr>
            <a:t> = Sistemas de comercialización</a:t>
          </a:r>
          <a:r>
            <a:rPr lang="es-ES" sz="1000" b="0" i="0" baseline="0" dirty="0">
              <a:latin typeface="Times New Roman" pitchFamily="18" charset="0"/>
            </a:rPr>
            <a:t> (10/20)</a:t>
          </a:r>
        </a:p>
        <a:p xmlns:a="http://schemas.openxmlformats.org/drawingml/2006/main">
          <a:r>
            <a:rPr lang="es-ES" sz="1000" b="0" i="0" u="none" strike="noStrike" baseline="0" dirty="0">
              <a:solidFill>
                <a:sysClr val="windowText" lastClr="000000"/>
              </a:solidFill>
              <a:latin typeface="Times New Roman" pitchFamily="18" charset="0"/>
            </a:rPr>
            <a:t>V</a:t>
          </a:r>
          <a:r>
            <a:rPr lang="es-ES" sz="1000" b="1" i="0" u="none" strike="noStrike" baseline="0" dirty="0">
              <a:solidFill>
                <a:srgbClr val="C00000"/>
              </a:solidFill>
              <a:latin typeface="Times New Roman" pitchFamily="18" charset="0"/>
            </a:rPr>
            <a:t>4</a:t>
          </a:r>
          <a:r>
            <a:rPr lang="es-ES" sz="1000" b="0" i="0" u="none" strike="noStrike" baseline="0" dirty="0">
              <a:solidFill>
                <a:sysClr val="windowText" lastClr="000000"/>
              </a:solidFill>
              <a:latin typeface="Times New Roman" pitchFamily="18" charset="0"/>
            </a:rPr>
            <a:t> =  Infraestructura de apoyo a la producción (12,00/20)</a:t>
          </a:r>
          <a:r>
            <a:rPr lang="es-ES" sz="1000" b="0" i="0" baseline="0" dirty="0">
              <a:latin typeface="Times New Roman" pitchFamily="18" charset="0"/>
            </a:rPr>
            <a:t> </a:t>
          </a:r>
        </a:p>
        <a:p xmlns:a="http://schemas.openxmlformats.org/drawingml/2006/main">
          <a:r>
            <a:rPr lang="es-ES" sz="1000" b="0" i="0" u="none" strike="noStrike" baseline="0" dirty="0">
              <a:solidFill>
                <a:sysClr val="windowText" lastClr="000000"/>
              </a:solidFill>
              <a:latin typeface="Times New Roman" pitchFamily="18" charset="0"/>
            </a:rPr>
            <a:t>V</a:t>
          </a:r>
          <a:r>
            <a:rPr lang="es-ES" sz="1000" b="1" i="0" u="none" strike="noStrike" baseline="0" dirty="0">
              <a:solidFill>
                <a:srgbClr val="C00000"/>
              </a:solidFill>
              <a:latin typeface="Times New Roman" pitchFamily="18" charset="0"/>
            </a:rPr>
            <a:t>5</a:t>
          </a:r>
          <a:r>
            <a:rPr lang="es-ES" sz="1000" b="0" i="0" u="none" strike="noStrike" baseline="0" dirty="0">
              <a:solidFill>
                <a:sysClr val="windowText" lastClr="000000"/>
              </a:solidFill>
              <a:latin typeface="Times New Roman" pitchFamily="18" charset="0"/>
            </a:rPr>
            <a:t> = Formas de organización de los modos de producción </a:t>
          </a:r>
          <a:r>
            <a:rPr lang="es-ES" sz="1000" b="0" i="0" baseline="0" dirty="0">
              <a:latin typeface="Times New Roman" pitchFamily="18" charset="0"/>
            </a:rPr>
            <a:t>(16,00/20)</a:t>
          </a:r>
        </a:p>
        <a:p xmlns:a="http://schemas.openxmlformats.org/drawingml/2006/main">
          <a:r>
            <a:rPr lang="es-ES" sz="1000" b="0" i="0" u="none" strike="noStrike" baseline="0" dirty="0">
              <a:solidFill>
                <a:sysClr val="windowText" lastClr="000000"/>
              </a:solidFill>
              <a:latin typeface="Times New Roman" pitchFamily="18" charset="0"/>
            </a:rPr>
            <a:t>V</a:t>
          </a:r>
          <a:r>
            <a:rPr lang="es-ES" sz="1000" b="1" i="0" u="none" strike="noStrike" baseline="0" dirty="0">
              <a:solidFill>
                <a:srgbClr val="C00000"/>
              </a:solidFill>
              <a:latin typeface="Times New Roman" pitchFamily="18" charset="0"/>
            </a:rPr>
            <a:t>6</a:t>
          </a:r>
          <a:r>
            <a:rPr lang="es-ES" sz="1000" b="0" i="0" u="none" strike="noStrike" baseline="0" dirty="0">
              <a:solidFill>
                <a:sysClr val="windowText" lastClr="000000"/>
              </a:solidFill>
              <a:latin typeface="Times New Roman" pitchFamily="18" charset="0"/>
            </a:rPr>
            <a:t> = Sistemas de crédito</a:t>
          </a:r>
          <a:r>
            <a:rPr lang="es-ES" sz="1000" b="0" i="0" baseline="0" dirty="0">
              <a:latin typeface="Times New Roman" pitchFamily="18" charset="0"/>
            </a:rPr>
            <a:t> (15,00/20)</a:t>
          </a:r>
        </a:p>
        <a:p xmlns:a="http://schemas.openxmlformats.org/drawingml/2006/main">
          <a:endParaRPr lang="es-ES" sz="1000" b="0" i="0" baseline="0" dirty="0">
            <a:latin typeface="Times New Roman" pitchFamily="18" charset="0"/>
          </a:endParaRPr>
        </a:p>
        <a:p xmlns:a="http://schemas.openxmlformats.org/drawingml/2006/main">
          <a:r>
            <a:rPr lang="es-ES" sz="1000" b="1" i="0" baseline="0" dirty="0">
              <a:latin typeface="Times New Roman" pitchFamily="18" charset="0"/>
            </a:rPr>
            <a:t>X2 =(2V</a:t>
          </a:r>
          <a:r>
            <a:rPr lang="es-ES" sz="1000" b="1" i="0" baseline="0" dirty="0">
              <a:solidFill>
                <a:srgbClr val="C00000"/>
              </a:solidFill>
              <a:latin typeface="Times New Roman" pitchFamily="18" charset="0"/>
            </a:rPr>
            <a:t>1</a:t>
          </a:r>
          <a:r>
            <a:rPr lang="es-ES" sz="1000" b="1" i="0" baseline="0" dirty="0">
              <a:solidFill>
                <a:sysClr val="windowText" lastClr="000000"/>
              </a:solidFill>
              <a:latin typeface="Times New Roman" pitchFamily="18" charset="0"/>
            </a:rPr>
            <a:t>+1V</a:t>
          </a:r>
          <a:r>
            <a:rPr lang="es-ES" sz="1000" b="1" i="0" baseline="0" dirty="0">
              <a:solidFill>
                <a:srgbClr val="C00000"/>
              </a:solidFill>
              <a:latin typeface="Times New Roman" pitchFamily="18" charset="0"/>
            </a:rPr>
            <a:t>2</a:t>
          </a:r>
          <a:r>
            <a:rPr lang="es-ES" sz="1000" b="1" i="0" baseline="0" dirty="0">
              <a:solidFill>
                <a:sysClr val="windowText" lastClr="000000"/>
              </a:solidFill>
              <a:latin typeface="Times New Roman" pitchFamily="18" charset="0"/>
            </a:rPr>
            <a:t>+2V</a:t>
          </a:r>
          <a:r>
            <a:rPr lang="es-ES" sz="1000" b="1" i="0" baseline="0" dirty="0">
              <a:solidFill>
                <a:srgbClr val="C00000"/>
              </a:solidFill>
              <a:latin typeface="Times New Roman" pitchFamily="18" charset="0"/>
            </a:rPr>
            <a:t>3</a:t>
          </a:r>
          <a:r>
            <a:rPr lang="es-ES" sz="1000" b="1" i="0" baseline="0" dirty="0">
              <a:solidFill>
                <a:sysClr val="windowText" lastClr="000000"/>
              </a:solidFill>
              <a:latin typeface="Times New Roman" pitchFamily="18" charset="0"/>
            </a:rPr>
            <a:t>+1V</a:t>
          </a:r>
          <a:r>
            <a:rPr lang="es-ES" sz="1000" b="1" i="0" baseline="0" dirty="0">
              <a:solidFill>
                <a:srgbClr val="C00000"/>
              </a:solidFill>
              <a:latin typeface="Times New Roman" pitchFamily="18" charset="0"/>
            </a:rPr>
            <a:t>4</a:t>
          </a:r>
          <a:r>
            <a:rPr lang="es-ES" sz="1000" b="1" i="0" baseline="0" dirty="0">
              <a:solidFill>
                <a:sysClr val="windowText" lastClr="000000"/>
              </a:solidFill>
              <a:latin typeface="Times New Roman" pitchFamily="18" charset="0"/>
            </a:rPr>
            <a:t>+1V</a:t>
          </a:r>
          <a:r>
            <a:rPr lang="es-ES" sz="1000" b="1" i="0" baseline="0" dirty="0">
              <a:solidFill>
                <a:srgbClr val="C00000"/>
              </a:solidFill>
              <a:latin typeface="Times New Roman" pitchFamily="18" charset="0"/>
            </a:rPr>
            <a:t>5</a:t>
          </a:r>
          <a:r>
            <a:rPr lang="es-ES" sz="1000" b="1" i="0" baseline="0" dirty="0">
              <a:solidFill>
                <a:sysClr val="windowText" lastClr="000000"/>
              </a:solidFill>
              <a:latin typeface="Times New Roman" pitchFamily="18" charset="0"/>
            </a:rPr>
            <a:t>+2V</a:t>
          </a:r>
          <a:r>
            <a:rPr lang="es-ES" sz="1000" b="1" i="0" baseline="0" dirty="0">
              <a:solidFill>
                <a:srgbClr val="C00000"/>
              </a:solidFill>
              <a:latin typeface="Times New Roman" pitchFamily="18" charset="0"/>
            </a:rPr>
            <a:t>6</a:t>
          </a:r>
          <a:r>
            <a:rPr lang="es-ES" sz="1000" b="1" i="0" baseline="0" dirty="0">
              <a:solidFill>
                <a:sysClr val="windowText" lastClr="000000"/>
              </a:solidFill>
              <a:latin typeface="Times New Roman" pitchFamily="18" charset="0"/>
            </a:rPr>
            <a:t>)/9</a:t>
          </a:r>
          <a:endParaRPr lang="es-ES" sz="1000" b="1" i="0" baseline="0" dirty="0">
            <a:solidFill>
              <a:srgbClr val="C00000"/>
            </a:solidFill>
            <a:latin typeface="Times New Roman" pitchFamily="18" charset="0"/>
          </a:endParaRPr>
        </a:p>
        <a:p xmlns:a="http://schemas.openxmlformats.org/drawingml/2006/main">
          <a:endParaRPr lang="es-ES" sz="1000" b="0" i="0" baseline="0" dirty="0">
            <a:latin typeface="Times New Roman" pitchFamily="18" charset="0"/>
          </a:endParaRPr>
        </a:p>
        <a:p xmlns:a="http://schemas.openxmlformats.org/drawingml/2006/main">
          <a:r>
            <a:rPr lang="es-ES" sz="1000" b="1" i="0" baseline="0" dirty="0">
              <a:latin typeface="Times New Roman" pitchFamily="18" charset="0"/>
            </a:rPr>
            <a:t>X2 =</a:t>
          </a:r>
          <a:r>
            <a:rPr lang="es-ES" sz="1000" b="1" i="0" baseline="0" dirty="0">
              <a:solidFill>
                <a:srgbClr val="00B050"/>
              </a:solidFill>
              <a:latin typeface="Times New Roman" pitchFamily="18" charset="0"/>
            </a:rPr>
            <a:t>13,22/20 (Regular)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0.3837</cdr:x>
      <cdr:y>0.30451</cdr:y>
    </cdr:from>
    <cdr:to>
      <cdr:x>0.90815</cdr:x>
      <cdr:y>0.59744</cdr:y>
    </cdr:to>
    <cdr:sp macro="" textlink="">
      <cdr:nvSpPr>
        <cdr:cNvPr id="3" name="3 CuadroTexto"/>
        <cdr:cNvSpPr txBox="1"/>
      </cdr:nvSpPr>
      <cdr:spPr>
        <a:xfrm xmlns:a="http://schemas.openxmlformats.org/drawingml/2006/main">
          <a:off x="2466940" y="803437"/>
          <a:ext cx="3371886" cy="77287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ES" sz="1000" b="0" i="0" u="none" strike="noStrike" baseline="0">
              <a:solidFill>
                <a:sysClr val="windowText" lastClr="000000"/>
              </a:solidFill>
              <a:latin typeface="Times New Roman" pitchFamily="18" charset="0"/>
            </a:rPr>
            <a:t>V</a:t>
          </a:r>
          <a:r>
            <a:rPr lang="es-ES" sz="1000" b="1" i="0" u="none" strike="noStrike" baseline="0">
              <a:solidFill>
                <a:srgbClr val="C00000"/>
              </a:solidFill>
              <a:latin typeface="Times New Roman" pitchFamily="18" charset="0"/>
            </a:rPr>
            <a:t>1</a:t>
          </a:r>
          <a:r>
            <a:rPr lang="es-ES" sz="1000" b="0" i="0" u="none" strike="noStrike" baseline="0">
              <a:solidFill>
                <a:sysClr val="windowText" lastClr="000000"/>
              </a:solidFill>
              <a:latin typeface="Times New Roman" pitchFamily="18" charset="0"/>
            </a:rPr>
            <a:t> = Desarrollo Social</a:t>
          </a:r>
          <a:r>
            <a:rPr lang="es-ES" sz="1000" b="0" i="0" baseline="0">
              <a:latin typeface="Times New Roman" pitchFamily="18" charset="0"/>
            </a:rPr>
            <a:t> (10,67/20)</a:t>
          </a:r>
        </a:p>
        <a:p xmlns:a="http://schemas.openxmlformats.org/drawingml/2006/main">
          <a:r>
            <a:rPr lang="es-ES" sz="1000" b="0" i="0" u="none" strike="noStrike" baseline="0">
              <a:solidFill>
                <a:sysClr val="windowText" lastClr="000000"/>
              </a:solidFill>
              <a:latin typeface="Times New Roman" pitchFamily="18" charset="0"/>
            </a:rPr>
            <a:t>V</a:t>
          </a:r>
          <a:r>
            <a:rPr lang="es-ES" sz="1000" b="1" i="0" u="none" strike="noStrike" baseline="0">
              <a:solidFill>
                <a:srgbClr val="C00000"/>
              </a:solidFill>
              <a:latin typeface="Times New Roman" pitchFamily="18" charset="0"/>
            </a:rPr>
            <a:t>2</a:t>
          </a:r>
          <a:r>
            <a:rPr lang="es-ES" sz="1000" b="0" i="0" u="none" strike="noStrike" baseline="0">
              <a:solidFill>
                <a:sysClr val="windowText" lastClr="000000"/>
              </a:solidFill>
              <a:latin typeface="Times New Roman" pitchFamily="18" charset="0"/>
            </a:rPr>
            <a:t> = Organización y Tejidos Sociales (15/20)</a:t>
          </a:r>
          <a:r>
            <a:rPr lang="es-ES" sz="1000" b="0" i="0" baseline="0">
              <a:latin typeface="Times New Roman" pitchFamily="18" charset="0"/>
            </a:rPr>
            <a:t> </a:t>
          </a:r>
        </a:p>
        <a:p xmlns:a="http://schemas.openxmlformats.org/drawingml/2006/main">
          <a:r>
            <a:rPr lang="es-ES" sz="1000" b="0" i="0" u="none" strike="noStrike" baseline="0">
              <a:solidFill>
                <a:sysClr val="windowText" lastClr="000000"/>
              </a:solidFill>
              <a:latin typeface="Times New Roman" pitchFamily="18" charset="0"/>
            </a:rPr>
            <a:t>V</a:t>
          </a:r>
          <a:r>
            <a:rPr lang="es-ES" sz="1000" b="1" i="0" u="none" strike="noStrike" baseline="0">
              <a:solidFill>
                <a:srgbClr val="C00000"/>
              </a:solidFill>
              <a:latin typeface="Times New Roman" pitchFamily="18" charset="0"/>
            </a:rPr>
            <a:t>3</a:t>
          </a:r>
          <a:r>
            <a:rPr lang="es-ES" sz="1000" b="0" i="0" u="none" strike="noStrike" baseline="0">
              <a:solidFill>
                <a:sysClr val="windowText" lastClr="000000"/>
              </a:solidFill>
              <a:latin typeface="Times New Roman" pitchFamily="18" charset="0"/>
            </a:rPr>
            <a:t> = Organizaciones étnicas e Identidad Cultural </a:t>
          </a:r>
          <a:r>
            <a:rPr lang="es-ES" sz="1000" b="0" i="0" baseline="0">
              <a:latin typeface="Times New Roman" pitchFamily="18" charset="0"/>
            </a:rPr>
            <a:t> (17,5/20)</a:t>
          </a:r>
        </a:p>
        <a:p xmlns:a="http://schemas.openxmlformats.org/drawingml/2006/main">
          <a:endParaRPr lang="es-ES" sz="1000" b="0" i="0" baseline="0">
            <a:latin typeface="Times New Roman" pitchFamily="18" charset="0"/>
          </a:endParaRPr>
        </a:p>
        <a:p xmlns:a="http://schemas.openxmlformats.org/drawingml/2006/main">
          <a:r>
            <a:rPr lang="es-ES" sz="1000" b="1" i="0" baseline="0">
              <a:latin typeface="Times New Roman" pitchFamily="18" charset="0"/>
            </a:rPr>
            <a:t>X3 =(2V</a:t>
          </a:r>
          <a:r>
            <a:rPr lang="es-ES" sz="1000" b="1" i="0" baseline="0">
              <a:solidFill>
                <a:srgbClr val="C00000"/>
              </a:solidFill>
              <a:latin typeface="Times New Roman" pitchFamily="18" charset="0"/>
            </a:rPr>
            <a:t>1</a:t>
          </a:r>
          <a:r>
            <a:rPr lang="es-ES" sz="1000" b="1" i="0" baseline="0">
              <a:solidFill>
                <a:sysClr val="windowText" lastClr="000000"/>
              </a:solidFill>
              <a:latin typeface="Times New Roman" pitchFamily="18" charset="0"/>
            </a:rPr>
            <a:t>+1V</a:t>
          </a:r>
          <a:r>
            <a:rPr lang="es-ES" sz="1000" b="1" i="0" baseline="0">
              <a:solidFill>
                <a:srgbClr val="C00000"/>
              </a:solidFill>
              <a:latin typeface="Times New Roman" pitchFamily="18" charset="0"/>
            </a:rPr>
            <a:t>2</a:t>
          </a:r>
          <a:r>
            <a:rPr lang="es-ES" sz="1000" b="1" i="0" baseline="0">
              <a:solidFill>
                <a:sysClr val="windowText" lastClr="000000"/>
              </a:solidFill>
              <a:latin typeface="Times New Roman" pitchFamily="18" charset="0"/>
            </a:rPr>
            <a:t>+2V</a:t>
          </a:r>
          <a:r>
            <a:rPr lang="es-ES" sz="1000" b="1" i="0" baseline="0">
              <a:solidFill>
                <a:srgbClr val="C00000"/>
              </a:solidFill>
              <a:latin typeface="Times New Roman" pitchFamily="18" charset="0"/>
            </a:rPr>
            <a:t>3</a:t>
          </a:r>
          <a:r>
            <a:rPr lang="es-ES" sz="1000" b="1" i="0" baseline="0">
              <a:solidFill>
                <a:sysClr val="windowText" lastClr="000000"/>
              </a:solidFill>
              <a:latin typeface="Times New Roman" pitchFamily="18" charset="0"/>
            </a:rPr>
            <a:t>)/5</a:t>
          </a:r>
        </a:p>
        <a:p xmlns:a="http://schemas.openxmlformats.org/drawingml/2006/main">
          <a:endParaRPr lang="es-ES" sz="1000" b="0" i="0" baseline="0">
            <a:latin typeface="Times New Roman" pitchFamily="18" charset="0"/>
          </a:endParaRPr>
        </a:p>
        <a:p xmlns:a="http://schemas.openxmlformats.org/drawingml/2006/main">
          <a:r>
            <a:rPr lang="es-ES" sz="1000" b="1" i="0" baseline="0">
              <a:latin typeface="Times New Roman" pitchFamily="18" charset="0"/>
            </a:rPr>
            <a:t>X3 =</a:t>
          </a:r>
          <a:r>
            <a:rPr lang="es-ES" sz="1000" b="1" i="0" baseline="0">
              <a:solidFill>
                <a:srgbClr val="00B050"/>
              </a:solidFill>
              <a:latin typeface="Times New Roman" pitchFamily="18" charset="0"/>
            </a:rPr>
            <a:t>14,27/20 (Regular)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0.42966</cdr:x>
      <cdr:y>0.3368</cdr:y>
    </cdr:from>
    <cdr:to>
      <cdr:x>0.89028</cdr:x>
      <cdr:y>0.82291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2455522" y="923919"/>
          <a:ext cx="2632444" cy="133349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ES" sz="1000" b="0" i="0" u="none" strike="noStrike" baseline="0">
              <a:solidFill>
                <a:sysClr val="windowText" lastClr="000000"/>
              </a:solidFill>
              <a:latin typeface="Times New Roman" pitchFamily="18" charset="0"/>
            </a:rPr>
            <a:t>V</a:t>
          </a:r>
          <a:r>
            <a:rPr lang="es-ES" sz="1000" b="1" i="0" u="none" strike="noStrike" baseline="0">
              <a:solidFill>
                <a:srgbClr val="C00000"/>
              </a:solidFill>
              <a:latin typeface="Times New Roman" pitchFamily="18" charset="0"/>
            </a:rPr>
            <a:t>1</a:t>
          </a:r>
          <a:r>
            <a:rPr lang="es-ES" sz="1000" b="0" i="0" u="none" strike="noStrike" baseline="0">
              <a:solidFill>
                <a:sysClr val="windowText" lastClr="000000"/>
              </a:solidFill>
              <a:latin typeface="Times New Roman" pitchFamily="18" charset="0"/>
            </a:rPr>
            <a:t> = Población</a:t>
          </a:r>
          <a:r>
            <a:rPr lang="es-ES" sz="1000" b="0" i="0" baseline="0">
              <a:latin typeface="Times New Roman" pitchFamily="18" charset="0"/>
            </a:rPr>
            <a:t> (15,16/20)</a:t>
          </a:r>
        </a:p>
        <a:p xmlns:a="http://schemas.openxmlformats.org/drawingml/2006/main">
          <a:r>
            <a:rPr lang="es-ES" sz="1000" b="0" i="0" u="none" strike="noStrike" baseline="0">
              <a:solidFill>
                <a:sysClr val="windowText" lastClr="000000"/>
              </a:solidFill>
              <a:latin typeface="Times New Roman" pitchFamily="18" charset="0"/>
            </a:rPr>
            <a:t>V</a:t>
          </a:r>
          <a:r>
            <a:rPr lang="es-ES" sz="1000" b="1" i="0" u="none" strike="noStrike" baseline="0">
              <a:solidFill>
                <a:srgbClr val="C00000"/>
              </a:solidFill>
              <a:latin typeface="Times New Roman" pitchFamily="18" charset="0"/>
            </a:rPr>
            <a:t>2</a:t>
          </a:r>
          <a:r>
            <a:rPr lang="es-ES" sz="1000" b="0" i="0" u="none" strike="noStrike" baseline="0">
              <a:solidFill>
                <a:sysClr val="windowText" lastClr="000000"/>
              </a:solidFill>
              <a:latin typeface="Times New Roman" pitchFamily="18" charset="0"/>
            </a:rPr>
            <a:t> = Infraestructura y acceso a servicios (11,77/20)</a:t>
          </a:r>
          <a:r>
            <a:rPr lang="es-ES" sz="1000" b="0" i="0" baseline="0">
              <a:latin typeface="Times New Roman" pitchFamily="18" charset="0"/>
            </a:rPr>
            <a:t> </a:t>
          </a:r>
        </a:p>
        <a:p xmlns:a="http://schemas.openxmlformats.org/drawingml/2006/main">
          <a:r>
            <a:rPr lang="es-ES" sz="1000" b="0" i="0" u="none" strike="noStrike" baseline="0">
              <a:solidFill>
                <a:sysClr val="windowText" lastClr="000000"/>
              </a:solidFill>
              <a:latin typeface="Times New Roman" pitchFamily="18" charset="0"/>
            </a:rPr>
            <a:t>V</a:t>
          </a:r>
          <a:r>
            <a:rPr lang="es-ES" sz="1000" b="1" i="0" u="none" strike="noStrike" baseline="0">
              <a:solidFill>
                <a:srgbClr val="C00000"/>
              </a:solidFill>
              <a:latin typeface="Times New Roman" pitchFamily="18" charset="0"/>
            </a:rPr>
            <a:t>3</a:t>
          </a:r>
          <a:r>
            <a:rPr lang="es-ES" sz="1000" b="0" i="0" u="none" strike="noStrike" baseline="0">
              <a:solidFill>
                <a:sysClr val="windowText" lastClr="000000"/>
              </a:solidFill>
              <a:latin typeface="Times New Roman" pitchFamily="18" charset="0"/>
            </a:rPr>
            <a:t> = Condiciones de seguridad</a:t>
          </a:r>
          <a:r>
            <a:rPr lang="es-ES" sz="1000" b="0" i="0" baseline="0">
              <a:latin typeface="Times New Roman" pitchFamily="18" charset="0"/>
            </a:rPr>
            <a:t> (15/20)</a:t>
          </a:r>
        </a:p>
        <a:p xmlns:a="http://schemas.openxmlformats.org/drawingml/2006/main">
          <a:r>
            <a:rPr lang="es-ES" sz="1000" b="0" i="0" u="none" strike="noStrike" baseline="0">
              <a:solidFill>
                <a:sysClr val="windowText" lastClr="000000"/>
              </a:solidFill>
              <a:latin typeface="Times New Roman" pitchFamily="18" charset="0"/>
            </a:rPr>
            <a:t>V</a:t>
          </a:r>
          <a:r>
            <a:rPr lang="es-ES" sz="1000" b="1" i="0" u="none" strike="noStrike" baseline="0">
              <a:solidFill>
                <a:srgbClr val="C00000"/>
              </a:solidFill>
              <a:latin typeface="Times New Roman" pitchFamily="18" charset="0"/>
            </a:rPr>
            <a:t>4</a:t>
          </a:r>
          <a:r>
            <a:rPr lang="es-ES" sz="1000" b="0" i="0" u="none" strike="noStrike" baseline="0">
              <a:solidFill>
                <a:sysClr val="windowText" lastClr="000000"/>
              </a:solidFill>
              <a:latin typeface="Times New Roman" pitchFamily="18" charset="0"/>
            </a:rPr>
            <a:t> =  Uso y ocupación del suelo (12/20)</a:t>
          </a:r>
          <a:r>
            <a:rPr lang="es-ES" sz="1000" b="0" i="0" baseline="0">
              <a:latin typeface="Times New Roman" pitchFamily="18" charset="0"/>
            </a:rPr>
            <a:t> </a:t>
          </a:r>
        </a:p>
        <a:p xmlns:a="http://schemas.openxmlformats.org/drawingml/2006/main">
          <a:endParaRPr lang="es-ES" sz="1000" b="0" i="0" baseline="0">
            <a:latin typeface="Times New Roman" pitchFamily="18" charset="0"/>
          </a:endParaRPr>
        </a:p>
        <a:p xmlns:a="http://schemas.openxmlformats.org/drawingml/2006/main">
          <a:r>
            <a:rPr lang="es-ES" sz="1000" b="1" i="0" baseline="0">
              <a:solidFill>
                <a:sysClr val="windowText" lastClr="000000"/>
              </a:solidFill>
              <a:latin typeface="Times New Roman" pitchFamily="18" charset="0"/>
            </a:rPr>
            <a:t>X</a:t>
          </a:r>
          <a:r>
            <a:rPr lang="es-ES" sz="1000" b="1" i="0" baseline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es-ES" sz="1000" b="1" i="0" baseline="0">
              <a:solidFill>
                <a:sysClr val="windowText" lastClr="000000"/>
              </a:solidFill>
              <a:latin typeface="Times New Roman" pitchFamily="18" charset="0"/>
            </a:rPr>
            <a:t> </a:t>
          </a:r>
          <a:r>
            <a:rPr lang="es-ES" sz="1000" b="1" i="0" baseline="0">
              <a:latin typeface="Times New Roman" pitchFamily="18" charset="0"/>
            </a:rPr>
            <a:t>=(2V</a:t>
          </a:r>
          <a:r>
            <a:rPr lang="es-ES" sz="1000" b="1" i="0" baseline="0">
              <a:solidFill>
                <a:srgbClr val="C00000"/>
              </a:solidFill>
              <a:latin typeface="Times New Roman" pitchFamily="18" charset="0"/>
            </a:rPr>
            <a:t>1</a:t>
          </a:r>
          <a:r>
            <a:rPr lang="es-ES" sz="1000" b="1" i="0" baseline="0">
              <a:solidFill>
                <a:sysClr val="windowText" lastClr="000000"/>
              </a:solidFill>
              <a:latin typeface="Times New Roman" pitchFamily="18" charset="0"/>
            </a:rPr>
            <a:t>+2V</a:t>
          </a:r>
          <a:r>
            <a:rPr lang="es-ES" sz="1000" b="1" i="0" baseline="0">
              <a:solidFill>
                <a:srgbClr val="C00000"/>
              </a:solidFill>
              <a:latin typeface="Times New Roman" pitchFamily="18" charset="0"/>
            </a:rPr>
            <a:t>2</a:t>
          </a:r>
          <a:r>
            <a:rPr lang="es-ES" sz="1000" b="1" i="0" baseline="0">
              <a:solidFill>
                <a:sysClr val="windowText" lastClr="000000"/>
              </a:solidFill>
              <a:latin typeface="Times New Roman" pitchFamily="18" charset="0"/>
            </a:rPr>
            <a:t>+1V</a:t>
          </a:r>
          <a:r>
            <a:rPr lang="es-ES" sz="1000" b="1" i="0" baseline="0">
              <a:solidFill>
                <a:srgbClr val="C00000"/>
              </a:solidFill>
              <a:latin typeface="Times New Roman" pitchFamily="18" charset="0"/>
            </a:rPr>
            <a:t>3</a:t>
          </a:r>
          <a:r>
            <a:rPr lang="es-ES" sz="1000" b="1" i="0" baseline="0">
              <a:solidFill>
                <a:sysClr val="windowText" lastClr="000000"/>
              </a:solidFill>
              <a:latin typeface="Times New Roman" pitchFamily="18" charset="0"/>
            </a:rPr>
            <a:t>+1V</a:t>
          </a:r>
          <a:r>
            <a:rPr lang="es-ES" sz="1000" b="1" i="0" baseline="0">
              <a:solidFill>
                <a:srgbClr val="C00000"/>
              </a:solidFill>
              <a:latin typeface="Times New Roman" pitchFamily="18" charset="0"/>
            </a:rPr>
            <a:t>4</a:t>
          </a:r>
          <a:r>
            <a:rPr lang="es-ES" sz="1000" b="1" i="0" baseline="0">
              <a:solidFill>
                <a:sysClr val="windowText" lastClr="000000"/>
              </a:solidFill>
              <a:latin typeface="Times New Roman" pitchFamily="18" charset="0"/>
            </a:rPr>
            <a:t>)/6</a:t>
          </a:r>
          <a:endParaRPr lang="es-ES" sz="1000" b="1" i="0" baseline="0">
            <a:solidFill>
              <a:srgbClr val="C00000"/>
            </a:solidFill>
            <a:latin typeface="Times New Roman" pitchFamily="18" charset="0"/>
          </a:endParaRPr>
        </a:p>
        <a:p xmlns:a="http://schemas.openxmlformats.org/drawingml/2006/main">
          <a:endParaRPr lang="es-ES" sz="1000" b="0" i="0" baseline="0">
            <a:latin typeface="Times New Roman" pitchFamily="18" charset="0"/>
          </a:endParaRPr>
        </a:p>
        <a:p xmlns:a="http://schemas.openxmlformats.org/drawingml/2006/main">
          <a:r>
            <a:rPr lang="es-ES" sz="1000" b="1" i="0" baseline="0">
              <a:solidFill>
                <a:sysClr val="windowText" lastClr="000000"/>
              </a:solidFill>
              <a:latin typeface="Times New Roman" pitchFamily="18" charset="0"/>
            </a:rPr>
            <a:t>X4=</a:t>
          </a:r>
          <a:r>
            <a:rPr lang="es-ES" sz="1000" b="1" i="0" baseline="0">
              <a:solidFill>
                <a:srgbClr val="00B050"/>
              </a:solidFill>
              <a:latin typeface="Times New Roman" pitchFamily="18" charset="0"/>
            </a:rPr>
            <a:t>13,47/20 (Regular)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0.42943</cdr:x>
      <cdr:y>0.22059</cdr:y>
    </cdr:from>
    <cdr:to>
      <cdr:x>1</cdr:x>
      <cdr:y>0.77603</cdr:y>
    </cdr:to>
    <cdr:sp macro="" textlink="">
      <cdr:nvSpPr>
        <cdr:cNvPr id="2" name="2 CuadroTexto"/>
        <cdr:cNvSpPr txBox="1"/>
      </cdr:nvSpPr>
      <cdr:spPr>
        <a:xfrm xmlns:a="http://schemas.openxmlformats.org/drawingml/2006/main">
          <a:off x="2790825" y="666041"/>
          <a:ext cx="3619499" cy="167711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ES" sz="1000" b="0" i="0" u="none" strike="noStrike" baseline="0">
              <a:solidFill>
                <a:sysClr val="windowText" lastClr="000000"/>
              </a:solidFill>
              <a:latin typeface="Times New Roman" pitchFamily="18" charset="0"/>
            </a:rPr>
            <a:t>V</a:t>
          </a:r>
          <a:r>
            <a:rPr lang="es-ES" sz="1000" b="1" i="0" u="none" strike="noStrike" baseline="0">
              <a:solidFill>
                <a:srgbClr val="C00000"/>
              </a:solidFill>
              <a:latin typeface="Times New Roman" pitchFamily="18" charset="0"/>
            </a:rPr>
            <a:t>1</a:t>
          </a:r>
          <a:r>
            <a:rPr lang="es-ES" sz="1000" b="0" i="0" u="none" strike="noStrike" baseline="0">
              <a:solidFill>
                <a:sysClr val="windowText" lastClr="000000"/>
              </a:solidFill>
              <a:latin typeface="Times New Roman" pitchFamily="18" charset="0"/>
            </a:rPr>
            <a:t> = Actividades Enonómicas</a:t>
          </a:r>
          <a:r>
            <a:rPr lang="es-ES" sz="1000" b="0" i="0" baseline="0">
              <a:latin typeface="Times New Roman" pitchFamily="18" charset="0"/>
            </a:rPr>
            <a:t> (13,37/20)</a:t>
          </a:r>
        </a:p>
        <a:p xmlns:a="http://schemas.openxmlformats.org/drawingml/2006/main">
          <a:r>
            <a:rPr lang="es-ES" sz="1000" b="0" i="0" u="none" strike="noStrike" baseline="0">
              <a:solidFill>
                <a:sysClr val="windowText" lastClr="000000"/>
              </a:solidFill>
              <a:latin typeface="Times New Roman" pitchFamily="18" charset="0"/>
            </a:rPr>
            <a:t>V</a:t>
          </a:r>
          <a:r>
            <a:rPr lang="es-ES" sz="1000" b="1" i="0" u="none" strike="noStrike" baseline="0">
              <a:solidFill>
                <a:srgbClr val="C00000"/>
              </a:solidFill>
              <a:latin typeface="Times New Roman" pitchFamily="18" charset="0"/>
            </a:rPr>
            <a:t>2</a:t>
          </a:r>
          <a:r>
            <a:rPr lang="es-ES" sz="1000" b="0" i="0" u="none" strike="noStrike" baseline="0">
              <a:solidFill>
                <a:sysClr val="windowText" lastClr="000000"/>
              </a:solidFill>
              <a:latin typeface="Times New Roman" pitchFamily="18" charset="0"/>
            </a:rPr>
            <a:t> = Trabajo y Empleo (14,25/20)</a:t>
          </a:r>
          <a:r>
            <a:rPr lang="es-ES" sz="1000" b="0" i="0" baseline="0">
              <a:latin typeface="Times New Roman" pitchFamily="18" charset="0"/>
            </a:rPr>
            <a:t> </a:t>
          </a:r>
        </a:p>
        <a:p xmlns:a="http://schemas.openxmlformats.org/drawingml/2006/main">
          <a:r>
            <a:rPr lang="es-ES" sz="1000" b="0" i="0" u="none" strike="noStrike" baseline="0">
              <a:solidFill>
                <a:sysClr val="windowText" lastClr="000000"/>
              </a:solidFill>
              <a:latin typeface="Times New Roman" pitchFamily="18" charset="0"/>
            </a:rPr>
            <a:t>V</a:t>
          </a:r>
          <a:r>
            <a:rPr lang="es-ES" sz="1000" b="1" i="0" u="none" strike="noStrike" baseline="0">
              <a:solidFill>
                <a:srgbClr val="C00000"/>
              </a:solidFill>
              <a:latin typeface="Times New Roman" pitchFamily="18" charset="0"/>
            </a:rPr>
            <a:t>3</a:t>
          </a:r>
          <a:r>
            <a:rPr lang="es-ES" sz="1000" b="0" i="0" u="none" strike="noStrike" baseline="0">
              <a:solidFill>
                <a:sysClr val="windowText" lastClr="000000"/>
              </a:solidFill>
              <a:latin typeface="Times New Roman" pitchFamily="18" charset="0"/>
            </a:rPr>
            <a:t> = Sistemas de comercialización</a:t>
          </a:r>
          <a:r>
            <a:rPr lang="es-ES" sz="1000" b="0" i="0" baseline="0">
              <a:latin typeface="Times New Roman" pitchFamily="18" charset="0"/>
            </a:rPr>
            <a:t> (10/20)</a:t>
          </a:r>
        </a:p>
        <a:p xmlns:a="http://schemas.openxmlformats.org/drawingml/2006/main">
          <a:r>
            <a:rPr lang="es-ES" sz="1000" b="0" i="0" u="none" strike="noStrike" baseline="0">
              <a:solidFill>
                <a:sysClr val="windowText" lastClr="000000"/>
              </a:solidFill>
              <a:latin typeface="Times New Roman" pitchFamily="18" charset="0"/>
            </a:rPr>
            <a:t>V</a:t>
          </a:r>
          <a:r>
            <a:rPr lang="es-ES" sz="1000" b="1" i="0" u="none" strike="noStrike" baseline="0">
              <a:solidFill>
                <a:srgbClr val="C00000"/>
              </a:solidFill>
              <a:latin typeface="Times New Roman" pitchFamily="18" charset="0"/>
            </a:rPr>
            <a:t>4</a:t>
          </a:r>
          <a:r>
            <a:rPr lang="es-ES" sz="1000" b="0" i="0" u="none" strike="noStrike" baseline="0">
              <a:solidFill>
                <a:sysClr val="windowText" lastClr="000000"/>
              </a:solidFill>
              <a:latin typeface="Times New Roman" pitchFamily="18" charset="0"/>
            </a:rPr>
            <a:t> =  Infraestructura de apoyo a la producción (12,00/20)</a:t>
          </a:r>
          <a:r>
            <a:rPr lang="es-ES" sz="1000" b="0" i="0" baseline="0">
              <a:latin typeface="Times New Roman" pitchFamily="18" charset="0"/>
            </a:rPr>
            <a:t> </a:t>
          </a:r>
        </a:p>
        <a:p xmlns:a="http://schemas.openxmlformats.org/drawingml/2006/main">
          <a:r>
            <a:rPr lang="es-ES" sz="1000" b="0" i="0" u="none" strike="noStrike" baseline="0">
              <a:solidFill>
                <a:sysClr val="windowText" lastClr="000000"/>
              </a:solidFill>
              <a:latin typeface="Times New Roman" pitchFamily="18" charset="0"/>
            </a:rPr>
            <a:t>V</a:t>
          </a:r>
          <a:r>
            <a:rPr lang="es-ES" sz="1000" b="1" i="0" u="none" strike="noStrike" baseline="0">
              <a:solidFill>
                <a:srgbClr val="C00000"/>
              </a:solidFill>
              <a:latin typeface="Times New Roman" pitchFamily="18" charset="0"/>
            </a:rPr>
            <a:t>5</a:t>
          </a:r>
          <a:r>
            <a:rPr lang="es-ES" sz="1000" b="0" i="0" u="none" strike="noStrike" baseline="0">
              <a:solidFill>
                <a:sysClr val="windowText" lastClr="000000"/>
              </a:solidFill>
              <a:latin typeface="Times New Roman" pitchFamily="18" charset="0"/>
            </a:rPr>
            <a:t> = Formas de organización de los modos de producción </a:t>
          </a:r>
          <a:r>
            <a:rPr lang="es-ES" sz="1000" b="0" i="0" baseline="0">
              <a:latin typeface="Times New Roman" pitchFamily="18" charset="0"/>
            </a:rPr>
            <a:t>(16,00/20)</a:t>
          </a:r>
        </a:p>
        <a:p xmlns:a="http://schemas.openxmlformats.org/drawingml/2006/main">
          <a:r>
            <a:rPr lang="es-ES" sz="1000" b="0" i="0" u="none" strike="noStrike" baseline="0">
              <a:solidFill>
                <a:sysClr val="windowText" lastClr="000000"/>
              </a:solidFill>
              <a:latin typeface="Times New Roman" pitchFamily="18" charset="0"/>
            </a:rPr>
            <a:t>V</a:t>
          </a:r>
          <a:r>
            <a:rPr lang="es-ES" sz="1000" b="1" i="0" u="none" strike="noStrike" baseline="0">
              <a:solidFill>
                <a:srgbClr val="C00000"/>
              </a:solidFill>
              <a:latin typeface="Times New Roman" pitchFamily="18" charset="0"/>
            </a:rPr>
            <a:t>6</a:t>
          </a:r>
          <a:r>
            <a:rPr lang="es-ES" sz="1000" b="0" i="0" u="none" strike="noStrike" baseline="0">
              <a:solidFill>
                <a:sysClr val="windowText" lastClr="000000"/>
              </a:solidFill>
              <a:latin typeface="Times New Roman" pitchFamily="18" charset="0"/>
            </a:rPr>
            <a:t> = Sistemas de crédito</a:t>
          </a:r>
          <a:r>
            <a:rPr lang="es-ES" sz="1000" b="0" i="0" baseline="0">
              <a:latin typeface="Times New Roman" pitchFamily="18" charset="0"/>
            </a:rPr>
            <a:t> (15,00/20)</a:t>
          </a:r>
        </a:p>
        <a:p xmlns:a="http://schemas.openxmlformats.org/drawingml/2006/main">
          <a:endParaRPr lang="es-ES" sz="1000" b="0" i="0" baseline="0">
            <a:latin typeface="Times New Roman" pitchFamily="18" charset="0"/>
          </a:endParaRPr>
        </a:p>
        <a:p xmlns:a="http://schemas.openxmlformats.org/drawingml/2006/main">
          <a:r>
            <a:rPr lang="es-ES" sz="1000" b="1" i="0" baseline="0">
              <a:latin typeface="Times New Roman" pitchFamily="18" charset="0"/>
            </a:rPr>
            <a:t>X2 =(2V</a:t>
          </a:r>
          <a:r>
            <a:rPr lang="es-ES" sz="1000" b="1" i="0" baseline="0">
              <a:solidFill>
                <a:srgbClr val="C00000"/>
              </a:solidFill>
              <a:latin typeface="Times New Roman" pitchFamily="18" charset="0"/>
            </a:rPr>
            <a:t>1</a:t>
          </a:r>
          <a:r>
            <a:rPr lang="es-ES" sz="1000" b="1" i="0" baseline="0">
              <a:solidFill>
                <a:sysClr val="windowText" lastClr="000000"/>
              </a:solidFill>
              <a:latin typeface="Times New Roman" pitchFamily="18" charset="0"/>
            </a:rPr>
            <a:t>+1V</a:t>
          </a:r>
          <a:r>
            <a:rPr lang="es-ES" sz="1000" b="1" i="0" baseline="0">
              <a:solidFill>
                <a:srgbClr val="C00000"/>
              </a:solidFill>
              <a:latin typeface="Times New Roman" pitchFamily="18" charset="0"/>
            </a:rPr>
            <a:t>2</a:t>
          </a:r>
          <a:r>
            <a:rPr lang="es-ES" sz="1000" b="1" i="0" baseline="0">
              <a:solidFill>
                <a:sysClr val="windowText" lastClr="000000"/>
              </a:solidFill>
              <a:latin typeface="Times New Roman" pitchFamily="18" charset="0"/>
            </a:rPr>
            <a:t>+2V</a:t>
          </a:r>
          <a:r>
            <a:rPr lang="es-ES" sz="1000" b="1" i="0" baseline="0">
              <a:solidFill>
                <a:srgbClr val="C00000"/>
              </a:solidFill>
              <a:latin typeface="Times New Roman" pitchFamily="18" charset="0"/>
            </a:rPr>
            <a:t>3</a:t>
          </a:r>
          <a:r>
            <a:rPr lang="es-ES" sz="1000" b="1" i="0" baseline="0">
              <a:solidFill>
                <a:sysClr val="windowText" lastClr="000000"/>
              </a:solidFill>
              <a:latin typeface="Times New Roman" pitchFamily="18" charset="0"/>
            </a:rPr>
            <a:t>+1V</a:t>
          </a:r>
          <a:r>
            <a:rPr lang="es-ES" sz="1000" b="1" i="0" baseline="0">
              <a:solidFill>
                <a:srgbClr val="C00000"/>
              </a:solidFill>
              <a:latin typeface="Times New Roman" pitchFamily="18" charset="0"/>
            </a:rPr>
            <a:t>4</a:t>
          </a:r>
          <a:r>
            <a:rPr lang="es-ES" sz="1000" b="1" i="0" baseline="0">
              <a:solidFill>
                <a:sysClr val="windowText" lastClr="000000"/>
              </a:solidFill>
              <a:latin typeface="Times New Roman" pitchFamily="18" charset="0"/>
            </a:rPr>
            <a:t>+1V</a:t>
          </a:r>
          <a:r>
            <a:rPr lang="es-ES" sz="1000" b="1" i="0" baseline="0">
              <a:solidFill>
                <a:srgbClr val="C00000"/>
              </a:solidFill>
              <a:latin typeface="Times New Roman" pitchFamily="18" charset="0"/>
            </a:rPr>
            <a:t>5</a:t>
          </a:r>
          <a:r>
            <a:rPr lang="es-ES" sz="1000" b="1" i="0" baseline="0">
              <a:solidFill>
                <a:sysClr val="windowText" lastClr="000000"/>
              </a:solidFill>
              <a:latin typeface="Times New Roman" pitchFamily="18" charset="0"/>
            </a:rPr>
            <a:t>+2V</a:t>
          </a:r>
          <a:r>
            <a:rPr lang="es-ES" sz="1000" b="1" i="0" baseline="0">
              <a:solidFill>
                <a:srgbClr val="C00000"/>
              </a:solidFill>
              <a:latin typeface="Times New Roman" pitchFamily="18" charset="0"/>
            </a:rPr>
            <a:t>6</a:t>
          </a:r>
          <a:r>
            <a:rPr lang="es-ES" sz="1000" b="1" i="0" baseline="0">
              <a:solidFill>
                <a:sysClr val="windowText" lastClr="000000"/>
              </a:solidFill>
              <a:latin typeface="Times New Roman" pitchFamily="18" charset="0"/>
            </a:rPr>
            <a:t>)/9</a:t>
          </a:r>
          <a:endParaRPr lang="es-ES" sz="1000" b="1" i="0" baseline="0">
            <a:solidFill>
              <a:srgbClr val="C00000"/>
            </a:solidFill>
            <a:latin typeface="Times New Roman" pitchFamily="18" charset="0"/>
          </a:endParaRPr>
        </a:p>
        <a:p xmlns:a="http://schemas.openxmlformats.org/drawingml/2006/main">
          <a:endParaRPr lang="es-ES" sz="1000" b="0" i="0" baseline="0">
            <a:latin typeface="Times New Roman" pitchFamily="18" charset="0"/>
          </a:endParaRPr>
        </a:p>
        <a:p xmlns:a="http://schemas.openxmlformats.org/drawingml/2006/main">
          <a:r>
            <a:rPr lang="es-ES" sz="1000" b="1" i="0" baseline="0">
              <a:latin typeface="Times New Roman" pitchFamily="18" charset="0"/>
            </a:rPr>
            <a:t>X2 =</a:t>
          </a:r>
          <a:r>
            <a:rPr lang="es-ES" sz="1000" b="1" i="0" baseline="0">
              <a:solidFill>
                <a:srgbClr val="00B050"/>
              </a:solidFill>
              <a:latin typeface="Times New Roman" pitchFamily="18" charset="0"/>
            </a:rPr>
            <a:t>13,22/20 (Regular)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0.53165</cdr:x>
      <cdr:y>0.31818</cdr:y>
    </cdr:from>
    <cdr:to>
      <cdr:x>0.98192</cdr:x>
      <cdr:y>0.67576</cdr:y>
    </cdr:to>
    <cdr:sp macro="" textlink="">
      <cdr:nvSpPr>
        <cdr:cNvPr id="2" name="3 CuadroTexto"/>
        <cdr:cNvSpPr txBox="1"/>
      </cdr:nvSpPr>
      <cdr:spPr>
        <a:xfrm xmlns:a="http://schemas.openxmlformats.org/drawingml/2006/main">
          <a:off x="2800350" y="1000125"/>
          <a:ext cx="2371725" cy="112395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ES" sz="1000" b="0" i="0" u="none" strike="noStrike" baseline="0">
              <a:solidFill>
                <a:sysClr val="windowText" lastClr="000000"/>
              </a:solidFill>
              <a:latin typeface="Times New Roman" pitchFamily="18" charset="0"/>
            </a:rPr>
            <a:t>V</a:t>
          </a:r>
          <a:r>
            <a:rPr lang="es-ES" sz="1000" b="1" i="0" u="none" strike="noStrike" baseline="0">
              <a:solidFill>
                <a:srgbClr val="C00000"/>
              </a:solidFill>
              <a:latin typeface="Times New Roman" pitchFamily="18" charset="0"/>
            </a:rPr>
            <a:t>1</a:t>
          </a:r>
          <a:r>
            <a:rPr lang="es-ES" sz="1000" b="0" i="0" u="none" strike="noStrike" baseline="0">
              <a:solidFill>
                <a:sysClr val="windowText" lastClr="000000"/>
              </a:solidFill>
              <a:latin typeface="Times New Roman" pitchFamily="18" charset="0"/>
            </a:rPr>
            <a:t> = Redes viales y transporte</a:t>
          </a:r>
          <a:r>
            <a:rPr lang="es-ES" sz="1000" b="0" i="0" baseline="0">
              <a:latin typeface="Times New Roman" pitchFamily="18" charset="0"/>
            </a:rPr>
            <a:t> (10/20)</a:t>
          </a:r>
        </a:p>
        <a:p xmlns:a="http://schemas.openxmlformats.org/drawingml/2006/main">
          <a:r>
            <a:rPr lang="es-ES" sz="1000" b="0" i="0" u="none" strike="noStrike" baseline="0">
              <a:solidFill>
                <a:sysClr val="windowText" lastClr="000000"/>
              </a:solidFill>
              <a:latin typeface="Times New Roman" pitchFamily="18" charset="0"/>
            </a:rPr>
            <a:t>V</a:t>
          </a:r>
          <a:r>
            <a:rPr lang="es-ES" sz="1000" b="1" i="0" u="none" strike="noStrike" baseline="0">
              <a:solidFill>
                <a:srgbClr val="C00000"/>
              </a:solidFill>
              <a:latin typeface="Times New Roman" pitchFamily="18" charset="0"/>
            </a:rPr>
            <a:t>2</a:t>
          </a:r>
          <a:r>
            <a:rPr lang="es-ES" sz="1000" b="0" i="0" u="none" strike="noStrike" baseline="0">
              <a:solidFill>
                <a:sysClr val="windowText" lastClr="000000"/>
              </a:solidFill>
              <a:latin typeface="Times New Roman" pitchFamily="18" charset="0"/>
            </a:rPr>
            <a:t> = Redes de energía (16/20)</a:t>
          </a:r>
          <a:r>
            <a:rPr lang="es-ES" sz="1000" b="0" i="0" baseline="0">
              <a:latin typeface="Times New Roman" pitchFamily="18" charset="0"/>
            </a:rPr>
            <a:t> </a:t>
          </a:r>
        </a:p>
        <a:p xmlns:a="http://schemas.openxmlformats.org/drawingml/2006/main">
          <a:r>
            <a:rPr lang="es-ES" sz="1000" b="0" i="0" u="none" strike="noStrike" baseline="0">
              <a:solidFill>
                <a:sysClr val="windowText" lastClr="000000"/>
              </a:solidFill>
              <a:latin typeface="Times New Roman" pitchFamily="18" charset="0"/>
            </a:rPr>
            <a:t>V</a:t>
          </a:r>
          <a:r>
            <a:rPr lang="es-ES" sz="1000" b="1" i="0" u="none" strike="noStrike" baseline="0">
              <a:solidFill>
                <a:srgbClr val="C00000"/>
              </a:solidFill>
              <a:latin typeface="Times New Roman" pitchFamily="18" charset="0"/>
            </a:rPr>
            <a:t>3</a:t>
          </a:r>
          <a:r>
            <a:rPr lang="es-ES" sz="1000" b="0" i="0" u="none" strike="noStrike" baseline="0">
              <a:solidFill>
                <a:sysClr val="windowText" lastClr="000000"/>
              </a:solidFill>
              <a:latin typeface="Times New Roman" pitchFamily="18" charset="0"/>
            </a:rPr>
            <a:t> = Redes de conectividad </a:t>
          </a:r>
          <a:r>
            <a:rPr lang="es-ES" sz="1000" b="0" i="0" baseline="0">
              <a:latin typeface="Times New Roman" pitchFamily="18" charset="0"/>
            </a:rPr>
            <a:t> (16/20)</a:t>
          </a:r>
        </a:p>
        <a:p xmlns:a="http://schemas.openxmlformats.org/drawingml/2006/main">
          <a:endParaRPr lang="es-ES" sz="1000" b="0" i="0" baseline="0">
            <a:latin typeface="Times New Roman" pitchFamily="18" charset="0"/>
          </a:endParaRPr>
        </a:p>
        <a:p xmlns:a="http://schemas.openxmlformats.org/drawingml/2006/main">
          <a:r>
            <a:rPr lang="es-ES" sz="1000" b="1" i="0" baseline="0">
              <a:latin typeface="Times New Roman" pitchFamily="18" charset="0"/>
            </a:rPr>
            <a:t>X5 =(4V</a:t>
          </a:r>
          <a:r>
            <a:rPr lang="es-ES" sz="1000" b="1" i="0" baseline="0">
              <a:solidFill>
                <a:srgbClr val="C00000"/>
              </a:solidFill>
              <a:latin typeface="Times New Roman" pitchFamily="18" charset="0"/>
            </a:rPr>
            <a:t>1</a:t>
          </a:r>
          <a:r>
            <a:rPr lang="es-ES" sz="1000" b="1" i="0" baseline="0">
              <a:solidFill>
                <a:sysClr val="windowText" lastClr="000000"/>
              </a:solidFill>
              <a:latin typeface="Times New Roman" pitchFamily="18" charset="0"/>
            </a:rPr>
            <a:t>+2V</a:t>
          </a:r>
          <a:r>
            <a:rPr lang="es-ES" sz="1000" b="1" i="0" baseline="0">
              <a:solidFill>
                <a:srgbClr val="C00000"/>
              </a:solidFill>
              <a:latin typeface="Times New Roman" pitchFamily="18" charset="0"/>
            </a:rPr>
            <a:t>2</a:t>
          </a:r>
          <a:r>
            <a:rPr lang="es-ES" sz="1000" b="1" i="0" baseline="0">
              <a:solidFill>
                <a:sysClr val="windowText" lastClr="000000"/>
              </a:solidFill>
              <a:latin typeface="Times New Roman" pitchFamily="18" charset="0"/>
            </a:rPr>
            <a:t>+1V</a:t>
          </a:r>
          <a:r>
            <a:rPr lang="es-ES" sz="1000" b="1" i="0" baseline="0">
              <a:solidFill>
                <a:srgbClr val="C00000"/>
              </a:solidFill>
              <a:latin typeface="Times New Roman" pitchFamily="18" charset="0"/>
            </a:rPr>
            <a:t>3</a:t>
          </a:r>
          <a:r>
            <a:rPr lang="es-ES" sz="1000" b="1" i="0" baseline="0">
              <a:solidFill>
                <a:sysClr val="windowText" lastClr="000000"/>
              </a:solidFill>
              <a:latin typeface="Times New Roman" pitchFamily="18" charset="0"/>
            </a:rPr>
            <a:t>)/7</a:t>
          </a:r>
        </a:p>
        <a:p xmlns:a="http://schemas.openxmlformats.org/drawingml/2006/main">
          <a:endParaRPr lang="es-ES" sz="1000" b="0" i="0" baseline="0">
            <a:latin typeface="Times New Roman" pitchFamily="18" charset="0"/>
          </a:endParaRPr>
        </a:p>
        <a:p xmlns:a="http://schemas.openxmlformats.org/drawingml/2006/main">
          <a:r>
            <a:rPr lang="es-ES" sz="1000" b="1" i="0" baseline="0">
              <a:latin typeface="Times New Roman" pitchFamily="18" charset="0"/>
            </a:rPr>
            <a:t>X5 =</a:t>
          </a:r>
          <a:r>
            <a:rPr lang="es-ES" sz="1000" b="1" i="0" baseline="0">
              <a:solidFill>
                <a:srgbClr val="00B050"/>
              </a:solidFill>
              <a:latin typeface="Times New Roman" pitchFamily="18" charset="0"/>
            </a:rPr>
            <a:t>12,57/20 (Regular)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0.40316</cdr:x>
      <cdr:y>0.3125</cdr:y>
    </cdr:from>
    <cdr:to>
      <cdr:x>0.90862</cdr:x>
      <cdr:y>0.875</cdr:y>
    </cdr:to>
    <cdr:sp macro="" textlink="">
      <cdr:nvSpPr>
        <cdr:cNvPr id="2" name="3 CuadroTexto"/>
        <cdr:cNvSpPr txBox="1"/>
      </cdr:nvSpPr>
      <cdr:spPr>
        <a:xfrm xmlns:a="http://schemas.openxmlformats.org/drawingml/2006/main">
          <a:off x="2941516" y="857251"/>
          <a:ext cx="3687912" cy="154305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ES" sz="1000" b="0" i="0" u="none" strike="noStrike" baseline="0" dirty="0">
              <a:solidFill>
                <a:sysClr val="windowText" lastClr="000000"/>
              </a:solidFill>
              <a:latin typeface="Times New Roman" pitchFamily="18" charset="0"/>
            </a:rPr>
            <a:t>V</a:t>
          </a:r>
          <a:r>
            <a:rPr lang="es-ES" sz="1000" b="1" i="0" u="none" strike="noStrike" baseline="0" dirty="0">
              <a:solidFill>
                <a:srgbClr val="C00000"/>
              </a:solidFill>
              <a:latin typeface="Times New Roman" pitchFamily="18" charset="0"/>
            </a:rPr>
            <a:t>1</a:t>
          </a:r>
          <a:r>
            <a:rPr lang="es-ES" sz="1000" b="0" i="0" u="none" strike="noStrike" baseline="0" dirty="0">
              <a:solidFill>
                <a:sysClr val="windowText" lastClr="000000"/>
              </a:solidFill>
              <a:latin typeface="Times New Roman" pitchFamily="18" charset="0"/>
            </a:rPr>
            <a:t> = </a:t>
          </a:r>
          <a:r>
            <a:rPr lang="es-ES" sz="1000" b="0" i="0" baseline="0" dirty="0">
              <a:latin typeface="Times New Roman" pitchFamily="18" charset="0"/>
            </a:rPr>
            <a:t> Marco normativo e instrumentos para la gestión del territorio (12,67/20)</a:t>
          </a:r>
        </a:p>
        <a:p xmlns:a="http://schemas.openxmlformats.org/drawingml/2006/main">
          <a:r>
            <a:rPr lang="es-ES" sz="1000" b="0" i="0" u="none" strike="noStrike" baseline="0" dirty="0">
              <a:solidFill>
                <a:sysClr val="windowText" lastClr="000000"/>
              </a:solidFill>
              <a:latin typeface="Times New Roman" pitchFamily="18" charset="0"/>
            </a:rPr>
            <a:t>V</a:t>
          </a:r>
          <a:r>
            <a:rPr lang="es-ES" sz="1000" b="1" i="0" u="none" strike="noStrike" baseline="0" dirty="0">
              <a:solidFill>
                <a:srgbClr val="C00000"/>
              </a:solidFill>
              <a:latin typeface="Times New Roman" pitchFamily="18" charset="0"/>
            </a:rPr>
            <a:t>2</a:t>
          </a:r>
          <a:r>
            <a:rPr lang="es-ES" sz="1000" b="0" i="0" u="none" strike="noStrike" baseline="0" dirty="0">
              <a:solidFill>
                <a:sysClr val="windowText" lastClr="000000"/>
              </a:solidFill>
              <a:latin typeface="Times New Roman" pitchFamily="18" charset="0"/>
            </a:rPr>
            <a:t> = El modelo de gestión (12,5/20)</a:t>
          </a:r>
          <a:r>
            <a:rPr lang="es-ES" sz="1000" b="0" i="0" baseline="0" dirty="0">
              <a:latin typeface="Times New Roman" pitchFamily="18" charset="0"/>
            </a:rPr>
            <a:t> </a:t>
          </a:r>
        </a:p>
        <a:p xmlns:a="http://schemas.openxmlformats.org/drawingml/2006/main">
          <a:r>
            <a:rPr lang="es-ES" sz="1000" b="0" i="0" u="none" strike="noStrike" baseline="0" dirty="0">
              <a:solidFill>
                <a:sysClr val="windowText" lastClr="000000"/>
              </a:solidFill>
              <a:latin typeface="Times New Roman" pitchFamily="18" charset="0"/>
            </a:rPr>
            <a:t>V</a:t>
          </a:r>
          <a:r>
            <a:rPr lang="es-ES" sz="1000" b="1" i="0" u="none" strike="noStrike" baseline="0" dirty="0">
              <a:solidFill>
                <a:srgbClr val="C00000"/>
              </a:solidFill>
              <a:latin typeface="Times New Roman" pitchFamily="18" charset="0"/>
            </a:rPr>
            <a:t>3</a:t>
          </a:r>
          <a:r>
            <a:rPr lang="es-ES" sz="1000" b="0" i="0" u="none" strike="noStrike" baseline="0" dirty="0">
              <a:solidFill>
                <a:sysClr val="windowText" lastClr="000000"/>
              </a:solidFill>
              <a:latin typeface="Times New Roman" pitchFamily="18" charset="0"/>
            </a:rPr>
            <a:t> = Capacidades institucionales para la gestión del territorio</a:t>
          </a:r>
          <a:r>
            <a:rPr lang="es-ES" sz="1000" b="0" i="0" baseline="0" dirty="0">
              <a:latin typeface="Times New Roman" pitchFamily="18" charset="0"/>
            </a:rPr>
            <a:t> (12,25/20)</a:t>
          </a:r>
        </a:p>
        <a:p xmlns:a="http://schemas.openxmlformats.org/drawingml/2006/main">
          <a:endParaRPr lang="es-ES" sz="1000" b="0" i="0" baseline="0" dirty="0">
            <a:latin typeface="Times New Roman" pitchFamily="18" charset="0"/>
          </a:endParaRPr>
        </a:p>
        <a:p xmlns:a="http://schemas.openxmlformats.org/drawingml/2006/main">
          <a:r>
            <a:rPr lang="es-ES" sz="1000" b="1" i="0" baseline="0" dirty="0">
              <a:latin typeface="Times New Roman" pitchFamily="18" charset="0"/>
            </a:rPr>
            <a:t>X6 = (1V</a:t>
          </a:r>
          <a:r>
            <a:rPr lang="es-ES" sz="1000" b="1" i="0" baseline="0" dirty="0">
              <a:solidFill>
                <a:srgbClr val="C00000"/>
              </a:solidFill>
              <a:latin typeface="Times New Roman" pitchFamily="18" charset="0"/>
            </a:rPr>
            <a:t>1</a:t>
          </a:r>
          <a:r>
            <a:rPr lang="es-ES" sz="1000" b="1" i="0" baseline="0" dirty="0">
              <a:solidFill>
                <a:sysClr val="windowText" lastClr="000000"/>
              </a:solidFill>
              <a:latin typeface="Times New Roman" pitchFamily="18" charset="0"/>
            </a:rPr>
            <a:t>+2V</a:t>
          </a:r>
          <a:r>
            <a:rPr lang="es-ES" sz="1000" b="1" i="0" baseline="0" dirty="0">
              <a:solidFill>
                <a:srgbClr val="C00000"/>
              </a:solidFill>
              <a:latin typeface="Times New Roman" pitchFamily="18" charset="0"/>
            </a:rPr>
            <a:t>2</a:t>
          </a:r>
          <a:r>
            <a:rPr lang="es-ES" sz="1000" b="1" i="0" baseline="0" dirty="0">
              <a:solidFill>
                <a:sysClr val="windowText" lastClr="000000"/>
              </a:solidFill>
              <a:latin typeface="Times New Roman" pitchFamily="18" charset="0"/>
            </a:rPr>
            <a:t>+2V</a:t>
          </a:r>
          <a:r>
            <a:rPr lang="es-ES" sz="1000" b="1" i="0" baseline="0" dirty="0">
              <a:solidFill>
                <a:srgbClr val="C00000"/>
              </a:solidFill>
              <a:latin typeface="Times New Roman" pitchFamily="18" charset="0"/>
            </a:rPr>
            <a:t>3</a:t>
          </a:r>
          <a:r>
            <a:rPr lang="es-ES" sz="1000" b="1" i="0" baseline="0" dirty="0">
              <a:solidFill>
                <a:sysClr val="windowText" lastClr="000000"/>
              </a:solidFill>
              <a:latin typeface="Times New Roman" pitchFamily="18" charset="0"/>
            </a:rPr>
            <a:t>)/5</a:t>
          </a:r>
        </a:p>
        <a:p xmlns:a="http://schemas.openxmlformats.org/drawingml/2006/main">
          <a:endParaRPr lang="es-ES" sz="1000" b="0" i="0" baseline="0" dirty="0">
            <a:latin typeface="Times New Roman" pitchFamily="18" charset="0"/>
          </a:endParaRPr>
        </a:p>
        <a:p xmlns:a="http://schemas.openxmlformats.org/drawingml/2006/main">
          <a:r>
            <a:rPr lang="es-ES" sz="1000" b="1" i="0" baseline="0" dirty="0">
              <a:latin typeface="Times New Roman" pitchFamily="18" charset="0"/>
            </a:rPr>
            <a:t>X6 =</a:t>
          </a:r>
          <a:r>
            <a:rPr lang="es-ES" sz="1000" b="1" i="0" baseline="0" dirty="0">
              <a:solidFill>
                <a:srgbClr val="00B050"/>
              </a:solidFill>
              <a:latin typeface="Times New Roman" pitchFamily="18" charset="0"/>
            </a:rPr>
            <a:t>12,43/20 (Insuficiente)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7F38B-5E0D-4C0D-BB8E-58CDF916056A}" type="datetimeFigureOut">
              <a:rPr lang="es-EC" smtClean="0"/>
              <a:pPr/>
              <a:t>07/01/2014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6D31B-6E25-4FD3-B77A-3DF1ACDACB4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6199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604D1-DE0A-4EE2-B367-2326BC15B6E1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8FAE1-B0B9-443A-8D3A-192BA52E263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8FAE1-B0B9-443A-8D3A-192BA52E263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8FAE1-B0B9-443A-8D3A-192BA52E263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EC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BFA2-959E-4DE5-8FC4-7A141698959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EC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7F1F-5D29-4EA6-A0CB-84224AE1196C}" type="datetimeFigureOut">
              <a:rPr lang="es-EC" smtClean="0"/>
              <a:pPr/>
              <a:t>07/01/2014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CAE0-DF21-4C75-8167-2D9D64517935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5042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7F1F-5D29-4EA6-A0CB-84224AE1196C}" type="datetimeFigureOut">
              <a:rPr lang="es-EC" smtClean="0"/>
              <a:pPr/>
              <a:t>07/01/2014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CAE0-DF21-4C75-8167-2D9D64517935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5991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7F1F-5D29-4EA6-A0CB-84224AE1196C}" type="datetimeFigureOut">
              <a:rPr lang="es-EC" smtClean="0"/>
              <a:pPr/>
              <a:t>07/01/2014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CAE0-DF21-4C75-8167-2D9D64517935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2697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7F1F-5D29-4EA6-A0CB-84224AE1196C}" type="datetimeFigureOut">
              <a:rPr lang="es-EC" smtClean="0"/>
              <a:pPr/>
              <a:t>07/01/2014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CAE0-DF21-4C75-8167-2D9D64517935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7298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7F1F-5D29-4EA6-A0CB-84224AE1196C}" type="datetimeFigureOut">
              <a:rPr lang="es-EC" smtClean="0"/>
              <a:pPr/>
              <a:t>07/01/2014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CAE0-DF21-4C75-8167-2D9D64517935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3065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7F1F-5D29-4EA6-A0CB-84224AE1196C}" type="datetimeFigureOut">
              <a:rPr lang="es-EC" smtClean="0"/>
              <a:pPr/>
              <a:t>07/01/2014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CAE0-DF21-4C75-8167-2D9D64517935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401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7F1F-5D29-4EA6-A0CB-84224AE1196C}" type="datetimeFigureOut">
              <a:rPr lang="es-EC" smtClean="0"/>
              <a:pPr/>
              <a:t>07/01/2014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CAE0-DF21-4C75-8167-2D9D64517935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915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7F1F-5D29-4EA6-A0CB-84224AE1196C}" type="datetimeFigureOut">
              <a:rPr lang="es-EC" smtClean="0"/>
              <a:pPr/>
              <a:t>07/01/2014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CAE0-DF21-4C75-8167-2D9D64517935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65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7F1F-5D29-4EA6-A0CB-84224AE1196C}" type="datetimeFigureOut">
              <a:rPr lang="es-EC" smtClean="0"/>
              <a:pPr/>
              <a:t>07/01/2014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CAE0-DF21-4C75-8167-2D9D64517935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4084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7F1F-5D29-4EA6-A0CB-84224AE1196C}" type="datetimeFigureOut">
              <a:rPr lang="es-EC" smtClean="0"/>
              <a:pPr/>
              <a:t>07/01/2014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CAE0-DF21-4C75-8167-2D9D64517935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4975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7F1F-5D29-4EA6-A0CB-84224AE1196C}" type="datetimeFigureOut">
              <a:rPr lang="es-EC" smtClean="0"/>
              <a:pPr/>
              <a:t>07/01/2014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CAE0-DF21-4C75-8167-2D9D64517935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9463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77F1F-5D29-4EA6-A0CB-84224AE1196C}" type="datetimeFigureOut">
              <a:rPr lang="es-EC" smtClean="0"/>
              <a:pPr/>
              <a:t>07/01/2014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CCAE0-DF21-4C75-8167-2D9D64517935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4175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30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9.xml"/><Relationship Id="rId7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slide" Target="slide17.xml"/><Relationship Id="rId10" Type="http://schemas.openxmlformats.org/officeDocument/2006/relationships/slide" Target="slide21.xml"/><Relationship Id="rId4" Type="http://schemas.openxmlformats.org/officeDocument/2006/relationships/slide" Target="slide13.xml"/><Relationship Id="rId9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image" Target="../media/image9.em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hyperlink" Target="../WORD/CAPI&#236;TULO%203_DIAGNOSTICO%20PUJILI.docx" TargetMode="External"/><Relationship Id="rId7" Type="http://schemas.openxmlformats.org/officeDocument/2006/relationships/slide" Target="slide2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7.xml"/><Relationship Id="rId10" Type="http://schemas.openxmlformats.org/officeDocument/2006/relationships/slide" Target="slide29.xml"/><Relationship Id="rId4" Type="http://schemas.openxmlformats.org/officeDocument/2006/relationships/slide" Target="slide23.xml"/><Relationship Id="rId9" Type="http://schemas.openxmlformats.org/officeDocument/2006/relationships/slide" Target="slide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slide" Target="slide2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slide" Target="slide2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slide" Target="slide2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slide" Target="slide2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slide" Target="slide2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slide" Target="slide1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slide" Target="slide30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slide" Target="slide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35496" y="44624"/>
            <a:ext cx="9108504" cy="6768752"/>
            <a:chOff x="35496" y="44624"/>
            <a:chExt cx="9108504" cy="6768752"/>
          </a:xfrm>
        </p:grpSpPr>
        <p:pic>
          <p:nvPicPr>
            <p:cNvPr id="6" name="Picture 3" descr="FORMATOCARATUL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96" y="44624"/>
              <a:ext cx="9108504" cy="67687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6 Imagen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270" y="225282"/>
              <a:ext cx="3349329" cy="8458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967680" y="1357298"/>
            <a:ext cx="7924800" cy="2662246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“PROPUESTA DEL PLAN DE ORDENAMIENTO TERRITORIAL DEL CANTÓN</a:t>
            </a:r>
            <a:r>
              <a:rPr sz="36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s-EC" sz="36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UJILÍ</a:t>
            </a:r>
            <a:r>
              <a:rPr sz="36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C" sz="36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PROVINCIA DE COTOPAXI</a:t>
            </a:r>
            <a:r>
              <a:rPr sz="36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es-EC" sz="3600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039688" y="4532496"/>
            <a:ext cx="7924800" cy="984736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Myriam Cadena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Ma. Belén Rivera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Diciembre del 2013</a:t>
            </a:r>
            <a:endParaRPr kumimoji="0" lang="es-EC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8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26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142852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Componentes de un PDOT</a:t>
            </a:r>
            <a:endParaRPr kumimoji="0" lang="es-EC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28662" y="3075230"/>
            <a:ext cx="307183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928662" y="3155788"/>
            <a:ext cx="3071834" cy="10653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S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Lineamientos metodol</a:t>
            </a:r>
            <a:r>
              <a:rPr lang="en-US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ógicos</a:t>
            </a:r>
          </a:p>
          <a:p>
            <a:pPr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(SENPLADES, CONCOPE, AME, CONAJUPARE) </a:t>
            </a:r>
            <a:endParaRPr lang="es-EC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C" sz="1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C" sz="1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kumimoji="0" lang="es-EC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286380" y="2285992"/>
            <a:ext cx="2500330" cy="4286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2 Subtítulo">
            <a:hlinkClick r:id="rId4" action="ppaction://hlinksldjump"/>
          </p:cNvPr>
          <p:cNvSpPr txBox="1">
            <a:spLocks/>
          </p:cNvSpPr>
          <p:nvPr/>
        </p:nvSpPr>
        <p:spPr>
          <a:xfrm>
            <a:off x="5081590" y="2285992"/>
            <a:ext cx="2847996" cy="42862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S" sz="1900" dirty="0" smtClean="0">
                <a:latin typeface="Times New Roman" pitchFamily="18" charset="0"/>
                <a:cs typeface="Times New Roman" pitchFamily="18" charset="0"/>
              </a:rPr>
              <a:t>Diagnóstico </a:t>
            </a:r>
            <a:r>
              <a:rPr lang="es-EC" sz="1900" dirty="0" smtClean="0">
                <a:latin typeface="Times New Roman" pitchFamily="18" charset="0"/>
                <a:cs typeface="Times New Roman" pitchFamily="18" charset="0"/>
              </a:rPr>
              <a:t>Territorial</a:t>
            </a:r>
          </a:p>
          <a:p>
            <a:pPr marL="27432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C" sz="1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C" sz="1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kumimoji="0" lang="es-EC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17 Rectángulo">
            <a:hlinkClick r:id="rId5" action="ppaction://hlinksldjump"/>
          </p:cNvPr>
          <p:cNvSpPr/>
          <p:nvPr/>
        </p:nvSpPr>
        <p:spPr>
          <a:xfrm>
            <a:off x="5286380" y="4714884"/>
            <a:ext cx="2500330" cy="4286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5072066" y="4725144"/>
            <a:ext cx="2847996" cy="42862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S" sz="1900" dirty="0" smtClean="0">
                <a:latin typeface="Times New Roman" pitchFamily="18" charset="0"/>
                <a:cs typeface="Times New Roman" pitchFamily="18" charset="0"/>
              </a:rPr>
              <a:t>Propuesta del PDOT</a:t>
            </a:r>
            <a:r>
              <a:rPr lang="en-US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EC" sz="1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C" sz="1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C" sz="1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kumimoji="0" lang="es-EC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16 Rectángulo">
            <a:hlinkClick r:id="" action="ppaction://noaction"/>
          </p:cNvPr>
          <p:cNvSpPr/>
          <p:nvPr/>
        </p:nvSpPr>
        <p:spPr>
          <a:xfrm>
            <a:off x="5286380" y="3429000"/>
            <a:ext cx="2500330" cy="4286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5072066" y="3429000"/>
            <a:ext cx="2847996" cy="42862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S" sz="1900" dirty="0" smtClean="0">
                <a:latin typeface="Times New Roman" pitchFamily="18" charset="0"/>
                <a:cs typeface="Times New Roman" pitchFamily="18" charset="0"/>
              </a:rPr>
              <a:t>Modelo de O.T.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EC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C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C" sz="1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kumimoji="0" lang="es-EC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2" name="21 Conector recto"/>
          <p:cNvCxnSpPr/>
          <p:nvPr/>
        </p:nvCxnSpPr>
        <p:spPr>
          <a:xfrm rot="10800000">
            <a:off x="4000496" y="3141660"/>
            <a:ext cx="642942" cy="15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H="1">
            <a:off x="4643439" y="2498718"/>
            <a:ext cx="1588" cy="2428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rot="10800000">
            <a:off x="4643438" y="4929198"/>
            <a:ext cx="642942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rot="10800000">
            <a:off x="4643438" y="2498716"/>
            <a:ext cx="642942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rot="10800000">
            <a:off x="4643438" y="3643314"/>
            <a:ext cx="642942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rot="10800000">
            <a:off x="4002085" y="3641725"/>
            <a:ext cx="642942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60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Aspectos Generales del cantón Pujilí</a:t>
            </a:r>
            <a:endParaRPr kumimoji="0" lang="es-EC" sz="3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" y="1097287"/>
            <a:ext cx="6196566" cy="50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6300192" y="1340768"/>
            <a:ext cx="2842201" cy="223224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Superficie: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130.043 hectáreas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Urbana: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719 ha</a:t>
            </a:r>
            <a:r>
              <a:rPr kumimoji="0" lang="es-EC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(1%)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Rural:</a:t>
            </a:r>
            <a:r>
              <a:rPr lang="es-EC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s-EC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129.323ha (99%)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Población: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69.055 habitantes </a:t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s-EC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26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3960440" cy="557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475656" y="188640"/>
            <a:ext cx="6233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Metodología del Diagnóstico Territorial</a:t>
            </a:r>
            <a:endParaRPr lang="es-EC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9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547664" y="260648"/>
            <a:ext cx="6120680" cy="861774"/>
          </a:xfrm>
          <a:prstGeom prst="rect">
            <a:avLst/>
          </a:prstGeom>
          <a:gradFill>
            <a:gsLst>
              <a:gs pos="1250">
                <a:schemeClr val="accent6"/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 </a:t>
            </a:r>
            <a:r>
              <a:rPr lang="es-EC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 DEL DIAGNÓSTICO TERRITORIAL</a:t>
            </a:r>
            <a:endParaRPr lang="es-EC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979712" y="1916832"/>
            <a:ext cx="2520000" cy="1015663"/>
          </a:xfrm>
          <a:prstGeom prst="rect">
            <a:avLst/>
          </a:prstGeom>
          <a:gradFill>
            <a:gsLst>
              <a:gs pos="1250">
                <a:srgbClr val="92D050"/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VARIABLES E INDICADORES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83568" y="1844824"/>
            <a:ext cx="492443" cy="4284000"/>
          </a:xfrm>
          <a:prstGeom prst="rect">
            <a:avLst/>
          </a:prstGeom>
          <a:gradFill>
            <a:gsLst>
              <a:gs pos="1250">
                <a:srgbClr val="53CDA4"/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vert="vert270"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RECOPILACIÓN INFORMACIÓN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2 CuadroTexto">
            <a:hlinkClick r:id="rId3" action="ppaction://hlinksldjump"/>
          </p:cNvPr>
          <p:cNvSpPr txBox="1"/>
          <p:nvPr/>
        </p:nvSpPr>
        <p:spPr>
          <a:xfrm>
            <a:off x="5292080" y="1916832"/>
            <a:ext cx="923330" cy="4284000"/>
          </a:xfrm>
          <a:prstGeom prst="rect">
            <a:avLst/>
          </a:prstGeom>
          <a:gradFill>
            <a:gsLst>
              <a:gs pos="1250">
                <a:srgbClr val="FF9999"/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vert="vert270"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VALORACIÓN DE </a:t>
            </a:r>
          </a:p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INDICADORES</a:t>
            </a:r>
          </a:p>
          <a:p>
            <a:pPr algn="ctr"/>
            <a:endParaRPr lang="es-EC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3 CuadroTexto">
            <a:hlinkClick r:id="rId4" action="ppaction://hlinksldjump"/>
          </p:cNvPr>
          <p:cNvSpPr txBox="1"/>
          <p:nvPr/>
        </p:nvSpPr>
        <p:spPr>
          <a:xfrm>
            <a:off x="1979712" y="3356992"/>
            <a:ext cx="2520000" cy="323165"/>
          </a:xfrm>
          <a:prstGeom prst="rect">
            <a:avLst/>
          </a:prstGeom>
          <a:gradFill>
            <a:gsLst>
              <a:gs pos="1250">
                <a:srgbClr val="92D050"/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r>
              <a:rPr lang="es-EC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 Ecológico Ambiental </a:t>
            </a:r>
          </a:p>
        </p:txBody>
      </p:sp>
      <p:sp>
        <p:nvSpPr>
          <p:cNvPr id="15" name="14 CuadroTexto">
            <a:hlinkClick r:id="rId5" action="ppaction://hlinksldjump"/>
          </p:cNvPr>
          <p:cNvSpPr txBox="1"/>
          <p:nvPr/>
        </p:nvSpPr>
        <p:spPr>
          <a:xfrm>
            <a:off x="1979712" y="5373216"/>
            <a:ext cx="2520000" cy="323165"/>
          </a:xfrm>
          <a:prstGeom prst="rect">
            <a:avLst/>
          </a:prstGeom>
          <a:gradFill>
            <a:gsLst>
              <a:gs pos="1250">
                <a:srgbClr val="92D050"/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r>
              <a:rPr lang="es-EC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 Redes y Conectividad</a:t>
            </a:r>
          </a:p>
        </p:txBody>
      </p:sp>
      <p:sp>
        <p:nvSpPr>
          <p:cNvPr id="16" name="15 CuadroTexto">
            <a:hlinkClick r:id="rId6" action="ppaction://hlinksldjump"/>
          </p:cNvPr>
          <p:cNvSpPr txBox="1"/>
          <p:nvPr/>
        </p:nvSpPr>
        <p:spPr>
          <a:xfrm>
            <a:off x="1979712" y="4365104"/>
            <a:ext cx="2520000" cy="323165"/>
          </a:xfrm>
          <a:prstGeom prst="rect">
            <a:avLst/>
          </a:prstGeom>
          <a:gradFill>
            <a:gsLst>
              <a:gs pos="1250">
                <a:srgbClr val="92D050"/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r>
              <a:rPr lang="es-EC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 Asentamientos Humanos</a:t>
            </a:r>
          </a:p>
        </p:txBody>
      </p:sp>
      <p:sp>
        <p:nvSpPr>
          <p:cNvPr id="17" name="16 CuadroTexto">
            <a:hlinkClick r:id="rId7" action="ppaction://hlinksldjump"/>
          </p:cNvPr>
          <p:cNvSpPr txBox="1"/>
          <p:nvPr/>
        </p:nvSpPr>
        <p:spPr>
          <a:xfrm>
            <a:off x="1979712" y="3861048"/>
            <a:ext cx="2520000" cy="323165"/>
          </a:xfrm>
          <a:prstGeom prst="rect">
            <a:avLst/>
          </a:prstGeom>
          <a:gradFill>
            <a:gsLst>
              <a:gs pos="1250">
                <a:srgbClr val="92D050"/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r>
              <a:rPr lang="es-EC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 Sociocultural</a:t>
            </a:r>
          </a:p>
        </p:txBody>
      </p:sp>
      <p:sp>
        <p:nvSpPr>
          <p:cNvPr id="18" name="17 CuadroTexto">
            <a:hlinkClick r:id="rId8" action="ppaction://hlinksldjump"/>
          </p:cNvPr>
          <p:cNvSpPr txBox="1"/>
          <p:nvPr/>
        </p:nvSpPr>
        <p:spPr>
          <a:xfrm>
            <a:off x="1979712" y="4869160"/>
            <a:ext cx="2520000" cy="323165"/>
          </a:xfrm>
          <a:prstGeom prst="rect">
            <a:avLst/>
          </a:prstGeom>
          <a:gradFill>
            <a:gsLst>
              <a:gs pos="1250">
                <a:srgbClr val="92D050"/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r>
              <a:rPr lang="es-EC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 Económico</a:t>
            </a:r>
          </a:p>
        </p:txBody>
      </p:sp>
      <p:sp>
        <p:nvSpPr>
          <p:cNvPr id="19" name="18 CuadroTexto">
            <a:hlinkClick r:id="rId9" action="ppaction://hlinksldjump"/>
          </p:cNvPr>
          <p:cNvSpPr txBox="1"/>
          <p:nvPr/>
        </p:nvSpPr>
        <p:spPr>
          <a:xfrm>
            <a:off x="1979712" y="5877272"/>
            <a:ext cx="2520000" cy="323165"/>
          </a:xfrm>
          <a:prstGeom prst="rect">
            <a:avLst/>
          </a:prstGeom>
          <a:gradFill>
            <a:gsLst>
              <a:gs pos="1250">
                <a:srgbClr val="92D050"/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r>
              <a:rPr lang="es-EC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 Gestión Territorio</a:t>
            </a:r>
          </a:p>
        </p:txBody>
      </p:sp>
      <p:sp>
        <p:nvSpPr>
          <p:cNvPr id="52" name="51 Flecha derecha"/>
          <p:cNvSpPr/>
          <p:nvPr/>
        </p:nvSpPr>
        <p:spPr>
          <a:xfrm>
            <a:off x="1187624" y="2132856"/>
            <a:ext cx="792088" cy="288032"/>
          </a:xfrm>
          <a:prstGeom prst="rightArrow">
            <a:avLst/>
          </a:prstGeom>
          <a:solidFill>
            <a:srgbClr val="53CDA4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97 CuadroTexto">
            <a:hlinkClick r:id="rId10" action="ppaction://hlinksldjump"/>
          </p:cNvPr>
          <p:cNvSpPr txBox="1"/>
          <p:nvPr/>
        </p:nvSpPr>
        <p:spPr>
          <a:xfrm>
            <a:off x="7744362" y="1916832"/>
            <a:ext cx="1107996" cy="4284000"/>
          </a:xfrm>
          <a:prstGeom prst="rect">
            <a:avLst/>
          </a:prstGeom>
          <a:gradFill>
            <a:gsLst>
              <a:gs pos="1250">
                <a:schemeClr val="tx2">
                  <a:lumMod val="60000"/>
                  <a:lumOff val="40000"/>
                </a:schemeClr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DIAGNÓSTICO TERRITORIAL: IDENTIFICACIÓN VARIABLES CRÍTICAS 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6" name="125 Conector recto"/>
          <p:cNvCxnSpPr>
            <a:stCxn id="14" idx="0"/>
            <a:endCxn id="9" idx="2"/>
          </p:cNvCxnSpPr>
          <p:nvPr/>
        </p:nvCxnSpPr>
        <p:spPr>
          <a:xfrm flipV="1">
            <a:off x="3239712" y="2932495"/>
            <a:ext cx="0" cy="424497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168 Conector recto"/>
          <p:cNvCxnSpPr>
            <a:stCxn id="14" idx="2"/>
            <a:endCxn id="17" idx="0"/>
          </p:cNvCxnSpPr>
          <p:nvPr/>
        </p:nvCxnSpPr>
        <p:spPr>
          <a:xfrm>
            <a:off x="3239712" y="3680157"/>
            <a:ext cx="0" cy="180891"/>
          </a:xfrm>
          <a:prstGeom prst="line">
            <a:avLst/>
          </a:prstGeom>
          <a:ln w="38100" cmpd="sng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186 Conector recto"/>
          <p:cNvCxnSpPr>
            <a:stCxn id="17" idx="2"/>
            <a:endCxn id="16" idx="0"/>
          </p:cNvCxnSpPr>
          <p:nvPr/>
        </p:nvCxnSpPr>
        <p:spPr>
          <a:xfrm>
            <a:off x="3239712" y="4184213"/>
            <a:ext cx="0" cy="18089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188 Conector recto"/>
          <p:cNvCxnSpPr>
            <a:stCxn id="16" idx="2"/>
            <a:endCxn id="18" idx="0"/>
          </p:cNvCxnSpPr>
          <p:nvPr/>
        </p:nvCxnSpPr>
        <p:spPr>
          <a:xfrm>
            <a:off x="3239712" y="4688269"/>
            <a:ext cx="0" cy="18089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190 Conector recto"/>
          <p:cNvCxnSpPr>
            <a:stCxn id="18" idx="2"/>
            <a:endCxn id="15" idx="0"/>
          </p:cNvCxnSpPr>
          <p:nvPr/>
        </p:nvCxnSpPr>
        <p:spPr>
          <a:xfrm>
            <a:off x="3239712" y="5192325"/>
            <a:ext cx="0" cy="18089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192 Conector recto"/>
          <p:cNvCxnSpPr>
            <a:stCxn id="15" idx="2"/>
            <a:endCxn id="19" idx="0"/>
          </p:cNvCxnSpPr>
          <p:nvPr/>
        </p:nvCxnSpPr>
        <p:spPr>
          <a:xfrm>
            <a:off x="3239712" y="5696381"/>
            <a:ext cx="0" cy="18089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193 Flecha derecha"/>
          <p:cNvSpPr/>
          <p:nvPr/>
        </p:nvSpPr>
        <p:spPr>
          <a:xfrm>
            <a:off x="4499992" y="2132856"/>
            <a:ext cx="792088" cy="288032"/>
          </a:xfrm>
          <a:prstGeom prst="rightArrow">
            <a:avLst/>
          </a:prstGeom>
          <a:solidFill>
            <a:srgbClr val="92D05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195 Flecha derecha"/>
          <p:cNvSpPr/>
          <p:nvPr/>
        </p:nvSpPr>
        <p:spPr>
          <a:xfrm>
            <a:off x="6156176" y="2132856"/>
            <a:ext cx="576064" cy="360040"/>
          </a:xfrm>
          <a:prstGeom prst="rightArrow">
            <a:avLst/>
          </a:prstGeom>
          <a:solidFill>
            <a:srgbClr val="00206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46 CuadroTexto">
            <a:hlinkClick r:id="rId11" action="ppaction://hlinksldjump"/>
          </p:cNvPr>
          <p:cNvSpPr txBox="1"/>
          <p:nvPr/>
        </p:nvSpPr>
        <p:spPr>
          <a:xfrm>
            <a:off x="6732240" y="1916832"/>
            <a:ext cx="492443" cy="4284000"/>
          </a:xfrm>
          <a:prstGeom prst="rect">
            <a:avLst/>
          </a:prstGeom>
          <a:gradFill>
            <a:gsLst>
              <a:gs pos="1250">
                <a:srgbClr val="7030A0"/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vert="vert270"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PONDERACIÓN DE VARIABLES</a:t>
            </a:r>
            <a:endParaRPr lang="es-EC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22 Flecha derecha"/>
          <p:cNvSpPr/>
          <p:nvPr/>
        </p:nvSpPr>
        <p:spPr>
          <a:xfrm>
            <a:off x="7236296" y="2132856"/>
            <a:ext cx="504056" cy="360040"/>
          </a:xfrm>
          <a:prstGeom prst="rightArrow">
            <a:avLst/>
          </a:prstGeom>
          <a:solidFill>
            <a:srgbClr val="7030A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Aspectos Generales del cantón Pujilí</a:t>
            </a:r>
            <a:endParaRPr kumimoji="0" lang="es-EC" sz="3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" y="1097287"/>
            <a:ext cx="6196566" cy="50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6300192" y="1340768"/>
            <a:ext cx="2842201" cy="223224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Superficie: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130.043 hectáreas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Urbana: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719 ha</a:t>
            </a:r>
            <a:r>
              <a:rPr kumimoji="0" lang="es-EC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(1%)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Rural:</a:t>
            </a:r>
            <a:r>
              <a:rPr lang="es-EC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s-EC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129.323ha (99%)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Población: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69.055 habitantes </a:t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s-EC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26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251036" y="188640"/>
            <a:ext cx="4682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Sistema Ecológico-Ambiental</a:t>
            </a:r>
            <a:endParaRPr lang="es-EC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99592" y="1196752"/>
            <a:ext cx="7344816" cy="4536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899592" y="1196752"/>
            <a:ext cx="7344816" cy="452431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AGUA</a:t>
            </a:r>
          </a:p>
          <a:p>
            <a:pPr marL="457200" indent="-457200" algn="just">
              <a:buFont typeface="+mj-lt"/>
              <a:buAutoNum type="arabicPeriod"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SUELO</a:t>
            </a:r>
          </a:p>
          <a:p>
            <a:pPr marL="457200" indent="-457200" algn="just">
              <a:buFont typeface="+mj-lt"/>
              <a:buAutoNum type="arabicPeriod"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AIRE</a:t>
            </a:r>
          </a:p>
          <a:p>
            <a:pPr marL="457200" indent="-457200" algn="just">
              <a:buFont typeface="+mj-lt"/>
              <a:buAutoNum type="arabicPeriod"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RECURSOS NATURALES RENOVABLES Y NO RENOVALES</a:t>
            </a:r>
          </a:p>
          <a:p>
            <a:pPr marL="457200" indent="-457200" algn="just">
              <a:buFont typeface="+mj-lt"/>
              <a:buAutoNum type="arabicPeriod"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AMENAZAS NATURALES</a:t>
            </a:r>
          </a:p>
          <a:p>
            <a:pPr marL="457200" indent="-457200" algn="just">
              <a:buFont typeface="+mj-lt"/>
              <a:buAutoNum type="arabicPeriod"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ÁREAS CON PROTECCIÓN AMBIENTAL</a:t>
            </a:r>
          </a:p>
        </p:txBody>
      </p:sp>
      <p:sp>
        <p:nvSpPr>
          <p:cNvPr id="16" name="15 Flecha izquierda">
            <a:hlinkClick r:id="rId5" action="ppaction://hlinksldjump"/>
          </p:cNvPr>
          <p:cNvSpPr/>
          <p:nvPr/>
        </p:nvSpPr>
        <p:spPr>
          <a:xfrm>
            <a:off x="7236296" y="5301208"/>
            <a:ext cx="64807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10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Aspectos Generales del cantón Pujilí</a:t>
            </a:r>
            <a:endParaRPr kumimoji="0" lang="es-EC" sz="3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" y="1097287"/>
            <a:ext cx="6196566" cy="50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6300192" y="1340768"/>
            <a:ext cx="2842201" cy="223224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Superficie: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130.043 hectáreas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Urbana: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719 ha</a:t>
            </a:r>
            <a:r>
              <a:rPr kumimoji="0" lang="es-EC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(1%)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Rural:</a:t>
            </a:r>
            <a:r>
              <a:rPr lang="es-EC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s-EC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129.323ha (99%)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Población: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69.055 habitantes </a:t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s-EC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26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728734" y="188640"/>
            <a:ext cx="3727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Sistema Socio-Cultural</a:t>
            </a:r>
            <a:endParaRPr lang="es-EC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99592" y="1196752"/>
            <a:ext cx="7344816" cy="4536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899592" y="1412776"/>
            <a:ext cx="734481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DESARROLLO SOCIAL</a:t>
            </a:r>
          </a:p>
          <a:p>
            <a:pPr marL="457200" indent="-457200" algn="just">
              <a:buFont typeface="+mj-lt"/>
              <a:buAutoNum type="arabicPeriod"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ORGANIZACIÓN Y TEJIDOS SOCIALES</a:t>
            </a:r>
          </a:p>
          <a:p>
            <a:pPr marL="457200" indent="-457200" algn="just">
              <a:buFont typeface="+mj-lt"/>
              <a:buAutoNum type="arabicPeriod"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ORGANIZACIONES ÉTNICAS E IDENTIDAD CULTURAL</a:t>
            </a:r>
          </a:p>
          <a:p>
            <a:pPr marL="457200" indent="-457200" algn="just"/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Flecha izquierda">
            <a:hlinkClick r:id="rId5" action="ppaction://hlinksldjump"/>
          </p:cNvPr>
          <p:cNvSpPr/>
          <p:nvPr/>
        </p:nvSpPr>
        <p:spPr>
          <a:xfrm>
            <a:off x="7236296" y="5301208"/>
            <a:ext cx="64807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10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Aspectos Generales del cantón Pujilí</a:t>
            </a:r>
            <a:endParaRPr kumimoji="0" lang="es-EC" sz="3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" y="1097287"/>
            <a:ext cx="6196566" cy="50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6300192" y="1340768"/>
            <a:ext cx="2842201" cy="223224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Superficie: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130.043 hectáreas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Urbana: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719 ha</a:t>
            </a:r>
            <a:r>
              <a:rPr kumimoji="0" lang="es-EC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(1%)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Rural:</a:t>
            </a:r>
            <a:r>
              <a:rPr lang="es-EC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s-EC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129.323ha (99%)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Población: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69.055 habitantes </a:t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s-EC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26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954774" y="188640"/>
            <a:ext cx="5275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Sistema Asentamientos Humanos</a:t>
            </a:r>
            <a:endParaRPr lang="es-EC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99592" y="1196752"/>
            <a:ext cx="7344816" cy="4536504"/>
          </a:xfrm>
          <a:prstGeom prst="rect">
            <a:avLst/>
          </a:prstGeom>
          <a:gradFill flip="none" rotWithShape="1">
            <a:gsLst>
              <a:gs pos="1250">
                <a:schemeClr val="bg2">
                  <a:lumMod val="90000"/>
                </a:schemeClr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899592" y="1268760"/>
            <a:ext cx="73448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POBLACIÓN</a:t>
            </a:r>
          </a:p>
          <a:p>
            <a:pPr marL="457200" indent="-457200" algn="just">
              <a:buFont typeface="+mj-lt"/>
              <a:buAutoNum type="arabicPeriod"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INFRAESTRUCTURA Y ACCESO A SERVICIOS</a:t>
            </a:r>
          </a:p>
          <a:p>
            <a:pPr marL="457200" indent="-457200" algn="just">
              <a:buFont typeface="+mj-lt"/>
              <a:buAutoNum type="arabicPeriod"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CONDICIONES DE SEGURIDAD</a:t>
            </a:r>
          </a:p>
          <a:p>
            <a:pPr marL="457200" indent="-457200" algn="just">
              <a:buFont typeface="+mj-lt"/>
              <a:buAutoNum type="arabicPeriod"/>
            </a:pP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USO Y OCUPACIÓN DEL SUELO</a:t>
            </a:r>
          </a:p>
          <a:p>
            <a:pPr marL="457200" indent="-457200" algn="just"/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Flecha izquierda">
            <a:hlinkClick r:id="rId5" action="ppaction://hlinksldjump"/>
          </p:cNvPr>
          <p:cNvSpPr/>
          <p:nvPr/>
        </p:nvSpPr>
        <p:spPr>
          <a:xfrm>
            <a:off x="7236296" y="5301208"/>
            <a:ext cx="64807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10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Aspectos Generales del cantón Pujilí</a:t>
            </a:r>
            <a:endParaRPr kumimoji="0" lang="es-EC" sz="3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" y="1097287"/>
            <a:ext cx="6196566" cy="50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6300192" y="1340768"/>
            <a:ext cx="2842201" cy="223224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Superficie: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130.043 hectáreas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Urbana: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719 ha</a:t>
            </a:r>
            <a:r>
              <a:rPr kumimoji="0" lang="es-EC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(1%)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Rural:</a:t>
            </a:r>
            <a:r>
              <a:rPr lang="es-EC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s-EC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129.323ha (99%)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Población: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69.055 habitantes </a:t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s-EC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26"/>
            <a:ext cx="9144000" cy="6902450"/>
          </a:xfrm>
          <a:prstGeom prst="rect">
            <a:avLst/>
          </a:prstGeom>
          <a:gradFill>
            <a:gsLst>
              <a:gs pos="1250">
                <a:schemeClr val="bg2">
                  <a:lumMod val="90000"/>
                </a:schemeClr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3009258" y="188640"/>
            <a:ext cx="3166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Sistema Económico</a:t>
            </a:r>
            <a:endParaRPr lang="es-EC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99592" y="1196752"/>
            <a:ext cx="7344816" cy="4536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899592" y="1340768"/>
            <a:ext cx="727280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ACTIVIDADES ECONÓMICAS</a:t>
            </a:r>
          </a:p>
          <a:p>
            <a:pPr marL="457200" indent="-457200" algn="just">
              <a:buFont typeface="+mj-lt"/>
              <a:buAutoNum type="arabicPeriod"/>
            </a:pP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TRABAJO Y EMPLEO</a:t>
            </a:r>
          </a:p>
          <a:p>
            <a:pPr marL="457200" indent="-457200" algn="just">
              <a:buFont typeface="+mj-lt"/>
              <a:buAutoNum type="arabicPeriod"/>
            </a:pP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SISTEMAS DE COMERCIALIZACIÓN</a:t>
            </a:r>
          </a:p>
          <a:p>
            <a:pPr marL="457200" indent="-457200" algn="just">
              <a:buFont typeface="+mj-lt"/>
              <a:buAutoNum type="arabicPeriod"/>
            </a:pP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INFRAESTRUCTURA DE APOYO A LA PRODUCCIÓN</a:t>
            </a:r>
          </a:p>
          <a:p>
            <a:pPr marL="457200" indent="-457200" algn="just">
              <a:buFont typeface="+mj-lt"/>
              <a:buAutoNum type="arabicPeriod"/>
            </a:pP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FORMAS DE ORGANIZACIÓN DE LOS MODOS DE PRODUCCIÓN</a:t>
            </a:r>
          </a:p>
          <a:p>
            <a:pPr marL="457200" indent="-457200" algn="just">
              <a:buFont typeface="+mj-lt"/>
              <a:buAutoNum type="arabicPeriod"/>
            </a:pP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SISTEMAS DE CRÉDITO</a:t>
            </a:r>
          </a:p>
        </p:txBody>
      </p:sp>
      <p:sp>
        <p:nvSpPr>
          <p:cNvPr id="10" name="9 Flecha izquierda">
            <a:hlinkClick r:id="rId5" action="ppaction://hlinksldjump"/>
          </p:cNvPr>
          <p:cNvSpPr/>
          <p:nvPr/>
        </p:nvSpPr>
        <p:spPr>
          <a:xfrm>
            <a:off x="7236296" y="5301208"/>
            <a:ext cx="64807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10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Aspectos Generales del cantón Pujilí</a:t>
            </a:r>
            <a:endParaRPr kumimoji="0" lang="es-EC" sz="3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" y="1097287"/>
            <a:ext cx="6196566" cy="50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6300192" y="1340768"/>
            <a:ext cx="2842201" cy="223224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Superficie: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130.043 hectáreas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Urbana: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719 ha</a:t>
            </a:r>
            <a:r>
              <a:rPr kumimoji="0" lang="es-EC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(1%)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Rural:</a:t>
            </a:r>
            <a:r>
              <a:rPr lang="es-EC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s-EC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129.323ha (99%)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Población: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69.055 habitantes </a:t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s-EC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26"/>
            <a:ext cx="9144000" cy="6902450"/>
          </a:xfrm>
          <a:prstGeom prst="rect">
            <a:avLst/>
          </a:prstGeom>
          <a:gradFill>
            <a:gsLst>
              <a:gs pos="1250">
                <a:schemeClr val="bg2">
                  <a:lumMod val="90000"/>
                </a:schemeClr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200547" y="188640"/>
            <a:ext cx="4783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Sistema Redes y Conectividad</a:t>
            </a:r>
            <a:endParaRPr lang="es-EC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99592" y="1196752"/>
            <a:ext cx="7344816" cy="4536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899592" y="1340768"/>
            <a:ext cx="72728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REDES VIALES Y TRANSPORTE</a:t>
            </a:r>
          </a:p>
          <a:p>
            <a:pPr marL="457200" indent="-457200" algn="just">
              <a:buFont typeface="+mj-lt"/>
              <a:buAutoNum type="arabicPeriod"/>
            </a:pP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REDES DE ENERGÍA</a:t>
            </a:r>
          </a:p>
          <a:p>
            <a:pPr marL="457200" indent="-457200" algn="just">
              <a:buFont typeface="+mj-lt"/>
              <a:buAutoNum type="arabicPeriod"/>
            </a:pP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REDES DE CONECTIVIDAD</a:t>
            </a:r>
          </a:p>
          <a:p>
            <a:pPr marL="457200" indent="-457200" algn="just">
              <a:buFont typeface="+mj-lt"/>
              <a:buAutoNum type="arabicPeriod"/>
            </a:pP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Flecha izquierda">
            <a:hlinkClick r:id="rId5" action="ppaction://hlinksldjump"/>
          </p:cNvPr>
          <p:cNvSpPr/>
          <p:nvPr/>
        </p:nvSpPr>
        <p:spPr>
          <a:xfrm>
            <a:off x="7236296" y="5301208"/>
            <a:ext cx="64807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10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Aspectos Generales del cantón Pujilí</a:t>
            </a:r>
            <a:endParaRPr kumimoji="0" lang="es-EC" sz="3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" y="1097287"/>
            <a:ext cx="6196566" cy="50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6300192" y="1340768"/>
            <a:ext cx="2842201" cy="223224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Superficie: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130.043 hectáreas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Urbana: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719 ha</a:t>
            </a:r>
            <a:r>
              <a:rPr kumimoji="0" lang="es-EC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(1%)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Rural:</a:t>
            </a:r>
            <a:r>
              <a:rPr lang="es-EC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s-EC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129.323ha (99%)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Población: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69.055 habitantes </a:t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s-EC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26"/>
            <a:ext cx="9144000" cy="6902450"/>
          </a:xfrm>
          <a:prstGeom prst="rect">
            <a:avLst/>
          </a:prstGeom>
          <a:gradFill>
            <a:gsLst>
              <a:gs pos="1250">
                <a:schemeClr val="bg2">
                  <a:lumMod val="90000"/>
                </a:schemeClr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417439" y="188640"/>
            <a:ext cx="4349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Sistema Gestión Territorial</a:t>
            </a:r>
            <a:endParaRPr lang="es-EC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99592" y="1196752"/>
            <a:ext cx="7344816" cy="4536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899592" y="1340768"/>
            <a:ext cx="72728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MARCO NORMATIVO E INSTRUMENTOS PARA LA GESTIÓN DEL TERRITORIO</a:t>
            </a:r>
          </a:p>
          <a:p>
            <a:pPr marL="457200" indent="-457200" algn="just">
              <a:buFont typeface="+mj-lt"/>
              <a:buAutoNum type="arabicPeriod"/>
            </a:pP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EL MODELO DE GESTIÓN</a:t>
            </a:r>
          </a:p>
          <a:p>
            <a:pPr marL="457200" indent="-457200" algn="just">
              <a:buFont typeface="+mj-lt"/>
              <a:buAutoNum type="arabicPeriod"/>
            </a:pP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CAPACIDADES INSTITUCIONALES PARA LA GESTIÓN DEL TERRITORIO</a:t>
            </a:r>
          </a:p>
          <a:p>
            <a:pPr marL="457200" indent="-457200" algn="just">
              <a:buFont typeface="+mj-lt"/>
              <a:buAutoNum type="arabicPeriod"/>
            </a:pP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Flecha izquierda">
            <a:hlinkClick r:id="rId5" action="ppaction://hlinksldjump"/>
          </p:cNvPr>
          <p:cNvSpPr/>
          <p:nvPr/>
        </p:nvSpPr>
        <p:spPr>
          <a:xfrm>
            <a:off x="7236296" y="5301208"/>
            <a:ext cx="64807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10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Aspectos Generales del cantón Pujilí</a:t>
            </a:r>
            <a:endParaRPr kumimoji="0" lang="es-EC" sz="3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" y="1097287"/>
            <a:ext cx="6196566" cy="50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6300192" y="1340768"/>
            <a:ext cx="2842201" cy="223224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Superficie: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130.043 hectáreas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Urbana: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719 ha</a:t>
            </a:r>
            <a:r>
              <a:rPr kumimoji="0" lang="es-EC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(1%)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Rural:</a:t>
            </a:r>
            <a:r>
              <a:rPr lang="es-EC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s-EC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129.323ha (99%)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Población: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69.055 habitantes </a:t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s-EC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26"/>
            <a:ext cx="9144000" cy="6902450"/>
          </a:xfrm>
          <a:prstGeom prst="rect">
            <a:avLst/>
          </a:prstGeom>
          <a:gradFill>
            <a:gsLst>
              <a:gs pos="1250">
                <a:schemeClr val="bg2">
                  <a:lumMod val="90000"/>
                </a:schemeClr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495990" y="188640"/>
            <a:ext cx="4192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Valoración de Indicadores</a:t>
            </a:r>
            <a:endParaRPr lang="es-EC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340768"/>
            <a:ext cx="7725926" cy="371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Flecha izquierda">
            <a:hlinkClick r:id="rId6" action="ppaction://hlinksldjump"/>
          </p:cNvPr>
          <p:cNvSpPr/>
          <p:nvPr/>
        </p:nvSpPr>
        <p:spPr>
          <a:xfrm>
            <a:off x="7596336" y="5157192"/>
            <a:ext cx="79208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9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51520" y="764704"/>
            <a:ext cx="861060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C" sz="2400" dirty="0" smtClean="0">
              <a:solidFill>
                <a:schemeClr val="tx1"/>
              </a:solidFill>
            </a:endParaRPr>
          </a:p>
          <a:p>
            <a:pPr algn="just"/>
            <a:r>
              <a:rPr lang="es-EC" sz="2000" dirty="0" smtClean="0">
                <a:solidFill>
                  <a:schemeClr val="tx1"/>
                </a:solidFill>
              </a:rPr>
              <a:t>Considerando el uso inadecuado del territorio y los problemas de índole ambiental, económico y social que esto ha producido, el Estado Ecuatoriano ha desarrollado una nuevo marco legal donde se han conjugado aspectos técnicos, políticos, normativos e institucionales con el propósito de dar integridad y sostenibilidad a los procesos relacionados con la planificación y ordenamiento del territorio.</a:t>
            </a:r>
          </a:p>
          <a:p>
            <a:pPr algn="just"/>
            <a:endParaRPr lang="es-EC" sz="2000" dirty="0" smtClean="0"/>
          </a:p>
          <a:p>
            <a:pPr algn="just"/>
            <a:r>
              <a:rPr lang="es-EC" sz="2000" dirty="0" smtClean="0"/>
              <a:t>En la nueva normativa legal se establecen aspectos como las nuevas competencias de los GAD´s, contenidos mínimos de los PDOTS, Procesos de Formulación Participativa, entre otros. </a:t>
            </a:r>
          </a:p>
          <a:p>
            <a:pPr algn="just"/>
            <a:endParaRPr lang="es-EC" sz="2000" dirty="0" smtClean="0"/>
          </a:p>
          <a:p>
            <a:pPr algn="just"/>
            <a:r>
              <a:rPr lang="es-EC" sz="2000" dirty="0" smtClean="0"/>
              <a:t>La normativa contempla lo estipulado en:</a:t>
            </a:r>
          </a:p>
          <a:p>
            <a:pPr algn="just">
              <a:buFont typeface="Arial" pitchFamily="34" charset="0"/>
              <a:buChar char="•"/>
            </a:pPr>
            <a:r>
              <a:rPr lang="es-EC" sz="2000" dirty="0" smtClean="0"/>
              <a:t> Constitución de la República del Ecuador (CRE)</a:t>
            </a:r>
          </a:p>
          <a:p>
            <a:pPr algn="just">
              <a:buFont typeface="Arial" pitchFamily="34" charset="0"/>
              <a:buChar char="•"/>
            </a:pPr>
            <a:r>
              <a:rPr lang="es-EC" sz="2000" dirty="0" smtClean="0">
                <a:solidFill>
                  <a:schemeClr val="tx1"/>
                </a:solidFill>
              </a:rPr>
              <a:t>Código Orgánico de Organización Territorial, Autonomía y Descentralización (COOTAD).</a:t>
            </a:r>
          </a:p>
          <a:p>
            <a:pPr algn="just">
              <a:buFont typeface="Arial" pitchFamily="34" charset="0"/>
              <a:buChar char="•"/>
            </a:pPr>
            <a:r>
              <a:rPr lang="es-EC" sz="2000" dirty="0" smtClean="0"/>
              <a:t>Código orgánico de Planificación y Finanzas Públicas (COPFP)</a:t>
            </a:r>
            <a:endParaRPr lang="es-EC" sz="2000" dirty="0" smtClean="0">
              <a:solidFill>
                <a:schemeClr val="tx1"/>
              </a:solidFill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42844" y="2714620"/>
            <a:ext cx="8501122" cy="1506468"/>
          </a:xfrm>
          <a:prstGeom prst="rect">
            <a:avLst/>
          </a:prstGeom>
        </p:spPr>
        <p:txBody>
          <a:bodyPr/>
          <a:lstStyle/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s-EC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611560" y="18864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Antecedentes</a:t>
            </a:r>
            <a:endParaRPr kumimoji="0" lang="es-EC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76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Aspectos Generales del cantón Pujilí</a:t>
            </a:r>
            <a:endParaRPr kumimoji="0" lang="es-EC" sz="3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" y="1097287"/>
            <a:ext cx="6196566" cy="50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6300192" y="1340768"/>
            <a:ext cx="2842201" cy="223224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Superficie: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130.043 hectáreas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Urbana: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719 ha</a:t>
            </a:r>
            <a:r>
              <a:rPr kumimoji="0" lang="es-EC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(1%)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Rural:</a:t>
            </a:r>
            <a:r>
              <a:rPr lang="es-EC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s-EC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129.323ha (99%)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Población: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69.055 habitantes </a:t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s-EC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26"/>
            <a:ext cx="9144000" cy="6902450"/>
          </a:xfrm>
          <a:prstGeom prst="rect">
            <a:avLst/>
          </a:prstGeom>
          <a:gradFill>
            <a:gsLst>
              <a:gs pos="1250">
                <a:schemeClr val="bg2">
                  <a:lumMod val="90000"/>
                </a:schemeClr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555776" y="404664"/>
            <a:ext cx="4093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Ponderación de Variables</a:t>
            </a:r>
            <a:endParaRPr lang="es-EC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22 Flecha izquierda">
            <a:hlinkClick r:id="rId5" action="ppaction://hlinksldjump"/>
          </p:cNvPr>
          <p:cNvSpPr/>
          <p:nvPr/>
        </p:nvSpPr>
        <p:spPr>
          <a:xfrm>
            <a:off x="7596336" y="5157192"/>
            <a:ext cx="79208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79" y="1688831"/>
            <a:ext cx="5904657" cy="3197856"/>
          </a:xfrm>
          <a:prstGeom prst="rect">
            <a:avLst/>
          </a:prstGeom>
          <a:noFill/>
        </p:spPr>
      </p:pic>
      <p:pic>
        <p:nvPicPr>
          <p:cNvPr id="10" name="9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Aspectos Generales del cantón Pujilí</a:t>
            </a:r>
            <a:endParaRPr kumimoji="0" lang="es-EC" sz="3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" y="1097287"/>
            <a:ext cx="6196566" cy="50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6300192" y="1340768"/>
            <a:ext cx="2842201" cy="223224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Superficie: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130.043 hectáreas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Urbana: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719 ha</a:t>
            </a:r>
            <a:r>
              <a:rPr kumimoji="0" lang="es-EC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(1%)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Rural:</a:t>
            </a:r>
            <a:r>
              <a:rPr lang="es-EC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s-EC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129.323ha (99%)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Población: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69.055 habitantes </a:t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s-EC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26"/>
            <a:ext cx="9144000" cy="6902450"/>
          </a:xfrm>
          <a:prstGeom prst="rect">
            <a:avLst/>
          </a:prstGeom>
          <a:gradFill>
            <a:gsLst>
              <a:gs pos="1250">
                <a:schemeClr val="bg2">
                  <a:lumMod val="90000"/>
                </a:schemeClr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761766" y="404664"/>
            <a:ext cx="3681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Diagnóstico Territorial</a:t>
            </a:r>
            <a:endParaRPr lang="es-EC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1450712"/>
            <a:ext cx="5815047" cy="3264163"/>
          </a:xfrm>
          <a:prstGeom prst="rect">
            <a:avLst/>
          </a:prstGeom>
          <a:noFill/>
        </p:spPr>
      </p:pic>
      <p:pic>
        <p:nvPicPr>
          <p:cNvPr id="10" name="9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547664" y="260648"/>
            <a:ext cx="6120680" cy="861774"/>
          </a:xfrm>
          <a:prstGeom prst="rect">
            <a:avLst/>
          </a:prstGeom>
          <a:gradFill>
            <a:gsLst>
              <a:gs pos="1250">
                <a:schemeClr val="accent6"/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 </a:t>
            </a:r>
            <a:r>
              <a:rPr lang="es-EC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DEL DIAGNÓSTICO TERRITORIAL</a:t>
            </a:r>
            <a:endParaRPr lang="es-EC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8 CuadroTexto">
            <a:hlinkClick r:id="rId3" action="ppaction://hlinkfile"/>
          </p:cNvPr>
          <p:cNvSpPr txBox="1"/>
          <p:nvPr/>
        </p:nvSpPr>
        <p:spPr>
          <a:xfrm>
            <a:off x="3419872" y="1628800"/>
            <a:ext cx="2520000" cy="1015663"/>
          </a:xfrm>
          <a:prstGeom prst="rect">
            <a:avLst/>
          </a:prstGeom>
          <a:gradFill>
            <a:gsLst>
              <a:gs pos="1250">
                <a:srgbClr val="92D050"/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DIAGNÓSTICO SISTEMAS TERRITORIALES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3 CuadroTexto">
            <a:hlinkClick r:id="rId4" action="ppaction://hlinksldjump"/>
          </p:cNvPr>
          <p:cNvSpPr txBox="1"/>
          <p:nvPr/>
        </p:nvSpPr>
        <p:spPr>
          <a:xfrm>
            <a:off x="3419872" y="3068960"/>
            <a:ext cx="2520000" cy="323165"/>
          </a:xfrm>
          <a:prstGeom prst="rect">
            <a:avLst/>
          </a:prstGeom>
          <a:gradFill>
            <a:gsLst>
              <a:gs pos="1250">
                <a:srgbClr val="92D050"/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r>
              <a:rPr lang="es-EC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 Ecológico Ambiental </a:t>
            </a:r>
          </a:p>
        </p:txBody>
      </p:sp>
      <p:sp>
        <p:nvSpPr>
          <p:cNvPr id="15" name="14 CuadroTexto">
            <a:hlinkClick r:id="rId5" action="ppaction://hlinksldjump"/>
          </p:cNvPr>
          <p:cNvSpPr txBox="1"/>
          <p:nvPr/>
        </p:nvSpPr>
        <p:spPr>
          <a:xfrm>
            <a:off x="3419872" y="5085184"/>
            <a:ext cx="2520000" cy="323165"/>
          </a:xfrm>
          <a:prstGeom prst="rect">
            <a:avLst/>
          </a:prstGeom>
          <a:gradFill>
            <a:gsLst>
              <a:gs pos="1250">
                <a:srgbClr val="92D050"/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r>
              <a:rPr lang="es-EC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 Redes y Conectividad</a:t>
            </a:r>
          </a:p>
        </p:txBody>
      </p:sp>
      <p:sp>
        <p:nvSpPr>
          <p:cNvPr id="16" name="15 CuadroTexto">
            <a:hlinkClick r:id="rId6" action="ppaction://hlinksldjump"/>
          </p:cNvPr>
          <p:cNvSpPr txBox="1"/>
          <p:nvPr/>
        </p:nvSpPr>
        <p:spPr>
          <a:xfrm>
            <a:off x="3419872" y="4077072"/>
            <a:ext cx="2520000" cy="323165"/>
          </a:xfrm>
          <a:prstGeom prst="rect">
            <a:avLst/>
          </a:prstGeom>
          <a:gradFill>
            <a:gsLst>
              <a:gs pos="1250">
                <a:srgbClr val="92D050"/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r>
              <a:rPr lang="es-EC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 Asentamientos Humanos</a:t>
            </a:r>
          </a:p>
        </p:txBody>
      </p:sp>
      <p:sp>
        <p:nvSpPr>
          <p:cNvPr id="17" name="16 CuadroTexto">
            <a:hlinkClick r:id="rId7" action="ppaction://hlinksldjump"/>
          </p:cNvPr>
          <p:cNvSpPr txBox="1"/>
          <p:nvPr/>
        </p:nvSpPr>
        <p:spPr>
          <a:xfrm>
            <a:off x="3419872" y="3573016"/>
            <a:ext cx="2520000" cy="323165"/>
          </a:xfrm>
          <a:prstGeom prst="rect">
            <a:avLst/>
          </a:prstGeom>
          <a:gradFill>
            <a:gsLst>
              <a:gs pos="1250">
                <a:srgbClr val="92D050"/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r>
              <a:rPr lang="es-EC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 Sociocultural</a:t>
            </a:r>
          </a:p>
        </p:txBody>
      </p:sp>
      <p:sp>
        <p:nvSpPr>
          <p:cNvPr id="18" name="17 CuadroTexto">
            <a:hlinkClick r:id="rId8" action="ppaction://hlinksldjump"/>
          </p:cNvPr>
          <p:cNvSpPr txBox="1"/>
          <p:nvPr/>
        </p:nvSpPr>
        <p:spPr>
          <a:xfrm>
            <a:off x="3419872" y="4581128"/>
            <a:ext cx="2520000" cy="323165"/>
          </a:xfrm>
          <a:prstGeom prst="rect">
            <a:avLst/>
          </a:prstGeom>
          <a:gradFill>
            <a:gsLst>
              <a:gs pos="1250">
                <a:srgbClr val="92D050"/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r>
              <a:rPr lang="es-EC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 Económico</a:t>
            </a:r>
          </a:p>
        </p:txBody>
      </p:sp>
      <p:sp>
        <p:nvSpPr>
          <p:cNvPr id="19" name="18 CuadroTexto">
            <a:hlinkClick r:id="rId9" action="ppaction://hlinksldjump"/>
          </p:cNvPr>
          <p:cNvSpPr txBox="1"/>
          <p:nvPr/>
        </p:nvSpPr>
        <p:spPr>
          <a:xfrm>
            <a:off x="3419872" y="5589240"/>
            <a:ext cx="2520000" cy="323165"/>
          </a:xfrm>
          <a:prstGeom prst="rect">
            <a:avLst/>
          </a:prstGeom>
          <a:gradFill>
            <a:gsLst>
              <a:gs pos="1250">
                <a:srgbClr val="92D050"/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r>
              <a:rPr lang="es-EC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 Gestión Territorio</a:t>
            </a:r>
          </a:p>
        </p:txBody>
      </p:sp>
      <p:cxnSp>
        <p:nvCxnSpPr>
          <p:cNvPr id="126" name="125 Conector recto"/>
          <p:cNvCxnSpPr>
            <a:stCxn id="14" idx="0"/>
            <a:endCxn id="9" idx="2"/>
          </p:cNvCxnSpPr>
          <p:nvPr/>
        </p:nvCxnSpPr>
        <p:spPr>
          <a:xfrm flipV="1">
            <a:off x="4679872" y="2644463"/>
            <a:ext cx="0" cy="424497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168 Conector recto"/>
          <p:cNvCxnSpPr>
            <a:stCxn id="14" idx="2"/>
            <a:endCxn id="17" idx="0"/>
          </p:cNvCxnSpPr>
          <p:nvPr/>
        </p:nvCxnSpPr>
        <p:spPr>
          <a:xfrm>
            <a:off x="4679872" y="3392125"/>
            <a:ext cx="0" cy="180891"/>
          </a:xfrm>
          <a:prstGeom prst="line">
            <a:avLst/>
          </a:prstGeom>
          <a:ln w="38100" cmpd="sng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186 Conector recto"/>
          <p:cNvCxnSpPr>
            <a:stCxn id="17" idx="2"/>
            <a:endCxn id="16" idx="0"/>
          </p:cNvCxnSpPr>
          <p:nvPr/>
        </p:nvCxnSpPr>
        <p:spPr>
          <a:xfrm>
            <a:off x="4679872" y="3896181"/>
            <a:ext cx="0" cy="18089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188 Conector recto"/>
          <p:cNvCxnSpPr>
            <a:stCxn id="16" idx="2"/>
            <a:endCxn id="18" idx="0"/>
          </p:cNvCxnSpPr>
          <p:nvPr/>
        </p:nvCxnSpPr>
        <p:spPr>
          <a:xfrm>
            <a:off x="4679872" y="4400237"/>
            <a:ext cx="0" cy="18089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190 Conector recto"/>
          <p:cNvCxnSpPr>
            <a:stCxn id="18" idx="2"/>
            <a:endCxn id="15" idx="0"/>
          </p:cNvCxnSpPr>
          <p:nvPr/>
        </p:nvCxnSpPr>
        <p:spPr>
          <a:xfrm>
            <a:off x="4679872" y="4904293"/>
            <a:ext cx="0" cy="18089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192 Conector recto"/>
          <p:cNvCxnSpPr>
            <a:stCxn id="15" idx="2"/>
            <a:endCxn id="19" idx="0"/>
          </p:cNvCxnSpPr>
          <p:nvPr/>
        </p:nvCxnSpPr>
        <p:spPr>
          <a:xfrm>
            <a:off x="4679872" y="5408349"/>
            <a:ext cx="0" cy="18089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>
            <a:hlinkClick r:id="rId10" action="ppaction://hlinksldjump"/>
          </p:cNvPr>
          <p:cNvSpPr txBox="1"/>
          <p:nvPr/>
        </p:nvSpPr>
        <p:spPr>
          <a:xfrm>
            <a:off x="3419872" y="6165304"/>
            <a:ext cx="2520000" cy="323165"/>
          </a:xfrm>
          <a:prstGeom prst="rect">
            <a:avLst/>
          </a:prstGeom>
          <a:gradFill>
            <a:gsLst>
              <a:gs pos="1250">
                <a:srgbClr val="92D050"/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r>
              <a:rPr lang="es-EC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 Total</a:t>
            </a:r>
          </a:p>
        </p:txBody>
      </p:sp>
      <p:cxnSp>
        <p:nvCxnSpPr>
          <p:cNvPr id="21" name="20 Conector recto"/>
          <p:cNvCxnSpPr/>
          <p:nvPr/>
        </p:nvCxnSpPr>
        <p:spPr>
          <a:xfrm>
            <a:off x="4644008" y="5877272"/>
            <a:ext cx="0" cy="28803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2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Aspectos Generales del cantón Pujilí</a:t>
            </a:r>
            <a:endParaRPr kumimoji="0" lang="es-EC" sz="3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" y="1097287"/>
            <a:ext cx="6196566" cy="50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6300192" y="1340768"/>
            <a:ext cx="2842201" cy="223224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Superficie: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130.043 hectáreas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Urbana: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719 ha</a:t>
            </a:r>
            <a:r>
              <a:rPr kumimoji="0" lang="es-EC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(1%)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Rural:</a:t>
            </a:r>
            <a:r>
              <a:rPr lang="es-EC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s-EC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129.323ha (99%)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Población: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69.055 habitantes </a:t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s-EC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26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251036" y="188640"/>
            <a:ext cx="4682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Sistema Ecológico-Ambiental</a:t>
            </a:r>
            <a:endParaRPr lang="es-EC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9 Gráfico"/>
          <p:cNvGraphicFramePr/>
          <p:nvPr/>
        </p:nvGraphicFramePr>
        <p:xfrm>
          <a:off x="1259632" y="908720"/>
          <a:ext cx="662473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10 Flecha izquierda">
            <a:hlinkClick r:id="rId6" action="ppaction://hlinksldjump"/>
          </p:cNvPr>
          <p:cNvSpPr/>
          <p:nvPr/>
        </p:nvSpPr>
        <p:spPr>
          <a:xfrm>
            <a:off x="5724128" y="5661248"/>
            <a:ext cx="720080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11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Aspectos Generales del cantón Pujilí</a:t>
            </a:r>
            <a:endParaRPr kumimoji="0" lang="es-EC" sz="3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" y="1097287"/>
            <a:ext cx="6196566" cy="50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6300192" y="1340768"/>
            <a:ext cx="2842201" cy="223224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Superficie: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130.043 hectáreas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Urbana: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719 ha</a:t>
            </a:r>
            <a:r>
              <a:rPr kumimoji="0" lang="es-EC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(1%)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Rural:</a:t>
            </a:r>
            <a:r>
              <a:rPr lang="es-EC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s-EC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129.323ha (99%)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Población: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69.055 habitantes </a:t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s-EC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26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728734" y="188640"/>
            <a:ext cx="3727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Sistema Socio-Cultural</a:t>
            </a:r>
            <a:endParaRPr lang="es-EC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Flecha izquierda">
            <a:hlinkClick r:id="rId5" action="ppaction://hlinksldjump"/>
          </p:cNvPr>
          <p:cNvSpPr/>
          <p:nvPr/>
        </p:nvSpPr>
        <p:spPr>
          <a:xfrm>
            <a:off x="5724128" y="5661248"/>
            <a:ext cx="720080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11 Gráfico"/>
          <p:cNvGraphicFramePr/>
          <p:nvPr/>
        </p:nvGraphicFramePr>
        <p:xfrm>
          <a:off x="1331640" y="908720"/>
          <a:ext cx="662473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" name="9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Aspectos Generales del cantón Pujilí</a:t>
            </a:r>
            <a:endParaRPr kumimoji="0" lang="es-EC" sz="3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" y="1097287"/>
            <a:ext cx="6196566" cy="50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6300192" y="1340768"/>
            <a:ext cx="2842201" cy="223224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Superficie: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130.043 hectáreas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Urbana: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719 ha</a:t>
            </a:r>
            <a:r>
              <a:rPr kumimoji="0" lang="es-EC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(1%)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Rural:</a:t>
            </a:r>
            <a:r>
              <a:rPr lang="es-EC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s-EC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129.323ha (99%)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Población: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69.055 habitantes </a:t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s-EC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26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954777" y="188640"/>
            <a:ext cx="5275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Sistema Asentamientos Humanos</a:t>
            </a:r>
            <a:endParaRPr lang="es-EC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Flecha izquierda">
            <a:hlinkClick r:id="rId5" action="ppaction://hlinksldjump"/>
          </p:cNvPr>
          <p:cNvSpPr/>
          <p:nvPr/>
        </p:nvSpPr>
        <p:spPr>
          <a:xfrm>
            <a:off x="5724128" y="5661248"/>
            <a:ext cx="720080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9 Gráfico"/>
          <p:cNvGraphicFramePr/>
          <p:nvPr/>
        </p:nvGraphicFramePr>
        <p:xfrm>
          <a:off x="1259632" y="1124744"/>
          <a:ext cx="648072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2" name="11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Aspectos Generales del cantón Pujilí</a:t>
            </a:r>
            <a:endParaRPr kumimoji="0" lang="es-EC" sz="3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" y="1097287"/>
            <a:ext cx="6196566" cy="50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6300192" y="1340768"/>
            <a:ext cx="2842201" cy="223224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Superficie: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130.043 hectáreas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Urbana: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719 ha</a:t>
            </a:r>
            <a:r>
              <a:rPr kumimoji="0" lang="es-EC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(1%)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Rural:</a:t>
            </a:r>
            <a:r>
              <a:rPr lang="es-EC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s-EC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129.323ha (99%)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Población: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69.055 habitantes </a:t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s-EC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26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3009266" y="188640"/>
            <a:ext cx="3166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Sistema Económico</a:t>
            </a:r>
            <a:endParaRPr lang="es-EC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Flecha izquierda">
            <a:hlinkClick r:id="rId5" action="ppaction://hlinksldjump"/>
          </p:cNvPr>
          <p:cNvSpPr/>
          <p:nvPr/>
        </p:nvSpPr>
        <p:spPr>
          <a:xfrm>
            <a:off x="5724128" y="5661248"/>
            <a:ext cx="720080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9 Gráfico"/>
          <p:cNvGraphicFramePr/>
          <p:nvPr/>
        </p:nvGraphicFramePr>
        <p:xfrm>
          <a:off x="1115616" y="1124744"/>
          <a:ext cx="691276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2" name="11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Aspectos Generales del cantón Pujilí</a:t>
            </a:r>
            <a:endParaRPr kumimoji="0" lang="es-EC" sz="3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" y="1097287"/>
            <a:ext cx="6196566" cy="50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6300192" y="1340768"/>
            <a:ext cx="2842201" cy="223224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Superficie: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130.043 hectáreas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Urbana: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719 ha</a:t>
            </a:r>
            <a:r>
              <a:rPr kumimoji="0" lang="es-EC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(1%)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Rural:</a:t>
            </a:r>
            <a:r>
              <a:rPr lang="es-EC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s-EC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129.323ha (99%)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Población: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69.055 habitantes </a:t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s-EC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26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200555" y="188640"/>
            <a:ext cx="4783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Sistema Redes y Conectividad</a:t>
            </a:r>
            <a:endParaRPr lang="es-EC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Flecha izquierda">
            <a:hlinkClick r:id="rId5" action="ppaction://hlinksldjump"/>
          </p:cNvPr>
          <p:cNvSpPr/>
          <p:nvPr/>
        </p:nvSpPr>
        <p:spPr>
          <a:xfrm>
            <a:off x="5724128" y="5661248"/>
            <a:ext cx="720080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11 Gráfico"/>
          <p:cNvGraphicFramePr/>
          <p:nvPr/>
        </p:nvGraphicFramePr>
        <p:xfrm>
          <a:off x="1187624" y="1052736"/>
          <a:ext cx="662473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" name="9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Aspectos Generales del cantón Pujilí</a:t>
            </a:r>
            <a:endParaRPr kumimoji="0" lang="es-EC" sz="3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" y="1097287"/>
            <a:ext cx="6196566" cy="50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6300192" y="1340768"/>
            <a:ext cx="2842201" cy="223224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Superficie: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130.043 hectáreas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Urbana: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719 ha</a:t>
            </a:r>
            <a:r>
              <a:rPr kumimoji="0" lang="es-EC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(1%)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Rural:</a:t>
            </a:r>
            <a:r>
              <a:rPr lang="es-EC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s-EC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129.323ha (99%)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Población: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69.055 habitantes </a:t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s-EC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26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193025" y="188640"/>
            <a:ext cx="4798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Sistema Gestión del Territorio</a:t>
            </a:r>
            <a:endParaRPr lang="es-EC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Flecha izquierda">
            <a:hlinkClick r:id="rId5" action="ppaction://hlinksldjump"/>
          </p:cNvPr>
          <p:cNvSpPr/>
          <p:nvPr/>
        </p:nvSpPr>
        <p:spPr>
          <a:xfrm>
            <a:off x="5724128" y="5661248"/>
            <a:ext cx="720080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9 Gráfico"/>
          <p:cNvGraphicFramePr/>
          <p:nvPr/>
        </p:nvGraphicFramePr>
        <p:xfrm>
          <a:off x="755576" y="1052736"/>
          <a:ext cx="756084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2" name="11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Aspectos Generales del cantón Pujilí</a:t>
            </a:r>
            <a:endParaRPr kumimoji="0" lang="es-EC" sz="3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" y="1097287"/>
            <a:ext cx="6196566" cy="50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6300192" y="1340768"/>
            <a:ext cx="2842201" cy="223224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Superficie: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130.043 hectáreas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Urbana: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719 ha</a:t>
            </a:r>
            <a:r>
              <a:rPr kumimoji="0" lang="es-EC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(1%)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Rural:</a:t>
            </a:r>
            <a:r>
              <a:rPr lang="es-EC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s-EC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129.323ha (99%)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Población: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69.055 habitantes </a:t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s-EC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26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616704" y="188640"/>
            <a:ext cx="3951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Sistema Territorial Total</a:t>
            </a:r>
            <a:endParaRPr lang="es-EC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Flecha izquierda">
            <a:hlinkClick r:id="rId5" action="ppaction://hlinksldjump"/>
          </p:cNvPr>
          <p:cNvSpPr/>
          <p:nvPr/>
        </p:nvSpPr>
        <p:spPr>
          <a:xfrm>
            <a:off x="5724128" y="5661248"/>
            <a:ext cx="720080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11 Imagen"/>
          <p:cNvPicPr/>
          <p:nvPr/>
        </p:nvPicPr>
        <p:blipFill>
          <a:blip r:embed="rId6" cstate="print"/>
          <a:srcRect l="56410" t="43333" r="4006" b="16410"/>
          <a:stretch>
            <a:fillRect/>
          </a:stretch>
        </p:blipFill>
        <p:spPr bwMode="auto">
          <a:xfrm>
            <a:off x="899592" y="980728"/>
            <a:ext cx="7056784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9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755576" y="404664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Identificación del Problema</a:t>
            </a:r>
            <a:endParaRPr kumimoji="0" lang="es-EC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66700" y="1340768"/>
            <a:ext cx="86106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2400" dirty="0" smtClean="0"/>
              <a:t>Las autoridades del GAD Municipal del Cantón Pujilí tienen dificultades para tomar decisiones acertadas referentes a la planificación y desarrollo del cantón, pues no cuentan con un plan de ordenamiento territorial integral que les permita tener una visualización espacial de su territorio y sus potencialidades. </a:t>
            </a:r>
            <a:endParaRPr lang="en-US" sz="2400" dirty="0" smtClean="0"/>
          </a:p>
          <a:p>
            <a:pPr algn="just"/>
            <a:r>
              <a:rPr lang="es-EC" sz="2400" dirty="0" smtClean="0"/>
              <a:t> </a:t>
            </a:r>
            <a:endParaRPr lang="en-US" sz="2400" dirty="0" smtClean="0"/>
          </a:p>
          <a:p>
            <a:pPr algn="just"/>
            <a:r>
              <a:rPr lang="es-EC" sz="2400" dirty="0" smtClean="0"/>
              <a:t>Además, la falta de conocimiento de un software apropiado y herramientas básicas de manejo y consulta de geoinformación por parte de las autoridades del GAD del Cantón Pujilí, dificulta la toma de decisiones en el momento preciso.</a:t>
            </a:r>
            <a:endParaRPr lang="en-US" sz="2400" dirty="0" smtClean="0"/>
          </a:p>
          <a:p>
            <a:pPr algn="just"/>
            <a:endParaRPr lang="es-EC" sz="2000" dirty="0" smtClean="0">
              <a:solidFill>
                <a:schemeClr val="tx1"/>
              </a:solidFill>
            </a:endParaRPr>
          </a:p>
        </p:txBody>
      </p:sp>
      <p:pic>
        <p:nvPicPr>
          <p:cNvPr id="8" name="7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547664" y="260648"/>
            <a:ext cx="6120680" cy="861774"/>
          </a:xfrm>
          <a:prstGeom prst="rect">
            <a:avLst/>
          </a:prstGeom>
          <a:gradFill>
            <a:gsLst>
              <a:gs pos="1250">
                <a:schemeClr val="accent6"/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 </a:t>
            </a:r>
            <a:r>
              <a:rPr lang="es-EC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 PARA LA PROPUESTA DE ORDENAMIENTO TERRITORIAL</a:t>
            </a:r>
            <a:endParaRPr lang="es-EC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23928" y="2060848"/>
            <a:ext cx="1944216" cy="707886"/>
          </a:xfrm>
          <a:prstGeom prst="rect">
            <a:avLst/>
          </a:prstGeom>
          <a:gradFill>
            <a:gsLst>
              <a:gs pos="1250">
                <a:srgbClr val="FFFF00"/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DIAGNÓSTICO TERRITORIAL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516216" y="2060848"/>
            <a:ext cx="1944216" cy="707886"/>
          </a:xfrm>
          <a:prstGeom prst="rect">
            <a:avLst/>
          </a:prstGeom>
          <a:gradFill>
            <a:gsLst>
              <a:gs pos="1250">
                <a:srgbClr val="92D050"/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 TERRITORIAL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24 CuadroTexto">
            <a:hlinkClick r:id="rId3" action="ppaction://hlinksldjump"/>
          </p:cNvPr>
          <p:cNvSpPr txBox="1"/>
          <p:nvPr/>
        </p:nvSpPr>
        <p:spPr>
          <a:xfrm>
            <a:off x="827584" y="2204864"/>
            <a:ext cx="2160240" cy="400110"/>
          </a:xfrm>
          <a:prstGeom prst="rect">
            <a:avLst/>
          </a:prstGeom>
          <a:gradFill>
            <a:gsLst>
              <a:gs pos="1250">
                <a:schemeClr val="accent2">
                  <a:lumMod val="40000"/>
                  <a:lumOff val="60000"/>
                </a:schemeClr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FODA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25 CuadroTexto">
            <a:hlinkClick r:id="rId4" action="ppaction://hlinksldjump"/>
          </p:cNvPr>
          <p:cNvSpPr txBox="1"/>
          <p:nvPr/>
        </p:nvSpPr>
        <p:spPr>
          <a:xfrm>
            <a:off x="5148064" y="3861048"/>
            <a:ext cx="1944216" cy="707886"/>
          </a:xfrm>
          <a:prstGeom prst="rect">
            <a:avLst/>
          </a:prstGeom>
          <a:gradFill>
            <a:gsLst>
              <a:gs pos="1250">
                <a:schemeClr val="tx2">
                  <a:lumMod val="40000"/>
                  <a:lumOff val="60000"/>
                </a:schemeClr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PROGRAMAS Y PROYECTOS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4788024" y="2780928"/>
            <a:ext cx="0" cy="50405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7452320" y="2780928"/>
            <a:ext cx="0" cy="50405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4788024" y="3284984"/>
            <a:ext cx="2664296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6156176" y="3284984"/>
            <a:ext cx="0" cy="576064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1835696" y="2636912"/>
            <a:ext cx="0" cy="1440160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>
            <a:off x="1835696" y="4077072"/>
            <a:ext cx="3312368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2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Aspectos Generales del cantón Pujilí</a:t>
            </a:r>
            <a:endParaRPr kumimoji="0" lang="es-EC" sz="3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" y="1097287"/>
            <a:ext cx="6196566" cy="50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6300192" y="1340768"/>
            <a:ext cx="2842201" cy="223224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Superficie: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130.043 hectáreas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Urbana: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719 ha</a:t>
            </a:r>
            <a:r>
              <a:rPr kumimoji="0" lang="es-EC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(1%)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Rural:</a:t>
            </a:r>
            <a:r>
              <a:rPr lang="es-EC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s-EC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129.323ha (99%)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Población: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69.055 habitantes </a:t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s-EC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26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814222" y="188640"/>
            <a:ext cx="5556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MATRICES DE ANÁLISIS FODA</a:t>
            </a:r>
            <a:endParaRPr lang="es-EC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84784"/>
            <a:ext cx="8635557" cy="2736304"/>
          </a:xfrm>
          <a:prstGeom prst="rect">
            <a:avLst/>
          </a:prstGeom>
          <a:noFill/>
        </p:spPr>
      </p:pic>
      <p:pic>
        <p:nvPicPr>
          <p:cNvPr id="10" name="9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Aspectos Generales del cantón Pujilí</a:t>
            </a:r>
            <a:endParaRPr kumimoji="0" lang="es-EC" sz="3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" y="1097287"/>
            <a:ext cx="6196566" cy="50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6300192" y="1340768"/>
            <a:ext cx="2842201" cy="223224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Superficie: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130.043 hectáreas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Urbana: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719 ha</a:t>
            </a:r>
            <a:r>
              <a:rPr kumimoji="0" lang="es-EC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(1%)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Rural:</a:t>
            </a:r>
            <a:r>
              <a:rPr lang="es-EC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s-EC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129.323ha (99%)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Población: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69.055 habitantes </a:t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s-EC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26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814222" y="188640"/>
            <a:ext cx="5556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MATRICES DE ANÁLISIS FODA</a:t>
            </a:r>
            <a:endParaRPr lang="es-EC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412776"/>
            <a:ext cx="8726211" cy="2664296"/>
          </a:xfrm>
          <a:prstGeom prst="rect">
            <a:avLst/>
          </a:prstGeom>
          <a:noFill/>
        </p:spPr>
      </p:pic>
      <p:pic>
        <p:nvPicPr>
          <p:cNvPr id="10" name="9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Aspectos Generales del cantón Pujilí</a:t>
            </a:r>
            <a:endParaRPr kumimoji="0" lang="es-EC" sz="3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" y="1097287"/>
            <a:ext cx="6196566" cy="50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6300192" y="1340768"/>
            <a:ext cx="2842201" cy="223224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Superficie: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130.043 hectáreas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Urbana: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719 ha</a:t>
            </a:r>
            <a:r>
              <a:rPr kumimoji="0" lang="es-EC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(1%)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Rural:</a:t>
            </a:r>
            <a:r>
              <a:rPr lang="es-EC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s-EC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129.323ha (99%)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Población: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69.055 habitantes </a:t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s-EC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814222" y="188640"/>
            <a:ext cx="5556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MATRICES DE ANÁLISIS FODA</a:t>
            </a:r>
            <a:endParaRPr lang="es-EC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340768"/>
            <a:ext cx="8802780" cy="4248472"/>
          </a:xfrm>
          <a:prstGeom prst="rect">
            <a:avLst/>
          </a:prstGeom>
          <a:noFill/>
        </p:spPr>
      </p:pic>
      <p:pic>
        <p:nvPicPr>
          <p:cNvPr id="10" name="9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Aspectos Generales del cantón Pujilí</a:t>
            </a:r>
            <a:endParaRPr kumimoji="0" lang="es-EC" sz="3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" y="1097287"/>
            <a:ext cx="6196566" cy="50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6300192" y="1340768"/>
            <a:ext cx="2842201" cy="223224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Superficie: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130.043 hectáreas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Urbana: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719 ha</a:t>
            </a:r>
            <a:r>
              <a:rPr kumimoji="0" lang="es-EC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(1%)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Rural:</a:t>
            </a:r>
            <a:r>
              <a:rPr lang="es-EC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s-EC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129.323ha (99%)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Población: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69.055 habitantes </a:t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s-EC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814222" y="188640"/>
            <a:ext cx="5556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MATRICES DE ANÁLISIS FODA</a:t>
            </a:r>
            <a:endParaRPr lang="es-EC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340768"/>
            <a:ext cx="8794468" cy="3240360"/>
          </a:xfrm>
          <a:prstGeom prst="rect">
            <a:avLst/>
          </a:prstGeom>
          <a:noFill/>
        </p:spPr>
      </p:pic>
      <p:pic>
        <p:nvPicPr>
          <p:cNvPr id="10" name="9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Aspectos Generales del cantón Pujilí</a:t>
            </a:r>
            <a:endParaRPr kumimoji="0" lang="es-EC" sz="3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" y="1097287"/>
            <a:ext cx="6196566" cy="50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6300192" y="1340768"/>
            <a:ext cx="2842201" cy="223224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Superficie: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130.043 hectáreas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Urbana: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719 ha</a:t>
            </a:r>
            <a:r>
              <a:rPr kumimoji="0" lang="es-EC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(1%)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Rural:</a:t>
            </a:r>
            <a:r>
              <a:rPr lang="es-EC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s-EC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129.323ha (99%)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Población: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69.055 habitantes </a:t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s-EC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007197" y="188640"/>
            <a:ext cx="5170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OBJETIVOS Y ESTRATEGIAS</a:t>
            </a:r>
            <a:endParaRPr lang="es-EC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Flecha izquierda">
            <a:hlinkClick r:id="rId5" action="ppaction://hlinksldjump"/>
          </p:cNvPr>
          <p:cNvSpPr/>
          <p:nvPr/>
        </p:nvSpPr>
        <p:spPr>
          <a:xfrm>
            <a:off x="5724128" y="5589240"/>
            <a:ext cx="79208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1124744"/>
            <a:ext cx="5919718" cy="4242262"/>
          </a:xfrm>
          <a:prstGeom prst="rect">
            <a:avLst/>
          </a:prstGeom>
          <a:noFill/>
        </p:spPr>
      </p:pic>
      <p:pic>
        <p:nvPicPr>
          <p:cNvPr id="11" name="10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285720" y="1500174"/>
            <a:ext cx="8643998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Zonificación Agroecológica-Económica (ZAE)</a:t>
            </a:r>
            <a:endParaRPr kumimoji="0" lang="es-EC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57158" y="3000372"/>
            <a:ext cx="8501122" cy="1857388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1900" dirty="0">
                <a:latin typeface="Times New Roman" pitchFamily="18" charset="0"/>
                <a:cs typeface="Times New Roman" pitchFamily="18" charset="0"/>
              </a:rPr>
              <a:t>La Zonificación Agroecológica Económica (ZAE), se define como el conjunto de procesos para identificar unidades homogéneas en el territorio, estos espacios geográficos son evaluados en base a criterios físicos, biológicos y socioeconómicos que permiten ubicar áreas con similares potencialidades y limitaciones.</a:t>
            </a:r>
            <a:endParaRPr lang="es-EC" sz="1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C" sz="1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C" sz="1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C" sz="1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kumimoji="0" lang="es-EC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737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Variables y Parámetros de la ZAE</a:t>
            </a:r>
            <a:endParaRPr kumimoji="0" lang="es-EC" sz="2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626561"/>
              </p:ext>
            </p:extLst>
          </p:nvPr>
        </p:nvGraphicFramePr>
        <p:xfrm>
          <a:off x="546643" y="1052736"/>
          <a:ext cx="8050713" cy="4686186"/>
        </p:xfrm>
        <a:graphic>
          <a:graphicData uri="http://schemas.openxmlformats.org/drawingml/2006/table">
            <a:tbl>
              <a:tblPr firstRow="1" firstCol="1" bandRow="1"/>
              <a:tblGrid>
                <a:gridCol w="1563598"/>
                <a:gridCol w="1662580"/>
                <a:gridCol w="1872208"/>
                <a:gridCol w="1944216"/>
                <a:gridCol w="1008111"/>
              </a:tblGrid>
              <a:tr h="360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EJE </a:t>
                      </a:r>
                      <a:r>
                        <a:rPr lang="es-EC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TEMÁTICO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VARIABLE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PARÁMETRO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CLASE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PUNTAJE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0833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Ecológico Ambiental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PANE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Reserva Ecológica 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Los Ilinizas (2)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Dentro de la Reserva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4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Fuera de la Reserva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Económico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Personas de 5 años y más económicamente activas (3)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 – 207) hab.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(208 – 362) hab.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(369–1182) hab.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Social - Cultural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NBI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Necesidades Básicas Insatisfechas (5)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(78- 88)%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(88- 100)%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8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Asentamientos Humanos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Población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Densidad Demográfica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(5)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&gt;50 </a:t>
                      </a: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hab/Ha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(12-50) hab/Ha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hab/Ha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Uso y cobertura vegetal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Uso de la Tierra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(4)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Agrícola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Pecuario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Forestal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Vegetación Natural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Otros usos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Redes y Conectividad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Infraestructura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Accesibilidad Vial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(3)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Muy alta, Alta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Media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Baja, muy  Baja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5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42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Modelo Cartográfico</a:t>
            </a:r>
            <a:endParaRPr kumimoji="0" lang="es-EC" sz="2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18" y="764704"/>
            <a:ext cx="6410810" cy="522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95540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29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/>
          <p:cNvPicPr/>
          <p:nvPr/>
        </p:nvPicPr>
        <p:blipFill rotWithShape="1">
          <a:blip r:embed="rId4"/>
          <a:srcRect l="1019"/>
          <a:stretch/>
        </p:blipFill>
        <p:spPr bwMode="auto">
          <a:xfrm>
            <a:off x="323528" y="829305"/>
            <a:ext cx="4667250" cy="2931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15 Grupo"/>
          <p:cNvGrpSpPr/>
          <p:nvPr/>
        </p:nvGrpSpPr>
        <p:grpSpPr>
          <a:xfrm>
            <a:off x="340540" y="1018535"/>
            <a:ext cx="4476750" cy="2552700"/>
            <a:chOff x="447676" y="-95250"/>
            <a:chExt cx="4476750" cy="2552700"/>
          </a:xfrm>
        </p:grpSpPr>
        <p:sp>
          <p:nvSpPr>
            <p:cNvPr id="6" name="10 Flecha curvada hacia abajo"/>
            <p:cNvSpPr/>
            <p:nvPr/>
          </p:nvSpPr>
          <p:spPr>
            <a:xfrm rot="19615666">
              <a:off x="3162300" y="-95250"/>
              <a:ext cx="1292511" cy="416042"/>
            </a:xfrm>
            <a:prstGeom prst="curved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7" name="Cuadro de texto 2"/>
            <p:cNvSpPr txBox="1">
              <a:spLocks noChangeArrowheads="1"/>
            </p:cNvSpPr>
            <p:nvPr/>
          </p:nvSpPr>
          <p:spPr bwMode="auto">
            <a:xfrm>
              <a:off x="3600014" y="57150"/>
              <a:ext cx="1324412" cy="24765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C" sz="900">
                  <a:effectLst/>
                  <a:latin typeface="Calibri"/>
                  <a:ea typeface="Times New Roman"/>
                  <a:cs typeface="Times New Roman"/>
                </a:rPr>
                <a:t>INFORMACIÓN 1:50.000</a:t>
              </a:r>
              <a:endParaRPr lang="es-EC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" name="11 Flecha curvada hacia abajo"/>
            <p:cNvSpPr/>
            <p:nvPr/>
          </p:nvSpPr>
          <p:spPr>
            <a:xfrm rot="4208857">
              <a:off x="1019175" y="1314450"/>
              <a:ext cx="1292225" cy="415925"/>
            </a:xfrm>
            <a:prstGeom prst="curved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9" name="Cuadro de texto 2"/>
            <p:cNvSpPr txBox="1">
              <a:spLocks noChangeArrowheads="1"/>
            </p:cNvSpPr>
            <p:nvPr/>
          </p:nvSpPr>
          <p:spPr bwMode="auto">
            <a:xfrm>
              <a:off x="447676" y="2209800"/>
              <a:ext cx="1409700" cy="247650"/>
            </a:xfrm>
            <a:prstGeom prst="rect">
              <a:avLst/>
            </a:prstGeom>
            <a:solidFill>
              <a:srgbClr val="C2FFA3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C" sz="900">
                  <a:effectLst/>
                  <a:latin typeface="Calibri"/>
                  <a:ea typeface="Times New Roman"/>
                  <a:cs typeface="Times New Roman"/>
                </a:rPr>
                <a:t>INFORMACIÓN 1:250.000</a:t>
              </a:r>
              <a:endParaRPr lang="es-EC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pic>
        <p:nvPicPr>
          <p:cNvPr id="10" name="9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4133467" y="2917537"/>
            <a:ext cx="4714875" cy="2959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1 Grupo"/>
          <p:cNvGrpSpPr/>
          <p:nvPr/>
        </p:nvGrpSpPr>
        <p:grpSpPr>
          <a:xfrm>
            <a:off x="4211960" y="3993443"/>
            <a:ext cx="1388745" cy="1588770"/>
            <a:chOff x="0" y="0"/>
            <a:chExt cx="1389333" cy="1589048"/>
          </a:xfrm>
        </p:grpSpPr>
        <p:sp>
          <p:nvSpPr>
            <p:cNvPr id="12" name="17 Flecha curvada hacia abajo"/>
            <p:cNvSpPr/>
            <p:nvPr/>
          </p:nvSpPr>
          <p:spPr>
            <a:xfrm rot="4208857">
              <a:off x="535258" y="438150"/>
              <a:ext cx="1292225" cy="415925"/>
            </a:xfrm>
            <a:prstGeom prst="curved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13" name="Cuadro de texto 2"/>
            <p:cNvSpPr txBox="1">
              <a:spLocks noChangeArrowheads="1"/>
            </p:cNvSpPr>
            <p:nvPr/>
          </p:nvSpPr>
          <p:spPr bwMode="auto">
            <a:xfrm>
              <a:off x="0" y="1341398"/>
              <a:ext cx="1323975" cy="24765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C" sz="900">
                  <a:effectLst/>
                  <a:latin typeface="Calibri"/>
                  <a:ea typeface="Times New Roman"/>
                  <a:cs typeface="Times New Roman"/>
                </a:rPr>
                <a:t>INFORMACIÓN 1:50.000</a:t>
              </a:r>
              <a:endParaRPr lang="es-EC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14" name="2 Subtítulo"/>
          <p:cNvSpPr txBox="1">
            <a:spLocks/>
          </p:cNvSpPr>
          <p:nvPr/>
        </p:nvSpPr>
        <p:spPr>
          <a:xfrm>
            <a:off x="642910" y="142852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Aptitud de la Tierra</a:t>
            </a:r>
            <a:endParaRPr kumimoji="0" lang="es-EC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5" name="14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940519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827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755576" y="404664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Justificación</a:t>
            </a:r>
            <a:endParaRPr kumimoji="0" lang="es-EC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700808"/>
            <a:ext cx="8610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2400" dirty="0" smtClean="0"/>
              <a:t>Considerando la problemática del Cantón y la importancia del presente estudio, el Gobierno Municipal del Cantón Pujilí apoya la elaboración de esta tesis, pues es de su interés y prioridad contar con una propuesta de ordenamiento territorial integral así como manejar dicha información.</a:t>
            </a:r>
            <a:endParaRPr lang="en-US" sz="2400" dirty="0" smtClean="0"/>
          </a:p>
          <a:p>
            <a:pPr algn="just"/>
            <a:endParaRPr lang="es-EC" sz="2000" dirty="0" smtClean="0">
              <a:solidFill>
                <a:schemeClr val="tx1"/>
              </a:solidFill>
            </a:endParaRPr>
          </a:p>
        </p:txBody>
      </p:sp>
      <p:pic>
        <p:nvPicPr>
          <p:cNvPr id="8" name="7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72"/>
            <a:ext cx="9144000" cy="64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1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142844" y="142852"/>
            <a:ext cx="8858312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Matriz de correspondencia de la Aptitud de la tierra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0" y="5143512"/>
            <a:ext cx="8858312" cy="785818"/>
          </a:xfrm>
          <a:prstGeom prst="rect">
            <a:avLst/>
          </a:prstGeom>
        </p:spPr>
        <p:txBody>
          <a:bodyPr/>
          <a:lstStyle/>
          <a:p>
            <a:pPr marL="27432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Fuente: CLIRSEN, Acosta Jorge, 2.000</a:t>
            </a:r>
            <a:endParaRPr lang="es-EC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063913"/>
              </p:ext>
            </p:extLst>
          </p:nvPr>
        </p:nvGraphicFramePr>
        <p:xfrm>
          <a:off x="354360" y="1340768"/>
          <a:ext cx="8466112" cy="4418116"/>
        </p:xfrm>
        <a:graphic>
          <a:graphicData uri="http://schemas.openxmlformats.org/drawingml/2006/table">
            <a:tbl>
              <a:tblPr firstRow="1" firstCol="1" bandRow="1"/>
              <a:tblGrid>
                <a:gridCol w="2116528"/>
                <a:gridCol w="2116528"/>
                <a:gridCol w="2116528"/>
                <a:gridCol w="2116528"/>
              </a:tblGrid>
              <a:tr h="736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APTITUD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CLASE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CORRESPONDENCIA DE USO DE LA TIERRA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PESO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68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Otros usos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Cuerpos de agua, Área urbana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Cultivos sin restricciones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Agrícola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Cultivos con métodos sencillos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8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Cultivos con métodos intensivos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8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Cultivos con métodos especiales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8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Pastos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Pecuario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Bosque productor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Forestal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Vegetación natural con severas restricciones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Área de conservación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Vegetación y Áreas Naturales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VIII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5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346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72"/>
            <a:ext cx="9144000" cy="64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3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2 Subtítulo"/>
          <p:cNvSpPr txBox="1">
            <a:spLocks/>
          </p:cNvSpPr>
          <p:nvPr/>
        </p:nvSpPr>
        <p:spPr>
          <a:xfrm>
            <a:off x="642910" y="142852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Mapa de Uso Actual del Suelo</a:t>
            </a:r>
            <a:endParaRPr kumimoji="0" lang="es-EC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974410"/>
              </p:ext>
            </p:extLst>
          </p:nvPr>
        </p:nvGraphicFramePr>
        <p:xfrm>
          <a:off x="107504" y="764704"/>
          <a:ext cx="6336704" cy="5952298"/>
        </p:xfrm>
        <a:graphic>
          <a:graphicData uri="http://schemas.openxmlformats.org/drawingml/2006/table">
            <a:tbl>
              <a:tblPr firstRow="1" firstCol="1" bandRow="1"/>
              <a:tblGrid>
                <a:gridCol w="2675660"/>
                <a:gridCol w="2724940"/>
                <a:gridCol w="936104"/>
              </a:tblGrid>
              <a:tr h="221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USO ACTUAL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COBERTURA VEGETAL Y USO DEL SUELO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HECTÁREAS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53161">
                <a:tc row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Agrícola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Cultivos de ciclo corto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11221.08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94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Cultivos de ciclo corto en áreas en proceso de erosión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13409.71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Cultivos de ciclo corto en áreas erosionadas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10858.13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2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Cultivos de ciclo corto y Cultivos forrajeros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0.05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2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Cultivos de ciclo corto y Cultivos forrajeros en áreas en proceso de erosión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716.92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Cultivos de ciclo corto y Pasto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177.71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Cultivos de ciclo corto y Páramo herbáceo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3330.82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2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Cultivos de ciclo corto y Páramo seco en áreas erosionadas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4617.68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Cultivos de invernadero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84.43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Cultivos forrajeros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115.90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Cultivos forrajeros en áreas en proceso de erosión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283.80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Cultivos forrajeros en áreas erosionadas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333.84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Cultivos tropicales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3809.93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61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Área de conservación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Matorral húmedo montano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2527.29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Matorral seco montano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644.13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Páramo arbustivo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11670.39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Páramo herbáceo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26000.31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61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Forestal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Bosque de neblina montano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3491.37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Bosque plantado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1127.26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Bosque </a:t>
                      </a:r>
                      <a:r>
                        <a:rPr lang="es-EC" sz="9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semideciduo</a:t>
                      </a: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montano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657.22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Bosque siempreverde montano alto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9947.80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Bosque siempreverde montano bajo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5033.34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Bosque siempreverde piemontano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273.54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Remanentes de bosque siempreverde montano alto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1215.78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61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Pecuario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Pasto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9595.26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Pasto en áreas en proceso de erosión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19.00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Pasto en áreas erosionadas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981.65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Pasto y Bosque siempreverde piemontano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5387.90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Pasto y Páramo herbáceo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344.82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Pasto y Páramo seco en áreas erosionadas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437.30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61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Cuerpos de agua, Área urbana, Otros usos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Cuerpo de agua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380.36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1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Eriales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1124.12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1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Isla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107.52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1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Sectores urbanos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116.19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161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TOTAL=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130042.55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31" marR="271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pic>
        <p:nvPicPr>
          <p:cNvPr id="5" name="4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60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72"/>
            <a:ext cx="9144000" cy="64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6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142844" y="142852"/>
            <a:ext cx="8858312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Matriz de correspondencia del Uso de la Tierra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0" y="4214818"/>
            <a:ext cx="8858312" cy="785818"/>
          </a:xfrm>
          <a:prstGeom prst="rect">
            <a:avLst/>
          </a:prstGeom>
        </p:spPr>
        <p:txBody>
          <a:bodyPr/>
          <a:lstStyle/>
          <a:p>
            <a:pPr marL="27432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Fuente: CLIRSEN, Acosta Jorge, 2.000</a:t>
            </a:r>
            <a:endParaRPr lang="es-EC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891020"/>
              </p:ext>
            </p:extLst>
          </p:nvPr>
        </p:nvGraphicFramePr>
        <p:xfrm>
          <a:off x="539552" y="1844824"/>
          <a:ext cx="8064896" cy="3040144"/>
        </p:xfrm>
        <a:graphic>
          <a:graphicData uri="http://schemas.openxmlformats.org/drawingml/2006/table">
            <a:tbl>
              <a:tblPr firstRow="1" firstCol="1" bandRow="1"/>
              <a:tblGrid>
                <a:gridCol w="1717524"/>
                <a:gridCol w="2837649"/>
                <a:gridCol w="2090899"/>
                <a:gridCol w="1418824"/>
              </a:tblGrid>
              <a:tr h="660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USO DE LA TIERRA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CLASE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CORRESPONDENCIA DE APTITUD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PESO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563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Otros usos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Cuerpos de agua, eriales, islas, Área urbana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Agrícola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Cultivos de ciclo corto y permanentes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II, III, IV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Pecuario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Pastos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Forestal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Bosque productor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Área de conservación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Vegetación natural, áreas erosionadas.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VII, VIII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5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60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72"/>
            <a:ext cx="9144000" cy="64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142844" y="142852"/>
            <a:ext cx="8858312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Matriz de cruzamiento del Uso de la Tierra vs. Aptitud de la Tierra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12 Imagen"/>
          <p:cNvPicPr/>
          <p:nvPr/>
        </p:nvPicPr>
        <p:blipFill rotWithShape="1">
          <a:blip r:embed="rId4"/>
          <a:srcRect r="1333"/>
          <a:stretch/>
        </p:blipFill>
        <p:spPr bwMode="auto">
          <a:xfrm>
            <a:off x="2385442" y="1332359"/>
            <a:ext cx="2114550" cy="1952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2 Subtítulo"/>
          <p:cNvSpPr txBox="1">
            <a:spLocks/>
          </p:cNvSpPr>
          <p:nvPr/>
        </p:nvSpPr>
        <p:spPr>
          <a:xfrm>
            <a:off x="676798" y="3507278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Compatibilidad de Uso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180055"/>
              </p:ext>
            </p:extLst>
          </p:nvPr>
        </p:nvGraphicFramePr>
        <p:xfrm>
          <a:off x="1989878" y="4204692"/>
          <a:ext cx="4958386" cy="1672580"/>
        </p:xfrm>
        <a:graphic>
          <a:graphicData uri="http://schemas.openxmlformats.org/drawingml/2006/table">
            <a:tbl>
              <a:tblPr firstRow="1" firstCol="1" bandRow="1"/>
              <a:tblGrid>
                <a:gridCol w="2244231"/>
                <a:gridCol w="1304384"/>
                <a:gridCol w="1409771"/>
              </a:tblGrid>
              <a:tr h="334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CONFLICTOS DE USO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HECTÁREAS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PORCENTAJE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34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Áreas Compatibles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52898.47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40.68%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Áreas No Compatibles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54195.31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41.68%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Áreas Protegidas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21196.21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16.30%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 Aplica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1752.56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1.35%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18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4869532" y="2308671"/>
            <a:ext cx="1790700" cy="657225"/>
          </a:xfrm>
          <a:prstGeom prst="rect">
            <a:avLst/>
          </a:prstGeom>
        </p:spPr>
      </p:pic>
      <p:pic>
        <p:nvPicPr>
          <p:cNvPr id="8" name="7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967548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47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72"/>
            <a:ext cx="9144000" cy="64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3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142844" y="142852"/>
            <a:ext cx="8858312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Uso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Recomendable de las Áreas no Compatibles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421447"/>
              </p:ext>
            </p:extLst>
          </p:nvPr>
        </p:nvGraphicFramePr>
        <p:xfrm>
          <a:off x="899592" y="1052736"/>
          <a:ext cx="7344816" cy="4740762"/>
        </p:xfrm>
        <a:graphic>
          <a:graphicData uri="http://schemas.openxmlformats.org/drawingml/2006/table">
            <a:tbl>
              <a:tblPr firstRow="1" firstCol="1" bandRow="1"/>
              <a:tblGrid>
                <a:gridCol w="3849194"/>
                <a:gridCol w="1063520"/>
                <a:gridCol w="925449"/>
                <a:gridCol w="1506653"/>
              </a:tblGrid>
              <a:tr h="296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USO RECOMENDABLE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CLASES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RANGO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HECTÁREAS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8888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Tierras adecuadas para vegetación permanente con severas restricciones (Forestal)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VII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48-50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11281.45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8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Tierras adecuadas para vegetación permanente, con restricciones moderadas (Silvicultura)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41-44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957.98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Tierras apropiadas para cultivos con métodos intensivos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21-23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4933.72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Tierras apropiadas para cultivos con métodos sencillos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19-20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1470.64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Tierras apropiadas para cultivos ocasionales con uso limitado y con métodos intensivos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23-32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661.10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Tierras apropiadas para pastos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39-41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1501.70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Tierras apropiadas para vegetación natural y vida silvestre (Área de conservación)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VIII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51-53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33388.72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5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95540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35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66700" y="2714620"/>
            <a:ext cx="8610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es-EC" sz="2400" dirty="0" smtClean="0">
              <a:solidFill>
                <a:schemeClr val="tx1"/>
              </a:solidFill>
            </a:endParaRPr>
          </a:p>
          <a:p>
            <a:pPr algn="just"/>
            <a:r>
              <a:rPr lang="es-EC" sz="2000" dirty="0" smtClean="0">
                <a:solidFill>
                  <a:schemeClr val="tx1"/>
                </a:solidFill>
              </a:rPr>
              <a:t>Elaborar una Propuesta de Plan de Ordenamiento Territorial del Cantón Pujilí de la Provincia de Cotopaxi, con un enfoque participativo para fortalecer las capacidades institucionales del </a:t>
            </a:r>
            <a:r>
              <a:rPr lang="es-EC" sz="2000" dirty="0" err="1" smtClean="0">
                <a:solidFill>
                  <a:schemeClr val="tx1"/>
                </a:solidFill>
              </a:rPr>
              <a:t>GAD</a:t>
            </a:r>
            <a:r>
              <a:rPr lang="es-EC" sz="2000" dirty="0" smtClean="0">
                <a:solidFill>
                  <a:schemeClr val="tx1"/>
                </a:solidFill>
              </a:rPr>
              <a:t> Municipal.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42844" y="2714620"/>
            <a:ext cx="8501122" cy="1506468"/>
          </a:xfrm>
          <a:prstGeom prst="rect">
            <a:avLst/>
          </a:prstGeom>
        </p:spPr>
        <p:txBody>
          <a:bodyPr/>
          <a:lstStyle/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s-EC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642910" y="857232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Objetivo General</a:t>
            </a:r>
            <a:endParaRPr kumimoji="0" lang="es-EC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76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142844" y="142852"/>
            <a:ext cx="8858312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Zonificación Agroecológica-Económica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75698"/>
              </p:ext>
            </p:extLst>
          </p:nvPr>
        </p:nvGraphicFramePr>
        <p:xfrm>
          <a:off x="269190" y="1052736"/>
          <a:ext cx="8605620" cy="4498648"/>
        </p:xfrm>
        <a:graphic>
          <a:graphicData uri="http://schemas.openxmlformats.org/drawingml/2006/table">
            <a:tbl>
              <a:tblPr/>
              <a:tblGrid>
                <a:gridCol w="5779059"/>
                <a:gridCol w="601694"/>
                <a:gridCol w="1063458"/>
                <a:gridCol w="1161409"/>
              </a:tblGrid>
              <a:tr h="32133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ZONIFICACIÓN AGROECOLÓGICA ECONÓMICA (ZAE)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CLASE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HECTÁREAS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2133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Tierras apropiadas para cultivos con métodos sencillos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9307.64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3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Tierras apropiadas para cultivos con métodos intensivos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6221.95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3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Tierras apropiadas para cultivos ocasionales con uso limitado y con métodos intensivos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8562.61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3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Tierras apropiadas para pastos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1540.33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3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Tierras adecuadas para vegetación permanente, con restricciones moderadas (Silvicultura)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1490.13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3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Tierras adecuadas para vegetación permanente con severas restricciones (Forestal)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15873.54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3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Tierras apropiadas para vegetación natural y vida silvestre (Área de conservación)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64097.6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3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Zonas urbanas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3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Reserva Ecológica Los Ilinizas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21196.21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3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Cuerpos de agua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380.36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3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Eriales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1124.12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3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Islas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32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TOTAL=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130042.55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pic>
        <p:nvPicPr>
          <p:cNvPr id="6" name="5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85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72"/>
            <a:ext cx="9144000" cy="6470855"/>
          </a:xfrm>
          <a:prstGeom prst="rect">
            <a:avLst/>
          </a:prstGeom>
        </p:spPr>
      </p:pic>
      <p:sp>
        <p:nvSpPr>
          <p:cNvPr id="3" name="2 Flecha izquierda">
            <a:hlinkClick r:id="rId4" action="ppaction://hlinksldjump"/>
          </p:cNvPr>
          <p:cNvSpPr/>
          <p:nvPr/>
        </p:nvSpPr>
        <p:spPr>
          <a:xfrm>
            <a:off x="8244408" y="6342099"/>
            <a:ext cx="792088" cy="404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029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72"/>
            <a:ext cx="9144000" cy="64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9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Aspectos Generales del cantón Pujilí</a:t>
            </a:r>
            <a:endParaRPr kumimoji="0" lang="es-EC" sz="3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" y="1097287"/>
            <a:ext cx="6196566" cy="50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6300192" y="1340768"/>
            <a:ext cx="2842201" cy="223224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Superficie: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130.043 hectáreas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Urbana: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719 ha</a:t>
            </a:r>
            <a:r>
              <a:rPr kumimoji="0" lang="es-EC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(1%)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Rural:</a:t>
            </a:r>
            <a:r>
              <a:rPr lang="es-EC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s-EC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129.323ha (99%)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Población: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69.055 habitantes </a:t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s-EC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002322" y="188640"/>
            <a:ext cx="5180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PROGRAMAS Y PROYECTOS</a:t>
            </a:r>
            <a:endParaRPr lang="es-EC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13" y="1133475"/>
            <a:ext cx="8993187" cy="4591050"/>
          </a:xfrm>
          <a:prstGeom prst="rect">
            <a:avLst/>
          </a:prstGeom>
          <a:noFill/>
        </p:spPr>
      </p:pic>
      <p:pic>
        <p:nvPicPr>
          <p:cNvPr id="10" name="9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Aspectos Generales del cantón Pujilí</a:t>
            </a:r>
            <a:endParaRPr kumimoji="0" lang="es-EC" sz="3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" y="1097287"/>
            <a:ext cx="6196566" cy="50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6300192" y="1340768"/>
            <a:ext cx="2842201" cy="223224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Superficie: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130.043 hectáreas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Urbana: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719 ha</a:t>
            </a:r>
            <a:r>
              <a:rPr kumimoji="0" lang="es-EC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(1%)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Rural:</a:t>
            </a:r>
            <a:r>
              <a:rPr lang="es-EC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s-EC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129.323ha (99%)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Población: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69.055 habitantes </a:t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s-EC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002322" y="188640"/>
            <a:ext cx="5180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PROGRAMAS Y PROYECTOS</a:t>
            </a:r>
            <a:endParaRPr lang="es-EC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38" y="1562100"/>
            <a:ext cx="8974137" cy="3733800"/>
          </a:xfrm>
          <a:prstGeom prst="rect">
            <a:avLst/>
          </a:prstGeom>
          <a:noFill/>
        </p:spPr>
      </p:pic>
      <p:pic>
        <p:nvPicPr>
          <p:cNvPr id="10" name="9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Aspectos Generales del cantón Pujilí</a:t>
            </a:r>
            <a:endParaRPr kumimoji="0" lang="es-EC" sz="3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" y="1097287"/>
            <a:ext cx="6196566" cy="50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6300192" y="1340768"/>
            <a:ext cx="2842201" cy="223224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Superficie: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130.043 hectáreas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Urbana: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719 ha</a:t>
            </a:r>
            <a:r>
              <a:rPr kumimoji="0" lang="es-EC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(1%)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Rural:</a:t>
            </a:r>
            <a:r>
              <a:rPr lang="es-EC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s-EC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129.323ha (99%)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Población: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69.055 habitantes </a:t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s-EC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002322" y="188640"/>
            <a:ext cx="5180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PROGRAMAS Y PROYECTOS</a:t>
            </a:r>
            <a:endParaRPr lang="es-EC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904" y="908720"/>
            <a:ext cx="8442605" cy="5040560"/>
          </a:xfrm>
          <a:prstGeom prst="rect">
            <a:avLst/>
          </a:prstGeom>
          <a:noFill/>
        </p:spPr>
      </p:pic>
      <p:pic>
        <p:nvPicPr>
          <p:cNvPr id="11" name="10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949280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Aspectos Generales del cantón Pujilí</a:t>
            </a:r>
            <a:endParaRPr kumimoji="0" lang="es-EC" sz="3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" y="1097287"/>
            <a:ext cx="6196566" cy="50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6300192" y="1340768"/>
            <a:ext cx="2842201" cy="223224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Superficie: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130.043 hectáreas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Urbana: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719 ha</a:t>
            </a:r>
            <a:r>
              <a:rPr kumimoji="0" lang="es-EC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(1%)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Rural:</a:t>
            </a:r>
            <a:r>
              <a:rPr lang="es-EC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s-EC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129.323ha (99%)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Población: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69.055 habitantes </a:t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s-EC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002322" y="188640"/>
            <a:ext cx="5180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PROGRAMAS Y PROYECTOS</a:t>
            </a:r>
            <a:endParaRPr lang="es-EC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268760"/>
            <a:ext cx="8703116" cy="3883695"/>
          </a:xfrm>
          <a:prstGeom prst="rect">
            <a:avLst/>
          </a:prstGeom>
          <a:noFill/>
        </p:spPr>
      </p:pic>
      <p:pic>
        <p:nvPicPr>
          <p:cNvPr id="10" name="9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Aspectos Generales del cantón Pujilí</a:t>
            </a:r>
            <a:endParaRPr kumimoji="0" lang="es-EC" sz="3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" y="1097287"/>
            <a:ext cx="6196566" cy="50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6300192" y="1340768"/>
            <a:ext cx="2842201" cy="223224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Superficie: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130.043 hectáreas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Urbana: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719 ha</a:t>
            </a:r>
            <a:r>
              <a:rPr kumimoji="0" lang="es-EC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(1%)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Rural:</a:t>
            </a:r>
            <a:r>
              <a:rPr lang="es-EC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s-EC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129.323ha (99%)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Población: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69.055 habitantes </a:t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s-EC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002322" y="188640"/>
            <a:ext cx="5180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PROGRAMAS Y PROYECTOS</a:t>
            </a:r>
            <a:endParaRPr lang="es-EC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695" y="862181"/>
            <a:ext cx="8248488" cy="5087099"/>
          </a:xfrm>
          <a:prstGeom prst="rect">
            <a:avLst/>
          </a:prstGeom>
          <a:noFill/>
        </p:spPr>
      </p:pic>
      <p:pic>
        <p:nvPicPr>
          <p:cNvPr id="10" name="9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949280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Aspectos Generales del cantón Pujilí</a:t>
            </a:r>
            <a:endParaRPr kumimoji="0" lang="es-EC" sz="3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" y="1097287"/>
            <a:ext cx="6196566" cy="50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6300192" y="1340768"/>
            <a:ext cx="2842201" cy="223224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Superficie: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130.043 hectáreas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Urbana: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719 ha</a:t>
            </a:r>
            <a:r>
              <a:rPr kumimoji="0" lang="es-EC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(1%)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Rural:</a:t>
            </a:r>
            <a:r>
              <a:rPr lang="es-EC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s-EC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129.323ha (99%)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Población: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69.055 habitantes </a:t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s-EC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002322" y="188640"/>
            <a:ext cx="5180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PROGRAMAS Y PROYECTOS</a:t>
            </a:r>
            <a:endParaRPr lang="es-EC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" y="1104900"/>
            <a:ext cx="8085137" cy="4648200"/>
          </a:xfrm>
          <a:prstGeom prst="rect">
            <a:avLst/>
          </a:prstGeom>
          <a:noFill/>
        </p:spPr>
      </p:pic>
      <p:pic>
        <p:nvPicPr>
          <p:cNvPr id="10" name="9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Aspectos Generales del cantón Pujilí</a:t>
            </a:r>
            <a:endParaRPr kumimoji="0" lang="es-EC" sz="3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" y="1097287"/>
            <a:ext cx="6196566" cy="50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6300192" y="1340768"/>
            <a:ext cx="2842201" cy="223224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Superficie: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130.043 hectáreas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Urbana: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719 ha</a:t>
            </a:r>
            <a:r>
              <a:rPr kumimoji="0" lang="es-EC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(1%)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Rural:</a:t>
            </a:r>
            <a:r>
              <a:rPr lang="es-EC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s-EC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129.323ha (99%)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Población: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69.055 habitantes </a:t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s-EC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002322" y="188640"/>
            <a:ext cx="5180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PROGRAMAS Y PROYECTOS</a:t>
            </a:r>
            <a:endParaRPr lang="es-EC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412776"/>
            <a:ext cx="8582075" cy="3240360"/>
          </a:xfrm>
          <a:prstGeom prst="rect">
            <a:avLst/>
          </a:prstGeom>
          <a:noFill/>
        </p:spPr>
      </p:pic>
      <p:pic>
        <p:nvPicPr>
          <p:cNvPr id="10" name="9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66700" y="1700808"/>
            <a:ext cx="8610600" cy="29238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es-EC" sz="24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tx1"/>
                </a:solidFill>
              </a:rPr>
              <a:t>Elaborar el diagnóstico integral del sistema territorial del Cantón Pujilí.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tx1"/>
                </a:solidFill>
              </a:rPr>
              <a:t>Elaborar el modelo territorial actual del área de estudio.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tx1"/>
                </a:solidFill>
              </a:rPr>
              <a:t>Elaborar el modelo territorial futuro deseado del área de estudio.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tx1"/>
                </a:solidFill>
              </a:rPr>
              <a:t>Elaborar una Propuesta de Ordenamiento Territorial del área de estudio.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tx1"/>
                </a:solidFill>
              </a:rPr>
              <a:t>Dictar un taller básico de </a:t>
            </a:r>
            <a:r>
              <a:rPr lang="es-EC" sz="2000" dirty="0" err="1" smtClean="0">
                <a:solidFill>
                  <a:schemeClr val="tx1"/>
                </a:solidFill>
              </a:rPr>
              <a:t>ArcGis</a:t>
            </a:r>
            <a:r>
              <a:rPr lang="es-EC" sz="2000" dirty="0" smtClean="0">
                <a:solidFill>
                  <a:schemeClr val="tx1"/>
                </a:solidFill>
              </a:rPr>
              <a:t> 9.3 a las autoridades del Departamento de Planificación del </a:t>
            </a:r>
            <a:r>
              <a:rPr lang="es-EC" sz="2000" dirty="0" err="1" smtClean="0">
                <a:solidFill>
                  <a:schemeClr val="tx1"/>
                </a:solidFill>
              </a:rPr>
              <a:t>GAD</a:t>
            </a:r>
            <a:r>
              <a:rPr lang="es-EC" sz="2000" dirty="0" smtClean="0">
                <a:solidFill>
                  <a:schemeClr val="tx1"/>
                </a:solidFill>
              </a:rPr>
              <a:t> Municipal del Cantón Pujilí, encaminado a capacitar en la utilización y consulta de mapas y geoinformación territorial generada en la presente tesis. 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42844" y="2714620"/>
            <a:ext cx="8501122" cy="1506468"/>
          </a:xfrm>
          <a:prstGeom prst="rect">
            <a:avLst/>
          </a:prstGeom>
        </p:spPr>
        <p:txBody>
          <a:bodyPr/>
          <a:lstStyle/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s-EC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642910" y="857232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Objetivos Específicos</a:t>
            </a:r>
            <a:endParaRPr kumimoji="0" lang="es-EC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58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Aspectos Generales del cantón Pujilí</a:t>
            </a:r>
            <a:endParaRPr kumimoji="0" lang="es-EC" sz="3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" y="1097287"/>
            <a:ext cx="6196566" cy="50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6300192" y="1340768"/>
            <a:ext cx="2842201" cy="223224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Superficie: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130.043 hectáreas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Urbana: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719 ha</a:t>
            </a:r>
            <a:r>
              <a:rPr kumimoji="0" lang="es-EC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(1%)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Rural:</a:t>
            </a:r>
            <a:r>
              <a:rPr lang="es-EC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s-EC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129.323ha (99%)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Población: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69.055 habitantes </a:t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s-EC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002322" y="188640"/>
            <a:ext cx="5180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PROGRAMAS Y PROYECTOS</a:t>
            </a:r>
            <a:endParaRPr lang="es-EC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163" y="1109663"/>
            <a:ext cx="8066087" cy="4638675"/>
          </a:xfrm>
          <a:prstGeom prst="rect">
            <a:avLst/>
          </a:prstGeom>
          <a:noFill/>
        </p:spPr>
      </p:pic>
      <p:pic>
        <p:nvPicPr>
          <p:cNvPr id="10" name="9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Aspectos Generales del cantón Pujilí</a:t>
            </a:r>
            <a:endParaRPr kumimoji="0" lang="es-EC" sz="3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" y="1097287"/>
            <a:ext cx="6196566" cy="50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6300192" y="1340768"/>
            <a:ext cx="2842201" cy="223224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Superficie: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130.043 hectáreas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Urbana: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719 ha</a:t>
            </a:r>
            <a:r>
              <a:rPr kumimoji="0" lang="es-EC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(1%)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Rural:</a:t>
            </a:r>
            <a:r>
              <a:rPr lang="es-EC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s-EC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	129.323ha (99%)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s-EC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Población: </a:t>
            </a:r>
            <a: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69.055 habitantes </a:t>
            </a:r>
            <a:br>
              <a:rPr kumimoji="0" lang="es-EC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s-EC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002322" y="188640"/>
            <a:ext cx="5180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PROGRAMAS Y PROYECTOS</a:t>
            </a:r>
            <a:endParaRPr lang="es-EC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836712"/>
            <a:ext cx="7722588" cy="5075188"/>
          </a:xfrm>
          <a:prstGeom prst="rect">
            <a:avLst/>
          </a:prstGeom>
          <a:noFill/>
        </p:spPr>
      </p:pic>
      <p:pic>
        <p:nvPicPr>
          <p:cNvPr id="10" name="9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949280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1071538" y="2714620"/>
            <a:ext cx="6858048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Conclusiones</a:t>
            </a:r>
            <a:endParaRPr kumimoji="0" lang="es-EC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519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285720" y="626958"/>
            <a:ext cx="8643998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Conclusiones</a:t>
            </a:r>
            <a:endParaRPr kumimoji="0" lang="es-EC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57158" y="1432726"/>
            <a:ext cx="8501122" cy="4228522"/>
          </a:xfrm>
          <a:prstGeom prst="rect">
            <a:avLst/>
          </a:prstGeom>
        </p:spPr>
        <p:txBody>
          <a:bodyPr/>
          <a:lstStyle/>
          <a:p>
            <a:pPr lvl="0" algn="just">
              <a:buFont typeface="Arial" pitchFamily="34" charset="0"/>
              <a:buChar char="•"/>
            </a:pPr>
            <a:r>
              <a:rPr lang="es-EC" sz="19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C" sz="1900" dirty="0">
                <a:latin typeface="Times New Roman" pitchFamily="18" charset="0"/>
                <a:cs typeface="Times New Roman" pitchFamily="18" charset="0"/>
              </a:rPr>
              <a:t>falta de un documento técnico-legal y estandarizado sobre los términos de referencia en la elaboración de los </a:t>
            </a:r>
            <a:r>
              <a:rPr lang="es-EC" sz="1900" dirty="0" err="1">
                <a:latin typeface="Times New Roman" pitchFamily="18" charset="0"/>
                <a:cs typeface="Times New Roman" pitchFamily="18" charset="0"/>
              </a:rPr>
              <a:t>POT</a:t>
            </a:r>
            <a:r>
              <a:rPr lang="es-EC" sz="1900" dirty="0">
                <a:latin typeface="Times New Roman" pitchFamily="18" charset="0"/>
                <a:cs typeface="Times New Roman" pitchFamily="18" charset="0"/>
              </a:rPr>
              <a:t>, es un limitante para la planificación del territorio.</a:t>
            </a:r>
          </a:p>
          <a:p>
            <a:pPr lvl="0" algn="just">
              <a:buFont typeface="Arial" pitchFamily="34" charset="0"/>
              <a:buChar char="•"/>
            </a:pPr>
            <a:endParaRPr lang="es-EC" sz="19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C" sz="1900" dirty="0" smtClean="0"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s-EC" sz="1900" dirty="0">
                <a:latin typeface="Times New Roman" pitchFamily="18" charset="0"/>
                <a:cs typeface="Times New Roman" pitchFamily="18" charset="0"/>
              </a:rPr>
              <a:t>herramientas de planificación estratégica como el Análisis </a:t>
            </a:r>
            <a:r>
              <a:rPr lang="es-EC" sz="1900" dirty="0" err="1">
                <a:latin typeface="Times New Roman" pitchFamily="18" charset="0"/>
                <a:cs typeface="Times New Roman" pitchFamily="18" charset="0"/>
              </a:rPr>
              <a:t>FODA</a:t>
            </a:r>
            <a:r>
              <a:rPr lang="es-EC" sz="1900" dirty="0">
                <a:latin typeface="Times New Roman" pitchFamily="18" charset="0"/>
                <a:cs typeface="Times New Roman" pitchFamily="18" charset="0"/>
              </a:rPr>
              <a:t>, son muy útiles para el análisis del diagnóstico territorial, pues permiten identificar las variables críticas y las relaciones existentes entre los diferentes sistemas del territorio. Además, ayudan a priorizar objetivos para el planteamiento de programas y proyectos.</a:t>
            </a:r>
          </a:p>
          <a:p>
            <a:pPr lvl="0" algn="just">
              <a:buFont typeface="Arial" pitchFamily="34" charset="0"/>
              <a:buChar char="•"/>
            </a:pPr>
            <a:endParaRPr lang="es-EC" sz="19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C" sz="1900" dirty="0" smtClean="0"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s-EC" sz="1900" dirty="0">
                <a:latin typeface="Times New Roman" pitchFamily="18" charset="0"/>
                <a:cs typeface="Times New Roman" pitchFamily="18" charset="0"/>
              </a:rPr>
              <a:t>herramientas </a:t>
            </a:r>
            <a:r>
              <a:rPr lang="es-EC" sz="1900" dirty="0" err="1">
                <a:latin typeface="Times New Roman" pitchFamily="18" charset="0"/>
                <a:cs typeface="Times New Roman" pitchFamily="18" charset="0"/>
              </a:rPr>
              <a:t>SIG</a:t>
            </a:r>
            <a:r>
              <a:rPr lang="es-EC" sz="1900" dirty="0">
                <a:latin typeface="Times New Roman" pitchFamily="18" charset="0"/>
                <a:cs typeface="Times New Roman" pitchFamily="18" charset="0"/>
              </a:rPr>
              <a:t> son de gran utilidad en la elaboración de los </a:t>
            </a:r>
            <a:r>
              <a:rPr lang="es-EC" sz="1900" dirty="0" err="1">
                <a:latin typeface="Times New Roman" pitchFamily="18" charset="0"/>
                <a:cs typeface="Times New Roman" pitchFamily="18" charset="0"/>
              </a:rPr>
              <a:t>POT</a:t>
            </a:r>
            <a:r>
              <a:rPr lang="es-EC" sz="1900" dirty="0">
                <a:latin typeface="Times New Roman" pitchFamily="18" charset="0"/>
                <a:cs typeface="Times New Roman" pitchFamily="18" charset="0"/>
              </a:rPr>
              <a:t> pues nos permiten realizar consultas, analizar imágenes satelitales, elaborar modelos y analizar espacialmente la información referente al territorio para la toma rápida de decisiones, sin embargo el uso de los </a:t>
            </a:r>
            <a:r>
              <a:rPr lang="es-EC" sz="1900" dirty="0" err="1">
                <a:latin typeface="Times New Roman" pitchFamily="18" charset="0"/>
                <a:cs typeface="Times New Roman" pitchFamily="18" charset="0"/>
              </a:rPr>
              <a:t>SIG</a:t>
            </a:r>
            <a:r>
              <a:rPr lang="es-EC" sz="1900" dirty="0">
                <a:latin typeface="Times New Roman" pitchFamily="18" charset="0"/>
                <a:cs typeface="Times New Roman" pitchFamily="18" charset="0"/>
              </a:rPr>
              <a:t> requiere la presencia de un técnico especializado en el uso de estas herramientas</a:t>
            </a:r>
            <a:r>
              <a:rPr lang="es-EC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C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39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285720" y="626958"/>
            <a:ext cx="8643998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Conclusiones</a:t>
            </a:r>
            <a:endParaRPr kumimoji="0" lang="es-EC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57158" y="1432726"/>
            <a:ext cx="8501122" cy="4444546"/>
          </a:xfrm>
          <a:prstGeom prst="rect">
            <a:avLst/>
          </a:prstGeom>
        </p:spPr>
        <p:txBody>
          <a:bodyPr/>
          <a:lstStyle/>
          <a:p>
            <a:pPr lvl="0" algn="just">
              <a:buFont typeface="Arial" pitchFamily="34" charset="0"/>
              <a:buChar char="•"/>
            </a:pPr>
            <a:r>
              <a:rPr lang="es-EC" sz="1900" dirty="0" smtClean="0">
                <a:latin typeface="Times New Roman" pitchFamily="18" charset="0"/>
                <a:cs typeface="Times New Roman" pitchFamily="18" charset="0"/>
              </a:rPr>
              <a:t>Dentro </a:t>
            </a:r>
            <a:r>
              <a:rPr lang="es-EC" sz="1900" dirty="0">
                <a:latin typeface="Times New Roman" pitchFamily="18" charset="0"/>
                <a:cs typeface="Times New Roman" pitchFamily="18" charset="0"/>
              </a:rPr>
              <a:t>del diagnóstico del cantón </a:t>
            </a:r>
            <a:r>
              <a:rPr lang="es-EC" sz="1900" dirty="0" smtClean="0">
                <a:latin typeface="Times New Roman" pitchFamily="18" charset="0"/>
                <a:cs typeface="Times New Roman" pitchFamily="18" charset="0"/>
              </a:rPr>
              <a:t>Pujilí, </a:t>
            </a:r>
            <a:r>
              <a:rPr lang="es-EC" sz="1900" dirty="0">
                <a:latin typeface="Times New Roman" pitchFamily="18" charset="0"/>
                <a:cs typeface="Times New Roman" pitchFamily="18" charset="0"/>
              </a:rPr>
              <a:t>se realizó el análisis de 96 indicadores, de los cuales se tiene: 31 Fortalezas, 4 Oportunidades, 42 Debilidades, 5 Amenazas, 6 corresponden a  información inexistente a nivel cantonal, y 8 no se encontró información disponible. En consecuencia, el índice obtenido es de 13 / 20, calificación que es considerada regular.  Los programas y proyectos propuestos en el </a:t>
            </a:r>
            <a:r>
              <a:rPr lang="es-EC" sz="1900" dirty="0" err="1">
                <a:latin typeface="Times New Roman" pitchFamily="18" charset="0"/>
                <a:cs typeface="Times New Roman" pitchFamily="18" charset="0"/>
              </a:rPr>
              <a:t>POT</a:t>
            </a:r>
            <a:r>
              <a:rPr lang="es-EC" sz="1900" dirty="0">
                <a:latin typeface="Times New Roman" pitchFamily="18" charset="0"/>
                <a:cs typeface="Times New Roman" pitchFamily="18" charset="0"/>
              </a:rPr>
              <a:t> están encaminados a mejorar la situación actual de los indicadores críticos.</a:t>
            </a:r>
          </a:p>
          <a:p>
            <a:pPr lvl="0" algn="just"/>
            <a:endParaRPr lang="es-EC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C" sz="19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C" sz="1900" dirty="0">
                <a:latin typeface="Times New Roman" pitchFamily="18" charset="0"/>
                <a:cs typeface="Times New Roman" pitchFamily="18" charset="0"/>
              </a:rPr>
              <a:t>Zonificación Agroecológica Económica constituye un análisis espacial obtenido a partir del modelamiento de varias variables que interactúan sobre el territorio y finalmente determinar zonas destinadas para la producción, conservación y otros usos, considerando siempre un desarrollo sostenible.</a:t>
            </a:r>
          </a:p>
          <a:p>
            <a:pPr lvl="0" algn="just">
              <a:buFont typeface="Arial" pitchFamily="34" charset="0"/>
              <a:buChar char="•"/>
            </a:pPr>
            <a:endParaRPr lang="es-EC" sz="19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C" sz="19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C" sz="1900" dirty="0">
                <a:latin typeface="Times New Roman" pitchFamily="18" charset="0"/>
                <a:cs typeface="Times New Roman" pitchFamily="18" charset="0"/>
              </a:rPr>
              <a:t>recopilación, análisis y valoración de los indicadores que presentan los sistemas territoriales es una labor ardua debido a que estos numerosos, complejos y requieren ser analizados con criterio</a:t>
            </a:r>
            <a:r>
              <a:rPr lang="es-EC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C" sz="1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C" sz="1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C" sz="1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C" sz="1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kumimoji="0" lang="es-EC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2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1071538" y="2714620"/>
            <a:ext cx="6858048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Recomendaciones</a:t>
            </a:r>
            <a:endParaRPr kumimoji="0" lang="es-EC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9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285720" y="554950"/>
            <a:ext cx="8643998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Recomendaciones</a:t>
            </a:r>
            <a:endParaRPr kumimoji="0" lang="es-EC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57158" y="1647610"/>
            <a:ext cx="8501122" cy="4301670"/>
          </a:xfrm>
          <a:prstGeom prst="rect">
            <a:avLst/>
          </a:prstGeom>
        </p:spPr>
        <p:txBody>
          <a:bodyPr/>
          <a:lstStyle/>
          <a:p>
            <a:pPr lvl="0" algn="just">
              <a:buFont typeface="Arial" pitchFamily="34" charset="0"/>
              <a:buChar char="•"/>
            </a:pPr>
            <a:r>
              <a:rPr lang="es-EC" sz="19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C" sz="1900" dirty="0">
                <a:latin typeface="Times New Roman" pitchFamily="18" charset="0"/>
                <a:cs typeface="Times New Roman" pitchFamily="18" charset="0"/>
              </a:rPr>
              <a:t>participación ciudadana es muy importante en la fase de formulación de los </a:t>
            </a:r>
            <a:r>
              <a:rPr lang="es-EC" sz="1900" dirty="0" err="1">
                <a:latin typeface="Times New Roman" pitchFamily="18" charset="0"/>
                <a:cs typeface="Times New Roman" pitchFamily="18" charset="0"/>
              </a:rPr>
              <a:t>POT</a:t>
            </a:r>
            <a:r>
              <a:rPr lang="es-EC" sz="1900" dirty="0">
                <a:latin typeface="Times New Roman" pitchFamily="18" charset="0"/>
                <a:cs typeface="Times New Roman" pitchFamily="18" charset="0"/>
              </a:rPr>
              <a:t>, ya que los habitantes del territorio son quienes conocen mejor geográficamente su espacio, así como sus necesidades y oportunidades. Es por esta razón que hay que incluirlos en procesos participativos pues seguro aportarán con mucha información para la planificación de su territorio. </a:t>
            </a:r>
          </a:p>
          <a:p>
            <a:pPr lvl="0" algn="just">
              <a:buFont typeface="Arial" pitchFamily="34" charset="0"/>
              <a:buChar char="•"/>
            </a:pPr>
            <a:endParaRPr lang="es-EC" sz="19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C" sz="1900" dirty="0" smtClean="0">
                <a:latin typeface="Times New Roman" pitchFamily="18" charset="0"/>
                <a:cs typeface="Times New Roman" pitchFamily="18" charset="0"/>
              </a:rPr>
              <a:t>Previo </a:t>
            </a:r>
            <a:r>
              <a:rPr lang="es-EC" sz="1900" dirty="0">
                <a:latin typeface="Times New Roman" pitchFamily="18" charset="0"/>
                <a:cs typeface="Times New Roman" pitchFamily="18" charset="0"/>
              </a:rPr>
              <a:t>a la elaboración del diagnóstico territorial, se sugiere determinar con claridad los identificadores que se van a utilizar en el proceso, así como elaborar una lista de instituciones tanto públicas como privadas que probablemente dispongan dicha información, </a:t>
            </a:r>
            <a:r>
              <a:rPr lang="es-EC" sz="1900" dirty="0" err="1">
                <a:latin typeface="Times New Roman" pitchFamily="18" charset="0"/>
                <a:cs typeface="Times New Roman" pitchFamily="18" charset="0"/>
              </a:rPr>
              <a:t>casocontrario</a:t>
            </a:r>
            <a:r>
              <a:rPr lang="es-EC" sz="1900" dirty="0">
                <a:latin typeface="Times New Roman" pitchFamily="18" charset="0"/>
                <a:cs typeface="Times New Roman" pitchFamily="18" charset="0"/>
              </a:rPr>
              <a:t> se recopila información repetida e  innecesaria.</a:t>
            </a:r>
          </a:p>
          <a:p>
            <a:pPr lvl="0" algn="just">
              <a:buFont typeface="Arial" pitchFamily="34" charset="0"/>
              <a:buChar char="•"/>
            </a:pPr>
            <a:endParaRPr lang="es-EC" sz="19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C" sz="19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EC" sz="1900" dirty="0">
                <a:latin typeface="Times New Roman" pitchFamily="18" charset="0"/>
                <a:cs typeface="Times New Roman" pitchFamily="18" charset="0"/>
              </a:rPr>
              <a:t>recomienda a los </a:t>
            </a:r>
            <a:r>
              <a:rPr lang="es-EC" sz="1900" dirty="0" err="1">
                <a:latin typeface="Times New Roman" pitchFamily="18" charset="0"/>
                <a:cs typeface="Times New Roman" pitchFamily="18" charset="0"/>
              </a:rPr>
              <a:t>GAD´s</a:t>
            </a:r>
            <a:r>
              <a:rPr lang="es-EC" sz="1900" dirty="0">
                <a:latin typeface="Times New Roman" pitchFamily="18" charset="0"/>
                <a:cs typeface="Times New Roman" pitchFamily="18" charset="0"/>
              </a:rPr>
              <a:t> que se preocupen de la generación y actualización de la información tanto descriptiva como cartográfica que se empleará en la formulación de los </a:t>
            </a:r>
            <a:r>
              <a:rPr lang="es-EC" sz="1900" dirty="0" err="1">
                <a:latin typeface="Times New Roman" pitchFamily="18" charset="0"/>
                <a:cs typeface="Times New Roman" pitchFamily="18" charset="0"/>
              </a:rPr>
              <a:t>POT</a:t>
            </a:r>
            <a:r>
              <a:rPr lang="es-EC" sz="1900" dirty="0">
                <a:latin typeface="Times New Roman" pitchFamily="18" charset="0"/>
                <a:cs typeface="Times New Roman" pitchFamily="18" charset="0"/>
              </a:rPr>
              <a:t> pues esto nos va a permitir obtener resultados actuales y de mejor calidad</a:t>
            </a:r>
            <a:r>
              <a:rPr lang="es-EC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C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831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285720" y="554950"/>
            <a:ext cx="8643998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Recomendaciones</a:t>
            </a:r>
            <a:endParaRPr kumimoji="0" lang="es-EC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57158" y="1772816"/>
            <a:ext cx="8501122" cy="2379679"/>
          </a:xfrm>
          <a:prstGeom prst="rect">
            <a:avLst/>
          </a:prstGeom>
        </p:spPr>
        <p:txBody>
          <a:bodyPr/>
          <a:lstStyle/>
          <a:p>
            <a:pPr lvl="0" algn="just">
              <a:buFont typeface="Arial" pitchFamily="34" charset="0"/>
              <a:buChar char="•"/>
            </a:pPr>
            <a:r>
              <a:rPr lang="es-EC" sz="1900" dirty="0" smtClean="0">
                <a:latin typeface="Times New Roman" pitchFamily="18" charset="0"/>
                <a:cs typeface="Times New Roman" pitchFamily="18" charset="0"/>
              </a:rPr>
              <a:t>Considerando </a:t>
            </a:r>
            <a:r>
              <a:rPr lang="es-EC" sz="1900" dirty="0">
                <a:latin typeface="Times New Roman" pitchFamily="18" charset="0"/>
                <a:cs typeface="Times New Roman" pitchFamily="18" charset="0"/>
              </a:rPr>
              <a:t>que el uso de los </a:t>
            </a:r>
            <a:r>
              <a:rPr lang="es-EC" sz="1900" dirty="0" err="1">
                <a:latin typeface="Times New Roman" pitchFamily="18" charset="0"/>
                <a:cs typeface="Times New Roman" pitchFamily="18" charset="0"/>
              </a:rPr>
              <a:t>SIG</a:t>
            </a:r>
            <a:r>
              <a:rPr lang="es-EC" sz="1900" dirty="0">
                <a:latin typeface="Times New Roman" pitchFamily="18" charset="0"/>
                <a:cs typeface="Times New Roman" pitchFamily="18" charset="0"/>
              </a:rPr>
              <a:t> es importante dentro de la planificación del territorio, es recomendable que los </a:t>
            </a:r>
            <a:r>
              <a:rPr lang="es-EC" sz="1900" dirty="0" err="1">
                <a:latin typeface="Times New Roman" pitchFamily="18" charset="0"/>
                <a:cs typeface="Times New Roman" pitchFamily="18" charset="0"/>
              </a:rPr>
              <a:t>GAD´s</a:t>
            </a:r>
            <a:r>
              <a:rPr lang="es-EC" sz="1900" dirty="0">
                <a:latin typeface="Times New Roman" pitchFamily="18" charset="0"/>
                <a:cs typeface="Times New Roman" pitchFamily="18" charset="0"/>
              </a:rPr>
              <a:t> capaciten constantemente a sus técnicos en este aspecto.</a:t>
            </a:r>
          </a:p>
          <a:p>
            <a:pPr lvl="0" algn="just">
              <a:buFont typeface="Arial" pitchFamily="34" charset="0"/>
              <a:buChar char="•"/>
            </a:pPr>
            <a:endParaRPr lang="es-EC" sz="19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C" sz="19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EC" sz="1900" dirty="0">
                <a:latin typeface="Times New Roman" pitchFamily="18" charset="0"/>
                <a:cs typeface="Times New Roman" pitchFamily="18" charset="0"/>
              </a:rPr>
              <a:t>recomienda a las autoridades del </a:t>
            </a:r>
            <a:r>
              <a:rPr lang="es-EC" sz="1900" dirty="0" err="1">
                <a:latin typeface="Times New Roman" pitchFamily="18" charset="0"/>
                <a:cs typeface="Times New Roman" pitchFamily="18" charset="0"/>
              </a:rPr>
              <a:t>GAD</a:t>
            </a:r>
            <a:r>
              <a:rPr lang="es-EC" sz="1900" dirty="0">
                <a:latin typeface="Times New Roman" pitchFamily="18" charset="0"/>
                <a:cs typeface="Times New Roman" pitchFamily="18" charset="0"/>
              </a:rPr>
              <a:t> Municipal de Pujilí que consideren los programas y proyectos definidos a través de la presente tesis pues tienen como objetivo ayudar a mejorar los aspectos críticos o deficitarios del cantón. </a:t>
            </a:r>
          </a:p>
          <a:p>
            <a:pPr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C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C" sz="1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C" sz="1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C" sz="1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C" sz="1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lang="es-E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endParaRPr kumimoji="0" lang="es-EC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539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Subtítulo"/>
          <p:cNvSpPr txBox="1">
            <a:spLocks/>
          </p:cNvSpPr>
          <p:nvPr/>
        </p:nvSpPr>
        <p:spPr>
          <a:xfrm>
            <a:off x="285720" y="2564904"/>
            <a:ext cx="8643998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Gracias</a:t>
            </a:r>
            <a:endParaRPr kumimoji="0" lang="es-EC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0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66700" y="1639828"/>
            <a:ext cx="8610600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tx1"/>
                </a:solidFill>
              </a:rPr>
              <a:t>Caracterización de los sistemas: Gestión Territorial; Ecológico -Ambiental; Económico, Asentamientos Humanos; Conectividad y Energía; Socio-Cultural.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tx1"/>
                </a:solidFill>
              </a:rPr>
              <a:t>Estructuración de información cartográfica dentro de una </a:t>
            </a:r>
            <a:r>
              <a:rPr lang="es-EC" sz="2000" dirty="0" err="1" smtClean="0">
                <a:solidFill>
                  <a:schemeClr val="tx1"/>
                </a:solidFill>
              </a:rPr>
              <a:t>geodatabase</a:t>
            </a:r>
            <a:r>
              <a:rPr lang="es-EC" sz="2000" dirty="0" smtClean="0">
                <a:solidFill>
                  <a:schemeClr val="tx1"/>
                </a:solidFill>
              </a:rPr>
              <a:t> con sus respectivos metadatos.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tx1"/>
                </a:solidFill>
              </a:rPr>
              <a:t>Elaboración de un mapa de modelo territorial actual, escala 1:50.000.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tx1"/>
                </a:solidFill>
              </a:rPr>
              <a:t>Elaboración de un mapa de modelo territorial futuro consensuado, escala 1:50.000.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tx1"/>
                </a:solidFill>
              </a:rPr>
              <a:t>Elaboración de una Propuesta de Plan de Ordenamiento territorial, que incluya un enfoque participativo de las autoridades del </a:t>
            </a:r>
            <a:r>
              <a:rPr lang="es-EC" sz="2000" dirty="0" err="1" smtClean="0">
                <a:solidFill>
                  <a:schemeClr val="tx1"/>
                </a:solidFill>
              </a:rPr>
              <a:t>GAD</a:t>
            </a:r>
            <a:r>
              <a:rPr lang="es-EC" sz="2000" dirty="0" smtClean="0">
                <a:solidFill>
                  <a:schemeClr val="tx1"/>
                </a:solidFill>
              </a:rPr>
              <a:t> Municipal y los Principales actores sociales.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tx1"/>
                </a:solidFill>
              </a:rPr>
              <a:t>Elaboración de un manual básico de ArcView3.2, enfocado a la utilización y consulta de mapas y geoinformación territorial generada en la presente tesis.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000" dirty="0" smtClean="0">
              <a:solidFill>
                <a:schemeClr val="tx1"/>
              </a:solidFill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42844" y="2714620"/>
            <a:ext cx="8501122" cy="1506468"/>
          </a:xfrm>
          <a:prstGeom prst="rect">
            <a:avLst/>
          </a:prstGeom>
        </p:spPr>
        <p:txBody>
          <a:bodyPr/>
          <a:lstStyle/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s-EC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642910" y="857232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Metas</a:t>
            </a:r>
            <a:endParaRPr kumimoji="0" lang="es-EC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87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66700" y="1700808"/>
            <a:ext cx="8610600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s-EC" sz="2000" dirty="0" smtClean="0">
                <a:solidFill>
                  <a:schemeClr val="tx1"/>
                </a:solidFill>
              </a:rPr>
              <a:t>Elaboración de los siguientes mapas temáticos, escala 1:50.000: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000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C" sz="2000" dirty="0" smtClean="0">
                <a:solidFill>
                  <a:schemeClr val="tx1"/>
                </a:solidFill>
              </a:rPr>
              <a:t>Mapa de Hidrografía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C" sz="2000" dirty="0" smtClean="0">
                <a:solidFill>
                  <a:schemeClr val="tx1"/>
                </a:solidFill>
              </a:rPr>
              <a:t>Mapa de Geología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C" sz="2000" dirty="0" smtClean="0">
                <a:solidFill>
                  <a:schemeClr val="tx1"/>
                </a:solidFill>
              </a:rPr>
              <a:t>Mapa de Geomorfología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C" sz="2000" dirty="0" smtClean="0">
                <a:solidFill>
                  <a:schemeClr val="tx1"/>
                </a:solidFill>
              </a:rPr>
              <a:t>Mapa de Tipo de Suelos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C" sz="2000" dirty="0" smtClean="0">
                <a:solidFill>
                  <a:schemeClr val="tx1"/>
                </a:solidFill>
              </a:rPr>
              <a:t>Mapa de Zonas Degradadas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C" sz="2000" dirty="0" smtClean="0">
                <a:solidFill>
                  <a:schemeClr val="tx1"/>
                </a:solidFill>
              </a:rPr>
              <a:t>Mapa de Cobertura de Suelo y Uso Actual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C" sz="2000" dirty="0" smtClean="0">
                <a:solidFill>
                  <a:schemeClr val="tx1"/>
                </a:solidFill>
              </a:rPr>
              <a:t>Mapa de Clima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C" sz="2000" dirty="0" smtClean="0">
                <a:solidFill>
                  <a:schemeClr val="tx1"/>
                </a:solidFill>
              </a:rPr>
              <a:t>Mapa de Zonas de Vida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C" sz="2000" dirty="0" smtClean="0">
                <a:solidFill>
                  <a:schemeClr val="tx1"/>
                </a:solidFill>
              </a:rPr>
              <a:t>Mapa de Amenazas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C" sz="2000" dirty="0" smtClean="0">
                <a:solidFill>
                  <a:schemeClr val="tx1"/>
                </a:solidFill>
              </a:rPr>
              <a:t>Mapa de Ubicación de Sitios de Interés Arqueológico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C" sz="2000" dirty="0" smtClean="0">
                <a:solidFill>
                  <a:schemeClr val="tx1"/>
                </a:solidFill>
              </a:rPr>
              <a:t>Mapa de Usos Potenciales y Limitaciones del Territorio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000" dirty="0" smtClean="0">
              <a:solidFill>
                <a:schemeClr val="tx1"/>
              </a:solidFill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42844" y="2714620"/>
            <a:ext cx="8501122" cy="1506468"/>
          </a:xfrm>
          <a:prstGeom prst="rect">
            <a:avLst/>
          </a:prstGeom>
        </p:spPr>
        <p:txBody>
          <a:bodyPr/>
          <a:lstStyle/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s-EC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642910" y="857232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Metas</a:t>
            </a:r>
            <a:endParaRPr kumimoji="0" lang="es-EC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5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214290"/>
            <a:ext cx="7567610" cy="785818"/>
          </a:xfrm>
          <a:prstGeom prst="rect">
            <a:avLst/>
          </a:prstGeom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Aspectos Generales del cantón Pujilí</a:t>
            </a:r>
            <a:endParaRPr kumimoji="0" lang="es-EC" sz="3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83409"/>
            <a:ext cx="4579148" cy="241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081" y="852736"/>
            <a:ext cx="3345453" cy="242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5015"/>
            <a:ext cx="4002654" cy="422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5264"/>
            <a:ext cx="2376264" cy="7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55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3008</Words>
  <Application>Microsoft Office PowerPoint</Application>
  <PresentationFormat>Presentación en pantalla (4:3)</PresentationFormat>
  <Paragraphs>814</Paragraphs>
  <Slides>68</Slides>
  <Notes>66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68</vt:i4>
      </vt:variant>
    </vt:vector>
  </HeadingPairs>
  <TitlesOfParts>
    <vt:vector size="69" baseType="lpstr">
      <vt:lpstr>Tema de Office</vt:lpstr>
      <vt:lpstr>“PROPUESTA DEL PLAN DE ORDENAMIENTO TERRITORIAL DEL CANTÓN PUJILÍ, PROVINCIA DE COTOPAXI"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“PROPUESTA DEL PLAN DE ORDENAMIENTO TERRITORIAL DEL CANTÓN PUJILÍ, PROVINCIA DE COTOPAXI"</dc:title>
  <dc:creator>JOSE MARIA</dc:creator>
  <cp:lastModifiedBy>BILBO</cp:lastModifiedBy>
  <cp:revision>62</cp:revision>
  <dcterms:created xsi:type="dcterms:W3CDTF">2013-12-02T22:53:39Z</dcterms:created>
  <dcterms:modified xsi:type="dcterms:W3CDTF">2014-01-07T19:26:51Z</dcterms:modified>
</cp:coreProperties>
</file>