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65"/>
  </p:notesMasterIdLst>
  <p:sldIdLst>
    <p:sldId id="256" r:id="rId2"/>
    <p:sldId id="257" r:id="rId3"/>
    <p:sldId id="271" r:id="rId4"/>
    <p:sldId id="259" r:id="rId5"/>
    <p:sldId id="260" r:id="rId6"/>
    <p:sldId id="261" r:id="rId7"/>
    <p:sldId id="270" r:id="rId8"/>
    <p:sldId id="377" r:id="rId9"/>
    <p:sldId id="273" r:id="rId10"/>
    <p:sldId id="378" r:id="rId11"/>
    <p:sldId id="275" r:id="rId12"/>
    <p:sldId id="283" r:id="rId13"/>
    <p:sldId id="276" r:id="rId14"/>
    <p:sldId id="265" r:id="rId15"/>
    <p:sldId id="266" r:id="rId16"/>
    <p:sldId id="267" r:id="rId17"/>
    <p:sldId id="268" r:id="rId18"/>
    <p:sldId id="269" r:id="rId19"/>
    <p:sldId id="279" r:id="rId20"/>
    <p:sldId id="284" r:id="rId21"/>
    <p:sldId id="287" r:id="rId22"/>
    <p:sldId id="289" r:id="rId23"/>
    <p:sldId id="290" r:id="rId24"/>
    <p:sldId id="292" r:id="rId25"/>
    <p:sldId id="293" r:id="rId26"/>
    <p:sldId id="297" r:id="rId27"/>
    <p:sldId id="298" r:id="rId28"/>
    <p:sldId id="299" r:id="rId29"/>
    <p:sldId id="303" r:id="rId30"/>
    <p:sldId id="313" r:id="rId31"/>
    <p:sldId id="314" r:id="rId32"/>
    <p:sldId id="317" r:id="rId33"/>
    <p:sldId id="321" r:id="rId34"/>
    <p:sldId id="339" r:id="rId35"/>
    <p:sldId id="322" r:id="rId36"/>
    <p:sldId id="326" r:id="rId37"/>
    <p:sldId id="327" r:id="rId38"/>
    <p:sldId id="328" r:id="rId39"/>
    <p:sldId id="329" r:id="rId40"/>
    <p:sldId id="332" r:id="rId41"/>
    <p:sldId id="334" r:id="rId42"/>
    <p:sldId id="335" r:id="rId43"/>
    <p:sldId id="337" r:id="rId44"/>
    <p:sldId id="342" r:id="rId45"/>
    <p:sldId id="344" r:id="rId46"/>
    <p:sldId id="346" r:id="rId47"/>
    <p:sldId id="347" r:id="rId48"/>
    <p:sldId id="348" r:id="rId49"/>
    <p:sldId id="349" r:id="rId50"/>
    <p:sldId id="353" r:id="rId51"/>
    <p:sldId id="354" r:id="rId52"/>
    <p:sldId id="355" r:id="rId53"/>
    <p:sldId id="356" r:id="rId54"/>
    <p:sldId id="358" r:id="rId55"/>
    <p:sldId id="361" r:id="rId56"/>
    <p:sldId id="363" r:id="rId57"/>
    <p:sldId id="370" r:id="rId58"/>
    <p:sldId id="365" r:id="rId59"/>
    <p:sldId id="366" r:id="rId60"/>
    <p:sldId id="368" r:id="rId61"/>
    <p:sldId id="369" r:id="rId62"/>
    <p:sldId id="371" r:id="rId63"/>
    <p:sldId id="373" r:id="rId6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68" autoAdjust="0"/>
  </p:normalViewPr>
  <p:slideViewPr>
    <p:cSldViewPr>
      <p:cViewPr>
        <p:scale>
          <a:sx n="100" d="100"/>
          <a:sy n="100" d="100"/>
        </p:scale>
        <p:origin x="-516" y="6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_rels/data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ata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diagrams/_rels/drawing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7D4C69-C8A9-4985-8943-367985836E4D}" type="doc">
      <dgm:prSet loTypeId="urn:microsoft.com/office/officeart/2008/layout/AscendingPictureAccentProcess" loCatId="picture" qsTypeId="urn:microsoft.com/office/officeart/2005/8/quickstyle/simple2" qsCatId="simple" csTypeId="urn:microsoft.com/office/officeart/2005/8/colors/accent1_2" csCatId="accent1" phldr="1"/>
      <dgm:spPr/>
      <dgm:t>
        <a:bodyPr/>
        <a:lstStyle/>
        <a:p>
          <a:endParaRPr lang="es-EC"/>
        </a:p>
      </dgm:t>
    </dgm:pt>
    <dgm:pt modelId="{558B068F-A5B5-463E-A8BD-B0D46889424A}">
      <dgm:prSet phldrT="[Texto]" custT="1"/>
      <dgm:spPr/>
      <dgm:t>
        <a:bodyPr/>
        <a:lstStyle/>
        <a:p>
          <a:r>
            <a:rPr lang="es-EC" sz="1800" b="1" dirty="0" smtClean="0"/>
            <a:t>Tubular con Protección Gaseosa </a:t>
          </a:r>
        </a:p>
        <a:p>
          <a:r>
            <a:rPr lang="es-EC" sz="1400" dirty="0" smtClean="0"/>
            <a:t>Utiliza un flujo de gas el cual protege la zona de trabajo. </a:t>
          </a:r>
          <a:endParaRPr lang="es-EC" sz="1400" dirty="0"/>
        </a:p>
      </dgm:t>
    </dgm:pt>
    <dgm:pt modelId="{8922B0A4-35CD-4505-9CCF-87040FADFDF0}" type="parTrans" cxnId="{5E01DF48-428E-45FB-8107-567FC89ED042}">
      <dgm:prSet/>
      <dgm:spPr/>
      <dgm:t>
        <a:bodyPr/>
        <a:lstStyle/>
        <a:p>
          <a:endParaRPr lang="es-EC"/>
        </a:p>
      </dgm:t>
    </dgm:pt>
    <dgm:pt modelId="{17AC1493-FA23-4C2E-BBA6-67C4C804C238}" type="sibTrans" cxnId="{5E01DF48-428E-45FB-8107-567FC89ED042}">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0063" t="-13364" r="16019" b="-3765"/>
          </a:stretch>
        </a:blipFill>
      </dgm:spPr>
      <dgm:t>
        <a:bodyPr/>
        <a:lstStyle/>
        <a:p>
          <a:endParaRPr lang="es-EC"/>
        </a:p>
      </dgm:t>
    </dgm:pt>
    <dgm:pt modelId="{96360C5F-1CAB-4EA5-87C4-AE3F01A05B69}">
      <dgm:prSet phldrT="[Texto]" custT="1"/>
      <dgm:spPr/>
      <dgm:t>
        <a:bodyPr/>
        <a:lstStyle/>
        <a:p>
          <a:r>
            <a:rPr lang="es-EC" sz="1800" b="1" dirty="0" smtClean="0"/>
            <a:t>Tubular autoprotegido </a:t>
          </a:r>
        </a:p>
        <a:p>
          <a:r>
            <a:rPr lang="es-EC" sz="1400" dirty="0" smtClean="0"/>
            <a:t>Resguarda la soldadura mediante descomposición y vaporización del núcleo fundente</a:t>
          </a:r>
          <a:endParaRPr lang="es-EC" sz="1400" dirty="0"/>
        </a:p>
      </dgm:t>
    </dgm:pt>
    <dgm:pt modelId="{9CE621DC-229F-4FA5-8F99-E830172C87B8}" type="parTrans" cxnId="{1D69945A-28BD-49FC-BBEB-7096BAF2E9F3}">
      <dgm:prSet/>
      <dgm:spPr/>
      <dgm:t>
        <a:bodyPr/>
        <a:lstStyle/>
        <a:p>
          <a:endParaRPr lang="es-EC"/>
        </a:p>
      </dgm:t>
    </dgm:pt>
    <dgm:pt modelId="{2EEDFA1A-CCC1-4813-A487-A19E4F6EC639}" type="sibTrans" cxnId="{1D69945A-28BD-49FC-BBEB-7096BAF2E9F3}">
      <dgm:prSet/>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1814" t="-16378" r="15217" b="-9412"/>
          </a:stretch>
        </a:blipFill>
      </dgm:spPr>
      <dgm:t>
        <a:bodyPr/>
        <a:lstStyle/>
        <a:p>
          <a:endParaRPr lang="es-EC"/>
        </a:p>
      </dgm:t>
    </dgm:pt>
    <dgm:pt modelId="{493CA630-6C61-411A-BDE1-3EEA2780ECC4}" type="pres">
      <dgm:prSet presAssocID="{AE7D4C69-C8A9-4985-8943-367985836E4D}" presName="Name0" presStyleCnt="0">
        <dgm:presLayoutVars>
          <dgm:chMax val="7"/>
          <dgm:chPref val="7"/>
          <dgm:dir/>
        </dgm:presLayoutVars>
      </dgm:prSet>
      <dgm:spPr/>
      <dgm:t>
        <a:bodyPr/>
        <a:lstStyle/>
        <a:p>
          <a:endParaRPr lang="es-EC"/>
        </a:p>
      </dgm:t>
    </dgm:pt>
    <dgm:pt modelId="{6C30DD97-D1B6-4172-94C8-FC11B27E7B0E}" type="pres">
      <dgm:prSet presAssocID="{AE7D4C69-C8A9-4985-8943-367985836E4D}" presName="dot1" presStyleLbl="alignNode1" presStyleIdx="0" presStyleCnt="10"/>
      <dgm:spPr/>
    </dgm:pt>
    <dgm:pt modelId="{BDEFA2E3-2CCE-406D-962E-0C97559974C1}" type="pres">
      <dgm:prSet presAssocID="{AE7D4C69-C8A9-4985-8943-367985836E4D}" presName="dot2" presStyleLbl="alignNode1" presStyleIdx="1" presStyleCnt="10"/>
      <dgm:spPr/>
    </dgm:pt>
    <dgm:pt modelId="{F433EA2A-B1DF-44D3-B6A9-C66EA59DB961}" type="pres">
      <dgm:prSet presAssocID="{AE7D4C69-C8A9-4985-8943-367985836E4D}" presName="dot3" presStyleLbl="alignNode1" presStyleIdx="2" presStyleCnt="10"/>
      <dgm:spPr/>
    </dgm:pt>
    <dgm:pt modelId="{8147A3BE-E921-4DAC-8F0F-A9175C6351AF}" type="pres">
      <dgm:prSet presAssocID="{AE7D4C69-C8A9-4985-8943-367985836E4D}" presName="dotArrow1" presStyleLbl="alignNode1" presStyleIdx="3" presStyleCnt="10"/>
      <dgm:spPr/>
    </dgm:pt>
    <dgm:pt modelId="{B7E13AA1-A14F-4EC2-89F5-D11FA07D3CAE}" type="pres">
      <dgm:prSet presAssocID="{AE7D4C69-C8A9-4985-8943-367985836E4D}" presName="dotArrow2" presStyleLbl="alignNode1" presStyleIdx="4" presStyleCnt="10"/>
      <dgm:spPr/>
    </dgm:pt>
    <dgm:pt modelId="{C4235CC5-E57D-45DC-A6CB-F0DF81289123}" type="pres">
      <dgm:prSet presAssocID="{AE7D4C69-C8A9-4985-8943-367985836E4D}" presName="dotArrow3" presStyleLbl="alignNode1" presStyleIdx="5" presStyleCnt="10"/>
      <dgm:spPr/>
    </dgm:pt>
    <dgm:pt modelId="{C621A8C2-4A43-4C84-87F1-D0D935EA5FF3}" type="pres">
      <dgm:prSet presAssocID="{AE7D4C69-C8A9-4985-8943-367985836E4D}" presName="dotArrow4" presStyleLbl="alignNode1" presStyleIdx="6" presStyleCnt="10"/>
      <dgm:spPr/>
    </dgm:pt>
    <dgm:pt modelId="{026C4030-D89E-4FB0-969D-BE25DDB21180}" type="pres">
      <dgm:prSet presAssocID="{AE7D4C69-C8A9-4985-8943-367985836E4D}" presName="dotArrow5" presStyleLbl="alignNode1" presStyleIdx="7" presStyleCnt="10"/>
      <dgm:spPr/>
    </dgm:pt>
    <dgm:pt modelId="{271DDDC6-F9BD-4377-8D1D-BE43AAB5FF48}" type="pres">
      <dgm:prSet presAssocID="{AE7D4C69-C8A9-4985-8943-367985836E4D}" presName="dotArrow6" presStyleLbl="alignNode1" presStyleIdx="8" presStyleCnt="10"/>
      <dgm:spPr/>
    </dgm:pt>
    <dgm:pt modelId="{0CD615CC-6E81-4915-84D2-8F53391AF491}" type="pres">
      <dgm:prSet presAssocID="{AE7D4C69-C8A9-4985-8943-367985836E4D}" presName="dotArrow7" presStyleLbl="alignNode1" presStyleIdx="9" presStyleCnt="10"/>
      <dgm:spPr/>
    </dgm:pt>
    <dgm:pt modelId="{6BCB770E-8591-449E-844B-744B26D5D267}" type="pres">
      <dgm:prSet presAssocID="{558B068F-A5B5-463E-A8BD-B0D46889424A}" presName="parTx1" presStyleLbl="node1" presStyleIdx="0" presStyleCnt="2" custLinFactNeighborX="1045" custLinFactNeighborY="-10374"/>
      <dgm:spPr/>
      <dgm:t>
        <a:bodyPr/>
        <a:lstStyle/>
        <a:p>
          <a:endParaRPr lang="es-EC"/>
        </a:p>
      </dgm:t>
    </dgm:pt>
    <dgm:pt modelId="{63EFF7BC-782F-4D0D-9773-1A605D316D02}" type="pres">
      <dgm:prSet presAssocID="{17AC1493-FA23-4C2E-BBA6-67C4C804C238}" presName="picture1" presStyleCnt="0"/>
      <dgm:spPr/>
    </dgm:pt>
    <dgm:pt modelId="{FCB3DA94-B276-438A-91E9-067272C74A18}" type="pres">
      <dgm:prSet presAssocID="{17AC1493-FA23-4C2E-BBA6-67C4C804C238}" presName="imageRepeatNode" presStyleLbl="fgImgPlace1" presStyleIdx="0" presStyleCnt="2" custLinFactNeighborX="-2073" custLinFactNeighborY="-5260"/>
      <dgm:spPr/>
      <dgm:t>
        <a:bodyPr/>
        <a:lstStyle/>
        <a:p>
          <a:endParaRPr lang="es-EC"/>
        </a:p>
      </dgm:t>
    </dgm:pt>
    <dgm:pt modelId="{8B175DBB-8533-4A3D-B741-081040D6FFBF}" type="pres">
      <dgm:prSet presAssocID="{96360C5F-1CAB-4EA5-87C4-AE3F01A05B69}" presName="parTx2" presStyleLbl="node1" presStyleIdx="1" presStyleCnt="2"/>
      <dgm:spPr/>
      <dgm:t>
        <a:bodyPr/>
        <a:lstStyle/>
        <a:p>
          <a:endParaRPr lang="es-EC"/>
        </a:p>
      </dgm:t>
    </dgm:pt>
    <dgm:pt modelId="{DBF8F668-5AC6-4CC0-BB62-58F4E79A1B7B}" type="pres">
      <dgm:prSet presAssocID="{2EEDFA1A-CCC1-4813-A487-A19E4F6EC639}" presName="picture2" presStyleCnt="0"/>
      <dgm:spPr/>
    </dgm:pt>
    <dgm:pt modelId="{735096FD-A3C6-4E9C-8CEC-9472856D5C6F}" type="pres">
      <dgm:prSet presAssocID="{2EEDFA1A-CCC1-4813-A487-A19E4F6EC639}" presName="imageRepeatNode" presStyleLbl="fgImgPlace1" presStyleIdx="1" presStyleCnt="2"/>
      <dgm:spPr/>
      <dgm:t>
        <a:bodyPr/>
        <a:lstStyle/>
        <a:p>
          <a:endParaRPr lang="es-EC"/>
        </a:p>
      </dgm:t>
    </dgm:pt>
  </dgm:ptLst>
  <dgm:cxnLst>
    <dgm:cxn modelId="{F5C1FD67-101E-4B39-A488-FC6AB0E0583D}" type="presOf" srcId="{96360C5F-1CAB-4EA5-87C4-AE3F01A05B69}" destId="{8B175DBB-8533-4A3D-B741-081040D6FFBF}" srcOrd="0" destOrd="0" presId="urn:microsoft.com/office/officeart/2008/layout/AscendingPictureAccentProcess"/>
    <dgm:cxn modelId="{0D5ADFC2-E6FC-4DE1-B142-C07871E7D322}" type="presOf" srcId="{17AC1493-FA23-4C2E-BBA6-67C4C804C238}" destId="{FCB3DA94-B276-438A-91E9-067272C74A18}" srcOrd="0" destOrd="0" presId="urn:microsoft.com/office/officeart/2008/layout/AscendingPictureAccentProcess"/>
    <dgm:cxn modelId="{78AA3459-0500-4754-9725-C6D3F9BCA647}" type="presOf" srcId="{2EEDFA1A-CCC1-4813-A487-A19E4F6EC639}" destId="{735096FD-A3C6-4E9C-8CEC-9472856D5C6F}" srcOrd="0" destOrd="0" presId="urn:microsoft.com/office/officeart/2008/layout/AscendingPictureAccentProcess"/>
    <dgm:cxn modelId="{1D69945A-28BD-49FC-BBEB-7096BAF2E9F3}" srcId="{AE7D4C69-C8A9-4985-8943-367985836E4D}" destId="{96360C5F-1CAB-4EA5-87C4-AE3F01A05B69}" srcOrd="1" destOrd="0" parTransId="{9CE621DC-229F-4FA5-8F99-E830172C87B8}" sibTransId="{2EEDFA1A-CCC1-4813-A487-A19E4F6EC639}"/>
    <dgm:cxn modelId="{1C8E1CAC-CE67-40DA-B110-8791DA3FCE46}" type="presOf" srcId="{558B068F-A5B5-463E-A8BD-B0D46889424A}" destId="{6BCB770E-8591-449E-844B-744B26D5D267}" srcOrd="0" destOrd="0" presId="urn:microsoft.com/office/officeart/2008/layout/AscendingPictureAccentProcess"/>
    <dgm:cxn modelId="{5E01DF48-428E-45FB-8107-567FC89ED042}" srcId="{AE7D4C69-C8A9-4985-8943-367985836E4D}" destId="{558B068F-A5B5-463E-A8BD-B0D46889424A}" srcOrd="0" destOrd="0" parTransId="{8922B0A4-35CD-4505-9CCF-87040FADFDF0}" sibTransId="{17AC1493-FA23-4C2E-BBA6-67C4C804C238}"/>
    <dgm:cxn modelId="{9D3FD78F-F20D-4BD4-885E-C4E01F8BE61F}" type="presOf" srcId="{AE7D4C69-C8A9-4985-8943-367985836E4D}" destId="{493CA630-6C61-411A-BDE1-3EEA2780ECC4}" srcOrd="0" destOrd="0" presId="urn:microsoft.com/office/officeart/2008/layout/AscendingPictureAccentProcess"/>
    <dgm:cxn modelId="{A3E0AF00-3E0F-4307-89D7-AE39DA334E6B}" type="presParOf" srcId="{493CA630-6C61-411A-BDE1-3EEA2780ECC4}" destId="{6C30DD97-D1B6-4172-94C8-FC11B27E7B0E}" srcOrd="0" destOrd="0" presId="urn:microsoft.com/office/officeart/2008/layout/AscendingPictureAccentProcess"/>
    <dgm:cxn modelId="{3B06D30C-4CA1-42E2-8063-283D4DB90581}" type="presParOf" srcId="{493CA630-6C61-411A-BDE1-3EEA2780ECC4}" destId="{BDEFA2E3-2CCE-406D-962E-0C97559974C1}" srcOrd="1" destOrd="0" presId="urn:microsoft.com/office/officeart/2008/layout/AscendingPictureAccentProcess"/>
    <dgm:cxn modelId="{91568882-E807-46AA-868D-F3C44CFFD9E8}" type="presParOf" srcId="{493CA630-6C61-411A-BDE1-3EEA2780ECC4}" destId="{F433EA2A-B1DF-44D3-B6A9-C66EA59DB961}" srcOrd="2" destOrd="0" presId="urn:microsoft.com/office/officeart/2008/layout/AscendingPictureAccentProcess"/>
    <dgm:cxn modelId="{16AD5A96-38A1-42E8-BCB3-A0BEEA70932A}" type="presParOf" srcId="{493CA630-6C61-411A-BDE1-3EEA2780ECC4}" destId="{8147A3BE-E921-4DAC-8F0F-A9175C6351AF}" srcOrd="3" destOrd="0" presId="urn:microsoft.com/office/officeart/2008/layout/AscendingPictureAccentProcess"/>
    <dgm:cxn modelId="{1D60D428-9B40-4F63-9E0A-7C3D5108D824}" type="presParOf" srcId="{493CA630-6C61-411A-BDE1-3EEA2780ECC4}" destId="{B7E13AA1-A14F-4EC2-89F5-D11FA07D3CAE}" srcOrd="4" destOrd="0" presId="urn:microsoft.com/office/officeart/2008/layout/AscendingPictureAccentProcess"/>
    <dgm:cxn modelId="{A94008F6-DFF2-4D53-8D78-09681B186F08}" type="presParOf" srcId="{493CA630-6C61-411A-BDE1-3EEA2780ECC4}" destId="{C4235CC5-E57D-45DC-A6CB-F0DF81289123}" srcOrd="5" destOrd="0" presId="urn:microsoft.com/office/officeart/2008/layout/AscendingPictureAccentProcess"/>
    <dgm:cxn modelId="{D5229298-1C0E-402C-87F9-4DBEE318223C}" type="presParOf" srcId="{493CA630-6C61-411A-BDE1-3EEA2780ECC4}" destId="{C621A8C2-4A43-4C84-87F1-D0D935EA5FF3}" srcOrd="6" destOrd="0" presId="urn:microsoft.com/office/officeart/2008/layout/AscendingPictureAccentProcess"/>
    <dgm:cxn modelId="{B14F96C4-3895-4F7A-816D-53716403F719}" type="presParOf" srcId="{493CA630-6C61-411A-BDE1-3EEA2780ECC4}" destId="{026C4030-D89E-4FB0-969D-BE25DDB21180}" srcOrd="7" destOrd="0" presId="urn:microsoft.com/office/officeart/2008/layout/AscendingPictureAccentProcess"/>
    <dgm:cxn modelId="{71AC1D35-7563-4DB0-9834-FC9E595B0473}" type="presParOf" srcId="{493CA630-6C61-411A-BDE1-3EEA2780ECC4}" destId="{271DDDC6-F9BD-4377-8D1D-BE43AAB5FF48}" srcOrd="8" destOrd="0" presId="urn:microsoft.com/office/officeart/2008/layout/AscendingPictureAccentProcess"/>
    <dgm:cxn modelId="{DDC8372E-E73C-449A-A95D-FE772D86A81B}" type="presParOf" srcId="{493CA630-6C61-411A-BDE1-3EEA2780ECC4}" destId="{0CD615CC-6E81-4915-84D2-8F53391AF491}" srcOrd="9" destOrd="0" presId="urn:microsoft.com/office/officeart/2008/layout/AscendingPictureAccentProcess"/>
    <dgm:cxn modelId="{7BBA6EA8-3BE0-4438-8E67-512A394179C7}" type="presParOf" srcId="{493CA630-6C61-411A-BDE1-3EEA2780ECC4}" destId="{6BCB770E-8591-449E-844B-744B26D5D267}" srcOrd="10" destOrd="0" presId="urn:microsoft.com/office/officeart/2008/layout/AscendingPictureAccentProcess"/>
    <dgm:cxn modelId="{0F343AB3-9DFA-452D-BB47-0F0D01E4730A}" type="presParOf" srcId="{493CA630-6C61-411A-BDE1-3EEA2780ECC4}" destId="{63EFF7BC-782F-4D0D-9773-1A605D316D02}" srcOrd="11" destOrd="0" presId="urn:microsoft.com/office/officeart/2008/layout/AscendingPictureAccentProcess"/>
    <dgm:cxn modelId="{F4289ACD-A429-48C1-8E90-6CF52B5D558A}" type="presParOf" srcId="{63EFF7BC-782F-4D0D-9773-1A605D316D02}" destId="{FCB3DA94-B276-438A-91E9-067272C74A18}" srcOrd="0" destOrd="0" presId="urn:microsoft.com/office/officeart/2008/layout/AscendingPictureAccentProcess"/>
    <dgm:cxn modelId="{FD768E4B-9B1A-4C76-A0DB-F4520153B2E2}" type="presParOf" srcId="{493CA630-6C61-411A-BDE1-3EEA2780ECC4}" destId="{8B175DBB-8533-4A3D-B741-081040D6FFBF}" srcOrd="12" destOrd="0" presId="urn:microsoft.com/office/officeart/2008/layout/AscendingPictureAccentProcess"/>
    <dgm:cxn modelId="{DB8666A4-C072-4A3C-837D-DB6E4C8CB500}" type="presParOf" srcId="{493CA630-6C61-411A-BDE1-3EEA2780ECC4}" destId="{DBF8F668-5AC6-4CC0-BB62-58F4E79A1B7B}" srcOrd="13" destOrd="0" presId="urn:microsoft.com/office/officeart/2008/layout/AscendingPictureAccentProcess"/>
    <dgm:cxn modelId="{84B79A96-32ED-44E9-8C24-AE525A70A47A}" type="presParOf" srcId="{DBF8F668-5AC6-4CC0-BB62-58F4E79A1B7B}" destId="{735096FD-A3C6-4E9C-8CEC-9472856D5C6F}"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A9AC81-81B9-4EBE-9EC4-B57122A3EBA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EC"/>
        </a:p>
      </dgm:t>
    </dgm:pt>
    <dgm:pt modelId="{8FE5DABD-F359-4D94-B3F4-C48C66B5D421}">
      <dgm:prSet phldrT="[Texto]" custT="1"/>
      <dgm:spPr/>
      <dgm:t>
        <a:bodyPr/>
        <a:lstStyle/>
        <a:p>
          <a:r>
            <a:rPr lang="es-EC" sz="2000" b="1" u="sng" dirty="0" smtClean="0"/>
            <a:t>Equipamiento </a:t>
          </a:r>
          <a:endParaRPr lang="es-EC" sz="1100" b="1" u="sng" dirty="0"/>
        </a:p>
      </dgm:t>
    </dgm:pt>
    <dgm:pt modelId="{855358AF-D16B-4A4E-8825-E93715A03B66}" type="parTrans" cxnId="{6B6ED6F9-B4E2-4103-BB8F-18ACEECFC13A}">
      <dgm:prSet/>
      <dgm:spPr/>
      <dgm:t>
        <a:bodyPr/>
        <a:lstStyle/>
        <a:p>
          <a:endParaRPr lang="es-EC"/>
        </a:p>
      </dgm:t>
    </dgm:pt>
    <dgm:pt modelId="{65FC2C4F-0A1C-4481-B41E-9B5D33E8E4E5}" type="sibTrans" cxnId="{6B6ED6F9-B4E2-4103-BB8F-18ACEECFC13A}">
      <dgm:prSet/>
      <dgm:spPr/>
      <dgm:t>
        <a:bodyPr/>
        <a:lstStyle/>
        <a:p>
          <a:endParaRPr lang="es-EC"/>
        </a:p>
      </dgm:t>
    </dgm:pt>
    <dgm:pt modelId="{E2519094-BB8B-4382-BCB4-62E378DC5B5B}">
      <dgm:prSet phldrT="[Texto]"/>
      <dgm:spPr/>
      <dgm:t>
        <a:bodyPr/>
        <a:lstStyle/>
        <a:p>
          <a:r>
            <a:rPr lang="es-EC" dirty="0" smtClean="0"/>
            <a:t>Fuente de Poder –Alimentador de alambre</a:t>
          </a:r>
          <a:endParaRPr lang="es-EC" dirty="0"/>
        </a:p>
      </dgm:t>
    </dgm:pt>
    <dgm:pt modelId="{75F31B90-F030-4A3A-AE18-B13745467AF1}" type="parTrans" cxnId="{0A1A1F8E-7BE9-4D41-9552-4400741B62A0}">
      <dgm:prSet/>
      <dgm:spPr/>
      <dgm:t>
        <a:bodyPr/>
        <a:lstStyle/>
        <a:p>
          <a:endParaRPr lang="es-EC"/>
        </a:p>
      </dgm:t>
    </dgm:pt>
    <dgm:pt modelId="{B82A0315-FB19-4503-8593-C68E218A4A2F}" type="sibTrans" cxnId="{0A1A1F8E-7BE9-4D41-9552-4400741B62A0}">
      <dgm:prSet/>
      <dgm:spPr/>
      <dgm:t>
        <a:bodyPr/>
        <a:lstStyle/>
        <a:p>
          <a:endParaRPr lang="es-EC"/>
        </a:p>
      </dgm:t>
    </dgm:pt>
    <dgm:pt modelId="{7788D901-33EF-4E9F-A6B9-5EF19147B3C5}">
      <dgm:prSet phldrT="[Texto]"/>
      <dgm:spPr/>
      <dgm:t>
        <a:bodyPr/>
        <a:lstStyle/>
        <a:p>
          <a:r>
            <a:rPr lang="es-EC" dirty="0" smtClean="0"/>
            <a:t>Material Base </a:t>
          </a:r>
          <a:endParaRPr lang="es-EC" dirty="0"/>
        </a:p>
      </dgm:t>
    </dgm:pt>
    <dgm:pt modelId="{0AD3B69D-1725-4701-B853-05A0A1E65ED2}" type="parTrans" cxnId="{51C9F07E-8412-493D-A3BE-300A6EF0283F}">
      <dgm:prSet/>
      <dgm:spPr/>
      <dgm:t>
        <a:bodyPr/>
        <a:lstStyle/>
        <a:p>
          <a:endParaRPr lang="es-EC"/>
        </a:p>
      </dgm:t>
    </dgm:pt>
    <dgm:pt modelId="{0C40715C-1C25-406F-8AC6-41CA20270A48}" type="sibTrans" cxnId="{51C9F07E-8412-493D-A3BE-300A6EF0283F}">
      <dgm:prSet/>
      <dgm:spPr/>
      <dgm:t>
        <a:bodyPr/>
        <a:lstStyle/>
        <a:p>
          <a:endParaRPr lang="es-EC"/>
        </a:p>
      </dgm:t>
    </dgm:pt>
    <dgm:pt modelId="{9A759A7A-E5E2-4B28-A00D-45254E4A9711}">
      <dgm:prSet phldrT="[Texto]"/>
      <dgm:spPr/>
      <dgm:t>
        <a:bodyPr/>
        <a:lstStyle/>
        <a:p>
          <a:r>
            <a:rPr lang="es-EC" smtClean="0"/>
            <a:t>Consumible </a:t>
          </a:r>
          <a:endParaRPr lang="es-EC" dirty="0"/>
        </a:p>
      </dgm:t>
    </dgm:pt>
    <dgm:pt modelId="{6B8A3FF8-CD20-45BC-B8F8-5B9405AFB658}" type="parTrans" cxnId="{85C2AD4C-900F-4E87-824A-71B1934A31D0}">
      <dgm:prSet/>
      <dgm:spPr/>
      <dgm:t>
        <a:bodyPr/>
        <a:lstStyle/>
        <a:p>
          <a:endParaRPr lang="es-EC"/>
        </a:p>
      </dgm:t>
    </dgm:pt>
    <dgm:pt modelId="{8312CD2F-1D79-4FA2-A893-D368832446A0}" type="sibTrans" cxnId="{85C2AD4C-900F-4E87-824A-71B1934A31D0}">
      <dgm:prSet/>
      <dgm:spPr/>
      <dgm:t>
        <a:bodyPr/>
        <a:lstStyle/>
        <a:p>
          <a:endParaRPr lang="es-EC"/>
        </a:p>
      </dgm:t>
    </dgm:pt>
    <dgm:pt modelId="{AC7F5999-19D3-480A-B098-A5A63E1A57C4}">
      <dgm:prSet phldrT="[Texto]"/>
      <dgm:spPr/>
      <dgm:t>
        <a:bodyPr/>
        <a:lstStyle/>
        <a:p>
          <a:r>
            <a:rPr lang="es-EC" dirty="0" smtClean="0"/>
            <a:t>Pistola para soldar </a:t>
          </a:r>
          <a:endParaRPr lang="es-EC" dirty="0"/>
        </a:p>
      </dgm:t>
    </dgm:pt>
    <dgm:pt modelId="{B366B62A-0C83-4B54-96E0-E6707CED19A0}" type="parTrans" cxnId="{8E3F1671-98D6-4ED9-ADD2-0BCC68CE6213}">
      <dgm:prSet/>
      <dgm:spPr/>
      <dgm:t>
        <a:bodyPr/>
        <a:lstStyle/>
        <a:p>
          <a:endParaRPr lang="es-EC"/>
        </a:p>
      </dgm:t>
    </dgm:pt>
    <dgm:pt modelId="{A7306EDB-2F53-4B94-86D4-899C91469AF7}" type="sibTrans" cxnId="{8E3F1671-98D6-4ED9-ADD2-0BCC68CE6213}">
      <dgm:prSet/>
      <dgm:spPr/>
      <dgm:t>
        <a:bodyPr/>
        <a:lstStyle/>
        <a:p>
          <a:endParaRPr lang="es-EC"/>
        </a:p>
      </dgm:t>
    </dgm:pt>
    <dgm:pt modelId="{458BA17B-DF89-4B63-94E6-5D005353BFBD}" type="pres">
      <dgm:prSet presAssocID="{CDA9AC81-81B9-4EBE-9EC4-B57122A3EBAD}" presName="cycle" presStyleCnt="0">
        <dgm:presLayoutVars>
          <dgm:chMax val="1"/>
          <dgm:dir/>
          <dgm:animLvl val="ctr"/>
          <dgm:resizeHandles val="exact"/>
        </dgm:presLayoutVars>
      </dgm:prSet>
      <dgm:spPr/>
    </dgm:pt>
    <dgm:pt modelId="{3948A008-7E6A-405F-BD5F-F464D7D677C8}" type="pres">
      <dgm:prSet presAssocID="{8FE5DABD-F359-4D94-B3F4-C48C66B5D421}" presName="centerShape" presStyleLbl="node0" presStyleIdx="0" presStyleCnt="1"/>
      <dgm:spPr/>
      <dgm:t>
        <a:bodyPr/>
        <a:lstStyle/>
        <a:p>
          <a:endParaRPr lang="es-EC"/>
        </a:p>
      </dgm:t>
    </dgm:pt>
    <dgm:pt modelId="{A233E3F4-CE97-4589-92BD-680E7A1EC53A}" type="pres">
      <dgm:prSet presAssocID="{75F31B90-F030-4A3A-AE18-B13745467AF1}" presName="Name9" presStyleLbl="parChTrans1D2" presStyleIdx="0" presStyleCnt="4"/>
      <dgm:spPr/>
    </dgm:pt>
    <dgm:pt modelId="{2A4F01D6-46C1-4194-BF51-7D834B93D3F8}" type="pres">
      <dgm:prSet presAssocID="{75F31B90-F030-4A3A-AE18-B13745467AF1}" presName="connTx" presStyleLbl="parChTrans1D2" presStyleIdx="0" presStyleCnt="4"/>
      <dgm:spPr/>
    </dgm:pt>
    <dgm:pt modelId="{F354C235-FEB6-4B53-ACF4-1906EF026E07}" type="pres">
      <dgm:prSet presAssocID="{E2519094-BB8B-4382-BCB4-62E378DC5B5B}" presName="node" presStyleLbl="node1" presStyleIdx="0" presStyleCnt="4">
        <dgm:presLayoutVars>
          <dgm:bulletEnabled val="1"/>
        </dgm:presLayoutVars>
      </dgm:prSet>
      <dgm:spPr/>
      <dgm:t>
        <a:bodyPr/>
        <a:lstStyle/>
        <a:p>
          <a:endParaRPr lang="es-EC"/>
        </a:p>
      </dgm:t>
    </dgm:pt>
    <dgm:pt modelId="{C5577316-FF1A-4A4B-A923-FEED58F80B20}" type="pres">
      <dgm:prSet presAssocID="{0AD3B69D-1725-4701-B853-05A0A1E65ED2}" presName="Name9" presStyleLbl="parChTrans1D2" presStyleIdx="1" presStyleCnt="4"/>
      <dgm:spPr/>
    </dgm:pt>
    <dgm:pt modelId="{9F0CD63C-F404-4607-B0B4-60F945AFAAC4}" type="pres">
      <dgm:prSet presAssocID="{0AD3B69D-1725-4701-B853-05A0A1E65ED2}" presName="connTx" presStyleLbl="parChTrans1D2" presStyleIdx="1" presStyleCnt="4"/>
      <dgm:spPr/>
    </dgm:pt>
    <dgm:pt modelId="{464B1FD9-D304-415F-BFAC-BA82148E116C}" type="pres">
      <dgm:prSet presAssocID="{7788D901-33EF-4E9F-A6B9-5EF19147B3C5}" presName="node" presStyleLbl="node1" presStyleIdx="1" presStyleCnt="4">
        <dgm:presLayoutVars>
          <dgm:bulletEnabled val="1"/>
        </dgm:presLayoutVars>
      </dgm:prSet>
      <dgm:spPr/>
    </dgm:pt>
    <dgm:pt modelId="{0629841B-023B-4013-BA48-8E113BF697F0}" type="pres">
      <dgm:prSet presAssocID="{6B8A3FF8-CD20-45BC-B8F8-5B9405AFB658}" presName="Name9" presStyleLbl="parChTrans1D2" presStyleIdx="2" presStyleCnt="4"/>
      <dgm:spPr/>
    </dgm:pt>
    <dgm:pt modelId="{D0DE44C8-C7C6-48AC-A81B-0A8CD9D2BA45}" type="pres">
      <dgm:prSet presAssocID="{6B8A3FF8-CD20-45BC-B8F8-5B9405AFB658}" presName="connTx" presStyleLbl="parChTrans1D2" presStyleIdx="2" presStyleCnt="4"/>
      <dgm:spPr/>
    </dgm:pt>
    <dgm:pt modelId="{855A4CBD-F80F-4588-91F8-427A0E7405DD}" type="pres">
      <dgm:prSet presAssocID="{9A759A7A-E5E2-4B28-A00D-45254E4A9711}" presName="node" presStyleLbl="node1" presStyleIdx="2" presStyleCnt="4">
        <dgm:presLayoutVars>
          <dgm:bulletEnabled val="1"/>
        </dgm:presLayoutVars>
      </dgm:prSet>
      <dgm:spPr/>
      <dgm:t>
        <a:bodyPr/>
        <a:lstStyle/>
        <a:p>
          <a:endParaRPr lang="es-EC"/>
        </a:p>
      </dgm:t>
    </dgm:pt>
    <dgm:pt modelId="{40B72786-1BEA-4529-8BBB-F8BDCA14EBF3}" type="pres">
      <dgm:prSet presAssocID="{B366B62A-0C83-4B54-96E0-E6707CED19A0}" presName="Name9" presStyleLbl="parChTrans1D2" presStyleIdx="3" presStyleCnt="4"/>
      <dgm:spPr/>
    </dgm:pt>
    <dgm:pt modelId="{1D386AEA-C7C5-4440-AC86-4316F0EB7338}" type="pres">
      <dgm:prSet presAssocID="{B366B62A-0C83-4B54-96E0-E6707CED19A0}" presName="connTx" presStyleLbl="parChTrans1D2" presStyleIdx="3" presStyleCnt="4"/>
      <dgm:spPr/>
    </dgm:pt>
    <dgm:pt modelId="{989D8EEB-617E-42C7-ABB2-63F83D65EF7D}" type="pres">
      <dgm:prSet presAssocID="{AC7F5999-19D3-480A-B098-A5A63E1A57C4}" presName="node" presStyleLbl="node1" presStyleIdx="3" presStyleCnt="4">
        <dgm:presLayoutVars>
          <dgm:bulletEnabled val="1"/>
        </dgm:presLayoutVars>
      </dgm:prSet>
      <dgm:spPr/>
    </dgm:pt>
  </dgm:ptLst>
  <dgm:cxnLst>
    <dgm:cxn modelId="{85C2AD4C-900F-4E87-824A-71B1934A31D0}" srcId="{8FE5DABD-F359-4D94-B3F4-C48C66B5D421}" destId="{9A759A7A-E5E2-4B28-A00D-45254E4A9711}" srcOrd="2" destOrd="0" parTransId="{6B8A3FF8-CD20-45BC-B8F8-5B9405AFB658}" sibTransId="{8312CD2F-1D79-4FA2-A893-D368832446A0}"/>
    <dgm:cxn modelId="{8E3F1671-98D6-4ED9-ADD2-0BCC68CE6213}" srcId="{8FE5DABD-F359-4D94-B3F4-C48C66B5D421}" destId="{AC7F5999-19D3-480A-B098-A5A63E1A57C4}" srcOrd="3" destOrd="0" parTransId="{B366B62A-0C83-4B54-96E0-E6707CED19A0}" sibTransId="{A7306EDB-2F53-4B94-86D4-899C91469AF7}"/>
    <dgm:cxn modelId="{5EF432DF-E2D9-4E55-9077-0347721737D4}" type="presOf" srcId="{0AD3B69D-1725-4701-B853-05A0A1E65ED2}" destId="{C5577316-FF1A-4A4B-A923-FEED58F80B20}" srcOrd="0" destOrd="0" presId="urn:microsoft.com/office/officeart/2005/8/layout/radial1"/>
    <dgm:cxn modelId="{0C60CB7B-EE95-4B62-A7C8-1825F53499D0}" type="presOf" srcId="{8FE5DABD-F359-4D94-B3F4-C48C66B5D421}" destId="{3948A008-7E6A-405F-BD5F-F464D7D677C8}" srcOrd="0" destOrd="0" presId="urn:microsoft.com/office/officeart/2005/8/layout/radial1"/>
    <dgm:cxn modelId="{C480D03B-68B2-4099-A4B0-FC27F9B24D3F}" type="presOf" srcId="{B366B62A-0C83-4B54-96E0-E6707CED19A0}" destId="{1D386AEA-C7C5-4440-AC86-4316F0EB7338}" srcOrd="1" destOrd="0" presId="urn:microsoft.com/office/officeart/2005/8/layout/radial1"/>
    <dgm:cxn modelId="{6B6ED6F9-B4E2-4103-BB8F-18ACEECFC13A}" srcId="{CDA9AC81-81B9-4EBE-9EC4-B57122A3EBAD}" destId="{8FE5DABD-F359-4D94-B3F4-C48C66B5D421}" srcOrd="0" destOrd="0" parTransId="{855358AF-D16B-4A4E-8825-E93715A03B66}" sibTransId="{65FC2C4F-0A1C-4481-B41E-9B5D33E8E4E5}"/>
    <dgm:cxn modelId="{EBF39536-9899-4645-99D6-FB056DE75CFC}" type="presOf" srcId="{7788D901-33EF-4E9F-A6B9-5EF19147B3C5}" destId="{464B1FD9-D304-415F-BFAC-BA82148E116C}" srcOrd="0" destOrd="0" presId="urn:microsoft.com/office/officeart/2005/8/layout/radial1"/>
    <dgm:cxn modelId="{CA398348-F14C-49FC-8E17-5CC5B793D4A5}" type="presOf" srcId="{E2519094-BB8B-4382-BCB4-62E378DC5B5B}" destId="{F354C235-FEB6-4B53-ACF4-1906EF026E07}" srcOrd="0" destOrd="0" presId="urn:microsoft.com/office/officeart/2005/8/layout/radial1"/>
    <dgm:cxn modelId="{247C3F3C-FFF8-4030-99F2-30C48F2BC26B}" type="presOf" srcId="{AC7F5999-19D3-480A-B098-A5A63E1A57C4}" destId="{989D8EEB-617E-42C7-ABB2-63F83D65EF7D}" srcOrd="0" destOrd="0" presId="urn:microsoft.com/office/officeart/2005/8/layout/radial1"/>
    <dgm:cxn modelId="{13F12660-1737-4C98-8E8A-73C2AE63821E}" type="presOf" srcId="{6B8A3FF8-CD20-45BC-B8F8-5B9405AFB658}" destId="{0629841B-023B-4013-BA48-8E113BF697F0}" srcOrd="0" destOrd="0" presId="urn:microsoft.com/office/officeart/2005/8/layout/radial1"/>
    <dgm:cxn modelId="{51C9F07E-8412-493D-A3BE-300A6EF0283F}" srcId="{8FE5DABD-F359-4D94-B3F4-C48C66B5D421}" destId="{7788D901-33EF-4E9F-A6B9-5EF19147B3C5}" srcOrd="1" destOrd="0" parTransId="{0AD3B69D-1725-4701-B853-05A0A1E65ED2}" sibTransId="{0C40715C-1C25-406F-8AC6-41CA20270A48}"/>
    <dgm:cxn modelId="{0A1A1F8E-7BE9-4D41-9552-4400741B62A0}" srcId="{8FE5DABD-F359-4D94-B3F4-C48C66B5D421}" destId="{E2519094-BB8B-4382-BCB4-62E378DC5B5B}" srcOrd="0" destOrd="0" parTransId="{75F31B90-F030-4A3A-AE18-B13745467AF1}" sibTransId="{B82A0315-FB19-4503-8593-C68E218A4A2F}"/>
    <dgm:cxn modelId="{A9E1C78E-4B7E-4207-BA29-0D3E1F7335ED}" type="presOf" srcId="{6B8A3FF8-CD20-45BC-B8F8-5B9405AFB658}" destId="{D0DE44C8-C7C6-48AC-A81B-0A8CD9D2BA45}" srcOrd="1" destOrd="0" presId="urn:microsoft.com/office/officeart/2005/8/layout/radial1"/>
    <dgm:cxn modelId="{12BE532F-8F7A-4B46-8182-7DC8F83B66C2}" type="presOf" srcId="{9A759A7A-E5E2-4B28-A00D-45254E4A9711}" destId="{855A4CBD-F80F-4588-91F8-427A0E7405DD}" srcOrd="0" destOrd="0" presId="urn:microsoft.com/office/officeart/2005/8/layout/radial1"/>
    <dgm:cxn modelId="{4E088FD8-6362-43FA-8A20-98EEEF79F5DD}" type="presOf" srcId="{CDA9AC81-81B9-4EBE-9EC4-B57122A3EBAD}" destId="{458BA17B-DF89-4B63-94E6-5D005353BFBD}" srcOrd="0" destOrd="0" presId="urn:microsoft.com/office/officeart/2005/8/layout/radial1"/>
    <dgm:cxn modelId="{39D120BE-C7A3-4C09-82E0-900278B012E2}" type="presOf" srcId="{75F31B90-F030-4A3A-AE18-B13745467AF1}" destId="{2A4F01D6-46C1-4194-BF51-7D834B93D3F8}" srcOrd="1" destOrd="0" presId="urn:microsoft.com/office/officeart/2005/8/layout/radial1"/>
    <dgm:cxn modelId="{D24E2B74-22F4-4BCF-B086-EDF0B875606A}" type="presOf" srcId="{0AD3B69D-1725-4701-B853-05A0A1E65ED2}" destId="{9F0CD63C-F404-4607-B0B4-60F945AFAAC4}" srcOrd="1" destOrd="0" presId="urn:microsoft.com/office/officeart/2005/8/layout/radial1"/>
    <dgm:cxn modelId="{752A5C86-7BF7-4D19-8AF0-A301AEF0E0E5}" type="presOf" srcId="{75F31B90-F030-4A3A-AE18-B13745467AF1}" destId="{A233E3F4-CE97-4589-92BD-680E7A1EC53A}" srcOrd="0" destOrd="0" presId="urn:microsoft.com/office/officeart/2005/8/layout/radial1"/>
    <dgm:cxn modelId="{BE7C4F14-4E67-4ECC-A58F-FE760E5421A9}" type="presOf" srcId="{B366B62A-0C83-4B54-96E0-E6707CED19A0}" destId="{40B72786-1BEA-4529-8BBB-F8BDCA14EBF3}" srcOrd="0" destOrd="0" presId="urn:microsoft.com/office/officeart/2005/8/layout/radial1"/>
    <dgm:cxn modelId="{4D6827E7-AD64-46CD-9A63-478368E38F25}" type="presParOf" srcId="{458BA17B-DF89-4B63-94E6-5D005353BFBD}" destId="{3948A008-7E6A-405F-BD5F-F464D7D677C8}" srcOrd="0" destOrd="0" presId="urn:microsoft.com/office/officeart/2005/8/layout/radial1"/>
    <dgm:cxn modelId="{FF924233-D2E4-49A1-B784-1C0F7C5C7E5B}" type="presParOf" srcId="{458BA17B-DF89-4B63-94E6-5D005353BFBD}" destId="{A233E3F4-CE97-4589-92BD-680E7A1EC53A}" srcOrd="1" destOrd="0" presId="urn:microsoft.com/office/officeart/2005/8/layout/radial1"/>
    <dgm:cxn modelId="{10B5C671-C16F-4D73-8615-DAD57AED7813}" type="presParOf" srcId="{A233E3F4-CE97-4589-92BD-680E7A1EC53A}" destId="{2A4F01D6-46C1-4194-BF51-7D834B93D3F8}" srcOrd="0" destOrd="0" presId="urn:microsoft.com/office/officeart/2005/8/layout/radial1"/>
    <dgm:cxn modelId="{9CB051F8-E0C1-4D09-B950-30662307529F}" type="presParOf" srcId="{458BA17B-DF89-4B63-94E6-5D005353BFBD}" destId="{F354C235-FEB6-4B53-ACF4-1906EF026E07}" srcOrd="2" destOrd="0" presId="urn:microsoft.com/office/officeart/2005/8/layout/radial1"/>
    <dgm:cxn modelId="{B69788F5-473C-4956-8B36-CE285A77BAC3}" type="presParOf" srcId="{458BA17B-DF89-4B63-94E6-5D005353BFBD}" destId="{C5577316-FF1A-4A4B-A923-FEED58F80B20}" srcOrd="3" destOrd="0" presId="urn:microsoft.com/office/officeart/2005/8/layout/radial1"/>
    <dgm:cxn modelId="{74B9CCDA-4AB4-4815-A20A-BAF0B576C3FE}" type="presParOf" srcId="{C5577316-FF1A-4A4B-A923-FEED58F80B20}" destId="{9F0CD63C-F404-4607-B0B4-60F945AFAAC4}" srcOrd="0" destOrd="0" presId="urn:microsoft.com/office/officeart/2005/8/layout/radial1"/>
    <dgm:cxn modelId="{4E47F6A6-B4A1-487A-9705-455CD39E63AE}" type="presParOf" srcId="{458BA17B-DF89-4B63-94E6-5D005353BFBD}" destId="{464B1FD9-D304-415F-BFAC-BA82148E116C}" srcOrd="4" destOrd="0" presId="urn:microsoft.com/office/officeart/2005/8/layout/radial1"/>
    <dgm:cxn modelId="{BFA9EED4-7FDC-4E9F-BC3E-9526C723FAE0}" type="presParOf" srcId="{458BA17B-DF89-4B63-94E6-5D005353BFBD}" destId="{0629841B-023B-4013-BA48-8E113BF697F0}" srcOrd="5" destOrd="0" presId="urn:microsoft.com/office/officeart/2005/8/layout/radial1"/>
    <dgm:cxn modelId="{EB8258EE-A3DA-43A3-9FE6-3F3FF4AAC182}" type="presParOf" srcId="{0629841B-023B-4013-BA48-8E113BF697F0}" destId="{D0DE44C8-C7C6-48AC-A81B-0A8CD9D2BA45}" srcOrd="0" destOrd="0" presId="urn:microsoft.com/office/officeart/2005/8/layout/radial1"/>
    <dgm:cxn modelId="{12295BD2-A3C6-4182-A956-015E9BF268CF}" type="presParOf" srcId="{458BA17B-DF89-4B63-94E6-5D005353BFBD}" destId="{855A4CBD-F80F-4588-91F8-427A0E7405DD}" srcOrd="6" destOrd="0" presId="urn:microsoft.com/office/officeart/2005/8/layout/radial1"/>
    <dgm:cxn modelId="{80ADC8A7-0297-427D-B401-F3AF2ADD9D83}" type="presParOf" srcId="{458BA17B-DF89-4B63-94E6-5D005353BFBD}" destId="{40B72786-1BEA-4529-8BBB-F8BDCA14EBF3}" srcOrd="7" destOrd="0" presId="urn:microsoft.com/office/officeart/2005/8/layout/radial1"/>
    <dgm:cxn modelId="{EFBF2351-93FC-4087-A2CC-828D033FD050}" type="presParOf" srcId="{40B72786-1BEA-4529-8BBB-F8BDCA14EBF3}" destId="{1D386AEA-C7C5-4440-AC86-4316F0EB7338}" srcOrd="0" destOrd="0" presId="urn:microsoft.com/office/officeart/2005/8/layout/radial1"/>
    <dgm:cxn modelId="{16929E4D-31D0-4812-88DD-A9D28113F6D2}" type="presParOf" srcId="{458BA17B-DF89-4B63-94E6-5D005353BFBD}" destId="{989D8EEB-617E-42C7-ABB2-63F83D65EF7D}"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40C1FA-2948-469E-8587-1D976AB60CBF}" type="doc">
      <dgm:prSet loTypeId="urn:microsoft.com/office/officeart/2005/8/layout/hList3" loCatId="list" qsTypeId="urn:microsoft.com/office/officeart/2005/8/quickstyle/3d4" qsCatId="3D" csTypeId="urn:microsoft.com/office/officeart/2005/8/colors/accent1_2" csCatId="accent1" phldr="1"/>
      <dgm:spPr/>
      <dgm:t>
        <a:bodyPr/>
        <a:lstStyle/>
        <a:p>
          <a:endParaRPr lang="es-EC"/>
        </a:p>
      </dgm:t>
    </dgm:pt>
    <dgm:pt modelId="{F7CFA4F0-EFC4-4CB0-8EEA-F020F09060AC}">
      <dgm:prSet phldrT="[Texto]" custT="1"/>
      <dgm:spPr/>
      <dgm:t>
        <a:bodyPr/>
        <a:lstStyle/>
        <a:p>
          <a:r>
            <a:rPr lang="es-EC" sz="3600" b="1" dirty="0" smtClean="0"/>
            <a:t>CONSIDERACIONES DE DISEÑO</a:t>
          </a:r>
          <a:endParaRPr lang="es-EC" sz="3600" b="1" dirty="0"/>
        </a:p>
      </dgm:t>
    </dgm:pt>
    <dgm:pt modelId="{944EF28C-9868-4EFF-933B-EB7EB089C1E3}" type="parTrans" cxnId="{9D5C8046-C404-4A9F-8D89-0BB1D02C1ABD}">
      <dgm:prSet/>
      <dgm:spPr/>
      <dgm:t>
        <a:bodyPr/>
        <a:lstStyle/>
        <a:p>
          <a:endParaRPr lang="es-EC"/>
        </a:p>
      </dgm:t>
    </dgm:pt>
    <dgm:pt modelId="{A0A74C9C-2946-45A6-BCE6-693B0D85B0FF}" type="sibTrans" cxnId="{9D5C8046-C404-4A9F-8D89-0BB1D02C1ABD}">
      <dgm:prSet/>
      <dgm:spPr/>
      <dgm:t>
        <a:bodyPr/>
        <a:lstStyle/>
        <a:p>
          <a:endParaRPr lang="es-EC"/>
        </a:p>
      </dgm:t>
    </dgm:pt>
    <dgm:pt modelId="{EFD7E2F2-A62D-408E-B672-B0E0D9963BC2}">
      <dgm:prSet phldrT="[Texto]" custT="1"/>
      <dgm:spPr/>
      <dgm:t>
        <a:bodyPr/>
        <a:lstStyle/>
        <a:p>
          <a:pPr algn="ctr"/>
          <a:r>
            <a:rPr lang="es-EC" sz="2000" dirty="0" smtClean="0"/>
            <a:t/>
          </a:r>
          <a:br>
            <a:rPr lang="es-EC" sz="2000" dirty="0" smtClean="0"/>
          </a:br>
          <a:r>
            <a:rPr lang="es-EC" sz="2000" b="1" dirty="0" smtClean="0"/>
            <a:t>Flexibilidad</a:t>
          </a:r>
        </a:p>
        <a:p>
          <a:pPr algn="l"/>
          <a:r>
            <a:rPr lang="es-EC" sz="2000" dirty="0" smtClean="0"/>
            <a:t>- Adaptable a la tubería.  </a:t>
          </a:r>
        </a:p>
        <a:p>
          <a:pPr algn="l"/>
          <a:r>
            <a:rPr lang="es-EC" sz="2000" dirty="0" smtClean="0"/>
            <a:t>- Facilidad de montaje al sistema, </a:t>
          </a:r>
        </a:p>
        <a:p>
          <a:pPr algn="l"/>
          <a:r>
            <a:rPr lang="es-EC" sz="2000" dirty="0" smtClean="0"/>
            <a:t>- Estabilidad de posicionamiento en el proceso de soldadura, </a:t>
          </a:r>
          <a:endParaRPr lang="es-EC" sz="2000" dirty="0"/>
        </a:p>
      </dgm:t>
    </dgm:pt>
    <dgm:pt modelId="{E9414466-F56C-4933-8282-F7B58CC4BD6C}" type="parTrans" cxnId="{37C9997B-36C1-49FE-8E7B-72360382CD58}">
      <dgm:prSet/>
      <dgm:spPr/>
      <dgm:t>
        <a:bodyPr/>
        <a:lstStyle/>
        <a:p>
          <a:endParaRPr lang="es-EC"/>
        </a:p>
      </dgm:t>
    </dgm:pt>
    <dgm:pt modelId="{CD1D8E99-D088-4A72-895B-A05704D34244}" type="sibTrans" cxnId="{37C9997B-36C1-49FE-8E7B-72360382CD58}">
      <dgm:prSet/>
      <dgm:spPr/>
      <dgm:t>
        <a:bodyPr/>
        <a:lstStyle/>
        <a:p>
          <a:endParaRPr lang="es-EC"/>
        </a:p>
      </dgm:t>
    </dgm:pt>
    <dgm:pt modelId="{A97C405F-2C2E-415C-B0DD-69E021C6CCBB}">
      <dgm:prSet phldrT="[Texto]" custT="1"/>
      <dgm:spPr/>
      <dgm:t>
        <a:bodyPr/>
        <a:lstStyle/>
        <a:p>
          <a:pPr algn="ctr"/>
          <a:r>
            <a:rPr lang="es-EC" sz="2000" b="1" dirty="0" smtClean="0"/>
            <a:t>Grado de Interacción</a:t>
          </a:r>
        </a:p>
        <a:p>
          <a:pPr algn="l"/>
          <a:endParaRPr lang="es-EC" sz="2000" b="1" dirty="0" smtClean="0"/>
        </a:p>
        <a:p>
          <a:pPr algn="l"/>
          <a:r>
            <a:rPr lang="es-EC" sz="2000" b="1" dirty="0" smtClean="0"/>
            <a:t> </a:t>
          </a:r>
          <a:r>
            <a:rPr lang="es-EC" sz="2000" dirty="0" smtClean="0"/>
            <a:t>Comunicación  entre el usuario y el computador a través de una interfaz humano máquina (HMI), </a:t>
          </a:r>
          <a:endParaRPr lang="es-EC" sz="2000" dirty="0"/>
        </a:p>
      </dgm:t>
    </dgm:pt>
    <dgm:pt modelId="{94DF73C3-D8BD-4373-B8C3-B5290040C7C9}" type="parTrans" cxnId="{2F94A2CE-07EB-48AD-AAB2-7818973EF8B8}">
      <dgm:prSet/>
      <dgm:spPr/>
      <dgm:t>
        <a:bodyPr/>
        <a:lstStyle/>
        <a:p>
          <a:endParaRPr lang="es-EC"/>
        </a:p>
      </dgm:t>
    </dgm:pt>
    <dgm:pt modelId="{11E4C430-211E-4D1C-95ED-ABB4EF8100EF}" type="sibTrans" cxnId="{2F94A2CE-07EB-48AD-AAB2-7818973EF8B8}">
      <dgm:prSet/>
      <dgm:spPr/>
      <dgm:t>
        <a:bodyPr/>
        <a:lstStyle/>
        <a:p>
          <a:endParaRPr lang="es-EC"/>
        </a:p>
      </dgm:t>
    </dgm:pt>
    <dgm:pt modelId="{C5A69C93-99F4-4AEF-BF0A-0AB7F079702D}">
      <dgm:prSet phldrT="[Texto]" custT="1"/>
      <dgm:spPr/>
      <dgm:t>
        <a:bodyPr/>
        <a:lstStyle/>
        <a:p>
          <a:pPr algn="ctr"/>
          <a:r>
            <a:rPr lang="es-EC" sz="2000" b="1" dirty="0" smtClean="0"/>
            <a:t>Portabilidad</a:t>
          </a:r>
        </a:p>
        <a:p>
          <a:pPr algn="ctr"/>
          <a:endParaRPr lang="es-EC" sz="2000" dirty="0" smtClean="0"/>
        </a:p>
        <a:p>
          <a:pPr algn="l"/>
          <a:r>
            <a:rPr lang="es-EC" sz="2000" dirty="0" smtClean="0"/>
            <a:t>Capacidad de movilizar el equipo, de manera que se desmontable el mismo. </a:t>
          </a:r>
          <a:endParaRPr lang="es-EC" sz="2000" dirty="0"/>
        </a:p>
      </dgm:t>
    </dgm:pt>
    <dgm:pt modelId="{A2858A04-980D-4FC2-BA04-E165A8A0189D}" type="parTrans" cxnId="{FFEF65F6-7B41-4DB8-BDFF-3754FF2E3512}">
      <dgm:prSet/>
      <dgm:spPr/>
      <dgm:t>
        <a:bodyPr/>
        <a:lstStyle/>
        <a:p>
          <a:endParaRPr lang="es-EC"/>
        </a:p>
      </dgm:t>
    </dgm:pt>
    <dgm:pt modelId="{06042C30-B958-4DAB-A164-6D6C6364912D}" type="sibTrans" cxnId="{FFEF65F6-7B41-4DB8-BDFF-3754FF2E3512}">
      <dgm:prSet/>
      <dgm:spPr/>
      <dgm:t>
        <a:bodyPr/>
        <a:lstStyle/>
        <a:p>
          <a:endParaRPr lang="es-EC"/>
        </a:p>
      </dgm:t>
    </dgm:pt>
    <dgm:pt modelId="{AF5100F1-73D2-4AF8-BE30-A44E1512E589}">
      <dgm:prSet custT="1"/>
      <dgm:spPr/>
      <dgm:t>
        <a:bodyPr/>
        <a:lstStyle/>
        <a:p>
          <a:pPr algn="ctr"/>
          <a:r>
            <a:rPr lang="es-EC" sz="2000" b="1" dirty="0" smtClean="0"/>
            <a:t>Grado de Seguridad</a:t>
          </a:r>
        </a:p>
        <a:p>
          <a:pPr algn="l"/>
          <a:endParaRPr lang="es-EC" sz="2000" dirty="0" smtClean="0"/>
        </a:p>
        <a:p>
          <a:pPr algn="l"/>
          <a:r>
            <a:rPr lang="es-EC" sz="2000" dirty="0" smtClean="0"/>
            <a:t>Evitar daños susceptibles los cuales represente perjuicios a la integridad de los que operan. </a:t>
          </a:r>
          <a:endParaRPr lang="es-EC" sz="2000" dirty="0"/>
        </a:p>
      </dgm:t>
    </dgm:pt>
    <dgm:pt modelId="{99357515-303C-4F21-9D55-04389C09340B}" type="parTrans" cxnId="{CBBA47CD-F5AA-4D8C-B018-A76C87BD4D24}">
      <dgm:prSet/>
      <dgm:spPr/>
      <dgm:t>
        <a:bodyPr/>
        <a:lstStyle/>
        <a:p>
          <a:endParaRPr lang="es-EC"/>
        </a:p>
      </dgm:t>
    </dgm:pt>
    <dgm:pt modelId="{3619C411-6386-40EA-A84E-FEB351877F7A}" type="sibTrans" cxnId="{CBBA47CD-F5AA-4D8C-B018-A76C87BD4D24}">
      <dgm:prSet/>
      <dgm:spPr/>
      <dgm:t>
        <a:bodyPr/>
        <a:lstStyle/>
        <a:p>
          <a:endParaRPr lang="es-EC"/>
        </a:p>
      </dgm:t>
    </dgm:pt>
    <dgm:pt modelId="{DC2ED26D-3D03-4DA1-807B-997498C4FF74}" type="pres">
      <dgm:prSet presAssocID="{4140C1FA-2948-469E-8587-1D976AB60CBF}" presName="composite" presStyleCnt="0">
        <dgm:presLayoutVars>
          <dgm:chMax val="1"/>
          <dgm:dir/>
          <dgm:resizeHandles val="exact"/>
        </dgm:presLayoutVars>
      </dgm:prSet>
      <dgm:spPr/>
      <dgm:t>
        <a:bodyPr/>
        <a:lstStyle/>
        <a:p>
          <a:endParaRPr lang="es-EC"/>
        </a:p>
      </dgm:t>
    </dgm:pt>
    <dgm:pt modelId="{1502A588-FCDF-4359-9FEB-11D281C554A0}" type="pres">
      <dgm:prSet presAssocID="{F7CFA4F0-EFC4-4CB0-8EEA-F020F09060AC}" presName="roof" presStyleLbl="dkBgShp" presStyleIdx="0" presStyleCnt="2"/>
      <dgm:spPr/>
      <dgm:t>
        <a:bodyPr/>
        <a:lstStyle/>
        <a:p>
          <a:endParaRPr lang="es-EC"/>
        </a:p>
      </dgm:t>
    </dgm:pt>
    <dgm:pt modelId="{EF50632F-CD59-448C-8C76-01356C652ABD}" type="pres">
      <dgm:prSet presAssocID="{F7CFA4F0-EFC4-4CB0-8EEA-F020F09060AC}" presName="pillars" presStyleCnt="0"/>
      <dgm:spPr/>
    </dgm:pt>
    <dgm:pt modelId="{07A28C5E-7B09-402C-B5BA-E4836EE42536}" type="pres">
      <dgm:prSet presAssocID="{F7CFA4F0-EFC4-4CB0-8EEA-F020F09060AC}" presName="pillar1" presStyleLbl="node1" presStyleIdx="0" presStyleCnt="4">
        <dgm:presLayoutVars>
          <dgm:bulletEnabled val="1"/>
        </dgm:presLayoutVars>
      </dgm:prSet>
      <dgm:spPr/>
      <dgm:t>
        <a:bodyPr/>
        <a:lstStyle/>
        <a:p>
          <a:endParaRPr lang="es-EC"/>
        </a:p>
      </dgm:t>
    </dgm:pt>
    <dgm:pt modelId="{2D9395D2-CB83-429B-A665-81BFDA01E13E}" type="pres">
      <dgm:prSet presAssocID="{A97C405F-2C2E-415C-B0DD-69E021C6CCBB}" presName="pillarX" presStyleLbl="node1" presStyleIdx="1" presStyleCnt="4" custLinFactNeighborX="-528" custLinFactNeighborY="-429">
        <dgm:presLayoutVars>
          <dgm:bulletEnabled val="1"/>
        </dgm:presLayoutVars>
      </dgm:prSet>
      <dgm:spPr/>
      <dgm:t>
        <a:bodyPr/>
        <a:lstStyle/>
        <a:p>
          <a:endParaRPr lang="es-EC"/>
        </a:p>
      </dgm:t>
    </dgm:pt>
    <dgm:pt modelId="{DA91411C-EA34-4AF6-B2FB-5D0FFFBD9F03}" type="pres">
      <dgm:prSet presAssocID="{AF5100F1-73D2-4AF8-BE30-A44E1512E589}" presName="pillarX" presStyleLbl="node1" presStyleIdx="2" presStyleCnt="4">
        <dgm:presLayoutVars>
          <dgm:bulletEnabled val="1"/>
        </dgm:presLayoutVars>
      </dgm:prSet>
      <dgm:spPr/>
      <dgm:t>
        <a:bodyPr/>
        <a:lstStyle/>
        <a:p>
          <a:endParaRPr lang="es-EC"/>
        </a:p>
      </dgm:t>
    </dgm:pt>
    <dgm:pt modelId="{0E1E1566-0120-4AD0-A817-659415A3D8A6}" type="pres">
      <dgm:prSet presAssocID="{C5A69C93-99F4-4AEF-BF0A-0AB7F079702D}" presName="pillarX" presStyleLbl="node1" presStyleIdx="3" presStyleCnt="4" custLinFactNeighborX="6119" custLinFactNeighborY="-429">
        <dgm:presLayoutVars>
          <dgm:bulletEnabled val="1"/>
        </dgm:presLayoutVars>
      </dgm:prSet>
      <dgm:spPr/>
      <dgm:t>
        <a:bodyPr/>
        <a:lstStyle/>
        <a:p>
          <a:endParaRPr lang="es-EC"/>
        </a:p>
      </dgm:t>
    </dgm:pt>
    <dgm:pt modelId="{07ED16F7-507C-4F03-A5BE-CC77949C42D1}" type="pres">
      <dgm:prSet presAssocID="{F7CFA4F0-EFC4-4CB0-8EEA-F020F09060AC}" presName="base" presStyleLbl="dkBgShp" presStyleIdx="1" presStyleCnt="2"/>
      <dgm:spPr/>
    </dgm:pt>
  </dgm:ptLst>
  <dgm:cxnLst>
    <dgm:cxn modelId="{37C9997B-36C1-49FE-8E7B-72360382CD58}" srcId="{F7CFA4F0-EFC4-4CB0-8EEA-F020F09060AC}" destId="{EFD7E2F2-A62D-408E-B672-B0E0D9963BC2}" srcOrd="0" destOrd="0" parTransId="{E9414466-F56C-4933-8282-F7B58CC4BD6C}" sibTransId="{CD1D8E99-D088-4A72-895B-A05704D34244}"/>
    <dgm:cxn modelId="{2F94A2CE-07EB-48AD-AAB2-7818973EF8B8}" srcId="{F7CFA4F0-EFC4-4CB0-8EEA-F020F09060AC}" destId="{A97C405F-2C2E-415C-B0DD-69E021C6CCBB}" srcOrd="1" destOrd="0" parTransId="{94DF73C3-D8BD-4373-B8C3-B5290040C7C9}" sibTransId="{11E4C430-211E-4D1C-95ED-ABB4EF8100EF}"/>
    <dgm:cxn modelId="{CBBA47CD-F5AA-4D8C-B018-A76C87BD4D24}" srcId="{F7CFA4F0-EFC4-4CB0-8EEA-F020F09060AC}" destId="{AF5100F1-73D2-4AF8-BE30-A44E1512E589}" srcOrd="2" destOrd="0" parTransId="{99357515-303C-4F21-9D55-04389C09340B}" sibTransId="{3619C411-6386-40EA-A84E-FEB351877F7A}"/>
    <dgm:cxn modelId="{F51F636B-5F30-423A-BAD2-890DDF7119AB}" type="presOf" srcId="{C5A69C93-99F4-4AEF-BF0A-0AB7F079702D}" destId="{0E1E1566-0120-4AD0-A817-659415A3D8A6}" srcOrd="0" destOrd="0" presId="urn:microsoft.com/office/officeart/2005/8/layout/hList3"/>
    <dgm:cxn modelId="{0CD5A868-E8A0-4F9F-840F-3C6DB7CBE393}" type="presOf" srcId="{4140C1FA-2948-469E-8587-1D976AB60CBF}" destId="{DC2ED26D-3D03-4DA1-807B-997498C4FF74}" srcOrd="0" destOrd="0" presId="urn:microsoft.com/office/officeart/2005/8/layout/hList3"/>
    <dgm:cxn modelId="{BEF1BE0E-3F3B-4975-A624-A4855C3ADCAC}" type="presOf" srcId="{AF5100F1-73D2-4AF8-BE30-A44E1512E589}" destId="{DA91411C-EA34-4AF6-B2FB-5D0FFFBD9F03}" srcOrd="0" destOrd="0" presId="urn:microsoft.com/office/officeart/2005/8/layout/hList3"/>
    <dgm:cxn modelId="{E6757233-6F93-4067-A008-C16B4B48C05A}" type="presOf" srcId="{F7CFA4F0-EFC4-4CB0-8EEA-F020F09060AC}" destId="{1502A588-FCDF-4359-9FEB-11D281C554A0}" srcOrd="0" destOrd="0" presId="urn:microsoft.com/office/officeart/2005/8/layout/hList3"/>
    <dgm:cxn modelId="{81AD5AAF-0260-4B40-ABA4-631DF7D730EC}" type="presOf" srcId="{EFD7E2F2-A62D-408E-B672-B0E0D9963BC2}" destId="{07A28C5E-7B09-402C-B5BA-E4836EE42536}" srcOrd="0" destOrd="0" presId="urn:microsoft.com/office/officeart/2005/8/layout/hList3"/>
    <dgm:cxn modelId="{9CE3E7B4-22D4-40F7-AF83-9D98F6A57424}" type="presOf" srcId="{A97C405F-2C2E-415C-B0DD-69E021C6CCBB}" destId="{2D9395D2-CB83-429B-A665-81BFDA01E13E}" srcOrd="0" destOrd="0" presId="urn:microsoft.com/office/officeart/2005/8/layout/hList3"/>
    <dgm:cxn modelId="{9D5C8046-C404-4A9F-8D89-0BB1D02C1ABD}" srcId="{4140C1FA-2948-469E-8587-1D976AB60CBF}" destId="{F7CFA4F0-EFC4-4CB0-8EEA-F020F09060AC}" srcOrd="0" destOrd="0" parTransId="{944EF28C-9868-4EFF-933B-EB7EB089C1E3}" sibTransId="{A0A74C9C-2946-45A6-BCE6-693B0D85B0FF}"/>
    <dgm:cxn modelId="{FFEF65F6-7B41-4DB8-BDFF-3754FF2E3512}" srcId="{F7CFA4F0-EFC4-4CB0-8EEA-F020F09060AC}" destId="{C5A69C93-99F4-4AEF-BF0A-0AB7F079702D}" srcOrd="3" destOrd="0" parTransId="{A2858A04-980D-4FC2-BA04-E165A8A0189D}" sibTransId="{06042C30-B958-4DAB-A164-6D6C6364912D}"/>
    <dgm:cxn modelId="{54CE5510-4661-425A-BC41-B108828389B6}" type="presParOf" srcId="{DC2ED26D-3D03-4DA1-807B-997498C4FF74}" destId="{1502A588-FCDF-4359-9FEB-11D281C554A0}" srcOrd="0" destOrd="0" presId="urn:microsoft.com/office/officeart/2005/8/layout/hList3"/>
    <dgm:cxn modelId="{B4DCBDA3-9C4E-4649-B456-4A67FA1B6732}" type="presParOf" srcId="{DC2ED26D-3D03-4DA1-807B-997498C4FF74}" destId="{EF50632F-CD59-448C-8C76-01356C652ABD}" srcOrd="1" destOrd="0" presId="urn:microsoft.com/office/officeart/2005/8/layout/hList3"/>
    <dgm:cxn modelId="{FB87A57D-DDD3-4E43-8D60-B9D5B41C7303}" type="presParOf" srcId="{EF50632F-CD59-448C-8C76-01356C652ABD}" destId="{07A28C5E-7B09-402C-B5BA-E4836EE42536}" srcOrd="0" destOrd="0" presId="urn:microsoft.com/office/officeart/2005/8/layout/hList3"/>
    <dgm:cxn modelId="{5AA26E90-CC7D-4BB7-BEE2-8B703F4C86E7}" type="presParOf" srcId="{EF50632F-CD59-448C-8C76-01356C652ABD}" destId="{2D9395D2-CB83-429B-A665-81BFDA01E13E}" srcOrd="1" destOrd="0" presId="urn:microsoft.com/office/officeart/2005/8/layout/hList3"/>
    <dgm:cxn modelId="{107FA2A0-8B1C-460F-ABDC-6E0E8686F2D6}" type="presParOf" srcId="{EF50632F-CD59-448C-8C76-01356C652ABD}" destId="{DA91411C-EA34-4AF6-B2FB-5D0FFFBD9F03}" srcOrd="2" destOrd="0" presId="urn:microsoft.com/office/officeart/2005/8/layout/hList3"/>
    <dgm:cxn modelId="{2F53D73E-16C4-483D-96D3-DC266468812C}" type="presParOf" srcId="{EF50632F-CD59-448C-8C76-01356C652ABD}" destId="{0E1E1566-0120-4AD0-A817-659415A3D8A6}" srcOrd="3" destOrd="0" presId="urn:microsoft.com/office/officeart/2005/8/layout/hList3"/>
    <dgm:cxn modelId="{2F45508A-B3DF-4B68-9C00-89A6FAEF209F}" type="presParOf" srcId="{DC2ED26D-3D03-4DA1-807B-997498C4FF74}" destId="{07ED16F7-507C-4F03-A5BE-CC77949C42D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C73117-34FB-4AA6-905B-A9744383CE1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31005028-B7A2-4CA4-8990-2B3B9CAB5F81}">
      <dgm:prSet phldrT="[Texto]"/>
      <dgm:spPr/>
      <dgm:t>
        <a:bodyPr/>
        <a:lstStyle/>
        <a:p>
          <a:r>
            <a:rPr lang="es-EC" dirty="0" smtClean="0"/>
            <a:t>Cadenas</a:t>
          </a:r>
          <a:endParaRPr lang="es-EC" dirty="0"/>
        </a:p>
      </dgm:t>
    </dgm:pt>
    <dgm:pt modelId="{DAF65D16-0F45-41CB-917C-C3AB32ABECD2}" type="parTrans" cxnId="{53E3DB33-6637-4EBA-9EAA-73FC92A50E39}">
      <dgm:prSet/>
      <dgm:spPr/>
      <dgm:t>
        <a:bodyPr/>
        <a:lstStyle/>
        <a:p>
          <a:endParaRPr lang="es-EC"/>
        </a:p>
      </dgm:t>
    </dgm:pt>
    <dgm:pt modelId="{35A8934C-A104-4CD9-BFB1-F8279AEE4028}" type="sibTrans" cxnId="{53E3DB33-6637-4EBA-9EAA-73FC92A50E39}">
      <dgm:prSet/>
      <dgm:spPr/>
      <dgm:t>
        <a:bodyPr/>
        <a:lstStyle/>
        <a:p>
          <a:endParaRPr lang="es-EC"/>
        </a:p>
      </dgm:t>
    </dgm:pt>
    <dgm:pt modelId="{8881A642-41E2-4C59-80D6-DE8DD52044A4}">
      <dgm:prSet phldrT="[Texto]"/>
      <dgm:spPr/>
      <dgm:t>
        <a:bodyPr/>
        <a:lstStyle/>
        <a:p>
          <a:r>
            <a:rPr lang="es-EC" dirty="0" smtClean="0"/>
            <a:t>Transmitir  mov. Entre dos ejes </a:t>
          </a:r>
          <a:endParaRPr lang="es-EC" dirty="0"/>
        </a:p>
      </dgm:t>
    </dgm:pt>
    <dgm:pt modelId="{E41207AD-D054-490B-BB87-FA1BC32CD2F1}" type="parTrans" cxnId="{17173D29-32C0-4ED1-84F5-D55318E19F94}">
      <dgm:prSet/>
      <dgm:spPr/>
      <dgm:t>
        <a:bodyPr/>
        <a:lstStyle/>
        <a:p>
          <a:endParaRPr lang="es-EC"/>
        </a:p>
      </dgm:t>
    </dgm:pt>
    <dgm:pt modelId="{30F24FBC-AC2A-45C9-827A-A8C519021B29}" type="sibTrans" cxnId="{17173D29-32C0-4ED1-84F5-D55318E19F94}">
      <dgm:prSet/>
      <dgm:spPr/>
      <dgm:t>
        <a:bodyPr/>
        <a:lstStyle/>
        <a:p>
          <a:endParaRPr lang="es-EC"/>
        </a:p>
      </dgm:t>
    </dgm:pt>
    <dgm:pt modelId="{1F265D09-8A54-4B23-BDCD-4E9D077AD498}">
      <dgm:prSet phldrT="[Texto]"/>
      <dgm:spPr/>
      <dgm:t>
        <a:bodyPr/>
        <a:lstStyle/>
        <a:p>
          <a:r>
            <a:rPr lang="es-EC" dirty="0" smtClean="0"/>
            <a:t>Piñón-Corona</a:t>
          </a:r>
          <a:endParaRPr lang="es-EC" dirty="0"/>
        </a:p>
      </dgm:t>
    </dgm:pt>
    <dgm:pt modelId="{DEBFB5F1-8665-47E0-923A-6D5D9F4EA7CE}" type="parTrans" cxnId="{99EE58A0-62DE-4609-8F0D-F04CBD6BE2DA}">
      <dgm:prSet/>
      <dgm:spPr/>
      <dgm:t>
        <a:bodyPr/>
        <a:lstStyle/>
        <a:p>
          <a:endParaRPr lang="es-EC"/>
        </a:p>
      </dgm:t>
    </dgm:pt>
    <dgm:pt modelId="{48125648-45D9-492F-98DA-3723094EBAC8}" type="sibTrans" cxnId="{99EE58A0-62DE-4609-8F0D-F04CBD6BE2DA}">
      <dgm:prSet/>
      <dgm:spPr/>
      <dgm:t>
        <a:bodyPr/>
        <a:lstStyle/>
        <a:p>
          <a:endParaRPr lang="es-EC"/>
        </a:p>
      </dgm:t>
    </dgm:pt>
    <dgm:pt modelId="{47AB8C5E-458A-404D-8D19-05329F2BBEF8}">
      <dgm:prSet phldrT="[Texto]"/>
      <dgm:spPr/>
      <dgm:t>
        <a:bodyPr/>
        <a:lstStyle/>
        <a:p>
          <a:r>
            <a:rPr lang="es-EC" dirty="0" smtClean="0"/>
            <a:t>Acoplamiento diente a diente de dos ruedas dentadas.</a:t>
          </a:r>
          <a:endParaRPr lang="es-EC" dirty="0"/>
        </a:p>
      </dgm:t>
    </dgm:pt>
    <dgm:pt modelId="{982B5A87-05E9-4670-AE71-9D78B2FB96ED}" type="parTrans" cxnId="{54773FE6-FE73-4862-9BD7-7F15782E82C2}">
      <dgm:prSet/>
      <dgm:spPr/>
      <dgm:t>
        <a:bodyPr/>
        <a:lstStyle/>
        <a:p>
          <a:endParaRPr lang="es-EC"/>
        </a:p>
      </dgm:t>
    </dgm:pt>
    <dgm:pt modelId="{471D950F-B4B3-408C-A186-2E96862CF71A}" type="sibTrans" cxnId="{54773FE6-FE73-4862-9BD7-7F15782E82C2}">
      <dgm:prSet/>
      <dgm:spPr/>
      <dgm:t>
        <a:bodyPr/>
        <a:lstStyle/>
        <a:p>
          <a:endParaRPr lang="es-EC"/>
        </a:p>
      </dgm:t>
    </dgm:pt>
    <dgm:pt modelId="{DA0B03FC-A4AE-42C5-A618-6BBD5B9134E9}">
      <dgm:prSet phldrT="[Texto]"/>
      <dgm:spPr/>
      <dgm:t>
        <a:bodyPr/>
        <a:lstStyle/>
        <a:p>
          <a:r>
            <a:rPr lang="es-EC" dirty="0" smtClean="0"/>
            <a:t>Engrane proporciona graduación para relaciones de velocidad.</a:t>
          </a:r>
          <a:endParaRPr lang="es-EC" dirty="0"/>
        </a:p>
      </dgm:t>
    </dgm:pt>
    <dgm:pt modelId="{12FC0C13-4C44-457F-9CE9-D1A7E11FEA33}" type="parTrans" cxnId="{5C09A0D9-4789-4536-AA06-AF781E176146}">
      <dgm:prSet/>
      <dgm:spPr/>
      <dgm:t>
        <a:bodyPr/>
        <a:lstStyle/>
        <a:p>
          <a:endParaRPr lang="es-EC"/>
        </a:p>
      </dgm:t>
    </dgm:pt>
    <dgm:pt modelId="{D57B9826-19D1-4D30-9A3A-1AEC67EBD626}" type="sibTrans" cxnId="{5C09A0D9-4789-4536-AA06-AF781E176146}">
      <dgm:prSet/>
      <dgm:spPr/>
      <dgm:t>
        <a:bodyPr/>
        <a:lstStyle/>
        <a:p>
          <a:endParaRPr lang="es-EC"/>
        </a:p>
      </dgm:t>
    </dgm:pt>
    <dgm:pt modelId="{B65E96E2-50A3-43BE-84FB-6AE553730078}">
      <dgm:prSet phldrT="[Texto]"/>
      <dgm:spPr/>
      <dgm:t>
        <a:bodyPr/>
        <a:lstStyle/>
        <a:p>
          <a:r>
            <a:rPr lang="es-EC" dirty="0" smtClean="0"/>
            <a:t>Sistema de elevación </a:t>
          </a:r>
          <a:endParaRPr lang="es-EC" dirty="0"/>
        </a:p>
      </dgm:t>
    </dgm:pt>
    <dgm:pt modelId="{FC27F736-AA3F-4574-BF89-B9C11B9F9A7A}" type="parTrans" cxnId="{5C8BA736-75E3-4E35-90C5-A4281E98F65C}">
      <dgm:prSet/>
      <dgm:spPr/>
      <dgm:t>
        <a:bodyPr/>
        <a:lstStyle/>
        <a:p>
          <a:endParaRPr lang="es-EC"/>
        </a:p>
      </dgm:t>
    </dgm:pt>
    <dgm:pt modelId="{59F26454-7983-4867-8EA4-64EE7835A291}" type="sibTrans" cxnId="{5C8BA736-75E3-4E35-90C5-A4281E98F65C}">
      <dgm:prSet/>
      <dgm:spPr/>
      <dgm:t>
        <a:bodyPr/>
        <a:lstStyle/>
        <a:p>
          <a:endParaRPr lang="es-EC"/>
        </a:p>
      </dgm:t>
    </dgm:pt>
    <dgm:pt modelId="{0B47BB4C-D077-479F-A4C2-0CCC5FB825C1}">
      <dgm:prSet phldrT="[Texto]"/>
      <dgm:spPr/>
      <dgm:t>
        <a:bodyPr/>
        <a:lstStyle/>
        <a:p>
          <a:r>
            <a:rPr lang="es-EC" dirty="0" smtClean="0"/>
            <a:t>Sistema de transportador</a:t>
          </a:r>
          <a:endParaRPr lang="es-EC" dirty="0"/>
        </a:p>
      </dgm:t>
    </dgm:pt>
    <dgm:pt modelId="{1BA1AA04-7E0F-4097-90A1-6A4648EF5BED}" type="parTrans" cxnId="{2C775724-F792-4684-A648-BA2DBA72EAD2}">
      <dgm:prSet/>
      <dgm:spPr/>
      <dgm:t>
        <a:bodyPr/>
        <a:lstStyle/>
        <a:p>
          <a:endParaRPr lang="es-EC"/>
        </a:p>
      </dgm:t>
    </dgm:pt>
    <dgm:pt modelId="{410209FA-FE6E-47EE-90CC-6EAF4246BA7B}" type="sibTrans" cxnId="{2C775724-F792-4684-A648-BA2DBA72EAD2}">
      <dgm:prSet/>
      <dgm:spPr/>
      <dgm:t>
        <a:bodyPr/>
        <a:lstStyle/>
        <a:p>
          <a:endParaRPr lang="es-EC"/>
        </a:p>
      </dgm:t>
    </dgm:pt>
    <dgm:pt modelId="{847428E0-D744-40CC-9E2A-88E2E1DD46DB}">
      <dgm:prSet phldrT="[Texto]"/>
      <dgm:spPr/>
      <dgm:t>
        <a:bodyPr/>
        <a:lstStyle/>
        <a:p>
          <a:r>
            <a:rPr lang="es-EC" dirty="0" smtClean="0"/>
            <a:t>Excluyen problema de deslizamiento.</a:t>
          </a:r>
          <a:endParaRPr lang="es-EC" dirty="0"/>
        </a:p>
      </dgm:t>
    </dgm:pt>
    <dgm:pt modelId="{A3AA579F-DAE5-4EED-B28C-7E77ED1D4046}" type="parTrans" cxnId="{369DBB11-0945-4461-93CB-E60ADF8F4DAA}">
      <dgm:prSet/>
      <dgm:spPr/>
      <dgm:t>
        <a:bodyPr/>
        <a:lstStyle/>
        <a:p>
          <a:endParaRPr lang="es-EC"/>
        </a:p>
      </dgm:t>
    </dgm:pt>
    <dgm:pt modelId="{C208A7ED-500B-467F-AEF7-02BD8079E978}" type="sibTrans" cxnId="{369DBB11-0945-4461-93CB-E60ADF8F4DAA}">
      <dgm:prSet/>
      <dgm:spPr/>
      <dgm:t>
        <a:bodyPr/>
        <a:lstStyle/>
        <a:p>
          <a:endParaRPr lang="es-EC"/>
        </a:p>
      </dgm:t>
    </dgm:pt>
    <dgm:pt modelId="{7ED76A5F-87DF-4DCE-837E-FC263B72E603}" type="pres">
      <dgm:prSet presAssocID="{9CC73117-34FB-4AA6-905B-A9744383CE18}" presName="Name0" presStyleCnt="0">
        <dgm:presLayoutVars>
          <dgm:dir/>
          <dgm:animLvl val="lvl"/>
          <dgm:resizeHandles/>
        </dgm:presLayoutVars>
      </dgm:prSet>
      <dgm:spPr/>
      <dgm:t>
        <a:bodyPr/>
        <a:lstStyle/>
        <a:p>
          <a:endParaRPr lang="es-EC"/>
        </a:p>
      </dgm:t>
    </dgm:pt>
    <dgm:pt modelId="{411A9DDA-7F99-49BD-A1CE-2C74217A6EAE}" type="pres">
      <dgm:prSet presAssocID="{31005028-B7A2-4CA4-8990-2B3B9CAB5F81}" presName="linNode" presStyleCnt="0"/>
      <dgm:spPr/>
    </dgm:pt>
    <dgm:pt modelId="{EC0E5877-C229-4BF1-8E8D-5F23A675A262}" type="pres">
      <dgm:prSet presAssocID="{31005028-B7A2-4CA4-8990-2B3B9CAB5F81}" presName="parentShp" presStyleLbl="node1" presStyleIdx="0" presStyleCnt="2">
        <dgm:presLayoutVars>
          <dgm:bulletEnabled val="1"/>
        </dgm:presLayoutVars>
      </dgm:prSet>
      <dgm:spPr/>
      <dgm:t>
        <a:bodyPr/>
        <a:lstStyle/>
        <a:p>
          <a:endParaRPr lang="es-EC"/>
        </a:p>
      </dgm:t>
    </dgm:pt>
    <dgm:pt modelId="{A08675D0-0864-43A0-ADC2-3B96056C8FD4}" type="pres">
      <dgm:prSet presAssocID="{31005028-B7A2-4CA4-8990-2B3B9CAB5F81}" presName="childShp" presStyleLbl="bgAccFollowNode1" presStyleIdx="0" presStyleCnt="2" custScaleX="109224">
        <dgm:presLayoutVars>
          <dgm:bulletEnabled val="1"/>
        </dgm:presLayoutVars>
      </dgm:prSet>
      <dgm:spPr/>
      <dgm:t>
        <a:bodyPr/>
        <a:lstStyle/>
        <a:p>
          <a:endParaRPr lang="es-EC"/>
        </a:p>
      </dgm:t>
    </dgm:pt>
    <dgm:pt modelId="{8B49B1FA-6E29-48AB-97BA-455BE1BC1F6C}" type="pres">
      <dgm:prSet presAssocID="{35A8934C-A104-4CD9-BFB1-F8279AEE4028}" presName="spacing" presStyleCnt="0"/>
      <dgm:spPr/>
    </dgm:pt>
    <dgm:pt modelId="{C50FE7DF-D8B6-4C86-AC75-AA7E844F6FDE}" type="pres">
      <dgm:prSet presAssocID="{1F265D09-8A54-4B23-BDCD-4E9D077AD498}" presName="linNode" presStyleCnt="0"/>
      <dgm:spPr/>
    </dgm:pt>
    <dgm:pt modelId="{1B09A02B-CF0D-45A6-A3F9-8CA7CF0C259C}" type="pres">
      <dgm:prSet presAssocID="{1F265D09-8A54-4B23-BDCD-4E9D077AD498}" presName="parentShp" presStyleLbl="node1" presStyleIdx="1" presStyleCnt="2">
        <dgm:presLayoutVars>
          <dgm:bulletEnabled val="1"/>
        </dgm:presLayoutVars>
      </dgm:prSet>
      <dgm:spPr/>
      <dgm:t>
        <a:bodyPr/>
        <a:lstStyle/>
        <a:p>
          <a:endParaRPr lang="es-EC"/>
        </a:p>
      </dgm:t>
    </dgm:pt>
    <dgm:pt modelId="{3F30954D-95FC-4E3D-AED1-C1D0404356E0}" type="pres">
      <dgm:prSet presAssocID="{1F265D09-8A54-4B23-BDCD-4E9D077AD498}" presName="childShp" presStyleLbl="bgAccFollowNode1" presStyleIdx="1" presStyleCnt="2">
        <dgm:presLayoutVars>
          <dgm:bulletEnabled val="1"/>
        </dgm:presLayoutVars>
      </dgm:prSet>
      <dgm:spPr/>
      <dgm:t>
        <a:bodyPr/>
        <a:lstStyle/>
        <a:p>
          <a:endParaRPr lang="es-EC"/>
        </a:p>
      </dgm:t>
    </dgm:pt>
  </dgm:ptLst>
  <dgm:cxnLst>
    <dgm:cxn modelId="{369DBB11-0945-4461-93CB-E60ADF8F4DAA}" srcId="{31005028-B7A2-4CA4-8990-2B3B9CAB5F81}" destId="{847428E0-D744-40CC-9E2A-88E2E1DD46DB}" srcOrd="3" destOrd="0" parTransId="{A3AA579F-DAE5-4EED-B28C-7E77ED1D4046}" sibTransId="{C208A7ED-500B-467F-AEF7-02BD8079E978}"/>
    <dgm:cxn modelId="{99EE58A0-62DE-4609-8F0D-F04CBD6BE2DA}" srcId="{9CC73117-34FB-4AA6-905B-A9744383CE18}" destId="{1F265D09-8A54-4B23-BDCD-4E9D077AD498}" srcOrd="1" destOrd="0" parTransId="{DEBFB5F1-8665-47E0-923A-6D5D9F4EA7CE}" sibTransId="{48125648-45D9-492F-98DA-3723094EBAC8}"/>
    <dgm:cxn modelId="{5C8BA736-75E3-4E35-90C5-A4281E98F65C}" srcId="{31005028-B7A2-4CA4-8990-2B3B9CAB5F81}" destId="{B65E96E2-50A3-43BE-84FB-6AE553730078}" srcOrd="1" destOrd="0" parTransId="{FC27F736-AA3F-4574-BF89-B9C11B9F9A7A}" sibTransId="{59F26454-7983-4867-8EA4-64EE7835A291}"/>
    <dgm:cxn modelId="{5C09A0D9-4789-4536-AA06-AF781E176146}" srcId="{1F265D09-8A54-4B23-BDCD-4E9D077AD498}" destId="{DA0B03FC-A4AE-42C5-A618-6BBD5B9134E9}" srcOrd="1" destOrd="0" parTransId="{12FC0C13-4C44-457F-9CE9-D1A7E11FEA33}" sibTransId="{D57B9826-19D1-4D30-9A3A-1AEC67EBD626}"/>
    <dgm:cxn modelId="{53769C84-902C-4A84-9A21-7C302B4D887E}" type="presOf" srcId="{8881A642-41E2-4C59-80D6-DE8DD52044A4}" destId="{A08675D0-0864-43A0-ADC2-3B96056C8FD4}" srcOrd="0" destOrd="0" presId="urn:microsoft.com/office/officeart/2005/8/layout/vList6"/>
    <dgm:cxn modelId="{710C721B-38B3-49FA-A21E-050965DFFB12}" type="presOf" srcId="{47AB8C5E-458A-404D-8D19-05329F2BBEF8}" destId="{3F30954D-95FC-4E3D-AED1-C1D0404356E0}" srcOrd="0" destOrd="0" presId="urn:microsoft.com/office/officeart/2005/8/layout/vList6"/>
    <dgm:cxn modelId="{58A84A47-6992-46D7-A409-4DA26046B7FE}" type="presOf" srcId="{1F265D09-8A54-4B23-BDCD-4E9D077AD498}" destId="{1B09A02B-CF0D-45A6-A3F9-8CA7CF0C259C}" srcOrd="0" destOrd="0" presId="urn:microsoft.com/office/officeart/2005/8/layout/vList6"/>
    <dgm:cxn modelId="{1A4B9CF0-8AA8-4473-98A9-435BC1AE1191}" type="presOf" srcId="{847428E0-D744-40CC-9E2A-88E2E1DD46DB}" destId="{A08675D0-0864-43A0-ADC2-3B96056C8FD4}" srcOrd="0" destOrd="3" presId="urn:microsoft.com/office/officeart/2005/8/layout/vList6"/>
    <dgm:cxn modelId="{18ADD525-203F-40D8-BA93-F140F5A8C28C}" type="presOf" srcId="{9CC73117-34FB-4AA6-905B-A9744383CE18}" destId="{7ED76A5F-87DF-4DCE-837E-FC263B72E603}" srcOrd="0" destOrd="0" presId="urn:microsoft.com/office/officeart/2005/8/layout/vList6"/>
    <dgm:cxn modelId="{2C775724-F792-4684-A648-BA2DBA72EAD2}" srcId="{31005028-B7A2-4CA4-8990-2B3B9CAB5F81}" destId="{0B47BB4C-D077-479F-A4C2-0CCC5FB825C1}" srcOrd="2" destOrd="0" parTransId="{1BA1AA04-7E0F-4097-90A1-6A4648EF5BED}" sibTransId="{410209FA-FE6E-47EE-90CC-6EAF4246BA7B}"/>
    <dgm:cxn modelId="{53E3DB33-6637-4EBA-9EAA-73FC92A50E39}" srcId="{9CC73117-34FB-4AA6-905B-A9744383CE18}" destId="{31005028-B7A2-4CA4-8990-2B3B9CAB5F81}" srcOrd="0" destOrd="0" parTransId="{DAF65D16-0F45-41CB-917C-C3AB32ABECD2}" sibTransId="{35A8934C-A104-4CD9-BFB1-F8279AEE4028}"/>
    <dgm:cxn modelId="{1F2A3C3C-F9A8-43AD-B40F-EC5D1EEDCD14}" type="presOf" srcId="{0B47BB4C-D077-479F-A4C2-0CCC5FB825C1}" destId="{A08675D0-0864-43A0-ADC2-3B96056C8FD4}" srcOrd="0" destOrd="2" presId="urn:microsoft.com/office/officeart/2005/8/layout/vList6"/>
    <dgm:cxn modelId="{C49F83F2-39F0-48B6-8577-0F5E9CA41E7C}" type="presOf" srcId="{31005028-B7A2-4CA4-8990-2B3B9CAB5F81}" destId="{EC0E5877-C229-4BF1-8E8D-5F23A675A262}" srcOrd="0" destOrd="0" presId="urn:microsoft.com/office/officeart/2005/8/layout/vList6"/>
    <dgm:cxn modelId="{54773FE6-FE73-4862-9BD7-7F15782E82C2}" srcId="{1F265D09-8A54-4B23-BDCD-4E9D077AD498}" destId="{47AB8C5E-458A-404D-8D19-05329F2BBEF8}" srcOrd="0" destOrd="0" parTransId="{982B5A87-05E9-4670-AE71-9D78B2FB96ED}" sibTransId="{471D950F-B4B3-408C-A186-2E96862CF71A}"/>
    <dgm:cxn modelId="{EC306D11-C992-4E34-9512-0A281EA1F578}" type="presOf" srcId="{B65E96E2-50A3-43BE-84FB-6AE553730078}" destId="{A08675D0-0864-43A0-ADC2-3B96056C8FD4}" srcOrd="0" destOrd="1" presId="urn:microsoft.com/office/officeart/2005/8/layout/vList6"/>
    <dgm:cxn modelId="{09862EB8-03BA-403B-8EEF-7B0D6B6AD588}" type="presOf" srcId="{DA0B03FC-A4AE-42C5-A618-6BBD5B9134E9}" destId="{3F30954D-95FC-4E3D-AED1-C1D0404356E0}" srcOrd="0" destOrd="1" presId="urn:microsoft.com/office/officeart/2005/8/layout/vList6"/>
    <dgm:cxn modelId="{17173D29-32C0-4ED1-84F5-D55318E19F94}" srcId="{31005028-B7A2-4CA4-8990-2B3B9CAB5F81}" destId="{8881A642-41E2-4C59-80D6-DE8DD52044A4}" srcOrd="0" destOrd="0" parTransId="{E41207AD-D054-490B-BB87-FA1BC32CD2F1}" sibTransId="{30F24FBC-AC2A-45C9-827A-A8C519021B29}"/>
    <dgm:cxn modelId="{49809B89-BCCA-439E-A063-3F9B5A4FFFD5}" type="presParOf" srcId="{7ED76A5F-87DF-4DCE-837E-FC263B72E603}" destId="{411A9DDA-7F99-49BD-A1CE-2C74217A6EAE}" srcOrd="0" destOrd="0" presId="urn:microsoft.com/office/officeart/2005/8/layout/vList6"/>
    <dgm:cxn modelId="{3DA03BC0-2E98-4C7C-B72B-370EAB9EA7E2}" type="presParOf" srcId="{411A9DDA-7F99-49BD-A1CE-2C74217A6EAE}" destId="{EC0E5877-C229-4BF1-8E8D-5F23A675A262}" srcOrd="0" destOrd="0" presId="urn:microsoft.com/office/officeart/2005/8/layout/vList6"/>
    <dgm:cxn modelId="{C224E2AF-B72B-4AD8-8A5B-A2EBF5430010}" type="presParOf" srcId="{411A9DDA-7F99-49BD-A1CE-2C74217A6EAE}" destId="{A08675D0-0864-43A0-ADC2-3B96056C8FD4}" srcOrd="1" destOrd="0" presId="urn:microsoft.com/office/officeart/2005/8/layout/vList6"/>
    <dgm:cxn modelId="{2545FDE8-883D-4083-BA73-B1BFE384830D}" type="presParOf" srcId="{7ED76A5F-87DF-4DCE-837E-FC263B72E603}" destId="{8B49B1FA-6E29-48AB-97BA-455BE1BC1F6C}" srcOrd="1" destOrd="0" presId="urn:microsoft.com/office/officeart/2005/8/layout/vList6"/>
    <dgm:cxn modelId="{D504F4D7-AFAF-407E-94A3-1D3EFD98749F}" type="presParOf" srcId="{7ED76A5F-87DF-4DCE-837E-FC263B72E603}" destId="{C50FE7DF-D8B6-4C86-AC75-AA7E844F6FDE}" srcOrd="2" destOrd="0" presId="urn:microsoft.com/office/officeart/2005/8/layout/vList6"/>
    <dgm:cxn modelId="{A22B373D-1906-4948-B8C8-D4FC9AC32E53}" type="presParOf" srcId="{C50FE7DF-D8B6-4C86-AC75-AA7E844F6FDE}" destId="{1B09A02B-CF0D-45A6-A3F9-8CA7CF0C259C}" srcOrd="0" destOrd="0" presId="urn:microsoft.com/office/officeart/2005/8/layout/vList6"/>
    <dgm:cxn modelId="{68E9DCB3-ACDE-4A65-806D-4ACD15883837}" type="presParOf" srcId="{C50FE7DF-D8B6-4C86-AC75-AA7E844F6FDE}" destId="{3F30954D-95FC-4E3D-AED1-C1D0404356E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11B03E-2213-4FAC-A56C-97E739BADAF4}"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EC"/>
        </a:p>
      </dgm:t>
    </dgm:pt>
    <dgm:pt modelId="{4B89DA4B-8700-403B-ACEF-D3A655808D07}">
      <dgm:prSet phldrT="[Texto]"/>
      <dgm:spPr/>
      <dgm:t>
        <a:bodyPr/>
        <a:lstStyle/>
        <a:p>
          <a:r>
            <a:rPr lang="es-EC" dirty="0" smtClean="0"/>
            <a:t>Aluminio A1050 H14</a:t>
          </a:r>
          <a:endParaRPr lang="es-EC" dirty="0"/>
        </a:p>
      </dgm:t>
    </dgm:pt>
    <dgm:pt modelId="{477D7885-F0CA-4F03-AA75-65F68D52B61D}" type="parTrans" cxnId="{CD71AD8D-2764-456C-96C3-E0B3792F322C}">
      <dgm:prSet/>
      <dgm:spPr/>
      <dgm:t>
        <a:bodyPr/>
        <a:lstStyle/>
        <a:p>
          <a:endParaRPr lang="es-EC"/>
        </a:p>
      </dgm:t>
    </dgm:pt>
    <dgm:pt modelId="{656C7C38-5CFA-4A3A-AC19-5DA4E8B4797F}" type="sibTrans" cxnId="{CD71AD8D-2764-456C-96C3-E0B3792F322C}">
      <dgm:prSet/>
      <dgm:spPr/>
      <dgm:t>
        <a:bodyPr/>
        <a:lstStyle/>
        <a:p>
          <a:endParaRPr lang="es-EC"/>
        </a:p>
      </dgm:t>
    </dgm:pt>
    <dgm:pt modelId="{A6063684-BA4D-456A-996C-D6DB1C96A41D}">
      <dgm:prSet phldrT="[Texto]"/>
      <dgm:spPr/>
      <dgm:t>
        <a:bodyPr/>
        <a:lstStyle/>
        <a:p>
          <a:r>
            <a:rPr lang="es-EC" dirty="0" smtClean="0"/>
            <a:t>Aleación con pureza 99.5%</a:t>
          </a:r>
          <a:endParaRPr lang="es-EC" dirty="0"/>
        </a:p>
      </dgm:t>
    </dgm:pt>
    <dgm:pt modelId="{5596F565-5F00-497B-9BA1-7C07AB34BF21}" type="parTrans" cxnId="{9B0F32A3-8541-411A-B66E-212DB0549A7E}">
      <dgm:prSet/>
      <dgm:spPr/>
      <dgm:t>
        <a:bodyPr/>
        <a:lstStyle/>
        <a:p>
          <a:endParaRPr lang="es-EC"/>
        </a:p>
      </dgm:t>
    </dgm:pt>
    <dgm:pt modelId="{3BC096D6-0E7E-4B9D-84C2-F2B8D13F4A42}" type="sibTrans" cxnId="{9B0F32A3-8541-411A-B66E-212DB0549A7E}">
      <dgm:prSet/>
      <dgm:spPr/>
      <dgm:t>
        <a:bodyPr/>
        <a:lstStyle/>
        <a:p>
          <a:endParaRPr lang="es-EC"/>
        </a:p>
      </dgm:t>
    </dgm:pt>
    <dgm:pt modelId="{72A1379B-BB2F-434E-973C-EDEAE6EE8538}">
      <dgm:prSet phldrT="[Texto]"/>
      <dgm:spPr/>
      <dgm:t>
        <a:bodyPr/>
        <a:lstStyle/>
        <a:p>
          <a:r>
            <a:rPr lang="es-EC" dirty="0" smtClean="0"/>
            <a:t>H14 Templado mediante trabajo mecánico en frío, Grado medio duro</a:t>
          </a:r>
          <a:endParaRPr lang="es-EC" dirty="0"/>
        </a:p>
      </dgm:t>
    </dgm:pt>
    <dgm:pt modelId="{BC0674A5-CC69-433A-BD74-ABC8621F5EB1}" type="parTrans" cxnId="{F4EE276B-61B4-4BD1-B030-0347D4AE710C}">
      <dgm:prSet/>
      <dgm:spPr/>
      <dgm:t>
        <a:bodyPr/>
        <a:lstStyle/>
        <a:p>
          <a:endParaRPr lang="es-EC"/>
        </a:p>
      </dgm:t>
    </dgm:pt>
    <dgm:pt modelId="{1DD97E7B-DB7B-40C2-BCDB-72DC692335D5}" type="sibTrans" cxnId="{F4EE276B-61B4-4BD1-B030-0347D4AE710C}">
      <dgm:prSet/>
      <dgm:spPr/>
      <dgm:t>
        <a:bodyPr/>
        <a:lstStyle/>
        <a:p>
          <a:endParaRPr lang="es-EC"/>
        </a:p>
      </dgm:t>
    </dgm:pt>
    <dgm:pt modelId="{CC0A74F6-D2FC-4447-A017-6556FA7EF6C3}">
      <dgm:prSet phldrT="[Texto]"/>
      <dgm:spPr/>
      <dgm:t>
        <a:bodyPr/>
        <a:lstStyle/>
        <a:p>
          <a:r>
            <a:rPr lang="es-EC" dirty="0" smtClean="0"/>
            <a:t>Resistencia a la Tracción 115MPa</a:t>
          </a:r>
          <a:endParaRPr lang="es-EC" dirty="0"/>
        </a:p>
      </dgm:t>
    </dgm:pt>
    <dgm:pt modelId="{8F0DCE7A-A9D6-40C3-9936-374003139E9D}" type="parTrans" cxnId="{B3932400-3C27-48C2-B3D4-A2DBC047C0B8}">
      <dgm:prSet/>
      <dgm:spPr/>
      <dgm:t>
        <a:bodyPr/>
        <a:lstStyle/>
        <a:p>
          <a:endParaRPr lang="es-EC"/>
        </a:p>
      </dgm:t>
    </dgm:pt>
    <dgm:pt modelId="{C205FB10-9C8A-45A2-B454-EC8BC3825961}" type="sibTrans" cxnId="{B3932400-3C27-48C2-B3D4-A2DBC047C0B8}">
      <dgm:prSet/>
      <dgm:spPr/>
      <dgm:t>
        <a:bodyPr/>
        <a:lstStyle/>
        <a:p>
          <a:endParaRPr lang="es-EC"/>
        </a:p>
      </dgm:t>
    </dgm:pt>
    <dgm:pt modelId="{B7D8230D-D695-455A-9C19-C6A7C3664BEA}">
      <dgm:prSet phldrT="[Texto]"/>
      <dgm:spPr/>
      <dgm:t>
        <a:bodyPr/>
        <a:lstStyle/>
        <a:p>
          <a:r>
            <a:rPr lang="es-EC" dirty="0" smtClean="0"/>
            <a:t>Acero AISI-SAE 1018</a:t>
          </a:r>
          <a:endParaRPr lang="es-EC" dirty="0"/>
        </a:p>
      </dgm:t>
    </dgm:pt>
    <dgm:pt modelId="{8641395E-0781-4B0C-B4DB-ED280B0D6A93}" type="parTrans" cxnId="{18DD527D-F660-47B0-BE5A-D03DEE9FF271}">
      <dgm:prSet/>
      <dgm:spPr/>
      <dgm:t>
        <a:bodyPr/>
        <a:lstStyle/>
        <a:p>
          <a:endParaRPr lang="es-EC"/>
        </a:p>
      </dgm:t>
    </dgm:pt>
    <dgm:pt modelId="{2AB38612-5035-40F6-938B-4B3B53ED8277}" type="sibTrans" cxnId="{18DD527D-F660-47B0-BE5A-D03DEE9FF271}">
      <dgm:prSet/>
      <dgm:spPr/>
      <dgm:t>
        <a:bodyPr/>
        <a:lstStyle/>
        <a:p>
          <a:endParaRPr lang="es-EC"/>
        </a:p>
      </dgm:t>
    </dgm:pt>
    <dgm:pt modelId="{EB033D7F-461A-4CAF-8F4C-A281E0C26313}">
      <dgm:prSet phldrT="[Texto]"/>
      <dgm:spPr/>
      <dgm:t>
        <a:bodyPr/>
        <a:lstStyle/>
        <a:p>
          <a:r>
            <a:rPr lang="es-EC" dirty="0" smtClean="0"/>
            <a:t>Acero de bajo-medio carbono</a:t>
          </a:r>
          <a:endParaRPr lang="es-EC" dirty="0"/>
        </a:p>
      </dgm:t>
    </dgm:pt>
    <dgm:pt modelId="{1673081F-A75C-4DE3-B620-9EDA7987B805}" type="parTrans" cxnId="{57059183-D34B-4673-9F5C-5B8DE2FC5F4E}">
      <dgm:prSet/>
      <dgm:spPr/>
      <dgm:t>
        <a:bodyPr/>
        <a:lstStyle/>
        <a:p>
          <a:endParaRPr lang="es-EC"/>
        </a:p>
      </dgm:t>
    </dgm:pt>
    <dgm:pt modelId="{E25AD9C3-7ACE-4D2E-B53F-3BA8D0D7AFA5}" type="sibTrans" cxnId="{57059183-D34B-4673-9F5C-5B8DE2FC5F4E}">
      <dgm:prSet/>
      <dgm:spPr/>
      <dgm:t>
        <a:bodyPr/>
        <a:lstStyle/>
        <a:p>
          <a:endParaRPr lang="es-EC"/>
        </a:p>
      </dgm:t>
    </dgm:pt>
    <dgm:pt modelId="{96413255-B775-4ED0-967B-289ACF4B134B}">
      <dgm:prSet phldrT="[Texto]"/>
      <dgm:spPr/>
      <dgm:t>
        <a:bodyPr/>
        <a:lstStyle/>
        <a:p>
          <a:r>
            <a:rPr lang="es-EC" dirty="0" smtClean="0"/>
            <a:t>Buena soldabilidad y ligeramente mejor maquinable</a:t>
          </a:r>
          <a:endParaRPr lang="es-EC" dirty="0"/>
        </a:p>
      </dgm:t>
    </dgm:pt>
    <dgm:pt modelId="{00F91A72-4AE9-4591-BD05-FDB919BE2566}" type="parTrans" cxnId="{1961B715-0A4A-4920-A9C2-5CFA2847EA32}">
      <dgm:prSet/>
      <dgm:spPr/>
      <dgm:t>
        <a:bodyPr/>
        <a:lstStyle/>
        <a:p>
          <a:endParaRPr lang="es-EC"/>
        </a:p>
      </dgm:t>
    </dgm:pt>
    <dgm:pt modelId="{B60B921E-403D-46CE-ADE2-27559F37FE52}" type="sibTrans" cxnId="{1961B715-0A4A-4920-A9C2-5CFA2847EA32}">
      <dgm:prSet/>
      <dgm:spPr/>
      <dgm:t>
        <a:bodyPr/>
        <a:lstStyle/>
        <a:p>
          <a:endParaRPr lang="es-EC"/>
        </a:p>
      </dgm:t>
    </dgm:pt>
    <dgm:pt modelId="{02846CF4-DE5C-47DE-8E9D-ECCF073371BB}">
      <dgm:prSet phldrT="[Texto]"/>
      <dgm:spPr/>
      <dgm:t>
        <a:bodyPr/>
        <a:lstStyle/>
        <a:p>
          <a:r>
            <a:rPr lang="es-EC" dirty="0" smtClean="0"/>
            <a:t>Alta tenacidad y baja resistencia mecánica </a:t>
          </a:r>
          <a:endParaRPr lang="es-EC" dirty="0"/>
        </a:p>
      </dgm:t>
    </dgm:pt>
    <dgm:pt modelId="{5CAC48F9-22E3-4C20-817C-3571BDE84F0C}" type="parTrans" cxnId="{0A44D82B-B547-4E6C-8A77-EF6F5541FEBE}">
      <dgm:prSet/>
      <dgm:spPr/>
      <dgm:t>
        <a:bodyPr/>
        <a:lstStyle/>
        <a:p>
          <a:endParaRPr lang="es-EC"/>
        </a:p>
      </dgm:t>
    </dgm:pt>
    <dgm:pt modelId="{BC48EDFC-FD98-4344-B3DC-85FFFA2B2FB9}" type="sibTrans" cxnId="{0A44D82B-B547-4E6C-8A77-EF6F5541FEBE}">
      <dgm:prSet/>
      <dgm:spPr/>
      <dgm:t>
        <a:bodyPr/>
        <a:lstStyle/>
        <a:p>
          <a:endParaRPr lang="es-EC"/>
        </a:p>
      </dgm:t>
    </dgm:pt>
    <dgm:pt modelId="{9250E5FD-1F18-441C-9F47-E3DA45058B56}" type="pres">
      <dgm:prSet presAssocID="{6311B03E-2213-4FAC-A56C-97E739BADAF4}" presName="layout" presStyleCnt="0">
        <dgm:presLayoutVars>
          <dgm:chMax/>
          <dgm:chPref/>
          <dgm:dir/>
          <dgm:resizeHandles/>
        </dgm:presLayoutVars>
      </dgm:prSet>
      <dgm:spPr/>
      <dgm:t>
        <a:bodyPr/>
        <a:lstStyle/>
        <a:p>
          <a:endParaRPr lang="es-EC"/>
        </a:p>
      </dgm:t>
    </dgm:pt>
    <dgm:pt modelId="{EFD0C6BA-B670-4D9D-904D-FB310506A074}" type="pres">
      <dgm:prSet presAssocID="{4B89DA4B-8700-403B-ACEF-D3A655808D07}" presName="root" presStyleCnt="0">
        <dgm:presLayoutVars>
          <dgm:chMax/>
          <dgm:chPref/>
        </dgm:presLayoutVars>
      </dgm:prSet>
      <dgm:spPr/>
    </dgm:pt>
    <dgm:pt modelId="{7F4BC2F7-B986-46AA-8947-D24531A1B91D}" type="pres">
      <dgm:prSet presAssocID="{4B89DA4B-8700-403B-ACEF-D3A655808D07}" presName="rootComposite" presStyleCnt="0">
        <dgm:presLayoutVars/>
      </dgm:prSet>
      <dgm:spPr/>
    </dgm:pt>
    <dgm:pt modelId="{E5520939-C619-432E-B083-1CB017BABBAF}" type="pres">
      <dgm:prSet presAssocID="{4B89DA4B-8700-403B-ACEF-D3A655808D07}" presName="ParentAccent" presStyleLbl="alignNode1" presStyleIdx="0" presStyleCnt="2"/>
      <dgm:spPr/>
    </dgm:pt>
    <dgm:pt modelId="{232B19FE-57A3-47C3-BD9A-9485E39E6694}" type="pres">
      <dgm:prSet presAssocID="{4B89DA4B-8700-403B-ACEF-D3A655808D07}" presName="ParentSmallAccent" presStyleLbl="fgAcc1" presStyleIdx="0" presStyleCnt="2"/>
      <dgm:spPr/>
    </dgm:pt>
    <dgm:pt modelId="{A69D8EAA-B3E4-4B7E-96F2-FC4CAB482D73}" type="pres">
      <dgm:prSet presAssocID="{4B89DA4B-8700-403B-ACEF-D3A655808D07}" presName="Parent" presStyleLbl="revTx" presStyleIdx="0" presStyleCnt="8" custLinFactNeighborX="-7266" custLinFactNeighborY="-57289">
        <dgm:presLayoutVars>
          <dgm:chMax/>
          <dgm:chPref val="4"/>
          <dgm:bulletEnabled val="1"/>
        </dgm:presLayoutVars>
      </dgm:prSet>
      <dgm:spPr/>
      <dgm:t>
        <a:bodyPr/>
        <a:lstStyle/>
        <a:p>
          <a:endParaRPr lang="es-EC"/>
        </a:p>
      </dgm:t>
    </dgm:pt>
    <dgm:pt modelId="{46F8D6E5-A43F-4270-9ACB-58C2167D02DA}" type="pres">
      <dgm:prSet presAssocID="{4B89DA4B-8700-403B-ACEF-D3A655808D07}" presName="childShape" presStyleCnt="0">
        <dgm:presLayoutVars>
          <dgm:chMax val="0"/>
          <dgm:chPref val="0"/>
        </dgm:presLayoutVars>
      </dgm:prSet>
      <dgm:spPr/>
    </dgm:pt>
    <dgm:pt modelId="{091A2437-5A30-46E7-9F0E-6D3042FC1958}" type="pres">
      <dgm:prSet presAssocID="{A6063684-BA4D-456A-996C-D6DB1C96A41D}" presName="childComposite" presStyleCnt="0">
        <dgm:presLayoutVars>
          <dgm:chMax val="0"/>
          <dgm:chPref val="0"/>
        </dgm:presLayoutVars>
      </dgm:prSet>
      <dgm:spPr/>
    </dgm:pt>
    <dgm:pt modelId="{31913A80-7A95-484C-AF4F-1C1E4A431F05}" type="pres">
      <dgm:prSet presAssocID="{A6063684-BA4D-456A-996C-D6DB1C96A41D}" presName="ChildAccent" presStyleLbl="solidFgAcc1" presStyleIdx="0" presStyleCnt="6"/>
      <dgm:spPr/>
    </dgm:pt>
    <dgm:pt modelId="{25AF4271-8212-4683-9F7F-E504C4098C48}" type="pres">
      <dgm:prSet presAssocID="{A6063684-BA4D-456A-996C-D6DB1C96A41D}" presName="Child" presStyleLbl="revTx" presStyleIdx="1" presStyleCnt="8">
        <dgm:presLayoutVars>
          <dgm:chMax val="0"/>
          <dgm:chPref val="0"/>
          <dgm:bulletEnabled val="1"/>
        </dgm:presLayoutVars>
      </dgm:prSet>
      <dgm:spPr/>
      <dgm:t>
        <a:bodyPr/>
        <a:lstStyle/>
        <a:p>
          <a:endParaRPr lang="es-EC"/>
        </a:p>
      </dgm:t>
    </dgm:pt>
    <dgm:pt modelId="{D599927C-A593-47E9-939C-B3E090DD381F}" type="pres">
      <dgm:prSet presAssocID="{72A1379B-BB2F-434E-973C-EDEAE6EE8538}" presName="childComposite" presStyleCnt="0">
        <dgm:presLayoutVars>
          <dgm:chMax val="0"/>
          <dgm:chPref val="0"/>
        </dgm:presLayoutVars>
      </dgm:prSet>
      <dgm:spPr/>
    </dgm:pt>
    <dgm:pt modelId="{9DE8B736-EA32-483A-9662-468677D99696}" type="pres">
      <dgm:prSet presAssocID="{72A1379B-BB2F-434E-973C-EDEAE6EE8538}" presName="ChildAccent" presStyleLbl="solidFgAcc1" presStyleIdx="1" presStyleCnt="6"/>
      <dgm:spPr/>
    </dgm:pt>
    <dgm:pt modelId="{6298B59F-E3E9-4C25-8BBD-93F07AEB8B4C}" type="pres">
      <dgm:prSet presAssocID="{72A1379B-BB2F-434E-973C-EDEAE6EE8538}" presName="Child" presStyleLbl="revTx" presStyleIdx="2" presStyleCnt="8">
        <dgm:presLayoutVars>
          <dgm:chMax val="0"/>
          <dgm:chPref val="0"/>
          <dgm:bulletEnabled val="1"/>
        </dgm:presLayoutVars>
      </dgm:prSet>
      <dgm:spPr/>
      <dgm:t>
        <a:bodyPr/>
        <a:lstStyle/>
        <a:p>
          <a:endParaRPr lang="es-EC"/>
        </a:p>
      </dgm:t>
    </dgm:pt>
    <dgm:pt modelId="{F8880F96-E099-4CDD-9AF9-1A819C341A39}" type="pres">
      <dgm:prSet presAssocID="{CC0A74F6-D2FC-4447-A017-6556FA7EF6C3}" presName="childComposite" presStyleCnt="0">
        <dgm:presLayoutVars>
          <dgm:chMax val="0"/>
          <dgm:chPref val="0"/>
        </dgm:presLayoutVars>
      </dgm:prSet>
      <dgm:spPr/>
    </dgm:pt>
    <dgm:pt modelId="{8631921F-4581-4453-BE1B-00066DF9C11F}" type="pres">
      <dgm:prSet presAssocID="{CC0A74F6-D2FC-4447-A017-6556FA7EF6C3}" presName="ChildAccent" presStyleLbl="solidFgAcc1" presStyleIdx="2" presStyleCnt="6"/>
      <dgm:spPr/>
    </dgm:pt>
    <dgm:pt modelId="{0C7B0F06-E219-477D-8F8F-65A85445D2D3}" type="pres">
      <dgm:prSet presAssocID="{CC0A74F6-D2FC-4447-A017-6556FA7EF6C3}" presName="Child" presStyleLbl="revTx" presStyleIdx="3" presStyleCnt="8">
        <dgm:presLayoutVars>
          <dgm:chMax val="0"/>
          <dgm:chPref val="0"/>
          <dgm:bulletEnabled val="1"/>
        </dgm:presLayoutVars>
      </dgm:prSet>
      <dgm:spPr/>
      <dgm:t>
        <a:bodyPr/>
        <a:lstStyle/>
        <a:p>
          <a:endParaRPr lang="es-EC"/>
        </a:p>
      </dgm:t>
    </dgm:pt>
    <dgm:pt modelId="{D7DB5A38-2A97-4309-839E-EC2370AFCB90}" type="pres">
      <dgm:prSet presAssocID="{B7D8230D-D695-455A-9C19-C6A7C3664BEA}" presName="root" presStyleCnt="0">
        <dgm:presLayoutVars>
          <dgm:chMax/>
          <dgm:chPref/>
        </dgm:presLayoutVars>
      </dgm:prSet>
      <dgm:spPr/>
    </dgm:pt>
    <dgm:pt modelId="{DDCE2318-4B3C-4F3B-9F3C-11559CE6C45D}" type="pres">
      <dgm:prSet presAssocID="{B7D8230D-D695-455A-9C19-C6A7C3664BEA}" presName="rootComposite" presStyleCnt="0">
        <dgm:presLayoutVars/>
      </dgm:prSet>
      <dgm:spPr/>
    </dgm:pt>
    <dgm:pt modelId="{EB7A4839-5376-4D0A-931E-AB8100DD1516}" type="pres">
      <dgm:prSet presAssocID="{B7D8230D-D695-455A-9C19-C6A7C3664BEA}" presName="ParentAccent" presStyleLbl="alignNode1" presStyleIdx="1" presStyleCnt="2"/>
      <dgm:spPr/>
    </dgm:pt>
    <dgm:pt modelId="{777AFA45-1FDD-4538-BD44-AF363A4A1968}" type="pres">
      <dgm:prSet presAssocID="{B7D8230D-D695-455A-9C19-C6A7C3664BEA}" presName="ParentSmallAccent" presStyleLbl="fgAcc1" presStyleIdx="1" presStyleCnt="2"/>
      <dgm:spPr/>
    </dgm:pt>
    <dgm:pt modelId="{4BB87E5A-EBC4-4B67-82C5-412995386AE2}" type="pres">
      <dgm:prSet presAssocID="{B7D8230D-D695-455A-9C19-C6A7C3664BEA}" presName="Parent" presStyleLbl="revTx" presStyleIdx="4" presStyleCnt="8">
        <dgm:presLayoutVars>
          <dgm:chMax/>
          <dgm:chPref val="4"/>
          <dgm:bulletEnabled val="1"/>
        </dgm:presLayoutVars>
      </dgm:prSet>
      <dgm:spPr/>
      <dgm:t>
        <a:bodyPr/>
        <a:lstStyle/>
        <a:p>
          <a:endParaRPr lang="es-EC"/>
        </a:p>
      </dgm:t>
    </dgm:pt>
    <dgm:pt modelId="{E50D20E1-1C2F-4538-9A1A-E964E5D93BFA}" type="pres">
      <dgm:prSet presAssocID="{B7D8230D-D695-455A-9C19-C6A7C3664BEA}" presName="childShape" presStyleCnt="0">
        <dgm:presLayoutVars>
          <dgm:chMax val="0"/>
          <dgm:chPref val="0"/>
        </dgm:presLayoutVars>
      </dgm:prSet>
      <dgm:spPr/>
    </dgm:pt>
    <dgm:pt modelId="{74AE9B80-9291-4194-8060-D1A20D312EDA}" type="pres">
      <dgm:prSet presAssocID="{EB033D7F-461A-4CAF-8F4C-A281E0C26313}" presName="childComposite" presStyleCnt="0">
        <dgm:presLayoutVars>
          <dgm:chMax val="0"/>
          <dgm:chPref val="0"/>
        </dgm:presLayoutVars>
      </dgm:prSet>
      <dgm:spPr/>
    </dgm:pt>
    <dgm:pt modelId="{84F749AE-EDBA-4A25-AA9E-7F8C0545895E}" type="pres">
      <dgm:prSet presAssocID="{EB033D7F-461A-4CAF-8F4C-A281E0C26313}" presName="ChildAccent" presStyleLbl="solidFgAcc1" presStyleIdx="3" presStyleCnt="6"/>
      <dgm:spPr/>
    </dgm:pt>
    <dgm:pt modelId="{D76DACC8-980B-48B9-A83C-76BFA035F676}" type="pres">
      <dgm:prSet presAssocID="{EB033D7F-461A-4CAF-8F4C-A281E0C26313}" presName="Child" presStyleLbl="revTx" presStyleIdx="5" presStyleCnt="8">
        <dgm:presLayoutVars>
          <dgm:chMax val="0"/>
          <dgm:chPref val="0"/>
          <dgm:bulletEnabled val="1"/>
        </dgm:presLayoutVars>
      </dgm:prSet>
      <dgm:spPr/>
      <dgm:t>
        <a:bodyPr/>
        <a:lstStyle/>
        <a:p>
          <a:endParaRPr lang="es-EC"/>
        </a:p>
      </dgm:t>
    </dgm:pt>
    <dgm:pt modelId="{9CA151FB-A838-4751-A639-0B38D98FC3E4}" type="pres">
      <dgm:prSet presAssocID="{96413255-B775-4ED0-967B-289ACF4B134B}" presName="childComposite" presStyleCnt="0">
        <dgm:presLayoutVars>
          <dgm:chMax val="0"/>
          <dgm:chPref val="0"/>
        </dgm:presLayoutVars>
      </dgm:prSet>
      <dgm:spPr/>
    </dgm:pt>
    <dgm:pt modelId="{88C7946C-F050-4370-9C7A-83C3D3C79D03}" type="pres">
      <dgm:prSet presAssocID="{96413255-B775-4ED0-967B-289ACF4B134B}" presName="ChildAccent" presStyleLbl="solidFgAcc1" presStyleIdx="4" presStyleCnt="6"/>
      <dgm:spPr/>
    </dgm:pt>
    <dgm:pt modelId="{6EB0FD18-CD02-4F88-BC83-FF6E47971B47}" type="pres">
      <dgm:prSet presAssocID="{96413255-B775-4ED0-967B-289ACF4B134B}" presName="Child" presStyleLbl="revTx" presStyleIdx="6" presStyleCnt="8">
        <dgm:presLayoutVars>
          <dgm:chMax val="0"/>
          <dgm:chPref val="0"/>
          <dgm:bulletEnabled val="1"/>
        </dgm:presLayoutVars>
      </dgm:prSet>
      <dgm:spPr/>
      <dgm:t>
        <a:bodyPr/>
        <a:lstStyle/>
        <a:p>
          <a:endParaRPr lang="es-EC"/>
        </a:p>
      </dgm:t>
    </dgm:pt>
    <dgm:pt modelId="{A3AFD9C4-9AD7-4581-9D9B-98E45B27953D}" type="pres">
      <dgm:prSet presAssocID="{02846CF4-DE5C-47DE-8E9D-ECCF073371BB}" presName="childComposite" presStyleCnt="0">
        <dgm:presLayoutVars>
          <dgm:chMax val="0"/>
          <dgm:chPref val="0"/>
        </dgm:presLayoutVars>
      </dgm:prSet>
      <dgm:spPr/>
    </dgm:pt>
    <dgm:pt modelId="{D1969523-1835-4D86-BC5B-BAF9A85F68D0}" type="pres">
      <dgm:prSet presAssocID="{02846CF4-DE5C-47DE-8E9D-ECCF073371BB}" presName="ChildAccent" presStyleLbl="solidFgAcc1" presStyleIdx="5" presStyleCnt="6"/>
      <dgm:spPr/>
    </dgm:pt>
    <dgm:pt modelId="{9A2ABA4E-0FD3-43CC-B110-9D39D2B5C044}" type="pres">
      <dgm:prSet presAssocID="{02846CF4-DE5C-47DE-8E9D-ECCF073371BB}" presName="Child" presStyleLbl="revTx" presStyleIdx="7" presStyleCnt="8">
        <dgm:presLayoutVars>
          <dgm:chMax val="0"/>
          <dgm:chPref val="0"/>
          <dgm:bulletEnabled val="1"/>
        </dgm:presLayoutVars>
      </dgm:prSet>
      <dgm:spPr/>
      <dgm:t>
        <a:bodyPr/>
        <a:lstStyle/>
        <a:p>
          <a:endParaRPr lang="es-EC"/>
        </a:p>
      </dgm:t>
    </dgm:pt>
  </dgm:ptLst>
  <dgm:cxnLst>
    <dgm:cxn modelId="{CD71AD8D-2764-456C-96C3-E0B3792F322C}" srcId="{6311B03E-2213-4FAC-A56C-97E739BADAF4}" destId="{4B89DA4B-8700-403B-ACEF-D3A655808D07}" srcOrd="0" destOrd="0" parTransId="{477D7885-F0CA-4F03-AA75-65F68D52B61D}" sibTransId="{656C7C38-5CFA-4A3A-AC19-5DA4E8B4797F}"/>
    <dgm:cxn modelId="{F7836FB2-55AF-4D67-AB43-93D212CFA54B}" type="presOf" srcId="{CC0A74F6-D2FC-4447-A017-6556FA7EF6C3}" destId="{0C7B0F06-E219-477D-8F8F-65A85445D2D3}" srcOrd="0" destOrd="0" presId="urn:microsoft.com/office/officeart/2008/layout/SquareAccentList"/>
    <dgm:cxn modelId="{AD39AC11-82ED-41AE-9185-F535AC789782}" type="presOf" srcId="{6311B03E-2213-4FAC-A56C-97E739BADAF4}" destId="{9250E5FD-1F18-441C-9F47-E3DA45058B56}" srcOrd="0" destOrd="0" presId="urn:microsoft.com/office/officeart/2008/layout/SquareAccentList"/>
    <dgm:cxn modelId="{B3932400-3C27-48C2-B3D4-A2DBC047C0B8}" srcId="{4B89DA4B-8700-403B-ACEF-D3A655808D07}" destId="{CC0A74F6-D2FC-4447-A017-6556FA7EF6C3}" srcOrd="2" destOrd="0" parTransId="{8F0DCE7A-A9D6-40C3-9936-374003139E9D}" sibTransId="{C205FB10-9C8A-45A2-B454-EC8BC3825961}"/>
    <dgm:cxn modelId="{2EFCD477-A866-4FB7-A2EF-7AF6E4ACB69C}" type="presOf" srcId="{4B89DA4B-8700-403B-ACEF-D3A655808D07}" destId="{A69D8EAA-B3E4-4B7E-96F2-FC4CAB482D73}" srcOrd="0" destOrd="0" presId="urn:microsoft.com/office/officeart/2008/layout/SquareAccentList"/>
    <dgm:cxn modelId="{B9F16CFE-3D40-448F-9A59-8004BD3AC4DC}" type="presOf" srcId="{72A1379B-BB2F-434E-973C-EDEAE6EE8538}" destId="{6298B59F-E3E9-4C25-8BBD-93F07AEB8B4C}" srcOrd="0" destOrd="0" presId="urn:microsoft.com/office/officeart/2008/layout/SquareAccentList"/>
    <dgm:cxn modelId="{18DD527D-F660-47B0-BE5A-D03DEE9FF271}" srcId="{6311B03E-2213-4FAC-A56C-97E739BADAF4}" destId="{B7D8230D-D695-455A-9C19-C6A7C3664BEA}" srcOrd="1" destOrd="0" parTransId="{8641395E-0781-4B0C-B4DB-ED280B0D6A93}" sibTransId="{2AB38612-5035-40F6-938B-4B3B53ED8277}"/>
    <dgm:cxn modelId="{D6F9A3F2-9E4D-43E6-8EA9-FA1BB98B32E3}" type="presOf" srcId="{02846CF4-DE5C-47DE-8E9D-ECCF073371BB}" destId="{9A2ABA4E-0FD3-43CC-B110-9D39D2B5C044}" srcOrd="0" destOrd="0" presId="urn:microsoft.com/office/officeart/2008/layout/SquareAccentList"/>
    <dgm:cxn modelId="{0A44D82B-B547-4E6C-8A77-EF6F5541FEBE}" srcId="{B7D8230D-D695-455A-9C19-C6A7C3664BEA}" destId="{02846CF4-DE5C-47DE-8E9D-ECCF073371BB}" srcOrd="2" destOrd="0" parTransId="{5CAC48F9-22E3-4C20-817C-3571BDE84F0C}" sibTransId="{BC48EDFC-FD98-4344-B3DC-85FFFA2B2FB9}"/>
    <dgm:cxn modelId="{F4EE276B-61B4-4BD1-B030-0347D4AE710C}" srcId="{4B89DA4B-8700-403B-ACEF-D3A655808D07}" destId="{72A1379B-BB2F-434E-973C-EDEAE6EE8538}" srcOrd="1" destOrd="0" parTransId="{BC0674A5-CC69-433A-BD74-ABC8621F5EB1}" sibTransId="{1DD97E7B-DB7B-40C2-BCDB-72DC692335D5}"/>
    <dgm:cxn modelId="{F285DD62-5CBB-4886-8E04-B45C32D6D36B}" type="presOf" srcId="{EB033D7F-461A-4CAF-8F4C-A281E0C26313}" destId="{D76DACC8-980B-48B9-A83C-76BFA035F676}" srcOrd="0" destOrd="0" presId="urn:microsoft.com/office/officeart/2008/layout/SquareAccentList"/>
    <dgm:cxn modelId="{1961B715-0A4A-4920-A9C2-5CFA2847EA32}" srcId="{B7D8230D-D695-455A-9C19-C6A7C3664BEA}" destId="{96413255-B775-4ED0-967B-289ACF4B134B}" srcOrd="1" destOrd="0" parTransId="{00F91A72-4AE9-4591-BD05-FDB919BE2566}" sibTransId="{B60B921E-403D-46CE-ADE2-27559F37FE52}"/>
    <dgm:cxn modelId="{CB6827C8-3A2E-47E7-A92F-0315BDD895F6}" type="presOf" srcId="{A6063684-BA4D-456A-996C-D6DB1C96A41D}" destId="{25AF4271-8212-4683-9F7F-E504C4098C48}" srcOrd="0" destOrd="0" presId="urn:microsoft.com/office/officeart/2008/layout/SquareAccentList"/>
    <dgm:cxn modelId="{9B0F32A3-8541-411A-B66E-212DB0549A7E}" srcId="{4B89DA4B-8700-403B-ACEF-D3A655808D07}" destId="{A6063684-BA4D-456A-996C-D6DB1C96A41D}" srcOrd="0" destOrd="0" parTransId="{5596F565-5F00-497B-9BA1-7C07AB34BF21}" sibTransId="{3BC096D6-0E7E-4B9D-84C2-F2B8D13F4A42}"/>
    <dgm:cxn modelId="{EDF5E513-04ED-47FD-889F-8C3B5426DDEA}" type="presOf" srcId="{B7D8230D-D695-455A-9C19-C6A7C3664BEA}" destId="{4BB87E5A-EBC4-4B67-82C5-412995386AE2}" srcOrd="0" destOrd="0" presId="urn:microsoft.com/office/officeart/2008/layout/SquareAccentList"/>
    <dgm:cxn modelId="{57059183-D34B-4673-9F5C-5B8DE2FC5F4E}" srcId="{B7D8230D-D695-455A-9C19-C6A7C3664BEA}" destId="{EB033D7F-461A-4CAF-8F4C-A281E0C26313}" srcOrd="0" destOrd="0" parTransId="{1673081F-A75C-4DE3-B620-9EDA7987B805}" sibTransId="{E25AD9C3-7ACE-4D2E-B53F-3BA8D0D7AFA5}"/>
    <dgm:cxn modelId="{49F4A1B4-6421-4D56-8143-C29639B5A825}" type="presOf" srcId="{96413255-B775-4ED0-967B-289ACF4B134B}" destId="{6EB0FD18-CD02-4F88-BC83-FF6E47971B47}" srcOrd="0" destOrd="0" presId="urn:microsoft.com/office/officeart/2008/layout/SquareAccentList"/>
    <dgm:cxn modelId="{7913BC3B-EB5F-4473-805D-8936377C7E77}" type="presParOf" srcId="{9250E5FD-1F18-441C-9F47-E3DA45058B56}" destId="{EFD0C6BA-B670-4D9D-904D-FB310506A074}" srcOrd="0" destOrd="0" presId="urn:microsoft.com/office/officeart/2008/layout/SquareAccentList"/>
    <dgm:cxn modelId="{9E46C12B-8470-48C6-93D6-0BCC450869F1}" type="presParOf" srcId="{EFD0C6BA-B670-4D9D-904D-FB310506A074}" destId="{7F4BC2F7-B986-46AA-8947-D24531A1B91D}" srcOrd="0" destOrd="0" presId="urn:microsoft.com/office/officeart/2008/layout/SquareAccentList"/>
    <dgm:cxn modelId="{1266BDAC-B379-4F58-A613-01BA6B03DDD2}" type="presParOf" srcId="{7F4BC2F7-B986-46AA-8947-D24531A1B91D}" destId="{E5520939-C619-432E-B083-1CB017BABBAF}" srcOrd="0" destOrd="0" presId="urn:microsoft.com/office/officeart/2008/layout/SquareAccentList"/>
    <dgm:cxn modelId="{E30D661F-0B28-4E76-AD00-429CB4BC5810}" type="presParOf" srcId="{7F4BC2F7-B986-46AA-8947-D24531A1B91D}" destId="{232B19FE-57A3-47C3-BD9A-9485E39E6694}" srcOrd="1" destOrd="0" presId="urn:microsoft.com/office/officeart/2008/layout/SquareAccentList"/>
    <dgm:cxn modelId="{F1B7CA99-DB50-4A3F-8C70-68BE86A6B1F9}" type="presParOf" srcId="{7F4BC2F7-B986-46AA-8947-D24531A1B91D}" destId="{A69D8EAA-B3E4-4B7E-96F2-FC4CAB482D73}" srcOrd="2" destOrd="0" presId="urn:microsoft.com/office/officeart/2008/layout/SquareAccentList"/>
    <dgm:cxn modelId="{F746CDE9-290F-4670-888C-22508AB7C270}" type="presParOf" srcId="{EFD0C6BA-B670-4D9D-904D-FB310506A074}" destId="{46F8D6E5-A43F-4270-9ACB-58C2167D02DA}" srcOrd="1" destOrd="0" presId="urn:microsoft.com/office/officeart/2008/layout/SquareAccentList"/>
    <dgm:cxn modelId="{BEE04812-08E6-4F68-903C-32C8FA94B3B7}" type="presParOf" srcId="{46F8D6E5-A43F-4270-9ACB-58C2167D02DA}" destId="{091A2437-5A30-46E7-9F0E-6D3042FC1958}" srcOrd="0" destOrd="0" presId="urn:microsoft.com/office/officeart/2008/layout/SquareAccentList"/>
    <dgm:cxn modelId="{F6D90F63-851E-4BB4-BC86-FA5F284FDBF7}" type="presParOf" srcId="{091A2437-5A30-46E7-9F0E-6D3042FC1958}" destId="{31913A80-7A95-484C-AF4F-1C1E4A431F05}" srcOrd="0" destOrd="0" presId="urn:microsoft.com/office/officeart/2008/layout/SquareAccentList"/>
    <dgm:cxn modelId="{254AA443-C97D-48FA-98B8-353B54DE68EE}" type="presParOf" srcId="{091A2437-5A30-46E7-9F0E-6D3042FC1958}" destId="{25AF4271-8212-4683-9F7F-E504C4098C48}" srcOrd="1" destOrd="0" presId="urn:microsoft.com/office/officeart/2008/layout/SquareAccentList"/>
    <dgm:cxn modelId="{E0776682-A095-4DA5-9628-EB0F370CB085}" type="presParOf" srcId="{46F8D6E5-A43F-4270-9ACB-58C2167D02DA}" destId="{D599927C-A593-47E9-939C-B3E090DD381F}" srcOrd="1" destOrd="0" presId="urn:microsoft.com/office/officeart/2008/layout/SquareAccentList"/>
    <dgm:cxn modelId="{14806763-33BC-4353-80E7-E8DCFED886A9}" type="presParOf" srcId="{D599927C-A593-47E9-939C-B3E090DD381F}" destId="{9DE8B736-EA32-483A-9662-468677D99696}" srcOrd="0" destOrd="0" presId="urn:microsoft.com/office/officeart/2008/layout/SquareAccentList"/>
    <dgm:cxn modelId="{6A671883-99C9-4DE3-90AC-64BBFA46C775}" type="presParOf" srcId="{D599927C-A593-47E9-939C-B3E090DD381F}" destId="{6298B59F-E3E9-4C25-8BBD-93F07AEB8B4C}" srcOrd="1" destOrd="0" presId="urn:microsoft.com/office/officeart/2008/layout/SquareAccentList"/>
    <dgm:cxn modelId="{6937B023-935B-4A23-B397-BFE9AF35AC6A}" type="presParOf" srcId="{46F8D6E5-A43F-4270-9ACB-58C2167D02DA}" destId="{F8880F96-E099-4CDD-9AF9-1A819C341A39}" srcOrd="2" destOrd="0" presId="urn:microsoft.com/office/officeart/2008/layout/SquareAccentList"/>
    <dgm:cxn modelId="{9DBDE675-93EB-461B-BD7E-DD92A693D229}" type="presParOf" srcId="{F8880F96-E099-4CDD-9AF9-1A819C341A39}" destId="{8631921F-4581-4453-BE1B-00066DF9C11F}" srcOrd="0" destOrd="0" presId="urn:microsoft.com/office/officeart/2008/layout/SquareAccentList"/>
    <dgm:cxn modelId="{2981A160-BFEA-4035-AE42-D6C80D1E7839}" type="presParOf" srcId="{F8880F96-E099-4CDD-9AF9-1A819C341A39}" destId="{0C7B0F06-E219-477D-8F8F-65A85445D2D3}" srcOrd="1" destOrd="0" presId="urn:microsoft.com/office/officeart/2008/layout/SquareAccentList"/>
    <dgm:cxn modelId="{7DF70D3C-3201-4892-9C85-2A5B712B1F7F}" type="presParOf" srcId="{9250E5FD-1F18-441C-9F47-E3DA45058B56}" destId="{D7DB5A38-2A97-4309-839E-EC2370AFCB90}" srcOrd="1" destOrd="0" presId="urn:microsoft.com/office/officeart/2008/layout/SquareAccentList"/>
    <dgm:cxn modelId="{34247230-AA12-4E2D-B214-A1A2BC9E96C2}" type="presParOf" srcId="{D7DB5A38-2A97-4309-839E-EC2370AFCB90}" destId="{DDCE2318-4B3C-4F3B-9F3C-11559CE6C45D}" srcOrd="0" destOrd="0" presId="urn:microsoft.com/office/officeart/2008/layout/SquareAccentList"/>
    <dgm:cxn modelId="{F2EA79B5-5244-41AE-90B4-4DC5E682A786}" type="presParOf" srcId="{DDCE2318-4B3C-4F3B-9F3C-11559CE6C45D}" destId="{EB7A4839-5376-4D0A-931E-AB8100DD1516}" srcOrd="0" destOrd="0" presId="urn:microsoft.com/office/officeart/2008/layout/SquareAccentList"/>
    <dgm:cxn modelId="{B46E96BE-8540-45EE-8A13-425F5EF5A02D}" type="presParOf" srcId="{DDCE2318-4B3C-4F3B-9F3C-11559CE6C45D}" destId="{777AFA45-1FDD-4538-BD44-AF363A4A1968}" srcOrd="1" destOrd="0" presId="urn:microsoft.com/office/officeart/2008/layout/SquareAccentList"/>
    <dgm:cxn modelId="{B37C5109-0B11-45AA-AD32-3021999AE72C}" type="presParOf" srcId="{DDCE2318-4B3C-4F3B-9F3C-11559CE6C45D}" destId="{4BB87E5A-EBC4-4B67-82C5-412995386AE2}" srcOrd="2" destOrd="0" presId="urn:microsoft.com/office/officeart/2008/layout/SquareAccentList"/>
    <dgm:cxn modelId="{CEB57253-7B72-4715-A34B-6C99DEB9D4A1}" type="presParOf" srcId="{D7DB5A38-2A97-4309-839E-EC2370AFCB90}" destId="{E50D20E1-1C2F-4538-9A1A-E964E5D93BFA}" srcOrd="1" destOrd="0" presId="urn:microsoft.com/office/officeart/2008/layout/SquareAccentList"/>
    <dgm:cxn modelId="{91AC31FF-DD56-43AF-B829-5E71A5B6F3C1}" type="presParOf" srcId="{E50D20E1-1C2F-4538-9A1A-E964E5D93BFA}" destId="{74AE9B80-9291-4194-8060-D1A20D312EDA}" srcOrd="0" destOrd="0" presId="urn:microsoft.com/office/officeart/2008/layout/SquareAccentList"/>
    <dgm:cxn modelId="{75049406-EB7E-4427-8C8B-9DDD7ED2E244}" type="presParOf" srcId="{74AE9B80-9291-4194-8060-D1A20D312EDA}" destId="{84F749AE-EDBA-4A25-AA9E-7F8C0545895E}" srcOrd="0" destOrd="0" presId="urn:microsoft.com/office/officeart/2008/layout/SquareAccentList"/>
    <dgm:cxn modelId="{981B7275-2D39-40E6-8B62-79A12220D03B}" type="presParOf" srcId="{74AE9B80-9291-4194-8060-D1A20D312EDA}" destId="{D76DACC8-980B-48B9-A83C-76BFA035F676}" srcOrd="1" destOrd="0" presId="urn:microsoft.com/office/officeart/2008/layout/SquareAccentList"/>
    <dgm:cxn modelId="{80884B49-4DE9-4488-AC38-9E3854A03A5C}" type="presParOf" srcId="{E50D20E1-1C2F-4538-9A1A-E964E5D93BFA}" destId="{9CA151FB-A838-4751-A639-0B38D98FC3E4}" srcOrd="1" destOrd="0" presId="urn:microsoft.com/office/officeart/2008/layout/SquareAccentList"/>
    <dgm:cxn modelId="{06C555DC-0256-43ED-89F7-0F5F57F16D5B}" type="presParOf" srcId="{9CA151FB-A838-4751-A639-0B38D98FC3E4}" destId="{88C7946C-F050-4370-9C7A-83C3D3C79D03}" srcOrd="0" destOrd="0" presId="urn:microsoft.com/office/officeart/2008/layout/SquareAccentList"/>
    <dgm:cxn modelId="{3CF88D40-DCD2-4DFA-AD2D-E0C61D100C70}" type="presParOf" srcId="{9CA151FB-A838-4751-A639-0B38D98FC3E4}" destId="{6EB0FD18-CD02-4F88-BC83-FF6E47971B47}" srcOrd="1" destOrd="0" presId="urn:microsoft.com/office/officeart/2008/layout/SquareAccentList"/>
    <dgm:cxn modelId="{F55EB53C-5686-490A-899A-05C75A0C84A1}" type="presParOf" srcId="{E50D20E1-1C2F-4538-9A1A-E964E5D93BFA}" destId="{A3AFD9C4-9AD7-4581-9D9B-98E45B27953D}" srcOrd="2" destOrd="0" presId="urn:microsoft.com/office/officeart/2008/layout/SquareAccentList"/>
    <dgm:cxn modelId="{D863AF46-FF09-470B-AC80-0E3897ED3A6D}" type="presParOf" srcId="{A3AFD9C4-9AD7-4581-9D9B-98E45B27953D}" destId="{D1969523-1835-4D86-BC5B-BAF9A85F68D0}" srcOrd="0" destOrd="0" presId="urn:microsoft.com/office/officeart/2008/layout/SquareAccentList"/>
    <dgm:cxn modelId="{BB154628-588C-4609-8A05-FBE0A6739DD5}" type="presParOf" srcId="{A3AFD9C4-9AD7-4581-9D9B-98E45B27953D}" destId="{9A2ABA4E-0FD3-43CC-B110-9D39D2B5C044}"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0178E3-A92D-48B0-8D82-1092B15D4CCB}" type="doc">
      <dgm:prSet loTypeId="urn:microsoft.com/office/officeart/2005/8/layout/hList7" loCatId="list" qsTypeId="urn:microsoft.com/office/officeart/2005/8/quickstyle/simple3" qsCatId="simple" csTypeId="urn:microsoft.com/office/officeart/2005/8/colors/accent1_2" csCatId="accent1" phldr="1"/>
      <dgm:spPr/>
    </dgm:pt>
    <dgm:pt modelId="{38E5E111-161A-4812-BC24-EDB30C852F31}">
      <dgm:prSet phldrT="[Texto]"/>
      <dgm:spPr/>
      <dgm:t>
        <a:bodyPr/>
        <a:lstStyle/>
        <a:p>
          <a:r>
            <a:rPr lang="es-EC" dirty="0" smtClean="0"/>
            <a:t>Interfaz interactiva VI es </a:t>
          </a:r>
          <a:r>
            <a:rPr lang="es-EC" b="1" dirty="0" smtClean="0"/>
            <a:t>Panel Frontal</a:t>
          </a:r>
          <a:r>
            <a:rPr lang="es-EC" dirty="0" smtClean="0"/>
            <a:t>, contiene botones,  pulsadores, graficas , indicadores como instrumento físico</a:t>
          </a:r>
          <a:endParaRPr lang="es-EC" dirty="0"/>
        </a:p>
      </dgm:t>
    </dgm:pt>
    <dgm:pt modelId="{82A9ACB1-8612-46BE-BE0F-2A2EDE8F88FB}" type="parTrans" cxnId="{A36E1722-1546-408F-A000-76C1CEFCE739}">
      <dgm:prSet/>
      <dgm:spPr/>
      <dgm:t>
        <a:bodyPr/>
        <a:lstStyle/>
        <a:p>
          <a:endParaRPr lang="es-EC"/>
        </a:p>
      </dgm:t>
    </dgm:pt>
    <dgm:pt modelId="{009A11B3-9BDA-4CD8-9612-B9FF12F0C337}" type="sibTrans" cxnId="{A36E1722-1546-408F-A000-76C1CEFCE739}">
      <dgm:prSet/>
      <dgm:spPr/>
      <dgm:t>
        <a:bodyPr/>
        <a:lstStyle/>
        <a:p>
          <a:endParaRPr lang="es-EC"/>
        </a:p>
      </dgm:t>
    </dgm:pt>
    <dgm:pt modelId="{233FC8A3-E334-4AF5-81A6-535E4527AD26}">
      <dgm:prSet phldrT="[Texto]"/>
      <dgm:spPr/>
      <dgm:t>
        <a:bodyPr/>
        <a:lstStyle/>
        <a:p>
          <a:r>
            <a:rPr lang="es-EC" dirty="0" smtClean="0"/>
            <a:t>VI recibe instrucciones de un </a:t>
          </a:r>
          <a:r>
            <a:rPr lang="es-EC" b="1" dirty="0" smtClean="0"/>
            <a:t>diagrama de bloques</a:t>
          </a:r>
          <a:r>
            <a:rPr lang="es-EC" dirty="0" smtClean="0"/>
            <a:t> que se construye  en código G. es el código fuente del programa</a:t>
          </a:r>
          <a:endParaRPr lang="es-EC" dirty="0"/>
        </a:p>
      </dgm:t>
    </dgm:pt>
    <dgm:pt modelId="{838F9184-F374-40A9-85A8-D7273ED01679}" type="parTrans" cxnId="{15B00BB4-9094-47C5-851E-B65ACCFBCEE8}">
      <dgm:prSet/>
      <dgm:spPr/>
      <dgm:t>
        <a:bodyPr/>
        <a:lstStyle/>
        <a:p>
          <a:endParaRPr lang="es-EC"/>
        </a:p>
      </dgm:t>
    </dgm:pt>
    <dgm:pt modelId="{6AC091DC-75DF-4399-87CB-39C87CB05A58}" type="sibTrans" cxnId="{15B00BB4-9094-47C5-851E-B65ACCFBCEE8}">
      <dgm:prSet/>
      <dgm:spPr/>
      <dgm:t>
        <a:bodyPr/>
        <a:lstStyle/>
        <a:p>
          <a:endParaRPr lang="es-EC"/>
        </a:p>
      </dgm:t>
    </dgm:pt>
    <dgm:pt modelId="{671F6764-EFD3-4646-BEB7-1B03BB235286}">
      <dgm:prSet phldrT="[Texto]"/>
      <dgm:spPr/>
      <dgm:t>
        <a:bodyPr/>
        <a:lstStyle/>
        <a:p>
          <a:r>
            <a:rPr lang="es-EC" dirty="0" smtClean="0"/>
            <a:t>Los VIs son </a:t>
          </a:r>
          <a:r>
            <a:rPr lang="es-EC" b="1" dirty="0" smtClean="0"/>
            <a:t>jerárquicos y modulares</a:t>
          </a:r>
        </a:p>
        <a:p>
          <a:r>
            <a:rPr lang="es-EC" dirty="0" smtClean="0"/>
            <a:t>Cuando un VI se usa dentro de otro VI, se denominan subVI. </a:t>
          </a:r>
          <a:endParaRPr lang="es-EC" dirty="0"/>
        </a:p>
      </dgm:t>
    </dgm:pt>
    <dgm:pt modelId="{8AA129F4-60DC-49C3-B466-A1AC49E7892C}" type="parTrans" cxnId="{43CBF56C-8160-4A2D-A4BA-6A93989B177E}">
      <dgm:prSet/>
      <dgm:spPr/>
      <dgm:t>
        <a:bodyPr/>
        <a:lstStyle/>
        <a:p>
          <a:endParaRPr lang="es-EC"/>
        </a:p>
      </dgm:t>
    </dgm:pt>
    <dgm:pt modelId="{83040150-EE09-42E0-A919-1F28907948F2}" type="sibTrans" cxnId="{43CBF56C-8160-4A2D-A4BA-6A93989B177E}">
      <dgm:prSet/>
      <dgm:spPr/>
      <dgm:t>
        <a:bodyPr/>
        <a:lstStyle/>
        <a:p>
          <a:endParaRPr lang="es-EC"/>
        </a:p>
      </dgm:t>
    </dgm:pt>
    <dgm:pt modelId="{61656455-1663-4E5E-8184-DC3BDBDB8C59}" type="pres">
      <dgm:prSet presAssocID="{340178E3-A92D-48B0-8D82-1092B15D4CCB}" presName="Name0" presStyleCnt="0">
        <dgm:presLayoutVars>
          <dgm:dir/>
          <dgm:resizeHandles val="exact"/>
        </dgm:presLayoutVars>
      </dgm:prSet>
      <dgm:spPr/>
    </dgm:pt>
    <dgm:pt modelId="{7D1D73A3-7892-4754-8298-A17646D54358}" type="pres">
      <dgm:prSet presAssocID="{340178E3-A92D-48B0-8D82-1092B15D4CCB}" presName="fgShape" presStyleLbl="fgShp" presStyleIdx="0" presStyleCnt="1"/>
      <dgm:spPr/>
    </dgm:pt>
    <dgm:pt modelId="{D7D0C5E6-C1F4-4FF3-9FDD-61DB8FEFC632}" type="pres">
      <dgm:prSet presAssocID="{340178E3-A92D-48B0-8D82-1092B15D4CCB}" presName="linComp" presStyleCnt="0"/>
      <dgm:spPr/>
    </dgm:pt>
    <dgm:pt modelId="{8CD292B0-9040-46C1-B24C-0967FAC78322}" type="pres">
      <dgm:prSet presAssocID="{38E5E111-161A-4812-BC24-EDB30C852F31}" presName="compNode" presStyleCnt="0"/>
      <dgm:spPr/>
    </dgm:pt>
    <dgm:pt modelId="{513E7FB8-519E-4030-BC61-44FE6C549580}" type="pres">
      <dgm:prSet presAssocID="{38E5E111-161A-4812-BC24-EDB30C852F31}" presName="bkgdShape" presStyleLbl="node1" presStyleIdx="0" presStyleCnt="3"/>
      <dgm:spPr/>
      <dgm:t>
        <a:bodyPr/>
        <a:lstStyle/>
        <a:p>
          <a:endParaRPr lang="es-EC"/>
        </a:p>
      </dgm:t>
    </dgm:pt>
    <dgm:pt modelId="{C899121D-E6EB-4FF2-8651-4E6C7A549BA8}" type="pres">
      <dgm:prSet presAssocID="{38E5E111-161A-4812-BC24-EDB30C852F31}" presName="nodeTx" presStyleLbl="node1" presStyleIdx="0" presStyleCnt="3">
        <dgm:presLayoutVars>
          <dgm:bulletEnabled val="1"/>
        </dgm:presLayoutVars>
      </dgm:prSet>
      <dgm:spPr/>
      <dgm:t>
        <a:bodyPr/>
        <a:lstStyle/>
        <a:p>
          <a:endParaRPr lang="es-EC"/>
        </a:p>
      </dgm:t>
    </dgm:pt>
    <dgm:pt modelId="{3369F728-B444-40FD-8BC6-89C582516451}" type="pres">
      <dgm:prSet presAssocID="{38E5E111-161A-4812-BC24-EDB30C852F31}" presName="invisiNode" presStyleLbl="node1" presStyleIdx="0" presStyleCnt="3"/>
      <dgm:spPr/>
    </dgm:pt>
    <dgm:pt modelId="{8C6E4DC0-313A-43D9-A4B9-AD95801FC9F4}" type="pres">
      <dgm:prSet presAssocID="{38E5E111-161A-4812-BC24-EDB30C852F31}" presName="imagNode" presStyleLbl="fgImgPlace1" presStyleIdx="0" presStyleCnt="3" custScaleX="118710" custScaleY="108724"/>
      <dgm:spPr>
        <a:blipFill dpi="0" rotWithShape="1">
          <a:blip xmlns:r="http://schemas.openxmlformats.org/officeDocument/2006/relationships" r:embed="rId1"/>
          <a:srcRect/>
          <a:stretch>
            <a:fillRect l="15291" t="13912" r="16636" b="2123"/>
          </a:stretch>
        </a:blipFill>
      </dgm:spPr>
    </dgm:pt>
    <dgm:pt modelId="{B27E9F9A-818D-4AF7-976D-19A0FA92BD65}" type="pres">
      <dgm:prSet presAssocID="{009A11B3-9BDA-4CD8-9612-B9FF12F0C337}" presName="sibTrans" presStyleLbl="sibTrans2D1" presStyleIdx="0" presStyleCnt="0"/>
      <dgm:spPr/>
      <dgm:t>
        <a:bodyPr/>
        <a:lstStyle/>
        <a:p>
          <a:endParaRPr lang="es-EC"/>
        </a:p>
      </dgm:t>
    </dgm:pt>
    <dgm:pt modelId="{D477E0D9-4636-43CC-A41A-852E1221FDB0}" type="pres">
      <dgm:prSet presAssocID="{233FC8A3-E334-4AF5-81A6-535E4527AD26}" presName="compNode" presStyleCnt="0"/>
      <dgm:spPr/>
    </dgm:pt>
    <dgm:pt modelId="{989340EB-4B4F-40EC-875F-4196E38F4229}" type="pres">
      <dgm:prSet presAssocID="{233FC8A3-E334-4AF5-81A6-535E4527AD26}" presName="bkgdShape" presStyleLbl="node1" presStyleIdx="1" presStyleCnt="3" custLinFactNeighborX="-563"/>
      <dgm:spPr/>
      <dgm:t>
        <a:bodyPr/>
        <a:lstStyle/>
        <a:p>
          <a:endParaRPr lang="es-EC"/>
        </a:p>
      </dgm:t>
    </dgm:pt>
    <dgm:pt modelId="{6690C6F0-14DC-42C4-905D-75F30A48D683}" type="pres">
      <dgm:prSet presAssocID="{233FC8A3-E334-4AF5-81A6-535E4527AD26}" presName="nodeTx" presStyleLbl="node1" presStyleIdx="1" presStyleCnt="3">
        <dgm:presLayoutVars>
          <dgm:bulletEnabled val="1"/>
        </dgm:presLayoutVars>
      </dgm:prSet>
      <dgm:spPr/>
      <dgm:t>
        <a:bodyPr/>
        <a:lstStyle/>
        <a:p>
          <a:endParaRPr lang="es-EC"/>
        </a:p>
      </dgm:t>
    </dgm:pt>
    <dgm:pt modelId="{5BE26AC9-6159-46AA-A096-7FC392A74B73}" type="pres">
      <dgm:prSet presAssocID="{233FC8A3-E334-4AF5-81A6-535E4527AD26}" presName="invisiNode" presStyleLbl="node1" presStyleIdx="1" presStyleCnt="3"/>
      <dgm:spPr/>
    </dgm:pt>
    <dgm:pt modelId="{7F1C0B24-C072-4C9A-B0BE-4C2E91485E43}" type="pres">
      <dgm:prSet presAssocID="{233FC8A3-E334-4AF5-81A6-535E4527AD26}" presName="imagNode" presStyleLbl="fgImgPlace1" presStyleIdx="1" presStyleCnt="3" custScaleX="102920" custScaleY="98082" custLinFactNeighborX="1824" custLinFactNeighborY="-13656"/>
      <dgm:spPr>
        <a:blipFill dpi="0" rotWithShape="1">
          <a:blip xmlns:r="http://schemas.openxmlformats.org/officeDocument/2006/relationships" r:embed="rId2"/>
          <a:srcRect/>
          <a:stretch>
            <a:fillRect l="16660" t="17479" r="13753" b="-8213"/>
          </a:stretch>
        </a:blipFill>
      </dgm:spPr>
    </dgm:pt>
    <dgm:pt modelId="{E3CB9E08-32EA-4BFF-A0D2-20483B73CBA8}" type="pres">
      <dgm:prSet presAssocID="{6AC091DC-75DF-4399-87CB-39C87CB05A58}" presName="sibTrans" presStyleLbl="sibTrans2D1" presStyleIdx="0" presStyleCnt="0"/>
      <dgm:spPr/>
      <dgm:t>
        <a:bodyPr/>
        <a:lstStyle/>
        <a:p>
          <a:endParaRPr lang="es-EC"/>
        </a:p>
      </dgm:t>
    </dgm:pt>
    <dgm:pt modelId="{831E8872-B7BF-4E14-B933-F6925D45365F}" type="pres">
      <dgm:prSet presAssocID="{671F6764-EFD3-4646-BEB7-1B03BB235286}" presName="compNode" presStyleCnt="0"/>
      <dgm:spPr/>
    </dgm:pt>
    <dgm:pt modelId="{180F8170-998F-41BC-892F-C3838F9ED694}" type="pres">
      <dgm:prSet presAssocID="{671F6764-EFD3-4646-BEB7-1B03BB235286}" presName="bkgdShape" presStyleLbl="node1" presStyleIdx="2" presStyleCnt="3"/>
      <dgm:spPr/>
      <dgm:t>
        <a:bodyPr/>
        <a:lstStyle/>
        <a:p>
          <a:endParaRPr lang="es-EC"/>
        </a:p>
      </dgm:t>
    </dgm:pt>
    <dgm:pt modelId="{419F3946-739F-414D-8EC6-4CB0AFDE7BFC}" type="pres">
      <dgm:prSet presAssocID="{671F6764-EFD3-4646-BEB7-1B03BB235286}" presName="nodeTx" presStyleLbl="node1" presStyleIdx="2" presStyleCnt="3">
        <dgm:presLayoutVars>
          <dgm:bulletEnabled val="1"/>
        </dgm:presLayoutVars>
      </dgm:prSet>
      <dgm:spPr/>
      <dgm:t>
        <a:bodyPr/>
        <a:lstStyle/>
        <a:p>
          <a:endParaRPr lang="es-EC"/>
        </a:p>
      </dgm:t>
    </dgm:pt>
    <dgm:pt modelId="{FA252FC6-DB3C-4C0E-8455-8ABAD74F39B1}" type="pres">
      <dgm:prSet presAssocID="{671F6764-EFD3-4646-BEB7-1B03BB235286}" presName="invisiNode" presStyleLbl="node1" presStyleIdx="2" presStyleCnt="3"/>
      <dgm:spPr/>
    </dgm:pt>
    <dgm:pt modelId="{1C1C7FEA-7AD1-4D56-8CB1-FC0A31620F37}" type="pres">
      <dgm:prSet presAssocID="{671F6764-EFD3-4646-BEB7-1B03BB235286}" presName="imagNode" presStyleLbl="fgImgPlace1" presStyleIdx="2" presStyleCnt="3"/>
      <dgm:spPr>
        <a:blipFill dpi="0" rotWithShape="1">
          <a:blip xmlns:r="http://schemas.openxmlformats.org/officeDocument/2006/relationships" r:embed="rId3"/>
          <a:srcRect/>
          <a:stretch>
            <a:fillRect l="28081" t="-43875" r="-28081" b="43875"/>
          </a:stretch>
        </a:blipFill>
      </dgm:spPr>
    </dgm:pt>
  </dgm:ptLst>
  <dgm:cxnLst>
    <dgm:cxn modelId="{15B00BB4-9094-47C5-851E-B65ACCFBCEE8}" srcId="{340178E3-A92D-48B0-8D82-1092B15D4CCB}" destId="{233FC8A3-E334-4AF5-81A6-535E4527AD26}" srcOrd="1" destOrd="0" parTransId="{838F9184-F374-40A9-85A8-D7273ED01679}" sibTransId="{6AC091DC-75DF-4399-87CB-39C87CB05A58}"/>
    <dgm:cxn modelId="{CB3BD4B9-AC9B-4295-BF64-DE879B434498}" type="presOf" srcId="{340178E3-A92D-48B0-8D82-1092B15D4CCB}" destId="{61656455-1663-4E5E-8184-DC3BDBDB8C59}" srcOrd="0" destOrd="0" presId="urn:microsoft.com/office/officeart/2005/8/layout/hList7"/>
    <dgm:cxn modelId="{10E0ABE6-3F5F-42C2-B8E8-CE3BAFE30675}" type="presOf" srcId="{233FC8A3-E334-4AF5-81A6-535E4527AD26}" destId="{989340EB-4B4F-40EC-875F-4196E38F4229}" srcOrd="0" destOrd="0" presId="urn:microsoft.com/office/officeart/2005/8/layout/hList7"/>
    <dgm:cxn modelId="{CAC436B3-B173-424D-BBE7-F606D6F05AFF}" type="presOf" srcId="{38E5E111-161A-4812-BC24-EDB30C852F31}" destId="{513E7FB8-519E-4030-BC61-44FE6C549580}" srcOrd="0" destOrd="0" presId="urn:microsoft.com/office/officeart/2005/8/layout/hList7"/>
    <dgm:cxn modelId="{25E2B011-BE9E-45D2-A6D1-BF17F3A34AC2}" type="presOf" srcId="{6AC091DC-75DF-4399-87CB-39C87CB05A58}" destId="{E3CB9E08-32EA-4BFF-A0D2-20483B73CBA8}" srcOrd="0" destOrd="0" presId="urn:microsoft.com/office/officeart/2005/8/layout/hList7"/>
    <dgm:cxn modelId="{D6982A80-98C5-4D29-86C9-A1D2A129C28B}" type="presOf" srcId="{38E5E111-161A-4812-BC24-EDB30C852F31}" destId="{C899121D-E6EB-4FF2-8651-4E6C7A549BA8}" srcOrd="1" destOrd="0" presId="urn:microsoft.com/office/officeart/2005/8/layout/hList7"/>
    <dgm:cxn modelId="{3E6422B7-1F0D-43EC-89F1-832807430668}" type="presOf" srcId="{233FC8A3-E334-4AF5-81A6-535E4527AD26}" destId="{6690C6F0-14DC-42C4-905D-75F30A48D683}" srcOrd="1" destOrd="0" presId="urn:microsoft.com/office/officeart/2005/8/layout/hList7"/>
    <dgm:cxn modelId="{43CBF56C-8160-4A2D-A4BA-6A93989B177E}" srcId="{340178E3-A92D-48B0-8D82-1092B15D4CCB}" destId="{671F6764-EFD3-4646-BEB7-1B03BB235286}" srcOrd="2" destOrd="0" parTransId="{8AA129F4-60DC-49C3-B466-A1AC49E7892C}" sibTransId="{83040150-EE09-42E0-A919-1F28907948F2}"/>
    <dgm:cxn modelId="{A36E1722-1546-408F-A000-76C1CEFCE739}" srcId="{340178E3-A92D-48B0-8D82-1092B15D4CCB}" destId="{38E5E111-161A-4812-BC24-EDB30C852F31}" srcOrd="0" destOrd="0" parTransId="{82A9ACB1-8612-46BE-BE0F-2A2EDE8F88FB}" sibTransId="{009A11B3-9BDA-4CD8-9612-B9FF12F0C337}"/>
    <dgm:cxn modelId="{73172E5C-FAFE-4127-9C82-B6350CAE355F}" type="presOf" srcId="{009A11B3-9BDA-4CD8-9612-B9FF12F0C337}" destId="{B27E9F9A-818D-4AF7-976D-19A0FA92BD65}" srcOrd="0" destOrd="0" presId="urn:microsoft.com/office/officeart/2005/8/layout/hList7"/>
    <dgm:cxn modelId="{02B04804-A183-4229-9E25-A19ACAFC4C4E}" type="presOf" srcId="{671F6764-EFD3-4646-BEB7-1B03BB235286}" destId="{419F3946-739F-414D-8EC6-4CB0AFDE7BFC}" srcOrd="1" destOrd="0" presId="urn:microsoft.com/office/officeart/2005/8/layout/hList7"/>
    <dgm:cxn modelId="{E0D53DEC-BBDC-4AB4-BA02-A0AF3A1EC603}" type="presOf" srcId="{671F6764-EFD3-4646-BEB7-1B03BB235286}" destId="{180F8170-998F-41BC-892F-C3838F9ED694}" srcOrd="0" destOrd="0" presId="urn:microsoft.com/office/officeart/2005/8/layout/hList7"/>
    <dgm:cxn modelId="{C5C43C8D-A3EC-43C9-8585-7C6CD5BC1D64}" type="presParOf" srcId="{61656455-1663-4E5E-8184-DC3BDBDB8C59}" destId="{7D1D73A3-7892-4754-8298-A17646D54358}" srcOrd="0" destOrd="0" presId="urn:microsoft.com/office/officeart/2005/8/layout/hList7"/>
    <dgm:cxn modelId="{0F3FA41A-9467-4844-9C1B-83714B674E39}" type="presParOf" srcId="{61656455-1663-4E5E-8184-DC3BDBDB8C59}" destId="{D7D0C5E6-C1F4-4FF3-9FDD-61DB8FEFC632}" srcOrd="1" destOrd="0" presId="urn:microsoft.com/office/officeart/2005/8/layout/hList7"/>
    <dgm:cxn modelId="{68D824EC-DB23-4277-9D4A-C3915F59E443}" type="presParOf" srcId="{D7D0C5E6-C1F4-4FF3-9FDD-61DB8FEFC632}" destId="{8CD292B0-9040-46C1-B24C-0967FAC78322}" srcOrd="0" destOrd="0" presId="urn:microsoft.com/office/officeart/2005/8/layout/hList7"/>
    <dgm:cxn modelId="{C8A3CFE6-3BF3-4EE2-9023-601D3FDAA84E}" type="presParOf" srcId="{8CD292B0-9040-46C1-B24C-0967FAC78322}" destId="{513E7FB8-519E-4030-BC61-44FE6C549580}" srcOrd="0" destOrd="0" presId="urn:microsoft.com/office/officeart/2005/8/layout/hList7"/>
    <dgm:cxn modelId="{4684A007-EA58-42B0-A4FB-7A821A1A0BAF}" type="presParOf" srcId="{8CD292B0-9040-46C1-B24C-0967FAC78322}" destId="{C899121D-E6EB-4FF2-8651-4E6C7A549BA8}" srcOrd="1" destOrd="0" presId="urn:microsoft.com/office/officeart/2005/8/layout/hList7"/>
    <dgm:cxn modelId="{A55CE0C3-D1D4-4FF4-B33F-10CC2E55F13B}" type="presParOf" srcId="{8CD292B0-9040-46C1-B24C-0967FAC78322}" destId="{3369F728-B444-40FD-8BC6-89C582516451}" srcOrd="2" destOrd="0" presId="urn:microsoft.com/office/officeart/2005/8/layout/hList7"/>
    <dgm:cxn modelId="{84016BF4-CC2F-48CF-8715-BBCECC635DFF}" type="presParOf" srcId="{8CD292B0-9040-46C1-B24C-0967FAC78322}" destId="{8C6E4DC0-313A-43D9-A4B9-AD95801FC9F4}" srcOrd="3" destOrd="0" presId="urn:microsoft.com/office/officeart/2005/8/layout/hList7"/>
    <dgm:cxn modelId="{D4D7C0F1-B112-4FE9-9E80-DF1F31BB9C3C}" type="presParOf" srcId="{D7D0C5E6-C1F4-4FF3-9FDD-61DB8FEFC632}" destId="{B27E9F9A-818D-4AF7-976D-19A0FA92BD65}" srcOrd="1" destOrd="0" presId="urn:microsoft.com/office/officeart/2005/8/layout/hList7"/>
    <dgm:cxn modelId="{EA1A5448-B006-4D6E-BC39-150AEB7B9677}" type="presParOf" srcId="{D7D0C5E6-C1F4-4FF3-9FDD-61DB8FEFC632}" destId="{D477E0D9-4636-43CC-A41A-852E1221FDB0}" srcOrd="2" destOrd="0" presId="urn:microsoft.com/office/officeart/2005/8/layout/hList7"/>
    <dgm:cxn modelId="{151572B7-E4C9-419F-9C2C-59D7E5FF94A2}" type="presParOf" srcId="{D477E0D9-4636-43CC-A41A-852E1221FDB0}" destId="{989340EB-4B4F-40EC-875F-4196E38F4229}" srcOrd="0" destOrd="0" presId="urn:microsoft.com/office/officeart/2005/8/layout/hList7"/>
    <dgm:cxn modelId="{67B19F30-2957-47E2-A418-2DA13696889B}" type="presParOf" srcId="{D477E0D9-4636-43CC-A41A-852E1221FDB0}" destId="{6690C6F0-14DC-42C4-905D-75F30A48D683}" srcOrd="1" destOrd="0" presId="urn:microsoft.com/office/officeart/2005/8/layout/hList7"/>
    <dgm:cxn modelId="{03A342E3-65A7-4CF9-80F2-E1941D64F3A4}" type="presParOf" srcId="{D477E0D9-4636-43CC-A41A-852E1221FDB0}" destId="{5BE26AC9-6159-46AA-A096-7FC392A74B73}" srcOrd="2" destOrd="0" presId="urn:microsoft.com/office/officeart/2005/8/layout/hList7"/>
    <dgm:cxn modelId="{EFC7DBAA-B406-4CF0-8F1A-9172EDAEB6FA}" type="presParOf" srcId="{D477E0D9-4636-43CC-A41A-852E1221FDB0}" destId="{7F1C0B24-C072-4C9A-B0BE-4C2E91485E43}" srcOrd="3" destOrd="0" presId="urn:microsoft.com/office/officeart/2005/8/layout/hList7"/>
    <dgm:cxn modelId="{699B9101-E23B-4964-8DD3-B5BC67C4C844}" type="presParOf" srcId="{D7D0C5E6-C1F4-4FF3-9FDD-61DB8FEFC632}" destId="{E3CB9E08-32EA-4BFF-A0D2-20483B73CBA8}" srcOrd="3" destOrd="0" presId="urn:microsoft.com/office/officeart/2005/8/layout/hList7"/>
    <dgm:cxn modelId="{7B52E273-8E50-40F4-AA46-6B8468F4C489}" type="presParOf" srcId="{D7D0C5E6-C1F4-4FF3-9FDD-61DB8FEFC632}" destId="{831E8872-B7BF-4E14-B933-F6925D45365F}" srcOrd="4" destOrd="0" presId="urn:microsoft.com/office/officeart/2005/8/layout/hList7"/>
    <dgm:cxn modelId="{D2BD791C-195D-457A-B389-080F0A5DA2F3}" type="presParOf" srcId="{831E8872-B7BF-4E14-B933-F6925D45365F}" destId="{180F8170-998F-41BC-892F-C3838F9ED694}" srcOrd="0" destOrd="0" presId="urn:microsoft.com/office/officeart/2005/8/layout/hList7"/>
    <dgm:cxn modelId="{2F879C3B-963D-44A6-AB46-938E055353AD}" type="presParOf" srcId="{831E8872-B7BF-4E14-B933-F6925D45365F}" destId="{419F3946-739F-414D-8EC6-4CB0AFDE7BFC}" srcOrd="1" destOrd="0" presId="urn:microsoft.com/office/officeart/2005/8/layout/hList7"/>
    <dgm:cxn modelId="{86031603-13F4-4081-84DA-E52A71C156C0}" type="presParOf" srcId="{831E8872-B7BF-4E14-B933-F6925D45365F}" destId="{FA252FC6-DB3C-4C0E-8455-8ABAD74F39B1}" srcOrd="2" destOrd="0" presId="urn:microsoft.com/office/officeart/2005/8/layout/hList7"/>
    <dgm:cxn modelId="{5A677AB0-FD76-41B9-A8BD-8E9B7DB909C2}" type="presParOf" srcId="{831E8872-B7BF-4E14-B933-F6925D45365F}" destId="{1C1C7FEA-7AD1-4D56-8CB1-FC0A31620F3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19F19A-F5C2-4E42-9994-8D9F638A0C6A}" type="doc">
      <dgm:prSet loTypeId="urn:microsoft.com/office/officeart/2005/8/layout/StepDownProcess" loCatId="process" qsTypeId="urn:microsoft.com/office/officeart/2005/8/quickstyle/simple3" qsCatId="simple" csTypeId="urn:microsoft.com/office/officeart/2005/8/colors/accent2_5" csCatId="accent2" phldr="1"/>
      <dgm:spPr/>
      <dgm:t>
        <a:bodyPr/>
        <a:lstStyle/>
        <a:p>
          <a:endParaRPr lang="es-EC"/>
        </a:p>
      </dgm:t>
    </dgm:pt>
    <dgm:pt modelId="{5968D2B1-8F29-4D96-8F13-B6ADB21944C8}">
      <dgm:prSet phldrT="[Texto]" custT="1"/>
      <dgm:spPr/>
      <dgm:t>
        <a:bodyPr/>
        <a:lstStyle/>
        <a:p>
          <a:r>
            <a:rPr lang="es-EC" sz="700" b="0"/>
            <a:t>SENSORES</a:t>
          </a:r>
        </a:p>
      </dgm:t>
    </dgm:pt>
    <dgm:pt modelId="{5EE5F305-D90B-4710-A9C5-CD8BEA43A65F}" type="parTrans" cxnId="{8050D59F-D095-40D0-95B5-2C3936F5DD4B}">
      <dgm:prSet/>
      <dgm:spPr/>
      <dgm:t>
        <a:bodyPr/>
        <a:lstStyle/>
        <a:p>
          <a:endParaRPr lang="es-EC" b="0"/>
        </a:p>
      </dgm:t>
    </dgm:pt>
    <dgm:pt modelId="{520713C6-A5B2-4187-BBF4-0704CFB3ECB7}" type="sibTrans" cxnId="{8050D59F-D095-40D0-95B5-2C3936F5DD4B}">
      <dgm:prSet/>
      <dgm:spPr/>
      <dgm:t>
        <a:bodyPr/>
        <a:lstStyle/>
        <a:p>
          <a:endParaRPr lang="es-EC" b="0"/>
        </a:p>
      </dgm:t>
    </dgm:pt>
    <dgm:pt modelId="{64D21D0C-2982-4571-893E-05E542AE0EF4}">
      <dgm:prSet phldrT="[Texto]" custT="1"/>
      <dgm:spPr/>
      <dgm:t>
        <a:bodyPr/>
        <a:lstStyle/>
        <a:p>
          <a:r>
            <a:rPr lang="es-EC" sz="700" b="0"/>
            <a:t>ACONDICIONADOR DE SEÑAL</a:t>
          </a:r>
        </a:p>
      </dgm:t>
    </dgm:pt>
    <dgm:pt modelId="{D87CCC62-ABFD-4CA8-B1CF-6CB7975897FB}" type="parTrans" cxnId="{92298070-FC45-43D2-B769-B84A3EDD9F2E}">
      <dgm:prSet/>
      <dgm:spPr/>
      <dgm:t>
        <a:bodyPr/>
        <a:lstStyle/>
        <a:p>
          <a:endParaRPr lang="es-EC" b="0"/>
        </a:p>
      </dgm:t>
    </dgm:pt>
    <dgm:pt modelId="{9BD3DAF5-D078-43B9-8C04-CD78A5818245}" type="sibTrans" cxnId="{92298070-FC45-43D2-B769-B84A3EDD9F2E}">
      <dgm:prSet/>
      <dgm:spPr/>
      <dgm:t>
        <a:bodyPr/>
        <a:lstStyle/>
        <a:p>
          <a:endParaRPr lang="es-EC" b="0"/>
        </a:p>
      </dgm:t>
    </dgm:pt>
    <dgm:pt modelId="{5FD4B99A-0496-4ED1-84AD-DF43609ED38F}">
      <dgm:prSet phldrT="[Texto]" custT="1"/>
      <dgm:spPr/>
      <dgm:t>
        <a:bodyPr/>
        <a:lstStyle/>
        <a:p>
          <a:r>
            <a:rPr lang="es-EC" sz="700" b="0"/>
            <a:t>PLACA DE ADQUISICION DE DATOS</a:t>
          </a:r>
        </a:p>
      </dgm:t>
    </dgm:pt>
    <dgm:pt modelId="{C71FCDE8-CAF8-43AE-8F2F-E2FC18209F80}" type="parTrans" cxnId="{CD31CACF-2595-4571-A7B2-FE829A1E3344}">
      <dgm:prSet/>
      <dgm:spPr/>
      <dgm:t>
        <a:bodyPr/>
        <a:lstStyle/>
        <a:p>
          <a:endParaRPr lang="es-EC" b="0"/>
        </a:p>
      </dgm:t>
    </dgm:pt>
    <dgm:pt modelId="{1A65C5C9-92B0-4EE8-B7CA-04A38CA72949}" type="sibTrans" cxnId="{CD31CACF-2595-4571-A7B2-FE829A1E3344}">
      <dgm:prSet/>
      <dgm:spPr/>
      <dgm:t>
        <a:bodyPr/>
        <a:lstStyle/>
        <a:p>
          <a:endParaRPr lang="es-EC" b="0"/>
        </a:p>
      </dgm:t>
    </dgm:pt>
    <dgm:pt modelId="{6B884450-DBCE-47A0-A54B-A25EB1E1C7DB}">
      <dgm:prSet custT="1"/>
      <dgm:spPr/>
      <dgm:t>
        <a:bodyPr/>
        <a:lstStyle/>
        <a:p>
          <a:r>
            <a:rPr lang="es-EC" sz="700" b="0"/>
            <a:t>PC</a:t>
          </a:r>
        </a:p>
      </dgm:t>
    </dgm:pt>
    <dgm:pt modelId="{6BF95544-D6FD-4F72-97EF-0BCC4DC3BFAF}" type="parTrans" cxnId="{E1B314B1-25C8-45AD-87CB-42BE81C2B82E}">
      <dgm:prSet/>
      <dgm:spPr/>
      <dgm:t>
        <a:bodyPr/>
        <a:lstStyle/>
        <a:p>
          <a:endParaRPr lang="es-EC" b="0"/>
        </a:p>
      </dgm:t>
    </dgm:pt>
    <dgm:pt modelId="{C3FCFF1F-3BA9-4961-966E-9F6E82427566}" type="sibTrans" cxnId="{E1B314B1-25C8-45AD-87CB-42BE81C2B82E}">
      <dgm:prSet/>
      <dgm:spPr/>
      <dgm:t>
        <a:bodyPr/>
        <a:lstStyle/>
        <a:p>
          <a:endParaRPr lang="es-EC" b="0"/>
        </a:p>
      </dgm:t>
    </dgm:pt>
    <dgm:pt modelId="{0AEAB709-0433-4669-88AD-6E2443800D20}" type="pres">
      <dgm:prSet presAssocID="{6F19F19A-F5C2-4E42-9994-8D9F638A0C6A}" presName="rootnode" presStyleCnt="0">
        <dgm:presLayoutVars>
          <dgm:chMax/>
          <dgm:chPref/>
          <dgm:dir/>
          <dgm:animLvl val="lvl"/>
        </dgm:presLayoutVars>
      </dgm:prSet>
      <dgm:spPr/>
      <dgm:t>
        <a:bodyPr/>
        <a:lstStyle/>
        <a:p>
          <a:endParaRPr lang="es-EC"/>
        </a:p>
      </dgm:t>
    </dgm:pt>
    <dgm:pt modelId="{D0607439-A3B5-40EE-BF46-70CCF65278C6}" type="pres">
      <dgm:prSet presAssocID="{5968D2B1-8F29-4D96-8F13-B6ADB21944C8}" presName="composite" presStyleCnt="0"/>
      <dgm:spPr/>
    </dgm:pt>
    <dgm:pt modelId="{17FBE2A2-55BB-4F5E-B709-9A790F74BCA4}" type="pres">
      <dgm:prSet presAssocID="{5968D2B1-8F29-4D96-8F13-B6ADB21944C8}" presName="bentUpArrow1" presStyleLbl="alignImgPlace1" presStyleIdx="0" presStyleCnt="3" custScaleX="50302" custScaleY="76300" custLinFactNeighborX="18406"/>
      <dgm:spPr/>
    </dgm:pt>
    <dgm:pt modelId="{F9AE5965-A372-41EB-B222-1F6701EE6D5A}" type="pres">
      <dgm:prSet presAssocID="{5968D2B1-8F29-4D96-8F13-B6ADB21944C8}" presName="ParentText" presStyleLbl="node1" presStyleIdx="0" presStyleCnt="4">
        <dgm:presLayoutVars>
          <dgm:chMax val="1"/>
          <dgm:chPref val="1"/>
          <dgm:bulletEnabled val="1"/>
        </dgm:presLayoutVars>
      </dgm:prSet>
      <dgm:spPr/>
      <dgm:t>
        <a:bodyPr/>
        <a:lstStyle/>
        <a:p>
          <a:endParaRPr lang="es-EC"/>
        </a:p>
      </dgm:t>
    </dgm:pt>
    <dgm:pt modelId="{E91E89E6-58EE-4409-9E6B-DF6D000BF9D6}" type="pres">
      <dgm:prSet presAssocID="{5968D2B1-8F29-4D96-8F13-B6ADB21944C8}" presName="ChildText" presStyleLbl="revTx" presStyleIdx="0" presStyleCnt="3">
        <dgm:presLayoutVars>
          <dgm:chMax val="0"/>
          <dgm:chPref val="0"/>
          <dgm:bulletEnabled val="1"/>
        </dgm:presLayoutVars>
      </dgm:prSet>
      <dgm:spPr/>
      <dgm:t>
        <a:bodyPr/>
        <a:lstStyle/>
        <a:p>
          <a:endParaRPr lang="es-EC"/>
        </a:p>
      </dgm:t>
    </dgm:pt>
    <dgm:pt modelId="{3B1DD58C-507C-4D1D-A3EA-49646FEF75C4}" type="pres">
      <dgm:prSet presAssocID="{520713C6-A5B2-4187-BBF4-0704CFB3ECB7}" presName="sibTrans" presStyleCnt="0"/>
      <dgm:spPr/>
    </dgm:pt>
    <dgm:pt modelId="{79669926-EA86-4CD3-B14C-C74F62225B7E}" type="pres">
      <dgm:prSet presAssocID="{64D21D0C-2982-4571-893E-05E542AE0EF4}" presName="composite" presStyleCnt="0"/>
      <dgm:spPr/>
    </dgm:pt>
    <dgm:pt modelId="{CF401287-4306-45A5-8374-2E9FFFF3EEFE}" type="pres">
      <dgm:prSet presAssocID="{64D21D0C-2982-4571-893E-05E542AE0EF4}" presName="bentUpArrow1" presStyleLbl="alignImgPlace1" presStyleIdx="1" presStyleCnt="3" custScaleX="46999" custScaleY="67038" custLinFactNeighborX="21238" custLinFactNeighborY="-3223"/>
      <dgm:spPr/>
      <dgm:t>
        <a:bodyPr/>
        <a:lstStyle/>
        <a:p>
          <a:endParaRPr lang="es-EC"/>
        </a:p>
      </dgm:t>
    </dgm:pt>
    <dgm:pt modelId="{D2D7E173-BB21-4366-B815-37DC0BF683C9}" type="pres">
      <dgm:prSet presAssocID="{64D21D0C-2982-4571-893E-05E542AE0EF4}" presName="ParentText" presStyleLbl="node1" presStyleIdx="1" presStyleCnt="4">
        <dgm:presLayoutVars>
          <dgm:chMax val="1"/>
          <dgm:chPref val="1"/>
          <dgm:bulletEnabled val="1"/>
        </dgm:presLayoutVars>
      </dgm:prSet>
      <dgm:spPr/>
      <dgm:t>
        <a:bodyPr/>
        <a:lstStyle/>
        <a:p>
          <a:endParaRPr lang="es-EC"/>
        </a:p>
      </dgm:t>
    </dgm:pt>
    <dgm:pt modelId="{772F6591-540D-4941-A7AF-C3C18B13C36F}" type="pres">
      <dgm:prSet presAssocID="{64D21D0C-2982-4571-893E-05E542AE0EF4}" presName="ChildText" presStyleLbl="revTx" presStyleIdx="1" presStyleCnt="3">
        <dgm:presLayoutVars>
          <dgm:chMax val="0"/>
          <dgm:chPref val="0"/>
          <dgm:bulletEnabled val="1"/>
        </dgm:presLayoutVars>
      </dgm:prSet>
      <dgm:spPr/>
      <dgm:t>
        <a:bodyPr/>
        <a:lstStyle/>
        <a:p>
          <a:endParaRPr lang="es-EC"/>
        </a:p>
      </dgm:t>
    </dgm:pt>
    <dgm:pt modelId="{B84DE28A-8FCC-4748-812B-4A9F13D8A03E}" type="pres">
      <dgm:prSet presAssocID="{9BD3DAF5-D078-43B9-8C04-CD78A5818245}" presName="sibTrans" presStyleCnt="0"/>
      <dgm:spPr/>
    </dgm:pt>
    <dgm:pt modelId="{60CEAFE6-355A-47FC-AE8A-FB065035EB88}" type="pres">
      <dgm:prSet presAssocID="{5FD4B99A-0496-4ED1-84AD-DF43609ED38F}" presName="composite" presStyleCnt="0"/>
      <dgm:spPr/>
    </dgm:pt>
    <dgm:pt modelId="{FDDA5D83-ACFA-4B2E-8983-FDD06373F4D4}" type="pres">
      <dgm:prSet presAssocID="{5FD4B99A-0496-4ED1-84AD-DF43609ED38F}" presName="bentUpArrow1" presStyleLbl="alignImgPlace1" presStyleIdx="2" presStyleCnt="3" custScaleX="36916" custScaleY="55945" custLinFactNeighborX="19822" custLinFactNeighborY="-4836"/>
      <dgm:spPr/>
    </dgm:pt>
    <dgm:pt modelId="{3B6D59F9-0714-48DD-B378-6174DD2F5E19}" type="pres">
      <dgm:prSet presAssocID="{5FD4B99A-0496-4ED1-84AD-DF43609ED38F}" presName="ParentText" presStyleLbl="node1" presStyleIdx="2" presStyleCnt="4">
        <dgm:presLayoutVars>
          <dgm:chMax val="1"/>
          <dgm:chPref val="1"/>
          <dgm:bulletEnabled val="1"/>
        </dgm:presLayoutVars>
      </dgm:prSet>
      <dgm:spPr/>
      <dgm:t>
        <a:bodyPr/>
        <a:lstStyle/>
        <a:p>
          <a:endParaRPr lang="es-EC"/>
        </a:p>
      </dgm:t>
    </dgm:pt>
    <dgm:pt modelId="{83588B9A-9569-4108-A5F0-AAA7F9F3ABA3}" type="pres">
      <dgm:prSet presAssocID="{5FD4B99A-0496-4ED1-84AD-DF43609ED38F}" presName="ChildText" presStyleLbl="revTx" presStyleIdx="2" presStyleCnt="3">
        <dgm:presLayoutVars>
          <dgm:chMax val="0"/>
          <dgm:chPref val="0"/>
          <dgm:bulletEnabled val="1"/>
        </dgm:presLayoutVars>
      </dgm:prSet>
      <dgm:spPr/>
      <dgm:t>
        <a:bodyPr/>
        <a:lstStyle/>
        <a:p>
          <a:endParaRPr lang="es-EC"/>
        </a:p>
      </dgm:t>
    </dgm:pt>
    <dgm:pt modelId="{F4852207-064B-4718-9234-8F3A01AD78DC}" type="pres">
      <dgm:prSet presAssocID="{1A65C5C9-92B0-4EE8-B7CA-04A38CA72949}" presName="sibTrans" presStyleCnt="0"/>
      <dgm:spPr/>
    </dgm:pt>
    <dgm:pt modelId="{E4FE7B75-CB3F-4063-B48E-58021935EAF9}" type="pres">
      <dgm:prSet presAssocID="{6B884450-DBCE-47A0-A54B-A25EB1E1C7DB}" presName="composite" presStyleCnt="0"/>
      <dgm:spPr/>
    </dgm:pt>
    <dgm:pt modelId="{76B7C168-0EF1-4A22-8235-8C0AC8454173}" type="pres">
      <dgm:prSet presAssocID="{6B884450-DBCE-47A0-A54B-A25EB1E1C7DB}" presName="ParentText" presStyleLbl="node1" presStyleIdx="3" presStyleCnt="4">
        <dgm:presLayoutVars>
          <dgm:chMax val="1"/>
          <dgm:chPref val="1"/>
          <dgm:bulletEnabled val="1"/>
        </dgm:presLayoutVars>
      </dgm:prSet>
      <dgm:spPr/>
      <dgm:t>
        <a:bodyPr/>
        <a:lstStyle/>
        <a:p>
          <a:endParaRPr lang="es-EC"/>
        </a:p>
      </dgm:t>
    </dgm:pt>
  </dgm:ptLst>
  <dgm:cxnLst>
    <dgm:cxn modelId="{A15DB246-3082-429A-868E-C02F3749519F}" type="presOf" srcId="{5FD4B99A-0496-4ED1-84AD-DF43609ED38F}" destId="{3B6D59F9-0714-48DD-B378-6174DD2F5E19}" srcOrd="0" destOrd="0" presId="urn:microsoft.com/office/officeart/2005/8/layout/StepDownProcess"/>
    <dgm:cxn modelId="{C98951C2-D387-41A4-93C9-93F5D9BEE870}" type="presOf" srcId="{64D21D0C-2982-4571-893E-05E542AE0EF4}" destId="{D2D7E173-BB21-4366-B815-37DC0BF683C9}" srcOrd="0" destOrd="0" presId="urn:microsoft.com/office/officeart/2005/8/layout/StepDownProcess"/>
    <dgm:cxn modelId="{437BC087-F532-441A-9168-99C206728261}" type="presOf" srcId="{6B884450-DBCE-47A0-A54B-A25EB1E1C7DB}" destId="{76B7C168-0EF1-4A22-8235-8C0AC8454173}" srcOrd="0" destOrd="0" presId="urn:microsoft.com/office/officeart/2005/8/layout/StepDownProcess"/>
    <dgm:cxn modelId="{92298070-FC45-43D2-B769-B84A3EDD9F2E}" srcId="{6F19F19A-F5C2-4E42-9994-8D9F638A0C6A}" destId="{64D21D0C-2982-4571-893E-05E542AE0EF4}" srcOrd="1" destOrd="0" parTransId="{D87CCC62-ABFD-4CA8-B1CF-6CB7975897FB}" sibTransId="{9BD3DAF5-D078-43B9-8C04-CD78A5818245}"/>
    <dgm:cxn modelId="{8050D59F-D095-40D0-95B5-2C3936F5DD4B}" srcId="{6F19F19A-F5C2-4E42-9994-8D9F638A0C6A}" destId="{5968D2B1-8F29-4D96-8F13-B6ADB21944C8}" srcOrd="0" destOrd="0" parTransId="{5EE5F305-D90B-4710-A9C5-CD8BEA43A65F}" sibTransId="{520713C6-A5B2-4187-BBF4-0704CFB3ECB7}"/>
    <dgm:cxn modelId="{FC819184-EEF6-4392-B11D-68750AC46128}" type="presOf" srcId="{5968D2B1-8F29-4D96-8F13-B6ADB21944C8}" destId="{F9AE5965-A372-41EB-B222-1F6701EE6D5A}" srcOrd="0" destOrd="0" presId="urn:microsoft.com/office/officeart/2005/8/layout/StepDownProcess"/>
    <dgm:cxn modelId="{CD31CACF-2595-4571-A7B2-FE829A1E3344}" srcId="{6F19F19A-F5C2-4E42-9994-8D9F638A0C6A}" destId="{5FD4B99A-0496-4ED1-84AD-DF43609ED38F}" srcOrd="2" destOrd="0" parTransId="{C71FCDE8-CAF8-43AE-8F2F-E2FC18209F80}" sibTransId="{1A65C5C9-92B0-4EE8-B7CA-04A38CA72949}"/>
    <dgm:cxn modelId="{916519CA-9E0E-4535-969E-E65493B231E5}" type="presOf" srcId="{6F19F19A-F5C2-4E42-9994-8D9F638A0C6A}" destId="{0AEAB709-0433-4669-88AD-6E2443800D20}" srcOrd="0" destOrd="0" presId="urn:microsoft.com/office/officeart/2005/8/layout/StepDownProcess"/>
    <dgm:cxn modelId="{E1B314B1-25C8-45AD-87CB-42BE81C2B82E}" srcId="{6F19F19A-F5C2-4E42-9994-8D9F638A0C6A}" destId="{6B884450-DBCE-47A0-A54B-A25EB1E1C7DB}" srcOrd="3" destOrd="0" parTransId="{6BF95544-D6FD-4F72-97EF-0BCC4DC3BFAF}" sibTransId="{C3FCFF1F-3BA9-4961-966E-9F6E82427566}"/>
    <dgm:cxn modelId="{0B6694D8-1DE5-4ED1-A336-513C7556D8A3}" type="presParOf" srcId="{0AEAB709-0433-4669-88AD-6E2443800D20}" destId="{D0607439-A3B5-40EE-BF46-70CCF65278C6}" srcOrd="0" destOrd="0" presId="urn:microsoft.com/office/officeart/2005/8/layout/StepDownProcess"/>
    <dgm:cxn modelId="{9A36C664-19CC-4DAA-AB06-938E0AA0E931}" type="presParOf" srcId="{D0607439-A3B5-40EE-BF46-70CCF65278C6}" destId="{17FBE2A2-55BB-4F5E-B709-9A790F74BCA4}" srcOrd="0" destOrd="0" presId="urn:microsoft.com/office/officeart/2005/8/layout/StepDownProcess"/>
    <dgm:cxn modelId="{B23E52F2-3EB0-485B-B283-73823D512BC4}" type="presParOf" srcId="{D0607439-A3B5-40EE-BF46-70CCF65278C6}" destId="{F9AE5965-A372-41EB-B222-1F6701EE6D5A}" srcOrd="1" destOrd="0" presId="urn:microsoft.com/office/officeart/2005/8/layout/StepDownProcess"/>
    <dgm:cxn modelId="{C44BF681-BA5D-4009-AA68-C40E367694C9}" type="presParOf" srcId="{D0607439-A3B5-40EE-BF46-70CCF65278C6}" destId="{E91E89E6-58EE-4409-9E6B-DF6D000BF9D6}" srcOrd="2" destOrd="0" presId="urn:microsoft.com/office/officeart/2005/8/layout/StepDownProcess"/>
    <dgm:cxn modelId="{9D0DA44B-83D3-403D-9E9E-517724FEBACB}" type="presParOf" srcId="{0AEAB709-0433-4669-88AD-6E2443800D20}" destId="{3B1DD58C-507C-4D1D-A3EA-49646FEF75C4}" srcOrd="1" destOrd="0" presId="urn:microsoft.com/office/officeart/2005/8/layout/StepDownProcess"/>
    <dgm:cxn modelId="{DA497EA9-04B1-41D1-9544-A03968BF7D3E}" type="presParOf" srcId="{0AEAB709-0433-4669-88AD-6E2443800D20}" destId="{79669926-EA86-4CD3-B14C-C74F62225B7E}" srcOrd="2" destOrd="0" presId="urn:microsoft.com/office/officeart/2005/8/layout/StepDownProcess"/>
    <dgm:cxn modelId="{B69E210B-B791-4F45-96C1-2E559015C779}" type="presParOf" srcId="{79669926-EA86-4CD3-B14C-C74F62225B7E}" destId="{CF401287-4306-45A5-8374-2E9FFFF3EEFE}" srcOrd="0" destOrd="0" presId="urn:microsoft.com/office/officeart/2005/8/layout/StepDownProcess"/>
    <dgm:cxn modelId="{EB986E5E-8E11-47AA-882B-63AAD9074132}" type="presParOf" srcId="{79669926-EA86-4CD3-B14C-C74F62225B7E}" destId="{D2D7E173-BB21-4366-B815-37DC0BF683C9}" srcOrd="1" destOrd="0" presId="urn:microsoft.com/office/officeart/2005/8/layout/StepDownProcess"/>
    <dgm:cxn modelId="{A2F93767-457A-43CB-91F4-002EF2FBE83B}" type="presParOf" srcId="{79669926-EA86-4CD3-B14C-C74F62225B7E}" destId="{772F6591-540D-4941-A7AF-C3C18B13C36F}" srcOrd="2" destOrd="0" presId="urn:microsoft.com/office/officeart/2005/8/layout/StepDownProcess"/>
    <dgm:cxn modelId="{D9C6C2BF-7869-40E8-A9E1-A3C5818BAE6A}" type="presParOf" srcId="{0AEAB709-0433-4669-88AD-6E2443800D20}" destId="{B84DE28A-8FCC-4748-812B-4A9F13D8A03E}" srcOrd="3" destOrd="0" presId="urn:microsoft.com/office/officeart/2005/8/layout/StepDownProcess"/>
    <dgm:cxn modelId="{00CEC8ED-A391-48B6-8DB0-AF740E000C22}" type="presParOf" srcId="{0AEAB709-0433-4669-88AD-6E2443800D20}" destId="{60CEAFE6-355A-47FC-AE8A-FB065035EB88}" srcOrd="4" destOrd="0" presId="urn:microsoft.com/office/officeart/2005/8/layout/StepDownProcess"/>
    <dgm:cxn modelId="{86A7A154-764F-4F83-9BE7-BF612779E6D2}" type="presParOf" srcId="{60CEAFE6-355A-47FC-AE8A-FB065035EB88}" destId="{FDDA5D83-ACFA-4B2E-8983-FDD06373F4D4}" srcOrd="0" destOrd="0" presId="urn:microsoft.com/office/officeart/2005/8/layout/StepDownProcess"/>
    <dgm:cxn modelId="{4972C72E-72BF-414B-849E-8F9E95094413}" type="presParOf" srcId="{60CEAFE6-355A-47FC-AE8A-FB065035EB88}" destId="{3B6D59F9-0714-48DD-B378-6174DD2F5E19}" srcOrd="1" destOrd="0" presId="urn:microsoft.com/office/officeart/2005/8/layout/StepDownProcess"/>
    <dgm:cxn modelId="{124F81B7-B4C7-4622-9BD1-D91EB226B3D5}" type="presParOf" srcId="{60CEAFE6-355A-47FC-AE8A-FB065035EB88}" destId="{83588B9A-9569-4108-A5F0-AAA7F9F3ABA3}" srcOrd="2" destOrd="0" presId="urn:microsoft.com/office/officeart/2005/8/layout/StepDownProcess"/>
    <dgm:cxn modelId="{FFC87CA2-21A2-4EA2-8E0D-213DE61270A7}" type="presParOf" srcId="{0AEAB709-0433-4669-88AD-6E2443800D20}" destId="{F4852207-064B-4718-9234-8F3A01AD78DC}" srcOrd="5" destOrd="0" presId="urn:microsoft.com/office/officeart/2005/8/layout/StepDownProcess"/>
    <dgm:cxn modelId="{B06B0027-A019-47E7-BF11-BF79CF59FDA3}" type="presParOf" srcId="{0AEAB709-0433-4669-88AD-6E2443800D20}" destId="{E4FE7B75-CB3F-4063-B48E-58021935EAF9}" srcOrd="6" destOrd="0" presId="urn:microsoft.com/office/officeart/2005/8/layout/StepDownProcess"/>
    <dgm:cxn modelId="{F514B011-8C8D-45EA-87D3-EF7E4C20733F}" type="presParOf" srcId="{E4FE7B75-CB3F-4063-B48E-58021935EAF9}" destId="{76B7C168-0EF1-4A22-8235-8C0AC8454173}"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4C2FE7-5872-4898-B92A-CDB68B70BA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5D1D4C40-BC12-4BAE-95B8-8A25F9E81C85}">
      <dgm:prSet phldrT="[Texto]" custT="1"/>
      <dgm:spPr/>
      <dgm:t>
        <a:bodyPr/>
        <a:lstStyle/>
        <a:p>
          <a:r>
            <a:rPr lang="es-EC" sz="2800" dirty="0" smtClean="0"/>
            <a:t>Funcionalmente</a:t>
          </a:r>
          <a:endParaRPr lang="es-EC" sz="2800" dirty="0"/>
        </a:p>
      </dgm:t>
    </dgm:pt>
    <dgm:pt modelId="{20AD8E39-8C02-4D43-9FD9-71FB903313AE}" type="parTrans" cxnId="{C3361494-B923-4874-9A32-77EE291EFC3A}">
      <dgm:prSet/>
      <dgm:spPr/>
      <dgm:t>
        <a:bodyPr/>
        <a:lstStyle/>
        <a:p>
          <a:endParaRPr lang="es-EC"/>
        </a:p>
      </dgm:t>
    </dgm:pt>
    <dgm:pt modelId="{34FC3054-176B-4A38-AEA0-DEAD110724B3}" type="sibTrans" cxnId="{C3361494-B923-4874-9A32-77EE291EFC3A}">
      <dgm:prSet/>
      <dgm:spPr/>
      <dgm:t>
        <a:bodyPr/>
        <a:lstStyle/>
        <a:p>
          <a:endParaRPr lang="es-EC"/>
        </a:p>
      </dgm:t>
    </dgm:pt>
    <dgm:pt modelId="{7A77F39E-AF7E-4934-96CF-27C002A3D3DE}">
      <dgm:prSet phldrT="[Texto]" custT="1"/>
      <dgm:spPr/>
      <dgm:t>
        <a:bodyPr/>
        <a:lstStyle/>
        <a:p>
          <a:r>
            <a:rPr lang="es-EC" sz="2000" dirty="0" smtClean="0"/>
            <a:t>Parada de emergencia </a:t>
          </a:r>
          <a:endParaRPr lang="es-EC" sz="2000" dirty="0"/>
        </a:p>
      </dgm:t>
    </dgm:pt>
    <dgm:pt modelId="{7A267507-52FF-41C3-9287-CB2C1FA6C45E}" type="parTrans" cxnId="{D5985A54-4A60-4BB3-B7E2-65E6DB319B61}">
      <dgm:prSet/>
      <dgm:spPr/>
      <dgm:t>
        <a:bodyPr/>
        <a:lstStyle/>
        <a:p>
          <a:endParaRPr lang="es-EC"/>
        </a:p>
      </dgm:t>
    </dgm:pt>
    <dgm:pt modelId="{447F6AE4-EFEC-4993-B9AD-474773142BCD}" type="sibTrans" cxnId="{D5985A54-4A60-4BB3-B7E2-65E6DB319B61}">
      <dgm:prSet/>
      <dgm:spPr/>
      <dgm:t>
        <a:bodyPr/>
        <a:lstStyle/>
        <a:p>
          <a:endParaRPr lang="es-EC"/>
        </a:p>
      </dgm:t>
    </dgm:pt>
    <dgm:pt modelId="{FE271515-5AF3-4C3F-A379-115D83F4E1AA}">
      <dgm:prSet phldrT="[Texto]" custT="1"/>
      <dgm:spPr/>
      <dgm:t>
        <a:bodyPr/>
        <a:lstStyle/>
        <a:p>
          <a:r>
            <a:rPr lang="es-EC" sz="2000" dirty="0" smtClean="0"/>
            <a:t>Activación Antorcha</a:t>
          </a:r>
          <a:endParaRPr lang="es-EC" sz="2000" dirty="0"/>
        </a:p>
      </dgm:t>
    </dgm:pt>
    <dgm:pt modelId="{B6F68612-0EBF-495C-91F6-7F255D42FDA7}" type="parTrans" cxnId="{09E7CF92-7809-4225-BDE5-BB064B34E638}">
      <dgm:prSet/>
      <dgm:spPr/>
      <dgm:t>
        <a:bodyPr/>
        <a:lstStyle/>
        <a:p>
          <a:endParaRPr lang="es-EC"/>
        </a:p>
      </dgm:t>
    </dgm:pt>
    <dgm:pt modelId="{96282F52-88EF-478F-B7B0-9A0C8FF3D6D8}" type="sibTrans" cxnId="{09E7CF92-7809-4225-BDE5-BB064B34E638}">
      <dgm:prSet/>
      <dgm:spPr/>
      <dgm:t>
        <a:bodyPr/>
        <a:lstStyle/>
        <a:p>
          <a:endParaRPr lang="es-EC"/>
        </a:p>
      </dgm:t>
    </dgm:pt>
    <dgm:pt modelId="{6512D2DA-ECD9-48BC-9088-8E6812D11E3D}">
      <dgm:prSet phldrT="[Texto]" custT="1"/>
      <dgm:spPr/>
      <dgm:t>
        <a:bodyPr/>
        <a:lstStyle/>
        <a:p>
          <a:r>
            <a:rPr lang="es-EC" sz="2800" dirty="0" smtClean="0"/>
            <a:t>Operacionalmente</a:t>
          </a:r>
          <a:endParaRPr lang="es-EC" sz="2800" dirty="0"/>
        </a:p>
      </dgm:t>
    </dgm:pt>
    <dgm:pt modelId="{B82F697B-F621-47D0-8366-6A15BA4E9B61}" type="parTrans" cxnId="{4F64E693-27CD-48BA-A230-B18357B7F515}">
      <dgm:prSet/>
      <dgm:spPr/>
      <dgm:t>
        <a:bodyPr/>
        <a:lstStyle/>
        <a:p>
          <a:endParaRPr lang="es-EC"/>
        </a:p>
      </dgm:t>
    </dgm:pt>
    <dgm:pt modelId="{2BDFA55D-446C-40DD-B227-C18DE62E771E}" type="sibTrans" cxnId="{4F64E693-27CD-48BA-A230-B18357B7F515}">
      <dgm:prSet/>
      <dgm:spPr/>
      <dgm:t>
        <a:bodyPr/>
        <a:lstStyle/>
        <a:p>
          <a:endParaRPr lang="es-EC"/>
        </a:p>
      </dgm:t>
    </dgm:pt>
    <dgm:pt modelId="{2D2A4582-0790-485A-AB7B-659FAB8A92CC}">
      <dgm:prSet phldrT="[Texto]" custT="1"/>
      <dgm:spPr/>
      <dgm:t>
        <a:bodyPr/>
        <a:lstStyle/>
        <a:p>
          <a:r>
            <a:rPr lang="es-EC" sz="2000" dirty="0" smtClean="0"/>
            <a:t>Sistema debe estar calibrado </a:t>
          </a:r>
          <a:endParaRPr lang="es-EC" sz="2000" dirty="0"/>
        </a:p>
      </dgm:t>
    </dgm:pt>
    <dgm:pt modelId="{CB34E323-7219-4818-BCCB-AD05B13B8D7A}" type="parTrans" cxnId="{05CD19FE-16C7-4F17-BE93-67FCA3FDB3D8}">
      <dgm:prSet/>
      <dgm:spPr/>
      <dgm:t>
        <a:bodyPr/>
        <a:lstStyle/>
        <a:p>
          <a:endParaRPr lang="es-EC"/>
        </a:p>
      </dgm:t>
    </dgm:pt>
    <dgm:pt modelId="{5B1419C5-F1D5-4B1E-AF1C-A908366A37B0}" type="sibTrans" cxnId="{05CD19FE-16C7-4F17-BE93-67FCA3FDB3D8}">
      <dgm:prSet/>
      <dgm:spPr/>
      <dgm:t>
        <a:bodyPr/>
        <a:lstStyle/>
        <a:p>
          <a:endParaRPr lang="es-EC"/>
        </a:p>
      </dgm:t>
    </dgm:pt>
    <dgm:pt modelId="{F435C54C-43D7-4D94-8222-293C03C65A6D}">
      <dgm:prSet phldrT="[Texto]" custT="1"/>
      <dgm:spPr/>
      <dgm:t>
        <a:bodyPr/>
        <a:lstStyle/>
        <a:p>
          <a:r>
            <a:rPr lang="es-EC" sz="2000" dirty="0" smtClean="0"/>
            <a:t>Botones de emergencia, parada, pausa deben estar operables</a:t>
          </a:r>
          <a:endParaRPr lang="es-EC" sz="2000" dirty="0"/>
        </a:p>
      </dgm:t>
    </dgm:pt>
    <dgm:pt modelId="{020AEE1D-9906-4DDD-B7F4-1C3276A3E0AF}" type="parTrans" cxnId="{325A312F-567F-4ED4-A7AE-E69A28A93241}">
      <dgm:prSet/>
      <dgm:spPr/>
      <dgm:t>
        <a:bodyPr/>
        <a:lstStyle/>
        <a:p>
          <a:endParaRPr lang="es-EC"/>
        </a:p>
      </dgm:t>
    </dgm:pt>
    <dgm:pt modelId="{ECCF0EC4-4B40-48BF-AD93-419003D36E77}" type="sibTrans" cxnId="{325A312F-567F-4ED4-A7AE-E69A28A93241}">
      <dgm:prSet/>
      <dgm:spPr/>
      <dgm:t>
        <a:bodyPr/>
        <a:lstStyle/>
        <a:p>
          <a:endParaRPr lang="es-EC"/>
        </a:p>
      </dgm:t>
    </dgm:pt>
    <dgm:pt modelId="{E453DE6E-9F16-44F0-A566-A564DFA74148}">
      <dgm:prSet phldrT="[Texto]" custT="1"/>
      <dgm:spPr/>
      <dgm:t>
        <a:bodyPr/>
        <a:lstStyle/>
        <a:p>
          <a:r>
            <a:rPr lang="es-EC" sz="2000" dirty="0" smtClean="0"/>
            <a:t>Ajuste entre cabezal-anillo</a:t>
          </a:r>
          <a:endParaRPr lang="es-EC" sz="2000" dirty="0"/>
        </a:p>
      </dgm:t>
    </dgm:pt>
    <dgm:pt modelId="{FDB3CE78-9CB7-4A1F-AD52-F62A82953844}" type="parTrans" cxnId="{FC0CB6F7-127E-4054-8A6A-BA9A14371C77}">
      <dgm:prSet/>
      <dgm:spPr/>
      <dgm:t>
        <a:bodyPr/>
        <a:lstStyle/>
        <a:p>
          <a:endParaRPr lang="es-EC"/>
        </a:p>
      </dgm:t>
    </dgm:pt>
    <dgm:pt modelId="{21621AA3-6A0D-4F96-864B-34288A5C64BA}" type="sibTrans" cxnId="{FC0CB6F7-127E-4054-8A6A-BA9A14371C77}">
      <dgm:prSet/>
      <dgm:spPr/>
      <dgm:t>
        <a:bodyPr/>
        <a:lstStyle/>
        <a:p>
          <a:endParaRPr lang="es-EC"/>
        </a:p>
      </dgm:t>
    </dgm:pt>
    <dgm:pt modelId="{5FFB92EF-3578-4D9D-BF94-3CE896B8FF2E}">
      <dgm:prSet phldrT="[Texto]" custT="1"/>
      <dgm:spPr/>
      <dgm:t>
        <a:bodyPr/>
        <a:lstStyle/>
        <a:p>
          <a:r>
            <a:rPr lang="es-EC" sz="2000" dirty="0" smtClean="0"/>
            <a:t>Motor proporcione movimiento</a:t>
          </a:r>
          <a:endParaRPr lang="es-EC" sz="2000" dirty="0"/>
        </a:p>
      </dgm:t>
    </dgm:pt>
    <dgm:pt modelId="{5D61E51D-1DC1-454B-A735-1A95611C8F3B}" type="parTrans" cxnId="{31FCEB79-4CF2-411E-95DB-43DFC3BDD9D5}">
      <dgm:prSet/>
      <dgm:spPr/>
      <dgm:t>
        <a:bodyPr/>
        <a:lstStyle/>
        <a:p>
          <a:endParaRPr lang="es-EC"/>
        </a:p>
      </dgm:t>
    </dgm:pt>
    <dgm:pt modelId="{14C3EA17-8F50-4DC6-ABB5-FC6C4446FD94}" type="sibTrans" cxnId="{31FCEB79-4CF2-411E-95DB-43DFC3BDD9D5}">
      <dgm:prSet/>
      <dgm:spPr/>
      <dgm:t>
        <a:bodyPr/>
        <a:lstStyle/>
        <a:p>
          <a:endParaRPr lang="es-EC"/>
        </a:p>
      </dgm:t>
    </dgm:pt>
    <dgm:pt modelId="{A0B36575-5552-428B-BCE2-99B6C23BD23B}" type="pres">
      <dgm:prSet presAssocID="{3E4C2FE7-5872-4898-B92A-CDB68B70BA5A}" presName="Name0" presStyleCnt="0">
        <dgm:presLayoutVars>
          <dgm:dir/>
          <dgm:animLvl val="lvl"/>
          <dgm:resizeHandles val="exact"/>
        </dgm:presLayoutVars>
      </dgm:prSet>
      <dgm:spPr/>
      <dgm:t>
        <a:bodyPr/>
        <a:lstStyle/>
        <a:p>
          <a:endParaRPr lang="es-EC"/>
        </a:p>
      </dgm:t>
    </dgm:pt>
    <dgm:pt modelId="{ECD00CF7-F6C0-4556-8C1A-82FEC4591173}" type="pres">
      <dgm:prSet presAssocID="{5D1D4C40-BC12-4BAE-95B8-8A25F9E81C85}" presName="composite" presStyleCnt="0"/>
      <dgm:spPr/>
    </dgm:pt>
    <dgm:pt modelId="{23D3B4E5-B099-4EC3-A503-A6671B14FE3E}" type="pres">
      <dgm:prSet presAssocID="{5D1D4C40-BC12-4BAE-95B8-8A25F9E81C85}" presName="parTx" presStyleLbl="alignNode1" presStyleIdx="0" presStyleCnt="2">
        <dgm:presLayoutVars>
          <dgm:chMax val="0"/>
          <dgm:chPref val="0"/>
          <dgm:bulletEnabled val="1"/>
        </dgm:presLayoutVars>
      </dgm:prSet>
      <dgm:spPr/>
      <dgm:t>
        <a:bodyPr/>
        <a:lstStyle/>
        <a:p>
          <a:endParaRPr lang="es-EC"/>
        </a:p>
      </dgm:t>
    </dgm:pt>
    <dgm:pt modelId="{2849DC3C-EF0F-450B-BDCD-4375FD9E91BD}" type="pres">
      <dgm:prSet presAssocID="{5D1D4C40-BC12-4BAE-95B8-8A25F9E81C85}" presName="desTx" presStyleLbl="alignAccFollowNode1" presStyleIdx="0" presStyleCnt="2">
        <dgm:presLayoutVars>
          <dgm:bulletEnabled val="1"/>
        </dgm:presLayoutVars>
      </dgm:prSet>
      <dgm:spPr/>
      <dgm:t>
        <a:bodyPr/>
        <a:lstStyle/>
        <a:p>
          <a:endParaRPr lang="es-EC"/>
        </a:p>
      </dgm:t>
    </dgm:pt>
    <dgm:pt modelId="{60D10D67-6861-47DA-9364-9D38A3551974}" type="pres">
      <dgm:prSet presAssocID="{34FC3054-176B-4A38-AEA0-DEAD110724B3}" presName="space" presStyleCnt="0"/>
      <dgm:spPr/>
    </dgm:pt>
    <dgm:pt modelId="{20B73887-9331-4C48-9466-27928ADCB37D}" type="pres">
      <dgm:prSet presAssocID="{6512D2DA-ECD9-48BC-9088-8E6812D11E3D}" presName="composite" presStyleCnt="0"/>
      <dgm:spPr/>
    </dgm:pt>
    <dgm:pt modelId="{2E5F7647-CB76-4A10-A858-55715A6BCBC8}" type="pres">
      <dgm:prSet presAssocID="{6512D2DA-ECD9-48BC-9088-8E6812D11E3D}" presName="parTx" presStyleLbl="alignNode1" presStyleIdx="1" presStyleCnt="2">
        <dgm:presLayoutVars>
          <dgm:chMax val="0"/>
          <dgm:chPref val="0"/>
          <dgm:bulletEnabled val="1"/>
        </dgm:presLayoutVars>
      </dgm:prSet>
      <dgm:spPr/>
      <dgm:t>
        <a:bodyPr/>
        <a:lstStyle/>
        <a:p>
          <a:endParaRPr lang="es-EC"/>
        </a:p>
      </dgm:t>
    </dgm:pt>
    <dgm:pt modelId="{9177EF5F-E494-4746-9280-6E4E18834828}" type="pres">
      <dgm:prSet presAssocID="{6512D2DA-ECD9-48BC-9088-8E6812D11E3D}" presName="desTx" presStyleLbl="alignAccFollowNode1" presStyleIdx="1" presStyleCnt="2">
        <dgm:presLayoutVars>
          <dgm:bulletEnabled val="1"/>
        </dgm:presLayoutVars>
      </dgm:prSet>
      <dgm:spPr/>
      <dgm:t>
        <a:bodyPr/>
        <a:lstStyle/>
        <a:p>
          <a:endParaRPr lang="es-EC"/>
        </a:p>
      </dgm:t>
    </dgm:pt>
  </dgm:ptLst>
  <dgm:cxnLst>
    <dgm:cxn modelId="{FF0A55EC-C069-429C-B402-B705D823D518}" type="presOf" srcId="{FE271515-5AF3-4C3F-A379-115D83F4E1AA}" destId="{2849DC3C-EF0F-450B-BDCD-4375FD9E91BD}" srcOrd="0" destOrd="1" presId="urn:microsoft.com/office/officeart/2005/8/layout/hList1"/>
    <dgm:cxn modelId="{9995CF37-8304-4E8C-9A36-9169F4B3870D}" type="presOf" srcId="{2D2A4582-0790-485A-AB7B-659FAB8A92CC}" destId="{9177EF5F-E494-4746-9280-6E4E18834828}" srcOrd="0" destOrd="0" presId="urn:microsoft.com/office/officeart/2005/8/layout/hList1"/>
    <dgm:cxn modelId="{31FCEB79-4CF2-411E-95DB-43DFC3BDD9D5}" srcId="{5D1D4C40-BC12-4BAE-95B8-8A25F9E81C85}" destId="{5FFB92EF-3578-4D9D-BF94-3CE896B8FF2E}" srcOrd="3" destOrd="0" parTransId="{5D61E51D-1DC1-454B-A735-1A95611C8F3B}" sibTransId="{14C3EA17-8F50-4DC6-ABB5-FC6C4446FD94}"/>
    <dgm:cxn modelId="{9EE3BA5C-2EF2-424A-B70C-98F3A522382A}" type="presOf" srcId="{F435C54C-43D7-4D94-8222-293C03C65A6D}" destId="{9177EF5F-E494-4746-9280-6E4E18834828}" srcOrd="0" destOrd="1" presId="urn:microsoft.com/office/officeart/2005/8/layout/hList1"/>
    <dgm:cxn modelId="{C3361494-B923-4874-9A32-77EE291EFC3A}" srcId="{3E4C2FE7-5872-4898-B92A-CDB68B70BA5A}" destId="{5D1D4C40-BC12-4BAE-95B8-8A25F9E81C85}" srcOrd="0" destOrd="0" parTransId="{20AD8E39-8C02-4D43-9FD9-71FB903313AE}" sibTransId="{34FC3054-176B-4A38-AEA0-DEAD110724B3}"/>
    <dgm:cxn modelId="{D5985A54-4A60-4BB3-B7E2-65E6DB319B61}" srcId="{5D1D4C40-BC12-4BAE-95B8-8A25F9E81C85}" destId="{7A77F39E-AF7E-4934-96CF-27C002A3D3DE}" srcOrd="0" destOrd="0" parTransId="{7A267507-52FF-41C3-9287-CB2C1FA6C45E}" sibTransId="{447F6AE4-EFEC-4993-B9AD-474773142BCD}"/>
    <dgm:cxn modelId="{4F64E693-27CD-48BA-A230-B18357B7F515}" srcId="{3E4C2FE7-5872-4898-B92A-CDB68B70BA5A}" destId="{6512D2DA-ECD9-48BC-9088-8E6812D11E3D}" srcOrd="1" destOrd="0" parTransId="{B82F697B-F621-47D0-8366-6A15BA4E9B61}" sibTransId="{2BDFA55D-446C-40DD-B227-C18DE62E771E}"/>
    <dgm:cxn modelId="{C5323D62-9747-4A4F-A39B-869F25548CA7}" type="presOf" srcId="{7A77F39E-AF7E-4934-96CF-27C002A3D3DE}" destId="{2849DC3C-EF0F-450B-BDCD-4375FD9E91BD}" srcOrd="0" destOrd="0" presId="urn:microsoft.com/office/officeart/2005/8/layout/hList1"/>
    <dgm:cxn modelId="{FC0CB6F7-127E-4054-8A6A-BA9A14371C77}" srcId="{5D1D4C40-BC12-4BAE-95B8-8A25F9E81C85}" destId="{E453DE6E-9F16-44F0-A566-A564DFA74148}" srcOrd="2" destOrd="0" parTransId="{FDB3CE78-9CB7-4A1F-AD52-F62A82953844}" sibTransId="{21621AA3-6A0D-4F96-864B-34288A5C64BA}"/>
    <dgm:cxn modelId="{FF9E8EFD-11BB-4789-A96D-B71336548382}" type="presOf" srcId="{5D1D4C40-BC12-4BAE-95B8-8A25F9E81C85}" destId="{23D3B4E5-B099-4EC3-A503-A6671B14FE3E}" srcOrd="0" destOrd="0" presId="urn:microsoft.com/office/officeart/2005/8/layout/hList1"/>
    <dgm:cxn modelId="{69C511EE-CA32-4DD1-B69F-470713D9F7F5}" type="presOf" srcId="{E453DE6E-9F16-44F0-A566-A564DFA74148}" destId="{2849DC3C-EF0F-450B-BDCD-4375FD9E91BD}" srcOrd="0" destOrd="2" presId="urn:microsoft.com/office/officeart/2005/8/layout/hList1"/>
    <dgm:cxn modelId="{AF2C1DE8-E154-437E-8E7F-4519B9289CE4}" type="presOf" srcId="{5FFB92EF-3578-4D9D-BF94-3CE896B8FF2E}" destId="{2849DC3C-EF0F-450B-BDCD-4375FD9E91BD}" srcOrd="0" destOrd="3" presId="urn:microsoft.com/office/officeart/2005/8/layout/hList1"/>
    <dgm:cxn modelId="{09E7CF92-7809-4225-BDE5-BB064B34E638}" srcId="{5D1D4C40-BC12-4BAE-95B8-8A25F9E81C85}" destId="{FE271515-5AF3-4C3F-A379-115D83F4E1AA}" srcOrd="1" destOrd="0" parTransId="{B6F68612-0EBF-495C-91F6-7F255D42FDA7}" sibTransId="{96282F52-88EF-478F-B7B0-9A0C8FF3D6D8}"/>
    <dgm:cxn modelId="{1F51FCCC-8532-4521-A6CA-321A2A81D360}" type="presOf" srcId="{3E4C2FE7-5872-4898-B92A-CDB68B70BA5A}" destId="{A0B36575-5552-428B-BCE2-99B6C23BD23B}" srcOrd="0" destOrd="0" presId="urn:microsoft.com/office/officeart/2005/8/layout/hList1"/>
    <dgm:cxn modelId="{7177CDE4-BF9F-44D8-9DA7-36A64D9F2826}" type="presOf" srcId="{6512D2DA-ECD9-48BC-9088-8E6812D11E3D}" destId="{2E5F7647-CB76-4A10-A858-55715A6BCBC8}" srcOrd="0" destOrd="0" presId="urn:microsoft.com/office/officeart/2005/8/layout/hList1"/>
    <dgm:cxn modelId="{325A312F-567F-4ED4-A7AE-E69A28A93241}" srcId="{6512D2DA-ECD9-48BC-9088-8E6812D11E3D}" destId="{F435C54C-43D7-4D94-8222-293C03C65A6D}" srcOrd="1" destOrd="0" parTransId="{020AEE1D-9906-4DDD-B7F4-1C3276A3E0AF}" sibTransId="{ECCF0EC4-4B40-48BF-AD93-419003D36E77}"/>
    <dgm:cxn modelId="{05CD19FE-16C7-4F17-BE93-67FCA3FDB3D8}" srcId="{6512D2DA-ECD9-48BC-9088-8E6812D11E3D}" destId="{2D2A4582-0790-485A-AB7B-659FAB8A92CC}" srcOrd="0" destOrd="0" parTransId="{CB34E323-7219-4818-BCCB-AD05B13B8D7A}" sibTransId="{5B1419C5-F1D5-4B1E-AF1C-A908366A37B0}"/>
    <dgm:cxn modelId="{0145F3AF-7CC5-4177-971E-8F54D6658964}" type="presParOf" srcId="{A0B36575-5552-428B-BCE2-99B6C23BD23B}" destId="{ECD00CF7-F6C0-4556-8C1A-82FEC4591173}" srcOrd="0" destOrd="0" presId="urn:microsoft.com/office/officeart/2005/8/layout/hList1"/>
    <dgm:cxn modelId="{0FBB9C99-7CC5-4797-8C8C-C2559776BD2B}" type="presParOf" srcId="{ECD00CF7-F6C0-4556-8C1A-82FEC4591173}" destId="{23D3B4E5-B099-4EC3-A503-A6671B14FE3E}" srcOrd="0" destOrd="0" presId="urn:microsoft.com/office/officeart/2005/8/layout/hList1"/>
    <dgm:cxn modelId="{307FE0F9-4042-4509-9199-71470B6F9F8A}" type="presParOf" srcId="{ECD00CF7-F6C0-4556-8C1A-82FEC4591173}" destId="{2849DC3C-EF0F-450B-BDCD-4375FD9E91BD}" srcOrd="1" destOrd="0" presId="urn:microsoft.com/office/officeart/2005/8/layout/hList1"/>
    <dgm:cxn modelId="{EBED5EA0-C88F-482A-BAA9-17A76E18EB16}" type="presParOf" srcId="{A0B36575-5552-428B-BCE2-99B6C23BD23B}" destId="{60D10D67-6861-47DA-9364-9D38A3551974}" srcOrd="1" destOrd="0" presId="urn:microsoft.com/office/officeart/2005/8/layout/hList1"/>
    <dgm:cxn modelId="{00D7B86D-DC4A-46F3-A850-0389867F722C}" type="presParOf" srcId="{A0B36575-5552-428B-BCE2-99B6C23BD23B}" destId="{20B73887-9331-4C48-9466-27928ADCB37D}" srcOrd="2" destOrd="0" presId="urn:microsoft.com/office/officeart/2005/8/layout/hList1"/>
    <dgm:cxn modelId="{7A5CCCE9-6CFE-4462-B0B0-8E6A1D8E2B30}" type="presParOf" srcId="{20B73887-9331-4C48-9466-27928ADCB37D}" destId="{2E5F7647-CB76-4A10-A858-55715A6BCBC8}" srcOrd="0" destOrd="0" presId="urn:microsoft.com/office/officeart/2005/8/layout/hList1"/>
    <dgm:cxn modelId="{912020C3-3B28-4209-BBAD-A3FAE64FEC14}" type="presParOf" srcId="{20B73887-9331-4C48-9466-27928ADCB37D}" destId="{9177EF5F-E494-4746-9280-6E4E1883482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0DD97-D1B6-4172-94C8-FC11B27E7B0E}">
      <dsp:nvSpPr>
        <dsp:cNvPr id="0" name=""/>
        <dsp:cNvSpPr/>
      </dsp:nvSpPr>
      <dsp:spPr>
        <a:xfrm>
          <a:off x="3035766" y="3132686"/>
          <a:ext cx="196727" cy="19672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2">
          <a:scrgbClr r="0" g="0" b="0"/>
        </a:lnRef>
        <a:fillRef idx="1">
          <a:scrgbClr r="0" g="0" b="0"/>
        </a:fillRef>
        <a:effectRef idx="1">
          <a:scrgbClr r="0" g="0" b="0"/>
        </a:effectRef>
        <a:fontRef idx="minor">
          <a:schemeClr val="lt1"/>
        </a:fontRef>
      </dsp:style>
    </dsp:sp>
    <dsp:sp modelId="{BDEFA2E3-2CCE-406D-962E-0C97559974C1}">
      <dsp:nvSpPr>
        <dsp:cNvPr id="0" name=""/>
        <dsp:cNvSpPr/>
      </dsp:nvSpPr>
      <dsp:spPr>
        <a:xfrm>
          <a:off x="2863433" y="3408858"/>
          <a:ext cx="196727" cy="19672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2">
          <a:scrgbClr r="0" g="0" b="0"/>
        </a:lnRef>
        <a:fillRef idx="1">
          <a:scrgbClr r="0" g="0" b="0"/>
        </a:fillRef>
        <a:effectRef idx="1">
          <a:scrgbClr r="0" g="0" b="0"/>
        </a:effectRef>
        <a:fontRef idx="minor">
          <a:schemeClr val="lt1"/>
        </a:fontRef>
      </dsp:style>
    </dsp:sp>
    <dsp:sp modelId="{F433EA2A-B1DF-44D3-B6A9-C66EA59DB961}">
      <dsp:nvSpPr>
        <dsp:cNvPr id="0" name=""/>
        <dsp:cNvSpPr/>
      </dsp:nvSpPr>
      <dsp:spPr>
        <a:xfrm>
          <a:off x="2658050" y="3647964"/>
          <a:ext cx="196727" cy="19672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2">
          <a:scrgbClr r="0" g="0" b="0"/>
        </a:lnRef>
        <a:fillRef idx="1">
          <a:scrgbClr r="0" g="0" b="0"/>
        </a:fillRef>
        <a:effectRef idx="1">
          <a:scrgbClr r="0" g="0" b="0"/>
        </a:effectRef>
        <a:fontRef idx="minor">
          <a:schemeClr val="lt1"/>
        </a:fontRef>
      </dsp:style>
    </dsp:sp>
    <dsp:sp modelId="{8147A3BE-E921-4DAC-8F0F-A9175C6351AF}">
      <dsp:nvSpPr>
        <dsp:cNvPr id="0" name=""/>
        <dsp:cNvSpPr/>
      </dsp:nvSpPr>
      <dsp:spPr>
        <a:xfrm>
          <a:off x="2903566" y="353211"/>
          <a:ext cx="196727" cy="19672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2">
          <a:scrgbClr r="0" g="0" b="0"/>
        </a:lnRef>
        <a:fillRef idx="1">
          <a:scrgbClr r="0" g="0" b="0"/>
        </a:fillRef>
        <a:effectRef idx="1">
          <a:scrgbClr r="0" g="0" b="0"/>
        </a:effectRef>
        <a:fontRef idx="minor">
          <a:schemeClr val="lt1"/>
        </a:fontRef>
      </dsp:style>
    </dsp:sp>
    <dsp:sp modelId="{B7E13AA1-A14F-4EC2-89F5-D11FA07D3CAE}">
      <dsp:nvSpPr>
        <dsp:cNvPr id="0" name=""/>
        <dsp:cNvSpPr/>
      </dsp:nvSpPr>
      <dsp:spPr>
        <a:xfrm>
          <a:off x="3166393" y="196592"/>
          <a:ext cx="196727" cy="19672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2">
          <a:scrgbClr r="0" g="0" b="0"/>
        </a:lnRef>
        <a:fillRef idx="1">
          <a:scrgbClr r="0" g="0" b="0"/>
        </a:fillRef>
        <a:effectRef idx="1">
          <a:scrgbClr r="0" g="0" b="0"/>
        </a:effectRef>
        <a:fontRef idx="minor">
          <a:schemeClr val="lt1"/>
        </a:fontRef>
      </dsp:style>
    </dsp:sp>
    <dsp:sp modelId="{C4235CC5-E57D-45DC-A6CB-F0DF81289123}">
      <dsp:nvSpPr>
        <dsp:cNvPr id="0" name=""/>
        <dsp:cNvSpPr/>
      </dsp:nvSpPr>
      <dsp:spPr>
        <a:xfrm>
          <a:off x="3428434" y="39972"/>
          <a:ext cx="196727" cy="19672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2">
          <a:scrgbClr r="0" g="0" b="0"/>
        </a:lnRef>
        <a:fillRef idx="1">
          <a:scrgbClr r="0" g="0" b="0"/>
        </a:fillRef>
        <a:effectRef idx="1">
          <a:scrgbClr r="0" g="0" b="0"/>
        </a:effectRef>
        <a:fontRef idx="minor">
          <a:schemeClr val="lt1"/>
        </a:fontRef>
      </dsp:style>
    </dsp:sp>
    <dsp:sp modelId="{C621A8C2-4A43-4C84-87F1-D0D935EA5FF3}">
      <dsp:nvSpPr>
        <dsp:cNvPr id="0" name=""/>
        <dsp:cNvSpPr/>
      </dsp:nvSpPr>
      <dsp:spPr>
        <a:xfrm>
          <a:off x="3690474" y="196592"/>
          <a:ext cx="196727" cy="19672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2">
          <a:scrgbClr r="0" g="0" b="0"/>
        </a:lnRef>
        <a:fillRef idx="1">
          <a:scrgbClr r="0" g="0" b="0"/>
        </a:fillRef>
        <a:effectRef idx="1">
          <a:scrgbClr r="0" g="0" b="0"/>
        </a:effectRef>
        <a:fontRef idx="minor">
          <a:schemeClr val="lt1"/>
        </a:fontRef>
      </dsp:style>
    </dsp:sp>
    <dsp:sp modelId="{026C4030-D89E-4FB0-969D-BE25DDB21180}">
      <dsp:nvSpPr>
        <dsp:cNvPr id="0" name=""/>
        <dsp:cNvSpPr/>
      </dsp:nvSpPr>
      <dsp:spPr>
        <a:xfrm>
          <a:off x="3953302" y="353211"/>
          <a:ext cx="196727" cy="19672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2">
          <a:scrgbClr r="0" g="0" b="0"/>
        </a:lnRef>
        <a:fillRef idx="1">
          <a:scrgbClr r="0" g="0" b="0"/>
        </a:fillRef>
        <a:effectRef idx="1">
          <a:scrgbClr r="0" g="0" b="0"/>
        </a:effectRef>
        <a:fontRef idx="minor">
          <a:schemeClr val="lt1"/>
        </a:fontRef>
      </dsp:style>
    </dsp:sp>
    <dsp:sp modelId="{271DDDC6-F9BD-4377-8D1D-BE43AAB5FF48}">
      <dsp:nvSpPr>
        <dsp:cNvPr id="0" name=""/>
        <dsp:cNvSpPr/>
      </dsp:nvSpPr>
      <dsp:spPr>
        <a:xfrm>
          <a:off x="3428434" y="370439"/>
          <a:ext cx="196727" cy="19672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2">
          <a:scrgbClr r="0" g="0" b="0"/>
        </a:lnRef>
        <a:fillRef idx="1">
          <a:scrgbClr r="0" g="0" b="0"/>
        </a:fillRef>
        <a:effectRef idx="1">
          <a:scrgbClr r="0" g="0" b="0"/>
        </a:effectRef>
        <a:fontRef idx="minor">
          <a:schemeClr val="lt1"/>
        </a:fontRef>
      </dsp:style>
    </dsp:sp>
    <dsp:sp modelId="{0CD615CC-6E81-4915-84D2-8F53391AF491}">
      <dsp:nvSpPr>
        <dsp:cNvPr id="0" name=""/>
        <dsp:cNvSpPr/>
      </dsp:nvSpPr>
      <dsp:spPr>
        <a:xfrm>
          <a:off x="3428434" y="700907"/>
          <a:ext cx="196727" cy="19672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76200" dist="50800" dir="5400000" rotWithShape="0">
            <a:srgbClr val="4E3B30">
              <a:alpha val="60000"/>
            </a:srgbClr>
          </a:outerShdw>
        </a:effectLst>
      </dsp:spPr>
      <dsp:style>
        <a:lnRef idx="2">
          <a:scrgbClr r="0" g="0" b="0"/>
        </a:lnRef>
        <a:fillRef idx="1">
          <a:scrgbClr r="0" g="0" b="0"/>
        </a:fillRef>
        <a:effectRef idx="1">
          <a:scrgbClr r="0" g="0" b="0"/>
        </a:effectRef>
        <a:fontRef idx="minor">
          <a:schemeClr val="lt1"/>
        </a:fontRef>
      </dsp:style>
    </dsp:sp>
    <dsp:sp modelId="{6BCB770E-8591-449E-844B-744B26D5D267}">
      <dsp:nvSpPr>
        <dsp:cNvPr id="0" name=""/>
        <dsp:cNvSpPr/>
      </dsp:nvSpPr>
      <dsp:spPr>
        <a:xfrm>
          <a:off x="1872201" y="4248474"/>
          <a:ext cx="4243011" cy="1138101"/>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98104" tIns="68580" rIns="68580" bIns="68580" numCol="1" spcCol="1270" anchor="ctr" anchorCtr="0">
          <a:noAutofit/>
        </a:bodyPr>
        <a:lstStyle/>
        <a:p>
          <a:pPr lvl="0" algn="l" defTabSz="800100">
            <a:lnSpc>
              <a:spcPct val="90000"/>
            </a:lnSpc>
            <a:spcBef>
              <a:spcPct val="0"/>
            </a:spcBef>
            <a:spcAft>
              <a:spcPct val="35000"/>
            </a:spcAft>
          </a:pPr>
          <a:r>
            <a:rPr lang="es-EC" sz="1800" b="1" kern="1200" dirty="0" smtClean="0"/>
            <a:t>Tubular con Protección Gaseosa </a:t>
          </a:r>
        </a:p>
        <a:p>
          <a:pPr lvl="0" algn="l" defTabSz="800100">
            <a:lnSpc>
              <a:spcPct val="90000"/>
            </a:lnSpc>
            <a:spcBef>
              <a:spcPct val="0"/>
            </a:spcBef>
            <a:spcAft>
              <a:spcPct val="35000"/>
            </a:spcAft>
          </a:pPr>
          <a:r>
            <a:rPr lang="es-EC" sz="1400" kern="1200" dirty="0" smtClean="0"/>
            <a:t>Utiliza un flujo de gas el cual protege la zona de trabajo. </a:t>
          </a:r>
          <a:endParaRPr lang="es-EC" sz="1400" kern="1200" dirty="0"/>
        </a:p>
      </dsp:txBody>
      <dsp:txXfrm>
        <a:off x="1927759" y="4304032"/>
        <a:ext cx="4131895" cy="1026985"/>
      </dsp:txXfrm>
    </dsp:sp>
    <dsp:sp modelId="{FCB3DA94-B276-438A-91E9-067272C74A18}">
      <dsp:nvSpPr>
        <dsp:cNvPr id="0" name=""/>
        <dsp:cNvSpPr/>
      </dsp:nvSpPr>
      <dsp:spPr>
        <a:xfrm>
          <a:off x="610651" y="3147938"/>
          <a:ext cx="1967271" cy="1967141"/>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0063" t="-13364" r="16019" b="-3765"/>
          </a:stretch>
        </a:blip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dsp:style>
    </dsp:sp>
    <dsp:sp modelId="{8B175DBB-8533-4A3D-B741-081040D6FFBF}">
      <dsp:nvSpPr>
        <dsp:cNvPr id="0" name=""/>
        <dsp:cNvSpPr/>
      </dsp:nvSpPr>
      <dsp:spPr>
        <a:xfrm>
          <a:off x="3621226" y="2140455"/>
          <a:ext cx="4243011" cy="1138101"/>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98104" tIns="68580" rIns="68580" bIns="68580" numCol="1" spcCol="1270" anchor="ctr" anchorCtr="0">
          <a:noAutofit/>
        </a:bodyPr>
        <a:lstStyle/>
        <a:p>
          <a:pPr lvl="0" algn="l" defTabSz="800100">
            <a:lnSpc>
              <a:spcPct val="90000"/>
            </a:lnSpc>
            <a:spcBef>
              <a:spcPct val="0"/>
            </a:spcBef>
            <a:spcAft>
              <a:spcPct val="35000"/>
            </a:spcAft>
          </a:pPr>
          <a:r>
            <a:rPr lang="es-EC" sz="1800" b="1" kern="1200" dirty="0" smtClean="0"/>
            <a:t>Tubular autoprotegido </a:t>
          </a:r>
        </a:p>
        <a:p>
          <a:pPr lvl="0" algn="l" defTabSz="800100">
            <a:lnSpc>
              <a:spcPct val="90000"/>
            </a:lnSpc>
            <a:spcBef>
              <a:spcPct val="0"/>
            </a:spcBef>
            <a:spcAft>
              <a:spcPct val="35000"/>
            </a:spcAft>
          </a:pPr>
          <a:r>
            <a:rPr lang="es-EC" sz="1400" kern="1200" dirty="0" smtClean="0"/>
            <a:t>Resguarda la soldadura mediante descomposición y vaporización del núcleo fundente</a:t>
          </a:r>
          <a:endParaRPr lang="es-EC" sz="1400" kern="1200" dirty="0"/>
        </a:p>
      </dsp:txBody>
      <dsp:txXfrm>
        <a:off x="3676784" y="2196013"/>
        <a:ext cx="4131895" cy="1026985"/>
      </dsp:txXfrm>
    </dsp:sp>
    <dsp:sp modelId="{735096FD-A3C6-4E9C-8CEC-9472856D5C6F}">
      <dsp:nvSpPr>
        <dsp:cNvPr id="0" name=""/>
        <dsp:cNvSpPr/>
      </dsp:nvSpPr>
      <dsp:spPr>
        <a:xfrm>
          <a:off x="2444798" y="1025324"/>
          <a:ext cx="1967271" cy="1967141"/>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1814" t="-16378" r="15217" b="-9412"/>
          </a:stretch>
        </a:blipFill>
        <a:ln w="381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8A008-7E6A-405F-BD5F-F464D7D677C8}">
      <dsp:nvSpPr>
        <dsp:cNvPr id="0" name=""/>
        <dsp:cNvSpPr/>
      </dsp:nvSpPr>
      <dsp:spPr>
        <a:xfrm>
          <a:off x="3720547" y="1640128"/>
          <a:ext cx="1245705" cy="12457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1" u="sng" kern="1200" dirty="0" smtClean="0"/>
            <a:t>Equipamiento </a:t>
          </a:r>
          <a:endParaRPr lang="es-EC" sz="1100" b="1" u="sng" kern="1200" dirty="0"/>
        </a:p>
      </dsp:txBody>
      <dsp:txXfrm>
        <a:off x="3902976" y="1822557"/>
        <a:ext cx="880847" cy="880847"/>
      </dsp:txXfrm>
    </dsp:sp>
    <dsp:sp modelId="{A233E3F4-CE97-4589-92BD-680E7A1EC53A}">
      <dsp:nvSpPr>
        <dsp:cNvPr id="0" name=""/>
        <dsp:cNvSpPr/>
      </dsp:nvSpPr>
      <dsp:spPr>
        <a:xfrm rot="16200000">
          <a:off x="4155402" y="1439224"/>
          <a:ext cx="375994" cy="25812"/>
        </a:xfrm>
        <a:custGeom>
          <a:avLst/>
          <a:gdLst/>
          <a:ahLst/>
          <a:cxnLst/>
          <a:rect l="0" t="0" r="0" b="0"/>
          <a:pathLst>
            <a:path>
              <a:moveTo>
                <a:pt x="0" y="12906"/>
              </a:moveTo>
              <a:lnTo>
                <a:pt x="375994" y="129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334000" y="1442730"/>
        <a:ext cx="18799" cy="18799"/>
      </dsp:txXfrm>
    </dsp:sp>
    <dsp:sp modelId="{F354C235-FEB6-4B53-ACF4-1906EF026E07}">
      <dsp:nvSpPr>
        <dsp:cNvPr id="0" name=""/>
        <dsp:cNvSpPr/>
      </dsp:nvSpPr>
      <dsp:spPr>
        <a:xfrm>
          <a:off x="3720547" y="18428"/>
          <a:ext cx="1245705" cy="12457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t>Fuente de Poder –Alimentador de alambre</a:t>
          </a:r>
          <a:endParaRPr lang="es-EC" sz="1300" kern="1200" dirty="0"/>
        </a:p>
      </dsp:txBody>
      <dsp:txXfrm>
        <a:off x="3902976" y="200857"/>
        <a:ext cx="880847" cy="880847"/>
      </dsp:txXfrm>
    </dsp:sp>
    <dsp:sp modelId="{C5577316-FF1A-4A4B-A923-FEED58F80B20}">
      <dsp:nvSpPr>
        <dsp:cNvPr id="0" name=""/>
        <dsp:cNvSpPr/>
      </dsp:nvSpPr>
      <dsp:spPr>
        <a:xfrm>
          <a:off x="4966252" y="2250074"/>
          <a:ext cx="375994" cy="25812"/>
        </a:xfrm>
        <a:custGeom>
          <a:avLst/>
          <a:gdLst/>
          <a:ahLst/>
          <a:cxnLst/>
          <a:rect l="0" t="0" r="0" b="0"/>
          <a:pathLst>
            <a:path>
              <a:moveTo>
                <a:pt x="0" y="12906"/>
              </a:moveTo>
              <a:lnTo>
                <a:pt x="375994" y="129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144850" y="2253581"/>
        <a:ext cx="18799" cy="18799"/>
      </dsp:txXfrm>
    </dsp:sp>
    <dsp:sp modelId="{464B1FD9-D304-415F-BFAC-BA82148E116C}">
      <dsp:nvSpPr>
        <dsp:cNvPr id="0" name=""/>
        <dsp:cNvSpPr/>
      </dsp:nvSpPr>
      <dsp:spPr>
        <a:xfrm>
          <a:off x="5342247" y="1640128"/>
          <a:ext cx="1245705" cy="12457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t>Material Base </a:t>
          </a:r>
          <a:endParaRPr lang="es-EC" sz="1300" kern="1200" dirty="0"/>
        </a:p>
      </dsp:txBody>
      <dsp:txXfrm>
        <a:off x="5524676" y="1822557"/>
        <a:ext cx="880847" cy="880847"/>
      </dsp:txXfrm>
    </dsp:sp>
    <dsp:sp modelId="{0629841B-023B-4013-BA48-8E113BF697F0}">
      <dsp:nvSpPr>
        <dsp:cNvPr id="0" name=""/>
        <dsp:cNvSpPr/>
      </dsp:nvSpPr>
      <dsp:spPr>
        <a:xfrm rot="5400000">
          <a:off x="4155402" y="3060924"/>
          <a:ext cx="375994" cy="25812"/>
        </a:xfrm>
        <a:custGeom>
          <a:avLst/>
          <a:gdLst/>
          <a:ahLst/>
          <a:cxnLst/>
          <a:rect l="0" t="0" r="0" b="0"/>
          <a:pathLst>
            <a:path>
              <a:moveTo>
                <a:pt x="0" y="12906"/>
              </a:moveTo>
              <a:lnTo>
                <a:pt x="375994" y="129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334000" y="3064431"/>
        <a:ext cx="18799" cy="18799"/>
      </dsp:txXfrm>
    </dsp:sp>
    <dsp:sp modelId="{855A4CBD-F80F-4588-91F8-427A0E7405DD}">
      <dsp:nvSpPr>
        <dsp:cNvPr id="0" name=""/>
        <dsp:cNvSpPr/>
      </dsp:nvSpPr>
      <dsp:spPr>
        <a:xfrm>
          <a:off x="3720547" y="3261828"/>
          <a:ext cx="1245705" cy="12457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smtClean="0"/>
            <a:t>Consumible </a:t>
          </a:r>
          <a:endParaRPr lang="es-EC" sz="1300" kern="1200" dirty="0"/>
        </a:p>
      </dsp:txBody>
      <dsp:txXfrm>
        <a:off x="3902976" y="3444257"/>
        <a:ext cx="880847" cy="880847"/>
      </dsp:txXfrm>
    </dsp:sp>
    <dsp:sp modelId="{40B72786-1BEA-4529-8BBB-F8BDCA14EBF3}">
      <dsp:nvSpPr>
        <dsp:cNvPr id="0" name=""/>
        <dsp:cNvSpPr/>
      </dsp:nvSpPr>
      <dsp:spPr>
        <a:xfrm rot="10800000">
          <a:off x="3344552" y="2250074"/>
          <a:ext cx="375994" cy="25812"/>
        </a:xfrm>
        <a:custGeom>
          <a:avLst/>
          <a:gdLst/>
          <a:ahLst/>
          <a:cxnLst/>
          <a:rect l="0" t="0" r="0" b="0"/>
          <a:pathLst>
            <a:path>
              <a:moveTo>
                <a:pt x="0" y="12906"/>
              </a:moveTo>
              <a:lnTo>
                <a:pt x="375994" y="129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0800000">
        <a:off x="3523149" y="2253581"/>
        <a:ext cx="18799" cy="18799"/>
      </dsp:txXfrm>
    </dsp:sp>
    <dsp:sp modelId="{989D8EEB-617E-42C7-ABB2-63F83D65EF7D}">
      <dsp:nvSpPr>
        <dsp:cNvPr id="0" name=""/>
        <dsp:cNvSpPr/>
      </dsp:nvSpPr>
      <dsp:spPr>
        <a:xfrm>
          <a:off x="2098847" y="1640128"/>
          <a:ext cx="1245705" cy="12457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t>Pistola para soldar </a:t>
          </a:r>
          <a:endParaRPr lang="es-EC" sz="1300" kern="1200" dirty="0"/>
        </a:p>
      </dsp:txBody>
      <dsp:txXfrm>
        <a:off x="2281276" y="1822557"/>
        <a:ext cx="880847" cy="8808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2A588-FCDF-4359-9FEB-11D281C554A0}">
      <dsp:nvSpPr>
        <dsp:cNvPr id="0" name=""/>
        <dsp:cNvSpPr/>
      </dsp:nvSpPr>
      <dsp:spPr>
        <a:xfrm>
          <a:off x="0" y="0"/>
          <a:ext cx="8686800" cy="1598577"/>
        </a:xfrm>
        <a:prstGeom prst="rect">
          <a:avLst/>
        </a:prstGeom>
        <a:solidFill>
          <a:schemeClr val="accent1">
            <a:shade val="80000"/>
            <a:hueOff val="0"/>
            <a:satOff val="0"/>
            <a:lumOff val="0"/>
            <a:alphaOff val="0"/>
          </a:schemeClr>
        </a:solidFill>
        <a:ln>
          <a:noFill/>
        </a:ln>
        <a:effectLst/>
        <a:scene3d>
          <a:camera prst="orthographicFront"/>
          <a:lightRig rig="chilly" dir="t"/>
        </a:scene3d>
        <a:sp3d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C" sz="3600" b="1" kern="1200" dirty="0" smtClean="0"/>
            <a:t>CONSIDERACIONES DE DISEÑO</a:t>
          </a:r>
          <a:endParaRPr lang="es-EC" sz="3600" b="1" kern="1200" dirty="0"/>
        </a:p>
      </dsp:txBody>
      <dsp:txXfrm>
        <a:off x="0" y="0"/>
        <a:ext cx="8686800" cy="1598577"/>
      </dsp:txXfrm>
    </dsp:sp>
    <dsp:sp modelId="{07A28C5E-7B09-402C-B5BA-E4836EE42536}">
      <dsp:nvSpPr>
        <dsp:cNvPr id="0" name=""/>
        <dsp:cNvSpPr/>
      </dsp:nvSpPr>
      <dsp:spPr>
        <a:xfrm>
          <a:off x="0" y="1598577"/>
          <a:ext cx="2171700" cy="3357012"/>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
          </a:r>
          <a:br>
            <a:rPr lang="es-EC" sz="2000" kern="1200" dirty="0" smtClean="0"/>
          </a:br>
          <a:r>
            <a:rPr lang="es-EC" sz="2000" b="1" kern="1200" dirty="0" smtClean="0"/>
            <a:t>Flexibilidad</a:t>
          </a:r>
        </a:p>
        <a:p>
          <a:pPr lvl="0" algn="l" defTabSz="889000">
            <a:lnSpc>
              <a:spcPct val="90000"/>
            </a:lnSpc>
            <a:spcBef>
              <a:spcPct val="0"/>
            </a:spcBef>
            <a:spcAft>
              <a:spcPct val="35000"/>
            </a:spcAft>
          </a:pPr>
          <a:r>
            <a:rPr lang="es-EC" sz="2000" kern="1200" dirty="0" smtClean="0"/>
            <a:t>- Adaptable a la tubería.  </a:t>
          </a:r>
        </a:p>
        <a:p>
          <a:pPr lvl="0" algn="l" defTabSz="889000">
            <a:lnSpc>
              <a:spcPct val="90000"/>
            </a:lnSpc>
            <a:spcBef>
              <a:spcPct val="0"/>
            </a:spcBef>
            <a:spcAft>
              <a:spcPct val="35000"/>
            </a:spcAft>
          </a:pPr>
          <a:r>
            <a:rPr lang="es-EC" sz="2000" kern="1200" dirty="0" smtClean="0"/>
            <a:t>- Facilidad de montaje al sistema, </a:t>
          </a:r>
        </a:p>
        <a:p>
          <a:pPr lvl="0" algn="l" defTabSz="889000">
            <a:lnSpc>
              <a:spcPct val="90000"/>
            </a:lnSpc>
            <a:spcBef>
              <a:spcPct val="0"/>
            </a:spcBef>
            <a:spcAft>
              <a:spcPct val="35000"/>
            </a:spcAft>
          </a:pPr>
          <a:r>
            <a:rPr lang="es-EC" sz="2000" kern="1200" dirty="0" smtClean="0"/>
            <a:t>- Estabilidad de posicionamiento en el proceso de soldadura, </a:t>
          </a:r>
          <a:endParaRPr lang="es-EC" sz="2000" kern="1200" dirty="0"/>
        </a:p>
      </dsp:txBody>
      <dsp:txXfrm>
        <a:off x="0" y="1598577"/>
        <a:ext cx="2171700" cy="3357012"/>
      </dsp:txXfrm>
    </dsp:sp>
    <dsp:sp modelId="{2D9395D2-CB83-429B-A665-81BFDA01E13E}">
      <dsp:nvSpPr>
        <dsp:cNvPr id="0" name=""/>
        <dsp:cNvSpPr/>
      </dsp:nvSpPr>
      <dsp:spPr>
        <a:xfrm>
          <a:off x="2160233" y="1584176"/>
          <a:ext cx="2171700" cy="3357012"/>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t>Grado de Interacción</a:t>
          </a:r>
        </a:p>
        <a:p>
          <a:pPr lvl="0" algn="l" defTabSz="889000">
            <a:lnSpc>
              <a:spcPct val="90000"/>
            </a:lnSpc>
            <a:spcBef>
              <a:spcPct val="0"/>
            </a:spcBef>
            <a:spcAft>
              <a:spcPct val="35000"/>
            </a:spcAft>
          </a:pPr>
          <a:endParaRPr lang="es-EC" sz="2000" b="1" kern="1200" dirty="0" smtClean="0"/>
        </a:p>
        <a:p>
          <a:pPr lvl="0" algn="l" defTabSz="889000">
            <a:lnSpc>
              <a:spcPct val="90000"/>
            </a:lnSpc>
            <a:spcBef>
              <a:spcPct val="0"/>
            </a:spcBef>
            <a:spcAft>
              <a:spcPct val="35000"/>
            </a:spcAft>
          </a:pPr>
          <a:r>
            <a:rPr lang="es-EC" sz="2000" b="1" kern="1200" dirty="0" smtClean="0"/>
            <a:t> </a:t>
          </a:r>
          <a:r>
            <a:rPr lang="es-EC" sz="2000" kern="1200" dirty="0" smtClean="0"/>
            <a:t>Comunicación  entre el usuario y el computador a través de una interfaz humano máquina (HMI), </a:t>
          </a:r>
          <a:endParaRPr lang="es-EC" sz="2000" kern="1200" dirty="0"/>
        </a:p>
      </dsp:txBody>
      <dsp:txXfrm>
        <a:off x="2160233" y="1584176"/>
        <a:ext cx="2171700" cy="3357012"/>
      </dsp:txXfrm>
    </dsp:sp>
    <dsp:sp modelId="{DA91411C-EA34-4AF6-B2FB-5D0FFFBD9F03}">
      <dsp:nvSpPr>
        <dsp:cNvPr id="0" name=""/>
        <dsp:cNvSpPr/>
      </dsp:nvSpPr>
      <dsp:spPr>
        <a:xfrm>
          <a:off x="4343400" y="1598577"/>
          <a:ext cx="2171700" cy="3357012"/>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t>Grado de Seguridad</a:t>
          </a:r>
        </a:p>
        <a:p>
          <a:pPr lvl="0" algn="l" defTabSz="889000">
            <a:lnSpc>
              <a:spcPct val="90000"/>
            </a:lnSpc>
            <a:spcBef>
              <a:spcPct val="0"/>
            </a:spcBef>
            <a:spcAft>
              <a:spcPct val="35000"/>
            </a:spcAft>
          </a:pPr>
          <a:endParaRPr lang="es-EC" sz="2000" kern="1200" dirty="0" smtClean="0"/>
        </a:p>
        <a:p>
          <a:pPr lvl="0" algn="l" defTabSz="889000">
            <a:lnSpc>
              <a:spcPct val="90000"/>
            </a:lnSpc>
            <a:spcBef>
              <a:spcPct val="0"/>
            </a:spcBef>
            <a:spcAft>
              <a:spcPct val="35000"/>
            </a:spcAft>
          </a:pPr>
          <a:r>
            <a:rPr lang="es-EC" sz="2000" kern="1200" dirty="0" smtClean="0"/>
            <a:t>Evitar daños susceptibles los cuales represente perjuicios a la integridad de los que operan. </a:t>
          </a:r>
          <a:endParaRPr lang="es-EC" sz="2000" kern="1200" dirty="0"/>
        </a:p>
      </dsp:txBody>
      <dsp:txXfrm>
        <a:off x="4343400" y="1598577"/>
        <a:ext cx="2171700" cy="3357012"/>
      </dsp:txXfrm>
    </dsp:sp>
    <dsp:sp modelId="{0E1E1566-0120-4AD0-A817-659415A3D8A6}">
      <dsp:nvSpPr>
        <dsp:cNvPr id="0" name=""/>
        <dsp:cNvSpPr/>
      </dsp:nvSpPr>
      <dsp:spPr>
        <a:xfrm>
          <a:off x="6515100" y="1584176"/>
          <a:ext cx="2171700" cy="3357012"/>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t>Portabilidad</a:t>
          </a:r>
        </a:p>
        <a:p>
          <a:pPr lvl="0" algn="ctr" defTabSz="889000">
            <a:lnSpc>
              <a:spcPct val="90000"/>
            </a:lnSpc>
            <a:spcBef>
              <a:spcPct val="0"/>
            </a:spcBef>
            <a:spcAft>
              <a:spcPct val="35000"/>
            </a:spcAft>
          </a:pPr>
          <a:endParaRPr lang="es-EC" sz="2000" kern="1200" dirty="0" smtClean="0"/>
        </a:p>
        <a:p>
          <a:pPr lvl="0" algn="l" defTabSz="889000">
            <a:lnSpc>
              <a:spcPct val="90000"/>
            </a:lnSpc>
            <a:spcBef>
              <a:spcPct val="0"/>
            </a:spcBef>
            <a:spcAft>
              <a:spcPct val="35000"/>
            </a:spcAft>
          </a:pPr>
          <a:r>
            <a:rPr lang="es-EC" sz="2000" kern="1200" dirty="0" smtClean="0"/>
            <a:t>Capacidad de movilizar el equipo, de manera que se desmontable el mismo. </a:t>
          </a:r>
          <a:endParaRPr lang="es-EC" sz="2000" kern="1200" dirty="0"/>
        </a:p>
      </dsp:txBody>
      <dsp:txXfrm>
        <a:off x="6515100" y="1584176"/>
        <a:ext cx="2171700" cy="3357012"/>
      </dsp:txXfrm>
    </dsp:sp>
    <dsp:sp modelId="{07ED16F7-507C-4F03-A5BE-CC77949C42D1}">
      <dsp:nvSpPr>
        <dsp:cNvPr id="0" name=""/>
        <dsp:cNvSpPr/>
      </dsp:nvSpPr>
      <dsp:spPr>
        <a:xfrm>
          <a:off x="0" y="4955590"/>
          <a:ext cx="8686800" cy="373001"/>
        </a:xfrm>
        <a:prstGeom prst="rect">
          <a:avLst/>
        </a:prstGeom>
        <a:solidFill>
          <a:schemeClr val="accent1">
            <a:shade val="80000"/>
            <a:hueOff val="0"/>
            <a:satOff val="0"/>
            <a:lumOff val="0"/>
            <a:alphaOff val="0"/>
          </a:schemeClr>
        </a:solidFill>
        <a:ln>
          <a:noFill/>
        </a:ln>
        <a:effectLst/>
        <a:scene3d>
          <a:camera prst="orthographicFront"/>
          <a:lightRig rig="chilly" dir="t"/>
        </a:scene3d>
        <a:sp3d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675D0-0864-43A0-ADC2-3B96056C8FD4}">
      <dsp:nvSpPr>
        <dsp:cNvPr id="0" name=""/>
        <dsp:cNvSpPr/>
      </dsp:nvSpPr>
      <dsp:spPr>
        <a:xfrm>
          <a:off x="2310754" y="496"/>
          <a:ext cx="3784304"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s-EC" sz="1700" kern="1200" dirty="0" smtClean="0"/>
            <a:t>Transmitir  mov. Entre dos ejes </a:t>
          </a:r>
          <a:endParaRPr lang="es-EC" sz="1700" kern="1200" dirty="0"/>
        </a:p>
        <a:p>
          <a:pPr marL="171450" lvl="1" indent="-171450" algn="l" defTabSz="755650">
            <a:lnSpc>
              <a:spcPct val="90000"/>
            </a:lnSpc>
            <a:spcBef>
              <a:spcPct val="0"/>
            </a:spcBef>
            <a:spcAft>
              <a:spcPct val="15000"/>
            </a:spcAft>
            <a:buChar char="••"/>
          </a:pPr>
          <a:r>
            <a:rPr lang="es-EC" sz="1700" kern="1200" dirty="0" smtClean="0"/>
            <a:t>Sistema de elevación </a:t>
          </a:r>
          <a:endParaRPr lang="es-EC" sz="1700" kern="1200" dirty="0"/>
        </a:p>
        <a:p>
          <a:pPr marL="171450" lvl="1" indent="-171450" algn="l" defTabSz="755650">
            <a:lnSpc>
              <a:spcPct val="90000"/>
            </a:lnSpc>
            <a:spcBef>
              <a:spcPct val="0"/>
            </a:spcBef>
            <a:spcAft>
              <a:spcPct val="15000"/>
            </a:spcAft>
            <a:buChar char="••"/>
          </a:pPr>
          <a:r>
            <a:rPr lang="es-EC" sz="1700" kern="1200" dirty="0" smtClean="0"/>
            <a:t>Sistema de transportador</a:t>
          </a:r>
          <a:endParaRPr lang="es-EC" sz="1700" kern="1200" dirty="0"/>
        </a:p>
        <a:p>
          <a:pPr marL="171450" lvl="1" indent="-171450" algn="l" defTabSz="755650">
            <a:lnSpc>
              <a:spcPct val="90000"/>
            </a:lnSpc>
            <a:spcBef>
              <a:spcPct val="0"/>
            </a:spcBef>
            <a:spcAft>
              <a:spcPct val="15000"/>
            </a:spcAft>
            <a:buChar char="••"/>
          </a:pPr>
          <a:r>
            <a:rPr lang="es-EC" sz="1700" kern="1200" dirty="0" smtClean="0"/>
            <a:t>Excluyen problema de deslizamiento.</a:t>
          </a:r>
          <a:endParaRPr lang="es-EC" sz="1700" kern="1200" dirty="0"/>
        </a:p>
      </dsp:txBody>
      <dsp:txXfrm>
        <a:off x="2310754" y="242342"/>
        <a:ext cx="3058767" cy="1451073"/>
      </dsp:txXfrm>
    </dsp:sp>
    <dsp:sp modelId="{EC0E5877-C229-4BF1-8E8D-5F23A675A262}">
      <dsp:nvSpPr>
        <dsp:cNvPr id="0" name=""/>
        <dsp:cNvSpPr/>
      </dsp:nvSpPr>
      <dsp:spPr>
        <a:xfrm>
          <a:off x="941" y="496"/>
          <a:ext cx="2309812"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s-EC" sz="3800" kern="1200" dirty="0" smtClean="0"/>
            <a:t>Cadenas</a:t>
          </a:r>
          <a:endParaRPr lang="es-EC" sz="3800" kern="1200" dirty="0"/>
        </a:p>
      </dsp:txBody>
      <dsp:txXfrm>
        <a:off x="95388" y="94943"/>
        <a:ext cx="2120918" cy="1745871"/>
      </dsp:txXfrm>
    </dsp:sp>
    <dsp:sp modelId="{3F30954D-95FC-4E3D-AED1-C1D0404356E0}">
      <dsp:nvSpPr>
        <dsp:cNvPr id="0" name=""/>
        <dsp:cNvSpPr/>
      </dsp:nvSpPr>
      <dsp:spPr>
        <a:xfrm>
          <a:off x="2438400" y="2128738"/>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s-EC" sz="1700" kern="1200" dirty="0" smtClean="0"/>
            <a:t>Acoplamiento diente a diente de dos ruedas dentadas.</a:t>
          </a:r>
          <a:endParaRPr lang="es-EC" sz="1700" kern="1200" dirty="0"/>
        </a:p>
        <a:p>
          <a:pPr marL="171450" lvl="1" indent="-171450" algn="l" defTabSz="755650">
            <a:lnSpc>
              <a:spcPct val="90000"/>
            </a:lnSpc>
            <a:spcBef>
              <a:spcPct val="0"/>
            </a:spcBef>
            <a:spcAft>
              <a:spcPct val="15000"/>
            </a:spcAft>
            <a:buChar char="••"/>
          </a:pPr>
          <a:r>
            <a:rPr lang="es-EC" sz="1700" kern="1200" dirty="0" smtClean="0"/>
            <a:t>Engrane proporciona graduación para relaciones de velocidad.</a:t>
          </a:r>
          <a:endParaRPr lang="es-EC" sz="1700" kern="1200" dirty="0"/>
        </a:p>
      </dsp:txBody>
      <dsp:txXfrm>
        <a:off x="2438400" y="2370584"/>
        <a:ext cx="2932063" cy="1451073"/>
      </dsp:txXfrm>
    </dsp:sp>
    <dsp:sp modelId="{1B09A02B-CF0D-45A6-A3F9-8CA7CF0C259C}">
      <dsp:nvSpPr>
        <dsp:cNvPr id="0" name=""/>
        <dsp:cNvSpPr/>
      </dsp:nvSpPr>
      <dsp:spPr>
        <a:xfrm>
          <a:off x="0" y="2128738"/>
          <a:ext cx="2438400"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s-EC" sz="3800" kern="1200" dirty="0" smtClean="0"/>
            <a:t>Piñón-Corona</a:t>
          </a:r>
          <a:endParaRPr lang="es-EC" sz="3800" kern="1200" dirty="0"/>
        </a:p>
      </dsp:txBody>
      <dsp:txXfrm>
        <a:off x="94447" y="2223185"/>
        <a:ext cx="2249506" cy="17458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20939-C619-432E-B083-1CB017BABBAF}">
      <dsp:nvSpPr>
        <dsp:cNvPr id="0" name=""/>
        <dsp:cNvSpPr/>
      </dsp:nvSpPr>
      <dsp:spPr>
        <a:xfrm>
          <a:off x="28" y="628457"/>
          <a:ext cx="2973631" cy="34983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2B19FE-57A3-47C3-BD9A-9485E39E6694}">
      <dsp:nvSpPr>
        <dsp:cNvPr id="0" name=""/>
        <dsp:cNvSpPr/>
      </dsp:nvSpPr>
      <dsp:spPr>
        <a:xfrm>
          <a:off x="28" y="759843"/>
          <a:ext cx="218453" cy="21845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9D8EAA-B3E4-4B7E-96F2-FC4CAB482D73}">
      <dsp:nvSpPr>
        <dsp:cNvPr id="0" name=""/>
        <dsp:cNvSpPr/>
      </dsp:nvSpPr>
      <dsp:spPr>
        <a:xfrm>
          <a:off x="0" y="0"/>
          <a:ext cx="2973631" cy="628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l" defTabSz="1111250">
            <a:lnSpc>
              <a:spcPct val="90000"/>
            </a:lnSpc>
            <a:spcBef>
              <a:spcPct val="0"/>
            </a:spcBef>
            <a:spcAft>
              <a:spcPct val="35000"/>
            </a:spcAft>
          </a:pPr>
          <a:r>
            <a:rPr lang="es-EC" sz="2500" kern="1200" dirty="0" smtClean="0"/>
            <a:t>Aluminio A1050 H14</a:t>
          </a:r>
          <a:endParaRPr lang="es-EC" sz="2500" kern="1200" dirty="0"/>
        </a:p>
      </dsp:txBody>
      <dsp:txXfrm>
        <a:off x="0" y="0"/>
        <a:ext cx="2973631" cy="628457"/>
      </dsp:txXfrm>
    </dsp:sp>
    <dsp:sp modelId="{31913A80-7A95-484C-AF4F-1C1E4A431F05}">
      <dsp:nvSpPr>
        <dsp:cNvPr id="0" name=""/>
        <dsp:cNvSpPr/>
      </dsp:nvSpPr>
      <dsp:spPr>
        <a:xfrm>
          <a:off x="28" y="1269052"/>
          <a:ext cx="218448" cy="2184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AF4271-8212-4683-9F7F-E504C4098C48}">
      <dsp:nvSpPr>
        <dsp:cNvPr id="0" name=""/>
        <dsp:cNvSpPr/>
      </dsp:nvSpPr>
      <dsp:spPr>
        <a:xfrm>
          <a:off x="208182" y="1123674"/>
          <a:ext cx="2765476" cy="5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EC" sz="1200" kern="1200" dirty="0" smtClean="0"/>
            <a:t>Aleación con pureza 99.5%</a:t>
          </a:r>
          <a:endParaRPr lang="es-EC" sz="1200" kern="1200" dirty="0"/>
        </a:p>
      </dsp:txBody>
      <dsp:txXfrm>
        <a:off x="208182" y="1123674"/>
        <a:ext cx="2765476" cy="509203"/>
      </dsp:txXfrm>
    </dsp:sp>
    <dsp:sp modelId="{9DE8B736-EA32-483A-9662-468677D99696}">
      <dsp:nvSpPr>
        <dsp:cNvPr id="0" name=""/>
        <dsp:cNvSpPr/>
      </dsp:nvSpPr>
      <dsp:spPr>
        <a:xfrm>
          <a:off x="28" y="1778255"/>
          <a:ext cx="218448" cy="2184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98B59F-E3E9-4C25-8BBD-93F07AEB8B4C}">
      <dsp:nvSpPr>
        <dsp:cNvPr id="0" name=""/>
        <dsp:cNvSpPr/>
      </dsp:nvSpPr>
      <dsp:spPr>
        <a:xfrm>
          <a:off x="208182" y="1632878"/>
          <a:ext cx="2765476" cy="5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EC" sz="1200" kern="1200" dirty="0" smtClean="0"/>
            <a:t>H14 Templado mediante trabajo mecánico en frío, Grado medio duro</a:t>
          </a:r>
          <a:endParaRPr lang="es-EC" sz="1200" kern="1200" dirty="0"/>
        </a:p>
      </dsp:txBody>
      <dsp:txXfrm>
        <a:off x="208182" y="1632878"/>
        <a:ext cx="2765476" cy="509203"/>
      </dsp:txXfrm>
    </dsp:sp>
    <dsp:sp modelId="{8631921F-4581-4453-BE1B-00066DF9C11F}">
      <dsp:nvSpPr>
        <dsp:cNvPr id="0" name=""/>
        <dsp:cNvSpPr/>
      </dsp:nvSpPr>
      <dsp:spPr>
        <a:xfrm>
          <a:off x="28" y="2287459"/>
          <a:ext cx="218448" cy="2184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7B0F06-E219-477D-8F8F-65A85445D2D3}">
      <dsp:nvSpPr>
        <dsp:cNvPr id="0" name=""/>
        <dsp:cNvSpPr/>
      </dsp:nvSpPr>
      <dsp:spPr>
        <a:xfrm>
          <a:off x="208182" y="2142081"/>
          <a:ext cx="2765476" cy="5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EC" sz="1200" kern="1200" dirty="0" smtClean="0"/>
            <a:t>Resistencia a la Tracción 115MPa</a:t>
          </a:r>
          <a:endParaRPr lang="es-EC" sz="1200" kern="1200" dirty="0"/>
        </a:p>
      </dsp:txBody>
      <dsp:txXfrm>
        <a:off x="208182" y="2142081"/>
        <a:ext cx="2765476" cy="509203"/>
      </dsp:txXfrm>
    </dsp:sp>
    <dsp:sp modelId="{EB7A4839-5376-4D0A-931E-AB8100DD1516}">
      <dsp:nvSpPr>
        <dsp:cNvPr id="0" name=""/>
        <dsp:cNvSpPr/>
      </dsp:nvSpPr>
      <dsp:spPr>
        <a:xfrm>
          <a:off x="3122340" y="628457"/>
          <a:ext cx="2973631" cy="34983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7AFA45-1FDD-4538-BD44-AF363A4A1968}">
      <dsp:nvSpPr>
        <dsp:cNvPr id="0" name=""/>
        <dsp:cNvSpPr/>
      </dsp:nvSpPr>
      <dsp:spPr>
        <a:xfrm>
          <a:off x="3122340" y="759843"/>
          <a:ext cx="218453" cy="21845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B87E5A-EBC4-4B67-82C5-412995386AE2}">
      <dsp:nvSpPr>
        <dsp:cNvPr id="0" name=""/>
        <dsp:cNvSpPr/>
      </dsp:nvSpPr>
      <dsp:spPr>
        <a:xfrm>
          <a:off x="3122340" y="0"/>
          <a:ext cx="2973631" cy="628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31750" rIns="47625" bIns="31750" numCol="1" spcCol="1270" anchor="ctr" anchorCtr="0">
          <a:noAutofit/>
        </a:bodyPr>
        <a:lstStyle/>
        <a:p>
          <a:pPr lvl="0" algn="l" defTabSz="1111250">
            <a:lnSpc>
              <a:spcPct val="90000"/>
            </a:lnSpc>
            <a:spcBef>
              <a:spcPct val="0"/>
            </a:spcBef>
            <a:spcAft>
              <a:spcPct val="35000"/>
            </a:spcAft>
          </a:pPr>
          <a:r>
            <a:rPr lang="es-EC" sz="2500" kern="1200" dirty="0" smtClean="0"/>
            <a:t>Acero AISI-SAE 1018</a:t>
          </a:r>
          <a:endParaRPr lang="es-EC" sz="2500" kern="1200" dirty="0"/>
        </a:p>
      </dsp:txBody>
      <dsp:txXfrm>
        <a:off x="3122340" y="0"/>
        <a:ext cx="2973631" cy="628457"/>
      </dsp:txXfrm>
    </dsp:sp>
    <dsp:sp modelId="{84F749AE-EDBA-4A25-AA9E-7F8C0545895E}">
      <dsp:nvSpPr>
        <dsp:cNvPr id="0" name=""/>
        <dsp:cNvSpPr/>
      </dsp:nvSpPr>
      <dsp:spPr>
        <a:xfrm>
          <a:off x="3122340" y="1269052"/>
          <a:ext cx="218448" cy="2184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6DACC8-980B-48B9-A83C-76BFA035F676}">
      <dsp:nvSpPr>
        <dsp:cNvPr id="0" name=""/>
        <dsp:cNvSpPr/>
      </dsp:nvSpPr>
      <dsp:spPr>
        <a:xfrm>
          <a:off x="3330494" y="1123674"/>
          <a:ext cx="2765476" cy="5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EC" sz="1200" kern="1200" dirty="0" smtClean="0"/>
            <a:t>Acero de bajo-medio carbono</a:t>
          </a:r>
          <a:endParaRPr lang="es-EC" sz="1200" kern="1200" dirty="0"/>
        </a:p>
      </dsp:txBody>
      <dsp:txXfrm>
        <a:off x="3330494" y="1123674"/>
        <a:ext cx="2765476" cy="509203"/>
      </dsp:txXfrm>
    </dsp:sp>
    <dsp:sp modelId="{88C7946C-F050-4370-9C7A-83C3D3C79D03}">
      <dsp:nvSpPr>
        <dsp:cNvPr id="0" name=""/>
        <dsp:cNvSpPr/>
      </dsp:nvSpPr>
      <dsp:spPr>
        <a:xfrm>
          <a:off x="3122340" y="1778255"/>
          <a:ext cx="218448" cy="2184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B0FD18-CD02-4F88-BC83-FF6E47971B47}">
      <dsp:nvSpPr>
        <dsp:cNvPr id="0" name=""/>
        <dsp:cNvSpPr/>
      </dsp:nvSpPr>
      <dsp:spPr>
        <a:xfrm>
          <a:off x="3330494" y="1632878"/>
          <a:ext cx="2765476" cy="5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EC" sz="1200" kern="1200" dirty="0" smtClean="0"/>
            <a:t>Buena soldabilidad y ligeramente mejor maquinable</a:t>
          </a:r>
          <a:endParaRPr lang="es-EC" sz="1200" kern="1200" dirty="0"/>
        </a:p>
      </dsp:txBody>
      <dsp:txXfrm>
        <a:off x="3330494" y="1632878"/>
        <a:ext cx="2765476" cy="509203"/>
      </dsp:txXfrm>
    </dsp:sp>
    <dsp:sp modelId="{D1969523-1835-4D86-BC5B-BAF9A85F68D0}">
      <dsp:nvSpPr>
        <dsp:cNvPr id="0" name=""/>
        <dsp:cNvSpPr/>
      </dsp:nvSpPr>
      <dsp:spPr>
        <a:xfrm>
          <a:off x="3122340" y="2287459"/>
          <a:ext cx="218448" cy="2184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2ABA4E-0FD3-43CC-B110-9D39D2B5C044}">
      <dsp:nvSpPr>
        <dsp:cNvPr id="0" name=""/>
        <dsp:cNvSpPr/>
      </dsp:nvSpPr>
      <dsp:spPr>
        <a:xfrm>
          <a:off x="3330494" y="2142081"/>
          <a:ext cx="2765476" cy="5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s-EC" sz="1200" kern="1200" dirty="0" smtClean="0"/>
            <a:t>Alta tenacidad y baja resistencia mecánica </a:t>
          </a:r>
          <a:endParaRPr lang="es-EC" sz="1200" kern="1200" dirty="0"/>
        </a:p>
      </dsp:txBody>
      <dsp:txXfrm>
        <a:off x="3330494" y="2142081"/>
        <a:ext cx="2765476" cy="5092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E7FB8-519E-4030-BC61-44FE6C549580}">
      <dsp:nvSpPr>
        <dsp:cNvPr id="0" name=""/>
        <dsp:cNvSpPr/>
      </dsp:nvSpPr>
      <dsp:spPr>
        <a:xfrm>
          <a:off x="1279" y="0"/>
          <a:ext cx="1991320" cy="4064000"/>
        </a:xfrm>
        <a:prstGeom prst="roundRect">
          <a:avLst>
            <a:gd name="adj" fmla="val 1000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dirty="0" smtClean="0"/>
            <a:t>Interfaz interactiva VI es </a:t>
          </a:r>
          <a:r>
            <a:rPr lang="es-EC" sz="1500" b="1" kern="1200" dirty="0" smtClean="0"/>
            <a:t>Panel Frontal</a:t>
          </a:r>
          <a:r>
            <a:rPr lang="es-EC" sz="1500" kern="1200" dirty="0" smtClean="0"/>
            <a:t>, contiene botones,  pulsadores, graficas , indicadores como instrumento físico</a:t>
          </a:r>
          <a:endParaRPr lang="es-EC" sz="1500" kern="1200" dirty="0"/>
        </a:p>
      </dsp:txBody>
      <dsp:txXfrm>
        <a:off x="1279" y="1625600"/>
        <a:ext cx="1991320" cy="1625600"/>
      </dsp:txXfrm>
    </dsp:sp>
    <dsp:sp modelId="{8C6E4DC0-313A-43D9-A4B9-AD95801FC9F4}">
      <dsp:nvSpPr>
        <dsp:cNvPr id="0" name=""/>
        <dsp:cNvSpPr/>
      </dsp:nvSpPr>
      <dsp:spPr>
        <a:xfrm>
          <a:off x="193681" y="184808"/>
          <a:ext cx="1606516" cy="1471374"/>
        </a:xfrm>
        <a:prstGeom prst="ellipse">
          <a:avLst/>
        </a:prstGeom>
        <a:blipFill dpi="0" rotWithShape="1">
          <a:blip xmlns:r="http://schemas.openxmlformats.org/officeDocument/2006/relationships" r:embed="rId1"/>
          <a:srcRect/>
          <a:stretch>
            <a:fillRect l="15291" t="13912" r="16636" b="2123"/>
          </a:stretch>
        </a:blipFill>
        <a:ln w="100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1">
          <a:scrgbClr r="0" g="0" b="0"/>
        </a:fillRef>
        <a:effectRef idx="1">
          <a:scrgbClr r="0" g="0" b="0"/>
        </a:effectRef>
        <a:fontRef idx="minor"/>
      </dsp:style>
    </dsp:sp>
    <dsp:sp modelId="{989340EB-4B4F-40EC-875F-4196E38F4229}">
      <dsp:nvSpPr>
        <dsp:cNvPr id="0" name=""/>
        <dsp:cNvSpPr/>
      </dsp:nvSpPr>
      <dsp:spPr>
        <a:xfrm>
          <a:off x="2041128" y="0"/>
          <a:ext cx="1991320" cy="4064000"/>
        </a:xfrm>
        <a:prstGeom prst="roundRect">
          <a:avLst>
            <a:gd name="adj" fmla="val 1000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dirty="0" smtClean="0"/>
            <a:t>VI recibe instrucciones de un </a:t>
          </a:r>
          <a:r>
            <a:rPr lang="es-EC" sz="1500" b="1" kern="1200" dirty="0" smtClean="0"/>
            <a:t>diagrama de bloques</a:t>
          </a:r>
          <a:r>
            <a:rPr lang="es-EC" sz="1500" kern="1200" dirty="0" smtClean="0"/>
            <a:t> que se construye  en código G. es el código fuente del programa</a:t>
          </a:r>
          <a:endParaRPr lang="es-EC" sz="1500" kern="1200" dirty="0"/>
        </a:p>
      </dsp:txBody>
      <dsp:txXfrm>
        <a:off x="2041128" y="1625600"/>
        <a:ext cx="1991320" cy="1625600"/>
      </dsp:txXfrm>
    </dsp:sp>
    <dsp:sp modelId="{7F1C0B24-C072-4C9A-B0BE-4C2E91485E43}">
      <dsp:nvSpPr>
        <dsp:cNvPr id="0" name=""/>
        <dsp:cNvSpPr/>
      </dsp:nvSpPr>
      <dsp:spPr>
        <a:xfrm>
          <a:off x="2376270" y="72009"/>
          <a:ext cx="1392828" cy="1327355"/>
        </a:xfrm>
        <a:prstGeom prst="ellipse">
          <a:avLst/>
        </a:prstGeom>
        <a:blipFill dpi="0" rotWithShape="1">
          <a:blip xmlns:r="http://schemas.openxmlformats.org/officeDocument/2006/relationships" r:embed="rId2"/>
          <a:srcRect/>
          <a:stretch>
            <a:fillRect l="16660" t="17479" r="13753" b="-8213"/>
          </a:stretch>
        </a:blipFill>
        <a:ln w="100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1">
          <a:scrgbClr r="0" g="0" b="0"/>
        </a:fillRef>
        <a:effectRef idx="1">
          <a:scrgbClr r="0" g="0" b="0"/>
        </a:effectRef>
        <a:fontRef idx="minor"/>
      </dsp:style>
    </dsp:sp>
    <dsp:sp modelId="{180F8170-998F-41BC-892F-C3838F9ED694}">
      <dsp:nvSpPr>
        <dsp:cNvPr id="0" name=""/>
        <dsp:cNvSpPr/>
      </dsp:nvSpPr>
      <dsp:spPr>
        <a:xfrm>
          <a:off x="4103399" y="0"/>
          <a:ext cx="1991320" cy="4064000"/>
        </a:xfrm>
        <a:prstGeom prst="roundRect">
          <a:avLst>
            <a:gd name="adj" fmla="val 10000"/>
          </a:avLst>
        </a:prstGeom>
        <a:gradFill rotWithShape="0">
          <a:gsLst>
            <a:gs pos="0">
              <a:schemeClr val="accent1">
                <a:hueOff val="0"/>
                <a:satOff val="0"/>
                <a:lumOff val="0"/>
                <a:alphaOff val="0"/>
                <a:tint val="30000"/>
                <a:satMod val="250000"/>
              </a:schemeClr>
            </a:gs>
            <a:gs pos="72000">
              <a:schemeClr val="accent1">
                <a:hueOff val="0"/>
                <a:satOff val="0"/>
                <a:lumOff val="0"/>
                <a:alphaOff val="0"/>
                <a:tint val="75000"/>
                <a:satMod val="210000"/>
              </a:schemeClr>
            </a:gs>
            <a:gs pos="100000">
              <a:schemeClr val="accent1">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dirty="0" smtClean="0"/>
            <a:t>Los VIs son </a:t>
          </a:r>
          <a:r>
            <a:rPr lang="es-EC" sz="1500" b="1" kern="1200" dirty="0" smtClean="0"/>
            <a:t>jerárquicos y modulares</a:t>
          </a:r>
        </a:p>
        <a:p>
          <a:pPr lvl="0" algn="ctr" defTabSz="666750">
            <a:lnSpc>
              <a:spcPct val="90000"/>
            </a:lnSpc>
            <a:spcBef>
              <a:spcPct val="0"/>
            </a:spcBef>
            <a:spcAft>
              <a:spcPct val="35000"/>
            </a:spcAft>
          </a:pPr>
          <a:r>
            <a:rPr lang="es-EC" sz="1500" kern="1200" dirty="0" smtClean="0"/>
            <a:t>Cuando un VI se usa dentro de otro VI, se denominan subVI. </a:t>
          </a:r>
          <a:endParaRPr lang="es-EC" sz="1500" kern="1200" dirty="0"/>
        </a:p>
      </dsp:txBody>
      <dsp:txXfrm>
        <a:off x="4103399" y="1625600"/>
        <a:ext cx="1991320" cy="1625600"/>
      </dsp:txXfrm>
    </dsp:sp>
    <dsp:sp modelId="{1C1C7FEA-7AD1-4D56-8CB1-FC0A31620F37}">
      <dsp:nvSpPr>
        <dsp:cNvPr id="0" name=""/>
        <dsp:cNvSpPr/>
      </dsp:nvSpPr>
      <dsp:spPr>
        <a:xfrm>
          <a:off x="4422403" y="243840"/>
          <a:ext cx="1353312" cy="1353312"/>
        </a:xfrm>
        <a:prstGeom prst="ellipse">
          <a:avLst/>
        </a:prstGeom>
        <a:blipFill dpi="0" rotWithShape="1">
          <a:blip xmlns:r="http://schemas.openxmlformats.org/officeDocument/2006/relationships" r:embed="rId3"/>
          <a:srcRect/>
          <a:stretch>
            <a:fillRect l="28081" t="-43875" r="-28081" b="43875"/>
          </a:stretch>
        </a:blipFill>
        <a:ln w="100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1">
          <a:scrgbClr r="0" g="0" b="0"/>
        </a:fillRef>
        <a:effectRef idx="1">
          <a:scrgbClr r="0" g="0" b="0"/>
        </a:effectRef>
        <a:fontRef idx="minor"/>
      </dsp:style>
    </dsp:sp>
    <dsp:sp modelId="{7D1D73A3-7892-4754-8298-A17646D54358}">
      <dsp:nvSpPr>
        <dsp:cNvPr id="0" name=""/>
        <dsp:cNvSpPr/>
      </dsp:nvSpPr>
      <dsp:spPr>
        <a:xfrm>
          <a:off x="243839" y="3251200"/>
          <a:ext cx="5608320" cy="609600"/>
        </a:xfrm>
        <a:prstGeom prst="leftRightArrow">
          <a:avLst/>
        </a:prstGeom>
        <a:gradFill rotWithShape="0">
          <a:gsLst>
            <a:gs pos="0">
              <a:schemeClr val="accent1">
                <a:tint val="60000"/>
                <a:hueOff val="0"/>
                <a:satOff val="0"/>
                <a:lumOff val="0"/>
                <a:alphaOff val="0"/>
                <a:tint val="30000"/>
                <a:satMod val="250000"/>
              </a:schemeClr>
            </a:gs>
            <a:gs pos="72000">
              <a:schemeClr val="accent1">
                <a:tint val="60000"/>
                <a:hueOff val="0"/>
                <a:satOff val="0"/>
                <a:lumOff val="0"/>
                <a:alphaOff val="0"/>
                <a:tint val="75000"/>
                <a:satMod val="210000"/>
              </a:schemeClr>
            </a:gs>
            <a:gs pos="100000">
              <a:schemeClr val="accent1">
                <a:tint val="60000"/>
                <a:hueOff val="0"/>
                <a:satOff val="0"/>
                <a:lumOff val="0"/>
                <a:alphaOff val="0"/>
                <a:tint val="85000"/>
                <a:satMod val="210000"/>
              </a:schemeClr>
            </a:gs>
          </a:gsLst>
          <a:lin ang="5400000" scaled="1"/>
        </a:gradFill>
        <a:ln w="100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BE2A2-55BB-4F5E-B709-9A790F74BCA4}">
      <dsp:nvSpPr>
        <dsp:cNvPr id="0" name=""/>
        <dsp:cNvSpPr/>
      </dsp:nvSpPr>
      <dsp:spPr>
        <a:xfrm rot="5400000">
          <a:off x="2075436" y="645146"/>
          <a:ext cx="346181" cy="259827"/>
        </a:xfrm>
        <a:prstGeom prst="bentUpArrow">
          <a:avLst>
            <a:gd name="adj1" fmla="val 32840"/>
            <a:gd name="adj2" fmla="val 25000"/>
            <a:gd name="adj3" fmla="val 35780"/>
          </a:avLst>
        </a:prstGeom>
        <a:solidFill>
          <a:schemeClr val="accent2">
            <a:tint val="50000"/>
            <a:hueOff val="0"/>
            <a:satOff val="0"/>
            <a:lumOff val="0"/>
            <a:alphaOff val="0"/>
          </a:schemeClr>
        </a:solidFill>
        <a:ln w="100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1">
          <a:scrgbClr r="0" g="0" b="0"/>
        </a:fillRef>
        <a:effectRef idx="1">
          <a:scrgbClr r="0" g="0" b="0"/>
        </a:effectRef>
        <a:fontRef idx="minor"/>
      </dsp:style>
    </dsp:sp>
    <dsp:sp modelId="{F9AE5965-A372-41EB-B222-1F6701EE6D5A}">
      <dsp:nvSpPr>
        <dsp:cNvPr id="0" name=""/>
        <dsp:cNvSpPr/>
      </dsp:nvSpPr>
      <dsp:spPr>
        <a:xfrm>
          <a:off x="1806392" y="13844"/>
          <a:ext cx="763782" cy="534623"/>
        </a:xfrm>
        <a:prstGeom prst="roundRect">
          <a:avLst>
            <a:gd name="adj" fmla="val 16670"/>
          </a:avLst>
        </a:prstGeom>
        <a:gradFill rotWithShape="0">
          <a:gsLst>
            <a:gs pos="0">
              <a:schemeClr val="accent2">
                <a:alpha val="90000"/>
                <a:hueOff val="0"/>
                <a:satOff val="0"/>
                <a:lumOff val="0"/>
                <a:alphaOff val="0"/>
                <a:tint val="30000"/>
                <a:satMod val="250000"/>
              </a:schemeClr>
            </a:gs>
            <a:gs pos="72000">
              <a:schemeClr val="accent2">
                <a:alpha val="90000"/>
                <a:hueOff val="0"/>
                <a:satOff val="0"/>
                <a:lumOff val="0"/>
                <a:alphaOff val="0"/>
                <a:tint val="75000"/>
                <a:satMod val="210000"/>
              </a:schemeClr>
            </a:gs>
            <a:gs pos="100000">
              <a:schemeClr val="accent2">
                <a:alpha val="90000"/>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C" sz="700" b="0" kern="1200"/>
            <a:t>SENSORES</a:t>
          </a:r>
        </a:p>
      </dsp:txBody>
      <dsp:txXfrm>
        <a:off x="1832495" y="39947"/>
        <a:ext cx="711576" cy="482417"/>
      </dsp:txXfrm>
    </dsp:sp>
    <dsp:sp modelId="{E91E89E6-58EE-4409-9E6B-DF6D000BF9D6}">
      <dsp:nvSpPr>
        <dsp:cNvPr id="0" name=""/>
        <dsp:cNvSpPr/>
      </dsp:nvSpPr>
      <dsp:spPr>
        <a:xfrm>
          <a:off x="2570175" y="64833"/>
          <a:ext cx="555502" cy="432106"/>
        </a:xfrm>
        <a:prstGeom prst="rect">
          <a:avLst/>
        </a:prstGeom>
        <a:noFill/>
        <a:ln>
          <a:noFill/>
        </a:ln>
        <a:effectLst/>
      </dsp:spPr>
      <dsp:style>
        <a:lnRef idx="0">
          <a:scrgbClr r="0" g="0" b="0"/>
        </a:lnRef>
        <a:fillRef idx="0">
          <a:scrgbClr r="0" g="0" b="0"/>
        </a:fillRef>
        <a:effectRef idx="0">
          <a:scrgbClr r="0" g="0" b="0"/>
        </a:effectRef>
        <a:fontRef idx="minor"/>
      </dsp:style>
    </dsp:sp>
    <dsp:sp modelId="{CF401287-4306-45A5-8374-2E9FFFF3EEFE}">
      <dsp:nvSpPr>
        <dsp:cNvPr id="0" name=""/>
        <dsp:cNvSpPr/>
      </dsp:nvSpPr>
      <dsp:spPr>
        <a:xfrm rot="5400000">
          <a:off x="2744333" y="1185847"/>
          <a:ext cx="304159" cy="242765"/>
        </a:xfrm>
        <a:prstGeom prst="bentUpArrow">
          <a:avLst>
            <a:gd name="adj1" fmla="val 32840"/>
            <a:gd name="adj2" fmla="val 25000"/>
            <a:gd name="adj3" fmla="val 35780"/>
          </a:avLst>
        </a:prstGeom>
        <a:solidFill>
          <a:schemeClr val="accent2">
            <a:tint val="50000"/>
            <a:hueOff val="-13751"/>
            <a:satOff val="-1038"/>
            <a:lumOff val="6230"/>
            <a:alphaOff val="0"/>
          </a:schemeClr>
        </a:solidFill>
        <a:ln w="100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1">
          <a:scrgbClr r="0" g="0" b="0"/>
        </a:fillRef>
        <a:effectRef idx="1">
          <a:scrgbClr r="0" g="0" b="0"/>
        </a:effectRef>
        <a:fontRef idx="minor"/>
      </dsp:style>
    </dsp:sp>
    <dsp:sp modelId="{D2D7E173-BB21-4366-B815-37DC0BF683C9}">
      <dsp:nvSpPr>
        <dsp:cNvPr id="0" name=""/>
        <dsp:cNvSpPr/>
      </dsp:nvSpPr>
      <dsp:spPr>
        <a:xfrm>
          <a:off x="2439649" y="560638"/>
          <a:ext cx="763782" cy="534623"/>
        </a:xfrm>
        <a:prstGeom prst="roundRect">
          <a:avLst>
            <a:gd name="adj" fmla="val 16670"/>
          </a:avLst>
        </a:prstGeom>
        <a:gradFill rotWithShape="0">
          <a:gsLst>
            <a:gs pos="0">
              <a:schemeClr val="accent2">
                <a:alpha val="90000"/>
                <a:hueOff val="0"/>
                <a:satOff val="0"/>
                <a:lumOff val="0"/>
                <a:alphaOff val="-13333"/>
                <a:tint val="30000"/>
                <a:satMod val="250000"/>
              </a:schemeClr>
            </a:gs>
            <a:gs pos="72000">
              <a:schemeClr val="accent2">
                <a:alpha val="90000"/>
                <a:hueOff val="0"/>
                <a:satOff val="0"/>
                <a:lumOff val="0"/>
                <a:alphaOff val="-13333"/>
                <a:tint val="75000"/>
                <a:satMod val="210000"/>
              </a:schemeClr>
            </a:gs>
            <a:gs pos="100000">
              <a:schemeClr val="accent2">
                <a:alpha val="90000"/>
                <a:hueOff val="0"/>
                <a:satOff val="0"/>
                <a:lumOff val="0"/>
                <a:alphaOff val="-13333"/>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C" sz="700" b="0" kern="1200"/>
            <a:t>ACONDICIONADOR DE SEÑAL</a:t>
          </a:r>
        </a:p>
      </dsp:txBody>
      <dsp:txXfrm>
        <a:off x="2465752" y="586741"/>
        <a:ext cx="711576" cy="482417"/>
      </dsp:txXfrm>
    </dsp:sp>
    <dsp:sp modelId="{772F6591-540D-4941-A7AF-C3C18B13C36F}">
      <dsp:nvSpPr>
        <dsp:cNvPr id="0" name=""/>
        <dsp:cNvSpPr/>
      </dsp:nvSpPr>
      <dsp:spPr>
        <a:xfrm>
          <a:off x="3203432" y="611626"/>
          <a:ext cx="555502" cy="432106"/>
        </a:xfrm>
        <a:prstGeom prst="rect">
          <a:avLst/>
        </a:prstGeom>
        <a:noFill/>
        <a:ln>
          <a:noFill/>
        </a:ln>
        <a:effectLst/>
      </dsp:spPr>
      <dsp:style>
        <a:lnRef idx="0">
          <a:scrgbClr r="0" g="0" b="0"/>
        </a:lnRef>
        <a:fillRef idx="0">
          <a:scrgbClr r="0" g="0" b="0"/>
        </a:fillRef>
        <a:effectRef idx="0">
          <a:scrgbClr r="0" g="0" b="0"/>
        </a:effectRef>
        <a:fontRef idx="minor"/>
      </dsp:style>
    </dsp:sp>
    <dsp:sp modelId="{FDDA5D83-ACFA-4B2E-8983-FDD06373F4D4}">
      <dsp:nvSpPr>
        <dsp:cNvPr id="0" name=""/>
        <dsp:cNvSpPr/>
      </dsp:nvSpPr>
      <dsp:spPr>
        <a:xfrm rot="5400000">
          <a:off x="3395441" y="1730352"/>
          <a:ext cx="253828" cy="190683"/>
        </a:xfrm>
        <a:prstGeom prst="bentUpArrow">
          <a:avLst>
            <a:gd name="adj1" fmla="val 32840"/>
            <a:gd name="adj2" fmla="val 25000"/>
            <a:gd name="adj3" fmla="val 35780"/>
          </a:avLst>
        </a:prstGeom>
        <a:solidFill>
          <a:schemeClr val="accent2">
            <a:tint val="50000"/>
            <a:hueOff val="-27502"/>
            <a:satOff val="-2076"/>
            <a:lumOff val="12459"/>
            <a:alphaOff val="0"/>
          </a:schemeClr>
        </a:solidFill>
        <a:ln w="100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dsp:spPr>
      <dsp:style>
        <a:lnRef idx="1">
          <a:scrgbClr r="0" g="0" b="0"/>
        </a:lnRef>
        <a:fillRef idx="1">
          <a:scrgbClr r="0" g="0" b="0"/>
        </a:fillRef>
        <a:effectRef idx="1">
          <a:scrgbClr r="0" g="0" b="0"/>
        </a:effectRef>
        <a:fontRef idx="minor"/>
      </dsp:style>
    </dsp:sp>
    <dsp:sp modelId="{3B6D59F9-0714-48DD-B378-6174DD2F5E19}">
      <dsp:nvSpPr>
        <dsp:cNvPr id="0" name=""/>
        <dsp:cNvSpPr/>
      </dsp:nvSpPr>
      <dsp:spPr>
        <a:xfrm>
          <a:off x="3072907" y="1086420"/>
          <a:ext cx="763782" cy="534623"/>
        </a:xfrm>
        <a:prstGeom prst="roundRect">
          <a:avLst>
            <a:gd name="adj" fmla="val 16670"/>
          </a:avLst>
        </a:prstGeom>
        <a:gradFill rotWithShape="0">
          <a:gsLst>
            <a:gs pos="0">
              <a:schemeClr val="accent2">
                <a:alpha val="90000"/>
                <a:hueOff val="0"/>
                <a:satOff val="0"/>
                <a:lumOff val="0"/>
                <a:alphaOff val="-26667"/>
                <a:tint val="30000"/>
                <a:satMod val="250000"/>
              </a:schemeClr>
            </a:gs>
            <a:gs pos="72000">
              <a:schemeClr val="accent2">
                <a:alpha val="90000"/>
                <a:hueOff val="0"/>
                <a:satOff val="0"/>
                <a:lumOff val="0"/>
                <a:alphaOff val="-26667"/>
                <a:tint val="75000"/>
                <a:satMod val="210000"/>
              </a:schemeClr>
            </a:gs>
            <a:gs pos="100000">
              <a:schemeClr val="accent2">
                <a:alpha val="90000"/>
                <a:hueOff val="0"/>
                <a:satOff val="0"/>
                <a:lumOff val="0"/>
                <a:alphaOff val="-26667"/>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C" sz="700" b="0" kern="1200"/>
            <a:t>PLACA DE ADQUISICION DE DATOS</a:t>
          </a:r>
        </a:p>
      </dsp:txBody>
      <dsp:txXfrm>
        <a:off x="3099010" y="1112523"/>
        <a:ext cx="711576" cy="482417"/>
      </dsp:txXfrm>
    </dsp:sp>
    <dsp:sp modelId="{83588B9A-9569-4108-A5F0-AAA7F9F3ABA3}">
      <dsp:nvSpPr>
        <dsp:cNvPr id="0" name=""/>
        <dsp:cNvSpPr/>
      </dsp:nvSpPr>
      <dsp:spPr>
        <a:xfrm>
          <a:off x="3836690" y="1137408"/>
          <a:ext cx="555502" cy="432106"/>
        </a:xfrm>
        <a:prstGeom prst="rect">
          <a:avLst/>
        </a:prstGeom>
        <a:noFill/>
        <a:ln>
          <a:noFill/>
        </a:ln>
        <a:effectLst/>
      </dsp:spPr>
      <dsp:style>
        <a:lnRef idx="0">
          <a:scrgbClr r="0" g="0" b="0"/>
        </a:lnRef>
        <a:fillRef idx="0">
          <a:scrgbClr r="0" g="0" b="0"/>
        </a:fillRef>
        <a:effectRef idx="0">
          <a:scrgbClr r="0" g="0" b="0"/>
        </a:effectRef>
        <a:fontRef idx="minor"/>
      </dsp:style>
    </dsp:sp>
    <dsp:sp modelId="{76B7C168-0EF1-4A22-8235-8C0AC8454173}">
      <dsp:nvSpPr>
        <dsp:cNvPr id="0" name=""/>
        <dsp:cNvSpPr/>
      </dsp:nvSpPr>
      <dsp:spPr>
        <a:xfrm>
          <a:off x="3706164" y="1587037"/>
          <a:ext cx="763782" cy="534623"/>
        </a:xfrm>
        <a:prstGeom prst="roundRect">
          <a:avLst>
            <a:gd name="adj" fmla="val 16670"/>
          </a:avLst>
        </a:prstGeom>
        <a:gradFill rotWithShape="0">
          <a:gsLst>
            <a:gs pos="0">
              <a:schemeClr val="accent2">
                <a:alpha val="90000"/>
                <a:hueOff val="0"/>
                <a:satOff val="0"/>
                <a:lumOff val="0"/>
                <a:alphaOff val="-40000"/>
                <a:tint val="30000"/>
                <a:satMod val="250000"/>
              </a:schemeClr>
            </a:gs>
            <a:gs pos="72000">
              <a:schemeClr val="accent2">
                <a:alpha val="90000"/>
                <a:hueOff val="0"/>
                <a:satOff val="0"/>
                <a:lumOff val="0"/>
                <a:alphaOff val="-40000"/>
                <a:tint val="75000"/>
                <a:satMod val="210000"/>
              </a:schemeClr>
            </a:gs>
            <a:gs pos="100000">
              <a:schemeClr val="accent2">
                <a:alpha val="90000"/>
                <a:hueOff val="0"/>
                <a:satOff val="0"/>
                <a:lumOff val="0"/>
                <a:alphaOff val="-4000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C" sz="700" b="0" kern="1200"/>
            <a:t>PC</a:t>
          </a:r>
        </a:p>
      </dsp:txBody>
      <dsp:txXfrm>
        <a:off x="3732267" y="1613140"/>
        <a:ext cx="711576" cy="4824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3B4E5-B099-4EC3-A503-A6671B14FE3E}">
      <dsp:nvSpPr>
        <dsp:cNvPr id="0" name=""/>
        <dsp:cNvSpPr/>
      </dsp:nvSpPr>
      <dsp:spPr>
        <a:xfrm>
          <a:off x="35" y="7439"/>
          <a:ext cx="3440874" cy="13763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EC" sz="2800" kern="1200" dirty="0" smtClean="0"/>
            <a:t>Funcionalmente</a:t>
          </a:r>
          <a:endParaRPr lang="es-EC" sz="2800" kern="1200" dirty="0"/>
        </a:p>
      </dsp:txBody>
      <dsp:txXfrm>
        <a:off x="35" y="7439"/>
        <a:ext cx="3440874" cy="1376349"/>
      </dsp:txXfrm>
    </dsp:sp>
    <dsp:sp modelId="{2849DC3C-EF0F-450B-BDCD-4375FD9E91BD}">
      <dsp:nvSpPr>
        <dsp:cNvPr id="0" name=""/>
        <dsp:cNvSpPr/>
      </dsp:nvSpPr>
      <dsp:spPr>
        <a:xfrm>
          <a:off x="35" y="1383789"/>
          <a:ext cx="3440874" cy="21960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Parada de emergencia </a:t>
          </a:r>
          <a:endParaRPr lang="es-EC" sz="2000" kern="1200" dirty="0"/>
        </a:p>
        <a:p>
          <a:pPr marL="228600" lvl="1" indent="-228600" algn="l" defTabSz="889000">
            <a:lnSpc>
              <a:spcPct val="90000"/>
            </a:lnSpc>
            <a:spcBef>
              <a:spcPct val="0"/>
            </a:spcBef>
            <a:spcAft>
              <a:spcPct val="15000"/>
            </a:spcAft>
            <a:buChar char="••"/>
          </a:pPr>
          <a:r>
            <a:rPr lang="es-EC" sz="2000" kern="1200" dirty="0" smtClean="0"/>
            <a:t>Activación Antorcha</a:t>
          </a:r>
          <a:endParaRPr lang="es-EC" sz="2000" kern="1200" dirty="0"/>
        </a:p>
        <a:p>
          <a:pPr marL="228600" lvl="1" indent="-228600" algn="l" defTabSz="889000">
            <a:lnSpc>
              <a:spcPct val="90000"/>
            </a:lnSpc>
            <a:spcBef>
              <a:spcPct val="0"/>
            </a:spcBef>
            <a:spcAft>
              <a:spcPct val="15000"/>
            </a:spcAft>
            <a:buChar char="••"/>
          </a:pPr>
          <a:r>
            <a:rPr lang="es-EC" sz="2000" kern="1200" dirty="0" smtClean="0"/>
            <a:t>Ajuste entre cabezal-anillo</a:t>
          </a:r>
          <a:endParaRPr lang="es-EC" sz="2000" kern="1200" dirty="0"/>
        </a:p>
        <a:p>
          <a:pPr marL="228600" lvl="1" indent="-228600" algn="l" defTabSz="889000">
            <a:lnSpc>
              <a:spcPct val="90000"/>
            </a:lnSpc>
            <a:spcBef>
              <a:spcPct val="0"/>
            </a:spcBef>
            <a:spcAft>
              <a:spcPct val="15000"/>
            </a:spcAft>
            <a:buChar char="••"/>
          </a:pPr>
          <a:r>
            <a:rPr lang="es-EC" sz="2000" kern="1200" dirty="0" smtClean="0"/>
            <a:t>Motor proporcione movimiento</a:t>
          </a:r>
          <a:endParaRPr lang="es-EC" sz="2000" kern="1200" dirty="0"/>
        </a:p>
      </dsp:txBody>
      <dsp:txXfrm>
        <a:off x="35" y="1383789"/>
        <a:ext cx="3440874" cy="2196000"/>
      </dsp:txXfrm>
    </dsp:sp>
    <dsp:sp modelId="{2E5F7647-CB76-4A10-A858-55715A6BCBC8}">
      <dsp:nvSpPr>
        <dsp:cNvPr id="0" name=""/>
        <dsp:cNvSpPr/>
      </dsp:nvSpPr>
      <dsp:spPr>
        <a:xfrm>
          <a:off x="3922633" y="7439"/>
          <a:ext cx="3440874" cy="13763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EC" sz="2800" kern="1200" dirty="0" smtClean="0"/>
            <a:t>Operacionalmente</a:t>
          </a:r>
          <a:endParaRPr lang="es-EC" sz="2800" kern="1200" dirty="0"/>
        </a:p>
      </dsp:txBody>
      <dsp:txXfrm>
        <a:off x="3922633" y="7439"/>
        <a:ext cx="3440874" cy="1376349"/>
      </dsp:txXfrm>
    </dsp:sp>
    <dsp:sp modelId="{9177EF5F-E494-4746-9280-6E4E18834828}">
      <dsp:nvSpPr>
        <dsp:cNvPr id="0" name=""/>
        <dsp:cNvSpPr/>
      </dsp:nvSpPr>
      <dsp:spPr>
        <a:xfrm>
          <a:off x="3922633" y="1383789"/>
          <a:ext cx="3440874" cy="21960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Sistema debe estar calibrado </a:t>
          </a:r>
          <a:endParaRPr lang="es-EC" sz="2000" kern="1200" dirty="0"/>
        </a:p>
        <a:p>
          <a:pPr marL="228600" lvl="1" indent="-228600" algn="l" defTabSz="889000">
            <a:lnSpc>
              <a:spcPct val="90000"/>
            </a:lnSpc>
            <a:spcBef>
              <a:spcPct val="0"/>
            </a:spcBef>
            <a:spcAft>
              <a:spcPct val="15000"/>
            </a:spcAft>
            <a:buChar char="••"/>
          </a:pPr>
          <a:r>
            <a:rPr lang="es-EC" sz="2000" kern="1200" dirty="0" smtClean="0"/>
            <a:t>Botones de emergencia, parada, pausa deben estar operables</a:t>
          </a:r>
          <a:endParaRPr lang="es-EC" sz="2000" kern="1200" dirty="0"/>
        </a:p>
      </dsp:txBody>
      <dsp:txXfrm>
        <a:off x="3922633" y="1383789"/>
        <a:ext cx="3440874" cy="2196000"/>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79C200-2A43-4068-B749-1CBCAFE412F6}" type="datetimeFigureOut">
              <a:rPr lang="es-EC" smtClean="0"/>
              <a:t>24/01/2014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7401F9-671D-4C51-BEDB-C51A19F68180}" type="slidenum">
              <a:rPr lang="es-EC" smtClean="0"/>
              <a:t>‹Nº›</a:t>
            </a:fld>
            <a:endParaRPr lang="es-EC"/>
          </a:p>
        </p:txBody>
      </p:sp>
    </p:spTree>
    <p:extLst>
      <p:ext uri="{BB962C8B-B14F-4D97-AF65-F5344CB8AC3E}">
        <p14:creationId xmlns:p14="http://schemas.microsoft.com/office/powerpoint/2010/main" val="981148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2 Marcador de notas"/>
              <p:cNvSpPr>
                <a:spLocks noGrp="1"/>
              </p:cNvSpPr>
              <p:nvPr>
                <p:ph type="body" idx="1"/>
              </p:nvPr>
            </p:nvSpPr>
            <p:spPr/>
            <p:txBody>
              <a:bodyPr/>
              <a:lstStyle/>
              <a:p>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EC" i="1">
                              <a:latin typeface="Cambria Math"/>
                            </a:rPr>
                            <m:t>𝐼</m:t>
                          </m:r>
                        </m:e>
                        <m:sub>
                          <m:r>
                            <a:rPr lang="es-EC" i="1">
                              <a:latin typeface="Cambria Math"/>
                            </a:rPr>
                            <m:t>𝑒𝑗𝑒</m:t>
                          </m:r>
                        </m:sub>
                      </m:sSub>
                      <m:r>
                        <a:rPr lang="es-EC" i="1">
                          <a:latin typeface="Cambria Math"/>
                        </a:rPr>
                        <m:t>=</m:t>
                      </m:r>
                      <m:f>
                        <m:fPr>
                          <m:ctrlPr>
                            <a:rPr lang="es-EC" i="1">
                              <a:latin typeface="Cambria Math"/>
                            </a:rPr>
                          </m:ctrlPr>
                        </m:fPr>
                        <m:num>
                          <m:r>
                            <a:rPr lang="es-EC" i="1">
                              <a:latin typeface="Cambria Math"/>
                            </a:rPr>
                            <m:t>1</m:t>
                          </m:r>
                        </m:num>
                        <m:den>
                          <m:r>
                            <a:rPr lang="es-EC" i="1">
                              <a:latin typeface="Cambria Math"/>
                            </a:rPr>
                            <m:t>3</m:t>
                          </m:r>
                        </m:den>
                      </m:f>
                      <m:r>
                        <a:rPr lang="es-EC" i="1">
                          <a:latin typeface="Cambria Math"/>
                        </a:rPr>
                        <m:t>𝑚</m:t>
                      </m:r>
                      <m:sSup>
                        <m:sSupPr>
                          <m:ctrlPr>
                            <a:rPr lang="es-EC" i="1">
                              <a:latin typeface="Cambria Math"/>
                            </a:rPr>
                          </m:ctrlPr>
                        </m:sSupPr>
                        <m:e>
                          <m:r>
                            <a:rPr lang="es-EC" i="1">
                              <a:latin typeface="Cambria Math"/>
                            </a:rPr>
                            <m:t>𝐿</m:t>
                          </m:r>
                        </m:e>
                        <m:sup>
                          <m:r>
                            <a:rPr lang="es-EC" i="1">
                              <a:latin typeface="Cambria Math"/>
                            </a:rPr>
                            <m:t>2</m:t>
                          </m:r>
                        </m:sup>
                      </m:sSup>
                      <m:r>
                        <a:rPr lang="es-EC" i="1">
                          <a:latin typeface="Cambria Math"/>
                        </a:rPr>
                        <m:t>[</m:t>
                      </m:r>
                      <m:r>
                        <a:rPr lang="es-EC" i="1">
                          <a:latin typeface="Cambria Math"/>
                        </a:rPr>
                        <m:t>𝐾𝑔</m:t>
                      </m:r>
                      <m:r>
                        <a:rPr lang="es-EC" i="1">
                          <a:latin typeface="Cambria Math"/>
                        </a:rPr>
                        <m:t> </m:t>
                      </m:r>
                      <m:sSup>
                        <m:sSupPr>
                          <m:ctrlPr>
                            <a:rPr lang="es-EC" i="1">
                              <a:latin typeface="Cambria Math"/>
                            </a:rPr>
                          </m:ctrlPr>
                        </m:sSupPr>
                        <m:e>
                          <m:r>
                            <a:rPr lang="es-EC" i="1">
                              <a:latin typeface="Cambria Math"/>
                            </a:rPr>
                            <m:t>𝑚𝑚</m:t>
                          </m:r>
                        </m:e>
                        <m:sup>
                          <m:r>
                            <a:rPr lang="es-EC" i="1">
                              <a:latin typeface="Cambria Math"/>
                            </a:rPr>
                            <m:t>2</m:t>
                          </m:r>
                        </m:sup>
                      </m:sSup>
                      <m:r>
                        <a:rPr lang="es-EC" i="1">
                          <a:latin typeface="Cambria Math"/>
                        </a:rPr>
                        <m:t>]</m:t>
                      </m:r>
                    </m:oMath>
                  </m:oMathPara>
                </a14:m>
                <a:endParaRPr lang="es-EC" dirty="0"/>
              </a:p>
            </p:txBody>
          </p:sp>
        </mc:Choice>
        <mc:Fallback>
          <p:sp>
            <p:nvSpPr>
              <p:cNvPr id="3" name="2 Marcador de notas"/>
              <p:cNvSpPr>
                <a:spLocks noGrp="1"/>
              </p:cNvSpPr>
              <p:nvPr>
                <p:ph type="body" idx="1"/>
              </p:nvPr>
            </p:nvSpPr>
            <p:spPr/>
            <p:txBody>
              <a:bodyPr/>
              <a:lstStyle/>
              <a:p>
                <a:r>
                  <a:rPr lang="es-EC" i="0">
                    <a:latin typeface="Cambria Math"/>
                  </a:rPr>
                  <a:t>𝐼</a:t>
                </a:r>
                <a:r>
                  <a:rPr lang="es-EC" i="0" smtClean="0">
                    <a:latin typeface="Cambria Math"/>
                  </a:rPr>
                  <a:t>_</a:t>
                </a:r>
                <a:r>
                  <a:rPr lang="es-EC" i="0">
                    <a:latin typeface="Cambria Math"/>
                  </a:rPr>
                  <a:t>𝑒𝑗𝑒=1/3 𝑚𝐿^2 [𝐾𝑔 〖𝑚𝑚〗^2]</a:t>
                </a:r>
                <a:endParaRPr lang="es-EC" dirty="0"/>
              </a:p>
            </p:txBody>
          </p:sp>
        </mc:Fallback>
      </mc:AlternateContent>
      <p:sp>
        <p:nvSpPr>
          <p:cNvPr id="4" name="3 Marcador de número de diapositiva"/>
          <p:cNvSpPr>
            <a:spLocks noGrp="1"/>
          </p:cNvSpPr>
          <p:nvPr>
            <p:ph type="sldNum" sz="quarter" idx="10"/>
          </p:nvPr>
        </p:nvSpPr>
        <p:spPr/>
        <p:txBody>
          <a:bodyPr/>
          <a:lstStyle/>
          <a:p>
            <a:fld id="{EB7401F9-671D-4C51-BEDB-C51A19F68180}" type="slidenum">
              <a:rPr lang="es-EC" smtClean="0"/>
              <a:t>20</a:t>
            </a:fld>
            <a:endParaRPr lang="es-EC"/>
          </a:p>
        </p:txBody>
      </p:sp>
    </p:spTree>
    <p:extLst>
      <p:ext uri="{BB962C8B-B14F-4D97-AF65-F5344CB8AC3E}">
        <p14:creationId xmlns:p14="http://schemas.microsoft.com/office/powerpoint/2010/main" val="2961828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dirty="0" smtClean="0"/>
              <a:t>Coloca dos rieles de 12,7 mm (0,5 in) de ancho a una distancia de 17 mm (0,66 in) y 124,3 mm (4,8 in) como guía</a:t>
            </a:r>
          </a:p>
          <a:p>
            <a:endParaRPr lang="es-EC" dirty="0"/>
          </a:p>
        </p:txBody>
      </p:sp>
      <p:sp>
        <p:nvSpPr>
          <p:cNvPr id="4" name="3 Marcador de número de diapositiva"/>
          <p:cNvSpPr>
            <a:spLocks noGrp="1"/>
          </p:cNvSpPr>
          <p:nvPr>
            <p:ph type="sldNum" sz="quarter" idx="10"/>
          </p:nvPr>
        </p:nvSpPr>
        <p:spPr/>
        <p:txBody>
          <a:bodyPr/>
          <a:lstStyle/>
          <a:p>
            <a:fld id="{EB7401F9-671D-4C51-BEDB-C51A19F68180}" type="slidenum">
              <a:rPr lang="es-EC" smtClean="0"/>
              <a:t>26</a:t>
            </a:fld>
            <a:endParaRPr lang="es-EC"/>
          </a:p>
        </p:txBody>
      </p:sp>
    </p:spTree>
    <p:extLst>
      <p:ext uri="{BB962C8B-B14F-4D97-AF65-F5344CB8AC3E}">
        <p14:creationId xmlns:p14="http://schemas.microsoft.com/office/powerpoint/2010/main" val="3899996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B72F80EF-5D5F-44D4-B8BE-F077433DF323}" type="datetimeFigureOut">
              <a:rPr lang="es-EC" smtClean="0"/>
              <a:t>24/01/2014</a:t>
            </a:fld>
            <a:endParaRPr lang="es-EC"/>
          </a:p>
        </p:txBody>
      </p:sp>
      <p:sp>
        <p:nvSpPr>
          <p:cNvPr id="2" name="1 Marcador de pie de página"/>
          <p:cNvSpPr>
            <a:spLocks noGrp="1"/>
          </p:cNvSpPr>
          <p:nvPr>
            <p:ph type="ftr" sz="quarter" idx="11"/>
          </p:nvPr>
        </p:nvSpPr>
        <p:spPr/>
        <p:txBody>
          <a:bodyPr/>
          <a:lstStyle/>
          <a:p>
            <a:endParaRPr lang="es-EC"/>
          </a:p>
        </p:txBody>
      </p:sp>
      <p:sp>
        <p:nvSpPr>
          <p:cNvPr id="15" name="14 Marcador de número de diapositiva"/>
          <p:cNvSpPr>
            <a:spLocks noGrp="1"/>
          </p:cNvSpPr>
          <p:nvPr>
            <p:ph type="sldNum" sz="quarter" idx="12"/>
          </p:nvPr>
        </p:nvSpPr>
        <p:spPr>
          <a:xfrm>
            <a:off x="8229600" y="6473952"/>
            <a:ext cx="758952" cy="246888"/>
          </a:xfrm>
        </p:spPr>
        <p:txBody>
          <a:bodyPr/>
          <a:lstStyle/>
          <a:p>
            <a:fld id="{896E6787-ED3A-42DC-B632-C124BC7B4C9B}"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72F80EF-5D5F-44D4-B8BE-F077433DF323}" type="datetimeFigureOut">
              <a:rPr lang="es-EC" smtClean="0"/>
              <a:t>24/01/2014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96E6787-ED3A-42DC-B632-C124BC7B4C9B}"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72F80EF-5D5F-44D4-B8BE-F077433DF323}" type="datetimeFigureOut">
              <a:rPr lang="es-EC" smtClean="0"/>
              <a:t>24/01/2014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96E6787-ED3A-42DC-B632-C124BC7B4C9B}"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B72F80EF-5D5F-44D4-B8BE-F077433DF323}" type="datetimeFigureOut">
              <a:rPr lang="es-EC" smtClean="0"/>
              <a:t>24/01/2014</a:t>
            </a:fld>
            <a:endParaRPr lang="es-EC"/>
          </a:p>
        </p:txBody>
      </p:sp>
      <p:sp>
        <p:nvSpPr>
          <p:cNvPr id="19" name="18 Marcador de pie de página"/>
          <p:cNvSpPr>
            <a:spLocks noGrp="1"/>
          </p:cNvSpPr>
          <p:nvPr>
            <p:ph type="ftr" sz="quarter" idx="11"/>
          </p:nvPr>
        </p:nvSpPr>
        <p:spPr>
          <a:xfrm>
            <a:off x="3581400" y="76200"/>
            <a:ext cx="2895600" cy="288925"/>
          </a:xfrm>
        </p:spPr>
        <p:txBody>
          <a:bodyPr/>
          <a:lstStyle/>
          <a:p>
            <a:endParaRPr lang="es-EC"/>
          </a:p>
        </p:txBody>
      </p:sp>
      <p:sp>
        <p:nvSpPr>
          <p:cNvPr id="16" name="15 Marcador de número de diapositiva"/>
          <p:cNvSpPr>
            <a:spLocks noGrp="1"/>
          </p:cNvSpPr>
          <p:nvPr>
            <p:ph type="sldNum" sz="quarter" idx="12"/>
          </p:nvPr>
        </p:nvSpPr>
        <p:spPr>
          <a:xfrm>
            <a:off x="8229600" y="6473952"/>
            <a:ext cx="758952" cy="246888"/>
          </a:xfrm>
        </p:spPr>
        <p:txBody>
          <a:bodyPr/>
          <a:lstStyle/>
          <a:p>
            <a:fld id="{896E6787-ED3A-42DC-B632-C124BC7B4C9B}"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B72F80EF-5D5F-44D4-B8BE-F077433DF323}" type="datetimeFigureOut">
              <a:rPr lang="es-EC" smtClean="0"/>
              <a:t>24/01/2014</a:t>
            </a:fld>
            <a:endParaRPr lang="es-EC"/>
          </a:p>
        </p:txBody>
      </p:sp>
      <p:sp>
        <p:nvSpPr>
          <p:cNvPr id="11" name="10 Marcador de pie de página"/>
          <p:cNvSpPr>
            <a:spLocks noGrp="1"/>
          </p:cNvSpPr>
          <p:nvPr>
            <p:ph type="ftr" sz="quarter" idx="11"/>
          </p:nvPr>
        </p:nvSpPr>
        <p:spPr/>
        <p:txBody>
          <a:bodyPr/>
          <a:lstStyle/>
          <a:p>
            <a:endParaRPr lang="es-EC"/>
          </a:p>
        </p:txBody>
      </p:sp>
      <p:sp>
        <p:nvSpPr>
          <p:cNvPr id="16" name="15 Marcador de número de diapositiva"/>
          <p:cNvSpPr>
            <a:spLocks noGrp="1"/>
          </p:cNvSpPr>
          <p:nvPr>
            <p:ph type="sldNum" sz="quarter" idx="12"/>
          </p:nvPr>
        </p:nvSpPr>
        <p:spPr/>
        <p:txBody>
          <a:bodyPr/>
          <a:lstStyle/>
          <a:p>
            <a:fld id="{896E6787-ED3A-42DC-B632-C124BC7B4C9B}" type="slidenum">
              <a:rPr lang="es-EC" smtClean="0"/>
              <a:t>‹Nº›</a:t>
            </a:fld>
            <a:endParaRPr lang="es-EC"/>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B72F80EF-5D5F-44D4-B8BE-F077433DF323}" type="datetimeFigureOut">
              <a:rPr lang="es-EC" smtClean="0"/>
              <a:t>24/01/2014</a:t>
            </a:fld>
            <a:endParaRPr lang="es-EC"/>
          </a:p>
        </p:txBody>
      </p:sp>
      <p:sp>
        <p:nvSpPr>
          <p:cNvPr id="10" name="9 Marcador de pie de página"/>
          <p:cNvSpPr>
            <a:spLocks noGrp="1"/>
          </p:cNvSpPr>
          <p:nvPr>
            <p:ph type="ftr" sz="quarter" idx="11"/>
          </p:nvPr>
        </p:nvSpPr>
        <p:spPr/>
        <p:txBody>
          <a:bodyPr/>
          <a:lstStyle/>
          <a:p>
            <a:endParaRPr lang="es-EC"/>
          </a:p>
        </p:txBody>
      </p:sp>
      <p:sp>
        <p:nvSpPr>
          <p:cNvPr id="31" name="30 Marcador de número de diapositiva"/>
          <p:cNvSpPr>
            <a:spLocks noGrp="1"/>
          </p:cNvSpPr>
          <p:nvPr>
            <p:ph type="sldNum" sz="quarter" idx="12"/>
          </p:nvPr>
        </p:nvSpPr>
        <p:spPr/>
        <p:txBody>
          <a:bodyPr/>
          <a:lstStyle/>
          <a:p>
            <a:fld id="{896E6787-ED3A-42DC-B632-C124BC7B4C9B}"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B72F80EF-5D5F-44D4-B8BE-F077433DF323}" type="datetimeFigureOut">
              <a:rPr lang="es-EC" smtClean="0"/>
              <a:t>24/01/2014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229600" y="6477000"/>
            <a:ext cx="762000" cy="246888"/>
          </a:xfrm>
        </p:spPr>
        <p:txBody>
          <a:bodyPr/>
          <a:lstStyle/>
          <a:p>
            <a:fld id="{896E6787-ED3A-42DC-B632-C124BC7B4C9B}" type="slidenum">
              <a:rPr lang="es-EC" smtClean="0"/>
              <a:t>‹Nº›</a:t>
            </a:fld>
            <a:endParaRPr lang="es-EC"/>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B72F80EF-5D5F-44D4-B8BE-F077433DF323}" type="datetimeFigureOut">
              <a:rPr lang="es-EC" smtClean="0"/>
              <a:t>24/01/2014</a:t>
            </a:fld>
            <a:endParaRPr lang="es-EC"/>
          </a:p>
        </p:txBody>
      </p:sp>
      <p:sp>
        <p:nvSpPr>
          <p:cNvPr id="21" name="20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896E6787-ED3A-42DC-B632-C124BC7B4C9B}"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B72F80EF-5D5F-44D4-B8BE-F077433DF323}" type="datetimeFigureOut">
              <a:rPr lang="es-EC" smtClean="0"/>
              <a:t>24/01/2014</a:t>
            </a:fld>
            <a:endParaRPr lang="es-EC"/>
          </a:p>
        </p:txBody>
      </p:sp>
      <p:sp>
        <p:nvSpPr>
          <p:cNvPr id="24" name="23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96E6787-ED3A-42DC-B632-C124BC7B4C9B}"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B72F80EF-5D5F-44D4-B8BE-F077433DF323}" type="datetimeFigureOut">
              <a:rPr lang="es-EC" smtClean="0"/>
              <a:t>24/01/2014</a:t>
            </a:fld>
            <a:endParaRPr lang="es-EC"/>
          </a:p>
        </p:txBody>
      </p:sp>
      <p:sp>
        <p:nvSpPr>
          <p:cNvPr id="29" name="28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896E6787-ED3A-42DC-B632-C124BC7B4C9B}"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B72F80EF-5D5F-44D4-B8BE-F077433DF323}" type="datetimeFigureOut">
              <a:rPr lang="es-EC" smtClean="0"/>
              <a:t>24/01/2014</a:t>
            </a:fld>
            <a:endParaRPr lang="es-EC"/>
          </a:p>
        </p:txBody>
      </p:sp>
      <p:sp>
        <p:nvSpPr>
          <p:cNvPr id="5" name="4 Marcador de pie de página"/>
          <p:cNvSpPr>
            <a:spLocks noGrp="1"/>
          </p:cNvSpPr>
          <p:nvPr>
            <p:ph type="ftr" sz="quarter" idx="11"/>
          </p:nvPr>
        </p:nvSpPr>
        <p:spPr/>
        <p:txBody>
          <a:bodyPr/>
          <a:lstStyle/>
          <a:p>
            <a:endParaRPr lang="es-EC"/>
          </a:p>
        </p:txBody>
      </p:sp>
      <p:sp>
        <p:nvSpPr>
          <p:cNvPr id="31" name="30 Marcador de número de diapositiva"/>
          <p:cNvSpPr>
            <a:spLocks noGrp="1"/>
          </p:cNvSpPr>
          <p:nvPr>
            <p:ph type="sldNum" sz="quarter" idx="12"/>
          </p:nvPr>
        </p:nvSpPr>
        <p:spPr/>
        <p:txBody>
          <a:bodyPr/>
          <a:lstStyle/>
          <a:p>
            <a:fld id="{896E6787-ED3A-42DC-B632-C124BC7B4C9B}" type="slidenum">
              <a:rPr lang="es-EC" smtClean="0"/>
              <a:t>‹Nº›</a:t>
            </a:fld>
            <a:endParaRPr lang="es-EC"/>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72F80EF-5D5F-44D4-B8BE-F077433DF323}" type="datetimeFigureOut">
              <a:rPr lang="es-EC" smtClean="0"/>
              <a:t>24/01/2014</a:t>
            </a:fld>
            <a:endParaRPr lang="es-EC"/>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C"/>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96E6787-ED3A-42DC-B632-C124BC7B4C9B}" type="slidenum">
              <a:rPr lang="es-EC" smtClean="0"/>
              <a:t>‹Nº›</a:t>
            </a:fld>
            <a:endParaRPr lang="es-EC"/>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0.jpg"/><Relationship Id="rId4" Type="http://schemas.openxmlformats.org/officeDocument/2006/relationships/diagramQuickStyle" Target="../diagrams/quickStyle2.xml"/><Relationship Id="rId9"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hyperlink" Target="http://www.google.com.ec/url?sa=i&amp;rct=j&amp;q=&amp;esrc=s&amp;frm=1&amp;source=images&amp;cd=&amp;cad=rja&amp;docid=r38vBFOeMMfiIM&amp;tbnid=Ur4MHXg_Sv9tYM:&amp;ved=0CAUQjRw&amp;url=http://ebldc.com/?p=48&amp;ei=m5WxUtOFBM6-sQTG74LwAw&amp;bvm=bv.58187178,d.aWc&amp;psig=AFQjCNGGm6hCKZHk9xZqQgyNQMcmtXdyPw&amp;ust=1387456050269062"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62.jpeg"/><Relationship Id="rId4" Type="http://schemas.microsoft.com/office/2007/relationships/hdphoto" Target="../media/hdphoto2.wdp"/></Relationships>
</file>

<file path=ppt/slides/_rels/slide4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64.jpeg"/><Relationship Id="rId7" Type="http://schemas.openxmlformats.org/officeDocument/2006/relationships/image" Target="../media/image66.jpeg"/><Relationship Id="rId2" Type="http://schemas.openxmlformats.org/officeDocument/2006/relationships/image" Target="../media/image63.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65.jpe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microsoft.com/office/2007/relationships/hdphoto" Target="../media/hdphoto7.wdp"/></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4653136"/>
            <a:ext cx="8458200" cy="1222375"/>
          </a:xfrm>
        </p:spPr>
        <p:txBody>
          <a:bodyPr/>
          <a:lstStyle/>
          <a:p>
            <a:pPr algn="ctr"/>
            <a:r>
              <a:rPr lang="es-EC" dirty="0" smtClean="0"/>
              <a:t>ingeniero Mecatrónico </a:t>
            </a:r>
            <a:endParaRPr lang="es-EC" dirty="0"/>
          </a:p>
        </p:txBody>
      </p:sp>
      <p:sp>
        <p:nvSpPr>
          <p:cNvPr id="3" name="2 Subtítulo"/>
          <p:cNvSpPr>
            <a:spLocks noGrp="1"/>
          </p:cNvSpPr>
          <p:nvPr>
            <p:ph type="subTitle" idx="1"/>
          </p:nvPr>
        </p:nvSpPr>
        <p:spPr>
          <a:xfrm>
            <a:off x="395536" y="2060848"/>
            <a:ext cx="8458200" cy="1872208"/>
          </a:xfrm>
        </p:spPr>
        <p:txBody>
          <a:bodyPr>
            <a:normAutofit/>
          </a:bodyPr>
          <a:lstStyle/>
          <a:p>
            <a:pPr algn="ctr"/>
            <a:r>
              <a:rPr lang="es-EC" sz="3600" dirty="0"/>
              <a:t>Tesis de </a:t>
            </a:r>
            <a:r>
              <a:rPr lang="es-EC" sz="3600" dirty="0" smtClean="0"/>
              <a:t>Grado </a:t>
            </a:r>
          </a:p>
          <a:p>
            <a:pPr algn="ctr"/>
            <a:r>
              <a:rPr lang="es-EC" sz="3600" dirty="0" smtClean="0"/>
              <a:t>para </a:t>
            </a:r>
            <a:r>
              <a:rPr lang="es-EC" sz="3600" dirty="0"/>
              <a:t>optar al </a:t>
            </a:r>
            <a:r>
              <a:rPr lang="es-EC" sz="3600" dirty="0" smtClean="0"/>
              <a:t>título </a:t>
            </a:r>
            <a:r>
              <a:rPr lang="es-EC" sz="3600" dirty="0"/>
              <a:t>de</a:t>
            </a:r>
          </a:p>
        </p:txBody>
      </p:sp>
      <p:pic>
        <p:nvPicPr>
          <p:cNvPr id="4" name="3 Imagen"/>
          <p:cNvPicPr>
            <a:picLocks noChangeAspect="1"/>
          </p:cNvPicPr>
          <p:nvPr/>
        </p:nvPicPr>
        <p:blipFill rotWithShape="1">
          <a:blip r:embed="rId2">
            <a:extLst>
              <a:ext uri="{28A0092B-C50C-407E-A947-70E740481C1C}">
                <a14:useLocalDpi xmlns:a14="http://schemas.microsoft.com/office/drawing/2010/main" val="0"/>
              </a:ext>
            </a:extLst>
          </a:blip>
          <a:srcRect b="16858"/>
          <a:stretch/>
        </p:blipFill>
        <p:spPr>
          <a:xfrm>
            <a:off x="683568" y="404664"/>
            <a:ext cx="4320480" cy="1222255"/>
          </a:xfrm>
          <a:prstGeom prst="rect">
            <a:avLst/>
          </a:prstGeom>
        </p:spPr>
      </p:pic>
      <p:sp>
        <p:nvSpPr>
          <p:cNvPr id="5" name="2 Subtítulo"/>
          <p:cNvSpPr txBox="1">
            <a:spLocks/>
          </p:cNvSpPr>
          <p:nvPr/>
        </p:nvSpPr>
        <p:spPr>
          <a:xfrm>
            <a:off x="395536" y="5301208"/>
            <a:ext cx="8458200" cy="936104"/>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algn="ctr"/>
            <a:r>
              <a:rPr lang="es-EC" dirty="0" smtClean="0"/>
              <a:t>Autor: Verónica Aucancela G.</a:t>
            </a:r>
            <a:endParaRPr lang="es-EC" dirty="0"/>
          </a:p>
        </p:txBody>
      </p:sp>
    </p:spTree>
    <p:extLst>
      <p:ext uri="{BB962C8B-B14F-4D97-AF65-F5344CB8AC3E}">
        <p14:creationId xmlns:p14="http://schemas.microsoft.com/office/powerpoint/2010/main" val="218096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301240164"/>
              </p:ext>
            </p:extLst>
          </p:nvPr>
        </p:nvGraphicFramePr>
        <p:xfrm>
          <a:off x="355452" y="905152"/>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redondeado"/>
          <p:cNvSpPr/>
          <p:nvPr/>
        </p:nvSpPr>
        <p:spPr>
          <a:xfrm>
            <a:off x="3889058" y="260648"/>
            <a:ext cx="1737360" cy="841546"/>
          </a:xfrm>
          <a:prstGeom prst="roundRect">
            <a:avLst>
              <a:gd name="adj" fmla="val 10000"/>
            </a:avLst>
          </a:prstGeom>
          <a:blipFill>
            <a:blip r:embed="rId7">
              <a:extLst>
                <a:ext uri="{28A0092B-C50C-407E-A947-70E740481C1C}">
                  <a14:useLocalDpi xmlns:a14="http://schemas.microsoft.com/office/drawing/2010/main" val="0"/>
                </a:ext>
              </a:extLst>
            </a:blip>
            <a:srcRect/>
            <a:stretch>
              <a:fillRect t="-53000" b="-5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5 Rectángulo redondeado"/>
          <p:cNvSpPr/>
          <p:nvPr/>
        </p:nvSpPr>
        <p:spPr>
          <a:xfrm>
            <a:off x="971600" y="2766084"/>
            <a:ext cx="1737360" cy="841546"/>
          </a:xfrm>
          <a:prstGeom prst="roundRect">
            <a:avLst>
              <a:gd name="adj" fmla="val 10000"/>
            </a:avLst>
          </a:prstGeom>
          <a:blipFill dpi="0" rotWithShape="1">
            <a:blip r:embed="rId8">
              <a:extLst>
                <a:ext uri="{28A0092B-C50C-407E-A947-70E740481C1C}">
                  <a14:useLocalDpi xmlns:a14="http://schemas.microsoft.com/office/drawing/2010/main" val="0"/>
                </a:ext>
              </a:extLst>
            </a:blip>
            <a:srcRect/>
            <a:stretch>
              <a:fillRect l="18068" t="-2726" r="8908" b="-4698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6 Rectángulo redondeado"/>
          <p:cNvSpPr/>
          <p:nvPr/>
        </p:nvSpPr>
        <p:spPr>
          <a:xfrm>
            <a:off x="6732240" y="2704626"/>
            <a:ext cx="1737360" cy="841546"/>
          </a:xfrm>
          <a:prstGeom prst="roundRect">
            <a:avLst>
              <a:gd name="adj" fmla="val 10000"/>
            </a:avLst>
          </a:prstGeom>
          <a:blipFill>
            <a:blip r:embed="rId9">
              <a:extLst>
                <a:ext uri="{28A0092B-C50C-407E-A947-70E740481C1C}">
                  <a14:useLocalDpi xmlns:a14="http://schemas.microsoft.com/office/drawing/2010/main" val="0"/>
                </a:ext>
              </a:extLst>
            </a:blip>
            <a:srcRect/>
            <a:stretch>
              <a:fillRect t="-53000" b="-5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7 Rectángulo redondeado"/>
          <p:cNvSpPr/>
          <p:nvPr/>
        </p:nvSpPr>
        <p:spPr>
          <a:xfrm>
            <a:off x="3863751" y="5139455"/>
            <a:ext cx="1737360" cy="841546"/>
          </a:xfrm>
          <a:prstGeom prst="roundRect">
            <a:avLst>
              <a:gd name="adj" fmla="val 10000"/>
            </a:avLst>
          </a:prstGeom>
          <a:blipFill>
            <a:blip r:embed="rId10">
              <a:extLst>
                <a:ext uri="{28A0092B-C50C-407E-A947-70E740481C1C}">
                  <a14:useLocalDpi xmlns:a14="http://schemas.microsoft.com/office/drawing/2010/main" val="0"/>
                </a:ext>
              </a:extLst>
            </a:blip>
            <a:srcRect/>
            <a:stretch>
              <a:fillRect t="-34000" b="-3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317927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Material base </a:t>
            </a:r>
            <a:endParaRPr lang="es-EC" dirty="0"/>
          </a:p>
        </p:txBody>
      </p:sp>
      <p:graphicFrame>
        <p:nvGraphicFramePr>
          <p:cNvPr id="3" name="2 Marcador de contenido"/>
          <p:cNvGraphicFramePr>
            <a:graphicFrameLocks noGrp="1"/>
          </p:cNvGraphicFramePr>
          <p:nvPr>
            <p:ph idx="1"/>
            <p:extLst>
              <p:ext uri="{D42A27DB-BD31-4B8C-83A1-F6EECF244321}">
                <p14:modId xmlns:p14="http://schemas.microsoft.com/office/powerpoint/2010/main" val="3715072992"/>
              </p:ext>
            </p:extLst>
          </p:nvPr>
        </p:nvGraphicFramePr>
        <p:xfrm>
          <a:off x="2339752" y="2276872"/>
          <a:ext cx="5343525" cy="1261872"/>
        </p:xfrm>
        <a:graphic>
          <a:graphicData uri="http://schemas.openxmlformats.org/drawingml/2006/table">
            <a:tbl>
              <a:tblPr firstRow="1" firstCol="1" bandRow="1">
                <a:tableStyleId>{5C22544A-7EE6-4342-B048-85BDC9FD1C3A}</a:tableStyleId>
              </a:tblPr>
              <a:tblGrid>
                <a:gridCol w="1376680"/>
                <a:gridCol w="3966845"/>
              </a:tblGrid>
              <a:tr h="0">
                <a:tc>
                  <a:txBody>
                    <a:bodyPr/>
                    <a:lstStyle/>
                    <a:p>
                      <a:pPr algn="just">
                        <a:lnSpc>
                          <a:spcPct val="115000"/>
                        </a:lnSpc>
                        <a:spcAft>
                          <a:spcPts val="0"/>
                        </a:spcAft>
                      </a:pPr>
                      <a:r>
                        <a:rPr lang="es-EC" sz="1200" dirty="0">
                          <a:effectLst/>
                        </a:rPr>
                        <a:t>ASTM A-53 GRADO B </a:t>
                      </a:r>
                      <a:endParaRPr lang="es-EC" sz="1100" dirty="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dirty="0">
                          <a:effectLst/>
                        </a:rPr>
                        <a:t>Tubos para la conducción de fluidos y gases de uso frecuente en petroquímica, pesca, minería e industria en general.</a:t>
                      </a:r>
                      <a:endParaRPr lang="es-EC" sz="1100" dirty="0">
                        <a:solidFill>
                          <a:srgbClr val="31849B"/>
                        </a:solidFill>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ASTM A-106 GRADO B</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Tubos para servicios a altas temperaturas.</a:t>
                      </a:r>
                      <a:endParaRPr lang="es-EC" sz="1100">
                        <a:solidFill>
                          <a:srgbClr val="31849B"/>
                        </a:solidFill>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API 5L GRADO B</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dirty="0">
                          <a:effectLst/>
                        </a:rPr>
                        <a:t>Tubos de línea para la industria petrolera. </a:t>
                      </a:r>
                      <a:endParaRPr lang="es-EC" sz="1100" dirty="0">
                        <a:solidFill>
                          <a:srgbClr val="31849B"/>
                        </a:solidFill>
                        <a:effectLst/>
                        <a:latin typeface="Calibri"/>
                        <a:ea typeface="Calibri"/>
                        <a:cs typeface="Times New Roman"/>
                      </a:endParaRPr>
                    </a:p>
                  </a:txBody>
                  <a:tcPr marL="68580" marR="68580" marT="0" marB="0"/>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1048222948"/>
              </p:ext>
            </p:extLst>
          </p:nvPr>
        </p:nvGraphicFramePr>
        <p:xfrm>
          <a:off x="395536" y="4149080"/>
          <a:ext cx="4464496" cy="1512168"/>
        </p:xfrm>
        <a:graphic>
          <a:graphicData uri="http://schemas.openxmlformats.org/drawingml/2006/table">
            <a:tbl>
              <a:tblPr firstRow="1" firstCol="1" bandRow="1">
                <a:tableStyleId>{5C22544A-7EE6-4342-B048-85BDC9FD1C3A}</a:tableStyleId>
              </a:tblPr>
              <a:tblGrid>
                <a:gridCol w="878428"/>
                <a:gridCol w="640479"/>
                <a:gridCol w="749518"/>
                <a:gridCol w="762765"/>
                <a:gridCol w="640479"/>
                <a:gridCol w="792827"/>
              </a:tblGrid>
              <a:tr h="218057">
                <a:tc gridSpan="6">
                  <a:txBody>
                    <a:bodyPr/>
                    <a:lstStyle/>
                    <a:p>
                      <a:pPr algn="ctr">
                        <a:lnSpc>
                          <a:spcPct val="115000"/>
                        </a:lnSpc>
                        <a:spcAft>
                          <a:spcPts val="0"/>
                        </a:spcAft>
                      </a:pPr>
                      <a:r>
                        <a:rPr lang="es-EC" sz="1200" dirty="0">
                          <a:effectLst/>
                        </a:rPr>
                        <a:t>PSL1 Composición Química</a:t>
                      </a:r>
                      <a:endParaRPr lang="es-EC" sz="1100" dirty="0">
                        <a:solidFill>
                          <a:srgbClr val="31849B"/>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36114">
                <a:tc>
                  <a:txBody>
                    <a:bodyPr/>
                    <a:lstStyle/>
                    <a:p>
                      <a:pPr algn="just">
                        <a:lnSpc>
                          <a:spcPct val="115000"/>
                        </a:lnSpc>
                        <a:spcAft>
                          <a:spcPts val="0"/>
                        </a:spcAft>
                      </a:pPr>
                      <a:r>
                        <a:rPr lang="es-EC" sz="1200">
                          <a:effectLst/>
                        </a:rPr>
                        <a:t> </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 </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 </a:t>
                      </a:r>
                      <a:endParaRPr lang="es-EC" sz="1100">
                        <a:solidFill>
                          <a:srgbClr val="31849B"/>
                        </a:solidFill>
                        <a:effectLst/>
                        <a:latin typeface="Calibri"/>
                        <a:ea typeface="Calibri"/>
                        <a:cs typeface="Times New Roman"/>
                      </a:endParaRPr>
                    </a:p>
                  </a:txBody>
                  <a:tcPr marL="68580" marR="68580" marT="0" marB="0"/>
                </a:tc>
                <a:tc gridSpan="2">
                  <a:txBody>
                    <a:bodyPr/>
                    <a:lstStyle/>
                    <a:p>
                      <a:pPr algn="ctr">
                        <a:lnSpc>
                          <a:spcPct val="115000"/>
                        </a:lnSpc>
                        <a:spcAft>
                          <a:spcPts val="0"/>
                        </a:spcAft>
                      </a:pPr>
                      <a:r>
                        <a:rPr lang="es-EC" sz="1200" dirty="0">
                          <a:effectLst/>
                        </a:rPr>
                        <a:t>Fosforo</a:t>
                      </a:r>
                      <a:endParaRPr lang="es-EC" sz="1100" dirty="0">
                        <a:solidFill>
                          <a:srgbClr val="31849B"/>
                        </a:solidFill>
                        <a:effectLst/>
                        <a:latin typeface="Calibri"/>
                        <a:ea typeface="Calibri"/>
                        <a:cs typeface="Times New Roman"/>
                      </a:endParaRPr>
                    </a:p>
                  </a:txBody>
                  <a:tcPr marL="68580" marR="68580" marT="0" marB="0"/>
                </a:tc>
                <a:tc hMerge="1">
                  <a:txBody>
                    <a:bodyPr/>
                    <a:lstStyle/>
                    <a:p>
                      <a:endParaRPr lang="es-EC"/>
                    </a:p>
                  </a:txBody>
                  <a:tcPr/>
                </a:tc>
                <a:tc>
                  <a:txBody>
                    <a:bodyPr/>
                    <a:lstStyle/>
                    <a:p>
                      <a:pPr algn="just">
                        <a:lnSpc>
                          <a:spcPct val="115000"/>
                        </a:lnSpc>
                        <a:spcAft>
                          <a:spcPts val="0"/>
                        </a:spcAft>
                      </a:pPr>
                      <a:r>
                        <a:rPr lang="es-EC" sz="1200">
                          <a:effectLst/>
                        </a:rPr>
                        <a:t>Sulfuro máximo</a:t>
                      </a:r>
                      <a:endParaRPr lang="es-EC" sz="1100">
                        <a:solidFill>
                          <a:srgbClr val="31849B"/>
                        </a:solidFill>
                        <a:effectLst/>
                        <a:latin typeface="Calibri"/>
                        <a:ea typeface="Calibri"/>
                        <a:cs typeface="Times New Roman"/>
                      </a:endParaRPr>
                    </a:p>
                  </a:txBody>
                  <a:tcPr marL="68580" marR="68580" marT="0" marB="0"/>
                </a:tc>
              </a:tr>
              <a:tr h="639940">
                <a:tc>
                  <a:txBody>
                    <a:bodyPr/>
                    <a:lstStyle/>
                    <a:p>
                      <a:pPr algn="just">
                        <a:lnSpc>
                          <a:spcPct val="115000"/>
                        </a:lnSpc>
                        <a:spcAft>
                          <a:spcPts val="0"/>
                        </a:spcAft>
                      </a:pPr>
                      <a:r>
                        <a:rPr lang="es-EC" sz="1200">
                          <a:effectLst/>
                        </a:rPr>
                        <a:t>Grado y Clase </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Carbón Máximo </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Manganeso Máximo</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dirty="0">
                          <a:effectLst/>
                        </a:rPr>
                        <a:t>mínimo</a:t>
                      </a:r>
                      <a:endParaRPr lang="es-EC" sz="1100" dirty="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Máximo</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 </a:t>
                      </a:r>
                      <a:endParaRPr lang="es-EC" sz="1100">
                        <a:solidFill>
                          <a:srgbClr val="31849B"/>
                        </a:solidFill>
                        <a:effectLst/>
                        <a:latin typeface="Calibri"/>
                        <a:ea typeface="Calibri"/>
                        <a:cs typeface="Times New Roman"/>
                      </a:endParaRPr>
                    </a:p>
                  </a:txBody>
                  <a:tcPr marL="68580" marR="68580" marT="0" marB="0"/>
                </a:tc>
              </a:tr>
              <a:tr h="218057">
                <a:tc>
                  <a:txBody>
                    <a:bodyPr/>
                    <a:lstStyle/>
                    <a:p>
                      <a:pPr algn="just">
                        <a:lnSpc>
                          <a:spcPct val="115000"/>
                        </a:lnSpc>
                        <a:spcAft>
                          <a:spcPts val="0"/>
                        </a:spcAft>
                      </a:pPr>
                      <a:r>
                        <a:rPr lang="es-EC" sz="1200">
                          <a:effectLst/>
                        </a:rPr>
                        <a:t>B</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0,28</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1,20</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 </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0,030</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dirty="0">
                          <a:effectLst/>
                        </a:rPr>
                        <a:t>0,030</a:t>
                      </a:r>
                      <a:endParaRPr lang="es-EC" sz="1100" dirty="0">
                        <a:solidFill>
                          <a:srgbClr val="31849B"/>
                        </a:solidFill>
                        <a:effectLst/>
                        <a:latin typeface="Calibri"/>
                        <a:ea typeface="Calibri"/>
                        <a:cs typeface="Times New Roman"/>
                      </a:endParaRPr>
                    </a:p>
                  </a:txBody>
                  <a:tcPr marL="68580" marR="68580" marT="0" marB="0"/>
                </a:tc>
              </a:tr>
            </a:tbl>
          </a:graphicData>
        </a:graphic>
      </p:graphicFrame>
      <p:sp>
        <p:nvSpPr>
          <p:cNvPr id="6" name="2 Marcador de contenido"/>
          <p:cNvSpPr txBox="1">
            <a:spLocks/>
          </p:cNvSpPr>
          <p:nvPr/>
        </p:nvSpPr>
        <p:spPr>
          <a:xfrm>
            <a:off x="304800" y="1554162"/>
            <a:ext cx="8686800" cy="452596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r>
              <a:rPr lang="es-EC" sz="2000" dirty="0" smtClean="0"/>
              <a:t>El material base que se utilizará es la tubería para alta presión, fabricados con acero al carbono de calidad estructural</a:t>
            </a:r>
          </a:p>
          <a:p>
            <a:endParaRPr lang="es-EC" sz="2000" dirty="0"/>
          </a:p>
          <a:p>
            <a:endParaRPr lang="es-EC" sz="2000" dirty="0" smtClean="0"/>
          </a:p>
          <a:p>
            <a:endParaRPr lang="es-EC" sz="2000" dirty="0"/>
          </a:p>
          <a:p>
            <a:endParaRPr lang="es-EC" sz="2000" b="1" dirty="0" smtClean="0"/>
          </a:p>
          <a:p>
            <a:r>
              <a:rPr lang="es-EC" sz="2000" dirty="0" smtClean="0"/>
              <a:t>Tiene las características químicas como mecánicas</a:t>
            </a:r>
            <a:endParaRPr lang="es-EC" sz="2000" dirty="0"/>
          </a:p>
        </p:txBody>
      </p:sp>
      <p:graphicFrame>
        <p:nvGraphicFramePr>
          <p:cNvPr id="5" name="4 Tabla"/>
          <p:cNvGraphicFramePr>
            <a:graphicFrameLocks noGrp="1"/>
          </p:cNvGraphicFramePr>
          <p:nvPr>
            <p:extLst>
              <p:ext uri="{D42A27DB-BD31-4B8C-83A1-F6EECF244321}">
                <p14:modId xmlns:p14="http://schemas.microsoft.com/office/powerpoint/2010/main" val="1662885545"/>
              </p:ext>
            </p:extLst>
          </p:nvPr>
        </p:nvGraphicFramePr>
        <p:xfrm>
          <a:off x="4830744" y="5554345"/>
          <a:ext cx="4169173" cy="1051560"/>
        </p:xfrm>
        <a:graphic>
          <a:graphicData uri="http://schemas.openxmlformats.org/drawingml/2006/table">
            <a:tbl>
              <a:tblPr firstRow="1" firstCol="1" bandRow="1">
                <a:tableStyleId>{5C22544A-7EE6-4342-B048-85BDC9FD1C3A}</a:tableStyleId>
              </a:tblPr>
              <a:tblGrid>
                <a:gridCol w="1619601"/>
                <a:gridCol w="1274786"/>
                <a:gridCol w="1274786"/>
              </a:tblGrid>
              <a:tr h="200025">
                <a:tc gridSpan="2">
                  <a:txBody>
                    <a:bodyPr/>
                    <a:lstStyle/>
                    <a:p>
                      <a:pPr>
                        <a:lnSpc>
                          <a:spcPct val="115000"/>
                        </a:lnSpc>
                        <a:spcAft>
                          <a:spcPts val="0"/>
                        </a:spcAft>
                      </a:pPr>
                      <a:r>
                        <a:rPr lang="es-EC" sz="1200" dirty="0">
                          <a:effectLst/>
                        </a:rPr>
                        <a:t>Grado </a:t>
                      </a:r>
                      <a:endParaRPr lang="es-EC" sz="1100" dirty="0">
                        <a:solidFill>
                          <a:srgbClr val="31849B"/>
                        </a:solidFill>
                        <a:effectLst/>
                        <a:latin typeface="Calibri"/>
                        <a:ea typeface="Calibri"/>
                        <a:cs typeface="Times New Roman"/>
                      </a:endParaRPr>
                    </a:p>
                  </a:txBody>
                  <a:tcPr marL="68580" marR="68580" marT="0" marB="0"/>
                </a:tc>
                <a:tc hMerge="1">
                  <a:txBody>
                    <a:bodyPr/>
                    <a:lstStyle/>
                    <a:p>
                      <a:endParaRPr lang="es-EC"/>
                    </a:p>
                  </a:txBody>
                  <a:tcPr/>
                </a:tc>
                <a:tc>
                  <a:txBody>
                    <a:bodyPr/>
                    <a:lstStyle/>
                    <a:p>
                      <a:pPr>
                        <a:lnSpc>
                          <a:spcPct val="115000"/>
                        </a:lnSpc>
                        <a:spcAft>
                          <a:spcPts val="0"/>
                        </a:spcAft>
                      </a:pPr>
                      <a:r>
                        <a:rPr lang="es-EC" sz="1200">
                          <a:effectLst/>
                        </a:rPr>
                        <a:t>B</a:t>
                      </a:r>
                      <a:endParaRPr lang="es-EC" sz="1100">
                        <a:solidFill>
                          <a:srgbClr val="31849B"/>
                        </a:solidFill>
                        <a:effectLst/>
                        <a:latin typeface="Calibri"/>
                        <a:ea typeface="Calibri"/>
                        <a:cs typeface="Times New Roman"/>
                      </a:endParaRPr>
                    </a:p>
                  </a:txBody>
                  <a:tcPr marL="68580" marR="68580" marT="0" marB="0"/>
                </a:tc>
              </a:tr>
              <a:tr h="200025">
                <a:tc rowSpan="2">
                  <a:txBody>
                    <a:bodyPr/>
                    <a:lstStyle/>
                    <a:p>
                      <a:pPr>
                        <a:lnSpc>
                          <a:spcPct val="115000"/>
                        </a:lnSpc>
                        <a:spcAft>
                          <a:spcPts val="0"/>
                        </a:spcAft>
                      </a:pPr>
                      <a:r>
                        <a:rPr lang="es-EC" sz="1200" dirty="0">
                          <a:effectLst/>
                        </a:rPr>
                        <a:t>Límite Elástico, mínimo </a:t>
                      </a:r>
                      <a:endParaRPr lang="es-EC" sz="1100" dirty="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Psi</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35,000</a:t>
                      </a:r>
                      <a:endParaRPr lang="es-EC" sz="1100">
                        <a:solidFill>
                          <a:srgbClr val="31849B"/>
                        </a:solidFill>
                        <a:effectLst/>
                        <a:latin typeface="Calibri"/>
                        <a:ea typeface="Calibri"/>
                        <a:cs typeface="Times New Roman"/>
                      </a:endParaRPr>
                    </a:p>
                  </a:txBody>
                  <a:tcPr marL="68580" marR="68580" marT="0" marB="0"/>
                </a:tc>
              </a:tr>
              <a:tr h="200025">
                <a:tc vMerge="1">
                  <a:txBody>
                    <a:bodyPr/>
                    <a:lstStyle/>
                    <a:p>
                      <a:endParaRPr lang="es-EC"/>
                    </a:p>
                  </a:txBody>
                  <a:tcPr/>
                </a:tc>
                <a:tc>
                  <a:txBody>
                    <a:bodyPr/>
                    <a:lstStyle/>
                    <a:p>
                      <a:pPr>
                        <a:lnSpc>
                          <a:spcPct val="115000"/>
                        </a:lnSpc>
                        <a:spcAft>
                          <a:spcPts val="0"/>
                        </a:spcAft>
                      </a:pPr>
                      <a:r>
                        <a:rPr lang="es-EC" sz="1200">
                          <a:effectLst/>
                        </a:rPr>
                        <a:t>Mpa</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241</a:t>
                      </a:r>
                      <a:endParaRPr lang="es-EC" sz="1100">
                        <a:solidFill>
                          <a:srgbClr val="31849B"/>
                        </a:solidFill>
                        <a:effectLst/>
                        <a:latin typeface="Calibri"/>
                        <a:ea typeface="Calibri"/>
                        <a:cs typeface="Times New Roman"/>
                      </a:endParaRPr>
                    </a:p>
                  </a:txBody>
                  <a:tcPr marL="68580" marR="68580" marT="0" marB="0"/>
                </a:tc>
              </a:tr>
              <a:tr h="200025">
                <a:tc rowSpan="2">
                  <a:txBody>
                    <a:bodyPr/>
                    <a:lstStyle/>
                    <a:p>
                      <a:pPr>
                        <a:lnSpc>
                          <a:spcPct val="115000"/>
                        </a:lnSpc>
                        <a:spcAft>
                          <a:spcPts val="0"/>
                        </a:spcAft>
                      </a:pPr>
                      <a:r>
                        <a:rPr lang="es-EC" sz="1200" dirty="0">
                          <a:effectLst/>
                        </a:rPr>
                        <a:t>Resistencia a la tracción mínimo </a:t>
                      </a:r>
                      <a:endParaRPr lang="es-EC" sz="1100" dirty="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Psi</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60,000</a:t>
                      </a:r>
                      <a:endParaRPr lang="es-EC" sz="1100">
                        <a:solidFill>
                          <a:srgbClr val="31849B"/>
                        </a:solidFill>
                        <a:effectLst/>
                        <a:latin typeface="Calibri"/>
                        <a:ea typeface="Calibri"/>
                        <a:cs typeface="Times New Roman"/>
                      </a:endParaRPr>
                    </a:p>
                  </a:txBody>
                  <a:tcPr marL="68580" marR="68580" marT="0" marB="0"/>
                </a:tc>
              </a:tr>
              <a:tr h="200025">
                <a:tc vMerge="1">
                  <a:txBody>
                    <a:bodyPr/>
                    <a:lstStyle/>
                    <a:p>
                      <a:endParaRPr lang="es-EC"/>
                    </a:p>
                  </a:txBody>
                  <a:tcPr/>
                </a:tc>
                <a:tc>
                  <a:txBody>
                    <a:bodyPr/>
                    <a:lstStyle/>
                    <a:p>
                      <a:pPr>
                        <a:lnSpc>
                          <a:spcPct val="115000"/>
                        </a:lnSpc>
                        <a:spcAft>
                          <a:spcPts val="0"/>
                        </a:spcAft>
                      </a:pPr>
                      <a:r>
                        <a:rPr lang="es-EC" sz="1200">
                          <a:effectLst/>
                        </a:rPr>
                        <a:t>Mpa</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effectLst/>
                        </a:rPr>
                        <a:t>414</a:t>
                      </a:r>
                      <a:endParaRPr lang="es-EC" sz="1100" dirty="0">
                        <a:solidFill>
                          <a:srgbClr val="31849B"/>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864555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3293" y="1124744"/>
            <a:ext cx="8686800" cy="4525963"/>
          </a:xfrm>
        </p:spPr>
        <p:txBody>
          <a:bodyPr>
            <a:normAutofit/>
          </a:bodyPr>
          <a:lstStyle/>
          <a:p>
            <a:r>
              <a:rPr lang="es-EC" sz="2000" dirty="0" smtClean="0"/>
              <a:t>A partir de las variables del proceso, se genera dos procesos de soldadura, el 1ero FCAW-G, el 2do FCAW-S, al realizar un </a:t>
            </a:r>
            <a:r>
              <a:rPr lang="es-EC" sz="2000" dirty="0"/>
              <a:t>análisis de energía generada por los </a:t>
            </a:r>
            <a:r>
              <a:rPr lang="es-EC" sz="2000" dirty="0" smtClean="0"/>
              <a:t>dos </a:t>
            </a:r>
            <a:r>
              <a:rPr lang="es-EC" sz="2000" dirty="0"/>
              <a:t>tipos de soldadura </a:t>
            </a:r>
            <a:r>
              <a:rPr lang="es-EC" sz="2000" dirty="0" smtClean="0"/>
              <a:t>se obtiene con las características </a:t>
            </a:r>
            <a:r>
              <a:rPr lang="es-EC" sz="2000" dirty="0"/>
              <a:t>eléctricas que tiene el arco eléctrico, una de ellas es el aporte térmico que entregara.</a:t>
            </a:r>
          </a:p>
          <a:p>
            <a:pPr marL="0" indent="0">
              <a:buNone/>
            </a:pPr>
            <a:r>
              <a:rPr lang="es-EC" sz="2000" dirty="0" smtClean="0"/>
              <a:t> </a:t>
            </a:r>
            <a:endParaRPr lang="es-EC" sz="2000" dirty="0"/>
          </a:p>
        </p:txBody>
      </p:sp>
      <mc:AlternateContent xmlns:mc="http://schemas.openxmlformats.org/markup-compatibility/2006" xmlns:a14="http://schemas.microsoft.com/office/drawing/2010/main">
        <mc:Choice Requires="a14">
          <p:sp>
            <p:nvSpPr>
              <p:cNvPr id="4" name="3 Rectángulo"/>
              <p:cNvSpPr/>
              <p:nvPr/>
            </p:nvSpPr>
            <p:spPr>
              <a:xfrm>
                <a:off x="883479" y="2656120"/>
                <a:ext cx="7416824" cy="53764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i="1">
                          <a:latin typeface="Cambria Math"/>
                        </a:rPr>
                        <m:t>𝐸𝑛𝑒𝑟𝑔</m:t>
                      </m:r>
                      <m:r>
                        <a:rPr lang="es-EC" sz="1400" i="1">
                          <a:latin typeface="Cambria Math"/>
                        </a:rPr>
                        <m:t>í</m:t>
                      </m:r>
                      <m:r>
                        <a:rPr lang="es-EC" sz="1400" i="1">
                          <a:latin typeface="Cambria Math"/>
                        </a:rPr>
                        <m:t>𝑎</m:t>
                      </m:r>
                      <m:r>
                        <a:rPr lang="es-EC" sz="1400" i="1">
                          <a:latin typeface="Cambria Math"/>
                        </a:rPr>
                        <m:t>  =</m:t>
                      </m:r>
                      <m:f>
                        <m:fPr>
                          <m:ctrlPr>
                            <a:rPr lang="es-EC" sz="1400" i="1">
                              <a:latin typeface="Cambria Math"/>
                            </a:rPr>
                          </m:ctrlPr>
                        </m:fPr>
                        <m:num>
                          <m:r>
                            <a:rPr lang="es-EC" sz="1400" i="1">
                              <a:latin typeface="Cambria Math"/>
                            </a:rPr>
                            <m:t>𝑉𝑜𝑙𝑡𝑎𝑗𝑒</m:t>
                          </m:r>
                          <m:r>
                            <a:rPr lang="es-EC" sz="1400" i="1">
                              <a:latin typeface="Cambria Math"/>
                            </a:rPr>
                            <m:t>∗</m:t>
                          </m:r>
                          <m:r>
                            <a:rPr lang="es-EC" sz="1400" i="1">
                              <a:latin typeface="Cambria Math"/>
                            </a:rPr>
                            <m:t>𝐶𝑜𝑟𝑟𝑖𝑒𝑛𝑡𝑒</m:t>
                          </m:r>
                          <m:r>
                            <a:rPr lang="es-EC" sz="1400" i="1">
                              <a:latin typeface="Cambria Math"/>
                            </a:rPr>
                            <m:t> ∗60</m:t>
                          </m:r>
                        </m:num>
                        <m:den>
                          <m:r>
                            <a:rPr lang="es-EC" sz="1400" i="1">
                              <a:latin typeface="Cambria Math"/>
                            </a:rPr>
                            <m:t>𝑉𝑒𝑙</m:t>
                          </m:r>
                          <m:r>
                            <a:rPr lang="es-EC" sz="1400" i="1">
                              <a:latin typeface="Cambria Math"/>
                            </a:rPr>
                            <m:t>. </m:t>
                          </m:r>
                          <m:r>
                            <a:rPr lang="es-EC" sz="1400" i="1">
                              <a:latin typeface="Cambria Math"/>
                            </a:rPr>
                            <m:t>𝐷𝑒𝑠𝑝𝑙𝑎𝑧𝑎𝑚𝑖𝑒𝑛𝑡𝑜</m:t>
                          </m:r>
                          <m:r>
                            <a:rPr lang="es-EC" sz="1400" i="1">
                              <a:latin typeface="Cambria Math"/>
                            </a:rPr>
                            <m:t>  </m:t>
                          </m:r>
                          <m:d>
                            <m:dPr>
                              <m:begChr m:val="["/>
                              <m:endChr m:val="]"/>
                              <m:ctrlPr>
                                <a:rPr lang="es-EC" sz="1400" i="1">
                                  <a:latin typeface="Cambria Math"/>
                                </a:rPr>
                              </m:ctrlPr>
                            </m:dPr>
                            <m:e>
                              <m:r>
                                <a:rPr lang="es-EC" sz="1400" i="1">
                                  <a:latin typeface="Cambria Math"/>
                                </a:rPr>
                                <m:t>𝑖𝑛</m:t>
                              </m:r>
                              <m:r>
                                <a:rPr lang="es-EC" sz="1400" i="1">
                                  <a:latin typeface="Cambria Math"/>
                                </a:rPr>
                                <m:t>. /</m:t>
                              </m:r>
                              <m:r>
                                <a:rPr lang="es-EC" sz="1400" i="1">
                                  <a:latin typeface="Cambria Math"/>
                                </a:rPr>
                                <m:t>𝑚𝑖𝑛</m:t>
                              </m:r>
                            </m:e>
                          </m:d>
                        </m:den>
                      </m:f>
                      <m:r>
                        <a:rPr lang="es-EC" sz="1400" i="1">
                          <a:latin typeface="Cambria Math"/>
                        </a:rPr>
                        <m:t>∗</m:t>
                      </m:r>
                      <m:r>
                        <a:rPr lang="es-EC" sz="1400" i="1">
                          <a:latin typeface="Cambria Math"/>
                        </a:rPr>
                        <m:t>𝐿𝑜𝑛𝑔𝑖𝑡𝑢𝑑</m:t>
                      </m:r>
                      <m:r>
                        <a:rPr lang="es-EC" sz="1400" i="1">
                          <a:latin typeface="Cambria Math"/>
                        </a:rPr>
                        <m:t> </m:t>
                      </m:r>
                      <m:r>
                        <a:rPr lang="es-EC" sz="1400" i="1">
                          <a:latin typeface="Cambria Math"/>
                        </a:rPr>
                        <m:t>𝐶𝑜𝑟𝑑</m:t>
                      </m:r>
                      <m:r>
                        <a:rPr lang="es-EC" sz="1400" i="1">
                          <a:latin typeface="Cambria Math"/>
                        </a:rPr>
                        <m:t>ó</m:t>
                      </m:r>
                      <m:r>
                        <a:rPr lang="es-EC" sz="1400" i="1">
                          <a:latin typeface="Cambria Math"/>
                        </a:rPr>
                        <m:t>𝑛</m:t>
                      </m:r>
                      <m:r>
                        <a:rPr lang="es-EC" sz="1400" i="1">
                          <a:latin typeface="Cambria Math"/>
                        </a:rPr>
                        <m:t> </m:t>
                      </m:r>
                      <m:r>
                        <a:rPr lang="es-EC" sz="1400" i="1">
                          <a:latin typeface="Cambria Math"/>
                        </a:rPr>
                        <m:t>𝑑𝑒</m:t>
                      </m:r>
                      <m:r>
                        <a:rPr lang="es-EC" sz="1400" i="1">
                          <a:latin typeface="Cambria Math"/>
                        </a:rPr>
                        <m:t> </m:t>
                      </m:r>
                      <m:r>
                        <a:rPr lang="es-EC" sz="1400" i="1">
                          <a:latin typeface="Cambria Math"/>
                        </a:rPr>
                        <m:t>𝑆𝑜𝑙𝑑𝑎𝑑𝑢𝑟𝑎</m:t>
                      </m:r>
                      <m:d>
                        <m:dPr>
                          <m:begChr m:val="["/>
                          <m:endChr m:val="]"/>
                          <m:ctrlPr>
                            <a:rPr lang="es-EC" sz="1400" i="1">
                              <a:latin typeface="Cambria Math"/>
                            </a:rPr>
                          </m:ctrlPr>
                        </m:dPr>
                        <m:e>
                          <m:r>
                            <a:rPr lang="es-EC" sz="1400" i="1">
                              <a:latin typeface="Cambria Math"/>
                            </a:rPr>
                            <m:t>𝑖𝑛</m:t>
                          </m:r>
                          <m:r>
                            <a:rPr lang="es-EC" sz="1400" i="1">
                              <a:latin typeface="Cambria Math"/>
                            </a:rPr>
                            <m:t>. </m:t>
                          </m:r>
                          <m:d>
                            <m:dPr>
                              <m:ctrlPr>
                                <a:rPr lang="es-EC" sz="1400" i="1">
                                  <a:latin typeface="Cambria Math"/>
                                </a:rPr>
                              </m:ctrlPr>
                            </m:dPr>
                            <m:e>
                              <m:r>
                                <a:rPr lang="es-EC" sz="1400" i="1">
                                  <a:latin typeface="Cambria Math"/>
                                </a:rPr>
                                <m:t>𝑚𝑖𝑛</m:t>
                              </m:r>
                            </m:e>
                          </m:d>
                        </m:e>
                      </m:d>
                    </m:oMath>
                  </m:oMathPara>
                </a14:m>
                <a:endParaRPr lang="es-EC" sz="1400" dirty="0"/>
              </a:p>
            </p:txBody>
          </p:sp>
        </mc:Choice>
        <mc:Fallback xmlns="">
          <p:sp>
            <p:nvSpPr>
              <p:cNvPr id="4" name="3 Rectángulo"/>
              <p:cNvSpPr>
                <a:spLocks noRot="1" noChangeAspect="1" noMove="1" noResize="1" noEditPoints="1" noAdjustHandles="1" noChangeArrowheads="1" noChangeShapeType="1" noTextEdit="1"/>
              </p:cNvSpPr>
              <p:nvPr/>
            </p:nvSpPr>
            <p:spPr>
              <a:xfrm>
                <a:off x="883479" y="2656120"/>
                <a:ext cx="7416824" cy="537648"/>
              </a:xfrm>
              <a:prstGeom prst="rect">
                <a:avLst/>
              </a:prstGeom>
              <a:blipFill rotWithShape="1">
                <a:blip r:embed="rId2"/>
                <a:stretch>
                  <a:fillRect b="-5682"/>
                </a:stretch>
              </a:blipFill>
            </p:spPr>
            <p:txBody>
              <a:bodyPr/>
              <a:lstStyle/>
              <a:p>
                <a:r>
                  <a:rPr lang="es-EC">
                    <a:noFill/>
                  </a:rPr>
                  <a:t> </a:t>
                </a:r>
              </a:p>
            </p:txBody>
          </p:sp>
        </mc:Fallback>
      </mc:AlternateContent>
      <p:graphicFrame>
        <p:nvGraphicFramePr>
          <p:cNvPr id="5" name="4 Tabla"/>
          <p:cNvGraphicFramePr>
            <a:graphicFrameLocks noGrp="1"/>
          </p:cNvGraphicFramePr>
          <p:nvPr>
            <p:extLst>
              <p:ext uri="{D42A27DB-BD31-4B8C-83A1-F6EECF244321}">
                <p14:modId xmlns:p14="http://schemas.microsoft.com/office/powerpoint/2010/main" val="531209012"/>
              </p:ext>
            </p:extLst>
          </p:nvPr>
        </p:nvGraphicFramePr>
        <p:xfrm>
          <a:off x="323528" y="3462592"/>
          <a:ext cx="5343525" cy="2313432"/>
        </p:xfrm>
        <a:graphic>
          <a:graphicData uri="http://schemas.openxmlformats.org/drawingml/2006/table">
            <a:tbl>
              <a:tblPr firstRow="1" firstCol="1" bandRow="1">
                <a:tableStyleId>{5C22544A-7EE6-4342-B048-85BDC9FD1C3A}</a:tableStyleId>
              </a:tblPr>
              <a:tblGrid>
                <a:gridCol w="1791335"/>
                <a:gridCol w="1781810"/>
                <a:gridCol w="1770380"/>
              </a:tblGrid>
              <a:tr h="0">
                <a:tc>
                  <a:txBody>
                    <a:bodyPr/>
                    <a:lstStyle/>
                    <a:p>
                      <a:pPr algn="just">
                        <a:lnSpc>
                          <a:spcPct val="115000"/>
                        </a:lnSpc>
                        <a:spcAft>
                          <a:spcPts val="0"/>
                        </a:spcAft>
                      </a:pPr>
                      <a:r>
                        <a:rPr lang="es-EC" sz="1200">
                          <a:effectLst/>
                        </a:rPr>
                        <a:t>Electrodo </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E71T-11</a:t>
                      </a:r>
                      <a:endParaRPr lang="es-EC" sz="1100">
                        <a:effectLst/>
                      </a:endParaRPr>
                    </a:p>
                    <a:p>
                      <a:pPr algn="just">
                        <a:lnSpc>
                          <a:spcPct val="115000"/>
                        </a:lnSpc>
                        <a:spcAft>
                          <a:spcPts val="0"/>
                        </a:spcAft>
                      </a:pPr>
                      <a:r>
                        <a:rPr lang="es-EC" sz="1200">
                          <a:effectLst/>
                        </a:rPr>
                        <a:t>ᴓ 0,045 in</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E71T-1</a:t>
                      </a:r>
                      <a:endParaRPr lang="es-EC" sz="1100">
                        <a:effectLst/>
                      </a:endParaRPr>
                    </a:p>
                    <a:p>
                      <a:pPr algn="just">
                        <a:lnSpc>
                          <a:spcPct val="115000"/>
                        </a:lnSpc>
                        <a:spcAft>
                          <a:spcPts val="0"/>
                        </a:spcAft>
                      </a:pPr>
                      <a:r>
                        <a:rPr lang="es-EC" sz="1200">
                          <a:effectLst/>
                        </a:rPr>
                        <a:t>ᴓ 0,045 in </a:t>
                      </a:r>
                      <a:endParaRPr lang="es-EC" sz="1100">
                        <a:solidFill>
                          <a:srgbClr val="31849B"/>
                        </a:solidFill>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 </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Autoprotegido </a:t>
                      </a:r>
                      <a:endParaRPr lang="es-EC" sz="1100">
                        <a:effectLst/>
                      </a:endParaRPr>
                    </a:p>
                    <a:p>
                      <a:pPr algn="just">
                        <a:lnSpc>
                          <a:spcPct val="115000"/>
                        </a:lnSpc>
                        <a:spcAft>
                          <a:spcPts val="0"/>
                        </a:spcAft>
                      </a:pPr>
                      <a:r>
                        <a:rPr lang="es-EC" sz="1200">
                          <a:effectLst/>
                        </a:rPr>
                        <a:t>(FCAW-S)</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Gas de Protección (FCAW-G)</a:t>
                      </a:r>
                      <a:endParaRPr lang="es-EC" sz="1100">
                        <a:solidFill>
                          <a:srgbClr val="31849B"/>
                        </a:solidFill>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Voltaje </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16 V</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23,5</a:t>
                      </a:r>
                      <a:endParaRPr lang="es-EC" sz="1100">
                        <a:solidFill>
                          <a:srgbClr val="31849B"/>
                        </a:solidFill>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Amperaje </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120 A</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125 A</a:t>
                      </a:r>
                      <a:endParaRPr lang="es-EC" sz="1100">
                        <a:solidFill>
                          <a:srgbClr val="31849B"/>
                        </a:solidFill>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Velocidad de Desplazamiento </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5 in/min</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5 in/min</a:t>
                      </a:r>
                      <a:endParaRPr lang="es-EC" sz="1100">
                        <a:solidFill>
                          <a:srgbClr val="31849B"/>
                        </a:solidFill>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Longitud de cordón de soldadura </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12,5 in </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12,5 in </a:t>
                      </a:r>
                      <a:endParaRPr lang="es-EC" sz="1100">
                        <a:solidFill>
                          <a:srgbClr val="31849B"/>
                        </a:solidFill>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Energía</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288000 J</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dirty="0">
                          <a:effectLst/>
                        </a:rPr>
                        <a:t>440625 J</a:t>
                      </a:r>
                      <a:endParaRPr lang="es-EC" sz="1100" dirty="0">
                        <a:solidFill>
                          <a:srgbClr val="31849B"/>
                        </a:solidFill>
                        <a:effectLst/>
                        <a:latin typeface="Calibri"/>
                        <a:ea typeface="Calibri"/>
                        <a:cs typeface="Times New Roman"/>
                      </a:endParaRPr>
                    </a:p>
                  </a:txBody>
                  <a:tcPr marL="68580" marR="68580" marT="0" marB="0"/>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511880763"/>
              </p:ext>
            </p:extLst>
          </p:nvPr>
        </p:nvGraphicFramePr>
        <p:xfrm>
          <a:off x="5076056" y="5365657"/>
          <a:ext cx="3940175" cy="1495552"/>
        </p:xfrm>
        <a:graphic>
          <a:graphicData uri="http://schemas.openxmlformats.org/drawingml/2006/table">
            <a:tbl>
              <a:tblPr firstRow="1" firstCol="1" bandRow="1">
                <a:tableStyleId>{5C22544A-7EE6-4342-B048-85BDC9FD1C3A}</a:tableStyleId>
              </a:tblPr>
              <a:tblGrid>
                <a:gridCol w="1958975"/>
                <a:gridCol w="990600"/>
                <a:gridCol w="990600"/>
              </a:tblGrid>
              <a:tr h="233680">
                <a:tc rowSpan="2">
                  <a:txBody>
                    <a:bodyPr/>
                    <a:lstStyle/>
                    <a:p>
                      <a:pPr algn="just">
                        <a:lnSpc>
                          <a:spcPct val="115000"/>
                        </a:lnSpc>
                        <a:spcAft>
                          <a:spcPts val="0"/>
                        </a:spcAft>
                      </a:pPr>
                      <a:r>
                        <a:rPr lang="es-EC" sz="1200">
                          <a:effectLst/>
                        </a:rPr>
                        <a:t>Parámetros de elección</a:t>
                      </a:r>
                      <a:endParaRPr lang="es-EC" sz="1100">
                        <a:solidFill>
                          <a:srgbClr val="31849B"/>
                        </a:solidFill>
                        <a:effectLst/>
                        <a:latin typeface="Calibri"/>
                        <a:ea typeface="Calibri"/>
                        <a:cs typeface="Times New Roman"/>
                      </a:endParaRPr>
                    </a:p>
                  </a:txBody>
                  <a:tcPr marL="68580" marR="68580" marT="0" marB="0"/>
                </a:tc>
                <a:tc gridSpan="2">
                  <a:txBody>
                    <a:bodyPr/>
                    <a:lstStyle/>
                    <a:p>
                      <a:pPr algn="ctr">
                        <a:lnSpc>
                          <a:spcPct val="115000"/>
                        </a:lnSpc>
                        <a:spcAft>
                          <a:spcPts val="0"/>
                        </a:spcAft>
                      </a:pPr>
                      <a:r>
                        <a:rPr lang="es-EC" sz="1200">
                          <a:effectLst/>
                        </a:rPr>
                        <a:t>Alternativa</a:t>
                      </a:r>
                      <a:endParaRPr lang="es-EC" sz="1100">
                        <a:solidFill>
                          <a:srgbClr val="31849B"/>
                        </a:solidFill>
                        <a:effectLst/>
                        <a:latin typeface="Calibri"/>
                        <a:ea typeface="Calibri"/>
                        <a:cs typeface="Times New Roman"/>
                      </a:endParaRPr>
                    </a:p>
                  </a:txBody>
                  <a:tcPr marL="68580" marR="68580" marT="0" marB="0"/>
                </a:tc>
                <a:tc hMerge="1">
                  <a:txBody>
                    <a:bodyPr/>
                    <a:lstStyle/>
                    <a:p>
                      <a:endParaRPr lang="es-EC"/>
                    </a:p>
                  </a:txBody>
                  <a:tcPr/>
                </a:tc>
              </a:tr>
              <a:tr h="0">
                <a:tc vMerge="1">
                  <a:txBody>
                    <a:bodyPr/>
                    <a:lstStyle/>
                    <a:p>
                      <a:endParaRPr lang="es-EC"/>
                    </a:p>
                  </a:txBody>
                  <a:tcPr/>
                </a:tc>
                <a:tc>
                  <a:txBody>
                    <a:bodyPr/>
                    <a:lstStyle/>
                    <a:p>
                      <a:pPr algn="just">
                        <a:lnSpc>
                          <a:spcPct val="115000"/>
                        </a:lnSpc>
                        <a:spcAft>
                          <a:spcPts val="0"/>
                        </a:spcAft>
                      </a:pPr>
                      <a:r>
                        <a:rPr lang="es-EC" sz="1200">
                          <a:effectLst/>
                        </a:rPr>
                        <a:t>FCAW-G</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FCAW-S</a:t>
                      </a:r>
                      <a:endParaRPr lang="es-EC" sz="1100">
                        <a:solidFill>
                          <a:srgbClr val="31849B"/>
                        </a:solidFill>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Aporte de material  </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5</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3</a:t>
                      </a:r>
                      <a:endParaRPr lang="es-EC" sz="1100">
                        <a:solidFill>
                          <a:srgbClr val="31849B"/>
                        </a:solidFill>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Energía  Generada  </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3</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5</a:t>
                      </a:r>
                      <a:endParaRPr lang="es-EC" sz="1100">
                        <a:solidFill>
                          <a:srgbClr val="31849B"/>
                        </a:solidFill>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Trabajo de campo</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1</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5</a:t>
                      </a:r>
                      <a:endParaRPr lang="es-EC" sz="1100">
                        <a:solidFill>
                          <a:srgbClr val="31849B"/>
                        </a:solidFill>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Costo</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3</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5</a:t>
                      </a:r>
                      <a:endParaRPr lang="es-EC" sz="1100">
                        <a:solidFill>
                          <a:srgbClr val="31849B"/>
                        </a:solidFill>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Total </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12</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dirty="0">
                          <a:effectLst/>
                        </a:rPr>
                        <a:t>18</a:t>
                      </a:r>
                      <a:endParaRPr lang="es-EC" sz="1100" dirty="0">
                        <a:solidFill>
                          <a:srgbClr val="31849B"/>
                        </a:solidFill>
                        <a:effectLst/>
                        <a:latin typeface="Calibri"/>
                        <a:ea typeface="Calibri"/>
                        <a:cs typeface="Times New Roman"/>
                      </a:endParaRPr>
                    </a:p>
                  </a:txBody>
                  <a:tcPr marL="68580" marR="68580" marT="0" marB="0"/>
                </a:tc>
              </a:tr>
            </a:tbl>
          </a:graphicData>
        </a:graphic>
      </p:graphicFrame>
      <p:sp>
        <p:nvSpPr>
          <p:cNvPr id="7" name="6 CuadroTexto"/>
          <p:cNvSpPr txBox="1"/>
          <p:nvPr/>
        </p:nvSpPr>
        <p:spPr>
          <a:xfrm>
            <a:off x="3418516" y="659063"/>
            <a:ext cx="2909643" cy="369332"/>
          </a:xfrm>
          <a:prstGeom prst="rect">
            <a:avLst/>
          </a:prstGeom>
          <a:noFill/>
        </p:spPr>
        <p:txBody>
          <a:bodyPr wrap="none" rtlCol="0">
            <a:spAutoFit/>
          </a:bodyPr>
          <a:lstStyle/>
          <a:p>
            <a:r>
              <a:rPr lang="es-EC" b="1" dirty="0" smtClean="0"/>
              <a:t>Elección del proceso FCAW  </a:t>
            </a:r>
            <a:endParaRPr lang="es-EC" b="1" dirty="0"/>
          </a:p>
        </p:txBody>
      </p:sp>
    </p:spTree>
    <p:extLst>
      <p:ext uri="{BB962C8B-B14F-4D97-AF65-F5344CB8AC3E}">
        <p14:creationId xmlns:p14="http://schemas.microsoft.com/office/powerpoint/2010/main" val="3048461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consumible</a:t>
            </a:r>
            <a:endParaRPr lang="es-EC" dirty="0"/>
          </a:p>
        </p:txBody>
      </p:sp>
      <p:sp>
        <p:nvSpPr>
          <p:cNvPr id="3" name="2 Marcador de contenido"/>
          <p:cNvSpPr>
            <a:spLocks noGrp="1"/>
          </p:cNvSpPr>
          <p:nvPr>
            <p:ph idx="1"/>
          </p:nvPr>
        </p:nvSpPr>
        <p:spPr>
          <a:xfrm>
            <a:off x="179512" y="1423317"/>
            <a:ext cx="8686800" cy="4525963"/>
          </a:xfrm>
        </p:spPr>
        <p:txBody>
          <a:bodyPr>
            <a:normAutofit/>
          </a:bodyPr>
          <a:lstStyle/>
          <a:p>
            <a:pPr algn="just"/>
            <a:r>
              <a:rPr lang="es-EC" sz="2000" dirty="0" smtClean="0"/>
              <a:t>Dentro del AWS 5.20 en el Anexo A, clasifica EXXT-13 como autoprotegido, donde indica que este tipo de electrodo es exclusivo para pase de raíz en todas las posiciones, para varios espesores, se menciona al E61T-13 y E71T-13. Se provee del Electrodo E71T-11 por ser un electrodo comercial.</a:t>
            </a:r>
          </a:p>
          <a:p>
            <a:endParaRPr lang="es-EC" sz="2000" dirty="0"/>
          </a:p>
        </p:txBody>
      </p:sp>
      <p:graphicFrame>
        <p:nvGraphicFramePr>
          <p:cNvPr id="5" name="4 Tabla"/>
          <p:cNvGraphicFramePr>
            <a:graphicFrameLocks noGrp="1"/>
          </p:cNvGraphicFramePr>
          <p:nvPr>
            <p:extLst>
              <p:ext uri="{D42A27DB-BD31-4B8C-83A1-F6EECF244321}">
                <p14:modId xmlns:p14="http://schemas.microsoft.com/office/powerpoint/2010/main" val="3514160543"/>
              </p:ext>
            </p:extLst>
          </p:nvPr>
        </p:nvGraphicFramePr>
        <p:xfrm>
          <a:off x="1907704" y="2996952"/>
          <a:ext cx="5701030" cy="3395980"/>
        </p:xfrm>
        <a:graphic>
          <a:graphicData uri="http://schemas.openxmlformats.org/drawingml/2006/table">
            <a:tbl>
              <a:tblPr firstRow="1" firstCol="1" bandRow="1">
                <a:tableStyleId>{5C22544A-7EE6-4342-B048-85BDC9FD1C3A}</a:tableStyleId>
              </a:tblPr>
              <a:tblGrid>
                <a:gridCol w="1329055"/>
                <a:gridCol w="1259840"/>
                <a:gridCol w="1710690"/>
                <a:gridCol w="1401445"/>
              </a:tblGrid>
              <a:tr h="0">
                <a:tc gridSpan="4">
                  <a:txBody>
                    <a:bodyPr/>
                    <a:lstStyle/>
                    <a:p>
                      <a:pPr algn="ctr">
                        <a:lnSpc>
                          <a:spcPct val="200000"/>
                        </a:lnSpc>
                        <a:spcAft>
                          <a:spcPts val="0"/>
                        </a:spcAft>
                      </a:pPr>
                      <a:r>
                        <a:rPr lang="es-EC" sz="1200">
                          <a:effectLst/>
                        </a:rPr>
                        <a:t>Clasificación y soldabilidad de acero de carbono</a:t>
                      </a:r>
                      <a:endParaRPr lang="es-EC" sz="1100">
                        <a:solidFill>
                          <a:srgbClr val="31849B"/>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lnSpc>
                          <a:spcPct val="200000"/>
                        </a:lnSpc>
                        <a:spcAft>
                          <a:spcPts val="0"/>
                        </a:spcAft>
                      </a:pPr>
                      <a:r>
                        <a:rPr lang="es-EC" sz="1200">
                          <a:effectLst/>
                        </a:rPr>
                        <a:t>Nombre Común </a:t>
                      </a:r>
                      <a:endParaRPr lang="es-EC" sz="1100">
                        <a:solidFill>
                          <a:srgbClr val="31849B"/>
                        </a:solidFill>
                        <a:effectLst/>
                        <a:latin typeface="Calibri"/>
                        <a:ea typeface="Calibri"/>
                        <a:cs typeface="Times New Roman"/>
                      </a:endParaRPr>
                    </a:p>
                  </a:txBody>
                  <a:tcPr marL="68580" marR="68580" marT="0" marB="0"/>
                </a:tc>
                <a:tc>
                  <a:txBody>
                    <a:bodyPr/>
                    <a:lstStyle/>
                    <a:p>
                      <a:pPr>
                        <a:lnSpc>
                          <a:spcPct val="200000"/>
                        </a:lnSpc>
                        <a:spcAft>
                          <a:spcPts val="0"/>
                        </a:spcAft>
                      </a:pPr>
                      <a:r>
                        <a:rPr lang="es-EC" sz="1200">
                          <a:effectLst/>
                        </a:rPr>
                        <a:t>Carbono%</a:t>
                      </a:r>
                      <a:endParaRPr lang="es-EC" sz="1100">
                        <a:solidFill>
                          <a:srgbClr val="31849B"/>
                        </a:solidFill>
                        <a:effectLst/>
                        <a:latin typeface="Calibri"/>
                        <a:ea typeface="Calibri"/>
                        <a:cs typeface="Times New Roman"/>
                      </a:endParaRPr>
                    </a:p>
                  </a:txBody>
                  <a:tcPr marL="68580" marR="68580" marT="0" marB="0"/>
                </a:tc>
                <a:tc>
                  <a:txBody>
                    <a:bodyPr/>
                    <a:lstStyle/>
                    <a:p>
                      <a:pPr>
                        <a:lnSpc>
                          <a:spcPct val="200000"/>
                        </a:lnSpc>
                        <a:spcAft>
                          <a:spcPts val="0"/>
                        </a:spcAft>
                      </a:pPr>
                      <a:r>
                        <a:rPr lang="es-EC" sz="1200">
                          <a:effectLst/>
                        </a:rPr>
                        <a:t>Uso Típico </a:t>
                      </a:r>
                      <a:endParaRPr lang="es-EC" sz="1100">
                        <a:solidFill>
                          <a:srgbClr val="31849B"/>
                        </a:solidFill>
                        <a:effectLst/>
                        <a:latin typeface="Calibri"/>
                        <a:ea typeface="Calibri"/>
                        <a:cs typeface="Times New Roman"/>
                      </a:endParaRPr>
                    </a:p>
                  </a:txBody>
                  <a:tcPr marL="68580" marR="68580" marT="0" marB="0"/>
                </a:tc>
                <a:tc>
                  <a:txBody>
                    <a:bodyPr/>
                    <a:lstStyle/>
                    <a:p>
                      <a:pPr>
                        <a:lnSpc>
                          <a:spcPct val="200000"/>
                        </a:lnSpc>
                        <a:spcAft>
                          <a:spcPts val="0"/>
                        </a:spcAft>
                      </a:pPr>
                      <a:r>
                        <a:rPr lang="es-EC" sz="1200">
                          <a:effectLst/>
                        </a:rPr>
                        <a:t>Soldabilidad</a:t>
                      </a:r>
                      <a:endParaRPr lang="es-EC" sz="1100">
                        <a:solidFill>
                          <a:srgbClr val="31849B"/>
                        </a:solidFill>
                        <a:effectLst/>
                        <a:latin typeface="Calibri"/>
                        <a:ea typeface="Calibri"/>
                        <a:cs typeface="Times New Roman"/>
                      </a:endParaRPr>
                    </a:p>
                  </a:txBody>
                  <a:tcPr marL="68580" marR="68580" marT="0" marB="0"/>
                </a:tc>
              </a:tr>
              <a:tr h="0">
                <a:tc>
                  <a:txBody>
                    <a:bodyPr/>
                    <a:lstStyle/>
                    <a:p>
                      <a:pPr>
                        <a:lnSpc>
                          <a:spcPct val="200000"/>
                        </a:lnSpc>
                        <a:spcAft>
                          <a:spcPts val="0"/>
                        </a:spcAft>
                      </a:pPr>
                      <a:r>
                        <a:rPr lang="es-EC" sz="1200">
                          <a:effectLst/>
                        </a:rPr>
                        <a:t>Acero bajo de carbono </a:t>
                      </a:r>
                      <a:endParaRPr lang="es-EC" sz="1100">
                        <a:solidFill>
                          <a:srgbClr val="31849B"/>
                        </a:solidFill>
                        <a:effectLst/>
                        <a:latin typeface="Calibri"/>
                        <a:ea typeface="Calibri"/>
                        <a:cs typeface="Times New Roman"/>
                      </a:endParaRPr>
                    </a:p>
                  </a:txBody>
                  <a:tcPr marL="68580" marR="68580" marT="0" marB="0"/>
                </a:tc>
                <a:tc>
                  <a:txBody>
                    <a:bodyPr/>
                    <a:lstStyle/>
                    <a:p>
                      <a:pPr>
                        <a:lnSpc>
                          <a:spcPct val="200000"/>
                        </a:lnSpc>
                        <a:spcAft>
                          <a:spcPts val="0"/>
                        </a:spcAft>
                      </a:pPr>
                      <a:r>
                        <a:rPr lang="es-ES" sz="1200">
                          <a:effectLst/>
                        </a:rPr>
                        <a:t>0,06% a 0,25%</a:t>
                      </a:r>
                      <a:endParaRPr lang="es-EC" sz="1100">
                        <a:solidFill>
                          <a:srgbClr val="31849B"/>
                        </a:solidFill>
                        <a:effectLst/>
                        <a:latin typeface="Calibri"/>
                        <a:ea typeface="Calibri"/>
                        <a:cs typeface="Times New Roman"/>
                      </a:endParaRPr>
                    </a:p>
                  </a:txBody>
                  <a:tcPr marL="68580" marR="68580" marT="0" marB="0"/>
                </a:tc>
                <a:tc>
                  <a:txBody>
                    <a:bodyPr/>
                    <a:lstStyle/>
                    <a:p>
                      <a:pPr marL="449580" indent="-449580">
                        <a:lnSpc>
                          <a:spcPct val="200000"/>
                        </a:lnSpc>
                        <a:spcAft>
                          <a:spcPts val="0"/>
                        </a:spcAft>
                      </a:pPr>
                      <a:r>
                        <a:rPr lang="es-EC" sz="1200">
                          <a:effectLst/>
                        </a:rPr>
                        <a:t>Formas estructurales, placas, hojas tiras </a:t>
                      </a:r>
                      <a:endParaRPr lang="es-EC" sz="1100">
                        <a:solidFill>
                          <a:srgbClr val="31849B"/>
                        </a:solidFill>
                        <a:effectLst/>
                        <a:latin typeface="Calibri"/>
                        <a:ea typeface="Calibri"/>
                        <a:cs typeface="Times New Roman"/>
                      </a:endParaRPr>
                    </a:p>
                  </a:txBody>
                  <a:tcPr marL="68580" marR="68580" marT="0" marB="0"/>
                </a:tc>
                <a:tc>
                  <a:txBody>
                    <a:bodyPr/>
                    <a:lstStyle/>
                    <a:p>
                      <a:pPr>
                        <a:lnSpc>
                          <a:spcPct val="200000"/>
                        </a:lnSpc>
                        <a:spcAft>
                          <a:spcPts val="0"/>
                        </a:spcAft>
                      </a:pPr>
                      <a:r>
                        <a:rPr lang="es-EC" sz="1200">
                          <a:effectLst/>
                        </a:rPr>
                        <a:t>Bueno </a:t>
                      </a:r>
                      <a:endParaRPr lang="es-EC" sz="1100">
                        <a:solidFill>
                          <a:srgbClr val="31849B"/>
                        </a:solidFill>
                        <a:effectLst/>
                        <a:latin typeface="Calibri"/>
                        <a:ea typeface="Calibri"/>
                        <a:cs typeface="Times New Roman"/>
                      </a:endParaRPr>
                    </a:p>
                  </a:txBody>
                  <a:tcPr marL="68580" marR="68580" marT="0" marB="0"/>
                </a:tc>
              </a:tr>
              <a:tr h="0">
                <a:tc>
                  <a:txBody>
                    <a:bodyPr/>
                    <a:lstStyle/>
                    <a:p>
                      <a:pPr>
                        <a:lnSpc>
                          <a:spcPct val="200000"/>
                        </a:lnSpc>
                        <a:spcAft>
                          <a:spcPts val="0"/>
                        </a:spcAft>
                      </a:pPr>
                      <a:r>
                        <a:rPr lang="es-EC" sz="1200">
                          <a:effectLst/>
                        </a:rPr>
                        <a:t>Acero medio carbono</a:t>
                      </a:r>
                      <a:endParaRPr lang="es-EC" sz="1100">
                        <a:solidFill>
                          <a:srgbClr val="31849B"/>
                        </a:solidFill>
                        <a:effectLst/>
                        <a:latin typeface="Calibri"/>
                        <a:ea typeface="Calibri"/>
                        <a:cs typeface="Times New Roman"/>
                      </a:endParaRPr>
                    </a:p>
                  </a:txBody>
                  <a:tcPr marL="68580" marR="68580" marT="0" marB="0"/>
                </a:tc>
                <a:tc>
                  <a:txBody>
                    <a:bodyPr/>
                    <a:lstStyle/>
                    <a:p>
                      <a:pPr>
                        <a:lnSpc>
                          <a:spcPct val="200000"/>
                        </a:lnSpc>
                        <a:spcAft>
                          <a:spcPts val="0"/>
                        </a:spcAft>
                      </a:pPr>
                      <a:r>
                        <a:rPr lang="es-ES" sz="1200">
                          <a:effectLst/>
                        </a:rPr>
                        <a:t>0,25% a 0,5%</a:t>
                      </a:r>
                      <a:endParaRPr lang="es-EC" sz="1100">
                        <a:solidFill>
                          <a:srgbClr val="31849B"/>
                        </a:solidFill>
                        <a:effectLst/>
                        <a:latin typeface="Calibri"/>
                        <a:ea typeface="Calibri"/>
                        <a:cs typeface="Times New Roman"/>
                      </a:endParaRPr>
                    </a:p>
                  </a:txBody>
                  <a:tcPr marL="68580" marR="68580" marT="0" marB="0"/>
                </a:tc>
                <a:tc>
                  <a:txBody>
                    <a:bodyPr/>
                    <a:lstStyle/>
                    <a:p>
                      <a:pPr>
                        <a:lnSpc>
                          <a:spcPct val="200000"/>
                        </a:lnSpc>
                        <a:spcAft>
                          <a:spcPts val="0"/>
                        </a:spcAft>
                      </a:pPr>
                      <a:r>
                        <a:rPr lang="es-EC" sz="1200">
                          <a:effectLst/>
                        </a:rPr>
                        <a:t>Partes de maquinas </a:t>
                      </a:r>
                      <a:endParaRPr lang="es-EC" sz="1100">
                        <a:solidFill>
                          <a:srgbClr val="31849B"/>
                        </a:solidFill>
                        <a:effectLst/>
                        <a:latin typeface="Calibri"/>
                        <a:ea typeface="Calibri"/>
                        <a:cs typeface="Times New Roman"/>
                      </a:endParaRPr>
                    </a:p>
                  </a:txBody>
                  <a:tcPr marL="68580" marR="68580" marT="0" marB="0"/>
                </a:tc>
                <a:tc>
                  <a:txBody>
                    <a:bodyPr/>
                    <a:lstStyle/>
                    <a:p>
                      <a:pPr>
                        <a:lnSpc>
                          <a:spcPct val="200000"/>
                        </a:lnSpc>
                        <a:spcAft>
                          <a:spcPts val="0"/>
                        </a:spcAft>
                      </a:pPr>
                      <a:r>
                        <a:rPr lang="es-EC" sz="1200">
                          <a:effectLst/>
                        </a:rPr>
                        <a:t>Precalentamiento y postcalentamiento normalmente </a:t>
                      </a:r>
                      <a:endParaRPr lang="es-EC" sz="1100">
                        <a:solidFill>
                          <a:srgbClr val="31849B"/>
                        </a:solidFill>
                        <a:effectLst/>
                        <a:latin typeface="Calibri"/>
                        <a:ea typeface="Calibri"/>
                        <a:cs typeface="Times New Roman"/>
                      </a:endParaRPr>
                    </a:p>
                  </a:txBody>
                  <a:tcPr marL="68580" marR="68580" marT="0" marB="0"/>
                </a:tc>
              </a:tr>
              <a:tr h="0">
                <a:tc>
                  <a:txBody>
                    <a:bodyPr/>
                    <a:lstStyle/>
                    <a:p>
                      <a:pPr>
                        <a:lnSpc>
                          <a:spcPct val="200000"/>
                        </a:lnSpc>
                        <a:spcAft>
                          <a:spcPts val="0"/>
                        </a:spcAft>
                      </a:pPr>
                      <a:r>
                        <a:rPr lang="es-EC" sz="1200">
                          <a:effectLst/>
                        </a:rPr>
                        <a:t>Acero alto carbono </a:t>
                      </a:r>
                      <a:endParaRPr lang="es-EC" sz="1100">
                        <a:solidFill>
                          <a:srgbClr val="31849B"/>
                        </a:solidFill>
                        <a:effectLst/>
                        <a:latin typeface="Calibri"/>
                        <a:ea typeface="Calibri"/>
                        <a:cs typeface="Times New Roman"/>
                      </a:endParaRPr>
                    </a:p>
                  </a:txBody>
                  <a:tcPr marL="68580" marR="68580" marT="0" marB="0"/>
                </a:tc>
                <a:tc>
                  <a:txBody>
                    <a:bodyPr/>
                    <a:lstStyle/>
                    <a:p>
                      <a:pPr>
                        <a:lnSpc>
                          <a:spcPct val="200000"/>
                        </a:lnSpc>
                        <a:spcAft>
                          <a:spcPts val="0"/>
                        </a:spcAft>
                      </a:pPr>
                      <a:r>
                        <a:rPr lang="es-ES" sz="1200">
                          <a:effectLst/>
                        </a:rPr>
                        <a:t>0,5% a 1,6%</a:t>
                      </a:r>
                      <a:endParaRPr lang="es-EC" sz="1100">
                        <a:solidFill>
                          <a:srgbClr val="31849B"/>
                        </a:solidFill>
                        <a:effectLst/>
                        <a:latin typeface="Calibri"/>
                        <a:ea typeface="Calibri"/>
                        <a:cs typeface="Times New Roman"/>
                      </a:endParaRPr>
                    </a:p>
                  </a:txBody>
                  <a:tcPr marL="68580" marR="68580" marT="0" marB="0"/>
                </a:tc>
                <a:tc>
                  <a:txBody>
                    <a:bodyPr/>
                    <a:lstStyle/>
                    <a:p>
                      <a:pPr>
                        <a:lnSpc>
                          <a:spcPct val="200000"/>
                        </a:lnSpc>
                        <a:spcAft>
                          <a:spcPts val="0"/>
                        </a:spcAft>
                      </a:pPr>
                      <a:r>
                        <a:rPr lang="es-EC" sz="1200">
                          <a:effectLst/>
                        </a:rPr>
                        <a:t>Resortes, riel de tren</a:t>
                      </a:r>
                      <a:endParaRPr lang="es-EC" sz="1100">
                        <a:solidFill>
                          <a:srgbClr val="31849B"/>
                        </a:solidFill>
                        <a:effectLst/>
                        <a:latin typeface="Calibri"/>
                        <a:ea typeface="Calibri"/>
                        <a:cs typeface="Times New Roman"/>
                      </a:endParaRPr>
                    </a:p>
                  </a:txBody>
                  <a:tcPr marL="68580" marR="68580" marT="0" marB="0"/>
                </a:tc>
                <a:tc>
                  <a:txBody>
                    <a:bodyPr/>
                    <a:lstStyle/>
                    <a:p>
                      <a:pPr>
                        <a:lnSpc>
                          <a:spcPct val="200000"/>
                        </a:lnSpc>
                        <a:spcAft>
                          <a:spcPts val="0"/>
                        </a:spcAft>
                      </a:pPr>
                      <a:r>
                        <a:rPr lang="es-EC" sz="1200" dirty="0">
                          <a:effectLst/>
                        </a:rPr>
                        <a:t>Malo</a:t>
                      </a:r>
                      <a:endParaRPr lang="es-EC" sz="1100" dirty="0">
                        <a:solidFill>
                          <a:srgbClr val="31849B"/>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126090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83768" y="2924944"/>
            <a:ext cx="4915272" cy="838200"/>
          </a:xfrm>
        </p:spPr>
        <p:txBody>
          <a:bodyPr/>
          <a:lstStyle/>
          <a:p>
            <a:r>
              <a:rPr lang="es-EC" dirty="0" smtClean="0"/>
              <a:t>Diseño del cabezal  </a:t>
            </a:r>
            <a:endParaRPr lang="es-EC" dirty="0"/>
          </a:p>
        </p:txBody>
      </p:sp>
    </p:spTree>
    <p:extLst>
      <p:ext uri="{BB962C8B-B14F-4D97-AF65-F5344CB8AC3E}">
        <p14:creationId xmlns:p14="http://schemas.microsoft.com/office/powerpoint/2010/main" val="41200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830056668"/>
              </p:ext>
            </p:extLst>
          </p:nvPr>
        </p:nvGraphicFramePr>
        <p:xfrm>
          <a:off x="323528" y="764704"/>
          <a:ext cx="86868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7110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Funciones </a:t>
            </a:r>
            <a:endParaRPr lang="es-EC" dirty="0"/>
          </a:p>
        </p:txBody>
      </p:sp>
      <p:sp>
        <p:nvSpPr>
          <p:cNvPr id="3" name="2 Marcador de contenido"/>
          <p:cNvSpPr>
            <a:spLocks noGrp="1"/>
          </p:cNvSpPr>
          <p:nvPr>
            <p:ph idx="1"/>
          </p:nvPr>
        </p:nvSpPr>
        <p:spPr/>
        <p:txBody>
          <a:bodyPr/>
          <a:lstStyle/>
          <a:p>
            <a:pPr lvl="0"/>
            <a:r>
              <a:rPr lang="es-EC" sz="2400" dirty="0"/>
              <a:t>Capacidad de rotación alrededor de los 360° con una velocidad requerida. </a:t>
            </a:r>
            <a:endParaRPr lang="es-EC" sz="2400" dirty="0" smtClean="0"/>
          </a:p>
          <a:p>
            <a:pPr marL="0" lvl="0" indent="0">
              <a:buNone/>
            </a:pPr>
            <a:endParaRPr lang="es-EC" sz="2400" dirty="0"/>
          </a:p>
          <a:p>
            <a:pPr lvl="0"/>
            <a:r>
              <a:rPr lang="es-EC" sz="2400" dirty="0"/>
              <a:t>Sistema de sujeción y posicionamiento de la antorcha </a:t>
            </a:r>
            <a:endParaRPr lang="es-EC" sz="2400" dirty="0" smtClean="0"/>
          </a:p>
          <a:p>
            <a:pPr lvl="0"/>
            <a:endParaRPr lang="es-EC" sz="2400" dirty="0"/>
          </a:p>
          <a:p>
            <a:pPr lvl="0"/>
            <a:r>
              <a:rPr lang="es-EC" sz="2400" dirty="0"/>
              <a:t>Sistema de sujeción del cabezal hacia el anillo </a:t>
            </a:r>
            <a:endParaRPr lang="es-EC" sz="2400" dirty="0" smtClean="0"/>
          </a:p>
          <a:p>
            <a:pPr lvl="0"/>
            <a:endParaRPr lang="es-EC" sz="2400" dirty="0"/>
          </a:p>
          <a:p>
            <a:pPr lvl="0"/>
            <a:r>
              <a:rPr lang="es-EC" sz="2400" dirty="0"/>
              <a:t>Sistema de desplazamiento del cabezal. </a:t>
            </a:r>
          </a:p>
          <a:p>
            <a:endParaRPr lang="es-EC" dirty="0"/>
          </a:p>
        </p:txBody>
      </p:sp>
    </p:spTree>
    <p:extLst>
      <p:ext uri="{BB962C8B-B14F-4D97-AF65-F5344CB8AC3E}">
        <p14:creationId xmlns:p14="http://schemas.microsoft.com/office/powerpoint/2010/main" val="1163131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Características para el prototipo</a:t>
            </a:r>
            <a:endParaRPr lang="es-EC" dirty="0"/>
          </a:p>
        </p:txBody>
      </p:sp>
      <p:sp>
        <p:nvSpPr>
          <p:cNvPr id="3" name="2 Marcador de contenido"/>
          <p:cNvSpPr>
            <a:spLocks noGrp="1"/>
          </p:cNvSpPr>
          <p:nvPr>
            <p:ph idx="1"/>
          </p:nvPr>
        </p:nvSpPr>
        <p:spPr/>
        <p:txBody>
          <a:bodyPr/>
          <a:lstStyle/>
          <a:p>
            <a:pPr algn="just"/>
            <a:r>
              <a:rPr lang="es-EC" sz="2000" dirty="0" smtClean="0"/>
              <a:t>Para obtener las características del prototipo se realizo un análisis de características de maquinas comerciales, como Bug-o System, Magnatech, Gullco Pipe Kat. Dando como resultado se tiene la siguiente tabla.</a:t>
            </a:r>
          </a:p>
          <a:p>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2605654157"/>
              </p:ext>
            </p:extLst>
          </p:nvPr>
        </p:nvGraphicFramePr>
        <p:xfrm>
          <a:off x="2411760" y="3140968"/>
          <a:ext cx="4841240" cy="2944368"/>
        </p:xfrm>
        <a:graphic>
          <a:graphicData uri="http://schemas.openxmlformats.org/drawingml/2006/table">
            <a:tbl>
              <a:tblPr firstRow="1" firstCol="1" bandRow="1">
                <a:tableStyleId>{5C22544A-7EE6-4342-B048-85BDC9FD1C3A}</a:tableStyleId>
              </a:tblPr>
              <a:tblGrid>
                <a:gridCol w="2679065"/>
                <a:gridCol w="2162175"/>
              </a:tblGrid>
              <a:tr h="0">
                <a:tc gridSpan="2">
                  <a:txBody>
                    <a:bodyPr/>
                    <a:lstStyle/>
                    <a:p>
                      <a:pPr algn="ctr">
                        <a:lnSpc>
                          <a:spcPct val="115000"/>
                        </a:lnSpc>
                        <a:spcAft>
                          <a:spcPts val="0"/>
                        </a:spcAft>
                      </a:pPr>
                      <a:r>
                        <a:rPr lang="es-EC" sz="1200">
                          <a:effectLst/>
                        </a:rPr>
                        <a:t>Prototipo de Cabezal</a:t>
                      </a:r>
                      <a:endParaRPr lang="es-EC" sz="1100">
                        <a:solidFill>
                          <a:srgbClr val="31849B"/>
                        </a:solidFill>
                        <a:effectLst/>
                        <a:latin typeface="Calibri"/>
                        <a:ea typeface="Calibri"/>
                        <a:cs typeface="Times New Roman"/>
                      </a:endParaRPr>
                    </a:p>
                  </a:txBody>
                  <a:tcPr marL="68580" marR="68580" marT="0" marB="0"/>
                </a:tc>
                <a:tc hMerge="1">
                  <a:txBody>
                    <a:bodyPr/>
                    <a:lstStyle/>
                    <a:p>
                      <a:endParaRPr lang="es-EC"/>
                    </a:p>
                  </a:txBody>
                  <a:tcPr/>
                </a:tc>
              </a:tr>
              <a:tr h="0">
                <a:tc>
                  <a:txBody>
                    <a:bodyPr/>
                    <a:lstStyle/>
                    <a:p>
                      <a:pPr algn="just">
                        <a:lnSpc>
                          <a:spcPct val="115000"/>
                        </a:lnSpc>
                        <a:spcAft>
                          <a:spcPts val="0"/>
                        </a:spcAft>
                      </a:pPr>
                      <a:r>
                        <a:rPr lang="es-EC" sz="1200">
                          <a:effectLst/>
                        </a:rPr>
                        <a:t>Características </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 </a:t>
                      </a:r>
                      <a:endParaRPr lang="es-EC" sz="1100">
                        <a:solidFill>
                          <a:srgbClr val="31849B"/>
                        </a:solidFill>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Fuente de Alimentación </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120 VAC </a:t>
                      </a:r>
                      <a:endParaRPr lang="es-EC" sz="1100">
                        <a:solidFill>
                          <a:srgbClr val="31849B"/>
                        </a:solidFill>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Carrete de Alambre </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No incluye </a:t>
                      </a:r>
                      <a:endParaRPr lang="es-EC" sz="1100">
                        <a:solidFill>
                          <a:srgbClr val="31849B"/>
                        </a:solidFill>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Brazo para movimiento angular de torcha. </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90° Manual </a:t>
                      </a:r>
                      <a:endParaRPr lang="es-EC" sz="1100">
                        <a:solidFill>
                          <a:srgbClr val="31849B"/>
                        </a:solidFill>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Velocidad Lineal  </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7 – 53 cm/min. (3-20 ipm)</a:t>
                      </a:r>
                      <a:endParaRPr lang="es-EC" sz="1100">
                        <a:solidFill>
                          <a:srgbClr val="31849B"/>
                        </a:solidFill>
                        <a:effectLst/>
                        <a:latin typeface="Calibri"/>
                        <a:ea typeface="Calibri"/>
                        <a:cs typeface="Times New Roman"/>
                      </a:endParaRPr>
                    </a:p>
                  </a:txBody>
                  <a:tcPr marL="68580" marR="68580" marT="0" marB="0"/>
                </a:tc>
              </a:tr>
              <a:tr h="0">
                <a:tc>
                  <a:txBody>
                    <a:bodyPr/>
                    <a:lstStyle/>
                    <a:p>
                      <a:pPr>
                        <a:lnSpc>
                          <a:spcPct val="115000"/>
                        </a:lnSpc>
                        <a:spcAft>
                          <a:spcPts val="0"/>
                        </a:spcAft>
                      </a:pPr>
                      <a:r>
                        <a:rPr lang="es-EC" sz="1200">
                          <a:effectLst/>
                        </a:rPr>
                        <a:t>Desplazamiento horizontal antorcha  </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60 mm</a:t>
                      </a:r>
                      <a:endParaRPr lang="es-EC" sz="1100">
                        <a:solidFill>
                          <a:srgbClr val="31849B"/>
                        </a:solidFill>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Desplazamiento vertical antorcha </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60 mm </a:t>
                      </a:r>
                      <a:endParaRPr lang="es-EC" sz="1100">
                        <a:solidFill>
                          <a:srgbClr val="31849B"/>
                        </a:solidFill>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ANILLO </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 </a:t>
                      </a:r>
                      <a:endParaRPr lang="es-EC" sz="1100">
                        <a:solidFill>
                          <a:srgbClr val="31849B"/>
                        </a:solidFill>
                        <a:effectLst/>
                        <a:latin typeface="Calibri"/>
                        <a:ea typeface="Calibri"/>
                        <a:cs typeface="Times New Roman"/>
                      </a:endParaRPr>
                    </a:p>
                  </a:txBody>
                  <a:tcPr marL="68580" marR="68580" marT="0" marB="0"/>
                </a:tc>
              </a:tr>
              <a:tr h="0">
                <a:tc>
                  <a:txBody>
                    <a:bodyPr/>
                    <a:lstStyle/>
                    <a:p>
                      <a:pPr>
                        <a:lnSpc>
                          <a:spcPct val="115000"/>
                        </a:lnSpc>
                        <a:spcAft>
                          <a:spcPts val="0"/>
                        </a:spcAft>
                      </a:pPr>
                      <a:r>
                        <a:rPr lang="es-EC" sz="1200">
                          <a:effectLst/>
                        </a:rPr>
                        <a:t>Separadores riel -tubería</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Barras cuadradas </a:t>
                      </a:r>
                      <a:endParaRPr lang="es-EC" sz="1100">
                        <a:solidFill>
                          <a:srgbClr val="31849B"/>
                        </a:solidFill>
                        <a:effectLst/>
                        <a:latin typeface="Calibri"/>
                        <a:ea typeface="Calibri"/>
                        <a:cs typeface="Times New Roman"/>
                      </a:endParaRPr>
                    </a:p>
                  </a:txBody>
                  <a:tcPr marL="68580" marR="68580" marT="0" marB="0"/>
                </a:tc>
              </a:tr>
              <a:tr h="0">
                <a:tc>
                  <a:txBody>
                    <a:bodyPr/>
                    <a:lstStyle/>
                    <a:p>
                      <a:pPr>
                        <a:lnSpc>
                          <a:spcPct val="115000"/>
                        </a:lnSpc>
                        <a:spcAft>
                          <a:spcPts val="0"/>
                        </a:spcAft>
                      </a:pPr>
                      <a:r>
                        <a:rPr lang="es-EC" sz="1200">
                          <a:effectLst/>
                        </a:rPr>
                        <a:t>Tipos de sujeción riel/anillo </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Pernos regulables </a:t>
                      </a:r>
                      <a:endParaRPr lang="es-EC" sz="1100">
                        <a:solidFill>
                          <a:srgbClr val="31849B"/>
                        </a:solidFill>
                        <a:effectLst/>
                        <a:latin typeface="Calibri"/>
                        <a:ea typeface="Calibri"/>
                        <a:cs typeface="Times New Roman"/>
                      </a:endParaRPr>
                    </a:p>
                  </a:txBody>
                  <a:tcPr marL="68580" marR="68580" marT="0" marB="0"/>
                </a:tc>
              </a:tr>
              <a:tr h="0">
                <a:tc>
                  <a:txBody>
                    <a:bodyPr/>
                    <a:lstStyle/>
                    <a:p>
                      <a:pPr>
                        <a:lnSpc>
                          <a:spcPct val="115000"/>
                        </a:lnSpc>
                        <a:spcAft>
                          <a:spcPts val="0"/>
                        </a:spcAft>
                      </a:pPr>
                      <a:r>
                        <a:rPr lang="es-EC" sz="1200">
                          <a:effectLst/>
                        </a:rPr>
                        <a:t>Tipo de Transmisión cabezal</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Cadena </a:t>
                      </a:r>
                      <a:endParaRPr lang="es-EC" sz="1100">
                        <a:solidFill>
                          <a:srgbClr val="31849B"/>
                        </a:solidFill>
                        <a:effectLst/>
                        <a:latin typeface="Calibri"/>
                        <a:ea typeface="Calibri"/>
                        <a:cs typeface="Times New Roman"/>
                      </a:endParaRPr>
                    </a:p>
                  </a:txBody>
                  <a:tcPr marL="68580" marR="68580" marT="0" marB="0"/>
                </a:tc>
              </a:tr>
              <a:tr h="0">
                <a:tc>
                  <a:txBody>
                    <a:bodyPr/>
                    <a:lstStyle/>
                    <a:p>
                      <a:pPr>
                        <a:lnSpc>
                          <a:spcPct val="115000"/>
                        </a:lnSpc>
                        <a:spcAft>
                          <a:spcPts val="0"/>
                        </a:spcAft>
                      </a:pPr>
                      <a:r>
                        <a:rPr lang="es-EC" sz="1200">
                          <a:effectLst/>
                        </a:rPr>
                        <a:t>Material de la riel</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dirty="0">
                          <a:effectLst/>
                        </a:rPr>
                        <a:t>Aluminio </a:t>
                      </a:r>
                      <a:endParaRPr lang="es-EC" sz="1100" dirty="0">
                        <a:solidFill>
                          <a:srgbClr val="31849B"/>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155191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Sistema motriz de desplazamiento orbital</a:t>
            </a:r>
            <a:endParaRPr lang="es-EC" dirty="0"/>
          </a:p>
        </p:txBody>
      </p:sp>
      <p:sp>
        <p:nvSpPr>
          <p:cNvPr id="3" name="2 Marcador de contenido"/>
          <p:cNvSpPr>
            <a:spLocks noGrp="1"/>
          </p:cNvSpPr>
          <p:nvPr>
            <p:ph idx="1"/>
          </p:nvPr>
        </p:nvSpPr>
        <p:spPr/>
        <p:txBody>
          <a:bodyPr/>
          <a:lstStyle/>
          <a:p>
            <a:pPr algn="just"/>
            <a:r>
              <a:rPr lang="es-EC" sz="2400" dirty="0" smtClean="0"/>
              <a:t>Se realiza un análisis de alternativas de los mecanismos, entre los cuales se tiene: </a:t>
            </a:r>
          </a:p>
          <a:p>
            <a:endParaRPr lang="es-EC" dirty="0"/>
          </a:p>
        </p:txBody>
      </p:sp>
      <p:graphicFrame>
        <p:nvGraphicFramePr>
          <p:cNvPr id="4" name="3 Diagrama"/>
          <p:cNvGraphicFramePr/>
          <p:nvPr>
            <p:extLst>
              <p:ext uri="{D42A27DB-BD31-4B8C-83A1-F6EECF244321}">
                <p14:modId xmlns:p14="http://schemas.microsoft.com/office/powerpoint/2010/main" val="3623049071"/>
              </p:ext>
            </p:extLst>
          </p:nvPr>
        </p:nvGraphicFramePr>
        <p:xfrm>
          <a:off x="683568" y="242088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8264" y="2780928"/>
            <a:ext cx="1936359" cy="1105338"/>
          </a:xfrm>
          <a:prstGeom prst="rect">
            <a:avLst/>
          </a:prstGeom>
        </p:spPr>
      </p:pic>
      <p:pic>
        <p:nvPicPr>
          <p:cNvPr id="6" name="5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5060" y="4941168"/>
            <a:ext cx="1782765" cy="1056227"/>
          </a:xfrm>
          <a:prstGeom prst="rect">
            <a:avLst/>
          </a:prstGeom>
        </p:spPr>
      </p:pic>
    </p:spTree>
    <p:extLst>
      <p:ext uri="{BB962C8B-B14F-4D97-AF65-F5344CB8AC3E}">
        <p14:creationId xmlns:p14="http://schemas.microsoft.com/office/powerpoint/2010/main" val="661675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417832780"/>
              </p:ext>
            </p:extLst>
          </p:nvPr>
        </p:nvGraphicFramePr>
        <p:xfrm>
          <a:off x="4211960" y="2996952"/>
          <a:ext cx="4536504" cy="3371210"/>
        </p:xfrm>
        <a:graphic>
          <a:graphicData uri="http://schemas.openxmlformats.org/drawingml/2006/table">
            <a:tbl>
              <a:tblPr firstRow="1" firstCol="1" bandRow="1">
                <a:tableStyleId>{5C22544A-7EE6-4342-B048-85BDC9FD1C3A}</a:tableStyleId>
              </a:tblPr>
              <a:tblGrid>
                <a:gridCol w="2161408"/>
                <a:gridCol w="1187548"/>
                <a:gridCol w="1187548"/>
              </a:tblGrid>
              <a:tr h="337121">
                <a:tc rowSpan="2">
                  <a:txBody>
                    <a:bodyPr/>
                    <a:lstStyle/>
                    <a:p>
                      <a:pPr>
                        <a:lnSpc>
                          <a:spcPct val="200000"/>
                        </a:lnSpc>
                        <a:spcAft>
                          <a:spcPts val="0"/>
                        </a:spcAft>
                      </a:pPr>
                      <a:r>
                        <a:rPr lang="es-EC" sz="1000" dirty="0">
                          <a:effectLst/>
                        </a:rPr>
                        <a:t>Parámetros de elección</a:t>
                      </a:r>
                      <a:endParaRPr lang="es-EC" sz="1100" dirty="0">
                        <a:solidFill>
                          <a:srgbClr val="31849B"/>
                        </a:solidFill>
                        <a:effectLst/>
                        <a:latin typeface="Calibri"/>
                        <a:ea typeface="Calibri"/>
                        <a:cs typeface="Times New Roman"/>
                      </a:endParaRPr>
                    </a:p>
                  </a:txBody>
                  <a:tcPr marL="68580" marR="68580" marT="0" marB="0"/>
                </a:tc>
                <a:tc gridSpan="2">
                  <a:txBody>
                    <a:bodyPr/>
                    <a:lstStyle/>
                    <a:p>
                      <a:pPr algn="just">
                        <a:lnSpc>
                          <a:spcPct val="200000"/>
                        </a:lnSpc>
                        <a:spcAft>
                          <a:spcPts val="0"/>
                        </a:spcAft>
                      </a:pPr>
                      <a:r>
                        <a:rPr lang="es-EC" sz="1000">
                          <a:effectLst/>
                        </a:rPr>
                        <a:t>Alternativa de Sistema Motriz</a:t>
                      </a:r>
                      <a:endParaRPr lang="es-EC" sz="1100">
                        <a:solidFill>
                          <a:srgbClr val="31849B"/>
                        </a:solidFill>
                        <a:effectLst/>
                        <a:latin typeface="Calibri"/>
                        <a:ea typeface="Calibri"/>
                        <a:cs typeface="Times New Roman"/>
                      </a:endParaRPr>
                    </a:p>
                  </a:txBody>
                  <a:tcPr marL="68580" marR="68580" marT="0" marB="0"/>
                </a:tc>
                <a:tc hMerge="1">
                  <a:txBody>
                    <a:bodyPr/>
                    <a:lstStyle/>
                    <a:p>
                      <a:endParaRPr lang="es-EC"/>
                    </a:p>
                  </a:txBody>
                  <a:tcPr/>
                </a:tc>
              </a:tr>
              <a:tr h="337121">
                <a:tc vMerge="1">
                  <a:txBody>
                    <a:bodyPr/>
                    <a:lstStyle/>
                    <a:p>
                      <a:endParaRPr lang="es-EC"/>
                    </a:p>
                  </a:txBody>
                  <a:tcPr/>
                </a:tc>
                <a:tc>
                  <a:txBody>
                    <a:bodyPr/>
                    <a:lstStyle/>
                    <a:p>
                      <a:pPr algn="just">
                        <a:lnSpc>
                          <a:spcPct val="200000"/>
                        </a:lnSpc>
                        <a:spcAft>
                          <a:spcPts val="0"/>
                        </a:spcAft>
                      </a:pPr>
                      <a:r>
                        <a:rPr lang="es-EC" sz="1000">
                          <a:effectLst/>
                        </a:rPr>
                        <a:t>Cadena</a:t>
                      </a:r>
                      <a:endParaRPr lang="es-EC" sz="1100">
                        <a:solidFill>
                          <a:srgbClr val="31849B"/>
                        </a:solidFill>
                        <a:effectLst/>
                        <a:latin typeface="Calibri"/>
                        <a:ea typeface="Calibri"/>
                        <a:cs typeface="Times New Roman"/>
                      </a:endParaRPr>
                    </a:p>
                  </a:txBody>
                  <a:tcPr marL="68580" marR="68580" marT="0" marB="0"/>
                </a:tc>
                <a:tc>
                  <a:txBody>
                    <a:bodyPr/>
                    <a:lstStyle/>
                    <a:p>
                      <a:pPr algn="just">
                        <a:lnSpc>
                          <a:spcPct val="200000"/>
                        </a:lnSpc>
                        <a:spcAft>
                          <a:spcPts val="0"/>
                        </a:spcAft>
                      </a:pPr>
                      <a:r>
                        <a:rPr lang="es-EC" sz="1000">
                          <a:effectLst/>
                        </a:rPr>
                        <a:t>Piñón –Corona</a:t>
                      </a:r>
                      <a:endParaRPr lang="es-EC" sz="1100">
                        <a:solidFill>
                          <a:srgbClr val="31849B"/>
                        </a:solidFill>
                        <a:effectLst/>
                        <a:latin typeface="Calibri"/>
                        <a:ea typeface="Calibri"/>
                        <a:cs typeface="Times New Roman"/>
                      </a:endParaRPr>
                    </a:p>
                  </a:txBody>
                  <a:tcPr marL="68580" marR="68580" marT="0" marB="0"/>
                </a:tc>
              </a:tr>
              <a:tr h="337121">
                <a:tc>
                  <a:txBody>
                    <a:bodyPr/>
                    <a:lstStyle/>
                    <a:p>
                      <a:pPr algn="just">
                        <a:lnSpc>
                          <a:spcPct val="200000"/>
                        </a:lnSpc>
                        <a:spcAft>
                          <a:spcPts val="0"/>
                        </a:spcAft>
                      </a:pPr>
                      <a:r>
                        <a:rPr lang="es-EC" sz="1000">
                          <a:effectLst/>
                        </a:rPr>
                        <a:t>Flexibilidad longitudinal</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000">
                          <a:effectLst/>
                        </a:rPr>
                        <a:t>5</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000">
                          <a:effectLst/>
                        </a:rPr>
                        <a:t>1</a:t>
                      </a:r>
                      <a:endParaRPr lang="es-EC" sz="1100">
                        <a:solidFill>
                          <a:srgbClr val="31849B"/>
                        </a:solidFill>
                        <a:effectLst/>
                        <a:latin typeface="Calibri"/>
                        <a:ea typeface="Calibri"/>
                        <a:cs typeface="Times New Roman"/>
                      </a:endParaRPr>
                    </a:p>
                  </a:txBody>
                  <a:tcPr marL="68580" marR="68580" marT="0" marB="0"/>
                </a:tc>
              </a:tr>
              <a:tr h="337121">
                <a:tc>
                  <a:txBody>
                    <a:bodyPr/>
                    <a:lstStyle/>
                    <a:p>
                      <a:pPr algn="just">
                        <a:lnSpc>
                          <a:spcPct val="200000"/>
                        </a:lnSpc>
                        <a:spcAft>
                          <a:spcPts val="0"/>
                        </a:spcAft>
                      </a:pPr>
                      <a:r>
                        <a:rPr lang="es-EC" sz="1000">
                          <a:effectLst/>
                        </a:rPr>
                        <a:t>Lubricación</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000">
                          <a:effectLst/>
                        </a:rPr>
                        <a:t>3</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000">
                          <a:effectLst/>
                        </a:rPr>
                        <a:t>3</a:t>
                      </a:r>
                      <a:endParaRPr lang="es-EC" sz="1100">
                        <a:solidFill>
                          <a:srgbClr val="31849B"/>
                        </a:solidFill>
                        <a:effectLst/>
                        <a:latin typeface="Calibri"/>
                        <a:ea typeface="Calibri"/>
                        <a:cs typeface="Times New Roman"/>
                      </a:endParaRPr>
                    </a:p>
                  </a:txBody>
                  <a:tcPr marL="68580" marR="68580" marT="0" marB="0"/>
                </a:tc>
              </a:tr>
              <a:tr h="337121">
                <a:tc>
                  <a:txBody>
                    <a:bodyPr/>
                    <a:lstStyle/>
                    <a:p>
                      <a:pPr algn="just">
                        <a:lnSpc>
                          <a:spcPct val="200000"/>
                        </a:lnSpc>
                        <a:spcAft>
                          <a:spcPts val="0"/>
                        </a:spcAft>
                      </a:pPr>
                      <a:r>
                        <a:rPr lang="es-EC" sz="1000">
                          <a:effectLst/>
                        </a:rPr>
                        <a:t>Superficie de contacto</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000">
                          <a:effectLst/>
                        </a:rPr>
                        <a:t>5</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000">
                          <a:effectLst/>
                        </a:rPr>
                        <a:t>5</a:t>
                      </a:r>
                      <a:endParaRPr lang="es-EC" sz="1100">
                        <a:solidFill>
                          <a:srgbClr val="31849B"/>
                        </a:solidFill>
                        <a:effectLst/>
                        <a:latin typeface="Calibri"/>
                        <a:ea typeface="Calibri"/>
                        <a:cs typeface="Times New Roman"/>
                      </a:endParaRPr>
                    </a:p>
                  </a:txBody>
                  <a:tcPr marL="68580" marR="68580" marT="0" marB="0"/>
                </a:tc>
              </a:tr>
              <a:tr h="337121">
                <a:tc>
                  <a:txBody>
                    <a:bodyPr/>
                    <a:lstStyle/>
                    <a:p>
                      <a:pPr algn="just">
                        <a:lnSpc>
                          <a:spcPct val="200000"/>
                        </a:lnSpc>
                        <a:spcAft>
                          <a:spcPts val="0"/>
                        </a:spcAft>
                      </a:pPr>
                      <a:r>
                        <a:rPr lang="es-EC" sz="1000">
                          <a:effectLst/>
                        </a:rPr>
                        <a:t>Temperatura</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000">
                          <a:effectLst/>
                        </a:rPr>
                        <a:t>5</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000">
                          <a:effectLst/>
                        </a:rPr>
                        <a:t>5</a:t>
                      </a:r>
                      <a:endParaRPr lang="es-EC" sz="1100">
                        <a:solidFill>
                          <a:srgbClr val="31849B"/>
                        </a:solidFill>
                        <a:effectLst/>
                        <a:latin typeface="Calibri"/>
                        <a:ea typeface="Calibri"/>
                        <a:cs typeface="Times New Roman"/>
                      </a:endParaRPr>
                    </a:p>
                  </a:txBody>
                  <a:tcPr marL="68580" marR="68580" marT="0" marB="0"/>
                </a:tc>
              </a:tr>
              <a:tr h="337121">
                <a:tc>
                  <a:txBody>
                    <a:bodyPr/>
                    <a:lstStyle/>
                    <a:p>
                      <a:pPr algn="just">
                        <a:lnSpc>
                          <a:spcPct val="200000"/>
                        </a:lnSpc>
                        <a:spcAft>
                          <a:spcPts val="0"/>
                        </a:spcAft>
                      </a:pPr>
                      <a:r>
                        <a:rPr lang="es-EC" sz="1000">
                          <a:effectLst/>
                        </a:rPr>
                        <a:t>Alineación</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000">
                          <a:effectLst/>
                        </a:rPr>
                        <a:t>3</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000">
                          <a:effectLst/>
                        </a:rPr>
                        <a:t>3</a:t>
                      </a:r>
                      <a:endParaRPr lang="es-EC" sz="1100">
                        <a:solidFill>
                          <a:srgbClr val="31849B"/>
                        </a:solidFill>
                        <a:effectLst/>
                        <a:latin typeface="Calibri"/>
                        <a:ea typeface="Calibri"/>
                        <a:cs typeface="Times New Roman"/>
                      </a:endParaRPr>
                    </a:p>
                  </a:txBody>
                  <a:tcPr marL="68580" marR="68580" marT="0" marB="0"/>
                </a:tc>
              </a:tr>
              <a:tr h="337121">
                <a:tc>
                  <a:txBody>
                    <a:bodyPr/>
                    <a:lstStyle/>
                    <a:p>
                      <a:pPr algn="just">
                        <a:lnSpc>
                          <a:spcPct val="200000"/>
                        </a:lnSpc>
                        <a:spcAft>
                          <a:spcPts val="0"/>
                        </a:spcAft>
                      </a:pPr>
                      <a:r>
                        <a:rPr lang="es-EC" sz="1000" dirty="0">
                          <a:effectLst/>
                        </a:rPr>
                        <a:t>Costo</a:t>
                      </a:r>
                      <a:endParaRPr lang="es-EC" sz="1100" dirty="0">
                        <a:solidFill>
                          <a:srgbClr val="31849B"/>
                        </a:solidFill>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000">
                          <a:effectLst/>
                        </a:rPr>
                        <a:t>5</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000">
                          <a:effectLst/>
                        </a:rPr>
                        <a:t>1</a:t>
                      </a:r>
                      <a:endParaRPr lang="es-EC" sz="1100">
                        <a:solidFill>
                          <a:srgbClr val="31849B"/>
                        </a:solidFill>
                        <a:effectLst/>
                        <a:latin typeface="Calibri"/>
                        <a:ea typeface="Calibri"/>
                        <a:cs typeface="Times New Roman"/>
                      </a:endParaRPr>
                    </a:p>
                  </a:txBody>
                  <a:tcPr marL="68580" marR="68580" marT="0" marB="0"/>
                </a:tc>
              </a:tr>
              <a:tr h="337121">
                <a:tc>
                  <a:txBody>
                    <a:bodyPr/>
                    <a:lstStyle/>
                    <a:p>
                      <a:pPr>
                        <a:lnSpc>
                          <a:spcPct val="200000"/>
                        </a:lnSpc>
                        <a:spcAft>
                          <a:spcPts val="0"/>
                        </a:spcAft>
                      </a:pPr>
                      <a:r>
                        <a:rPr lang="es-EC" sz="1000">
                          <a:effectLst/>
                        </a:rPr>
                        <a:t>Transmisión de Movimiento</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000">
                          <a:effectLst/>
                        </a:rPr>
                        <a:t>5</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000">
                          <a:effectLst/>
                        </a:rPr>
                        <a:t>5</a:t>
                      </a:r>
                      <a:endParaRPr lang="es-EC" sz="1100">
                        <a:solidFill>
                          <a:srgbClr val="31849B"/>
                        </a:solidFill>
                        <a:effectLst/>
                        <a:latin typeface="Calibri"/>
                        <a:ea typeface="Calibri"/>
                        <a:cs typeface="Times New Roman"/>
                      </a:endParaRPr>
                    </a:p>
                  </a:txBody>
                  <a:tcPr marL="68580" marR="68580" marT="0" marB="0"/>
                </a:tc>
              </a:tr>
              <a:tr h="337121">
                <a:tc>
                  <a:txBody>
                    <a:bodyPr/>
                    <a:lstStyle/>
                    <a:p>
                      <a:pPr algn="just">
                        <a:lnSpc>
                          <a:spcPct val="200000"/>
                        </a:lnSpc>
                        <a:spcAft>
                          <a:spcPts val="0"/>
                        </a:spcAft>
                      </a:pPr>
                      <a:r>
                        <a:rPr lang="es-EC" sz="1000">
                          <a:effectLst/>
                        </a:rPr>
                        <a:t>Total</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000">
                          <a:effectLst/>
                        </a:rPr>
                        <a:t>29</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200000"/>
                        </a:lnSpc>
                        <a:spcAft>
                          <a:spcPts val="0"/>
                        </a:spcAft>
                      </a:pPr>
                      <a:r>
                        <a:rPr lang="es-EC" sz="1000" dirty="0">
                          <a:effectLst/>
                        </a:rPr>
                        <a:t>23</a:t>
                      </a:r>
                      <a:endParaRPr lang="es-EC" sz="1100" dirty="0">
                        <a:solidFill>
                          <a:srgbClr val="31849B"/>
                        </a:solidFill>
                        <a:effectLst/>
                        <a:latin typeface="Calibri"/>
                        <a:ea typeface="Calibri"/>
                        <a:cs typeface="Times New Roman"/>
                      </a:endParaRPr>
                    </a:p>
                  </a:txBody>
                  <a:tcPr marL="68580" marR="68580" marT="0" marB="0"/>
                </a:tc>
              </a:tr>
            </a:tbl>
          </a:graphicData>
        </a:graphic>
      </p:graphicFrame>
      <p:sp>
        <p:nvSpPr>
          <p:cNvPr id="7" name="2 Marcador de contenido"/>
          <p:cNvSpPr txBox="1">
            <a:spLocks/>
          </p:cNvSpPr>
          <p:nvPr/>
        </p:nvSpPr>
        <p:spPr>
          <a:xfrm>
            <a:off x="304800" y="1554162"/>
            <a:ext cx="8686800" cy="452596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gn="just"/>
            <a:r>
              <a:rPr lang="es-EC" sz="2000" dirty="0" smtClean="0"/>
              <a:t>Para la elección del sistema motriz se ha buscado una solución óptima, que contemple las expectativas del prototipo, para lo cual se valoro los </a:t>
            </a:r>
            <a:r>
              <a:rPr lang="es-EC" sz="2000" dirty="0"/>
              <a:t>parámetros </a:t>
            </a:r>
            <a:r>
              <a:rPr lang="es-EC" sz="2000" dirty="0" smtClean="0"/>
              <a:t>de manera que el sistema sea más </a:t>
            </a:r>
            <a:r>
              <a:rPr lang="es-EC" sz="2000" dirty="0"/>
              <a:t>eficiente </a:t>
            </a:r>
          </a:p>
          <a:p>
            <a:r>
              <a:rPr lang="es-EC" sz="2000" dirty="0"/>
              <a:t>1: No aplicable  </a:t>
            </a:r>
          </a:p>
          <a:p>
            <a:r>
              <a:rPr lang="es-EC" sz="2000" dirty="0"/>
              <a:t>3: se considera aceptable</a:t>
            </a:r>
          </a:p>
          <a:p>
            <a:r>
              <a:rPr lang="es-EC" sz="2000" dirty="0"/>
              <a:t>5: Optimo </a:t>
            </a:r>
          </a:p>
          <a:p>
            <a:pPr algn="just"/>
            <a:endParaRPr lang="es-EC" sz="2000" dirty="0"/>
          </a:p>
        </p:txBody>
      </p:sp>
    </p:spTree>
    <p:extLst>
      <p:ext uri="{BB962C8B-B14F-4D97-AF65-F5344CB8AC3E}">
        <p14:creationId xmlns:p14="http://schemas.microsoft.com/office/powerpoint/2010/main" val="1365936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789040"/>
            <a:ext cx="8686800" cy="2666926"/>
          </a:xfrm>
        </p:spPr>
        <p:txBody>
          <a:bodyPr/>
          <a:lstStyle/>
          <a:p>
            <a:pPr marL="0" indent="0" algn="ctr">
              <a:buNone/>
            </a:pPr>
            <a:r>
              <a:rPr lang="es-EC" sz="2800" b="1" dirty="0">
                <a:solidFill>
                  <a:schemeClr val="tx1"/>
                </a:solidFill>
              </a:rPr>
              <a:t>DISEÑO Y CONSTRUCCIÓN DE UN PROTOTIPO DE CABEZAL PARA SOLDADURA ORBITAL AUTOMÁTICA EN PASE DE RAÍZ EN TUBERÍA DE OCHO PULGADAS STD CON EL PROCESO FCAW PARA ACESXILICON DESIGN TECHNOLOGY LTDA.</a:t>
            </a:r>
          </a:p>
          <a:p>
            <a:pPr marL="0" indent="0">
              <a:buNone/>
            </a:pPr>
            <a:endParaRPr lang="es-EC" dirty="0"/>
          </a:p>
        </p:txBody>
      </p:sp>
      <p:pic>
        <p:nvPicPr>
          <p:cNvPr id="4" name="3 Imagen"/>
          <p:cNvPicPr>
            <a:picLocks noChangeAspect="1"/>
          </p:cNvPicPr>
          <p:nvPr/>
        </p:nvPicPr>
        <p:blipFill rotWithShape="1">
          <a:blip r:embed="rId2" cstate="print">
            <a:extLst>
              <a:ext uri="{28A0092B-C50C-407E-A947-70E740481C1C}">
                <a14:useLocalDpi xmlns:a14="http://schemas.microsoft.com/office/drawing/2010/main" val="0"/>
              </a:ext>
            </a:extLst>
          </a:blip>
          <a:srcRect r="4321"/>
          <a:stretch/>
        </p:blipFill>
        <p:spPr>
          <a:xfrm>
            <a:off x="3113374" y="802431"/>
            <a:ext cx="2941093" cy="2878983"/>
          </a:xfrm>
          <a:prstGeom prst="rect">
            <a:avLst/>
          </a:prstGeom>
        </p:spPr>
      </p:pic>
    </p:spTree>
    <p:extLst>
      <p:ext uri="{BB962C8B-B14F-4D97-AF65-F5344CB8AC3E}">
        <p14:creationId xmlns:p14="http://schemas.microsoft.com/office/powerpoint/2010/main" val="2672610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r>
              <a:rPr lang="es-EC" sz="2000" dirty="0" smtClean="0"/>
              <a:t>Para </a:t>
            </a:r>
            <a:r>
              <a:rPr lang="es-EC" sz="2000" dirty="0"/>
              <a:t>diseñar el sistema se debe conocer rangos de velocidad angular aceptables para el movimiento, pares de torsión requeridos para mover el cabezal y velocidad lineal el control de </a:t>
            </a:r>
            <a:r>
              <a:rPr lang="es-EC" sz="2000" dirty="0" smtClean="0"/>
              <a:t>velocidad.</a:t>
            </a:r>
          </a:p>
          <a:p>
            <a:r>
              <a:rPr lang="es-EC" sz="2000" dirty="0" smtClean="0"/>
              <a:t>1. Par de Torsión total que necesario para vencer la inercia.</a:t>
            </a:r>
          </a:p>
          <a:p>
            <a:r>
              <a:rPr lang="es-EC" sz="2000" dirty="0" smtClean="0"/>
              <a:t>1.1. Par de torsión del eje</a:t>
            </a:r>
          </a:p>
          <a:p>
            <a:pPr lvl="1"/>
            <a:r>
              <a:rPr lang="es-EC" sz="1600" dirty="0" smtClean="0"/>
              <a:t>Definir diámetro del eje, para el caso 10mm, longitud 200mm, masa de 0,122Kg., de acero al carbono</a:t>
            </a:r>
          </a:p>
          <a:p>
            <a:pPr lvl="1"/>
            <a:r>
              <a:rPr lang="es-EC" sz="1600" dirty="0" smtClean="0"/>
              <a:t>Calculo de inercia del eje</a:t>
            </a:r>
            <a:endParaRPr lang="es-EC" sz="1600" dirty="0"/>
          </a:p>
        </p:txBody>
      </p:sp>
      <mc:AlternateContent xmlns:mc="http://schemas.openxmlformats.org/markup-compatibility/2006">
        <mc:Choice xmlns:a14="http://schemas.microsoft.com/office/drawing/2010/main" Requires="a14">
          <p:sp>
            <p:nvSpPr>
              <p:cNvPr id="5" name="4 Rectángulo"/>
              <p:cNvSpPr/>
              <p:nvPr/>
            </p:nvSpPr>
            <p:spPr>
              <a:xfrm>
                <a:off x="6478130" y="4365545"/>
                <a:ext cx="2099100" cy="329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1400" i="1">
                              <a:latin typeface="Cambria Math"/>
                            </a:rPr>
                          </m:ctrlPr>
                        </m:sSubPr>
                        <m:e>
                          <m:r>
                            <a:rPr lang="es-EC" sz="1400" i="1">
                              <a:latin typeface="Cambria Math"/>
                            </a:rPr>
                            <m:t>𝐼</m:t>
                          </m:r>
                        </m:e>
                        <m:sub>
                          <m:r>
                            <a:rPr lang="es-EC" sz="1400" i="1">
                              <a:latin typeface="Cambria Math"/>
                            </a:rPr>
                            <m:t>𝑒𝑗𝑒</m:t>
                          </m:r>
                        </m:sub>
                      </m:sSub>
                      <m:r>
                        <a:rPr lang="es-EC" sz="1400" i="1">
                          <a:latin typeface="Cambria Math"/>
                        </a:rPr>
                        <m:t>=1626,6 [</m:t>
                      </m:r>
                      <m:r>
                        <a:rPr lang="es-EC" sz="1400" i="1">
                          <a:latin typeface="Cambria Math"/>
                        </a:rPr>
                        <m:t>𝐾𝑔</m:t>
                      </m:r>
                      <m:r>
                        <a:rPr lang="es-EC" sz="1400" i="1">
                          <a:latin typeface="Cambria Math"/>
                        </a:rPr>
                        <m:t> </m:t>
                      </m:r>
                      <m:sSup>
                        <m:sSupPr>
                          <m:ctrlPr>
                            <a:rPr lang="es-EC" sz="1400" i="1">
                              <a:latin typeface="Cambria Math"/>
                            </a:rPr>
                          </m:ctrlPr>
                        </m:sSupPr>
                        <m:e>
                          <m:r>
                            <a:rPr lang="es-EC" sz="1400" i="1">
                              <a:latin typeface="Cambria Math"/>
                            </a:rPr>
                            <m:t>𝑚𝑚</m:t>
                          </m:r>
                        </m:e>
                        <m:sup>
                          <m:r>
                            <a:rPr lang="es-EC" sz="1400" i="1">
                              <a:latin typeface="Cambria Math"/>
                            </a:rPr>
                            <m:t>2</m:t>
                          </m:r>
                        </m:sup>
                      </m:sSup>
                      <m:r>
                        <a:rPr lang="es-EC" sz="1400" i="1">
                          <a:latin typeface="Cambria Math"/>
                        </a:rPr>
                        <m:t>]</m:t>
                      </m:r>
                    </m:oMath>
                  </m:oMathPara>
                </a14:m>
                <a:endParaRPr lang="es-EC" sz="1400" dirty="0"/>
              </a:p>
            </p:txBody>
          </p:sp>
        </mc:Choice>
        <mc:Fallback>
          <p:sp>
            <p:nvSpPr>
              <p:cNvPr id="5" name="4 Rectángulo"/>
              <p:cNvSpPr>
                <a:spLocks noRot="1" noChangeAspect="1" noMove="1" noResize="1" noEditPoints="1" noAdjustHandles="1" noChangeArrowheads="1" noChangeShapeType="1" noTextEdit="1"/>
              </p:cNvSpPr>
              <p:nvPr/>
            </p:nvSpPr>
            <p:spPr>
              <a:xfrm>
                <a:off x="6478130" y="4365545"/>
                <a:ext cx="2099100" cy="329321"/>
              </a:xfrm>
              <a:prstGeom prst="rect">
                <a:avLst/>
              </a:prstGeom>
              <a:blipFill rotWithShape="1">
                <a:blip r:embed="rId3"/>
                <a:stretch>
                  <a:fillRect b="-1852"/>
                </a:stretch>
              </a:blipFill>
            </p:spPr>
            <p:txBody>
              <a:bodyPr/>
              <a:lstStyle/>
              <a:p>
                <a:r>
                  <a:rPr lang="es-EC">
                    <a:noFill/>
                  </a:rPr>
                  <a:t> </a:t>
                </a:r>
              </a:p>
            </p:txBody>
          </p:sp>
        </mc:Fallback>
      </mc:AlternateContent>
      <p:pic>
        <p:nvPicPr>
          <p:cNvPr id="6" name="5 Imagen"/>
          <p:cNvPicPr>
            <a:picLocks noChangeAspect="1"/>
          </p:cNvPicPr>
          <p:nvPr/>
        </p:nvPicPr>
        <p:blipFill rotWithShape="1">
          <a:blip r:embed="rId4">
            <a:extLst>
              <a:ext uri="{28A0092B-C50C-407E-A947-70E740481C1C}">
                <a14:useLocalDpi xmlns:a14="http://schemas.microsoft.com/office/drawing/2010/main" val="0"/>
              </a:ext>
            </a:extLst>
          </a:blip>
          <a:srcRect l="77329" t="50000"/>
          <a:stretch/>
        </p:blipFill>
        <p:spPr>
          <a:xfrm>
            <a:off x="4767435" y="3933056"/>
            <a:ext cx="1224136" cy="1928450"/>
          </a:xfrm>
          <a:prstGeom prst="rect">
            <a:avLst/>
          </a:prstGeom>
        </p:spPr>
      </p:pic>
      <p:sp>
        <p:nvSpPr>
          <p:cNvPr id="8" name="7 CuadroTexto"/>
          <p:cNvSpPr txBox="1"/>
          <p:nvPr/>
        </p:nvSpPr>
        <p:spPr>
          <a:xfrm>
            <a:off x="3434928" y="995148"/>
            <a:ext cx="2715936" cy="369332"/>
          </a:xfrm>
          <a:prstGeom prst="rect">
            <a:avLst/>
          </a:prstGeom>
          <a:noFill/>
        </p:spPr>
        <p:txBody>
          <a:bodyPr wrap="none" rtlCol="0">
            <a:spAutoFit/>
          </a:bodyPr>
          <a:lstStyle/>
          <a:p>
            <a:r>
              <a:rPr lang="es-EC" b="1" dirty="0" smtClean="0"/>
              <a:t>Par de torsión Requerido  </a:t>
            </a:r>
            <a:endParaRPr lang="es-EC" b="1" dirty="0"/>
          </a:p>
        </p:txBody>
      </p:sp>
      <p:sp>
        <p:nvSpPr>
          <p:cNvPr id="2" name="1 Rectángulo"/>
          <p:cNvSpPr/>
          <p:nvPr/>
        </p:nvSpPr>
        <p:spPr>
          <a:xfrm>
            <a:off x="467544" y="5179871"/>
            <a:ext cx="4089004" cy="369332"/>
          </a:xfrm>
          <a:prstGeom prst="rect">
            <a:avLst/>
          </a:prstGeom>
        </p:spPr>
        <p:txBody>
          <a:bodyPr wrap="none">
            <a:spAutoFit/>
          </a:bodyPr>
          <a:lstStyle/>
          <a:p>
            <a:r>
              <a:rPr lang="es-EC" dirty="0"/>
              <a:t>T</a:t>
            </a:r>
            <a:r>
              <a:rPr lang="es-EC" baseline="-25000" dirty="0"/>
              <a:t>e</a:t>
            </a:r>
            <a:r>
              <a:rPr lang="es-EC" dirty="0"/>
              <a:t> = 10,24 [N mm] Par de torsión del eje</a:t>
            </a:r>
            <a:endParaRPr lang="es-EC" dirty="0"/>
          </a:p>
        </p:txBody>
      </p:sp>
      <mc:AlternateContent xmlns:mc="http://schemas.openxmlformats.org/markup-compatibility/2006">
        <mc:Choice xmlns:a14="http://schemas.microsoft.com/office/drawing/2010/main" Requires="a14">
          <p:sp>
            <p:nvSpPr>
              <p:cNvPr id="9" name="8 Rectángulo"/>
              <p:cNvSpPr/>
              <p:nvPr/>
            </p:nvSpPr>
            <p:spPr>
              <a:xfrm>
                <a:off x="6478130" y="5013176"/>
                <a:ext cx="2093778" cy="375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𝛼</m:t>
                      </m:r>
                      <m:r>
                        <a:rPr lang="es-EC" i="1">
                          <a:latin typeface="Cambria Math"/>
                        </a:rPr>
                        <m:t>=0,0063 </m:t>
                      </m:r>
                      <m:r>
                        <a:rPr lang="es-EC" i="1">
                          <a:latin typeface="Cambria Math"/>
                        </a:rPr>
                        <m:t>𝑟𝑒𝑣</m:t>
                      </m:r>
                      <m:r>
                        <a:rPr lang="es-EC" i="1">
                          <a:latin typeface="Cambria Math"/>
                        </a:rPr>
                        <m:t>/</m:t>
                      </m:r>
                      <m:sSup>
                        <m:sSupPr>
                          <m:ctrlPr>
                            <a:rPr lang="es-EC" i="1">
                              <a:latin typeface="Cambria Math"/>
                            </a:rPr>
                          </m:ctrlPr>
                        </m:sSupPr>
                        <m:e>
                          <m:r>
                            <a:rPr lang="es-EC" i="1">
                              <a:latin typeface="Cambria Math"/>
                            </a:rPr>
                            <m:t>𝑠</m:t>
                          </m:r>
                        </m:e>
                        <m:sup>
                          <m:r>
                            <a:rPr lang="es-EC" i="1">
                              <a:latin typeface="Cambria Math"/>
                            </a:rPr>
                            <m:t>2</m:t>
                          </m:r>
                        </m:sup>
                      </m:sSup>
                    </m:oMath>
                  </m:oMathPara>
                </a14:m>
                <a:endParaRPr lang="es-EC" dirty="0"/>
              </a:p>
            </p:txBody>
          </p:sp>
        </mc:Choice>
        <mc:Fallback>
          <p:sp>
            <p:nvSpPr>
              <p:cNvPr id="9" name="8 Rectángulo"/>
              <p:cNvSpPr>
                <a:spLocks noRot="1" noChangeAspect="1" noMove="1" noResize="1" noEditPoints="1" noAdjustHandles="1" noChangeArrowheads="1" noChangeShapeType="1" noTextEdit="1"/>
              </p:cNvSpPr>
              <p:nvPr/>
            </p:nvSpPr>
            <p:spPr>
              <a:xfrm>
                <a:off x="6478130" y="5013176"/>
                <a:ext cx="2093778" cy="375552"/>
              </a:xfrm>
              <a:prstGeom prst="rect">
                <a:avLst/>
              </a:prstGeom>
              <a:blipFill rotWithShape="1">
                <a:blip r:embed="rId5"/>
                <a:stretch>
                  <a:fillRect b="-11290"/>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0" name="9 Rectángulo"/>
              <p:cNvSpPr/>
              <p:nvPr/>
            </p:nvSpPr>
            <p:spPr>
              <a:xfrm>
                <a:off x="1475656" y="4221088"/>
                <a:ext cx="11224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𝑇</m:t>
                      </m:r>
                      <m:r>
                        <a:rPr lang="es-EC" i="1">
                          <a:latin typeface="Cambria Math"/>
                        </a:rPr>
                        <m:t>=</m:t>
                      </m:r>
                      <m:r>
                        <a:rPr lang="es-EC" i="1">
                          <a:latin typeface="Cambria Math"/>
                        </a:rPr>
                        <m:t>𝐼</m:t>
                      </m:r>
                      <m:r>
                        <a:rPr lang="es-EC" i="1">
                          <a:latin typeface="Cambria Math"/>
                        </a:rPr>
                        <m:t>∗</m:t>
                      </m:r>
                      <m:r>
                        <a:rPr lang="es-EC" i="1">
                          <a:latin typeface="Cambria Math"/>
                        </a:rPr>
                        <m:t>𝛼</m:t>
                      </m:r>
                    </m:oMath>
                  </m:oMathPara>
                </a14:m>
                <a:endParaRPr lang="es-EC" dirty="0"/>
              </a:p>
            </p:txBody>
          </p:sp>
        </mc:Choice>
        <mc:Fallback>
          <p:sp>
            <p:nvSpPr>
              <p:cNvPr id="10" name="9 Rectángulo"/>
              <p:cNvSpPr>
                <a:spLocks noRot="1" noChangeAspect="1" noMove="1" noResize="1" noEditPoints="1" noAdjustHandles="1" noChangeArrowheads="1" noChangeShapeType="1" noTextEdit="1"/>
              </p:cNvSpPr>
              <p:nvPr/>
            </p:nvSpPr>
            <p:spPr>
              <a:xfrm>
                <a:off x="1475656" y="4221088"/>
                <a:ext cx="1122422" cy="369332"/>
              </a:xfrm>
              <a:prstGeom prst="rect">
                <a:avLst/>
              </a:prstGeom>
              <a:blipFill rotWithShape="1">
                <a:blip r:embed="rId6"/>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4381284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263638"/>
            <a:ext cx="8686800" cy="4525963"/>
          </a:xfrm>
        </p:spPr>
        <p:txBody>
          <a:bodyPr>
            <a:normAutofit/>
          </a:bodyPr>
          <a:lstStyle/>
          <a:p>
            <a:r>
              <a:rPr lang="es-EC" sz="2000" dirty="0" smtClean="0"/>
              <a:t>1.2. momento de inercia del cabezal, el cual se asimilara a una figura geométrica del prisma rectangular. </a:t>
            </a:r>
            <a:endParaRPr lang="es-EC" sz="2000" dirty="0"/>
          </a:p>
        </p:txBody>
      </p:sp>
      <mc:AlternateContent xmlns:mc="http://schemas.openxmlformats.org/markup-compatibility/2006">
        <mc:Choice xmlns:a14="http://schemas.microsoft.com/office/drawing/2010/main" Requires="a14">
          <p:sp>
            <p:nvSpPr>
              <p:cNvPr id="4" name="3 Rectángulo"/>
              <p:cNvSpPr/>
              <p:nvPr/>
            </p:nvSpPr>
            <p:spPr>
              <a:xfrm>
                <a:off x="3592166" y="1220446"/>
                <a:ext cx="2124108"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𝐼</m:t>
                          </m:r>
                        </m:e>
                        <m:sub>
                          <m:r>
                            <a:rPr lang="es-EC" i="1">
                              <a:latin typeface="Cambria Math"/>
                            </a:rPr>
                            <m:t>𝑥</m:t>
                          </m:r>
                        </m:sub>
                      </m:sSub>
                      <m:r>
                        <a:rPr lang="es-EC" i="1">
                          <a:latin typeface="Cambria Math"/>
                        </a:rPr>
                        <m:t>=</m:t>
                      </m:r>
                      <m:f>
                        <m:fPr>
                          <m:ctrlPr>
                            <a:rPr lang="es-EC" i="1">
                              <a:latin typeface="Cambria Math"/>
                            </a:rPr>
                          </m:ctrlPr>
                        </m:fPr>
                        <m:num>
                          <m:r>
                            <a:rPr lang="es-EC" i="1">
                              <a:latin typeface="Cambria Math"/>
                            </a:rPr>
                            <m:t>1</m:t>
                          </m:r>
                        </m:num>
                        <m:den>
                          <m:r>
                            <a:rPr lang="es-EC" i="1">
                              <a:latin typeface="Cambria Math"/>
                            </a:rPr>
                            <m:t>12</m:t>
                          </m:r>
                        </m:den>
                      </m:f>
                      <m:r>
                        <a:rPr lang="es-EC" i="1">
                          <a:latin typeface="Cambria Math"/>
                        </a:rPr>
                        <m:t>𝑚</m:t>
                      </m:r>
                      <m:r>
                        <a:rPr lang="es-EC" i="1">
                          <a:latin typeface="Cambria Math"/>
                        </a:rPr>
                        <m:t>(</m:t>
                      </m:r>
                      <m:sSup>
                        <m:sSupPr>
                          <m:ctrlPr>
                            <a:rPr lang="es-EC" i="1">
                              <a:latin typeface="Cambria Math"/>
                            </a:rPr>
                          </m:ctrlPr>
                        </m:sSupPr>
                        <m:e>
                          <m:r>
                            <a:rPr lang="es-EC" i="1">
                              <a:latin typeface="Cambria Math"/>
                            </a:rPr>
                            <m:t>𝑏</m:t>
                          </m:r>
                        </m:e>
                        <m:sup>
                          <m:r>
                            <a:rPr lang="es-EC" i="1">
                              <a:latin typeface="Cambria Math"/>
                            </a:rPr>
                            <m:t>2</m:t>
                          </m:r>
                        </m:sup>
                      </m:sSup>
                      <m:r>
                        <a:rPr lang="es-EC" i="1">
                          <a:latin typeface="Cambria Math"/>
                        </a:rPr>
                        <m:t>+</m:t>
                      </m:r>
                      <m:sSup>
                        <m:sSupPr>
                          <m:ctrlPr>
                            <a:rPr lang="es-EC" i="1">
                              <a:latin typeface="Cambria Math"/>
                            </a:rPr>
                          </m:ctrlPr>
                        </m:sSupPr>
                        <m:e>
                          <m:r>
                            <a:rPr lang="es-EC" i="1">
                              <a:latin typeface="Cambria Math"/>
                            </a:rPr>
                            <m:t>𝑐</m:t>
                          </m:r>
                        </m:e>
                        <m:sup>
                          <m:r>
                            <a:rPr lang="es-EC" i="1">
                              <a:latin typeface="Cambria Math"/>
                            </a:rPr>
                            <m:t>2</m:t>
                          </m:r>
                        </m:sup>
                      </m:sSup>
                      <m:r>
                        <a:rPr lang="es-EC" i="1">
                          <a:latin typeface="Cambria Math"/>
                        </a:rPr>
                        <m:t>)</m:t>
                      </m:r>
                    </m:oMath>
                  </m:oMathPara>
                </a14:m>
                <a:endParaRPr lang="es-EC" dirty="0"/>
              </a:p>
            </p:txBody>
          </p:sp>
        </mc:Choice>
        <mc:Fallback>
          <p:sp>
            <p:nvSpPr>
              <p:cNvPr id="4" name="3 Rectángulo"/>
              <p:cNvSpPr>
                <a:spLocks noRot="1" noChangeAspect="1" noMove="1" noResize="1" noEditPoints="1" noAdjustHandles="1" noChangeArrowheads="1" noChangeShapeType="1" noTextEdit="1"/>
              </p:cNvSpPr>
              <p:nvPr/>
            </p:nvSpPr>
            <p:spPr>
              <a:xfrm>
                <a:off x="3592166" y="1220446"/>
                <a:ext cx="2124108" cy="610936"/>
              </a:xfrm>
              <a:prstGeom prst="rect">
                <a:avLst/>
              </a:prstGeom>
              <a:blipFill rotWithShape="1">
                <a:blip r:embed="rId2"/>
                <a:stretch>
                  <a:fillRect/>
                </a:stretch>
              </a:blipFill>
            </p:spPr>
            <p:txBody>
              <a:bodyPr/>
              <a:lstStyle/>
              <a:p>
                <a:r>
                  <a:rPr lang="es-EC">
                    <a:noFill/>
                  </a:rPr>
                  <a:t> </a:t>
                </a:r>
              </a:p>
            </p:txBody>
          </p:sp>
        </mc:Fallback>
      </mc:AlternateContent>
      <p:pic>
        <p:nvPicPr>
          <p:cNvPr id="5" name="4 Imagen" descr="http://www.sc.ehu.es/sbweb/fisica/solido/din_rotacion/inercia/inercia10.gif"/>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003290"/>
            <a:ext cx="2088232" cy="1656184"/>
          </a:xfrm>
          <a:prstGeom prst="rect">
            <a:avLst/>
          </a:prstGeom>
          <a:noFill/>
          <a:ln>
            <a:noFill/>
          </a:ln>
        </p:spPr>
      </p:pic>
      <p:pic>
        <p:nvPicPr>
          <p:cNvPr id="6" name="5 Imagen"/>
          <p:cNvPicPr/>
          <p:nvPr/>
        </p:nvPicPr>
        <p:blipFill rotWithShape="1">
          <a:blip r:embed="rId4"/>
          <a:srcRect l="46202" t="32503" r="24564" b="12252"/>
          <a:stretch/>
        </p:blipFill>
        <p:spPr bwMode="auto">
          <a:xfrm>
            <a:off x="5940152" y="2844522"/>
            <a:ext cx="2088232" cy="1945079"/>
          </a:xfrm>
          <a:prstGeom prst="rect">
            <a:avLst/>
          </a:prstGeom>
          <a:ln>
            <a:noFill/>
          </a:ln>
          <a:extLst>
            <a:ext uri="{53640926-AAD7-44D8-BBD7-CCE9431645EC}">
              <a14:shadowObscured xmlns:a14="http://schemas.microsoft.com/office/drawing/2010/main"/>
            </a:ext>
          </a:extLst>
        </p:spPr>
      </p:pic>
      <p:sp>
        <p:nvSpPr>
          <p:cNvPr id="7" name="6 CuadroTexto"/>
          <p:cNvSpPr txBox="1"/>
          <p:nvPr/>
        </p:nvSpPr>
        <p:spPr>
          <a:xfrm>
            <a:off x="755576" y="1807072"/>
            <a:ext cx="4248472" cy="2031325"/>
          </a:xfrm>
          <a:prstGeom prst="rect">
            <a:avLst/>
          </a:prstGeom>
          <a:noFill/>
        </p:spPr>
        <p:txBody>
          <a:bodyPr wrap="square" rtlCol="0">
            <a:spAutoFit/>
          </a:bodyPr>
          <a:lstStyle/>
          <a:p>
            <a:r>
              <a:rPr lang="es-EC" dirty="0" err="1" smtClean="0"/>
              <a:t>M</a:t>
            </a:r>
            <a:r>
              <a:rPr lang="es-EC" sz="1400" dirty="0" err="1" smtClean="0"/>
              <a:t>cabezal</a:t>
            </a:r>
            <a:r>
              <a:rPr lang="es-EC" dirty="0" smtClean="0"/>
              <a:t>= </a:t>
            </a:r>
            <a:r>
              <a:rPr lang="es-EC" dirty="0"/>
              <a:t>7, 219 </a:t>
            </a:r>
            <a:r>
              <a:rPr lang="es-EC" dirty="0" smtClean="0"/>
              <a:t>Kg  </a:t>
            </a:r>
            <a:r>
              <a:rPr lang="es-EC" sz="1400" dirty="0" smtClean="0"/>
              <a:t>(obtenido de </a:t>
            </a:r>
            <a:r>
              <a:rPr lang="es-EC" sz="1400" dirty="0" err="1" smtClean="0"/>
              <a:t>Solidworks</a:t>
            </a:r>
            <a:r>
              <a:rPr lang="es-EC" sz="1400" dirty="0" smtClean="0"/>
              <a:t>)</a:t>
            </a:r>
          </a:p>
          <a:p>
            <a:r>
              <a:rPr lang="es-EC" dirty="0" err="1" smtClean="0"/>
              <a:t>M</a:t>
            </a:r>
            <a:r>
              <a:rPr lang="es-EC" sz="1400" dirty="0" err="1" smtClean="0"/>
              <a:t>antorcha</a:t>
            </a:r>
            <a:r>
              <a:rPr lang="es-EC" dirty="0" smtClean="0"/>
              <a:t>= </a:t>
            </a:r>
            <a:r>
              <a:rPr lang="es-EC" dirty="0"/>
              <a:t>6 Kg </a:t>
            </a:r>
            <a:r>
              <a:rPr lang="es-EC" dirty="0" smtClean="0"/>
              <a:t> </a:t>
            </a:r>
          </a:p>
          <a:p>
            <a:r>
              <a:rPr lang="es-EC" dirty="0" err="1" smtClean="0"/>
              <a:t>M</a:t>
            </a:r>
            <a:r>
              <a:rPr lang="es-EC" sz="1400" dirty="0" err="1" smtClean="0"/>
              <a:t>total</a:t>
            </a:r>
            <a:r>
              <a:rPr lang="es-EC" dirty="0" smtClean="0"/>
              <a:t>=13,219 </a:t>
            </a:r>
            <a:r>
              <a:rPr lang="es-EC" dirty="0"/>
              <a:t>Kg  </a:t>
            </a:r>
            <a:endParaRPr lang="es-EC" dirty="0" smtClean="0"/>
          </a:p>
          <a:p>
            <a:r>
              <a:rPr lang="es-EC" dirty="0" smtClean="0"/>
              <a:t>B </a:t>
            </a:r>
            <a:r>
              <a:rPr lang="es-EC" dirty="0"/>
              <a:t>= ancho cabezal= 320 mm </a:t>
            </a:r>
          </a:p>
          <a:p>
            <a:r>
              <a:rPr lang="es-EC" dirty="0"/>
              <a:t>C = largo cabezal= 280 mm </a:t>
            </a:r>
            <a:endParaRPr lang="es-EC" dirty="0" smtClean="0"/>
          </a:p>
          <a:p>
            <a:endParaRPr lang="es-EC" dirty="0" smtClean="0"/>
          </a:p>
          <a:p>
            <a:endParaRPr lang="es-EC" dirty="0"/>
          </a:p>
        </p:txBody>
      </p:sp>
      <mc:AlternateContent xmlns:mc="http://schemas.openxmlformats.org/markup-compatibility/2006">
        <mc:Choice xmlns:a14="http://schemas.microsoft.com/office/drawing/2010/main" Requires="a14">
          <p:sp>
            <p:nvSpPr>
              <p:cNvPr id="8" name="7 Rectángulo"/>
              <p:cNvSpPr/>
              <p:nvPr/>
            </p:nvSpPr>
            <p:spPr>
              <a:xfrm>
                <a:off x="2369011" y="3356992"/>
                <a:ext cx="3347263" cy="3758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𝐼</m:t>
                          </m:r>
                        </m:e>
                        <m:sub>
                          <m:r>
                            <a:rPr lang="es-EC" i="1">
                              <a:latin typeface="Cambria Math"/>
                            </a:rPr>
                            <m:t>𝑐𝑎𝑏𝑒𝑧𝑎𝑙</m:t>
                          </m:r>
                        </m:sub>
                      </m:sSub>
                      <m:r>
                        <a:rPr lang="es-EC" i="1">
                          <a:latin typeface="Cambria Math"/>
                        </a:rPr>
                        <m:t>=199166,26 [</m:t>
                      </m:r>
                      <m:r>
                        <a:rPr lang="es-EC" i="1">
                          <a:latin typeface="Cambria Math"/>
                        </a:rPr>
                        <m:t>𝐾𝑔</m:t>
                      </m:r>
                      <m:r>
                        <a:rPr lang="es-EC" i="1">
                          <a:latin typeface="Cambria Math"/>
                        </a:rPr>
                        <m:t> </m:t>
                      </m:r>
                      <m:sSup>
                        <m:sSupPr>
                          <m:ctrlPr>
                            <a:rPr lang="es-EC" i="1">
                              <a:latin typeface="Cambria Math"/>
                            </a:rPr>
                          </m:ctrlPr>
                        </m:sSupPr>
                        <m:e>
                          <m:r>
                            <a:rPr lang="es-EC" i="1">
                              <a:latin typeface="Cambria Math"/>
                            </a:rPr>
                            <m:t>𝑚𝑚</m:t>
                          </m:r>
                        </m:e>
                        <m:sup>
                          <m:r>
                            <a:rPr lang="es-EC" i="1">
                              <a:latin typeface="Cambria Math"/>
                            </a:rPr>
                            <m:t>2</m:t>
                          </m:r>
                        </m:sup>
                      </m:sSup>
                      <m:r>
                        <a:rPr lang="es-EC" i="1">
                          <a:latin typeface="Cambria Math"/>
                        </a:rPr>
                        <m:t>]</m:t>
                      </m:r>
                    </m:oMath>
                  </m:oMathPara>
                </a14:m>
                <a:endParaRPr lang="es-EC" dirty="0"/>
              </a:p>
            </p:txBody>
          </p:sp>
        </mc:Choice>
        <mc:Fallback>
          <p:sp>
            <p:nvSpPr>
              <p:cNvPr id="8" name="7 Rectángulo"/>
              <p:cNvSpPr>
                <a:spLocks noRot="1" noChangeAspect="1" noMove="1" noResize="1" noEditPoints="1" noAdjustHandles="1" noChangeArrowheads="1" noChangeShapeType="1" noTextEdit="1"/>
              </p:cNvSpPr>
              <p:nvPr/>
            </p:nvSpPr>
            <p:spPr>
              <a:xfrm>
                <a:off x="2369011" y="3356992"/>
                <a:ext cx="3347263" cy="375872"/>
              </a:xfrm>
              <a:prstGeom prst="rect">
                <a:avLst/>
              </a:prstGeom>
              <a:blipFill rotWithShape="1">
                <a:blip r:embed="rId5"/>
                <a:stretch>
                  <a:fillRect r="-364" b="-16393"/>
                </a:stretch>
              </a:blipFill>
            </p:spPr>
            <p:txBody>
              <a:bodyPr/>
              <a:lstStyle/>
              <a:p>
                <a:r>
                  <a:rPr lang="es-EC">
                    <a:noFill/>
                  </a:rPr>
                  <a:t> </a:t>
                </a:r>
              </a:p>
            </p:txBody>
          </p:sp>
        </mc:Fallback>
      </mc:AlternateContent>
      <p:sp>
        <p:nvSpPr>
          <p:cNvPr id="9" name="8 Rectángulo"/>
          <p:cNvSpPr/>
          <p:nvPr/>
        </p:nvSpPr>
        <p:spPr>
          <a:xfrm>
            <a:off x="1594258" y="3855560"/>
            <a:ext cx="4177426" cy="369332"/>
          </a:xfrm>
          <a:prstGeom prst="rect">
            <a:avLst/>
          </a:prstGeom>
        </p:spPr>
        <p:txBody>
          <a:bodyPr wrap="none">
            <a:spAutoFit/>
          </a:bodyPr>
          <a:lstStyle/>
          <a:p>
            <a:r>
              <a:rPr lang="es-EC" dirty="0" smtClean="0"/>
              <a:t>T</a:t>
            </a:r>
            <a:r>
              <a:rPr lang="es-EC" baseline="-25000" dirty="0" smtClean="0"/>
              <a:t>c</a:t>
            </a:r>
            <a:r>
              <a:rPr lang="es-EC" dirty="0" smtClean="0"/>
              <a:t> </a:t>
            </a:r>
            <a:r>
              <a:rPr lang="es-EC" dirty="0"/>
              <a:t>= 10,24 [N mm] Par de torsión </a:t>
            </a:r>
            <a:r>
              <a:rPr lang="es-EC" dirty="0" smtClean="0"/>
              <a:t>cabezal</a:t>
            </a:r>
            <a:endParaRPr lang="es-EC" dirty="0"/>
          </a:p>
        </p:txBody>
      </p:sp>
      <mc:AlternateContent xmlns:mc="http://schemas.openxmlformats.org/markup-compatibility/2006">
        <mc:Choice xmlns:a14="http://schemas.microsoft.com/office/drawing/2010/main" Requires="a14">
          <p:sp>
            <p:nvSpPr>
              <p:cNvPr id="10" name="9 Rectángulo"/>
              <p:cNvSpPr/>
              <p:nvPr/>
            </p:nvSpPr>
            <p:spPr>
              <a:xfrm>
                <a:off x="3491880" y="4578493"/>
                <a:ext cx="14387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𝑇</m:t>
                          </m:r>
                        </m:e>
                        <m:sub>
                          <m:r>
                            <a:rPr lang="es-EC" i="1">
                              <a:latin typeface="Cambria Math"/>
                            </a:rPr>
                            <m:t>𝑡</m:t>
                          </m:r>
                        </m:sub>
                      </m:sSub>
                      <m:r>
                        <a:rPr lang="es-EC" i="1">
                          <a:latin typeface="Cambria Math"/>
                        </a:rPr>
                        <m:t>=</m:t>
                      </m:r>
                      <m:sSub>
                        <m:sSubPr>
                          <m:ctrlPr>
                            <a:rPr lang="es-EC" i="1">
                              <a:latin typeface="Cambria Math"/>
                            </a:rPr>
                          </m:ctrlPr>
                        </m:sSubPr>
                        <m:e>
                          <m:r>
                            <a:rPr lang="es-EC" i="1">
                              <a:latin typeface="Cambria Math"/>
                            </a:rPr>
                            <m:t>𝑇</m:t>
                          </m:r>
                        </m:e>
                        <m:sub>
                          <m:r>
                            <a:rPr lang="es-EC" i="1">
                              <a:latin typeface="Cambria Math"/>
                            </a:rPr>
                            <m:t>𝑒</m:t>
                          </m:r>
                        </m:sub>
                      </m:sSub>
                      <m:r>
                        <a:rPr lang="es-EC">
                          <a:latin typeface="Cambria Math"/>
                        </a:rPr>
                        <m:t>+</m:t>
                      </m:r>
                      <m:sSub>
                        <m:sSubPr>
                          <m:ctrlPr>
                            <a:rPr lang="es-EC" i="1">
                              <a:latin typeface="Cambria Math"/>
                            </a:rPr>
                          </m:ctrlPr>
                        </m:sSubPr>
                        <m:e>
                          <m:r>
                            <a:rPr lang="es-EC" i="1">
                              <a:latin typeface="Cambria Math"/>
                            </a:rPr>
                            <m:t>𝑇</m:t>
                          </m:r>
                        </m:e>
                        <m:sub>
                          <m:r>
                            <a:rPr lang="es-EC" i="1">
                              <a:latin typeface="Cambria Math"/>
                            </a:rPr>
                            <m:t>𝑐</m:t>
                          </m:r>
                        </m:sub>
                      </m:sSub>
                    </m:oMath>
                  </m:oMathPara>
                </a14:m>
                <a:endParaRPr lang="es-EC" dirty="0"/>
              </a:p>
            </p:txBody>
          </p:sp>
        </mc:Choice>
        <mc:Fallback>
          <p:sp>
            <p:nvSpPr>
              <p:cNvPr id="10" name="9 Rectángulo"/>
              <p:cNvSpPr>
                <a:spLocks noRot="1" noChangeAspect="1" noMove="1" noResize="1" noEditPoints="1" noAdjustHandles="1" noChangeArrowheads="1" noChangeShapeType="1" noTextEdit="1"/>
              </p:cNvSpPr>
              <p:nvPr/>
            </p:nvSpPr>
            <p:spPr>
              <a:xfrm>
                <a:off x="3491880" y="4578493"/>
                <a:ext cx="1438727" cy="369332"/>
              </a:xfrm>
              <a:prstGeom prst="rect">
                <a:avLst/>
              </a:prstGeom>
              <a:blipFill rotWithShape="1">
                <a:blip r:embed="rId6"/>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1" name="10 Rectángulo"/>
              <p:cNvSpPr/>
              <p:nvPr/>
            </p:nvSpPr>
            <p:spPr>
              <a:xfrm>
                <a:off x="3203848" y="5085184"/>
                <a:ext cx="243008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𝑇</m:t>
                          </m:r>
                        </m:e>
                        <m:sub>
                          <m:r>
                            <a:rPr lang="es-EC" i="1">
                              <a:latin typeface="Cambria Math"/>
                            </a:rPr>
                            <m:t>𝑡</m:t>
                          </m:r>
                        </m:sub>
                      </m:sSub>
                      <m:r>
                        <a:rPr lang="es-EC" i="1">
                          <a:latin typeface="Cambria Math"/>
                        </a:rPr>
                        <m:t>=1264,74 </m:t>
                      </m:r>
                      <m:d>
                        <m:dPr>
                          <m:begChr m:val="["/>
                          <m:endChr m:val="]"/>
                          <m:ctrlPr>
                            <a:rPr lang="es-EC" i="1">
                              <a:latin typeface="Cambria Math"/>
                            </a:rPr>
                          </m:ctrlPr>
                        </m:dPr>
                        <m:e>
                          <m:r>
                            <a:rPr lang="es-EC" i="1">
                              <a:latin typeface="Cambria Math"/>
                            </a:rPr>
                            <m:t>𝑁</m:t>
                          </m:r>
                          <m:r>
                            <a:rPr lang="es-EC" i="1">
                              <a:latin typeface="Cambria Math"/>
                            </a:rPr>
                            <m:t>.</m:t>
                          </m:r>
                          <m:r>
                            <a:rPr lang="es-EC" i="1">
                              <a:latin typeface="Cambria Math"/>
                            </a:rPr>
                            <m:t>𝑚𝑚</m:t>
                          </m:r>
                        </m:e>
                      </m:d>
                    </m:oMath>
                  </m:oMathPara>
                </a14:m>
                <a:endParaRPr lang="es-EC" dirty="0"/>
              </a:p>
            </p:txBody>
          </p:sp>
        </mc:Choice>
        <mc:Fallback>
          <p:sp>
            <p:nvSpPr>
              <p:cNvPr id="11" name="10 Rectángulo"/>
              <p:cNvSpPr>
                <a:spLocks noRot="1" noChangeAspect="1" noMove="1" noResize="1" noEditPoints="1" noAdjustHandles="1" noChangeArrowheads="1" noChangeShapeType="1" noTextEdit="1"/>
              </p:cNvSpPr>
              <p:nvPr/>
            </p:nvSpPr>
            <p:spPr>
              <a:xfrm>
                <a:off x="3203848" y="5085184"/>
                <a:ext cx="2430089" cy="369332"/>
              </a:xfrm>
              <a:prstGeom prst="rect">
                <a:avLst/>
              </a:prstGeom>
              <a:blipFill rotWithShape="1">
                <a:blip r:embed="rId7"/>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352096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Elección de motor dc</a:t>
            </a:r>
            <a:endParaRPr lang="es-EC" dirty="0"/>
          </a:p>
        </p:txBody>
      </p:sp>
      <p:sp>
        <p:nvSpPr>
          <p:cNvPr id="3" name="2 Marcador de contenido"/>
          <p:cNvSpPr>
            <a:spLocks noGrp="1"/>
          </p:cNvSpPr>
          <p:nvPr>
            <p:ph idx="1"/>
          </p:nvPr>
        </p:nvSpPr>
        <p:spPr/>
        <p:txBody>
          <a:bodyPr/>
          <a:lstStyle/>
          <a:p>
            <a:r>
              <a:rPr lang="es-EC" sz="2000" dirty="0" smtClean="0"/>
              <a:t>Se utiliza </a:t>
            </a:r>
            <a:r>
              <a:rPr lang="es-EC" sz="2000" dirty="0"/>
              <a:t>elementos disponibles en taller, </a:t>
            </a:r>
            <a:r>
              <a:rPr lang="es-EC" sz="2000" dirty="0" smtClean="0"/>
              <a:t>para lo cual realiza una verificación </a:t>
            </a:r>
            <a:r>
              <a:rPr lang="es-EC" sz="2000" dirty="0"/>
              <a:t>de torque entregado por el mismo</a:t>
            </a:r>
            <a:r>
              <a:rPr lang="es-EC" sz="2000" dirty="0" smtClean="0"/>
              <a:t>, para comprobar que satisfaga  los requerimientos</a:t>
            </a:r>
          </a:p>
          <a:p>
            <a:r>
              <a:rPr lang="es-EC" sz="2000" dirty="0"/>
              <a:t>Para un sistema rotacional que es el caso la Fuerza se reemplaza por el par de torsión T en [in-lb] o [N-mm] divido para un radio r en [in] o [mm]. </a:t>
            </a:r>
            <a:endParaRPr lang="es-EC" sz="2000" dirty="0" smtClean="0"/>
          </a:p>
          <a:p>
            <a:r>
              <a:rPr lang="es-EC" sz="2000" dirty="0" smtClean="0"/>
              <a:t>Para una flecha o eje giratorio, la velocidad V en m/s está dada por </a:t>
            </a:r>
          </a:p>
          <a:p>
            <a:endParaRPr lang="es-EC" dirty="0" smtClean="0"/>
          </a:p>
        </p:txBody>
      </p:sp>
      <mc:AlternateContent xmlns:mc="http://schemas.openxmlformats.org/markup-compatibility/2006" xmlns:a14="http://schemas.microsoft.com/office/drawing/2010/main">
        <mc:Choice Requires="a14">
          <p:sp>
            <p:nvSpPr>
              <p:cNvPr id="4" name="3 Rectángulo"/>
              <p:cNvSpPr/>
              <p:nvPr/>
            </p:nvSpPr>
            <p:spPr>
              <a:xfrm>
                <a:off x="935800" y="3789040"/>
                <a:ext cx="822661"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𝐹</m:t>
                      </m:r>
                      <m:r>
                        <a:rPr lang="es-EC" i="1">
                          <a:latin typeface="Cambria Math"/>
                        </a:rPr>
                        <m:t>=</m:t>
                      </m:r>
                      <m:f>
                        <m:fPr>
                          <m:ctrlPr>
                            <a:rPr lang="es-EC" i="1">
                              <a:latin typeface="Cambria Math"/>
                            </a:rPr>
                          </m:ctrlPr>
                        </m:fPr>
                        <m:num>
                          <m:r>
                            <a:rPr lang="es-EC" i="1">
                              <a:latin typeface="Cambria Math"/>
                            </a:rPr>
                            <m:t>𝑇</m:t>
                          </m:r>
                        </m:num>
                        <m:den>
                          <m:r>
                            <a:rPr lang="es-EC" i="1">
                              <a:latin typeface="Cambria Math"/>
                            </a:rPr>
                            <m:t>𝑟</m:t>
                          </m:r>
                        </m:den>
                      </m:f>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935800" y="3789040"/>
                <a:ext cx="822661" cy="609077"/>
              </a:xfrm>
              <a:prstGeom prst="rect">
                <a:avLst/>
              </a:prstGeom>
              <a:blipFill rotWithShape="1">
                <a:blip r:embed="rId2"/>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5" name="4 Rectángulo"/>
              <p:cNvSpPr/>
              <p:nvPr/>
            </p:nvSpPr>
            <p:spPr>
              <a:xfrm>
                <a:off x="2123728" y="3799214"/>
                <a:ext cx="1580882"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𝑉</m:t>
                      </m:r>
                      <m:r>
                        <a:rPr lang="es-EC" i="1">
                          <a:latin typeface="Cambria Math"/>
                        </a:rPr>
                        <m:t>=</m:t>
                      </m:r>
                      <m:f>
                        <m:fPr>
                          <m:ctrlPr>
                            <a:rPr lang="es-EC" i="1">
                              <a:latin typeface="Cambria Math"/>
                            </a:rPr>
                          </m:ctrlPr>
                        </m:fPr>
                        <m:num>
                          <m:r>
                            <a:rPr lang="es-EC" i="1">
                              <a:latin typeface="Cambria Math"/>
                            </a:rPr>
                            <m:t>2 </m:t>
                          </m:r>
                          <m:r>
                            <a:rPr lang="es-EC" i="1">
                              <a:latin typeface="Cambria Math"/>
                            </a:rPr>
                            <m:t>𝜋</m:t>
                          </m:r>
                          <m:r>
                            <a:rPr lang="es-EC" i="1">
                              <a:latin typeface="Cambria Math"/>
                            </a:rPr>
                            <m:t> </m:t>
                          </m:r>
                          <m:r>
                            <a:rPr lang="es-EC" i="1">
                              <a:latin typeface="Cambria Math"/>
                            </a:rPr>
                            <m:t>𝑟</m:t>
                          </m:r>
                          <m:r>
                            <a:rPr lang="es-EC" i="1">
                              <a:latin typeface="Cambria Math"/>
                            </a:rPr>
                            <m:t> </m:t>
                          </m:r>
                          <m:r>
                            <a:rPr lang="es-EC" i="1">
                              <a:latin typeface="Cambria Math"/>
                            </a:rPr>
                            <m:t>𝑛</m:t>
                          </m:r>
                        </m:num>
                        <m:den>
                          <m:r>
                            <a:rPr lang="es-EC" i="1">
                              <a:latin typeface="Cambria Math"/>
                            </a:rPr>
                            <m:t>60</m:t>
                          </m:r>
                          <m:r>
                            <a:rPr lang="es-EC" i="1">
                              <a:latin typeface="Cambria Math"/>
                            </a:rPr>
                            <m:t>𝑥</m:t>
                          </m:r>
                          <m:r>
                            <a:rPr lang="es-EC" i="1">
                              <a:latin typeface="Cambria Math"/>
                            </a:rPr>
                            <m:t>1000</m:t>
                          </m:r>
                        </m:den>
                      </m:f>
                    </m:oMath>
                  </m:oMathPara>
                </a14:m>
                <a:endParaRPr lang="es-EC" dirty="0"/>
              </a:p>
            </p:txBody>
          </p:sp>
        </mc:Choice>
        <mc:Fallback>
          <p:sp>
            <p:nvSpPr>
              <p:cNvPr id="5" name="4 Rectángulo"/>
              <p:cNvSpPr>
                <a:spLocks noRot="1" noChangeAspect="1" noMove="1" noResize="1" noEditPoints="1" noAdjustHandles="1" noChangeArrowheads="1" noChangeShapeType="1" noTextEdit="1"/>
              </p:cNvSpPr>
              <p:nvPr/>
            </p:nvSpPr>
            <p:spPr>
              <a:xfrm>
                <a:off x="2123728" y="3799214"/>
                <a:ext cx="1580882" cy="612732"/>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6" name="5 Rectángulo"/>
              <p:cNvSpPr/>
              <p:nvPr/>
            </p:nvSpPr>
            <p:spPr>
              <a:xfrm>
                <a:off x="755576" y="4581128"/>
                <a:ext cx="3138680"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𝑃</m:t>
                      </m:r>
                      <m:d>
                        <m:dPr>
                          <m:begChr m:val="["/>
                          <m:endChr m:val="]"/>
                          <m:ctrlPr>
                            <a:rPr lang="es-EC" i="1">
                              <a:latin typeface="Cambria Math"/>
                            </a:rPr>
                          </m:ctrlPr>
                        </m:dPr>
                        <m:e>
                          <m:r>
                            <a:rPr lang="es-EC" i="1">
                              <a:latin typeface="Cambria Math"/>
                            </a:rPr>
                            <m:t>𝑘𝑊</m:t>
                          </m:r>
                        </m:e>
                      </m:d>
                      <m:r>
                        <a:rPr lang="es-EC" i="1">
                          <a:latin typeface="Cambria Math"/>
                        </a:rPr>
                        <m:t>=</m:t>
                      </m:r>
                      <m:f>
                        <m:fPr>
                          <m:ctrlPr>
                            <a:rPr lang="es-EC" i="1">
                              <a:latin typeface="Cambria Math"/>
                            </a:rPr>
                          </m:ctrlPr>
                        </m:fPr>
                        <m:num>
                          <m:r>
                            <a:rPr lang="es-EC" i="1">
                              <a:latin typeface="Cambria Math"/>
                            </a:rPr>
                            <m:t>1</m:t>
                          </m:r>
                        </m:num>
                        <m:den>
                          <m:r>
                            <a:rPr lang="es-EC" i="1">
                              <a:latin typeface="Cambria Math"/>
                            </a:rPr>
                            <m:t>1000</m:t>
                          </m:r>
                        </m:den>
                      </m:f>
                      <m:r>
                        <a:rPr lang="es-EC" i="1">
                          <a:latin typeface="Cambria Math"/>
                        </a:rPr>
                        <m:t>𝑥</m:t>
                      </m:r>
                      <m:f>
                        <m:fPr>
                          <m:ctrlPr>
                            <a:rPr lang="es-EC" i="1">
                              <a:latin typeface="Cambria Math"/>
                            </a:rPr>
                          </m:ctrlPr>
                        </m:fPr>
                        <m:num>
                          <m:r>
                            <a:rPr lang="es-EC" i="1">
                              <a:latin typeface="Cambria Math"/>
                            </a:rPr>
                            <m:t>𝑇</m:t>
                          </m:r>
                        </m:num>
                        <m:den>
                          <m:r>
                            <a:rPr lang="es-EC" i="1">
                              <a:latin typeface="Cambria Math"/>
                            </a:rPr>
                            <m:t>𝑟</m:t>
                          </m:r>
                        </m:den>
                      </m:f>
                      <m:r>
                        <a:rPr lang="es-EC" i="1">
                          <a:latin typeface="Cambria Math"/>
                        </a:rPr>
                        <m:t>𝑥</m:t>
                      </m:r>
                      <m:f>
                        <m:fPr>
                          <m:ctrlPr>
                            <a:rPr lang="es-EC" i="1">
                              <a:latin typeface="Cambria Math"/>
                            </a:rPr>
                          </m:ctrlPr>
                        </m:fPr>
                        <m:num>
                          <m:r>
                            <a:rPr lang="es-EC" i="1">
                              <a:latin typeface="Cambria Math"/>
                            </a:rPr>
                            <m:t>2</m:t>
                          </m:r>
                          <m:r>
                            <a:rPr lang="es-EC" i="1">
                              <a:latin typeface="Cambria Math"/>
                            </a:rPr>
                            <m:t>𝜋</m:t>
                          </m:r>
                          <m:r>
                            <a:rPr lang="es-EC" i="1">
                              <a:latin typeface="Cambria Math"/>
                            </a:rPr>
                            <m:t> </m:t>
                          </m:r>
                          <m:r>
                            <a:rPr lang="es-EC" i="1">
                              <a:latin typeface="Cambria Math"/>
                            </a:rPr>
                            <m:t>𝑟</m:t>
                          </m:r>
                          <m:r>
                            <a:rPr lang="es-EC" i="1">
                              <a:latin typeface="Cambria Math"/>
                            </a:rPr>
                            <m:t> </m:t>
                          </m:r>
                          <m:r>
                            <a:rPr lang="es-EC" i="1">
                              <a:latin typeface="Cambria Math"/>
                            </a:rPr>
                            <m:t>𝑛</m:t>
                          </m:r>
                        </m:num>
                        <m:den>
                          <m:r>
                            <a:rPr lang="es-EC" i="1">
                              <a:latin typeface="Cambria Math"/>
                            </a:rPr>
                            <m:t>60</m:t>
                          </m:r>
                          <m:r>
                            <a:rPr lang="es-EC" i="1">
                              <a:latin typeface="Cambria Math"/>
                            </a:rPr>
                            <m:t>𝑥</m:t>
                          </m:r>
                          <m:r>
                            <a:rPr lang="es-EC" i="1">
                              <a:latin typeface="Cambria Math"/>
                            </a:rPr>
                            <m:t>1000</m:t>
                          </m:r>
                        </m:den>
                      </m:f>
                    </m:oMath>
                  </m:oMathPara>
                </a14:m>
                <a:endParaRPr lang="es-EC" dirty="0"/>
              </a:p>
            </p:txBody>
          </p:sp>
        </mc:Choice>
        <mc:Fallback>
          <p:sp>
            <p:nvSpPr>
              <p:cNvPr id="6" name="5 Rectángulo"/>
              <p:cNvSpPr>
                <a:spLocks noRot="1" noChangeAspect="1" noMove="1" noResize="1" noEditPoints="1" noAdjustHandles="1" noChangeArrowheads="1" noChangeShapeType="1" noTextEdit="1"/>
              </p:cNvSpPr>
              <p:nvPr/>
            </p:nvSpPr>
            <p:spPr>
              <a:xfrm>
                <a:off x="755576" y="4581128"/>
                <a:ext cx="3138680" cy="612732"/>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7" name="6 Rectángulo"/>
              <p:cNvSpPr/>
              <p:nvPr/>
            </p:nvSpPr>
            <p:spPr>
              <a:xfrm>
                <a:off x="1115482" y="5445224"/>
                <a:ext cx="24188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𝑇</m:t>
                          </m:r>
                        </m:e>
                        <m:sub>
                          <m:r>
                            <a:rPr lang="es-EC" i="1">
                              <a:latin typeface="Cambria Math"/>
                            </a:rPr>
                            <m:t>𝑚</m:t>
                          </m:r>
                        </m:sub>
                      </m:sSub>
                      <m:r>
                        <a:rPr lang="es-EC" i="1">
                          <a:latin typeface="Cambria Math"/>
                        </a:rPr>
                        <m:t>=3518,42 </m:t>
                      </m:r>
                      <m:d>
                        <m:dPr>
                          <m:begChr m:val="["/>
                          <m:endChr m:val="]"/>
                          <m:ctrlPr>
                            <a:rPr lang="es-EC" i="1">
                              <a:latin typeface="Cambria Math"/>
                            </a:rPr>
                          </m:ctrlPr>
                        </m:dPr>
                        <m:e>
                          <m:r>
                            <a:rPr lang="es-EC" i="1">
                              <a:latin typeface="Cambria Math"/>
                            </a:rPr>
                            <m:t>𝑁𝑚𝑚</m:t>
                          </m:r>
                        </m:e>
                      </m:d>
                    </m:oMath>
                  </m:oMathPara>
                </a14:m>
                <a:endParaRPr lang="es-EC" dirty="0"/>
              </a:p>
            </p:txBody>
          </p:sp>
        </mc:Choice>
        <mc:Fallback>
          <p:sp>
            <p:nvSpPr>
              <p:cNvPr id="7" name="6 Rectángulo"/>
              <p:cNvSpPr>
                <a:spLocks noRot="1" noChangeAspect="1" noMove="1" noResize="1" noEditPoints="1" noAdjustHandles="1" noChangeArrowheads="1" noChangeShapeType="1" noTextEdit="1"/>
              </p:cNvSpPr>
              <p:nvPr/>
            </p:nvSpPr>
            <p:spPr>
              <a:xfrm>
                <a:off x="1115482" y="5445224"/>
                <a:ext cx="2418867" cy="369332"/>
              </a:xfrm>
              <a:prstGeom prst="rect">
                <a:avLst/>
              </a:prstGeom>
              <a:blipFill rotWithShape="1">
                <a:blip r:embed="rId5"/>
                <a:stretch>
                  <a:fillRect/>
                </a:stretch>
              </a:blipFill>
            </p:spPr>
            <p:txBody>
              <a:bodyPr/>
              <a:lstStyle/>
              <a:p>
                <a:r>
                  <a:rPr lang="es-EC">
                    <a:noFill/>
                  </a:rPr>
                  <a:t> </a:t>
                </a:r>
              </a:p>
            </p:txBody>
          </p:sp>
        </mc:Fallback>
      </mc:AlternateContent>
      <p:graphicFrame>
        <p:nvGraphicFramePr>
          <p:cNvPr id="8" name="7 Tabla"/>
          <p:cNvGraphicFramePr>
            <a:graphicFrameLocks noGrp="1"/>
          </p:cNvGraphicFramePr>
          <p:nvPr>
            <p:extLst>
              <p:ext uri="{D42A27DB-BD31-4B8C-83A1-F6EECF244321}">
                <p14:modId xmlns:p14="http://schemas.microsoft.com/office/powerpoint/2010/main" val="3943199093"/>
              </p:ext>
            </p:extLst>
          </p:nvPr>
        </p:nvGraphicFramePr>
        <p:xfrm>
          <a:off x="4475527" y="3759913"/>
          <a:ext cx="4659630" cy="2842133"/>
        </p:xfrm>
        <a:graphic>
          <a:graphicData uri="http://schemas.openxmlformats.org/drawingml/2006/table">
            <a:tbl>
              <a:tblPr firstRow="1" firstCol="1" bandRow="1">
                <a:tableStyleId>{5C22544A-7EE6-4342-B048-85BDC9FD1C3A}</a:tableStyleId>
              </a:tblPr>
              <a:tblGrid>
                <a:gridCol w="1598930"/>
                <a:gridCol w="1350010"/>
                <a:gridCol w="1710690"/>
              </a:tblGrid>
              <a:tr h="240665">
                <a:tc gridSpan="3">
                  <a:txBody>
                    <a:bodyPr/>
                    <a:lstStyle/>
                    <a:p>
                      <a:pPr algn="ctr">
                        <a:lnSpc>
                          <a:spcPct val="115000"/>
                        </a:lnSpc>
                        <a:spcAft>
                          <a:spcPts val="0"/>
                        </a:spcAft>
                      </a:pPr>
                      <a:r>
                        <a:rPr lang="es-EC" sz="1200" dirty="0">
                          <a:effectLst/>
                        </a:rPr>
                        <a:t>Corsa 1</a:t>
                      </a:r>
                      <a:endParaRPr lang="es-EC" sz="1100" dirty="0">
                        <a:solidFill>
                          <a:srgbClr val="31849B"/>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r>
              <a:tr h="240665">
                <a:tc gridSpan="2">
                  <a:txBody>
                    <a:bodyPr/>
                    <a:lstStyle/>
                    <a:p>
                      <a:pPr algn="r">
                        <a:lnSpc>
                          <a:spcPct val="115000"/>
                        </a:lnSpc>
                        <a:spcAft>
                          <a:spcPts val="0"/>
                        </a:spcAft>
                      </a:pPr>
                      <a:r>
                        <a:rPr lang="es-EC" sz="1200">
                          <a:effectLst/>
                        </a:rPr>
                        <a:t>Características </a:t>
                      </a:r>
                      <a:endParaRPr lang="es-EC" sz="1100">
                        <a:solidFill>
                          <a:srgbClr val="31849B"/>
                        </a:solidFill>
                        <a:effectLst/>
                        <a:latin typeface="Calibri"/>
                        <a:ea typeface="Calibri"/>
                        <a:cs typeface="Times New Roman"/>
                      </a:endParaRPr>
                    </a:p>
                  </a:txBody>
                  <a:tcPr marL="68580" marR="68580" marT="0" marB="0"/>
                </a:tc>
                <a:tc hMerge="1">
                  <a:txBody>
                    <a:bodyPr/>
                    <a:lstStyle/>
                    <a:p>
                      <a:endParaRPr lang="es-EC"/>
                    </a:p>
                  </a:txBody>
                  <a:tcPr/>
                </a:tc>
                <a:tc>
                  <a:txBody>
                    <a:bodyPr/>
                    <a:lstStyle/>
                    <a:p>
                      <a:pPr algn="r">
                        <a:lnSpc>
                          <a:spcPct val="115000"/>
                        </a:lnSpc>
                        <a:spcAft>
                          <a:spcPts val="0"/>
                        </a:spcAft>
                      </a:pPr>
                      <a:r>
                        <a:rPr lang="es-EC" sz="1200">
                          <a:effectLst/>
                        </a:rPr>
                        <a:t>Unidad</a:t>
                      </a:r>
                      <a:endParaRPr lang="es-EC" sz="1100">
                        <a:solidFill>
                          <a:srgbClr val="31849B"/>
                        </a:solidFill>
                        <a:effectLst/>
                        <a:latin typeface="Calibri"/>
                        <a:ea typeface="Calibri"/>
                        <a:cs typeface="Times New Roman"/>
                      </a:endParaRPr>
                    </a:p>
                  </a:txBody>
                  <a:tcPr marL="68580" marR="68580" marT="0" marB="0"/>
                </a:tc>
              </a:tr>
              <a:tr h="324485">
                <a:tc>
                  <a:txBody>
                    <a:bodyPr/>
                    <a:lstStyle/>
                    <a:p>
                      <a:pPr algn="r">
                        <a:lnSpc>
                          <a:spcPct val="115000"/>
                        </a:lnSpc>
                        <a:spcAft>
                          <a:spcPts val="0"/>
                        </a:spcAft>
                      </a:pPr>
                      <a:r>
                        <a:rPr lang="es-EC" sz="1200">
                          <a:effectLst/>
                        </a:rPr>
                        <a:t>Alimentación motor </a:t>
                      </a:r>
                      <a:endParaRPr lang="es-EC" sz="110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24 D.C.</a:t>
                      </a:r>
                      <a:endParaRPr lang="es-EC" sz="110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Voltaje (V)</a:t>
                      </a:r>
                      <a:endParaRPr lang="es-EC" sz="1100">
                        <a:solidFill>
                          <a:srgbClr val="31849B"/>
                        </a:solidFill>
                        <a:effectLst/>
                        <a:latin typeface="Calibri"/>
                        <a:ea typeface="Calibri"/>
                        <a:cs typeface="Times New Roman"/>
                      </a:endParaRPr>
                    </a:p>
                  </a:txBody>
                  <a:tcPr marL="68580" marR="68580" marT="0" marB="0"/>
                </a:tc>
              </a:tr>
              <a:tr h="240665">
                <a:tc>
                  <a:txBody>
                    <a:bodyPr/>
                    <a:lstStyle/>
                    <a:p>
                      <a:pPr algn="r">
                        <a:lnSpc>
                          <a:spcPct val="115000"/>
                        </a:lnSpc>
                        <a:spcAft>
                          <a:spcPts val="0"/>
                        </a:spcAft>
                      </a:pPr>
                      <a:r>
                        <a:rPr lang="es-EC" sz="1200">
                          <a:effectLst/>
                        </a:rPr>
                        <a:t>Absorción </a:t>
                      </a:r>
                      <a:endParaRPr lang="es-EC" sz="110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0,6</a:t>
                      </a:r>
                      <a:endParaRPr lang="es-EC" sz="110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Amperios (A)</a:t>
                      </a:r>
                      <a:endParaRPr lang="es-EC" sz="1100">
                        <a:solidFill>
                          <a:srgbClr val="31849B"/>
                        </a:solidFill>
                        <a:effectLst/>
                        <a:latin typeface="Calibri"/>
                        <a:ea typeface="Calibri"/>
                        <a:cs typeface="Times New Roman"/>
                      </a:endParaRPr>
                    </a:p>
                  </a:txBody>
                  <a:tcPr marL="68580" marR="68580" marT="0" marB="0"/>
                </a:tc>
              </a:tr>
              <a:tr h="249555">
                <a:tc>
                  <a:txBody>
                    <a:bodyPr/>
                    <a:lstStyle/>
                    <a:p>
                      <a:pPr algn="r">
                        <a:lnSpc>
                          <a:spcPct val="115000"/>
                        </a:lnSpc>
                        <a:spcAft>
                          <a:spcPts val="0"/>
                        </a:spcAft>
                      </a:pPr>
                      <a:r>
                        <a:rPr lang="es-EC" sz="1200">
                          <a:effectLst/>
                        </a:rPr>
                        <a:t>Potencia (W)</a:t>
                      </a:r>
                      <a:endParaRPr lang="es-EC" sz="110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70</a:t>
                      </a:r>
                      <a:endParaRPr lang="es-EC" sz="110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Watios (W)</a:t>
                      </a:r>
                      <a:endParaRPr lang="es-EC" sz="1100">
                        <a:solidFill>
                          <a:srgbClr val="31849B"/>
                        </a:solidFill>
                        <a:effectLst/>
                        <a:latin typeface="Calibri"/>
                        <a:ea typeface="Calibri"/>
                        <a:cs typeface="Times New Roman"/>
                      </a:endParaRPr>
                    </a:p>
                  </a:txBody>
                  <a:tcPr marL="68580" marR="68580" marT="0" marB="0"/>
                </a:tc>
              </a:tr>
              <a:tr h="375920">
                <a:tc>
                  <a:txBody>
                    <a:bodyPr/>
                    <a:lstStyle/>
                    <a:p>
                      <a:pPr algn="r">
                        <a:lnSpc>
                          <a:spcPct val="115000"/>
                        </a:lnSpc>
                        <a:spcAft>
                          <a:spcPts val="0"/>
                        </a:spcAft>
                      </a:pPr>
                      <a:r>
                        <a:rPr lang="es-EC" sz="1200">
                          <a:effectLst/>
                        </a:rPr>
                        <a:t>Intermitencia funcionamiento (%)</a:t>
                      </a:r>
                      <a:endParaRPr lang="es-EC" sz="110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Servicio intensivo </a:t>
                      </a:r>
                      <a:endParaRPr lang="es-EC" sz="110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a:t>
                      </a:r>
                      <a:endParaRPr lang="es-EC" sz="1100">
                        <a:solidFill>
                          <a:srgbClr val="31849B"/>
                        </a:solidFill>
                        <a:effectLst/>
                        <a:latin typeface="Calibri"/>
                        <a:ea typeface="Calibri"/>
                        <a:cs typeface="Times New Roman"/>
                      </a:endParaRPr>
                    </a:p>
                  </a:txBody>
                  <a:tcPr marL="68580" marR="68580" marT="0" marB="0"/>
                </a:tc>
              </a:tr>
              <a:tr h="354330">
                <a:tc>
                  <a:txBody>
                    <a:bodyPr/>
                    <a:lstStyle/>
                    <a:p>
                      <a:pPr algn="r">
                        <a:lnSpc>
                          <a:spcPct val="115000"/>
                        </a:lnSpc>
                        <a:spcAft>
                          <a:spcPts val="0"/>
                        </a:spcAft>
                      </a:pPr>
                      <a:r>
                        <a:rPr lang="es-EC" sz="1200">
                          <a:effectLst/>
                        </a:rPr>
                        <a:t>Empuje max (Kg)</a:t>
                      </a:r>
                      <a:endParaRPr lang="es-EC" sz="110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75</a:t>
                      </a:r>
                      <a:endParaRPr lang="es-EC" sz="110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Kilogramos (Kg)</a:t>
                      </a:r>
                      <a:endParaRPr lang="es-EC" sz="1100">
                        <a:solidFill>
                          <a:srgbClr val="31849B"/>
                        </a:solidFill>
                        <a:effectLst/>
                        <a:latin typeface="Calibri"/>
                        <a:ea typeface="Calibri"/>
                        <a:cs typeface="Times New Roman"/>
                      </a:endParaRPr>
                    </a:p>
                  </a:txBody>
                  <a:tcPr marL="68580" marR="68580" marT="0" marB="0"/>
                </a:tc>
              </a:tr>
              <a:tr h="350520">
                <a:tc>
                  <a:txBody>
                    <a:bodyPr/>
                    <a:lstStyle/>
                    <a:p>
                      <a:pPr algn="r">
                        <a:lnSpc>
                          <a:spcPct val="115000"/>
                        </a:lnSpc>
                        <a:spcAft>
                          <a:spcPts val="0"/>
                        </a:spcAft>
                      </a:pPr>
                      <a:r>
                        <a:rPr lang="es-EC" sz="1200">
                          <a:effectLst/>
                        </a:rPr>
                        <a:t>Temperatura de funcionamiento </a:t>
                      </a:r>
                      <a:endParaRPr lang="es-EC" sz="110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-20  +55</a:t>
                      </a:r>
                      <a:endParaRPr lang="es-EC" sz="110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Celsius (°C)</a:t>
                      </a:r>
                      <a:endParaRPr lang="es-EC" sz="1100">
                        <a:solidFill>
                          <a:srgbClr val="31849B"/>
                        </a:solidFill>
                        <a:effectLst/>
                        <a:latin typeface="Calibri"/>
                        <a:ea typeface="Calibri"/>
                        <a:cs typeface="Times New Roman"/>
                      </a:endParaRPr>
                    </a:p>
                  </a:txBody>
                  <a:tcPr marL="68580" marR="68580" marT="0" marB="0"/>
                </a:tc>
              </a:tr>
              <a:tr h="350520">
                <a:tc>
                  <a:txBody>
                    <a:bodyPr/>
                    <a:lstStyle/>
                    <a:p>
                      <a:pPr algn="r">
                        <a:lnSpc>
                          <a:spcPct val="115000"/>
                        </a:lnSpc>
                        <a:spcAft>
                          <a:spcPts val="0"/>
                        </a:spcAft>
                      </a:pPr>
                      <a:r>
                        <a:rPr lang="es-EC" sz="1200">
                          <a:effectLst/>
                        </a:rPr>
                        <a:t>Velocidad de giro</a:t>
                      </a:r>
                      <a:endParaRPr lang="es-EC" sz="110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190</a:t>
                      </a:r>
                      <a:endParaRPr lang="es-EC" sz="110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dirty="0">
                          <a:effectLst/>
                        </a:rPr>
                        <a:t>rpm </a:t>
                      </a:r>
                      <a:endParaRPr lang="es-EC" sz="1100" dirty="0">
                        <a:solidFill>
                          <a:srgbClr val="31849B"/>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39746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del movimiento </a:t>
            </a:r>
            <a:endParaRPr lang="es-EC" dirty="0"/>
          </a:p>
        </p:txBody>
      </p:sp>
      <p:sp>
        <p:nvSpPr>
          <p:cNvPr id="3" name="2 Marcador de contenido"/>
          <p:cNvSpPr>
            <a:spLocks noGrp="1"/>
          </p:cNvSpPr>
          <p:nvPr>
            <p:ph idx="1"/>
          </p:nvPr>
        </p:nvSpPr>
        <p:spPr/>
        <p:txBody>
          <a:bodyPr>
            <a:normAutofit/>
          </a:bodyPr>
          <a:lstStyle/>
          <a:p>
            <a:r>
              <a:rPr lang="es-EC" sz="2000" dirty="0" smtClean="0"/>
              <a:t>Se analiza la velocidad requerida a la salida del motor, la misma que debe estar en un rango de 20 a 2 rpm, en cuanto el motor proporciona una velocidad de 190rpm. Para obtener el rango deseado se aplica un sistema de reducción de velocidad</a:t>
            </a:r>
            <a:endParaRPr lang="es-EC" sz="2000" dirty="0"/>
          </a:p>
        </p:txBody>
      </p:sp>
      <p:sp>
        <p:nvSpPr>
          <p:cNvPr id="5" name="4 CuadroTexto"/>
          <p:cNvSpPr txBox="1"/>
          <p:nvPr/>
        </p:nvSpPr>
        <p:spPr>
          <a:xfrm>
            <a:off x="4697506" y="2765171"/>
            <a:ext cx="2700300" cy="646331"/>
          </a:xfrm>
          <a:prstGeom prst="rect">
            <a:avLst/>
          </a:prstGeom>
          <a:noFill/>
        </p:spPr>
        <p:txBody>
          <a:bodyPr wrap="square" rtlCol="0">
            <a:spAutoFit/>
          </a:bodyPr>
          <a:lstStyle/>
          <a:p>
            <a:r>
              <a:rPr lang="es-EC" b="1" dirty="0" smtClean="0"/>
              <a:t>Relación de Velocidades</a:t>
            </a:r>
          </a:p>
          <a:p>
            <a:r>
              <a:rPr lang="es-EC" dirty="0" smtClean="0"/>
              <a:t> </a:t>
            </a:r>
            <a:endParaRPr lang="es-EC" dirty="0"/>
          </a:p>
        </p:txBody>
      </p:sp>
      <mc:AlternateContent xmlns:mc="http://schemas.openxmlformats.org/markup-compatibility/2006" xmlns:a14="http://schemas.microsoft.com/office/drawing/2010/main">
        <mc:Choice Requires="a14">
          <p:sp>
            <p:nvSpPr>
              <p:cNvPr id="6" name="5 Rectángulo"/>
              <p:cNvSpPr/>
              <p:nvPr/>
            </p:nvSpPr>
            <p:spPr>
              <a:xfrm>
                <a:off x="611560" y="3140968"/>
                <a:ext cx="4572000" cy="1754326"/>
              </a:xfrm>
              <a:prstGeom prst="rect">
                <a:avLst/>
              </a:prstGeom>
            </p:spPr>
            <p:txBody>
              <a:bodyPr>
                <a:spAutoFit/>
              </a:bodyPr>
              <a:lstStyle/>
              <a:p>
                <a:pPr algn="ctr"/>
                <a14:m>
                  <m:oMath xmlns:m="http://schemas.openxmlformats.org/officeDocument/2006/math">
                    <m:sSub>
                      <m:sSubPr>
                        <m:ctrlPr>
                          <a:rPr lang="es-EC" i="1">
                            <a:latin typeface="Cambria Math"/>
                          </a:rPr>
                        </m:ctrlPr>
                      </m:sSubPr>
                      <m:e>
                        <m:r>
                          <a:rPr lang="es-EC" i="1">
                            <a:latin typeface="Cambria Math"/>
                          </a:rPr>
                          <m:t>𝑁</m:t>
                        </m:r>
                      </m:e>
                      <m:sub>
                        <m:r>
                          <a:rPr lang="es-EC" i="1">
                            <a:latin typeface="Cambria Math"/>
                          </a:rPr>
                          <m:t>1</m:t>
                        </m:r>
                      </m:sub>
                    </m:sSub>
                    <m:r>
                      <a:rPr lang="es-EC" i="1">
                        <a:latin typeface="Cambria Math"/>
                      </a:rPr>
                      <m:t>𝑥</m:t>
                    </m:r>
                    <m:sSub>
                      <m:sSubPr>
                        <m:ctrlPr>
                          <a:rPr lang="es-EC" i="1">
                            <a:latin typeface="Cambria Math"/>
                          </a:rPr>
                        </m:ctrlPr>
                      </m:sSubPr>
                      <m:e>
                        <m:r>
                          <a:rPr lang="es-EC" i="1">
                            <a:latin typeface="Cambria Math"/>
                          </a:rPr>
                          <m:t>𝐷</m:t>
                        </m:r>
                      </m:e>
                      <m:sub>
                        <m:r>
                          <a:rPr lang="es-EC" i="1">
                            <a:latin typeface="Cambria Math"/>
                          </a:rPr>
                          <m:t>1</m:t>
                        </m:r>
                      </m:sub>
                    </m:sSub>
                    <m:r>
                      <a:rPr lang="es-EC" i="1">
                        <a:latin typeface="Cambria Math"/>
                      </a:rPr>
                      <m:t>=</m:t>
                    </m:r>
                    <m:sSub>
                      <m:sSubPr>
                        <m:ctrlPr>
                          <a:rPr lang="es-EC" i="1">
                            <a:latin typeface="Cambria Math"/>
                          </a:rPr>
                        </m:ctrlPr>
                      </m:sSubPr>
                      <m:e>
                        <m:r>
                          <a:rPr lang="es-EC" i="1">
                            <a:latin typeface="Cambria Math"/>
                          </a:rPr>
                          <m:t>𝑁</m:t>
                        </m:r>
                      </m:e>
                      <m:sub>
                        <m:r>
                          <a:rPr lang="es-EC" i="1">
                            <a:latin typeface="Cambria Math"/>
                          </a:rPr>
                          <m:t>2</m:t>
                        </m:r>
                      </m:sub>
                    </m:sSub>
                    <m:r>
                      <a:rPr lang="es-EC" i="1">
                        <a:latin typeface="Cambria Math"/>
                      </a:rPr>
                      <m:t>𝑥</m:t>
                    </m:r>
                    <m:sSub>
                      <m:sSubPr>
                        <m:ctrlPr>
                          <a:rPr lang="es-EC" i="1">
                            <a:latin typeface="Cambria Math"/>
                          </a:rPr>
                        </m:ctrlPr>
                      </m:sSubPr>
                      <m:e>
                        <m:r>
                          <a:rPr lang="es-EC" i="1">
                            <a:latin typeface="Cambria Math"/>
                          </a:rPr>
                          <m:t>𝐷</m:t>
                        </m:r>
                      </m:e>
                      <m:sub>
                        <m:r>
                          <a:rPr lang="es-EC" i="1">
                            <a:latin typeface="Cambria Math"/>
                          </a:rPr>
                          <m:t>2</m:t>
                        </m:r>
                      </m:sub>
                    </m:sSub>
                  </m:oMath>
                </a14:m>
                <a:r>
                  <a:rPr lang="es-EC" dirty="0"/>
                  <a:t> </a:t>
                </a:r>
                <a:r>
                  <a:rPr lang="es-EC" b="1" dirty="0" smtClean="0"/>
                  <a:t>Ecuación </a:t>
                </a:r>
              </a:p>
              <a:p>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𝐷</m:t>
                          </m:r>
                        </m:e>
                        <m:sub>
                          <m:r>
                            <a:rPr lang="es-EC" i="1">
                              <a:latin typeface="Cambria Math"/>
                            </a:rPr>
                            <m:t>1</m:t>
                          </m:r>
                        </m:sub>
                      </m:sSub>
                      <m:r>
                        <a:rPr lang="es-EC" i="1">
                          <a:latin typeface="Cambria Math"/>
                        </a:rPr>
                        <m:t>:</m:t>
                      </m:r>
                      <m:r>
                        <a:rPr lang="es-EC" i="1">
                          <a:latin typeface="Cambria Math"/>
                        </a:rPr>
                        <m:t>𝑁</m:t>
                      </m:r>
                      <m:r>
                        <a:rPr lang="es-EC" i="1">
                          <a:latin typeface="Cambria Math"/>
                        </a:rPr>
                        <m:t>° </m:t>
                      </m:r>
                      <m:r>
                        <a:rPr lang="es-EC" i="1">
                          <a:latin typeface="Cambria Math"/>
                        </a:rPr>
                        <m:t>𝑑𝑖𝑒𝑛𝑡𝑒𝑠</m:t>
                      </m:r>
                      <m:r>
                        <a:rPr lang="es-EC" i="1">
                          <a:latin typeface="Cambria Math"/>
                        </a:rPr>
                        <m:t> </m:t>
                      </m:r>
                      <m:r>
                        <a:rPr lang="es-EC" i="1">
                          <a:latin typeface="Cambria Math"/>
                        </a:rPr>
                        <m:t>𝑝𝑖</m:t>
                      </m:r>
                      <m:r>
                        <a:rPr lang="es-EC" i="1">
                          <a:latin typeface="Cambria Math"/>
                        </a:rPr>
                        <m:t>ñ</m:t>
                      </m:r>
                      <m:r>
                        <a:rPr lang="es-EC" i="1">
                          <a:latin typeface="Cambria Math"/>
                        </a:rPr>
                        <m:t>𝑜𝑛</m:t>
                      </m:r>
                      <m:r>
                        <a:rPr lang="es-EC" i="1">
                          <a:latin typeface="Cambria Math"/>
                        </a:rPr>
                        <m:t> </m:t>
                      </m:r>
                      <m:r>
                        <a:rPr lang="es-EC" i="1">
                          <a:latin typeface="Cambria Math"/>
                        </a:rPr>
                        <m:t>𝑐𝑜𝑛𝑑𝑢𝑐𝑡𝑜𝑟</m:t>
                      </m:r>
                    </m:oMath>
                    <m:oMath xmlns:m="http://schemas.openxmlformats.org/officeDocument/2006/math">
                      <m:sSub>
                        <m:sSubPr>
                          <m:ctrlPr>
                            <a:rPr lang="es-EC" i="1">
                              <a:latin typeface="Cambria Math"/>
                            </a:rPr>
                          </m:ctrlPr>
                        </m:sSubPr>
                        <m:e>
                          <m:r>
                            <a:rPr lang="es-EC" i="1">
                              <a:latin typeface="Cambria Math"/>
                            </a:rPr>
                            <m:t>𝐷</m:t>
                          </m:r>
                        </m:e>
                        <m:sub>
                          <m:r>
                            <a:rPr lang="es-EC" i="1">
                              <a:latin typeface="Cambria Math"/>
                            </a:rPr>
                            <m:t>2</m:t>
                          </m:r>
                        </m:sub>
                      </m:sSub>
                      <m:r>
                        <a:rPr lang="es-EC" i="1">
                          <a:latin typeface="Cambria Math"/>
                        </a:rPr>
                        <m:t>:</m:t>
                      </m:r>
                      <m:r>
                        <a:rPr lang="es-EC" i="1">
                          <a:latin typeface="Cambria Math"/>
                        </a:rPr>
                        <m:t>𝑁</m:t>
                      </m:r>
                      <m:r>
                        <a:rPr lang="es-EC" i="1">
                          <a:latin typeface="Cambria Math"/>
                        </a:rPr>
                        <m:t>° </m:t>
                      </m:r>
                      <m:r>
                        <a:rPr lang="es-EC" i="1">
                          <a:latin typeface="Cambria Math"/>
                        </a:rPr>
                        <m:t>𝑑𝑖𝑒𝑛𝑡𝑒𝑠</m:t>
                      </m:r>
                      <m:r>
                        <a:rPr lang="es-EC" i="1">
                          <a:latin typeface="Cambria Math"/>
                        </a:rPr>
                        <m:t> </m:t>
                      </m:r>
                      <m:r>
                        <a:rPr lang="es-EC" i="1">
                          <a:latin typeface="Cambria Math"/>
                        </a:rPr>
                        <m:t>𝑝𝑖</m:t>
                      </m:r>
                      <m:r>
                        <a:rPr lang="es-EC" i="1">
                          <a:latin typeface="Cambria Math"/>
                        </a:rPr>
                        <m:t>ñ</m:t>
                      </m:r>
                      <m:r>
                        <a:rPr lang="es-EC" i="1">
                          <a:latin typeface="Cambria Math"/>
                        </a:rPr>
                        <m:t>𝑜𝑛</m:t>
                      </m:r>
                      <m:r>
                        <a:rPr lang="es-EC" i="1">
                          <a:latin typeface="Cambria Math"/>
                        </a:rPr>
                        <m:t> </m:t>
                      </m:r>
                      <m:r>
                        <a:rPr lang="es-EC" i="1">
                          <a:latin typeface="Cambria Math"/>
                        </a:rPr>
                        <m:t>𝑐𝑜𝑛𝑑𝑢𝑐𝑖𝑑𝑜</m:t>
                      </m:r>
                    </m:oMath>
                    <m:oMath xmlns:m="http://schemas.openxmlformats.org/officeDocument/2006/math">
                      <m:sSub>
                        <m:sSubPr>
                          <m:ctrlPr>
                            <a:rPr lang="es-EC" i="1">
                              <a:latin typeface="Cambria Math"/>
                            </a:rPr>
                          </m:ctrlPr>
                        </m:sSubPr>
                        <m:e>
                          <m:r>
                            <a:rPr lang="es-EC" i="1">
                              <a:latin typeface="Cambria Math"/>
                            </a:rPr>
                            <m:t>𝑁</m:t>
                          </m:r>
                        </m:e>
                        <m:sub>
                          <m:r>
                            <a:rPr lang="es-EC" i="1">
                              <a:latin typeface="Cambria Math"/>
                            </a:rPr>
                            <m:t>1</m:t>
                          </m:r>
                        </m:sub>
                      </m:sSub>
                      <m:r>
                        <a:rPr lang="es-EC" i="1">
                          <a:latin typeface="Cambria Math"/>
                        </a:rPr>
                        <m:t>:</m:t>
                      </m:r>
                      <m:r>
                        <a:rPr lang="es-EC" i="1">
                          <a:latin typeface="Cambria Math"/>
                        </a:rPr>
                        <m:t>𝑣𝑒𝑙𝑜𝑐𝑖𝑑𝑎𝑑</m:t>
                      </m:r>
                      <m:r>
                        <a:rPr lang="es-EC" i="1">
                          <a:latin typeface="Cambria Math"/>
                        </a:rPr>
                        <m:t> </m:t>
                      </m:r>
                      <m:r>
                        <a:rPr lang="es-EC" i="1">
                          <a:latin typeface="Cambria Math"/>
                        </a:rPr>
                        <m:t>𝑑𝑒</m:t>
                      </m:r>
                      <m:r>
                        <a:rPr lang="es-EC" i="1">
                          <a:latin typeface="Cambria Math"/>
                        </a:rPr>
                        <m:t> </m:t>
                      </m:r>
                      <m:r>
                        <a:rPr lang="es-EC" i="1">
                          <a:latin typeface="Cambria Math"/>
                        </a:rPr>
                        <m:t>𝑔𝑖𝑟𝑜</m:t>
                      </m:r>
                      <m:r>
                        <a:rPr lang="es-EC" i="1">
                          <a:latin typeface="Cambria Math"/>
                        </a:rPr>
                        <m:t> </m:t>
                      </m:r>
                      <m:r>
                        <a:rPr lang="es-EC" i="1">
                          <a:latin typeface="Cambria Math"/>
                        </a:rPr>
                        <m:t>𝑝𝑖</m:t>
                      </m:r>
                      <m:r>
                        <a:rPr lang="es-EC" i="1">
                          <a:latin typeface="Cambria Math"/>
                        </a:rPr>
                        <m:t>ñ</m:t>
                      </m:r>
                      <m:r>
                        <a:rPr lang="es-EC" i="1">
                          <a:latin typeface="Cambria Math"/>
                        </a:rPr>
                        <m:t>𝑜𝑛</m:t>
                      </m:r>
                      <m:r>
                        <a:rPr lang="es-EC" i="1">
                          <a:latin typeface="Cambria Math"/>
                        </a:rPr>
                        <m:t> </m:t>
                      </m:r>
                      <m:r>
                        <a:rPr lang="es-EC" i="1">
                          <a:latin typeface="Cambria Math"/>
                        </a:rPr>
                        <m:t>𝑐𝑜𝑛𝑑𝑢𝑐𝑡𝑜𝑟</m:t>
                      </m:r>
                    </m:oMath>
                    <m:oMath xmlns:m="http://schemas.openxmlformats.org/officeDocument/2006/math">
                      <m:sSub>
                        <m:sSubPr>
                          <m:ctrlPr>
                            <a:rPr lang="es-EC" i="1">
                              <a:latin typeface="Cambria Math"/>
                            </a:rPr>
                          </m:ctrlPr>
                        </m:sSubPr>
                        <m:e>
                          <m:r>
                            <a:rPr lang="es-EC" i="1">
                              <a:latin typeface="Cambria Math"/>
                            </a:rPr>
                            <m:t>𝑁</m:t>
                          </m:r>
                        </m:e>
                        <m:sub>
                          <m:r>
                            <a:rPr lang="es-EC" i="1">
                              <a:latin typeface="Cambria Math"/>
                            </a:rPr>
                            <m:t>2</m:t>
                          </m:r>
                        </m:sub>
                      </m:sSub>
                      <m:r>
                        <a:rPr lang="es-EC" i="1">
                          <a:latin typeface="Cambria Math"/>
                        </a:rPr>
                        <m:t>:</m:t>
                      </m:r>
                      <m:r>
                        <a:rPr lang="es-EC" i="1">
                          <a:latin typeface="Cambria Math"/>
                        </a:rPr>
                        <m:t>𝑣𝑒𝑙𝑜𝑐𝑖𝑑𝑎𝑑</m:t>
                      </m:r>
                      <m:r>
                        <a:rPr lang="es-EC" i="1">
                          <a:latin typeface="Cambria Math"/>
                        </a:rPr>
                        <m:t> </m:t>
                      </m:r>
                      <m:r>
                        <a:rPr lang="es-EC" i="1">
                          <a:latin typeface="Cambria Math"/>
                        </a:rPr>
                        <m:t>𝑑𝑒</m:t>
                      </m:r>
                      <m:r>
                        <a:rPr lang="es-EC" i="1">
                          <a:latin typeface="Cambria Math"/>
                        </a:rPr>
                        <m:t> </m:t>
                      </m:r>
                      <m:r>
                        <a:rPr lang="es-EC" i="1">
                          <a:latin typeface="Cambria Math"/>
                        </a:rPr>
                        <m:t>𝑔𝑖𝑟𝑜</m:t>
                      </m:r>
                      <m:r>
                        <a:rPr lang="es-EC" i="1">
                          <a:latin typeface="Cambria Math"/>
                        </a:rPr>
                        <m:t> </m:t>
                      </m:r>
                      <m:r>
                        <a:rPr lang="es-EC" i="1">
                          <a:latin typeface="Cambria Math"/>
                        </a:rPr>
                        <m:t>𝑝𝑖</m:t>
                      </m:r>
                      <m:r>
                        <a:rPr lang="es-EC" i="1">
                          <a:latin typeface="Cambria Math"/>
                        </a:rPr>
                        <m:t>ñ</m:t>
                      </m:r>
                      <m:r>
                        <a:rPr lang="es-EC" i="1">
                          <a:latin typeface="Cambria Math"/>
                        </a:rPr>
                        <m:t>𝑜𝑛</m:t>
                      </m:r>
                      <m:r>
                        <a:rPr lang="es-EC" i="1">
                          <a:latin typeface="Cambria Math"/>
                        </a:rPr>
                        <m:t> </m:t>
                      </m:r>
                      <m:r>
                        <a:rPr lang="es-EC" i="1">
                          <a:latin typeface="Cambria Math"/>
                        </a:rPr>
                        <m:t>𝑐𝑜𝑛𝑑𝑢𝑐𝑖𝑑𝑜</m:t>
                      </m:r>
                      <m:r>
                        <a:rPr lang="es-EC" i="1">
                          <a:latin typeface="Cambria Math"/>
                        </a:rPr>
                        <m:t> </m:t>
                      </m:r>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611560" y="3140968"/>
                <a:ext cx="4572000" cy="1754326"/>
              </a:xfrm>
              <a:prstGeom prst="rect">
                <a:avLst/>
              </a:prstGeom>
              <a:blipFill rotWithShape="1">
                <a:blip r:embed="rId2"/>
                <a:stretch>
                  <a:fillRect t="-1736" b="-208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2051720" y="5085184"/>
                <a:ext cx="4572000" cy="646331"/>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EC" i="1">
                          <a:latin typeface="Cambria Math"/>
                        </a:rPr>
                        <m:t>190 </m:t>
                      </m:r>
                      <m:r>
                        <a:rPr lang="es-EC" i="1">
                          <a:latin typeface="Cambria Math"/>
                        </a:rPr>
                        <m:t>𝑟𝑝𝑚</m:t>
                      </m:r>
                      <m:r>
                        <a:rPr lang="es-EC" i="1">
                          <a:latin typeface="Cambria Math"/>
                        </a:rPr>
                        <m:t>∗8 </m:t>
                      </m:r>
                      <m:r>
                        <a:rPr lang="es-EC" i="1">
                          <a:latin typeface="Cambria Math"/>
                        </a:rPr>
                        <m:t>𝑑𝑖𝑒𝑛𝑡𝑒𝑠</m:t>
                      </m:r>
                      <m:r>
                        <a:rPr lang="es-EC" i="1">
                          <a:latin typeface="Cambria Math"/>
                        </a:rPr>
                        <m:t>=</m:t>
                      </m:r>
                      <m:sSub>
                        <m:sSubPr>
                          <m:ctrlPr>
                            <a:rPr lang="es-EC" i="1">
                              <a:latin typeface="Cambria Math"/>
                            </a:rPr>
                          </m:ctrlPr>
                        </m:sSubPr>
                        <m:e>
                          <m:r>
                            <a:rPr lang="es-EC" i="1">
                              <a:latin typeface="Cambria Math"/>
                            </a:rPr>
                            <m:t>𝑁</m:t>
                          </m:r>
                        </m:e>
                        <m:sub>
                          <m:r>
                            <a:rPr lang="es-EC" i="1">
                              <a:latin typeface="Cambria Math"/>
                            </a:rPr>
                            <m:t>2</m:t>
                          </m:r>
                        </m:sub>
                      </m:sSub>
                      <m:r>
                        <a:rPr lang="es-EC" i="1">
                          <a:latin typeface="Cambria Math"/>
                        </a:rPr>
                        <m:t>∗19 </m:t>
                      </m:r>
                      <m:r>
                        <a:rPr lang="es-EC" i="1">
                          <a:latin typeface="Cambria Math"/>
                        </a:rPr>
                        <m:t>𝑑𝑖𝑒𝑛𝑡𝑒𝑠</m:t>
                      </m:r>
                    </m:oMath>
                    <m:oMath xmlns:m="http://schemas.openxmlformats.org/officeDocument/2006/math">
                      <m:sSub>
                        <m:sSubPr>
                          <m:ctrlPr>
                            <a:rPr lang="es-EC" i="1">
                              <a:latin typeface="Cambria Math"/>
                            </a:rPr>
                          </m:ctrlPr>
                        </m:sSubPr>
                        <m:e>
                          <m:r>
                            <a:rPr lang="es-EC" i="1">
                              <a:latin typeface="Cambria Math"/>
                            </a:rPr>
                            <m:t>𝑁</m:t>
                          </m:r>
                        </m:e>
                        <m:sub>
                          <m:r>
                            <a:rPr lang="es-EC" i="1">
                              <a:latin typeface="Cambria Math"/>
                            </a:rPr>
                            <m:t>2</m:t>
                          </m:r>
                        </m:sub>
                      </m:sSub>
                      <m:r>
                        <a:rPr lang="es-EC" i="1">
                          <a:latin typeface="Cambria Math"/>
                        </a:rPr>
                        <m:t>=80 </m:t>
                      </m:r>
                      <m:r>
                        <a:rPr lang="es-EC" i="1">
                          <a:latin typeface="Cambria Math"/>
                        </a:rPr>
                        <m:t>𝑟𝑝𝑚</m:t>
                      </m:r>
                    </m:oMath>
                  </m:oMathPara>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2051720" y="5085184"/>
                <a:ext cx="4572000" cy="646331"/>
              </a:xfrm>
              <a:prstGeom prst="rect">
                <a:avLst/>
              </a:prstGeom>
              <a:blipFill rotWithShape="1">
                <a:blip r:embed="rId3"/>
                <a:stretch>
                  <a:fillRect b="-377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2051720" y="5901682"/>
                <a:ext cx="4572000" cy="646331"/>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EC" i="1">
                          <a:latin typeface="Cambria Math"/>
                        </a:rPr>
                        <m:t>80</m:t>
                      </m:r>
                      <m:r>
                        <a:rPr lang="es-EC" i="1">
                          <a:latin typeface="Cambria Math"/>
                        </a:rPr>
                        <m:t>𝑟𝑝𝑚</m:t>
                      </m:r>
                      <m:r>
                        <a:rPr lang="es-EC" i="1">
                          <a:latin typeface="Cambria Math"/>
                        </a:rPr>
                        <m:t>∗9</m:t>
                      </m:r>
                      <m:r>
                        <a:rPr lang="es-EC" i="1">
                          <a:latin typeface="Cambria Math"/>
                        </a:rPr>
                        <m:t>𝑑𝑖𝑒𝑛𝑡𝑒𝑠</m:t>
                      </m:r>
                      <m:r>
                        <a:rPr lang="es-EC" i="1">
                          <a:latin typeface="Cambria Math"/>
                        </a:rPr>
                        <m:t>=</m:t>
                      </m:r>
                      <m:sSub>
                        <m:sSubPr>
                          <m:ctrlPr>
                            <a:rPr lang="es-EC" i="1">
                              <a:latin typeface="Cambria Math"/>
                            </a:rPr>
                          </m:ctrlPr>
                        </m:sSubPr>
                        <m:e>
                          <m:r>
                            <a:rPr lang="es-EC" i="1">
                              <a:latin typeface="Cambria Math"/>
                            </a:rPr>
                            <m:t>𝑁</m:t>
                          </m:r>
                        </m:e>
                        <m:sub>
                          <m:r>
                            <a:rPr lang="es-EC" i="1">
                              <a:latin typeface="Cambria Math"/>
                            </a:rPr>
                            <m:t>4</m:t>
                          </m:r>
                        </m:sub>
                      </m:sSub>
                      <m:r>
                        <a:rPr lang="es-EC" i="1">
                          <a:latin typeface="Cambria Math"/>
                        </a:rPr>
                        <m:t>∗34 </m:t>
                      </m:r>
                      <m:r>
                        <a:rPr lang="es-EC" i="1">
                          <a:latin typeface="Cambria Math"/>
                        </a:rPr>
                        <m:t>𝑑𝑖𝑒𝑛𝑡𝑒𝑠</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𝑁</m:t>
                          </m:r>
                        </m:e>
                        <m:sub>
                          <m:r>
                            <a:rPr lang="es-EC" i="1">
                              <a:latin typeface="Cambria Math"/>
                            </a:rPr>
                            <m:t>4</m:t>
                          </m:r>
                        </m:sub>
                      </m:sSub>
                      <m:r>
                        <a:rPr lang="es-EC" i="1">
                          <a:latin typeface="Cambria Math"/>
                        </a:rPr>
                        <m:t>=21 </m:t>
                      </m:r>
                      <m:r>
                        <a:rPr lang="es-EC" i="1">
                          <a:latin typeface="Cambria Math"/>
                        </a:rPr>
                        <m:t>𝑟𝑝𝑚</m:t>
                      </m:r>
                      <m:r>
                        <a:rPr lang="es-EC" i="1">
                          <a:latin typeface="Cambria Math"/>
                        </a:rPr>
                        <m:t> </m:t>
                      </m:r>
                    </m:oMath>
                  </m:oMathPara>
                </a14:m>
                <a:endParaRPr lang="es-EC" dirty="0"/>
              </a:p>
            </p:txBody>
          </p:sp>
        </mc:Choice>
        <mc:Fallback xmlns="">
          <p:sp>
            <p:nvSpPr>
              <p:cNvPr id="8" name="7 Rectángulo"/>
              <p:cNvSpPr>
                <a:spLocks noRot="1" noChangeAspect="1" noMove="1" noResize="1" noEditPoints="1" noAdjustHandles="1" noChangeArrowheads="1" noChangeShapeType="1" noTextEdit="1"/>
              </p:cNvSpPr>
              <p:nvPr/>
            </p:nvSpPr>
            <p:spPr>
              <a:xfrm>
                <a:off x="2051720" y="5901682"/>
                <a:ext cx="4572000" cy="646331"/>
              </a:xfrm>
              <a:prstGeom prst="rect">
                <a:avLst/>
              </a:prstGeom>
              <a:blipFill rotWithShape="1">
                <a:blip r:embed="rId4"/>
                <a:stretch>
                  <a:fillRect b="-3774"/>
                </a:stretch>
              </a:blipFill>
            </p:spPr>
            <p:txBody>
              <a:bodyPr/>
              <a:lstStyle/>
              <a:p>
                <a:r>
                  <a:rPr lang="es-EC">
                    <a:noFill/>
                  </a:rPr>
                  <a:t> </a:t>
                </a:r>
              </a:p>
            </p:txBody>
          </p:sp>
        </mc:Fallback>
      </mc:AlternateContent>
      <p:pic>
        <p:nvPicPr>
          <p:cNvPr id="9" name="8 Imagen"/>
          <p:cNvPicPr/>
          <p:nvPr/>
        </p:nvPicPr>
        <p:blipFill rotWithShape="1">
          <a:blip r:embed="rId5"/>
          <a:srcRect l="55674" t="23330" r="29437" b="15846"/>
          <a:stretch/>
        </p:blipFill>
        <p:spPr bwMode="auto">
          <a:xfrm>
            <a:off x="7308304" y="3501009"/>
            <a:ext cx="1080120" cy="24006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11589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Calculo de velocidad de avance </a:t>
            </a:r>
            <a:endParaRPr lang="es-EC" dirty="0"/>
          </a:p>
        </p:txBody>
      </p:sp>
      <p:sp>
        <p:nvSpPr>
          <p:cNvPr id="3" name="2 Marcador de contenido"/>
          <p:cNvSpPr>
            <a:spLocks noGrp="1"/>
          </p:cNvSpPr>
          <p:nvPr>
            <p:ph idx="1"/>
          </p:nvPr>
        </p:nvSpPr>
        <p:spPr/>
        <p:txBody>
          <a:bodyPr>
            <a:normAutofit/>
          </a:bodyPr>
          <a:lstStyle/>
          <a:p>
            <a:r>
              <a:rPr lang="es-EC" sz="2000" dirty="0" smtClean="0"/>
              <a:t>La </a:t>
            </a:r>
            <a:r>
              <a:rPr lang="es-EC" sz="2000" dirty="0"/>
              <a:t>velocidad de avance </a:t>
            </a:r>
            <a:r>
              <a:rPr lang="es-EC" sz="2000" dirty="0" smtClean="0"/>
              <a:t> se da a través de la </a:t>
            </a:r>
            <a:r>
              <a:rPr lang="es-EC" sz="2000" dirty="0"/>
              <a:t>velocidad de la cadena de la segunda reducción.</a:t>
            </a:r>
          </a:p>
          <a:p>
            <a:r>
              <a:rPr lang="es-EC" sz="2000" dirty="0"/>
              <a:t>La velocidad  de la cadena </a:t>
            </a:r>
            <a:r>
              <a:rPr lang="es-EC" sz="2000" dirty="0" smtClean="0"/>
              <a:t>en </a:t>
            </a:r>
            <a:r>
              <a:rPr lang="es-EC" sz="2000" dirty="0"/>
              <a:t>pies por minuto </a:t>
            </a:r>
            <a:r>
              <a:rPr lang="es-EC" sz="2000" dirty="0" smtClean="0"/>
              <a:t>e</a:t>
            </a:r>
            <a:endParaRPr lang="es-EC" sz="2000" dirty="0"/>
          </a:p>
        </p:txBody>
      </p:sp>
      <mc:AlternateContent xmlns:mc="http://schemas.openxmlformats.org/markup-compatibility/2006" xmlns:a14="http://schemas.microsoft.com/office/drawing/2010/main">
        <mc:Choice Requires="a14">
          <p:sp>
            <p:nvSpPr>
              <p:cNvPr id="4" name="3 Rectángulo"/>
              <p:cNvSpPr/>
              <p:nvPr/>
            </p:nvSpPr>
            <p:spPr>
              <a:xfrm>
                <a:off x="3537935" y="3124397"/>
                <a:ext cx="2068130" cy="6092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𝑣</m:t>
                          </m:r>
                        </m:e>
                        <m:sub>
                          <m:r>
                            <a:rPr lang="es-EC" i="1">
                              <a:latin typeface="Cambria Math"/>
                            </a:rPr>
                            <m:t>𝑐</m:t>
                          </m:r>
                        </m:sub>
                      </m:sSub>
                      <m:r>
                        <a:rPr lang="es-EC" i="1">
                          <a:latin typeface="Cambria Math"/>
                        </a:rPr>
                        <m:t>= </m:t>
                      </m:r>
                      <m:f>
                        <m:fPr>
                          <m:ctrlPr>
                            <a:rPr lang="es-EC" i="1">
                              <a:latin typeface="Cambria Math"/>
                            </a:rPr>
                          </m:ctrlPr>
                        </m:fPr>
                        <m:num>
                          <m:r>
                            <a:rPr lang="es-EC" i="1">
                              <a:latin typeface="Cambria Math"/>
                            </a:rPr>
                            <m:t>𝑁𝑝</m:t>
                          </m:r>
                          <m:r>
                            <a:rPr lang="es-EC" i="1">
                              <a:latin typeface="Cambria Math"/>
                            </a:rPr>
                            <m:t> </m:t>
                          </m:r>
                          <m:r>
                            <a:rPr lang="es-EC" i="1">
                              <a:latin typeface="Cambria Math"/>
                            </a:rPr>
                            <m:t>𝑛</m:t>
                          </m:r>
                        </m:num>
                        <m:den>
                          <m:r>
                            <a:rPr lang="es-EC" i="1">
                              <a:latin typeface="Cambria Math"/>
                            </a:rPr>
                            <m:t> 12</m:t>
                          </m:r>
                        </m:den>
                      </m:f>
                      <m:r>
                        <a:rPr lang="es-EC" i="1">
                          <a:latin typeface="Cambria Math"/>
                        </a:rPr>
                        <m:t>   (</m:t>
                      </m:r>
                      <m:r>
                        <a:rPr lang="es-EC" i="1">
                          <a:latin typeface="Cambria Math"/>
                        </a:rPr>
                        <m:t>𝑖𝑝𝑚</m:t>
                      </m:r>
                      <m:r>
                        <a:rPr lang="es-EC" i="1">
                          <a:latin typeface="Cambria Math"/>
                        </a:rPr>
                        <m:t>)</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3537935" y="3124397"/>
                <a:ext cx="2068130" cy="609206"/>
              </a:xfrm>
              <a:prstGeom prst="rect">
                <a:avLst/>
              </a:prstGeom>
              <a:blipFill rotWithShape="1">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2438020" y="4077072"/>
                <a:ext cx="4572000" cy="195957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EC" i="1">
                          <a:latin typeface="Cambria Math"/>
                        </a:rPr>
                        <m:t>𝑁</m:t>
                      </m:r>
                      <m:r>
                        <a:rPr lang="es-EC" i="1">
                          <a:latin typeface="Cambria Math"/>
                        </a:rPr>
                        <m:t>=</m:t>
                      </m:r>
                      <m:r>
                        <a:rPr lang="es-EC" i="1">
                          <a:latin typeface="Cambria Math"/>
                        </a:rPr>
                        <m:t>𝑛</m:t>
                      </m:r>
                      <m:r>
                        <a:rPr lang="es-EC" i="1">
                          <a:latin typeface="Cambria Math"/>
                        </a:rPr>
                        <m:t>ú</m:t>
                      </m:r>
                      <m:r>
                        <a:rPr lang="es-EC" i="1">
                          <a:latin typeface="Cambria Math"/>
                        </a:rPr>
                        <m:t>𝑚𝑒𝑟𝑜</m:t>
                      </m:r>
                      <m:r>
                        <a:rPr lang="es-EC" i="1">
                          <a:latin typeface="Cambria Math"/>
                        </a:rPr>
                        <m:t> </m:t>
                      </m:r>
                      <m:r>
                        <a:rPr lang="es-EC" i="1">
                          <a:latin typeface="Cambria Math"/>
                        </a:rPr>
                        <m:t>𝑑𝑒</m:t>
                      </m:r>
                      <m:r>
                        <a:rPr lang="es-EC" i="1">
                          <a:latin typeface="Cambria Math"/>
                        </a:rPr>
                        <m:t> </m:t>
                      </m:r>
                      <m:r>
                        <a:rPr lang="es-EC" i="1">
                          <a:latin typeface="Cambria Math"/>
                        </a:rPr>
                        <m:t>𝑑𝑖𝑒𝑛𝑡𝑒𝑠</m:t>
                      </m:r>
                      <m:r>
                        <a:rPr lang="es-EC" i="1">
                          <a:latin typeface="Cambria Math"/>
                        </a:rPr>
                        <m:t> </m:t>
                      </m:r>
                      <m:r>
                        <a:rPr lang="es-EC" i="1">
                          <a:latin typeface="Cambria Math"/>
                        </a:rPr>
                        <m:t>𝑑𝑒</m:t>
                      </m:r>
                      <m:r>
                        <a:rPr lang="es-EC" i="1">
                          <a:latin typeface="Cambria Math"/>
                        </a:rPr>
                        <m:t> </m:t>
                      </m:r>
                      <m:r>
                        <a:rPr lang="es-EC" i="1">
                          <a:latin typeface="Cambria Math"/>
                        </a:rPr>
                        <m:t>𝑙𝑎</m:t>
                      </m:r>
                      <m:r>
                        <a:rPr lang="es-EC" i="1">
                          <a:latin typeface="Cambria Math"/>
                        </a:rPr>
                        <m:t> </m:t>
                      </m:r>
                      <m:r>
                        <a:rPr lang="es-EC" i="1">
                          <a:latin typeface="Cambria Math"/>
                        </a:rPr>
                        <m:t>𝑐𝑎𝑡𝑎𝑙𝑖𝑛𝑎</m:t>
                      </m:r>
                      <m:r>
                        <a:rPr lang="es-EC" i="1">
                          <a:latin typeface="Cambria Math"/>
                        </a:rPr>
                        <m:t> </m:t>
                      </m:r>
                    </m:oMath>
                    <m:oMath xmlns:m="http://schemas.openxmlformats.org/officeDocument/2006/math">
                      <m:r>
                        <a:rPr lang="es-EC" i="1">
                          <a:latin typeface="Cambria Math"/>
                        </a:rPr>
                        <m:t>𝑛</m:t>
                      </m:r>
                      <m:r>
                        <a:rPr lang="es-EC" i="1">
                          <a:latin typeface="Cambria Math"/>
                        </a:rPr>
                        <m:t>=</m:t>
                      </m:r>
                      <m:r>
                        <a:rPr lang="es-EC" i="1">
                          <a:latin typeface="Cambria Math"/>
                        </a:rPr>
                        <m:t>𝑣𝑒𝑙𝑜𝑐𝑖𝑑𝑎𝑑</m:t>
                      </m:r>
                      <m:r>
                        <a:rPr lang="es-EC" i="1">
                          <a:latin typeface="Cambria Math"/>
                        </a:rPr>
                        <m:t> </m:t>
                      </m:r>
                      <m:r>
                        <a:rPr lang="es-EC" i="1">
                          <a:latin typeface="Cambria Math"/>
                        </a:rPr>
                        <m:t>𝑎𝑛𝑔𝑢𝑙𝑎𝑟</m:t>
                      </m:r>
                      <m:r>
                        <a:rPr lang="es-EC" i="1">
                          <a:latin typeface="Cambria Math"/>
                        </a:rPr>
                        <m:t> </m:t>
                      </m:r>
                      <m:r>
                        <a:rPr lang="es-EC" i="1">
                          <a:latin typeface="Cambria Math"/>
                        </a:rPr>
                        <m:t>𝑐𝑎𝑡𝑎𝑙𝑖𝑛𝑎</m:t>
                      </m:r>
                      <m:r>
                        <a:rPr lang="es-EC" i="1">
                          <a:latin typeface="Cambria Math"/>
                        </a:rPr>
                        <m:t>, </m:t>
                      </m:r>
                      <m:r>
                        <a:rPr lang="es-EC" i="1">
                          <a:latin typeface="Cambria Math"/>
                        </a:rPr>
                        <m:t>𝑟𝑝𝑚</m:t>
                      </m:r>
                      <m:r>
                        <a:rPr lang="es-EC" i="1">
                          <a:latin typeface="Cambria Math"/>
                        </a:rPr>
                        <m:t> </m:t>
                      </m:r>
                    </m:oMath>
                    <m:oMath xmlns:m="http://schemas.openxmlformats.org/officeDocument/2006/math">
                      <m:r>
                        <a:rPr lang="es-EC" i="1">
                          <a:latin typeface="Cambria Math"/>
                        </a:rPr>
                        <m:t>𝑝</m:t>
                      </m:r>
                      <m:r>
                        <a:rPr lang="es-EC" i="1">
                          <a:latin typeface="Cambria Math"/>
                        </a:rPr>
                        <m:t>=</m:t>
                      </m:r>
                      <m:r>
                        <a:rPr lang="es-EC" i="1">
                          <a:latin typeface="Cambria Math"/>
                        </a:rPr>
                        <m:t>𝑝𝑎𝑠𝑜</m:t>
                      </m:r>
                      <m:r>
                        <a:rPr lang="es-EC" i="1">
                          <a:latin typeface="Cambria Math"/>
                        </a:rPr>
                        <m:t> </m:t>
                      </m:r>
                      <m:r>
                        <a:rPr lang="es-EC" i="1">
                          <a:latin typeface="Cambria Math"/>
                        </a:rPr>
                        <m:t>𝑑𝑒</m:t>
                      </m:r>
                      <m:r>
                        <a:rPr lang="es-EC" i="1">
                          <a:latin typeface="Cambria Math"/>
                        </a:rPr>
                        <m:t> </m:t>
                      </m:r>
                      <m:r>
                        <a:rPr lang="es-EC" i="1">
                          <a:latin typeface="Cambria Math"/>
                        </a:rPr>
                        <m:t>𝑙𝑎</m:t>
                      </m:r>
                      <m:r>
                        <a:rPr lang="es-EC" i="1">
                          <a:latin typeface="Cambria Math"/>
                        </a:rPr>
                        <m:t> </m:t>
                      </m:r>
                      <m:r>
                        <a:rPr lang="es-EC" i="1">
                          <a:latin typeface="Cambria Math"/>
                        </a:rPr>
                        <m:t>𝑐𝑎𝑑𝑒𝑛𝑎</m:t>
                      </m:r>
                      <m:r>
                        <a:rPr lang="es-EC" i="1">
                          <a:latin typeface="Cambria Math"/>
                        </a:rPr>
                        <m:t>, </m:t>
                      </m:r>
                      <m:r>
                        <a:rPr lang="es-EC" i="1">
                          <a:latin typeface="Cambria Math"/>
                        </a:rPr>
                        <m:t>𝑝𝑢𝑙𝑔</m:t>
                      </m:r>
                      <m:r>
                        <a:rPr lang="es-EC" i="1">
                          <a:latin typeface="Cambria Math"/>
                        </a:rPr>
                        <m:t>  </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n-US" i="1">
                              <a:latin typeface="Cambria Math"/>
                            </a:rPr>
                            <m:t>𝑣</m:t>
                          </m:r>
                        </m:e>
                        <m:sub>
                          <m:r>
                            <a:rPr lang="en-US" i="1">
                              <a:latin typeface="Cambria Math"/>
                            </a:rPr>
                            <m:t>𝑐</m:t>
                          </m:r>
                        </m:sub>
                      </m:sSub>
                      <m:r>
                        <a:rPr lang="en-US" i="1">
                          <a:latin typeface="Cambria Math"/>
                        </a:rPr>
                        <m:t>= </m:t>
                      </m:r>
                      <m:f>
                        <m:fPr>
                          <m:ctrlPr>
                            <a:rPr lang="es-EC" i="1">
                              <a:latin typeface="Cambria Math"/>
                            </a:rPr>
                          </m:ctrlPr>
                        </m:fPr>
                        <m:num>
                          <m:d>
                            <m:dPr>
                              <m:ctrlPr>
                                <a:rPr lang="es-EC" i="1">
                                  <a:latin typeface="Cambria Math"/>
                                </a:rPr>
                              </m:ctrlPr>
                            </m:dPr>
                            <m:e>
                              <m:r>
                                <a:rPr lang="en-US" i="1">
                                  <a:latin typeface="Cambria Math"/>
                                </a:rPr>
                                <m:t>34</m:t>
                              </m:r>
                            </m:e>
                          </m:d>
                          <m:r>
                            <a:rPr lang="en-US" i="1">
                              <a:latin typeface="Cambria Math"/>
                            </a:rPr>
                            <m:t>∗</m:t>
                          </m:r>
                          <m:d>
                            <m:dPr>
                              <m:ctrlPr>
                                <a:rPr lang="es-EC" i="1">
                                  <a:latin typeface="Cambria Math"/>
                                </a:rPr>
                              </m:ctrlPr>
                            </m:dPr>
                            <m:e>
                              <m:sSup>
                                <m:sSupPr>
                                  <m:ctrlPr>
                                    <a:rPr lang="es-EC" i="1">
                                      <a:latin typeface="Cambria Math"/>
                                    </a:rPr>
                                  </m:ctrlPr>
                                </m:sSupPr>
                                <m:e>
                                  <m:f>
                                    <m:fPr>
                                      <m:type m:val="skw"/>
                                      <m:ctrlPr>
                                        <a:rPr lang="es-EC" i="1">
                                          <a:latin typeface="Cambria Math"/>
                                        </a:rPr>
                                      </m:ctrlPr>
                                    </m:fPr>
                                    <m:num>
                                      <m:r>
                                        <a:rPr lang="en-US" i="1">
                                          <a:latin typeface="Cambria Math"/>
                                        </a:rPr>
                                        <m:t>1</m:t>
                                      </m:r>
                                    </m:num>
                                    <m:den>
                                      <m:r>
                                        <a:rPr lang="en-US" i="1">
                                          <a:latin typeface="Cambria Math"/>
                                        </a:rPr>
                                        <m:t>2</m:t>
                                      </m:r>
                                    </m:den>
                                  </m:f>
                                </m:e>
                                <m:sup>
                                  <m:r>
                                    <a:rPr lang="en-US" i="1">
                                      <a:latin typeface="Cambria Math"/>
                                    </a:rPr>
                                    <m:t>′′</m:t>
                                  </m:r>
                                </m:sup>
                              </m:sSup>
                            </m:e>
                          </m:d>
                          <m:r>
                            <a:rPr lang="en-US" i="1">
                              <a:latin typeface="Cambria Math"/>
                            </a:rPr>
                            <m:t>∗(21 </m:t>
                          </m:r>
                          <m:r>
                            <a:rPr lang="en-US" i="1">
                              <a:latin typeface="Cambria Math"/>
                            </a:rPr>
                            <m:t>𝑟𝑝𝑚</m:t>
                          </m:r>
                          <m:r>
                            <a:rPr lang="en-US" i="1">
                              <a:latin typeface="Cambria Math"/>
                            </a:rPr>
                            <m:t>)</m:t>
                          </m:r>
                        </m:num>
                        <m:den>
                          <m:r>
                            <a:rPr lang="en-US" i="1">
                              <a:latin typeface="Cambria Math"/>
                            </a:rPr>
                            <m:t>12</m:t>
                          </m:r>
                        </m:den>
                      </m:f>
                    </m:oMath>
                    <m:oMath xmlns:m="http://schemas.openxmlformats.org/officeDocument/2006/math">
                      <m:sSub>
                        <m:sSubPr>
                          <m:ctrlPr>
                            <a:rPr lang="es-EC" i="1">
                              <a:latin typeface="Cambria Math"/>
                            </a:rPr>
                          </m:ctrlPr>
                        </m:sSubPr>
                        <m:e>
                          <m:r>
                            <a:rPr lang="en-US" i="1">
                              <a:latin typeface="Cambria Math"/>
                            </a:rPr>
                            <m:t>𝑣</m:t>
                          </m:r>
                        </m:e>
                        <m:sub>
                          <m:r>
                            <a:rPr lang="en-US" i="1">
                              <a:latin typeface="Cambria Math"/>
                            </a:rPr>
                            <m:t>𝑐</m:t>
                          </m:r>
                        </m:sub>
                      </m:sSub>
                      <m:r>
                        <a:rPr lang="en-US" i="1">
                          <a:latin typeface="Cambria Math"/>
                        </a:rPr>
                        <m:t>=29,75 </m:t>
                      </m:r>
                      <m:r>
                        <a:rPr lang="en-US" i="1">
                          <a:latin typeface="Cambria Math"/>
                        </a:rPr>
                        <m:t>𝑖𝑝𝑚</m:t>
                      </m:r>
                      <m:r>
                        <a:rPr lang="en-US" i="1">
                          <a:latin typeface="Cambria Math"/>
                        </a:rPr>
                        <m:t> </m:t>
                      </m:r>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2438020" y="4077072"/>
                <a:ext cx="4572000" cy="1959575"/>
              </a:xfrm>
              <a:prstGeom prst="rect">
                <a:avLst/>
              </a:prstGeom>
              <a:blipFill rotWithShape="1">
                <a:blip r:embed="rId3"/>
                <a:stretch>
                  <a:fillRect b="-2181"/>
                </a:stretch>
              </a:blipFill>
            </p:spPr>
            <p:txBody>
              <a:bodyPr/>
              <a:lstStyle/>
              <a:p>
                <a:r>
                  <a:rPr lang="es-EC">
                    <a:noFill/>
                  </a:rPr>
                  <a:t> </a:t>
                </a:r>
              </a:p>
            </p:txBody>
          </p:sp>
        </mc:Fallback>
      </mc:AlternateContent>
    </p:spTree>
    <p:extLst>
      <p:ext uri="{BB962C8B-B14F-4D97-AF65-F5344CB8AC3E}">
        <p14:creationId xmlns:p14="http://schemas.microsoft.com/office/powerpoint/2010/main" val="13380452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Diseño del sistema de sujeción antorcha </a:t>
            </a:r>
            <a:endParaRPr lang="es-EC" dirty="0"/>
          </a:p>
        </p:txBody>
      </p:sp>
      <p:sp>
        <p:nvSpPr>
          <p:cNvPr id="3" name="2 Marcador de contenido"/>
          <p:cNvSpPr>
            <a:spLocks noGrp="1"/>
          </p:cNvSpPr>
          <p:nvPr>
            <p:ph idx="1"/>
          </p:nvPr>
        </p:nvSpPr>
        <p:spPr/>
        <p:txBody>
          <a:bodyPr/>
          <a:lstStyle/>
          <a:p>
            <a:r>
              <a:rPr lang="es-EC" sz="2000" dirty="0" smtClean="0"/>
              <a:t>Conocer </a:t>
            </a:r>
            <a:r>
              <a:rPr lang="es-EC" sz="2000" dirty="0"/>
              <a:t>los grados de libertad </a:t>
            </a:r>
            <a:endParaRPr lang="es-EC" sz="2000" dirty="0" smtClean="0"/>
          </a:p>
          <a:p>
            <a:r>
              <a:rPr lang="es-EC" sz="2000" dirty="0"/>
              <a:t>C</a:t>
            </a:r>
            <a:r>
              <a:rPr lang="es-EC" sz="2000" dirty="0" smtClean="0"/>
              <a:t>alcular  </a:t>
            </a:r>
            <a:r>
              <a:rPr lang="es-EC" sz="2000" dirty="0"/>
              <a:t>la carga tangencial sobre el diente del piñón/cremallera </a:t>
            </a:r>
            <a:endParaRPr lang="es-EC" sz="2000" dirty="0" smtClean="0"/>
          </a:p>
          <a:p>
            <a:r>
              <a:rPr lang="es-EC" sz="2000" dirty="0" smtClean="0"/>
              <a:t>Definir la </a:t>
            </a:r>
            <a:r>
              <a:rPr lang="es-EC" sz="2000" dirty="0"/>
              <a:t>velocidad de desplazamiento que en este caso es mínima. </a:t>
            </a:r>
          </a:p>
          <a:p>
            <a:endParaRPr lang="es-EC" dirty="0"/>
          </a:p>
        </p:txBody>
      </p:sp>
      <p:pic>
        <p:nvPicPr>
          <p:cNvPr id="4" name="0 Imagen"/>
          <p:cNvPicPr/>
          <p:nvPr/>
        </p:nvPicPr>
        <p:blipFill rotWithShape="1">
          <a:blip r:embed="rId2">
            <a:extLst>
              <a:ext uri="{28A0092B-C50C-407E-A947-70E740481C1C}">
                <a14:useLocalDpi xmlns:a14="http://schemas.microsoft.com/office/drawing/2010/main" val="0"/>
              </a:ext>
            </a:extLst>
          </a:blip>
          <a:srcRect l="2560" t="1416" r="18065" b="11084"/>
          <a:stretch/>
        </p:blipFill>
        <p:spPr bwMode="auto">
          <a:xfrm>
            <a:off x="3491880" y="2889003"/>
            <a:ext cx="2232248" cy="1872208"/>
          </a:xfrm>
          <a:prstGeom prst="rect">
            <a:avLst/>
          </a:prstGeom>
          <a:ln>
            <a:noFill/>
          </a:ln>
          <a:extLst>
            <a:ext uri="{53640926-AAD7-44D8-BBD7-CCE9431645EC}">
              <a14:shadowObscured xmlns:a14="http://schemas.microsoft.com/office/drawing/2010/main"/>
            </a:ext>
          </a:extLst>
        </p:spPr>
      </p:pic>
      <p:graphicFrame>
        <p:nvGraphicFramePr>
          <p:cNvPr id="5" name="4 Tabla"/>
          <p:cNvGraphicFramePr>
            <a:graphicFrameLocks noGrp="1"/>
          </p:cNvGraphicFramePr>
          <p:nvPr>
            <p:extLst>
              <p:ext uri="{D42A27DB-BD31-4B8C-83A1-F6EECF244321}">
                <p14:modId xmlns:p14="http://schemas.microsoft.com/office/powerpoint/2010/main" val="3051088285"/>
              </p:ext>
            </p:extLst>
          </p:nvPr>
        </p:nvGraphicFramePr>
        <p:xfrm>
          <a:off x="2123728" y="5013176"/>
          <a:ext cx="5343525" cy="841248"/>
        </p:xfrm>
        <a:graphic>
          <a:graphicData uri="http://schemas.openxmlformats.org/drawingml/2006/table">
            <a:tbl>
              <a:tblPr firstRow="1" firstCol="1" bandRow="1">
                <a:tableStyleId>{5C22544A-7EE6-4342-B048-85BDC9FD1C3A}</a:tableStyleId>
              </a:tblPr>
              <a:tblGrid>
                <a:gridCol w="1778635"/>
                <a:gridCol w="1793875"/>
                <a:gridCol w="1771015"/>
              </a:tblGrid>
              <a:tr h="59214">
                <a:tc>
                  <a:txBody>
                    <a:bodyPr/>
                    <a:lstStyle/>
                    <a:p>
                      <a:pPr>
                        <a:lnSpc>
                          <a:spcPct val="115000"/>
                        </a:lnSpc>
                        <a:spcAft>
                          <a:spcPts val="0"/>
                        </a:spcAft>
                      </a:pPr>
                      <a:r>
                        <a:rPr lang="es-EC" sz="1200">
                          <a:effectLst/>
                        </a:rPr>
                        <a:t>Eje </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Distancia a desplazarse </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Punto de referencia </a:t>
                      </a:r>
                      <a:endParaRPr lang="es-EC" sz="1100">
                        <a:solidFill>
                          <a:srgbClr val="31849B"/>
                        </a:solidFill>
                        <a:effectLst/>
                        <a:latin typeface="Calibri"/>
                        <a:ea typeface="Calibri"/>
                        <a:cs typeface="Times New Roman"/>
                      </a:endParaRPr>
                    </a:p>
                  </a:txBody>
                  <a:tcPr marL="68580" marR="68580" marT="0" marB="0"/>
                </a:tc>
              </a:tr>
              <a:tr h="0">
                <a:tc>
                  <a:txBody>
                    <a:bodyPr/>
                    <a:lstStyle/>
                    <a:p>
                      <a:pPr>
                        <a:lnSpc>
                          <a:spcPct val="115000"/>
                        </a:lnSpc>
                        <a:spcAft>
                          <a:spcPts val="0"/>
                        </a:spcAft>
                      </a:pPr>
                      <a:r>
                        <a:rPr lang="es-EC" sz="1200">
                          <a:effectLst/>
                        </a:rPr>
                        <a:t>Horizontal (Eje Z) </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60,5 mm</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Sujetador pistola</a:t>
                      </a:r>
                      <a:endParaRPr lang="es-EC" sz="1100">
                        <a:solidFill>
                          <a:srgbClr val="31849B"/>
                        </a:solidFill>
                        <a:effectLst/>
                        <a:latin typeface="Calibri"/>
                        <a:ea typeface="Calibri"/>
                        <a:cs typeface="Times New Roman"/>
                      </a:endParaRPr>
                    </a:p>
                  </a:txBody>
                  <a:tcPr marL="68580" marR="68580" marT="0" marB="0"/>
                </a:tc>
              </a:tr>
              <a:tr h="0">
                <a:tc>
                  <a:txBody>
                    <a:bodyPr/>
                    <a:lstStyle/>
                    <a:p>
                      <a:pPr>
                        <a:lnSpc>
                          <a:spcPct val="115000"/>
                        </a:lnSpc>
                        <a:spcAft>
                          <a:spcPts val="0"/>
                        </a:spcAft>
                      </a:pPr>
                      <a:r>
                        <a:rPr lang="es-EC" sz="1200">
                          <a:effectLst/>
                        </a:rPr>
                        <a:t>Vertical (Eje Y)</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75,5 mm </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Sujetador Pistola </a:t>
                      </a:r>
                      <a:endParaRPr lang="es-EC" sz="1100">
                        <a:solidFill>
                          <a:srgbClr val="31849B"/>
                        </a:solidFill>
                        <a:effectLst/>
                        <a:latin typeface="Calibri"/>
                        <a:ea typeface="Calibri"/>
                        <a:cs typeface="Times New Roman"/>
                      </a:endParaRPr>
                    </a:p>
                  </a:txBody>
                  <a:tcPr marL="68580" marR="68580" marT="0" marB="0"/>
                </a:tc>
              </a:tr>
              <a:tr h="0">
                <a:tc>
                  <a:txBody>
                    <a:bodyPr/>
                    <a:lstStyle/>
                    <a:p>
                      <a:pPr>
                        <a:lnSpc>
                          <a:spcPct val="115000"/>
                        </a:lnSpc>
                        <a:spcAft>
                          <a:spcPts val="0"/>
                        </a:spcAft>
                      </a:pPr>
                      <a:r>
                        <a:rPr lang="es-EC" sz="1200">
                          <a:effectLst/>
                        </a:rPr>
                        <a:t>Rotacional (Eje X ) </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90 °</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effectLst/>
                        </a:rPr>
                        <a:t>Sujetador pistola </a:t>
                      </a:r>
                      <a:endParaRPr lang="es-EC" sz="1100" dirty="0">
                        <a:solidFill>
                          <a:srgbClr val="31849B"/>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029669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Sistema guía riel-anillo</a:t>
            </a:r>
            <a:endParaRPr lang="es-EC" dirty="0"/>
          </a:p>
        </p:txBody>
      </p:sp>
      <p:sp>
        <p:nvSpPr>
          <p:cNvPr id="3" name="2 Marcador de contenido"/>
          <p:cNvSpPr>
            <a:spLocks noGrp="1"/>
          </p:cNvSpPr>
          <p:nvPr>
            <p:ph idx="1"/>
          </p:nvPr>
        </p:nvSpPr>
        <p:spPr/>
        <p:txBody>
          <a:bodyPr>
            <a:normAutofit/>
          </a:bodyPr>
          <a:lstStyle/>
          <a:p>
            <a:r>
              <a:rPr lang="es-EC" sz="2000" dirty="0" smtClean="0"/>
              <a:t>Conocer </a:t>
            </a:r>
            <a:r>
              <a:rPr lang="es-EC" sz="2000" dirty="0"/>
              <a:t>el diámetro externo de la </a:t>
            </a:r>
            <a:r>
              <a:rPr lang="es-EC" sz="2000" dirty="0" smtClean="0"/>
              <a:t>tubería = 219 </a:t>
            </a:r>
            <a:r>
              <a:rPr lang="es-EC" sz="2000" dirty="0"/>
              <a:t>mm (85/8 in), </a:t>
            </a:r>
            <a:endParaRPr lang="es-EC" sz="2000" dirty="0" smtClean="0"/>
          </a:p>
          <a:p>
            <a:r>
              <a:rPr lang="es-EC" sz="2000" dirty="0" smtClean="0"/>
              <a:t>Estimar el </a:t>
            </a:r>
            <a:r>
              <a:rPr lang="es-EC" sz="2000" dirty="0"/>
              <a:t>diámetro externo del riel-anillo será de 337 mm (13,2 in), de ancho de 152 mm (5,98 in</a:t>
            </a:r>
            <a:r>
              <a:rPr lang="es-EC" sz="2000" dirty="0" smtClean="0"/>
              <a:t>).</a:t>
            </a:r>
          </a:p>
          <a:p>
            <a:pPr marL="0" indent="0">
              <a:buNone/>
            </a:pPr>
            <a:r>
              <a:rPr lang="es-EC" sz="2000" dirty="0" smtClean="0"/>
              <a:t> </a:t>
            </a:r>
          </a:p>
          <a:p>
            <a:endParaRPr lang="es-EC" sz="2000" dirty="0"/>
          </a:p>
          <a:p>
            <a:endParaRPr lang="es-EC" sz="2000" dirty="0" smtClean="0"/>
          </a:p>
          <a:p>
            <a:endParaRPr lang="es-EC" sz="2000" dirty="0" smtClean="0"/>
          </a:p>
          <a:p>
            <a:pPr marL="0" indent="0">
              <a:buNone/>
            </a:pPr>
            <a:endParaRPr lang="es-EC" sz="2000" dirty="0" smtClean="0"/>
          </a:p>
          <a:p>
            <a:pPr marL="0" indent="0">
              <a:buNone/>
            </a:pPr>
            <a:endParaRPr lang="es-EC" sz="2000" dirty="0"/>
          </a:p>
          <a:p>
            <a:pPr marL="0" indent="0">
              <a:buNone/>
            </a:pPr>
            <a:r>
              <a:rPr lang="es-EC" sz="2000" dirty="0" smtClean="0"/>
              <a:t>diámetro </a:t>
            </a:r>
            <a:r>
              <a:rPr lang="es-EC" sz="2000" dirty="0"/>
              <a:t>interno de la riel (d</a:t>
            </a:r>
            <a:r>
              <a:rPr lang="es-EC" sz="2000" baseline="-25000" dirty="0"/>
              <a:t>e</a:t>
            </a:r>
            <a:r>
              <a:rPr lang="es-EC" sz="2000" dirty="0"/>
              <a:t>) </a:t>
            </a:r>
            <a:r>
              <a:rPr lang="es-EC" sz="2000" dirty="0" smtClean="0"/>
              <a:t>- diámetro </a:t>
            </a:r>
            <a:r>
              <a:rPr lang="es-EC" sz="2000" dirty="0"/>
              <a:t>externo de la </a:t>
            </a:r>
            <a:r>
              <a:rPr lang="es-EC" sz="2000" dirty="0" smtClean="0"/>
              <a:t>tubería </a:t>
            </a:r>
          </a:p>
          <a:p>
            <a:pPr marL="0" indent="0">
              <a:buNone/>
            </a:pPr>
            <a:r>
              <a:rPr lang="es-EC" sz="2000" dirty="0" smtClean="0"/>
              <a:t>d</a:t>
            </a:r>
            <a:r>
              <a:rPr lang="es-EC" sz="2000" baseline="-25000" dirty="0" smtClean="0"/>
              <a:t>e</a:t>
            </a:r>
            <a:r>
              <a:rPr lang="es-EC" sz="2000" dirty="0" smtClean="0"/>
              <a:t> = 325 </a:t>
            </a:r>
            <a:r>
              <a:rPr lang="es-EC" sz="2000" dirty="0"/>
              <a:t>mm (12,7 </a:t>
            </a:r>
            <a:r>
              <a:rPr lang="es-EC" sz="2000" dirty="0" smtClean="0"/>
              <a:t>in) </a:t>
            </a:r>
          </a:p>
          <a:p>
            <a:pPr marL="0" indent="0">
              <a:buNone/>
            </a:pPr>
            <a:r>
              <a:rPr lang="es-EC" sz="2000" dirty="0" smtClean="0"/>
              <a:t>la  </a:t>
            </a:r>
            <a:r>
              <a:rPr lang="es-EC" sz="2000" dirty="0"/>
              <a:t>diferencia es de 53mm (2,08 in</a:t>
            </a:r>
            <a:r>
              <a:rPr lang="es-EC" sz="2000" dirty="0" smtClean="0"/>
              <a:t>)</a:t>
            </a:r>
          </a:p>
        </p:txBody>
      </p:sp>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853" t="38961" r="37845" b="16396"/>
          <a:stretch/>
        </p:blipFill>
        <p:spPr bwMode="auto">
          <a:xfrm>
            <a:off x="1835696" y="2924944"/>
            <a:ext cx="1944216" cy="1610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1100" t="51137" r="3436" b="6250"/>
          <a:stretch/>
        </p:blipFill>
        <p:spPr bwMode="auto">
          <a:xfrm>
            <a:off x="4932040" y="2924944"/>
            <a:ext cx="1728192" cy="162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7558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r>
              <a:rPr lang="es-EC" sz="2000" dirty="0"/>
              <a:t>T</a:t>
            </a:r>
            <a:r>
              <a:rPr lang="es-EC" sz="2000" dirty="0" smtClean="0"/>
              <a:t>ubo </a:t>
            </a:r>
            <a:r>
              <a:rPr lang="es-EC" sz="2000" dirty="0"/>
              <a:t>cuadrado de 25, 4 mm (1in) con e= 1,5 mm (0,05 in), con cortes a 45° en los extremos</a:t>
            </a:r>
          </a:p>
          <a:p>
            <a:endParaRPr lang="es-EC" sz="2000" dirty="0"/>
          </a:p>
          <a:p>
            <a:endParaRPr lang="es-EC" sz="2000" dirty="0" smtClean="0"/>
          </a:p>
          <a:p>
            <a:endParaRPr lang="es-EC" sz="2000" dirty="0"/>
          </a:p>
          <a:p>
            <a:endParaRPr lang="es-EC" sz="2000" dirty="0" smtClean="0"/>
          </a:p>
          <a:p>
            <a:r>
              <a:rPr lang="es-EC" sz="2000" dirty="0"/>
              <a:t>S</a:t>
            </a:r>
            <a:r>
              <a:rPr lang="es-EC" sz="2000" dirty="0" smtClean="0"/>
              <a:t>oporte </a:t>
            </a:r>
            <a:r>
              <a:rPr lang="es-EC" sz="2000" dirty="0"/>
              <a:t>base se colocará en cuatro puntos, cada 90° , esto permite estabilidad en el diseño. </a:t>
            </a:r>
          </a:p>
          <a:p>
            <a:endParaRPr lang="es-EC" dirty="0"/>
          </a:p>
        </p:txBody>
      </p:sp>
      <p:pic>
        <p:nvPicPr>
          <p:cNvPr id="4" name="3 Imagen"/>
          <p:cNvPicPr/>
          <p:nvPr/>
        </p:nvPicPr>
        <p:blipFill rotWithShape="1">
          <a:blip r:embed="rId2"/>
          <a:srcRect l="37673" t="18367" r="24463" b="14625"/>
          <a:stretch/>
        </p:blipFill>
        <p:spPr bwMode="auto">
          <a:xfrm>
            <a:off x="3635896" y="4293096"/>
            <a:ext cx="1967865" cy="1957705"/>
          </a:xfrm>
          <a:prstGeom prst="rect">
            <a:avLst/>
          </a:prstGeom>
          <a:ln>
            <a:noFill/>
          </a:ln>
          <a:extLst>
            <a:ext uri="{53640926-AAD7-44D8-BBD7-CCE9431645EC}">
              <a14:shadowObscured xmlns:a14="http://schemas.microsoft.com/office/drawing/2010/main"/>
            </a:ext>
          </a:extLst>
        </p:spPr>
      </p:pic>
      <p:pic>
        <p:nvPicPr>
          <p:cNvPr id="6" name="5 Imagen"/>
          <p:cNvPicPr/>
          <p:nvPr/>
        </p:nvPicPr>
        <p:blipFill rotWithShape="1">
          <a:blip r:embed="rId3"/>
          <a:srcRect l="31745" t="26191" r="15666" b="14626"/>
          <a:stretch/>
        </p:blipFill>
        <p:spPr bwMode="auto">
          <a:xfrm>
            <a:off x="3419872" y="2204863"/>
            <a:ext cx="1927860" cy="12198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895025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Sistema sujeción cabezal/riel-anillo</a:t>
            </a:r>
            <a:endParaRPr lang="es-EC" dirty="0"/>
          </a:p>
        </p:txBody>
      </p:sp>
      <p:sp>
        <p:nvSpPr>
          <p:cNvPr id="3" name="2 Marcador de contenido"/>
          <p:cNvSpPr>
            <a:spLocks noGrp="1"/>
          </p:cNvSpPr>
          <p:nvPr>
            <p:ph idx="1"/>
          </p:nvPr>
        </p:nvSpPr>
        <p:spPr>
          <a:xfrm>
            <a:off x="251520" y="1556792"/>
            <a:ext cx="8686800" cy="4525963"/>
          </a:xfrm>
        </p:spPr>
        <p:txBody>
          <a:bodyPr>
            <a:normAutofit fontScale="92500" lnSpcReduction="20000"/>
          </a:bodyPr>
          <a:lstStyle/>
          <a:p>
            <a:r>
              <a:rPr lang="es-EC" sz="2000" dirty="0" smtClean="0"/>
              <a:t>Se </a:t>
            </a:r>
            <a:r>
              <a:rPr lang="es-EC" sz="2000" dirty="0"/>
              <a:t>utiliza rodamiento, </a:t>
            </a:r>
            <a:r>
              <a:rPr lang="es-EC" sz="2000" dirty="0" smtClean="0"/>
              <a:t>donde el </a:t>
            </a:r>
            <a:r>
              <a:rPr lang="es-EC" sz="2000" dirty="0"/>
              <a:t>diámetro exterior </a:t>
            </a:r>
            <a:r>
              <a:rPr lang="es-EC" sz="2000" dirty="0" smtClean="0"/>
              <a:t>no </a:t>
            </a:r>
            <a:r>
              <a:rPr lang="es-EC" sz="2000" dirty="0"/>
              <a:t>choque </a:t>
            </a:r>
            <a:r>
              <a:rPr lang="es-EC" sz="2000" dirty="0" smtClean="0"/>
              <a:t>con soportes bases, y los mismos </a:t>
            </a:r>
            <a:r>
              <a:rPr lang="es-EC" sz="2000" dirty="0"/>
              <a:t>s</a:t>
            </a:r>
            <a:r>
              <a:rPr lang="es-EC" sz="2000" dirty="0" smtClean="0"/>
              <a:t>oporte </a:t>
            </a:r>
            <a:r>
              <a:rPr lang="es-EC" sz="2000" dirty="0"/>
              <a:t>el peso del cabezal </a:t>
            </a:r>
            <a:r>
              <a:rPr lang="es-EC" sz="2000" dirty="0" smtClean="0"/>
              <a:t>con </a:t>
            </a:r>
            <a:r>
              <a:rPr lang="es-EC" sz="2000" dirty="0"/>
              <a:t>la antorcha</a:t>
            </a:r>
            <a:r>
              <a:rPr lang="es-EC" sz="2000" dirty="0" smtClean="0"/>
              <a:t>.</a:t>
            </a:r>
          </a:p>
          <a:p>
            <a:r>
              <a:rPr lang="es-EC" sz="2000" dirty="0" smtClean="0"/>
              <a:t>Calcular la carga dinámica como requisito de selección de los rodamientos</a:t>
            </a:r>
          </a:p>
          <a:p>
            <a:r>
              <a:rPr lang="es-EC" sz="2000" dirty="0" smtClean="0"/>
              <a:t>carga </a:t>
            </a:r>
            <a:r>
              <a:rPr lang="es-EC" sz="2000" dirty="0"/>
              <a:t>equivalente (P). </a:t>
            </a:r>
            <a:r>
              <a:rPr lang="es-EC" sz="2000" dirty="0" smtClean="0"/>
              <a:t>= carga </a:t>
            </a:r>
            <a:r>
              <a:rPr lang="es-EC" sz="2000" dirty="0"/>
              <a:t>radial </a:t>
            </a:r>
            <a:r>
              <a:rPr lang="es-EC" sz="2000" dirty="0" smtClean="0"/>
              <a:t>R</a:t>
            </a:r>
            <a:endParaRPr lang="es-EC" sz="2000" dirty="0"/>
          </a:p>
          <a:p>
            <a:endParaRPr lang="es-EC" sz="2000" dirty="0" smtClean="0"/>
          </a:p>
          <a:p>
            <a:r>
              <a:rPr lang="es-EC" sz="2000" dirty="0" smtClean="0"/>
              <a:t>Factor </a:t>
            </a:r>
            <a:r>
              <a:rPr lang="es-EC" sz="2000" dirty="0"/>
              <a:t>(V</a:t>
            </a:r>
            <a:r>
              <a:rPr lang="es-EC" sz="2000" dirty="0" smtClean="0"/>
              <a:t>); factor </a:t>
            </a:r>
            <a:r>
              <a:rPr lang="es-EC" sz="2000" dirty="0"/>
              <a:t>de rotación </a:t>
            </a:r>
            <a:endParaRPr lang="es-EC" sz="2000" dirty="0" smtClean="0"/>
          </a:p>
          <a:p>
            <a:r>
              <a:rPr lang="es-EC" sz="2000" dirty="0"/>
              <a:t>gira es la pista interior </a:t>
            </a:r>
            <a:r>
              <a:rPr lang="es-EC" sz="2000" dirty="0" smtClean="0"/>
              <a:t>= </a:t>
            </a:r>
            <a:r>
              <a:rPr lang="es-EC" sz="2000" dirty="0"/>
              <a:t>1.0, </a:t>
            </a:r>
            <a:endParaRPr lang="es-EC" sz="2000" dirty="0" smtClean="0"/>
          </a:p>
          <a:p>
            <a:r>
              <a:rPr lang="es-EC" sz="2000" u="sng" dirty="0" smtClean="0"/>
              <a:t>gira </a:t>
            </a:r>
            <a:r>
              <a:rPr lang="es-EC" sz="2000" u="sng" dirty="0"/>
              <a:t>es la pista </a:t>
            </a:r>
            <a:r>
              <a:rPr lang="es-EC" sz="2000" u="sng" dirty="0" smtClean="0"/>
              <a:t>exterior=1.2</a:t>
            </a:r>
            <a:r>
              <a:rPr lang="es-EC" sz="2000" u="sng" dirty="0"/>
              <a:t>, </a:t>
            </a:r>
            <a:endParaRPr lang="es-EC" sz="2000" u="sng" dirty="0" smtClean="0"/>
          </a:p>
          <a:p>
            <a:r>
              <a:rPr lang="es-EC" sz="2000" dirty="0" smtClean="0"/>
              <a:t>carga </a:t>
            </a:r>
            <a:r>
              <a:rPr lang="es-EC" sz="2000" dirty="0"/>
              <a:t>radial </a:t>
            </a:r>
            <a:r>
              <a:rPr lang="es-EC" sz="2000" dirty="0" smtClean="0"/>
              <a:t>= </a:t>
            </a:r>
            <a:r>
              <a:rPr lang="es-EC" sz="2000" dirty="0"/>
              <a:t>6,609 </a:t>
            </a:r>
            <a:r>
              <a:rPr lang="es-EC" sz="2000" dirty="0" smtClean="0"/>
              <a:t>Kg ; </a:t>
            </a:r>
            <a:endParaRPr lang="es-EC" sz="2000" dirty="0"/>
          </a:p>
          <a:p>
            <a:endParaRPr lang="es-EC" sz="2000" dirty="0" smtClean="0"/>
          </a:p>
          <a:p>
            <a:pPr algn="ctr"/>
            <a:r>
              <a:rPr lang="es-EC" sz="2000" b="1" dirty="0" smtClean="0"/>
              <a:t>P</a:t>
            </a:r>
            <a:r>
              <a:rPr lang="es-EC" sz="2000" dirty="0" smtClean="0"/>
              <a:t> = carga </a:t>
            </a:r>
            <a:r>
              <a:rPr lang="es-EC" sz="2000" dirty="0"/>
              <a:t>equivalente </a:t>
            </a:r>
            <a:r>
              <a:rPr lang="es-EC" sz="2000" dirty="0" smtClean="0"/>
              <a:t>= 7,9308 </a:t>
            </a:r>
            <a:r>
              <a:rPr lang="es-EC" sz="2000" dirty="0"/>
              <a:t>Kg</a:t>
            </a:r>
            <a:r>
              <a:rPr lang="es-EC" sz="2000" dirty="0" smtClean="0"/>
              <a:t>.</a:t>
            </a:r>
          </a:p>
          <a:p>
            <a:pPr algn="ctr"/>
            <a:endParaRPr lang="es-EC" sz="2000" dirty="0"/>
          </a:p>
          <a:p>
            <a:pPr algn="ctr"/>
            <a:r>
              <a:rPr lang="es-EC" sz="2000" dirty="0"/>
              <a:t>Se elige un rodamiento menor de 28mm de </a:t>
            </a:r>
            <a:r>
              <a:rPr lang="es-EC" sz="2000" dirty="0" err="1"/>
              <a:t>d</a:t>
            </a:r>
            <a:r>
              <a:rPr lang="es-EC" sz="1400" dirty="0" err="1"/>
              <a:t>e</a:t>
            </a:r>
            <a:r>
              <a:rPr lang="es-EC" sz="2000" dirty="0"/>
              <a:t>, con 10mm de d</a:t>
            </a:r>
            <a:r>
              <a:rPr lang="es-EC" sz="1400" dirty="0"/>
              <a:t>i</a:t>
            </a:r>
            <a:r>
              <a:rPr lang="es-EC" sz="2000" dirty="0"/>
              <a:t>, que cumpla con la capacidad de carga de 78,698N. Por lo tanto se tiene rodamiento 6000-2Z</a:t>
            </a:r>
          </a:p>
          <a:p>
            <a:pPr algn="ctr"/>
            <a:endParaRPr lang="es-EC" sz="2000" dirty="0"/>
          </a:p>
        </p:txBody>
      </p:sp>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7092280" y="2865842"/>
            <a:ext cx="1009650" cy="1447800"/>
          </a:xfrm>
          <a:prstGeom prst="rect">
            <a:avLst/>
          </a:prstGeom>
        </p:spPr>
      </p:pic>
      <mc:AlternateContent xmlns:mc="http://schemas.openxmlformats.org/markup-compatibility/2006">
        <mc:Choice xmlns:a14="http://schemas.microsoft.com/office/drawing/2010/main" Requires="a14">
          <p:sp>
            <p:nvSpPr>
              <p:cNvPr id="5" name="4 Rectángulo"/>
              <p:cNvSpPr/>
              <p:nvPr/>
            </p:nvSpPr>
            <p:spPr>
              <a:xfrm>
                <a:off x="4448397" y="3220410"/>
                <a:ext cx="119295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𝑃</m:t>
                      </m:r>
                      <m:r>
                        <a:rPr lang="es-EC" i="1">
                          <a:latin typeface="Cambria Math"/>
                        </a:rPr>
                        <m:t>=</m:t>
                      </m:r>
                      <m:r>
                        <a:rPr lang="es-EC" i="1">
                          <a:latin typeface="Cambria Math"/>
                        </a:rPr>
                        <m:t>𝑉</m:t>
                      </m:r>
                      <m:r>
                        <a:rPr lang="es-EC" i="1">
                          <a:latin typeface="Cambria Math"/>
                        </a:rPr>
                        <m:t>∗</m:t>
                      </m:r>
                      <m:r>
                        <a:rPr lang="es-EC" i="1">
                          <a:latin typeface="Cambria Math"/>
                        </a:rPr>
                        <m:t>𝑅</m:t>
                      </m:r>
                    </m:oMath>
                  </m:oMathPara>
                </a14:m>
                <a:endParaRPr lang="es-EC" dirty="0"/>
              </a:p>
            </p:txBody>
          </p:sp>
        </mc:Choice>
        <mc:Fallback>
          <p:sp>
            <p:nvSpPr>
              <p:cNvPr id="5" name="4 Rectángulo"/>
              <p:cNvSpPr>
                <a:spLocks noRot="1" noChangeAspect="1" noMove="1" noResize="1" noEditPoints="1" noAdjustHandles="1" noChangeArrowheads="1" noChangeShapeType="1" noTextEdit="1"/>
              </p:cNvSpPr>
              <p:nvPr/>
            </p:nvSpPr>
            <p:spPr>
              <a:xfrm>
                <a:off x="4448397" y="3220410"/>
                <a:ext cx="1192954" cy="369332"/>
              </a:xfrm>
              <a:prstGeom prst="rect">
                <a:avLst/>
              </a:prstGeom>
              <a:blipFill rotWithShape="1">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4774378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Selección de material para la construcción</a:t>
            </a:r>
            <a:endParaRPr lang="es-EC" dirty="0"/>
          </a:p>
        </p:txBody>
      </p:sp>
      <p:sp>
        <p:nvSpPr>
          <p:cNvPr id="3" name="2 Marcador de contenido"/>
          <p:cNvSpPr>
            <a:spLocks noGrp="1"/>
          </p:cNvSpPr>
          <p:nvPr>
            <p:ph idx="1"/>
          </p:nvPr>
        </p:nvSpPr>
        <p:spPr>
          <a:xfrm>
            <a:off x="251520" y="1268760"/>
            <a:ext cx="8686800" cy="5115198"/>
          </a:xfrm>
        </p:spPr>
        <p:txBody>
          <a:bodyPr>
            <a:normAutofit/>
          </a:bodyPr>
          <a:lstStyle/>
          <a:p>
            <a:r>
              <a:rPr lang="es-EC" sz="1800" dirty="0"/>
              <a:t> Elegir un determinado tipo de material de acuerdo con la función que debe cumplir el cabezal, se debe seleccionar en relación a los </a:t>
            </a:r>
            <a:r>
              <a:rPr lang="es-EC" sz="1800" dirty="0" smtClean="0"/>
              <a:t>siguientes factores</a:t>
            </a:r>
            <a:r>
              <a:rPr lang="es-EC" sz="1800" dirty="0"/>
              <a:t>: </a:t>
            </a:r>
            <a:endParaRPr lang="es-EC" sz="1800" dirty="0" smtClean="0"/>
          </a:p>
          <a:p>
            <a:endParaRPr lang="es-EC" sz="2000" dirty="0" smtClean="0"/>
          </a:p>
          <a:p>
            <a:endParaRPr lang="es-EC" sz="2000" dirty="0" smtClean="0"/>
          </a:p>
          <a:p>
            <a:endParaRPr lang="es-EC" sz="2000" dirty="0"/>
          </a:p>
          <a:p>
            <a:pPr algn="just"/>
            <a:r>
              <a:rPr lang="es-EC" sz="1800" dirty="0" smtClean="0"/>
              <a:t>Sin embargo las </a:t>
            </a:r>
            <a:r>
              <a:rPr lang="es-EC" sz="1800" dirty="0"/>
              <a:t>cargas que </a:t>
            </a:r>
            <a:r>
              <a:rPr lang="es-EC" sz="1800" dirty="0" smtClean="0"/>
              <a:t>soporta </a:t>
            </a:r>
            <a:r>
              <a:rPr lang="es-EC" sz="1800" dirty="0"/>
              <a:t>el material en los elementos diseñados, son pequeñas las cuales están alrededor de 109 N a 120 N, </a:t>
            </a:r>
            <a:r>
              <a:rPr lang="es-EC" sz="1800" dirty="0" smtClean="0"/>
              <a:t>para lo cual no </a:t>
            </a:r>
            <a:r>
              <a:rPr lang="es-EC" sz="1800" dirty="0"/>
              <a:t>se requerirá </a:t>
            </a:r>
            <a:r>
              <a:rPr lang="es-EC" sz="1800" dirty="0" smtClean="0"/>
              <a:t>hacer un diseño </a:t>
            </a:r>
            <a:r>
              <a:rPr lang="es-EC" sz="1800" dirty="0"/>
              <a:t>de resistencia, </a:t>
            </a:r>
            <a:r>
              <a:rPr lang="es-EC" sz="1800" dirty="0" smtClean="0"/>
              <a:t>debido a los valores bajos requeridos en comparación con  los valores que ofrecen el material.  </a:t>
            </a:r>
            <a:endParaRPr lang="es-EC" sz="1800" dirty="0"/>
          </a:p>
          <a:p>
            <a:endParaRPr lang="es-EC" sz="2000" dirty="0"/>
          </a:p>
        </p:txBody>
      </p:sp>
      <p:sp>
        <p:nvSpPr>
          <p:cNvPr id="4" name="3 Rectángulo"/>
          <p:cNvSpPr/>
          <p:nvPr/>
        </p:nvSpPr>
        <p:spPr>
          <a:xfrm>
            <a:off x="2051720" y="1988840"/>
            <a:ext cx="4572000" cy="923330"/>
          </a:xfrm>
          <a:prstGeom prst="rect">
            <a:avLst/>
          </a:prstGeom>
        </p:spPr>
        <p:txBody>
          <a:bodyPr>
            <a:spAutoFit/>
          </a:bodyPr>
          <a:lstStyle/>
          <a:p>
            <a:pPr marL="285750" lvl="0" indent="-285750">
              <a:buFont typeface="Arial" pitchFamily="34" charset="0"/>
              <a:buChar char="•"/>
            </a:pPr>
            <a:r>
              <a:rPr lang="es-EC" dirty="0"/>
              <a:t>Según las dimensiones del cabezal </a:t>
            </a:r>
          </a:p>
          <a:p>
            <a:pPr marL="285750" lvl="0" indent="-285750">
              <a:buFont typeface="Arial" pitchFamily="34" charset="0"/>
              <a:buChar char="•"/>
            </a:pPr>
            <a:r>
              <a:rPr lang="es-EC" dirty="0"/>
              <a:t>Según el peso y resistencia del material  </a:t>
            </a:r>
          </a:p>
          <a:p>
            <a:pPr marL="285750" lvl="0" indent="-285750">
              <a:buFont typeface="Arial" pitchFamily="34" charset="0"/>
              <a:buChar char="•"/>
            </a:pPr>
            <a:r>
              <a:rPr lang="es-EC" dirty="0"/>
              <a:t>Según el tipo de material a manejar</a:t>
            </a:r>
          </a:p>
        </p:txBody>
      </p:sp>
      <p:graphicFrame>
        <p:nvGraphicFramePr>
          <p:cNvPr id="8" name="7 Diagrama"/>
          <p:cNvGraphicFramePr/>
          <p:nvPr>
            <p:extLst>
              <p:ext uri="{D42A27DB-BD31-4B8C-83A1-F6EECF244321}">
                <p14:modId xmlns:p14="http://schemas.microsoft.com/office/powerpoint/2010/main" val="2883826092"/>
              </p:ext>
            </p:extLst>
          </p:nvPr>
        </p:nvGraphicFramePr>
        <p:xfrm>
          <a:off x="1475656" y="414908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0462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Que es Acesxilicon ?</a:t>
            </a:r>
            <a:endParaRPr lang="es-EC" dirty="0"/>
          </a:p>
        </p:txBody>
      </p:sp>
      <p:sp>
        <p:nvSpPr>
          <p:cNvPr id="3" name="2 Marcador de contenido"/>
          <p:cNvSpPr>
            <a:spLocks noGrp="1"/>
          </p:cNvSpPr>
          <p:nvPr>
            <p:ph idx="1"/>
          </p:nvPr>
        </p:nvSpPr>
        <p:spPr/>
        <p:txBody>
          <a:bodyPr>
            <a:normAutofit/>
          </a:bodyPr>
          <a:lstStyle/>
          <a:p>
            <a:pPr algn="just"/>
            <a:endParaRPr lang="es-EC" sz="2000" dirty="0" smtClean="0"/>
          </a:p>
          <a:p>
            <a:pPr algn="just"/>
            <a:r>
              <a:rPr lang="es-EC" sz="2000" dirty="0" smtClean="0"/>
              <a:t>Acesxilicon </a:t>
            </a:r>
            <a:r>
              <a:rPr lang="es-EC" sz="2000" dirty="0"/>
              <a:t>Design Technology es una empresa que empieza en el 2005  </a:t>
            </a:r>
            <a:r>
              <a:rPr lang="es-EC" sz="2000" dirty="0" smtClean="0"/>
              <a:t>la cual oferta servicio y capacitación </a:t>
            </a:r>
            <a:r>
              <a:rPr lang="es-EC" sz="2000" dirty="0"/>
              <a:t>de ingeniería mecánica, soldadura e inspección no destructiva.  </a:t>
            </a:r>
          </a:p>
          <a:p>
            <a:pPr algn="just"/>
            <a:endParaRPr lang="es-EC" sz="2000" dirty="0" smtClean="0"/>
          </a:p>
          <a:p>
            <a:pPr algn="just"/>
            <a:endParaRPr lang="es-EC" sz="2000" dirty="0"/>
          </a:p>
          <a:p>
            <a:pPr algn="just"/>
            <a:r>
              <a:rPr lang="es-EC" sz="2000" dirty="0" smtClean="0"/>
              <a:t> Dentro </a:t>
            </a:r>
            <a:r>
              <a:rPr lang="es-EC" sz="2000" dirty="0"/>
              <a:t>de los servicios </a:t>
            </a:r>
            <a:r>
              <a:rPr lang="es-EC" sz="2000" dirty="0" smtClean="0"/>
              <a:t>que oferta </a:t>
            </a:r>
            <a:r>
              <a:rPr lang="es-EC" sz="2000" dirty="0"/>
              <a:t>al mercado, se encuentra inspección técnica con ensayos no destructivos y mantenimiento predictivo, entrenamiento y certificación de personal bajo estándar ASNT, asesoramiento, evaluación y montaje de equipos rotativos y estáticos, los mismos que han venido realizando en cada una de las empresas solicitantes. </a:t>
            </a:r>
          </a:p>
          <a:p>
            <a:pPr marL="0" indent="0">
              <a:buNone/>
            </a:pPr>
            <a:endParaRPr lang="es-EC" dirty="0"/>
          </a:p>
        </p:txBody>
      </p:sp>
    </p:spTree>
    <p:extLst>
      <p:ext uri="{BB962C8B-B14F-4D97-AF65-F5344CB8AC3E}">
        <p14:creationId xmlns:p14="http://schemas.microsoft.com/office/powerpoint/2010/main" val="3346017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2852936"/>
            <a:ext cx="6265161" cy="838200"/>
          </a:xfrm>
        </p:spPr>
        <p:txBody>
          <a:bodyPr/>
          <a:lstStyle/>
          <a:p>
            <a:r>
              <a:rPr lang="es-EC" dirty="0" smtClean="0"/>
              <a:t>Control y automatización</a:t>
            </a:r>
            <a:endParaRPr lang="es-EC" dirty="0"/>
          </a:p>
        </p:txBody>
      </p:sp>
    </p:spTree>
    <p:extLst>
      <p:ext uri="{BB962C8B-B14F-4D97-AF65-F5344CB8AC3E}">
        <p14:creationId xmlns:p14="http://schemas.microsoft.com/office/powerpoint/2010/main" val="11359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Infraestructura de software </a:t>
            </a:r>
            <a:endParaRPr lang="es-EC" dirty="0"/>
          </a:p>
        </p:txBody>
      </p:sp>
      <p:sp>
        <p:nvSpPr>
          <p:cNvPr id="3" name="2 Marcador de contenido"/>
          <p:cNvSpPr>
            <a:spLocks noGrp="1"/>
          </p:cNvSpPr>
          <p:nvPr>
            <p:ph idx="1"/>
          </p:nvPr>
        </p:nvSpPr>
        <p:spPr/>
        <p:txBody>
          <a:bodyPr/>
          <a:lstStyle/>
          <a:p>
            <a:r>
              <a:rPr lang="es-EC" sz="2000" dirty="0" err="1"/>
              <a:t>LabVIEW</a:t>
            </a:r>
            <a:r>
              <a:rPr lang="es-EC" sz="2000" dirty="0"/>
              <a:t>, es una herramienta de programación gráfica, altamente productiva, para la construcción de sistemas de adquisición de datos, instrumentación y control. </a:t>
            </a:r>
          </a:p>
          <a:p>
            <a:endParaRPr lang="es-EC" dirty="0"/>
          </a:p>
        </p:txBody>
      </p:sp>
      <p:graphicFrame>
        <p:nvGraphicFramePr>
          <p:cNvPr id="5" name="4 Diagrama"/>
          <p:cNvGraphicFramePr/>
          <p:nvPr>
            <p:extLst>
              <p:ext uri="{D42A27DB-BD31-4B8C-83A1-F6EECF244321}">
                <p14:modId xmlns:p14="http://schemas.microsoft.com/office/powerpoint/2010/main" val="1496663687"/>
              </p:ext>
            </p:extLst>
          </p:nvPr>
        </p:nvGraphicFramePr>
        <p:xfrm>
          <a:off x="1619672" y="25649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16715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Elección de sensores</a:t>
            </a:r>
            <a:endParaRPr lang="es-EC" dirty="0"/>
          </a:p>
        </p:txBody>
      </p:sp>
      <p:sp>
        <p:nvSpPr>
          <p:cNvPr id="3" name="2 Marcador de contenido"/>
          <p:cNvSpPr>
            <a:spLocks noGrp="1"/>
          </p:cNvSpPr>
          <p:nvPr>
            <p:ph idx="1"/>
          </p:nvPr>
        </p:nvSpPr>
        <p:spPr/>
        <p:txBody>
          <a:bodyPr>
            <a:normAutofit/>
          </a:bodyPr>
          <a:lstStyle/>
          <a:p>
            <a:pPr algn="just"/>
            <a:r>
              <a:rPr lang="es-EC" sz="2000" dirty="0" smtClean="0"/>
              <a:t>Se opta  </a:t>
            </a:r>
            <a:r>
              <a:rPr lang="es-EC" sz="2000" dirty="0"/>
              <a:t>por el fotointerruptor GS3P62, que </a:t>
            </a:r>
            <a:r>
              <a:rPr lang="es-ES" sz="2000" dirty="0" smtClean="0"/>
              <a:t>proporcionando </a:t>
            </a:r>
            <a:r>
              <a:rPr lang="es-ES" sz="2000" dirty="0"/>
              <a:t>detección sin </a:t>
            </a:r>
            <a:r>
              <a:rPr lang="es-ES" sz="2000" dirty="0" smtClean="0"/>
              <a:t>contacto</a:t>
            </a:r>
          </a:p>
          <a:p>
            <a:pPr algn="just"/>
            <a:endParaRPr lang="es-ES" sz="2000" dirty="0"/>
          </a:p>
          <a:p>
            <a:pPr algn="just"/>
            <a:endParaRPr lang="es-ES" sz="2000" dirty="0" smtClean="0"/>
          </a:p>
          <a:p>
            <a:pPr algn="just"/>
            <a:endParaRPr lang="es-ES" sz="2000" dirty="0"/>
          </a:p>
          <a:p>
            <a:pPr lvl="0"/>
            <a:r>
              <a:rPr lang="es-ES" sz="2000" dirty="0"/>
              <a:t>Aspectos destacados:</a:t>
            </a:r>
            <a:endParaRPr lang="es-EC" sz="2000" dirty="0"/>
          </a:p>
          <a:p>
            <a:pPr lvl="1"/>
            <a:r>
              <a:rPr lang="es-ES" sz="1600" dirty="0" smtClean="0"/>
              <a:t>Ranura </a:t>
            </a:r>
            <a:r>
              <a:rPr lang="es-ES" sz="1600" dirty="0"/>
              <a:t>vertical para la detección de movimiento alternativo</a:t>
            </a:r>
            <a:endParaRPr lang="es-EC" sz="1600" dirty="0"/>
          </a:p>
          <a:p>
            <a:pPr lvl="0"/>
            <a:r>
              <a:rPr lang="es-ES" sz="2000" dirty="0"/>
              <a:t>Los parámetros  esenciales: </a:t>
            </a:r>
            <a:endParaRPr lang="es-EC" sz="2000" dirty="0"/>
          </a:p>
          <a:p>
            <a:pPr lvl="1"/>
            <a:r>
              <a:rPr lang="es-ES" sz="1600" dirty="0" smtClean="0"/>
              <a:t>Ancho </a:t>
            </a:r>
            <a:r>
              <a:rPr lang="es-ES" sz="1600" dirty="0"/>
              <a:t>rendija: 5 mm</a:t>
            </a:r>
            <a:endParaRPr lang="es-EC" sz="1600" dirty="0"/>
          </a:p>
          <a:p>
            <a:pPr lvl="1"/>
            <a:r>
              <a:rPr lang="es-ES" sz="1600" dirty="0" smtClean="0"/>
              <a:t>Ancho </a:t>
            </a:r>
            <a:r>
              <a:rPr lang="es-ES" sz="1600" dirty="0"/>
              <a:t>ranura (lado detector): 0,5 mm</a:t>
            </a:r>
            <a:endParaRPr lang="es-EC" sz="1600" dirty="0"/>
          </a:p>
          <a:p>
            <a:pPr lvl="1"/>
            <a:r>
              <a:rPr lang="es-ES" sz="1600" dirty="0" smtClean="0"/>
              <a:t>Paquete</a:t>
            </a:r>
            <a:r>
              <a:rPr lang="es-ES" sz="1600" dirty="0"/>
              <a:t>: 13,7 x 10 x 5,2 mm </a:t>
            </a:r>
            <a:endParaRPr lang="es-EC" sz="1600" dirty="0"/>
          </a:p>
          <a:p>
            <a:pPr algn="just"/>
            <a:endParaRPr lang="es-EC" sz="2000" dirty="0"/>
          </a:p>
        </p:txBody>
      </p:sp>
      <p:pic>
        <p:nvPicPr>
          <p:cNvPr id="4" name="3 Imagen"/>
          <p:cNvPicPr/>
          <p:nvPr/>
        </p:nvPicPr>
        <p:blipFill rotWithShape="1">
          <a:blip r:embed="rId2"/>
          <a:srcRect l="28536" t="42598" r="52949" b="42296"/>
          <a:stretch/>
        </p:blipFill>
        <p:spPr bwMode="auto">
          <a:xfrm>
            <a:off x="3207200" y="1988840"/>
            <a:ext cx="2658110" cy="121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80651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effectLst/>
              </a:rPr>
              <a:t>elemento de adquisición de datos</a:t>
            </a:r>
            <a:endParaRPr lang="es-EC" dirty="0"/>
          </a:p>
        </p:txBody>
      </p:sp>
      <p:sp>
        <p:nvSpPr>
          <p:cNvPr id="3" name="2 Marcador de contenido"/>
          <p:cNvSpPr>
            <a:spLocks noGrp="1"/>
          </p:cNvSpPr>
          <p:nvPr>
            <p:ph idx="1"/>
          </p:nvPr>
        </p:nvSpPr>
        <p:spPr/>
        <p:txBody>
          <a:bodyPr>
            <a:normAutofit/>
          </a:bodyPr>
          <a:lstStyle/>
          <a:p>
            <a:r>
              <a:rPr lang="es-EC" sz="2000" dirty="0"/>
              <a:t>P</a:t>
            </a:r>
            <a:r>
              <a:rPr lang="es-EC" sz="2000" dirty="0" smtClean="0"/>
              <a:t>rocesamiento </a:t>
            </a:r>
            <a:r>
              <a:rPr lang="es-EC" sz="2000" dirty="0"/>
              <a:t>de las señales que parte </a:t>
            </a:r>
            <a:r>
              <a:rPr lang="es-EC" sz="2000" dirty="0" smtClean="0"/>
              <a:t>de </a:t>
            </a:r>
            <a:r>
              <a:rPr lang="es-EC" sz="2000" dirty="0"/>
              <a:t>un sensor apropiado hasta la </a:t>
            </a:r>
            <a:r>
              <a:rPr lang="es-EC" sz="2000" dirty="0" smtClean="0"/>
              <a:t>digitalización, </a:t>
            </a:r>
            <a:r>
              <a:rPr lang="es-EC" sz="2000" dirty="0"/>
              <a:t>consta de tres etapas: </a:t>
            </a:r>
          </a:p>
          <a:p>
            <a:pPr lvl="1"/>
            <a:r>
              <a:rPr lang="es-EC" sz="2000" dirty="0"/>
              <a:t>1. Conversión de la magnitud a una señal eléctrica.</a:t>
            </a:r>
          </a:p>
          <a:p>
            <a:pPr lvl="1"/>
            <a:r>
              <a:rPr lang="es-EC" sz="2000" dirty="0"/>
              <a:t>2. Adaptación de la señal eléctrica para su lectura digital.</a:t>
            </a:r>
          </a:p>
          <a:p>
            <a:pPr lvl="1"/>
            <a:r>
              <a:rPr lang="es-EC" sz="2000" dirty="0"/>
              <a:t>3. Sistema hardware de adquisición de datos, generalmente a través de un computador. </a:t>
            </a:r>
          </a:p>
          <a:p>
            <a:endParaRPr lang="es-EC" dirty="0"/>
          </a:p>
        </p:txBody>
      </p:sp>
      <p:graphicFrame>
        <p:nvGraphicFramePr>
          <p:cNvPr id="4" name="3 Diagrama"/>
          <p:cNvGraphicFramePr/>
          <p:nvPr>
            <p:extLst>
              <p:ext uri="{D42A27DB-BD31-4B8C-83A1-F6EECF244321}">
                <p14:modId xmlns:p14="http://schemas.microsoft.com/office/powerpoint/2010/main" val="2905508854"/>
              </p:ext>
            </p:extLst>
          </p:nvPr>
        </p:nvGraphicFramePr>
        <p:xfrm>
          <a:off x="1259632" y="4149080"/>
          <a:ext cx="6276340" cy="2135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81078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Tipos </a:t>
            </a:r>
            <a:r>
              <a:rPr lang="es-EC" dirty="0"/>
              <a:t>de elementos para adquisición de datos</a:t>
            </a:r>
          </a:p>
        </p:txBody>
      </p:sp>
      <p:sp>
        <p:nvSpPr>
          <p:cNvPr id="3" name="2 Marcador de contenido"/>
          <p:cNvSpPr>
            <a:spLocks noGrp="1"/>
          </p:cNvSpPr>
          <p:nvPr>
            <p:ph idx="1"/>
          </p:nvPr>
        </p:nvSpPr>
        <p:spPr>
          <a:xfrm>
            <a:off x="35496" y="1412776"/>
            <a:ext cx="8686800" cy="4525963"/>
          </a:xfrm>
        </p:spPr>
        <p:txBody>
          <a:bodyPr>
            <a:normAutofit/>
          </a:bodyPr>
          <a:lstStyle/>
          <a:p>
            <a:r>
              <a:rPr lang="es-EC" sz="1800" dirty="0"/>
              <a:t>Las características que tienen los elementos para adquisición de datos </a:t>
            </a:r>
          </a:p>
          <a:p>
            <a:pPr lvl="1"/>
            <a:r>
              <a:rPr lang="es-EC" sz="1800" dirty="0"/>
              <a:t>Número de canales analógicos. </a:t>
            </a:r>
          </a:p>
          <a:p>
            <a:pPr lvl="1"/>
            <a:r>
              <a:rPr lang="es-EC" sz="1800" dirty="0"/>
              <a:t>Velocidad de </a:t>
            </a:r>
            <a:r>
              <a:rPr lang="es-EC" sz="1800" dirty="0" smtClean="0"/>
              <a:t>muestreo</a:t>
            </a:r>
          </a:p>
          <a:p>
            <a:pPr lvl="1"/>
            <a:r>
              <a:rPr lang="es-EC" sz="1800" dirty="0"/>
              <a:t>Capacidad de temporización</a:t>
            </a:r>
          </a:p>
          <a:p>
            <a:pPr lvl="1"/>
            <a:r>
              <a:rPr lang="es-EC" sz="1800" dirty="0" smtClean="0"/>
              <a:t>Resolución</a:t>
            </a:r>
          </a:p>
          <a:p>
            <a:pPr lvl="1"/>
            <a:r>
              <a:rPr lang="es-EC" sz="1800" dirty="0"/>
              <a:t>Forma de comunicarse con el computador</a:t>
            </a:r>
          </a:p>
          <a:p>
            <a:pPr lvl="1"/>
            <a:r>
              <a:rPr lang="es-EC" sz="1800" dirty="0" smtClean="0"/>
              <a:t>Rango </a:t>
            </a:r>
            <a:r>
              <a:rPr lang="es-EC" sz="1800" dirty="0"/>
              <a:t>de entrada.</a:t>
            </a:r>
          </a:p>
          <a:p>
            <a:pPr lvl="1"/>
            <a:r>
              <a:rPr lang="es-EC" sz="1800" dirty="0" smtClean="0"/>
              <a:t>Software </a:t>
            </a:r>
            <a:r>
              <a:rPr lang="es-EC" sz="1800" dirty="0"/>
              <a:t>de programación </a:t>
            </a:r>
          </a:p>
          <a:p>
            <a:endParaRPr lang="es-EC" sz="1800" dirty="0"/>
          </a:p>
        </p:txBody>
      </p:sp>
      <p:graphicFrame>
        <p:nvGraphicFramePr>
          <p:cNvPr id="7" name="6 Tabla"/>
          <p:cNvGraphicFramePr>
            <a:graphicFrameLocks noGrp="1"/>
          </p:cNvGraphicFramePr>
          <p:nvPr>
            <p:extLst>
              <p:ext uri="{D42A27DB-BD31-4B8C-83A1-F6EECF244321}">
                <p14:modId xmlns:p14="http://schemas.microsoft.com/office/powerpoint/2010/main" val="4203669051"/>
              </p:ext>
            </p:extLst>
          </p:nvPr>
        </p:nvGraphicFramePr>
        <p:xfrm>
          <a:off x="3707904" y="3429000"/>
          <a:ext cx="5220072" cy="3203121"/>
        </p:xfrm>
        <a:graphic>
          <a:graphicData uri="http://schemas.openxmlformats.org/drawingml/2006/table">
            <a:tbl>
              <a:tblPr firstRow="1" firstCol="1" bandRow="1">
                <a:tableStyleId>{5C22544A-7EE6-4342-B048-85BDC9FD1C3A}</a:tableStyleId>
              </a:tblPr>
              <a:tblGrid>
                <a:gridCol w="1535803"/>
                <a:gridCol w="882975"/>
                <a:gridCol w="903376"/>
                <a:gridCol w="994542"/>
                <a:gridCol w="903376"/>
              </a:tblGrid>
              <a:tr h="258753">
                <a:tc gridSpan="5">
                  <a:txBody>
                    <a:bodyPr/>
                    <a:lstStyle/>
                    <a:p>
                      <a:pPr algn="ctr">
                        <a:lnSpc>
                          <a:spcPct val="115000"/>
                        </a:lnSpc>
                        <a:spcAft>
                          <a:spcPts val="0"/>
                        </a:spcAft>
                      </a:pPr>
                      <a:r>
                        <a:rPr lang="es-EC" sz="1200" dirty="0">
                          <a:effectLst/>
                        </a:rPr>
                        <a:t>Tarjeta de Adquisición de datos</a:t>
                      </a:r>
                      <a:endParaRPr lang="es-EC" sz="1100" dirty="0">
                        <a:solidFill>
                          <a:srgbClr val="31849B"/>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3976">
                <a:tc gridSpan="5">
                  <a:txBody>
                    <a:bodyPr/>
                    <a:lstStyle/>
                    <a:p>
                      <a:pPr algn="ctr">
                        <a:lnSpc>
                          <a:spcPct val="115000"/>
                        </a:lnSpc>
                        <a:spcAft>
                          <a:spcPts val="0"/>
                        </a:spcAft>
                      </a:pPr>
                      <a:r>
                        <a:rPr lang="en-US" sz="1200" dirty="0">
                          <a:effectLst/>
                        </a:rPr>
                        <a:t>NI MY DAQ National Instruments</a:t>
                      </a:r>
                      <a:endParaRPr lang="es-EC" sz="1100" dirty="0">
                        <a:solidFill>
                          <a:srgbClr val="31849B"/>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77090">
                <a:tc>
                  <a:txBody>
                    <a:bodyPr/>
                    <a:lstStyle/>
                    <a:p>
                      <a:pPr>
                        <a:lnSpc>
                          <a:spcPct val="115000"/>
                        </a:lnSpc>
                        <a:spcAft>
                          <a:spcPts val="0"/>
                        </a:spcAft>
                      </a:pPr>
                      <a:r>
                        <a:rPr lang="es-EC" sz="1200" dirty="0">
                          <a:effectLst/>
                        </a:rPr>
                        <a:t>Número de canales </a:t>
                      </a:r>
                      <a:endParaRPr lang="es-EC" sz="1100" dirty="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2 entradas analógicas</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2 salidas analógicas </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8 E/S Digitales </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1 entrada  contador 16 bits</a:t>
                      </a:r>
                      <a:endParaRPr lang="es-EC" sz="1100">
                        <a:solidFill>
                          <a:srgbClr val="31849B"/>
                        </a:solidFill>
                        <a:effectLst/>
                        <a:latin typeface="Calibri"/>
                        <a:ea typeface="Calibri"/>
                        <a:cs typeface="Times New Roman"/>
                      </a:endParaRPr>
                    </a:p>
                  </a:txBody>
                  <a:tcPr marL="68580" marR="68580" marT="0" marB="0"/>
                </a:tc>
              </a:tr>
              <a:tr h="380533">
                <a:tc>
                  <a:txBody>
                    <a:bodyPr/>
                    <a:lstStyle/>
                    <a:p>
                      <a:pPr>
                        <a:lnSpc>
                          <a:spcPct val="115000"/>
                        </a:lnSpc>
                        <a:spcAft>
                          <a:spcPts val="0"/>
                        </a:spcAft>
                      </a:pPr>
                      <a:r>
                        <a:rPr lang="es-EC" sz="1200">
                          <a:effectLst/>
                        </a:rPr>
                        <a:t>Velocidad de muestreo</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200 kS/s</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200kS/s</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200kS/s</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100ns</a:t>
                      </a:r>
                      <a:endParaRPr lang="es-EC" sz="1100">
                        <a:solidFill>
                          <a:srgbClr val="31849B"/>
                        </a:solidFill>
                        <a:effectLst/>
                        <a:latin typeface="Calibri"/>
                        <a:ea typeface="Calibri"/>
                        <a:cs typeface="Times New Roman"/>
                      </a:endParaRPr>
                    </a:p>
                  </a:txBody>
                  <a:tcPr marL="68580" marR="68580" marT="0" marB="0"/>
                </a:tc>
              </a:tr>
              <a:tr h="183976">
                <a:tc>
                  <a:txBody>
                    <a:bodyPr/>
                    <a:lstStyle/>
                    <a:p>
                      <a:pPr>
                        <a:lnSpc>
                          <a:spcPct val="115000"/>
                        </a:lnSpc>
                        <a:spcAft>
                          <a:spcPts val="0"/>
                        </a:spcAft>
                      </a:pPr>
                      <a:r>
                        <a:rPr lang="es-EC" sz="1200">
                          <a:effectLst/>
                        </a:rPr>
                        <a:t>Resolución</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16 bits </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16 bits</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 </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16 bits </a:t>
                      </a:r>
                      <a:endParaRPr lang="es-EC" sz="1100">
                        <a:solidFill>
                          <a:srgbClr val="31849B"/>
                        </a:solidFill>
                        <a:effectLst/>
                        <a:latin typeface="Calibri"/>
                        <a:ea typeface="Calibri"/>
                        <a:cs typeface="Times New Roman"/>
                      </a:endParaRPr>
                    </a:p>
                  </a:txBody>
                  <a:tcPr marL="68580" marR="68580" marT="0" marB="0"/>
                </a:tc>
              </a:tr>
              <a:tr h="183976">
                <a:tc>
                  <a:txBody>
                    <a:bodyPr/>
                    <a:lstStyle/>
                    <a:p>
                      <a:pPr>
                        <a:lnSpc>
                          <a:spcPct val="115000"/>
                        </a:lnSpc>
                        <a:spcAft>
                          <a:spcPts val="0"/>
                        </a:spcAft>
                      </a:pPr>
                      <a:r>
                        <a:rPr lang="es-EC" sz="1200">
                          <a:effectLst/>
                        </a:rPr>
                        <a:t>Rango de entrada</a:t>
                      </a:r>
                      <a:endParaRPr lang="es-EC" sz="1100">
                        <a:solidFill>
                          <a:srgbClr val="31849B"/>
                        </a:solidFill>
                        <a:effectLst/>
                        <a:latin typeface="Calibri"/>
                        <a:ea typeface="Calibri"/>
                        <a:cs typeface="Times New Roman"/>
                      </a:endParaRPr>
                    </a:p>
                  </a:txBody>
                  <a:tcPr marL="68580" marR="68580" marT="0" marB="0"/>
                </a:tc>
                <a:tc gridSpan="4">
                  <a:txBody>
                    <a:bodyPr/>
                    <a:lstStyle/>
                    <a:p>
                      <a:pPr algn="ctr">
                        <a:lnSpc>
                          <a:spcPct val="115000"/>
                        </a:lnSpc>
                        <a:spcAft>
                          <a:spcPts val="0"/>
                        </a:spcAft>
                      </a:pPr>
                      <a:r>
                        <a:rPr lang="es-EC" sz="1200">
                          <a:effectLst/>
                        </a:rPr>
                        <a:t>0V ,10V</a:t>
                      </a:r>
                      <a:endParaRPr lang="es-EC" sz="1100">
                        <a:solidFill>
                          <a:srgbClr val="31849B"/>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380533">
                <a:tc>
                  <a:txBody>
                    <a:bodyPr/>
                    <a:lstStyle/>
                    <a:p>
                      <a:pPr>
                        <a:lnSpc>
                          <a:spcPct val="115000"/>
                        </a:lnSpc>
                        <a:spcAft>
                          <a:spcPts val="0"/>
                        </a:spcAft>
                      </a:pPr>
                      <a:r>
                        <a:rPr lang="es-EC" sz="1200">
                          <a:effectLst/>
                        </a:rPr>
                        <a:t>Frecuencia máxima de la fuente </a:t>
                      </a:r>
                      <a:endParaRPr lang="es-EC" sz="1100">
                        <a:solidFill>
                          <a:srgbClr val="31849B"/>
                        </a:solidFill>
                        <a:effectLst/>
                        <a:latin typeface="Calibri"/>
                        <a:ea typeface="Calibri"/>
                        <a:cs typeface="Times New Roman"/>
                      </a:endParaRPr>
                    </a:p>
                  </a:txBody>
                  <a:tcPr marL="68580" marR="68580" marT="0" marB="0"/>
                </a:tc>
                <a:tc gridSpan="4">
                  <a:txBody>
                    <a:bodyPr/>
                    <a:lstStyle/>
                    <a:p>
                      <a:pPr algn="ctr">
                        <a:lnSpc>
                          <a:spcPct val="115000"/>
                        </a:lnSpc>
                        <a:spcAft>
                          <a:spcPts val="0"/>
                        </a:spcAft>
                      </a:pPr>
                      <a:r>
                        <a:rPr lang="es-EC" sz="1200">
                          <a:effectLst/>
                        </a:rPr>
                        <a:t>5MHz</a:t>
                      </a:r>
                      <a:endParaRPr lang="es-EC" sz="1100">
                        <a:solidFill>
                          <a:srgbClr val="31849B"/>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577090">
                <a:tc>
                  <a:txBody>
                    <a:bodyPr/>
                    <a:lstStyle/>
                    <a:p>
                      <a:pPr>
                        <a:lnSpc>
                          <a:spcPct val="115000"/>
                        </a:lnSpc>
                        <a:spcAft>
                          <a:spcPts val="0"/>
                        </a:spcAft>
                      </a:pPr>
                      <a:r>
                        <a:rPr lang="es-EC" sz="1200">
                          <a:effectLst/>
                        </a:rPr>
                        <a:t>Forma de comunicarse con el computador</a:t>
                      </a:r>
                      <a:endParaRPr lang="es-EC" sz="1100">
                        <a:solidFill>
                          <a:srgbClr val="31849B"/>
                        </a:solidFill>
                        <a:effectLst/>
                        <a:latin typeface="Calibri"/>
                        <a:ea typeface="Calibri"/>
                        <a:cs typeface="Times New Roman"/>
                      </a:endParaRPr>
                    </a:p>
                  </a:txBody>
                  <a:tcPr marL="68580" marR="68580" marT="0" marB="0"/>
                </a:tc>
                <a:tc gridSpan="4">
                  <a:txBody>
                    <a:bodyPr/>
                    <a:lstStyle/>
                    <a:p>
                      <a:pPr algn="ctr">
                        <a:lnSpc>
                          <a:spcPct val="115000"/>
                        </a:lnSpc>
                        <a:spcAft>
                          <a:spcPts val="0"/>
                        </a:spcAft>
                      </a:pPr>
                      <a:r>
                        <a:rPr lang="es-EC" sz="1200" dirty="0">
                          <a:effectLst/>
                        </a:rPr>
                        <a:t>USB</a:t>
                      </a:r>
                      <a:endParaRPr lang="es-EC" sz="1100" dirty="0">
                        <a:solidFill>
                          <a:srgbClr val="31849B"/>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183976">
                <a:tc>
                  <a:txBody>
                    <a:bodyPr/>
                    <a:lstStyle/>
                    <a:p>
                      <a:pPr>
                        <a:lnSpc>
                          <a:spcPct val="115000"/>
                        </a:lnSpc>
                        <a:spcAft>
                          <a:spcPts val="0"/>
                        </a:spcAft>
                      </a:pPr>
                      <a:r>
                        <a:rPr lang="es-EC" sz="1200">
                          <a:effectLst/>
                        </a:rPr>
                        <a:t>Software</a:t>
                      </a:r>
                      <a:endParaRPr lang="es-EC" sz="1100">
                        <a:solidFill>
                          <a:srgbClr val="31849B"/>
                        </a:solidFill>
                        <a:effectLst/>
                        <a:latin typeface="Calibri"/>
                        <a:ea typeface="Calibri"/>
                        <a:cs typeface="Times New Roman"/>
                      </a:endParaRPr>
                    </a:p>
                  </a:txBody>
                  <a:tcPr marL="68580" marR="68580" marT="0" marB="0"/>
                </a:tc>
                <a:tc gridSpan="4">
                  <a:txBody>
                    <a:bodyPr/>
                    <a:lstStyle/>
                    <a:p>
                      <a:pPr>
                        <a:lnSpc>
                          <a:spcPct val="115000"/>
                        </a:lnSpc>
                        <a:spcAft>
                          <a:spcPts val="0"/>
                        </a:spcAft>
                      </a:pPr>
                      <a:r>
                        <a:rPr lang="en-US" sz="1200" dirty="0">
                          <a:effectLst/>
                        </a:rPr>
                        <a:t>LABVIEW Student Edition for Windows</a:t>
                      </a:r>
                      <a:endParaRPr lang="es-EC" sz="1100" dirty="0">
                        <a:solidFill>
                          <a:srgbClr val="31849B"/>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28453636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Elección de drivers</a:t>
            </a:r>
            <a:endParaRPr lang="es-EC" dirty="0"/>
          </a:p>
        </p:txBody>
      </p:sp>
      <p:sp>
        <p:nvSpPr>
          <p:cNvPr id="3" name="2 Marcador de contenido"/>
          <p:cNvSpPr>
            <a:spLocks noGrp="1"/>
          </p:cNvSpPr>
          <p:nvPr>
            <p:ph idx="1"/>
          </p:nvPr>
        </p:nvSpPr>
        <p:spPr/>
        <p:txBody>
          <a:bodyPr/>
          <a:lstStyle/>
          <a:p>
            <a:r>
              <a:rPr lang="es-ES" sz="2000" dirty="0" smtClean="0"/>
              <a:t>Driver </a:t>
            </a:r>
            <a:r>
              <a:rPr lang="es-ES" sz="2000" dirty="0"/>
              <a:t>debe contener una parte de potencia para el accionamiento del motor, así como una parte de control, que reciben las señales desde el </a:t>
            </a:r>
            <a:r>
              <a:rPr lang="es-ES" sz="2000" dirty="0" smtClean="0"/>
              <a:t>computador</a:t>
            </a:r>
          </a:p>
          <a:p>
            <a:r>
              <a:rPr lang="es-EC" sz="2000" dirty="0"/>
              <a:t>El driver que se </a:t>
            </a:r>
            <a:r>
              <a:rPr lang="es-EC" sz="2000" dirty="0" smtClean="0"/>
              <a:t>utiliza </a:t>
            </a:r>
            <a:r>
              <a:rPr lang="es-EC" sz="2000" dirty="0"/>
              <a:t>para el control de motores DC son puentes H, los cuales existen en varias </a:t>
            </a:r>
            <a:r>
              <a:rPr lang="es-EC" sz="2000" dirty="0" smtClean="0"/>
              <a:t>configuraciones e integrados </a:t>
            </a:r>
          </a:p>
          <a:p>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3476116800"/>
              </p:ext>
            </p:extLst>
          </p:nvPr>
        </p:nvGraphicFramePr>
        <p:xfrm>
          <a:off x="1259632" y="3573016"/>
          <a:ext cx="6840760" cy="2479421"/>
        </p:xfrm>
        <a:graphic>
          <a:graphicData uri="http://schemas.openxmlformats.org/drawingml/2006/table">
            <a:tbl>
              <a:tblPr firstRow="1" firstCol="1" bandRow="1">
                <a:tableStyleId>{08FB837D-C827-4EFA-A057-4D05807E0F7C}</a:tableStyleId>
              </a:tblPr>
              <a:tblGrid>
                <a:gridCol w="1656184"/>
                <a:gridCol w="1656184"/>
                <a:gridCol w="1800200"/>
                <a:gridCol w="1728192"/>
              </a:tblGrid>
              <a:tr h="534035">
                <a:tc>
                  <a:txBody>
                    <a:bodyPr/>
                    <a:lstStyle/>
                    <a:p>
                      <a:pPr>
                        <a:lnSpc>
                          <a:spcPct val="115000"/>
                        </a:lnSpc>
                        <a:spcAft>
                          <a:spcPts val="0"/>
                        </a:spcAft>
                      </a:pPr>
                      <a:r>
                        <a:rPr lang="es-EC" sz="1000" dirty="0">
                          <a:effectLst/>
                        </a:rPr>
                        <a:t>L293D</a:t>
                      </a:r>
                      <a:endParaRPr lang="es-EC" sz="1000" dirty="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L298</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effectLst/>
                        </a:rPr>
                        <a:t>Puente H con mosfet </a:t>
                      </a:r>
                      <a:endParaRPr lang="es-EC" sz="1100" dirty="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effectLst/>
                        </a:rPr>
                        <a:t>Puente H con relevadores</a:t>
                      </a:r>
                      <a:endParaRPr lang="es-EC" sz="1100" dirty="0">
                        <a:solidFill>
                          <a:srgbClr val="31849B"/>
                        </a:solidFill>
                        <a:effectLst/>
                        <a:latin typeface="Calibri"/>
                        <a:ea typeface="Calibri"/>
                        <a:cs typeface="Times New Roman"/>
                      </a:endParaRPr>
                    </a:p>
                  </a:txBody>
                  <a:tcPr marL="68580" marR="68580" marT="0" marB="0"/>
                </a:tc>
              </a:tr>
              <a:tr h="534035">
                <a:tc>
                  <a:txBody>
                    <a:bodyPr/>
                    <a:lstStyle/>
                    <a:p>
                      <a:pPr>
                        <a:lnSpc>
                          <a:spcPct val="115000"/>
                        </a:lnSpc>
                        <a:spcAft>
                          <a:spcPts val="0"/>
                        </a:spcAft>
                      </a:pPr>
                      <a:r>
                        <a:rPr kumimoji="0" lang="es-EC" sz="1000" b="0" kern="1200" dirty="0" smtClean="0">
                          <a:effectLst/>
                        </a:rPr>
                        <a:t>Es un integrado monolítico, de alto voltaje y corriente Aceptar estándares DTL o TTL niveles lógicos, </a:t>
                      </a:r>
                    </a:p>
                    <a:p>
                      <a:pPr marL="0" marR="0" indent="0" algn="l" defTabSz="914400" rtl="0" eaLnBrk="1" fontAlgn="auto" latinLnBrk="0" hangingPunct="1">
                        <a:lnSpc>
                          <a:spcPct val="115000"/>
                        </a:lnSpc>
                        <a:spcBef>
                          <a:spcPts val="0"/>
                        </a:spcBef>
                        <a:spcAft>
                          <a:spcPts val="0"/>
                        </a:spcAft>
                        <a:buClrTx/>
                        <a:buSzTx/>
                        <a:buFontTx/>
                        <a:buNone/>
                        <a:tabLst/>
                        <a:defRPr/>
                      </a:pPr>
                      <a:r>
                        <a:rPr kumimoji="0" lang="es-EC" sz="1000" b="0" kern="1200" dirty="0" smtClean="0">
                          <a:effectLst/>
                        </a:rPr>
                        <a:t>- Opera con frecuencia de hasta 5 kHz, </a:t>
                      </a:r>
                    </a:p>
                    <a:p>
                      <a:pPr marL="171450" marR="0" indent="-171450" algn="l" defTabSz="914400" rtl="0" eaLnBrk="1" fontAlgn="auto" latinLnBrk="0" hangingPunct="1">
                        <a:lnSpc>
                          <a:spcPct val="115000"/>
                        </a:lnSpc>
                        <a:spcBef>
                          <a:spcPts val="0"/>
                        </a:spcBef>
                        <a:spcAft>
                          <a:spcPts val="0"/>
                        </a:spcAft>
                        <a:buClrTx/>
                        <a:buSzTx/>
                        <a:buFontTx/>
                        <a:buChar char="-"/>
                        <a:tabLst/>
                        <a:defRPr/>
                      </a:pPr>
                      <a:r>
                        <a:rPr kumimoji="0" lang="es-EC" sz="1000" b="0" kern="1200" dirty="0" err="1" smtClean="0">
                          <a:effectLst/>
                        </a:rPr>
                        <a:t>Is</a:t>
                      </a:r>
                      <a:r>
                        <a:rPr kumimoji="0" lang="es-EC" sz="1000" b="0" kern="1200" dirty="0" smtClean="0">
                          <a:effectLst/>
                        </a:rPr>
                        <a:t> = 600mA por canal,</a:t>
                      </a:r>
                    </a:p>
                    <a:p>
                      <a:pPr marL="171450" marR="0" indent="-171450" algn="l" defTabSz="914400" rtl="0" eaLnBrk="1" fontAlgn="auto" latinLnBrk="0" hangingPunct="1">
                        <a:lnSpc>
                          <a:spcPct val="115000"/>
                        </a:lnSpc>
                        <a:spcBef>
                          <a:spcPts val="0"/>
                        </a:spcBef>
                        <a:spcAft>
                          <a:spcPts val="0"/>
                        </a:spcAft>
                        <a:buClrTx/>
                        <a:buSzTx/>
                        <a:buFontTx/>
                        <a:buChar char="-"/>
                        <a:tabLst/>
                        <a:defRPr/>
                      </a:pPr>
                      <a:r>
                        <a:rPr kumimoji="0" lang="es-EC" sz="1000" b="0" kern="1200" dirty="0" err="1" smtClean="0">
                          <a:effectLst/>
                        </a:rPr>
                        <a:t>Isp</a:t>
                      </a:r>
                      <a:r>
                        <a:rPr kumimoji="0" lang="es-EC" sz="1000" b="0" kern="1200" dirty="0" smtClean="0">
                          <a:effectLst/>
                        </a:rPr>
                        <a:t>=1.2A, </a:t>
                      </a:r>
                    </a:p>
                    <a:p>
                      <a:pPr marL="171450" marR="0" indent="-171450" algn="l" defTabSz="914400" rtl="0" eaLnBrk="1" fontAlgn="auto" latinLnBrk="0" hangingPunct="1">
                        <a:lnSpc>
                          <a:spcPct val="115000"/>
                        </a:lnSpc>
                        <a:spcBef>
                          <a:spcPts val="0"/>
                        </a:spcBef>
                        <a:spcAft>
                          <a:spcPts val="0"/>
                        </a:spcAft>
                        <a:buClrTx/>
                        <a:buSzTx/>
                        <a:buFontTx/>
                        <a:buChar char="-"/>
                        <a:tabLst/>
                        <a:defRPr/>
                      </a:pPr>
                      <a:r>
                        <a:rPr kumimoji="0" lang="es-EC" sz="1000" b="0" kern="1200" dirty="0" smtClean="0">
                          <a:effectLst/>
                        </a:rPr>
                        <a:t>voltaje de entrada de ‘0’ Lógico, y 1,5V, inmunidad a alto ruido</a:t>
                      </a:r>
                      <a:r>
                        <a:rPr kumimoji="0" lang="es-EC" sz="1000" kern="1200" dirty="0" smtClean="0">
                          <a:effectLst/>
                        </a:rPr>
                        <a:t>.  </a:t>
                      </a:r>
                      <a:endParaRPr lang="es-EC" sz="1000" dirty="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000" dirty="0" smtClean="0">
                          <a:solidFill>
                            <a:schemeClr val="tx1"/>
                          </a:solidFill>
                          <a:effectLst/>
                          <a:latin typeface="+mn-lt"/>
                          <a:ea typeface="Calibri"/>
                          <a:cs typeface="Times New Roman"/>
                        </a:rPr>
                        <a:t>Es un integrado</a:t>
                      </a:r>
                      <a:r>
                        <a:rPr lang="es-EC" sz="1000" baseline="0" dirty="0" smtClean="0">
                          <a:solidFill>
                            <a:schemeClr val="tx1"/>
                          </a:solidFill>
                          <a:effectLst/>
                          <a:latin typeface="+mn-lt"/>
                          <a:ea typeface="Calibri"/>
                          <a:cs typeface="Times New Roman"/>
                        </a:rPr>
                        <a:t> </a:t>
                      </a:r>
                      <a:r>
                        <a:rPr lang="es-EC" sz="1000" dirty="0" smtClean="0">
                          <a:solidFill>
                            <a:schemeClr val="tx1"/>
                          </a:solidFill>
                          <a:effectLst/>
                          <a:latin typeface="+mn-lt"/>
                          <a:ea typeface="Calibri"/>
                          <a:cs typeface="Times New Roman"/>
                        </a:rPr>
                        <a:t>monolítico,</a:t>
                      </a:r>
                      <a:r>
                        <a:rPr lang="es-EC" sz="1000" baseline="0" dirty="0" smtClean="0">
                          <a:solidFill>
                            <a:schemeClr val="tx1"/>
                          </a:solidFill>
                          <a:effectLst/>
                          <a:latin typeface="+mn-lt"/>
                          <a:ea typeface="Calibri"/>
                          <a:cs typeface="Times New Roman"/>
                        </a:rPr>
                        <a:t> de alto voltaje y corriente de puente completo dual.</a:t>
                      </a:r>
                    </a:p>
                    <a:p>
                      <a:pPr>
                        <a:lnSpc>
                          <a:spcPct val="115000"/>
                        </a:lnSpc>
                        <a:spcAft>
                          <a:spcPts val="0"/>
                        </a:spcAft>
                      </a:pPr>
                      <a:r>
                        <a:rPr lang="es-EC" sz="1000" baseline="0" dirty="0" smtClean="0">
                          <a:solidFill>
                            <a:schemeClr val="tx1"/>
                          </a:solidFill>
                          <a:effectLst/>
                          <a:latin typeface="+mn-lt"/>
                          <a:ea typeface="Calibri"/>
                          <a:cs typeface="Times New Roman"/>
                        </a:rPr>
                        <a:t>Estándares TTL</a:t>
                      </a:r>
                    </a:p>
                    <a:p>
                      <a:pPr marL="171450" indent="-171450">
                        <a:lnSpc>
                          <a:spcPct val="115000"/>
                        </a:lnSpc>
                        <a:spcAft>
                          <a:spcPts val="0"/>
                        </a:spcAft>
                        <a:buFontTx/>
                        <a:buChar char="-"/>
                      </a:pPr>
                      <a:r>
                        <a:rPr lang="es-EC" sz="1000" baseline="0" dirty="0" err="1" smtClean="0">
                          <a:solidFill>
                            <a:schemeClr val="tx1"/>
                          </a:solidFill>
                          <a:effectLst/>
                          <a:latin typeface="+mn-lt"/>
                          <a:ea typeface="Calibri"/>
                          <a:cs typeface="Times New Roman"/>
                        </a:rPr>
                        <a:t>Is</a:t>
                      </a:r>
                      <a:r>
                        <a:rPr lang="es-EC" sz="1000" baseline="0" dirty="0" smtClean="0">
                          <a:solidFill>
                            <a:schemeClr val="tx1"/>
                          </a:solidFill>
                          <a:effectLst/>
                          <a:latin typeface="+mn-lt"/>
                          <a:ea typeface="Calibri"/>
                          <a:cs typeface="Times New Roman"/>
                        </a:rPr>
                        <a:t>=4A</a:t>
                      </a:r>
                    </a:p>
                    <a:p>
                      <a:pPr marL="171450" indent="-171450">
                        <a:lnSpc>
                          <a:spcPct val="115000"/>
                        </a:lnSpc>
                        <a:spcAft>
                          <a:spcPts val="0"/>
                        </a:spcAft>
                        <a:buFontTx/>
                        <a:buChar char="-"/>
                      </a:pPr>
                      <a:r>
                        <a:rPr lang="es-EC" sz="1000" baseline="0" dirty="0" smtClean="0">
                          <a:solidFill>
                            <a:schemeClr val="tx1"/>
                          </a:solidFill>
                          <a:effectLst/>
                          <a:latin typeface="+mn-lt"/>
                          <a:ea typeface="Calibri"/>
                          <a:cs typeface="Times New Roman"/>
                        </a:rPr>
                        <a:t>Voltaje de entrada de ‘0’ lógico, 1,5V</a:t>
                      </a:r>
                    </a:p>
                    <a:p>
                      <a:pPr marL="0" indent="0">
                        <a:lnSpc>
                          <a:spcPct val="115000"/>
                        </a:lnSpc>
                        <a:spcAft>
                          <a:spcPts val="0"/>
                        </a:spcAft>
                        <a:buFontTx/>
                        <a:buNone/>
                      </a:pPr>
                      <a:r>
                        <a:rPr lang="es-EC" sz="1000" baseline="0" dirty="0" smtClean="0">
                          <a:solidFill>
                            <a:schemeClr val="tx1"/>
                          </a:solidFill>
                          <a:effectLst/>
                          <a:latin typeface="+mn-lt"/>
                          <a:ea typeface="Calibri"/>
                          <a:cs typeface="Times New Roman"/>
                        </a:rPr>
                        <a:t>-     Voltaje alimentación carga 46V</a:t>
                      </a:r>
                      <a:endParaRPr lang="es-EC" sz="1000" dirty="0">
                        <a:solidFill>
                          <a:schemeClr val="tx1"/>
                        </a:solidFill>
                        <a:effectLst/>
                        <a:latin typeface="+mn-lt"/>
                        <a:ea typeface="Calibri"/>
                        <a:cs typeface="Times New Roman"/>
                      </a:endParaRPr>
                    </a:p>
                  </a:txBody>
                  <a:tcPr marL="68580" marR="68580" marT="0" marB="0"/>
                </a:tc>
                <a:tc>
                  <a:txBody>
                    <a:bodyPr/>
                    <a:lstStyle/>
                    <a:p>
                      <a:pPr>
                        <a:lnSpc>
                          <a:spcPct val="115000"/>
                        </a:lnSpc>
                        <a:spcAft>
                          <a:spcPts val="0"/>
                        </a:spcAft>
                      </a:pPr>
                      <a:r>
                        <a:rPr lang="es-EC" sz="1000" dirty="0" smtClean="0">
                          <a:solidFill>
                            <a:schemeClr val="tx1"/>
                          </a:solidFill>
                          <a:effectLst/>
                          <a:latin typeface="+mn-lt"/>
                          <a:ea typeface="Calibri"/>
                          <a:cs typeface="Times New Roman"/>
                        </a:rPr>
                        <a:t>Se utiliza mosfet, es la mejor configuración para obtención</a:t>
                      </a:r>
                      <a:r>
                        <a:rPr lang="es-EC" sz="1000" baseline="0" dirty="0" smtClean="0">
                          <a:solidFill>
                            <a:schemeClr val="tx1"/>
                          </a:solidFill>
                          <a:effectLst/>
                          <a:latin typeface="+mn-lt"/>
                          <a:ea typeface="Calibri"/>
                          <a:cs typeface="Times New Roman"/>
                        </a:rPr>
                        <a:t> de potencia, se utiliza mosfet canal P /N</a:t>
                      </a:r>
                    </a:p>
                    <a:p>
                      <a:pPr marL="171450" indent="-171450">
                        <a:lnSpc>
                          <a:spcPct val="115000"/>
                        </a:lnSpc>
                        <a:spcAft>
                          <a:spcPts val="0"/>
                        </a:spcAft>
                        <a:buFontTx/>
                        <a:buChar char="-"/>
                      </a:pPr>
                      <a:r>
                        <a:rPr lang="es-EC" sz="1000" baseline="0" dirty="0" smtClean="0">
                          <a:solidFill>
                            <a:schemeClr val="tx1"/>
                          </a:solidFill>
                          <a:effectLst/>
                          <a:latin typeface="+mn-lt"/>
                          <a:ea typeface="Calibri"/>
                          <a:cs typeface="Times New Roman"/>
                        </a:rPr>
                        <a:t>RDS=0,1 </a:t>
                      </a:r>
                      <a:r>
                        <a:rPr lang="el-GR" sz="1000" baseline="0" dirty="0" smtClean="0">
                          <a:solidFill>
                            <a:schemeClr val="tx1"/>
                          </a:solidFill>
                          <a:effectLst/>
                          <a:latin typeface="+mn-lt"/>
                          <a:ea typeface="Calibri"/>
                          <a:cs typeface="Times New Roman"/>
                        </a:rPr>
                        <a:t>Ω</a:t>
                      </a:r>
                      <a:r>
                        <a:rPr lang="es-EC" sz="1000" baseline="0" dirty="0" smtClean="0">
                          <a:solidFill>
                            <a:schemeClr val="tx1"/>
                          </a:solidFill>
                          <a:effectLst/>
                          <a:latin typeface="+mn-lt"/>
                          <a:ea typeface="Calibri"/>
                          <a:cs typeface="Times New Roman"/>
                        </a:rPr>
                        <a:t> (según modelo)</a:t>
                      </a:r>
                    </a:p>
                    <a:p>
                      <a:pPr marL="171450" indent="-171450">
                        <a:lnSpc>
                          <a:spcPct val="115000"/>
                        </a:lnSpc>
                        <a:spcAft>
                          <a:spcPts val="0"/>
                        </a:spcAft>
                        <a:buFontTx/>
                        <a:buChar char="-"/>
                      </a:pPr>
                      <a:r>
                        <a:rPr lang="es-EC" sz="1000" baseline="0" dirty="0" smtClean="0">
                          <a:solidFill>
                            <a:schemeClr val="tx1"/>
                          </a:solidFill>
                          <a:effectLst/>
                          <a:latin typeface="+mn-lt"/>
                          <a:ea typeface="Calibri"/>
                          <a:cs typeface="Times New Roman"/>
                        </a:rPr>
                        <a:t>Corriente que soporte de acuerdo al mosfet selección.</a:t>
                      </a:r>
                    </a:p>
                    <a:p>
                      <a:pPr marL="171450" indent="-171450">
                        <a:lnSpc>
                          <a:spcPct val="115000"/>
                        </a:lnSpc>
                        <a:spcAft>
                          <a:spcPts val="0"/>
                        </a:spcAft>
                        <a:buFontTx/>
                        <a:buChar char="-"/>
                      </a:pPr>
                      <a:r>
                        <a:rPr lang="es-EC" sz="1000" baseline="0" dirty="0" smtClean="0">
                          <a:solidFill>
                            <a:schemeClr val="tx1"/>
                          </a:solidFill>
                          <a:effectLst/>
                          <a:latin typeface="+mn-lt"/>
                          <a:ea typeface="Calibri"/>
                          <a:cs typeface="Times New Roman"/>
                        </a:rPr>
                        <a:t>Voltaje Lógico 0-7V</a:t>
                      </a:r>
                    </a:p>
                    <a:p>
                      <a:pPr marL="171450" indent="-171450">
                        <a:lnSpc>
                          <a:spcPct val="115000"/>
                        </a:lnSpc>
                        <a:spcAft>
                          <a:spcPts val="0"/>
                        </a:spcAft>
                        <a:buFontTx/>
                        <a:buChar char="-"/>
                      </a:pPr>
                      <a:r>
                        <a:rPr lang="es-EC" sz="1000" baseline="0" dirty="0" smtClean="0">
                          <a:solidFill>
                            <a:schemeClr val="tx1"/>
                          </a:solidFill>
                          <a:effectLst/>
                          <a:latin typeface="+mn-lt"/>
                          <a:ea typeface="Calibri"/>
                          <a:cs typeface="Times New Roman"/>
                        </a:rPr>
                        <a:t>Voltaje alimentación 0-24V</a:t>
                      </a:r>
                    </a:p>
                    <a:p>
                      <a:pPr marL="171450" indent="-171450">
                        <a:lnSpc>
                          <a:spcPct val="115000"/>
                        </a:lnSpc>
                        <a:spcAft>
                          <a:spcPts val="0"/>
                        </a:spcAft>
                        <a:buFontTx/>
                        <a:buChar char="-"/>
                      </a:pPr>
                      <a:endParaRPr lang="es-EC" sz="1000" dirty="0">
                        <a:solidFill>
                          <a:schemeClr val="tx1"/>
                        </a:solidFill>
                        <a:effectLst/>
                        <a:latin typeface="+mn-lt"/>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s-EC" sz="1000" kern="1200" dirty="0" smtClean="0">
                          <a:solidFill>
                            <a:schemeClr val="dk1"/>
                          </a:solidFill>
                          <a:effectLst/>
                          <a:latin typeface="+mn-lt"/>
                          <a:ea typeface="+mn-ea"/>
                          <a:cs typeface="+mn-cs"/>
                        </a:rPr>
                        <a:t>Es una configuración de puente H a través de relés, circuito básico, </a:t>
                      </a:r>
                    </a:p>
                    <a:p>
                      <a:pPr marL="171450" marR="0" indent="-171450" algn="l" defTabSz="914400" rtl="0" eaLnBrk="1" fontAlgn="auto" latinLnBrk="0" hangingPunct="1">
                        <a:lnSpc>
                          <a:spcPct val="115000"/>
                        </a:lnSpc>
                        <a:spcBef>
                          <a:spcPts val="0"/>
                        </a:spcBef>
                        <a:spcAft>
                          <a:spcPts val="0"/>
                        </a:spcAft>
                        <a:buClrTx/>
                        <a:buSzTx/>
                        <a:buFontTx/>
                        <a:buChar char="-"/>
                        <a:tabLst/>
                        <a:defRPr/>
                      </a:pPr>
                      <a:r>
                        <a:rPr kumimoji="0" lang="es-EC" sz="1000" kern="1200" dirty="0" smtClean="0">
                          <a:solidFill>
                            <a:schemeClr val="dk1"/>
                          </a:solidFill>
                          <a:effectLst/>
                          <a:latin typeface="+mn-lt"/>
                          <a:ea typeface="+mn-ea"/>
                          <a:cs typeface="+mn-cs"/>
                        </a:rPr>
                        <a:t>No aplica para control de velocidad. </a:t>
                      </a:r>
                    </a:p>
                    <a:p>
                      <a:pPr marL="171450" marR="0" indent="-171450" algn="l" defTabSz="914400" rtl="0" eaLnBrk="1" fontAlgn="auto" latinLnBrk="0" hangingPunct="1">
                        <a:lnSpc>
                          <a:spcPct val="115000"/>
                        </a:lnSpc>
                        <a:spcBef>
                          <a:spcPts val="0"/>
                        </a:spcBef>
                        <a:spcAft>
                          <a:spcPts val="0"/>
                        </a:spcAft>
                        <a:buClrTx/>
                        <a:buSzTx/>
                        <a:buFontTx/>
                        <a:buChar char="-"/>
                        <a:tabLst/>
                        <a:defRPr/>
                      </a:pPr>
                      <a:r>
                        <a:rPr kumimoji="0" lang="es-EC" sz="1000" kern="1200" dirty="0" smtClean="0">
                          <a:solidFill>
                            <a:schemeClr val="dk1"/>
                          </a:solidFill>
                          <a:effectLst/>
                          <a:latin typeface="+mn-lt"/>
                          <a:ea typeface="+mn-ea"/>
                          <a:cs typeface="+mn-cs"/>
                        </a:rPr>
                        <a:t>Se</a:t>
                      </a:r>
                      <a:r>
                        <a:rPr kumimoji="0" lang="es-EC" sz="1000" kern="1200" baseline="0" dirty="0" smtClean="0">
                          <a:solidFill>
                            <a:schemeClr val="dk1"/>
                          </a:solidFill>
                          <a:effectLst/>
                          <a:latin typeface="+mn-lt"/>
                          <a:ea typeface="+mn-ea"/>
                          <a:cs typeface="+mn-cs"/>
                        </a:rPr>
                        <a:t> utiliza </a:t>
                      </a:r>
                      <a:r>
                        <a:rPr kumimoji="0" lang="es-EC" sz="1000" kern="1200" dirty="0" smtClean="0">
                          <a:solidFill>
                            <a:schemeClr val="dk1"/>
                          </a:solidFill>
                          <a:effectLst/>
                          <a:latin typeface="+mn-lt"/>
                          <a:ea typeface="+mn-ea"/>
                          <a:cs typeface="+mn-cs"/>
                        </a:rPr>
                        <a:t>relay de 30-40A para el manejo de más potencia en la salida </a:t>
                      </a:r>
                    </a:p>
                    <a:p>
                      <a:pPr marL="171450" marR="0" indent="-171450" algn="l" defTabSz="914400" rtl="0" eaLnBrk="1" fontAlgn="auto" latinLnBrk="0" hangingPunct="1">
                        <a:lnSpc>
                          <a:spcPct val="115000"/>
                        </a:lnSpc>
                        <a:spcBef>
                          <a:spcPts val="0"/>
                        </a:spcBef>
                        <a:spcAft>
                          <a:spcPts val="0"/>
                        </a:spcAft>
                        <a:buClrTx/>
                        <a:buSzTx/>
                        <a:buFontTx/>
                        <a:buChar char="-"/>
                        <a:tabLst/>
                        <a:defRPr/>
                      </a:pPr>
                      <a:r>
                        <a:rPr kumimoji="0" lang="es-EC" sz="1000" kern="1200" dirty="0" smtClean="0">
                          <a:solidFill>
                            <a:schemeClr val="dk1"/>
                          </a:solidFill>
                          <a:effectLst/>
                          <a:latin typeface="+mn-lt"/>
                          <a:ea typeface="+mn-ea"/>
                          <a:cs typeface="+mn-cs"/>
                        </a:rPr>
                        <a:t>Rango de corriente</a:t>
                      </a:r>
                      <a:r>
                        <a:rPr kumimoji="0" lang="es-EC" sz="1000" kern="1200" baseline="0" dirty="0" smtClean="0">
                          <a:solidFill>
                            <a:schemeClr val="dk1"/>
                          </a:solidFill>
                          <a:effectLst/>
                          <a:latin typeface="+mn-lt"/>
                          <a:ea typeface="+mn-ea"/>
                          <a:cs typeface="+mn-cs"/>
                        </a:rPr>
                        <a:t> de trabajo</a:t>
                      </a:r>
                      <a:r>
                        <a:rPr kumimoji="0" lang="es-EC" sz="1000" kern="1200" dirty="0" smtClean="0">
                          <a:solidFill>
                            <a:schemeClr val="dk1"/>
                          </a:solidFill>
                          <a:effectLst/>
                          <a:latin typeface="+mn-lt"/>
                          <a:ea typeface="+mn-ea"/>
                          <a:cs typeface="+mn-cs"/>
                        </a:rPr>
                        <a:t> - 40A máx.</a:t>
                      </a:r>
                    </a:p>
                    <a:p>
                      <a:pPr>
                        <a:lnSpc>
                          <a:spcPct val="115000"/>
                        </a:lnSpc>
                        <a:spcAft>
                          <a:spcPts val="0"/>
                        </a:spcAft>
                      </a:pPr>
                      <a:endParaRPr lang="es-EC" sz="1100" dirty="0">
                        <a:solidFill>
                          <a:srgbClr val="31849B"/>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1369045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err="1" smtClean="0"/>
              <a:t>Implementacion</a:t>
            </a:r>
            <a:r>
              <a:rPr lang="es-EC" dirty="0" smtClean="0"/>
              <a:t> driver</a:t>
            </a:r>
            <a:endParaRPr lang="es-EC" dirty="0"/>
          </a:p>
        </p:txBody>
      </p:sp>
      <p:sp>
        <p:nvSpPr>
          <p:cNvPr id="3" name="2 Marcador de contenido"/>
          <p:cNvSpPr>
            <a:spLocks noGrp="1"/>
          </p:cNvSpPr>
          <p:nvPr>
            <p:ph idx="1"/>
          </p:nvPr>
        </p:nvSpPr>
        <p:spPr/>
        <p:txBody>
          <a:bodyPr>
            <a:normAutofit/>
          </a:bodyPr>
          <a:lstStyle/>
          <a:p>
            <a:r>
              <a:rPr lang="es-EC" sz="2000" dirty="0"/>
              <a:t>Se realizó el diagrama en Proteus de los circuitos mostrados anteriormente, se importa el mismo al programa ares profesional, donde se selecciona los elementos a utilizar y se ruteo de manera que las pistas no se crucen, en caso de suceder se debe puentear. </a:t>
            </a:r>
          </a:p>
        </p:txBody>
      </p:sp>
      <p:pic>
        <p:nvPicPr>
          <p:cNvPr id="5" name="0 Imagen"/>
          <p:cNvPicPr/>
          <p:nvPr/>
        </p:nvPicPr>
        <p:blipFill rotWithShape="1">
          <a:blip r:embed="rId2">
            <a:extLst>
              <a:ext uri="{28A0092B-C50C-407E-A947-70E740481C1C}">
                <a14:useLocalDpi xmlns:a14="http://schemas.microsoft.com/office/drawing/2010/main" val="0"/>
              </a:ext>
            </a:extLst>
          </a:blip>
          <a:srcRect l="7219" t="12479" r="3475" b="2495"/>
          <a:stretch/>
        </p:blipFill>
        <p:spPr bwMode="auto">
          <a:xfrm>
            <a:off x="3707904" y="3119190"/>
            <a:ext cx="4509135" cy="3220085"/>
          </a:xfrm>
          <a:prstGeom prst="rect">
            <a:avLst/>
          </a:prstGeom>
          <a:ln>
            <a:noFill/>
          </a:ln>
          <a:extLst>
            <a:ext uri="{53640926-AAD7-44D8-BBD7-CCE9431645EC}">
              <a14:shadowObscured xmlns:a14="http://schemas.microsoft.com/office/drawing/2010/main"/>
            </a:ext>
          </a:extLst>
        </p:spPr>
      </p:pic>
      <p:sp>
        <p:nvSpPr>
          <p:cNvPr id="6" name="5 Rectángulo"/>
          <p:cNvSpPr/>
          <p:nvPr/>
        </p:nvSpPr>
        <p:spPr>
          <a:xfrm>
            <a:off x="504056" y="3564921"/>
            <a:ext cx="3203848" cy="1754326"/>
          </a:xfrm>
          <a:prstGeom prst="rect">
            <a:avLst/>
          </a:prstGeom>
        </p:spPr>
        <p:txBody>
          <a:bodyPr wrap="square">
            <a:spAutoFit/>
          </a:bodyPr>
          <a:lstStyle/>
          <a:p>
            <a:pPr marL="285750" indent="-285750">
              <a:buFontTx/>
              <a:buChar char="-"/>
            </a:pPr>
            <a:r>
              <a:rPr lang="es-EC" dirty="0" smtClean="0"/>
              <a:t>Fusibles </a:t>
            </a:r>
            <a:r>
              <a:rPr lang="es-EC" dirty="0"/>
              <a:t>de 350mA </a:t>
            </a:r>
            <a:endParaRPr lang="es-EC" dirty="0" smtClean="0"/>
          </a:p>
          <a:p>
            <a:pPr marL="285750" indent="-285750">
              <a:buFontTx/>
              <a:buChar char="-"/>
            </a:pPr>
            <a:endParaRPr lang="es-EC" dirty="0" smtClean="0"/>
          </a:p>
          <a:p>
            <a:pPr marL="285750" indent="-285750">
              <a:buFontTx/>
              <a:buChar char="-"/>
            </a:pPr>
            <a:r>
              <a:rPr lang="es-EC" dirty="0" smtClean="0"/>
              <a:t>Diodos 1N4148</a:t>
            </a:r>
          </a:p>
          <a:p>
            <a:pPr marL="285750" indent="-285750">
              <a:buFontTx/>
              <a:buChar char="-"/>
            </a:pPr>
            <a:r>
              <a:rPr lang="es-EC" dirty="0" smtClean="0"/>
              <a:t>Velocidad </a:t>
            </a:r>
            <a:r>
              <a:rPr lang="es-EC" dirty="0"/>
              <a:t>de </a:t>
            </a:r>
            <a:r>
              <a:rPr lang="es-EC" dirty="0" smtClean="0"/>
              <a:t>switcheo=4 </a:t>
            </a:r>
            <a:r>
              <a:rPr lang="es-EC" dirty="0" err="1"/>
              <a:t>ns</a:t>
            </a:r>
            <a:r>
              <a:rPr lang="es-EC" dirty="0"/>
              <a:t> </a:t>
            </a:r>
            <a:endParaRPr lang="es-EC" dirty="0" smtClean="0"/>
          </a:p>
          <a:p>
            <a:pPr marL="285750" indent="-285750">
              <a:buFontTx/>
              <a:buChar char="-"/>
            </a:pPr>
            <a:r>
              <a:rPr lang="es-EC" dirty="0"/>
              <a:t>I</a:t>
            </a:r>
            <a:r>
              <a:rPr lang="es-EC" baseline="-25000" dirty="0"/>
              <a:t>F </a:t>
            </a:r>
            <a:r>
              <a:rPr lang="es-EC" dirty="0" smtClean="0"/>
              <a:t>=200mA </a:t>
            </a:r>
          </a:p>
          <a:p>
            <a:pPr marL="285750" indent="-285750">
              <a:buFontTx/>
              <a:buChar char="-"/>
            </a:pPr>
            <a:r>
              <a:rPr lang="es-EC" dirty="0" smtClean="0"/>
              <a:t>I</a:t>
            </a:r>
            <a:r>
              <a:rPr lang="es-EC" baseline="-25000" dirty="0" smtClean="0"/>
              <a:t>FRM</a:t>
            </a:r>
            <a:r>
              <a:rPr lang="es-EC" dirty="0" smtClean="0"/>
              <a:t>=</a:t>
            </a:r>
            <a:r>
              <a:rPr lang="es-EC" dirty="0"/>
              <a:t> 450mA </a:t>
            </a:r>
          </a:p>
        </p:txBody>
      </p:sp>
    </p:spTree>
    <p:extLst>
      <p:ext uri="{BB962C8B-B14F-4D97-AF65-F5344CB8AC3E}">
        <p14:creationId xmlns:p14="http://schemas.microsoft.com/office/powerpoint/2010/main" val="38564993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Programación virtual</a:t>
            </a:r>
            <a:endParaRPr lang="es-EC" dirty="0"/>
          </a:p>
        </p:txBody>
      </p:sp>
      <p:sp>
        <p:nvSpPr>
          <p:cNvPr id="3" name="2 Marcador de contenido"/>
          <p:cNvSpPr>
            <a:spLocks noGrp="1"/>
          </p:cNvSpPr>
          <p:nvPr>
            <p:ph idx="1"/>
          </p:nvPr>
        </p:nvSpPr>
        <p:spPr/>
        <p:txBody>
          <a:bodyPr>
            <a:normAutofit/>
          </a:bodyPr>
          <a:lstStyle/>
          <a:p>
            <a:r>
              <a:rPr lang="es-EC" sz="2000" dirty="0" smtClean="0"/>
              <a:t>Se realiza un </a:t>
            </a:r>
            <a:r>
              <a:rPr lang="es-EC" sz="2000" dirty="0"/>
              <a:t>control realimentado, que significa que el sistema mantiene una comparación entre la entrada de referencia y la salida deseada, el resultado de esta comparación es utilizado para controlar el accionamiento  del motor, </a:t>
            </a:r>
          </a:p>
        </p:txBody>
      </p:sp>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1949450" y="4005064"/>
            <a:ext cx="5245100" cy="1379220"/>
          </a:xfrm>
          <a:prstGeom prst="rect">
            <a:avLst/>
          </a:prstGeom>
        </p:spPr>
      </p:pic>
    </p:spTree>
    <p:extLst>
      <p:ext uri="{BB962C8B-B14F-4D97-AF65-F5344CB8AC3E}">
        <p14:creationId xmlns:p14="http://schemas.microsoft.com/office/powerpoint/2010/main" val="33738488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268760"/>
            <a:ext cx="8686800" cy="4680520"/>
          </a:xfrm>
        </p:spPr>
        <p:txBody>
          <a:bodyPr>
            <a:normAutofit fontScale="55000" lnSpcReduction="20000"/>
          </a:bodyPr>
          <a:lstStyle/>
          <a:p>
            <a:r>
              <a:rPr lang="es-EC" dirty="0" smtClean="0"/>
              <a:t>En </a:t>
            </a:r>
            <a:r>
              <a:rPr lang="es-EC" dirty="0"/>
              <a:t>un menú principal debe contener Inicio, Instrucciones, Proceso de soldadura, visualización de variables </a:t>
            </a:r>
            <a:endParaRPr lang="es-EC" dirty="0" smtClean="0"/>
          </a:p>
          <a:p>
            <a:endParaRPr lang="es-EC" sz="2800" dirty="0"/>
          </a:p>
          <a:p>
            <a:pPr lvl="1"/>
            <a:r>
              <a:rPr lang="es-EC" b="1" dirty="0"/>
              <a:t>Inicio</a:t>
            </a:r>
            <a:r>
              <a:rPr lang="es-EC" dirty="0"/>
              <a:t> debe contener una presentación básica </a:t>
            </a:r>
            <a:endParaRPr lang="es-EC" dirty="0" smtClean="0"/>
          </a:p>
          <a:p>
            <a:pPr lvl="1"/>
            <a:endParaRPr lang="es-EC" sz="2400" dirty="0"/>
          </a:p>
          <a:p>
            <a:pPr lvl="1"/>
            <a:r>
              <a:rPr lang="es-EC" b="1" dirty="0"/>
              <a:t>Instrucciones</a:t>
            </a:r>
            <a:r>
              <a:rPr lang="es-EC" dirty="0"/>
              <a:t> se desglosa en conocimientos necesarios para realizar la soldadura de tubería, así como configuración de salidas digitales en la tarjeta de adquisición. </a:t>
            </a:r>
            <a:endParaRPr lang="es-EC" dirty="0" smtClean="0"/>
          </a:p>
          <a:p>
            <a:pPr lvl="1"/>
            <a:endParaRPr lang="es-EC" sz="2400" dirty="0"/>
          </a:p>
          <a:p>
            <a:pPr lvl="1"/>
            <a:r>
              <a:rPr lang="es-EC" b="1" dirty="0"/>
              <a:t>Proceso de Soldadura</a:t>
            </a:r>
            <a:r>
              <a:rPr lang="es-EC" dirty="0"/>
              <a:t> contiene las variables a controlar y accionar entre las cuales se tiene </a:t>
            </a:r>
            <a:endParaRPr lang="es-EC" sz="2400" dirty="0"/>
          </a:p>
          <a:p>
            <a:pPr lvl="2"/>
            <a:r>
              <a:rPr lang="es-EC" dirty="0"/>
              <a:t>Parada </a:t>
            </a:r>
            <a:endParaRPr lang="es-EC" sz="2000" dirty="0"/>
          </a:p>
          <a:p>
            <a:pPr lvl="2"/>
            <a:r>
              <a:rPr lang="es-EC" dirty="0"/>
              <a:t>Emergencia </a:t>
            </a:r>
            <a:endParaRPr lang="es-EC" sz="2000" dirty="0"/>
          </a:p>
          <a:p>
            <a:pPr lvl="2"/>
            <a:r>
              <a:rPr lang="es-EC" dirty="0"/>
              <a:t>Cambio de giro </a:t>
            </a:r>
            <a:endParaRPr lang="es-EC" sz="2000" dirty="0"/>
          </a:p>
          <a:p>
            <a:pPr lvl="2"/>
            <a:r>
              <a:rPr lang="es-EC" dirty="0"/>
              <a:t>Velocidad deseada (Setpoint) </a:t>
            </a:r>
            <a:endParaRPr lang="es-EC" sz="2000" dirty="0"/>
          </a:p>
          <a:p>
            <a:pPr lvl="2"/>
            <a:r>
              <a:rPr lang="es-EC" dirty="0"/>
              <a:t>Activación de la Pistola </a:t>
            </a:r>
            <a:endParaRPr lang="es-EC" dirty="0" smtClean="0"/>
          </a:p>
          <a:p>
            <a:pPr lvl="2"/>
            <a:endParaRPr lang="es-EC" sz="2000" dirty="0"/>
          </a:p>
          <a:p>
            <a:pPr lvl="1"/>
            <a:r>
              <a:rPr lang="es-EC" b="1" dirty="0"/>
              <a:t>Visualización de variables</a:t>
            </a:r>
            <a:r>
              <a:rPr lang="es-EC" dirty="0"/>
              <a:t> contiene los valores de programación, la configuración de puertos, la visualización del comportamiento del sensor como del algoritmo de control. </a:t>
            </a:r>
            <a:endParaRPr lang="es-EC" dirty="0" smtClean="0"/>
          </a:p>
          <a:p>
            <a:pPr lvl="1"/>
            <a:endParaRPr lang="es-EC" sz="2400" dirty="0"/>
          </a:p>
          <a:p>
            <a:pPr lvl="2"/>
            <a:r>
              <a:rPr lang="es-EC" dirty="0"/>
              <a:t>Activación del inicio del PWM </a:t>
            </a:r>
            <a:endParaRPr lang="es-EC" sz="2000" dirty="0"/>
          </a:p>
          <a:p>
            <a:pPr lvl="2"/>
            <a:r>
              <a:rPr lang="es-EC" dirty="0"/>
              <a:t>Velocidad actual </a:t>
            </a:r>
            <a:endParaRPr lang="es-EC" sz="2000" dirty="0"/>
          </a:p>
          <a:p>
            <a:pPr lvl="2"/>
            <a:r>
              <a:rPr lang="es-EC" dirty="0"/>
              <a:t>Tiempo de Espera en la Activación del proceso de </a:t>
            </a:r>
            <a:r>
              <a:rPr lang="es-EC" dirty="0" smtClean="0"/>
              <a:t>soldadura</a:t>
            </a:r>
            <a:endParaRPr lang="es-EC" sz="2000" dirty="0"/>
          </a:p>
        </p:txBody>
      </p:sp>
      <p:sp>
        <p:nvSpPr>
          <p:cNvPr id="4" name="3 CuadroTexto"/>
          <p:cNvSpPr txBox="1"/>
          <p:nvPr/>
        </p:nvSpPr>
        <p:spPr>
          <a:xfrm>
            <a:off x="2843808" y="604360"/>
            <a:ext cx="3511474" cy="369332"/>
          </a:xfrm>
          <a:prstGeom prst="rect">
            <a:avLst/>
          </a:prstGeom>
          <a:noFill/>
        </p:spPr>
        <p:txBody>
          <a:bodyPr wrap="none" rtlCol="0">
            <a:spAutoFit/>
          </a:bodyPr>
          <a:lstStyle/>
          <a:p>
            <a:r>
              <a:rPr lang="es-EC" b="1" dirty="0" smtClean="0"/>
              <a:t>Parámetros para la Programación</a:t>
            </a:r>
            <a:endParaRPr lang="es-EC" b="1" dirty="0"/>
          </a:p>
        </p:txBody>
      </p:sp>
    </p:spTree>
    <p:extLst>
      <p:ext uri="{BB962C8B-B14F-4D97-AF65-F5344CB8AC3E}">
        <p14:creationId xmlns:p14="http://schemas.microsoft.com/office/powerpoint/2010/main" val="2065172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p:nvPr/>
        </p:nvPicPr>
        <p:blipFill rotWithShape="1">
          <a:blip r:embed="rId2"/>
          <a:srcRect t="9091" r="2659" b="6524"/>
          <a:stretch/>
        </p:blipFill>
        <p:spPr bwMode="auto">
          <a:xfrm>
            <a:off x="3580854" y="3752849"/>
            <a:ext cx="5307091" cy="3096344"/>
          </a:xfrm>
          <a:prstGeom prst="rect">
            <a:avLst/>
          </a:prstGeom>
          <a:ln>
            <a:noFill/>
          </a:ln>
          <a:extLst>
            <a:ext uri="{53640926-AAD7-44D8-BBD7-CCE9431645EC}">
              <a14:shadowObscured xmlns:a14="http://schemas.microsoft.com/office/drawing/2010/main"/>
            </a:ext>
          </a:extLst>
        </p:spPr>
      </p:pic>
      <p:pic>
        <p:nvPicPr>
          <p:cNvPr id="8" name="7 Imagen"/>
          <p:cNvPicPr/>
          <p:nvPr/>
        </p:nvPicPr>
        <p:blipFill rotWithShape="1">
          <a:blip r:embed="rId3"/>
          <a:srcRect t="10182" r="1660" b="6546"/>
          <a:stretch/>
        </p:blipFill>
        <p:spPr bwMode="auto">
          <a:xfrm>
            <a:off x="107504" y="1173262"/>
            <a:ext cx="5113655" cy="24345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212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Antecedentes  </a:t>
            </a:r>
            <a:endParaRPr lang="es-EC" dirty="0"/>
          </a:p>
        </p:txBody>
      </p:sp>
      <p:sp>
        <p:nvSpPr>
          <p:cNvPr id="3" name="2 Marcador de contenido"/>
          <p:cNvSpPr>
            <a:spLocks noGrp="1"/>
          </p:cNvSpPr>
          <p:nvPr>
            <p:ph idx="1"/>
          </p:nvPr>
        </p:nvSpPr>
        <p:spPr/>
        <p:txBody>
          <a:bodyPr>
            <a:normAutofit fontScale="92500" lnSpcReduction="20000"/>
          </a:bodyPr>
          <a:lstStyle/>
          <a:p>
            <a:r>
              <a:rPr lang="es-EC" sz="3000" dirty="0"/>
              <a:t>En  la industria petrolera, para el montaje de tuberías de transporte de petróleo, debido al avance tecnológico se ha identificado la necesidad de desarrollar un sistema de soldadura de mayor rendimiento, menor costo  y mayor confiabilidad</a:t>
            </a:r>
            <a:r>
              <a:rPr lang="es-EC" sz="3000" dirty="0" smtClean="0"/>
              <a:t>.</a:t>
            </a:r>
          </a:p>
          <a:p>
            <a:endParaRPr lang="es-EC" sz="3000" dirty="0" smtClean="0"/>
          </a:p>
          <a:p>
            <a:pPr marL="0" indent="0">
              <a:buNone/>
            </a:pPr>
            <a:endParaRPr lang="es-EC" sz="3000" dirty="0"/>
          </a:p>
          <a:p>
            <a:r>
              <a:rPr lang="es-EC" sz="3000" dirty="0"/>
              <a:t>La empresa Acesxilicon ha tomado este reto como una oportunidad para desarrollar un prototipo  de cabezal de soldadura orbital para el pase de raíz en tubería de 8 pulgadas con proceso FCAW, como parte de una primera etapa de desarrollo. </a:t>
            </a:r>
          </a:p>
          <a:p>
            <a:endParaRPr lang="es-EC" dirty="0" smtClean="0"/>
          </a:p>
          <a:p>
            <a:endParaRPr lang="es-EC" dirty="0"/>
          </a:p>
        </p:txBody>
      </p:sp>
      <p:sp>
        <p:nvSpPr>
          <p:cNvPr id="4" name="1 Título"/>
          <p:cNvSpPr txBox="1">
            <a:spLocks/>
          </p:cNvSpPr>
          <p:nvPr/>
        </p:nvSpPr>
        <p:spPr>
          <a:xfrm>
            <a:off x="323528" y="3284984"/>
            <a:ext cx="86868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s-EC" dirty="0" smtClean="0"/>
              <a:t>Justificación   </a:t>
            </a:r>
            <a:endParaRPr lang="es-EC" dirty="0"/>
          </a:p>
        </p:txBody>
      </p:sp>
    </p:spTree>
    <p:extLst>
      <p:ext uri="{BB962C8B-B14F-4D97-AF65-F5344CB8AC3E}">
        <p14:creationId xmlns:p14="http://schemas.microsoft.com/office/powerpoint/2010/main" val="22188379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cstate="print">
            <a:extLst>
              <a:ext uri="{28A0092B-C50C-407E-A947-70E740481C1C}">
                <a14:useLocalDpi xmlns:a14="http://schemas.microsoft.com/office/drawing/2010/main" val="0"/>
              </a:ext>
            </a:extLst>
          </a:blip>
          <a:srcRect l="12420" t="19651" r="23469" b="34178"/>
          <a:stretch/>
        </p:blipFill>
        <p:spPr bwMode="auto">
          <a:xfrm>
            <a:off x="204019" y="1567255"/>
            <a:ext cx="5066030" cy="2051050"/>
          </a:xfrm>
          <a:prstGeom prst="rect">
            <a:avLst/>
          </a:prstGeom>
          <a:ln>
            <a:noFill/>
          </a:ln>
          <a:extLst>
            <a:ext uri="{53640926-AAD7-44D8-BBD7-CCE9431645EC}">
              <a14:shadowObscured xmlns:a14="http://schemas.microsoft.com/office/drawing/2010/main"/>
            </a:ext>
          </a:extLst>
        </p:spPr>
      </p:pic>
      <p:sp>
        <p:nvSpPr>
          <p:cNvPr id="6" name="5 CuadroTexto"/>
          <p:cNvSpPr txBox="1"/>
          <p:nvPr/>
        </p:nvSpPr>
        <p:spPr>
          <a:xfrm>
            <a:off x="3580854" y="609446"/>
            <a:ext cx="2948756" cy="461665"/>
          </a:xfrm>
          <a:prstGeom prst="rect">
            <a:avLst/>
          </a:prstGeom>
          <a:noFill/>
        </p:spPr>
        <p:txBody>
          <a:bodyPr wrap="none" rtlCol="0">
            <a:spAutoFit/>
          </a:bodyPr>
          <a:lstStyle/>
          <a:p>
            <a:r>
              <a:rPr lang="es-EC" sz="2400" b="1" dirty="0" smtClean="0"/>
              <a:t>Adquisición de datos </a:t>
            </a:r>
            <a:endParaRPr lang="es-EC" sz="2400" b="1" dirty="0"/>
          </a:p>
        </p:txBody>
      </p:sp>
      <p:graphicFrame>
        <p:nvGraphicFramePr>
          <p:cNvPr id="7" name="6 Tabla"/>
          <p:cNvGraphicFramePr>
            <a:graphicFrameLocks noGrp="1"/>
          </p:cNvGraphicFramePr>
          <p:nvPr>
            <p:extLst>
              <p:ext uri="{D42A27DB-BD31-4B8C-83A1-F6EECF244321}">
                <p14:modId xmlns:p14="http://schemas.microsoft.com/office/powerpoint/2010/main" val="3491131489"/>
              </p:ext>
            </p:extLst>
          </p:nvPr>
        </p:nvGraphicFramePr>
        <p:xfrm>
          <a:off x="5580112" y="1396276"/>
          <a:ext cx="3214380" cy="1198880"/>
        </p:xfrm>
        <a:graphic>
          <a:graphicData uri="http://schemas.openxmlformats.org/drawingml/2006/table">
            <a:tbl>
              <a:tblPr firstRow="1" bandRow="1">
                <a:tableStyleId>{5C22544A-7EE6-4342-B048-85BDC9FD1C3A}</a:tableStyleId>
              </a:tblPr>
              <a:tblGrid>
                <a:gridCol w="1136013"/>
                <a:gridCol w="926239"/>
                <a:gridCol w="1152128"/>
              </a:tblGrid>
              <a:tr h="370840">
                <a:tc>
                  <a:txBody>
                    <a:bodyPr/>
                    <a:lstStyle/>
                    <a:p>
                      <a:r>
                        <a:rPr lang="es-EC" sz="1200" dirty="0" smtClean="0"/>
                        <a:t>Boolean</a:t>
                      </a:r>
                      <a:endParaRPr lang="es-EC" sz="1200" dirty="0"/>
                    </a:p>
                  </a:txBody>
                  <a:tcPr/>
                </a:tc>
                <a:tc>
                  <a:txBody>
                    <a:bodyPr/>
                    <a:lstStyle/>
                    <a:p>
                      <a:r>
                        <a:rPr lang="es-EC" sz="1200" dirty="0" smtClean="0"/>
                        <a:t>True/False</a:t>
                      </a:r>
                      <a:endParaRPr lang="es-EC" sz="1200" dirty="0"/>
                    </a:p>
                  </a:txBody>
                  <a:tcPr/>
                </a:tc>
                <a:tc>
                  <a:txBody>
                    <a:bodyPr/>
                    <a:lstStyle/>
                    <a:p>
                      <a:r>
                        <a:rPr lang="es-EC" sz="1200" dirty="0" smtClean="0"/>
                        <a:t>verde</a:t>
                      </a:r>
                      <a:endParaRPr lang="es-EC" sz="1200" dirty="0"/>
                    </a:p>
                  </a:txBody>
                  <a:tcPr/>
                </a:tc>
              </a:tr>
              <a:tr h="370840">
                <a:tc>
                  <a:txBody>
                    <a:bodyPr/>
                    <a:lstStyle/>
                    <a:p>
                      <a:r>
                        <a:rPr lang="es-EC" sz="1200" dirty="0" smtClean="0"/>
                        <a:t>Double Presicion</a:t>
                      </a:r>
                      <a:endParaRPr lang="es-EC" sz="1200" dirty="0"/>
                    </a:p>
                  </a:txBody>
                  <a:tcPr/>
                </a:tc>
                <a:tc>
                  <a:txBody>
                    <a:bodyPr/>
                    <a:lstStyle/>
                    <a:p>
                      <a:r>
                        <a:rPr lang="es-EC" sz="1200" dirty="0" smtClean="0"/>
                        <a:t>DBL</a:t>
                      </a:r>
                      <a:endParaRPr lang="es-EC" sz="1200" dirty="0"/>
                    </a:p>
                  </a:txBody>
                  <a:tcPr/>
                </a:tc>
                <a:tc>
                  <a:txBody>
                    <a:bodyPr/>
                    <a:lstStyle/>
                    <a:p>
                      <a:r>
                        <a:rPr lang="es-EC" sz="1200" dirty="0" smtClean="0"/>
                        <a:t>Tomate</a:t>
                      </a:r>
                      <a:endParaRPr lang="es-EC" sz="1200" dirty="0"/>
                    </a:p>
                  </a:txBody>
                  <a:tcPr/>
                </a:tc>
              </a:tr>
              <a:tr h="370840">
                <a:tc>
                  <a:txBody>
                    <a:bodyPr/>
                    <a:lstStyle/>
                    <a:p>
                      <a:r>
                        <a:rPr lang="es-EC" sz="1200" dirty="0" smtClean="0"/>
                        <a:t>Integer</a:t>
                      </a:r>
                      <a:endParaRPr lang="es-EC" sz="1200" dirty="0"/>
                    </a:p>
                  </a:txBody>
                  <a:tcPr/>
                </a:tc>
                <a:tc>
                  <a:txBody>
                    <a:bodyPr/>
                    <a:lstStyle/>
                    <a:p>
                      <a:r>
                        <a:rPr lang="es-EC" sz="1200" dirty="0" smtClean="0"/>
                        <a:t>U32/U8</a:t>
                      </a:r>
                      <a:endParaRPr lang="es-EC" sz="1200" dirty="0"/>
                    </a:p>
                  </a:txBody>
                  <a:tcPr/>
                </a:tc>
                <a:tc>
                  <a:txBody>
                    <a:bodyPr/>
                    <a:lstStyle/>
                    <a:p>
                      <a:r>
                        <a:rPr lang="es-EC" sz="1200" dirty="0" smtClean="0"/>
                        <a:t>Azul</a:t>
                      </a:r>
                      <a:endParaRPr lang="es-EC" sz="1200" dirty="0"/>
                    </a:p>
                  </a:txBody>
                  <a:tcP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3745186803"/>
              </p:ext>
            </p:extLst>
          </p:nvPr>
        </p:nvGraphicFramePr>
        <p:xfrm>
          <a:off x="467544" y="4110915"/>
          <a:ext cx="1776784" cy="2397760"/>
        </p:xfrm>
        <a:graphic>
          <a:graphicData uri="http://schemas.openxmlformats.org/drawingml/2006/table">
            <a:tbl>
              <a:tblPr firstRow="1" bandRow="1">
                <a:tableStyleId>{5C22544A-7EE6-4342-B048-85BDC9FD1C3A}</a:tableStyleId>
              </a:tblPr>
              <a:tblGrid>
                <a:gridCol w="1776784"/>
              </a:tblGrid>
              <a:tr h="370840">
                <a:tc>
                  <a:txBody>
                    <a:bodyPr/>
                    <a:lstStyle/>
                    <a:p>
                      <a:r>
                        <a:rPr lang="es-EC" dirty="0" err="1" smtClean="0"/>
                        <a:t>Tick</a:t>
                      </a:r>
                      <a:r>
                        <a:rPr lang="es-EC" dirty="0" smtClean="0"/>
                        <a:t> </a:t>
                      </a:r>
                      <a:r>
                        <a:rPr lang="es-EC" dirty="0" err="1" smtClean="0"/>
                        <a:t>Count</a:t>
                      </a:r>
                      <a:r>
                        <a:rPr lang="es-EC" dirty="0" smtClean="0"/>
                        <a:t> </a:t>
                      </a:r>
                      <a:endParaRPr lang="es-EC" dirty="0"/>
                    </a:p>
                  </a:txBody>
                  <a:tcPr/>
                </a:tc>
              </a:tr>
              <a:tr h="370840">
                <a:tc>
                  <a:txBody>
                    <a:bodyPr/>
                    <a:lstStyle/>
                    <a:p>
                      <a:r>
                        <a:rPr lang="es-EC" dirty="0" err="1" smtClean="0"/>
                        <a:t>Count</a:t>
                      </a:r>
                      <a:r>
                        <a:rPr lang="es-EC" dirty="0" smtClean="0"/>
                        <a:t> Up</a:t>
                      </a:r>
                      <a:endParaRPr lang="es-EC" dirty="0"/>
                    </a:p>
                  </a:txBody>
                  <a:tcPr/>
                </a:tc>
              </a:tr>
              <a:tr h="370840">
                <a:tc>
                  <a:txBody>
                    <a:bodyPr/>
                    <a:lstStyle/>
                    <a:p>
                      <a:r>
                        <a:rPr lang="es-EC" dirty="0" smtClean="0"/>
                        <a:t>Formula </a:t>
                      </a:r>
                      <a:r>
                        <a:rPr lang="es-EC" dirty="0" err="1" smtClean="0"/>
                        <a:t>Node</a:t>
                      </a:r>
                      <a:endParaRPr lang="es-EC" dirty="0"/>
                    </a:p>
                  </a:txBody>
                  <a:tcPr/>
                </a:tc>
              </a:tr>
              <a:tr h="370840">
                <a:tc>
                  <a:txBody>
                    <a:bodyPr/>
                    <a:lstStyle/>
                    <a:p>
                      <a:r>
                        <a:rPr lang="es-EC" dirty="0" err="1" smtClean="0"/>
                        <a:t>DAQmx</a:t>
                      </a:r>
                      <a:r>
                        <a:rPr lang="es-EC" baseline="0" dirty="0" smtClean="0"/>
                        <a:t> </a:t>
                      </a:r>
                      <a:r>
                        <a:rPr lang="es-EC" baseline="0" dirty="0" err="1" smtClean="0"/>
                        <a:t>Read</a:t>
                      </a:r>
                      <a:endParaRPr lang="es-EC" dirty="0"/>
                    </a:p>
                  </a:txBody>
                  <a:tcPr/>
                </a:tc>
              </a:tr>
              <a:tr h="370840">
                <a:tc>
                  <a:txBody>
                    <a:bodyPr/>
                    <a:lstStyle/>
                    <a:p>
                      <a:r>
                        <a:rPr lang="es-EC" dirty="0" err="1" smtClean="0"/>
                        <a:t>Write</a:t>
                      </a:r>
                      <a:r>
                        <a:rPr lang="es-EC" dirty="0" smtClean="0"/>
                        <a:t> </a:t>
                      </a:r>
                      <a:r>
                        <a:rPr lang="es-EC" dirty="0" err="1" smtClean="0"/>
                        <a:t>to</a:t>
                      </a:r>
                      <a:r>
                        <a:rPr lang="es-EC" dirty="0" smtClean="0"/>
                        <a:t> </a:t>
                      </a:r>
                      <a:r>
                        <a:rPr lang="es-EC" dirty="0" err="1" smtClean="0"/>
                        <a:t>Measurement</a:t>
                      </a:r>
                      <a:r>
                        <a:rPr lang="es-EC" dirty="0" smtClean="0"/>
                        <a:t> File </a:t>
                      </a:r>
                      <a:endParaRPr lang="es-EC" dirty="0"/>
                    </a:p>
                  </a:txBody>
                  <a:tcPr/>
                </a:tc>
              </a:tr>
            </a:tbl>
          </a:graphicData>
        </a:graphic>
      </p:graphicFrame>
      <p:pic>
        <p:nvPicPr>
          <p:cNvPr id="9" name="0 Imagen"/>
          <p:cNvPicPr/>
          <p:nvPr/>
        </p:nvPicPr>
        <p:blipFill>
          <a:blip r:embed="rId3">
            <a:extLst>
              <a:ext uri="{28A0092B-C50C-407E-A947-70E740481C1C}">
                <a14:useLocalDpi xmlns:a14="http://schemas.microsoft.com/office/drawing/2010/main" val="0"/>
              </a:ext>
            </a:extLst>
          </a:blip>
          <a:stretch>
            <a:fillRect/>
          </a:stretch>
        </p:blipFill>
        <p:spPr>
          <a:xfrm>
            <a:off x="5580112" y="3101340"/>
            <a:ext cx="2768600" cy="3756660"/>
          </a:xfrm>
          <a:prstGeom prst="rect">
            <a:avLst/>
          </a:prstGeom>
        </p:spPr>
      </p:pic>
    </p:spTree>
    <p:extLst>
      <p:ext uri="{BB962C8B-B14F-4D97-AF65-F5344CB8AC3E}">
        <p14:creationId xmlns:p14="http://schemas.microsoft.com/office/powerpoint/2010/main" val="5174706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srcRect t="7114" b="3406"/>
          <a:stretch/>
        </p:blipFill>
        <p:spPr bwMode="auto">
          <a:xfrm>
            <a:off x="602709" y="1196752"/>
            <a:ext cx="5206365" cy="2618740"/>
          </a:xfrm>
          <a:prstGeom prst="rect">
            <a:avLst/>
          </a:prstGeom>
          <a:ln>
            <a:noFill/>
          </a:ln>
          <a:extLst>
            <a:ext uri="{53640926-AAD7-44D8-BBD7-CCE9431645EC}">
              <a14:shadowObscured xmlns:a14="http://schemas.microsoft.com/office/drawing/2010/main"/>
            </a:ext>
          </a:extLst>
        </p:spPr>
      </p:pic>
      <p:sp>
        <p:nvSpPr>
          <p:cNvPr id="5" name="4 CuadroTexto"/>
          <p:cNvSpPr txBox="1"/>
          <p:nvPr/>
        </p:nvSpPr>
        <p:spPr>
          <a:xfrm>
            <a:off x="3580854" y="609446"/>
            <a:ext cx="1937582" cy="461665"/>
          </a:xfrm>
          <a:prstGeom prst="rect">
            <a:avLst/>
          </a:prstGeom>
          <a:noFill/>
        </p:spPr>
        <p:txBody>
          <a:bodyPr wrap="none" rtlCol="0">
            <a:spAutoFit/>
          </a:bodyPr>
          <a:lstStyle/>
          <a:p>
            <a:r>
              <a:rPr lang="es-EC" sz="2400" b="1" dirty="0" smtClean="0"/>
              <a:t>Control PWM </a:t>
            </a:r>
            <a:endParaRPr lang="es-EC" sz="2400" b="1" dirty="0"/>
          </a:p>
        </p:txBody>
      </p:sp>
      <mc:AlternateContent xmlns:mc="http://schemas.openxmlformats.org/markup-compatibility/2006" xmlns:a14="http://schemas.microsoft.com/office/drawing/2010/main">
        <mc:Choice Requires="a14">
          <p:sp>
            <p:nvSpPr>
              <p:cNvPr id="6" name="5 Rectángulo"/>
              <p:cNvSpPr/>
              <p:nvPr/>
            </p:nvSpPr>
            <p:spPr>
              <a:xfrm>
                <a:off x="1475656" y="5042125"/>
                <a:ext cx="1016496" cy="6933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𝑓</m:t>
                          </m:r>
                        </m:e>
                        <m:sub>
                          <m:r>
                            <a:rPr lang="es-EC" i="1">
                              <a:latin typeface="Cambria Math"/>
                            </a:rPr>
                            <m:t>𝑝</m:t>
                          </m:r>
                        </m:sub>
                      </m:sSub>
                      <m:r>
                        <a:rPr lang="es-EC" i="1">
                          <a:latin typeface="Cambria Math"/>
                        </a:rPr>
                        <m:t>=</m:t>
                      </m:r>
                      <m:f>
                        <m:fPr>
                          <m:ctrlPr>
                            <a:rPr lang="es-EC" i="1">
                              <a:latin typeface="Cambria Math"/>
                            </a:rPr>
                          </m:ctrlPr>
                        </m:fPr>
                        <m:num>
                          <m:r>
                            <a:rPr lang="es-EC" i="1">
                              <a:latin typeface="Cambria Math"/>
                            </a:rPr>
                            <m:t>1</m:t>
                          </m:r>
                        </m:num>
                        <m:den>
                          <m:sSub>
                            <m:sSubPr>
                              <m:ctrlPr>
                                <a:rPr lang="es-EC" i="1">
                                  <a:latin typeface="Cambria Math"/>
                                </a:rPr>
                              </m:ctrlPr>
                            </m:sSubPr>
                            <m:e>
                              <m:r>
                                <a:rPr lang="es-EC" i="1">
                                  <a:latin typeface="Cambria Math"/>
                                </a:rPr>
                                <m:t>𝑇</m:t>
                              </m:r>
                            </m:e>
                            <m:sub>
                              <m:r>
                                <a:rPr lang="es-EC" i="1">
                                  <a:latin typeface="Cambria Math"/>
                                </a:rPr>
                                <m:t>𝑝</m:t>
                              </m:r>
                            </m:sub>
                          </m:sSub>
                        </m:den>
                      </m:f>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1475656" y="5042125"/>
                <a:ext cx="1016496" cy="693395"/>
              </a:xfrm>
              <a:prstGeom prst="rect">
                <a:avLst/>
              </a:prstGeom>
              <a:blipFill rotWithShape="1">
                <a:blip r:embed="rId3"/>
                <a:stretch>
                  <a:fillRect/>
                </a:stretch>
              </a:blipFill>
            </p:spPr>
            <p:txBody>
              <a:bodyPr/>
              <a:lstStyle/>
              <a:p>
                <a:r>
                  <a:rPr lang="es-EC">
                    <a:noFill/>
                  </a:rPr>
                  <a:t> </a:t>
                </a:r>
              </a:p>
            </p:txBody>
          </p:sp>
        </mc:Fallback>
      </mc:AlternateContent>
      <p:sp>
        <p:nvSpPr>
          <p:cNvPr id="7" name="AutoShape 2" descr="http://ebldc.com/wp-content/uploads/2009/08/pwm_speed.jpg">
            <a:hlinkClick r:id="rId4"/>
          </p:cNvPr>
          <p:cNvSpPr>
            <a:spLocks noChangeAspect="1" noChangeArrowheads="1"/>
          </p:cNvSpPr>
          <p:nvPr/>
        </p:nvSpPr>
        <p:spPr bwMode="auto">
          <a:xfrm>
            <a:off x="155575" y="-1447800"/>
            <a:ext cx="4133850" cy="3019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1391226"/>
            <a:ext cx="2750523" cy="222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602709" y="3980112"/>
            <a:ext cx="2396362" cy="646331"/>
          </a:xfrm>
          <a:prstGeom prst="rect">
            <a:avLst/>
          </a:prstGeom>
        </p:spPr>
        <p:txBody>
          <a:bodyPr wrap="none">
            <a:spAutoFit/>
          </a:bodyPr>
          <a:lstStyle/>
          <a:p>
            <a:r>
              <a:rPr lang="es-EC" dirty="0" smtClean="0"/>
              <a:t>Motor trabaja con una </a:t>
            </a:r>
          </a:p>
          <a:p>
            <a:r>
              <a:rPr lang="es-EC" dirty="0" smtClean="0"/>
              <a:t>frecuencia de 5 </a:t>
            </a:r>
            <a:r>
              <a:rPr lang="es-EC" dirty="0"/>
              <a:t>k Hz</a:t>
            </a:r>
          </a:p>
        </p:txBody>
      </p:sp>
      <p:graphicFrame>
        <p:nvGraphicFramePr>
          <p:cNvPr id="9" name="8 Tabla"/>
          <p:cNvGraphicFramePr>
            <a:graphicFrameLocks noGrp="1"/>
          </p:cNvGraphicFramePr>
          <p:nvPr>
            <p:extLst>
              <p:ext uri="{D42A27DB-BD31-4B8C-83A1-F6EECF244321}">
                <p14:modId xmlns:p14="http://schemas.microsoft.com/office/powerpoint/2010/main" val="2942449305"/>
              </p:ext>
            </p:extLst>
          </p:nvPr>
        </p:nvGraphicFramePr>
        <p:xfrm>
          <a:off x="4471012" y="3958240"/>
          <a:ext cx="4449714" cy="2682240"/>
        </p:xfrm>
        <a:graphic>
          <a:graphicData uri="http://schemas.openxmlformats.org/drawingml/2006/table">
            <a:tbl>
              <a:tblPr firstRow="1" firstCol="1" bandRow="1">
                <a:tableStyleId>{5C22544A-7EE6-4342-B048-85BDC9FD1C3A}</a:tableStyleId>
              </a:tblPr>
              <a:tblGrid>
                <a:gridCol w="837593"/>
                <a:gridCol w="779427"/>
                <a:gridCol w="752987"/>
                <a:gridCol w="711214"/>
                <a:gridCol w="724434"/>
                <a:gridCol w="644059"/>
              </a:tblGrid>
              <a:tr h="648820">
                <a:tc>
                  <a:txBody>
                    <a:bodyPr/>
                    <a:lstStyle/>
                    <a:p>
                      <a:pPr algn="just">
                        <a:lnSpc>
                          <a:spcPct val="200000"/>
                        </a:lnSpc>
                        <a:spcAft>
                          <a:spcPts val="0"/>
                        </a:spcAft>
                      </a:pPr>
                      <a:r>
                        <a:rPr lang="es-EC" sz="1100" dirty="0">
                          <a:effectLst/>
                        </a:rPr>
                        <a:t>Frecuencia </a:t>
                      </a:r>
                      <a:endParaRPr lang="es-EC" sz="1000" dirty="0">
                        <a:effectLst/>
                      </a:endParaRPr>
                    </a:p>
                    <a:p>
                      <a:pPr algn="just">
                        <a:lnSpc>
                          <a:spcPct val="200000"/>
                        </a:lnSpc>
                        <a:spcAft>
                          <a:spcPts val="0"/>
                        </a:spcAft>
                      </a:pPr>
                      <a:r>
                        <a:rPr lang="es-EC" sz="1100" dirty="0">
                          <a:effectLst/>
                        </a:rPr>
                        <a:t>Hz</a:t>
                      </a:r>
                      <a:endParaRPr lang="es-EC" sz="1000" dirty="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Periodo (T)</a:t>
                      </a:r>
                      <a:endParaRPr lang="es-EC" sz="1000">
                        <a:effectLst/>
                      </a:endParaRPr>
                    </a:p>
                    <a:p>
                      <a:pPr algn="just">
                        <a:lnSpc>
                          <a:spcPct val="200000"/>
                        </a:lnSpc>
                        <a:spcAft>
                          <a:spcPts val="0"/>
                        </a:spcAft>
                      </a:pPr>
                      <a:r>
                        <a:rPr lang="es-EC" sz="1100">
                          <a:effectLst/>
                        </a:rPr>
                        <a:t>segundos</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Pasos por ciclo </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Volt </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Amp</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 Duty Cycle</a:t>
                      </a:r>
                      <a:endParaRPr lang="es-EC" sz="1000">
                        <a:solidFill>
                          <a:srgbClr val="31849B"/>
                        </a:solidFill>
                        <a:effectLst/>
                        <a:latin typeface="Calibri"/>
                        <a:ea typeface="Calibri"/>
                        <a:cs typeface="Times New Roman"/>
                      </a:endParaRPr>
                    </a:p>
                  </a:txBody>
                  <a:tcPr marL="60616" marR="60616" marT="0" marB="0"/>
                </a:tc>
              </a:tr>
              <a:tr h="323873">
                <a:tc>
                  <a:txBody>
                    <a:bodyPr/>
                    <a:lstStyle/>
                    <a:p>
                      <a:pPr algn="just">
                        <a:lnSpc>
                          <a:spcPct val="200000"/>
                        </a:lnSpc>
                        <a:spcAft>
                          <a:spcPts val="0"/>
                        </a:spcAft>
                      </a:pPr>
                      <a:r>
                        <a:rPr lang="es-EC" sz="1100">
                          <a:effectLst/>
                        </a:rPr>
                        <a:t>5k</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0,0002</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16</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0</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0</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0%</a:t>
                      </a:r>
                      <a:endParaRPr lang="es-EC" sz="1000">
                        <a:solidFill>
                          <a:srgbClr val="31849B"/>
                        </a:solidFill>
                        <a:effectLst/>
                        <a:latin typeface="Calibri"/>
                        <a:ea typeface="Calibri"/>
                        <a:cs typeface="Times New Roman"/>
                      </a:endParaRPr>
                    </a:p>
                  </a:txBody>
                  <a:tcPr marL="60616" marR="60616" marT="0" marB="0"/>
                </a:tc>
              </a:tr>
              <a:tr h="323873">
                <a:tc>
                  <a:txBody>
                    <a:bodyPr/>
                    <a:lstStyle/>
                    <a:p>
                      <a:pPr algn="just">
                        <a:lnSpc>
                          <a:spcPct val="200000"/>
                        </a:lnSpc>
                        <a:spcAft>
                          <a:spcPts val="0"/>
                        </a:spcAft>
                      </a:pPr>
                      <a:r>
                        <a:rPr lang="es-EC" sz="1100">
                          <a:effectLst/>
                        </a:rPr>
                        <a:t>5k</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0,0002</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16</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4,2</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10</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10%</a:t>
                      </a:r>
                      <a:endParaRPr lang="es-EC" sz="1000">
                        <a:solidFill>
                          <a:srgbClr val="31849B"/>
                        </a:solidFill>
                        <a:effectLst/>
                        <a:latin typeface="Calibri"/>
                        <a:ea typeface="Calibri"/>
                        <a:cs typeface="Times New Roman"/>
                      </a:endParaRPr>
                    </a:p>
                  </a:txBody>
                  <a:tcPr marL="60616" marR="60616" marT="0" marB="0"/>
                </a:tc>
              </a:tr>
              <a:tr h="323873">
                <a:tc>
                  <a:txBody>
                    <a:bodyPr/>
                    <a:lstStyle/>
                    <a:p>
                      <a:pPr algn="just">
                        <a:lnSpc>
                          <a:spcPct val="200000"/>
                        </a:lnSpc>
                        <a:spcAft>
                          <a:spcPts val="0"/>
                        </a:spcAft>
                      </a:pPr>
                      <a:r>
                        <a:rPr lang="es-EC" sz="1100">
                          <a:effectLst/>
                        </a:rPr>
                        <a:t>5k</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0,0002</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16</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6,3</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10</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20%</a:t>
                      </a:r>
                      <a:endParaRPr lang="es-EC" sz="1000">
                        <a:solidFill>
                          <a:srgbClr val="31849B"/>
                        </a:solidFill>
                        <a:effectLst/>
                        <a:latin typeface="Calibri"/>
                        <a:ea typeface="Calibri"/>
                        <a:cs typeface="Times New Roman"/>
                      </a:endParaRPr>
                    </a:p>
                  </a:txBody>
                  <a:tcPr marL="60616" marR="60616" marT="0" marB="0"/>
                </a:tc>
              </a:tr>
              <a:tr h="323873">
                <a:tc>
                  <a:txBody>
                    <a:bodyPr/>
                    <a:lstStyle/>
                    <a:p>
                      <a:pPr algn="just">
                        <a:lnSpc>
                          <a:spcPct val="200000"/>
                        </a:lnSpc>
                        <a:spcAft>
                          <a:spcPts val="0"/>
                        </a:spcAft>
                      </a:pPr>
                      <a:r>
                        <a:rPr lang="es-EC" sz="1100">
                          <a:effectLst/>
                        </a:rPr>
                        <a:t>5k</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0,0002</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16</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7,2</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10</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30%</a:t>
                      </a:r>
                      <a:endParaRPr lang="es-EC" sz="1000">
                        <a:solidFill>
                          <a:srgbClr val="31849B"/>
                        </a:solidFill>
                        <a:effectLst/>
                        <a:latin typeface="Calibri"/>
                        <a:ea typeface="Calibri"/>
                        <a:cs typeface="Times New Roman"/>
                      </a:endParaRPr>
                    </a:p>
                  </a:txBody>
                  <a:tcPr marL="60616" marR="60616" marT="0" marB="0"/>
                </a:tc>
              </a:tr>
              <a:tr h="323873">
                <a:tc>
                  <a:txBody>
                    <a:bodyPr/>
                    <a:lstStyle/>
                    <a:p>
                      <a:pPr algn="just">
                        <a:lnSpc>
                          <a:spcPct val="200000"/>
                        </a:lnSpc>
                        <a:spcAft>
                          <a:spcPts val="0"/>
                        </a:spcAft>
                      </a:pPr>
                      <a:r>
                        <a:rPr lang="es-EC" sz="1100">
                          <a:effectLst/>
                        </a:rPr>
                        <a:t>5k</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0,0002</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16</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9,6</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7,7</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40%</a:t>
                      </a:r>
                      <a:endParaRPr lang="es-EC" sz="1000">
                        <a:solidFill>
                          <a:srgbClr val="31849B"/>
                        </a:solidFill>
                        <a:effectLst/>
                        <a:latin typeface="Calibri"/>
                        <a:ea typeface="Calibri"/>
                        <a:cs typeface="Times New Roman"/>
                      </a:endParaRPr>
                    </a:p>
                  </a:txBody>
                  <a:tcPr marL="60616" marR="60616" marT="0" marB="0"/>
                </a:tc>
              </a:tr>
              <a:tr h="323873">
                <a:tc>
                  <a:txBody>
                    <a:bodyPr/>
                    <a:lstStyle/>
                    <a:p>
                      <a:pPr algn="just">
                        <a:lnSpc>
                          <a:spcPct val="200000"/>
                        </a:lnSpc>
                        <a:spcAft>
                          <a:spcPts val="0"/>
                        </a:spcAft>
                      </a:pPr>
                      <a:r>
                        <a:rPr lang="es-EC" sz="1100">
                          <a:effectLst/>
                        </a:rPr>
                        <a:t>5k</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0,0002</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16</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tabLst>
                          <a:tab pos="533400" algn="l"/>
                        </a:tabLst>
                      </a:pPr>
                      <a:r>
                        <a:rPr lang="es-EC" sz="1100" dirty="0">
                          <a:effectLst/>
                        </a:rPr>
                        <a:t>12</a:t>
                      </a:r>
                      <a:endParaRPr lang="es-EC" sz="1000" dirty="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a:effectLst/>
                        </a:rPr>
                        <a:t>5,8</a:t>
                      </a:r>
                      <a:endParaRPr lang="es-EC" sz="1000">
                        <a:solidFill>
                          <a:srgbClr val="31849B"/>
                        </a:solidFill>
                        <a:effectLst/>
                        <a:latin typeface="Calibri"/>
                        <a:ea typeface="Calibri"/>
                        <a:cs typeface="Times New Roman"/>
                      </a:endParaRPr>
                    </a:p>
                  </a:txBody>
                  <a:tcPr marL="60616" marR="60616" marT="0" marB="0"/>
                </a:tc>
                <a:tc>
                  <a:txBody>
                    <a:bodyPr/>
                    <a:lstStyle/>
                    <a:p>
                      <a:pPr algn="just">
                        <a:lnSpc>
                          <a:spcPct val="200000"/>
                        </a:lnSpc>
                        <a:spcAft>
                          <a:spcPts val="0"/>
                        </a:spcAft>
                      </a:pPr>
                      <a:r>
                        <a:rPr lang="es-EC" sz="1100" dirty="0">
                          <a:effectLst/>
                        </a:rPr>
                        <a:t>50%</a:t>
                      </a:r>
                      <a:endParaRPr lang="es-EC" sz="1000" dirty="0">
                        <a:solidFill>
                          <a:srgbClr val="31849B"/>
                        </a:solidFill>
                        <a:effectLst/>
                        <a:latin typeface="Calibri"/>
                        <a:ea typeface="Calibri"/>
                        <a:cs typeface="Times New Roman"/>
                      </a:endParaRPr>
                    </a:p>
                  </a:txBody>
                  <a:tcPr marL="60616" marR="60616" marT="0" marB="0"/>
                </a:tc>
              </a:tr>
            </a:tbl>
          </a:graphicData>
        </a:graphic>
      </p:graphicFrame>
    </p:spTree>
    <p:extLst>
      <p:ext uri="{BB962C8B-B14F-4D97-AF65-F5344CB8AC3E}">
        <p14:creationId xmlns:p14="http://schemas.microsoft.com/office/powerpoint/2010/main" val="18477809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1124744"/>
            <a:ext cx="8686800" cy="4525963"/>
          </a:xfrm>
        </p:spPr>
        <p:txBody>
          <a:bodyPr>
            <a:normAutofit/>
          </a:bodyPr>
          <a:lstStyle/>
          <a:p>
            <a:r>
              <a:rPr lang="es-EC" sz="1800" dirty="0"/>
              <a:t>La implementación del tiempo de retraso se realizó </a:t>
            </a:r>
            <a:r>
              <a:rPr lang="es-EC" sz="1800" dirty="0" smtClean="0"/>
              <a:t>con comparadores </a:t>
            </a:r>
            <a:r>
              <a:rPr lang="es-EC" sz="1800" dirty="0"/>
              <a:t>que permitan tener la diferencia de 1 </a:t>
            </a:r>
            <a:r>
              <a:rPr lang="es-EC" sz="1800" dirty="0" smtClean="0"/>
              <a:t>segundo, al inicio del </a:t>
            </a:r>
            <a:r>
              <a:rPr lang="es-EC" sz="1800" dirty="0"/>
              <a:t>proceso de </a:t>
            </a:r>
            <a:r>
              <a:rPr lang="es-EC" sz="1800" dirty="0" smtClean="0"/>
              <a:t>soldar</a:t>
            </a:r>
            <a:r>
              <a:rPr lang="es-EC" sz="1800" dirty="0"/>
              <a:t>.</a:t>
            </a:r>
          </a:p>
        </p:txBody>
      </p:sp>
      <p:pic>
        <p:nvPicPr>
          <p:cNvPr id="4" name="3 Imagen"/>
          <p:cNvPicPr/>
          <p:nvPr/>
        </p:nvPicPr>
        <p:blipFill rotWithShape="1">
          <a:blip r:embed="rId2"/>
          <a:srcRect l="1432" t="24727" r="9203" b="31204"/>
          <a:stretch/>
        </p:blipFill>
        <p:spPr bwMode="auto">
          <a:xfrm>
            <a:off x="1763688" y="1844824"/>
            <a:ext cx="5448935" cy="1510665"/>
          </a:xfrm>
          <a:prstGeom prst="rect">
            <a:avLst/>
          </a:prstGeom>
          <a:ln>
            <a:noFill/>
          </a:ln>
          <a:extLst>
            <a:ext uri="{53640926-AAD7-44D8-BBD7-CCE9431645EC}">
              <a14:shadowObscured xmlns:a14="http://schemas.microsoft.com/office/drawing/2010/main"/>
            </a:ext>
          </a:extLst>
        </p:spPr>
      </p:pic>
      <p:sp>
        <p:nvSpPr>
          <p:cNvPr id="6" name="5 CuadroTexto"/>
          <p:cNvSpPr txBox="1"/>
          <p:nvPr/>
        </p:nvSpPr>
        <p:spPr>
          <a:xfrm>
            <a:off x="3580854" y="609446"/>
            <a:ext cx="2519151" cy="461665"/>
          </a:xfrm>
          <a:prstGeom prst="rect">
            <a:avLst/>
          </a:prstGeom>
          <a:noFill/>
        </p:spPr>
        <p:txBody>
          <a:bodyPr wrap="none" rtlCol="0">
            <a:spAutoFit/>
          </a:bodyPr>
          <a:lstStyle/>
          <a:p>
            <a:r>
              <a:rPr lang="es-EC" sz="2400" b="1" dirty="0" smtClean="0"/>
              <a:t>Tiempo de Espera</a:t>
            </a:r>
            <a:endParaRPr lang="es-EC" sz="2400" b="1" dirty="0"/>
          </a:p>
        </p:txBody>
      </p:sp>
      <p:sp>
        <p:nvSpPr>
          <p:cNvPr id="2" name="1 Rectángulo"/>
          <p:cNvSpPr/>
          <p:nvPr/>
        </p:nvSpPr>
        <p:spPr>
          <a:xfrm>
            <a:off x="467544" y="3933056"/>
            <a:ext cx="8496944" cy="923330"/>
          </a:xfrm>
          <a:prstGeom prst="rect">
            <a:avLst/>
          </a:prstGeom>
        </p:spPr>
        <p:txBody>
          <a:bodyPr wrap="square">
            <a:spAutoFit/>
          </a:bodyPr>
          <a:lstStyle/>
          <a:p>
            <a:r>
              <a:rPr lang="es-EC" dirty="0"/>
              <a:t>Se basa en la necesidad de tener suficiente corriente para el funcionamiento del motor DC, si las características del mismo es 24V a 70W según la ecuación siguiente se obtendrá la corriente requerida:</a:t>
            </a:r>
          </a:p>
        </p:txBody>
      </p:sp>
      <p:sp>
        <p:nvSpPr>
          <p:cNvPr id="7" name="6 CuadroTexto"/>
          <p:cNvSpPr txBox="1"/>
          <p:nvPr/>
        </p:nvSpPr>
        <p:spPr>
          <a:xfrm>
            <a:off x="3131840" y="3429000"/>
            <a:ext cx="3784113" cy="461665"/>
          </a:xfrm>
          <a:prstGeom prst="rect">
            <a:avLst/>
          </a:prstGeom>
          <a:noFill/>
        </p:spPr>
        <p:txBody>
          <a:bodyPr wrap="none" rtlCol="0">
            <a:spAutoFit/>
          </a:bodyPr>
          <a:lstStyle/>
          <a:p>
            <a:r>
              <a:rPr lang="es-EC" sz="2400" b="1" dirty="0" smtClean="0"/>
              <a:t>Análisis de Fuente de Poder</a:t>
            </a:r>
            <a:endParaRPr lang="es-EC" sz="2400" b="1" dirty="0"/>
          </a:p>
        </p:txBody>
      </p:sp>
      <mc:AlternateContent xmlns:mc="http://schemas.openxmlformats.org/markup-compatibility/2006">
        <mc:Choice xmlns:a14="http://schemas.microsoft.com/office/drawing/2010/main" Requires="a14">
          <p:sp>
            <p:nvSpPr>
              <p:cNvPr id="8" name="7 Rectángulo"/>
              <p:cNvSpPr/>
              <p:nvPr/>
            </p:nvSpPr>
            <p:spPr>
              <a:xfrm>
                <a:off x="467544" y="5124456"/>
                <a:ext cx="3935765" cy="147732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𝑃</m:t>
                      </m:r>
                      <m:r>
                        <a:rPr lang="es-EC" i="1">
                          <a:latin typeface="Cambria Math"/>
                        </a:rPr>
                        <m:t>=</m:t>
                      </m:r>
                      <m:r>
                        <a:rPr lang="es-EC" i="1">
                          <a:latin typeface="Cambria Math"/>
                        </a:rPr>
                        <m:t>𝐼</m:t>
                      </m:r>
                      <m:r>
                        <a:rPr lang="es-EC" i="1">
                          <a:latin typeface="Cambria Math"/>
                        </a:rPr>
                        <m:t>∗</m:t>
                      </m:r>
                      <m:r>
                        <a:rPr lang="es-EC" i="1">
                          <a:latin typeface="Cambria Math"/>
                        </a:rPr>
                        <m:t>𝑉</m:t>
                      </m:r>
                    </m:oMath>
                  </m:oMathPara>
                </a14:m>
                <a:endParaRPr lang="es-EC" dirty="0"/>
              </a:p>
              <a:p>
                <a:r>
                  <a:rPr lang="es-EC" dirty="0"/>
                  <a:t>Donde se denomina </a:t>
                </a:r>
              </a:p>
              <a:p>
                <a:pPr algn="ctr"/>
                <a:r>
                  <a:rPr lang="es-EC" dirty="0"/>
                  <a:t>P: Potencia</a:t>
                </a:r>
              </a:p>
              <a:p>
                <a:pPr algn="ctr"/>
                <a:r>
                  <a:rPr lang="es-EC" dirty="0"/>
                  <a:t>I: Corriente</a:t>
                </a:r>
              </a:p>
              <a:p>
                <a:pPr algn="ctr"/>
                <a:r>
                  <a:rPr lang="es-EC" dirty="0"/>
                  <a:t>V: Voltaje</a:t>
                </a:r>
              </a:p>
            </p:txBody>
          </p:sp>
        </mc:Choice>
        <mc:Fallback>
          <p:sp>
            <p:nvSpPr>
              <p:cNvPr id="8" name="7 Rectángulo"/>
              <p:cNvSpPr>
                <a:spLocks noRot="1" noChangeAspect="1" noMove="1" noResize="1" noEditPoints="1" noAdjustHandles="1" noChangeArrowheads="1" noChangeShapeType="1" noTextEdit="1"/>
              </p:cNvSpPr>
              <p:nvPr/>
            </p:nvSpPr>
            <p:spPr>
              <a:xfrm>
                <a:off x="467544" y="5124456"/>
                <a:ext cx="3935765" cy="1477328"/>
              </a:xfrm>
              <a:prstGeom prst="rect">
                <a:avLst/>
              </a:prstGeom>
              <a:blipFill rotWithShape="1">
                <a:blip r:embed="rId3"/>
                <a:stretch>
                  <a:fillRect l="-1395" b="-5785"/>
                </a:stretch>
              </a:blipFill>
            </p:spPr>
            <p:txBody>
              <a:bodyPr/>
              <a:lstStyle/>
              <a:p>
                <a:r>
                  <a:rPr lang="es-EC">
                    <a:noFill/>
                  </a:rPr>
                  <a:t> </a:t>
                </a:r>
              </a:p>
            </p:txBody>
          </p:sp>
        </mc:Fallback>
      </mc:AlternateContent>
      <p:graphicFrame>
        <p:nvGraphicFramePr>
          <p:cNvPr id="9" name="8 Tabla"/>
          <p:cNvGraphicFramePr>
            <a:graphicFrameLocks noGrp="1"/>
          </p:cNvGraphicFramePr>
          <p:nvPr>
            <p:extLst>
              <p:ext uri="{D42A27DB-BD31-4B8C-83A1-F6EECF244321}">
                <p14:modId xmlns:p14="http://schemas.microsoft.com/office/powerpoint/2010/main" val="2887052398"/>
              </p:ext>
            </p:extLst>
          </p:nvPr>
        </p:nvGraphicFramePr>
        <p:xfrm>
          <a:off x="4716016" y="5139975"/>
          <a:ext cx="3125470" cy="1472184"/>
        </p:xfrm>
        <a:graphic>
          <a:graphicData uri="http://schemas.openxmlformats.org/drawingml/2006/table">
            <a:tbl>
              <a:tblPr firstRow="1" firstCol="1" bandRow="1">
                <a:tableStyleId>{5C22544A-7EE6-4342-B048-85BDC9FD1C3A}</a:tableStyleId>
              </a:tblPr>
              <a:tblGrid>
                <a:gridCol w="1148715"/>
                <a:gridCol w="900430"/>
                <a:gridCol w="1076325"/>
              </a:tblGrid>
              <a:tr h="0">
                <a:tc>
                  <a:txBody>
                    <a:bodyPr/>
                    <a:lstStyle/>
                    <a:p>
                      <a:pPr algn="just">
                        <a:lnSpc>
                          <a:spcPct val="115000"/>
                        </a:lnSpc>
                        <a:spcAft>
                          <a:spcPts val="0"/>
                        </a:spcAft>
                      </a:pPr>
                      <a:r>
                        <a:rPr lang="es-EC" sz="1200" dirty="0">
                          <a:effectLst/>
                        </a:rPr>
                        <a:t>Potencia (cte)</a:t>
                      </a:r>
                      <a:endParaRPr lang="es-EC" sz="1100" dirty="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dirty="0">
                          <a:effectLst/>
                        </a:rPr>
                        <a:t>Voltaje (V)</a:t>
                      </a:r>
                      <a:endParaRPr lang="es-EC" sz="1100" dirty="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200">
                          <a:effectLst/>
                        </a:rPr>
                        <a:t>Corriente (A)</a:t>
                      </a:r>
                      <a:endParaRPr lang="es-EC" sz="1100">
                        <a:solidFill>
                          <a:srgbClr val="31849B"/>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200">
                          <a:effectLst/>
                        </a:rPr>
                        <a:t>70W</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24</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2,91</a:t>
                      </a:r>
                      <a:endParaRPr lang="es-EC" sz="1100">
                        <a:solidFill>
                          <a:srgbClr val="31849B"/>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200" dirty="0">
                          <a:effectLst/>
                        </a:rPr>
                        <a:t>70W</a:t>
                      </a:r>
                      <a:endParaRPr lang="es-EC" sz="1100" dirty="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18</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3,89</a:t>
                      </a:r>
                      <a:endParaRPr lang="es-EC" sz="1100">
                        <a:solidFill>
                          <a:srgbClr val="31849B"/>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200">
                          <a:effectLst/>
                        </a:rPr>
                        <a:t>70W</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12</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5,83</a:t>
                      </a:r>
                      <a:endParaRPr lang="es-EC" sz="1100">
                        <a:solidFill>
                          <a:srgbClr val="31849B"/>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200">
                          <a:effectLst/>
                        </a:rPr>
                        <a:t>70W</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9</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7,78</a:t>
                      </a:r>
                      <a:endParaRPr lang="es-EC" sz="1100">
                        <a:solidFill>
                          <a:srgbClr val="31849B"/>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200">
                          <a:effectLst/>
                        </a:rPr>
                        <a:t>70W</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6</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11,67</a:t>
                      </a:r>
                      <a:endParaRPr lang="es-EC" sz="1100">
                        <a:solidFill>
                          <a:srgbClr val="31849B"/>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200">
                          <a:effectLst/>
                        </a:rPr>
                        <a:t>70W</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4,5</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dirty="0">
                          <a:effectLst/>
                        </a:rPr>
                        <a:t>15,56</a:t>
                      </a:r>
                      <a:endParaRPr lang="es-EC" sz="1100" dirty="0">
                        <a:solidFill>
                          <a:srgbClr val="31849B"/>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3818921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3284984"/>
            <a:ext cx="4258816" cy="838200"/>
          </a:xfrm>
        </p:spPr>
        <p:txBody>
          <a:bodyPr/>
          <a:lstStyle/>
          <a:p>
            <a:r>
              <a:rPr lang="es-EC" dirty="0" smtClean="0"/>
              <a:t>Plan de pruebas </a:t>
            </a:r>
            <a:endParaRPr lang="es-EC" dirty="0"/>
          </a:p>
        </p:txBody>
      </p:sp>
    </p:spTree>
    <p:extLst>
      <p:ext uri="{BB962C8B-B14F-4D97-AF65-F5344CB8AC3E}">
        <p14:creationId xmlns:p14="http://schemas.microsoft.com/office/powerpoint/2010/main" val="353525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Pruebas funcionales y operativas </a:t>
            </a:r>
            <a:endParaRPr lang="es-EC"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306231032"/>
              </p:ext>
            </p:extLst>
          </p:nvPr>
        </p:nvGraphicFramePr>
        <p:xfrm>
          <a:off x="971600" y="2060848"/>
          <a:ext cx="7363544" cy="3587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59109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770" y="1196752"/>
            <a:ext cx="8686800" cy="4525963"/>
          </a:xfrm>
        </p:spPr>
        <p:txBody>
          <a:bodyPr>
            <a:normAutofit lnSpcReduction="10000"/>
          </a:bodyPr>
          <a:lstStyle/>
          <a:p>
            <a:pPr lvl="0"/>
            <a:r>
              <a:rPr lang="es-EC" sz="2000" dirty="0"/>
              <a:t>Posición de boquilla </a:t>
            </a:r>
          </a:p>
          <a:p>
            <a:pPr lvl="1"/>
            <a:r>
              <a:rPr lang="es-EC" sz="2000" dirty="0"/>
              <a:t>El ángulo de trabajo de la boquilla </a:t>
            </a:r>
            <a:r>
              <a:rPr lang="es-EC" sz="2000" dirty="0" smtClean="0"/>
              <a:t>de ser de 90</a:t>
            </a:r>
            <a:r>
              <a:rPr lang="es-EC" sz="2000" dirty="0"/>
              <a:t>° con respecto a la </a:t>
            </a:r>
            <a:r>
              <a:rPr lang="es-EC" sz="2000" dirty="0" smtClean="0"/>
              <a:t>tubería.</a:t>
            </a:r>
          </a:p>
          <a:p>
            <a:pPr lvl="1"/>
            <a:r>
              <a:rPr lang="es-EC" sz="2000" dirty="0" smtClean="0"/>
              <a:t>El </a:t>
            </a:r>
            <a:r>
              <a:rPr lang="es-EC" sz="2000" dirty="0"/>
              <a:t>ángulo de avance la boquilla debe </a:t>
            </a:r>
            <a:r>
              <a:rPr lang="es-EC" sz="2000" dirty="0" smtClean="0"/>
              <a:t>estar en un </a:t>
            </a:r>
            <a:r>
              <a:rPr lang="es-EC" sz="2000" dirty="0"/>
              <a:t>rango de 5 a 10</a:t>
            </a:r>
            <a:r>
              <a:rPr lang="es-EC" sz="2000" dirty="0" smtClean="0"/>
              <a:t>°. </a:t>
            </a:r>
          </a:p>
          <a:p>
            <a:pPr lvl="1"/>
            <a:endParaRPr lang="es-EC" sz="2000" dirty="0"/>
          </a:p>
          <a:p>
            <a:pPr lvl="1"/>
            <a:endParaRPr lang="es-EC" sz="2000" dirty="0" smtClean="0"/>
          </a:p>
          <a:p>
            <a:pPr lvl="1"/>
            <a:endParaRPr lang="es-EC" sz="2000" dirty="0"/>
          </a:p>
          <a:p>
            <a:pPr lvl="1"/>
            <a:endParaRPr lang="es-EC" sz="2000" dirty="0" smtClean="0"/>
          </a:p>
          <a:p>
            <a:pPr lvl="1"/>
            <a:endParaRPr lang="es-EC" sz="2000" dirty="0"/>
          </a:p>
          <a:p>
            <a:pPr lvl="1"/>
            <a:r>
              <a:rPr lang="es-EC" sz="2000" dirty="0"/>
              <a:t>La extensión del electrodo para autoprotegido (FCAW-S)  varía entre los 6,4 mm a 15.9 </a:t>
            </a:r>
            <a:r>
              <a:rPr lang="es-EC" sz="2000" dirty="0" smtClean="0"/>
              <a:t>mm. </a:t>
            </a:r>
          </a:p>
          <a:p>
            <a:pPr lvl="1"/>
            <a:r>
              <a:rPr lang="es-EC" sz="2000" dirty="0" smtClean="0"/>
              <a:t> </a:t>
            </a:r>
            <a:r>
              <a:rPr lang="es-EC" sz="2000" dirty="0"/>
              <a:t>En cuanto al Stickout del alambre debe estar entre 5mm y 12,7mm como máximo.</a:t>
            </a:r>
          </a:p>
          <a:p>
            <a:pPr lvl="1"/>
            <a:endParaRPr lang="es-EC" sz="2000" dirty="0"/>
          </a:p>
        </p:txBody>
      </p:sp>
      <p:sp>
        <p:nvSpPr>
          <p:cNvPr id="4" name="3 CuadroTexto"/>
          <p:cNvSpPr txBox="1"/>
          <p:nvPr/>
        </p:nvSpPr>
        <p:spPr>
          <a:xfrm>
            <a:off x="1475656" y="609446"/>
            <a:ext cx="7242624" cy="461665"/>
          </a:xfrm>
          <a:prstGeom prst="rect">
            <a:avLst/>
          </a:prstGeom>
          <a:noFill/>
        </p:spPr>
        <p:txBody>
          <a:bodyPr wrap="none" rtlCol="0">
            <a:spAutoFit/>
          </a:bodyPr>
          <a:lstStyle/>
          <a:p>
            <a:r>
              <a:rPr lang="es-EC" sz="2400" b="1" dirty="0"/>
              <a:t>Sistema de posicionamiento y sujeción de la antorcha </a:t>
            </a:r>
            <a:endParaRPr lang="es-EC" sz="2400" dirty="0"/>
          </a:p>
        </p:txBody>
      </p:sp>
      <p:pic>
        <p:nvPicPr>
          <p:cNvPr id="5" name="0 Imagen"/>
          <p:cNvPicPr/>
          <p:nvPr/>
        </p:nvPicPr>
        <p:blipFill rotWithShape="1">
          <a:blip r:embed="rId2">
            <a:extLst>
              <a:ext uri="{28A0092B-C50C-407E-A947-70E740481C1C}">
                <a14:useLocalDpi xmlns:a14="http://schemas.microsoft.com/office/drawing/2010/main" val="0"/>
              </a:ext>
            </a:extLst>
          </a:blip>
          <a:srcRect l="15998" t="21069" r="3506" b="59015"/>
          <a:stretch/>
        </p:blipFill>
        <p:spPr bwMode="auto">
          <a:xfrm>
            <a:off x="3059832" y="2780928"/>
            <a:ext cx="3299052" cy="1224136"/>
          </a:xfrm>
          <a:prstGeom prst="rect">
            <a:avLst/>
          </a:prstGeom>
          <a:ln>
            <a:noFill/>
          </a:ln>
          <a:extLst>
            <a:ext uri="{53640926-AAD7-44D8-BBD7-CCE9431645EC}">
              <a14:shadowObscured xmlns:a14="http://schemas.microsoft.com/office/drawing/2010/main"/>
            </a:ext>
          </a:extLst>
        </p:spPr>
      </p:pic>
      <p:pic>
        <p:nvPicPr>
          <p:cNvPr id="6" name="0 Imagen"/>
          <p:cNvPicPr/>
          <p:nvPr/>
        </p:nvPicPr>
        <p:blipFill rotWithShape="1">
          <a:blip r:embed="rId3">
            <a:extLst>
              <a:ext uri="{28A0092B-C50C-407E-A947-70E740481C1C}">
                <a14:useLocalDpi xmlns:a14="http://schemas.microsoft.com/office/drawing/2010/main" val="0"/>
              </a:ext>
            </a:extLst>
          </a:blip>
          <a:srcRect l="13362" t="17021" r="50593" b="63382"/>
          <a:stretch/>
        </p:blipFill>
        <p:spPr bwMode="auto">
          <a:xfrm>
            <a:off x="3708915" y="5157192"/>
            <a:ext cx="2000885" cy="15093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951435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Pruebas de soldadura orbital</a:t>
            </a:r>
            <a:endParaRPr lang="es-EC" dirty="0"/>
          </a:p>
        </p:txBody>
      </p:sp>
      <p:sp>
        <p:nvSpPr>
          <p:cNvPr id="3" name="2 Marcador de contenido"/>
          <p:cNvSpPr>
            <a:spLocks noGrp="1"/>
          </p:cNvSpPr>
          <p:nvPr>
            <p:ph idx="1"/>
          </p:nvPr>
        </p:nvSpPr>
        <p:spPr/>
        <p:txBody>
          <a:bodyPr>
            <a:normAutofit/>
          </a:bodyPr>
          <a:lstStyle/>
          <a:p>
            <a:r>
              <a:rPr lang="es-EC" sz="2000" dirty="0" smtClean="0"/>
              <a:t>Calibrar la maquina de soldar, Voltaje- Alimentación de Alambre </a:t>
            </a:r>
          </a:p>
          <a:p>
            <a:r>
              <a:rPr lang="es-EC" sz="2000" dirty="0"/>
              <a:t>velocidad de avance de soldadura se debe ensayar para seleccionar el progreso correcto de manera que se obtenga un cordón de raíz </a:t>
            </a:r>
            <a:r>
              <a:rPr lang="es-EC" sz="2000" dirty="0" smtClean="0"/>
              <a:t>aceptable</a:t>
            </a:r>
          </a:p>
          <a:p>
            <a:r>
              <a:rPr lang="es-EC" sz="2000" dirty="0"/>
              <a:t>El perímetro a soldar es de 688 mm (27 in), como se divide en dos secciones para la soldadura se tiene que en cada proceso soldara una longitud de arco de 344 mm (13,5 in)</a:t>
            </a:r>
          </a:p>
          <a:p>
            <a:endParaRPr lang="es-EC" sz="2000" dirty="0"/>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3351644" y="3861048"/>
            <a:ext cx="2304256" cy="2520280"/>
          </a:xfrm>
          <a:prstGeom prst="rect">
            <a:avLst/>
          </a:prstGeom>
          <a:noFill/>
          <a:ln>
            <a:noFill/>
          </a:ln>
        </p:spPr>
      </p:pic>
    </p:spTree>
    <p:extLst>
      <p:ext uri="{BB962C8B-B14F-4D97-AF65-F5344CB8AC3E}">
        <p14:creationId xmlns:p14="http://schemas.microsoft.com/office/powerpoint/2010/main" val="18071060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865557195"/>
              </p:ext>
            </p:extLst>
          </p:nvPr>
        </p:nvGraphicFramePr>
        <p:xfrm>
          <a:off x="2078721" y="1340768"/>
          <a:ext cx="5343525" cy="3575304"/>
        </p:xfrm>
        <a:graphic>
          <a:graphicData uri="http://schemas.openxmlformats.org/drawingml/2006/table">
            <a:tbl>
              <a:tblPr firstRow="1" firstCol="1" bandRow="1">
                <a:tableStyleId>{5C22544A-7EE6-4342-B048-85BDC9FD1C3A}</a:tableStyleId>
              </a:tblPr>
              <a:tblGrid>
                <a:gridCol w="1385570"/>
                <a:gridCol w="2103755"/>
                <a:gridCol w="1854200"/>
              </a:tblGrid>
              <a:tr h="0">
                <a:tc gridSpan="3">
                  <a:txBody>
                    <a:bodyPr/>
                    <a:lstStyle/>
                    <a:p>
                      <a:pPr algn="l">
                        <a:lnSpc>
                          <a:spcPct val="115000"/>
                        </a:lnSpc>
                        <a:spcAft>
                          <a:spcPts val="0"/>
                        </a:spcAft>
                      </a:pPr>
                      <a:r>
                        <a:rPr lang="es-EC" sz="1200" dirty="0">
                          <a:effectLst/>
                        </a:rPr>
                        <a:t>Para </a:t>
                      </a:r>
                      <a:r>
                        <a:rPr lang="es-EC" sz="1200" dirty="0" smtClean="0">
                          <a:effectLst/>
                        </a:rPr>
                        <a:t>FCAW-S </a:t>
                      </a:r>
                      <a:r>
                        <a:rPr lang="es-EC" sz="1200" dirty="0">
                          <a:effectLst/>
                        </a:rPr>
                        <a:t>de acero al carbono </a:t>
                      </a:r>
                      <a:endParaRPr lang="es-EC" sz="1100" dirty="0">
                        <a:solidFill>
                          <a:srgbClr val="31849B"/>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r>
              <a:tr h="0">
                <a:tc>
                  <a:txBody>
                    <a:bodyPr/>
                    <a:lstStyle/>
                    <a:p>
                      <a:pPr algn="l">
                        <a:lnSpc>
                          <a:spcPct val="115000"/>
                        </a:lnSpc>
                        <a:spcAft>
                          <a:spcPts val="0"/>
                        </a:spcAft>
                      </a:pPr>
                      <a:r>
                        <a:rPr lang="es-EC" sz="1200">
                          <a:effectLst/>
                        </a:rPr>
                        <a:t>Metal Base </a:t>
                      </a:r>
                      <a:endParaRPr lang="es-EC" sz="1100">
                        <a:solidFill>
                          <a:srgbClr val="31849B"/>
                        </a:solidFill>
                        <a:effectLst/>
                        <a:latin typeface="Calibri"/>
                        <a:ea typeface="Calibri"/>
                        <a:cs typeface="Times New Roman"/>
                      </a:endParaRPr>
                    </a:p>
                  </a:txBody>
                  <a:tcPr marL="68580" marR="68580" marT="0" marB="0"/>
                </a:tc>
                <a:tc>
                  <a:txBody>
                    <a:bodyPr/>
                    <a:lstStyle/>
                    <a:p>
                      <a:pPr algn="l">
                        <a:lnSpc>
                          <a:spcPct val="115000"/>
                        </a:lnSpc>
                        <a:spcAft>
                          <a:spcPts val="0"/>
                        </a:spcAft>
                      </a:pPr>
                      <a:r>
                        <a:rPr lang="es-EC" sz="1200">
                          <a:effectLst/>
                        </a:rPr>
                        <a:t>Tubería- 2’’x8</a:t>
                      </a:r>
                      <a:r>
                        <a:rPr lang="es-EC" sz="1200" baseline="30000">
                          <a:effectLst/>
                        </a:rPr>
                        <a:t>5/8</a:t>
                      </a:r>
                      <a:r>
                        <a:rPr lang="es-EC" sz="1200">
                          <a:effectLst/>
                        </a:rPr>
                        <a:t>’’x0,277’’, (50,8X219,1x7 mm)</a:t>
                      </a:r>
                      <a:endParaRPr lang="es-EC" sz="1100">
                        <a:solidFill>
                          <a:srgbClr val="31849B"/>
                        </a:solidFill>
                        <a:effectLst/>
                        <a:latin typeface="Calibri"/>
                        <a:ea typeface="Calibri"/>
                        <a:cs typeface="Times New Roman"/>
                      </a:endParaRPr>
                    </a:p>
                  </a:txBody>
                  <a:tcPr marL="68580" marR="68580" marT="0" marB="0"/>
                </a:tc>
                <a:tc rowSpan="13">
                  <a:txBody>
                    <a:bodyPr/>
                    <a:lstStyle/>
                    <a:p>
                      <a:pPr algn="l">
                        <a:lnSpc>
                          <a:spcPct val="115000"/>
                        </a:lnSpc>
                        <a:spcAft>
                          <a:spcPts val="0"/>
                        </a:spcAft>
                      </a:pPr>
                      <a:r>
                        <a:rPr lang="es-EC" sz="1200" dirty="0">
                          <a:effectLst/>
                        </a:rPr>
                        <a:t> </a:t>
                      </a:r>
                      <a:endParaRPr lang="es-EC" sz="1100" dirty="0">
                        <a:effectLst/>
                      </a:endParaRPr>
                    </a:p>
                    <a:p>
                      <a:pPr algn="l">
                        <a:lnSpc>
                          <a:spcPct val="115000"/>
                        </a:lnSpc>
                        <a:spcAft>
                          <a:spcPts val="0"/>
                        </a:spcAft>
                      </a:pPr>
                      <a:r>
                        <a:rPr lang="es-EC" sz="1200" dirty="0">
                          <a:effectLst/>
                        </a:rPr>
                        <a:t> </a:t>
                      </a:r>
                      <a:endParaRPr lang="es-EC" sz="1100" dirty="0">
                        <a:solidFill>
                          <a:srgbClr val="31849B"/>
                        </a:solidFill>
                        <a:effectLst/>
                        <a:latin typeface="Calibri"/>
                        <a:ea typeface="Calibri"/>
                        <a:cs typeface="Times New Roman"/>
                      </a:endParaRPr>
                    </a:p>
                  </a:txBody>
                  <a:tcPr marL="68580" marR="68580" marT="0" marB="0"/>
                </a:tc>
              </a:tr>
              <a:tr h="0">
                <a:tc>
                  <a:txBody>
                    <a:bodyPr/>
                    <a:lstStyle/>
                    <a:p>
                      <a:pPr algn="l">
                        <a:lnSpc>
                          <a:spcPct val="115000"/>
                        </a:lnSpc>
                        <a:spcAft>
                          <a:spcPts val="0"/>
                        </a:spcAft>
                      </a:pPr>
                      <a:r>
                        <a:rPr lang="es-EC" sz="1200">
                          <a:effectLst/>
                        </a:rPr>
                        <a:t>Respaldo </a:t>
                      </a:r>
                      <a:endParaRPr lang="es-EC" sz="1100">
                        <a:solidFill>
                          <a:srgbClr val="31849B"/>
                        </a:solidFill>
                        <a:effectLst/>
                        <a:latin typeface="Calibri"/>
                        <a:ea typeface="Calibri"/>
                        <a:cs typeface="Times New Roman"/>
                      </a:endParaRPr>
                    </a:p>
                  </a:txBody>
                  <a:tcPr marL="68580" marR="68580" marT="0" marB="0"/>
                </a:tc>
                <a:tc>
                  <a:txBody>
                    <a:bodyPr/>
                    <a:lstStyle/>
                    <a:p>
                      <a:pPr algn="l">
                        <a:lnSpc>
                          <a:spcPct val="115000"/>
                        </a:lnSpc>
                        <a:spcAft>
                          <a:spcPts val="0"/>
                        </a:spcAft>
                      </a:pPr>
                      <a:r>
                        <a:rPr lang="es-EC" sz="1200" dirty="0">
                          <a:effectLst/>
                        </a:rPr>
                        <a:t>N/A</a:t>
                      </a:r>
                      <a:endParaRPr lang="es-EC" sz="1100" dirty="0">
                        <a:solidFill>
                          <a:srgbClr val="31849B"/>
                        </a:solidFill>
                        <a:effectLst/>
                        <a:latin typeface="Calibri"/>
                        <a:ea typeface="Calibri"/>
                        <a:cs typeface="Times New Roman"/>
                      </a:endParaRPr>
                    </a:p>
                  </a:txBody>
                  <a:tcPr marL="68580" marR="68580" marT="0" marB="0"/>
                </a:tc>
                <a:tc vMerge="1">
                  <a:txBody>
                    <a:bodyPr/>
                    <a:lstStyle/>
                    <a:p>
                      <a:endParaRPr lang="es-EC"/>
                    </a:p>
                  </a:txBody>
                  <a:tcPr/>
                </a:tc>
              </a:tr>
              <a:tr h="0">
                <a:tc>
                  <a:txBody>
                    <a:bodyPr/>
                    <a:lstStyle/>
                    <a:p>
                      <a:pPr algn="l">
                        <a:lnSpc>
                          <a:spcPct val="115000"/>
                        </a:lnSpc>
                        <a:spcAft>
                          <a:spcPts val="0"/>
                        </a:spcAft>
                      </a:pPr>
                      <a:r>
                        <a:rPr lang="es-EC" sz="1200">
                          <a:effectLst/>
                        </a:rPr>
                        <a:t>Electrodo </a:t>
                      </a:r>
                      <a:endParaRPr lang="es-EC" sz="1100">
                        <a:solidFill>
                          <a:srgbClr val="31849B"/>
                        </a:solidFill>
                        <a:effectLst/>
                        <a:latin typeface="Calibri"/>
                        <a:ea typeface="Calibri"/>
                        <a:cs typeface="Times New Roman"/>
                      </a:endParaRPr>
                    </a:p>
                  </a:txBody>
                  <a:tcPr marL="68580" marR="68580" marT="0" marB="0"/>
                </a:tc>
                <a:tc>
                  <a:txBody>
                    <a:bodyPr/>
                    <a:lstStyle/>
                    <a:p>
                      <a:pPr algn="l">
                        <a:lnSpc>
                          <a:spcPct val="115000"/>
                        </a:lnSpc>
                        <a:spcAft>
                          <a:spcPts val="0"/>
                        </a:spcAft>
                      </a:pPr>
                      <a:r>
                        <a:rPr lang="es-EC" sz="1200">
                          <a:effectLst/>
                        </a:rPr>
                        <a:t>0,045’’ (1,2mm) E71T-11 </a:t>
                      </a:r>
                      <a:endParaRPr lang="es-EC" sz="1100">
                        <a:solidFill>
                          <a:srgbClr val="31849B"/>
                        </a:solidFill>
                        <a:effectLst/>
                        <a:latin typeface="Calibri"/>
                        <a:ea typeface="Calibri"/>
                        <a:cs typeface="Times New Roman"/>
                      </a:endParaRPr>
                    </a:p>
                  </a:txBody>
                  <a:tcPr marL="68580" marR="68580" marT="0" marB="0"/>
                </a:tc>
                <a:tc vMerge="1">
                  <a:txBody>
                    <a:bodyPr/>
                    <a:lstStyle/>
                    <a:p>
                      <a:endParaRPr lang="es-EC"/>
                    </a:p>
                  </a:txBody>
                  <a:tcPr/>
                </a:tc>
              </a:tr>
              <a:tr h="0">
                <a:tc>
                  <a:txBody>
                    <a:bodyPr/>
                    <a:lstStyle/>
                    <a:p>
                      <a:pPr algn="l">
                        <a:lnSpc>
                          <a:spcPct val="115000"/>
                        </a:lnSpc>
                        <a:spcAft>
                          <a:spcPts val="0"/>
                        </a:spcAft>
                      </a:pPr>
                      <a:r>
                        <a:rPr lang="es-EC" sz="1200">
                          <a:effectLst/>
                        </a:rPr>
                        <a:t>Gas Protección </a:t>
                      </a:r>
                      <a:endParaRPr lang="es-EC" sz="1100">
                        <a:solidFill>
                          <a:srgbClr val="31849B"/>
                        </a:solidFill>
                        <a:effectLst/>
                        <a:latin typeface="Calibri"/>
                        <a:ea typeface="Calibri"/>
                        <a:cs typeface="Times New Roman"/>
                      </a:endParaRPr>
                    </a:p>
                  </a:txBody>
                  <a:tcPr marL="68580" marR="68580" marT="0" marB="0"/>
                </a:tc>
                <a:tc>
                  <a:txBody>
                    <a:bodyPr/>
                    <a:lstStyle/>
                    <a:p>
                      <a:pPr algn="l">
                        <a:lnSpc>
                          <a:spcPct val="115000"/>
                        </a:lnSpc>
                        <a:spcAft>
                          <a:spcPts val="0"/>
                        </a:spcAft>
                      </a:pPr>
                      <a:r>
                        <a:rPr lang="es-EC" sz="1200">
                          <a:effectLst/>
                        </a:rPr>
                        <a:t>N/A</a:t>
                      </a:r>
                      <a:endParaRPr lang="es-EC" sz="1100">
                        <a:solidFill>
                          <a:srgbClr val="31849B"/>
                        </a:solidFill>
                        <a:effectLst/>
                        <a:latin typeface="Calibri"/>
                        <a:ea typeface="Calibri"/>
                        <a:cs typeface="Times New Roman"/>
                      </a:endParaRPr>
                    </a:p>
                  </a:txBody>
                  <a:tcPr marL="68580" marR="68580" marT="0" marB="0"/>
                </a:tc>
                <a:tc vMerge="1">
                  <a:txBody>
                    <a:bodyPr/>
                    <a:lstStyle/>
                    <a:p>
                      <a:endParaRPr lang="es-EC"/>
                    </a:p>
                  </a:txBody>
                  <a:tcPr/>
                </a:tc>
              </a:tr>
              <a:tr h="0">
                <a:tc>
                  <a:txBody>
                    <a:bodyPr/>
                    <a:lstStyle/>
                    <a:p>
                      <a:pPr algn="l">
                        <a:lnSpc>
                          <a:spcPct val="115000"/>
                        </a:lnSpc>
                        <a:spcAft>
                          <a:spcPts val="0"/>
                        </a:spcAft>
                      </a:pPr>
                      <a:r>
                        <a:rPr lang="es-EC" sz="1200">
                          <a:effectLst/>
                        </a:rPr>
                        <a:t>Polaridad</a:t>
                      </a:r>
                      <a:endParaRPr lang="es-EC" sz="1100">
                        <a:solidFill>
                          <a:srgbClr val="31849B"/>
                        </a:solidFill>
                        <a:effectLst/>
                        <a:latin typeface="Calibri"/>
                        <a:ea typeface="Calibri"/>
                        <a:cs typeface="Times New Roman"/>
                      </a:endParaRPr>
                    </a:p>
                  </a:txBody>
                  <a:tcPr marL="68580" marR="68580" marT="0" marB="0"/>
                </a:tc>
                <a:tc>
                  <a:txBody>
                    <a:bodyPr/>
                    <a:lstStyle/>
                    <a:p>
                      <a:pPr algn="l">
                        <a:lnSpc>
                          <a:spcPct val="115000"/>
                        </a:lnSpc>
                        <a:spcAft>
                          <a:spcPts val="0"/>
                        </a:spcAft>
                      </a:pPr>
                      <a:r>
                        <a:rPr lang="es-EC" sz="1200">
                          <a:effectLst/>
                        </a:rPr>
                        <a:t>DCEN</a:t>
                      </a:r>
                      <a:endParaRPr lang="es-EC" sz="1100">
                        <a:solidFill>
                          <a:srgbClr val="31849B"/>
                        </a:solidFill>
                        <a:effectLst/>
                        <a:latin typeface="Calibri"/>
                        <a:ea typeface="Calibri"/>
                        <a:cs typeface="Times New Roman"/>
                      </a:endParaRPr>
                    </a:p>
                  </a:txBody>
                  <a:tcPr marL="68580" marR="68580" marT="0" marB="0"/>
                </a:tc>
                <a:tc vMerge="1">
                  <a:txBody>
                    <a:bodyPr/>
                    <a:lstStyle/>
                    <a:p>
                      <a:endParaRPr lang="es-EC"/>
                    </a:p>
                  </a:txBody>
                  <a:tcPr/>
                </a:tc>
              </a:tr>
              <a:tr h="0">
                <a:tc>
                  <a:txBody>
                    <a:bodyPr/>
                    <a:lstStyle/>
                    <a:p>
                      <a:pPr algn="l">
                        <a:lnSpc>
                          <a:spcPct val="115000"/>
                        </a:lnSpc>
                        <a:spcAft>
                          <a:spcPts val="0"/>
                        </a:spcAft>
                      </a:pPr>
                      <a:r>
                        <a:rPr lang="es-EC" sz="1200">
                          <a:effectLst/>
                        </a:rPr>
                        <a:t>Voltaje</a:t>
                      </a:r>
                      <a:endParaRPr lang="es-EC" sz="1100">
                        <a:solidFill>
                          <a:srgbClr val="31849B"/>
                        </a:solidFill>
                        <a:effectLst/>
                        <a:latin typeface="Calibri"/>
                        <a:ea typeface="Calibri"/>
                        <a:cs typeface="Times New Roman"/>
                      </a:endParaRPr>
                    </a:p>
                  </a:txBody>
                  <a:tcPr marL="68580" marR="68580" marT="0" marB="0"/>
                </a:tc>
                <a:tc>
                  <a:txBody>
                    <a:bodyPr/>
                    <a:lstStyle/>
                    <a:p>
                      <a:pPr algn="l">
                        <a:lnSpc>
                          <a:spcPct val="115000"/>
                        </a:lnSpc>
                        <a:spcAft>
                          <a:spcPts val="0"/>
                        </a:spcAft>
                      </a:pPr>
                      <a:r>
                        <a:rPr lang="es-EC" sz="1200">
                          <a:effectLst/>
                        </a:rPr>
                        <a:t>22</a:t>
                      </a:r>
                      <a:endParaRPr lang="es-EC" sz="1100">
                        <a:solidFill>
                          <a:srgbClr val="31849B"/>
                        </a:solidFill>
                        <a:effectLst/>
                        <a:latin typeface="Calibri"/>
                        <a:ea typeface="Calibri"/>
                        <a:cs typeface="Times New Roman"/>
                      </a:endParaRPr>
                    </a:p>
                  </a:txBody>
                  <a:tcPr marL="68580" marR="68580" marT="0" marB="0"/>
                </a:tc>
                <a:tc vMerge="1">
                  <a:txBody>
                    <a:bodyPr/>
                    <a:lstStyle/>
                    <a:p>
                      <a:endParaRPr lang="es-EC"/>
                    </a:p>
                  </a:txBody>
                  <a:tcPr/>
                </a:tc>
              </a:tr>
              <a:tr h="0">
                <a:tc>
                  <a:txBody>
                    <a:bodyPr/>
                    <a:lstStyle/>
                    <a:p>
                      <a:pPr algn="l">
                        <a:lnSpc>
                          <a:spcPct val="115000"/>
                        </a:lnSpc>
                        <a:spcAft>
                          <a:spcPts val="0"/>
                        </a:spcAft>
                      </a:pPr>
                      <a:r>
                        <a:rPr lang="es-EC" sz="1200">
                          <a:effectLst/>
                        </a:rPr>
                        <a:t>Velocidad Alambre (WFS)</a:t>
                      </a:r>
                      <a:endParaRPr lang="es-EC" sz="1100">
                        <a:solidFill>
                          <a:srgbClr val="31849B"/>
                        </a:solidFill>
                        <a:effectLst/>
                        <a:latin typeface="Calibri"/>
                        <a:ea typeface="Calibri"/>
                        <a:cs typeface="Times New Roman"/>
                      </a:endParaRPr>
                    </a:p>
                  </a:txBody>
                  <a:tcPr marL="68580" marR="68580" marT="0" marB="0"/>
                </a:tc>
                <a:tc>
                  <a:txBody>
                    <a:bodyPr/>
                    <a:lstStyle/>
                    <a:p>
                      <a:pPr algn="l">
                        <a:lnSpc>
                          <a:spcPct val="115000"/>
                        </a:lnSpc>
                        <a:spcAft>
                          <a:spcPts val="0"/>
                        </a:spcAft>
                      </a:pPr>
                      <a:r>
                        <a:rPr lang="es-EC" sz="1200">
                          <a:effectLst/>
                        </a:rPr>
                        <a:t>209</a:t>
                      </a:r>
                      <a:endParaRPr lang="es-EC" sz="1100">
                        <a:solidFill>
                          <a:srgbClr val="31849B"/>
                        </a:solidFill>
                        <a:effectLst/>
                        <a:latin typeface="Calibri"/>
                        <a:ea typeface="Calibri"/>
                        <a:cs typeface="Times New Roman"/>
                      </a:endParaRPr>
                    </a:p>
                  </a:txBody>
                  <a:tcPr marL="68580" marR="68580" marT="0" marB="0"/>
                </a:tc>
                <a:tc vMerge="1">
                  <a:txBody>
                    <a:bodyPr/>
                    <a:lstStyle/>
                    <a:p>
                      <a:endParaRPr lang="es-EC"/>
                    </a:p>
                  </a:txBody>
                  <a:tcPr/>
                </a:tc>
              </a:tr>
              <a:tr h="0">
                <a:tc>
                  <a:txBody>
                    <a:bodyPr/>
                    <a:lstStyle/>
                    <a:p>
                      <a:pPr algn="l">
                        <a:lnSpc>
                          <a:spcPct val="115000"/>
                        </a:lnSpc>
                        <a:spcAft>
                          <a:spcPts val="0"/>
                        </a:spcAft>
                      </a:pPr>
                      <a:r>
                        <a:rPr lang="es-EC" sz="1200">
                          <a:effectLst/>
                        </a:rPr>
                        <a:t>Amperios  </a:t>
                      </a:r>
                      <a:endParaRPr lang="es-EC" sz="1100">
                        <a:solidFill>
                          <a:srgbClr val="31849B"/>
                        </a:solidFill>
                        <a:effectLst/>
                        <a:latin typeface="Calibri"/>
                        <a:ea typeface="Calibri"/>
                        <a:cs typeface="Times New Roman"/>
                      </a:endParaRPr>
                    </a:p>
                  </a:txBody>
                  <a:tcPr marL="68580" marR="68580" marT="0" marB="0"/>
                </a:tc>
                <a:tc>
                  <a:txBody>
                    <a:bodyPr/>
                    <a:lstStyle/>
                    <a:p>
                      <a:pPr algn="l">
                        <a:lnSpc>
                          <a:spcPct val="115000"/>
                        </a:lnSpc>
                        <a:spcAft>
                          <a:spcPts val="0"/>
                        </a:spcAft>
                      </a:pPr>
                      <a:r>
                        <a:rPr lang="es-EC" sz="1200">
                          <a:effectLst/>
                        </a:rPr>
                        <a:t>130</a:t>
                      </a:r>
                      <a:endParaRPr lang="es-EC" sz="1100">
                        <a:solidFill>
                          <a:srgbClr val="31849B"/>
                        </a:solidFill>
                        <a:effectLst/>
                        <a:latin typeface="Calibri"/>
                        <a:ea typeface="Calibri"/>
                        <a:cs typeface="Times New Roman"/>
                      </a:endParaRPr>
                    </a:p>
                  </a:txBody>
                  <a:tcPr marL="68580" marR="68580" marT="0" marB="0"/>
                </a:tc>
                <a:tc vMerge="1">
                  <a:txBody>
                    <a:bodyPr/>
                    <a:lstStyle/>
                    <a:p>
                      <a:endParaRPr lang="es-EC"/>
                    </a:p>
                  </a:txBody>
                  <a:tcPr/>
                </a:tc>
              </a:tr>
              <a:tr h="0">
                <a:tc>
                  <a:txBody>
                    <a:bodyPr/>
                    <a:lstStyle/>
                    <a:p>
                      <a:pPr algn="l">
                        <a:lnSpc>
                          <a:spcPct val="115000"/>
                        </a:lnSpc>
                        <a:spcAft>
                          <a:spcPts val="0"/>
                        </a:spcAft>
                      </a:pPr>
                      <a:r>
                        <a:rPr lang="es-EC" sz="1200">
                          <a:effectLst/>
                        </a:rPr>
                        <a:t>Velocidad soldeo  </a:t>
                      </a:r>
                      <a:endParaRPr lang="es-EC" sz="1100">
                        <a:solidFill>
                          <a:srgbClr val="31849B"/>
                        </a:solidFill>
                        <a:effectLst/>
                        <a:latin typeface="Calibri"/>
                        <a:ea typeface="Calibri"/>
                        <a:cs typeface="Times New Roman"/>
                      </a:endParaRPr>
                    </a:p>
                  </a:txBody>
                  <a:tcPr marL="68580" marR="68580" marT="0" marB="0"/>
                </a:tc>
                <a:tc>
                  <a:txBody>
                    <a:bodyPr/>
                    <a:lstStyle/>
                    <a:p>
                      <a:pPr algn="l">
                        <a:lnSpc>
                          <a:spcPct val="115000"/>
                        </a:lnSpc>
                        <a:spcAft>
                          <a:spcPts val="0"/>
                        </a:spcAft>
                      </a:pPr>
                      <a:r>
                        <a:rPr lang="es-EC" sz="1200">
                          <a:effectLst/>
                        </a:rPr>
                        <a:t>3IPM</a:t>
                      </a:r>
                      <a:endParaRPr lang="es-EC" sz="1100">
                        <a:solidFill>
                          <a:srgbClr val="31849B"/>
                        </a:solidFill>
                        <a:effectLst/>
                        <a:latin typeface="Calibri"/>
                        <a:ea typeface="Calibri"/>
                        <a:cs typeface="Times New Roman"/>
                      </a:endParaRPr>
                    </a:p>
                  </a:txBody>
                  <a:tcPr marL="68580" marR="68580" marT="0" marB="0"/>
                </a:tc>
                <a:tc vMerge="1">
                  <a:txBody>
                    <a:bodyPr/>
                    <a:lstStyle/>
                    <a:p>
                      <a:endParaRPr lang="es-EC"/>
                    </a:p>
                  </a:txBody>
                  <a:tcPr/>
                </a:tc>
              </a:tr>
              <a:tr h="0">
                <a:tc>
                  <a:txBody>
                    <a:bodyPr/>
                    <a:lstStyle/>
                    <a:p>
                      <a:pPr algn="l">
                        <a:lnSpc>
                          <a:spcPct val="115000"/>
                        </a:lnSpc>
                        <a:spcAft>
                          <a:spcPts val="0"/>
                        </a:spcAft>
                      </a:pPr>
                      <a:r>
                        <a:rPr lang="es-EC" sz="1200">
                          <a:effectLst/>
                        </a:rPr>
                        <a:t>Flujo de Gas </a:t>
                      </a:r>
                      <a:endParaRPr lang="es-EC" sz="1100">
                        <a:solidFill>
                          <a:srgbClr val="31849B"/>
                        </a:solidFill>
                        <a:effectLst/>
                        <a:latin typeface="Calibri"/>
                        <a:ea typeface="Calibri"/>
                        <a:cs typeface="Times New Roman"/>
                      </a:endParaRPr>
                    </a:p>
                  </a:txBody>
                  <a:tcPr marL="68580" marR="68580" marT="0" marB="0"/>
                </a:tc>
                <a:tc>
                  <a:txBody>
                    <a:bodyPr/>
                    <a:lstStyle/>
                    <a:p>
                      <a:pPr algn="l">
                        <a:lnSpc>
                          <a:spcPct val="115000"/>
                        </a:lnSpc>
                        <a:spcAft>
                          <a:spcPts val="0"/>
                        </a:spcAft>
                      </a:pPr>
                      <a:r>
                        <a:rPr lang="es-EC" sz="1200">
                          <a:effectLst/>
                        </a:rPr>
                        <a:t>N/A</a:t>
                      </a:r>
                      <a:endParaRPr lang="es-EC" sz="1100">
                        <a:solidFill>
                          <a:srgbClr val="31849B"/>
                        </a:solidFill>
                        <a:effectLst/>
                        <a:latin typeface="Calibri"/>
                        <a:ea typeface="Calibri"/>
                        <a:cs typeface="Times New Roman"/>
                      </a:endParaRPr>
                    </a:p>
                  </a:txBody>
                  <a:tcPr marL="68580" marR="68580" marT="0" marB="0"/>
                </a:tc>
                <a:tc vMerge="1">
                  <a:txBody>
                    <a:bodyPr/>
                    <a:lstStyle/>
                    <a:p>
                      <a:endParaRPr lang="es-EC"/>
                    </a:p>
                  </a:txBody>
                  <a:tcPr/>
                </a:tc>
              </a:tr>
              <a:tr h="0">
                <a:tc>
                  <a:txBody>
                    <a:bodyPr/>
                    <a:lstStyle/>
                    <a:p>
                      <a:pPr algn="l">
                        <a:lnSpc>
                          <a:spcPct val="115000"/>
                        </a:lnSpc>
                        <a:spcAft>
                          <a:spcPts val="0"/>
                        </a:spcAft>
                      </a:pPr>
                      <a:r>
                        <a:rPr lang="es-EC" sz="1200">
                          <a:effectLst/>
                        </a:rPr>
                        <a:t>Extensión electrodo </a:t>
                      </a:r>
                      <a:endParaRPr lang="es-EC" sz="1100">
                        <a:solidFill>
                          <a:srgbClr val="31849B"/>
                        </a:solidFill>
                        <a:effectLst/>
                        <a:latin typeface="Calibri"/>
                        <a:ea typeface="Calibri"/>
                        <a:cs typeface="Times New Roman"/>
                      </a:endParaRPr>
                    </a:p>
                  </a:txBody>
                  <a:tcPr marL="68580" marR="68580" marT="0" marB="0"/>
                </a:tc>
                <a:tc>
                  <a:txBody>
                    <a:bodyPr/>
                    <a:lstStyle/>
                    <a:p>
                      <a:pPr algn="l">
                        <a:lnSpc>
                          <a:spcPct val="115000"/>
                        </a:lnSpc>
                        <a:spcAft>
                          <a:spcPts val="0"/>
                        </a:spcAft>
                      </a:pPr>
                      <a:r>
                        <a:rPr lang="es-EC" sz="1200">
                          <a:effectLst/>
                        </a:rPr>
                        <a:t>12,7mm</a:t>
                      </a:r>
                      <a:endParaRPr lang="es-EC" sz="1100">
                        <a:solidFill>
                          <a:srgbClr val="31849B"/>
                        </a:solidFill>
                        <a:effectLst/>
                        <a:latin typeface="Calibri"/>
                        <a:ea typeface="Calibri"/>
                        <a:cs typeface="Times New Roman"/>
                      </a:endParaRPr>
                    </a:p>
                  </a:txBody>
                  <a:tcPr marL="68580" marR="68580" marT="0" marB="0"/>
                </a:tc>
                <a:tc vMerge="1">
                  <a:txBody>
                    <a:bodyPr/>
                    <a:lstStyle/>
                    <a:p>
                      <a:endParaRPr lang="es-EC"/>
                    </a:p>
                  </a:txBody>
                  <a:tcPr/>
                </a:tc>
              </a:tr>
              <a:tr h="0">
                <a:tc>
                  <a:txBody>
                    <a:bodyPr/>
                    <a:lstStyle/>
                    <a:p>
                      <a:pPr algn="l">
                        <a:lnSpc>
                          <a:spcPct val="115000"/>
                        </a:lnSpc>
                        <a:spcAft>
                          <a:spcPts val="0"/>
                        </a:spcAft>
                      </a:pPr>
                      <a:r>
                        <a:rPr lang="es-EC" sz="1200">
                          <a:effectLst/>
                        </a:rPr>
                        <a:t>Aporte Térmico </a:t>
                      </a:r>
                      <a:endParaRPr lang="es-EC" sz="1100">
                        <a:solidFill>
                          <a:srgbClr val="31849B"/>
                        </a:solidFill>
                        <a:effectLst/>
                        <a:latin typeface="Calibri"/>
                        <a:ea typeface="Calibri"/>
                        <a:cs typeface="Times New Roman"/>
                      </a:endParaRPr>
                    </a:p>
                  </a:txBody>
                  <a:tcPr marL="68580" marR="68580" marT="0" marB="0"/>
                </a:tc>
                <a:tc>
                  <a:txBody>
                    <a:bodyPr/>
                    <a:lstStyle/>
                    <a:p>
                      <a:pPr algn="l">
                        <a:lnSpc>
                          <a:spcPct val="115000"/>
                        </a:lnSpc>
                        <a:spcAft>
                          <a:spcPts val="0"/>
                        </a:spcAft>
                      </a:pPr>
                      <a:r>
                        <a:rPr lang="es-EC" sz="1200">
                          <a:effectLst/>
                        </a:rPr>
                        <a:t>57200 J/in</a:t>
                      </a:r>
                      <a:endParaRPr lang="es-EC" sz="1100">
                        <a:solidFill>
                          <a:srgbClr val="31849B"/>
                        </a:solidFill>
                        <a:effectLst/>
                        <a:latin typeface="Calibri"/>
                        <a:ea typeface="Calibri"/>
                        <a:cs typeface="Times New Roman"/>
                      </a:endParaRPr>
                    </a:p>
                  </a:txBody>
                  <a:tcPr marL="68580" marR="68580" marT="0" marB="0"/>
                </a:tc>
                <a:tc vMerge="1">
                  <a:txBody>
                    <a:bodyPr/>
                    <a:lstStyle/>
                    <a:p>
                      <a:endParaRPr lang="es-EC"/>
                    </a:p>
                  </a:txBody>
                  <a:tcPr/>
                </a:tc>
              </a:tr>
              <a:tr h="0">
                <a:tc gridSpan="2">
                  <a:txBody>
                    <a:bodyPr/>
                    <a:lstStyle/>
                    <a:p>
                      <a:pPr algn="l">
                        <a:lnSpc>
                          <a:spcPct val="115000"/>
                        </a:lnSpc>
                        <a:spcAft>
                          <a:spcPts val="0"/>
                        </a:spcAft>
                      </a:pPr>
                      <a:r>
                        <a:rPr lang="es-EC" sz="1200" dirty="0">
                          <a:effectLst/>
                        </a:rPr>
                        <a:t>SOLDADURA DE 6-3</a:t>
                      </a:r>
                      <a:endParaRPr lang="es-EC" sz="1100" dirty="0">
                        <a:solidFill>
                          <a:srgbClr val="31849B"/>
                        </a:solidFill>
                        <a:effectLst/>
                        <a:latin typeface="Calibri"/>
                        <a:ea typeface="Calibri"/>
                        <a:cs typeface="Times New Roman"/>
                      </a:endParaRPr>
                    </a:p>
                  </a:txBody>
                  <a:tcPr marL="68580" marR="68580" marT="0" marB="0"/>
                </a:tc>
                <a:tc hMerge="1">
                  <a:txBody>
                    <a:bodyPr/>
                    <a:lstStyle/>
                    <a:p>
                      <a:endParaRPr lang="es-EC"/>
                    </a:p>
                  </a:txBody>
                  <a:tcPr/>
                </a:tc>
                <a:tc vMerge="1">
                  <a:txBody>
                    <a:bodyPr/>
                    <a:lstStyle/>
                    <a:p>
                      <a:endParaRPr lang="es-EC"/>
                    </a:p>
                  </a:txBody>
                  <a:tcPr/>
                </a:tc>
              </a:tr>
            </a:tbl>
          </a:graphicData>
        </a:graphic>
      </p:graphicFrame>
      <p:pic>
        <p:nvPicPr>
          <p:cNvPr id="14337" name="0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4861" y="2420888"/>
            <a:ext cx="1238250" cy="1230312"/>
          </a:xfrm>
          <a:prstGeom prst="rect">
            <a:avLst/>
          </a:prstGeom>
          <a:noFill/>
          <a:extLst>
            <a:ext uri="{909E8E84-426E-40DD-AFC4-6F175D3DCCD1}">
              <a14:hiddenFill xmlns:a14="http://schemas.microsoft.com/office/drawing/2010/main">
                <a:solidFill>
                  <a:srgbClr val="FFFFFF"/>
                </a:solidFill>
              </a14:hiddenFill>
            </a:ext>
          </a:extLst>
        </p:spPr>
      </p:pic>
      <p:pic>
        <p:nvPicPr>
          <p:cNvPr id="6" name="0 Imagen"/>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259136" y="5229200"/>
            <a:ext cx="2625725" cy="1031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7" name="175 Conector recto"/>
          <p:cNvCxnSpPr/>
          <p:nvPr/>
        </p:nvCxnSpPr>
        <p:spPr>
          <a:xfrm>
            <a:off x="3901172" y="5435839"/>
            <a:ext cx="0" cy="596265"/>
          </a:xfrm>
          <a:prstGeom prst="line">
            <a:avLst/>
          </a:prstGeom>
        </p:spPr>
        <p:style>
          <a:lnRef idx="3">
            <a:schemeClr val="accent6"/>
          </a:lnRef>
          <a:fillRef idx="0">
            <a:schemeClr val="accent6"/>
          </a:fillRef>
          <a:effectRef idx="2">
            <a:schemeClr val="accent6"/>
          </a:effectRef>
          <a:fontRef idx="minor">
            <a:schemeClr val="tx1"/>
          </a:fontRef>
        </p:style>
      </p:cxnSp>
      <p:cxnSp>
        <p:nvCxnSpPr>
          <p:cNvPr id="8" name="176 Conector recto"/>
          <p:cNvCxnSpPr/>
          <p:nvPr/>
        </p:nvCxnSpPr>
        <p:spPr>
          <a:xfrm>
            <a:off x="5580112" y="5378689"/>
            <a:ext cx="0" cy="596265"/>
          </a:xfrm>
          <a:prstGeom prst="line">
            <a:avLst/>
          </a:prstGeom>
        </p:spPr>
        <p:style>
          <a:lnRef idx="3">
            <a:schemeClr val="accent6"/>
          </a:lnRef>
          <a:fillRef idx="0">
            <a:schemeClr val="accent6"/>
          </a:fillRef>
          <a:effectRef idx="2">
            <a:schemeClr val="accent6"/>
          </a:effectRef>
          <a:fontRef idx="minor">
            <a:schemeClr val="tx1"/>
          </a:fontRef>
        </p:style>
      </p:cxnSp>
      <p:cxnSp>
        <p:nvCxnSpPr>
          <p:cNvPr id="9" name="177 Conector recto"/>
          <p:cNvCxnSpPr/>
          <p:nvPr/>
        </p:nvCxnSpPr>
        <p:spPr>
          <a:xfrm flipV="1">
            <a:off x="3901172" y="5689204"/>
            <a:ext cx="1698625" cy="9525"/>
          </a:xfrm>
          <a:prstGeom prst="line">
            <a:avLst/>
          </a:prstGeom>
          <a:ln>
            <a:headEnd type="triangle" w="med" len="lg"/>
            <a:tailEnd type="triangle" w="med" len="lg"/>
          </a:ln>
        </p:spPr>
        <p:style>
          <a:lnRef idx="3">
            <a:schemeClr val="accent6"/>
          </a:lnRef>
          <a:fillRef idx="0">
            <a:schemeClr val="accent6"/>
          </a:fillRef>
          <a:effectRef idx="2">
            <a:schemeClr val="accent6"/>
          </a:effectRef>
          <a:fontRef idx="minor">
            <a:schemeClr val="tx1"/>
          </a:fontRef>
        </p:style>
      </p:cxnSp>
      <p:sp>
        <p:nvSpPr>
          <p:cNvPr id="10" name="178 Cuadro de texto"/>
          <p:cNvSpPr txBox="1"/>
          <p:nvPr/>
        </p:nvSpPr>
        <p:spPr>
          <a:xfrm>
            <a:off x="4435524" y="5816204"/>
            <a:ext cx="629920" cy="317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C" sz="1200" b="1">
                <a:solidFill>
                  <a:srgbClr val="FFFFFF"/>
                </a:solidFill>
                <a:effectLst/>
                <a:latin typeface="Arial"/>
                <a:ea typeface="Calibri"/>
                <a:cs typeface="Times New Roman"/>
              </a:rPr>
              <a:t>40mm</a:t>
            </a:r>
            <a:endParaRPr lang="es-EC" sz="1100">
              <a:effectLst/>
              <a:ea typeface="Calibri"/>
              <a:cs typeface="Times New Roman"/>
            </a:endParaRPr>
          </a:p>
        </p:txBody>
      </p:sp>
      <p:sp>
        <p:nvSpPr>
          <p:cNvPr id="11" name="10 CuadroTexto"/>
          <p:cNvSpPr txBox="1"/>
          <p:nvPr/>
        </p:nvSpPr>
        <p:spPr>
          <a:xfrm>
            <a:off x="4111753" y="548680"/>
            <a:ext cx="1438664" cy="461665"/>
          </a:xfrm>
          <a:prstGeom prst="rect">
            <a:avLst/>
          </a:prstGeom>
          <a:noFill/>
        </p:spPr>
        <p:txBody>
          <a:bodyPr wrap="none" rtlCol="0">
            <a:spAutoFit/>
          </a:bodyPr>
          <a:lstStyle/>
          <a:p>
            <a:r>
              <a:rPr lang="es-EC" sz="2400" b="1" dirty="0" smtClean="0"/>
              <a:t>Ensayo 1 </a:t>
            </a:r>
            <a:endParaRPr lang="es-EC" sz="2400" dirty="0"/>
          </a:p>
        </p:txBody>
      </p:sp>
    </p:spTree>
    <p:extLst>
      <p:ext uri="{BB962C8B-B14F-4D97-AF65-F5344CB8AC3E}">
        <p14:creationId xmlns:p14="http://schemas.microsoft.com/office/powerpoint/2010/main" val="4018436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651784481"/>
              </p:ext>
            </p:extLst>
          </p:nvPr>
        </p:nvGraphicFramePr>
        <p:xfrm>
          <a:off x="179512" y="1124744"/>
          <a:ext cx="4428533" cy="4584820"/>
        </p:xfrm>
        <a:graphic>
          <a:graphicData uri="http://schemas.openxmlformats.org/drawingml/2006/table">
            <a:tbl>
              <a:tblPr firstRow="1" firstCol="1" bandRow="1">
                <a:tableStyleId>{5C22544A-7EE6-4342-B048-85BDC9FD1C3A}</a:tableStyleId>
              </a:tblPr>
              <a:tblGrid>
                <a:gridCol w="1047107"/>
                <a:gridCol w="311528"/>
                <a:gridCol w="513573"/>
                <a:gridCol w="894847"/>
                <a:gridCol w="1661478"/>
              </a:tblGrid>
              <a:tr h="188582">
                <a:tc gridSpan="2">
                  <a:txBody>
                    <a:bodyPr/>
                    <a:lstStyle/>
                    <a:p>
                      <a:pPr>
                        <a:lnSpc>
                          <a:spcPct val="115000"/>
                        </a:lnSpc>
                        <a:spcAft>
                          <a:spcPts val="0"/>
                        </a:spcAft>
                      </a:pPr>
                      <a:r>
                        <a:rPr lang="es-EC" sz="1100" dirty="0">
                          <a:effectLst/>
                        </a:rPr>
                        <a:t> </a:t>
                      </a:r>
                      <a:endParaRPr lang="es-EC" sz="1000" dirty="0">
                        <a:effectLst/>
                        <a:latin typeface="Calibri"/>
                        <a:ea typeface="Calibri"/>
                        <a:cs typeface="Times New Roman"/>
                      </a:endParaRPr>
                    </a:p>
                  </a:txBody>
                  <a:tcPr marL="61494" marR="61494" marT="0" marB="0"/>
                </a:tc>
                <a:tc hMerge="1">
                  <a:txBody>
                    <a:bodyPr/>
                    <a:lstStyle/>
                    <a:p>
                      <a:endParaRPr lang="es-EC"/>
                    </a:p>
                  </a:txBody>
                  <a:tcPr/>
                </a:tc>
                <a:tc gridSpan="3">
                  <a:txBody>
                    <a:bodyPr/>
                    <a:lstStyle/>
                    <a:p>
                      <a:pPr>
                        <a:lnSpc>
                          <a:spcPct val="115000"/>
                        </a:lnSpc>
                        <a:spcAft>
                          <a:spcPts val="0"/>
                        </a:spcAft>
                      </a:pPr>
                      <a:r>
                        <a:rPr lang="es-EC" sz="1100" dirty="0">
                          <a:effectLst/>
                        </a:rPr>
                        <a:t>Para </a:t>
                      </a:r>
                      <a:r>
                        <a:rPr lang="es-EC" sz="1100" dirty="0" smtClean="0">
                          <a:effectLst/>
                        </a:rPr>
                        <a:t>FCAW-S </a:t>
                      </a:r>
                      <a:r>
                        <a:rPr lang="es-EC" sz="1100" dirty="0">
                          <a:effectLst/>
                        </a:rPr>
                        <a:t>de acero al carbono </a:t>
                      </a:r>
                      <a:endParaRPr lang="es-EC" sz="1000" dirty="0">
                        <a:effectLst/>
                        <a:latin typeface="Calibri"/>
                        <a:ea typeface="Calibri"/>
                        <a:cs typeface="Times New Roman"/>
                      </a:endParaRPr>
                    </a:p>
                  </a:txBody>
                  <a:tcPr marL="61494" marR="61494" marT="0" marB="0"/>
                </a:tc>
                <a:tc hMerge="1">
                  <a:txBody>
                    <a:bodyPr/>
                    <a:lstStyle/>
                    <a:p>
                      <a:endParaRPr lang="es-EC"/>
                    </a:p>
                  </a:txBody>
                  <a:tcPr/>
                </a:tc>
                <a:tc hMerge="1">
                  <a:txBody>
                    <a:bodyPr/>
                    <a:lstStyle/>
                    <a:p>
                      <a:endParaRPr lang="es-EC"/>
                    </a:p>
                  </a:txBody>
                  <a:tcPr/>
                </a:tc>
              </a:tr>
              <a:tr h="377163">
                <a:tc>
                  <a:txBody>
                    <a:bodyPr/>
                    <a:lstStyle/>
                    <a:p>
                      <a:pPr>
                        <a:lnSpc>
                          <a:spcPct val="115000"/>
                        </a:lnSpc>
                        <a:spcAft>
                          <a:spcPts val="0"/>
                        </a:spcAft>
                      </a:pPr>
                      <a:r>
                        <a:rPr lang="es-EC" sz="1100">
                          <a:effectLst/>
                        </a:rPr>
                        <a:t>Metal Base </a:t>
                      </a:r>
                      <a:endParaRPr lang="es-EC" sz="1000">
                        <a:effectLst/>
                        <a:latin typeface="Calibri"/>
                        <a:ea typeface="Calibri"/>
                        <a:cs typeface="Times New Roman"/>
                      </a:endParaRPr>
                    </a:p>
                  </a:txBody>
                  <a:tcPr marL="61494" marR="61494" marT="0" marB="0"/>
                </a:tc>
                <a:tc gridSpan="3">
                  <a:txBody>
                    <a:bodyPr/>
                    <a:lstStyle/>
                    <a:p>
                      <a:pPr>
                        <a:lnSpc>
                          <a:spcPct val="115000"/>
                        </a:lnSpc>
                        <a:spcAft>
                          <a:spcPts val="0"/>
                        </a:spcAft>
                      </a:pPr>
                      <a:r>
                        <a:rPr lang="es-EC" sz="1100">
                          <a:effectLst/>
                        </a:rPr>
                        <a:t>Tubería- 2’’x8</a:t>
                      </a:r>
                      <a:r>
                        <a:rPr lang="es-EC" sz="1100" baseline="30000">
                          <a:effectLst/>
                        </a:rPr>
                        <a:t>5/8</a:t>
                      </a:r>
                      <a:r>
                        <a:rPr lang="es-EC" sz="1100">
                          <a:effectLst/>
                        </a:rPr>
                        <a:t>’’x0,277’’, (50,8X219,1x7 mm)</a:t>
                      </a:r>
                      <a:endParaRPr lang="es-EC" sz="1000">
                        <a:effectLst/>
                        <a:latin typeface="Calibri"/>
                        <a:ea typeface="Calibri"/>
                        <a:cs typeface="Times New Roman"/>
                      </a:endParaRPr>
                    </a:p>
                  </a:txBody>
                  <a:tcPr marL="61494" marR="61494" marT="0" marB="0"/>
                </a:tc>
                <a:tc hMerge="1">
                  <a:txBody>
                    <a:bodyPr/>
                    <a:lstStyle/>
                    <a:p>
                      <a:endParaRPr lang="es-EC"/>
                    </a:p>
                  </a:txBody>
                  <a:tcPr/>
                </a:tc>
                <a:tc hMerge="1">
                  <a:txBody>
                    <a:bodyPr/>
                    <a:lstStyle/>
                    <a:p>
                      <a:endParaRPr lang="es-EC"/>
                    </a:p>
                  </a:txBody>
                  <a:tcPr/>
                </a:tc>
                <a:tc rowSpan="13">
                  <a:txBody>
                    <a:bodyPr/>
                    <a:lstStyle/>
                    <a:p>
                      <a:pPr>
                        <a:lnSpc>
                          <a:spcPct val="115000"/>
                        </a:lnSpc>
                        <a:spcAft>
                          <a:spcPts val="0"/>
                        </a:spcAft>
                      </a:pPr>
                      <a:r>
                        <a:rPr lang="es-EC" sz="1100" dirty="0">
                          <a:effectLst/>
                        </a:rPr>
                        <a:t> </a:t>
                      </a:r>
                      <a:endParaRPr lang="es-EC" sz="1000" dirty="0">
                        <a:effectLst/>
                        <a:latin typeface="Calibri"/>
                        <a:ea typeface="Calibri"/>
                        <a:cs typeface="Times New Roman"/>
                      </a:endParaRPr>
                    </a:p>
                  </a:txBody>
                  <a:tcPr marL="61494" marR="61494" marT="0" marB="0"/>
                </a:tc>
              </a:tr>
              <a:tr h="377163">
                <a:tc>
                  <a:txBody>
                    <a:bodyPr/>
                    <a:lstStyle/>
                    <a:p>
                      <a:pPr>
                        <a:lnSpc>
                          <a:spcPct val="115000"/>
                        </a:lnSpc>
                        <a:spcAft>
                          <a:spcPts val="0"/>
                        </a:spcAft>
                      </a:pPr>
                      <a:r>
                        <a:rPr lang="es-EC" sz="1100">
                          <a:effectLst/>
                        </a:rPr>
                        <a:t>Respaldo </a:t>
                      </a:r>
                      <a:endParaRPr lang="es-EC" sz="1000">
                        <a:effectLst/>
                        <a:latin typeface="Calibri"/>
                        <a:ea typeface="Calibri"/>
                        <a:cs typeface="Times New Roman"/>
                      </a:endParaRPr>
                    </a:p>
                  </a:txBody>
                  <a:tcPr marL="61494" marR="61494" marT="0" marB="0"/>
                </a:tc>
                <a:tc gridSpan="3">
                  <a:txBody>
                    <a:bodyPr/>
                    <a:lstStyle/>
                    <a:p>
                      <a:pPr>
                        <a:lnSpc>
                          <a:spcPct val="115000"/>
                        </a:lnSpc>
                        <a:spcAft>
                          <a:spcPts val="0"/>
                        </a:spcAft>
                      </a:pPr>
                      <a:r>
                        <a:rPr lang="es-EC" sz="1100">
                          <a:effectLst/>
                        </a:rPr>
                        <a:t>8,071’’ (205,1mm) Dia. Anillo</a:t>
                      </a:r>
                      <a:endParaRPr lang="es-EC" sz="1000">
                        <a:effectLst/>
                        <a:latin typeface="Calibri"/>
                        <a:ea typeface="Calibri"/>
                        <a:cs typeface="Times New Roman"/>
                      </a:endParaRPr>
                    </a:p>
                  </a:txBody>
                  <a:tcPr marL="61494" marR="61494" marT="0" marB="0"/>
                </a:tc>
                <a:tc hMerge="1">
                  <a:txBody>
                    <a:bodyPr/>
                    <a:lstStyle/>
                    <a:p>
                      <a:endParaRPr lang="es-EC"/>
                    </a:p>
                  </a:txBody>
                  <a:tcPr/>
                </a:tc>
                <a:tc hMerge="1">
                  <a:txBody>
                    <a:bodyPr/>
                    <a:lstStyle/>
                    <a:p>
                      <a:endParaRPr lang="es-EC"/>
                    </a:p>
                  </a:txBody>
                  <a:tcPr/>
                </a:tc>
                <a:tc vMerge="1">
                  <a:txBody>
                    <a:bodyPr/>
                    <a:lstStyle/>
                    <a:p>
                      <a:endParaRPr lang="es-EC"/>
                    </a:p>
                  </a:txBody>
                  <a:tcPr/>
                </a:tc>
              </a:tr>
              <a:tr h="188582">
                <a:tc>
                  <a:txBody>
                    <a:bodyPr/>
                    <a:lstStyle/>
                    <a:p>
                      <a:pPr>
                        <a:lnSpc>
                          <a:spcPct val="115000"/>
                        </a:lnSpc>
                        <a:spcAft>
                          <a:spcPts val="0"/>
                        </a:spcAft>
                      </a:pPr>
                      <a:r>
                        <a:rPr lang="es-EC" sz="1100">
                          <a:effectLst/>
                        </a:rPr>
                        <a:t>Electrodo </a:t>
                      </a:r>
                      <a:endParaRPr lang="es-EC" sz="1000">
                        <a:effectLst/>
                        <a:latin typeface="Calibri"/>
                        <a:ea typeface="Calibri"/>
                        <a:cs typeface="Times New Roman"/>
                      </a:endParaRPr>
                    </a:p>
                  </a:txBody>
                  <a:tcPr marL="61494" marR="61494" marT="0" marB="0"/>
                </a:tc>
                <a:tc gridSpan="3">
                  <a:txBody>
                    <a:bodyPr/>
                    <a:lstStyle/>
                    <a:p>
                      <a:pPr>
                        <a:lnSpc>
                          <a:spcPct val="115000"/>
                        </a:lnSpc>
                        <a:spcAft>
                          <a:spcPts val="0"/>
                        </a:spcAft>
                      </a:pPr>
                      <a:r>
                        <a:rPr lang="es-EC" sz="1100">
                          <a:effectLst/>
                        </a:rPr>
                        <a:t>0,045’’ (1,2mm) E71T-11 </a:t>
                      </a:r>
                      <a:endParaRPr lang="es-EC" sz="1000">
                        <a:effectLst/>
                        <a:latin typeface="Calibri"/>
                        <a:ea typeface="Calibri"/>
                        <a:cs typeface="Times New Roman"/>
                      </a:endParaRPr>
                    </a:p>
                  </a:txBody>
                  <a:tcPr marL="61494" marR="61494" marT="0" marB="0"/>
                </a:tc>
                <a:tc hMerge="1">
                  <a:txBody>
                    <a:bodyPr/>
                    <a:lstStyle/>
                    <a:p>
                      <a:endParaRPr lang="es-EC"/>
                    </a:p>
                  </a:txBody>
                  <a:tcPr/>
                </a:tc>
                <a:tc hMerge="1">
                  <a:txBody>
                    <a:bodyPr/>
                    <a:lstStyle/>
                    <a:p>
                      <a:endParaRPr lang="es-EC"/>
                    </a:p>
                  </a:txBody>
                  <a:tcPr/>
                </a:tc>
                <a:tc vMerge="1">
                  <a:txBody>
                    <a:bodyPr/>
                    <a:lstStyle/>
                    <a:p>
                      <a:endParaRPr lang="es-EC"/>
                    </a:p>
                  </a:txBody>
                  <a:tcPr/>
                </a:tc>
              </a:tr>
              <a:tr h="377163">
                <a:tc>
                  <a:txBody>
                    <a:bodyPr/>
                    <a:lstStyle/>
                    <a:p>
                      <a:pPr>
                        <a:lnSpc>
                          <a:spcPct val="115000"/>
                        </a:lnSpc>
                        <a:spcAft>
                          <a:spcPts val="0"/>
                        </a:spcAft>
                      </a:pPr>
                      <a:r>
                        <a:rPr lang="es-EC" sz="1100" dirty="0">
                          <a:effectLst/>
                        </a:rPr>
                        <a:t>Gas Protección </a:t>
                      </a:r>
                      <a:endParaRPr lang="es-EC" sz="1000" dirty="0">
                        <a:effectLst/>
                        <a:latin typeface="Calibri"/>
                        <a:ea typeface="Calibri"/>
                        <a:cs typeface="Times New Roman"/>
                      </a:endParaRPr>
                    </a:p>
                  </a:txBody>
                  <a:tcPr marL="61494" marR="61494" marT="0" marB="0"/>
                </a:tc>
                <a:tc gridSpan="3">
                  <a:txBody>
                    <a:bodyPr/>
                    <a:lstStyle/>
                    <a:p>
                      <a:pPr>
                        <a:lnSpc>
                          <a:spcPct val="115000"/>
                        </a:lnSpc>
                        <a:spcAft>
                          <a:spcPts val="0"/>
                        </a:spcAft>
                      </a:pPr>
                      <a:r>
                        <a:rPr lang="es-EC" sz="1100">
                          <a:effectLst/>
                        </a:rPr>
                        <a:t>N/A</a:t>
                      </a:r>
                      <a:endParaRPr lang="es-EC" sz="1000">
                        <a:effectLst/>
                        <a:latin typeface="Calibri"/>
                        <a:ea typeface="Calibri"/>
                        <a:cs typeface="Times New Roman"/>
                      </a:endParaRPr>
                    </a:p>
                  </a:txBody>
                  <a:tcPr marL="61494" marR="61494" marT="0" marB="0"/>
                </a:tc>
                <a:tc hMerge="1">
                  <a:txBody>
                    <a:bodyPr/>
                    <a:lstStyle/>
                    <a:p>
                      <a:endParaRPr lang="es-EC"/>
                    </a:p>
                  </a:txBody>
                  <a:tcPr/>
                </a:tc>
                <a:tc hMerge="1">
                  <a:txBody>
                    <a:bodyPr/>
                    <a:lstStyle/>
                    <a:p>
                      <a:endParaRPr lang="es-EC"/>
                    </a:p>
                  </a:txBody>
                  <a:tcPr/>
                </a:tc>
                <a:tc vMerge="1">
                  <a:txBody>
                    <a:bodyPr/>
                    <a:lstStyle/>
                    <a:p>
                      <a:endParaRPr lang="es-EC"/>
                    </a:p>
                  </a:txBody>
                  <a:tcPr/>
                </a:tc>
              </a:tr>
              <a:tr h="188582">
                <a:tc>
                  <a:txBody>
                    <a:bodyPr/>
                    <a:lstStyle/>
                    <a:p>
                      <a:pPr>
                        <a:lnSpc>
                          <a:spcPct val="115000"/>
                        </a:lnSpc>
                        <a:spcAft>
                          <a:spcPts val="0"/>
                        </a:spcAft>
                      </a:pPr>
                      <a:r>
                        <a:rPr lang="es-EC" sz="1100">
                          <a:effectLst/>
                        </a:rPr>
                        <a:t>Polaridad</a:t>
                      </a:r>
                      <a:endParaRPr lang="es-EC" sz="1000">
                        <a:effectLst/>
                        <a:latin typeface="Calibri"/>
                        <a:ea typeface="Calibri"/>
                        <a:cs typeface="Times New Roman"/>
                      </a:endParaRPr>
                    </a:p>
                  </a:txBody>
                  <a:tcPr marL="61494" marR="61494" marT="0" marB="0"/>
                </a:tc>
                <a:tc gridSpan="3">
                  <a:txBody>
                    <a:bodyPr/>
                    <a:lstStyle/>
                    <a:p>
                      <a:pPr>
                        <a:lnSpc>
                          <a:spcPct val="115000"/>
                        </a:lnSpc>
                        <a:spcAft>
                          <a:spcPts val="0"/>
                        </a:spcAft>
                      </a:pPr>
                      <a:r>
                        <a:rPr lang="es-EC" sz="1100">
                          <a:effectLst/>
                        </a:rPr>
                        <a:t>DCEN</a:t>
                      </a:r>
                      <a:endParaRPr lang="es-EC" sz="1000">
                        <a:effectLst/>
                        <a:latin typeface="Calibri"/>
                        <a:ea typeface="Calibri"/>
                        <a:cs typeface="Times New Roman"/>
                      </a:endParaRPr>
                    </a:p>
                  </a:txBody>
                  <a:tcPr marL="61494" marR="61494" marT="0" marB="0"/>
                </a:tc>
                <a:tc hMerge="1">
                  <a:txBody>
                    <a:bodyPr/>
                    <a:lstStyle/>
                    <a:p>
                      <a:endParaRPr lang="es-EC"/>
                    </a:p>
                  </a:txBody>
                  <a:tcPr/>
                </a:tc>
                <a:tc hMerge="1">
                  <a:txBody>
                    <a:bodyPr/>
                    <a:lstStyle/>
                    <a:p>
                      <a:endParaRPr lang="es-EC"/>
                    </a:p>
                  </a:txBody>
                  <a:tcPr/>
                </a:tc>
                <a:tc vMerge="1">
                  <a:txBody>
                    <a:bodyPr/>
                    <a:lstStyle/>
                    <a:p>
                      <a:endParaRPr lang="es-EC"/>
                    </a:p>
                  </a:txBody>
                  <a:tcPr/>
                </a:tc>
              </a:tr>
              <a:tr h="188582">
                <a:tc>
                  <a:txBody>
                    <a:bodyPr/>
                    <a:lstStyle/>
                    <a:p>
                      <a:pPr>
                        <a:lnSpc>
                          <a:spcPct val="115000"/>
                        </a:lnSpc>
                        <a:spcAft>
                          <a:spcPts val="0"/>
                        </a:spcAft>
                      </a:pPr>
                      <a:r>
                        <a:rPr lang="es-EC" sz="1100">
                          <a:effectLst/>
                        </a:rPr>
                        <a:t>Voltaje</a:t>
                      </a:r>
                      <a:endParaRPr lang="es-EC" sz="1000">
                        <a:effectLst/>
                        <a:latin typeface="Calibri"/>
                        <a:ea typeface="Calibri"/>
                        <a:cs typeface="Times New Roman"/>
                      </a:endParaRPr>
                    </a:p>
                  </a:txBody>
                  <a:tcPr marL="61494" marR="61494" marT="0" marB="0"/>
                </a:tc>
                <a:tc gridSpan="2">
                  <a:txBody>
                    <a:bodyPr/>
                    <a:lstStyle/>
                    <a:p>
                      <a:pPr>
                        <a:lnSpc>
                          <a:spcPct val="115000"/>
                        </a:lnSpc>
                        <a:spcAft>
                          <a:spcPts val="0"/>
                        </a:spcAft>
                      </a:pPr>
                      <a:r>
                        <a:rPr lang="es-EC" sz="1100">
                          <a:effectLst/>
                        </a:rPr>
                        <a:t>25</a:t>
                      </a:r>
                      <a:endParaRPr lang="es-EC" sz="1000">
                        <a:effectLst/>
                        <a:latin typeface="Calibri"/>
                        <a:ea typeface="Calibri"/>
                        <a:cs typeface="Times New Roman"/>
                      </a:endParaRPr>
                    </a:p>
                  </a:txBody>
                  <a:tcPr marL="61494" marR="61494" marT="0" marB="0"/>
                </a:tc>
                <a:tc hMerge="1">
                  <a:txBody>
                    <a:bodyPr/>
                    <a:lstStyle/>
                    <a:p>
                      <a:endParaRPr lang="es-EC"/>
                    </a:p>
                  </a:txBody>
                  <a:tcPr/>
                </a:tc>
                <a:tc>
                  <a:txBody>
                    <a:bodyPr/>
                    <a:lstStyle/>
                    <a:p>
                      <a:pPr>
                        <a:lnSpc>
                          <a:spcPct val="115000"/>
                        </a:lnSpc>
                        <a:spcAft>
                          <a:spcPts val="0"/>
                        </a:spcAft>
                      </a:pPr>
                      <a:r>
                        <a:rPr lang="es-EC" sz="1100">
                          <a:effectLst/>
                        </a:rPr>
                        <a:t>22</a:t>
                      </a:r>
                      <a:endParaRPr lang="es-EC" sz="1000">
                        <a:effectLst/>
                        <a:latin typeface="Calibri"/>
                        <a:ea typeface="Calibri"/>
                        <a:cs typeface="Times New Roman"/>
                      </a:endParaRPr>
                    </a:p>
                  </a:txBody>
                  <a:tcPr marL="61494" marR="61494" marT="0" marB="0"/>
                </a:tc>
                <a:tc vMerge="1">
                  <a:txBody>
                    <a:bodyPr/>
                    <a:lstStyle/>
                    <a:p>
                      <a:endParaRPr lang="es-EC"/>
                    </a:p>
                  </a:txBody>
                  <a:tcPr/>
                </a:tc>
              </a:tr>
              <a:tr h="565745">
                <a:tc>
                  <a:txBody>
                    <a:bodyPr/>
                    <a:lstStyle/>
                    <a:p>
                      <a:pPr>
                        <a:lnSpc>
                          <a:spcPct val="115000"/>
                        </a:lnSpc>
                        <a:spcAft>
                          <a:spcPts val="0"/>
                        </a:spcAft>
                      </a:pPr>
                      <a:r>
                        <a:rPr lang="es-EC" sz="1100" dirty="0">
                          <a:effectLst/>
                        </a:rPr>
                        <a:t>Velocidad Alambre (WFS)</a:t>
                      </a:r>
                      <a:endParaRPr lang="es-EC" sz="1000" dirty="0">
                        <a:effectLst/>
                        <a:latin typeface="Calibri"/>
                        <a:ea typeface="Calibri"/>
                        <a:cs typeface="Times New Roman"/>
                      </a:endParaRPr>
                    </a:p>
                  </a:txBody>
                  <a:tcPr marL="61494" marR="61494" marT="0" marB="0"/>
                </a:tc>
                <a:tc gridSpan="2">
                  <a:txBody>
                    <a:bodyPr/>
                    <a:lstStyle/>
                    <a:p>
                      <a:pPr>
                        <a:lnSpc>
                          <a:spcPct val="115000"/>
                        </a:lnSpc>
                        <a:spcAft>
                          <a:spcPts val="0"/>
                        </a:spcAft>
                      </a:pPr>
                      <a:r>
                        <a:rPr lang="es-EC" sz="1100">
                          <a:effectLst/>
                        </a:rPr>
                        <a:t>232</a:t>
                      </a:r>
                      <a:endParaRPr lang="es-EC" sz="1000">
                        <a:effectLst/>
                        <a:latin typeface="Calibri"/>
                        <a:ea typeface="Calibri"/>
                        <a:cs typeface="Times New Roman"/>
                      </a:endParaRPr>
                    </a:p>
                  </a:txBody>
                  <a:tcPr marL="61494" marR="61494" marT="0" marB="0"/>
                </a:tc>
                <a:tc hMerge="1">
                  <a:txBody>
                    <a:bodyPr/>
                    <a:lstStyle/>
                    <a:p>
                      <a:endParaRPr lang="es-EC"/>
                    </a:p>
                  </a:txBody>
                  <a:tcPr/>
                </a:tc>
                <a:tc>
                  <a:txBody>
                    <a:bodyPr/>
                    <a:lstStyle/>
                    <a:p>
                      <a:pPr>
                        <a:lnSpc>
                          <a:spcPct val="115000"/>
                        </a:lnSpc>
                        <a:spcAft>
                          <a:spcPts val="0"/>
                        </a:spcAft>
                      </a:pPr>
                      <a:r>
                        <a:rPr lang="es-EC" sz="1100">
                          <a:effectLst/>
                        </a:rPr>
                        <a:t>210</a:t>
                      </a:r>
                      <a:endParaRPr lang="es-EC" sz="1000">
                        <a:effectLst/>
                        <a:latin typeface="Calibri"/>
                        <a:ea typeface="Calibri"/>
                        <a:cs typeface="Times New Roman"/>
                      </a:endParaRPr>
                    </a:p>
                  </a:txBody>
                  <a:tcPr marL="61494" marR="61494" marT="0" marB="0"/>
                </a:tc>
                <a:tc vMerge="1">
                  <a:txBody>
                    <a:bodyPr/>
                    <a:lstStyle/>
                    <a:p>
                      <a:endParaRPr lang="es-EC"/>
                    </a:p>
                  </a:txBody>
                  <a:tcPr/>
                </a:tc>
              </a:tr>
              <a:tr h="188582">
                <a:tc>
                  <a:txBody>
                    <a:bodyPr/>
                    <a:lstStyle/>
                    <a:p>
                      <a:pPr>
                        <a:lnSpc>
                          <a:spcPct val="115000"/>
                        </a:lnSpc>
                        <a:spcAft>
                          <a:spcPts val="0"/>
                        </a:spcAft>
                      </a:pPr>
                      <a:r>
                        <a:rPr lang="es-EC" sz="1100">
                          <a:effectLst/>
                        </a:rPr>
                        <a:t>Amperios  </a:t>
                      </a:r>
                      <a:endParaRPr lang="es-EC" sz="1000">
                        <a:effectLst/>
                        <a:latin typeface="Calibri"/>
                        <a:ea typeface="Calibri"/>
                        <a:cs typeface="Times New Roman"/>
                      </a:endParaRPr>
                    </a:p>
                  </a:txBody>
                  <a:tcPr marL="61494" marR="61494" marT="0" marB="0"/>
                </a:tc>
                <a:tc gridSpan="2">
                  <a:txBody>
                    <a:bodyPr/>
                    <a:lstStyle/>
                    <a:p>
                      <a:pPr>
                        <a:lnSpc>
                          <a:spcPct val="115000"/>
                        </a:lnSpc>
                        <a:spcAft>
                          <a:spcPts val="0"/>
                        </a:spcAft>
                      </a:pPr>
                      <a:r>
                        <a:rPr lang="es-EC" sz="1100">
                          <a:effectLst/>
                        </a:rPr>
                        <a:t>150</a:t>
                      </a:r>
                      <a:endParaRPr lang="es-EC" sz="1000">
                        <a:effectLst/>
                        <a:latin typeface="Calibri"/>
                        <a:ea typeface="Calibri"/>
                        <a:cs typeface="Times New Roman"/>
                      </a:endParaRPr>
                    </a:p>
                  </a:txBody>
                  <a:tcPr marL="61494" marR="61494" marT="0" marB="0"/>
                </a:tc>
                <a:tc hMerge="1">
                  <a:txBody>
                    <a:bodyPr/>
                    <a:lstStyle/>
                    <a:p>
                      <a:endParaRPr lang="es-EC"/>
                    </a:p>
                  </a:txBody>
                  <a:tcPr/>
                </a:tc>
                <a:tc>
                  <a:txBody>
                    <a:bodyPr/>
                    <a:lstStyle/>
                    <a:p>
                      <a:pPr>
                        <a:lnSpc>
                          <a:spcPct val="115000"/>
                        </a:lnSpc>
                        <a:spcAft>
                          <a:spcPts val="0"/>
                        </a:spcAft>
                      </a:pPr>
                      <a:r>
                        <a:rPr lang="es-EC" sz="1100">
                          <a:effectLst/>
                        </a:rPr>
                        <a:t>115</a:t>
                      </a:r>
                      <a:endParaRPr lang="es-EC" sz="1000">
                        <a:effectLst/>
                        <a:latin typeface="Calibri"/>
                        <a:ea typeface="Calibri"/>
                        <a:cs typeface="Times New Roman"/>
                      </a:endParaRPr>
                    </a:p>
                  </a:txBody>
                  <a:tcPr marL="61494" marR="61494" marT="0" marB="0"/>
                </a:tc>
                <a:tc vMerge="1">
                  <a:txBody>
                    <a:bodyPr/>
                    <a:lstStyle/>
                    <a:p>
                      <a:endParaRPr lang="es-EC"/>
                    </a:p>
                  </a:txBody>
                  <a:tcPr/>
                </a:tc>
              </a:tr>
              <a:tr h="377163">
                <a:tc>
                  <a:txBody>
                    <a:bodyPr/>
                    <a:lstStyle/>
                    <a:p>
                      <a:pPr>
                        <a:lnSpc>
                          <a:spcPct val="115000"/>
                        </a:lnSpc>
                        <a:spcAft>
                          <a:spcPts val="0"/>
                        </a:spcAft>
                      </a:pPr>
                      <a:r>
                        <a:rPr lang="es-EC" sz="1100">
                          <a:effectLst/>
                        </a:rPr>
                        <a:t>Velocidad soldeo  </a:t>
                      </a:r>
                      <a:endParaRPr lang="es-EC" sz="1000">
                        <a:effectLst/>
                        <a:latin typeface="Calibri"/>
                        <a:ea typeface="Calibri"/>
                        <a:cs typeface="Times New Roman"/>
                      </a:endParaRPr>
                    </a:p>
                  </a:txBody>
                  <a:tcPr marL="61494" marR="61494" marT="0" marB="0"/>
                </a:tc>
                <a:tc gridSpan="2">
                  <a:txBody>
                    <a:bodyPr/>
                    <a:lstStyle/>
                    <a:p>
                      <a:pPr>
                        <a:lnSpc>
                          <a:spcPct val="115000"/>
                        </a:lnSpc>
                        <a:spcAft>
                          <a:spcPts val="0"/>
                        </a:spcAft>
                      </a:pPr>
                      <a:r>
                        <a:rPr lang="es-EC" sz="1100">
                          <a:effectLst/>
                        </a:rPr>
                        <a:t>3IPM</a:t>
                      </a:r>
                      <a:endParaRPr lang="es-EC" sz="1000">
                        <a:effectLst/>
                        <a:latin typeface="Calibri"/>
                        <a:ea typeface="Calibri"/>
                        <a:cs typeface="Times New Roman"/>
                      </a:endParaRPr>
                    </a:p>
                  </a:txBody>
                  <a:tcPr marL="61494" marR="61494" marT="0" marB="0"/>
                </a:tc>
                <a:tc hMerge="1">
                  <a:txBody>
                    <a:bodyPr/>
                    <a:lstStyle/>
                    <a:p>
                      <a:endParaRPr lang="es-EC"/>
                    </a:p>
                  </a:txBody>
                  <a:tcPr/>
                </a:tc>
                <a:tc>
                  <a:txBody>
                    <a:bodyPr/>
                    <a:lstStyle/>
                    <a:p>
                      <a:pPr>
                        <a:lnSpc>
                          <a:spcPct val="115000"/>
                        </a:lnSpc>
                        <a:spcAft>
                          <a:spcPts val="0"/>
                        </a:spcAft>
                      </a:pPr>
                      <a:r>
                        <a:rPr lang="es-EC" sz="1100">
                          <a:effectLst/>
                        </a:rPr>
                        <a:t>3IPM</a:t>
                      </a:r>
                      <a:endParaRPr lang="es-EC" sz="1000">
                        <a:effectLst/>
                        <a:latin typeface="Calibri"/>
                        <a:ea typeface="Calibri"/>
                        <a:cs typeface="Times New Roman"/>
                      </a:endParaRPr>
                    </a:p>
                  </a:txBody>
                  <a:tcPr marL="61494" marR="61494" marT="0" marB="0"/>
                </a:tc>
                <a:tc vMerge="1">
                  <a:txBody>
                    <a:bodyPr/>
                    <a:lstStyle/>
                    <a:p>
                      <a:endParaRPr lang="es-EC"/>
                    </a:p>
                  </a:txBody>
                  <a:tcPr/>
                </a:tc>
              </a:tr>
              <a:tr h="188582">
                <a:tc>
                  <a:txBody>
                    <a:bodyPr/>
                    <a:lstStyle/>
                    <a:p>
                      <a:pPr>
                        <a:lnSpc>
                          <a:spcPct val="115000"/>
                        </a:lnSpc>
                        <a:spcAft>
                          <a:spcPts val="0"/>
                        </a:spcAft>
                      </a:pPr>
                      <a:r>
                        <a:rPr lang="es-EC" sz="1100">
                          <a:effectLst/>
                        </a:rPr>
                        <a:t>Flujo de Gas </a:t>
                      </a:r>
                      <a:endParaRPr lang="es-EC" sz="1000">
                        <a:effectLst/>
                        <a:latin typeface="Calibri"/>
                        <a:ea typeface="Calibri"/>
                        <a:cs typeface="Times New Roman"/>
                      </a:endParaRPr>
                    </a:p>
                  </a:txBody>
                  <a:tcPr marL="61494" marR="61494" marT="0" marB="0"/>
                </a:tc>
                <a:tc gridSpan="3">
                  <a:txBody>
                    <a:bodyPr/>
                    <a:lstStyle/>
                    <a:p>
                      <a:pPr>
                        <a:lnSpc>
                          <a:spcPct val="115000"/>
                        </a:lnSpc>
                        <a:spcAft>
                          <a:spcPts val="0"/>
                        </a:spcAft>
                      </a:pPr>
                      <a:r>
                        <a:rPr lang="es-EC" sz="1100">
                          <a:effectLst/>
                        </a:rPr>
                        <a:t>N/A</a:t>
                      </a:r>
                      <a:endParaRPr lang="es-EC" sz="1000">
                        <a:effectLst/>
                        <a:latin typeface="Calibri"/>
                        <a:ea typeface="Calibri"/>
                        <a:cs typeface="Times New Roman"/>
                      </a:endParaRPr>
                    </a:p>
                  </a:txBody>
                  <a:tcPr marL="61494" marR="61494" marT="0" marB="0"/>
                </a:tc>
                <a:tc hMerge="1">
                  <a:txBody>
                    <a:bodyPr/>
                    <a:lstStyle/>
                    <a:p>
                      <a:endParaRPr lang="es-EC"/>
                    </a:p>
                  </a:txBody>
                  <a:tcPr/>
                </a:tc>
                <a:tc hMerge="1">
                  <a:txBody>
                    <a:bodyPr/>
                    <a:lstStyle/>
                    <a:p>
                      <a:endParaRPr lang="es-EC"/>
                    </a:p>
                  </a:txBody>
                  <a:tcPr/>
                </a:tc>
                <a:tc vMerge="1">
                  <a:txBody>
                    <a:bodyPr/>
                    <a:lstStyle/>
                    <a:p>
                      <a:endParaRPr lang="es-EC"/>
                    </a:p>
                  </a:txBody>
                  <a:tcPr/>
                </a:tc>
              </a:tr>
              <a:tr h="377163">
                <a:tc>
                  <a:txBody>
                    <a:bodyPr/>
                    <a:lstStyle/>
                    <a:p>
                      <a:pPr>
                        <a:lnSpc>
                          <a:spcPct val="115000"/>
                        </a:lnSpc>
                        <a:spcAft>
                          <a:spcPts val="0"/>
                        </a:spcAft>
                      </a:pPr>
                      <a:r>
                        <a:rPr lang="es-EC" sz="1100">
                          <a:effectLst/>
                        </a:rPr>
                        <a:t>Extensión electrodo </a:t>
                      </a:r>
                      <a:endParaRPr lang="es-EC" sz="1000">
                        <a:effectLst/>
                        <a:latin typeface="Calibri"/>
                        <a:ea typeface="Calibri"/>
                        <a:cs typeface="Times New Roman"/>
                      </a:endParaRPr>
                    </a:p>
                  </a:txBody>
                  <a:tcPr marL="61494" marR="61494" marT="0" marB="0"/>
                </a:tc>
                <a:tc gridSpan="2">
                  <a:txBody>
                    <a:bodyPr/>
                    <a:lstStyle/>
                    <a:p>
                      <a:pPr>
                        <a:lnSpc>
                          <a:spcPct val="115000"/>
                        </a:lnSpc>
                        <a:spcAft>
                          <a:spcPts val="0"/>
                        </a:spcAft>
                      </a:pPr>
                      <a:r>
                        <a:rPr lang="es-EC" sz="1100">
                          <a:effectLst/>
                        </a:rPr>
                        <a:t>10mm</a:t>
                      </a:r>
                      <a:endParaRPr lang="es-EC" sz="1000">
                        <a:effectLst/>
                        <a:latin typeface="Calibri"/>
                        <a:ea typeface="Calibri"/>
                        <a:cs typeface="Times New Roman"/>
                      </a:endParaRPr>
                    </a:p>
                  </a:txBody>
                  <a:tcPr marL="61494" marR="61494" marT="0" marB="0"/>
                </a:tc>
                <a:tc hMerge="1">
                  <a:txBody>
                    <a:bodyPr/>
                    <a:lstStyle/>
                    <a:p>
                      <a:endParaRPr lang="es-EC"/>
                    </a:p>
                  </a:txBody>
                  <a:tcPr/>
                </a:tc>
                <a:tc>
                  <a:txBody>
                    <a:bodyPr/>
                    <a:lstStyle/>
                    <a:p>
                      <a:pPr>
                        <a:lnSpc>
                          <a:spcPct val="115000"/>
                        </a:lnSpc>
                        <a:spcAft>
                          <a:spcPts val="0"/>
                        </a:spcAft>
                      </a:pPr>
                      <a:r>
                        <a:rPr lang="es-EC" sz="1100">
                          <a:effectLst/>
                        </a:rPr>
                        <a:t>10mm</a:t>
                      </a:r>
                      <a:endParaRPr lang="es-EC" sz="1000">
                        <a:effectLst/>
                        <a:latin typeface="Calibri"/>
                        <a:ea typeface="Calibri"/>
                        <a:cs typeface="Times New Roman"/>
                      </a:endParaRPr>
                    </a:p>
                  </a:txBody>
                  <a:tcPr marL="61494" marR="61494" marT="0" marB="0"/>
                </a:tc>
                <a:tc vMerge="1">
                  <a:txBody>
                    <a:bodyPr/>
                    <a:lstStyle/>
                    <a:p>
                      <a:endParaRPr lang="es-EC"/>
                    </a:p>
                  </a:txBody>
                  <a:tcPr/>
                </a:tc>
              </a:tr>
              <a:tr h="377163">
                <a:tc>
                  <a:txBody>
                    <a:bodyPr/>
                    <a:lstStyle/>
                    <a:p>
                      <a:pPr>
                        <a:lnSpc>
                          <a:spcPct val="115000"/>
                        </a:lnSpc>
                        <a:spcAft>
                          <a:spcPts val="0"/>
                        </a:spcAft>
                      </a:pPr>
                      <a:r>
                        <a:rPr lang="es-EC" sz="1100">
                          <a:effectLst/>
                        </a:rPr>
                        <a:t>Aporte Térmico </a:t>
                      </a:r>
                      <a:endParaRPr lang="es-EC" sz="1000">
                        <a:effectLst/>
                        <a:latin typeface="Calibri"/>
                        <a:ea typeface="Calibri"/>
                        <a:cs typeface="Times New Roman"/>
                      </a:endParaRPr>
                    </a:p>
                  </a:txBody>
                  <a:tcPr marL="61494" marR="61494" marT="0" marB="0"/>
                </a:tc>
                <a:tc gridSpan="2">
                  <a:txBody>
                    <a:bodyPr/>
                    <a:lstStyle/>
                    <a:p>
                      <a:pPr>
                        <a:lnSpc>
                          <a:spcPct val="115000"/>
                        </a:lnSpc>
                        <a:spcAft>
                          <a:spcPts val="0"/>
                        </a:spcAft>
                      </a:pPr>
                      <a:r>
                        <a:rPr lang="es-EC" sz="1100">
                          <a:effectLst/>
                        </a:rPr>
                        <a:t>75000 J/in</a:t>
                      </a:r>
                      <a:endParaRPr lang="es-EC" sz="1000">
                        <a:effectLst/>
                        <a:latin typeface="Calibri"/>
                        <a:ea typeface="Calibri"/>
                        <a:cs typeface="Times New Roman"/>
                      </a:endParaRPr>
                    </a:p>
                  </a:txBody>
                  <a:tcPr marL="61494" marR="61494" marT="0" marB="0"/>
                </a:tc>
                <a:tc hMerge="1">
                  <a:txBody>
                    <a:bodyPr/>
                    <a:lstStyle/>
                    <a:p>
                      <a:endParaRPr lang="es-EC"/>
                    </a:p>
                  </a:txBody>
                  <a:tcPr/>
                </a:tc>
                <a:tc>
                  <a:txBody>
                    <a:bodyPr/>
                    <a:lstStyle/>
                    <a:p>
                      <a:pPr>
                        <a:lnSpc>
                          <a:spcPct val="115000"/>
                        </a:lnSpc>
                        <a:spcAft>
                          <a:spcPts val="0"/>
                        </a:spcAft>
                      </a:pPr>
                      <a:r>
                        <a:rPr lang="es-EC" sz="1100">
                          <a:effectLst/>
                        </a:rPr>
                        <a:t>50600J/in</a:t>
                      </a:r>
                      <a:endParaRPr lang="es-EC" sz="1000">
                        <a:effectLst/>
                        <a:latin typeface="Calibri"/>
                        <a:ea typeface="Calibri"/>
                        <a:cs typeface="Times New Roman"/>
                      </a:endParaRPr>
                    </a:p>
                  </a:txBody>
                  <a:tcPr marL="61494" marR="61494" marT="0" marB="0"/>
                </a:tc>
                <a:tc vMerge="1">
                  <a:txBody>
                    <a:bodyPr/>
                    <a:lstStyle/>
                    <a:p>
                      <a:endParaRPr lang="es-EC"/>
                    </a:p>
                  </a:txBody>
                  <a:tcPr/>
                </a:tc>
              </a:tr>
              <a:tr h="565745">
                <a:tc>
                  <a:txBody>
                    <a:bodyPr/>
                    <a:lstStyle/>
                    <a:p>
                      <a:pPr>
                        <a:lnSpc>
                          <a:spcPct val="115000"/>
                        </a:lnSpc>
                        <a:spcAft>
                          <a:spcPts val="0"/>
                        </a:spcAft>
                      </a:pPr>
                      <a:r>
                        <a:rPr lang="es-EC" sz="1100" dirty="0">
                          <a:effectLst/>
                        </a:rPr>
                        <a:t>SOLDADURA  </a:t>
                      </a:r>
                      <a:endParaRPr lang="es-EC" sz="1000" dirty="0">
                        <a:effectLst/>
                        <a:latin typeface="Calibri"/>
                        <a:ea typeface="Calibri"/>
                        <a:cs typeface="Times New Roman"/>
                      </a:endParaRPr>
                    </a:p>
                  </a:txBody>
                  <a:tcPr marL="61494" marR="61494" marT="0" marB="0"/>
                </a:tc>
                <a:tc gridSpan="2">
                  <a:txBody>
                    <a:bodyPr/>
                    <a:lstStyle/>
                    <a:p>
                      <a:pPr>
                        <a:lnSpc>
                          <a:spcPct val="115000"/>
                        </a:lnSpc>
                        <a:spcAft>
                          <a:spcPts val="0"/>
                        </a:spcAft>
                      </a:pPr>
                      <a:r>
                        <a:rPr lang="es-EC" sz="1100" dirty="0">
                          <a:effectLst/>
                        </a:rPr>
                        <a:t>6-3-12</a:t>
                      </a:r>
                      <a:endParaRPr lang="es-EC" sz="1000" dirty="0">
                        <a:effectLst/>
                        <a:latin typeface="Calibri"/>
                        <a:ea typeface="Calibri"/>
                        <a:cs typeface="Times New Roman"/>
                      </a:endParaRPr>
                    </a:p>
                  </a:txBody>
                  <a:tcPr marL="61494" marR="61494" marT="0" marB="0"/>
                </a:tc>
                <a:tc hMerge="1">
                  <a:txBody>
                    <a:bodyPr/>
                    <a:lstStyle/>
                    <a:p>
                      <a:endParaRPr lang="es-EC"/>
                    </a:p>
                  </a:txBody>
                  <a:tcPr/>
                </a:tc>
                <a:tc>
                  <a:txBody>
                    <a:bodyPr/>
                    <a:lstStyle/>
                    <a:p>
                      <a:pPr>
                        <a:lnSpc>
                          <a:spcPct val="115000"/>
                        </a:lnSpc>
                        <a:spcAft>
                          <a:spcPts val="0"/>
                        </a:spcAft>
                      </a:pPr>
                      <a:r>
                        <a:rPr lang="es-EC" sz="1100" dirty="0">
                          <a:effectLst/>
                        </a:rPr>
                        <a:t>6-9-12</a:t>
                      </a:r>
                      <a:endParaRPr lang="es-EC" sz="1000" dirty="0">
                        <a:effectLst/>
                        <a:latin typeface="Calibri"/>
                        <a:ea typeface="Calibri"/>
                        <a:cs typeface="Times New Roman"/>
                      </a:endParaRPr>
                    </a:p>
                  </a:txBody>
                  <a:tcPr marL="61494" marR="61494" marT="0" marB="0"/>
                </a:tc>
                <a:tc vMerge="1">
                  <a:txBody>
                    <a:bodyPr/>
                    <a:lstStyle/>
                    <a:p>
                      <a:endParaRPr lang="es-EC"/>
                    </a:p>
                  </a:txBody>
                  <a:tcPr/>
                </a:tc>
              </a:tr>
            </a:tbl>
          </a:graphicData>
        </a:graphic>
      </p:graphicFrame>
      <p:sp>
        <p:nvSpPr>
          <p:cNvPr id="4" name="3 CuadroTexto"/>
          <p:cNvSpPr txBox="1"/>
          <p:nvPr/>
        </p:nvSpPr>
        <p:spPr>
          <a:xfrm>
            <a:off x="4111753" y="548680"/>
            <a:ext cx="1438664" cy="461665"/>
          </a:xfrm>
          <a:prstGeom prst="rect">
            <a:avLst/>
          </a:prstGeom>
          <a:noFill/>
        </p:spPr>
        <p:txBody>
          <a:bodyPr wrap="none" rtlCol="0">
            <a:spAutoFit/>
          </a:bodyPr>
          <a:lstStyle/>
          <a:p>
            <a:r>
              <a:rPr lang="es-EC" sz="2400" b="1" dirty="0" smtClean="0"/>
              <a:t>Ensayo 2 </a:t>
            </a:r>
            <a:endParaRPr lang="es-EC" sz="2400" dirty="0"/>
          </a:p>
        </p:txBody>
      </p:sp>
      <p:pic>
        <p:nvPicPr>
          <p:cNvPr id="19457" name="0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9761" y="2749991"/>
            <a:ext cx="1380232" cy="1234271"/>
          </a:xfrm>
          <a:prstGeom prst="rect">
            <a:avLst/>
          </a:prstGeom>
          <a:noFill/>
          <a:extLst>
            <a:ext uri="{909E8E84-426E-40DD-AFC4-6F175D3DCCD1}">
              <a14:hiddenFill xmlns:a14="http://schemas.microsoft.com/office/drawing/2010/main">
                <a:solidFill>
                  <a:srgbClr val="FFFFFF"/>
                </a:solidFill>
              </a14:hiddenFill>
            </a:ext>
          </a:extLst>
        </p:spPr>
      </p:pic>
      <p:pic>
        <p:nvPicPr>
          <p:cNvPr id="6" name="0 Imagen"/>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10677" t="19622" r="5468" b="24162"/>
          <a:stretch/>
        </p:blipFill>
        <p:spPr bwMode="auto">
          <a:xfrm>
            <a:off x="5292080" y="1599807"/>
            <a:ext cx="3104515" cy="1222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7" name="0 Imagen"/>
          <p:cNvPicPr/>
          <p:nvPr/>
        </p:nvPicPr>
        <p:blipFill rotWithShape="1">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l="4934" t="17417" r="1742" b="43298"/>
          <a:stretch/>
        </p:blipFill>
        <p:spPr bwMode="auto">
          <a:xfrm>
            <a:off x="5292080" y="3789040"/>
            <a:ext cx="3136265" cy="111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6551144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825742903"/>
              </p:ext>
            </p:extLst>
          </p:nvPr>
        </p:nvGraphicFramePr>
        <p:xfrm>
          <a:off x="179510" y="1124744"/>
          <a:ext cx="4248474" cy="4544897"/>
        </p:xfrm>
        <a:graphic>
          <a:graphicData uri="http://schemas.openxmlformats.org/drawingml/2006/table">
            <a:tbl>
              <a:tblPr firstRow="1" firstCol="1" bandRow="1">
                <a:tableStyleId>{5C22544A-7EE6-4342-B048-85BDC9FD1C3A}</a:tableStyleId>
              </a:tblPr>
              <a:tblGrid>
                <a:gridCol w="1064536"/>
                <a:gridCol w="163114"/>
                <a:gridCol w="644560"/>
                <a:gridCol w="864096"/>
                <a:gridCol w="1512168"/>
              </a:tblGrid>
              <a:tr h="57290">
                <a:tc gridSpan="2">
                  <a:txBody>
                    <a:bodyPr/>
                    <a:lstStyle/>
                    <a:p>
                      <a:pPr>
                        <a:lnSpc>
                          <a:spcPct val="115000"/>
                        </a:lnSpc>
                        <a:spcAft>
                          <a:spcPts val="0"/>
                        </a:spcAft>
                      </a:pPr>
                      <a:r>
                        <a:rPr lang="es-EC" sz="800" dirty="0">
                          <a:effectLst/>
                        </a:rPr>
                        <a:t> </a:t>
                      </a:r>
                      <a:endParaRPr lang="es-EC" sz="700" dirty="0">
                        <a:effectLst/>
                        <a:latin typeface="Calibri"/>
                        <a:ea typeface="Calibri"/>
                        <a:cs typeface="Times New Roman"/>
                      </a:endParaRPr>
                    </a:p>
                  </a:txBody>
                  <a:tcPr marL="46121" marR="46121" marT="0" marB="0"/>
                </a:tc>
                <a:tc hMerge="1">
                  <a:txBody>
                    <a:bodyPr/>
                    <a:lstStyle/>
                    <a:p>
                      <a:endParaRPr lang="es-EC"/>
                    </a:p>
                  </a:txBody>
                  <a:tcPr/>
                </a:tc>
                <a:tc gridSpan="3">
                  <a:txBody>
                    <a:bodyPr/>
                    <a:lstStyle/>
                    <a:p>
                      <a:pPr>
                        <a:lnSpc>
                          <a:spcPct val="115000"/>
                        </a:lnSpc>
                        <a:spcAft>
                          <a:spcPts val="0"/>
                        </a:spcAft>
                      </a:pPr>
                      <a:r>
                        <a:rPr lang="es-EC" sz="800" dirty="0">
                          <a:effectLst/>
                        </a:rPr>
                        <a:t>Para FCAW-S de acero al carbono </a:t>
                      </a:r>
                      <a:endParaRPr lang="es-EC" sz="700" dirty="0">
                        <a:effectLst/>
                        <a:latin typeface="Calibri"/>
                        <a:ea typeface="Calibri"/>
                        <a:cs typeface="Times New Roman"/>
                      </a:endParaRPr>
                    </a:p>
                  </a:txBody>
                  <a:tcPr marL="46121" marR="46121" marT="0" marB="0"/>
                </a:tc>
                <a:tc hMerge="1">
                  <a:txBody>
                    <a:bodyPr/>
                    <a:lstStyle/>
                    <a:p>
                      <a:endParaRPr lang="es-EC"/>
                    </a:p>
                  </a:txBody>
                  <a:tcPr/>
                </a:tc>
                <a:tc hMerge="1">
                  <a:txBody>
                    <a:bodyPr/>
                    <a:lstStyle/>
                    <a:p>
                      <a:endParaRPr lang="es-EC"/>
                    </a:p>
                  </a:txBody>
                  <a:tcPr/>
                </a:tc>
              </a:tr>
              <a:tr h="440441">
                <a:tc>
                  <a:txBody>
                    <a:bodyPr/>
                    <a:lstStyle/>
                    <a:p>
                      <a:pPr>
                        <a:lnSpc>
                          <a:spcPct val="115000"/>
                        </a:lnSpc>
                        <a:spcAft>
                          <a:spcPts val="0"/>
                        </a:spcAft>
                      </a:pPr>
                      <a:r>
                        <a:rPr lang="es-EC" sz="1100" dirty="0">
                          <a:effectLst/>
                        </a:rPr>
                        <a:t>Metal Base </a:t>
                      </a:r>
                      <a:endParaRPr lang="es-EC" sz="1050" dirty="0">
                        <a:effectLst/>
                        <a:latin typeface="Calibri"/>
                        <a:ea typeface="Calibri"/>
                        <a:cs typeface="Times New Roman"/>
                      </a:endParaRPr>
                    </a:p>
                  </a:txBody>
                  <a:tcPr marL="46121" marR="46121" marT="0" marB="0"/>
                </a:tc>
                <a:tc gridSpan="3">
                  <a:txBody>
                    <a:bodyPr/>
                    <a:lstStyle/>
                    <a:p>
                      <a:pPr>
                        <a:lnSpc>
                          <a:spcPct val="115000"/>
                        </a:lnSpc>
                        <a:spcAft>
                          <a:spcPts val="0"/>
                        </a:spcAft>
                      </a:pPr>
                      <a:r>
                        <a:rPr lang="es-EC" sz="1100" dirty="0">
                          <a:effectLst/>
                        </a:rPr>
                        <a:t>Tubería- 2’’x8</a:t>
                      </a:r>
                      <a:r>
                        <a:rPr lang="es-EC" sz="1100" baseline="30000" dirty="0">
                          <a:effectLst/>
                        </a:rPr>
                        <a:t>5/8</a:t>
                      </a:r>
                      <a:r>
                        <a:rPr lang="es-EC" sz="1100" dirty="0">
                          <a:effectLst/>
                        </a:rPr>
                        <a:t>’’x0,277’’, (50,8X219,1x7 mm)</a:t>
                      </a:r>
                      <a:endParaRPr lang="es-EC" sz="1050" dirty="0">
                        <a:effectLst/>
                        <a:latin typeface="Calibri"/>
                        <a:ea typeface="Calibri"/>
                        <a:cs typeface="Times New Roman"/>
                      </a:endParaRPr>
                    </a:p>
                  </a:txBody>
                  <a:tcPr marL="46121" marR="46121" marT="0" marB="0"/>
                </a:tc>
                <a:tc hMerge="1">
                  <a:txBody>
                    <a:bodyPr/>
                    <a:lstStyle/>
                    <a:p>
                      <a:endParaRPr lang="es-EC"/>
                    </a:p>
                  </a:txBody>
                  <a:tcPr/>
                </a:tc>
                <a:tc hMerge="1">
                  <a:txBody>
                    <a:bodyPr/>
                    <a:lstStyle/>
                    <a:p>
                      <a:endParaRPr lang="es-EC"/>
                    </a:p>
                  </a:txBody>
                  <a:tcPr/>
                </a:tc>
                <a:tc rowSpan="13">
                  <a:txBody>
                    <a:bodyPr/>
                    <a:lstStyle/>
                    <a:p>
                      <a:pPr>
                        <a:lnSpc>
                          <a:spcPct val="115000"/>
                        </a:lnSpc>
                        <a:spcAft>
                          <a:spcPts val="0"/>
                        </a:spcAft>
                      </a:pPr>
                      <a:r>
                        <a:rPr lang="es-EC" sz="800" dirty="0">
                          <a:effectLst/>
                        </a:rPr>
                        <a:t> </a:t>
                      </a:r>
                      <a:endParaRPr lang="es-EC" sz="700" dirty="0">
                        <a:effectLst/>
                      </a:endParaRPr>
                    </a:p>
                    <a:p>
                      <a:pPr algn="ctr">
                        <a:lnSpc>
                          <a:spcPct val="115000"/>
                        </a:lnSpc>
                        <a:spcAft>
                          <a:spcPts val="0"/>
                        </a:spcAft>
                      </a:pPr>
                      <a:r>
                        <a:rPr lang="es-EC" sz="800" dirty="0">
                          <a:effectLst/>
                        </a:rPr>
                        <a:t> </a:t>
                      </a:r>
                      <a:endParaRPr lang="es-EC" sz="700" dirty="0">
                        <a:effectLst/>
                        <a:latin typeface="Calibri"/>
                        <a:ea typeface="Calibri"/>
                        <a:cs typeface="Times New Roman"/>
                      </a:endParaRPr>
                    </a:p>
                  </a:txBody>
                  <a:tcPr marL="46121" marR="46121" marT="0" marB="0"/>
                </a:tc>
              </a:tr>
              <a:tr h="293628">
                <a:tc>
                  <a:txBody>
                    <a:bodyPr/>
                    <a:lstStyle/>
                    <a:p>
                      <a:pPr>
                        <a:lnSpc>
                          <a:spcPct val="115000"/>
                        </a:lnSpc>
                        <a:spcAft>
                          <a:spcPts val="0"/>
                        </a:spcAft>
                      </a:pPr>
                      <a:r>
                        <a:rPr lang="es-EC" sz="1100" dirty="0">
                          <a:effectLst/>
                        </a:rPr>
                        <a:t>Respaldo </a:t>
                      </a:r>
                      <a:endParaRPr lang="es-EC" sz="1050" dirty="0">
                        <a:effectLst/>
                        <a:latin typeface="Calibri"/>
                        <a:ea typeface="Calibri"/>
                        <a:cs typeface="Times New Roman"/>
                      </a:endParaRPr>
                    </a:p>
                  </a:txBody>
                  <a:tcPr marL="46121" marR="46121" marT="0" marB="0"/>
                </a:tc>
                <a:tc gridSpan="3">
                  <a:txBody>
                    <a:bodyPr/>
                    <a:lstStyle/>
                    <a:p>
                      <a:pPr>
                        <a:lnSpc>
                          <a:spcPct val="115000"/>
                        </a:lnSpc>
                        <a:spcAft>
                          <a:spcPts val="0"/>
                        </a:spcAft>
                      </a:pPr>
                      <a:r>
                        <a:rPr lang="es-EC" sz="1100" dirty="0">
                          <a:effectLst/>
                        </a:rPr>
                        <a:t>8,071’’ (205,1mm) Dia. Anillo</a:t>
                      </a:r>
                      <a:endParaRPr lang="es-EC" sz="1050" dirty="0">
                        <a:effectLst/>
                        <a:latin typeface="Calibri"/>
                        <a:ea typeface="Calibri"/>
                        <a:cs typeface="Times New Roman"/>
                      </a:endParaRPr>
                    </a:p>
                  </a:txBody>
                  <a:tcPr marL="46121" marR="46121" marT="0" marB="0"/>
                </a:tc>
                <a:tc hMerge="1">
                  <a:txBody>
                    <a:bodyPr/>
                    <a:lstStyle/>
                    <a:p>
                      <a:endParaRPr lang="es-EC"/>
                    </a:p>
                  </a:txBody>
                  <a:tcPr/>
                </a:tc>
                <a:tc hMerge="1">
                  <a:txBody>
                    <a:bodyPr/>
                    <a:lstStyle/>
                    <a:p>
                      <a:endParaRPr lang="es-EC"/>
                    </a:p>
                  </a:txBody>
                  <a:tcPr/>
                </a:tc>
                <a:tc vMerge="1">
                  <a:txBody>
                    <a:bodyPr/>
                    <a:lstStyle/>
                    <a:p>
                      <a:endParaRPr lang="es-EC"/>
                    </a:p>
                  </a:txBody>
                  <a:tcPr/>
                </a:tc>
              </a:tr>
              <a:tr h="293628">
                <a:tc>
                  <a:txBody>
                    <a:bodyPr/>
                    <a:lstStyle/>
                    <a:p>
                      <a:pPr>
                        <a:lnSpc>
                          <a:spcPct val="115000"/>
                        </a:lnSpc>
                        <a:spcAft>
                          <a:spcPts val="0"/>
                        </a:spcAft>
                      </a:pPr>
                      <a:r>
                        <a:rPr lang="es-EC" sz="1100" dirty="0">
                          <a:effectLst/>
                        </a:rPr>
                        <a:t>Electrodo </a:t>
                      </a:r>
                      <a:endParaRPr lang="es-EC" sz="1050" dirty="0">
                        <a:effectLst/>
                        <a:latin typeface="Calibri"/>
                        <a:ea typeface="Calibri"/>
                        <a:cs typeface="Times New Roman"/>
                      </a:endParaRPr>
                    </a:p>
                  </a:txBody>
                  <a:tcPr marL="46121" marR="46121" marT="0" marB="0"/>
                </a:tc>
                <a:tc gridSpan="3">
                  <a:txBody>
                    <a:bodyPr/>
                    <a:lstStyle/>
                    <a:p>
                      <a:pPr>
                        <a:lnSpc>
                          <a:spcPct val="115000"/>
                        </a:lnSpc>
                        <a:spcAft>
                          <a:spcPts val="0"/>
                        </a:spcAft>
                      </a:pPr>
                      <a:r>
                        <a:rPr lang="es-EC" sz="1100">
                          <a:effectLst/>
                        </a:rPr>
                        <a:t>0,045’’ (1,2mm) E71T-11 </a:t>
                      </a:r>
                      <a:endParaRPr lang="es-EC" sz="1050">
                        <a:effectLst/>
                        <a:latin typeface="Calibri"/>
                        <a:ea typeface="Calibri"/>
                        <a:cs typeface="Times New Roman"/>
                      </a:endParaRPr>
                    </a:p>
                  </a:txBody>
                  <a:tcPr marL="46121" marR="46121" marT="0" marB="0"/>
                </a:tc>
                <a:tc hMerge="1">
                  <a:txBody>
                    <a:bodyPr/>
                    <a:lstStyle/>
                    <a:p>
                      <a:endParaRPr lang="es-EC"/>
                    </a:p>
                  </a:txBody>
                  <a:tcPr/>
                </a:tc>
                <a:tc hMerge="1">
                  <a:txBody>
                    <a:bodyPr/>
                    <a:lstStyle/>
                    <a:p>
                      <a:endParaRPr lang="es-EC"/>
                    </a:p>
                  </a:txBody>
                  <a:tcPr/>
                </a:tc>
                <a:tc vMerge="1">
                  <a:txBody>
                    <a:bodyPr/>
                    <a:lstStyle/>
                    <a:p>
                      <a:endParaRPr lang="es-EC"/>
                    </a:p>
                  </a:txBody>
                  <a:tcPr/>
                </a:tc>
              </a:tr>
              <a:tr h="293628">
                <a:tc>
                  <a:txBody>
                    <a:bodyPr/>
                    <a:lstStyle/>
                    <a:p>
                      <a:pPr>
                        <a:lnSpc>
                          <a:spcPct val="115000"/>
                        </a:lnSpc>
                        <a:spcAft>
                          <a:spcPts val="0"/>
                        </a:spcAft>
                      </a:pPr>
                      <a:r>
                        <a:rPr lang="es-EC" sz="1100" dirty="0">
                          <a:effectLst/>
                        </a:rPr>
                        <a:t>Gas Protección </a:t>
                      </a:r>
                      <a:endParaRPr lang="es-EC" sz="1050" dirty="0">
                        <a:effectLst/>
                        <a:latin typeface="Calibri"/>
                        <a:ea typeface="Calibri"/>
                        <a:cs typeface="Times New Roman"/>
                      </a:endParaRPr>
                    </a:p>
                  </a:txBody>
                  <a:tcPr marL="46121" marR="46121" marT="0" marB="0"/>
                </a:tc>
                <a:tc gridSpan="3">
                  <a:txBody>
                    <a:bodyPr/>
                    <a:lstStyle/>
                    <a:p>
                      <a:pPr>
                        <a:lnSpc>
                          <a:spcPct val="115000"/>
                        </a:lnSpc>
                        <a:spcAft>
                          <a:spcPts val="0"/>
                        </a:spcAft>
                      </a:pPr>
                      <a:r>
                        <a:rPr lang="es-EC" sz="1100" dirty="0">
                          <a:effectLst/>
                        </a:rPr>
                        <a:t>N/A</a:t>
                      </a:r>
                      <a:endParaRPr lang="es-EC" sz="1050" dirty="0">
                        <a:effectLst/>
                        <a:latin typeface="Calibri"/>
                        <a:ea typeface="Calibri"/>
                        <a:cs typeface="Times New Roman"/>
                      </a:endParaRPr>
                    </a:p>
                  </a:txBody>
                  <a:tcPr marL="46121" marR="46121" marT="0" marB="0"/>
                </a:tc>
                <a:tc hMerge="1">
                  <a:txBody>
                    <a:bodyPr/>
                    <a:lstStyle/>
                    <a:p>
                      <a:endParaRPr lang="es-EC"/>
                    </a:p>
                  </a:txBody>
                  <a:tcPr/>
                </a:tc>
                <a:tc hMerge="1">
                  <a:txBody>
                    <a:bodyPr/>
                    <a:lstStyle/>
                    <a:p>
                      <a:endParaRPr lang="es-EC"/>
                    </a:p>
                  </a:txBody>
                  <a:tcPr/>
                </a:tc>
                <a:tc vMerge="1">
                  <a:txBody>
                    <a:bodyPr/>
                    <a:lstStyle/>
                    <a:p>
                      <a:endParaRPr lang="es-EC"/>
                    </a:p>
                  </a:txBody>
                  <a:tcPr/>
                </a:tc>
              </a:tr>
              <a:tr h="146813">
                <a:tc>
                  <a:txBody>
                    <a:bodyPr/>
                    <a:lstStyle/>
                    <a:p>
                      <a:pPr>
                        <a:lnSpc>
                          <a:spcPct val="115000"/>
                        </a:lnSpc>
                        <a:spcAft>
                          <a:spcPts val="0"/>
                        </a:spcAft>
                      </a:pPr>
                      <a:r>
                        <a:rPr lang="es-EC" sz="1100" dirty="0">
                          <a:effectLst/>
                        </a:rPr>
                        <a:t>Polaridad</a:t>
                      </a:r>
                      <a:endParaRPr lang="es-EC" sz="1050" dirty="0">
                        <a:effectLst/>
                        <a:latin typeface="Calibri"/>
                        <a:ea typeface="Calibri"/>
                        <a:cs typeface="Times New Roman"/>
                      </a:endParaRPr>
                    </a:p>
                  </a:txBody>
                  <a:tcPr marL="46121" marR="46121" marT="0" marB="0"/>
                </a:tc>
                <a:tc gridSpan="3">
                  <a:txBody>
                    <a:bodyPr/>
                    <a:lstStyle/>
                    <a:p>
                      <a:pPr>
                        <a:lnSpc>
                          <a:spcPct val="115000"/>
                        </a:lnSpc>
                        <a:spcAft>
                          <a:spcPts val="0"/>
                        </a:spcAft>
                      </a:pPr>
                      <a:r>
                        <a:rPr lang="es-EC" sz="1100" dirty="0">
                          <a:effectLst/>
                        </a:rPr>
                        <a:t>DCEN</a:t>
                      </a:r>
                      <a:endParaRPr lang="es-EC" sz="1050" dirty="0">
                        <a:effectLst/>
                        <a:latin typeface="Calibri"/>
                        <a:ea typeface="Calibri"/>
                        <a:cs typeface="Times New Roman"/>
                      </a:endParaRPr>
                    </a:p>
                  </a:txBody>
                  <a:tcPr marL="46121" marR="46121" marT="0" marB="0"/>
                </a:tc>
                <a:tc hMerge="1">
                  <a:txBody>
                    <a:bodyPr/>
                    <a:lstStyle/>
                    <a:p>
                      <a:endParaRPr lang="es-EC"/>
                    </a:p>
                  </a:txBody>
                  <a:tcPr/>
                </a:tc>
                <a:tc hMerge="1">
                  <a:txBody>
                    <a:bodyPr/>
                    <a:lstStyle/>
                    <a:p>
                      <a:endParaRPr lang="es-EC"/>
                    </a:p>
                  </a:txBody>
                  <a:tcPr/>
                </a:tc>
                <a:tc vMerge="1">
                  <a:txBody>
                    <a:bodyPr/>
                    <a:lstStyle/>
                    <a:p>
                      <a:endParaRPr lang="es-EC"/>
                    </a:p>
                  </a:txBody>
                  <a:tcPr/>
                </a:tc>
              </a:tr>
              <a:tr h="146813">
                <a:tc>
                  <a:txBody>
                    <a:bodyPr/>
                    <a:lstStyle/>
                    <a:p>
                      <a:pPr>
                        <a:lnSpc>
                          <a:spcPct val="115000"/>
                        </a:lnSpc>
                        <a:spcAft>
                          <a:spcPts val="0"/>
                        </a:spcAft>
                      </a:pPr>
                      <a:r>
                        <a:rPr lang="es-EC" sz="1100" dirty="0">
                          <a:effectLst/>
                        </a:rPr>
                        <a:t>Voltaje</a:t>
                      </a:r>
                      <a:endParaRPr lang="es-EC" sz="1050" dirty="0">
                        <a:effectLst/>
                        <a:latin typeface="Calibri"/>
                        <a:ea typeface="Calibri"/>
                        <a:cs typeface="Times New Roman"/>
                      </a:endParaRPr>
                    </a:p>
                  </a:txBody>
                  <a:tcPr marL="46121" marR="46121" marT="0" marB="0"/>
                </a:tc>
                <a:tc gridSpan="2">
                  <a:txBody>
                    <a:bodyPr/>
                    <a:lstStyle/>
                    <a:p>
                      <a:pPr>
                        <a:lnSpc>
                          <a:spcPct val="115000"/>
                        </a:lnSpc>
                        <a:spcAft>
                          <a:spcPts val="0"/>
                        </a:spcAft>
                      </a:pPr>
                      <a:r>
                        <a:rPr lang="es-EC" sz="1100">
                          <a:effectLst/>
                        </a:rPr>
                        <a:t>25</a:t>
                      </a:r>
                      <a:endParaRPr lang="es-EC" sz="1050">
                        <a:effectLst/>
                        <a:latin typeface="Calibri"/>
                        <a:ea typeface="Calibri"/>
                        <a:cs typeface="Times New Roman"/>
                      </a:endParaRPr>
                    </a:p>
                  </a:txBody>
                  <a:tcPr marL="46121" marR="46121" marT="0" marB="0"/>
                </a:tc>
                <a:tc hMerge="1">
                  <a:txBody>
                    <a:bodyPr/>
                    <a:lstStyle/>
                    <a:p>
                      <a:endParaRPr lang="es-EC"/>
                    </a:p>
                  </a:txBody>
                  <a:tcPr/>
                </a:tc>
                <a:tc>
                  <a:txBody>
                    <a:bodyPr/>
                    <a:lstStyle/>
                    <a:p>
                      <a:pPr>
                        <a:lnSpc>
                          <a:spcPct val="115000"/>
                        </a:lnSpc>
                        <a:spcAft>
                          <a:spcPts val="0"/>
                        </a:spcAft>
                      </a:pPr>
                      <a:r>
                        <a:rPr lang="es-EC" sz="1100">
                          <a:effectLst/>
                        </a:rPr>
                        <a:t>25</a:t>
                      </a:r>
                      <a:endParaRPr lang="es-EC" sz="1050">
                        <a:effectLst/>
                        <a:latin typeface="Calibri"/>
                        <a:ea typeface="Calibri"/>
                        <a:cs typeface="Times New Roman"/>
                      </a:endParaRPr>
                    </a:p>
                  </a:txBody>
                  <a:tcPr marL="46121" marR="46121" marT="0" marB="0"/>
                </a:tc>
                <a:tc vMerge="1">
                  <a:txBody>
                    <a:bodyPr/>
                    <a:lstStyle/>
                    <a:p>
                      <a:endParaRPr lang="es-EC"/>
                    </a:p>
                  </a:txBody>
                  <a:tcPr/>
                </a:tc>
              </a:tr>
              <a:tr h="440441">
                <a:tc>
                  <a:txBody>
                    <a:bodyPr/>
                    <a:lstStyle/>
                    <a:p>
                      <a:pPr>
                        <a:lnSpc>
                          <a:spcPct val="115000"/>
                        </a:lnSpc>
                        <a:spcAft>
                          <a:spcPts val="0"/>
                        </a:spcAft>
                      </a:pPr>
                      <a:r>
                        <a:rPr lang="es-EC" sz="1100" dirty="0">
                          <a:effectLst/>
                        </a:rPr>
                        <a:t>Velocidad Alambre (WFS)</a:t>
                      </a:r>
                      <a:endParaRPr lang="es-EC" sz="1050" dirty="0">
                        <a:effectLst/>
                        <a:latin typeface="Calibri"/>
                        <a:ea typeface="Calibri"/>
                        <a:cs typeface="Times New Roman"/>
                      </a:endParaRPr>
                    </a:p>
                  </a:txBody>
                  <a:tcPr marL="46121" marR="46121" marT="0" marB="0"/>
                </a:tc>
                <a:tc gridSpan="2">
                  <a:txBody>
                    <a:bodyPr/>
                    <a:lstStyle/>
                    <a:p>
                      <a:pPr>
                        <a:lnSpc>
                          <a:spcPct val="115000"/>
                        </a:lnSpc>
                        <a:spcAft>
                          <a:spcPts val="0"/>
                        </a:spcAft>
                      </a:pPr>
                      <a:r>
                        <a:rPr lang="es-EC" sz="1100" dirty="0">
                          <a:effectLst/>
                        </a:rPr>
                        <a:t>230</a:t>
                      </a:r>
                      <a:endParaRPr lang="es-EC" sz="1050" dirty="0">
                        <a:effectLst/>
                        <a:latin typeface="Calibri"/>
                        <a:ea typeface="Calibri"/>
                        <a:cs typeface="Times New Roman"/>
                      </a:endParaRPr>
                    </a:p>
                  </a:txBody>
                  <a:tcPr marL="46121" marR="46121" marT="0" marB="0"/>
                </a:tc>
                <a:tc hMerge="1">
                  <a:txBody>
                    <a:bodyPr/>
                    <a:lstStyle/>
                    <a:p>
                      <a:endParaRPr lang="es-EC"/>
                    </a:p>
                  </a:txBody>
                  <a:tcPr/>
                </a:tc>
                <a:tc>
                  <a:txBody>
                    <a:bodyPr/>
                    <a:lstStyle/>
                    <a:p>
                      <a:pPr>
                        <a:lnSpc>
                          <a:spcPct val="115000"/>
                        </a:lnSpc>
                        <a:spcAft>
                          <a:spcPts val="0"/>
                        </a:spcAft>
                      </a:pPr>
                      <a:r>
                        <a:rPr lang="es-EC" sz="1100">
                          <a:effectLst/>
                        </a:rPr>
                        <a:t>245</a:t>
                      </a:r>
                      <a:endParaRPr lang="es-EC" sz="1050">
                        <a:effectLst/>
                        <a:latin typeface="Calibri"/>
                        <a:ea typeface="Calibri"/>
                        <a:cs typeface="Times New Roman"/>
                      </a:endParaRPr>
                    </a:p>
                  </a:txBody>
                  <a:tcPr marL="46121" marR="46121" marT="0" marB="0"/>
                </a:tc>
                <a:tc vMerge="1">
                  <a:txBody>
                    <a:bodyPr/>
                    <a:lstStyle/>
                    <a:p>
                      <a:endParaRPr lang="es-EC"/>
                    </a:p>
                  </a:txBody>
                  <a:tcPr/>
                </a:tc>
              </a:tr>
              <a:tr h="293628">
                <a:tc>
                  <a:txBody>
                    <a:bodyPr/>
                    <a:lstStyle/>
                    <a:p>
                      <a:pPr>
                        <a:lnSpc>
                          <a:spcPct val="115000"/>
                        </a:lnSpc>
                        <a:spcAft>
                          <a:spcPts val="0"/>
                        </a:spcAft>
                      </a:pPr>
                      <a:r>
                        <a:rPr lang="es-EC" sz="1100" dirty="0">
                          <a:effectLst/>
                        </a:rPr>
                        <a:t>Amperios  </a:t>
                      </a:r>
                      <a:endParaRPr lang="es-EC" sz="1050" dirty="0">
                        <a:effectLst/>
                        <a:latin typeface="Calibri"/>
                        <a:ea typeface="Calibri"/>
                        <a:cs typeface="Times New Roman"/>
                      </a:endParaRPr>
                    </a:p>
                  </a:txBody>
                  <a:tcPr marL="46121" marR="46121" marT="0" marB="0"/>
                </a:tc>
                <a:tc gridSpan="2">
                  <a:txBody>
                    <a:bodyPr/>
                    <a:lstStyle/>
                    <a:p>
                      <a:pPr>
                        <a:lnSpc>
                          <a:spcPct val="115000"/>
                        </a:lnSpc>
                        <a:spcAft>
                          <a:spcPts val="0"/>
                        </a:spcAft>
                      </a:pPr>
                      <a:r>
                        <a:rPr lang="es-EC" sz="1100" dirty="0">
                          <a:effectLst/>
                        </a:rPr>
                        <a:t>150</a:t>
                      </a:r>
                      <a:endParaRPr lang="es-EC" sz="1050" dirty="0">
                        <a:effectLst/>
                        <a:latin typeface="Calibri"/>
                        <a:ea typeface="Calibri"/>
                        <a:cs typeface="Times New Roman"/>
                      </a:endParaRPr>
                    </a:p>
                  </a:txBody>
                  <a:tcPr marL="46121" marR="46121" marT="0" marB="0"/>
                </a:tc>
                <a:tc hMerge="1">
                  <a:txBody>
                    <a:bodyPr/>
                    <a:lstStyle/>
                    <a:p>
                      <a:endParaRPr lang="es-EC"/>
                    </a:p>
                  </a:txBody>
                  <a:tcPr/>
                </a:tc>
                <a:tc>
                  <a:txBody>
                    <a:bodyPr/>
                    <a:lstStyle/>
                    <a:p>
                      <a:pPr>
                        <a:lnSpc>
                          <a:spcPct val="115000"/>
                        </a:lnSpc>
                        <a:spcAft>
                          <a:spcPts val="0"/>
                        </a:spcAft>
                      </a:pPr>
                      <a:r>
                        <a:rPr lang="es-EC" sz="1100">
                          <a:effectLst/>
                        </a:rPr>
                        <a:t>160</a:t>
                      </a:r>
                      <a:endParaRPr lang="es-EC" sz="1050">
                        <a:effectLst/>
                        <a:latin typeface="Calibri"/>
                        <a:ea typeface="Calibri"/>
                        <a:cs typeface="Times New Roman"/>
                      </a:endParaRPr>
                    </a:p>
                  </a:txBody>
                  <a:tcPr marL="46121" marR="46121" marT="0" marB="0"/>
                </a:tc>
                <a:tc vMerge="1">
                  <a:txBody>
                    <a:bodyPr/>
                    <a:lstStyle/>
                    <a:p>
                      <a:endParaRPr lang="es-EC"/>
                    </a:p>
                  </a:txBody>
                  <a:tcPr/>
                </a:tc>
              </a:tr>
              <a:tr h="440441">
                <a:tc>
                  <a:txBody>
                    <a:bodyPr/>
                    <a:lstStyle/>
                    <a:p>
                      <a:pPr>
                        <a:lnSpc>
                          <a:spcPct val="115000"/>
                        </a:lnSpc>
                        <a:spcAft>
                          <a:spcPts val="0"/>
                        </a:spcAft>
                      </a:pPr>
                      <a:r>
                        <a:rPr lang="es-EC" sz="1100" dirty="0">
                          <a:effectLst/>
                        </a:rPr>
                        <a:t>Velocidad soldeo  </a:t>
                      </a:r>
                      <a:endParaRPr lang="es-EC" sz="1050" dirty="0">
                        <a:effectLst/>
                        <a:latin typeface="Calibri"/>
                        <a:ea typeface="Calibri"/>
                        <a:cs typeface="Times New Roman"/>
                      </a:endParaRPr>
                    </a:p>
                  </a:txBody>
                  <a:tcPr marL="46121" marR="46121" marT="0" marB="0"/>
                </a:tc>
                <a:tc gridSpan="2">
                  <a:txBody>
                    <a:bodyPr/>
                    <a:lstStyle/>
                    <a:p>
                      <a:pPr>
                        <a:lnSpc>
                          <a:spcPct val="115000"/>
                        </a:lnSpc>
                        <a:spcAft>
                          <a:spcPts val="0"/>
                        </a:spcAft>
                      </a:pPr>
                      <a:r>
                        <a:rPr lang="es-EC" sz="1100" dirty="0">
                          <a:effectLst/>
                        </a:rPr>
                        <a:t>5IPM</a:t>
                      </a:r>
                      <a:endParaRPr lang="es-EC" sz="1050" dirty="0">
                        <a:effectLst/>
                        <a:latin typeface="Calibri"/>
                        <a:ea typeface="Calibri"/>
                        <a:cs typeface="Times New Roman"/>
                      </a:endParaRPr>
                    </a:p>
                  </a:txBody>
                  <a:tcPr marL="46121" marR="46121" marT="0" marB="0"/>
                </a:tc>
                <a:tc hMerge="1">
                  <a:txBody>
                    <a:bodyPr/>
                    <a:lstStyle/>
                    <a:p>
                      <a:endParaRPr lang="es-EC"/>
                    </a:p>
                  </a:txBody>
                  <a:tcPr/>
                </a:tc>
                <a:tc>
                  <a:txBody>
                    <a:bodyPr/>
                    <a:lstStyle/>
                    <a:p>
                      <a:pPr>
                        <a:lnSpc>
                          <a:spcPct val="115000"/>
                        </a:lnSpc>
                        <a:spcAft>
                          <a:spcPts val="0"/>
                        </a:spcAft>
                      </a:pPr>
                      <a:r>
                        <a:rPr lang="es-EC" sz="1100">
                          <a:effectLst/>
                        </a:rPr>
                        <a:t>5IPM</a:t>
                      </a:r>
                      <a:endParaRPr lang="es-EC" sz="1050">
                        <a:effectLst/>
                        <a:latin typeface="Calibri"/>
                        <a:ea typeface="Calibri"/>
                        <a:cs typeface="Times New Roman"/>
                      </a:endParaRPr>
                    </a:p>
                  </a:txBody>
                  <a:tcPr marL="46121" marR="46121" marT="0" marB="0"/>
                </a:tc>
                <a:tc vMerge="1">
                  <a:txBody>
                    <a:bodyPr/>
                    <a:lstStyle/>
                    <a:p>
                      <a:endParaRPr lang="es-EC"/>
                    </a:p>
                  </a:txBody>
                  <a:tcPr/>
                </a:tc>
              </a:tr>
              <a:tr h="146813">
                <a:tc>
                  <a:txBody>
                    <a:bodyPr/>
                    <a:lstStyle/>
                    <a:p>
                      <a:pPr>
                        <a:lnSpc>
                          <a:spcPct val="115000"/>
                        </a:lnSpc>
                        <a:spcAft>
                          <a:spcPts val="0"/>
                        </a:spcAft>
                      </a:pPr>
                      <a:r>
                        <a:rPr lang="es-EC" sz="1100">
                          <a:effectLst/>
                        </a:rPr>
                        <a:t>Flujo de Gas </a:t>
                      </a:r>
                      <a:endParaRPr lang="es-EC" sz="1050">
                        <a:effectLst/>
                        <a:latin typeface="Calibri"/>
                        <a:ea typeface="Calibri"/>
                        <a:cs typeface="Times New Roman"/>
                      </a:endParaRPr>
                    </a:p>
                  </a:txBody>
                  <a:tcPr marL="46121" marR="46121" marT="0" marB="0"/>
                </a:tc>
                <a:tc gridSpan="3">
                  <a:txBody>
                    <a:bodyPr/>
                    <a:lstStyle/>
                    <a:p>
                      <a:pPr>
                        <a:lnSpc>
                          <a:spcPct val="115000"/>
                        </a:lnSpc>
                        <a:spcAft>
                          <a:spcPts val="0"/>
                        </a:spcAft>
                      </a:pPr>
                      <a:r>
                        <a:rPr lang="es-EC" sz="1100" dirty="0">
                          <a:effectLst/>
                        </a:rPr>
                        <a:t>N/A</a:t>
                      </a:r>
                      <a:endParaRPr lang="es-EC" sz="1050" dirty="0">
                        <a:effectLst/>
                        <a:latin typeface="Calibri"/>
                        <a:ea typeface="Calibri"/>
                        <a:cs typeface="Times New Roman"/>
                      </a:endParaRPr>
                    </a:p>
                  </a:txBody>
                  <a:tcPr marL="46121" marR="46121" marT="0" marB="0"/>
                </a:tc>
                <a:tc hMerge="1">
                  <a:txBody>
                    <a:bodyPr/>
                    <a:lstStyle/>
                    <a:p>
                      <a:endParaRPr lang="es-EC"/>
                    </a:p>
                  </a:txBody>
                  <a:tcPr/>
                </a:tc>
                <a:tc hMerge="1">
                  <a:txBody>
                    <a:bodyPr/>
                    <a:lstStyle/>
                    <a:p>
                      <a:endParaRPr lang="es-EC"/>
                    </a:p>
                  </a:txBody>
                  <a:tcPr/>
                </a:tc>
                <a:tc vMerge="1">
                  <a:txBody>
                    <a:bodyPr/>
                    <a:lstStyle/>
                    <a:p>
                      <a:endParaRPr lang="es-EC"/>
                    </a:p>
                  </a:txBody>
                  <a:tcPr/>
                </a:tc>
              </a:tr>
              <a:tr h="440441">
                <a:tc>
                  <a:txBody>
                    <a:bodyPr/>
                    <a:lstStyle/>
                    <a:p>
                      <a:pPr>
                        <a:lnSpc>
                          <a:spcPct val="115000"/>
                        </a:lnSpc>
                        <a:spcAft>
                          <a:spcPts val="0"/>
                        </a:spcAft>
                      </a:pPr>
                      <a:r>
                        <a:rPr lang="es-EC" sz="1100" dirty="0">
                          <a:effectLst/>
                        </a:rPr>
                        <a:t>Extensión electrodo </a:t>
                      </a:r>
                      <a:endParaRPr lang="es-EC" sz="1050" dirty="0">
                        <a:effectLst/>
                        <a:latin typeface="Calibri"/>
                        <a:ea typeface="Calibri"/>
                        <a:cs typeface="Times New Roman"/>
                      </a:endParaRPr>
                    </a:p>
                  </a:txBody>
                  <a:tcPr marL="46121" marR="46121" marT="0" marB="0"/>
                </a:tc>
                <a:tc gridSpan="2">
                  <a:txBody>
                    <a:bodyPr/>
                    <a:lstStyle/>
                    <a:p>
                      <a:pPr>
                        <a:lnSpc>
                          <a:spcPct val="115000"/>
                        </a:lnSpc>
                        <a:spcAft>
                          <a:spcPts val="0"/>
                        </a:spcAft>
                      </a:pPr>
                      <a:r>
                        <a:rPr lang="es-EC" sz="1100" dirty="0">
                          <a:effectLst/>
                        </a:rPr>
                        <a:t>10mm</a:t>
                      </a:r>
                      <a:endParaRPr lang="es-EC" sz="1050" dirty="0">
                        <a:effectLst/>
                        <a:latin typeface="Calibri"/>
                        <a:ea typeface="Calibri"/>
                        <a:cs typeface="Times New Roman"/>
                      </a:endParaRPr>
                    </a:p>
                  </a:txBody>
                  <a:tcPr marL="46121" marR="46121" marT="0" marB="0"/>
                </a:tc>
                <a:tc hMerge="1">
                  <a:txBody>
                    <a:bodyPr/>
                    <a:lstStyle/>
                    <a:p>
                      <a:endParaRPr lang="es-EC"/>
                    </a:p>
                  </a:txBody>
                  <a:tcPr/>
                </a:tc>
                <a:tc>
                  <a:txBody>
                    <a:bodyPr/>
                    <a:lstStyle/>
                    <a:p>
                      <a:pPr>
                        <a:lnSpc>
                          <a:spcPct val="115000"/>
                        </a:lnSpc>
                        <a:spcAft>
                          <a:spcPts val="0"/>
                        </a:spcAft>
                      </a:pPr>
                      <a:r>
                        <a:rPr lang="es-EC" sz="1100">
                          <a:effectLst/>
                        </a:rPr>
                        <a:t>10mm</a:t>
                      </a:r>
                      <a:endParaRPr lang="es-EC" sz="1050">
                        <a:effectLst/>
                        <a:latin typeface="Calibri"/>
                        <a:ea typeface="Calibri"/>
                        <a:cs typeface="Times New Roman"/>
                      </a:endParaRPr>
                    </a:p>
                  </a:txBody>
                  <a:tcPr marL="46121" marR="46121" marT="0" marB="0"/>
                </a:tc>
                <a:tc vMerge="1">
                  <a:txBody>
                    <a:bodyPr/>
                    <a:lstStyle/>
                    <a:p>
                      <a:endParaRPr lang="es-EC"/>
                    </a:p>
                  </a:txBody>
                  <a:tcPr/>
                </a:tc>
              </a:tr>
              <a:tr h="357670">
                <a:tc>
                  <a:txBody>
                    <a:bodyPr/>
                    <a:lstStyle/>
                    <a:p>
                      <a:pPr>
                        <a:lnSpc>
                          <a:spcPct val="115000"/>
                        </a:lnSpc>
                        <a:spcAft>
                          <a:spcPts val="0"/>
                        </a:spcAft>
                      </a:pPr>
                      <a:r>
                        <a:rPr lang="es-EC" sz="1100">
                          <a:effectLst/>
                        </a:rPr>
                        <a:t>Aporte Térmico </a:t>
                      </a:r>
                      <a:endParaRPr lang="es-EC" sz="1050">
                        <a:effectLst/>
                        <a:latin typeface="Calibri"/>
                        <a:ea typeface="Calibri"/>
                        <a:cs typeface="Times New Roman"/>
                      </a:endParaRPr>
                    </a:p>
                  </a:txBody>
                  <a:tcPr marL="46121" marR="46121" marT="0" marB="0"/>
                </a:tc>
                <a:tc gridSpan="2">
                  <a:txBody>
                    <a:bodyPr/>
                    <a:lstStyle/>
                    <a:p>
                      <a:pPr>
                        <a:lnSpc>
                          <a:spcPct val="115000"/>
                        </a:lnSpc>
                        <a:spcAft>
                          <a:spcPts val="0"/>
                        </a:spcAft>
                      </a:pPr>
                      <a:r>
                        <a:rPr lang="es-EC" sz="1100" dirty="0">
                          <a:effectLst/>
                        </a:rPr>
                        <a:t>45000 J/in</a:t>
                      </a:r>
                      <a:endParaRPr lang="es-EC" sz="1050" dirty="0">
                        <a:effectLst/>
                        <a:latin typeface="Calibri"/>
                        <a:ea typeface="Calibri"/>
                        <a:cs typeface="Times New Roman"/>
                      </a:endParaRPr>
                    </a:p>
                  </a:txBody>
                  <a:tcPr marL="46121" marR="46121" marT="0" marB="0"/>
                </a:tc>
                <a:tc hMerge="1">
                  <a:txBody>
                    <a:bodyPr/>
                    <a:lstStyle/>
                    <a:p>
                      <a:endParaRPr lang="es-EC"/>
                    </a:p>
                  </a:txBody>
                  <a:tcPr/>
                </a:tc>
                <a:tc>
                  <a:txBody>
                    <a:bodyPr/>
                    <a:lstStyle/>
                    <a:p>
                      <a:pPr>
                        <a:lnSpc>
                          <a:spcPct val="115000"/>
                        </a:lnSpc>
                        <a:spcAft>
                          <a:spcPts val="0"/>
                        </a:spcAft>
                      </a:pPr>
                      <a:r>
                        <a:rPr lang="es-EC" sz="1100">
                          <a:effectLst/>
                        </a:rPr>
                        <a:t>48000 J/in</a:t>
                      </a:r>
                      <a:endParaRPr lang="es-EC" sz="1050">
                        <a:effectLst/>
                        <a:latin typeface="Calibri"/>
                        <a:ea typeface="Calibri"/>
                        <a:cs typeface="Times New Roman"/>
                      </a:endParaRPr>
                    </a:p>
                  </a:txBody>
                  <a:tcPr marL="46121" marR="46121" marT="0" marB="0"/>
                </a:tc>
                <a:tc vMerge="1">
                  <a:txBody>
                    <a:bodyPr/>
                    <a:lstStyle/>
                    <a:p>
                      <a:endParaRPr lang="es-EC"/>
                    </a:p>
                  </a:txBody>
                  <a:tcPr/>
                </a:tc>
              </a:tr>
              <a:tr h="440441">
                <a:tc>
                  <a:txBody>
                    <a:bodyPr/>
                    <a:lstStyle/>
                    <a:p>
                      <a:pPr>
                        <a:lnSpc>
                          <a:spcPct val="115000"/>
                        </a:lnSpc>
                        <a:spcAft>
                          <a:spcPts val="0"/>
                        </a:spcAft>
                      </a:pPr>
                      <a:r>
                        <a:rPr lang="es-EC" sz="1100">
                          <a:effectLst/>
                        </a:rPr>
                        <a:t>SOLDADURA </a:t>
                      </a:r>
                      <a:endParaRPr lang="es-EC" sz="1050">
                        <a:effectLst/>
                        <a:latin typeface="Calibri"/>
                        <a:ea typeface="Calibri"/>
                        <a:cs typeface="Times New Roman"/>
                      </a:endParaRPr>
                    </a:p>
                  </a:txBody>
                  <a:tcPr marL="46121" marR="46121" marT="0" marB="0"/>
                </a:tc>
                <a:tc gridSpan="2">
                  <a:txBody>
                    <a:bodyPr/>
                    <a:lstStyle/>
                    <a:p>
                      <a:pPr>
                        <a:lnSpc>
                          <a:spcPct val="115000"/>
                        </a:lnSpc>
                        <a:spcAft>
                          <a:spcPts val="0"/>
                        </a:spcAft>
                      </a:pPr>
                      <a:r>
                        <a:rPr lang="es-EC" sz="1100" dirty="0">
                          <a:effectLst/>
                        </a:rPr>
                        <a:t>6-3-12</a:t>
                      </a:r>
                      <a:endParaRPr lang="es-EC" sz="1050" dirty="0">
                        <a:effectLst/>
                        <a:latin typeface="Calibri"/>
                        <a:ea typeface="Calibri"/>
                        <a:cs typeface="Times New Roman"/>
                      </a:endParaRPr>
                    </a:p>
                  </a:txBody>
                  <a:tcPr marL="46121" marR="46121" marT="0" marB="0"/>
                </a:tc>
                <a:tc hMerge="1">
                  <a:txBody>
                    <a:bodyPr/>
                    <a:lstStyle/>
                    <a:p>
                      <a:endParaRPr lang="es-EC"/>
                    </a:p>
                  </a:txBody>
                  <a:tcPr/>
                </a:tc>
                <a:tc>
                  <a:txBody>
                    <a:bodyPr/>
                    <a:lstStyle/>
                    <a:p>
                      <a:pPr>
                        <a:lnSpc>
                          <a:spcPct val="115000"/>
                        </a:lnSpc>
                        <a:spcAft>
                          <a:spcPts val="0"/>
                        </a:spcAft>
                      </a:pPr>
                      <a:r>
                        <a:rPr lang="es-EC" sz="1100" dirty="0">
                          <a:effectLst/>
                        </a:rPr>
                        <a:t>6-9-12</a:t>
                      </a:r>
                      <a:endParaRPr lang="es-EC" sz="1050" dirty="0">
                        <a:effectLst/>
                        <a:latin typeface="Calibri"/>
                        <a:ea typeface="Calibri"/>
                        <a:cs typeface="Times New Roman"/>
                      </a:endParaRPr>
                    </a:p>
                  </a:txBody>
                  <a:tcPr marL="46121" marR="46121" marT="0" marB="0"/>
                </a:tc>
                <a:tc vMerge="1">
                  <a:txBody>
                    <a:bodyPr/>
                    <a:lstStyle/>
                    <a:p>
                      <a:endParaRPr lang="es-EC"/>
                    </a:p>
                  </a:txBody>
                  <a:tcPr/>
                </a:tc>
              </a:tr>
            </a:tbl>
          </a:graphicData>
        </a:graphic>
      </p:graphicFrame>
      <p:sp>
        <p:nvSpPr>
          <p:cNvPr id="4" name="3 CuadroTexto"/>
          <p:cNvSpPr txBox="1"/>
          <p:nvPr/>
        </p:nvSpPr>
        <p:spPr>
          <a:xfrm>
            <a:off x="4111753" y="548680"/>
            <a:ext cx="1438664" cy="461665"/>
          </a:xfrm>
          <a:prstGeom prst="rect">
            <a:avLst/>
          </a:prstGeom>
          <a:noFill/>
        </p:spPr>
        <p:txBody>
          <a:bodyPr wrap="none" rtlCol="0">
            <a:spAutoFit/>
          </a:bodyPr>
          <a:lstStyle/>
          <a:p>
            <a:r>
              <a:rPr lang="es-EC" sz="2400" b="1" dirty="0" smtClean="0"/>
              <a:t>Ensayo 3 </a:t>
            </a:r>
            <a:endParaRPr lang="es-EC" sz="2400" dirty="0"/>
          </a:p>
        </p:txBody>
      </p:sp>
      <p:pic>
        <p:nvPicPr>
          <p:cNvPr id="18433" name="0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1633" y="2924944"/>
            <a:ext cx="1080120" cy="965495"/>
          </a:xfrm>
          <a:prstGeom prst="rect">
            <a:avLst/>
          </a:prstGeom>
          <a:noFill/>
          <a:extLst>
            <a:ext uri="{909E8E84-426E-40DD-AFC4-6F175D3DCCD1}">
              <a14:hiddenFill xmlns:a14="http://schemas.microsoft.com/office/drawing/2010/main">
                <a:solidFill>
                  <a:srgbClr val="FFFFFF"/>
                </a:solidFill>
              </a14:hiddenFill>
            </a:ext>
          </a:extLst>
        </p:spPr>
      </p:pic>
      <p:pic>
        <p:nvPicPr>
          <p:cNvPr id="6" name="0 Imagen"/>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10386" t="24622" r="5377" b="30639"/>
          <a:stretch/>
        </p:blipFill>
        <p:spPr bwMode="auto">
          <a:xfrm>
            <a:off x="5436096" y="1626870"/>
            <a:ext cx="2849245" cy="1201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7" name="0 Imagen"/>
          <p:cNvPicPr/>
          <p:nvPr/>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t="26900" b="7111"/>
          <a:stretch/>
        </p:blipFill>
        <p:spPr bwMode="auto">
          <a:xfrm>
            <a:off x="5436096" y="2943086"/>
            <a:ext cx="2860040" cy="13500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8" name="0 Imagen"/>
          <p:cNvPicPr/>
          <p:nvPr/>
        </p:nvPicPr>
        <p:blipFill rotWithShape="1">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l="5806" t="7547" b="46202"/>
          <a:stretch/>
        </p:blipFill>
        <p:spPr bwMode="auto">
          <a:xfrm>
            <a:off x="5010963" y="4509120"/>
            <a:ext cx="3710305" cy="13925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509439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 general </a:t>
            </a:r>
            <a:endParaRPr lang="es-EC" dirty="0"/>
          </a:p>
        </p:txBody>
      </p:sp>
      <p:sp>
        <p:nvSpPr>
          <p:cNvPr id="3" name="2 Marcador de contenido"/>
          <p:cNvSpPr>
            <a:spLocks noGrp="1"/>
          </p:cNvSpPr>
          <p:nvPr>
            <p:ph idx="1"/>
          </p:nvPr>
        </p:nvSpPr>
        <p:spPr>
          <a:xfrm>
            <a:off x="304800" y="2204864"/>
            <a:ext cx="8686800" cy="3875261"/>
          </a:xfrm>
        </p:spPr>
        <p:txBody>
          <a:bodyPr/>
          <a:lstStyle/>
          <a:p>
            <a:pPr algn="just">
              <a:buFont typeface="Wingdings" pitchFamily="2" charset="2"/>
              <a:buChar char="q"/>
            </a:pPr>
            <a:r>
              <a:rPr lang="es-EC" dirty="0"/>
              <a:t>Diseñar y construir un prototipo de cabezal  para soldadura orbital automatizada con el proceso FCAW para ejecutar un pase de raíz sano  en tuberías de 8 pulgadas </a:t>
            </a:r>
            <a:r>
              <a:rPr lang="es-EC" dirty="0" smtClean="0"/>
              <a:t>STD.</a:t>
            </a:r>
            <a:endParaRPr lang="es-EC" dirty="0"/>
          </a:p>
        </p:txBody>
      </p:sp>
    </p:spTree>
    <p:extLst>
      <p:ext uri="{BB962C8B-B14F-4D97-AF65-F5344CB8AC3E}">
        <p14:creationId xmlns:p14="http://schemas.microsoft.com/office/powerpoint/2010/main" val="17449601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Inspección visual de soldaduras</a:t>
            </a:r>
            <a:endParaRPr lang="es-EC" dirty="0"/>
          </a:p>
        </p:txBody>
      </p:sp>
      <p:sp>
        <p:nvSpPr>
          <p:cNvPr id="3" name="2 Marcador de contenido"/>
          <p:cNvSpPr>
            <a:spLocks noGrp="1"/>
          </p:cNvSpPr>
          <p:nvPr>
            <p:ph idx="1"/>
          </p:nvPr>
        </p:nvSpPr>
        <p:spPr/>
        <p:txBody>
          <a:bodyPr>
            <a:normAutofit/>
          </a:bodyPr>
          <a:lstStyle/>
          <a:p>
            <a:pPr algn="just"/>
            <a:r>
              <a:rPr lang="es-EC" sz="2000" dirty="0"/>
              <a:t>La inspección visual es uno de los métodos de ensayos no </a:t>
            </a:r>
            <a:r>
              <a:rPr lang="es-EC" sz="2000" dirty="0" smtClean="0"/>
              <a:t>destructivos; permite </a:t>
            </a:r>
            <a:r>
              <a:rPr lang="es-EC" sz="2000" dirty="0"/>
              <a:t>verificar si el cordón realizado es apropiado para el desarrollo del proceso. </a:t>
            </a:r>
          </a:p>
          <a:p>
            <a:pPr algn="just"/>
            <a:r>
              <a:rPr lang="es-EC" sz="2000" dirty="0"/>
              <a:t>La soldadura debe estar libre de grietas, mordeduras, penetración inadecuada y quemones, y debe presentar apariencia de limpieza y destreza en su ejecución. </a:t>
            </a:r>
          </a:p>
          <a:p>
            <a:endParaRPr lang="es-EC" dirty="0"/>
          </a:p>
          <a:p>
            <a:endParaRPr lang="es-EC"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005064"/>
            <a:ext cx="24669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0 Imagen"/>
          <p:cNvPicPr/>
          <p:nvPr/>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30626" t="23502" r="24759" b="33640"/>
          <a:stretch/>
        </p:blipFill>
        <p:spPr bwMode="auto">
          <a:xfrm>
            <a:off x="5652120" y="3972272"/>
            <a:ext cx="1649730" cy="21126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170597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1720" y="3068960"/>
            <a:ext cx="5563344" cy="838200"/>
          </a:xfrm>
        </p:spPr>
        <p:txBody>
          <a:bodyPr/>
          <a:lstStyle/>
          <a:p>
            <a:r>
              <a:rPr lang="es-EC" dirty="0" smtClean="0"/>
              <a:t>ANALISIS DE RESULTADOS </a:t>
            </a:r>
            <a:endParaRPr lang="es-EC" dirty="0"/>
          </a:p>
        </p:txBody>
      </p:sp>
    </p:spTree>
    <p:extLst>
      <p:ext uri="{BB962C8B-B14F-4D97-AF65-F5344CB8AC3E}">
        <p14:creationId xmlns:p14="http://schemas.microsoft.com/office/powerpoint/2010/main" val="422910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412776"/>
            <a:ext cx="8686800" cy="4525963"/>
          </a:xfrm>
        </p:spPr>
        <p:txBody>
          <a:bodyPr/>
          <a:lstStyle/>
          <a:p>
            <a:pPr algn="just"/>
            <a:r>
              <a:rPr lang="es-EC" sz="2000" dirty="0"/>
              <a:t>Para especificar un tipo de discontinuidad o defecto después de la evaluación sobre el cordón de soldadura, se ha considerado el valor nominal del primer pase de raíz especificado en el procedimiento de soldadura, y los criterios en base a lo que especifica el código y en base a lo que especifica el procedimiento de inspección visual, el cual contiene los criterios de evaluación.</a:t>
            </a:r>
          </a:p>
          <a:p>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val="3145798563"/>
              </p:ext>
            </p:extLst>
          </p:nvPr>
        </p:nvGraphicFramePr>
        <p:xfrm>
          <a:off x="827584" y="3429000"/>
          <a:ext cx="4248472" cy="3120390"/>
        </p:xfrm>
        <a:graphic>
          <a:graphicData uri="http://schemas.openxmlformats.org/drawingml/2006/table">
            <a:tbl>
              <a:tblPr firstRow="1" firstCol="1" bandRow="1">
                <a:tableStyleId>{5C22544A-7EE6-4342-B048-85BDC9FD1C3A}</a:tableStyleId>
              </a:tblPr>
              <a:tblGrid>
                <a:gridCol w="2083973"/>
                <a:gridCol w="2164499"/>
              </a:tblGrid>
              <a:tr h="221563">
                <a:tc gridSpan="2">
                  <a:txBody>
                    <a:bodyPr/>
                    <a:lstStyle/>
                    <a:p>
                      <a:pPr algn="ctr">
                        <a:lnSpc>
                          <a:spcPct val="150000"/>
                        </a:lnSpc>
                        <a:spcAft>
                          <a:spcPts val="0"/>
                        </a:spcAft>
                      </a:pPr>
                      <a:r>
                        <a:rPr lang="es-EC" sz="1050" dirty="0">
                          <a:effectLst/>
                        </a:rPr>
                        <a:t>Tabla 4.- Máximas dimensiones de Mordeduras, API 1104 </a:t>
                      </a:r>
                      <a:endParaRPr lang="es-EC" sz="1050" dirty="0">
                        <a:effectLst/>
                        <a:latin typeface="Calibri"/>
                        <a:ea typeface="Calibri"/>
                        <a:cs typeface="Times New Roman"/>
                      </a:endParaRPr>
                    </a:p>
                  </a:txBody>
                  <a:tcPr marL="68580" marR="68580" marT="0" marB="0"/>
                </a:tc>
                <a:tc hMerge="1">
                  <a:txBody>
                    <a:bodyPr/>
                    <a:lstStyle/>
                    <a:p>
                      <a:endParaRPr lang="es-EC"/>
                    </a:p>
                  </a:txBody>
                  <a:tcPr/>
                </a:tc>
              </a:tr>
              <a:tr h="221563">
                <a:tc>
                  <a:txBody>
                    <a:bodyPr/>
                    <a:lstStyle/>
                    <a:p>
                      <a:pPr algn="ctr">
                        <a:lnSpc>
                          <a:spcPct val="150000"/>
                        </a:lnSpc>
                        <a:spcAft>
                          <a:spcPts val="0"/>
                        </a:spcAft>
                      </a:pPr>
                      <a:r>
                        <a:rPr lang="es-EC" sz="1050" dirty="0">
                          <a:effectLst/>
                        </a:rPr>
                        <a:t>Profundidad</a:t>
                      </a:r>
                      <a:endParaRPr lang="es-EC" sz="1050" dirty="0">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050">
                          <a:effectLst/>
                        </a:rPr>
                        <a:t>Longitud</a:t>
                      </a:r>
                      <a:endParaRPr lang="es-EC" sz="1050">
                        <a:effectLst/>
                        <a:latin typeface="Calibri"/>
                        <a:ea typeface="Calibri"/>
                        <a:cs typeface="Times New Roman"/>
                      </a:endParaRPr>
                    </a:p>
                  </a:txBody>
                  <a:tcPr marL="68580" marR="68580" marT="0" marB="0"/>
                </a:tc>
              </a:tr>
              <a:tr h="664689">
                <a:tc>
                  <a:txBody>
                    <a:bodyPr/>
                    <a:lstStyle/>
                    <a:p>
                      <a:pPr algn="just">
                        <a:lnSpc>
                          <a:spcPct val="150000"/>
                        </a:lnSpc>
                        <a:spcAft>
                          <a:spcPts val="0"/>
                        </a:spcAft>
                      </a:pPr>
                      <a:r>
                        <a:rPr lang="es-EC" sz="1050" dirty="0">
                          <a:effectLst/>
                        </a:rPr>
                        <a:t>&gt; 0.031 pulgada (0,8 mm) o &gt; 12,5% del espesor de pared, cualquiera sea menor.</a:t>
                      </a:r>
                      <a:endParaRPr lang="es-EC" sz="105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050" dirty="0">
                          <a:effectLst/>
                        </a:rPr>
                        <a:t>No Aceptable.</a:t>
                      </a:r>
                      <a:endParaRPr lang="es-EC" sz="1050" dirty="0">
                        <a:effectLst/>
                        <a:latin typeface="Calibri"/>
                        <a:ea typeface="Calibri"/>
                        <a:cs typeface="Times New Roman"/>
                      </a:endParaRPr>
                    </a:p>
                  </a:txBody>
                  <a:tcPr marL="68580" marR="68580" marT="0" marB="0"/>
                </a:tc>
              </a:tr>
              <a:tr h="1107815">
                <a:tc>
                  <a:txBody>
                    <a:bodyPr/>
                    <a:lstStyle/>
                    <a:p>
                      <a:pPr algn="just">
                        <a:lnSpc>
                          <a:spcPct val="150000"/>
                        </a:lnSpc>
                        <a:spcAft>
                          <a:spcPts val="0"/>
                        </a:spcAft>
                      </a:pPr>
                      <a:r>
                        <a:rPr lang="es-EC" sz="1050">
                          <a:effectLst/>
                        </a:rPr>
                        <a:t>&gt; 0.016 pulgada (0,4 mm) pero ≤ 0,031 pulgada (0,8 mm) o &gt; 6% pero ≤ 12,5% del espesor de la tubería, cualquiera sea menor. </a:t>
                      </a:r>
                      <a:endParaRPr lang="es-EC" sz="105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050" dirty="0">
                          <a:effectLst/>
                        </a:rPr>
                        <a:t>2 pulgadas (50 mm) en una longitud continua de soldadura de 12 pulgadas (300 mm) o 1/6 de la longitud de soldadura, cualquiera sea menor.</a:t>
                      </a:r>
                      <a:endParaRPr lang="es-EC" sz="1050" dirty="0">
                        <a:effectLst/>
                        <a:latin typeface="Calibri"/>
                        <a:ea typeface="Calibri"/>
                        <a:cs typeface="Times New Roman"/>
                      </a:endParaRPr>
                    </a:p>
                  </a:txBody>
                  <a:tcPr marL="68580" marR="68580" marT="0" marB="0"/>
                </a:tc>
              </a:tr>
              <a:tr h="664689">
                <a:tc>
                  <a:txBody>
                    <a:bodyPr/>
                    <a:lstStyle/>
                    <a:p>
                      <a:pPr algn="just">
                        <a:lnSpc>
                          <a:spcPct val="150000"/>
                        </a:lnSpc>
                        <a:spcAft>
                          <a:spcPts val="0"/>
                        </a:spcAft>
                      </a:pPr>
                      <a:r>
                        <a:rPr lang="es-EC" sz="1050" dirty="0">
                          <a:effectLst/>
                        </a:rPr>
                        <a:t>≤ 0.016 pulgada (0,4 mm) o 6% del espesor de pared de tubería, cualquiera sea menor. </a:t>
                      </a:r>
                      <a:endParaRPr lang="es-EC" sz="1050" dirty="0">
                        <a:effectLst/>
                        <a:latin typeface="Calibri"/>
                        <a:ea typeface="Calibri"/>
                        <a:cs typeface="Times New Roman"/>
                      </a:endParaRPr>
                    </a:p>
                  </a:txBody>
                  <a:tcPr marL="68580" marR="68580" marT="0" marB="0"/>
                </a:tc>
                <a:tc>
                  <a:txBody>
                    <a:bodyPr/>
                    <a:lstStyle/>
                    <a:p>
                      <a:pPr algn="just">
                        <a:lnSpc>
                          <a:spcPct val="150000"/>
                        </a:lnSpc>
                        <a:spcAft>
                          <a:spcPts val="0"/>
                        </a:spcAft>
                      </a:pPr>
                      <a:r>
                        <a:rPr lang="es-EC" sz="1050" dirty="0">
                          <a:effectLst/>
                        </a:rPr>
                        <a:t>Aceptable, sin importar su longitud.</a:t>
                      </a:r>
                      <a:endParaRPr lang="es-EC" sz="1050" dirty="0">
                        <a:effectLst/>
                        <a:latin typeface="Calibri"/>
                        <a:ea typeface="Calibri"/>
                        <a:cs typeface="Times New Roman"/>
                      </a:endParaRPr>
                    </a:p>
                  </a:txBody>
                  <a:tcPr marL="68580" marR="68580" marT="0" marB="0"/>
                </a:tc>
              </a:tr>
            </a:tbl>
          </a:graphicData>
        </a:graphic>
      </p:graphicFrame>
      <p:pic>
        <p:nvPicPr>
          <p:cNvPr id="6" name="5 Imagen"/>
          <p:cNvPicPr/>
          <p:nvPr/>
        </p:nvPicPr>
        <p:blipFill rotWithShape="1">
          <a:blip r:embed="rId2"/>
          <a:srcRect l="26555" t="34202" r="19048" b="20191"/>
          <a:stretch/>
        </p:blipFill>
        <p:spPr bwMode="auto">
          <a:xfrm>
            <a:off x="6300192" y="4437112"/>
            <a:ext cx="1944216" cy="1008112"/>
          </a:xfrm>
          <a:prstGeom prst="rect">
            <a:avLst/>
          </a:prstGeom>
          <a:ln>
            <a:noFill/>
          </a:ln>
          <a:extLst>
            <a:ext uri="{53640926-AAD7-44D8-BBD7-CCE9431645EC}">
              <a14:shadowObscured xmlns:a14="http://schemas.microsoft.com/office/drawing/2010/main"/>
            </a:ext>
          </a:extLst>
        </p:spPr>
      </p:pic>
      <p:sp>
        <p:nvSpPr>
          <p:cNvPr id="7" name="6 CuadroTexto"/>
          <p:cNvSpPr txBox="1"/>
          <p:nvPr/>
        </p:nvSpPr>
        <p:spPr>
          <a:xfrm>
            <a:off x="3086876" y="598596"/>
            <a:ext cx="3213316" cy="461665"/>
          </a:xfrm>
          <a:prstGeom prst="rect">
            <a:avLst/>
          </a:prstGeom>
          <a:noFill/>
        </p:spPr>
        <p:txBody>
          <a:bodyPr wrap="none" rtlCol="0">
            <a:spAutoFit/>
          </a:bodyPr>
          <a:lstStyle/>
          <a:p>
            <a:r>
              <a:rPr lang="es-EC" sz="2400" b="1" dirty="0" smtClean="0"/>
              <a:t>Criterios de evaluación </a:t>
            </a:r>
            <a:endParaRPr lang="es-EC" sz="2400" b="1" dirty="0"/>
          </a:p>
        </p:txBody>
      </p:sp>
    </p:spTree>
    <p:extLst>
      <p:ext uri="{BB962C8B-B14F-4D97-AF65-F5344CB8AC3E}">
        <p14:creationId xmlns:p14="http://schemas.microsoft.com/office/powerpoint/2010/main" val="21054130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045036807"/>
              </p:ext>
            </p:extLst>
          </p:nvPr>
        </p:nvGraphicFramePr>
        <p:xfrm>
          <a:off x="29891" y="1010345"/>
          <a:ext cx="5040559" cy="3446647"/>
        </p:xfrm>
        <a:graphic>
          <a:graphicData uri="http://schemas.openxmlformats.org/drawingml/2006/table">
            <a:tbl>
              <a:tblPr firstRow="1" firstCol="1" bandRow="1">
                <a:tableStyleId>{5C22544A-7EE6-4342-B048-85BDC9FD1C3A}</a:tableStyleId>
              </a:tblPr>
              <a:tblGrid>
                <a:gridCol w="560062"/>
                <a:gridCol w="560062"/>
                <a:gridCol w="480054"/>
                <a:gridCol w="560062"/>
                <a:gridCol w="640071"/>
                <a:gridCol w="560062"/>
                <a:gridCol w="1680186"/>
              </a:tblGrid>
              <a:tr h="160832">
                <a:tc gridSpan="7">
                  <a:txBody>
                    <a:bodyPr/>
                    <a:lstStyle/>
                    <a:p>
                      <a:pPr algn="ctr">
                        <a:lnSpc>
                          <a:spcPct val="115000"/>
                        </a:lnSpc>
                        <a:spcAft>
                          <a:spcPts val="0"/>
                        </a:spcAft>
                      </a:pPr>
                      <a:r>
                        <a:rPr lang="es-EC" sz="1050" dirty="0">
                          <a:effectLst/>
                        </a:rPr>
                        <a:t>Posición Ascendente 6-3-12 / 6-9-12</a:t>
                      </a:r>
                      <a:endParaRPr lang="es-EC" sz="1050" dirty="0">
                        <a:solidFill>
                          <a:srgbClr val="31849B"/>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755876">
                <a:tc>
                  <a:txBody>
                    <a:bodyPr/>
                    <a:lstStyle/>
                    <a:p>
                      <a:pPr algn="just">
                        <a:lnSpc>
                          <a:spcPct val="115000"/>
                        </a:lnSpc>
                        <a:spcAft>
                          <a:spcPts val="0"/>
                        </a:spcAft>
                      </a:pPr>
                      <a:r>
                        <a:rPr lang="es-EC" sz="1050">
                          <a:effectLst/>
                        </a:rPr>
                        <a:t>N° Prueba</a:t>
                      </a:r>
                      <a:endParaRPr lang="es-EC" sz="1050">
                        <a:solidFill>
                          <a:srgbClr val="31849B"/>
                        </a:solidFill>
                        <a:effectLst/>
                        <a:latin typeface="Calibri"/>
                        <a:ea typeface="Calibri"/>
                        <a:cs typeface="Times New Roman"/>
                      </a:endParaRPr>
                    </a:p>
                  </a:txBody>
                  <a:tcPr marL="68580" marR="68580" marT="0" marB="0"/>
                </a:tc>
                <a:tc>
                  <a:txBody>
                    <a:bodyPr/>
                    <a:lstStyle/>
                    <a:p>
                      <a:pPr marL="71755" marR="71755" algn="just">
                        <a:lnSpc>
                          <a:spcPct val="115000"/>
                        </a:lnSpc>
                        <a:spcAft>
                          <a:spcPts val="0"/>
                        </a:spcAft>
                      </a:pPr>
                      <a:r>
                        <a:rPr lang="es-EC" sz="1050">
                          <a:effectLst/>
                        </a:rPr>
                        <a:t>Voltaje </a:t>
                      </a:r>
                      <a:endParaRPr lang="es-EC" sz="1050">
                        <a:solidFill>
                          <a:srgbClr val="31849B"/>
                        </a:solidFill>
                        <a:effectLst/>
                        <a:latin typeface="Calibri"/>
                        <a:ea typeface="Calibri"/>
                        <a:cs typeface="Times New Roman"/>
                      </a:endParaRPr>
                    </a:p>
                  </a:txBody>
                  <a:tcPr marL="68580" marR="68580" marT="0" marB="0" vert="vert270"/>
                </a:tc>
                <a:tc>
                  <a:txBody>
                    <a:bodyPr/>
                    <a:lstStyle/>
                    <a:p>
                      <a:pPr marL="71755" marR="71755" algn="just">
                        <a:lnSpc>
                          <a:spcPct val="115000"/>
                        </a:lnSpc>
                        <a:spcAft>
                          <a:spcPts val="0"/>
                        </a:spcAft>
                      </a:pPr>
                      <a:r>
                        <a:rPr lang="es-EC" sz="1050" dirty="0">
                          <a:effectLst/>
                        </a:rPr>
                        <a:t>Vel Alambre </a:t>
                      </a:r>
                      <a:endParaRPr lang="es-EC" sz="1050" dirty="0">
                        <a:solidFill>
                          <a:srgbClr val="31849B"/>
                        </a:solidFill>
                        <a:effectLst/>
                        <a:latin typeface="Calibri"/>
                        <a:ea typeface="Calibri"/>
                        <a:cs typeface="Times New Roman"/>
                      </a:endParaRPr>
                    </a:p>
                  </a:txBody>
                  <a:tcPr marL="68580" marR="68580" marT="0" marB="0" vert="vert270"/>
                </a:tc>
                <a:tc>
                  <a:txBody>
                    <a:bodyPr/>
                    <a:lstStyle/>
                    <a:p>
                      <a:pPr marL="71755" marR="71755" algn="just">
                        <a:lnSpc>
                          <a:spcPct val="115000"/>
                        </a:lnSpc>
                        <a:spcAft>
                          <a:spcPts val="0"/>
                        </a:spcAft>
                      </a:pPr>
                      <a:r>
                        <a:rPr lang="es-EC" sz="1050" dirty="0">
                          <a:effectLst/>
                        </a:rPr>
                        <a:t>Amperaje </a:t>
                      </a:r>
                      <a:endParaRPr lang="es-EC" sz="1050" dirty="0">
                        <a:solidFill>
                          <a:srgbClr val="31849B"/>
                        </a:solidFill>
                        <a:effectLst/>
                        <a:latin typeface="Calibri"/>
                        <a:ea typeface="Calibri"/>
                        <a:cs typeface="Times New Roman"/>
                      </a:endParaRPr>
                    </a:p>
                  </a:txBody>
                  <a:tcPr marL="68580" marR="68580" marT="0" marB="0" vert="vert270"/>
                </a:tc>
                <a:tc>
                  <a:txBody>
                    <a:bodyPr/>
                    <a:lstStyle/>
                    <a:p>
                      <a:pPr marL="71755" marR="71755" algn="just">
                        <a:lnSpc>
                          <a:spcPct val="115000"/>
                        </a:lnSpc>
                        <a:spcAft>
                          <a:spcPts val="0"/>
                        </a:spcAft>
                      </a:pPr>
                      <a:r>
                        <a:rPr lang="es-EC" sz="1050">
                          <a:effectLst/>
                        </a:rPr>
                        <a:t>Stickout </a:t>
                      </a:r>
                      <a:endParaRPr lang="es-EC" sz="1050">
                        <a:solidFill>
                          <a:srgbClr val="31849B"/>
                        </a:solidFill>
                        <a:effectLst/>
                        <a:latin typeface="Calibri"/>
                        <a:ea typeface="Calibri"/>
                        <a:cs typeface="Times New Roman"/>
                      </a:endParaRPr>
                    </a:p>
                  </a:txBody>
                  <a:tcPr marL="68580" marR="68580" marT="0" marB="0" vert="vert270"/>
                </a:tc>
                <a:tc>
                  <a:txBody>
                    <a:bodyPr/>
                    <a:lstStyle/>
                    <a:p>
                      <a:pPr marL="71755" marR="71755" algn="just">
                        <a:lnSpc>
                          <a:spcPct val="115000"/>
                        </a:lnSpc>
                        <a:spcAft>
                          <a:spcPts val="0"/>
                        </a:spcAft>
                      </a:pPr>
                      <a:r>
                        <a:rPr lang="es-EC" sz="1050">
                          <a:effectLst/>
                        </a:rPr>
                        <a:t>Posición Antorcha </a:t>
                      </a:r>
                      <a:endParaRPr lang="es-EC" sz="1050">
                        <a:solidFill>
                          <a:srgbClr val="31849B"/>
                        </a:solidFill>
                        <a:effectLst/>
                        <a:latin typeface="Calibri"/>
                        <a:ea typeface="Calibri"/>
                        <a:cs typeface="Times New Roman"/>
                      </a:endParaRPr>
                    </a:p>
                  </a:txBody>
                  <a:tcPr marL="68580" marR="68580" marT="0" marB="0" vert="vert270"/>
                </a:tc>
                <a:tc>
                  <a:txBody>
                    <a:bodyPr/>
                    <a:lstStyle/>
                    <a:p>
                      <a:pPr algn="just">
                        <a:lnSpc>
                          <a:spcPct val="115000"/>
                        </a:lnSpc>
                        <a:spcAft>
                          <a:spcPts val="0"/>
                        </a:spcAft>
                      </a:pPr>
                      <a:r>
                        <a:rPr lang="es-EC" sz="1050" dirty="0">
                          <a:effectLst/>
                        </a:rPr>
                        <a:t>Observación </a:t>
                      </a:r>
                      <a:endParaRPr lang="es-EC" sz="1050" dirty="0">
                        <a:solidFill>
                          <a:srgbClr val="31849B"/>
                        </a:solidFill>
                        <a:effectLst/>
                        <a:latin typeface="Calibri"/>
                        <a:ea typeface="Calibri"/>
                        <a:cs typeface="Times New Roman"/>
                      </a:endParaRPr>
                    </a:p>
                  </a:txBody>
                  <a:tcPr marL="68580" marR="68580" marT="0" marB="0"/>
                </a:tc>
              </a:tr>
              <a:tr h="482495">
                <a:tc>
                  <a:txBody>
                    <a:bodyPr/>
                    <a:lstStyle/>
                    <a:p>
                      <a:pPr algn="just">
                        <a:lnSpc>
                          <a:spcPct val="115000"/>
                        </a:lnSpc>
                        <a:spcAft>
                          <a:spcPts val="0"/>
                        </a:spcAft>
                      </a:pPr>
                      <a:r>
                        <a:rPr lang="es-EC" sz="1050">
                          <a:effectLst/>
                        </a:rPr>
                        <a:t>1</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18 V</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126</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80</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10mm</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10°</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Muy delgado el cordón, por mal selecciona miento de voltaje  </a:t>
                      </a:r>
                      <a:endParaRPr lang="es-EC" sz="1050">
                        <a:solidFill>
                          <a:srgbClr val="31849B"/>
                        </a:solidFill>
                        <a:effectLst/>
                        <a:latin typeface="Calibri"/>
                        <a:ea typeface="Calibri"/>
                        <a:cs typeface="Times New Roman"/>
                      </a:endParaRPr>
                    </a:p>
                  </a:txBody>
                  <a:tcPr marL="68580" marR="68580" marT="0" marB="0"/>
                </a:tc>
              </a:tr>
              <a:tr h="482495">
                <a:tc>
                  <a:txBody>
                    <a:bodyPr/>
                    <a:lstStyle/>
                    <a:p>
                      <a:pPr algn="just">
                        <a:lnSpc>
                          <a:spcPct val="115000"/>
                        </a:lnSpc>
                        <a:spcAft>
                          <a:spcPts val="0"/>
                        </a:spcAft>
                      </a:pPr>
                      <a:r>
                        <a:rPr lang="es-EC" sz="1050">
                          <a:effectLst/>
                        </a:rPr>
                        <a:t>2</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21 V</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125</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105</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8mm</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10°</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 Cordón delgado sin marcar el backing como fusión en la raíz. </a:t>
                      </a:r>
                      <a:endParaRPr lang="es-EC" sz="1050">
                        <a:solidFill>
                          <a:srgbClr val="31849B"/>
                        </a:solidFill>
                        <a:effectLst/>
                        <a:latin typeface="Calibri"/>
                        <a:ea typeface="Calibri"/>
                        <a:cs typeface="Times New Roman"/>
                      </a:endParaRPr>
                    </a:p>
                  </a:txBody>
                  <a:tcPr marL="68580" marR="68580" marT="0" marB="0"/>
                </a:tc>
              </a:tr>
              <a:tr h="482495">
                <a:tc>
                  <a:txBody>
                    <a:bodyPr/>
                    <a:lstStyle/>
                    <a:p>
                      <a:pPr algn="just">
                        <a:lnSpc>
                          <a:spcPct val="115000"/>
                        </a:lnSpc>
                        <a:spcAft>
                          <a:spcPts val="0"/>
                        </a:spcAft>
                      </a:pPr>
                      <a:r>
                        <a:rPr lang="es-EC" sz="1050">
                          <a:effectLst/>
                        </a:rPr>
                        <a:t>3</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23 V</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280</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170</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8mm</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10°</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Demasiado ancho el cordón, amperaje excesivo</a:t>
                      </a:r>
                      <a:endParaRPr lang="es-EC" sz="1050">
                        <a:solidFill>
                          <a:srgbClr val="31849B"/>
                        </a:solidFill>
                        <a:effectLst/>
                        <a:latin typeface="Calibri"/>
                        <a:ea typeface="Calibri"/>
                        <a:cs typeface="Times New Roman"/>
                      </a:endParaRPr>
                    </a:p>
                  </a:txBody>
                  <a:tcPr marL="68580" marR="68580" marT="0" marB="0"/>
                </a:tc>
              </a:tr>
              <a:tr h="482495">
                <a:tc>
                  <a:txBody>
                    <a:bodyPr/>
                    <a:lstStyle/>
                    <a:p>
                      <a:pPr algn="just">
                        <a:lnSpc>
                          <a:spcPct val="115000"/>
                        </a:lnSpc>
                        <a:spcAft>
                          <a:spcPts val="0"/>
                        </a:spcAft>
                      </a:pPr>
                      <a:r>
                        <a:rPr lang="es-EC" sz="1050">
                          <a:effectLst/>
                        </a:rPr>
                        <a:t>4</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20 V</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125</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dirty="0">
                          <a:effectLst/>
                        </a:rPr>
                        <a:t>50/60</a:t>
                      </a:r>
                      <a:endParaRPr lang="es-EC" sz="1050" dirty="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5mm</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10°</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Se Pasa el alambre, por posición de boquilla muy cerca</a:t>
                      </a:r>
                      <a:endParaRPr lang="es-EC" sz="1050">
                        <a:solidFill>
                          <a:srgbClr val="31849B"/>
                        </a:solidFill>
                        <a:effectLst/>
                        <a:latin typeface="Calibri"/>
                        <a:ea typeface="Calibri"/>
                        <a:cs typeface="Times New Roman"/>
                      </a:endParaRPr>
                    </a:p>
                  </a:txBody>
                  <a:tcPr marL="68580" marR="68580" marT="0" marB="0"/>
                </a:tc>
              </a:tr>
              <a:tr h="321663">
                <a:tc>
                  <a:txBody>
                    <a:bodyPr/>
                    <a:lstStyle/>
                    <a:p>
                      <a:pPr algn="just">
                        <a:lnSpc>
                          <a:spcPct val="115000"/>
                        </a:lnSpc>
                        <a:spcAft>
                          <a:spcPts val="0"/>
                        </a:spcAft>
                      </a:pPr>
                      <a:r>
                        <a:rPr lang="es-EC" sz="1050">
                          <a:effectLst/>
                        </a:rPr>
                        <a:t>5</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25 V</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230</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130/140</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12mm</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10°</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dirty="0">
                          <a:effectLst/>
                        </a:rPr>
                        <a:t>Parámetros aceptables para el cordón de raíz </a:t>
                      </a:r>
                      <a:endParaRPr lang="es-EC" sz="1050" dirty="0">
                        <a:solidFill>
                          <a:srgbClr val="31849B"/>
                        </a:solidFill>
                        <a:effectLst/>
                        <a:latin typeface="Calibri"/>
                        <a:ea typeface="Calibri"/>
                        <a:cs typeface="Times New Roman"/>
                      </a:endParaRPr>
                    </a:p>
                  </a:txBody>
                  <a:tcPr marL="68580" marR="68580" marT="0" marB="0"/>
                </a:tc>
              </a:tr>
            </a:tbl>
          </a:graphicData>
        </a:graphic>
      </p:graphicFrame>
      <p:sp>
        <p:nvSpPr>
          <p:cNvPr id="6" name="5 CuadroTexto"/>
          <p:cNvSpPr txBox="1"/>
          <p:nvPr/>
        </p:nvSpPr>
        <p:spPr>
          <a:xfrm>
            <a:off x="2267744" y="548680"/>
            <a:ext cx="5752537" cy="461665"/>
          </a:xfrm>
          <a:prstGeom prst="rect">
            <a:avLst/>
          </a:prstGeom>
          <a:noFill/>
        </p:spPr>
        <p:txBody>
          <a:bodyPr wrap="none" rtlCol="0">
            <a:spAutoFit/>
          </a:bodyPr>
          <a:lstStyle/>
          <a:p>
            <a:r>
              <a:rPr lang="es-EC" sz="2400" b="1" dirty="0"/>
              <a:t>Recopilación de Parámetros de </a:t>
            </a:r>
            <a:r>
              <a:rPr lang="es-EC" sz="2400" b="1" dirty="0" smtClean="0"/>
              <a:t>soldadura </a:t>
            </a:r>
            <a:endParaRPr lang="es-EC" sz="2400" b="1" dirty="0"/>
          </a:p>
        </p:txBody>
      </p:sp>
      <p:graphicFrame>
        <p:nvGraphicFramePr>
          <p:cNvPr id="5" name="4 Tabla"/>
          <p:cNvGraphicFramePr>
            <a:graphicFrameLocks noGrp="1"/>
          </p:cNvGraphicFramePr>
          <p:nvPr>
            <p:extLst>
              <p:ext uri="{D42A27DB-BD31-4B8C-83A1-F6EECF244321}">
                <p14:modId xmlns:p14="http://schemas.microsoft.com/office/powerpoint/2010/main" val="1902952097"/>
              </p:ext>
            </p:extLst>
          </p:nvPr>
        </p:nvGraphicFramePr>
        <p:xfrm>
          <a:off x="3707904" y="2924944"/>
          <a:ext cx="5328592" cy="3535995"/>
        </p:xfrm>
        <a:graphic>
          <a:graphicData uri="http://schemas.openxmlformats.org/drawingml/2006/table">
            <a:tbl>
              <a:tblPr firstRow="1" firstCol="1" bandRow="1">
                <a:tableStyleId>{5C22544A-7EE6-4342-B048-85BDC9FD1C3A}</a:tableStyleId>
              </a:tblPr>
              <a:tblGrid>
                <a:gridCol w="651757"/>
                <a:gridCol w="410037"/>
                <a:gridCol w="621385"/>
                <a:gridCol w="721363"/>
                <a:gridCol w="558739"/>
                <a:gridCol w="517610"/>
                <a:gridCol w="1847701"/>
              </a:tblGrid>
              <a:tr h="176420">
                <a:tc gridSpan="7">
                  <a:txBody>
                    <a:bodyPr/>
                    <a:lstStyle/>
                    <a:p>
                      <a:pPr algn="ctr">
                        <a:lnSpc>
                          <a:spcPct val="115000"/>
                        </a:lnSpc>
                        <a:spcAft>
                          <a:spcPts val="0"/>
                        </a:spcAft>
                      </a:pPr>
                      <a:r>
                        <a:rPr lang="es-EC" sz="1050" dirty="0">
                          <a:effectLst/>
                        </a:rPr>
                        <a:t>Posición Descendente</a:t>
                      </a:r>
                      <a:endParaRPr lang="es-EC" sz="1050" dirty="0">
                        <a:solidFill>
                          <a:srgbClr val="31849B"/>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882098">
                <a:tc>
                  <a:txBody>
                    <a:bodyPr/>
                    <a:lstStyle/>
                    <a:p>
                      <a:pPr algn="just">
                        <a:lnSpc>
                          <a:spcPct val="115000"/>
                        </a:lnSpc>
                        <a:spcAft>
                          <a:spcPts val="0"/>
                        </a:spcAft>
                      </a:pPr>
                      <a:r>
                        <a:rPr lang="es-EC" sz="1050" dirty="0">
                          <a:effectLst/>
                        </a:rPr>
                        <a:t>N° Prueba</a:t>
                      </a:r>
                      <a:endParaRPr lang="es-EC" sz="1050" dirty="0">
                        <a:solidFill>
                          <a:srgbClr val="31849B"/>
                        </a:solidFill>
                        <a:effectLst/>
                        <a:latin typeface="Calibri"/>
                        <a:ea typeface="Calibri"/>
                        <a:cs typeface="Times New Roman"/>
                      </a:endParaRPr>
                    </a:p>
                  </a:txBody>
                  <a:tcPr marL="68580" marR="68580" marT="0" marB="0"/>
                </a:tc>
                <a:tc>
                  <a:txBody>
                    <a:bodyPr/>
                    <a:lstStyle/>
                    <a:p>
                      <a:pPr marL="71755" marR="71755" algn="just">
                        <a:lnSpc>
                          <a:spcPct val="115000"/>
                        </a:lnSpc>
                        <a:spcAft>
                          <a:spcPts val="0"/>
                        </a:spcAft>
                      </a:pPr>
                      <a:r>
                        <a:rPr lang="es-EC" sz="1050" dirty="0">
                          <a:effectLst/>
                        </a:rPr>
                        <a:t>Voltaje</a:t>
                      </a:r>
                      <a:endParaRPr lang="es-EC" sz="1050" dirty="0">
                        <a:solidFill>
                          <a:srgbClr val="31849B"/>
                        </a:solidFill>
                        <a:effectLst/>
                        <a:latin typeface="Calibri"/>
                        <a:ea typeface="Calibri"/>
                        <a:cs typeface="Times New Roman"/>
                      </a:endParaRPr>
                    </a:p>
                  </a:txBody>
                  <a:tcPr marL="68580" marR="68580" marT="0" marB="0" vert="vert270"/>
                </a:tc>
                <a:tc>
                  <a:txBody>
                    <a:bodyPr/>
                    <a:lstStyle/>
                    <a:p>
                      <a:pPr marL="71755" marR="71755" algn="just">
                        <a:lnSpc>
                          <a:spcPct val="115000"/>
                        </a:lnSpc>
                        <a:spcAft>
                          <a:spcPts val="0"/>
                        </a:spcAft>
                      </a:pPr>
                      <a:r>
                        <a:rPr lang="es-EC" sz="1050">
                          <a:effectLst/>
                        </a:rPr>
                        <a:t>Vel Alambre</a:t>
                      </a:r>
                      <a:endParaRPr lang="es-EC" sz="1050">
                        <a:solidFill>
                          <a:srgbClr val="31849B"/>
                        </a:solidFill>
                        <a:effectLst/>
                        <a:latin typeface="Calibri"/>
                        <a:ea typeface="Calibri"/>
                        <a:cs typeface="Times New Roman"/>
                      </a:endParaRPr>
                    </a:p>
                  </a:txBody>
                  <a:tcPr marL="68580" marR="68580" marT="0" marB="0" vert="vert270"/>
                </a:tc>
                <a:tc>
                  <a:txBody>
                    <a:bodyPr/>
                    <a:lstStyle/>
                    <a:p>
                      <a:pPr marL="71755" marR="71755" algn="just">
                        <a:lnSpc>
                          <a:spcPct val="115000"/>
                        </a:lnSpc>
                        <a:spcAft>
                          <a:spcPts val="0"/>
                        </a:spcAft>
                      </a:pPr>
                      <a:r>
                        <a:rPr lang="es-EC" sz="1050" dirty="0">
                          <a:effectLst/>
                        </a:rPr>
                        <a:t>Amperaje</a:t>
                      </a:r>
                      <a:endParaRPr lang="es-EC" sz="1050" dirty="0">
                        <a:solidFill>
                          <a:srgbClr val="31849B"/>
                        </a:solidFill>
                        <a:effectLst/>
                        <a:latin typeface="Calibri"/>
                        <a:ea typeface="Calibri"/>
                        <a:cs typeface="Times New Roman"/>
                      </a:endParaRPr>
                    </a:p>
                  </a:txBody>
                  <a:tcPr marL="68580" marR="68580" marT="0" marB="0" vert="vert270"/>
                </a:tc>
                <a:tc>
                  <a:txBody>
                    <a:bodyPr/>
                    <a:lstStyle/>
                    <a:p>
                      <a:pPr marL="71755" marR="71755" algn="just">
                        <a:lnSpc>
                          <a:spcPct val="115000"/>
                        </a:lnSpc>
                        <a:spcAft>
                          <a:spcPts val="0"/>
                        </a:spcAft>
                      </a:pPr>
                      <a:r>
                        <a:rPr lang="es-EC" sz="1050" dirty="0">
                          <a:effectLst/>
                        </a:rPr>
                        <a:t>Stickout</a:t>
                      </a:r>
                      <a:endParaRPr lang="es-EC" sz="1050" dirty="0">
                        <a:solidFill>
                          <a:srgbClr val="31849B"/>
                        </a:solidFill>
                        <a:effectLst/>
                        <a:latin typeface="Calibri"/>
                        <a:ea typeface="Calibri"/>
                        <a:cs typeface="Times New Roman"/>
                      </a:endParaRPr>
                    </a:p>
                  </a:txBody>
                  <a:tcPr marL="68580" marR="68580" marT="0" marB="0" vert="vert270"/>
                </a:tc>
                <a:tc>
                  <a:txBody>
                    <a:bodyPr/>
                    <a:lstStyle/>
                    <a:p>
                      <a:pPr marL="71755" marR="71755" algn="just">
                        <a:lnSpc>
                          <a:spcPct val="115000"/>
                        </a:lnSpc>
                        <a:spcAft>
                          <a:spcPts val="0"/>
                        </a:spcAft>
                      </a:pPr>
                      <a:r>
                        <a:rPr lang="es-EC" sz="1050">
                          <a:effectLst/>
                        </a:rPr>
                        <a:t>Posición Antorcha</a:t>
                      </a:r>
                      <a:endParaRPr lang="es-EC" sz="1050">
                        <a:solidFill>
                          <a:srgbClr val="31849B"/>
                        </a:solidFill>
                        <a:effectLst/>
                        <a:latin typeface="Calibri"/>
                        <a:ea typeface="Calibri"/>
                        <a:cs typeface="Times New Roman"/>
                      </a:endParaRPr>
                    </a:p>
                  </a:txBody>
                  <a:tcPr marL="68580" marR="68580" marT="0" marB="0" vert="vert270"/>
                </a:tc>
                <a:tc>
                  <a:txBody>
                    <a:bodyPr/>
                    <a:lstStyle/>
                    <a:p>
                      <a:pPr algn="just">
                        <a:lnSpc>
                          <a:spcPct val="115000"/>
                        </a:lnSpc>
                        <a:spcAft>
                          <a:spcPts val="0"/>
                        </a:spcAft>
                      </a:pPr>
                      <a:r>
                        <a:rPr lang="es-EC" sz="1050">
                          <a:effectLst/>
                        </a:rPr>
                        <a:t>Observación</a:t>
                      </a:r>
                      <a:endParaRPr lang="es-EC" sz="1050">
                        <a:solidFill>
                          <a:srgbClr val="31849B"/>
                        </a:solidFill>
                        <a:effectLst/>
                        <a:latin typeface="Calibri"/>
                        <a:ea typeface="Calibri"/>
                        <a:cs typeface="Times New Roman"/>
                      </a:endParaRPr>
                    </a:p>
                  </a:txBody>
                  <a:tcPr marL="68580" marR="68580" marT="0" marB="0"/>
                </a:tc>
              </a:tr>
              <a:tr h="352839">
                <a:tc>
                  <a:txBody>
                    <a:bodyPr/>
                    <a:lstStyle/>
                    <a:p>
                      <a:pPr algn="just">
                        <a:lnSpc>
                          <a:spcPct val="115000"/>
                        </a:lnSpc>
                        <a:spcAft>
                          <a:spcPts val="0"/>
                        </a:spcAft>
                      </a:pPr>
                      <a:r>
                        <a:rPr lang="es-EC" sz="1050" dirty="0">
                          <a:effectLst/>
                        </a:rPr>
                        <a:t>1</a:t>
                      </a:r>
                      <a:endParaRPr lang="es-EC" sz="1050" dirty="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25</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230</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140/150</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dirty="0">
                          <a:effectLst/>
                        </a:rPr>
                        <a:t>10mm</a:t>
                      </a:r>
                      <a:endParaRPr lang="es-EC" sz="1050" dirty="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10°</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Cordón ancho por voltaje alto </a:t>
                      </a:r>
                      <a:endParaRPr lang="es-EC" sz="1050">
                        <a:solidFill>
                          <a:srgbClr val="31849B"/>
                        </a:solidFill>
                        <a:effectLst/>
                        <a:latin typeface="Calibri"/>
                        <a:ea typeface="Calibri"/>
                        <a:cs typeface="Times New Roman"/>
                      </a:endParaRPr>
                    </a:p>
                  </a:txBody>
                  <a:tcPr marL="68580" marR="68580" marT="0" marB="0"/>
                </a:tc>
              </a:tr>
              <a:tr h="705678">
                <a:tc>
                  <a:txBody>
                    <a:bodyPr/>
                    <a:lstStyle/>
                    <a:p>
                      <a:pPr algn="just">
                        <a:lnSpc>
                          <a:spcPct val="115000"/>
                        </a:lnSpc>
                        <a:spcAft>
                          <a:spcPts val="0"/>
                        </a:spcAft>
                      </a:pPr>
                      <a:r>
                        <a:rPr lang="es-EC" sz="1050" dirty="0">
                          <a:effectLst/>
                        </a:rPr>
                        <a:t>2</a:t>
                      </a:r>
                      <a:endParaRPr lang="es-EC" sz="1050" dirty="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25</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240</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150/160</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dirty="0">
                          <a:effectLst/>
                        </a:rPr>
                        <a:t>10mm</a:t>
                      </a:r>
                      <a:endParaRPr lang="es-EC" sz="1050" dirty="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10°</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Excesivo amperaje, voltaje, en el cordón de raíz demasiado exagerado  </a:t>
                      </a:r>
                      <a:endParaRPr lang="es-EC" sz="1050">
                        <a:solidFill>
                          <a:srgbClr val="31849B"/>
                        </a:solidFill>
                        <a:effectLst/>
                        <a:latin typeface="Calibri"/>
                        <a:ea typeface="Calibri"/>
                        <a:cs typeface="Times New Roman"/>
                      </a:endParaRPr>
                    </a:p>
                  </a:txBody>
                  <a:tcPr marL="68580" marR="68580" marT="0" marB="0"/>
                </a:tc>
              </a:tr>
              <a:tr h="352839">
                <a:tc>
                  <a:txBody>
                    <a:bodyPr/>
                    <a:lstStyle/>
                    <a:p>
                      <a:pPr algn="just">
                        <a:lnSpc>
                          <a:spcPct val="115000"/>
                        </a:lnSpc>
                        <a:spcAft>
                          <a:spcPts val="0"/>
                        </a:spcAft>
                      </a:pPr>
                      <a:r>
                        <a:rPr lang="es-EC" sz="1050" dirty="0">
                          <a:effectLst/>
                        </a:rPr>
                        <a:t>3</a:t>
                      </a:r>
                      <a:endParaRPr lang="es-EC" sz="1050" dirty="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23</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230</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140/150</a:t>
                      </a:r>
                      <a:endParaRPr lang="es-EC" sz="105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dirty="0">
                          <a:effectLst/>
                        </a:rPr>
                        <a:t>10mm</a:t>
                      </a:r>
                      <a:endParaRPr lang="es-EC" sz="1050" dirty="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dirty="0">
                          <a:effectLst/>
                        </a:rPr>
                        <a:t>10°</a:t>
                      </a:r>
                      <a:endParaRPr lang="es-EC" sz="1050" dirty="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a:effectLst/>
                        </a:rPr>
                        <a:t>Cordón con buena presencia.</a:t>
                      </a:r>
                      <a:endParaRPr lang="es-EC" sz="1050">
                        <a:solidFill>
                          <a:srgbClr val="31849B"/>
                        </a:solidFill>
                        <a:effectLst/>
                        <a:latin typeface="Calibri"/>
                        <a:ea typeface="Calibri"/>
                        <a:cs typeface="Times New Roman"/>
                      </a:endParaRPr>
                    </a:p>
                  </a:txBody>
                  <a:tcPr marL="68580" marR="68580" marT="0" marB="0"/>
                </a:tc>
              </a:tr>
              <a:tr h="1058518">
                <a:tc>
                  <a:txBody>
                    <a:bodyPr/>
                    <a:lstStyle/>
                    <a:p>
                      <a:pPr algn="just">
                        <a:lnSpc>
                          <a:spcPct val="115000"/>
                        </a:lnSpc>
                        <a:spcAft>
                          <a:spcPts val="0"/>
                        </a:spcAft>
                      </a:pPr>
                      <a:r>
                        <a:rPr lang="es-EC" sz="1050" dirty="0">
                          <a:effectLst/>
                        </a:rPr>
                        <a:t>4</a:t>
                      </a:r>
                      <a:endParaRPr lang="es-EC" sz="1050" dirty="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dirty="0">
                          <a:effectLst/>
                        </a:rPr>
                        <a:t>23</a:t>
                      </a:r>
                      <a:endParaRPr lang="es-EC" sz="1050" dirty="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dirty="0">
                          <a:effectLst/>
                        </a:rPr>
                        <a:t>240</a:t>
                      </a:r>
                      <a:endParaRPr lang="es-EC" sz="1050" dirty="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dirty="0">
                          <a:effectLst/>
                        </a:rPr>
                        <a:t>160/170</a:t>
                      </a:r>
                      <a:endParaRPr lang="es-EC" sz="1050" dirty="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dirty="0">
                          <a:effectLst/>
                        </a:rPr>
                        <a:t>10mm</a:t>
                      </a:r>
                      <a:endParaRPr lang="es-EC" sz="1050" dirty="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dirty="0">
                          <a:effectLst/>
                        </a:rPr>
                        <a:t>10°</a:t>
                      </a:r>
                      <a:endParaRPr lang="es-EC" sz="1050" dirty="0">
                        <a:solidFill>
                          <a:srgbClr val="31849B"/>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050" dirty="0">
                          <a:effectLst/>
                        </a:rPr>
                        <a:t>Cordón con buena presencia. Sin embargo Hay que tomar en cuenta la velocidad de avance debido al amperaje alto. </a:t>
                      </a:r>
                      <a:endParaRPr lang="es-EC" sz="1050" dirty="0">
                        <a:solidFill>
                          <a:srgbClr val="31849B"/>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6434813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298067521"/>
              </p:ext>
            </p:extLst>
          </p:nvPr>
        </p:nvGraphicFramePr>
        <p:xfrm>
          <a:off x="539552" y="752341"/>
          <a:ext cx="3600399" cy="5773004"/>
        </p:xfrm>
        <a:graphic>
          <a:graphicData uri="http://schemas.openxmlformats.org/drawingml/2006/table">
            <a:tbl>
              <a:tblPr firstRow="1" firstCol="1" bandRow="1">
                <a:tableStyleId>{5C22544A-7EE6-4342-B048-85BDC9FD1C3A}</a:tableStyleId>
              </a:tblPr>
              <a:tblGrid>
                <a:gridCol w="1691421"/>
                <a:gridCol w="1908978"/>
              </a:tblGrid>
              <a:tr h="841600">
                <a:tc gridSpan="2">
                  <a:txBody>
                    <a:bodyPr/>
                    <a:lstStyle/>
                    <a:p>
                      <a:pPr algn="ctr">
                        <a:lnSpc>
                          <a:spcPct val="200000"/>
                        </a:lnSpc>
                        <a:spcAft>
                          <a:spcPts val="0"/>
                        </a:spcAft>
                      </a:pPr>
                      <a:r>
                        <a:rPr lang="es-EC" sz="1200" dirty="0">
                          <a:effectLst/>
                        </a:rPr>
                        <a:t>Esquema de Probeta</a:t>
                      </a:r>
                      <a:endParaRPr lang="es-EC" sz="1100" dirty="0">
                        <a:solidFill>
                          <a:srgbClr val="31849B"/>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endParaRPr lang="es-EC"/>
                    </a:p>
                  </a:txBody>
                  <a:tcPr/>
                </a:tc>
              </a:tr>
              <a:tr h="1284020">
                <a:tc>
                  <a:txBody>
                    <a:bodyPr/>
                    <a:lstStyle/>
                    <a:p>
                      <a:pPr algn="just">
                        <a:lnSpc>
                          <a:spcPct val="200000"/>
                        </a:lnSpc>
                        <a:spcAft>
                          <a:spcPts val="0"/>
                        </a:spcAft>
                      </a:pPr>
                      <a:r>
                        <a:rPr lang="es-EC" sz="1200" dirty="0">
                          <a:effectLst/>
                        </a:rPr>
                        <a:t>Diseño de probeta ideal </a:t>
                      </a:r>
                      <a:endParaRPr lang="es-EC" sz="1100" dirty="0">
                        <a:solidFill>
                          <a:srgbClr val="31849B"/>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just">
                        <a:lnSpc>
                          <a:spcPct val="200000"/>
                        </a:lnSpc>
                        <a:spcAft>
                          <a:spcPts val="0"/>
                        </a:spcAft>
                      </a:pPr>
                      <a:endParaRPr lang="es-EC" sz="1200" dirty="0">
                        <a:solidFill>
                          <a:srgbClr val="31849B"/>
                        </a:solidFill>
                        <a:effectLst/>
                        <a:latin typeface="Arial"/>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3692">
                <a:tc>
                  <a:txBody>
                    <a:bodyPr/>
                    <a:lstStyle/>
                    <a:p>
                      <a:pPr algn="just">
                        <a:lnSpc>
                          <a:spcPct val="200000"/>
                        </a:lnSpc>
                        <a:spcAft>
                          <a:spcPts val="0"/>
                        </a:spcAft>
                      </a:pPr>
                      <a:r>
                        <a:rPr lang="es-EC" sz="1200" dirty="0">
                          <a:effectLst/>
                        </a:rPr>
                        <a:t>Probeta preparada de acuerdo WPS</a:t>
                      </a:r>
                      <a:endParaRPr lang="es-EC" sz="1100" dirty="0">
                        <a:solidFill>
                          <a:srgbClr val="31849B"/>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lnSpc>
                          <a:spcPct val="200000"/>
                        </a:lnSpc>
                        <a:spcAft>
                          <a:spcPts val="0"/>
                        </a:spcAft>
                      </a:pPr>
                      <a:r>
                        <a:rPr lang="es-EC" sz="1200" dirty="0">
                          <a:effectLst/>
                        </a:rPr>
                        <a:t> </a:t>
                      </a:r>
                      <a:endParaRPr lang="es-EC" sz="1100" dirty="0">
                        <a:solidFill>
                          <a:srgbClr val="31849B"/>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3692">
                <a:tc>
                  <a:txBody>
                    <a:bodyPr/>
                    <a:lstStyle/>
                    <a:p>
                      <a:pPr algn="just">
                        <a:lnSpc>
                          <a:spcPct val="200000"/>
                        </a:lnSpc>
                        <a:spcAft>
                          <a:spcPts val="0"/>
                        </a:spcAft>
                      </a:pPr>
                      <a:r>
                        <a:rPr lang="es-EC" sz="1200" dirty="0">
                          <a:effectLst/>
                        </a:rPr>
                        <a:t>Probeta soldada con Proceso Mecanizado </a:t>
                      </a:r>
                      <a:endParaRPr lang="es-EC" sz="1100" dirty="0">
                        <a:solidFill>
                          <a:srgbClr val="31849B"/>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lnSpc>
                          <a:spcPct val="200000"/>
                        </a:lnSpc>
                        <a:spcAft>
                          <a:spcPts val="0"/>
                        </a:spcAft>
                      </a:pPr>
                      <a:r>
                        <a:rPr lang="es-EC" sz="1200" dirty="0">
                          <a:effectLst/>
                        </a:rPr>
                        <a:t> </a:t>
                      </a:r>
                      <a:endParaRPr lang="es-EC" sz="1100" dirty="0">
                        <a:solidFill>
                          <a:srgbClr val="31849B"/>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153" name="Imagen 139"/>
          <p:cNvPicPr>
            <a:picLocks noChangeAspect="1" noChangeArrowheads="1"/>
          </p:cNvPicPr>
          <p:nvPr/>
        </p:nvPicPr>
        <p:blipFill>
          <a:blip r:embed="rId2" cstate="print">
            <a:extLst>
              <a:ext uri="{28A0092B-C50C-407E-A947-70E740481C1C}">
                <a14:useLocalDpi xmlns:a14="http://schemas.microsoft.com/office/drawing/2010/main" val="0"/>
              </a:ext>
            </a:extLst>
          </a:blip>
          <a:srcRect l="36447" t="37785" r="31685" b="30615"/>
          <a:stretch>
            <a:fillRect/>
          </a:stretch>
        </p:blipFill>
        <p:spPr bwMode="auto">
          <a:xfrm>
            <a:off x="2343931" y="1844824"/>
            <a:ext cx="1647825" cy="92392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22655" t="22569" r="28386" b="17705"/>
          <a:stretch>
            <a:fillRect/>
          </a:stretch>
        </p:blipFill>
        <p:spPr bwMode="auto">
          <a:xfrm>
            <a:off x="2411760" y="3140968"/>
            <a:ext cx="1512168" cy="1383473"/>
          </a:xfrm>
          <a:prstGeom prst="rect">
            <a:avLst/>
          </a:prstGeom>
          <a:noFill/>
          <a:extLst>
            <a:ext uri="{909E8E84-426E-40DD-AFC4-6F175D3DCCD1}">
              <a14:hiddenFill xmlns:a14="http://schemas.microsoft.com/office/drawing/2010/main">
                <a:solidFill>
                  <a:srgbClr val="FFFFFF"/>
                </a:solidFill>
              </a14:hiddenFill>
            </a:ext>
          </a:extLst>
        </p:spPr>
      </p:pic>
      <p:pic>
        <p:nvPicPr>
          <p:cNvPr id="6151" name="0 Imagen"/>
          <p:cNvPicPr>
            <a:picLocks noChangeAspect="1" noChangeArrowheads="1"/>
          </p:cNvPicPr>
          <p:nvPr/>
        </p:nvPicPr>
        <p:blipFill>
          <a:blip r:embed="rId4" cstate="print">
            <a:extLst>
              <a:ext uri="{28A0092B-C50C-407E-A947-70E740481C1C}">
                <a14:useLocalDpi xmlns:a14="http://schemas.microsoft.com/office/drawing/2010/main" val="0"/>
              </a:ext>
            </a:extLst>
          </a:blip>
          <a:srcRect l="24670" r="20393" b="45172"/>
          <a:stretch>
            <a:fillRect/>
          </a:stretch>
        </p:blipFill>
        <p:spPr bwMode="auto">
          <a:xfrm>
            <a:off x="2411760" y="5085184"/>
            <a:ext cx="1638052" cy="12241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6 Tabla"/>
          <p:cNvGraphicFramePr>
            <a:graphicFrameLocks noGrp="1"/>
          </p:cNvGraphicFramePr>
          <p:nvPr>
            <p:extLst>
              <p:ext uri="{D42A27DB-BD31-4B8C-83A1-F6EECF244321}">
                <p14:modId xmlns:p14="http://schemas.microsoft.com/office/powerpoint/2010/main" val="1743828789"/>
              </p:ext>
            </p:extLst>
          </p:nvPr>
        </p:nvGraphicFramePr>
        <p:xfrm>
          <a:off x="5004048" y="1340768"/>
          <a:ext cx="3528392" cy="4824535"/>
        </p:xfrm>
        <a:graphic>
          <a:graphicData uri="http://schemas.openxmlformats.org/drawingml/2006/table">
            <a:tbl>
              <a:tblPr firstRow="1" firstCol="1" bandRow="1">
                <a:tableStyleId>{5C22544A-7EE6-4342-B048-85BDC9FD1C3A}</a:tableStyleId>
              </a:tblPr>
              <a:tblGrid>
                <a:gridCol w="1764196"/>
                <a:gridCol w="1764196"/>
              </a:tblGrid>
              <a:tr h="209762">
                <a:tc>
                  <a:txBody>
                    <a:bodyPr/>
                    <a:lstStyle/>
                    <a:p>
                      <a:pPr algn="ctr">
                        <a:lnSpc>
                          <a:spcPct val="115000"/>
                        </a:lnSpc>
                        <a:spcAft>
                          <a:spcPts val="0"/>
                        </a:spcAft>
                      </a:pPr>
                      <a:r>
                        <a:rPr lang="es-EC" sz="1100" dirty="0">
                          <a:effectLst/>
                        </a:rPr>
                        <a:t>OBTENIDO</a:t>
                      </a:r>
                      <a:endParaRPr lang="es-EC" sz="1000" dirty="0">
                        <a:effectLst/>
                        <a:latin typeface="Calibri"/>
                        <a:ea typeface="Calibri"/>
                        <a:cs typeface="Times New Roman"/>
                      </a:endParaRPr>
                    </a:p>
                  </a:txBody>
                  <a:tcPr marL="64168" marR="64168" marT="0" marB="0"/>
                </a:tc>
                <a:tc>
                  <a:txBody>
                    <a:bodyPr/>
                    <a:lstStyle/>
                    <a:p>
                      <a:pPr algn="ctr">
                        <a:lnSpc>
                          <a:spcPct val="115000"/>
                        </a:lnSpc>
                        <a:spcAft>
                          <a:spcPts val="0"/>
                        </a:spcAft>
                      </a:pPr>
                      <a:r>
                        <a:rPr lang="es-EC" sz="1100">
                          <a:effectLst/>
                        </a:rPr>
                        <a:t>EVALUACIÓN</a:t>
                      </a:r>
                      <a:endParaRPr lang="es-EC" sz="1000">
                        <a:effectLst/>
                        <a:latin typeface="Calibri"/>
                        <a:ea typeface="Calibri"/>
                        <a:cs typeface="Times New Roman"/>
                      </a:endParaRPr>
                    </a:p>
                  </a:txBody>
                  <a:tcPr marL="64168" marR="64168" marT="0" marB="0"/>
                </a:tc>
              </a:tr>
              <a:tr h="1048812">
                <a:tc>
                  <a:txBody>
                    <a:bodyPr/>
                    <a:lstStyle/>
                    <a:p>
                      <a:pPr algn="ctr">
                        <a:lnSpc>
                          <a:spcPct val="115000"/>
                        </a:lnSpc>
                        <a:spcAft>
                          <a:spcPts val="0"/>
                        </a:spcAft>
                      </a:pPr>
                      <a:endParaRPr lang="es-EC" sz="1100">
                        <a:effectLst/>
                        <a:latin typeface="Times New Roman"/>
                        <a:ea typeface="Calibri"/>
                        <a:cs typeface="Times New Roman"/>
                      </a:endParaRPr>
                    </a:p>
                  </a:txBody>
                  <a:tcPr marL="64168" marR="64168" marT="0" marB="0"/>
                </a:tc>
                <a:tc>
                  <a:txBody>
                    <a:bodyPr/>
                    <a:lstStyle/>
                    <a:p>
                      <a:pPr algn="ctr">
                        <a:lnSpc>
                          <a:spcPct val="115000"/>
                        </a:lnSpc>
                        <a:spcAft>
                          <a:spcPts val="0"/>
                        </a:spcAft>
                      </a:pPr>
                      <a:endParaRPr lang="es-EC" sz="1000" dirty="0" smtClean="0">
                        <a:effectLst/>
                      </a:endParaRPr>
                    </a:p>
                    <a:p>
                      <a:pPr algn="just">
                        <a:lnSpc>
                          <a:spcPct val="115000"/>
                        </a:lnSpc>
                        <a:spcAft>
                          <a:spcPts val="0"/>
                        </a:spcAft>
                      </a:pPr>
                      <a:r>
                        <a:rPr lang="es-EC" sz="1100" dirty="0" smtClean="0">
                          <a:effectLst/>
                        </a:rPr>
                        <a:t>Soldadura </a:t>
                      </a:r>
                      <a:r>
                        <a:rPr lang="es-EC" sz="1100" dirty="0">
                          <a:effectLst/>
                        </a:rPr>
                        <a:t>presenta ligera concavidad, se observa fusión en ambos lados de la cara de la soldadura</a:t>
                      </a:r>
                      <a:endParaRPr lang="es-EC" sz="1000" dirty="0">
                        <a:effectLst/>
                        <a:latin typeface="Calibri"/>
                        <a:ea typeface="Calibri"/>
                        <a:cs typeface="Times New Roman"/>
                      </a:endParaRPr>
                    </a:p>
                  </a:txBody>
                  <a:tcPr marL="64168" marR="64168" marT="0" marB="0"/>
                </a:tc>
              </a:tr>
              <a:tr h="1468337">
                <a:tc>
                  <a:txBody>
                    <a:bodyPr/>
                    <a:lstStyle/>
                    <a:p>
                      <a:pPr algn="ctr">
                        <a:lnSpc>
                          <a:spcPct val="115000"/>
                        </a:lnSpc>
                        <a:spcAft>
                          <a:spcPts val="0"/>
                        </a:spcAft>
                      </a:pPr>
                      <a:endParaRPr lang="es-EC" sz="1100" dirty="0">
                        <a:effectLst/>
                        <a:latin typeface="Times New Roman"/>
                        <a:ea typeface="Calibri"/>
                        <a:cs typeface="Times New Roman"/>
                      </a:endParaRPr>
                    </a:p>
                  </a:txBody>
                  <a:tcPr marL="64168" marR="64168" marT="0" marB="0"/>
                </a:tc>
                <a:tc>
                  <a:txBody>
                    <a:bodyPr/>
                    <a:lstStyle/>
                    <a:p>
                      <a:pPr algn="ctr">
                        <a:lnSpc>
                          <a:spcPct val="115000"/>
                        </a:lnSpc>
                        <a:spcAft>
                          <a:spcPts val="0"/>
                        </a:spcAft>
                      </a:pPr>
                      <a:endParaRPr lang="es-EC" sz="1000" dirty="0">
                        <a:effectLst/>
                      </a:endParaRPr>
                    </a:p>
                    <a:p>
                      <a:pPr algn="just">
                        <a:lnSpc>
                          <a:spcPct val="115000"/>
                        </a:lnSpc>
                        <a:spcAft>
                          <a:spcPts val="0"/>
                        </a:spcAft>
                      </a:pPr>
                      <a:r>
                        <a:rPr lang="es-EC" sz="1100" dirty="0">
                          <a:effectLst/>
                        </a:rPr>
                        <a:t>Soldadura presenta ligera desalineación hacia el lado derecho, se observa mayor </a:t>
                      </a:r>
                      <a:r>
                        <a:rPr lang="es-EC" sz="1100" dirty="0" smtClean="0">
                          <a:effectLst/>
                        </a:rPr>
                        <a:t>profundidad</a:t>
                      </a:r>
                      <a:endParaRPr lang="es-EC" sz="1000" dirty="0">
                        <a:effectLst/>
                        <a:latin typeface="Calibri"/>
                        <a:ea typeface="Calibri"/>
                        <a:cs typeface="Times New Roman"/>
                      </a:endParaRPr>
                    </a:p>
                  </a:txBody>
                  <a:tcPr marL="64168" marR="64168" marT="0" marB="0"/>
                </a:tc>
              </a:tr>
              <a:tr h="1048812">
                <a:tc>
                  <a:txBody>
                    <a:bodyPr/>
                    <a:lstStyle/>
                    <a:p>
                      <a:pPr algn="ctr">
                        <a:lnSpc>
                          <a:spcPct val="115000"/>
                        </a:lnSpc>
                        <a:spcAft>
                          <a:spcPts val="0"/>
                        </a:spcAft>
                      </a:pPr>
                      <a:endParaRPr lang="es-EC" sz="1100">
                        <a:effectLst/>
                        <a:latin typeface="Times New Roman"/>
                        <a:ea typeface="Calibri"/>
                        <a:cs typeface="Times New Roman"/>
                      </a:endParaRPr>
                    </a:p>
                  </a:txBody>
                  <a:tcPr marL="64168" marR="64168" marT="0" marB="0"/>
                </a:tc>
                <a:tc>
                  <a:txBody>
                    <a:bodyPr/>
                    <a:lstStyle/>
                    <a:p>
                      <a:pPr algn="ctr">
                        <a:lnSpc>
                          <a:spcPct val="115000"/>
                        </a:lnSpc>
                        <a:spcAft>
                          <a:spcPts val="0"/>
                        </a:spcAft>
                      </a:pPr>
                      <a:endParaRPr lang="es-EC" sz="1000" dirty="0">
                        <a:effectLst/>
                      </a:endParaRPr>
                    </a:p>
                    <a:p>
                      <a:pPr algn="just">
                        <a:lnSpc>
                          <a:spcPct val="115000"/>
                        </a:lnSpc>
                        <a:spcAft>
                          <a:spcPts val="0"/>
                        </a:spcAft>
                      </a:pPr>
                      <a:r>
                        <a:rPr lang="es-EC" sz="1100" dirty="0">
                          <a:effectLst/>
                        </a:rPr>
                        <a:t>Concavidad hacia el centro de la soldadura la desalineación se observa hacia el centro </a:t>
                      </a:r>
                      <a:endParaRPr lang="es-EC" sz="1000" dirty="0">
                        <a:effectLst/>
                        <a:latin typeface="Calibri"/>
                        <a:ea typeface="Calibri"/>
                        <a:cs typeface="Times New Roman"/>
                      </a:endParaRPr>
                    </a:p>
                  </a:txBody>
                  <a:tcPr marL="64168" marR="64168" marT="0" marB="0"/>
                </a:tc>
              </a:tr>
              <a:tr h="1048812">
                <a:tc>
                  <a:txBody>
                    <a:bodyPr/>
                    <a:lstStyle/>
                    <a:p>
                      <a:pPr algn="ctr">
                        <a:lnSpc>
                          <a:spcPct val="115000"/>
                        </a:lnSpc>
                        <a:spcAft>
                          <a:spcPts val="0"/>
                        </a:spcAft>
                      </a:pPr>
                      <a:endParaRPr lang="es-EC" sz="1100">
                        <a:effectLst/>
                        <a:latin typeface="Times New Roman"/>
                        <a:ea typeface="Calibri"/>
                        <a:cs typeface="Times New Roman"/>
                      </a:endParaRPr>
                    </a:p>
                  </a:txBody>
                  <a:tcPr marL="64168" marR="64168" marT="0" marB="0"/>
                </a:tc>
                <a:tc>
                  <a:txBody>
                    <a:bodyPr/>
                    <a:lstStyle/>
                    <a:p>
                      <a:pPr algn="ctr">
                        <a:lnSpc>
                          <a:spcPct val="115000"/>
                        </a:lnSpc>
                        <a:spcAft>
                          <a:spcPts val="0"/>
                        </a:spcAft>
                      </a:pPr>
                      <a:endParaRPr lang="es-EC" sz="1000" dirty="0">
                        <a:effectLst/>
                      </a:endParaRPr>
                    </a:p>
                    <a:p>
                      <a:pPr algn="just">
                        <a:lnSpc>
                          <a:spcPct val="115000"/>
                        </a:lnSpc>
                        <a:spcAft>
                          <a:spcPts val="0"/>
                        </a:spcAft>
                      </a:pPr>
                      <a:r>
                        <a:rPr lang="es-EC" sz="1100" dirty="0" smtClean="0">
                          <a:effectLst/>
                        </a:rPr>
                        <a:t>Aceptable, cordón de soldadura en las dimensiones y geometría aceptable </a:t>
                      </a:r>
                      <a:endParaRPr lang="es-EC" sz="1000" dirty="0">
                        <a:effectLst/>
                        <a:latin typeface="Calibri"/>
                        <a:ea typeface="Calibri"/>
                        <a:cs typeface="Times New Roman"/>
                      </a:endParaRPr>
                    </a:p>
                  </a:txBody>
                  <a:tcPr marL="64168" marR="64168" marT="0" marB="0"/>
                </a:tc>
              </a:tr>
            </a:tbl>
          </a:graphicData>
        </a:graphic>
      </p:graphicFrame>
      <p:pic>
        <p:nvPicPr>
          <p:cNvPr id="6157" name="Picture 1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244" t="28074" r="31216" b="44756"/>
          <a:stretch/>
        </p:blipFill>
        <p:spPr bwMode="auto">
          <a:xfrm>
            <a:off x="5152956" y="1710047"/>
            <a:ext cx="1446280" cy="78285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l="19249" t="11504" r="32295" b="38496"/>
          <a:stretch>
            <a:fillRect/>
          </a:stretch>
        </p:blipFill>
        <p:spPr bwMode="auto">
          <a:xfrm>
            <a:off x="5221407" y="2894105"/>
            <a:ext cx="1309378" cy="924511"/>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226" t="5887" r="23666" b="45576"/>
          <a:stretch/>
        </p:blipFill>
        <p:spPr bwMode="auto">
          <a:xfrm>
            <a:off x="5221407" y="4163152"/>
            <a:ext cx="1309377" cy="7898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l="23653" t="11177" r="23653" b="42519"/>
          <a:stretch>
            <a:fillRect/>
          </a:stretch>
        </p:blipFill>
        <p:spPr bwMode="auto">
          <a:xfrm>
            <a:off x="5241970" y="5219622"/>
            <a:ext cx="1357266" cy="891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3479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p:cNvGraphicFramePr>
          <p:nvPr>
            <p:extLst>
              <p:ext uri="{D42A27DB-BD31-4B8C-83A1-F6EECF244321}">
                <p14:modId xmlns:p14="http://schemas.microsoft.com/office/powerpoint/2010/main" val="1945521187"/>
              </p:ext>
            </p:extLst>
          </p:nvPr>
        </p:nvGraphicFramePr>
        <p:xfrm>
          <a:off x="1063149" y="999550"/>
          <a:ext cx="2409190" cy="1244346"/>
        </p:xfrm>
        <a:graphic>
          <a:graphicData uri="http://schemas.openxmlformats.org/drawingml/2006/table">
            <a:tbl>
              <a:tblPr firstRow="1" firstCol="1" bandRow="1">
                <a:tableStyleId>{5C22544A-7EE6-4342-B048-85BDC9FD1C3A}</a:tableStyleId>
              </a:tblPr>
              <a:tblGrid>
                <a:gridCol w="1059180"/>
                <a:gridCol w="1350010"/>
              </a:tblGrid>
              <a:tr h="0">
                <a:tc gridSpan="2">
                  <a:txBody>
                    <a:bodyPr/>
                    <a:lstStyle/>
                    <a:p>
                      <a:pPr algn="ctr">
                        <a:lnSpc>
                          <a:spcPct val="115000"/>
                        </a:lnSpc>
                        <a:spcAft>
                          <a:spcPts val="0"/>
                        </a:spcAft>
                      </a:pPr>
                      <a:r>
                        <a:rPr lang="es-EC" sz="1100" dirty="0" smtClean="0">
                          <a:effectLst/>
                        </a:rPr>
                        <a:t>Proceso Mecanizado</a:t>
                      </a:r>
                      <a:endParaRPr lang="es-EC" sz="1100" dirty="0">
                        <a:solidFill>
                          <a:srgbClr val="31849B"/>
                        </a:solidFill>
                        <a:effectLst/>
                        <a:latin typeface="Calibri"/>
                        <a:ea typeface="Calibri"/>
                        <a:cs typeface="Times New Roman"/>
                      </a:endParaRPr>
                    </a:p>
                  </a:txBody>
                  <a:tcPr marL="68580" marR="68580" marT="0" marB="0"/>
                </a:tc>
                <a:tc hMerge="1">
                  <a:txBody>
                    <a:bodyPr/>
                    <a:lstStyle/>
                    <a:p>
                      <a:pPr>
                        <a:lnSpc>
                          <a:spcPct val="115000"/>
                        </a:lnSpc>
                        <a:spcAft>
                          <a:spcPts val="0"/>
                        </a:spcAft>
                      </a:pPr>
                      <a:endParaRPr lang="es-EC" sz="1100" dirty="0">
                        <a:solidFill>
                          <a:srgbClr val="31849B"/>
                        </a:solidFill>
                        <a:effectLst/>
                        <a:latin typeface="Calibri"/>
                        <a:ea typeface="Calibri"/>
                        <a:cs typeface="Times New Roman"/>
                      </a:endParaRPr>
                    </a:p>
                  </a:txBody>
                  <a:tcPr marL="68580" marR="68580" marT="0" marB="0"/>
                </a:tc>
              </a:tr>
              <a:tr h="0">
                <a:tc>
                  <a:txBody>
                    <a:bodyPr/>
                    <a:lstStyle/>
                    <a:p>
                      <a:pPr>
                        <a:lnSpc>
                          <a:spcPct val="115000"/>
                        </a:lnSpc>
                        <a:spcAft>
                          <a:spcPts val="0"/>
                        </a:spcAft>
                      </a:pPr>
                      <a:r>
                        <a:rPr lang="es-EC" sz="1200" dirty="0">
                          <a:effectLst/>
                        </a:rPr>
                        <a:t>Posición  </a:t>
                      </a:r>
                      <a:endParaRPr lang="es-EC" sz="1100" dirty="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Velocidad </a:t>
                      </a:r>
                      <a:endParaRPr lang="es-EC" sz="1100">
                        <a:solidFill>
                          <a:srgbClr val="31849B"/>
                        </a:solidFill>
                        <a:effectLst/>
                        <a:latin typeface="Calibri"/>
                        <a:ea typeface="Calibri"/>
                        <a:cs typeface="Times New Roman"/>
                      </a:endParaRPr>
                    </a:p>
                  </a:txBody>
                  <a:tcPr marL="68580" marR="68580" marT="0" marB="0"/>
                </a:tc>
              </a:tr>
              <a:tr h="0">
                <a:tc>
                  <a:txBody>
                    <a:bodyPr/>
                    <a:lstStyle/>
                    <a:p>
                      <a:pPr>
                        <a:lnSpc>
                          <a:spcPct val="115000"/>
                        </a:lnSpc>
                        <a:spcAft>
                          <a:spcPts val="0"/>
                        </a:spcAft>
                      </a:pPr>
                      <a:r>
                        <a:rPr lang="es-EC" sz="1200">
                          <a:effectLst/>
                        </a:rPr>
                        <a:t>6-3-12</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effectLst/>
                        </a:rPr>
                        <a:t>5ipm</a:t>
                      </a:r>
                      <a:endParaRPr lang="es-EC" sz="1100" dirty="0">
                        <a:solidFill>
                          <a:srgbClr val="31849B"/>
                        </a:solidFill>
                        <a:effectLst/>
                        <a:latin typeface="Calibri"/>
                        <a:ea typeface="Calibri"/>
                        <a:cs typeface="Times New Roman"/>
                      </a:endParaRPr>
                    </a:p>
                  </a:txBody>
                  <a:tcPr marL="68580" marR="68580" marT="0" marB="0"/>
                </a:tc>
              </a:tr>
              <a:tr h="0">
                <a:tc>
                  <a:txBody>
                    <a:bodyPr/>
                    <a:lstStyle/>
                    <a:p>
                      <a:pPr>
                        <a:lnSpc>
                          <a:spcPct val="115000"/>
                        </a:lnSpc>
                        <a:spcAft>
                          <a:spcPts val="0"/>
                        </a:spcAft>
                      </a:pPr>
                      <a:r>
                        <a:rPr lang="es-EC" sz="1200" dirty="0">
                          <a:effectLst/>
                        </a:rPr>
                        <a:t>6-9-12</a:t>
                      </a:r>
                      <a:endParaRPr lang="es-EC" sz="1100" dirty="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5ipm</a:t>
                      </a:r>
                      <a:endParaRPr lang="es-EC" sz="1100">
                        <a:solidFill>
                          <a:srgbClr val="31849B"/>
                        </a:solidFill>
                        <a:effectLst/>
                        <a:latin typeface="Calibri"/>
                        <a:ea typeface="Calibri"/>
                        <a:cs typeface="Times New Roman"/>
                      </a:endParaRPr>
                    </a:p>
                  </a:txBody>
                  <a:tcPr marL="68580" marR="68580" marT="0" marB="0"/>
                </a:tc>
              </a:tr>
              <a:tr h="0">
                <a:tc>
                  <a:txBody>
                    <a:bodyPr/>
                    <a:lstStyle/>
                    <a:p>
                      <a:pPr>
                        <a:lnSpc>
                          <a:spcPct val="115000"/>
                        </a:lnSpc>
                        <a:spcAft>
                          <a:spcPts val="0"/>
                        </a:spcAft>
                      </a:pPr>
                      <a:r>
                        <a:rPr lang="es-EC" sz="1200">
                          <a:effectLst/>
                        </a:rPr>
                        <a:t>12-3-6</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3ipm</a:t>
                      </a:r>
                      <a:endParaRPr lang="es-EC" sz="1100">
                        <a:solidFill>
                          <a:srgbClr val="31849B"/>
                        </a:solidFill>
                        <a:effectLst/>
                        <a:latin typeface="Calibri"/>
                        <a:ea typeface="Calibri"/>
                        <a:cs typeface="Times New Roman"/>
                      </a:endParaRPr>
                    </a:p>
                  </a:txBody>
                  <a:tcPr marL="68580" marR="68580" marT="0" marB="0"/>
                </a:tc>
              </a:tr>
              <a:tr h="0">
                <a:tc>
                  <a:txBody>
                    <a:bodyPr/>
                    <a:lstStyle/>
                    <a:p>
                      <a:pPr>
                        <a:lnSpc>
                          <a:spcPct val="115000"/>
                        </a:lnSpc>
                        <a:spcAft>
                          <a:spcPts val="0"/>
                        </a:spcAft>
                      </a:pPr>
                      <a:r>
                        <a:rPr lang="es-EC" sz="1200">
                          <a:effectLst/>
                        </a:rPr>
                        <a:t>12-9-6</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effectLst/>
                        </a:rPr>
                        <a:t>3ipm</a:t>
                      </a:r>
                      <a:endParaRPr lang="es-EC" sz="1100" dirty="0">
                        <a:solidFill>
                          <a:srgbClr val="31849B"/>
                        </a:solidFill>
                        <a:effectLst/>
                        <a:latin typeface="Calibri"/>
                        <a:ea typeface="Calibri"/>
                        <a:cs typeface="Times New Roman"/>
                      </a:endParaRPr>
                    </a:p>
                  </a:txBody>
                  <a:tcPr marL="68580" marR="68580" marT="0" marB="0"/>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4013303300"/>
              </p:ext>
            </p:extLst>
          </p:nvPr>
        </p:nvGraphicFramePr>
        <p:xfrm>
          <a:off x="4498429" y="980728"/>
          <a:ext cx="3219450" cy="1261872"/>
        </p:xfrm>
        <a:graphic>
          <a:graphicData uri="http://schemas.openxmlformats.org/drawingml/2006/table">
            <a:tbl>
              <a:tblPr firstRow="1" firstCol="1" bandRow="1">
                <a:tableStyleId>{5C22544A-7EE6-4342-B048-85BDC9FD1C3A}</a:tableStyleId>
              </a:tblPr>
              <a:tblGrid>
                <a:gridCol w="878840"/>
                <a:gridCol w="1350010"/>
                <a:gridCol w="990600"/>
              </a:tblGrid>
              <a:tr h="0">
                <a:tc>
                  <a:txBody>
                    <a:bodyPr/>
                    <a:lstStyle/>
                    <a:p>
                      <a:pPr algn="ctr">
                        <a:lnSpc>
                          <a:spcPct val="115000"/>
                        </a:lnSpc>
                        <a:spcAft>
                          <a:spcPts val="0"/>
                        </a:spcAft>
                      </a:pPr>
                      <a:r>
                        <a:rPr lang="es-EC" sz="1200" dirty="0">
                          <a:effectLst/>
                        </a:rPr>
                        <a:t>Posición</a:t>
                      </a:r>
                      <a:endParaRPr lang="es-EC" sz="1100" dirty="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effectLst/>
                        </a:rPr>
                        <a:t>Semiautomático </a:t>
                      </a:r>
                      <a:endParaRPr lang="es-EC" sz="1100" dirty="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Mecanizado </a:t>
                      </a:r>
                      <a:endParaRPr lang="es-EC" sz="1100">
                        <a:solidFill>
                          <a:srgbClr val="31849B"/>
                        </a:solidFill>
                        <a:effectLst/>
                        <a:latin typeface="Calibri"/>
                        <a:ea typeface="Calibri"/>
                        <a:cs typeface="Times New Roman"/>
                      </a:endParaRPr>
                    </a:p>
                  </a:txBody>
                  <a:tcPr marL="68580" marR="68580" marT="0" marB="0"/>
                </a:tc>
              </a:tr>
              <a:tr h="0">
                <a:tc>
                  <a:txBody>
                    <a:bodyPr/>
                    <a:lstStyle/>
                    <a:p>
                      <a:pPr>
                        <a:lnSpc>
                          <a:spcPct val="115000"/>
                        </a:lnSpc>
                        <a:spcAft>
                          <a:spcPts val="0"/>
                        </a:spcAft>
                      </a:pPr>
                      <a:r>
                        <a:rPr lang="es-EC" sz="1200">
                          <a:effectLst/>
                        </a:rPr>
                        <a:t>6-3-12</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effectLst/>
                        </a:rPr>
                        <a:t>13ipm</a:t>
                      </a:r>
                      <a:endParaRPr lang="es-EC" sz="1100" dirty="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5ipm</a:t>
                      </a:r>
                      <a:endParaRPr lang="es-EC" sz="1100">
                        <a:solidFill>
                          <a:srgbClr val="31849B"/>
                        </a:solidFill>
                        <a:effectLst/>
                        <a:latin typeface="Calibri"/>
                        <a:ea typeface="Calibri"/>
                        <a:cs typeface="Times New Roman"/>
                      </a:endParaRPr>
                    </a:p>
                  </a:txBody>
                  <a:tcPr marL="68580" marR="68580" marT="0" marB="0"/>
                </a:tc>
              </a:tr>
              <a:tr h="0">
                <a:tc>
                  <a:txBody>
                    <a:bodyPr/>
                    <a:lstStyle/>
                    <a:p>
                      <a:pPr>
                        <a:lnSpc>
                          <a:spcPct val="115000"/>
                        </a:lnSpc>
                        <a:spcAft>
                          <a:spcPts val="0"/>
                        </a:spcAft>
                      </a:pPr>
                      <a:r>
                        <a:rPr lang="es-EC" sz="1200">
                          <a:effectLst/>
                        </a:rPr>
                        <a:t>6-9-12</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12ipm </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5ipm</a:t>
                      </a:r>
                      <a:endParaRPr lang="es-EC" sz="1100">
                        <a:solidFill>
                          <a:srgbClr val="31849B"/>
                        </a:solidFill>
                        <a:effectLst/>
                        <a:latin typeface="Calibri"/>
                        <a:ea typeface="Calibri"/>
                        <a:cs typeface="Times New Roman"/>
                      </a:endParaRPr>
                    </a:p>
                  </a:txBody>
                  <a:tcPr marL="68580" marR="68580" marT="0" marB="0"/>
                </a:tc>
              </a:tr>
              <a:tr h="0">
                <a:tc>
                  <a:txBody>
                    <a:bodyPr/>
                    <a:lstStyle/>
                    <a:p>
                      <a:pPr>
                        <a:lnSpc>
                          <a:spcPct val="115000"/>
                        </a:lnSpc>
                        <a:spcAft>
                          <a:spcPts val="0"/>
                        </a:spcAft>
                      </a:pPr>
                      <a:r>
                        <a:rPr lang="es-EC" sz="1200">
                          <a:effectLst/>
                        </a:rPr>
                        <a:t>12-3-6</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11ipm </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3ipm</a:t>
                      </a:r>
                      <a:endParaRPr lang="es-EC" sz="1100">
                        <a:solidFill>
                          <a:srgbClr val="31849B"/>
                        </a:solidFill>
                        <a:effectLst/>
                        <a:latin typeface="Calibri"/>
                        <a:ea typeface="Calibri"/>
                        <a:cs typeface="Times New Roman"/>
                      </a:endParaRPr>
                    </a:p>
                  </a:txBody>
                  <a:tcPr marL="68580" marR="68580" marT="0" marB="0"/>
                </a:tc>
              </a:tr>
              <a:tr h="0">
                <a:tc>
                  <a:txBody>
                    <a:bodyPr/>
                    <a:lstStyle/>
                    <a:p>
                      <a:pPr>
                        <a:lnSpc>
                          <a:spcPct val="115000"/>
                        </a:lnSpc>
                        <a:spcAft>
                          <a:spcPts val="0"/>
                        </a:spcAft>
                      </a:pPr>
                      <a:r>
                        <a:rPr lang="es-EC" sz="1200">
                          <a:effectLst/>
                        </a:rPr>
                        <a:t>12-9-6</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10ipm</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3ipm </a:t>
                      </a:r>
                      <a:endParaRPr lang="es-EC" sz="1100">
                        <a:solidFill>
                          <a:srgbClr val="31849B"/>
                        </a:solidFill>
                        <a:effectLst/>
                        <a:latin typeface="Calibri"/>
                        <a:ea typeface="Calibri"/>
                        <a:cs typeface="Times New Roman"/>
                      </a:endParaRPr>
                    </a:p>
                  </a:txBody>
                  <a:tcPr marL="68580" marR="68580" marT="0" marB="0"/>
                </a:tc>
              </a:tr>
              <a:tr h="0">
                <a:tc>
                  <a:txBody>
                    <a:bodyPr/>
                    <a:lstStyle/>
                    <a:p>
                      <a:pPr>
                        <a:lnSpc>
                          <a:spcPct val="115000"/>
                        </a:lnSpc>
                        <a:spcAft>
                          <a:spcPts val="0"/>
                        </a:spcAft>
                      </a:pPr>
                      <a:r>
                        <a:rPr lang="es-EC" sz="1200">
                          <a:effectLst/>
                        </a:rPr>
                        <a:t>Total </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11,5ipm</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effectLst/>
                        </a:rPr>
                        <a:t>4ipm </a:t>
                      </a:r>
                      <a:endParaRPr lang="es-EC" sz="1100" dirty="0">
                        <a:solidFill>
                          <a:srgbClr val="31849B"/>
                        </a:solidFill>
                        <a:effectLst/>
                        <a:latin typeface="Calibri"/>
                        <a:ea typeface="Calibri"/>
                        <a:cs typeface="Times New Roman"/>
                      </a:endParaRPr>
                    </a:p>
                  </a:txBody>
                  <a:tcPr marL="68580" marR="68580" marT="0" marB="0"/>
                </a:tc>
              </a:tr>
            </a:tbl>
          </a:graphicData>
        </a:graphic>
      </p:graphicFrame>
      <p:sp>
        <p:nvSpPr>
          <p:cNvPr id="8" name="7 CuadroTexto"/>
          <p:cNvSpPr txBox="1"/>
          <p:nvPr/>
        </p:nvSpPr>
        <p:spPr>
          <a:xfrm>
            <a:off x="2295951" y="306969"/>
            <a:ext cx="4991688" cy="461665"/>
          </a:xfrm>
          <a:prstGeom prst="rect">
            <a:avLst/>
          </a:prstGeom>
          <a:noFill/>
        </p:spPr>
        <p:txBody>
          <a:bodyPr wrap="none" rtlCol="0">
            <a:spAutoFit/>
          </a:bodyPr>
          <a:lstStyle/>
          <a:p>
            <a:r>
              <a:rPr lang="es-EC" sz="2400" b="1" dirty="0"/>
              <a:t>Recopilación de </a:t>
            </a:r>
            <a:r>
              <a:rPr lang="es-EC" sz="2400" b="1" dirty="0" smtClean="0"/>
              <a:t>Velocidad de Avance</a:t>
            </a:r>
            <a:endParaRPr lang="es-EC" sz="2400" b="1" dirty="0"/>
          </a:p>
        </p:txBody>
      </p:sp>
      <p:sp>
        <p:nvSpPr>
          <p:cNvPr id="6" name="5 CuadroTexto"/>
          <p:cNvSpPr txBox="1"/>
          <p:nvPr/>
        </p:nvSpPr>
        <p:spPr>
          <a:xfrm>
            <a:off x="2267744" y="2276872"/>
            <a:ext cx="4794198" cy="461665"/>
          </a:xfrm>
          <a:prstGeom prst="rect">
            <a:avLst/>
          </a:prstGeom>
          <a:noFill/>
        </p:spPr>
        <p:txBody>
          <a:bodyPr wrap="none" rtlCol="0">
            <a:spAutoFit/>
          </a:bodyPr>
          <a:lstStyle/>
          <a:p>
            <a:r>
              <a:rPr lang="es-EC" sz="2400" b="1" dirty="0"/>
              <a:t>Recopilación de </a:t>
            </a:r>
            <a:r>
              <a:rPr lang="es-EC" sz="2400" b="1" dirty="0" smtClean="0"/>
              <a:t>Tiempo de Proceso</a:t>
            </a:r>
            <a:endParaRPr lang="es-EC" sz="2400" b="1" dirty="0"/>
          </a:p>
        </p:txBody>
      </p:sp>
      <p:graphicFrame>
        <p:nvGraphicFramePr>
          <p:cNvPr id="9" name="3 Marcador de contenido"/>
          <p:cNvGraphicFramePr>
            <a:graphicFrameLocks noGrp="1"/>
          </p:cNvGraphicFramePr>
          <p:nvPr>
            <p:ph idx="1"/>
            <p:extLst>
              <p:ext uri="{D42A27DB-BD31-4B8C-83A1-F6EECF244321}">
                <p14:modId xmlns:p14="http://schemas.microsoft.com/office/powerpoint/2010/main" val="3417689469"/>
              </p:ext>
            </p:extLst>
          </p:nvPr>
        </p:nvGraphicFramePr>
        <p:xfrm>
          <a:off x="371266" y="2811505"/>
          <a:ext cx="3849370" cy="2129663"/>
        </p:xfrm>
        <a:graphic>
          <a:graphicData uri="http://schemas.openxmlformats.org/drawingml/2006/table">
            <a:tbl>
              <a:tblPr firstRow="1" firstCol="1" bandRow="1">
                <a:tableStyleId>{5C22544A-7EE6-4342-B048-85BDC9FD1C3A}</a:tableStyleId>
              </a:tblPr>
              <a:tblGrid>
                <a:gridCol w="1238885"/>
                <a:gridCol w="1282065"/>
                <a:gridCol w="1328420"/>
              </a:tblGrid>
              <a:tr h="0">
                <a:tc gridSpan="3">
                  <a:txBody>
                    <a:bodyPr/>
                    <a:lstStyle/>
                    <a:p>
                      <a:pPr algn="ctr">
                        <a:lnSpc>
                          <a:spcPct val="115000"/>
                        </a:lnSpc>
                        <a:spcAft>
                          <a:spcPts val="0"/>
                        </a:spcAft>
                      </a:pPr>
                      <a:r>
                        <a:rPr lang="es-EC" sz="1200" dirty="0">
                          <a:effectLst/>
                        </a:rPr>
                        <a:t>Semiautomático</a:t>
                      </a:r>
                      <a:endParaRPr lang="es-EC" sz="1100" dirty="0">
                        <a:solidFill>
                          <a:srgbClr val="31849B"/>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r>
              <a:tr h="236855">
                <a:tc gridSpan="2">
                  <a:txBody>
                    <a:bodyPr/>
                    <a:lstStyle/>
                    <a:p>
                      <a:pPr>
                        <a:lnSpc>
                          <a:spcPct val="115000"/>
                        </a:lnSpc>
                        <a:spcAft>
                          <a:spcPts val="0"/>
                        </a:spcAft>
                      </a:pPr>
                      <a:r>
                        <a:rPr lang="es-EC" sz="1200" dirty="0">
                          <a:effectLst/>
                        </a:rPr>
                        <a:t>Ascendente </a:t>
                      </a:r>
                      <a:endParaRPr lang="es-EC" sz="1100" dirty="0">
                        <a:solidFill>
                          <a:srgbClr val="31849B"/>
                        </a:solidFill>
                        <a:effectLst/>
                        <a:latin typeface="Calibri"/>
                        <a:ea typeface="Calibri"/>
                        <a:cs typeface="Times New Roman"/>
                      </a:endParaRPr>
                    </a:p>
                  </a:txBody>
                  <a:tcPr marL="68580" marR="68580" marT="0" marB="0"/>
                </a:tc>
                <a:tc hMerge="1">
                  <a:txBody>
                    <a:bodyPr/>
                    <a:lstStyle/>
                    <a:p>
                      <a:endParaRPr lang="es-EC"/>
                    </a:p>
                  </a:txBody>
                  <a:tcPr/>
                </a:tc>
                <a:tc rowSpan="2">
                  <a:txBody>
                    <a:bodyPr/>
                    <a:lstStyle/>
                    <a:p>
                      <a:pPr>
                        <a:lnSpc>
                          <a:spcPct val="115000"/>
                        </a:lnSpc>
                        <a:spcAft>
                          <a:spcPts val="0"/>
                        </a:spcAft>
                      </a:pPr>
                      <a:r>
                        <a:rPr lang="es-EC" sz="1200">
                          <a:effectLst/>
                        </a:rPr>
                        <a:t>Total </a:t>
                      </a:r>
                      <a:endParaRPr lang="es-EC" sz="1100">
                        <a:solidFill>
                          <a:srgbClr val="31849B"/>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200">
                          <a:effectLst/>
                        </a:rPr>
                        <a:t>6-3-12</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6-9-12</a:t>
                      </a:r>
                      <a:endParaRPr lang="es-EC" sz="1100">
                        <a:solidFill>
                          <a:srgbClr val="31849B"/>
                        </a:solidFill>
                        <a:effectLst/>
                        <a:latin typeface="Calibri"/>
                        <a:ea typeface="Calibri"/>
                        <a:cs typeface="Times New Roman"/>
                      </a:endParaRPr>
                    </a:p>
                  </a:txBody>
                  <a:tcPr marL="68580" marR="68580" marT="0" marB="0"/>
                </a:tc>
                <a:tc vMerge="1">
                  <a:txBody>
                    <a:bodyPr/>
                    <a:lstStyle/>
                    <a:p>
                      <a:endParaRPr lang="es-EC"/>
                    </a:p>
                  </a:txBody>
                  <a:tcPr/>
                </a:tc>
              </a:tr>
              <a:tr h="0">
                <a:tc>
                  <a:txBody>
                    <a:bodyPr/>
                    <a:lstStyle/>
                    <a:p>
                      <a:pPr algn="ctr">
                        <a:lnSpc>
                          <a:spcPct val="115000"/>
                        </a:lnSpc>
                        <a:spcAft>
                          <a:spcPts val="0"/>
                        </a:spcAft>
                      </a:pPr>
                      <a:r>
                        <a:rPr lang="es-EC" sz="1200">
                          <a:effectLst/>
                        </a:rPr>
                        <a:t>2min15seg</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2min05seg</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4min20seg</a:t>
                      </a:r>
                      <a:endParaRPr lang="es-EC" sz="1100">
                        <a:solidFill>
                          <a:srgbClr val="31849B"/>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200">
                          <a:effectLst/>
                        </a:rPr>
                        <a:t>2min 10seg</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2min00seg</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4min10seg</a:t>
                      </a:r>
                      <a:endParaRPr lang="es-EC" sz="1100">
                        <a:solidFill>
                          <a:srgbClr val="31849B"/>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200">
                          <a:effectLst/>
                        </a:rPr>
                        <a:t> </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 </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 </a:t>
                      </a:r>
                      <a:endParaRPr lang="es-EC" sz="1100">
                        <a:solidFill>
                          <a:srgbClr val="31849B"/>
                        </a:solidFill>
                        <a:effectLst/>
                        <a:latin typeface="Calibri"/>
                        <a:ea typeface="Calibri"/>
                        <a:cs typeface="Times New Roman"/>
                      </a:endParaRPr>
                    </a:p>
                  </a:txBody>
                  <a:tcPr marL="68580" marR="68580" marT="0" marB="0"/>
                </a:tc>
              </a:tr>
              <a:tr h="0">
                <a:tc gridSpan="2">
                  <a:txBody>
                    <a:bodyPr/>
                    <a:lstStyle/>
                    <a:p>
                      <a:pPr algn="ctr">
                        <a:lnSpc>
                          <a:spcPct val="115000"/>
                        </a:lnSpc>
                        <a:spcAft>
                          <a:spcPts val="0"/>
                        </a:spcAft>
                      </a:pPr>
                      <a:r>
                        <a:rPr lang="es-EC" sz="1200">
                          <a:effectLst/>
                        </a:rPr>
                        <a:t>Descendente</a:t>
                      </a:r>
                      <a:endParaRPr lang="es-EC" sz="1100">
                        <a:solidFill>
                          <a:srgbClr val="31849B"/>
                        </a:solidFill>
                        <a:effectLst/>
                        <a:latin typeface="Calibri"/>
                        <a:ea typeface="Calibri"/>
                        <a:cs typeface="Times New Roman"/>
                      </a:endParaRPr>
                    </a:p>
                  </a:txBody>
                  <a:tcPr marL="68580" marR="68580" marT="0" marB="0"/>
                </a:tc>
                <a:tc hMerge="1">
                  <a:txBody>
                    <a:bodyPr/>
                    <a:lstStyle/>
                    <a:p>
                      <a:endParaRPr lang="es-EC"/>
                    </a:p>
                  </a:txBody>
                  <a:tcPr/>
                </a:tc>
                <a:tc rowSpan="2">
                  <a:txBody>
                    <a:bodyPr/>
                    <a:lstStyle/>
                    <a:p>
                      <a:pPr algn="ctr">
                        <a:lnSpc>
                          <a:spcPct val="115000"/>
                        </a:lnSpc>
                        <a:spcAft>
                          <a:spcPts val="0"/>
                        </a:spcAft>
                      </a:pPr>
                      <a:r>
                        <a:rPr lang="es-EC" sz="1200">
                          <a:effectLst/>
                        </a:rPr>
                        <a:t>Total</a:t>
                      </a:r>
                      <a:endParaRPr lang="es-EC" sz="1100">
                        <a:solidFill>
                          <a:srgbClr val="31849B"/>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200">
                          <a:effectLst/>
                        </a:rPr>
                        <a:t>12-3-6</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12-9-6</a:t>
                      </a:r>
                      <a:endParaRPr lang="es-EC" sz="1100">
                        <a:solidFill>
                          <a:srgbClr val="31849B"/>
                        </a:solidFill>
                        <a:effectLst/>
                        <a:latin typeface="Calibri"/>
                        <a:ea typeface="Calibri"/>
                        <a:cs typeface="Times New Roman"/>
                      </a:endParaRPr>
                    </a:p>
                  </a:txBody>
                  <a:tcPr marL="68580" marR="68580" marT="0" marB="0"/>
                </a:tc>
                <a:tc vMerge="1">
                  <a:txBody>
                    <a:bodyPr/>
                    <a:lstStyle/>
                    <a:p>
                      <a:endParaRPr lang="es-EC"/>
                    </a:p>
                  </a:txBody>
                  <a:tcPr/>
                </a:tc>
              </a:tr>
              <a:tr h="0">
                <a:tc>
                  <a:txBody>
                    <a:bodyPr/>
                    <a:lstStyle/>
                    <a:p>
                      <a:pPr algn="ctr">
                        <a:lnSpc>
                          <a:spcPct val="115000"/>
                        </a:lnSpc>
                        <a:spcAft>
                          <a:spcPts val="0"/>
                        </a:spcAft>
                      </a:pPr>
                      <a:r>
                        <a:rPr lang="es-EC" sz="1200" dirty="0">
                          <a:effectLst/>
                        </a:rPr>
                        <a:t>1min50seg</a:t>
                      </a:r>
                      <a:endParaRPr lang="es-EC" sz="1100" dirty="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1min40seg</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3min30seg</a:t>
                      </a:r>
                      <a:endParaRPr lang="es-EC" sz="1100">
                        <a:solidFill>
                          <a:srgbClr val="31849B"/>
                        </a:solidFill>
                        <a:effectLst/>
                        <a:latin typeface="Calibri"/>
                        <a:ea typeface="Calibri"/>
                        <a:cs typeface="Times New Roman"/>
                      </a:endParaRPr>
                    </a:p>
                  </a:txBody>
                  <a:tcPr marL="68580" marR="68580" marT="0" marB="0"/>
                </a:tc>
              </a:tr>
              <a:tr h="0">
                <a:tc>
                  <a:txBody>
                    <a:bodyPr/>
                    <a:lstStyle/>
                    <a:p>
                      <a:pPr>
                        <a:lnSpc>
                          <a:spcPct val="115000"/>
                        </a:lnSpc>
                        <a:spcAft>
                          <a:spcPts val="0"/>
                        </a:spcAft>
                      </a:pPr>
                      <a:r>
                        <a:rPr lang="es-EC" sz="1200">
                          <a:effectLst/>
                        </a:rPr>
                        <a:t> </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 </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effectLst/>
                        </a:rPr>
                        <a:t> </a:t>
                      </a:r>
                      <a:endParaRPr lang="es-EC" sz="1100" dirty="0">
                        <a:solidFill>
                          <a:srgbClr val="31849B"/>
                        </a:solidFill>
                        <a:effectLst/>
                        <a:latin typeface="Calibri"/>
                        <a:ea typeface="Calibri"/>
                        <a:cs typeface="Times New Roman"/>
                      </a:endParaRPr>
                    </a:p>
                  </a:txBody>
                  <a:tcPr marL="68580" marR="68580" marT="0" marB="0"/>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1985930635"/>
              </p:ext>
            </p:extLst>
          </p:nvPr>
        </p:nvGraphicFramePr>
        <p:xfrm>
          <a:off x="4791795" y="2780928"/>
          <a:ext cx="3849370" cy="2326513"/>
        </p:xfrm>
        <a:graphic>
          <a:graphicData uri="http://schemas.openxmlformats.org/drawingml/2006/table">
            <a:tbl>
              <a:tblPr firstRow="1" firstCol="1" bandRow="1">
                <a:tableStyleId>{5C22544A-7EE6-4342-B048-85BDC9FD1C3A}</a:tableStyleId>
              </a:tblPr>
              <a:tblGrid>
                <a:gridCol w="1223645"/>
                <a:gridCol w="1324610"/>
                <a:gridCol w="1301115"/>
              </a:tblGrid>
              <a:tr h="0">
                <a:tc gridSpan="3">
                  <a:txBody>
                    <a:bodyPr/>
                    <a:lstStyle/>
                    <a:p>
                      <a:pPr algn="ctr">
                        <a:lnSpc>
                          <a:spcPct val="115000"/>
                        </a:lnSpc>
                        <a:spcAft>
                          <a:spcPts val="0"/>
                        </a:spcAft>
                      </a:pPr>
                      <a:r>
                        <a:rPr lang="es-EC" sz="1200" dirty="0">
                          <a:effectLst/>
                        </a:rPr>
                        <a:t>Mecanizado</a:t>
                      </a:r>
                      <a:endParaRPr lang="es-EC" sz="1100" dirty="0">
                        <a:solidFill>
                          <a:srgbClr val="31849B"/>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r>
              <a:tr h="236855">
                <a:tc gridSpan="2">
                  <a:txBody>
                    <a:bodyPr/>
                    <a:lstStyle/>
                    <a:p>
                      <a:pPr algn="ctr">
                        <a:lnSpc>
                          <a:spcPct val="115000"/>
                        </a:lnSpc>
                        <a:spcAft>
                          <a:spcPts val="0"/>
                        </a:spcAft>
                      </a:pPr>
                      <a:r>
                        <a:rPr lang="es-EC" sz="1200">
                          <a:effectLst/>
                        </a:rPr>
                        <a:t>Ascendente</a:t>
                      </a:r>
                      <a:endParaRPr lang="es-EC" sz="1100">
                        <a:solidFill>
                          <a:srgbClr val="31849B"/>
                        </a:solidFill>
                        <a:effectLst/>
                        <a:latin typeface="Calibri"/>
                        <a:ea typeface="Calibri"/>
                        <a:cs typeface="Times New Roman"/>
                      </a:endParaRPr>
                    </a:p>
                  </a:txBody>
                  <a:tcPr marL="68580" marR="68580" marT="0" marB="0"/>
                </a:tc>
                <a:tc hMerge="1">
                  <a:txBody>
                    <a:bodyPr/>
                    <a:lstStyle/>
                    <a:p>
                      <a:endParaRPr lang="es-EC"/>
                    </a:p>
                  </a:txBody>
                  <a:tcPr/>
                </a:tc>
                <a:tc rowSpan="2">
                  <a:txBody>
                    <a:bodyPr/>
                    <a:lstStyle/>
                    <a:p>
                      <a:pPr algn="ctr">
                        <a:lnSpc>
                          <a:spcPct val="115000"/>
                        </a:lnSpc>
                        <a:spcAft>
                          <a:spcPts val="0"/>
                        </a:spcAft>
                      </a:pPr>
                      <a:r>
                        <a:rPr lang="es-EC" sz="1200">
                          <a:effectLst/>
                        </a:rPr>
                        <a:t>Total</a:t>
                      </a:r>
                      <a:endParaRPr lang="es-EC" sz="1100">
                        <a:solidFill>
                          <a:srgbClr val="31849B"/>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200">
                          <a:effectLst/>
                        </a:rPr>
                        <a:t>6-3-12</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6-9-12</a:t>
                      </a:r>
                      <a:endParaRPr lang="es-EC" sz="1100">
                        <a:solidFill>
                          <a:srgbClr val="31849B"/>
                        </a:solidFill>
                        <a:effectLst/>
                        <a:latin typeface="Calibri"/>
                        <a:ea typeface="Calibri"/>
                        <a:cs typeface="Times New Roman"/>
                      </a:endParaRPr>
                    </a:p>
                  </a:txBody>
                  <a:tcPr marL="68580" marR="68580" marT="0" marB="0"/>
                </a:tc>
                <a:tc vMerge="1">
                  <a:txBody>
                    <a:bodyPr/>
                    <a:lstStyle/>
                    <a:p>
                      <a:endParaRPr lang="es-EC"/>
                    </a:p>
                  </a:txBody>
                  <a:tcPr/>
                </a:tc>
              </a:tr>
              <a:tr h="0">
                <a:tc>
                  <a:txBody>
                    <a:bodyPr/>
                    <a:lstStyle/>
                    <a:p>
                      <a:pPr algn="ctr">
                        <a:lnSpc>
                          <a:spcPct val="115000"/>
                        </a:lnSpc>
                        <a:spcAft>
                          <a:spcPts val="0"/>
                        </a:spcAft>
                      </a:pPr>
                      <a:r>
                        <a:rPr lang="es-EC" sz="1200">
                          <a:effectLst/>
                        </a:rPr>
                        <a:t>1min20seg</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1min26seg</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2min46seg</a:t>
                      </a:r>
                      <a:endParaRPr lang="es-EC" sz="1100">
                        <a:solidFill>
                          <a:srgbClr val="31849B"/>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200">
                          <a:effectLst/>
                        </a:rPr>
                        <a:t>1min30seg</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dirty="0">
                          <a:effectLst/>
                        </a:rPr>
                        <a:t>1min25seg</a:t>
                      </a:r>
                      <a:endParaRPr lang="es-EC" sz="1100" dirty="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2min55seg</a:t>
                      </a:r>
                      <a:endParaRPr lang="es-EC" sz="1100">
                        <a:solidFill>
                          <a:srgbClr val="31849B"/>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200">
                          <a:effectLst/>
                        </a:rPr>
                        <a:t>1min23seg</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1min25seg</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2min48seg </a:t>
                      </a:r>
                      <a:endParaRPr lang="es-EC" sz="1100">
                        <a:solidFill>
                          <a:srgbClr val="31849B"/>
                        </a:solidFill>
                        <a:effectLst/>
                        <a:latin typeface="Calibri"/>
                        <a:ea typeface="Calibri"/>
                        <a:cs typeface="Times New Roman"/>
                      </a:endParaRPr>
                    </a:p>
                  </a:txBody>
                  <a:tcPr marL="68580" marR="68580" marT="0" marB="0"/>
                </a:tc>
              </a:tr>
              <a:tr h="0">
                <a:tc gridSpan="2">
                  <a:txBody>
                    <a:bodyPr/>
                    <a:lstStyle/>
                    <a:p>
                      <a:pPr algn="ctr">
                        <a:lnSpc>
                          <a:spcPct val="115000"/>
                        </a:lnSpc>
                        <a:spcAft>
                          <a:spcPts val="0"/>
                        </a:spcAft>
                      </a:pPr>
                      <a:r>
                        <a:rPr lang="es-EC" sz="1200">
                          <a:effectLst/>
                        </a:rPr>
                        <a:t>Descendente</a:t>
                      </a:r>
                      <a:endParaRPr lang="es-EC" sz="1100">
                        <a:solidFill>
                          <a:srgbClr val="31849B"/>
                        </a:solidFill>
                        <a:effectLst/>
                        <a:latin typeface="Calibri"/>
                        <a:ea typeface="Calibri"/>
                        <a:cs typeface="Times New Roman"/>
                      </a:endParaRPr>
                    </a:p>
                  </a:txBody>
                  <a:tcPr marL="68580" marR="68580" marT="0" marB="0"/>
                </a:tc>
                <a:tc hMerge="1">
                  <a:txBody>
                    <a:bodyPr/>
                    <a:lstStyle/>
                    <a:p>
                      <a:endParaRPr lang="es-EC"/>
                    </a:p>
                  </a:txBody>
                  <a:tcPr/>
                </a:tc>
                <a:tc rowSpan="2">
                  <a:txBody>
                    <a:bodyPr/>
                    <a:lstStyle/>
                    <a:p>
                      <a:pPr algn="ctr">
                        <a:lnSpc>
                          <a:spcPct val="115000"/>
                        </a:lnSpc>
                        <a:spcAft>
                          <a:spcPts val="0"/>
                        </a:spcAft>
                      </a:pPr>
                      <a:r>
                        <a:rPr lang="es-EC" sz="1200">
                          <a:effectLst/>
                        </a:rPr>
                        <a:t>Total</a:t>
                      </a:r>
                      <a:endParaRPr lang="es-EC" sz="1100">
                        <a:solidFill>
                          <a:srgbClr val="31849B"/>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200">
                          <a:effectLst/>
                        </a:rPr>
                        <a:t>12-3-6</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12-9-6</a:t>
                      </a:r>
                      <a:endParaRPr lang="es-EC" sz="1100">
                        <a:solidFill>
                          <a:srgbClr val="31849B"/>
                        </a:solidFill>
                        <a:effectLst/>
                        <a:latin typeface="Calibri"/>
                        <a:ea typeface="Calibri"/>
                        <a:cs typeface="Times New Roman"/>
                      </a:endParaRPr>
                    </a:p>
                  </a:txBody>
                  <a:tcPr marL="68580" marR="68580" marT="0" marB="0"/>
                </a:tc>
                <a:tc vMerge="1">
                  <a:txBody>
                    <a:bodyPr/>
                    <a:lstStyle/>
                    <a:p>
                      <a:endParaRPr lang="es-EC"/>
                    </a:p>
                  </a:txBody>
                  <a:tcPr/>
                </a:tc>
              </a:tr>
              <a:tr h="0">
                <a:tc>
                  <a:txBody>
                    <a:bodyPr/>
                    <a:lstStyle/>
                    <a:p>
                      <a:pPr algn="ctr">
                        <a:lnSpc>
                          <a:spcPct val="115000"/>
                        </a:lnSpc>
                        <a:spcAft>
                          <a:spcPts val="0"/>
                        </a:spcAft>
                      </a:pPr>
                      <a:r>
                        <a:rPr lang="es-EC" sz="1200">
                          <a:effectLst/>
                        </a:rPr>
                        <a:t>1min08seg</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1min15seg</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dirty="0">
                          <a:effectLst/>
                        </a:rPr>
                        <a:t>2min23seg</a:t>
                      </a:r>
                      <a:endParaRPr lang="es-EC" sz="1100" dirty="0">
                        <a:solidFill>
                          <a:srgbClr val="31849B"/>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200">
                          <a:effectLst/>
                        </a:rPr>
                        <a:t>1min10seg</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1min05seg</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2min15seg </a:t>
                      </a:r>
                      <a:endParaRPr lang="es-EC" sz="1100">
                        <a:solidFill>
                          <a:srgbClr val="31849B"/>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200">
                          <a:effectLst/>
                        </a:rPr>
                        <a:t>1min09seg</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1min10seg</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dirty="0">
                          <a:effectLst/>
                        </a:rPr>
                        <a:t>2min19seg </a:t>
                      </a:r>
                      <a:endParaRPr lang="es-EC" sz="1100" dirty="0">
                        <a:solidFill>
                          <a:srgbClr val="31849B"/>
                        </a:solidFill>
                        <a:effectLst/>
                        <a:latin typeface="Calibri"/>
                        <a:ea typeface="Calibri"/>
                        <a:cs typeface="Times New Roman"/>
                      </a:endParaRPr>
                    </a:p>
                  </a:txBody>
                  <a:tcPr marL="68580" marR="68580" marT="0" marB="0"/>
                </a:tc>
              </a:tr>
            </a:tbl>
          </a:graphicData>
        </a:graphic>
      </p:graphicFrame>
      <p:sp>
        <p:nvSpPr>
          <p:cNvPr id="11" name="10 Rectángulo"/>
          <p:cNvSpPr/>
          <p:nvPr/>
        </p:nvSpPr>
        <p:spPr>
          <a:xfrm>
            <a:off x="252556" y="5032219"/>
            <a:ext cx="8424936" cy="1815882"/>
          </a:xfrm>
          <a:prstGeom prst="rect">
            <a:avLst/>
          </a:prstGeom>
        </p:spPr>
        <p:txBody>
          <a:bodyPr wrap="square">
            <a:spAutoFit/>
          </a:bodyPr>
          <a:lstStyle/>
          <a:p>
            <a:r>
              <a:rPr lang="es-EC" sz="1400" dirty="0" smtClean="0"/>
              <a:t>De los resultados se observa que existe un porcentaje de velocidad </a:t>
            </a:r>
            <a:r>
              <a:rPr lang="es-EC" sz="1400" dirty="0"/>
              <a:t>de avance para el proceso mecanizado </a:t>
            </a:r>
            <a:r>
              <a:rPr lang="es-EC" sz="1400" dirty="0" smtClean="0"/>
              <a:t>del </a:t>
            </a:r>
            <a:r>
              <a:rPr lang="es-EC" sz="1400" dirty="0"/>
              <a:t>54,54% respecto al proceso semiautomático. </a:t>
            </a:r>
            <a:endParaRPr lang="es-EC" sz="1400" dirty="0" smtClean="0"/>
          </a:p>
          <a:p>
            <a:r>
              <a:rPr lang="es-EC" sz="1400" dirty="0" smtClean="0"/>
              <a:t>Beneficio:</a:t>
            </a:r>
          </a:p>
          <a:p>
            <a:pPr marL="285750" indent="-285750">
              <a:buFontTx/>
              <a:buChar char="-"/>
            </a:pPr>
            <a:r>
              <a:rPr lang="es-EC" sz="1400" dirty="0"/>
              <a:t>C</a:t>
            </a:r>
            <a:r>
              <a:rPr lang="es-EC" sz="1400" dirty="0" smtClean="0"/>
              <a:t>ostos </a:t>
            </a:r>
            <a:r>
              <a:rPr lang="es-EC" sz="1400" dirty="0"/>
              <a:t>de mano de </a:t>
            </a:r>
            <a:r>
              <a:rPr lang="es-EC" sz="1400" dirty="0" smtClean="0"/>
              <a:t>obra</a:t>
            </a:r>
          </a:p>
          <a:p>
            <a:pPr marL="285750" indent="-285750">
              <a:buFontTx/>
              <a:buChar char="-"/>
            </a:pPr>
            <a:r>
              <a:rPr lang="es-EC" sz="1400" dirty="0" smtClean="0"/>
              <a:t>Tiempo </a:t>
            </a:r>
            <a:r>
              <a:rPr lang="es-EC" sz="1400" dirty="0"/>
              <a:t>de </a:t>
            </a:r>
            <a:r>
              <a:rPr lang="es-EC" sz="1400" dirty="0" smtClean="0"/>
              <a:t>montaje </a:t>
            </a:r>
          </a:p>
          <a:p>
            <a:pPr marL="285750" indent="-285750">
              <a:buFontTx/>
              <a:buChar char="-"/>
            </a:pPr>
            <a:r>
              <a:rPr lang="es-EC" sz="1400" dirty="0" smtClean="0"/>
              <a:t>Tiempo </a:t>
            </a:r>
            <a:r>
              <a:rPr lang="es-EC" sz="1400" dirty="0"/>
              <a:t>de soldadura</a:t>
            </a:r>
            <a:r>
              <a:rPr lang="es-EC" sz="1400" dirty="0" smtClean="0"/>
              <a:t>,</a:t>
            </a:r>
          </a:p>
          <a:p>
            <a:pPr marL="285750" indent="-285750">
              <a:buFontTx/>
              <a:buChar char="-"/>
            </a:pPr>
            <a:r>
              <a:rPr lang="es-EC" sz="1400" dirty="0" smtClean="0"/>
              <a:t>Optimizar la Planificación de Mantenimiento de una Planta. </a:t>
            </a:r>
          </a:p>
          <a:p>
            <a:pPr marL="285750" indent="-285750">
              <a:buFontTx/>
              <a:buChar char="-"/>
            </a:pPr>
            <a:r>
              <a:rPr lang="es-EC" sz="1400" dirty="0" smtClean="0"/>
              <a:t>Menor probabilidad </a:t>
            </a:r>
            <a:r>
              <a:rPr lang="es-EC" sz="1400" dirty="0"/>
              <a:t>de falla.</a:t>
            </a:r>
          </a:p>
        </p:txBody>
      </p:sp>
    </p:spTree>
    <p:extLst>
      <p:ext uri="{BB962C8B-B14F-4D97-AF65-F5344CB8AC3E}">
        <p14:creationId xmlns:p14="http://schemas.microsoft.com/office/powerpoint/2010/main" val="6564615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548680"/>
            <a:ext cx="8686800" cy="838200"/>
          </a:xfrm>
        </p:spPr>
        <p:txBody>
          <a:bodyPr/>
          <a:lstStyle/>
          <a:p>
            <a:r>
              <a:rPr lang="es-EC" dirty="0" smtClean="0"/>
              <a:t>Análisis económico </a:t>
            </a:r>
            <a:endParaRPr lang="es-EC" dirty="0"/>
          </a:p>
        </p:txBody>
      </p:sp>
      <p:sp>
        <p:nvSpPr>
          <p:cNvPr id="3" name="2 Marcador de contenido"/>
          <p:cNvSpPr>
            <a:spLocks noGrp="1"/>
          </p:cNvSpPr>
          <p:nvPr>
            <p:ph idx="1"/>
          </p:nvPr>
        </p:nvSpPr>
        <p:spPr>
          <a:xfrm>
            <a:off x="251520" y="1268760"/>
            <a:ext cx="8686800" cy="4525963"/>
          </a:xfrm>
        </p:spPr>
        <p:txBody>
          <a:bodyPr/>
          <a:lstStyle/>
          <a:p>
            <a:r>
              <a:rPr lang="es-EC" sz="2000" dirty="0" smtClean="0"/>
              <a:t>Ayuda a conocer </a:t>
            </a:r>
            <a:r>
              <a:rPr lang="es-EC" sz="2000" dirty="0"/>
              <a:t>la rentabilidad y factibilidad </a:t>
            </a:r>
            <a:r>
              <a:rPr lang="es-EC" sz="2000" dirty="0" smtClean="0"/>
              <a:t>de un proyecto.</a:t>
            </a:r>
          </a:p>
          <a:p>
            <a:r>
              <a:rPr lang="es-EC" sz="2000" dirty="0"/>
              <a:t>P</a:t>
            </a:r>
            <a:r>
              <a:rPr lang="es-EC" sz="2000" dirty="0" smtClean="0"/>
              <a:t>ermite </a:t>
            </a:r>
            <a:r>
              <a:rPr lang="es-EC" sz="2000" dirty="0"/>
              <a:t>conocer, el tipo de elementos que se utilizara durante la construcción, </a:t>
            </a:r>
            <a:r>
              <a:rPr lang="es-EC" sz="2000" dirty="0" smtClean="0"/>
              <a:t>debido que </a:t>
            </a:r>
            <a:r>
              <a:rPr lang="es-EC" sz="2000" dirty="0"/>
              <a:t>pueden ser nuevos, o usados,  </a:t>
            </a:r>
            <a:r>
              <a:rPr lang="es-EC" sz="2000" dirty="0" smtClean="0"/>
              <a:t>de tal manera que se pueda minimizar </a:t>
            </a:r>
            <a:r>
              <a:rPr lang="es-EC" sz="2000" dirty="0"/>
              <a:t>costos. </a:t>
            </a:r>
          </a:p>
          <a:p>
            <a:endParaRPr lang="es-EC" dirty="0"/>
          </a:p>
        </p:txBody>
      </p:sp>
      <p:sp>
        <p:nvSpPr>
          <p:cNvPr id="4" name="3 CuadroTexto"/>
          <p:cNvSpPr txBox="1"/>
          <p:nvPr/>
        </p:nvSpPr>
        <p:spPr>
          <a:xfrm>
            <a:off x="179512" y="2606550"/>
            <a:ext cx="2203104" cy="461665"/>
          </a:xfrm>
          <a:prstGeom prst="rect">
            <a:avLst/>
          </a:prstGeom>
          <a:noFill/>
        </p:spPr>
        <p:txBody>
          <a:bodyPr wrap="none" rtlCol="0">
            <a:spAutoFit/>
          </a:bodyPr>
          <a:lstStyle/>
          <a:p>
            <a:r>
              <a:rPr lang="es-EC" sz="2400" b="1" dirty="0" smtClean="0"/>
              <a:t>Costos Directos</a:t>
            </a:r>
            <a:endParaRPr lang="es-EC" sz="2400" b="1" dirty="0"/>
          </a:p>
        </p:txBody>
      </p:sp>
      <p:graphicFrame>
        <p:nvGraphicFramePr>
          <p:cNvPr id="5" name="4 Tabla"/>
          <p:cNvGraphicFramePr>
            <a:graphicFrameLocks noGrp="1"/>
          </p:cNvGraphicFramePr>
          <p:nvPr>
            <p:extLst>
              <p:ext uri="{D42A27DB-BD31-4B8C-83A1-F6EECF244321}">
                <p14:modId xmlns:p14="http://schemas.microsoft.com/office/powerpoint/2010/main" val="4132893006"/>
              </p:ext>
            </p:extLst>
          </p:nvPr>
        </p:nvGraphicFramePr>
        <p:xfrm>
          <a:off x="251520" y="3241536"/>
          <a:ext cx="4104456" cy="1051560"/>
        </p:xfrm>
        <a:graphic>
          <a:graphicData uri="http://schemas.openxmlformats.org/drawingml/2006/table">
            <a:tbl>
              <a:tblPr firstRow="1" firstCol="1" bandRow="1">
                <a:tableStyleId>{BC89EF96-8CEA-46FF-86C4-4CE0E7609802}</a:tableStyleId>
              </a:tblPr>
              <a:tblGrid>
                <a:gridCol w="1440160"/>
                <a:gridCol w="720080"/>
                <a:gridCol w="936104"/>
                <a:gridCol w="1008112"/>
              </a:tblGrid>
              <a:tr h="196851">
                <a:tc>
                  <a:txBody>
                    <a:bodyPr/>
                    <a:lstStyle/>
                    <a:p>
                      <a:pPr>
                        <a:lnSpc>
                          <a:spcPct val="115000"/>
                        </a:lnSpc>
                        <a:spcAft>
                          <a:spcPts val="0"/>
                        </a:spcAft>
                      </a:pPr>
                      <a:r>
                        <a:rPr lang="es-EC" sz="1200" dirty="0">
                          <a:effectLst/>
                        </a:rPr>
                        <a:t>Materiales Directos</a:t>
                      </a:r>
                      <a:endParaRPr lang="es-EC" sz="1100" dirty="0">
                        <a:solidFill>
                          <a:srgbClr val="31849B"/>
                        </a:solidFill>
                        <a:effectLst/>
                        <a:latin typeface="Calibri"/>
                        <a:ea typeface="Calibri"/>
                        <a:cs typeface="Times New Roman"/>
                      </a:endParaRPr>
                    </a:p>
                  </a:txBody>
                  <a:tcPr marL="68580" marR="68580" marT="0" marB="0"/>
                </a:tc>
                <a:tc>
                  <a:txBody>
                    <a:bodyPr/>
                    <a:lstStyle/>
                    <a:p>
                      <a:endParaRPr lang="es-EC" sz="1100">
                        <a:solidFill>
                          <a:srgbClr val="31849B"/>
                        </a:solidFill>
                        <a:effectLst/>
                        <a:latin typeface="Calibri"/>
                        <a:cs typeface="Times New Roman"/>
                      </a:endParaRPr>
                    </a:p>
                  </a:txBody>
                  <a:tcPr marL="68580" marR="68580" marT="0" marB="0"/>
                </a:tc>
                <a:tc>
                  <a:txBody>
                    <a:bodyPr/>
                    <a:lstStyle/>
                    <a:p>
                      <a:endParaRPr lang="es-EC" sz="1100">
                        <a:solidFill>
                          <a:srgbClr val="31849B"/>
                        </a:solidFill>
                        <a:effectLst/>
                        <a:latin typeface="Calibri"/>
                        <a:cs typeface="Times New Roman"/>
                      </a:endParaRPr>
                    </a:p>
                  </a:txBody>
                  <a:tcPr marL="68580" marR="68580" marT="0" marB="0"/>
                </a:tc>
                <a:tc>
                  <a:txBody>
                    <a:bodyPr/>
                    <a:lstStyle/>
                    <a:p>
                      <a:endParaRPr lang="es-EC" sz="1100">
                        <a:solidFill>
                          <a:srgbClr val="31849B"/>
                        </a:solidFill>
                        <a:effectLst/>
                        <a:latin typeface="Calibri"/>
                        <a:cs typeface="Times New Roman"/>
                      </a:endParaRPr>
                    </a:p>
                  </a:txBody>
                  <a:tcPr marL="68580" marR="68580" marT="0" marB="0"/>
                </a:tc>
              </a:tr>
              <a:tr h="190500">
                <a:tc>
                  <a:txBody>
                    <a:bodyPr/>
                    <a:lstStyle/>
                    <a:p>
                      <a:endParaRPr lang="es-EC" sz="1100">
                        <a:solidFill>
                          <a:srgbClr val="31849B"/>
                        </a:solidFill>
                        <a:effectLst/>
                        <a:latin typeface="Calibri"/>
                        <a:cs typeface="Times New Roman"/>
                      </a:endParaRPr>
                    </a:p>
                  </a:txBody>
                  <a:tcPr marL="68580" marR="68580" marT="0" marB="0"/>
                </a:tc>
                <a:tc>
                  <a:txBody>
                    <a:bodyPr/>
                    <a:lstStyle/>
                    <a:p>
                      <a:endParaRPr lang="es-EC" sz="1100">
                        <a:solidFill>
                          <a:srgbClr val="31849B"/>
                        </a:solidFill>
                        <a:effectLst/>
                        <a:latin typeface="Calibri"/>
                        <a:cs typeface="Times New Roman"/>
                      </a:endParaRPr>
                    </a:p>
                  </a:txBody>
                  <a:tcPr marL="68580" marR="68580" marT="0" marB="0"/>
                </a:tc>
                <a:tc>
                  <a:txBody>
                    <a:bodyPr/>
                    <a:lstStyle/>
                    <a:p>
                      <a:endParaRPr lang="es-EC" sz="1100">
                        <a:solidFill>
                          <a:srgbClr val="31849B"/>
                        </a:solidFill>
                        <a:effectLst/>
                        <a:latin typeface="Calibri"/>
                        <a:cs typeface="Times New Roman"/>
                      </a:endParaRPr>
                    </a:p>
                  </a:txBody>
                  <a:tcPr marL="68580" marR="68580" marT="0" marB="0"/>
                </a:tc>
                <a:tc>
                  <a:txBody>
                    <a:bodyPr/>
                    <a:lstStyle/>
                    <a:p>
                      <a:pPr algn="ctr">
                        <a:lnSpc>
                          <a:spcPct val="115000"/>
                        </a:lnSpc>
                        <a:spcAft>
                          <a:spcPts val="0"/>
                        </a:spcAft>
                      </a:pPr>
                      <a:r>
                        <a:rPr lang="es-EC" sz="1200">
                          <a:effectLst/>
                        </a:rPr>
                        <a:t>Cantidad</a:t>
                      </a:r>
                      <a:endParaRPr lang="es-EC" sz="1100">
                        <a:solidFill>
                          <a:srgbClr val="31849B"/>
                        </a:solidFill>
                        <a:effectLst/>
                        <a:latin typeface="Calibri"/>
                        <a:ea typeface="Calibri"/>
                        <a:cs typeface="Times New Roman"/>
                      </a:endParaRPr>
                    </a:p>
                  </a:txBody>
                  <a:tcPr marL="68580" marR="68580" marT="0" marB="0"/>
                </a:tc>
              </a:tr>
              <a:tr h="190500">
                <a:tc>
                  <a:txBody>
                    <a:bodyPr/>
                    <a:lstStyle/>
                    <a:p>
                      <a:pPr algn="ctr">
                        <a:lnSpc>
                          <a:spcPct val="115000"/>
                        </a:lnSpc>
                        <a:spcAft>
                          <a:spcPts val="0"/>
                        </a:spcAft>
                      </a:pPr>
                      <a:r>
                        <a:rPr lang="es-EC" sz="1200">
                          <a:effectLst/>
                        </a:rPr>
                        <a:t>Rubro</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Unidad</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Precio USD</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1</a:t>
                      </a:r>
                      <a:endParaRPr lang="es-EC" sz="1100">
                        <a:solidFill>
                          <a:srgbClr val="31849B"/>
                        </a:solidFill>
                        <a:effectLst/>
                        <a:latin typeface="Calibri"/>
                        <a:ea typeface="Calibri"/>
                        <a:cs typeface="Times New Roman"/>
                      </a:endParaRPr>
                    </a:p>
                  </a:txBody>
                  <a:tcPr marL="68580" marR="68580" marT="0" marB="0"/>
                </a:tc>
              </a:tr>
              <a:tr h="190500">
                <a:tc>
                  <a:txBody>
                    <a:bodyPr/>
                    <a:lstStyle/>
                    <a:p>
                      <a:pPr algn="just">
                        <a:lnSpc>
                          <a:spcPct val="115000"/>
                        </a:lnSpc>
                        <a:spcAft>
                          <a:spcPts val="0"/>
                        </a:spcAft>
                      </a:pPr>
                      <a:r>
                        <a:rPr lang="es-EC" sz="1200">
                          <a:effectLst/>
                        </a:rPr>
                        <a:t>Materia Prima </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Lista</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1275,26</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1.275</a:t>
                      </a:r>
                      <a:endParaRPr lang="es-EC" sz="1100">
                        <a:solidFill>
                          <a:srgbClr val="31849B"/>
                        </a:solidFill>
                        <a:effectLst/>
                        <a:latin typeface="Calibri"/>
                        <a:ea typeface="Calibri"/>
                        <a:cs typeface="Times New Roman"/>
                      </a:endParaRPr>
                    </a:p>
                  </a:txBody>
                  <a:tcPr marL="68580" marR="68580" marT="0" marB="0"/>
                </a:tc>
              </a:tr>
              <a:tr h="190500">
                <a:tc>
                  <a:txBody>
                    <a:bodyPr/>
                    <a:lstStyle/>
                    <a:p>
                      <a:endParaRPr lang="es-EC" sz="1100" dirty="0">
                        <a:solidFill>
                          <a:srgbClr val="31849B"/>
                        </a:solidFill>
                        <a:effectLst/>
                        <a:latin typeface="Calibri"/>
                        <a:cs typeface="Times New Roman"/>
                      </a:endParaRPr>
                    </a:p>
                  </a:txBody>
                  <a:tcPr marL="68580" marR="68580" marT="0" marB="0"/>
                </a:tc>
                <a:tc>
                  <a:txBody>
                    <a:bodyPr/>
                    <a:lstStyle/>
                    <a:p>
                      <a:endParaRPr lang="es-EC" sz="1100" dirty="0">
                        <a:solidFill>
                          <a:srgbClr val="31849B"/>
                        </a:solidFill>
                        <a:effectLst/>
                        <a:latin typeface="Calibri"/>
                        <a:cs typeface="Times New Roman"/>
                      </a:endParaRPr>
                    </a:p>
                  </a:txBody>
                  <a:tcPr marL="68580" marR="68580" marT="0" marB="0"/>
                </a:tc>
                <a:tc>
                  <a:txBody>
                    <a:bodyPr/>
                    <a:lstStyle/>
                    <a:p>
                      <a:pPr>
                        <a:lnSpc>
                          <a:spcPct val="115000"/>
                        </a:lnSpc>
                        <a:spcAft>
                          <a:spcPts val="0"/>
                        </a:spcAft>
                      </a:pPr>
                      <a:r>
                        <a:rPr lang="es-EC" sz="1200">
                          <a:effectLst/>
                        </a:rPr>
                        <a:t>Subtotal</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effectLst/>
                        </a:rPr>
                        <a:t> $  </a:t>
                      </a:r>
                      <a:r>
                        <a:rPr lang="es-EC" sz="1200" dirty="0" smtClean="0">
                          <a:effectLst/>
                        </a:rPr>
                        <a:t>1.275,26 </a:t>
                      </a:r>
                      <a:endParaRPr lang="es-EC" sz="1100" dirty="0">
                        <a:solidFill>
                          <a:srgbClr val="31849B"/>
                        </a:solidFill>
                        <a:effectLst/>
                        <a:latin typeface="Calibri"/>
                        <a:ea typeface="Calibri"/>
                        <a:cs typeface="Times New Roman"/>
                      </a:endParaRPr>
                    </a:p>
                  </a:txBody>
                  <a:tcPr marL="68580" marR="68580" marT="0" marB="0"/>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437601121"/>
              </p:ext>
            </p:extLst>
          </p:nvPr>
        </p:nvGraphicFramePr>
        <p:xfrm>
          <a:off x="4601424" y="2780928"/>
          <a:ext cx="4363064" cy="1719834"/>
        </p:xfrm>
        <a:graphic>
          <a:graphicData uri="http://schemas.openxmlformats.org/drawingml/2006/table">
            <a:tbl>
              <a:tblPr firstRow="1" firstCol="1" bandRow="1">
                <a:tableStyleId>{BC89EF96-8CEA-46FF-86C4-4CE0E7609802}</a:tableStyleId>
              </a:tblPr>
              <a:tblGrid>
                <a:gridCol w="1626760"/>
                <a:gridCol w="968057"/>
                <a:gridCol w="904151"/>
                <a:gridCol w="864096"/>
              </a:tblGrid>
              <a:tr h="190500">
                <a:tc>
                  <a:txBody>
                    <a:bodyPr/>
                    <a:lstStyle/>
                    <a:p>
                      <a:pPr>
                        <a:lnSpc>
                          <a:spcPct val="115000"/>
                        </a:lnSpc>
                        <a:spcAft>
                          <a:spcPts val="0"/>
                        </a:spcAft>
                      </a:pPr>
                      <a:r>
                        <a:rPr lang="es-EC" sz="1200" dirty="0">
                          <a:effectLst/>
                        </a:rPr>
                        <a:t>Mano de obra directa</a:t>
                      </a:r>
                      <a:endParaRPr lang="es-EC" sz="1100" dirty="0">
                        <a:solidFill>
                          <a:srgbClr val="31849B"/>
                        </a:solidFill>
                        <a:effectLst/>
                        <a:latin typeface="Calibri"/>
                        <a:ea typeface="Calibri"/>
                        <a:cs typeface="Times New Roman"/>
                      </a:endParaRPr>
                    </a:p>
                  </a:txBody>
                  <a:tcPr marL="68580" marR="68580" marT="0" marB="0"/>
                </a:tc>
                <a:tc>
                  <a:txBody>
                    <a:bodyPr/>
                    <a:lstStyle/>
                    <a:p>
                      <a:endParaRPr lang="es-EC" sz="1100">
                        <a:solidFill>
                          <a:srgbClr val="31849B"/>
                        </a:solidFill>
                        <a:effectLst/>
                        <a:latin typeface="Calibri"/>
                        <a:cs typeface="Times New Roman"/>
                      </a:endParaRPr>
                    </a:p>
                  </a:txBody>
                  <a:tcPr marL="68580" marR="68580" marT="0" marB="0"/>
                </a:tc>
                <a:tc>
                  <a:txBody>
                    <a:bodyPr/>
                    <a:lstStyle/>
                    <a:p>
                      <a:endParaRPr lang="es-EC" sz="1100">
                        <a:solidFill>
                          <a:srgbClr val="31849B"/>
                        </a:solidFill>
                        <a:effectLst/>
                        <a:latin typeface="Calibri"/>
                        <a:cs typeface="Times New Roman"/>
                      </a:endParaRPr>
                    </a:p>
                  </a:txBody>
                  <a:tcPr marL="68580" marR="68580" marT="0" marB="0"/>
                </a:tc>
                <a:tc>
                  <a:txBody>
                    <a:bodyPr/>
                    <a:lstStyle/>
                    <a:p>
                      <a:endParaRPr lang="es-EC" sz="1100">
                        <a:solidFill>
                          <a:srgbClr val="31849B"/>
                        </a:solidFill>
                        <a:effectLst/>
                        <a:latin typeface="Calibri"/>
                        <a:cs typeface="Times New Roman"/>
                      </a:endParaRPr>
                    </a:p>
                  </a:txBody>
                  <a:tcPr marL="68580" marR="68580" marT="0" marB="0"/>
                </a:tc>
              </a:tr>
              <a:tr h="190500">
                <a:tc>
                  <a:txBody>
                    <a:bodyPr/>
                    <a:lstStyle/>
                    <a:p>
                      <a:endParaRPr lang="es-EC" sz="1100">
                        <a:solidFill>
                          <a:srgbClr val="31849B"/>
                        </a:solidFill>
                        <a:effectLst/>
                        <a:latin typeface="Calibri"/>
                        <a:cs typeface="Times New Roman"/>
                      </a:endParaRPr>
                    </a:p>
                  </a:txBody>
                  <a:tcPr marL="68580" marR="68580" marT="0" marB="0"/>
                </a:tc>
                <a:tc>
                  <a:txBody>
                    <a:bodyPr/>
                    <a:lstStyle/>
                    <a:p>
                      <a:endParaRPr lang="es-EC" sz="1100">
                        <a:solidFill>
                          <a:srgbClr val="31849B"/>
                        </a:solidFill>
                        <a:effectLst/>
                        <a:latin typeface="Calibri"/>
                        <a:cs typeface="Times New Roman"/>
                      </a:endParaRPr>
                    </a:p>
                  </a:txBody>
                  <a:tcPr marL="68580" marR="68580" marT="0" marB="0"/>
                </a:tc>
                <a:tc>
                  <a:txBody>
                    <a:bodyPr/>
                    <a:lstStyle/>
                    <a:p>
                      <a:endParaRPr lang="es-EC" sz="1100">
                        <a:solidFill>
                          <a:srgbClr val="31849B"/>
                        </a:solidFill>
                        <a:effectLst/>
                        <a:latin typeface="Calibri"/>
                        <a:cs typeface="Times New Roman"/>
                      </a:endParaRPr>
                    </a:p>
                  </a:txBody>
                  <a:tcPr marL="68580" marR="68580" marT="0" marB="0"/>
                </a:tc>
                <a:tc>
                  <a:txBody>
                    <a:bodyPr/>
                    <a:lstStyle/>
                    <a:p>
                      <a:pPr algn="ctr">
                        <a:lnSpc>
                          <a:spcPct val="115000"/>
                        </a:lnSpc>
                        <a:spcAft>
                          <a:spcPts val="0"/>
                        </a:spcAft>
                      </a:pPr>
                      <a:r>
                        <a:rPr lang="es-EC" sz="1200">
                          <a:effectLst/>
                        </a:rPr>
                        <a:t>Cantidad</a:t>
                      </a:r>
                      <a:endParaRPr lang="es-EC" sz="1100">
                        <a:solidFill>
                          <a:srgbClr val="31849B"/>
                        </a:solidFill>
                        <a:effectLst/>
                        <a:latin typeface="Calibri"/>
                        <a:ea typeface="Calibri"/>
                        <a:cs typeface="Times New Roman"/>
                      </a:endParaRPr>
                    </a:p>
                  </a:txBody>
                  <a:tcPr marL="68580" marR="68580" marT="0" marB="0"/>
                </a:tc>
              </a:tr>
              <a:tr h="190500">
                <a:tc>
                  <a:txBody>
                    <a:bodyPr/>
                    <a:lstStyle/>
                    <a:p>
                      <a:pPr algn="ctr">
                        <a:lnSpc>
                          <a:spcPct val="115000"/>
                        </a:lnSpc>
                        <a:spcAft>
                          <a:spcPts val="0"/>
                        </a:spcAft>
                      </a:pPr>
                      <a:r>
                        <a:rPr lang="es-EC" sz="1200">
                          <a:effectLst/>
                        </a:rPr>
                        <a:t>Rubro</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dirty="0">
                          <a:effectLst/>
                        </a:rPr>
                        <a:t>Unidad</a:t>
                      </a:r>
                      <a:endParaRPr lang="es-EC" sz="1100" dirty="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Precio USD</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10</a:t>
                      </a:r>
                      <a:endParaRPr lang="es-EC" sz="1100">
                        <a:solidFill>
                          <a:srgbClr val="31849B"/>
                        </a:solidFill>
                        <a:effectLst/>
                        <a:latin typeface="Calibri"/>
                        <a:ea typeface="Calibri"/>
                        <a:cs typeface="Times New Roman"/>
                      </a:endParaRPr>
                    </a:p>
                  </a:txBody>
                  <a:tcPr marL="68580" marR="68580" marT="0" marB="0"/>
                </a:tc>
              </a:tr>
              <a:tr h="190500">
                <a:tc>
                  <a:txBody>
                    <a:bodyPr/>
                    <a:lstStyle/>
                    <a:p>
                      <a:pPr algn="just">
                        <a:lnSpc>
                          <a:spcPct val="115000"/>
                        </a:lnSpc>
                        <a:spcAft>
                          <a:spcPts val="0"/>
                        </a:spcAft>
                      </a:pPr>
                      <a:r>
                        <a:rPr lang="es-EC" sz="1200">
                          <a:effectLst/>
                        </a:rPr>
                        <a:t>Ingeniera Prototipo</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Salario</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100</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1000</a:t>
                      </a:r>
                      <a:endParaRPr lang="es-EC" sz="1100">
                        <a:solidFill>
                          <a:srgbClr val="31849B"/>
                        </a:solidFill>
                        <a:effectLst/>
                        <a:latin typeface="Calibri"/>
                        <a:ea typeface="Calibri"/>
                        <a:cs typeface="Times New Roman"/>
                      </a:endParaRPr>
                    </a:p>
                  </a:txBody>
                  <a:tcPr marL="68580" marR="68580" marT="0" marB="0"/>
                </a:tc>
              </a:tr>
              <a:tr h="190500">
                <a:tc>
                  <a:txBody>
                    <a:bodyPr/>
                    <a:lstStyle/>
                    <a:p>
                      <a:pPr algn="just">
                        <a:lnSpc>
                          <a:spcPct val="115000"/>
                        </a:lnSpc>
                        <a:spcAft>
                          <a:spcPts val="0"/>
                        </a:spcAft>
                      </a:pPr>
                      <a:r>
                        <a:rPr lang="es-EC" sz="1200">
                          <a:effectLst/>
                        </a:rPr>
                        <a:t>Servicio Externo  </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Salario</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38,875</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388,75</a:t>
                      </a:r>
                      <a:endParaRPr lang="es-EC" sz="1100">
                        <a:solidFill>
                          <a:srgbClr val="31849B"/>
                        </a:solidFill>
                        <a:effectLst/>
                        <a:latin typeface="Calibri"/>
                        <a:ea typeface="Calibri"/>
                        <a:cs typeface="Times New Roman"/>
                      </a:endParaRPr>
                    </a:p>
                  </a:txBody>
                  <a:tcPr marL="68580" marR="68580" marT="0" marB="0"/>
                </a:tc>
              </a:tr>
              <a:tr h="247650">
                <a:tc>
                  <a:txBody>
                    <a:bodyPr/>
                    <a:lstStyle/>
                    <a:p>
                      <a:pPr algn="just">
                        <a:lnSpc>
                          <a:spcPct val="115000"/>
                        </a:lnSpc>
                        <a:spcAft>
                          <a:spcPts val="0"/>
                        </a:spcAft>
                      </a:pPr>
                      <a:r>
                        <a:rPr lang="es-EC" sz="1200">
                          <a:effectLst/>
                        </a:rPr>
                        <a:t>Soporte Especializado</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Intervención</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dirty="0">
                          <a:effectLst/>
                        </a:rPr>
                        <a:t>150</a:t>
                      </a:r>
                      <a:endParaRPr lang="es-EC" sz="1100" dirty="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1500</a:t>
                      </a:r>
                      <a:endParaRPr lang="es-EC" sz="1100">
                        <a:solidFill>
                          <a:srgbClr val="31849B"/>
                        </a:solidFill>
                        <a:effectLst/>
                        <a:latin typeface="Calibri"/>
                        <a:ea typeface="Calibri"/>
                        <a:cs typeface="Times New Roman"/>
                      </a:endParaRPr>
                    </a:p>
                  </a:txBody>
                  <a:tcPr marL="68580" marR="68580" marT="0" marB="0"/>
                </a:tc>
              </a:tr>
              <a:tr h="190500">
                <a:tc>
                  <a:txBody>
                    <a:bodyPr/>
                    <a:lstStyle/>
                    <a:p>
                      <a:endParaRPr lang="es-EC" sz="1100" dirty="0">
                        <a:solidFill>
                          <a:srgbClr val="31849B"/>
                        </a:solidFill>
                        <a:effectLst/>
                        <a:latin typeface="Calibri"/>
                        <a:cs typeface="Times New Roman"/>
                      </a:endParaRPr>
                    </a:p>
                  </a:txBody>
                  <a:tcPr marL="68580" marR="68580" marT="0" marB="0"/>
                </a:tc>
                <a:tc>
                  <a:txBody>
                    <a:bodyPr/>
                    <a:lstStyle/>
                    <a:p>
                      <a:endParaRPr lang="es-EC" sz="1100">
                        <a:solidFill>
                          <a:srgbClr val="31849B"/>
                        </a:solidFill>
                        <a:effectLst/>
                        <a:latin typeface="Calibri"/>
                        <a:cs typeface="Times New Roman"/>
                      </a:endParaRPr>
                    </a:p>
                  </a:txBody>
                  <a:tcPr marL="68580" marR="68580" marT="0" marB="0"/>
                </a:tc>
                <a:tc>
                  <a:txBody>
                    <a:bodyPr/>
                    <a:lstStyle/>
                    <a:p>
                      <a:pPr>
                        <a:lnSpc>
                          <a:spcPct val="115000"/>
                        </a:lnSpc>
                        <a:spcAft>
                          <a:spcPts val="0"/>
                        </a:spcAft>
                      </a:pPr>
                      <a:r>
                        <a:rPr lang="es-EC" sz="1200">
                          <a:effectLst/>
                        </a:rPr>
                        <a:t>Subtotal</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effectLst/>
                        </a:rPr>
                        <a:t> $           2.888,75 </a:t>
                      </a:r>
                      <a:endParaRPr lang="es-EC" sz="1100" dirty="0">
                        <a:solidFill>
                          <a:srgbClr val="31849B"/>
                        </a:solidFill>
                        <a:effectLst/>
                        <a:latin typeface="Calibri"/>
                        <a:ea typeface="Calibri"/>
                        <a:cs typeface="Times New Roman"/>
                      </a:endParaRPr>
                    </a:p>
                  </a:txBody>
                  <a:tcPr marL="68580" marR="68580" marT="0" marB="0"/>
                </a:tc>
              </a:tr>
            </a:tbl>
          </a:graphicData>
        </a:graphic>
      </p:graphicFrame>
      <p:graphicFrame>
        <p:nvGraphicFramePr>
          <p:cNvPr id="7" name="4 Marcador de contenido"/>
          <p:cNvGraphicFramePr>
            <a:graphicFrameLocks/>
          </p:cNvGraphicFramePr>
          <p:nvPr>
            <p:extLst>
              <p:ext uri="{D42A27DB-BD31-4B8C-83A1-F6EECF244321}">
                <p14:modId xmlns:p14="http://schemas.microsoft.com/office/powerpoint/2010/main" val="1420710157"/>
              </p:ext>
            </p:extLst>
          </p:nvPr>
        </p:nvGraphicFramePr>
        <p:xfrm>
          <a:off x="160410" y="5085184"/>
          <a:ext cx="3797300" cy="1391412"/>
        </p:xfrm>
        <a:graphic>
          <a:graphicData uri="http://schemas.openxmlformats.org/drawingml/2006/table">
            <a:tbl>
              <a:tblPr firstRow="1" firstCol="1" bandRow="1">
                <a:tableStyleId>{BC89EF96-8CEA-46FF-86C4-4CE0E7609802}</a:tableStyleId>
              </a:tblPr>
              <a:tblGrid>
                <a:gridCol w="2108200"/>
                <a:gridCol w="723900"/>
                <a:gridCol w="965200"/>
              </a:tblGrid>
              <a:tr h="190500">
                <a:tc>
                  <a:txBody>
                    <a:bodyPr/>
                    <a:lstStyle/>
                    <a:p>
                      <a:pPr>
                        <a:lnSpc>
                          <a:spcPct val="115000"/>
                        </a:lnSpc>
                        <a:spcAft>
                          <a:spcPts val="0"/>
                        </a:spcAft>
                      </a:pPr>
                      <a:r>
                        <a:rPr lang="es-EC" sz="1200" dirty="0">
                          <a:effectLst/>
                        </a:rPr>
                        <a:t>Suministros y Servicios</a:t>
                      </a:r>
                      <a:endParaRPr lang="es-EC" sz="1100" dirty="0">
                        <a:solidFill>
                          <a:srgbClr val="31849B"/>
                        </a:solidFill>
                        <a:effectLst/>
                        <a:latin typeface="Calibri"/>
                        <a:ea typeface="Calibri"/>
                        <a:cs typeface="Times New Roman"/>
                      </a:endParaRPr>
                    </a:p>
                  </a:txBody>
                  <a:tcPr marL="68580" marR="68580" marT="0" marB="0"/>
                </a:tc>
                <a:tc>
                  <a:txBody>
                    <a:bodyPr/>
                    <a:lstStyle/>
                    <a:p>
                      <a:endParaRPr lang="es-EC" sz="1100" dirty="0">
                        <a:solidFill>
                          <a:srgbClr val="31849B"/>
                        </a:solidFill>
                        <a:effectLst/>
                        <a:latin typeface="Calibri"/>
                        <a:cs typeface="Times New Roman"/>
                      </a:endParaRPr>
                    </a:p>
                  </a:txBody>
                  <a:tcPr marL="68580" marR="68580" marT="0" marB="0"/>
                </a:tc>
                <a:tc>
                  <a:txBody>
                    <a:bodyPr/>
                    <a:lstStyle/>
                    <a:p>
                      <a:endParaRPr lang="es-EC" sz="1100" dirty="0">
                        <a:solidFill>
                          <a:srgbClr val="31849B"/>
                        </a:solidFill>
                        <a:effectLst/>
                        <a:latin typeface="Calibri"/>
                        <a:cs typeface="Times New Roman"/>
                      </a:endParaRPr>
                    </a:p>
                  </a:txBody>
                  <a:tcPr marL="68580" marR="68580" marT="0" marB="0"/>
                </a:tc>
              </a:tr>
              <a:tr h="190500">
                <a:tc>
                  <a:txBody>
                    <a:bodyPr/>
                    <a:lstStyle/>
                    <a:p>
                      <a:endParaRPr lang="es-EC" sz="1100" dirty="0">
                        <a:solidFill>
                          <a:srgbClr val="31849B"/>
                        </a:solidFill>
                        <a:effectLst/>
                        <a:latin typeface="Calibri"/>
                        <a:cs typeface="Times New Roman"/>
                      </a:endParaRPr>
                    </a:p>
                  </a:txBody>
                  <a:tcPr marL="68580" marR="68580" marT="0" marB="0"/>
                </a:tc>
                <a:tc>
                  <a:txBody>
                    <a:bodyPr/>
                    <a:lstStyle/>
                    <a:p>
                      <a:endParaRPr lang="es-EC" sz="1100">
                        <a:solidFill>
                          <a:srgbClr val="31849B"/>
                        </a:solidFill>
                        <a:effectLst/>
                        <a:latin typeface="Calibri"/>
                        <a:cs typeface="Times New Roman"/>
                      </a:endParaRPr>
                    </a:p>
                  </a:txBody>
                  <a:tcPr marL="68580" marR="68580" marT="0" marB="0"/>
                </a:tc>
                <a:tc>
                  <a:txBody>
                    <a:bodyPr/>
                    <a:lstStyle/>
                    <a:p>
                      <a:pPr algn="ctr">
                        <a:lnSpc>
                          <a:spcPct val="115000"/>
                        </a:lnSpc>
                        <a:spcAft>
                          <a:spcPts val="0"/>
                        </a:spcAft>
                      </a:pPr>
                      <a:r>
                        <a:rPr lang="es-EC" sz="1200">
                          <a:effectLst/>
                        </a:rPr>
                        <a:t>Cantidad</a:t>
                      </a:r>
                      <a:endParaRPr lang="es-EC" sz="1100">
                        <a:solidFill>
                          <a:srgbClr val="31849B"/>
                        </a:solidFill>
                        <a:effectLst/>
                        <a:latin typeface="Calibri"/>
                        <a:ea typeface="Calibri"/>
                        <a:cs typeface="Times New Roman"/>
                      </a:endParaRPr>
                    </a:p>
                  </a:txBody>
                  <a:tcPr marL="68580" marR="68580" marT="0" marB="0"/>
                </a:tc>
              </a:tr>
              <a:tr h="190500">
                <a:tc>
                  <a:txBody>
                    <a:bodyPr/>
                    <a:lstStyle/>
                    <a:p>
                      <a:pPr algn="ctr">
                        <a:lnSpc>
                          <a:spcPct val="115000"/>
                        </a:lnSpc>
                        <a:spcAft>
                          <a:spcPts val="0"/>
                        </a:spcAft>
                      </a:pPr>
                      <a:r>
                        <a:rPr lang="es-EC" sz="1200">
                          <a:effectLst/>
                        </a:rPr>
                        <a:t>Rubro</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Precio USD</a:t>
                      </a:r>
                      <a:endParaRPr lang="es-EC" sz="110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1</a:t>
                      </a:r>
                      <a:endParaRPr lang="es-EC" sz="1100">
                        <a:solidFill>
                          <a:srgbClr val="31849B"/>
                        </a:solidFill>
                        <a:effectLst/>
                        <a:latin typeface="Calibri"/>
                        <a:ea typeface="Calibri"/>
                        <a:cs typeface="Times New Roman"/>
                      </a:endParaRPr>
                    </a:p>
                  </a:txBody>
                  <a:tcPr marL="68580" marR="68580" marT="0" marB="0"/>
                </a:tc>
              </a:tr>
              <a:tr h="190500">
                <a:tc>
                  <a:txBody>
                    <a:bodyPr/>
                    <a:lstStyle/>
                    <a:p>
                      <a:pPr algn="just">
                        <a:lnSpc>
                          <a:spcPct val="115000"/>
                        </a:lnSpc>
                        <a:spcAft>
                          <a:spcPts val="0"/>
                        </a:spcAft>
                      </a:pPr>
                      <a:r>
                        <a:rPr lang="es-EC" sz="1200">
                          <a:effectLst/>
                        </a:rPr>
                        <a:t>Combustible y Movilización</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80</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80</a:t>
                      </a:r>
                      <a:endParaRPr lang="es-EC" sz="1100">
                        <a:solidFill>
                          <a:srgbClr val="31849B"/>
                        </a:solidFill>
                        <a:effectLst/>
                        <a:latin typeface="Calibri"/>
                        <a:ea typeface="Calibri"/>
                        <a:cs typeface="Times New Roman"/>
                      </a:endParaRPr>
                    </a:p>
                  </a:txBody>
                  <a:tcPr marL="68580" marR="68580" marT="0" marB="0"/>
                </a:tc>
              </a:tr>
              <a:tr h="190500">
                <a:tc>
                  <a:txBody>
                    <a:bodyPr/>
                    <a:lstStyle/>
                    <a:p>
                      <a:pPr algn="just">
                        <a:lnSpc>
                          <a:spcPct val="115000"/>
                        </a:lnSpc>
                        <a:spcAft>
                          <a:spcPts val="0"/>
                        </a:spcAft>
                      </a:pPr>
                      <a:r>
                        <a:rPr lang="es-EC" sz="1200">
                          <a:effectLst/>
                        </a:rPr>
                        <a:t>Oficinas, laboratorio</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500</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500</a:t>
                      </a:r>
                      <a:endParaRPr lang="es-EC" sz="1100">
                        <a:solidFill>
                          <a:srgbClr val="31849B"/>
                        </a:solidFill>
                        <a:effectLst/>
                        <a:latin typeface="Calibri"/>
                        <a:ea typeface="Calibri"/>
                        <a:cs typeface="Times New Roman"/>
                      </a:endParaRPr>
                    </a:p>
                  </a:txBody>
                  <a:tcPr marL="68580" marR="68580" marT="0" marB="0"/>
                </a:tc>
              </a:tr>
              <a:tr h="190500">
                <a:tc>
                  <a:txBody>
                    <a:bodyPr/>
                    <a:lstStyle/>
                    <a:p>
                      <a:endParaRPr lang="es-EC" sz="1100">
                        <a:solidFill>
                          <a:srgbClr val="31849B"/>
                        </a:solidFill>
                        <a:effectLst/>
                        <a:latin typeface="Calibri"/>
                        <a:cs typeface="Times New Roman"/>
                      </a:endParaRPr>
                    </a:p>
                  </a:txBody>
                  <a:tcPr marL="68580" marR="68580" marT="0" marB="0"/>
                </a:tc>
                <a:tc>
                  <a:txBody>
                    <a:bodyPr/>
                    <a:lstStyle/>
                    <a:p>
                      <a:pPr>
                        <a:lnSpc>
                          <a:spcPct val="115000"/>
                        </a:lnSpc>
                        <a:spcAft>
                          <a:spcPts val="0"/>
                        </a:spcAft>
                      </a:pPr>
                      <a:r>
                        <a:rPr lang="es-EC" sz="1200">
                          <a:effectLst/>
                        </a:rPr>
                        <a:t>Subtotal</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effectLst/>
                        </a:rPr>
                        <a:t> $   580,00 </a:t>
                      </a:r>
                      <a:endParaRPr lang="es-EC" sz="1100" dirty="0">
                        <a:solidFill>
                          <a:srgbClr val="31849B"/>
                        </a:solidFill>
                        <a:effectLst/>
                        <a:latin typeface="Calibri"/>
                        <a:ea typeface="Calibri"/>
                        <a:cs typeface="Times New Roman"/>
                      </a:endParaRPr>
                    </a:p>
                  </a:txBody>
                  <a:tcPr marL="68580" marR="68580" marT="0" marB="0"/>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2450292488"/>
              </p:ext>
            </p:extLst>
          </p:nvPr>
        </p:nvGraphicFramePr>
        <p:xfrm>
          <a:off x="4508195" y="5079195"/>
          <a:ext cx="3797300" cy="1446149"/>
        </p:xfrm>
        <a:graphic>
          <a:graphicData uri="http://schemas.openxmlformats.org/drawingml/2006/table">
            <a:tbl>
              <a:tblPr firstRow="1" firstCol="1" bandRow="1">
                <a:tableStyleId>{BC89EF96-8CEA-46FF-86C4-4CE0E7609802}</a:tableStyleId>
              </a:tblPr>
              <a:tblGrid>
                <a:gridCol w="2108200"/>
                <a:gridCol w="723900"/>
                <a:gridCol w="965200"/>
              </a:tblGrid>
              <a:tr h="190500">
                <a:tc>
                  <a:txBody>
                    <a:bodyPr/>
                    <a:lstStyle/>
                    <a:p>
                      <a:pPr>
                        <a:lnSpc>
                          <a:spcPct val="115000"/>
                        </a:lnSpc>
                        <a:spcAft>
                          <a:spcPts val="0"/>
                        </a:spcAft>
                      </a:pPr>
                      <a:r>
                        <a:rPr lang="es-EC" sz="1200">
                          <a:effectLst/>
                        </a:rPr>
                        <a:t>Gasto Administrativo</a:t>
                      </a:r>
                      <a:endParaRPr lang="es-EC" sz="1100">
                        <a:solidFill>
                          <a:srgbClr val="31849B"/>
                        </a:solidFill>
                        <a:effectLst/>
                        <a:latin typeface="Calibri"/>
                        <a:ea typeface="Calibri"/>
                        <a:cs typeface="Times New Roman"/>
                      </a:endParaRPr>
                    </a:p>
                  </a:txBody>
                  <a:tcPr marL="68580" marR="68580" marT="0" marB="0"/>
                </a:tc>
                <a:tc>
                  <a:txBody>
                    <a:bodyPr/>
                    <a:lstStyle/>
                    <a:p>
                      <a:endParaRPr lang="es-EC" sz="1100" dirty="0">
                        <a:solidFill>
                          <a:srgbClr val="31849B"/>
                        </a:solidFill>
                        <a:effectLst/>
                        <a:latin typeface="Calibri"/>
                        <a:cs typeface="Times New Roman"/>
                      </a:endParaRPr>
                    </a:p>
                  </a:txBody>
                  <a:tcPr marL="68580" marR="68580" marT="0" marB="0"/>
                </a:tc>
                <a:tc>
                  <a:txBody>
                    <a:bodyPr/>
                    <a:lstStyle/>
                    <a:p>
                      <a:endParaRPr lang="es-EC" sz="1100">
                        <a:solidFill>
                          <a:srgbClr val="31849B"/>
                        </a:solidFill>
                        <a:effectLst/>
                        <a:latin typeface="Calibri"/>
                        <a:cs typeface="Times New Roman"/>
                      </a:endParaRPr>
                    </a:p>
                  </a:txBody>
                  <a:tcPr marL="68580" marR="68580" marT="0" marB="0"/>
                </a:tc>
              </a:tr>
              <a:tr h="190500">
                <a:tc>
                  <a:txBody>
                    <a:bodyPr/>
                    <a:lstStyle/>
                    <a:p>
                      <a:endParaRPr lang="es-EC" sz="1100">
                        <a:solidFill>
                          <a:srgbClr val="31849B"/>
                        </a:solidFill>
                        <a:effectLst/>
                        <a:latin typeface="Calibri"/>
                        <a:cs typeface="Times New Roman"/>
                      </a:endParaRPr>
                    </a:p>
                  </a:txBody>
                  <a:tcPr marL="68580" marR="68580" marT="0" marB="0"/>
                </a:tc>
                <a:tc>
                  <a:txBody>
                    <a:bodyPr/>
                    <a:lstStyle/>
                    <a:p>
                      <a:endParaRPr lang="es-EC" sz="1100">
                        <a:solidFill>
                          <a:srgbClr val="31849B"/>
                        </a:solidFill>
                        <a:effectLst/>
                        <a:latin typeface="Calibri"/>
                        <a:cs typeface="Times New Roman"/>
                      </a:endParaRPr>
                    </a:p>
                  </a:txBody>
                  <a:tcPr marL="68580" marR="68580" marT="0" marB="0"/>
                </a:tc>
                <a:tc>
                  <a:txBody>
                    <a:bodyPr/>
                    <a:lstStyle/>
                    <a:p>
                      <a:pPr algn="ctr">
                        <a:lnSpc>
                          <a:spcPct val="115000"/>
                        </a:lnSpc>
                        <a:spcAft>
                          <a:spcPts val="0"/>
                        </a:spcAft>
                      </a:pPr>
                      <a:r>
                        <a:rPr lang="es-EC" sz="1200">
                          <a:effectLst/>
                        </a:rPr>
                        <a:t>Cantidad</a:t>
                      </a:r>
                      <a:endParaRPr lang="es-EC" sz="1100">
                        <a:solidFill>
                          <a:srgbClr val="31849B"/>
                        </a:solidFill>
                        <a:effectLst/>
                        <a:latin typeface="Calibri"/>
                        <a:ea typeface="Calibri"/>
                        <a:cs typeface="Times New Roman"/>
                      </a:endParaRPr>
                    </a:p>
                  </a:txBody>
                  <a:tcPr marL="68580" marR="68580" marT="0" marB="0"/>
                </a:tc>
              </a:tr>
              <a:tr h="190500">
                <a:tc>
                  <a:txBody>
                    <a:bodyPr/>
                    <a:lstStyle/>
                    <a:p>
                      <a:pPr algn="ctr">
                        <a:lnSpc>
                          <a:spcPct val="115000"/>
                        </a:lnSpc>
                        <a:spcAft>
                          <a:spcPts val="0"/>
                        </a:spcAft>
                      </a:pPr>
                      <a:r>
                        <a:rPr lang="es-EC" sz="1200">
                          <a:effectLst/>
                        </a:rPr>
                        <a:t>Rubro</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Precio USD</a:t>
                      </a:r>
                      <a:endParaRPr lang="es-EC" sz="1100">
                        <a:solidFill>
                          <a:srgbClr val="31849B"/>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C" sz="1200">
                          <a:effectLst/>
                        </a:rPr>
                        <a:t>1</a:t>
                      </a:r>
                      <a:endParaRPr lang="es-EC" sz="1100">
                        <a:solidFill>
                          <a:srgbClr val="31849B"/>
                        </a:solidFill>
                        <a:effectLst/>
                        <a:latin typeface="Calibri"/>
                        <a:ea typeface="Calibri"/>
                        <a:cs typeface="Times New Roman"/>
                      </a:endParaRPr>
                    </a:p>
                  </a:txBody>
                  <a:tcPr marL="68580" marR="68580" marT="0" marB="0"/>
                </a:tc>
              </a:tr>
              <a:tr h="238125">
                <a:tc>
                  <a:txBody>
                    <a:bodyPr/>
                    <a:lstStyle/>
                    <a:p>
                      <a:pPr algn="just">
                        <a:lnSpc>
                          <a:spcPct val="115000"/>
                        </a:lnSpc>
                        <a:spcAft>
                          <a:spcPts val="0"/>
                        </a:spcAft>
                      </a:pPr>
                      <a:r>
                        <a:rPr lang="es-EC" sz="1200">
                          <a:effectLst/>
                        </a:rPr>
                        <a:t>Participación Administrativo</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660</a:t>
                      </a:r>
                      <a:endParaRPr lang="es-EC" sz="1100">
                        <a:solidFill>
                          <a:srgbClr val="31849B"/>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660</a:t>
                      </a:r>
                      <a:endParaRPr lang="es-EC" sz="1100">
                        <a:solidFill>
                          <a:srgbClr val="31849B"/>
                        </a:solidFill>
                        <a:effectLst/>
                        <a:latin typeface="Calibri"/>
                        <a:ea typeface="Calibri"/>
                        <a:cs typeface="Times New Roman"/>
                      </a:endParaRPr>
                    </a:p>
                  </a:txBody>
                  <a:tcPr marL="68580" marR="68580" marT="0" marB="0"/>
                </a:tc>
              </a:tr>
              <a:tr h="190500">
                <a:tc>
                  <a:txBody>
                    <a:bodyPr/>
                    <a:lstStyle/>
                    <a:p>
                      <a:endParaRPr lang="es-EC" sz="1100" dirty="0">
                        <a:solidFill>
                          <a:srgbClr val="31849B"/>
                        </a:solidFill>
                        <a:effectLst/>
                        <a:latin typeface="Calibri"/>
                        <a:cs typeface="Times New Roman"/>
                      </a:endParaRPr>
                    </a:p>
                  </a:txBody>
                  <a:tcPr marL="68580" marR="68580" marT="0" marB="0"/>
                </a:tc>
                <a:tc>
                  <a:txBody>
                    <a:bodyPr/>
                    <a:lstStyle/>
                    <a:p>
                      <a:pPr>
                        <a:lnSpc>
                          <a:spcPct val="115000"/>
                        </a:lnSpc>
                        <a:spcAft>
                          <a:spcPts val="0"/>
                        </a:spcAft>
                      </a:pPr>
                      <a:r>
                        <a:rPr lang="es-EC" sz="1200">
                          <a:effectLst/>
                        </a:rPr>
                        <a:t>Subtotal</a:t>
                      </a:r>
                      <a:endParaRPr lang="es-EC" sz="1100">
                        <a:solidFill>
                          <a:srgbClr val="31849B"/>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effectLst/>
                        </a:rPr>
                        <a:t> $              660,00 </a:t>
                      </a:r>
                      <a:endParaRPr lang="es-EC" sz="1100" dirty="0">
                        <a:solidFill>
                          <a:srgbClr val="31849B"/>
                        </a:solidFill>
                        <a:effectLst/>
                        <a:latin typeface="Calibri"/>
                        <a:ea typeface="Calibri"/>
                        <a:cs typeface="Times New Roman"/>
                      </a:endParaRPr>
                    </a:p>
                  </a:txBody>
                  <a:tcPr marL="68580" marR="68580" marT="0" marB="0"/>
                </a:tc>
              </a:tr>
            </a:tbl>
          </a:graphicData>
        </a:graphic>
      </p:graphicFrame>
      <p:sp>
        <p:nvSpPr>
          <p:cNvPr id="9" name="8 CuadroTexto"/>
          <p:cNvSpPr txBox="1"/>
          <p:nvPr/>
        </p:nvSpPr>
        <p:spPr>
          <a:xfrm>
            <a:off x="179512" y="4365104"/>
            <a:ext cx="2414700" cy="461665"/>
          </a:xfrm>
          <a:prstGeom prst="rect">
            <a:avLst/>
          </a:prstGeom>
          <a:noFill/>
        </p:spPr>
        <p:txBody>
          <a:bodyPr wrap="none" rtlCol="0">
            <a:spAutoFit/>
          </a:bodyPr>
          <a:lstStyle/>
          <a:p>
            <a:r>
              <a:rPr lang="es-EC" sz="2400" b="1" dirty="0" smtClean="0"/>
              <a:t>Costos Indirectos</a:t>
            </a:r>
            <a:endParaRPr lang="es-EC" sz="2400" b="1" dirty="0"/>
          </a:p>
        </p:txBody>
      </p:sp>
    </p:spTree>
    <p:extLst>
      <p:ext uri="{BB962C8B-B14F-4D97-AF65-F5344CB8AC3E}">
        <p14:creationId xmlns:p14="http://schemas.microsoft.com/office/powerpoint/2010/main" val="13198506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843808" y="2780928"/>
            <a:ext cx="3888432" cy="838200"/>
          </a:xfrm>
        </p:spPr>
        <p:txBody>
          <a:bodyPr/>
          <a:lstStyle/>
          <a:p>
            <a:r>
              <a:rPr lang="es-EC" dirty="0" smtClean="0"/>
              <a:t>Conclusiones </a:t>
            </a:r>
            <a:endParaRPr lang="es-EC" dirty="0"/>
          </a:p>
        </p:txBody>
      </p:sp>
    </p:spTree>
    <p:extLst>
      <p:ext uri="{BB962C8B-B14F-4D97-AF65-F5344CB8AC3E}">
        <p14:creationId xmlns:p14="http://schemas.microsoft.com/office/powerpoint/2010/main" val="121434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686800" cy="4827166"/>
          </a:xfrm>
        </p:spPr>
        <p:txBody>
          <a:bodyPr>
            <a:normAutofit fontScale="55000" lnSpcReduction="20000"/>
          </a:bodyPr>
          <a:lstStyle/>
          <a:p>
            <a:pPr marL="0" indent="0" algn="just">
              <a:lnSpc>
                <a:spcPct val="170000"/>
              </a:lnSpc>
              <a:buNone/>
            </a:pPr>
            <a:r>
              <a:rPr lang="es-EC" dirty="0"/>
              <a:t> </a:t>
            </a:r>
            <a:r>
              <a:rPr lang="es-EC" sz="3100" dirty="0"/>
              <a:t>En base al estudio e implementación realizada a lo largo de este documento, se concluye que: </a:t>
            </a:r>
            <a:endParaRPr lang="es-EC" sz="3100" dirty="0" smtClean="0"/>
          </a:p>
          <a:p>
            <a:pPr marL="0" indent="0">
              <a:lnSpc>
                <a:spcPct val="170000"/>
              </a:lnSpc>
              <a:buNone/>
            </a:pPr>
            <a:endParaRPr lang="es-EC" sz="3100" dirty="0"/>
          </a:p>
          <a:p>
            <a:pPr algn="just">
              <a:lnSpc>
                <a:spcPct val="170000"/>
              </a:lnSpc>
            </a:pPr>
            <a:r>
              <a:rPr lang="es-EC" sz="3100" dirty="0"/>
              <a:t>Con el prototipo de soldadura mecanizada  implementado, se logró obtener un pase de raíz sano, con el proceso FCAW-S, el cual se realizó en dos tramos de soldadura desde 6-3-12 ascendente derecha  y 6-9-12 ascendente izquierda</a:t>
            </a:r>
            <a:r>
              <a:rPr lang="es-EC" sz="3100" dirty="0" smtClean="0"/>
              <a:t>.</a:t>
            </a:r>
          </a:p>
          <a:p>
            <a:pPr>
              <a:lnSpc>
                <a:spcPct val="170000"/>
              </a:lnSpc>
            </a:pPr>
            <a:endParaRPr lang="es-EC" sz="3100" dirty="0"/>
          </a:p>
          <a:p>
            <a:pPr lvl="0" algn="just">
              <a:lnSpc>
                <a:spcPct val="170000"/>
              </a:lnSpc>
            </a:pPr>
            <a:r>
              <a:rPr lang="es-EC" sz="3100" dirty="0"/>
              <a:t>De los parámetros estudiados, los que la </a:t>
            </a:r>
            <a:r>
              <a:rPr lang="es-EC" sz="3100" dirty="0" smtClean="0"/>
              <a:t>máquina </a:t>
            </a:r>
            <a:r>
              <a:rPr lang="es-EC" sz="3100" dirty="0"/>
              <a:t>controla son la velocidad de avance de la soldadura, la activación de la antorcha, registro de tiempo de soldeo, mientras que el parámetro que controla el operador es el ángulo del electrodo durante el recorrido.  </a:t>
            </a:r>
          </a:p>
          <a:p>
            <a:endParaRPr lang="es-EC" dirty="0"/>
          </a:p>
        </p:txBody>
      </p:sp>
    </p:spTree>
    <p:extLst>
      <p:ext uri="{BB962C8B-B14F-4D97-AF65-F5344CB8AC3E}">
        <p14:creationId xmlns:p14="http://schemas.microsoft.com/office/powerpoint/2010/main" val="23141367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548680"/>
            <a:ext cx="8686800" cy="5531445"/>
          </a:xfrm>
        </p:spPr>
        <p:txBody>
          <a:bodyPr>
            <a:normAutofit fontScale="62500" lnSpcReduction="20000"/>
          </a:bodyPr>
          <a:lstStyle/>
          <a:p>
            <a:pPr>
              <a:lnSpc>
                <a:spcPct val="170000"/>
              </a:lnSpc>
            </a:pPr>
            <a:endParaRPr lang="es-EC" dirty="0"/>
          </a:p>
          <a:p>
            <a:pPr lvl="0">
              <a:lnSpc>
                <a:spcPct val="170000"/>
              </a:lnSpc>
            </a:pPr>
            <a:r>
              <a:rPr lang="es-EC" dirty="0"/>
              <a:t>El control de velocidad  diseñado e implementado está basado en un control PWM, de bajo costo, el cual se seleccionó por el presupuesto asignado, así obteniendo un rango de velocidades que van desde 3ipm a 12ipm, el cual se adapta a la obtención de un buen cordón de soldadura por parte del prototipo. </a:t>
            </a:r>
            <a:endParaRPr lang="es-EC" dirty="0" smtClean="0"/>
          </a:p>
          <a:p>
            <a:pPr lvl="0">
              <a:lnSpc>
                <a:spcPct val="170000"/>
              </a:lnSpc>
            </a:pPr>
            <a:endParaRPr lang="es-EC" dirty="0" smtClean="0"/>
          </a:p>
          <a:p>
            <a:pPr>
              <a:lnSpc>
                <a:spcPct val="170000"/>
              </a:lnSpc>
            </a:pPr>
            <a:r>
              <a:rPr lang="es-EC" dirty="0"/>
              <a:t>Con respecto a los resultados obtenidos, en las soldaduras realizadas, se aplicó inspección visual como ensayo no destructivo para dar un criterio de aceptación; donde se pudo verificar la existencia de mordeduras, concavidad, falta de penetración, desalineación en el cordón.</a:t>
            </a:r>
          </a:p>
          <a:p>
            <a:pPr lvl="0">
              <a:lnSpc>
                <a:spcPct val="170000"/>
              </a:lnSpc>
            </a:pPr>
            <a:endParaRPr lang="es-EC" dirty="0" smtClean="0"/>
          </a:p>
          <a:p>
            <a:pPr lvl="0">
              <a:lnSpc>
                <a:spcPct val="170000"/>
              </a:lnSpc>
            </a:pPr>
            <a:endParaRPr lang="es-EC" dirty="0"/>
          </a:p>
          <a:p>
            <a:pPr>
              <a:lnSpc>
                <a:spcPct val="170000"/>
              </a:lnSpc>
            </a:pPr>
            <a:endParaRPr lang="es-EC" dirty="0"/>
          </a:p>
          <a:p>
            <a:endParaRPr lang="es-EC" dirty="0"/>
          </a:p>
        </p:txBody>
      </p:sp>
    </p:spTree>
    <p:extLst>
      <p:ext uri="{BB962C8B-B14F-4D97-AF65-F5344CB8AC3E}">
        <p14:creationId xmlns:p14="http://schemas.microsoft.com/office/powerpoint/2010/main" val="1288136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 específicos </a:t>
            </a:r>
            <a:endParaRPr lang="es-EC" dirty="0"/>
          </a:p>
        </p:txBody>
      </p:sp>
      <p:sp>
        <p:nvSpPr>
          <p:cNvPr id="3" name="2 Marcador de contenido"/>
          <p:cNvSpPr>
            <a:spLocks noGrp="1"/>
          </p:cNvSpPr>
          <p:nvPr>
            <p:ph idx="1"/>
          </p:nvPr>
        </p:nvSpPr>
        <p:spPr/>
        <p:txBody>
          <a:bodyPr>
            <a:normAutofit fontScale="85000" lnSpcReduction="10000"/>
          </a:bodyPr>
          <a:lstStyle/>
          <a:p>
            <a:pPr lvl="0" algn="just"/>
            <a:r>
              <a:rPr lang="es-EC" dirty="0"/>
              <a:t>Realizar el estudio y análisis de parámetros para el diseño del prototipo de soldadura orbital automático para tubería de 8 pulgadas STD con proceso FCAW</a:t>
            </a:r>
            <a:r>
              <a:rPr lang="es-EC" dirty="0" smtClean="0"/>
              <a:t>,. </a:t>
            </a:r>
            <a:endParaRPr lang="es-EC" dirty="0"/>
          </a:p>
          <a:p>
            <a:pPr algn="just"/>
            <a:endParaRPr lang="es-EC" dirty="0"/>
          </a:p>
          <a:p>
            <a:pPr lvl="0" algn="just"/>
            <a:r>
              <a:rPr lang="es-EC" dirty="0"/>
              <a:t>Realizar el diseño estructural del prototipo de cabezal de la soldadura orbital para una tubería de 8 pulgadas STD que permita girar 360 grados. </a:t>
            </a:r>
          </a:p>
          <a:p>
            <a:pPr algn="just"/>
            <a:endParaRPr lang="es-EC" dirty="0"/>
          </a:p>
          <a:p>
            <a:pPr lvl="0" algn="just"/>
            <a:r>
              <a:rPr lang="es-EC" dirty="0"/>
              <a:t>Realizar el diseño del controlador de velocidad que permita el movimiento cinético alrededor de la tubería de 8 </a:t>
            </a:r>
            <a:r>
              <a:rPr lang="es-EC" dirty="0" smtClean="0"/>
              <a:t>pulgadas. </a:t>
            </a:r>
            <a:endParaRPr lang="es-EC" dirty="0"/>
          </a:p>
          <a:p>
            <a:pPr marL="0" indent="0">
              <a:buNone/>
            </a:pPr>
            <a:endParaRPr lang="es-EC" dirty="0"/>
          </a:p>
          <a:p>
            <a:endParaRPr lang="es-EC" dirty="0"/>
          </a:p>
        </p:txBody>
      </p:sp>
    </p:spTree>
    <p:extLst>
      <p:ext uri="{BB962C8B-B14F-4D97-AF65-F5344CB8AC3E}">
        <p14:creationId xmlns:p14="http://schemas.microsoft.com/office/powerpoint/2010/main" val="41396371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lgn="just">
              <a:lnSpc>
                <a:spcPct val="150000"/>
              </a:lnSpc>
            </a:pPr>
            <a:r>
              <a:rPr lang="es-EC" sz="2000" dirty="0"/>
              <a:t>El tiempo de espera de 1segundo colocado en la programación ayuda de mejor manera para comenzar a soldar, debido que precalienta el materia base, permitiendo eliminar la falta fusión en el pase de </a:t>
            </a:r>
            <a:r>
              <a:rPr lang="es-EC" sz="2000" dirty="0" smtClean="0"/>
              <a:t>raíz</a:t>
            </a:r>
            <a:r>
              <a:rPr lang="es-EC" sz="2000" dirty="0"/>
              <a:t>.</a:t>
            </a:r>
            <a:r>
              <a:rPr lang="es-EC" sz="2000" dirty="0" smtClean="0"/>
              <a:t> </a:t>
            </a:r>
            <a:endParaRPr lang="es-EC" sz="2000" dirty="0"/>
          </a:p>
          <a:p>
            <a:endParaRPr lang="es-EC" dirty="0"/>
          </a:p>
        </p:txBody>
      </p:sp>
    </p:spTree>
    <p:extLst>
      <p:ext uri="{BB962C8B-B14F-4D97-AF65-F5344CB8AC3E}">
        <p14:creationId xmlns:p14="http://schemas.microsoft.com/office/powerpoint/2010/main" val="9189436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2924944"/>
            <a:ext cx="4555232" cy="838200"/>
          </a:xfrm>
        </p:spPr>
        <p:txBody>
          <a:bodyPr/>
          <a:lstStyle/>
          <a:p>
            <a:r>
              <a:rPr lang="es-EC" dirty="0" smtClean="0"/>
              <a:t>Recomendaciones </a:t>
            </a:r>
            <a:endParaRPr lang="es-EC" dirty="0"/>
          </a:p>
        </p:txBody>
      </p:sp>
    </p:spTree>
    <p:extLst>
      <p:ext uri="{BB962C8B-B14F-4D97-AF65-F5344CB8AC3E}">
        <p14:creationId xmlns:p14="http://schemas.microsoft.com/office/powerpoint/2010/main" val="151166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620688"/>
            <a:ext cx="8686800" cy="5459437"/>
          </a:xfrm>
        </p:spPr>
        <p:txBody>
          <a:bodyPr>
            <a:noAutofit/>
          </a:bodyPr>
          <a:lstStyle/>
          <a:p>
            <a:pPr marL="0" indent="0" algn="just">
              <a:lnSpc>
                <a:spcPct val="170000"/>
              </a:lnSpc>
              <a:buNone/>
            </a:pPr>
            <a:r>
              <a:rPr lang="es-EC" sz="1800" dirty="0"/>
              <a:t>En base a las conclusiones de este trabajo y para la implementación de trabajos futuros, se sugiere: </a:t>
            </a:r>
            <a:endParaRPr lang="es-EC" sz="1800" dirty="0" smtClean="0"/>
          </a:p>
          <a:p>
            <a:pPr lvl="0" algn="just">
              <a:lnSpc>
                <a:spcPct val="170000"/>
              </a:lnSpc>
            </a:pPr>
            <a:r>
              <a:rPr lang="es-EC" sz="1800" dirty="0" smtClean="0"/>
              <a:t>La </a:t>
            </a:r>
            <a:r>
              <a:rPr lang="es-EC" sz="1800" dirty="0"/>
              <a:t>implementación de una segunda </a:t>
            </a:r>
            <a:r>
              <a:rPr lang="es-EC" sz="1800" dirty="0" smtClean="0"/>
              <a:t>etapa </a:t>
            </a:r>
            <a:r>
              <a:rPr lang="es-EC" sz="1800" dirty="0"/>
              <a:t>para el control de movimiento de la antorcha, llegaría a ser lo ideal, permitiendo de esta manera completar de soldar la junta, con varios pases donde se requiere que el sistema comience a oscilar.   </a:t>
            </a:r>
            <a:endParaRPr lang="es-EC" sz="1800" dirty="0" smtClean="0"/>
          </a:p>
          <a:p>
            <a:pPr lvl="0" algn="just">
              <a:lnSpc>
                <a:spcPct val="170000"/>
              </a:lnSpc>
            </a:pPr>
            <a:r>
              <a:rPr lang="es-EC" sz="1800" dirty="0" smtClean="0"/>
              <a:t>Se </a:t>
            </a:r>
            <a:r>
              <a:rPr lang="es-EC" sz="1800" dirty="0"/>
              <a:t>recomienda que en un rediseño del riel-anillo, se pueda utilizar cadena de paso 3/8’’, para mejorar el avance de soldadura, durante el recorrido. </a:t>
            </a:r>
            <a:endParaRPr lang="es-EC" sz="1800" dirty="0" smtClean="0"/>
          </a:p>
          <a:p>
            <a:pPr algn="just">
              <a:lnSpc>
                <a:spcPct val="170000"/>
              </a:lnSpc>
            </a:pPr>
            <a:r>
              <a:rPr lang="es-EC" sz="1800" dirty="0"/>
              <a:t> </a:t>
            </a:r>
            <a:r>
              <a:rPr lang="es-EC" sz="1800" dirty="0"/>
              <a:t>Se requiere de un estudio a detalle para mejorar la velocidad de avance  en la posición vertical o comúnmente llamada costilla. </a:t>
            </a:r>
            <a:endParaRPr lang="es-EC" sz="1800" dirty="0" smtClean="0"/>
          </a:p>
          <a:p>
            <a:pPr lvl="0" algn="just">
              <a:lnSpc>
                <a:spcPct val="170000"/>
              </a:lnSpc>
            </a:pPr>
            <a:r>
              <a:rPr lang="es-EC" sz="1800" dirty="0"/>
              <a:t>En cuanto a  la desalineación del alambre de soldar como un problema frecuente que se presentó  se recomienda utilizar una antorcha de cuello recto, o a su vez cambiar el sistema de sujeción de la antorcha. </a:t>
            </a:r>
          </a:p>
          <a:p>
            <a:pPr algn="just">
              <a:lnSpc>
                <a:spcPct val="170000"/>
              </a:lnSpc>
            </a:pPr>
            <a:endParaRPr lang="es-EC" sz="1800" dirty="0"/>
          </a:p>
          <a:p>
            <a:pPr lvl="0" algn="just">
              <a:lnSpc>
                <a:spcPct val="170000"/>
              </a:lnSpc>
            </a:pPr>
            <a:endParaRPr lang="es-EC" sz="1800" dirty="0"/>
          </a:p>
        </p:txBody>
      </p:sp>
    </p:spTree>
    <p:extLst>
      <p:ext uri="{BB962C8B-B14F-4D97-AF65-F5344CB8AC3E}">
        <p14:creationId xmlns:p14="http://schemas.microsoft.com/office/powerpoint/2010/main" val="16410256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08920"/>
            <a:ext cx="4627240" cy="838200"/>
          </a:xfrm>
        </p:spPr>
        <p:txBody>
          <a:bodyPr>
            <a:normAutofit fontScale="90000"/>
          </a:bodyPr>
          <a:lstStyle/>
          <a:p>
            <a:r>
              <a:rPr lang="es-EC" dirty="0" smtClean="0"/>
              <a:t>Lo que se espera con </a:t>
            </a:r>
            <a:br>
              <a:rPr lang="es-EC" dirty="0" smtClean="0"/>
            </a:br>
            <a:r>
              <a:rPr lang="es-EC" dirty="0" smtClean="0"/>
              <a:t>paciencia se logra</a:t>
            </a:r>
            <a:endParaRPr lang="es-EC" dirty="0"/>
          </a:p>
        </p:txBody>
      </p:sp>
    </p:spTree>
    <p:extLst>
      <p:ext uri="{BB962C8B-B14F-4D97-AF65-F5344CB8AC3E}">
        <p14:creationId xmlns:p14="http://schemas.microsoft.com/office/powerpoint/2010/main" val="222196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lvl="0" algn="just"/>
            <a:r>
              <a:rPr lang="es-EC" sz="2500" dirty="0"/>
              <a:t>Construir cada uno de los elementos del cabezal a tener, los mismos que serán ensamblados, en conjunto con el sistema eléctrico y </a:t>
            </a:r>
            <a:r>
              <a:rPr lang="es-EC" sz="2500" dirty="0" smtClean="0"/>
              <a:t>electrónico.</a:t>
            </a:r>
            <a:endParaRPr lang="es-EC" sz="2500" dirty="0"/>
          </a:p>
          <a:p>
            <a:pPr algn="just"/>
            <a:endParaRPr lang="es-EC" sz="2500" dirty="0"/>
          </a:p>
          <a:p>
            <a:pPr lvl="0" algn="just"/>
            <a:r>
              <a:rPr lang="es-EC" sz="2500" dirty="0"/>
              <a:t>Verificar el estado de la soldadura en el pase de raíz realizada por el prototipo,  por medio de inspección visual como un método de Ensayo </a:t>
            </a:r>
            <a:r>
              <a:rPr lang="es-EC" sz="2500" dirty="0" smtClean="0"/>
              <a:t>No Destructivo</a:t>
            </a:r>
            <a:endParaRPr lang="es-EC" sz="2500" dirty="0"/>
          </a:p>
        </p:txBody>
      </p:sp>
    </p:spTree>
    <p:extLst>
      <p:ext uri="{BB962C8B-B14F-4D97-AF65-F5344CB8AC3E}">
        <p14:creationId xmlns:p14="http://schemas.microsoft.com/office/powerpoint/2010/main" val="2951384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73388" y="1953970"/>
            <a:ext cx="6715472" cy="4032448"/>
          </a:xfrm>
        </p:spPr>
        <p:txBody>
          <a:bodyPr/>
          <a:lstStyle/>
          <a:p>
            <a:pPr>
              <a:lnSpc>
                <a:spcPct val="150000"/>
              </a:lnSpc>
            </a:pPr>
            <a:r>
              <a:rPr lang="es-EC" dirty="0" smtClean="0"/>
              <a:t>Diseño mecánico</a:t>
            </a:r>
          </a:p>
          <a:p>
            <a:pPr>
              <a:lnSpc>
                <a:spcPct val="150000"/>
              </a:lnSpc>
            </a:pPr>
            <a:r>
              <a:rPr lang="es-EC" dirty="0" smtClean="0"/>
              <a:t>Diseño de Control de Movimiento</a:t>
            </a:r>
          </a:p>
          <a:p>
            <a:pPr>
              <a:lnSpc>
                <a:spcPct val="150000"/>
              </a:lnSpc>
            </a:pPr>
            <a:r>
              <a:rPr lang="es-EC" dirty="0" smtClean="0"/>
              <a:t>Pruebas </a:t>
            </a:r>
          </a:p>
          <a:p>
            <a:pPr>
              <a:lnSpc>
                <a:spcPct val="150000"/>
              </a:lnSpc>
            </a:pPr>
            <a:r>
              <a:rPr lang="es-EC" dirty="0" smtClean="0"/>
              <a:t>Resultados </a:t>
            </a:r>
            <a:endParaRPr lang="es-EC" dirty="0"/>
          </a:p>
        </p:txBody>
      </p:sp>
    </p:spTree>
    <p:extLst>
      <p:ext uri="{BB962C8B-B14F-4D97-AF65-F5344CB8AC3E}">
        <p14:creationId xmlns:p14="http://schemas.microsoft.com/office/powerpoint/2010/main" val="122691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Variables de Proceso </a:t>
            </a:r>
            <a:r>
              <a:rPr lang="es-EC" dirty="0" smtClean="0"/>
              <a:t>FCAW</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163227397"/>
              </p:ext>
            </p:extLst>
          </p:nvPr>
        </p:nvGraphicFramePr>
        <p:xfrm>
          <a:off x="395536" y="1124744"/>
          <a:ext cx="851567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93672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4762</TotalTime>
  <Words>4826</Words>
  <Application>Microsoft Office PowerPoint</Application>
  <PresentationFormat>Presentación en pantalla (4:3)</PresentationFormat>
  <Paragraphs>1000</Paragraphs>
  <Slides>63</Slides>
  <Notes>2</Notes>
  <HiddenSlides>0</HiddenSlides>
  <MMClips>0</MMClips>
  <ScaleCrop>false</ScaleCrop>
  <HeadingPairs>
    <vt:vector size="4" baseType="variant">
      <vt:variant>
        <vt:lpstr>Tema</vt:lpstr>
      </vt:variant>
      <vt:variant>
        <vt:i4>1</vt:i4>
      </vt:variant>
      <vt:variant>
        <vt:lpstr>Títulos de diapositiva</vt:lpstr>
      </vt:variant>
      <vt:variant>
        <vt:i4>63</vt:i4>
      </vt:variant>
    </vt:vector>
  </HeadingPairs>
  <TitlesOfParts>
    <vt:vector size="64" baseType="lpstr">
      <vt:lpstr>Viajes</vt:lpstr>
      <vt:lpstr>ingeniero Mecatrónico </vt:lpstr>
      <vt:lpstr>Presentación de PowerPoint</vt:lpstr>
      <vt:lpstr>Que es Acesxilicon ?</vt:lpstr>
      <vt:lpstr>Antecedentes  </vt:lpstr>
      <vt:lpstr>Objetivo general </vt:lpstr>
      <vt:lpstr>Objetivos específicos </vt:lpstr>
      <vt:lpstr>Presentación de PowerPoint</vt:lpstr>
      <vt:lpstr>Presentación de PowerPoint</vt:lpstr>
      <vt:lpstr>Variables de Proceso FCAW</vt:lpstr>
      <vt:lpstr>Presentación de PowerPoint</vt:lpstr>
      <vt:lpstr>Material base </vt:lpstr>
      <vt:lpstr>Presentación de PowerPoint</vt:lpstr>
      <vt:lpstr>consumible</vt:lpstr>
      <vt:lpstr>Diseño del cabezal  </vt:lpstr>
      <vt:lpstr>Presentación de PowerPoint</vt:lpstr>
      <vt:lpstr>Funciones </vt:lpstr>
      <vt:lpstr>Características para el prototipo</vt:lpstr>
      <vt:lpstr>Sistema motriz de desplazamiento orbital</vt:lpstr>
      <vt:lpstr>Presentación de PowerPoint</vt:lpstr>
      <vt:lpstr>Presentación de PowerPoint</vt:lpstr>
      <vt:lpstr>Presentación de PowerPoint</vt:lpstr>
      <vt:lpstr>Elección de motor dc</vt:lpstr>
      <vt:lpstr>Análisis del movimiento </vt:lpstr>
      <vt:lpstr>Calculo de velocidad de avance </vt:lpstr>
      <vt:lpstr>Diseño del sistema de sujeción antorcha </vt:lpstr>
      <vt:lpstr>Sistema guía riel-anillo</vt:lpstr>
      <vt:lpstr>Presentación de PowerPoint</vt:lpstr>
      <vt:lpstr>Sistema sujeción cabezal/riel-anillo</vt:lpstr>
      <vt:lpstr>Selección de material para la construcción</vt:lpstr>
      <vt:lpstr>Control y automatización</vt:lpstr>
      <vt:lpstr>Infraestructura de software </vt:lpstr>
      <vt:lpstr>Elección de sensores</vt:lpstr>
      <vt:lpstr>elemento de adquisición de datos</vt:lpstr>
      <vt:lpstr>Tipos de elementos para adquisición de datos</vt:lpstr>
      <vt:lpstr>Elección de drivers</vt:lpstr>
      <vt:lpstr>Implementacion driver</vt:lpstr>
      <vt:lpstr>Programación virtual</vt:lpstr>
      <vt:lpstr>Presentación de PowerPoint</vt:lpstr>
      <vt:lpstr>Presentación de PowerPoint</vt:lpstr>
      <vt:lpstr>Presentación de PowerPoint</vt:lpstr>
      <vt:lpstr>Presentación de PowerPoint</vt:lpstr>
      <vt:lpstr>Presentación de PowerPoint</vt:lpstr>
      <vt:lpstr>Plan de pruebas </vt:lpstr>
      <vt:lpstr>Pruebas funcionales y operativas </vt:lpstr>
      <vt:lpstr>Presentación de PowerPoint</vt:lpstr>
      <vt:lpstr>Pruebas de soldadura orbital</vt:lpstr>
      <vt:lpstr>Presentación de PowerPoint</vt:lpstr>
      <vt:lpstr>Presentación de PowerPoint</vt:lpstr>
      <vt:lpstr>Presentación de PowerPoint</vt:lpstr>
      <vt:lpstr>Inspección visual de soldaduras</vt:lpstr>
      <vt:lpstr>ANALISIS DE RESULTADOS </vt:lpstr>
      <vt:lpstr>Presentación de PowerPoint</vt:lpstr>
      <vt:lpstr>Presentación de PowerPoint</vt:lpstr>
      <vt:lpstr>Presentación de PowerPoint</vt:lpstr>
      <vt:lpstr>Presentación de PowerPoint</vt:lpstr>
      <vt:lpstr>Análisis económico </vt:lpstr>
      <vt:lpstr>Conclusiones </vt:lpstr>
      <vt:lpstr>Presentación de PowerPoint</vt:lpstr>
      <vt:lpstr>Presentación de PowerPoint</vt:lpstr>
      <vt:lpstr>Presentación de PowerPoint</vt:lpstr>
      <vt:lpstr>Recomendaciones </vt:lpstr>
      <vt:lpstr>Presentación de PowerPoint</vt:lpstr>
      <vt:lpstr>Lo que se espera con  paciencia se logra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Verito</dc:creator>
  <cp:lastModifiedBy>Verito</cp:lastModifiedBy>
  <cp:revision>171</cp:revision>
  <dcterms:created xsi:type="dcterms:W3CDTF">2013-12-16T04:04:54Z</dcterms:created>
  <dcterms:modified xsi:type="dcterms:W3CDTF">2014-01-25T04:06:05Z</dcterms:modified>
</cp:coreProperties>
</file>