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68" r:id="rId3"/>
    <p:sldId id="273" r:id="rId4"/>
    <p:sldId id="269" r:id="rId5"/>
    <p:sldId id="274" r:id="rId6"/>
    <p:sldId id="270" r:id="rId7"/>
    <p:sldId id="275" r:id="rId8"/>
    <p:sldId id="271" r:id="rId9"/>
    <p:sldId id="272" r:id="rId10"/>
    <p:sldId id="266" r:id="rId11"/>
    <p:sldId id="276" r:id="rId12"/>
    <p:sldId id="277" r:id="rId13"/>
    <p:sldId id="278" r:id="rId14"/>
    <p:sldId id="279" r:id="rId15"/>
    <p:sldId id="280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283" r:id="rId35"/>
    <p:sldId id="302" r:id="rId3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2354D95-5820-4733-A7B9-7A437F801859}" type="datetimeFigureOut">
              <a:rPr lang="es-ES" smtClean="0"/>
              <a:t>19/01/2014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E98B07F-6070-454F-B7FD-D37EE984D301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2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252028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DISEÑO Y CONSTRUCCIÓN DE UN ROBOT MÓVIL EXPERIMENTAL 8X8 ARTICULADO PARA SALVAR OBSTACULOS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7272808" cy="175260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AUTOR: MARJAN HAJ MOHAMMAD ALI HIDALGO</a:t>
            </a:r>
          </a:p>
          <a:p>
            <a:endParaRPr lang="es-ES" sz="2400" dirty="0"/>
          </a:p>
          <a:p>
            <a:r>
              <a:rPr lang="es-ES" sz="2400" dirty="0" smtClean="0"/>
              <a:t>DIRECTOR: ING. FERNANDO OLMEDO</a:t>
            </a:r>
          </a:p>
          <a:p>
            <a:r>
              <a:rPr lang="es-ES" sz="2400" dirty="0" smtClean="0"/>
              <a:t>CODIRECTOR: ING. XAVIER SEGOVIA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14268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16111" t="19763" r="33148" b="18315"/>
          <a:stretch/>
        </p:blipFill>
        <p:spPr bwMode="auto">
          <a:xfrm>
            <a:off x="467544" y="260648"/>
            <a:ext cx="8280920" cy="6120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608004" y="404664"/>
            <a:ext cx="3884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Modelamiento del sistema </a:t>
            </a:r>
            <a:r>
              <a:rPr lang="es-ES" dirty="0" err="1" smtClean="0"/>
              <a:t>multicuerpo</a:t>
            </a:r>
            <a:endParaRPr lang="es-ES" dirty="0" smtClean="0"/>
          </a:p>
          <a:p>
            <a:r>
              <a:rPr lang="es-ES" dirty="0" smtClean="0"/>
              <a:t>En Software comercial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6818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/>
          <a:lstStyle/>
          <a:p>
            <a:r>
              <a:rPr lang="es-ES" dirty="0" smtClean="0"/>
              <a:t>Pruebas y resultados</a:t>
            </a:r>
            <a:endParaRPr lang="es-ES" dirty="0"/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s-EC" sz="2000" dirty="0"/>
              <a:t>PRUEBA DEL CIRCUITO DEL CONTROL </a:t>
            </a:r>
            <a:r>
              <a:rPr lang="es-EC" sz="2000" dirty="0" smtClean="0"/>
              <a:t>REMOTO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/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/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/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s-EC" sz="2000" dirty="0"/>
              <a:t> </a:t>
            </a:r>
            <a:r>
              <a:rPr lang="es-EC" sz="2000" dirty="0" smtClean="0"/>
              <a:t>Resultados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/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/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 smtClean="0"/>
          </a:p>
          <a:p>
            <a:pPr marL="342900" lvl="1" indent="-342900">
              <a:buFont typeface="Arial" pitchFamily="34" charset="0"/>
              <a:buChar char="•"/>
            </a:pPr>
            <a:endParaRPr lang="es-EC" sz="2000" dirty="0"/>
          </a:p>
          <a:p>
            <a:pPr marL="342900" lvl="1" indent="-342900">
              <a:buFont typeface="Arial" pitchFamily="34" charset="0"/>
              <a:buChar char="•"/>
            </a:pPr>
            <a:endParaRPr lang="es-ES" sz="2000" dirty="0"/>
          </a:p>
          <a:p>
            <a:endParaRPr lang="es-ES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136891"/>
              </p:ext>
            </p:extLst>
          </p:nvPr>
        </p:nvGraphicFramePr>
        <p:xfrm>
          <a:off x="2195736" y="1844824"/>
          <a:ext cx="4354195" cy="1597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7900"/>
                <a:gridCol w="762000"/>
                <a:gridCol w="595630"/>
                <a:gridCol w="622935"/>
                <a:gridCol w="1395730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B3</a:t>
                      </a:r>
                      <a:endParaRPr lang="es-ES" sz="11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B2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Acción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Nada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Adelante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Atrás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6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Derecha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Izquierda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Modo automático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Modo manual</a:t>
                      </a:r>
                      <a:endParaRPr lang="es-ES" sz="11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322873"/>
              </p:ext>
            </p:extLst>
          </p:nvPr>
        </p:nvGraphicFramePr>
        <p:xfrm>
          <a:off x="2195736" y="4005064"/>
          <a:ext cx="4682490" cy="1788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840"/>
                <a:gridCol w="540385"/>
                <a:gridCol w="539750"/>
                <a:gridCol w="629920"/>
                <a:gridCol w="1295400"/>
                <a:gridCol w="798195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 B3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B2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Acción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Medición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Nada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Adelante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Atrás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Derecha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Izquierda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Modo automático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Modo manual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sym typeface="Wingdings"/>
                        </a:rPr>
                        <a:t></a:t>
                      </a:r>
                      <a:endParaRPr lang="es-ES" sz="11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595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649491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s-EC" sz="2400" b="1" dirty="0"/>
              <a:t>PRUEBAS A LOS SENSORES INFRARROJOS Y SERVOMOTORES</a:t>
            </a:r>
            <a:endParaRPr lang="es-ES" sz="2400" b="1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s-EC" sz="2400" b="1" dirty="0"/>
              <a:t>PRUEBA DEL CIRCUITO Y ARRANQUE DE MOTORES DC</a:t>
            </a:r>
            <a:endParaRPr lang="es-ES" sz="2400" b="1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s-EC" sz="2400" b="1" dirty="0"/>
              <a:t>PRUEBA DEL CIRCUITO DE </a:t>
            </a:r>
            <a:endParaRPr lang="es-EC" sz="2400" b="1" dirty="0" smtClean="0"/>
          </a:p>
          <a:p>
            <a:pPr marL="0" lvl="1" indent="0">
              <a:buNone/>
            </a:pPr>
            <a:r>
              <a:rPr lang="es-EC" sz="2400" b="1" dirty="0" smtClean="0"/>
              <a:t>    CONTROL </a:t>
            </a:r>
            <a:r>
              <a:rPr lang="es-EC" sz="2400" b="1" dirty="0"/>
              <a:t>DEL ROBOT MÓVIL</a:t>
            </a:r>
            <a:endParaRPr lang="es-ES" sz="2400" b="1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s-EC" sz="2400" b="1" dirty="0"/>
              <a:t>PRUEBAS MECÁNICAS DE </a:t>
            </a:r>
            <a:endParaRPr lang="es-EC" sz="2400" b="1" dirty="0" smtClean="0"/>
          </a:p>
          <a:p>
            <a:pPr marL="0" lvl="1" indent="0">
              <a:buNone/>
            </a:pPr>
            <a:r>
              <a:rPr lang="es-EC" sz="2400" b="1" dirty="0"/>
              <a:t> </a:t>
            </a:r>
            <a:r>
              <a:rPr lang="es-EC" sz="2400" b="1" dirty="0" smtClean="0"/>
              <a:t>   LOS </a:t>
            </a:r>
            <a:r>
              <a:rPr lang="es-EC" sz="2400" b="1" dirty="0"/>
              <a:t>MECANISMOS</a:t>
            </a:r>
            <a:endParaRPr lang="es-ES" sz="2400" b="1" dirty="0"/>
          </a:p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052862"/>
              </p:ext>
            </p:extLst>
          </p:nvPr>
        </p:nvGraphicFramePr>
        <p:xfrm>
          <a:off x="899592" y="4149080"/>
          <a:ext cx="2832100" cy="1393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0100"/>
                <a:gridCol w="901700"/>
                <a:gridCol w="1130300"/>
              </a:tblGrid>
              <a:tr h="200025">
                <a:tc>
                  <a:txBody>
                    <a:bodyPr/>
                    <a:lstStyle/>
                    <a:p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Vel. Iguales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Vel. Diferentes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R1D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sym typeface="Wingdings"/>
                        </a:rPr>
                        <a:t>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R1I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sym typeface="Wingdings"/>
                        </a:rPr>
                        <a:t>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R2D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sym typeface="Wingdings"/>
                        </a:rPr>
                        <a:t>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R2I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sym typeface="Wingdings"/>
                        </a:rPr>
                        <a:t></a:t>
                      </a:r>
                      <a:endParaRPr lang="es-ES" sz="12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200" dirty="0">
                        <a:solidFill>
                          <a:srgbClr val="5F497A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785882"/>
              </p:ext>
            </p:extLst>
          </p:nvPr>
        </p:nvGraphicFramePr>
        <p:xfrm>
          <a:off x="5220072" y="2348880"/>
          <a:ext cx="3488055" cy="3813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3710"/>
                <a:gridCol w="174434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ALTURA DE LA GRADA</a:t>
                      </a:r>
                      <a:endParaRPr lang="es-ES" sz="11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PASÓ(</a:t>
                      </a:r>
                      <a:r>
                        <a:rPr lang="es-EC" sz="1200" dirty="0">
                          <a:effectLst/>
                          <a:sym typeface="Wingdings"/>
                        </a:rPr>
                        <a:t></a:t>
                      </a:r>
                      <a:r>
                        <a:rPr lang="es-EC" sz="1200" dirty="0">
                          <a:effectLst/>
                        </a:rPr>
                        <a:t>)              </a:t>
                      </a:r>
                      <a:r>
                        <a:rPr lang="es-EC" sz="1200" dirty="0" smtClean="0">
                          <a:effectLst/>
                        </a:rPr>
                        <a:t>            </a:t>
                      </a:r>
                      <a:r>
                        <a:rPr lang="es-EC" sz="1200" dirty="0">
                          <a:effectLst/>
                        </a:rPr>
                        <a:t>NO PASÓ(X)</a:t>
                      </a:r>
                      <a:endParaRPr lang="es-ES" sz="11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sym typeface="Wingdings"/>
                        </a:rPr>
                        <a:t>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 cm</a:t>
                      </a:r>
                      <a:endParaRPr lang="es-ES" sz="110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sym typeface="Wingdings"/>
                        </a:rPr>
                        <a:t></a:t>
                      </a:r>
                      <a:endParaRPr lang="es-ES" sz="1100" dirty="0">
                        <a:solidFill>
                          <a:srgbClr val="5F497A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844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s-EC" dirty="0"/>
              <a:t>Los programas para el diseño y simulación de los mecanismos mecánicos, nos ayudan a verificar el funcionamiento y comportamiento de los materiales de forma ideal a un nivel casi real, pero existen muchos factores más, que en la simulación no son tomados en cuenta y hacen que el comportamiento no sea ideal y la simulación y la realidad sean dos funcionamientos distintos</a:t>
            </a:r>
            <a:r>
              <a:rPr lang="es-EC" dirty="0" smtClean="0"/>
              <a:t>.</a:t>
            </a:r>
          </a:p>
          <a:p>
            <a:pPr lvl="0"/>
            <a:r>
              <a:rPr lang="es-EC" dirty="0"/>
              <a:t>Debido a que los materiales que se utilizan para la construcción  son existentes o son más económicos, la construcción mecánica tienen distintos tamaños y pesos con respecto al diseño original. Lo que varía el comportamiento final del robot móvil, y hace el funcionamiento real sea menos eficiente que el diseño ideal.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6476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S" dirty="0" smtClean="0"/>
              <a:t>CONCLUSIONES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/>
          </a:bodyPr>
          <a:lstStyle/>
          <a:p>
            <a:pPr lvl="0"/>
            <a:r>
              <a:rPr lang="es-EC" dirty="0"/>
              <a:t>Existen diversos software para el diseño de placas electrónicas en el mercado, se debe seleccionar el más adecuado teniendo en cuenta los componentes a implementar, facilidad de ruteo de pistas, normas que integra para un diseño adecuado y la facilidad de impresión de la placa para su posterior construcción.</a:t>
            </a:r>
            <a:endParaRPr lang="es-ES" dirty="0"/>
          </a:p>
          <a:p>
            <a:pPr lvl="0"/>
            <a:r>
              <a:rPr lang="es-EC" dirty="0"/>
              <a:t>Es importante separar las fuentes de alimentación entre los circuitos de potencia y circuitos de control, debido al ruido que puede generar al compartir la misma fuente y la consecuencia será el mal funcionamiento de los actuadores, lenta respuesta de los sensores o recibir datos erróneos de parte de éstos.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4090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RECOMENDACIONES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C" dirty="0"/>
              <a:t>EL Robot actual tiene una fuente externa alimentándolo por cable, esta fuente se puede mejorar optando por una batería de 16AH como mínimo y con un peso y tamaño adecuado para que pueda ir a bordo, y de esta manera evitar la alimentación por cable.</a:t>
            </a:r>
            <a:endParaRPr lang="es-ES" dirty="0"/>
          </a:p>
          <a:p>
            <a:pPr lvl="0"/>
            <a:r>
              <a:rPr lang="es-EC" dirty="0"/>
              <a:t>Realizar un circuito de filtro de ruido, para que el control remoto sea por radio frecuencia.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4357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ES" sz="3000" b="1" i="1" dirty="0"/>
              <a:t>DISEÑO DEL SISTEMA DE </a:t>
            </a:r>
            <a:r>
              <a:rPr lang="es-ES" sz="3000" b="1" i="1" dirty="0" smtClean="0"/>
              <a:t>CONTROL</a:t>
            </a:r>
            <a:endParaRPr lang="es-ES" sz="3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94998"/>
              </p:ext>
            </p:extLst>
          </p:nvPr>
        </p:nvGraphicFramePr>
        <p:xfrm>
          <a:off x="467544" y="2132856"/>
          <a:ext cx="8208912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Visio" r:id="rId3" imgW="6785153" imgH="2502408" progId="Visio.Drawing.11">
                  <p:embed/>
                </p:oleObj>
              </mc:Choice>
              <mc:Fallback>
                <p:oleObj name="Visio" r:id="rId3" imgW="6785153" imgH="250240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132856"/>
                        <a:ext cx="8208912" cy="30243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03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7239000" cy="626328"/>
          </a:xfrm>
        </p:spPr>
        <p:txBody>
          <a:bodyPr>
            <a:normAutofit/>
          </a:bodyPr>
          <a:lstStyle/>
          <a:p>
            <a:pPr algn="ctr"/>
            <a:r>
              <a:rPr lang="es-ES" sz="3000" b="1" i="1" dirty="0">
                <a:latin typeface="Arial" pitchFamily="34" charset="0"/>
                <a:cs typeface="Arial" pitchFamily="34" charset="0"/>
              </a:rPr>
              <a:t>SENSORES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5256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Son dispositivos que miden cantidades físicas del medio en el que se desenvuelve; para el robot móvil se analizan las siguientes características: </a:t>
            </a:r>
          </a:p>
          <a:p>
            <a:pPr lvl="0">
              <a:buFont typeface="Wingdings" pitchFamily="2" charset="2"/>
              <a:buChar char="Ø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Distancia mínima.</a:t>
            </a:r>
          </a:p>
          <a:p>
            <a:pPr lvl="0">
              <a:buFont typeface="Wingdings" pitchFamily="2" charset="2"/>
              <a:buChar char="Ø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Distancia de trabajo.</a:t>
            </a:r>
          </a:p>
          <a:p>
            <a:pPr lvl="0">
              <a:buFont typeface="Wingdings" pitchFamily="2" charset="2"/>
              <a:buChar char="Ø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Requerimiento de baja potencia de consumo y de fácil montaje.</a:t>
            </a:r>
          </a:p>
          <a:p>
            <a:pPr lvl="0">
              <a:buFont typeface="Wingdings" pitchFamily="2" charset="2"/>
              <a:buChar char="Ø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Circuitería simple.</a:t>
            </a:r>
          </a:p>
          <a:p>
            <a:pPr lvl="0">
              <a:buFont typeface="Wingdings" pitchFamily="2" charset="2"/>
              <a:buChar char="Ø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Existencia del sensor en el mercado.</a:t>
            </a:r>
          </a:p>
          <a:p>
            <a:pPr lvl="0">
              <a:buFont typeface="Wingdings" pitchFamily="2" charset="2"/>
              <a:buChar char="Ø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Sensor de fácil montaje.</a:t>
            </a:r>
          </a:p>
          <a:p>
            <a:pPr lvl="0">
              <a:buFont typeface="Wingdings" pitchFamily="2" charset="2"/>
              <a:buChar char="Ø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Costos del sensor.</a:t>
            </a:r>
          </a:p>
          <a:p>
            <a:pPr marL="0" indent="0" algn="just">
              <a:buNone/>
            </a:pP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698336"/>
          </a:xfrm>
        </p:spPr>
        <p:txBody>
          <a:bodyPr>
            <a:normAutofit/>
          </a:bodyPr>
          <a:lstStyle/>
          <a:p>
            <a:r>
              <a:rPr lang="es-ES" b="1" i="1" dirty="0" smtClean="0">
                <a:latin typeface="Arial" pitchFamily="34" charset="0"/>
                <a:cs typeface="Arial" pitchFamily="34" charset="0"/>
              </a:rPr>
              <a:t>SENSOR GP2D120 DE SHARP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2132856"/>
            <a:ext cx="3322712" cy="3960440"/>
          </a:xfrm>
        </p:spPr>
        <p:txBody>
          <a:bodyPr>
            <a:normAutofit fontScale="92500" lnSpcReduction="10000"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Entrada analógica.</a:t>
            </a:r>
          </a:p>
          <a:p>
            <a:pPr lvl="0" algn="just">
              <a:buFont typeface="Wingdings" pitchFamily="2" charset="2"/>
              <a:buChar char="Ø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Rango efectivo de detección de 4 – 30 centímetros.</a:t>
            </a:r>
          </a:p>
          <a:p>
            <a:pPr lvl="0" algn="just">
              <a:buFont typeface="Wingdings" pitchFamily="2" charset="2"/>
              <a:buChar char="Ø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Tiempo de respuesta típico de 44 milisegundos.</a:t>
            </a:r>
          </a:p>
          <a:p>
            <a:pPr lvl="0" algn="just">
              <a:buFont typeface="Wingdings" pitchFamily="2" charset="2"/>
              <a:buChar char="Ø"/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Corriente promedio de consumo de 33 miliamperios.</a:t>
            </a:r>
          </a:p>
          <a:p>
            <a:pPr algn="just"/>
            <a:endParaRPr lang="es-ES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932040" y="2171495"/>
            <a:ext cx="3322712" cy="3960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s-ES" sz="4400" dirty="0">
                <a:latin typeface="Arial" pitchFamily="34" charset="0"/>
                <a:cs typeface="Arial" pitchFamily="34" charset="0"/>
              </a:rPr>
              <a:t>E</a:t>
            </a:r>
            <a:r>
              <a:rPr lang="es-ES" sz="4400" dirty="0" smtClean="0">
                <a:latin typeface="Arial" pitchFamily="34" charset="0"/>
                <a:cs typeface="Arial" pitchFamily="34" charset="0"/>
              </a:rPr>
              <a:t>l </a:t>
            </a:r>
            <a:r>
              <a:rPr lang="es-ES" sz="4400" dirty="0">
                <a:latin typeface="Arial" pitchFamily="34" charset="0"/>
                <a:cs typeface="Arial" pitchFamily="34" charset="0"/>
              </a:rPr>
              <a:t>sensor infrarrojo detecta la ubicación del objeto a una distancia </a:t>
            </a:r>
            <a:r>
              <a:rPr lang="es-ES" sz="4400" dirty="0" smtClean="0">
                <a:latin typeface="Arial" pitchFamily="34" charset="0"/>
                <a:cs typeface="Arial" pitchFamily="34" charset="0"/>
              </a:rPr>
              <a:t>específica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s-ES" sz="4400" dirty="0" smtClean="0">
                <a:latin typeface="Arial" pitchFamily="34" charset="0"/>
                <a:cs typeface="Arial" pitchFamily="34" charset="0"/>
              </a:rPr>
              <a:t>La ergonomía.</a:t>
            </a:r>
            <a:endParaRPr lang="es-ES" sz="44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s-ES" sz="4400" dirty="0" smtClean="0">
                <a:latin typeface="Arial" pitchFamily="34" charset="0"/>
                <a:cs typeface="Arial" pitchFamily="34" charset="0"/>
              </a:rPr>
              <a:t>Sensor Económico.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s-ES" sz="4400" dirty="0" smtClean="0">
                <a:latin typeface="Arial" pitchFamily="34" charset="0"/>
                <a:cs typeface="Arial" pitchFamily="34" charset="0"/>
              </a:rPr>
              <a:t>Sensor Comercial.</a:t>
            </a:r>
            <a:endParaRPr lang="es-ES" sz="44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ES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971600" y="1468314"/>
            <a:ext cx="3322712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CARACTERÍSTICAS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5724128" y="1449022"/>
            <a:ext cx="216024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500" b="1" dirty="0" smtClean="0">
                <a:latin typeface="Arial" pitchFamily="34" charset="0"/>
                <a:cs typeface="Arial" pitchFamily="34" charset="0"/>
              </a:rPr>
              <a:t>BENEFICIOS</a:t>
            </a:r>
            <a:endParaRPr lang="es-ES" sz="25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9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smtClean="0">
                <a:latin typeface="Arial" pitchFamily="34" charset="0"/>
                <a:cs typeface="Arial" pitchFamily="34" charset="0"/>
              </a:rPr>
              <a:t>ACTUADORES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/>
          <a:lstStyle/>
          <a:p>
            <a:pPr marL="0" indent="0" algn="just">
              <a:buNone/>
            </a:pPr>
            <a:r>
              <a:rPr lang="es-ES" sz="2400" dirty="0">
                <a:latin typeface="Arial" pitchFamily="34" charset="0"/>
                <a:cs typeface="Arial" pitchFamily="34" charset="0"/>
              </a:rPr>
              <a:t>Los actuadores en el robot móvil se encargan del desplazamiento de la estructura (adelante y atrás) y del posicionamiento de las llantas delanteras de cada vagón para que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éste 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se posicione en su punto inicial o final con el propósito de vencer obstáculos.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60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mecánico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El robot móvil tracción 8x8</a:t>
            </a:r>
          </a:p>
          <a:p>
            <a:r>
              <a:rPr lang="es-ES" dirty="0" smtClean="0"/>
              <a:t>Rodillos de fricción</a:t>
            </a:r>
          </a:p>
          <a:p>
            <a:r>
              <a:rPr lang="es-ES" dirty="0" smtClean="0"/>
              <a:t>Dos vagones, unión tipo par cilíndrico</a:t>
            </a:r>
          </a:p>
          <a:p>
            <a:r>
              <a:rPr lang="es-ES" dirty="0" smtClean="0"/>
              <a:t>Ruedas delanteras de cada vagón articuladas</a:t>
            </a:r>
          </a:p>
          <a:p>
            <a:r>
              <a:rPr lang="es-ES" dirty="0" smtClean="0"/>
              <a:t>Salvar obstáculos hasta 10 cm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7776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es-ES" b="1" i="1" dirty="0">
                <a:latin typeface="Arial" pitchFamily="34" charset="0"/>
                <a:cs typeface="Arial" pitchFamily="34" charset="0"/>
              </a:rPr>
              <a:t>TIPOS DE ACTUADORES </a:t>
            </a:r>
            <a:r>
              <a:rPr lang="es-ES" b="1" i="1" dirty="0" smtClean="0">
                <a:latin typeface="Arial" pitchFamily="34" charset="0"/>
                <a:cs typeface="Arial" pitchFamily="34" charset="0"/>
              </a:rPr>
              <a:t>EN EL </a:t>
            </a:r>
            <a:r>
              <a:rPr lang="es-ES" b="1" i="1" dirty="0">
                <a:latin typeface="Arial" pitchFamily="34" charset="0"/>
                <a:cs typeface="Arial" pitchFamily="34" charset="0"/>
              </a:rPr>
              <a:t>ROBOT MÓVIL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s-ES" dirty="0">
                <a:latin typeface="Arial" pitchFamily="34" charset="0"/>
                <a:cs typeface="Arial" pitchFamily="34" charset="0"/>
              </a:rPr>
              <a:t>Actuadores de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desplazamiento</a:t>
            </a:r>
            <a:endParaRPr lang="es-ES" sz="2800" dirty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Potencia.</a:t>
            </a: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s-ES" dirty="0">
                <a:latin typeface="Arial" pitchFamily="34" charset="0"/>
                <a:cs typeface="Arial" pitchFamily="34" charset="0"/>
              </a:rPr>
              <a:t>Velocidad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promedio.</a:t>
            </a:r>
          </a:p>
          <a:p>
            <a:pPr marL="457200" lvl="1" indent="0" algn="just">
              <a:buNone/>
            </a:pP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es-ES" dirty="0">
                <a:latin typeface="Arial" pitchFamily="34" charset="0"/>
                <a:cs typeface="Arial" pitchFamily="34" charset="0"/>
              </a:rPr>
              <a:t>Actuadores para el movimiento del mecanismo de la rueda móvil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1" algn="just">
              <a:buFont typeface="Wingdings" pitchFamily="2" charset="2"/>
              <a:buChar char="Ø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Potencia</a:t>
            </a:r>
          </a:p>
          <a:p>
            <a:pPr lvl="1" algn="just">
              <a:buFont typeface="Wingdings" pitchFamily="2" charset="2"/>
              <a:buChar char="Ø"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Diámetro</a:t>
            </a:r>
            <a:endParaRPr lang="es-ES" sz="2400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70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i="1" dirty="0" smtClean="0">
                <a:latin typeface="Arial" pitchFamily="34" charset="0"/>
                <a:cs typeface="Arial" pitchFamily="34" charset="0"/>
              </a:rPr>
              <a:t>ACTUADOR DE DESPLAZAMIENTO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988841"/>
            <a:ext cx="8229600" cy="374441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Los </a:t>
            </a:r>
            <a:r>
              <a:rPr lang="es-ES" dirty="0">
                <a:latin typeface="Arial" pitchFamily="34" charset="0"/>
                <a:cs typeface="Arial" pitchFamily="34" charset="0"/>
              </a:rPr>
              <a:t>motores de corriente continua son ampliamente utilizados en la robótica para realizar movimientos de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fuerza.</a:t>
            </a:r>
          </a:p>
          <a:p>
            <a:pPr marL="0" indent="0" algn="just">
              <a:buNone/>
            </a:pPr>
            <a:r>
              <a:rPr lang="es-ES" dirty="0">
                <a:latin typeface="Arial" pitchFamily="34" charset="0"/>
                <a:cs typeface="Arial" pitchFamily="34" charset="0"/>
              </a:rPr>
              <a:t>L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os </a:t>
            </a:r>
            <a:r>
              <a:rPr lang="es-ES" dirty="0">
                <a:latin typeface="Arial" pitchFamily="34" charset="0"/>
                <a:cs typeface="Arial" pitchFamily="34" charset="0"/>
              </a:rPr>
              <a:t>motores DC de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Pololu</a:t>
            </a:r>
            <a:r>
              <a:rPr lang="es-ES" dirty="0">
                <a:latin typeface="Arial" pitchFamily="34" charset="0"/>
                <a:cs typeface="Arial" pitchFamily="34" charset="0"/>
              </a:rPr>
              <a:t> con caja reductora de 75 a 1 presentan características que satisfacen los parámetros de diseño, como se describe a continuación.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Torque del motor de 0.6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N.m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Velocidad nominal de 75 rpm.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Promedio de consumo de corriente de 2 amperios.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Tamaño de 25 mm de diámetro por 54 mm de largo.</a:t>
            </a:r>
          </a:p>
        </p:txBody>
      </p:sp>
    </p:spTree>
    <p:extLst>
      <p:ext uri="{BB962C8B-B14F-4D97-AF65-F5344CB8AC3E}">
        <p14:creationId xmlns:p14="http://schemas.microsoft.com/office/powerpoint/2010/main" val="12942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s-ES" b="1" i="1" dirty="0" smtClean="0">
                <a:latin typeface="Arial" pitchFamily="34" charset="0"/>
                <a:cs typeface="Arial" pitchFamily="34" charset="0"/>
              </a:rPr>
              <a:t>ACTUADORES PARA EL MOVIMIENTO DEL MECANISMO DE LA RUEDA MÓVIL.</a:t>
            </a:r>
            <a:endParaRPr lang="es-ES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420888"/>
            <a:ext cx="8219256" cy="324036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Los servomotores son actuadores que mediante pulso se controla la posición final de este, </a:t>
            </a:r>
            <a:r>
              <a:rPr lang="es-ES" dirty="0">
                <a:latin typeface="Arial" pitchFamily="34" charset="0"/>
                <a:cs typeface="Arial" pitchFamily="34" charset="0"/>
              </a:rPr>
              <a:t>modelo HS 311 de HITEC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presenta </a:t>
            </a:r>
            <a:r>
              <a:rPr lang="es-ES" dirty="0">
                <a:latin typeface="Arial" pitchFamily="34" charset="0"/>
                <a:cs typeface="Arial" pitchFamily="34" charset="0"/>
              </a:rPr>
              <a:t>las siguientes ventajas: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Torque del motor de 0.3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N.m</a:t>
            </a:r>
            <a:r>
              <a:rPr lang="es-ES" dirty="0">
                <a:latin typeface="Arial" pitchFamily="34" charset="0"/>
                <a:cs typeface="Arial" pitchFamily="34" charset="0"/>
              </a:rPr>
              <a:t>. suficiente para levantar las ruedas del mecanismo.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Control con ancho de pulso nominal de 20 milisegundos.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Corriente nominal de 700 miliamperios.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Velocidad de operación de 60 ° por cada 0.19 segundos.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Tamaño de 40X20X36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mm.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0" algn="just"/>
            <a:r>
              <a:rPr lang="es-ES" dirty="0">
                <a:latin typeface="Arial" pitchFamily="34" charset="0"/>
                <a:cs typeface="Arial" pitchFamily="34" charset="0"/>
              </a:rPr>
              <a:t>Servomotor comercial en Ecuador.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89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DEL CONTROLADOR </a:t>
            </a:r>
            <a:r>
              <a:rPr lang="es-E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DISEÑO DEL CONTROLADOR DEL ROBOT MÓVIL</a:t>
            </a:r>
            <a:endParaRPr lang="es-EC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6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El controlador del robot debe presentar las siguientes especificaciones:</a:t>
            </a:r>
          </a:p>
          <a:p>
            <a:pPr marL="0" indent="0">
              <a:buNone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413043"/>
              </p:ext>
            </p:extLst>
          </p:nvPr>
        </p:nvGraphicFramePr>
        <p:xfrm>
          <a:off x="683568" y="2132855"/>
          <a:ext cx="7848872" cy="4176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008112"/>
                <a:gridCol w="1152128"/>
                <a:gridCol w="4536504"/>
              </a:tblGrid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Detalle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Analógica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Señales de los sensores infrarrojos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PWM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Señales para los servomotores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 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Señales del control remoto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Señales para motores DC.</a:t>
                      </a:r>
                      <a:endParaRPr lang="es-EC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58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859" y="116632"/>
            <a:ext cx="7239000" cy="1143000"/>
          </a:xfrm>
        </p:spPr>
        <p:txBody>
          <a:bodyPr>
            <a:noAutofit/>
          </a:bodyPr>
          <a:lstStyle/>
          <a:p>
            <a:r>
              <a:rPr lang="es-E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CIRCUITO DEL CONTROLADOR DEL ROBOT MÓVIL</a:t>
            </a:r>
            <a:endParaRPr lang="es-EC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698477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3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SELECCIÓN DEL </a:t>
            </a:r>
            <a:r>
              <a:rPr lang="es-E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CONTROLADOR PARA EL CONTROL REMOTO</a:t>
            </a:r>
            <a:endParaRPr lang="es-EC" sz="36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460532"/>
              </p:ext>
            </p:extLst>
          </p:nvPr>
        </p:nvGraphicFramePr>
        <p:xfrm>
          <a:off x="827584" y="1628802"/>
          <a:ext cx="7560840" cy="4392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0919"/>
                <a:gridCol w="2559838"/>
                <a:gridCol w="2190083"/>
              </a:tblGrid>
              <a:tr h="4911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Especificaciones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02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Voltaje de alimentación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02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Entradas analógicas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02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Entradas digitales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02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Salidas digitales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8027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Corriente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88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638944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CIRCUITO DEL CONTROL REMOTO</a:t>
            </a:r>
            <a:endParaRPr lang="es-EC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/>
          <p:nvPr/>
        </p:nvPicPr>
        <p:blipFill>
          <a:blip r:embed="rId2" cstate="print"/>
          <a:srcRect l="1308" t="3632" r="2183" b="1419"/>
          <a:stretch>
            <a:fillRect/>
          </a:stretch>
        </p:blipFill>
        <p:spPr bwMode="auto">
          <a:xfrm>
            <a:off x="611560" y="1046219"/>
            <a:ext cx="705678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18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8944" y="332656"/>
            <a:ext cx="7239000" cy="626328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CIRCUITO DE POTENCIA VAGÓN 1</a:t>
            </a:r>
            <a:endParaRPr lang="es-EC" sz="3200" dirty="0"/>
          </a:p>
        </p:txBody>
      </p:sp>
      <p:pic>
        <p:nvPicPr>
          <p:cNvPr id="4" name="Picture 23"/>
          <p:cNvPicPr/>
          <p:nvPr/>
        </p:nvPicPr>
        <p:blipFill>
          <a:blip r:embed="rId2" cstate="print"/>
          <a:srcRect l="18296" t="20205" r="12706" b="8691"/>
          <a:stretch>
            <a:fillRect/>
          </a:stretch>
        </p:blipFill>
        <p:spPr bwMode="auto">
          <a:xfrm>
            <a:off x="345122" y="1340768"/>
            <a:ext cx="8453755" cy="48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700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CIRCUITO DE POTENCIA VAGÓN </a:t>
            </a:r>
            <a:r>
              <a:rPr lang="es-E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3200" dirty="0"/>
          </a:p>
        </p:txBody>
      </p:sp>
      <p:pic>
        <p:nvPicPr>
          <p:cNvPr id="4" name="Picture 5"/>
          <p:cNvPicPr/>
          <p:nvPr/>
        </p:nvPicPr>
        <p:blipFill>
          <a:blip r:embed="rId2" cstate="print"/>
          <a:srcRect b="5380"/>
          <a:stretch>
            <a:fillRect/>
          </a:stretch>
        </p:blipFill>
        <p:spPr bwMode="auto">
          <a:xfrm>
            <a:off x="1187624" y="1196752"/>
            <a:ext cx="7776864" cy="501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42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S" sz="2200" b="1" i="1" dirty="0" smtClean="0">
                <a:latin typeface="Arial" pitchFamily="34" charset="0"/>
                <a:cs typeface="Arial" pitchFamily="34" charset="0"/>
              </a:rPr>
              <a:t>DIMENSIONAMIENTO DE LOS COMPONENTES DEL SISTEMA ELÉCTRICO Y ELECTRÓNICO</a:t>
            </a:r>
            <a:endParaRPr lang="es-ES" sz="2200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654193"/>
              </p:ext>
            </p:extLst>
          </p:nvPr>
        </p:nvGraphicFramePr>
        <p:xfrm>
          <a:off x="1403648" y="1844824"/>
          <a:ext cx="6552728" cy="3881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0346"/>
                <a:gridCol w="2177151"/>
                <a:gridCol w="1805231"/>
              </a:tblGrid>
              <a:tr h="6960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Elementos 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Voltaje [V]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Corriente [A]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960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Motores DC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960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Servomotores de control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960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de detección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69607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 controlador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3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S" dirty="0" smtClean="0"/>
              <a:t>Diseño de la estructura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es-ES" sz="2400" dirty="0"/>
              <a:t>El diseño de la estructura del robot está basado principalmente en facilidad de construcción y simplicidad, por lo que se seleccionó la forma más simple que es un rectángulo quitando partes frontales para no impedir el movimiento de las ruedas móviles, ni tampoco chocar al acercarse </a:t>
            </a:r>
            <a:endParaRPr lang="es-ES" sz="2400" dirty="0" smtClean="0"/>
          </a:p>
          <a:p>
            <a:pPr marL="0" indent="0">
              <a:buNone/>
            </a:pPr>
            <a:r>
              <a:rPr lang="es-ES" sz="2400" dirty="0"/>
              <a:t> </a:t>
            </a:r>
            <a:r>
              <a:rPr lang="es-ES" sz="2400" dirty="0" smtClean="0"/>
              <a:t>   a </a:t>
            </a:r>
            <a:r>
              <a:rPr lang="es-ES" sz="2400" dirty="0"/>
              <a:t>los obstáculos</a:t>
            </a:r>
            <a:r>
              <a:rPr lang="es-ES" sz="2400" dirty="0" smtClean="0"/>
              <a:t>.</a:t>
            </a:r>
          </a:p>
          <a:p>
            <a:r>
              <a:rPr lang="es-ES" sz="2400" dirty="0"/>
              <a:t>Las dimensiones de la </a:t>
            </a:r>
            <a:r>
              <a:rPr lang="es-ES" sz="2400" dirty="0" smtClean="0"/>
              <a:t>estructura</a:t>
            </a:r>
          </a:p>
          <a:p>
            <a:pPr marL="0" indent="0">
              <a:buNone/>
            </a:pPr>
            <a:r>
              <a:rPr lang="es-ES" sz="2400" dirty="0"/>
              <a:t> </a:t>
            </a:r>
            <a:r>
              <a:rPr lang="es-ES" sz="2400" dirty="0" smtClean="0"/>
              <a:t>    </a:t>
            </a:r>
            <a:r>
              <a:rPr lang="es-ES" sz="2400" dirty="0"/>
              <a:t>final para los dos vagones son:</a:t>
            </a:r>
          </a:p>
          <a:p>
            <a:r>
              <a:rPr lang="es-ES" sz="2400" dirty="0"/>
              <a:t>Alto: 164 mm X Largo: 338 X </a:t>
            </a:r>
            <a:endParaRPr lang="es-ES" sz="2400" dirty="0" smtClean="0"/>
          </a:p>
          <a:p>
            <a:pPr marL="0" indent="0">
              <a:buNone/>
            </a:pPr>
            <a:r>
              <a:rPr lang="es-ES" sz="2400" dirty="0" smtClean="0"/>
              <a:t>    Ancho: 321mm</a:t>
            </a:r>
            <a:endParaRPr lang="es-ES" sz="2400" dirty="0"/>
          </a:p>
        </p:txBody>
      </p:sp>
      <p:pic>
        <p:nvPicPr>
          <p:cNvPr id="4" name="4 Marcador de contenido"/>
          <p:cNvPicPr>
            <a:picLocks/>
          </p:cNvPicPr>
          <p:nvPr/>
        </p:nvPicPr>
        <p:blipFill rotWithShape="1">
          <a:blip r:embed="rId2"/>
          <a:srcRect l="38033" t="17279" r="13805" b="13971"/>
          <a:stretch/>
        </p:blipFill>
        <p:spPr bwMode="auto">
          <a:xfrm>
            <a:off x="5796136" y="3012707"/>
            <a:ext cx="2963712" cy="31292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9411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SELECCIÓN DEL CONDUCTOR POR CALIBRE</a:t>
            </a:r>
            <a:endParaRPr lang="es-E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31016"/>
              </p:ext>
            </p:extLst>
          </p:nvPr>
        </p:nvGraphicFramePr>
        <p:xfrm>
          <a:off x="827584" y="1916832"/>
          <a:ext cx="7416822" cy="3652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0521"/>
                <a:gridCol w="3085141"/>
                <a:gridCol w="1821160"/>
              </a:tblGrid>
              <a:tr h="1005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Actuadores y Sensores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Corriente [A]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Calibre mínimo (AWG)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7472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Motores DC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7472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Servomotor de control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7472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de detección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  <a:endParaRPr lang="es-EC" sz="180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s-EC" sz="180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1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DISEÑO DEL CIRCUITO IMPRESO</a:t>
            </a:r>
            <a:endParaRPr lang="es-E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 placas de uno o dos caras los espesores del material aislante van desde 0.2 hasta 6.4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forma de conectar los componentes a la capa conductora puede ser mediante agujeros sin metalizar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metalizados.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tamaño del conductor o el ancho de la pista depende de la corriente eléctrica que circula por la misma y del espesor de la capa conductora de la placa, en general se tendrá en cuenta que 0.8 mm puede soportar, dependiendo del espesor de la pista, alrededor de 2 amperios; 2mm, unos 5 amperios; y 4.5 mm, unos 10 amperios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separación entre pistas mínima para tensiones de trabajo pequeñas  es de 0.3 mm, dicha separación aumenta cuando las tensiones de trabajo son mayores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Se debe realizar el diseño con las distribución de elementos lo más sencillo posible.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No se debe realizar pistas con ángulos de 90 °, cuando sea necesario realizar un giro en una pista, se debe realizar con dos ángulos de 135 °, si es necesario se debe realizar una bifurcación entre las pistas.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distancia mínima entre pistas y los bordes de la placa será de 5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Todos los componentes se deben colocar paralelos a los bordes de la placa.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Las pistas de señal deben tener una anchura mínima de 0,5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s-E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DIAGRAMA ACCIONES – RELACIONES  DEL SISTEMA DE CONTROL DE LOCOMOCIÓN</a:t>
            </a:r>
            <a:endParaRPr lang="es-EC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90787"/>
              </p:ext>
            </p:extLst>
          </p:nvPr>
        </p:nvGraphicFramePr>
        <p:xfrm>
          <a:off x="2123728" y="1628800"/>
          <a:ext cx="5328591" cy="4969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5025"/>
                <a:gridCol w="1547299"/>
                <a:gridCol w="2446267"/>
              </a:tblGrid>
              <a:tr h="2192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ETAPAS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ACCIONES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RELACIONES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</a:tr>
              <a:tr h="13157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Activación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pulsa el botón de activación en el control remoto.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luz led verde se enciende intermitentemente por 3 segundos en el robot móvil.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movimientos del robot móvil se habilitan para que este pueda ser operado de forma manual. 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</a:tr>
              <a:tr h="13157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Modo Automático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Presionar el botón automático en el control remoto.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realiza un escáner del ambiente mientras se explora el lugar, si encuentra un objeto, el robot automáticamente lo detecta y lleva a sus llantas móviles a su posición final.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</a:tr>
              <a:tr h="10964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Modo Manual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Presionar el botón manual en el control remoto.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robot levanta las llantas móviles a su posición final de modo que puede vencer obstáculos en cualquier momento.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</a:tr>
              <a:tr h="8771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Movimiento del Robot móvil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Mover el control remoto hacia adelante, atrás, izquierda y derecha.</a:t>
                      </a:r>
                      <a:endParaRPr lang="es-EC" sz="105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robot móvil realiza el movimiento dependiendo del de los comandos del control remoto.</a:t>
                      </a:r>
                      <a:endParaRPr lang="es-EC" sz="1050" dirty="0">
                        <a:solidFill>
                          <a:srgbClr val="5F497A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1" marR="5143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95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39000" cy="554320"/>
          </a:xfrm>
        </p:spPr>
        <p:txBody>
          <a:bodyPr>
            <a:normAutofit/>
          </a:bodyPr>
          <a:lstStyle/>
          <a:p>
            <a:r>
              <a:rPr lang="es-E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DIAGRAMA GRAFCET</a:t>
            </a:r>
            <a:endParaRPr lang="es-E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7776864" cy="4741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63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ROL REMOTO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8680"/>
            <a:ext cx="3360622" cy="2520280"/>
          </a:xfrm>
        </p:spPr>
      </p:pic>
      <p:pic>
        <p:nvPicPr>
          <p:cNvPr id="5" name="ROBOT MOVIL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5936" y="3573016"/>
            <a:ext cx="3912096" cy="29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7" t="13333" r="29722" b="26008"/>
          <a:stretch/>
        </p:blipFill>
        <p:spPr bwMode="auto">
          <a:xfrm>
            <a:off x="179512" y="260648"/>
            <a:ext cx="7982465" cy="570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825961" y="2967335"/>
            <a:ext cx="549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MUCHAS GRACIAS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852936"/>
            <a:ext cx="7427168" cy="1037729"/>
          </a:xfrm>
        </p:spPr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2060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interno del Robot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Basado en la dimensión de las ruedas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Relación de transmisión:  2:1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28175" t="20950" r="35797" b="10041"/>
          <a:stretch/>
        </p:blipFill>
        <p:spPr bwMode="auto">
          <a:xfrm>
            <a:off x="1115616" y="2276872"/>
            <a:ext cx="1807900" cy="2113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38070" t="24176" r="35268" b="18210"/>
          <a:stretch/>
        </p:blipFill>
        <p:spPr bwMode="auto">
          <a:xfrm>
            <a:off x="2923516" y="2276871"/>
            <a:ext cx="1689472" cy="2113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28638" t="19306" r="23448" b="11940"/>
          <a:stretch/>
        </p:blipFill>
        <p:spPr bwMode="auto">
          <a:xfrm>
            <a:off x="4612988" y="2276871"/>
            <a:ext cx="1807900" cy="1814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5"/>
          <a:srcRect l="26328" t="19305" r="38026" b="9882"/>
          <a:stretch/>
        </p:blipFill>
        <p:spPr bwMode="auto">
          <a:xfrm>
            <a:off x="6420888" y="2294967"/>
            <a:ext cx="1689472" cy="1814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043608" y="2276871"/>
            <a:ext cx="3569380" cy="21131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636198" y="2276871"/>
            <a:ext cx="3569380" cy="1832187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2627784" y="4205346"/>
            <a:ext cx="8691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Ruedas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986313" y="3983848"/>
            <a:ext cx="9189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Rodillos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777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interno del Robot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Acoplamiento del Motor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Acoplamiento de rodillo al motor con prisionero</a:t>
            </a:r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2996545" y="2132856"/>
            <a:ext cx="1955526" cy="19527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12 Imagen"/>
          <p:cNvPicPr/>
          <p:nvPr/>
        </p:nvPicPr>
        <p:blipFill rotWithShape="1">
          <a:blip r:embed="rId2"/>
          <a:srcRect l="40926" t="19763" r="25555" b="25891"/>
          <a:stretch/>
        </p:blipFill>
        <p:spPr bwMode="auto">
          <a:xfrm>
            <a:off x="3010317" y="2132856"/>
            <a:ext cx="1942396" cy="1952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148064" y="2132856"/>
            <a:ext cx="308744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Motor acoplado a la estructura</a:t>
            </a:r>
          </a:p>
          <a:p>
            <a:pPr algn="ctr"/>
            <a:r>
              <a:rPr lang="es-ES" dirty="0" smtClean="0"/>
              <a:t>Y a los rodillos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0295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de la articulación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r>
              <a:rPr lang="es-ES" sz="2800" i="1" dirty="0"/>
              <a:t>El centro de giro es el centro del </a:t>
            </a:r>
            <a:r>
              <a:rPr lang="es-ES" sz="2800" i="1" dirty="0" smtClean="0"/>
              <a:t>rodillo</a:t>
            </a:r>
          </a:p>
          <a:p>
            <a:r>
              <a:rPr lang="es-ES" sz="2800" i="1" dirty="0"/>
              <a:t>La presión que existe entre el rodillo y la </a:t>
            </a:r>
            <a:r>
              <a:rPr lang="es-ES" sz="2800" i="1" dirty="0" smtClean="0"/>
              <a:t>rueda (85 mm)</a:t>
            </a:r>
          </a:p>
          <a:p>
            <a:endParaRPr lang="es-ES" sz="2800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70215"/>
            <a:ext cx="3178537" cy="26790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680585" y="3270215"/>
            <a:ext cx="3181520" cy="26790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1331640" y="5349171"/>
            <a:ext cx="22857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Eje común de rotación</a:t>
            </a:r>
            <a:endParaRPr lang="es-ES" dirty="0"/>
          </a:p>
        </p:txBody>
      </p:sp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28" y="3449631"/>
            <a:ext cx="4928136" cy="18481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4033628" y="3212976"/>
            <a:ext cx="4928136" cy="232086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5508104" y="5501571"/>
            <a:ext cx="171181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Brazo de acrílico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77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de la articulación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r>
              <a:rPr lang="es-ES" sz="2800" i="1" dirty="0" smtClean="0"/>
              <a:t>Fijar los servomotores</a:t>
            </a:r>
          </a:p>
          <a:p>
            <a:r>
              <a:rPr lang="es-ES" sz="2800" i="1" dirty="0" smtClean="0"/>
              <a:t>Medir distancia del eslabón </a:t>
            </a:r>
          </a:p>
          <a:p>
            <a:r>
              <a:rPr lang="es-ES" sz="2800" i="1" dirty="0" smtClean="0"/>
              <a:t>Acoplar el eslabón al </a:t>
            </a:r>
          </a:p>
          <a:p>
            <a:pPr marL="0" indent="0">
              <a:buNone/>
            </a:pPr>
            <a:r>
              <a:rPr lang="es-ES" sz="2800" i="1" dirty="0"/>
              <a:t> </a:t>
            </a:r>
            <a:r>
              <a:rPr lang="es-ES" sz="2800" i="1" dirty="0" smtClean="0"/>
              <a:t> servomotor y al brazo de acrílico</a:t>
            </a:r>
          </a:p>
          <a:p>
            <a:r>
              <a:rPr lang="es-ES" sz="2800" i="1" dirty="0" smtClean="0"/>
              <a:t>Posicionar el eslabón con giro </a:t>
            </a:r>
          </a:p>
          <a:p>
            <a:pPr marL="0" indent="0">
              <a:buNone/>
            </a:pPr>
            <a:r>
              <a:rPr lang="es-ES" sz="2800" i="1" dirty="0"/>
              <a:t> </a:t>
            </a:r>
            <a:r>
              <a:rPr lang="es-ES" sz="2800" i="1" dirty="0" smtClean="0"/>
              <a:t>  libre en las articulaciones</a:t>
            </a:r>
          </a:p>
          <a:p>
            <a:endParaRPr lang="es-ES" sz="2800" i="1" dirty="0" smtClean="0"/>
          </a:p>
          <a:p>
            <a:endParaRPr lang="es-ES" sz="2800" dirty="0"/>
          </a:p>
        </p:txBody>
      </p:sp>
      <p:pic>
        <p:nvPicPr>
          <p:cNvPr id="6" name="5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99039"/>
            <a:ext cx="3168352" cy="36622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5868144" y="1995628"/>
            <a:ext cx="3168352" cy="36656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03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de la unión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Unión tipo par cilíndrico (1 GDL)</a:t>
            </a:r>
          </a:p>
          <a:p>
            <a:r>
              <a:rPr lang="es-ES" dirty="0" smtClean="0"/>
              <a:t>Vagones con giro independiente en su propio eje.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34" y="2996952"/>
            <a:ext cx="5002553" cy="3131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7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ES" dirty="0" smtClean="0"/>
              <a:t>Síntesis del mecanismo</a:t>
            </a:r>
            <a:endParaRPr lang="es-ES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 b="2832"/>
          <a:stretch/>
        </p:blipFill>
        <p:spPr bwMode="auto">
          <a:xfrm>
            <a:off x="2915816" y="1196752"/>
            <a:ext cx="3470822" cy="4968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64088" y="5661248"/>
            <a:ext cx="3286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Generación de funciones gráficas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77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540</TotalTime>
  <Words>1710</Words>
  <Application>Microsoft Office PowerPoint</Application>
  <PresentationFormat>Presentación en pantalla (4:3)</PresentationFormat>
  <Paragraphs>371</Paragraphs>
  <Slides>35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7" baseType="lpstr">
      <vt:lpstr>Opulento</vt:lpstr>
      <vt:lpstr>Visio</vt:lpstr>
      <vt:lpstr>DISEÑO Y CONSTRUCCIÓN DE UN ROBOT MÓVIL EXPERIMENTAL 8X8 ARTICULADO PARA SALVAR OBSTACULOS</vt:lpstr>
      <vt:lpstr>Diseño mecánico</vt:lpstr>
      <vt:lpstr>Diseño de la estructura</vt:lpstr>
      <vt:lpstr>Diseño interno del Robot</vt:lpstr>
      <vt:lpstr>Diseño interno del Robot</vt:lpstr>
      <vt:lpstr>Diseño de la articulación</vt:lpstr>
      <vt:lpstr>Diseño de la articulación</vt:lpstr>
      <vt:lpstr>Diseño de la unión</vt:lpstr>
      <vt:lpstr>Síntesis del mecanismo</vt:lpstr>
      <vt:lpstr>Presentación de PowerPoint</vt:lpstr>
      <vt:lpstr>Pruebas y resultados</vt:lpstr>
      <vt:lpstr>Presentación de PowerPoint</vt:lpstr>
      <vt:lpstr>CONCLUSIONES</vt:lpstr>
      <vt:lpstr>CONCLUSIONES</vt:lpstr>
      <vt:lpstr>RECOMENDACIONES</vt:lpstr>
      <vt:lpstr>DISEÑO DEL SISTEMA DE CONTROL</vt:lpstr>
      <vt:lpstr>SENSORES</vt:lpstr>
      <vt:lpstr>SENSOR GP2D120 DE SHARP</vt:lpstr>
      <vt:lpstr>ACTUADORES</vt:lpstr>
      <vt:lpstr>TIPOS DE ACTUADORES EN EL ROBOT MÓVIL</vt:lpstr>
      <vt:lpstr>ACTUADOR DE DESPLAZAMIENTO</vt:lpstr>
      <vt:lpstr>ACTUADORES PARA EL MOVIMIENTO DEL MECANISMO DE LA RUEDA MÓVIL.</vt:lpstr>
      <vt:lpstr>SELECCIÓN DEL CONTROLADOR DISEÑO DEL CONTROLADOR DEL ROBOT MÓVIL</vt:lpstr>
      <vt:lpstr>CIRCUITO DEL CONTROLADOR DEL ROBOT MÓVIL</vt:lpstr>
      <vt:lpstr>SELECCIÓN DEL CONTROLADOR PARA EL CONTROL REMOTO</vt:lpstr>
      <vt:lpstr>CIRCUITO DEL CONTROL REMOTO</vt:lpstr>
      <vt:lpstr>CIRCUITO DE POTENCIA VAGÓN 1</vt:lpstr>
      <vt:lpstr>CIRCUITO DE POTENCIA VAGÓN 2</vt:lpstr>
      <vt:lpstr>DIMENSIONAMIENTO DE LOS COMPONENTES DEL SISTEMA ELÉCTRICO Y ELECTRÓNICO</vt:lpstr>
      <vt:lpstr>SELECCIÓN DEL CONDUCTOR POR CALIBRE</vt:lpstr>
      <vt:lpstr>DISEÑO DEL CIRCUITO IMPRESO</vt:lpstr>
      <vt:lpstr>DIAGRAMA ACCIONES – RELACIONES  DEL SISTEMA DE CONTROL DE LOCOMOCIÓN</vt:lpstr>
      <vt:lpstr>DIAGRAMA GRAFCET</vt:lpstr>
      <vt:lpstr>Presentación de PowerPoint</vt:lpstr>
      <vt:lpstr>Presentación de PowerPoint</vt:lpstr>
    </vt:vector>
  </TitlesOfParts>
  <Company>Laptop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Marjan</dc:creator>
  <cp:lastModifiedBy>Usuario</cp:lastModifiedBy>
  <cp:revision>43</cp:revision>
  <dcterms:created xsi:type="dcterms:W3CDTF">2014-01-20T08:43:59Z</dcterms:created>
  <dcterms:modified xsi:type="dcterms:W3CDTF">2014-01-20T03:09:03Z</dcterms:modified>
</cp:coreProperties>
</file>