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3"/>
  </p:notesMasterIdLst>
  <p:sldIdLst>
    <p:sldId id="257" r:id="rId2"/>
    <p:sldId id="258" r:id="rId3"/>
    <p:sldId id="300" r:id="rId4"/>
    <p:sldId id="260" r:id="rId5"/>
    <p:sldId id="261" r:id="rId6"/>
    <p:sldId id="263" r:id="rId7"/>
    <p:sldId id="277" r:id="rId8"/>
    <p:sldId id="278" r:id="rId9"/>
    <p:sldId id="279" r:id="rId10"/>
    <p:sldId id="280" r:id="rId11"/>
    <p:sldId id="281" r:id="rId12"/>
    <p:sldId id="266" r:id="rId13"/>
    <p:sldId id="268" r:id="rId14"/>
    <p:sldId id="282" r:id="rId15"/>
    <p:sldId id="283" r:id="rId16"/>
    <p:sldId id="285" r:id="rId17"/>
    <p:sldId id="290" r:id="rId18"/>
    <p:sldId id="291" r:id="rId19"/>
    <p:sldId id="292" r:id="rId20"/>
    <p:sldId id="293" r:id="rId21"/>
    <p:sldId id="294" r:id="rId22"/>
    <p:sldId id="296" r:id="rId23"/>
    <p:sldId id="295" r:id="rId24"/>
    <p:sldId id="298" r:id="rId25"/>
    <p:sldId id="288" r:id="rId26"/>
    <p:sldId id="289" r:id="rId27"/>
    <p:sldId id="287" r:id="rId28"/>
    <p:sldId id="301" r:id="rId29"/>
    <p:sldId id="284" r:id="rId30"/>
    <p:sldId id="302" r:id="rId31"/>
    <p:sldId id="276" r:id="rId32"/>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CCECFF"/>
    <a:srgbClr val="000066"/>
    <a:srgbClr val="003366"/>
    <a:srgbClr val="F3FBA7"/>
    <a:srgbClr val="CCFFFF"/>
    <a:srgbClr val="ECF973"/>
    <a:srgbClr val="99FF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214" autoAdjust="0"/>
    <p:restoredTop sz="94660"/>
  </p:normalViewPr>
  <p:slideViewPr>
    <p:cSldViewPr>
      <p:cViewPr>
        <p:scale>
          <a:sx n="50" d="100"/>
          <a:sy n="50" d="100"/>
        </p:scale>
        <p:origin x="-1133" y="-14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C780-3358-4819-BB9A-E75C3B8CFBA8}" type="datetimeFigureOut">
              <a:rPr lang="es-EC" smtClean="0"/>
              <a:pPr/>
              <a:t>08/10/2013</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494E87-5CF2-4A13-9A17-A7D328B7FC8F}" type="slidenum">
              <a:rPr lang="es-EC" smtClean="0"/>
              <a:pPr/>
              <a:t>‹Nº›</a:t>
            </a:fld>
            <a:endParaRPr lang="es-EC"/>
          </a:p>
        </p:txBody>
      </p:sp>
    </p:spTree>
    <p:extLst>
      <p:ext uri="{BB962C8B-B14F-4D97-AF65-F5344CB8AC3E}">
        <p14:creationId xmlns="" xmlns:p14="http://schemas.microsoft.com/office/powerpoint/2010/main" val="2188514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6C494E87-5CF2-4A13-9A17-A7D328B7FC8F}" type="slidenum">
              <a:rPr lang="es-EC" smtClean="0"/>
              <a:pPr/>
              <a:t>7</a:t>
            </a:fld>
            <a:endParaRPr lang="es-EC"/>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28 Título"/>
          <p:cNvSpPr>
            <a:spLocks noGrp="1"/>
          </p:cNvSpPr>
          <p:nvPr>
            <p:ph type="ctrTitle"/>
          </p:nvPr>
        </p:nvSpPr>
        <p:spPr>
          <a:xfrm>
            <a:off x="381000" y="4853411"/>
            <a:ext cx="8458200" cy="1222375"/>
          </a:xfrm>
        </p:spPr>
        <p:txBody>
          <a:bodyPr anchor="t"/>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16" name="15 Marcador de fecha"/>
          <p:cNvSpPr>
            <a:spLocks noGrp="1"/>
          </p:cNvSpPr>
          <p:nvPr>
            <p:ph type="dt" sz="half" idx="10"/>
          </p:nvPr>
        </p:nvSpPr>
        <p:spPr/>
        <p:txBody>
          <a:bodyPr/>
          <a:lstStyle/>
          <a:p>
            <a:fld id="{E07411F0-4721-447C-9023-AAA9C0C1B8C2}" type="datetimeFigureOut">
              <a:rPr lang="es-EC" smtClean="0"/>
              <a:pPr/>
              <a:t>08/10/2013</a:t>
            </a:fld>
            <a:endParaRPr lang="es-EC"/>
          </a:p>
        </p:txBody>
      </p:sp>
      <p:sp>
        <p:nvSpPr>
          <p:cNvPr id="2" name="1 Marcador de pie de página"/>
          <p:cNvSpPr>
            <a:spLocks noGrp="1"/>
          </p:cNvSpPr>
          <p:nvPr>
            <p:ph type="ftr" sz="quarter" idx="11"/>
          </p:nvPr>
        </p:nvSpPr>
        <p:spPr/>
        <p:txBody>
          <a:bodyPr/>
          <a:lstStyle/>
          <a:p>
            <a:endParaRPr lang="es-EC"/>
          </a:p>
        </p:txBody>
      </p:sp>
      <p:sp>
        <p:nvSpPr>
          <p:cNvPr id="15" name="14 Marcador de número de diapositiva"/>
          <p:cNvSpPr>
            <a:spLocks noGrp="1"/>
          </p:cNvSpPr>
          <p:nvPr>
            <p:ph type="sldNum" sz="quarter" idx="12"/>
          </p:nvPr>
        </p:nvSpPr>
        <p:spPr>
          <a:xfrm>
            <a:off x="8229600" y="6473952"/>
            <a:ext cx="758952" cy="246888"/>
          </a:xfrm>
        </p:spPr>
        <p:txBody>
          <a:bodyPr/>
          <a:lstStyle/>
          <a:p>
            <a:fld id="{927734AA-EE75-47A8-988B-E892A3217ADB}" type="slidenum">
              <a:rPr lang="es-EC" smtClean="0"/>
              <a:pPr/>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E07411F0-4721-447C-9023-AAA9C0C1B8C2}" type="datetimeFigureOut">
              <a:rPr lang="es-EC" smtClean="0"/>
              <a:pPr/>
              <a:t>08/10/2013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927734AA-EE75-47A8-988B-E892A3217ADB}"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549276"/>
            <a:ext cx="18288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549276"/>
            <a:ext cx="62484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E07411F0-4721-447C-9023-AAA9C0C1B8C2}" type="datetimeFigureOut">
              <a:rPr lang="es-EC" smtClean="0"/>
              <a:pPr/>
              <a:t>08/10/2013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927734AA-EE75-47A8-988B-E892A3217ADB}" type="slidenum">
              <a:rPr lang="es-EC" smtClean="0"/>
              <a:pPr/>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2" name="2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27" name="26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E07411F0-4721-447C-9023-AAA9C0C1B8C2}" type="datetimeFigureOut">
              <a:rPr lang="es-EC" smtClean="0"/>
              <a:pPr/>
              <a:t>08/10/2013</a:t>
            </a:fld>
            <a:endParaRPr lang="es-EC"/>
          </a:p>
        </p:txBody>
      </p:sp>
      <p:sp>
        <p:nvSpPr>
          <p:cNvPr id="19" name="18 Marcador de pie de página"/>
          <p:cNvSpPr>
            <a:spLocks noGrp="1"/>
          </p:cNvSpPr>
          <p:nvPr>
            <p:ph type="ftr" sz="quarter" idx="11"/>
          </p:nvPr>
        </p:nvSpPr>
        <p:spPr>
          <a:xfrm>
            <a:off x="3581400" y="76200"/>
            <a:ext cx="2895600" cy="288925"/>
          </a:xfrm>
        </p:spPr>
        <p:txBody>
          <a:bodyPr/>
          <a:lstStyle/>
          <a:p>
            <a:endParaRPr lang="es-EC"/>
          </a:p>
        </p:txBody>
      </p:sp>
      <p:sp>
        <p:nvSpPr>
          <p:cNvPr id="16" name="15 Marcador de número de diapositiva"/>
          <p:cNvSpPr>
            <a:spLocks noGrp="1"/>
          </p:cNvSpPr>
          <p:nvPr>
            <p:ph type="sldNum" sz="quarter" idx="12"/>
          </p:nvPr>
        </p:nvSpPr>
        <p:spPr>
          <a:xfrm>
            <a:off x="8229600" y="6473952"/>
            <a:ext cx="758952" cy="246888"/>
          </a:xfrm>
        </p:spPr>
        <p:txBody>
          <a:bodyPr/>
          <a:lstStyle/>
          <a:p>
            <a:fld id="{927734AA-EE75-47A8-988B-E892A3217ADB}" type="slidenum">
              <a:rPr lang="es-EC" smtClean="0"/>
              <a:pPr/>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2"/>
      </p:bgRef>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texto"/>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19" name="18 Marcador de fecha"/>
          <p:cNvSpPr>
            <a:spLocks noGrp="1"/>
          </p:cNvSpPr>
          <p:nvPr>
            <p:ph type="dt" sz="half" idx="10"/>
          </p:nvPr>
        </p:nvSpPr>
        <p:spPr/>
        <p:txBody>
          <a:bodyPr/>
          <a:lstStyle/>
          <a:p>
            <a:fld id="{E07411F0-4721-447C-9023-AAA9C0C1B8C2}" type="datetimeFigureOut">
              <a:rPr lang="es-EC" smtClean="0"/>
              <a:pPr/>
              <a:t>08/10/2013</a:t>
            </a:fld>
            <a:endParaRPr lang="es-EC"/>
          </a:p>
        </p:txBody>
      </p:sp>
      <p:sp>
        <p:nvSpPr>
          <p:cNvPr id="11" name="10 Marcador de pie de página"/>
          <p:cNvSpPr>
            <a:spLocks noGrp="1"/>
          </p:cNvSpPr>
          <p:nvPr>
            <p:ph type="ftr" sz="quarter" idx="11"/>
          </p:nvPr>
        </p:nvSpPr>
        <p:spPr/>
        <p:txBody>
          <a:bodyPr/>
          <a:lstStyle/>
          <a:p>
            <a:endParaRPr lang="es-EC"/>
          </a:p>
        </p:txBody>
      </p:sp>
      <p:sp>
        <p:nvSpPr>
          <p:cNvPr id="16" name="15 Marcador de número de diapositiva"/>
          <p:cNvSpPr>
            <a:spLocks noGrp="1"/>
          </p:cNvSpPr>
          <p:nvPr>
            <p:ph type="sldNum" sz="quarter" idx="12"/>
          </p:nvPr>
        </p:nvSpPr>
        <p:spPr/>
        <p:txBody>
          <a:bodyPr/>
          <a:lstStyle/>
          <a:p>
            <a:fld id="{927734AA-EE75-47A8-988B-E892A3217ADB}" type="slidenum">
              <a:rPr lang="es-EC" smtClean="0"/>
              <a:pPr/>
              <a:t>‹Nº›</a:t>
            </a:fld>
            <a:endParaRPr lang="es-EC"/>
          </a:p>
        </p:txBody>
      </p:sp>
      <p:sp>
        <p:nvSpPr>
          <p:cNvPr id="8" name="7 Título"/>
          <p:cNvSpPr>
            <a:spLocks noGrp="1"/>
          </p:cNvSpPr>
          <p:nvPr>
            <p:ph type="title"/>
          </p:nvPr>
        </p:nvSpPr>
        <p:spPr>
          <a:xfrm>
            <a:off x="180475" y="2947085"/>
            <a:ext cx="8686800" cy="1184825"/>
          </a:xfrm>
        </p:spPr>
        <p:txBody>
          <a:bodyPr rtlCol="0" anchor="t"/>
          <a:lstStyle>
            <a:lvl1pPr algn="r">
              <a:defRPr/>
            </a:lvl1pPr>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0" name="1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4" name="13 Marcador de contenido"/>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0"/>
          </p:nvPr>
        </p:nvSpPr>
        <p:spPr/>
        <p:txBody>
          <a:bodyPr/>
          <a:lstStyle/>
          <a:p>
            <a:fld id="{E07411F0-4721-447C-9023-AAA9C0C1B8C2}" type="datetimeFigureOut">
              <a:rPr lang="es-EC" smtClean="0"/>
              <a:pPr/>
              <a:t>08/10/2013</a:t>
            </a:fld>
            <a:endParaRPr lang="es-EC"/>
          </a:p>
        </p:txBody>
      </p:sp>
      <p:sp>
        <p:nvSpPr>
          <p:cNvPr id="10" name="9 Marcador de pie de página"/>
          <p:cNvSpPr>
            <a:spLocks noGrp="1"/>
          </p:cNvSpPr>
          <p:nvPr>
            <p:ph type="ftr" sz="quarter" idx="11"/>
          </p:nvPr>
        </p:nvSpPr>
        <p:spPr/>
        <p:txBody>
          <a:bodyPr/>
          <a:lstStyle/>
          <a:p>
            <a:endParaRPr lang="es-EC"/>
          </a:p>
        </p:txBody>
      </p:sp>
      <p:sp>
        <p:nvSpPr>
          <p:cNvPr id="31" name="30 Marcador de número de diapositiva"/>
          <p:cNvSpPr>
            <a:spLocks noGrp="1"/>
          </p:cNvSpPr>
          <p:nvPr>
            <p:ph type="sldNum" sz="quarter" idx="12"/>
          </p:nvPr>
        </p:nvSpPr>
        <p:spPr/>
        <p:txBody>
          <a:bodyPr/>
          <a:lstStyle/>
          <a:p>
            <a:fld id="{927734AA-EE75-47A8-988B-E892A3217ADB}"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9" name="28 Título"/>
          <p:cNvSpPr>
            <a:spLocks noGrp="1"/>
          </p:cNvSpPr>
          <p:nvPr>
            <p:ph type="title"/>
          </p:nvPr>
        </p:nvSpPr>
        <p:spPr>
          <a:xfrm>
            <a:off x="304800" y="5410200"/>
            <a:ext cx="8610600" cy="882650"/>
          </a:xfrm>
        </p:spPr>
        <p:txBody>
          <a:bodyPr anchor="ctr"/>
          <a:lstStyle>
            <a:lvl1pPr>
              <a:defRPr/>
            </a:lvl1p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25" name="24 Marcador de texto"/>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8" name="27 Marcador de contenido"/>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0"/>
          </p:nvPr>
        </p:nvSpPr>
        <p:spPr/>
        <p:txBody>
          <a:bodyPr/>
          <a:lstStyle/>
          <a:p>
            <a:fld id="{E07411F0-4721-447C-9023-AAA9C0C1B8C2}" type="datetimeFigureOut">
              <a:rPr lang="es-EC" smtClean="0"/>
              <a:pPr/>
              <a:t>08/10/2013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a:xfrm>
            <a:off x="8229600" y="6477000"/>
            <a:ext cx="762000" cy="246888"/>
          </a:xfrm>
        </p:spPr>
        <p:txBody>
          <a:bodyPr/>
          <a:lstStyle/>
          <a:p>
            <a:fld id="{927734AA-EE75-47A8-988B-E892A3217ADB}" type="slidenum">
              <a:rPr lang="es-EC" smtClean="0"/>
              <a:pPr/>
              <a:t>‹Nº›</a:t>
            </a:fld>
            <a:endParaRPr lang="es-EC"/>
          </a:p>
        </p:txBody>
      </p:sp>
      <p:sp>
        <p:nvSpPr>
          <p:cNvPr id="11" name="10 Conector recto"/>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0" name="2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E07411F0-4721-447C-9023-AAA9C0C1B8C2}" type="datetimeFigureOut">
              <a:rPr lang="es-EC" smtClean="0"/>
              <a:pPr/>
              <a:t>08/10/2013</a:t>
            </a:fld>
            <a:endParaRPr lang="es-EC"/>
          </a:p>
        </p:txBody>
      </p:sp>
      <p:sp>
        <p:nvSpPr>
          <p:cNvPr id="21" name="20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927734AA-EE75-47A8-988B-E892A3217ADB}"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fld id="{E07411F0-4721-447C-9023-AAA9C0C1B8C2}" type="datetimeFigureOut">
              <a:rPr lang="es-EC" smtClean="0"/>
              <a:pPr/>
              <a:t>08/10/2013</a:t>
            </a:fld>
            <a:endParaRPr lang="es-EC"/>
          </a:p>
        </p:txBody>
      </p:sp>
      <p:sp>
        <p:nvSpPr>
          <p:cNvPr id="24" name="23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927734AA-EE75-47A8-988B-E892A3217ADB}"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7 Conector recto"/>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Título"/>
          <p:cNvSpPr>
            <a:spLocks noGrp="1"/>
          </p:cNvSpPr>
          <p:nvPr>
            <p:ph type="title"/>
          </p:nvPr>
        </p:nvSpPr>
        <p:spPr>
          <a:xfrm>
            <a:off x="457200" y="5486400"/>
            <a:ext cx="8458200" cy="520700"/>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14" name="13 Marcador de contenido"/>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E07411F0-4721-447C-9023-AAA9C0C1B8C2}" type="datetimeFigureOut">
              <a:rPr lang="es-EC" smtClean="0"/>
              <a:pPr/>
              <a:t>08/10/2013</a:t>
            </a:fld>
            <a:endParaRPr lang="es-EC"/>
          </a:p>
        </p:txBody>
      </p:sp>
      <p:sp>
        <p:nvSpPr>
          <p:cNvPr id="29" name="28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927734AA-EE75-47A8-988B-E892A3217ADB}"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3" name="12 Marcador de posición de imagen"/>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s-ES" smtClean="0"/>
              <a:t>Haga clic en el icono para agregar una imagen</a:t>
            </a:r>
            <a:endParaRPr kumimoji="0" lang="en-US" dirty="0"/>
          </a:p>
        </p:txBody>
      </p:sp>
      <p:sp>
        <p:nvSpPr>
          <p:cNvPr id="7" name="6 Marcador de fecha"/>
          <p:cNvSpPr>
            <a:spLocks noGrp="1"/>
          </p:cNvSpPr>
          <p:nvPr>
            <p:ph type="dt" sz="half" idx="10"/>
          </p:nvPr>
        </p:nvSpPr>
        <p:spPr/>
        <p:txBody>
          <a:bodyPr/>
          <a:lstStyle/>
          <a:p>
            <a:fld id="{E07411F0-4721-447C-9023-AAA9C0C1B8C2}" type="datetimeFigureOut">
              <a:rPr lang="es-EC" smtClean="0"/>
              <a:pPr/>
              <a:t>08/10/2013</a:t>
            </a:fld>
            <a:endParaRPr lang="es-EC"/>
          </a:p>
        </p:txBody>
      </p:sp>
      <p:sp>
        <p:nvSpPr>
          <p:cNvPr id="5" name="4 Marcador de pie de página"/>
          <p:cNvSpPr>
            <a:spLocks noGrp="1"/>
          </p:cNvSpPr>
          <p:nvPr>
            <p:ph type="ftr" sz="quarter" idx="11"/>
          </p:nvPr>
        </p:nvSpPr>
        <p:spPr/>
        <p:txBody>
          <a:bodyPr/>
          <a:lstStyle/>
          <a:p>
            <a:endParaRPr lang="es-EC"/>
          </a:p>
        </p:txBody>
      </p:sp>
      <p:sp>
        <p:nvSpPr>
          <p:cNvPr id="31" name="30 Marcador de número de diapositiva"/>
          <p:cNvSpPr>
            <a:spLocks noGrp="1"/>
          </p:cNvSpPr>
          <p:nvPr>
            <p:ph type="sldNum" sz="quarter" idx="12"/>
          </p:nvPr>
        </p:nvSpPr>
        <p:spPr/>
        <p:txBody>
          <a:bodyPr/>
          <a:lstStyle/>
          <a:p>
            <a:fld id="{927734AA-EE75-47A8-988B-E892A3217ADB}" type="slidenum">
              <a:rPr lang="es-EC" smtClean="0"/>
              <a:pPr/>
              <a:t>‹Nº›</a:t>
            </a:fld>
            <a:endParaRPr lang="es-EC"/>
          </a:p>
        </p:txBody>
      </p:sp>
      <p:sp>
        <p:nvSpPr>
          <p:cNvPr id="17" name="16 Título"/>
          <p:cNvSpPr>
            <a:spLocks noGrp="1"/>
          </p:cNvSpPr>
          <p:nvPr>
            <p:ph type="title"/>
          </p:nvPr>
        </p:nvSpPr>
        <p:spPr>
          <a:xfrm>
            <a:off x="381000" y="4993760"/>
            <a:ext cx="5867400" cy="522288"/>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Marcador de texto"/>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1" name="10 Marcador de fecha"/>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E07411F0-4721-447C-9023-AAA9C0C1B8C2}" type="datetimeFigureOut">
              <a:rPr lang="es-EC" smtClean="0"/>
              <a:pPr/>
              <a:t>08/10/2013</a:t>
            </a:fld>
            <a:endParaRPr lang="es-EC"/>
          </a:p>
        </p:txBody>
      </p:sp>
      <p:sp>
        <p:nvSpPr>
          <p:cNvPr id="28" name="27 Marcador de pie de página"/>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s-EC"/>
          </a:p>
        </p:txBody>
      </p:sp>
      <p:sp>
        <p:nvSpPr>
          <p:cNvPr id="5" name="4 Marcador de número de diapositiva"/>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27734AA-EE75-47A8-988B-E892A3217ADB}" type="slidenum">
              <a:rPr lang="es-EC" smtClean="0"/>
              <a:pPr/>
              <a:t>‹Nº›</a:t>
            </a:fld>
            <a:endParaRPr lang="es-EC"/>
          </a:p>
        </p:txBody>
      </p:sp>
      <p:sp>
        <p:nvSpPr>
          <p:cNvPr id="10" name="9 Marcador de título"/>
          <p:cNvSpPr>
            <a:spLocks noGrp="1"/>
          </p:cNvSpPr>
          <p:nvPr>
            <p:ph type="title"/>
          </p:nvPr>
        </p:nvSpPr>
        <p:spPr>
          <a:xfrm>
            <a:off x="304800" y="457200"/>
            <a:ext cx="8686800" cy="8382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9" name="8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Conector recto"/>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emf"/><Relationship Id="rId3" Type="http://schemas.openxmlformats.org/officeDocument/2006/relationships/image" Target="../media/image35.png"/><Relationship Id="rId7" Type="http://schemas.openxmlformats.org/officeDocument/2006/relationships/image" Target="../media/image39.jpeg"/><Relationship Id="rId12" Type="http://schemas.openxmlformats.org/officeDocument/2006/relationships/image" Target="../media/image44.em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jpe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em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2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2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video" Target="file:///D:\Pablo\Videos\RealPlayer%20Downloads\Adelca.%20Responsabilidad%20Social%20-%20YouTube2.wmv"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file:///G:\Llevar\Proyectos\ISO%209000\Procedimientos%20desarrollados\Instrucciones%20de%20trabajo.doc" TargetMode="Externa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jpeg"/><Relationship Id="rId7"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file:///D:\Pablo\Videos\RealPlayer%20Downloads\MVI_0018.MOV" TargetMode="Externa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gif"/><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sp>
        <p:nvSpPr>
          <p:cNvPr id="2063" name="Text Box 15"/>
          <p:cNvSpPr txBox="1">
            <a:spLocks noChangeArrowheads="1"/>
          </p:cNvSpPr>
          <p:nvPr/>
        </p:nvSpPr>
        <p:spPr bwMode="auto">
          <a:xfrm>
            <a:off x="285720" y="285728"/>
            <a:ext cx="8640763" cy="579437"/>
          </a:xfrm>
          <a:prstGeom prst="rect">
            <a:avLst/>
          </a:prstGeom>
          <a:noFill/>
          <a:ln w="9525">
            <a:noFill/>
            <a:miter lim="800000"/>
            <a:headEnd/>
            <a:tailEnd/>
          </a:ln>
          <a:effectLst/>
        </p:spPr>
        <p:txBody>
          <a:bodyPr>
            <a:spAutoFit/>
          </a:bodyPr>
          <a:lstStyle/>
          <a:p>
            <a:pPr algn="ctr">
              <a:spcBef>
                <a:spcPct val="50000"/>
              </a:spcBef>
            </a:pPr>
            <a:r>
              <a:rPr lang="es-ES_tradnl" sz="3200" dirty="0" smtClean="0">
                <a:latin typeface="Britannic Bold" pitchFamily="34" charset="0"/>
              </a:rPr>
              <a:t>UNIVERSIDAD DE LAS FUERZAS ARMADAS-ESPE</a:t>
            </a:r>
            <a:endParaRPr lang="es-ES" sz="3200" dirty="0">
              <a:latin typeface="Britannic Bold" pitchFamily="34" charset="0"/>
            </a:endParaRPr>
          </a:p>
        </p:txBody>
      </p:sp>
      <p:sp>
        <p:nvSpPr>
          <p:cNvPr id="2071" name="Text Box 23"/>
          <p:cNvSpPr txBox="1">
            <a:spLocks noChangeArrowheads="1"/>
          </p:cNvSpPr>
          <p:nvPr/>
        </p:nvSpPr>
        <p:spPr bwMode="auto">
          <a:xfrm>
            <a:off x="785786" y="3857628"/>
            <a:ext cx="7715304" cy="1077218"/>
          </a:xfrm>
          <a:prstGeom prst="rect">
            <a:avLst/>
          </a:prstGeom>
          <a:noFill/>
          <a:ln w="9525">
            <a:noFill/>
            <a:miter lim="800000"/>
            <a:headEnd/>
            <a:tailEnd/>
          </a:ln>
          <a:effectLst/>
        </p:spPr>
        <p:txBody>
          <a:bodyPr wrap="square">
            <a:spAutoFit/>
          </a:bodyPr>
          <a:lstStyle/>
          <a:p>
            <a:pPr lvl="0" algn="ctr" fontAlgn="base">
              <a:spcBef>
                <a:spcPct val="0"/>
              </a:spcBef>
              <a:spcAft>
                <a:spcPct val="0"/>
              </a:spcAft>
            </a:pPr>
            <a:r>
              <a:rPr lang="es-ES" sz="3200" dirty="0" smtClean="0">
                <a:latin typeface="Britannic Bold" pitchFamily="34" charset="0"/>
              </a:rPr>
              <a:t>MAESTRIA EN CALIDAD Y PRODUCTIVIDAD</a:t>
            </a:r>
            <a:endParaRPr lang="es-EC" sz="3200" dirty="0" smtClean="0">
              <a:latin typeface="Britannic Bold" pitchFamily="34" charset="0"/>
            </a:endParaRPr>
          </a:p>
          <a:p>
            <a:pPr lvl="0" algn="ctr" fontAlgn="base">
              <a:spcBef>
                <a:spcPct val="0"/>
              </a:spcBef>
              <a:spcAft>
                <a:spcPct val="0"/>
              </a:spcAft>
            </a:pPr>
            <a:r>
              <a:rPr lang="es-ES" sz="3200" dirty="0" smtClean="0">
                <a:latin typeface="Britannic Bold" pitchFamily="34" charset="0"/>
              </a:rPr>
              <a:t>PROMOCIÓN XIII</a:t>
            </a:r>
            <a:endParaRPr lang="es-EC" sz="3200" dirty="0" smtClean="0">
              <a:latin typeface="Britannic Bold" pitchFamily="34" charset="0"/>
            </a:endParaRPr>
          </a:p>
        </p:txBody>
      </p:sp>
      <p:sp>
        <p:nvSpPr>
          <p:cNvPr id="2072" name="Text Box 24"/>
          <p:cNvSpPr txBox="1">
            <a:spLocks noChangeArrowheads="1"/>
          </p:cNvSpPr>
          <p:nvPr/>
        </p:nvSpPr>
        <p:spPr bwMode="auto">
          <a:xfrm>
            <a:off x="1071538" y="6072206"/>
            <a:ext cx="6840537" cy="457200"/>
          </a:xfrm>
          <a:prstGeom prst="rect">
            <a:avLst/>
          </a:prstGeom>
          <a:noFill/>
          <a:ln w="9525">
            <a:noFill/>
            <a:miter lim="800000"/>
            <a:headEnd/>
            <a:tailEnd/>
          </a:ln>
          <a:effectLst/>
        </p:spPr>
        <p:txBody>
          <a:bodyPr>
            <a:spAutoFit/>
          </a:bodyPr>
          <a:lstStyle/>
          <a:p>
            <a:pPr algn="ctr">
              <a:spcBef>
                <a:spcPct val="50000"/>
              </a:spcBef>
            </a:pPr>
            <a:r>
              <a:rPr lang="es-ES_tradnl" sz="2400" b="1" dirty="0">
                <a:latin typeface="Papyrus" pitchFamily="66" charset="0"/>
              </a:rPr>
              <a:t>Andrea Paulina </a:t>
            </a:r>
            <a:r>
              <a:rPr lang="es-ES_tradnl" sz="2400" b="1" dirty="0" err="1">
                <a:latin typeface="Papyrus" pitchFamily="66" charset="0"/>
              </a:rPr>
              <a:t>Gualotuña</a:t>
            </a:r>
            <a:r>
              <a:rPr lang="es-ES_tradnl" sz="2400" b="1" dirty="0">
                <a:latin typeface="Papyrus" pitchFamily="66" charset="0"/>
              </a:rPr>
              <a:t> </a:t>
            </a:r>
            <a:r>
              <a:rPr lang="es-ES_tradnl" sz="2400" b="1" dirty="0" err="1">
                <a:latin typeface="Papyrus" pitchFamily="66" charset="0"/>
              </a:rPr>
              <a:t>Segarra</a:t>
            </a:r>
            <a:endParaRPr lang="es-ES" sz="2400" b="1" dirty="0">
              <a:latin typeface="Papyrus" pitchFamily="66" charset="0"/>
            </a:endParaRPr>
          </a:p>
        </p:txBody>
      </p:sp>
      <p:sp>
        <p:nvSpPr>
          <p:cNvPr id="9" name="Text Box 23"/>
          <p:cNvSpPr txBox="1">
            <a:spLocks noChangeArrowheads="1"/>
          </p:cNvSpPr>
          <p:nvPr/>
        </p:nvSpPr>
        <p:spPr bwMode="auto">
          <a:xfrm>
            <a:off x="714348" y="2987101"/>
            <a:ext cx="7715304" cy="584775"/>
          </a:xfrm>
          <a:prstGeom prst="rect">
            <a:avLst/>
          </a:prstGeom>
          <a:noFill/>
          <a:ln w="9525">
            <a:noFill/>
            <a:miter lim="800000"/>
            <a:headEnd/>
            <a:tailEnd/>
          </a:ln>
          <a:effectLst/>
        </p:spPr>
        <p:txBody>
          <a:bodyPr wrap="square">
            <a:spAutoFit/>
          </a:bodyPr>
          <a:lstStyle/>
          <a:p>
            <a:pPr lvl="0" algn="ctr" eaLnBrk="0" fontAlgn="base" hangingPunct="0">
              <a:spcBef>
                <a:spcPct val="0"/>
              </a:spcBef>
              <a:spcAft>
                <a:spcPct val="0"/>
              </a:spcAft>
            </a:pPr>
            <a:r>
              <a:rPr lang="es-ES" sz="1600" b="1" dirty="0" smtClean="0">
                <a:latin typeface="Papyrus" pitchFamily="66" charset="0"/>
              </a:rPr>
              <a:t>VICERRECTORADO DE INVESTIGACIÓN Y VINCULACIÓN CON LA COLECTIVIDAD</a:t>
            </a:r>
            <a:endParaRPr lang="es-EC" sz="1600" b="1" dirty="0" smtClean="0">
              <a:latin typeface="Papyrus" pitchFamily="66" charset="0"/>
            </a:endParaRPr>
          </a:p>
        </p:txBody>
      </p:sp>
      <p:sp>
        <p:nvSpPr>
          <p:cNvPr id="10" name="Text Box 23"/>
          <p:cNvSpPr txBox="1">
            <a:spLocks noChangeArrowheads="1"/>
          </p:cNvSpPr>
          <p:nvPr/>
        </p:nvSpPr>
        <p:spPr bwMode="auto">
          <a:xfrm>
            <a:off x="928662" y="5072074"/>
            <a:ext cx="7715304" cy="830997"/>
          </a:xfrm>
          <a:prstGeom prst="rect">
            <a:avLst/>
          </a:prstGeom>
          <a:noFill/>
          <a:ln w="9525">
            <a:noFill/>
            <a:miter lim="800000"/>
            <a:headEnd/>
            <a:tailEnd/>
          </a:ln>
          <a:effectLst/>
        </p:spPr>
        <p:txBody>
          <a:bodyPr wrap="square">
            <a:spAutoFit/>
          </a:bodyPr>
          <a:lstStyle/>
          <a:p>
            <a:pPr lvl="0" algn="ctr" eaLnBrk="0" fontAlgn="base" hangingPunct="0">
              <a:spcBef>
                <a:spcPct val="0"/>
              </a:spcBef>
              <a:spcAft>
                <a:spcPct val="0"/>
              </a:spcAft>
            </a:pPr>
            <a:r>
              <a:rPr lang="en-US" sz="4800" b="1" dirty="0" smtClean="0">
                <a:latin typeface="Britannic Bold" pitchFamily="34" charset="0"/>
                <a:cs typeface="Arial" pitchFamily="34" charset="0"/>
              </a:rPr>
              <a:t>DEFENSA DE TESIS </a:t>
            </a:r>
            <a:endParaRPr kumimoji="0" lang="es-EC" sz="4800" b="0" i="0" u="none" strike="noStrike" cap="none" normalizeH="0" baseline="0" dirty="0" smtClean="0">
              <a:ln>
                <a:noFill/>
              </a:ln>
              <a:solidFill>
                <a:schemeClr val="tx1"/>
              </a:solidFill>
              <a:effectLst/>
              <a:latin typeface="Britannic Bold" pitchFamily="34" charset="0"/>
              <a:cs typeface="Arial" pitchFamily="34" charset="0"/>
            </a:endParaRPr>
          </a:p>
        </p:txBody>
      </p:sp>
      <p:pic>
        <p:nvPicPr>
          <p:cNvPr id="12" name="Picture 2"/>
          <p:cNvPicPr/>
          <p:nvPr/>
        </p:nvPicPr>
        <p:blipFill>
          <a:blip r:embed="rId3"/>
          <a:srcRect l="895" t="7605" r="73431" b="9125"/>
          <a:stretch>
            <a:fillRect/>
          </a:stretch>
        </p:blipFill>
        <p:spPr bwMode="auto">
          <a:xfrm>
            <a:off x="3643306" y="1000108"/>
            <a:ext cx="1643074" cy="17145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072"/>
                                        </p:tgtEl>
                                        <p:attrNameLst>
                                          <p:attrName>style.visibility</p:attrName>
                                        </p:attrNameLst>
                                      </p:cBhvr>
                                      <p:to>
                                        <p:strVal val="visible"/>
                                      </p:to>
                                    </p:set>
                                    <p:animEffect transition="in" filter="box(in)">
                                      <p:cBhvr>
                                        <p:cTn id="7" dur="500"/>
                                        <p:tgtEl>
                                          <p:spTgt spid="207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063"/>
                                        </p:tgtEl>
                                        <p:attrNameLst>
                                          <p:attrName>style.visibility</p:attrName>
                                        </p:attrNameLst>
                                      </p:cBhvr>
                                      <p:to>
                                        <p:strVal val="visible"/>
                                      </p:to>
                                    </p:set>
                                    <p:animEffect transition="in" filter="box(in)">
                                      <p:cBhvr>
                                        <p:cTn id="12" dur="500"/>
                                        <p:tgtEl>
                                          <p:spTgt spid="2063"/>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in)">
                                      <p:cBhvr>
                                        <p:cTn id="15" dur="500"/>
                                        <p:tgtEl>
                                          <p:spTgt spid="9"/>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2071"/>
                                        </p:tgtEl>
                                        <p:attrNameLst>
                                          <p:attrName>style.visibility</p:attrName>
                                        </p:attrNameLst>
                                      </p:cBhvr>
                                      <p:to>
                                        <p:strVal val="visible"/>
                                      </p:to>
                                    </p:set>
                                    <p:animEffect transition="in" filter="box(in)">
                                      <p:cBhvr>
                                        <p:cTn id="18" dur="500"/>
                                        <p:tgtEl>
                                          <p:spTgt spid="2071"/>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ox(i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3" grpId="0"/>
      <p:bldP spid="2071" grpId="0"/>
      <p:bldP spid="2072"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pic>
        <p:nvPicPr>
          <p:cNvPr id="11265" name="Picture 1"/>
          <p:cNvPicPr>
            <a:picLocks noChangeAspect="1" noChangeArrowheads="1"/>
          </p:cNvPicPr>
          <p:nvPr/>
        </p:nvPicPr>
        <p:blipFill>
          <a:blip r:embed="rId3"/>
          <a:srcRect l="55274" t="24687" r="13964" b="9218"/>
          <a:stretch>
            <a:fillRect/>
          </a:stretch>
        </p:blipFill>
        <p:spPr bwMode="auto">
          <a:xfrm>
            <a:off x="0" y="0"/>
            <a:ext cx="5072066" cy="6811060"/>
          </a:xfrm>
          <a:prstGeom prst="rect">
            <a:avLst/>
          </a:prstGeom>
          <a:noFill/>
          <a:ln w="9525">
            <a:noFill/>
            <a:miter lim="800000"/>
            <a:headEnd/>
            <a:tailEnd/>
          </a:ln>
          <a:effectLst/>
        </p:spPr>
      </p:pic>
      <p:pic>
        <p:nvPicPr>
          <p:cNvPr id="5" name="Picture 2"/>
          <p:cNvPicPr>
            <a:picLocks noChangeAspect="1" noChangeArrowheads="1"/>
          </p:cNvPicPr>
          <p:nvPr/>
        </p:nvPicPr>
        <p:blipFill>
          <a:blip r:embed="rId4"/>
          <a:srcRect l="28906" t="37344" r="28027" b="44375"/>
          <a:stretch>
            <a:fillRect/>
          </a:stretch>
        </p:blipFill>
        <p:spPr bwMode="auto">
          <a:xfrm>
            <a:off x="5105005" y="1285860"/>
            <a:ext cx="4038995" cy="1428760"/>
          </a:xfrm>
          <a:prstGeom prst="rect">
            <a:avLst/>
          </a:prstGeom>
          <a:noFill/>
          <a:ln w="9525">
            <a:noFill/>
            <a:miter lim="800000"/>
            <a:headEnd/>
            <a:tailEnd/>
          </a:ln>
          <a:effectLst/>
        </p:spPr>
      </p:pic>
      <p:pic>
        <p:nvPicPr>
          <p:cNvPr id="11266" name="Picture 2"/>
          <p:cNvPicPr>
            <a:picLocks noChangeAspect="1" noChangeArrowheads="1"/>
          </p:cNvPicPr>
          <p:nvPr/>
        </p:nvPicPr>
        <p:blipFill>
          <a:blip r:embed="rId5"/>
          <a:srcRect/>
          <a:stretch>
            <a:fillRect/>
          </a:stretch>
        </p:blipFill>
        <p:spPr bwMode="auto">
          <a:xfrm>
            <a:off x="5072066" y="3526291"/>
            <a:ext cx="4000496" cy="2760229"/>
          </a:xfrm>
          <a:prstGeom prst="rect">
            <a:avLst/>
          </a:prstGeom>
          <a:noFill/>
          <a:ln w="9525">
            <a:noFill/>
            <a:miter lim="800000"/>
            <a:headEnd/>
            <a:tailEnd/>
          </a:ln>
          <a:effectLst/>
        </p:spPr>
      </p:pic>
      <p:sp>
        <p:nvSpPr>
          <p:cNvPr id="6" name="Rectangle 2"/>
          <p:cNvSpPr txBox="1">
            <a:spLocks noGrp="1" noChangeArrowheads="1"/>
          </p:cNvSpPr>
          <p:nvPr>
            <p:ph type="title"/>
          </p:nvPr>
        </p:nvSpPr>
        <p:spPr>
          <a:xfrm>
            <a:off x="5072066" y="857232"/>
            <a:ext cx="4071934" cy="4286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2000" dirty="0" smtClean="0">
                <a:latin typeface="Britannic Bold" pitchFamily="34" charset="0"/>
              </a:rPr>
              <a:t> CONSECUENCIAS VARIABILIDAD</a:t>
            </a:r>
            <a:endParaRPr lang="es-ES" sz="2000" dirty="0">
              <a:latin typeface="Britannic Bol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265"/>
                                        </p:tgtEl>
                                        <p:attrNameLst>
                                          <p:attrName>style.visibility</p:attrName>
                                        </p:attrNameLst>
                                      </p:cBhvr>
                                      <p:to>
                                        <p:strVal val="visible"/>
                                      </p:to>
                                    </p:set>
                                    <p:animEffect transition="in" filter="box(in)">
                                      <p:cBhvr>
                                        <p:cTn id="7" dur="500"/>
                                        <p:tgtEl>
                                          <p:spTgt spid="1126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par>
                                <p:cTn id="13" presetID="4" presetClass="entr" presetSubtype="16" fill="hold" nodeType="with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box(in)">
                                      <p:cBhvr>
                                        <p:cTn id="15"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sp>
        <p:nvSpPr>
          <p:cNvPr id="4" name="Text Box 23"/>
          <p:cNvSpPr txBox="1">
            <a:spLocks noChangeArrowheads="1"/>
          </p:cNvSpPr>
          <p:nvPr/>
        </p:nvSpPr>
        <p:spPr bwMode="auto">
          <a:xfrm>
            <a:off x="428596" y="6140255"/>
            <a:ext cx="8286808" cy="646331"/>
          </a:xfrm>
          <a:prstGeom prst="rect">
            <a:avLst/>
          </a:prstGeom>
          <a:solidFill>
            <a:srgbClr val="003366"/>
          </a:solidFill>
          <a:ln w="28575" algn="ctr">
            <a:solidFill>
              <a:schemeClr val="tx1"/>
            </a:solidFill>
            <a:miter lim="800000"/>
            <a:headEnd/>
            <a:tailEnd/>
          </a:ln>
          <a:effectLst/>
        </p:spPr>
        <p:txBody>
          <a:bodyPr wrap="square">
            <a:spAutoFit/>
          </a:bodyPr>
          <a:lstStyle/>
          <a:p>
            <a:pPr fontAlgn="base">
              <a:spcBef>
                <a:spcPct val="50000"/>
              </a:spcBef>
              <a:spcAft>
                <a:spcPct val="0"/>
              </a:spcAft>
            </a:pPr>
            <a:r>
              <a:rPr lang="es-ES_tradnl" b="1" dirty="0" smtClean="0">
                <a:solidFill>
                  <a:schemeClr val="bg1"/>
                </a:solidFill>
              </a:rPr>
              <a:t>OBJETIVO: </a:t>
            </a:r>
            <a:r>
              <a:rPr lang="es-ES" b="1" dirty="0" smtClean="0">
                <a:solidFill>
                  <a:schemeClr val="bg1"/>
                </a:solidFill>
              </a:rPr>
              <a:t>Reducir a 15°C la variabilidad de  temperatura de Acero líquido tomada en </a:t>
            </a:r>
            <a:r>
              <a:rPr lang="es-ES" b="1" dirty="0" err="1" smtClean="0">
                <a:solidFill>
                  <a:schemeClr val="bg1"/>
                </a:solidFill>
              </a:rPr>
              <a:t>Tundish</a:t>
            </a:r>
            <a:r>
              <a:rPr lang="es-ES" b="1" dirty="0" smtClean="0">
                <a:solidFill>
                  <a:schemeClr val="bg1"/>
                </a:solidFill>
              </a:rPr>
              <a:t>, para el proceso de Colada Continua (1545 a 1560°C)</a:t>
            </a:r>
          </a:p>
        </p:txBody>
      </p:sp>
      <p:sp>
        <p:nvSpPr>
          <p:cNvPr id="6" name="Rectangle 2"/>
          <p:cNvSpPr txBox="1">
            <a:spLocks noGrp="1" noChangeArrowheads="1"/>
          </p:cNvSpPr>
          <p:nvPr>
            <p:ph type="title"/>
          </p:nvPr>
        </p:nvSpPr>
        <p:spPr>
          <a:xfrm>
            <a:off x="2285984" y="71414"/>
            <a:ext cx="4572032" cy="4286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2000" dirty="0" smtClean="0">
                <a:latin typeface="Britannic Bold" pitchFamily="34" charset="0"/>
              </a:rPr>
              <a:t>ANALISIS DE VARIABLES</a:t>
            </a:r>
            <a:endParaRPr lang="es-ES" sz="2000" dirty="0">
              <a:latin typeface="Britannic Bold" pitchFamily="34" charset="0"/>
            </a:endParaRPr>
          </a:p>
        </p:txBody>
      </p:sp>
      <p:pic>
        <p:nvPicPr>
          <p:cNvPr id="11" name="10 Imagen"/>
          <p:cNvPicPr/>
          <p:nvPr/>
        </p:nvPicPr>
        <p:blipFill>
          <a:blip r:embed="rId3">
            <a:extLst>
              <a:ext uri="{28A0092B-C50C-407E-A947-70E740481C1C}">
                <a14:useLocalDpi xmlns="" xmlns:a14="http://schemas.microsoft.com/office/drawing/2010/main" val="0"/>
              </a:ext>
            </a:extLst>
          </a:blip>
          <a:srcRect t="9400" b="9399"/>
          <a:stretch>
            <a:fillRect/>
          </a:stretch>
        </p:blipFill>
        <p:spPr bwMode="auto">
          <a:xfrm>
            <a:off x="142844" y="500042"/>
            <a:ext cx="8858280" cy="4786346"/>
          </a:xfrm>
          <a:prstGeom prst="rect">
            <a:avLst/>
          </a:prstGeom>
          <a:noFill/>
          <a:ln>
            <a:noFill/>
          </a:ln>
        </p:spPr>
      </p:pic>
      <p:sp>
        <p:nvSpPr>
          <p:cNvPr id="13" name="12 Rectángulo"/>
          <p:cNvSpPr/>
          <p:nvPr/>
        </p:nvSpPr>
        <p:spPr>
          <a:xfrm>
            <a:off x="857224" y="5357826"/>
            <a:ext cx="1428760" cy="571504"/>
          </a:xfrm>
          <a:prstGeom prst="rect">
            <a:avLst/>
          </a:prstGeom>
          <a:solidFill>
            <a:srgbClr val="99CCFF"/>
          </a:solidFill>
          <a:ln w="28575" algn="ctr">
            <a:solidFill>
              <a:schemeClr val="tx1"/>
            </a:solidFill>
            <a:round/>
            <a:headEnd/>
            <a:tailEnd/>
          </a:ln>
          <a:effectLst/>
        </p:spPr>
        <p:txBody>
          <a:bodyPr wrap="none" anchor="ctr"/>
          <a:lstStyle/>
          <a:p>
            <a:pPr algn="ctr"/>
            <a:r>
              <a:rPr lang="es-EC" b="1" dirty="0" smtClean="0">
                <a:solidFill>
                  <a:schemeClr val="tx1"/>
                </a:solidFill>
              </a:rPr>
              <a:t>T° ACERO </a:t>
            </a:r>
          </a:p>
          <a:p>
            <a:pPr algn="ctr"/>
            <a:r>
              <a:rPr lang="es-EC" b="1" dirty="0" smtClean="0">
                <a:solidFill>
                  <a:schemeClr val="tx1"/>
                </a:solidFill>
              </a:rPr>
              <a:t>SOLICITADA</a:t>
            </a:r>
          </a:p>
        </p:txBody>
      </p:sp>
      <p:sp>
        <p:nvSpPr>
          <p:cNvPr id="14" name="13 Rectángulo"/>
          <p:cNvSpPr/>
          <p:nvPr/>
        </p:nvSpPr>
        <p:spPr>
          <a:xfrm>
            <a:off x="3643306" y="5357826"/>
            <a:ext cx="1428760" cy="571504"/>
          </a:xfrm>
          <a:prstGeom prst="rect">
            <a:avLst/>
          </a:prstGeom>
          <a:solidFill>
            <a:srgbClr val="99CCFF"/>
          </a:solidFill>
          <a:ln w="28575" algn="ctr">
            <a:solidFill>
              <a:schemeClr val="tx1"/>
            </a:solidFill>
            <a:round/>
            <a:headEnd/>
            <a:tailEnd/>
          </a:ln>
          <a:effectLst/>
        </p:spPr>
        <p:txBody>
          <a:bodyPr wrap="none" anchor="ctr"/>
          <a:lstStyle/>
          <a:p>
            <a:pPr algn="ctr"/>
            <a:r>
              <a:rPr lang="es-EC" b="1" dirty="0" smtClean="0">
                <a:solidFill>
                  <a:schemeClr val="tx1"/>
                </a:solidFill>
              </a:rPr>
              <a:t>MIN ESPERA </a:t>
            </a:r>
          </a:p>
          <a:p>
            <a:pPr algn="ctr"/>
            <a:r>
              <a:rPr lang="es-EC" b="1" dirty="0" smtClean="0">
                <a:solidFill>
                  <a:schemeClr val="tx1"/>
                </a:solidFill>
              </a:rPr>
              <a:t>TORRETA</a:t>
            </a:r>
          </a:p>
        </p:txBody>
      </p:sp>
      <p:sp>
        <p:nvSpPr>
          <p:cNvPr id="15" name="14 Rectángulo"/>
          <p:cNvSpPr/>
          <p:nvPr/>
        </p:nvSpPr>
        <p:spPr>
          <a:xfrm>
            <a:off x="6572264" y="5429264"/>
            <a:ext cx="1428760" cy="571504"/>
          </a:xfrm>
          <a:prstGeom prst="rect">
            <a:avLst/>
          </a:prstGeom>
          <a:solidFill>
            <a:srgbClr val="99CCFF"/>
          </a:solidFill>
          <a:ln w="28575" algn="ctr">
            <a:solidFill>
              <a:schemeClr val="tx1"/>
            </a:solidFill>
            <a:round/>
            <a:headEnd/>
            <a:tailEnd/>
          </a:ln>
          <a:effectLst/>
        </p:spPr>
        <p:txBody>
          <a:bodyPr wrap="none" anchor="ctr"/>
          <a:lstStyle/>
          <a:p>
            <a:pPr algn="ctr"/>
            <a:r>
              <a:rPr lang="es-EC" b="1" dirty="0" smtClean="0">
                <a:solidFill>
                  <a:schemeClr val="tx1"/>
                </a:solidFill>
              </a:rPr>
              <a:t>TIPO DE </a:t>
            </a:r>
          </a:p>
          <a:p>
            <a:pPr algn="ctr"/>
            <a:r>
              <a:rPr lang="es-EC" b="1" dirty="0" smtClean="0">
                <a:solidFill>
                  <a:schemeClr val="tx1"/>
                </a:solidFill>
              </a:rPr>
              <a:t>CUCHARA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heckerboard(across)">
                                      <p:cBhvr>
                                        <p:cTn id="18" dur="500"/>
                                        <p:tgtEl>
                                          <p:spTgt spid="1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heckerboard(across)">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sp>
        <p:nvSpPr>
          <p:cNvPr id="207874" name="Rectangle 2"/>
          <p:cNvSpPr>
            <a:spLocks noGrp="1" noChangeArrowheads="1"/>
          </p:cNvSpPr>
          <p:nvPr>
            <p:ph type="title"/>
          </p:nvPr>
        </p:nvSpPr>
        <p:spPr>
          <a:xfrm>
            <a:off x="2857488" y="71414"/>
            <a:ext cx="4214842" cy="485796"/>
          </a:xfrm>
        </p:spPr>
        <p:txBody>
          <a:bodyPr>
            <a:normAutofit fontScale="90000"/>
          </a:bodyPr>
          <a:lstStyle/>
          <a:p>
            <a:r>
              <a:rPr lang="es-ES_tradnl" sz="2400" dirty="0">
                <a:latin typeface="Britannic Bold" pitchFamily="34" charset="0"/>
              </a:rPr>
              <a:t>ANÁLISIS DE CAUSAS Y EFECTO</a:t>
            </a:r>
            <a:endParaRPr lang="es-ES" sz="2400" dirty="0">
              <a:latin typeface="Britannic Bold" pitchFamily="34" charset="0"/>
            </a:endParaRPr>
          </a:p>
        </p:txBody>
      </p:sp>
      <p:sp>
        <p:nvSpPr>
          <p:cNvPr id="207877" name="Rectangle 5"/>
          <p:cNvSpPr>
            <a:spLocks noChangeArrowheads="1"/>
          </p:cNvSpPr>
          <p:nvPr/>
        </p:nvSpPr>
        <p:spPr bwMode="auto">
          <a:xfrm>
            <a:off x="0" y="866775"/>
            <a:ext cx="9144000" cy="0"/>
          </a:xfrm>
          <a:prstGeom prst="rect">
            <a:avLst/>
          </a:prstGeom>
          <a:noFill/>
          <a:ln w="9525">
            <a:noFill/>
            <a:miter lim="800000"/>
            <a:headEnd/>
            <a:tailEnd/>
          </a:ln>
          <a:effectLst/>
        </p:spPr>
        <p:txBody>
          <a:bodyPr wrap="none" anchor="ctr">
            <a:spAutoFit/>
          </a:bodyPr>
          <a:lstStyle/>
          <a:p>
            <a:endParaRPr lang="es-EC"/>
          </a:p>
        </p:txBody>
      </p:sp>
      <p:pic>
        <p:nvPicPr>
          <p:cNvPr id="6" name="5 Imagen"/>
          <p:cNvPicPr/>
          <p:nvPr/>
        </p:nvPicPr>
        <p:blipFill>
          <a:blip r:embed="rId3">
            <a:extLst>
              <a:ext uri="{28A0092B-C50C-407E-A947-70E740481C1C}">
                <a14:useLocalDpi xmlns="" xmlns:a14="http://schemas.microsoft.com/office/drawing/2010/main" val="0"/>
              </a:ext>
            </a:extLst>
          </a:blip>
          <a:srcRect l="16394" t="2304" r="16700" b="1681"/>
          <a:stretch>
            <a:fillRect/>
          </a:stretch>
        </p:blipFill>
        <p:spPr bwMode="auto">
          <a:xfrm rot="5400000">
            <a:off x="1428740" y="-857260"/>
            <a:ext cx="6286520" cy="9144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sp>
        <p:nvSpPr>
          <p:cNvPr id="194580" name="Oval 20"/>
          <p:cNvSpPr>
            <a:spLocks noChangeArrowheads="1"/>
          </p:cNvSpPr>
          <p:nvPr/>
        </p:nvSpPr>
        <p:spPr bwMode="auto">
          <a:xfrm>
            <a:off x="5715040" y="5857892"/>
            <a:ext cx="3357554" cy="1000132"/>
          </a:xfrm>
          <a:prstGeom prst="ellipse">
            <a:avLst/>
          </a:prstGeom>
          <a:solidFill>
            <a:srgbClr val="99CCFF"/>
          </a:solidFill>
          <a:ln w="31750" algn="ctr">
            <a:solidFill>
              <a:schemeClr val="tx1"/>
            </a:solidFill>
            <a:round/>
            <a:headEnd/>
            <a:tailEnd/>
          </a:ln>
          <a:effectLst/>
        </p:spPr>
        <p:txBody>
          <a:bodyPr wrap="none" anchor="ctr"/>
          <a:lstStyle/>
          <a:p>
            <a:pPr algn="ctr"/>
            <a:r>
              <a:rPr lang="es-ES_tradnl" b="1" dirty="0" smtClean="0"/>
              <a:t>PRECAUCIÓN SOLICITAR</a:t>
            </a:r>
          </a:p>
          <a:p>
            <a:pPr algn="ctr"/>
            <a:r>
              <a:rPr lang="es-ES_tradnl" b="1" dirty="0" smtClean="0"/>
              <a:t> TEMPERATURA ACERO LIQUIDO </a:t>
            </a:r>
            <a:endParaRPr lang="es-ES" b="1" dirty="0" smtClean="0"/>
          </a:p>
        </p:txBody>
      </p:sp>
      <p:sp>
        <p:nvSpPr>
          <p:cNvPr id="194582" name="Oval 22"/>
          <p:cNvSpPr>
            <a:spLocks noChangeArrowheads="1"/>
          </p:cNvSpPr>
          <p:nvPr/>
        </p:nvSpPr>
        <p:spPr bwMode="auto">
          <a:xfrm>
            <a:off x="485759" y="6065860"/>
            <a:ext cx="1800225" cy="649288"/>
          </a:xfrm>
          <a:prstGeom prst="ellipse">
            <a:avLst/>
          </a:prstGeom>
          <a:solidFill>
            <a:srgbClr val="99CCFF"/>
          </a:solidFill>
          <a:ln w="31750" algn="ctr">
            <a:solidFill>
              <a:schemeClr val="tx1"/>
            </a:solidFill>
            <a:round/>
            <a:headEnd/>
            <a:tailEnd/>
          </a:ln>
          <a:effectLst/>
        </p:spPr>
        <p:txBody>
          <a:bodyPr wrap="none" anchor="ctr"/>
          <a:lstStyle/>
          <a:p>
            <a:pPr algn="ctr"/>
            <a:r>
              <a:rPr lang="es-ES_tradnl" b="1" dirty="0" smtClean="0"/>
              <a:t>COMUNICACIÓN</a:t>
            </a:r>
            <a:endParaRPr lang="es-ES" b="1" dirty="0"/>
          </a:p>
        </p:txBody>
      </p:sp>
      <p:sp>
        <p:nvSpPr>
          <p:cNvPr id="194583" name="Oval 23"/>
          <p:cNvSpPr>
            <a:spLocks noChangeArrowheads="1"/>
          </p:cNvSpPr>
          <p:nvPr/>
        </p:nvSpPr>
        <p:spPr bwMode="auto">
          <a:xfrm>
            <a:off x="2914651" y="5929330"/>
            <a:ext cx="2300291" cy="857256"/>
          </a:xfrm>
          <a:prstGeom prst="ellipse">
            <a:avLst/>
          </a:prstGeom>
          <a:solidFill>
            <a:srgbClr val="99CCFF"/>
          </a:solidFill>
          <a:ln w="31750" algn="ctr">
            <a:solidFill>
              <a:schemeClr val="tx1"/>
            </a:solidFill>
            <a:round/>
            <a:headEnd/>
            <a:tailEnd/>
          </a:ln>
          <a:effectLst/>
        </p:spPr>
        <p:txBody>
          <a:bodyPr wrap="none" anchor="ctr"/>
          <a:lstStyle/>
          <a:p>
            <a:pPr algn="ctr"/>
            <a:r>
              <a:rPr lang="es-ES_tradnl" b="1" dirty="0" smtClean="0"/>
              <a:t>EQUIPOS DE</a:t>
            </a:r>
          </a:p>
          <a:p>
            <a:pPr algn="ctr"/>
            <a:r>
              <a:rPr lang="es-ES_tradnl" b="1" dirty="0" smtClean="0"/>
              <a:t> CALENTAMIENTO</a:t>
            </a:r>
            <a:endParaRPr lang="es-ES" b="1" dirty="0" smtClean="0"/>
          </a:p>
        </p:txBody>
      </p:sp>
      <p:sp>
        <p:nvSpPr>
          <p:cNvPr id="194593" name="AutoShape 33"/>
          <p:cNvSpPr>
            <a:spLocks noChangeArrowheads="1"/>
          </p:cNvSpPr>
          <p:nvPr/>
        </p:nvSpPr>
        <p:spPr bwMode="auto">
          <a:xfrm rot="-1363781">
            <a:off x="5307088" y="5991821"/>
            <a:ext cx="315776" cy="540431"/>
          </a:xfrm>
          <a:prstGeom prst="curvedRightArrow">
            <a:avLst>
              <a:gd name="adj1" fmla="val 31364"/>
              <a:gd name="adj2" fmla="val 62642"/>
              <a:gd name="adj3" fmla="val 33333"/>
            </a:avLst>
          </a:prstGeom>
          <a:solidFill>
            <a:srgbClr val="003366"/>
          </a:solidFill>
          <a:ln w="9525">
            <a:solidFill>
              <a:schemeClr val="tx1"/>
            </a:solidFill>
            <a:miter lim="800000"/>
            <a:headEnd/>
            <a:tailEnd/>
          </a:ln>
          <a:effectLst/>
        </p:spPr>
        <p:txBody>
          <a:bodyPr wrap="none" anchor="ctr"/>
          <a:lstStyle/>
          <a:p>
            <a:endParaRPr lang="es-EC" dirty="0"/>
          </a:p>
        </p:txBody>
      </p:sp>
      <p:pic>
        <p:nvPicPr>
          <p:cNvPr id="14" name="13 Imagen"/>
          <p:cNvPicPr/>
          <p:nvPr/>
        </p:nvPicPr>
        <p:blipFill>
          <a:blip r:embed="rId3"/>
          <a:srcRect l="2503" t="2919" r="2776" b="18305"/>
          <a:stretch>
            <a:fillRect/>
          </a:stretch>
        </p:blipFill>
        <p:spPr bwMode="auto">
          <a:xfrm>
            <a:off x="928662" y="571480"/>
            <a:ext cx="7215238" cy="4786346"/>
          </a:xfrm>
          <a:prstGeom prst="rect">
            <a:avLst/>
          </a:prstGeom>
        </p:spPr>
      </p:pic>
      <p:sp>
        <p:nvSpPr>
          <p:cNvPr id="15" name="Rectangle 2"/>
          <p:cNvSpPr txBox="1">
            <a:spLocks noChangeArrowheads="1"/>
          </p:cNvSpPr>
          <p:nvPr/>
        </p:nvSpPr>
        <p:spPr>
          <a:xfrm>
            <a:off x="1928794" y="85684"/>
            <a:ext cx="4643470" cy="48579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2000" b="0" i="0" u="none" strike="noStrike" kern="1200" cap="none" spc="0" normalizeH="0" baseline="0" noProof="0" dirty="0" smtClean="0">
                <a:ln>
                  <a:noFill/>
                </a:ln>
                <a:solidFill>
                  <a:schemeClr val="tx1"/>
                </a:solidFill>
                <a:effectLst/>
                <a:uLnTx/>
                <a:uFillTx/>
                <a:latin typeface="Britannic Bold" pitchFamily="34" charset="0"/>
                <a:ea typeface="+mj-ea"/>
                <a:cs typeface="+mj-cs"/>
              </a:rPr>
              <a:t>ANÁLISIS DE</a:t>
            </a:r>
            <a:r>
              <a:rPr kumimoji="0" lang="es-ES_tradnl" sz="2000" b="0" i="0" u="none" strike="noStrike" kern="1200" cap="none" spc="0" normalizeH="0" noProof="0" dirty="0" smtClean="0">
                <a:ln>
                  <a:noFill/>
                </a:ln>
                <a:solidFill>
                  <a:schemeClr val="tx1"/>
                </a:solidFill>
                <a:effectLst/>
                <a:uLnTx/>
                <a:uFillTx/>
                <a:latin typeface="Britannic Bold" pitchFamily="34" charset="0"/>
                <a:ea typeface="+mj-ea"/>
                <a:cs typeface="+mj-cs"/>
              </a:rPr>
              <a:t> PARETO</a:t>
            </a:r>
            <a:endParaRPr kumimoji="0" lang="es-ES" sz="2000" b="0" i="0" u="none" strike="noStrike" kern="1200" cap="none" spc="0" normalizeH="0" baseline="0" noProof="0" dirty="0">
              <a:ln>
                <a:noFill/>
              </a:ln>
              <a:solidFill>
                <a:schemeClr val="tx1"/>
              </a:solidFill>
              <a:effectLst/>
              <a:uLnTx/>
              <a:uFillTx/>
              <a:latin typeface="Britannic Bold" pitchFamily="34" charset="0"/>
              <a:ea typeface="+mj-ea"/>
              <a:cs typeface="+mj-cs"/>
            </a:endParaRPr>
          </a:p>
        </p:txBody>
      </p:sp>
      <p:sp>
        <p:nvSpPr>
          <p:cNvPr id="19" name="Rectangle 2"/>
          <p:cNvSpPr txBox="1">
            <a:spLocks noChangeArrowheads="1"/>
          </p:cNvSpPr>
          <p:nvPr/>
        </p:nvSpPr>
        <p:spPr>
          <a:xfrm>
            <a:off x="2643174" y="5286388"/>
            <a:ext cx="3571900" cy="48579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_tradnl" sz="2000" dirty="0" smtClean="0">
                <a:latin typeface="Britannic Bold" pitchFamily="34" charset="0"/>
                <a:ea typeface="+mj-ea"/>
                <a:cs typeface="+mj-cs"/>
              </a:rPr>
              <a:t>ACCIONES REMEDIALES</a:t>
            </a:r>
            <a:endParaRPr kumimoji="0" lang="es-ES" sz="2000" b="0" i="0" u="none" strike="noStrike" kern="1200" cap="none" spc="0" normalizeH="0" baseline="0" noProof="0" dirty="0">
              <a:ln>
                <a:noFill/>
              </a:ln>
              <a:solidFill>
                <a:schemeClr val="tx1"/>
              </a:solidFill>
              <a:effectLst/>
              <a:uLnTx/>
              <a:uFillTx/>
              <a:latin typeface="Britannic Bold" pitchFamily="34" charset="0"/>
              <a:ea typeface="+mj-ea"/>
              <a:cs typeface="+mj-cs"/>
            </a:endParaRPr>
          </a:p>
        </p:txBody>
      </p:sp>
      <p:sp>
        <p:nvSpPr>
          <p:cNvPr id="20" name="AutoShape 33"/>
          <p:cNvSpPr>
            <a:spLocks noChangeArrowheads="1"/>
          </p:cNvSpPr>
          <p:nvPr/>
        </p:nvSpPr>
        <p:spPr bwMode="auto">
          <a:xfrm rot="-1363781">
            <a:off x="2449568" y="5991821"/>
            <a:ext cx="315776" cy="540431"/>
          </a:xfrm>
          <a:prstGeom prst="curvedRightArrow">
            <a:avLst>
              <a:gd name="adj1" fmla="val 31364"/>
              <a:gd name="adj2" fmla="val 62642"/>
              <a:gd name="adj3" fmla="val 33333"/>
            </a:avLst>
          </a:prstGeom>
          <a:solidFill>
            <a:srgbClr val="003366"/>
          </a:solidFill>
          <a:ln w="9525">
            <a:solidFill>
              <a:schemeClr val="tx1"/>
            </a:solidFill>
            <a:miter lim="800000"/>
            <a:headEnd/>
            <a:tailEnd/>
          </a:ln>
          <a:effectLst/>
        </p:spPr>
        <p:txBody>
          <a:bodyPr wrap="none" anchor="ctr"/>
          <a:lstStyle/>
          <a:p>
            <a:endParaRPr lang="es-EC" dirty="0"/>
          </a:p>
        </p:txBody>
      </p:sp>
      <p:sp>
        <p:nvSpPr>
          <p:cNvPr id="21" name="AutoShape 33"/>
          <p:cNvSpPr>
            <a:spLocks noChangeArrowheads="1"/>
          </p:cNvSpPr>
          <p:nvPr/>
        </p:nvSpPr>
        <p:spPr bwMode="auto">
          <a:xfrm rot="-1363781">
            <a:off x="92112" y="5920383"/>
            <a:ext cx="315776" cy="540431"/>
          </a:xfrm>
          <a:prstGeom prst="curvedRightArrow">
            <a:avLst>
              <a:gd name="adj1" fmla="val 31364"/>
              <a:gd name="adj2" fmla="val 62642"/>
              <a:gd name="adj3" fmla="val 33333"/>
            </a:avLst>
          </a:prstGeom>
          <a:solidFill>
            <a:srgbClr val="003366"/>
          </a:solidFill>
          <a:ln w="9525">
            <a:solidFill>
              <a:schemeClr val="tx1"/>
            </a:solidFill>
            <a:miter lim="800000"/>
            <a:headEnd/>
            <a:tailEnd/>
          </a:ln>
          <a:effectLst/>
        </p:spPr>
        <p:txBody>
          <a:bodyPr wrap="none" anchor="ctr"/>
          <a:lstStyle/>
          <a:p>
            <a:endParaRPr lang="es-EC" dirty="0"/>
          </a:p>
        </p:txBody>
      </p:sp>
      <p:cxnSp>
        <p:nvCxnSpPr>
          <p:cNvPr id="23" name="22 Conector recto"/>
          <p:cNvCxnSpPr/>
          <p:nvPr/>
        </p:nvCxnSpPr>
        <p:spPr>
          <a:xfrm>
            <a:off x="2786050" y="1617332"/>
            <a:ext cx="2714644" cy="1524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rot="16200000" flipV="1">
            <a:off x="4682015" y="2461729"/>
            <a:ext cx="1643074" cy="5716"/>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94593"/>
                                        </p:tgtEl>
                                        <p:attrNameLst>
                                          <p:attrName>style.visibility</p:attrName>
                                        </p:attrNameLst>
                                      </p:cBhvr>
                                      <p:to>
                                        <p:strVal val="visible"/>
                                      </p:to>
                                    </p:set>
                                    <p:animEffect transition="in" filter="box(in)">
                                      <p:cBhvr>
                                        <p:cTn id="7" dur="1000"/>
                                        <p:tgtEl>
                                          <p:spTgt spid="194593"/>
                                        </p:tgtEl>
                                      </p:cBhvr>
                                    </p:animEffect>
                                  </p:childTnLst>
                                </p:cTn>
                              </p:par>
                            </p:childTnLst>
                          </p:cTn>
                        </p:par>
                        <p:par>
                          <p:cTn id="8" fill="hold">
                            <p:stCondLst>
                              <p:cond delay="1000"/>
                            </p:stCondLst>
                            <p:childTnLst>
                              <p:par>
                                <p:cTn id="9" presetID="4" presetClass="entr" presetSubtype="16"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ox(in)">
                                      <p:cBhvr>
                                        <p:cTn id="11" dur="1000"/>
                                        <p:tgtEl>
                                          <p:spTgt spid="20"/>
                                        </p:tgtEl>
                                      </p:cBhvr>
                                    </p:animEffect>
                                  </p:childTnLst>
                                </p:cTn>
                              </p:par>
                            </p:childTnLst>
                          </p:cTn>
                        </p:par>
                        <p:par>
                          <p:cTn id="12" fill="hold">
                            <p:stCondLst>
                              <p:cond delay="2000"/>
                            </p:stCondLst>
                            <p:childTnLst>
                              <p:par>
                                <p:cTn id="13" presetID="4" presetClass="entr" presetSubtype="16"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ox(in)">
                                      <p:cBhvr>
                                        <p:cTn id="15" dur="1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heckerboard(across)">
                                      <p:cBhvr>
                                        <p:cTn id="20" dur="500"/>
                                        <p:tgtEl>
                                          <p:spTgt spid="14"/>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94582"/>
                                        </p:tgtEl>
                                        <p:attrNameLst>
                                          <p:attrName>style.visibility</p:attrName>
                                        </p:attrNameLst>
                                      </p:cBhvr>
                                      <p:to>
                                        <p:strVal val="visible"/>
                                      </p:to>
                                    </p:set>
                                    <p:animEffect transition="in" filter="checkerboard(across)">
                                      <p:cBhvr>
                                        <p:cTn id="23" dur="500"/>
                                        <p:tgtEl>
                                          <p:spTgt spid="194582"/>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94583"/>
                                        </p:tgtEl>
                                        <p:attrNameLst>
                                          <p:attrName>style.visibility</p:attrName>
                                        </p:attrNameLst>
                                      </p:cBhvr>
                                      <p:to>
                                        <p:strVal val="visible"/>
                                      </p:to>
                                    </p:set>
                                    <p:animEffect transition="in" filter="checkerboard(across)">
                                      <p:cBhvr>
                                        <p:cTn id="26" dur="500"/>
                                        <p:tgtEl>
                                          <p:spTgt spid="194583"/>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94580"/>
                                        </p:tgtEl>
                                        <p:attrNameLst>
                                          <p:attrName>style.visibility</p:attrName>
                                        </p:attrNameLst>
                                      </p:cBhvr>
                                      <p:to>
                                        <p:strVal val="visible"/>
                                      </p:to>
                                    </p:set>
                                    <p:animEffect transition="in" filter="checkerboard(across)">
                                      <p:cBhvr>
                                        <p:cTn id="29" dur="500"/>
                                        <p:tgtEl>
                                          <p:spTgt spid="194580"/>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ox(in)">
                                      <p:cBhvr>
                                        <p:cTn id="34" dur="500"/>
                                        <p:tgtEl>
                                          <p:spTgt spid="23"/>
                                        </p:tgtEl>
                                      </p:cBhvr>
                                    </p:animEffect>
                                  </p:childTnLst>
                                </p:cTn>
                              </p:par>
                              <p:par>
                                <p:cTn id="35" presetID="4" presetClass="entr" presetSubtype="16"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ox(in)">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0" grpId="0" animBg="1"/>
      <p:bldP spid="194582" grpId="0" animBg="1"/>
      <p:bldP spid="194583" grpId="0" animBg="1"/>
      <p:bldP spid="194593"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pic>
        <p:nvPicPr>
          <p:cNvPr id="38914" name="Picture 2"/>
          <p:cNvPicPr>
            <a:picLocks noChangeAspect="1" noChangeArrowheads="1"/>
          </p:cNvPicPr>
          <p:nvPr/>
        </p:nvPicPr>
        <p:blipFill>
          <a:blip r:embed="rId3"/>
          <a:srcRect t="10174" b="2327"/>
          <a:stretch>
            <a:fillRect/>
          </a:stretch>
        </p:blipFill>
        <p:spPr bwMode="auto">
          <a:xfrm>
            <a:off x="0" y="500042"/>
            <a:ext cx="9144000" cy="6357958"/>
          </a:xfrm>
          <a:prstGeom prst="rect">
            <a:avLst/>
          </a:prstGeom>
          <a:solidFill>
            <a:schemeClr val="bg1"/>
          </a:solidFill>
          <a:ln w="9525">
            <a:noFill/>
            <a:miter lim="800000"/>
            <a:headEnd/>
            <a:tailEnd/>
          </a:ln>
          <a:effectLst/>
        </p:spPr>
      </p:pic>
      <p:sp>
        <p:nvSpPr>
          <p:cNvPr id="6" name="Rectangle 2"/>
          <p:cNvSpPr>
            <a:spLocks noGrp="1" noChangeArrowheads="1"/>
          </p:cNvSpPr>
          <p:nvPr>
            <p:ph type="title"/>
          </p:nvPr>
        </p:nvSpPr>
        <p:spPr>
          <a:xfrm>
            <a:off x="3071802" y="85684"/>
            <a:ext cx="2643206" cy="485796"/>
          </a:xfrm>
        </p:spPr>
        <p:txBody>
          <a:bodyPr>
            <a:normAutofit/>
          </a:bodyPr>
          <a:lstStyle/>
          <a:p>
            <a:r>
              <a:rPr lang="es-ES_tradnl" sz="2400" dirty="0" smtClean="0">
                <a:latin typeface="Britannic Bold" pitchFamily="34" charset="0"/>
              </a:rPr>
              <a:t>Plan de acción</a:t>
            </a:r>
            <a:endParaRPr lang="es-ES" sz="2400" dirty="0">
              <a:latin typeface="Britannic Bold" pitchFamily="34" charset="0"/>
            </a:endParaRPr>
          </a:p>
        </p:txBody>
      </p:sp>
      <p:pic>
        <p:nvPicPr>
          <p:cNvPr id="7" name="6 Imagen" descr="http://cisco.ctt-espe.edu.ec/index_archivos/logo_espe.jpg"/>
          <p:cNvPicPr/>
          <p:nvPr/>
        </p:nvPicPr>
        <p:blipFill rotWithShape="1">
          <a:blip r:embed="rId4">
            <a:extLst>
              <a:ext uri="{28A0092B-C50C-407E-A947-70E740481C1C}">
                <a14:useLocalDpi xmlns="" xmlns:a14="http://schemas.microsoft.com/office/drawing/2010/main" val="0"/>
              </a:ext>
            </a:extLst>
          </a:blip>
          <a:srcRect t="1" r="64343" b="-236"/>
          <a:stretch/>
        </p:blipFill>
        <p:spPr bwMode="auto">
          <a:xfrm>
            <a:off x="8358214" y="71414"/>
            <a:ext cx="642942" cy="500066"/>
          </a:xfrm>
          <a:prstGeom prst="rect">
            <a:avLst/>
          </a:prstGeom>
          <a:noFill/>
          <a:ln>
            <a:noFill/>
          </a:ln>
          <a:extLst>
            <a:ext uri="{53640926-AAD7-44D8-BBD7-CCE9431645EC}">
              <a14:shadowObscured xmlns="" xmlns:a14="http://schemas.microsoft.com/office/drawing/2010/main"/>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pic>
        <p:nvPicPr>
          <p:cNvPr id="39938" name="Picture 2"/>
          <p:cNvPicPr>
            <a:picLocks noChangeAspect="1" noChangeArrowheads="1"/>
          </p:cNvPicPr>
          <p:nvPr/>
        </p:nvPicPr>
        <p:blipFill>
          <a:blip r:embed="rId3"/>
          <a:srcRect t="5702"/>
          <a:stretch>
            <a:fillRect/>
          </a:stretch>
        </p:blipFill>
        <p:spPr bwMode="auto">
          <a:xfrm>
            <a:off x="3365500" y="571481"/>
            <a:ext cx="5778500" cy="6286520"/>
          </a:xfrm>
          <a:prstGeom prst="rect">
            <a:avLst/>
          </a:prstGeom>
          <a:solidFill>
            <a:schemeClr val="bg1"/>
          </a:solidFill>
          <a:ln w="9525">
            <a:noFill/>
            <a:miter lim="800000"/>
            <a:headEnd/>
            <a:tailEnd/>
          </a:ln>
          <a:effectLst/>
        </p:spPr>
      </p:pic>
      <p:sp>
        <p:nvSpPr>
          <p:cNvPr id="3" name="Rectangle 2"/>
          <p:cNvSpPr txBox="1">
            <a:spLocks noChangeArrowheads="1"/>
          </p:cNvSpPr>
          <p:nvPr/>
        </p:nvSpPr>
        <p:spPr>
          <a:xfrm>
            <a:off x="4071934" y="142852"/>
            <a:ext cx="4376737" cy="41431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_tradnl" sz="2400" dirty="0" smtClean="0">
                <a:latin typeface="Britannic Bold" pitchFamily="34" charset="0"/>
                <a:ea typeface="+mj-ea"/>
                <a:cs typeface="+mj-cs"/>
              </a:rPr>
              <a:t>PLAN DE CONTINGENCIA</a:t>
            </a:r>
            <a:endParaRPr kumimoji="0" lang="es-ES" sz="2400" b="0" i="0" u="none" strike="noStrike" kern="1200" cap="none" spc="0" normalizeH="0" baseline="0" noProof="0" dirty="0">
              <a:ln>
                <a:noFill/>
              </a:ln>
              <a:solidFill>
                <a:schemeClr val="tx1"/>
              </a:solidFill>
              <a:effectLst/>
              <a:uLnTx/>
              <a:uFillTx/>
              <a:latin typeface="Britannic Bold" pitchFamily="34" charset="0"/>
              <a:ea typeface="+mj-ea"/>
              <a:cs typeface="+mj-cs"/>
            </a:endParaRPr>
          </a:p>
        </p:txBody>
      </p:sp>
      <p:sp>
        <p:nvSpPr>
          <p:cNvPr id="6" name="Rectangle 2"/>
          <p:cNvSpPr txBox="1">
            <a:spLocks noChangeArrowheads="1"/>
          </p:cNvSpPr>
          <p:nvPr/>
        </p:nvSpPr>
        <p:spPr>
          <a:xfrm>
            <a:off x="71438" y="142852"/>
            <a:ext cx="3214678" cy="41431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_tradnl" sz="2400" dirty="0" smtClean="0">
                <a:latin typeface="Britannic Bold" pitchFamily="34" charset="0"/>
                <a:ea typeface="+mj-ea"/>
                <a:cs typeface="+mj-cs"/>
              </a:rPr>
              <a:t>PLAN DE</a:t>
            </a:r>
          </a:p>
          <a:p>
            <a:pPr marL="0" marR="0" lvl="0" indent="0" algn="ctr" defTabSz="914400" rtl="0" eaLnBrk="1" fontAlgn="auto" latinLnBrk="0" hangingPunct="1">
              <a:lnSpc>
                <a:spcPct val="100000"/>
              </a:lnSpc>
              <a:spcBef>
                <a:spcPct val="0"/>
              </a:spcBef>
              <a:spcAft>
                <a:spcPts val="0"/>
              </a:spcAft>
              <a:buClrTx/>
              <a:buSzTx/>
              <a:buFontTx/>
              <a:buNone/>
              <a:tabLst/>
              <a:defRPr/>
            </a:pPr>
            <a:r>
              <a:rPr lang="es-ES_tradnl" sz="2400" dirty="0" smtClean="0">
                <a:latin typeface="Britannic Bold" pitchFamily="34" charset="0"/>
                <a:ea typeface="+mj-ea"/>
                <a:cs typeface="+mj-cs"/>
              </a:rPr>
              <a:t> RECOLECCION DE DATOS</a:t>
            </a:r>
            <a:endParaRPr kumimoji="0" lang="es-ES" sz="2400" b="0" i="0" u="none" strike="noStrike" kern="1200" cap="none" spc="0" normalizeH="0" baseline="0" noProof="0" dirty="0">
              <a:ln>
                <a:noFill/>
              </a:ln>
              <a:solidFill>
                <a:schemeClr val="tx1"/>
              </a:solidFill>
              <a:effectLst/>
              <a:uLnTx/>
              <a:uFillTx/>
              <a:latin typeface="Britannic Bold" pitchFamily="34" charset="0"/>
              <a:ea typeface="+mj-ea"/>
              <a:cs typeface="+mj-cs"/>
            </a:endParaRPr>
          </a:p>
        </p:txBody>
      </p:sp>
      <p:sp>
        <p:nvSpPr>
          <p:cNvPr id="7" name="Rectangle 21"/>
          <p:cNvSpPr>
            <a:spLocks noChangeArrowheads="1"/>
          </p:cNvSpPr>
          <p:nvPr/>
        </p:nvSpPr>
        <p:spPr bwMode="auto">
          <a:xfrm>
            <a:off x="142844" y="1500174"/>
            <a:ext cx="3000396" cy="923330"/>
          </a:xfrm>
          <a:prstGeom prst="rect">
            <a:avLst/>
          </a:prstGeom>
          <a:solidFill>
            <a:srgbClr val="99CCFF"/>
          </a:solidFill>
          <a:ln w="31750" algn="ctr">
            <a:solidFill>
              <a:schemeClr val="tx1"/>
            </a:solidFill>
            <a:round/>
            <a:headEnd/>
            <a:tailEnd/>
          </a:ln>
          <a:effectLst/>
        </p:spPr>
        <p:txBody>
          <a:bodyPr wrap="none" anchor="ctr"/>
          <a:lstStyle/>
          <a:p>
            <a:pPr algn="ctr"/>
            <a:r>
              <a:rPr lang="es-ES" b="1" dirty="0" smtClean="0">
                <a:solidFill>
                  <a:schemeClr val="tx1"/>
                </a:solidFill>
              </a:rPr>
              <a:t>Diseño de nuevos formatos</a:t>
            </a:r>
          </a:p>
          <a:p>
            <a:pPr algn="ctr"/>
            <a:r>
              <a:rPr lang="es-ES" b="1" dirty="0" smtClean="0">
                <a:solidFill>
                  <a:schemeClr val="tx1"/>
                </a:solidFill>
              </a:rPr>
              <a:t> seguimiento de información</a:t>
            </a:r>
          </a:p>
          <a:p>
            <a:pPr algn="ctr"/>
            <a:r>
              <a:rPr lang="es-ES" b="1" dirty="0" smtClean="0">
                <a:solidFill>
                  <a:schemeClr val="tx1"/>
                </a:solidFill>
              </a:rPr>
              <a:t> para cada acción</a:t>
            </a:r>
          </a:p>
        </p:txBody>
      </p:sp>
      <p:sp>
        <p:nvSpPr>
          <p:cNvPr id="8" name="Rectangle 21"/>
          <p:cNvSpPr>
            <a:spLocks noChangeArrowheads="1"/>
          </p:cNvSpPr>
          <p:nvPr/>
        </p:nvSpPr>
        <p:spPr bwMode="auto">
          <a:xfrm>
            <a:off x="214282" y="4434496"/>
            <a:ext cx="2928958" cy="923330"/>
          </a:xfrm>
          <a:prstGeom prst="rect">
            <a:avLst/>
          </a:prstGeom>
          <a:solidFill>
            <a:srgbClr val="99CCFF"/>
          </a:solidFill>
          <a:ln w="31750" algn="ctr">
            <a:solidFill>
              <a:schemeClr val="tx1"/>
            </a:solidFill>
            <a:round/>
            <a:headEnd/>
            <a:tailEnd/>
          </a:ln>
          <a:effectLst/>
        </p:spPr>
        <p:txBody>
          <a:bodyPr wrap="none" anchor="ctr"/>
          <a:lstStyle/>
          <a:p>
            <a:pPr algn="ctr"/>
            <a:r>
              <a:rPr lang="es-ES" b="1" dirty="0" smtClean="0">
                <a:solidFill>
                  <a:schemeClr val="tx1"/>
                </a:solidFill>
              </a:rPr>
              <a:t>Verificar resultado se ir </a:t>
            </a:r>
          </a:p>
          <a:p>
            <a:pPr algn="ctr"/>
            <a:r>
              <a:rPr lang="es-ES" b="1" dirty="0" smtClean="0">
                <a:solidFill>
                  <a:schemeClr val="tx1"/>
                </a:solidFill>
              </a:rPr>
              <a:t>evaluando la ejecución </a:t>
            </a:r>
          </a:p>
          <a:p>
            <a:pPr algn="ctr"/>
            <a:r>
              <a:rPr lang="es-ES" b="1" dirty="0" smtClean="0">
                <a:solidFill>
                  <a:schemeClr val="tx1"/>
                </a:solidFill>
              </a:rPr>
              <a:t>de actividades</a:t>
            </a:r>
            <a:endParaRPr lang="es-EC" b="1" dirty="0" smtClean="0">
              <a:solidFill>
                <a:schemeClr val="tx1"/>
              </a:solidFill>
            </a:endParaRPr>
          </a:p>
        </p:txBody>
      </p:sp>
      <p:sp>
        <p:nvSpPr>
          <p:cNvPr id="9" name="Rectangle 21"/>
          <p:cNvSpPr>
            <a:spLocks noChangeArrowheads="1"/>
          </p:cNvSpPr>
          <p:nvPr/>
        </p:nvSpPr>
        <p:spPr bwMode="auto">
          <a:xfrm>
            <a:off x="142844" y="2643182"/>
            <a:ext cx="3000396" cy="1334452"/>
          </a:xfrm>
          <a:prstGeom prst="rect">
            <a:avLst/>
          </a:prstGeom>
          <a:solidFill>
            <a:srgbClr val="99CCFF"/>
          </a:solidFill>
          <a:ln w="31750" algn="ctr">
            <a:solidFill>
              <a:schemeClr val="tx1"/>
            </a:solidFill>
            <a:round/>
            <a:headEnd/>
            <a:tailEnd/>
          </a:ln>
          <a:effectLst/>
        </p:spPr>
        <p:txBody>
          <a:bodyPr wrap="none" anchor="ctr"/>
          <a:lstStyle/>
          <a:p>
            <a:pPr algn="ctr"/>
            <a:r>
              <a:rPr lang="es-ES" b="1" dirty="0" smtClean="0">
                <a:solidFill>
                  <a:schemeClr val="tx1"/>
                </a:solidFill>
              </a:rPr>
              <a:t>Recolectar la misma </a:t>
            </a:r>
          </a:p>
          <a:p>
            <a:pPr algn="ctr"/>
            <a:r>
              <a:rPr lang="es-ES" b="1" dirty="0" smtClean="0">
                <a:solidFill>
                  <a:schemeClr val="tx1"/>
                </a:solidFill>
              </a:rPr>
              <a:t>información en formatos </a:t>
            </a:r>
          </a:p>
          <a:p>
            <a:pPr algn="ctr"/>
            <a:r>
              <a:rPr lang="es-ES" b="1" dirty="0" smtClean="0">
                <a:solidFill>
                  <a:schemeClr val="tx1"/>
                </a:solidFill>
              </a:rPr>
              <a:t>empleados describir</a:t>
            </a:r>
          </a:p>
          <a:p>
            <a:pPr algn="ctr"/>
            <a:r>
              <a:rPr lang="es-ES" b="1" dirty="0" smtClean="0">
                <a:solidFill>
                  <a:schemeClr val="tx1"/>
                </a:solidFill>
              </a:rPr>
              <a:t> situación actual</a:t>
            </a:r>
            <a:endParaRPr lang="es-EC" b="1" dirty="0" smtClean="0">
              <a:solidFill>
                <a:schemeClr val="tx1"/>
              </a:solidFill>
            </a:endParaRPr>
          </a:p>
        </p:txBody>
      </p:sp>
      <p:sp>
        <p:nvSpPr>
          <p:cNvPr id="10" name="Rectangle 21"/>
          <p:cNvSpPr>
            <a:spLocks noChangeArrowheads="1"/>
          </p:cNvSpPr>
          <p:nvPr/>
        </p:nvSpPr>
        <p:spPr bwMode="auto">
          <a:xfrm>
            <a:off x="142844" y="5643578"/>
            <a:ext cx="3000396" cy="923330"/>
          </a:xfrm>
          <a:prstGeom prst="rect">
            <a:avLst/>
          </a:prstGeom>
          <a:solidFill>
            <a:srgbClr val="99CCFF"/>
          </a:solidFill>
          <a:ln w="31750" algn="ctr">
            <a:solidFill>
              <a:schemeClr val="tx1"/>
            </a:solidFill>
            <a:round/>
            <a:headEnd/>
            <a:tailEnd/>
          </a:ln>
          <a:effectLst/>
        </p:spPr>
        <p:txBody>
          <a:bodyPr wrap="none" anchor="ctr"/>
          <a:lstStyle/>
          <a:p>
            <a:pPr algn="ctr"/>
            <a:r>
              <a:rPr lang="es-ES" b="1" dirty="0" smtClean="0">
                <a:solidFill>
                  <a:schemeClr val="tx1"/>
                </a:solidFill>
              </a:rPr>
              <a:t>Análisis de la calidad interna</a:t>
            </a:r>
          </a:p>
          <a:p>
            <a:pPr algn="ctr"/>
            <a:r>
              <a:rPr lang="es-ES" b="1" dirty="0" smtClean="0">
                <a:solidFill>
                  <a:schemeClr val="tx1"/>
                </a:solidFill>
              </a:rPr>
              <a:t> del producto con los análisis </a:t>
            </a:r>
          </a:p>
          <a:p>
            <a:pPr algn="ctr"/>
            <a:r>
              <a:rPr lang="es-ES" b="1" dirty="0" smtClean="0">
                <a:solidFill>
                  <a:schemeClr val="tx1"/>
                </a:solidFill>
              </a:rPr>
              <a:t>de macrografía.</a:t>
            </a:r>
            <a:endParaRPr lang="es-EC" b="1" dirty="0" smtClean="0">
              <a:solidFill>
                <a:schemeClr val="tx1"/>
              </a:solidFill>
            </a:endParaRPr>
          </a:p>
        </p:txBody>
      </p:sp>
      <p:cxnSp>
        <p:nvCxnSpPr>
          <p:cNvPr id="11" name="10 Conector recto"/>
          <p:cNvCxnSpPr/>
          <p:nvPr/>
        </p:nvCxnSpPr>
        <p:spPr>
          <a:xfrm rot="5400000" flipH="1" flipV="1">
            <a:off x="-142090" y="3428206"/>
            <a:ext cx="6858000" cy="1588"/>
          </a:xfrm>
          <a:prstGeom prst="line">
            <a:avLst/>
          </a:prstGeom>
          <a:ln w="63500">
            <a:solidFill>
              <a:srgbClr val="003366"/>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500"/>
                                        <p:tgtEl>
                                          <p:spTgt spid="9"/>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in)">
                                      <p:cBhvr>
                                        <p:cTn id="13" dur="500"/>
                                        <p:tgtEl>
                                          <p:spTgt spid="8"/>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ox(i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9938"/>
                                        </p:tgtEl>
                                        <p:attrNameLst>
                                          <p:attrName>style.visibility</p:attrName>
                                        </p:attrNameLst>
                                      </p:cBhvr>
                                      <p:to>
                                        <p:strVal val="visible"/>
                                      </p:to>
                                    </p:set>
                                    <p:animEffect transition="in" filter="checkerboard(across)">
                                      <p:cBhvr>
                                        <p:cTn id="21" dur="5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pic>
        <p:nvPicPr>
          <p:cNvPr id="7" name="6 Imagen" descr="C:\Users\pgualotunia\Desktop\PAULINA A\MAESTRIA- Deberes\Proyecto Titulacion\Desarrollo Tesis\CAPITULOS\Capitulo 4\Fotos por usar Anexo 4\IMG_0030.JPG"/>
          <p:cNvPicPr/>
          <p:nvPr/>
        </p:nvPicPr>
        <p:blipFill>
          <a:blip r:embed="rId3" cstate="print">
            <a:extLst>
              <a:ext uri="{28A0092B-C50C-407E-A947-70E740481C1C}">
                <a14:useLocalDpi xmlns="" xmlns:a14="http://schemas.microsoft.com/office/drawing/2010/main" val="0"/>
              </a:ext>
            </a:extLst>
          </a:blip>
          <a:srcRect l="14758" r="7500" b="19922"/>
          <a:stretch>
            <a:fillRect/>
          </a:stretch>
        </p:blipFill>
        <p:spPr bwMode="auto">
          <a:xfrm>
            <a:off x="2000232" y="3286124"/>
            <a:ext cx="2000264" cy="1428760"/>
          </a:xfrm>
          <a:prstGeom prst="rect">
            <a:avLst/>
          </a:prstGeom>
          <a:noFill/>
          <a:ln>
            <a:noFill/>
          </a:ln>
        </p:spPr>
      </p:pic>
      <p:pic>
        <p:nvPicPr>
          <p:cNvPr id="10" name="9 Imagen" descr="C:\Users\pgualotunia\Desktop\PAULINA A\MAESTRIA- Deberes\Proyecto Titulacion\Desarrollo Tesis\CAPITULOS\Capitulo 4\Fotos por usar Anexo 4\IMG_0032.JPG"/>
          <p:cNvPicPr/>
          <p:nvPr/>
        </p:nvPicPr>
        <p:blipFill>
          <a:blip r:embed="rId4" cstate="print">
            <a:extLst>
              <a:ext uri="{28A0092B-C50C-407E-A947-70E740481C1C}">
                <a14:useLocalDpi xmlns="" xmlns:a14="http://schemas.microsoft.com/office/drawing/2010/main" val="0"/>
              </a:ext>
            </a:extLst>
          </a:blip>
          <a:srcRect r="7391" b="18130"/>
          <a:stretch>
            <a:fillRect/>
          </a:stretch>
        </p:blipFill>
        <p:spPr bwMode="auto">
          <a:xfrm>
            <a:off x="4071934" y="3286124"/>
            <a:ext cx="2000264" cy="1357322"/>
          </a:xfrm>
          <a:prstGeom prst="rect">
            <a:avLst/>
          </a:prstGeom>
          <a:noFill/>
          <a:ln>
            <a:noFill/>
          </a:ln>
        </p:spPr>
      </p:pic>
      <p:pic>
        <p:nvPicPr>
          <p:cNvPr id="7171" name="Imagen 5"/>
          <p:cNvPicPr>
            <a:picLocks noChangeAspect="1" noChangeArrowheads="1"/>
          </p:cNvPicPr>
          <p:nvPr/>
        </p:nvPicPr>
        <p:blipFill>
          <a:blip r:embed="rId5"/>
          <a:srcRect l="33440" t="28044" r="25322" b="11479"/>
          <a:stretch>
            <a:fillRect/>
          </a:stretch>
        </p:blipFill>
        <p:spPr bwMode="auto">
          <a:xfrm>
            <a:off x="2857488" y="4827679"/>
            <a:ext cx="2143140" cy="1958907"/>
          </a:xfrm>
          <a:prstGeom prst="rect">
            <a:avLst/>
          </a:prstGeom>
          <a:noFill/>
        </p:spPr>
      </p:pic>
      <p:pic>
        <p:nvPicPr>
          <p:cNvPr id="7169" name="Imagen 13"/>
          <p:cNvPicPr>
            <a:picLocks noChangeAspect="1" noChangeArrowheads="1"/>
          </p:cNvPicPr>
          <p:nvPr/>
        </p:nvPicPr>
        <p:blipFill>
          <a:blip r:embed="rId6"/>
          <a:srcRect/>
          <a:stretch>
            <a:fillRect/>
          </a:stretch>
        </p:blipFill>
        <p:spPr bwMode="auto">
          <a:xfrm>
            <a:off x="1071538" y="5715016"/>
            <a:ext cx="982663" cy="206375"/>
          </a:xfrm>
          <a:prstGeom prst="rect">
            <a:avLst/>
          </a:prstGeom>
          <a:noFill/>
        </p:spPr>
      </p:pic>
      <p:sp>
        <p:nvSpPr>
          <p:cNvPr id="717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7175" name="Rectangle 7"/>
          <p:cNvSpPr>
            <a:spLocks noChangeArrowheads="1"/>
          </p:cNvSpPr>
          <p:nvPr/>
        </p:nvSpPr>
        <p:spPr bwMode="auto">
          <a:xfrm>
            <a:off x="428596" y="6072206"/>
            <a:ext cx="2289729" cy="261610"/>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ctr" defTabSz="914400" rtl="0" eaLnBrk="1" fontAlgn="base"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9,6/1,1= 8,73 ACEPTADA</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Text Box 21"/>
          <p:cNvSpPr txBox="1">
            <a:spLocks noChangeArrowheads="1"/>
          </p:cNvSpPr>
          <p:nvPr/>
        </p:nvSpPr>
        <p:spPr bwMode="auto">
          <a:xfrm>
            <a:off x="105536" y="142852"/>
            <a:ext cx="1537506" cy="369332"/>
          </a:xfrm>
          <a:prstGeom prst="rect">
            <a:avLst/>
          </a:prstGeom>
          <a:solidFill>
            <a:srgbClr val="003366"/>
          </a:solidFill>
          <a:ln w="28575" algn="ctr">
            <a:solidFill>
              <a:schemeClr val="tx1"/>
            </a:solidFill>
            <a:miter lim="800000"/>
            <a:headEnd/>
            <a:tailEnd/>
          </a:ln>
          <a:effectLst/>
        </p:spPr>
        <p:txBody>
          <a:bodyPr wrap="square">
            <a:spAutoFit/>
          </a:bodyPr>
          <a:lstStyle/>
          <a:p>
            <a:pPr algn="ctr">
              <a:spcBef>
                <a:spcPct val="50000"/>
              </a:spcBef>
            </a:pPr>
            <a:r>
              <a:rPr lang="es-ES_tradnl" b="1" dirty="0" smtClean="0">
                <a:solidFill>
                  <a:schemeClr val="bg1"/>
                </a:solidFill>
              </a:rPr>
              <a:t>H A C E R</a:t>
            </a:r>
            <a:endParaRPr lang="es-ES" b="1" dirty="0">
              <a:solidFill>
                <a:schemeClr val="bg1"/>
              </a:solidFill>
            </a:endParaRPr>
          </a:p>
        </p:txBody>
      </p:sp>
      <p:sp>
        <p:nvSpPr>
          <p:cNvPr id="16" name="Rectangle 2"/>
          <p:cNvSpPr>
            <a:spLocks noGrp="1" noChangeArrowheads="1"/>
          </p:cNvSpPr>
          <p:nvPr>
            <p:ph type="title"/>
          </p:nvPr>
        </p:nvSpPr>
        <p:spPr>
          <a:xfrm>
            <a:off x="1571604" y="71414"/>
            <a:ext cx="7572428" cy="485796"/>
          </a:xfrm>
        </p:spPr>
        <p:txBody>
          <a:bodyPr>
            <a:noAutofit/>
          </a:bodyPr>
          <a:lstStyle/>
          <a:p>
            <a:r>
              <a:rPr lang="es-ES_tradnl" sz="3200" dirty="0" smtClean="0">
                <a:latin typeface="Britannic Bold" pitchFamily="34" charset="0"/>
              </a:rPr>
              <a:t>Ejecutar las acciones establecidas</a:t>
            </a:r>
            <a:endParaRPr lang="es-ES" sz="3200" dirty="0">
              <a:latin typeface="Britannic Bold" pitchFamily="34" charset="0"/>
            </a:endParaRPr>
          </a:p>
        </p:txBody>
      </p:sp>
      <p:sp>
        <p:nvSpPr>
          <p:cNvPr id="17" name="Oval 12"/>
          <p:cNvSpPr>
            <a:spLocks noChangeArrowheads="1"/>
          </p:cNvSpPr>
          <p:nvPr/>
        </p:nvSpPr>
        <p:spPr bwMode="auto">
          <a:xfrm>
            <a:off x="3571868" y="714356"/>
            <a:ext cx="1714512" cy="923925"/>
          </a:xfrm>
          <a:prstGeom prst="ellipse">
            <a:avLst/>
          </a:prstGeom>
          <a:solidFill>
            <a:srgbClr val="99CCFF"/>
          </a:solidFill>
          <a:ln w="28575" algn="ctr">
            <a:solidFill>
              <a:schemeClr val="tx1"/>
            </a:solidFill>
            <a:round/>
            <a:headEnd/>
            <a:tailEnd/>
          </a:ln>
          <a:effectLst/>
        </p:spPr>
        <p:txBody>
          <a:bodyPr wrap="none" anchor="ctr"/>
          <a:lstStyle/>
          <a:p>
            <a:pPr algn="ctr"/>
            <a:r>
              <a:rPr lang="es-ES_tradnl" b="1" dirty="0" smtClean="0"/>
              <a:t>SEGUIMIENTO</a:t>
            </a:r>
            <a:endParaRPr lang="es-ES" b="1" dirty="0"/>
          </a:p>
        </p:txBody>
      </p:sp>
      <p:sp>
        <p:nvSpPr>
          <p:cNvPr id="18" name="Oval 14"/>
          <p:cNvSpPr>
            <a:spLocks noChangeArrowheads="1"/>
          </p:cNvSpPr>
          <p:nvPr/>
        </p:nvSpPr>
        <p:spPr bwMode="auto">
          <a:xfrm>
            <a:off x="1071538" y="785794"/>
            <a:ext cx="1908175" cy="635000"/>
          </a:xfrm>
          <a:prstGeom prst="ellipse">
            <a:avLst/>
          </a:prstGeom>
          <a:solidFill>
            <a:srgbClr val="99CCFF"/>
          </a:solidFill>
          <a:ln w="28575" algn="ctr">
            <a:solidFill>
              <a:schemeClr val="tx1"/>
            </a:solidFill>
            <a:round/>
            <a:headEnd/>
            <a:tailEnd/>
          </a:ln>
          <a:effectLst/>
        </p:spPr>
        <p:txBody>
          <a:bodyPr wrap="none" anchor="ctr"/>
          <a:lstStyle/>
          <a:p>
            <a:pPr algn="ctr"/>
            <a:r>
              <a:rPr lang="es-ES_tradnl" b="1" dirty="0" smtClean="0"/>
              <a:t>COMUNICACION</a:t>
            </a:r>
            <a:endParaRPr lang="es-ES" b="1" dirty="0"/>
          </a:p>
        </p:txBody>
      </p:sp>
      <p:sp>
        <p:nvSpPr>
          <p:cNvPr id="19" name="AutoShape 28"/>
          <p:cNvSpPr>
            <a:spLocks noChangeArrowheads="1"/>
          </p:cNvSpPr>
          <p:nvPr/>
        </p:nvSpPr>
        <p:spPr bwMode="auto">
          <a:xfrm>
            <a:off x="3071802" y="928670"/>
            <a:ext cx="433748" cy="36036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3366"/>
          </a:solidFill>
          <a:ln w="9525" algn="ctr">
            <a:solidFill>
              <a:schemeClr val="tx1"/>
            </a:solidFill>
            <a:miter lim="800000"/>
            <a:headEnd/>
            <a:tailEnd/>
          </a:ln>
          <a:effectLst/>
        </p:spPr>
        <p:txBody>
          <a:bodyPr wrap="none" anchor="ctr"/>
          <a:lstStyle/>
          <a:p>
            <a:endParaRPr lang="es-EC"/>
          </a:p>
        </p:txBody>
      </p:sp>
      <p:sp>
        <p:nvSpPr>
          <p:cNvPr id="20" name="Oval 12"/>
          <p:cNvSpPr>
            <a:spLocks noChangeArrowheads="1"/>
          </p:cNvSpPr>
          <p:nvPr/>
        </p:nvSpPr>
        <p:spPr bwMode="auto">
          <a:xfrm>
            <a:off x="6000760" y="714356"/>
            <a:ext cx="1714512" cy="923925"/>
          </a:xfrm>
          <a:prstGeom prst="ellipse">
            <a:avLst/>
          </a:prstGeom>
          <a:solidFill>
            <a:srgbClr val="99CCFF"/>
          </a:solidFill>
          <a:ln w="28575" algn="ctr">
            <a:solidFill>
              <a:schemeClr val="tx1"/>
            </a:solidFill>
            <a:round/>
            <a:headEnd/>
            <a:tailEnd/>
          </a:ln>
          <a:effectLst/>
        </p:spPr>
        <p:txBody>
          <a:bodyPr wrap="none" anchor="ctr"/>
          <a:lstStyle/>
          <a:p>
            <a:pPr algn="ctr"/>
            <a:r>
              <a:rPr lang="es-ES_tradnl" b="1" dirty="0" smtClean="0"/>
              <a:t>CAPACITACION</a:t>
            </a:r>
            <a:endParaRPr lang="es-ES" b="1" dirty="0"/>
          </a:p>
        </p:txBody>
      </p:sp>
      <p:sp>
        <p:nvSpPr>
          <p:cNvPr id="21" name="AutoShape 28"/>
          <p:cNvSpPr>
            <a:spLocks noChangeArrowheads="1"/>
          </p:cNvSpPr>
          <p:nvPr/>
        </p:nvSpPr>
        <p:spPr bwMode="auto">
          <a:xfrm>
            <a:off x="5429256" y="1000108"/>
            <a:ext cx="433748" cy="36036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3366"/>
          </a:solidFill>
          <a:ln w="9525" algn="ctr">
            <a:solidFill>
              <a:schemeClr val="tx1"/>
            </a:solidFill>
            <a:miter lim="800000"/>
            <a:headEnd/>
            <a:tailEnd/>
          </a:ln>
          <a:effectLst/>
        </p:spPr>
        <p:txBody>
          <a:bodyPr wrap="none" anchor="ctr"/>
          <a:lstStyle/>
          <a:p>
            <a:endParaRPr lang="es-EC"/>
          </a:p>
        </p:txBody>
      </p:sp>
      <p:sp>
        <p:nvSpPr>
          <p:cNvPr id="23" name="AutoShape 15"/>
          <p:cNvSpPr>
            <a:spLocks noChangeArrowheads="1"/>
          </p:cNvSpPr>
          <p:nvPr/>
        </p:nvSpPr>
        <p:spPr bwMode="auto">
          <a:xfrm>
            <a:off x="2071670" y="2643182"/>
            <a:ext cx="2928958" cy="571504"/>
          </a:xfrm>
          <a:prstGeom prst="flowChartAlternateProcess">
            <a:avLst/>
          </a:prstGeom>
          <a:solidFill>
            <a:schemeClr val="bg1"/>
          </a:solidFill>
          <a:ln w="9525">
            <a:solidFill>
              <a:schemeClr val="tx1"/>
            </a:solidFill>
            <a:miter lim="800000"/>
            <a:headEnd/>
            <a:tailEnd/>
          </a:ln>
          <a:effectLst/>
        </p:spPr>
        <p:txBody>
          <a:bodyPr wrap="none" anchor="ctr"/>
          <a:lstStyle/>
          <a:p>
            <a:pPr algn="ctr"/>
            <a:r>
              <a:rPr lang="es-ES_tradnl" sz="1600" b="1" dirty="0" smtClean="0"/>
              <a:t>TEMOCUPLA:  (tensión eléctrica)</a:t>
            </a:r>
          </a:p>
          <a:p>
            <a:pPr algn="ctr"/>
            <a:r>
              <a:rPr lang="es-ES_tradnl" sz="1600" b="1" dirty="0" smtClean="0"/>
              <a:t>transductor temperatura</a:t>
            </a:r>
            <a:endParaRPr lang="es-ES" sz="1600" b="1" dirty="0"/>
          </a:p>
        </p:txBody>
      </p:sp>
      <p:sp>
        <p:nvSpPr>
          <p:cNvPr id="24" name="AutoShape 30"/>
          <p:cNvSpPr>
            <a:spLocks noChangeArrowheads="1"/>
          </p:cNvSpPr>
          <p:nvPr/>
        </p:nvSpPr>
        <p:spPr bwMode="auto">
          <a:xfrm>
            <a:off x="0" y="1857364"/>
            <a:ext cx="9144000" cy="571117"/>
          </a:xfrm>
          <a:prstGeom prst="roundRect">
            <a:avLst>
              <a:gd name="adj" fmla="val 16667"/>
            </a:avLst>
          </a:prstGeom>
          <a:solidFill>
            <a:srgbClr val="99CCFF"/>
          </a:solidFill>
          <a:ln w="28575" algn="ctr">
            <a:solidFill>
              <a:schemeClr val="tx1"/>
            </a:solidFill>
            <a:round/>
            <a:headEnd/>
            <a:tailEnd/>
          </a:ln>
          <a:effectLst/>
        </p:spPr>
        <p:txBody>
          <a:bodyPr wrap="none" anchor="ctr"/>
          <a:lstStyle/>
          <a:p>
            <a:pPr algn="ctr"/>
            <a:r>
              <a:rPr lang="es-ES_tradnl" b="1" dirty="0" smtClean="0"/>
              <a:t>ACCION 1: CALIBRACION DE EQUIPOS DE MEDICION Y TOMA DE MUESTRA DE TEMPERATURA</a:t>
            </a:r>
          </a:p>
        </p:txBody>
      </p:sp>
      <p:pic>
        <p:nvPicPr>
          <p:cNvPr id="16386" name="Picture 2" descr="http://img.alibaba.com/photo/100081476/Thermocouple_Sensors.jpg"/>
          <p:cNvPicPr>
            <a:picLocks noChangeAspect="1" noChangeArrowheads="1"/>
          </p:cNvPicPr>
          <p:nvPr/>
        </p:nvPicPr>
        <p:blipFill>
          <a:blip r:embed="rId7"/>
          <a:srcRect l="-2137" t="27388" r="10256" b="5196"/>
          <a:stretch>
            <a:fillRect/>
          </a:stretch>
        </p:blipFill>
        <p:spPr bwMode="auto">
          <a:xfrm>
            <a:off x="71406" y="2571744"/>
            <a:ext cx="1919896" cy="1428760"/>
          </a:xfrm>
          <a:prstGeom prst="rect">
            <a:avLst/>
          </a:prstGeom>
          <a:noFill/>
        </p:spPr>
      </p:pic>
      <p:sp>
        <p:nvSpPr>
          <p:cNvPr id="26" name="AutoShape 15"/>
          <p:cNvSpPr>
            <a:spLocks noChangeArrowheads="1"/>
          </p:cNvSpPr>
          <p:nvPr/>
        </p:nvSpPr>
        <p:spPr bwMode="auto">
          <a:xfrm>
            <a:off x="6143700" y="3286124"/>
            <a:ext cx="3000332" cy="1143008"/>
          </a:xfrm>
          <a:prstGeom prst="flowChartAlternateProcess">
            <a:avLst/>
          </a:prstGeom>
          <a:solidFill>
            <a:schemeClr val="bg1"/>
          </a:solidFill>
          <a:ln w="9525">
            <a:solidFill>
              <a:schemeClr val="tx1"/>
            </a:solidFill>
            <a:miter lim="800000"/>
            <a:headEnd/>
            <a:tailEnd/>
          </a:ln>
          <a:effectLst/>
        </p:spPr>
        <p:txBody>
          <a:bodyPr wrap="none" anchor="ctr"/>
          <a:lstStyle/>
          <a:p>
            <a:pPr algn="ctr"/>
            <a:r>
              <a:rPr lang="es-ES_tradnl" sz="1600" b="1" dirty="0" smtClean="0"/>
              <a:t>Revisión Procedimiento </a:t>
            </a:r>
          </a:p>
          <a:p>
            <a:pPr algn="ctr"/>
            <a:r>
              <a:rPr lang="es-ES_tradnl" sz="1600" b="1" dirty="0" smtClean="0"/>
              <a:t>Toma de Muestra  </a:t>
            </a:r>
          </a:p>
          <a:p>
            <a:pPr algn="ctr"/>
            <a:r>
              <a:rPr lang="es-ES_tradnl" sz="1600" b="1" dirty="0" smtClean="0"/>
              <a:t>Verificación Efectividad ISOPLOT</a:t>
            </a:r>
            <a:endParaRPr lang="es-ES" sz="1600" b="1" dirty="0"/>
          </a:p>
        </p:txBody>
      </p:sp>
      <p:sp>
        <p:nvSpPr>
          <p:cNvPr id="27" name="AutoShape 15"/>
          <p:cNvSpPr>
            <a:spLocks noChangeArrowheads="1"/>
          </p:cNvSpPr>
          <p:nvPr/>
        </p:nvSpPr>
        <p:spPr bwMode="auto">
          <a:xfrm>
            <a:off x="5500694" y="5572140"/>
            <a:ext cx="3000332" cy="714380"/>
          </a:xfrm>
          <a:prstGeom prst="flowChartAlternateProcess">
            <a:avLst/>
          </a:prstGeom>
          <a:solidFill>
            <a:schemeClr val="bg1"/>
          </a:solidFill>
          <a:ln w="9525">
            <a:solidFill>
              <a:schemeClr val="tx1"/>
            </a:solidFill>
            <a:miter lim="800000"/>
            <a:headEnd/>
            <a:tailEnd/>
          </a:ln>
          <a:effectLst/>
        </p:spPr>
        <p:txBody>
          <a:bodyPr wrap="none" anchor="ctr"/>
          <a:lstStyle/>
          <a:p>
            <a:pPr algn="ctr"/>
            <a:r>
              <a:rPr lang="es-ES_tradnl" sz="1600" b="1" dirty="0" smtClean="0"/>
              <a:t>Funcionamiento equipos de </a:t>
            </a:r>
          </a:p>
          <a:p>
            <a:pPr algn="ctr"/>
            <a:r>
              <a:rPr lang="es-ES_tradnl" sz="1600" b="1" dirty="0" smtClean="0"/>
              <a:t>medición  de temperatura</a:t>
            </a:r>
            <a:endParaRPr lang="es-ES" sz="1600" b="1" dirty="0"/>
          </a:p>
        </p:txBody>
      </p:sp>
      <p:sp>
        <p:nvSpPr>
          <p:cNvPr id="28" name="AutoShape 15"/>
          <p:cNvSpPr>
            <a:spLocks noChangeArrowheads="1"/>
          </p:cNvSpPr>
          <p:nvPr/>
        </p:nvSpPr>
        <p:spPr bwMode="auto">
          <a:xfrm>
            <a:off x="5500694" y="4786322"/>
            <a:ext cx="3000332" cy="714380"/>
          </a:xfrm>
          <a:prstGeom prst="flowChartAlternateProcess">
            <a:avLst/>
          </a:prstGeom>
          <a:solidFill>
            <a:schemeClr val="bg1"/>
          </a:solidFill>
          <a:ln w="9525">
            <a:solidFill>
              <a:schemeClr val="tx1"/>
            </a:solidFill>
            <a:miter lim="800000"/>
            <a:headEnd/>
            <a:tailEnd/>
          </a:ln>
          <a:effectLst/>
        </p:spPr>
        <p:txBody>
          <a:bodyPr wrap="none" anchor="ctr"/>
          <a:lstStyle/>
          <a:p>
            <a:pPr algn="ctr"/>
            <a:r>
              <a:rPr lang="es-ES_tradnl" sz="1600" b="1" dirty="0" smtClean="0"/>
              <a:t>Verificación de los Instrumentos </a:t>
            </a:r>
          </a:p>
          <a:p>
            <a:pPr algn="ctr"/>
            <a:r>
              <a:rPr lang="es-ES_tradnl" sz="1600" b="1" dirty="0" smtClean="0"/>
              <a:t>De medición temperatura</a:t>
            </a:r>
            <a:endParaRPr lang="es-ES"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heckerboard(across)">
                                      <p:cBhvr>
                                        <p:cTn id="12" dur="500"/>
                                        <p:tgtEl>
                                          <p:spTgt spid="18"/>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heckerboard(across)">
                                      <p:cBhvr>
                                        <p:cTn id="15" dur="500"/>
                                        <p:tgtEl>
                                          <p:spTgt spid="1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heckerboard(across)">
                                      <p:cBhvr>
                                        <p:cTn id="18" dur="500"/>
                                        <p:tgtEl>
                                          <p:spTgt spid="20"/>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checkerboard(across)">
                                      <p:cBhvr>
                                        <p:cTn id="21" dur="500"/>
                                        <p:tgtEl>
                                          <p:spTgt spid="23"/>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heckerboard(across)">
                                      <p:cBhvr>
                                        <p:cTn id="24" dur="500"/>
                                        <p:tgtEl>
                                          <p:spTgt spid="24"/>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checkerboard(across)">
                                      <p:cBhvr>
                                        <p:cTn id="27" dur="500"/>
                                        <p:tgtEl>
                                          <p:spTgt spid="26"/>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checkerboard(across)">
                                      <p:cBhvr>
                                        <p:cTn id="30" dur="500"/>
                                        <p:tgtEl>
                                          <p:spTgt spid="27"/>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checkerboard(across)">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20" grpId="0" animBg="1"/>
      <p:bldP spid="23" grpId="0" animBg="1"/>
      <p:bldP spid="24" grpId="0" animBg="1"/>
      <p:bldP spid="26" grpId="0" animBg="1"/>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sp>
        <p:nvSpPr>
          <p:cNvPr id="717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36884" name="Imagen 280"/>
          <p:cNvPicPr>
            <a:picLocks noChangeAspect="1" noChangeArrowheads="1"/>
          </p:cNvPicPr>
          <p:nvPr/>
        </p:nvPicPr>
        <p:blipFill>
          <a:blip r:embed="rId3"/>
          <a:srcRect l="28300" t="18581" r="29288" b="22223"/>
          <a:stretch>
            <a:fillRect/>
          </a:stretch>
        </p:blipFill>
        <p:spPr bwMode="auto">
          <a:xfrm>
            <a:off x="285720" y="928670"/>
            <a:ext cx="2095500" cy="1165225"/>
          </a:xfrm>
          <a:prstGeom prst="rect">
            <a:avLst/>
          </a:prstGeom>
          <a:noFill/>
        </p:spPr>
      </p:pic>
      <p:pic>
        <p:nvPicPr>
          <p:cNvPr id="36883" name="Imagen 279"/>
          <p:cNvPicPr>
            <a:picLocks noChangeAspect="1" noChangeArrowheads="1"/>
          </p:cNvPicPr>
          <p:nvPr/>
        </p:nvPicPr>
        <p:blipFill>
          <a:blip r:embed="rId4"/>
          <a:srcRect l="28873" t="20609" r="32761" b="21622"/>
          <a:stretch>
            <a:fillRect/>
          </a:stretch>
        </p:blipFill>
        <p:spPr bwMode="auto">
          <a:xfrm>
            <a:off x="2571736" y="928670"/>
            <a:ext cx="2095500" cy="1143008"/>
          </a:xfrm>
          <a:prstGeom prst="rect">
            <a:avLst/>
          </a:prstGeom>
          <a:noFill/>
        </p:spPr>
      </p:pic>
      <p:pic>
        <p:nvPicPr>
          <p:cNvPr id="36882" name="Imagen 277"/>
          <p:cNvPicPr>
            <a:picLocks noChangeAspect="1" noChangeArrowheads="1"/>
          </p:cNvPicPr>
          <p:nvPr/>
        </p:nvPicPr>
        <p:blipFill>
          <a:blip r:embed="rId5" cstate="print"/>
          <a:srcRect l="27731" t="16891" r="27196" b="20868"/>
          <a:stretch>
            <a:fillRect/>
          </a:stretch>
        </p:blipFill>
        <p:spPr bwMode="auto">
          <a:xfrm>
            <a:off x="4857752" y="928670"/>
            <a:ext cx="1903411" cy="1096963"/>
          </a:xfrm>
          <a:prstGeom prst="rect">
            <a:avLst/>
          </a:prstGeom>
          <a:noFill/>
        </p:spPr>
      </p:pic>
      <p:pic>
        <p:nvPicPr>
          <p:cNvPr id="36881" name="Imagen 276"/>
          <p:cNvPicPr>
            <a:picLocks noChangeAspect="1" noChangeArrowheads="1"/>
          </p:cNvPicPr>
          <p:nvPr/>
        </p:nvPicPr>
        <p:blipFill>
          <a:blip r:embed="rId6" cstate="print"/>
          <a:srcRect l="27731" t="18919" r="26872" b="19933"/>
          <a:stretch>
            <a:fillRect/>
          </a:stretch>
        </p:blipFill>
        <p:spPr bwMode="auto">
          <a:xfrm>
            <a:off x="7000892" y="928670"/>
            <a:ext cx="1928826" cy="1127125"/>
          </a:xfrm>
          <a:prstGeom prst="rect">
            <a:avLst/>
          </a:prstGeom>
          <a:noFill/>
        </p:spPr>
      </p:pic>
      <p:pic>
        <p:nvPicPr>
          <p:cNvPr id="36880" name="Imagen 275"/>
          <p:cNvPicPr>
            <a:picLocks noChangeAspect="1" noChangeArrowheads="1"/>
          </p:cNvPicPr>
          <p:nvPr/>
        </p:nvPicPr>
        <p:blipFill>
          <a:blip r:embed="rId7" cstate="print"/>
          <a:srcRect l="23933" t="9798" r="21175" b="11824"/>
          <a:stretch>
            <a:fillRect/>
          </a:stretch>
        </p:blipFill>
        <p:spPr bwMode="auto">
          <a:xfrm>
            <a:off x="7000892" y="2357430"/>
            <a:ext cx="1928826" cy="1082675"/>
          </a:xfrm>
          <a:prstGeom prst="rect">
            <a:avLst/>
          </a:prstGeom>
          <a:noFill/>
        </p:spPr>
      </p:pic>
      <p:pic>
        <p:nvPicPr>
          <p:cNvPr id="36879" name="Imagen 7" descr="IMG_0032"/>
          <p:cNvPicPr>
            <a:picLocks noChangeAspect="1" noChangeArrowheads="1"/>
          </p:cNvPicPr>
          <p:nvPr/>
        </p:nvPicPr>
        <p:blipFill>
          <a:blip r:embed="rId8" cstate="print"/>
          <a:srcRect r="7391" b="18130"/>
          <a:stretch>
            <a:fillRect/>
          </a:stretch>
        </p:blipFill>
        <p:spPr bwMode="auto">
          <a:xfrm>
            <a:off x="7072330" y="3786190"/>
            <a:ext cx="1844587" cy="1180237"/>
          </a:xfrm>
          <a:prstGeom prst="rect">
            <a:avLst/>
          </a:prstGeom>
          <a:noFill/>
        </p:spPr>
      </p:pic>
      <p:sp>
        <p:nvSpPr>
          <p:cNvPr id="37" name="36 Rectángulo"/>
          <p:cNvSpPr/>
          <p:nvPr/>
        </p:nvSpPr>
        <p:spPr>
          <a:xfrm>
            <a:off x="6955612" y="5000636"/>
            <a:ext cx="2188420" cy="215444"/>
          </a:xfrm>
          <a:prstGeom prst="rect">
            <a:avLst/>
          </a:prstGeom>
        </p:spPr>
        <p:txBody>
          <a:bodyPr wrap="none">
            <a:spAutoFit/>
          </a:bodyPr>
          <a:lstStyle/>
          <a:p>
            <a:r>
              <a:rPr lang="es-EC" sz="800" dirty="0" smtClean="0">
                <a:latin typeface="Arial"/>
                <a:ea typeface="Times New Roman"/>
                <a:cs typeface="Times New Roman"/>
              </a:rPr>
              <a:t>Toma de temperatura de Acero en </a:t>
            </a:r>
            <a:r>
              <a:rPr lang="es-EC" sz="800" i="1" dirty="0" smtClean="0">
                <a:latin typeface="Arial"/>
                <a:ea typeface="Times New Roman"/>
                <a:cs typeface="Times New Roman"/>
              </a:rPr>
              <a:t>Tundish</a:t>
            </a:r>
            <a:r>
              <a:rPr lang="es-EC" sz="800" dirty="0" smtClean="0">
                <a:latin typeface="Arial"/>
                <a:ea typeface="Times New Roman"/>
                <a:cs typeface="Times New Roman"/>
              </a:rPr>
              <a:t> </a:t>
            </a:r>
            <a:endParaRPr lang="es-EC" dirty="0"/>
          </a:p>
        </p:txBody>
      </p:sp>
      <p:sp>
        <p:nvSpPr>
          <p:cNvPr id="38" name="37 Rectángulo"/>
          <p:cNvSpPr/>
          <p:nvPr/>
        </p:nvSpPr>
        <p:spPr>
          <a:xfrm>
            <a:off x="6858016" y="3500438"/>
            <a:ext cx="2114681" cy="233910"/>
          </a:xfrm>
          <a:prstGeom prst="rect">
            <a:avLst/>
          </a:prstGeom>
        </p:spPr>
        <p:txBody>
          <a:bodyPr wrap="none">
            <a:spAutoFit/>
          </a:bodyPr>
          <a:lstStyle/>
          <a:p>
            <a:pPr algn="just">
              <a:lnSpc>
                <a:spcPct val="115000"/>
              </a:lnSpc>
              <a:spcAft>
                <a:spcPts val="0"/>
              </a:spcAft>
              <a:tabLst>
                <a:tab pos="1028700" algn="l"/>
              </a:tabLst>
            </a:pPr>
            <a:r>
              <a:rPr lang="es-EC" sz="800" dirty="0" smtClean="0">
                <a:latin typeface="Arial"/>
                <a:ea typeface="Times New Roman"/>
                <a:cs typeface="Times New Roman"/>
              </a:rPr>
              <a:t>Apertura de válvula gaveta, de la Cuchara</a:t>
            </a:r>
            <a:endParaRPr lang="es-EC" dirty="0">
              <a:latin typeface="Calibri"/>
              <a:ea typeface="Times New Roman"/>
              <a:cs typeface="Times New Roman"/>
            </a:endParaRPr>
          </a:p>
        </p:txBody>
      </p:sp>
      <p:sp>
        <p:nvSpPr>
          <p:cNvPr id="39" name="38 Rectángulo"/>
          <p:cNvSpPr/>
          <p:nvPr/>
        </p:nvSpPr>
        <p:spPr>
          <a:xfrm>
            <a:off x="7358082" y="2143116"/>
            <a:ext cx="912429" cy="215444"/>
          </a:xfrm>
          <a:prstGeom prst="rect">
            <a:avLst/>
          </a:prstGeom>
        </p:spPr>
        <p:txBody>
          <a:bodyPr wrap="none">
            <a:spAutoFit/>
          </a:bodyPr>
          <a:lstStyle/>
          <a:p>
            <a:r>
              <a:rPr lang="es-EC" sz="800" dirty="0" smtClean="0">
                <a:latin typeface="Arial"/>
                <a:ea typeface="Times New Roman"/>
                <a:cs typeface="Times New Roman"/>
              </a:rPr>
              <a:t>Giro de Torreta </a:t>
            </a:r>
            <a:endParaRPr lang="es-EC" dirty="0"/>
          </a:p>
        </p:txBody>
      </p:sp>
      <p:sp>
        <p:nvSpPr>
          <p:cNvPr id="40" name="39 Rectángulo"/>
          <p:cNvSpPr/>
          <p:nvPr/>
        </p:nvSpPr>
        <p:spPr>
          <a:xfrm>
            <a:off x="5072066" y="2143116"/>
            <a:ext cx="1598515" cy="215444"/>
          </a:xfrm>
          <a:prstGeom prst="rect">
            <a:avLst/>
          </a:prstGeom>
        </p:spPr>
        <p:txBody>
          <a:bodyPr wrap="none">
            <a:spAutoFit/>
          </a:bodyPr>
          <a:lstStyle/>
          <a:p>
            <a:r>
              <a:rPr lang="es-EC" sz="800" dirty="0" smtClean="0">
                <a:latin typeface="Arial"/>
                <a:ea typeface="Times New Roman"/>
                <a:cs typeface="Times New Roman"/>
              </a:rPr>
              <a:t>Subida de cuchara a la torreta </a:t>
            </a:r>
            <a:endParaRPr lang="es-EC" dirty="0"/>
          </a:p>
        </p:txBody>
      </p:sp>
      <p:sp>
        <p:nvSpPr>
          <p:cNvPr id="41" name="40 Rectángulo"/>
          <p:cNvSpPr/>
          <p:nvPr/>
        </p:nvSpPr>
        <p:spPr>
          <a:xfrm>
            <a:off x="2928926" y="2143116"/>
            <a:ext cx="1532792" cy="215444"/>
          </a:xfrm>
          <a:prstGeom prst="rect">
            <a:avLst/>
          </a:prstGeom>
        </p:spPr>
        <p:txBody>
          <a:bodyPr wrap="none">
            <a:spAutoFit/>
          </a:bodyPr>
          <a:lstStyle/>
          <a:p>
            <a:r>
              <a:rPr lang="es-EC" sz="800" dirty="0" smtClean="0">
                <a:latin typeface="Arial"/>
                <a:ea typeface="Times New Roman"/>
                <a:cs typeface="Times New Roman"/>
              </a:rPr>
              <a:t>Posicionamiento de Cuchara </a:t>
            </a:r>
            <a:endParaRPr lang="es-EC" dirty="0"/>
          </a:p>
        </p:txBody>
      </p:sp>
      <p:sp>
        <p:nvSpPr>
          <p:cNvPr id="42" name="41 Rectángulo"/>
          <p:cNvSpPr/>
          <p:nvPr/>
        </p:nvSpPr>
        <p:spPr>
          <a:xfrm>
            <a:off x="214282" y="2143116"/>
            <a:ext cx="2214578" cy="233910"/>
          </a:xfrm>
          <a:prstGeom prst="rect">
            <a:avLst/>
          </a:prstGeom>
        </p:spPr>
        <p:txBody>
          <a:bodyPr wrap="square">
            <a:spAutoFit/>
          </a:bodyPr>
          <a:lstStyle/>
          <a:p>
            <a:pPr algn="just">
              <a:lnSpc>
                <a:spcPct val="115000"/>
              </a:lnSpc>
              <a:spcAft>
                <a:spcPts val="0"/>
              </a:spcAft>
              <a:tabLst>
                <a:tab pos="1028700" algn="l"/>
              </a:tabLst>
            </a:pPr>
            <a:r>
              <a:rPr lang="es-EC" sz="800" dirty="0" smtClean="0">
                <a:latin typeface="Arial"/>
                <a:ea typeface="Times New Roman"/>
                <a:cs typeface="Times New Roman"/>
              </a:rPr>
              <a:t>Levantamiento Electrodos Horno Cuchara</a:t>
            </a:r>
            <a:endParaRPr lang="es-EC" dirty="0">
              <a:latin typeface="Calibri"/>
              <a:ea typeface="Times New Roman"/>
              <a:cs typeface="Times New Roman"/>
            </a:endParaRPr>
          </a:p>
        </p:txBody>
      </p:sp>
      <p:pic>
        <p:nvPicPr>
          <p:cNvPr id="44" name="43 Imagen"/>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7072330" y="5214950"/>
            <a:ext cx="1928826" cy="1357322"/>
          </a:xfrm>
          <a:prstGeom prst="rect">
            <a:avLst/>
          </a:prstGeom>
          <a:noFill/>
        </p:spPr>
      </p:pic>
      <p:pic>
        <p:nvPicPr>
          <p:cNvPr id="36885" name="Picture 21"/>
          <p:cNvPicPr>
            <a:picLocks noChangeAspect="1" noChangeArrowheads="1"/>
          </p:cNvPicPr>
          <p:nvPr/>
        </p:nvPicPr>
        <p:blipFill>
          <a:blip r:embed="rId10"/>
          <a:srcRect l="41211" t="50000" r="25390" b="21875"/>
          <a:stretch>
            <a:fillRect/>
          </a:stretch>
        </p:blipFill>
        <p:spPr bwMode="auto">
          <a:xfrm>
            <a:off x="357158" y="5143512"/>
            <a:ext cx="2643205" cy="1391161"/>
          </a:xfrm>
          <a:prstGeom prst="rect">
            <a:avLst/>
          </a:prstGeom>
          <a:noFill/>
          <a:ln w="9525">
            <a:noFill/>
            <a:miter lim="800000"/>
            <a:headEnd/>
            <a:tailEnd/>
          </a:ln>
          <a:effectLst/>
        </p:spPr>
      </p:pic>
      <p:pic>
        <p:nvPicPr>
          <p:cNvPr id="36887" name="Picture 23"/>
          <p:cNvPicPr>
            <a:picLocks noChangeAspect="1" noChangeArrowheads="1"/>
          </p:cNvPicPr>
          <p:nvPr/>
        </p:nvPicPr>
        <p:blipFill>
          <a:blip r:embed="rId11"/>
          <a:srcRect l="24512" t="48297" r="16601" b="31719"/>
          <a:stretch>
            <a:fillRect/>
          </a:stretch>
        </p:blipFill>
        <p:spPr bwMode="auto">
          <a:xfrm>
            <a:off x="428596" y="3786190"/>
            <a:ext cx="6062705" cy="1285884"/>
          </a:xfrm>
          <a:prstGeom prst="rect">
            <a:avLst/>
          </a:prstGeom>
          <a:noFill/>
          <a:ln w="9525">
            <a:noFill/>
            <a:miter lim="800000"/>
            <a:headEnd/>
            <a:tailEnd/>
          </a:ln>
          <a:effectLst/>
        </p:spPr>
      </p:pic>
      <p:pic>
        <p:nvPicPr>
          <p:cNvPr id="36888" name="Picture 24"/>
          <p:cNvPicPr>
            <a:picLocks noChangeAspect="1" noChangeArrowheads="1"/>
          </p:cNvPicPr>
          <p:nvPr/>
        </p:nvPicPr>
        <p:blipFill>
          <a:blip r:embed="rId12"/>
          <a:srcRect/>
          <a:stretch>
            <a:fillRect/>
          </a:stretch>
        </p:blipFill>
        <p:spPr bwMode="auto">
          <a:xfrm>
            <a:off x="571472" y="2428868"/>
            <a:ext cx="5716587" cy="1606550"/>
          </a:xfrm>
          <a:prstGeom prst="rect">
            <a:avLst/>
          </a:prstGeom>
          <a:noFill/>
          <a:ln w="9525">
            <a:noFill/>
            <a:miter lim="800000"/>
            <a:headEnd/>
            <a:tailEnd/>
          </a:ln>
          <a:effectLst/>
        </p:spPr>
      </p:pic>
      <p:sp>
        <p:nvSpPr>
          <p:cNvPr id="21" name="AutoShape 30"/>
          <p:cNvSpPr>
            <a:spLocks noChangeArrowheads="1"/>
          </p:cNvSpPr>
          <p:nvPr/>
        </p:nvSpPr>
        <p:spPr bwMode="auto">
          <a:xfrm>
            <a:off x="0" y="214677"/>
            <a:ext cx="9144000" cy="571117"/>
          </a:xfrm>
          <a:prstGeom prst="roundRect">
            <a:avLst>
              <a:gd name="adj" fmla="val 16667"/>
            </a:avLst>
          </a:prstGeom>
          <a:solidFill>
            <a:srgbClr val="99CCFF"/>
          </a:solidFill>
          <a:ln w="28575" algn="ctr">
            <a:solidFill>
              <a:schemeClr val="tx1"/>
            </a:solidFill>
            <a:round/>
            <a:headEnd/>
            <a:tailEnd/>
          </a:ln>
          <a:effectLst/>
        </p:spPr>
        <p:txBody>
          <a:bodyPr wrap="none" anchor="ctr"/>
          <a:lstStyle/>
          <a:p>
            <a:pPr algn="ctr"/>
            <a:r>
              <a:rPr lang="es-ES_tradnl" b="1" dirty="0" smtClean="0"/>
              <a:t>ACCION 2: CALCULO DE LA TEMPERATURA LIQUIDUS DE COLADA DE ACERO LIQUIDO</a:t>
            </a:r>
          </a:p>
        </p:txBody>
      </p:sp>
      <p:pic>
        <p:nvPicPr>
          <p:cNvPr id="22" name="21 Imagen"/>
          <p:cNvPicPr/>
          <p:nvPr/>
        </p:nvPicPr>
        <p:blipFill>
          <a:blip r:embed="rId13"/>
          <a:srcRect/>
          <a:stretch>
            <a:fillRect/>
          </a:stretch>
        </p:blipFill>
        <p:spPr bwMode="auto">
          <a:xfrm>
            <a:off x="3143240" y="5113024"/>
            <a:ext cx="3643338" cy="160212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sp>
        <p:nvSpPr>
          <p:cNvPr id="717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37890" name="Picture 2"/>
          <p:cNvPicPr>
            <a:picLocks noChangeAspect="1" noChangeArrowheads="1"/>
          </p:cNvPicPr>
          <p:nvPr/>
        </p:nvPicPr>
        <p:blipFill>
          <a:blip r:embed="rId3"/>
          <a:srcRect/>
          <a:stretch>
            <a:fillRect/>
          </a:stretch>
        </p:blipFill>
        <p:spPr bwMode="auto">
          <a:xfrm>
            <a:off x="0" y="815049"/>
            <a:ext cx="5929322" cy="6042951"/>
          </a:xfrm>
          <a:prstGeom prst="rect">
            <a:avLst/>
          </a:prstGeom>
          <a:noFill/>
          <a:ln w="9525">
            <a:noFill/>
            <a:miter lim="800000"/>
            <a:headEnd/>
            <a:tailEnd/>
          </a:ln>
          <a:effectLst/>
        </p:spPr>
      </p:pic>
      <p:pic>
        <p:nvPicPr>
          <p:cNvPr id="37891" name="Picture 3"/>
          <p:cNvPicPr>
            <a:picLocks noChangeAspect="1" noChangeArrowheads="1"/>
          </p:cNvPicPr>
          <p:nvPr/>
        </p:nvPicPr>
        <p:blipFill>
          <a:blip r:embed="rId4"/>
          <a:srcRect l="35937" t="48594" r="28906" b="17656"/>
          <a:stretch>
            <a:fillRect/>
          </a:stretch>
        </p:blipFill>
        <p:spPr bwMode="auto">
          <a:xfrm>
            <a:off x="5929322" y="1071546"/>
            <a:ext cx="2857520" cy="1714512"/>
          </a:xfrm>
          <a:prstGeom prst="rect">
            <a:avLst/>
          </a:prstGeom>
          <a:noFill/>
          <a:ln w="9525">
            <a:noFill/>
            <a:miter lim="800000"/>
            <a:headEnd/>
            <a:tailEnd/>
          </a:ln>
          <a:effectLst/>
        </p:spPr>
      </p:pic>
      <p:pic>
        <p:nvPicPr>
          <p:cNvPr id="37892" name="Picture 4"/>
          <p:cNvPicPr>
            <a:picLocks noChangeAspect="1" noChangeArrowheads="1"/>
          </p:cNvPicPr>
          <p:nvPr/>
        </p:nvPicPr>
        <p:blipFill>
          <a:blip r:embed="rId5"/>
          <a:srcRect l="35937" t="34531" r="28906" b="33125"/>
          <a:stretch>
            <a:fillRect/>
          </a:stretch>
        </p:blipFill>
        <p:spPr bwMode="auto">
          <a:xfrm>
            <a:off x="5929322" y="3857628"/>
            <a:ext cx="2857520" cy="1643074"/>
          </a:xfrm>
          <a:prstGeom prst="rect">
            <a:avLst/>
          </a:prstGeom>
          <a:noFill/>
          <a:ln w="9525">
            <a:noFill/>
            <a:miter lim="800000"/>
            <a:headEnd/>
            <a:tailEnd/>
          </a:ln>
          <a:effectLst/>
        </p:spPr>
      </p:pic>
      <p:sp>
        <p:nvSpPr>
          <p:cNvPr id="8" name="AutoShape 30"/>
          <p:cNvSpPr>
            <a:spLocks noChangeArrowheads="1"/>
          </p:cNvSpPr>
          <p:nvPr/>
        </p:nvSpPr>
        <p:spPr bwMode="auto">
          <a:xfrm>
            <a:off x="71438" y="143239"/>
            <a:ext cx="8572528" cy="571117"/>
          </a:xfrm>
          <a:prstGeom prst="roundRect">
            <a:avLst>
              <a:gd name="adj" fmla="val 16667"/>
            </a:avLst>
          </a:prstGeom>
          <a:solidFill>
            <a:srgbClr val="99CCFF"/>
          </a:solidFill>
          <a:ln w="28575" algn="ctr">
            <a:solidFill>
              <a:schemeClr val="tx1"/>
            </a:solidFill>
            <a:round/>
            <a:headEnd/>
            <a:tailEnd/>
          </a:ln>
          <a:effectLst/>
        </p:spPr>
        <p:txBody>
          <a:bodyPr wrap="none" anchor="ctr"/>
          <a:lstStyle/>
          <a:p>
            <a:pPr algn="ctr"/>
            <a:r>
              <a:rPr lang="es-ES_tradnl" b="1" dirty="0" smtClean="0"/>
              <a:t>ACCION 3: OPERATIVIDAD DE CALENTADORES DE TUNDISH Y DE CUCHARAS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sp>
        <p:nvSpPr>
          <p:cNvPr id="9" name="8 CuadroTexto"/>
          <p:cNvSpPr txBox="1"/>
          <p:nvPr/>
        </p:nvSpPr>
        <p:spPr>
          <a:xfrm>
            <a:off x="285720" y="142853"/>
            <a:ext cx="8358246" cy="646331"/>
          </a:xfrm>
          <a:prstGeom prst="rect">
            <a:avLst/>
          </a:prstGeom>
          <a:noFill/>
        </p:spPr>
        <p:txBody>
          <a:bodyPr wrap="square" rtlCol="0">
            <a:spAutoFit/>
          </a:bodyPr>
          <a:lstStyle/>
          <a:p>
            <a:pPr marL="0" lvl="3"/>
            <a:r>
              <a:rPr lang="en-US" b="1" dirty="0" smtClean="0">
                <a:latin typeface="Aharoni" pitchFamily="2" charset="-79"/>
                <a:cs typeface="Aharoni" pitchFamily="2" charset="-79"/>
              </a:rPr>
              <a:t>ACCION 4: </a:t>
            </a:r>
            <a:r>
              <a:rPr lang="es-EC" b="1" dirty="0" smtClean="0"/>
              <a:t>Reafirmación obligaciones del personal de colada continua </a:t>
            </a:r>
            <a:endParaRPr lang="es-EC" dirty="0" smtClean="0"/>
          </a:p>
          <a:p>
            <a:r>
              <a:rPr lang="en-US" b="1" dirty="0" smtClean="0">
                <a:latin typeface="Aharoni" pitchFamily="2" charset="-79"/>
                <a:cs typeface="Aharoni" pitchFamily="2" charset="-79"/>
              </a:rPr>
              <a:t> </a:t>
            </a:r>
            <a:endParaRPr lang="es-EC" b="1" dirty="0">
              <a:latin typeface="Aharoni" pitchFamily="2" charset="-79"/>
              <a:cs typeface="Aharoni" pitchFamily="2" charset="-79"/>
            </a:endParaRPr>
          </a:p>
        </p:txBody>
      </p:sp>
      <p:sp>
        <p:nvSpPr>
          <p:cNvPr id="717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8" name="7 Imagen"/>
          <p:cNvPicPr/>
          <p:nvPr/>
        </p:nvPicPr>
        <p:blipFill>
          <a:blip r:embed="rId3"/>
          <a:srcRect/>
          <a:stretch>
            <a:fillRect/>
          </a:stretch>
        </p:blipFill>
        <p:spPr bwMode="auto">
          <a:xfrm>
            <a:off x="214282" y="428604"/>
            <a:ext cx="5000660" cy="3143272"/>
          </a:xfrm>
          <a:prstGeom prst="rect">
            <a:avLst/>
          </a:prstGeom>
          <a:noFill/>
          <a:ln w="9525">
            <a:noFill/>
            <a:miter lim="800000"/>
            <a:headEnd/>
            <a:tailEnd/>
          </a:ln>
        </p:spPr>
      </p:pic>
      <p:pic>
        <p:nvPicPr>
          <p:cNvPr id="19" name="18 Imagen"/>
          <p:cNvPicPr/>
          <p:nvPr/>
        </p:nvPicPr>
        <p:blipFill rotWithShape="1">
          <a:blip r:embed="rId4">
            <a:extLst>
              <a:ext uri="{28A0092B-C50C-407E-A947-70E740481C1C}">
                <a14:useLocalDpi xmlns="" xmlns:a14="http://schemas.microsoft.com/office/drawing/2010/main" val="0"/>
              </a:ext>
            </a:extLst>
          </a:blip>
          <a:srcRect l="21795" r="18269"/>
          <a:stretch/>
        </p:blipFill>
        <p:spPr bwMode="auto">
          <a:xfrm>
            <a:off x="142844" y="4357694"/>
            <a:ext cx="2286016" cy="2143140"/>
          </a:xfrm>
          <a:prstGeom prst="rect">
            <a:avLst/>
          </a:prstGeom>
          <a:noFill/>
          <a:ln>
            <a:noFill/>
          </a:ln>
          <a:extLst>
            <a:ext uri="{53640926-AAD7-44D8-BBD7-CCE9431645EC}">
              <a14:shadowObscured xmlns="" xmlns:a14="http://schemas.microsoft.com/office/drawing/2010/main"/>
            </a:ext>
          </a:extLst>
        </p:spPr>
      </p:pic>
      <p:pic>
        <p:nvPicPr>
          <p:cNvPr id="20" name="4 Imagen" descr="IMG_0041.JPG"/>
          <p:cNvPicPr/>
          <p:nvPr/>
        </p:nvPicPr>
        <p:blipFill rotWithShape="1">
          <a:blip r:embed="rId5" cstate="print"/>
          <a:srcRect l="7713" t="15636" r="35326" b="15263"/>
          <a:stretch/>
        </p:blipFill>
        <p:spPr bwMode="auto">
          <a:xfrm>
            <a:off x="6786578" y="4500570"/>
            <a:ext cx="2151260" cy="2143140"/>
          </a:xfrm>
          <a:prstGeom prst="rect">
            <a:avLst/>
          </a:prstGeom>
          <a:ln>
            <a:noFill/>
          </a:ln>
          <a:extLst>
            <a:ext uri="{53640926-AAD7-44D8-BBD7-CCE9431645EC}">
              <a14:shadowObscured xmlns="" xmlns:a14="http://schemas.microsoft.com/office/drawing/2010/main"/>
            </a:ext>
          </a:extLst>
        </p:spPr>
      </p:pic>
      <p:sp>
        <p:nvSpPr>
          <p:cNvPr id="22" name="AutoShape 30"/>
          <p:cNvSpPr>
            <a:spLocks noChangeArrowheads="1"/>
          </p:cNvSpPr>
          <p:nvPr/>
        </p:nvSpPr>
        <p:spPr bwMode="auto">
          <a:xfrm>
            <a:off x="0" y="71415"/>
            <a:ext cx="9144000" cy="428628"/>
          </a:xfrm>
          <a:prstGeom prst="roundRect">
            <a:avLst>
              <a:gd name="adj" fmla="val 16667"/>
            </a:avLst>
          </a:prstGeom>
          <a:solidFill>
            <a:srgbClr val="99CCFF"/>
          </a:solidFill>
          <a:ln w="28575" algn="ctr">
            <a:solidFill>
              <a:schemeClr val="tx1"/>
            </a:solidFill>
            <a:round/>
            <a:headEnd/>
            <a:tailEnd/>
          </a:ln>
          <a:effectLst/>
        </p:spPr>
        <p:txBody>
          <a:bodyPr wrap="none" anchor="ctr"/>
          <a:lstStyle/>
          <a:p>
            <a:pPr algn="ctr"/>
            <a:r>
              <a:rPr lang="es-ES_tradnl" b="1" dirty="0" smtClean="0"/>
              <a:t>ACCION 4: REAFIRMACION  DE OBLIGACIONES DEL PERSONAL DE COLADA CONTINUA</a:t>
            </a:r>
          </a:p>
        </p:txBody>
      </p:sp>
      <p:sp>
        <p:nvSpPr>
          <p:cNvPr id="23" name="AutoShape 15"/>
          <p:cNvSpPr>
            <a:spLocks noChangeArrowheads="1"/>
          </p:cNvSpPr>
          <p:nvPr/>
        </p:nvSpPr>
        <p:spPr bwMode="auto">
          <a:xfrm>
            <a:off x="5286380" y="571480"/>
            <a:ext cx="1928826" cy="500066"/>
          </a:xfrm>
          <a:prstGeom prst="flowChartAlternateProcess">
            <a:avLst/>
          </a:prstGeom>
          <a:solidFill>
            <a:schemeClr val="bg1"/>
          </a:solidFill>
          <a:ln w="9525">
            <a:solidFill>
              <a:schemeClr val="tx1"/>
            </a:solidFill>
            <a:miter lim="800000"/>
            <a:headEnd/>
            <a:tailEnd/>
          </a:ln>
          <a:effectLst/>
        </p:spPr>
        <p:txBody>
          <a:bodyPr wrap="none" anchor="ctr"/>
          <a:lstStyle/>
          <a:p>
            <a:pPr algn="ctr"/>
            <a:r>
              <a:rPr lang="es-ES_tradnl" sz="1600" b="1" dirty="0" smtClean="0"/>
              <a:t>Cliente Interno</a:t>
            </a:r>
            <a:endParaRPr lang="es-ES" sz="1600" b="1" dirty="0"/>
          </a:p>
        </p:txBody>
      </p:sp>
      <p:sp>
        <p:nvSpPr>
          <p:cNvPr id="24" name="AutoShape 15"/>
          <p:cNvSpPr>
            <a:spLocks noChangeArrowheads="1"/>
          </p:cNvSpPr>
          <p:nvPr/>
        </p:nvSpPr>
        <p:spPr bwMode="auto">
          <a:xfrm>
            <a:off x="5572132" y="1142984"/>
            <a:ext cx="1928826" cy="500066"/>
          </a:xfrm>
          <a:prstGeom prst="flowChartAlternateProcess">
            <a:avLst/>
          </a:prstGeom>
          <a:solidFill>
            <a:schemeClr val="bg1"/>
          </a:solidFill>
          <a:ln w="9525">
            <a:solidFill>
              <a:schemeClr val="tx1"/>
            </a:solidFill>
            <a:miter lim="800000"/>
            <a:headEnd/>
            <a:tailEnd/>
          </a:ln>
          <a:effectLst/>
        </p:spPr>
        <p:txBody>
          <a:bodyPr wrap="none" anchor="ctr"/>
          <a:lstStyle/>
          <a:p>
            <a:pPr algn="ctr"/>
            <a:r>
              <a:rPr lang="es-ES_tradnl" sz="1600" b="1" dirty="0" smtClean="0"/>
              <a:t>Flujo del Proceso</a:t>
            </a:r>
            <a:endParaRPr lang="es-ES" sz="1600" b="1" dirty="0"/>
          </a:p>
        </p:txBody>
      </p:sp>
      <p:sp>
        <p:nvSpPr>
          <p:cNvPr id="25" name="AutoShape 15"/>
          <p:cNvSpPr>
            <a:spLocks noChangeArrowheads="1"/>
          </p:cNvSpPr>
          <p:nvPr/>
        </p:nvSpPr>
        <p:spPr bwMode="auto">
          <a:xfrm>
            <a:off x="6357950" y="2357430"/>
            <a:ext cx="2143140" cy="500066"/>
          </a:xfrm>
          <a:prstGeom prst="flowChartAlternateProcess">
            <a:avLst/>
          </a:prstGeom>
          <a:solidFill>
            <a:schemeClr val="bg1"/>
          </a:solidFill>
          <a:ln w="9525">
            <a:solidFill>
              <a:schemeClr val="tx1"/>
            </a:solidFill>
            <a:miter lim="800000"/>
            <a:headEnd/>
            <a:tailEnd/>
          </a:ln>
          <a:effectLst/>
        </p:spPr>
        <p:txBody>
          <a:bodyPr wrap="none" anchor="ctr"/>
          <a:lstStyle/>
          <a:p>
            <a:pPr algn="ctr"/>
            <a:r>
              <a:rPr lang="es-ES_tradnl" sz="1600" b="1" dirty="0" smtClean="0"/>
              <a:t>Descripción de</a:t>
            </a:r>
          </a:p>
          <a:p>
            <a:pPr algn="ctr"/>
            <a:r>
              <a:rPr lang="es-ES_tradnl" sz="1600" b="1" dirty="0" smtClean="0"/>
              <a:t> Funciones</a:t>
            </a:r>
            <a:endParaRPr lang="es-ES" sz="1600" b="1" dirty="0"/>
          </a:p>
        </p:txBody>
      </p:sp>
      <p:sp>
        <p:nvSpPr>
          <p:cNvPr id="26" name="AutoShape 15"/>
          <p:cNvSpPr>
            <a:spLocks noChangeArrowheads="1"/>
          </p:cNvSpPr>
          <p:nvPr/>
        </p:nvSpPr>
        <p:spPr bwMode="auto">
          <a:xfrm>
            <a:off x="6643702" y="2928934"/>
            <a:ext cx="2214578" cy="500066"/>
          </a:xfrm>
          <a:prstGeom prst="flowChartAlternateProcess">
            <a:avLst/>
          </a:prstGeom>
          <a:solidFill>
            <a:schemeClr val="bg1"/>
          </a:solidFill>
          <a:ln w="9525">
            <a:solidFill>
              <a:schemeClr val="tx1"/>
            </a:solidFill>
            <a:miter lim="800000"/>
            <a:headEnd/>
            <a:tailEnd/>
          </a:ln>
          <a:effectLst/>
        </p:spPr>
        <p:txBody>
          <a:bodyPr wrap="none" anchor="ctr"/>
          <a:lstStyle/>
          <a:p>
            <a:pPr algn="ctr"/>
            <a:r>
              <a:rPr lang="es-ES_tradnl" sz="1600" b="1" dirty="0" smtClean="0"/>
              <a:t>Evaluación del </a:t>
            </a:r>
          </a:p>
          <a:p>
            <a:pPr algn="ctr"/>
            <a:r>
              <a:rPr lang="es-ES_tradnl" sz="1600" b="1" dirty="0" smtClean="0"/>
              <a:t>Cumplimiento</a:t>
            </a:r>
            <a:endParaRPr lang="es-ES" sz="1600" b="1" dirty="0"/>
          </a:p>
        </p:txBody>
      </p:sp>
      <p:sp>
        <p:nvSpPr>
          <p:cNvPr id="27" name="AutoShape 15"/>
          <p:cNvSpPr>
            <a:spLocks noChangeArrowheads="1"/>
          </p:cNvSpPr>
          <p:nvPr/>
        </p:nvSpPr>
        <p:spPr bwMode="auto">
          <a:xfrm>
            <a:off x="5929322" y="1714488"/>
            <a:ext cx="2143140" cy="500066"/>
          </a:xfrm>
          <a:prstGeom prst="flowChartAlternateProcess">
            <a:avLst/>
          </a:prstGeom>
          <a:solidFill>
            <a:schemeClr val="bg1"/>
          </a:solidFill>
          <a:ln w="9525">
            <a:solidFill>
              <a:schemeClr val="tx1"/>
            </a:solidFill>
            <a:miter lim="800000"/>
            <a:headEnd/>
            <a:tailEnd/>
          </a:ln>
          <a:effectLst/>
        </p:spPr>
        <p:txBody>
          <a:bodyPr wrap="none" anchor="ctr"/>
          <a:lstStyle/>
          <a:p>
            <a:pPr algn="ctr"/>
            <a:r>
              <a:rPr lang="es-ES_tradnl" sz="1600" b="1" dirty="0" smtClean="0"/>
              <a:t>Determinación de</a:t>
            </a:r>
          </a:p>
          <a:p>
            <a:pPr algn="ctr"/>
            <a:r>
              <a:rPr lang="es-ES_tradnl" sz="1600" b="1" dirty="0" smtClean="0"/>
              <a:t>Responsabilidades</a:t>
            </a:r>
            <a:endParaRPr lang="es-ES" sz="1600" b="1" dirty="0"/>
          </a:p>
        </p:txBody>
      </p:sp>
      <p:sp>
        <p:nvSpPr>
          <p:cNvPr id="28" name="AutoShape 30"/>
          <p:cNvSpPr>
            <a:spLocks noChangeArrowheads="1"/>
          </p:cNvSpPr>
          <p:nvPr/>
        </p:nvSpPr>
        <p:spPr bwMode="auto">
          <a:xfrm>
            <a:off x="0" y="3597594"/>
            <a:ext cx="9144000" cy="428628"/>
          </a:xfrm>
          <a:prstGeom prst="roundRect">
            <a:avLst>
              <a:gd name="adj" fmla="val 16667"/>
            </a:avLst>
          </a:prstGeom>
          <a:solidFill>
            <a:srgbClr val="99CCFF"/>
          </a:solidFill>
          <a:ln w="28575" algn="ctr">
            <a:solidFill>
              <a:schemeClr val="tx1"/>
            </a:solidFill>
            <a:round/>
            <a:headEnd/>
            <a:tailEnd/>
          </a:ln>
          <a:effectLst/>
        </p:spPr>
        <p:txBody>
          <a:bodyPr wrap="none" anchor="ctr"/>
          <a:lstStyle/>
          <a:p>
            <a:pPr algn="ctr"/>
            <a:r>
              <a:rPr lang="es-ES_tradnl" b="1" dirty="0" smtClean="0"/>
              <a:t>ACCION 5: ADQUISICIÓN DE UN NUEVO CALENTADOR DE CUCHARA (AUTOMATIZADO)</a:t>
            </a:r>
          </a:p>
        </p:txBody>
      </p:sp>
      <p:sp>
        <p:nvSpPr>
          <p:cNvPr id="29" name="AutoShape 15"/>
          <p:cNvSpPr>
            <a:spLocks noChangeArrowheads="1"/>
          </p:cNvSpPr>
          <p:nvPr/>
        </p:nvSpPr>
        <p:spPr bwMode="auto">
          <a:xfrm>
            <a:off x="2485058" y="4067180"/>
            <a:ext cx="2143140" cy="500066"/>
          </a:xfrm>
          <a:prstGeom prst="flowChartAlternateProcess">
            <a:avLst/>
          </a:prstGeom>
          <a:solidFill>
            <a:schemeClr val="bg1"/>
          </a:solidFill>
          <a:ln w="9525">
            <a:solidFill>
              <a:schemeClr val="tx1"/>
            </a:solidFill>
            <a:miter lim="800000"/>
            <a:headEnd/>
            <a:tailEnd/>
          </a:ln>
          <a:effectLst/>
        </p:spPr>
        <p:txBody>
          <a:bodyPr wrap="none" anchor="ctr"/>
          <a:lstStyle/>
          <a:p>
            <a:pPr algn="ctr"/>
            <a:r>
              <a:rPr lang="es-ES_tradnl" sz="1600" b="1" dirty="0" smtClean="0"/>
              <a:t>Determinación de </a:t>
            </a:r>
          </a:p>
          <a:p>
            <a:pPr algn="ctr"/>
            <a:r>
              <a:rPr lang="es-ES_tradnl" sz="1600" b="1" dirty="0" smtClean="0"/>
              <a:t>Especificaciones</a:t>
            </a:r>
          </a:p>
        </p:txBody>
      </p:sp>
      <p:sp>
        <p:nvSpPr>
          <p:cNvPr id="30" name="AutoShape 15"/>
          <p:cNvSpPr>
            <a:spLocks noChangeArrowheads="1"/>
          </p:cNvSpPr>
          <p:nvPr/>
        </p:nvSpPr>
        <p:spPr bwMode="auto">
          <a:xfrm>
            <a:off x="2857488" y="4608204"/>
            <a:ext cx="2143140" cy="500066"/>
          </a:xfrm>
          <a:prstGeom prst="flowChartAlternateProcess">
            <a:avLst/>
          </a:prstGeom>
          <a:solidFill>
            <a:schemeClr val="bg1"/>
          </a:solidFill>
          <a:ln w="9525">
            <a:solidFill>
              <a:schemeClr val="tx1"/>
            </a:solidFill>
            <a:miter lim="800000"/>
            <a:headEnd/>
            <a:tailEnd/>
          </a:ln>
          <a:effectLst/>
        </p:spPr>
        <p:txBody>
          <a:bodyPr wrap="none" anchor="ctr"/>
          <a:lstStyle/>
          <a:p>
            <a:pPr algn="ctr"/>
            <a:r>
              <a:rPr lang="es-ES_tradnl" sz="1600" b="1" dirty="0" smtClean="0"/>
              <a:t>Proceso Adquisición </a:t>
            </a:r>
          </a:p>
          <a:p>
            <a:pPr algn="ctr"/>
            <a:r>
              <a:rPr lang="es-ES_tradnl" sz="1600" b="1" dirty="0" smtClean="0"/>
              <a:t>(ofertas)</a:t>
            </a:r>
          </a:p>
        </p:txBody>
      </p:sp>
      <p:sp>
        <p:nvSpPr>
          <p:cNvPr id="31" name="AutoShape 15"/>
          <p:cNvSpPr>
            <a:spLocks noChangeArrowheads="1"/>
          </p:cNvSpPr>
          <p:nvPr/>
        </p:nvSpPr>
        <p:spPr bwMode="auto">
          <a:xfrm>
            <a:off x="3286116" y="5164468"/>
            <a:ext cx="2143140" cy="500066"/>
          </a:xfrm>
          <a:prstGeom prst="flowChartAlternateProcess">
            <a:avLst/>
          </a:prstGeom>
          <a:solidFill>
            <a:schemeClr val="bg1"/>
          </a:solidFill>
          <a:ln w="9525">
            <a:solidFill>
              <a:schemeClr val="tx1"/>
            </a:solidFill>
            <a:miter lim="800000"/>
            <a:headEnd/>
            <a:tailEnd/>
          </a:ln>
          <a:effectLst/>
        </p:spPr>
        <p:txBody>
          <a:bodyPr wrap="none" anchor="ctr"/>
          <a:lstStyle/>
          <a:p>
            <a:pPr algn="ctr"/>
            <a:r>
              <a:rPr lang="es-ES_tradnl" sz="1600" b="1" dirty="0" smtClean="0"/>
              <a:t>Instalación del Equipo</a:t>
            </a:r>
          </a:p>
        </p:txBody>
      </p:sp>
      <p:sp>
        <p:nvSpPr>
          <p:cNvPr id="32" name="AutoShape 15"/>
          <p:cNvSpPr>
            <a:spLocks noChangeArrowheads="1"/>
          </p:cNvSpPr>
          <p:nvPr/>
        </p:nvSpPr>
        <p:spPr bwMode="auto">
          <a:xfrm>
            <a:off x="3729984" y="5735972"/>
            <a:ext cx="1785950" cy="500066"/>
          </a:xfrm>
          <a:prstGeom prst="flowChartAlternateProcess">
            <a:avLst/>
          </a:prstGeom>
          <a:solidFill>
            <a:schemeClr val="bg1"/>
          </a:solidFill>
          <a:ln w="9525">
            <a:solidFill>
              <a:schemeClr val="tx1"/>
            </a:solidFill>
            <a:miter lim="800000"/>
            <a:headEnd/>
            <a:tailEnd/>
          </a:ln>
          <a:effectLst/>
        </p:spPr>
        <p:txBody>
          <a:bodyPr wrap="none" anchor="ctr"/>
          <a:lstStyle/>
          <a:p>
            <a:pPr algn="ctr"/>
            <a:r>
              <a:rPr lang="es-ES_tradnl" sz="1600" b="1" dirty="0" smtClean="0"/>
              <a:t>Pruebas Piloto</a:t>
            </a:r>
          </a:p>
        </p:txBody>
      </p:sp>
      <p:sp>
        <p:nvSpPr>
          <p:cNvPr id="33" name="AutoShape 15"/>
          <p:cNvSpPr>
            <a:spLocks noChangeArrowheads="1"/>
          </p:cNvSpPr>
          <p:nvPr/>
        </p:nvSpPr>
        <p:spPr bwMode="auto">
          <a:xfrm>
            <a:off x="4128132" y="6281734"/>
            <a:ext cx="2419368" cy="500066"/>
          </a:xfrm>
          <a:prstGeom prst="flowChartAlternateProcess">
            <a:avLst/>
          </a:prstGeom>
          <a:solidFill>
            <a:schemeClr val="bg1"/>
          </a:solidFill>
          <a:ln w="9525">
            <a:solidFill>
              <a:schemeClr val="tx1"/>
            </a:solidFill>
            <a:miter lim="800000"/>
            <a:headEnd/>
            <a:tailEnd/>
          </a:ln>
          <a:effectLst/>
        </p:spPr>
        <p:txBody>
          <a:bodyPr wrap="none" anchor="ctr"/>
          <a:lstStyle/>
          <a:p>
            <a:pPr algn="ctr"/>
            <a:r>
              <a:rPr lang="es-ES_tradnl" sz="1600" b="1" dirty="0" smtClean="0"/>
              <a:t>Procedimiento Operación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heckerboard(across)">
                                      <p:cBhvr>
                                        <p:cTn id="10" dur="500"/>
                                        <p:tgtEl>
                                          <p:spTgt spid="2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heckerboard(across)">
                                      <p:cBhvr>
                                        <p:cTn id="13" dur="500"/>
                                        <p:tgtEl>
                                          <p:spTgt spid="2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checkerboard(across)">
                                      <p:cBhvr>
                                        <p:cTn id="16" dur="500"/>
                                        <p:tgtEl>
                                          <p:spTgt spid="25"/>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checkerboard(across)">
                                      <p:cBhvr>
                                        <p:cTn id="19" dur="500"/>
                                        <p:tgtEl>
                                          <p:spTgt spid="2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checkerboard(across)">
                                      <p:cBhvr>
                                        <p:cTn id="22" dur="500"/>
                                        <p:tgtEl>
                                          <p:spTgt spid="27"/>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checkerboard(across)">
                                      <p:cBhvr>
                                        <p:cTn id="25" dur="500"/>
                                        <p:tgtEl>
                                          <p:spTgt spid="28"/>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checkerboard(across)">
                                      <p:cBhvr>
                                        <p:cTn id="28" dur="500"/>
                                        <p:tgtEl>
                                          <p:spTgt spid="29"/>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checkerboard(across)">
                                      <p:cBhvr>
                                        <p:cTn id="31" dur="500"/>
                                        <p:tgtEl>
                                          <p:spTgt spid="30"/>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checkerboard(across)">
                                      <p:cBhvr>
                                        <p:cTn id="34" dur="500"/>
                                        <p:tgtEl>
                                          <p:spTgt spid="31"/>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checkerboard(across)">
                                      <p:cBhvr>
                                        <p:cTn id="37" dur="500"/>
                                        <p:tgtEl>
                                          <p:spTgt spid="32"/>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heckerboard(across)">
                                      <p:cBhvr>
                                        <p:cTn id="4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sp>
        <p:nvSpPr>
          <p:cNvPr id="181255" name="Rectangle 7"/>
          <p:cNvSpPr>
            <a:spLocks noChangeArrowheads="1"/>
          </p:cNvSpPr>
          <p:nvPr/>
        </p:nvSpPr>
        <p:spPr bwMode="auto">
          <a:xfrm>
            <a:off x="2143108" y="214290"/>
            <a:ext cx="4714908" cy="579438"/>
          </a:xfrm>
          <a:prstGeom prst="rect">
            <a:avLst/>
          </a:prstGeom>
          <a:noFill/>
          <a:ln w="9525">
            <a:noFill/>
            <a:miter lim="800000"/>
            <a:headEnd/>
            <a:tailEnd/>
          </a:ln>
          <a:effectLst/>
        </p:spPr>
        <p:txBody>
          <a:bodyPr wrap="square">
            <a:spAutoFit/>
          </a:bodyPr>
          <a:lstStyle/>
          <a:p>
            <a:pPr algn="ctr"/>
            <a:r>
              <a:rPr lang="es-ES_tradnl" sz="3200" dirty="0" smtClean="0">
                <a:latin typeface="Britannic Bold" pitchFamily="34" charset="0"/>
              </a:rPr>
              <a:t>DIAGNOSTICO PROCESO</a:t>
            </a:r>
            <a:endParaRPr lang="es-ES" sz="3200" dirty="0">
              <a:latin typeface="Britannic Bold" pitchFamily="34" charset="0"/>
            </a:endParaRPr>
          </a:p>
        </p:txBody>
      </p:sp>
      <p:sp>
        <p:nvSpPr>
          <p:cNvPr id="10" name="Rectangle 7"/>
          <p:cNvSpPr>
            <a:spLocks noChangeArrowheads="1"/>
          </p:cNvSpPr>
          <p:nvPr/>
        </p:nvSpPr>
        <p:spPr bwMode="auto">
          <a:xfrm>
            <a:off x="-32" y="785794"/>
            <a:ext cx="9072594" cy="1015663"/>
          </a:xfrm>
          <a:prstGeom prst="rect">
            <a:avLst/>
          </a:prstGeom>
          <a:noFill/>
          <a:ln w="9525">
            <a:noFill/>
            <a:miter lim="800000"/>
            <a:headEnd/>
            <a:tailEnd/>
          </a:ln>
          <a:effectLst/>
        </p:spPr>
        <p:txBody>
          <a:bodyPr wrap="square">
            <a:spAutoFit/>
          </a:bodyPr>
          <a:lstStyle/>
          <a:p>
            <a:pPr algn="ctr"/>
            <a:r>
              <a:rPr lang="es-ES_tradnl" sz="3000" dirty="0" smtClean="0">
                <a:latin typeface="Britannic Bold" pitchFamily="34" charset="0"/>
              </a:rPr>
              <a:t>CALENTAMIENTO ACERO LIQUIDO</a:t>
            </a:r>
          </a:p>
          <a:p>
            <a:pPr algn="ctr"/>
            <a:r>
              <a:rPr lang="es-ES_tradnl" sz="3000" dirty="0" smtClean="0">
                <a:latin typeface="Britannic Bold" pitchFamily="34" charset="0"/>
              </a:rPr>
              <a:t> COLADA CONTINUA</a:t>
            </a:r>
            <a:endParaRPr lang="es-ES" sz="3000" dirty="0">
              <a:latin typeface="Britannic Bold" pitchFamily="34" charset="0"/>
            </a:endParaRPr>
          </a:p>
        </p:txBody>
      </p:sp>
      <p:pic>
        <p:nvPicPr>
          <p:cNvPr id="31746" name="Picture 2" descr="http://t0.gstatic.com/images?q=tbn:ANd9GcQ9EkMsBOJC0Efp2OHQqgvwhqmUuuWLCJ0khjgD9vwNhSv7CxKmvw"/>
          <p:cNvPicPr>
            <a:picLocks noChangeAspect="1" noChangeArrowheads="1"/>
          </p:cNvPicPr>
          <p:nvPr/>
        </p:nvPicPr>
        <p:blipFill>
          <a:blip r:embed="rId3"/>
          <a:srcRect/>
          <a:stretch>
            <a:fillRect/>
          </a:stretch>
        </p:blipFill>
        <p:spPr bwMode="auto">
          <a:xfrm>
            <a:off x="1714480" y="3643314"/>
            <a:ext cx="1928794" cy="1928794"/>
          </a:xfrm>
          <a:prstGeom prst="rect">
            <a:avLst/>
          </a:prstGeom>
          <a:noFill/>
        </p:spPr>
      </p:pic>
      <p:pic>
        <p:nvPicPr>
          <p:cNvPr id="31748" name="Picture 4" descr="http://i01.i.aliimg.com/img/pb/201/007/362/362007201_037.jpg"/>
          <p:cNvPicPr>
            <a:picLocks noChangeAspect="1" noChangeArrowheads="1"/>
          </p:cNvPicPr>
          <p:nvPr/>
        </p:nvPicPr>
        <p:blipFill>
          <a:blip r:embed="rId4"/>
          <a:srcRect l="15250" t="16626" r="20980" b="9482"/>
          <a:stretch>
            <a:fillRect/>
          </a:stretch>
        </p:blipFill>
        <p:spPr bwMode="auto">
          <a:xfrm>
            <a:off x="3428992" y="4857760"/>
            <a:ext cx="2053842" cy="1785950"/>
          </a:xfrm>
          <a:prstGeom prst="rect">
            <a:avLst/>
          </a:prstGeom>
          <a:noFill/>
        </p:spPr>
      </p:pic>
      <p:pic>
        <p:nvPicPr>
          <p:cNvPr id="31756" name="Picture 12" descr="http://npptest.com/uploads/posts/2009-06/1245753374_mnlz.jpg"/>
          <p:cNvPicPr>
            <a:picLocks noChangeAspect="1" noChangeArrowheads="1"/>
          </p:cNvPicPr>
          <p:nvPr/>
        </p:nvPicPr>
        <p:blipFill>
          <a:blip r:embed="rId5" cstate="print"/>
          <a:srcRect l="8064" r="14516" b="3285"/>
          <a:stretch>
            <a:fillRect/>
          </a:stretch>
        </p:blipFill>
        <p:spPr bwMode="auto">
          <a:xfrm>
            <a:off x="214282" y="2500306"/>
            <a:ext cx="2000264" cy="1714511"/>
          </a:xfrm>
          <a:prstGeom prst="rect">
            <a:avLst/>
          </a:prstGeom>
          <a:noFill/>
        </p:spPr>
      </p:pic>
      <p:pic>
        <p:nvPicPr>
          <p:cNvPr id="17" name="16 Imagen"/>
          <p:cNvPicPr/>
          <p:nvPr/>
        </p:nvPicPr>
        <p:blipFill>
          <a:blip r:embed="rId6" cstate="print"/>
          <a:srcRect/>
          <a:stretch>
            <a:fillRect/>
          </a:stretch>
        </p:blipFill>
        <p:spPr bwMode="auto">
          <a:xfrm>
            <a:off x="3286116" y="1785926"/>
            <a:ext cx="2928958" cy="928694"/>
          </a:xfrm>
          <a:prstGeom prst="rect">
            <a:avLst/>
          </a:prstGeom>
          <a:noFill/>
          <a:ln w="9525">
            <a:noFill/>
            <a:miter lim="800000"/>
            <a:headEnd/>
            <a:tailEnd/>
          </a:ln>
        </p:spPr>
      </p:pic>
      <p:sp>
        <p:nvSpPr>
          <p:cNvPr id="19" name="Rectangle 7"/>
          <p:cNvSpPr>
            <a:spLocks noChangeArrowheads="1"/>
          </p:cNvSpPr>
          <p:nvPr/>
        </p:nvSpPr>
        <p:spPr bwMode="auto">
          <a:xfrm>
            <a:off x="2143108" y="2786058"/>
            <a:ext cx="6643734" cy="584775"/>
          </a:xfrm>
          <a:prstGeom prst="rect">
            <a:avLst/>
          </a:prstGeom>
          <a:noFill/>
          <a:ln w="9525">
            <a:noFill/>
            <a:miter lim="800000"/>
            <a:headEnd/>
            <a:tailEnd/>
          </a:ln>
          <a:effectLst/>
        </p:spPr>
        <p:txBody>
          <a:bodyPr wrap="square">
            <a:spAutoFit/>
          </a:bodyPr>
          <a:lstStyle/>
          <a:p>
            <a:pPr algn="ctr"/>
            <a:r>
              <a:rPr lang="es-ES_tradnl" sz="3200" dirty="0" smtClean="0">
                <a:latin typeface="Britannic Bold" pitchFamily="34" charset="0"/>
              </a:rPr>
              <a:t>IMPLEMENTACIÓN DE LA MEJORA</a:t>
            </a:r>
            <a:endParaRPr lang="es-ES" sz="3200" dirty="0">
              <a:latin typeface="Britannic Bold" pitchFamily="34" charset="0"/>
            </a:endParaRPr>
          </a:p>
        </p:txBody>
      </p:sp>
      <p:sp>
        <p:nvSpPr>
          <p:cNvPr id="21" name="Rectangle 7"/>
          <p:cNvSpPr>
            <a:spLocks noChangeArrowheads="1"/>
          </p:cNvSpPr>
          <p:nvPr/>
        </p:nvSpPr>
        <p:spPr bwMode="auto">
          <a:xfrm>
            <a:off x="3786182" y="3571876"/>
            <a:ext cx="5143536" cy="1077218"/>
          </a:xfrm>
          <a:prstGeom prst="rect">
            <a:avLst/>
          </a:prstGeom>
          <a:noFill/>
          <a:ln w="9525">
            <a:noFill/>
            <a:miter lim="800000"/>
            <a:headEnd/>
            <a:tailEnd/>
          </a:ln>
          <a:effectLst/>
        </p:spPr>
        <p:txBody>
          <a:bodyPr wrap="square">
            <a:spAutoFit/>
          </a:bodyPr>
          <a:lstStyle/>
          <a:p>
            <a:pPr algn="ctr"/>
            <a:r>
              <a:rPr lang="es-ES_tradnl" sz="3200" dirty="0" smtClean="0">
                <a:latin typeface="Britannic Bold" pitchFamily="34" charset="0"/>
              </a:rPr>
              <a:t>MEDIANTE LA RUTA DE LA CALIDAD</a:t>
            </a:r>
            <a:endParaRPr lang="es-ES" sz="3200" dirty="0">
              <a:latin typeface="Britannic Bold" pitchFamily="34" charset="0"/>
            </a:endParaRPr>
          </a:p>
        </p:txBody>
      </p:sp>
      <p:sp>
        <p:nvSpPr>
          <p:cNvPr id="14" name="Rectangle 7"/>
          <p:cNvSpPr>
            <a:spLocks noChangeArrowheads="1"/>
          </p:cNvSpPr>
          <p:nvPr/>
        </p:nvSpPr>
        <p:spPr bwMode="auto">
          <a:xfrm>
            <a:off x="5286380" y="5792948"/>
            <a:ext cx="3786214" cy="707886"/>
          </a:xfrm>
          <a:prstGeom prst="rect">
            <a:avLst/>
          </a:prstGeom>
          <a:noFill/>
          <a:ln w="9525">
            <a:noFill/>
            <a:miter lim="800000"/>
            <a:headEnd/>
            <a:tailEnd/>
          </a:ln>
          <a:effectLst/>
        </p:spPr>
        <p:txBody>
          <a:bodyPr wrap="square">
            <a:spAutoFit/>
          </a:bodyPr>
          <a:lstStyle/>
          <a:p>
            <a:pPr algn="ctr"/>
            <a:r>
              <a:rPr lang="es-ES_tradnl" sz="2000" dirty="0" smtClean="0">
                <a:latin typeface="Britannic Bold" pitchFamily="34" charset="0"/>
              </a:rPr>
              <a:t>DIRECTOR:</a:t>
            </a:r>
          </a:p>
          <a:p>
            <a:pPr algn="ctr"/>
            <a:r>
              <a:rPr lang="es-ES_tradnl" sz="2000" dirty="0" smtClean="0">
                <a:latin typeface="Britannic Bold" pitchFamily="34" charset="0"/>
              </a:rPr>
              <a:t>ING. VICTOR PUMISACHO</a:t>
            </a:r>
            <a:endParaRPr lang="es-ES" sz="2000" dirty="0">
              <a:latin typeface="Britannic Bol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1255"/>
                                        </p:tgtEl>
                                        <p:attrNameLst>
                                          <p:attrName>style.visibility</p:attrName>
                                        </p:attrNameLst>
                                      </p:cBhvr>
                                      <p:to>
                                        <p:strVal val="visible"/>
                                      </p:to>
                                    </p:set>
                                    <p:animEffect transition="in" filter="box(in)">
                                      <p:cBhvr>
                                        <p:cTn id="7" dur="500"/>
                                        <p:tgtEl>
                                          <p:spTgt spid="18125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500"/>
                                        <p:tgtEl>
                                          <p:spTgt spid="1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ox(in)">
                                      <p:cBhvr>
                                        <p:cTn id="13" dur="500"/>
                                        <p:tgtEl>
                                          <p:spTgt spid="19"/>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ox(in)">
                                      <p:cBhvr>
                                        <p:cTn id="16" dur="500"/>
                                        <p:tgtEl>
                                          <p:spTgt spid="21"/>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ox(in)">
                                      <p:cBhvr>
                                        <p:cTn id="19" dur="500"/>
                                        <p:tgtEl>
                                          <p:spTgt spid="14"/>
                                        </p:tgtEl>
                                      </p:cBhvr>
                                    </p:animEffect>
                                  </p:childTnLst>
                                </p:cTn>
                              </p:par>
                              <p:par>
                                <p:cTn id="20" presetID="4"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ox(i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5" grpId="0"/>
      <p:bldP spid="10" grpId="0"/>
      <p:bldP spid="19" grpId="0"/>
      <p:bldP spid="21"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sp>
        <p:nvSpPr>
          <p:cNvPr id="717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2" name="Picture 2"/>
          <p:cNvPicPr>
            <a:picLocks noChangeAspect="1" noChangeArrowheads="1"/>
          </p:cNvPicPr>
          <p:nvPr/>
        </p:nvPicPr>
        <p:blipFill>
          <a:blip r:embed="rId3"/>
          <a:srcRect l="35937" t="35937" r="28027" b="34531"/>
          <a:stretch>
            <a:fillRect/>
          </a:stretch>
        </p:blipFill>
        <p:spPr bwMode="auto">
          <a:xfrm>
            <a:off x="1643042" y="714356"/>
            <a:ext cx="2789483" cy="1428760"/>
          </a:xfrm>
          <a:prstGeom prst="rect">
            <a:avLst/>
          </a:prstGeom>
          <a:noFill/>
          <a:ln w="9525">
            <a:noFill/>
            <a:miter lim="800000"/>
            <a:headEnd/>
            <a:tailEnd/>
          </a:ln>
          <a:effectLst/>
        </p:spPr>
      </p:pic>
      <p:pic>
        <p:nvPicPr>
          <p:cNvPr id="23" name="22 Imagen"/>
          <p:cNvPicPr/>
          <p:nvPr/>
        </p:nvPicPr>
        <p:blipFill rotWithShape="1">
          <a:blip r:embed="rId4" cstate="print"/>
          <a:srcRect l="41106" t="13897" r="5049" b="17523"/>
          <a:stretch/>
        </p:blipFill>
        <p:spPr bwMode="auto">
          <a:xfrm>
            <a:off x="6643702" y="785794"/>
            <a:ext cx="2214578" cy="1428760"/>
          </a:xfrm>
          <a:prstGeom prst="rect">
            <a:avLst/>
          </a:prstGeom>
          <a:ln>
            <a:noFill/>
          </a:ln>
          <a:extLst>
            <a:ext uri="{53640926-AAD7-44D8-BBD7-CCE9431645EC}">
              <a14:shadowObscured xmlns="" xmlns:a14="http://schemas.microsoft.com/office/drawing/2010/main"/>
            </a:ext>
          </a:extLst>
        </p:spPr>
      </p:pic>
      <p:pic>
        <p:nvPicPr>
          <p:cNvPr id="26" name="25 Imagen"/>
          <p:cNvPicPr/>
          <p:nvPr/>
        </p:nvPicPr>
        <p:blipFill>
          <a:blip r:embed="rId5"/>
          <a:srcRect/>
          <a:stretch>
            <a:fillRect/>
          </a:stretch>
        </p:blipFill>
        <p:spPr bwMode="auto">
          <a:xfrm>
            <a:off x="5357818" y="3429000"/>
            <a:ext cx="3071834" cy="1714512"/>
          </a:xfrm>
          <a:prstGeom prst="rect">
            <a:avLst/>
          </a:prstGeom>
          <a:noFill/>
          <a:ln w="9525">
            <a:noFill/>
            <a:miter lim="800000"/>
            <a:headEnd/>
            <a:tailEnd/>
          </a:ln>
        </p:spPr>
      </p:pic>
      <p:sp>
        <p:nvSpPr>
          <p:cNvPr id="27" name="26 CuadroTexto"/>
          <p:cNvSpPr txBox="1"/>
          <p:nvPr/>
        </p:nvSpPr>
        <p:spPr>
          <a:xfrm>
            <a:off x="6143636" y="4214818"/>
            <a:ext cx="2143140" cy="307777"/>
          </a:xfrm>
          <a:prstGeom prst="rect">
            <a:avLst/>
          </a:prstGeom>
          <a:noFill/>
        </p:spPr>
        <p:txBody>
          <a:bodyPr wrap="square" rtlCol="0">
            <a:spAutoFit/>
          </a:bodyPr>
          <a:lstStyle/>
          <a:p>
            <a:pPr algn="ctr"/>
            <a:r>
              <a:rPr lang="es-EC" sz="1400" dirty="0" smtClean="0"/>
              <a:t>(28 Coladas) </a:t>
            </a:r>
            <a:endParaRPr lang="es-EC" sz="1400" dirty="0"/>
          </a:p>
        </p:txBody>
      </p:sp>
      <p:pic>
        <p:nvPicPr>
          <p:cNvPr id="1032" name="Picture 8"/>
          <p:cNvPicPr>
            <a:picLocks noChangeAspect="1" noChangeArrowheads="1"/>
          </p:cNvPicPr>
          <p:nvPr/>
        </p:nvPicPr>
        <p:blipFill>
          <a:blip r:embed="rId6"/>
          <a:srcRect/>
          <a:stretch>
            <a:fillRect/>
          </a:stretch>
        </p:blipFill>
        <p:spPr bwMode="auto">
          <a:xfrm>
            <a:off x="-285784" y="2857496"/>
            <a:ext cx="5408202" cy="4286280"/>
          </a:xfrm>
          <a:prstGeom prst="rect">
            <a:avLst/>
          </a:prstGeom>
          <a:noFill/>
          <a:ln w="9525">
            <a:noFill/>
            <a:miter lim="800000"/>
            <a:headEnd/>
            <a:tailEnd/>
          </a:ln>
          <a:effectLst/>
        </p:spPr>
      </p:pic>
      <p:sp>
        <p:nvSpPr>
          <p:cNvPr id="19" name="AutoShape 15"/>
          <p:cNvSpPr>
            <a:spLocks noChangeArrowheads="1"/>
          </p:cNvSpPr>
          <p:nvPr/>
        </p:nvSpPr>
        <p:spPr bwMode="auto">
          <a:xfrm>
            <a:off x="5857884" y="2857496"/>
            <a:ext cx="2143140" cy="500066"/>
          </a:xfrm>
          <a:prstGeom prst="flowChartAlternateProcess">
            <a:avLst/>
          </a:prstGeom>
          <a:solidFill>
            <a:schemeClr val="bg1"/>
          </a:solidFill>
          <a:ln w="9525">
            <a:solidFill>
              <a:schemeClr val="tx1"/>
            </a:solidFill>
            <a:miter lim="800000"/>
            <a:headEnd/>
            <a:tailEnd/>
          </a:ln>
          <a:effectLst/>
        </p:spPr>
        <p:txBody>
          <a:bodyPr wrap="none" anchor="ctr"/>
          <a:lstStyle/>
          <a:p>
            <a:pPr algn="ctr"/>
            <a:r>
              <a:rPr lang="es-ES_tradnl" sz="1600" b="1" dirty="0" smtClean="0"/>
              <a:t>Recolección de datos</a:t>
            </a:r>
          </a:p>
        </p:txBody>
      </p:sp>
      <p:sp>
        <p:nvSpPr>
          <p:cNvPr id="20" name="AutoShape 30"/>
          <p:cNvSpPr>
            <a:spLocks noChangeArrowheads="1"/>
          </p:cNvSpPr>
          <p:nvPr/>
        </p:nvSpPr>
        <p:spPr bwMode="auto">
          <a:xfrm>
            <a:off x="0" y="214290"/>
            <a:ext cx="9144000" cy="428628"/>
          </a:xfrm>
          <a:prstGeom prst="roundRect">
            <a:avLst>
              <a:gd name="adj" fmla="val 16667"/>
            </a:avLst>
          </a:prstGeom>
          <a:solidFill>
            <a:srgbClr val="99CCFF"/>
          </a:solidFill>
          <a:ln w="28575" algn="ctr">
            <a:solidFill>
              <a:schemeClr val="tx1"/>
            </a:solidFill>
            <a:round/>
            <a:headEnd/>
            <a:tailEnd/>
          </a:ln>
          <a:effectLst/>
        </p:spPr>
        <p:txBody>
          <a:bodyPr wrap="none" anchor="ctr"/>
          <a:lstStyle/>
          <a:p>
            <a:pPr algn="ctr"/>
            <a:r>
              <a:rPr lang="es-ES_tradnl" b="1" dirty="0" smtClean="0"/>
              <a:t>ACCION 6: INHIBIDOR DE TURBULENCIA PARA HOMOGENIZACION TEMPERATURA -TUNDISH</a:t>
            </a:r>
          </a:p>
        </p:txBody>
      </p:sp>
      <p:pic>
        <p:nvPicPr>
          <p:cNvPr id="12289" name="Picture 1"/>
          <p:cNvPicPr>
            <a:picLocks noChangeAspect="1" noChangeArrowheads="1"/>
          </p:cNvPicPr>
          <p:nvPr/>
        </p:nvPicPr>
        <p:blipFill>
          <a:blip r:embed="rId7"/>
          <a:srcRect/>
          <a:stretch>
            <a:fillRect/>
          </a:stretch>
        </p:blipFill>
        <p:spPr bwMode="auto">
          <a:xfrm>
            <a:off x="4714876" y="5761060"/>
            <a:ext cx="4572032" cy="1311278"/>
          </a:xfrm>
          <a:prstGeom prst="rect">
            <a:avLst/>
          </a:prstGeom>
          <a:noFill/>
          <a:ln w="9525">
            <a:noFill/>
            <a:miter lim="800000"/>
            <a:headEnd/>
            <a:tailEnd/>
          </a:ln>
          <a:effectLst/>
        </p:spPr>
      </p:pic>
      <p:sp>
        <p:nvSpPr>
          <p:cNvPr id="29" name="AutoShape 15"/>
          <p:cNvSpPr>
            <a:spLocks noChangeArrowheads="1"/>
          </p:cNvSpPr>
          <p:nvPr/>
        </p:nvSpPr>
        <p:spPr bwMode="auto">
          <a:xfrm>
            <a:off x="6000760" y="5286388"/>
            <a:ext cx="2143140" cy="357190"/>
          </a:xfrm>
          <a:prstGeom prst="flowChartAlternateProcess">
            <a:avLst/>
          </a:prstGeom>
          <a:solidFill>
            <a:schemeClr val="bg1"/>
          </a:solidFill>
          <a:ln w="9525">
            <a:solidFill>
              <a:schemeClr val="tx1"/>
            </a:solidFill>
            <a:miter lim="800000"/>
            <a:headEnd/>
            <a:tailEnd/>
          </a:ln>
          <a:effectLst/>
        </p:spPr>
        <p:txBody>
          <a:bodyPr wrap="none" anchor="ctr"/>
          <a:lstStyle/>
          <a:p>
            <a:pPr algn="ctr"/>
            <a:r>
              <a:rPr lang="es-ES_tradnl" sz="1600" b="1" dirty="0" smtClean="0"/>
              <a:t>Evaluación</a:t>
            </a:r>
          </a:p>
        </p:txBody>
      </p:sp>
      <p:sp>
        <p:nvSpPr>
          <p:cNvPr id="31" name="AutoShape 15"/>
          <p:cNvSpPr>
            <a:spLocks noChangeArrowheads="1"/>
          </p:cNvSpPr>
          <p:nvPr/>
        </p:nvSpPr>
        <p:spPr bwMode="auto">
          <a:xfrm>
            <a:off x="1214414" y="2428868"/>
            <a:ext cx="2143140" cy="357190"/>
          </a:xfrm>
          <a:prstGeom prst="flowChartAlternateProcess">
            <a:avLst/>
          </a:prstGeom>
          <a:solidFill>
            <a:schemeClr val="bg1"/>
          </a:solidFill>
          <a:ln w="9525">
            <a:solidFill>
              <a:schemeClr val="tx1"/>
            </a:solidFill>
            <a:miter lim="800000"/>
            <a:headEnd/>
            <a:tailEnd/>
          </a:ln>
          <a:effectLst/>
        </p:spPr>
        <p:txBody>
          <a:bodyPr wrap="none" anchor="ctr"/>
          <a:lstStyle/>
          <a:p>
            <a:pPr algn="ctr"/>
            <a:r>
              <a:rPr lang="es-ES_tradnl" sz="1600" b="1" dirty="0" smtClean="0"/>
              <a:t>Prueba Piloto</a:t>
            </a:r>
          </a:p>
        </p:txBody>
      </p:sp>
      <p:sp>
        <p:nvSpPr>
          <p:cNvPr id="32" name="AutoShape 15"/>
          <p:cNvSpPr>
            <a:spLocks noChangeArrowheads="1"/>
          </p:cNvSpPr>
          <p:nvPr/>
        </p:nvSpPr>
        <p:spPr bwMode="auto">
          <a:xfrm>
            <a:off x="71406" y="1000108"/>
            <a:ext cx="1500198" cy="428628"/>
          </a:xfrm>
          <a:prstGeom prst="flowChartAlternateProcess">
            <a:avLst/>
          </a:prstGeom>
          <a:solidFill>
            <a:schemeClr val="bg1"/>
          </a:solidFill>
          <a:ln w="9525">
            <a:solidFill>
              <a:schemeClr val="tx1"/>
            </a:solidFill>
            <a:miter lim="800000"/>
            <a:headEnd/>
            <a:tailEnd/>
          </a:ln>
          <a:effectLst/>
        </p:spPr>
        <p:txBody>
          <a:bodyPr wrap="none" anchor="ctr"/>
          <a:lstStyle/>
          <a:p>
            <a:pPr algn="ctr"/>
            <a:r>
              <a:rPr lang="es-ES_tradnl" sz="1600" b="1" dirty="0" smtClean="0"/>
              <a:t>Diseño</a:t>
            </a:r>
          </a:p>
        </p:txBody>
      </p:sp>
      <p:sp>
        <p:nvSpPr>
          <p:cNvPr id="33" name="AutoShape 15"/>
          <p:cNvSpPr>
            <a:spLocks noChangeArrowheads="1"/>
          </p:cNvSpPr>
          <p:nvPr/>
        </p:nvSpPr>
        <p:spPr bwMode="auto">
          <a:xfrm>
            <a:off x="5072066" y="1071546"/>
            <a:ext cx="1500198" cy="428628"/>
          </a:xfrm>
          <a:prstGeom prst="flowChartAlternateProcess">
            <a:avLst/>
          </a:prstGeom>
          <a:solidFill>
            <a:schemeClr val="bg1"/>
          </a:solidFill>
          <a:ln w="9525">
            <a:solidFill>
              <a:schemeClr val="tx1"/>
            </a:solidFill>
            <a:miter lim="800000"/>
            <a:headEnd/>
            <a:tailEnd/>
          </a:ln>
          <a:effectLst/>
        </p:spPr>
        <p:txBody>
          <a:bodyPr wrap="none" anchor="ctr"/>
          <a:lstStyle/>
          <a:p>
            <a:pPr algn="ctr"/>
            <a:r>
              <a:rPr lang="es-ES_tradnl" sz="1600" b="1" dirty="0" smtClean="0"/>
              <a:t>Construcción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heckerboard(across)">
                                      <p:cBhvr>
                                        <p:cTn id="10" dur="500"/>
                                        <p:tgtEl>
                                          <p:spTgt spid="20"/>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checkerboard(across)">
                                      <p:cBhvr>
                                        <p:cTn id="13" dur="500"/>
                                        <p:tgtEl>
                                          <p:spTgt spid="29"/>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checkerboard(across)">
                                      <p:cBhvr>
                                        <p:cTn id="16" dur="500"/>
                                        <p:tgtEl>
                                          <p:spTgt spid="31"/>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checkerboard(across)">
                                      <p:cBhvr>
                                        <p:cTn id="19" dur="500"/>
                                        <p:tgtEl>
                                          <p:spTgt spid="32"/>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checkerboard(across)">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9" grpId="0" animBg="1"/>
      <p:bldP spid="31" grpId="0" animBg="1"/>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sp>
        <p:nvSpPr>
          <p:cNvPr id="717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32" name="31 Imagen"/>
          <p:cNvPicPr/>
          <p:nvPr/>
        </p:nvPicPr>
        <p:blipFill>
          <a:blip r:embed="rId3">
            <a:extLst>
              <a:ext uri="{28A0092B-C50C-407E-A947-70E740481C1C}">
                <a14:useLocalDpi xmlns="" xmlns:a14="http://schemas.microsoft.com/office/drawing/2010/main" val="0"/>
              </a:ext>
            </a:extLst>
          </a:blip>
          <a:srcRect/>
          <a:stretch>
            <a:fillRect/>
          </a:stretch>
        </p:blipFill>
        <p:spPr bwMode="auto">
          <a:xfrm>
            <a:off x="6000760" y="2928934"/>
            <a:ext cx="2876267" cy="3502314"/>
          </a:xfrm>
          <a:prstGeom prst="rect">
            <a:avLst/>
          </a:prstGeom>
          <a:noFill/>
          <a:ln>
            <a:noFill/>
          </a:ln>
        </p:spPr>
      </p:pic>
      <p:pic>
        <p:nvPicPr>
          <p:cNvPr id="33" name="32 Imagen"/>
          <p:cNvPicPr/>
          <p:nvPr/>
        </p:nvPicPr>
        <p:blipFill>
          <a:blip r:embed="rId4">
            <a:extLst>
              <a:ext uri="{28A0092B-C50C-407E-A947-70E740481C1C}">
                <a14:useLocalDpi xmlns="" xmlns:a14="http://schemas.microsoft.com/office/drawing/2010/main" val="0"/>
              </a:ext>
            </a:extLst>
          </a:blip>
          <a:srcRect/>
          <a:stretch>
            <a:fillRect/>
          </a:stretch>
        </p:blipFill>
        <p:spPr bwMode="auto">
          <a:xfrm>
            <a:off x="214282" y="2786058"/>
            <a:ext cx="5182227" cy="3896343"/>
          </a:xfrm>
          <a:prstGeom prst="rect">
            <a:avLst/>
          </a:prstGeom>
          <a:noFill/>
          <a:ln>
            <a:solidFill>
              <a:schemeClr val="tx1"/>
            </a:solidFill>
          </a:ln>
        </p:spPr>
      </p:pic>
      <p:sp>
        <p:nvSpPr>
          <p:cNvPr id="12" name="AutoShape 30"/>
          <p:cNvSpPr>
            <a:spLocks noChangeArrowheads="1"/>
          </p:cNvSpPr>
          <p:nvPr/>
        </p:nvSpPr>
        <p:spPr bwMode="auto">
          <a:xfrm>
            <a:off x="285720" y="285728"/>
            <a:ext cx="8429652" cy="500066"/>
          </a:xfrm>
          <a:prstGeom prst="roundRect">
            <a:avLst>
              <a:gd name="adj" fmla="val 16667"/>
            </a:avLst>
          </a:prstGeom>
          <a:solidFill>
            <a:srgbClr val="99CCFF"/>
          </a:solidFill>
          <a:ln w="28575" algn="ctr">
            <a:solidFill>
              <a:schemeClr val="tx1"/>
            </a:solidFill>
            <a:round/>
            <a:headEnd/>
            <a:tailEnd/>
          </a:ln>
          <a:effectLst/>
        </p:spPr>
        <p:txBody>
          <a:bodyPr wrap="none" anchor="ctr"/>
          <a:lstStyle/>
          <a:p>
            <a:pPr algn="ctr"/>
            <a:r>
              <a:rPr lang="es-ES_tradnl" b="1" dirty="0" smtClean="0"/>
              <a:t>ACCION 7: PLAN DE MANTENIMIENTO PREVENTIVO DE EQUIPOS Y MAQUINARIA</a:t>
            </a:r>
          </a:p>
        </p:txBody>
      </p:sp>
      <p:sp>
        <p:nvSpPr>
          <p:cNvPr id="13" name="AutoShape 15"/>
          <p:cNvSpPr>
            <a:spLocks noChangeArrowheads="1"/>
          </p:cNvSpPr>
          <p:nvPr/>
        </p:nvSpPr>
        <p:spPr bwMode="auto">
          <a:xfrm>
            <a:off x="571472" y="928670"/>
            <a:ext cx="2714644" cy="428628"/>
          </a:xfrm>
          <a:prstGeom prst="flowChartAlternateProcess">
            <a:avLst/>
          </a:prstGeom>
          <a:solidFill>
            <a:schemeClr val="bg1"/>
          </a:solidFill>
          <a:ln w="9525">
            <a:solidFill>
              <a:schemeClr val="tx1"/>
            </a:solidFill>
            <a:miter lim="800000"/>
            <a:headEnd/>
            <a:tailEnd/>
          </a:ln>
          <a:effectLst/>
        </p:spPr>
        <p:txBody>
          <a:bodyPr wrap="none" anchor="ctr"/>
          <a:lstStyle/>
          <a:p>
            <a:pPr algn="ctr"/>
            <a:r>
              <a:rPr lang="es-ES_tradnl" sz="1600" b="1" dirty="0" smtClean="0"/>
              <a:t>Reunión personal involucrado</a:t>
            </a:r>
          </a:p>
        </p:txBody>
      </p:sp>
      <p:sp>
        <p:nvSpPr>
          <p:cNvPr id="14" name="AutoShape 15"/>
          <p:cNvSpPr>
            <a:spLocks noChangeArrowheads="1"/>
          </p:cNvSpPr>
          <p:nvPr/>
        </p:nvSpPr>
        <p:spPr bwMode="auto">
          <a:xfrm>
            <a:off x="1000100" y="1500174"/>
            <a:ext cx="2714644" cy="428628"/>
          </a:xfrm>
          <a:prstGeom prst="flowChartAlternateProcess">
            <a:avLst/>
          </a:prstGeom>
          <a:solidFill>
            <a:schemeClr val="bg1"/>
          </a:solidFill>
          <a:ln w="9525">
            <a:solidFill>
              <a:schemeClr val="tx1"/>
            </a:solidFill>
            <a:miter lim="800000"/>
            <a:headEnd/>
            <a:tailEnd/>
          </a:ln>
          <a:effectLst/>
        </p:spPr>
        <p:txBody>
          <a:bodyPr wrap="none" anchor="ctr"/>
          <a:lstStyle/>
          <a:p>
            <a:pPr algn="ctr"/>
            <a:r>
              <a:rPr lang="es-ES_tradnl" sz="1600" b="1" dirty="0" smtClean="0"/>
              <a:t>Distribución de Equipos</a:t>
            </a:r>
          </a:p>
        </p:txBody>
      </p:sp>
      <p:sp>
        <p:nvSpPr>
          <p:cNvPr id="15" name="AutoShape 15"/>
          <p:cNvSpPr>
            <a:spLocks noChangeArrowheads="1"/>
          </p:cNvSpPr>
          <p:nvPr/>
        </p:nvSpPr>
        <p:spPr bwMode="auto">
          <a:xfrm>
            <a:off x="1500166" y="2071678"/>
            <a:ext cx="3571900" cy="428628"/>
          </a:xfrm>
          <a:prstGeom prst="flowChartAlternateProcess">
            <a:avLst/>
          </a:prstGeom>
          <a:solidFill>
            <a:schemeClr val="bg1"/>
          </a:solidFill>
          <a:ln w="9525">
            <a:solidFill>
              <a:schemeClr val="tx1"/>
            </a:solidFill>
            <a:miter lim="800000"/>
            <a:headEnd/>
            <a:tailEnd/>
          </a:ln>
          <a:effectLst/>
        </p:spPr>
        <p:txBody>
          <a:bodyPr wrap="none" anchor="ctr"/>
          <a:lstStyle/>
          <a:p>
            <a:pPr algn="ctr"/>
            <a:r>
              <a:rPr lang="es-ES_tradnl" sz="1600" b="1" dirty="0" smtClean="0"/>
              <a:t>Check List mantenimiento  preventivo</a:t>
            </a:r>
          </a:p>
        </p:txBody>
      </p:sp>
      <p:sp>
        <p:nvSpPr>
          <p:cNvPr id="16" name="AutoShape 15"/>
          <p:cNvSpPr>
            <a:spLocks noChangeArrowheads="1"/>
          </p:cNvSpPr>
          <p:nvPr/>
        </p:nvSpPr>
        <p:spPr bwMode="auto">
          <a:xfrm>
            <a:off x="4500562" y="928670"/>
            <a:ext cx="4143372" cy="428628"/>
          </a:xfrm>
          <a:prstGeom prst="flowChartAlternateProcess">
            <a:avLst/>
          </a:prstGeom>
          <a:solidFill>
            <a:schemeClr val="bg1"/>
          </a:solidFill>
          <a:ln w="9525">
            <a:solidFill>
              <a:schemeClr val="tx1"/>
            </a:solidFill>
            <a:miter lim="800000"/>
            <a:headEnd/>
            <a:tailEnd/>
          </a:ln>
          <a:effectLst/>
        </p:spPr>
        <p:txBody>
          <a:bodyPr wrap="none" anchor="ctr"/>
          <a:lstStyle/>
          <a:p>
            <a:pPr algn="ctr"/>
            <a:r>
              <a:rPr lang="es-ES_tradnl" sz="1600" b="1" dirty="0" smtClean="0"/>
              <a:t>Programa de mantenimiento mensual</a:t>
            </a:r>
          </a:p>
        </p:txBody>
      </p:sp>
      <p:sp>
        <p:nvSpPr>
          <p:cNvPr id="17" name="AutoShape 15"/>
          <p:cNvSpPr>
            <a:spLocks noChangeArrowheads="1"/>
          </p:cNvSpPr>
          <p:nvPr/>
        </p:nvSpPr>
        <p:spPr bwMode="auto">
          <a:xfrm>
            <a:off x="5000628" y="1500174"/>
            <a:ext cx="2714644" cy="428628"/>
          </a:xfrm>
          <a:prstGeom prst="flowChartAlternateProcess">
            <a:avLst/>
          </a:prstGeom>
          <a:solidFill>
            <a:schemeClr val="bg1"/>
          </a:solidFill>
          <a:ln w="9525">
            <a:solidFill>
              <a:schemeClr val="tx1"/>
            </a:solidFill>
            <a:miter lim="800000"/>
            <a:headEnd/>
            <a:tailEnd/>
          </a:ln>
          <a:effectLst/>
        </p:spPr>
        <p:txBody>
          <a:bodyPr wrap="none" anchor="ctr"/>
          <a:lstStyle/>
          <a:p>
            <a:pPr algn="ctr"/>
            <a:r>
              <a:rPr lang="es-ES_tradnl" sz="1600" b="1" dirty="0" smtClean="0"/>
              <a:t>Guía Ejecución de Trabajo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heckerboard(across)">
                                      <p:cBhvr>
                                        <p:cTn id="16" dur="500"/>
                                        <p:tgtEl>
                                          <p:spTgt spid="15"/>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heckerboard(across)">
                                      <p:cBhvr>
                                        <p:cTn id="19" dur="500"/>
                                        <p:tgtEl>
                                          <p:spTgt spid="1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heckerboard(across)">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sp>
        <p:nvSpPr>
          <p:cNvPr id="717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 Box 21"/>
          <p:cNvSpPr txBox="1">
            <a:spLocks noChangeArrowheads="1"/>
          </p:cNvSpPr>
          <p:nvPr/>
        </p:nvSpPr>
        <p:spPr bwMode="auto">
          <a:xfrm>
            <a:off x="105536" y="142852"/>
            <a:ext cx="2109010" cy="369332"/>
          </a:xfrm>
          <a:prstGeom prst="rect">
            <a:avLst/>
          </a:prstGeom>
          <a:solidFill>
            <a:srgbClr val="003366"/>
          </a:solidFill>
          <a:ln w="28575" algn="ctr">
            <a:solidFill>
              <a:schemeClr val="tx1"/>
            </a:solidFill>
            <a:miter lim="800000"/>
            <a:headEnd/>
            <a:tailEnd/>
          </a:ln>
          <a:effectLst/>
        </p:spPr>
        <p:txBody>
          <a:bodyPr wrap="square">
            <a:spAutoFit/>
          </a:bodyPr>
          <a:lstStyle/>
          <a:p>
            <a:pPr algn="ctr">
              <a:spcBef>
                <a:spcPct val="50000"/>
              </a:spcBef>
            </a:pPr>
            <a:r>
              <a:rPr lang="es-ES_tradnl" b="1" dirty="0" smtClean="0">
                <a:solidFill>
                  <a:schemeClr val="bg1"/>
                </a:solidFill>
              </a:rPr>
              <a:t>V E R I F I C A R </a:t>
            </a:r>
            <a:endParaRPr lang="es-ES" b="1" dirty="0">
              <a:solidFill>
                <a:schemeClr val="bg1"/>
              </a:solidFill>
            </a:endParaRPr>
          </a:p>
        </p:txBody>
      </p:sp>
      <p:sp>
        <p:nvSpPr>
          <p:cNvPr id="8" name="Rectangle 2"/>
          <p:cNvSpPr>
            <a:spLocks noGrp="1" noChangeArrowheads="1"/>
          </p:cNvSpPr>
          <p:nvPr>
            <p:ph type="title"/>
          </p:nvPr>
        </p:nvSpPr>
        <p:spPr>
          <a:xfrm>
            <a:off x="2500298" y="71414"/>
            <a:ext cx="5643602" cy="485796"/>
          </a:xfrm>
        </p:spPr>
        <p:txBody>
          <a:bodyPr>
            <a:noAutofit/>
          </a:bodyPr>
          <a:lstStyle/>
          <a:p>
            <a:r>
              <a:rPr lang="es-ES_tradnl" sz="3200" dirty="0" smtClean="0">
                <a:latin typeface="Britannic Bold" pitchFamily="34" charset="0"/>
              </a:rPr>
              <a:t>VERIFICAR LOS RESULTADOS </a:t>
            </a:r>
            <a:endParaRPr lang="es-ES" sz="3200" dirty="0">
              <a:latin typeface="Britannic Bold" pitchFamily="34" charset="0"/>
            </a:endParaRPr>
          </a:p>
        </p:txBody>
      </p:sp>
      <p:sp>
        <p:nvSpPr>
          <p:cNvPr id="9" name="Text Box 5"/>
          <p:cNvSpPr txBox="1">
            <a:spLocks noChangeArrowheads="1"/>
          </p:cNvSpPr>
          <p:nvPr/>
        </p:nvSpPr>
        <p:spPr bwMode="auto">
          <a:xfrm>
            <a:off x="285720" y="4572008"/>
            <a:ext cx="2214578" cy="523373"/>
          </a:xfrm>
          <a:prstGeom prst="rect">
            <a:avLst/>
          </a:prstGeom>
          <a:solidFill>
            <a:srgbClr val="99CCFF"/>
          </a:solidFill>
          <a:ln w="28575" algn="ctr">
            <a:solidFill>
              <a:schemeClr val="tx1"/>
            </a:solidFill>
            <a:round/>
            <a:headEnd/>
            <a:tailEnd/>
          </a:ln>
          <a:effectLst/>
        </p:spPr>
        <p:txBody>
          <a:bodyPr wrap="none" anchor="ctr"/>
          <a:lstStyle/>
          <a:p>
            <a:pPr algn="ctr">
              <a:spcBef>
                <a:spcPct val="50000"/>
              </a:spcBef>
            </a:pPr>
            <a:r>
              <a:rPr lang="es-ES_tradnl" b="1" dirty="0" smtClean="0"/>
              <a:t>Recolección de Datos </a:t>
            </a:r>
            <a:endParaRPr lang="es-ES" b="1" dirty="0" smtClean="0"/>
          </a:p>
        </p:txBody>
      </p:sp>
      <p:sp>
        <p:nvSpPr>
          <p:cNvPr id="10" name="Text Box 5"/>
          <p:cNvSpPr txBox="1">
            <a:spLocks noChangeArrowheads="1"/>
          </p:cNvSpPr>
          <p:nvPr/>
        </p:nvSpPr>
        <p:spPr bwMode="auto">
          <a:xfrm>
            <a:off x="1857356" y="5214950"/>
            <a:ext cx="2357454" cy="523373"/>
          </a:xfrm>
          <a:prstGeom prst="rect">
            <a:avLst/>
          </a:prstGeom>
          <a:solidFill>
            <a:srgbClr val="99CCFF"/>
          </a:solidFill>
          <a:ln w="28575" algn="ctr">
            <a:solidFill>
              <a:schemeClr val="tx1"/>
            </a:solidFill>
            <a:round/>
            <a:headEnd/>
            <a:tailEnd/>
          </a:ln>
          <a:effectLst/>
        </p:spPr>
        <p:txBody>
          <a:bodyPr wrap="none" anchor="ctr"/>
          <a:lstStyle/>
          <a:p>
            <a:pPr algn="ctr">
              <a:spcBef>
                <a:spcPct val="50000"/>
              </a:spcBef>
            </a:pPr>
            <a:r>
              <a:rPr lang="es-ES_tradnl" b="1" dirty="0" smtClean="0"/>
              <a:t>Análisis de Resultados</a:t>
            </a:r>
            <a:endParaRPr lang="es-ES" b="1" dirty="0" smtClean="0"/>
          </a:p>
        </p:txBody>
      </p:sp>
      <p:pic>
        <p:nvPicPr>
          <p:cNvPr id="11" name="Imagen 112"/>
          <p:cNvPicPr>
            <a:picLocks noChangeAspect="1" noChangeArrowheads="1"/>
          </p:cNvPicPr>
          <p:nvPr/>
        </p:nvPicPr>
        <p:blipFill>
          <a:blip r:embed="rId3"/>
          <a:srcRect/>
          <a:stretch>
            <a:fillRect/>
          </a:stretch>
        </p:blipFill>
        <p:spPr bwMode="auto">
          <a:xfrm>
            <a:off x="6000760" y="4857760"/>
            <a:ext cx="2979521" cy="1785950"/>
          </a:xfrm>
          <a:prstGeom prst="rect">
            <a:avLst/>
          </a:prstGeom>
          <a:noFill/>
          <a:ln w="9525">
            <a:noFill/>
            <a:miter lim="800000"/>
            <a:headEnd/>
            <a:tailEnd/>
          </a:ln>
        </p:spPr>
      </p:pic>
      <p:sp>
        <p:nvSpPr>
          <p:cNvPr id="14" name="Text Box 5"/>
          <p:cNvSpPr txBox="1">
            <a:spLocks noChangeArrowheads="1"/>
          </p:cNvSpPr>
          <p:nvPr/>
        </p:nvSpPr>
        <p:spPr bwMode="auto">
          <a:xfrm>
            <a:off x="2714612" y="5929330"/>
            <a:ext cx="2571768" cy="523373"/>
          </a:xfrm>
          <a:prstGeom prst="rect">
            <a:avLst/>
          </a:prstGeom>
          <a:solidFill>
            <a:srgbClr val="99CCFF"/>
          </a:solidFill>
          <a:ln w="28575" algn="ctr">
            <a:solidFill>
              <a:schemeClr val="tx1"/>
            </a:solidFill>
            <a:round/>
            <a:headEnd/>
            <a:tailEnd/>
          </a:ln>
          <a:effectLst/>
        </p:spPr>
        <p:txBody>
          <a:bodyPr wrap="none" anchor="ctr"/>
          <a:lstStyle/>
          <a:p>
            <a:pPr algn="ctr"/>
            <a:r>
              <a:rPr lang="es-ES_tradnl" b="1" dirty="0" smtClean="0"/>
              <a:t>Comparar ANTES-AHORA</a:t>
            </a:r>
            <a:endParaRPr lang="es-ES" b="1" dirty="0" smtClean="0"/>
          </a:p>
        </p:txBody>
      </p:sp>
      <p:pic>
        <p:nvPicPr>
          <p:cNvPr id="15" name="Picture 2"/>
          <p:cNvPicPr>
            <a:picLocks noChangeAspect="1" noChangeArrowheads="1"/>
          </p:cNvPicPr>
          <p:nvPr/>
        </p:nvPicPr>
        <p:blipFill>
          <a:blip r:embed="rId4"/>
          <a:srcRect/>
          <a:stretch>
            <a:fillRect/>
          </a:stretch>
        </p:blipFill>
        <p:spPr bwMode="auto">
          <a:xfrm>
            <a:off x="981270" y="3071810"/>
            <a:ext cx="7162630" cy="1357322"/>
          </a:xfrm>
          <a:prstGeom prst="rect">
            <a:avLst/>
          </a:prstGeom>
          <a:noFill/>
          <a:ln w="9525">
            <a:noFill/>
            <a:miter lim="800000"/>
            <a:headEnd/>
            <a:tailEnd/>
          </a:ln>
          <a:effectLst/>
        </p:spPr>
      </p:pic>
      <p:pic>
        <p:nvPicPr>
          <p:cNvPr id="16" name="Picture 5"/>
          <p:cNvPicPr>
            <a:picLocks noChangeAspect="1" noChangeArrowheads="1"/>
          </p:cNvPicPr>
          <p:nvPr/>
        </p:nvPicPr>
        <p:blipFill>
          <a:blip r:embed="rId5"/>
          <a:srcRect/>
          <a:stretch>
            <a:fillRect/>
          </a:stretch>
        </p:blipFill>
        <p:spPr bwMode="auto">
          <a:xfrm>
            <a:off x="857224" y="714356"/>
            <a:ext cx="7439277" cy="214314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ox(i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sp>
        <p:nvSpPr>
          <p:cNvPr id="717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8"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33333" t="17434" r="27299" b="16666"/>
          <a:stretch/>
        </p:blipFill>
        <p:spPr bwMode="auto">
          <a:xfrm>
            <a:off x="4714876" y="714356"/>
            <a:ext cx="4319752" cy="57864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a:srcRect l="3198" r="2984" b="6837"/>
          <a:stretch>
            <a:fillRect/>
          </a:stretch>
        </p:blipFill>
        <p:spPr bwMode="auto">
          <a:xfrm>
            <a:off x="71406" y="707885"/>
            <a:ext cx="4643470" cy="5864387"/>
          </a:xfrm>
          <a:prstGeom prst="rect">
            <a:avLst/>
          </a:prstGeom>
          <a:noFill/>
          <a:ln w="9525">
            <a:noFill/>
            <a:miter lim="800000"/>
            <a:headEnd/>
            <a:tailEnd/>
          </a:ln>
          <a:effectLst/>
        </p:spPr>
      </p:pic>
      <p:sp>
        <p:nvSpPr>
          <p:cNvPr id="11" name="Text Box 5"/>
          <p:cNvSpPr txBox="1">
            <a:spLocks noChangeArrowheads="1"/>
          </p:cNvSpPr>
          <p:nvPr/>
        </p:nvSpPr>
        <p:spPr bwMode="auto">
          <a:xfrm>
            <a:off x="714348" y="119545"/>
            <a:ext cx="3571900" cy="523373"/>
          </a:xfrm>
          <a:prstGeom prst="rect">
            <a:avLst/>
          </a:prstGeom>
          <a:solidFill>
            <a:srgbClr val="99CCFF"/>
          </a:solidFill>
          <a:ln w="28575" algn="ctr">
            <a:solidFill>
              <a:schemeClr val="tx1"/>
            </a:solidFill>
            <a:round/>
            <a:headEnd/>
            <a:tailEnd/>
          </a:ln>
          <a:effectLst/>
        </p:spPr>
        <p:txBody>
          <a:bodyPr wrap="none" anchor="ctr"/>
          <a:lstStyle/>
          <a:p>
            <a:pPr algn="ctr">
              <a:spcBef>
                <a:spcPct val="50000"/>
              </a:spcBef>
            </a:pPr>
            <a:r>
              <a:rPr lang="es-ES_tradnl" b="1" dirty="0" smtClean="0"/>
              <a:t>Temperatura Acero Líquido-Tundish</a:t>
            </a:r>
            <a:endParaRPr lang="es-ES" b="1" dirty="0" smtClean="0"/>
          </a:p>
        </p:txBody>
      </p:sp>
      <p:sp>
        <p:nvSpPr>
          <p:cNvPr id="12" name="Text Box 5"/>
          <p:cNvSpPr txBox="1">
            <a:spLocks noChangeArrowheads="1"/>
          </p:cNvSpPr>
          <p:nvPr/>
        </p:nvSpPr>
        <p:spPr bwMode="auto">
          <a:xfrm>
            <a:off x="5143504" y="119545"/>
            <a:ext cx="3571900" cy="523373"/>
          </a:xfrm>
          <a:prstGeom prst="rect">
            <a:avLst/>
          </a:prstGeom>
          <a:solidFill>
            <a:srgbClr val="99CCFF"/>
          </a:solidFill>
          <a:ln w="28575" algn="ctr">
            <a:solidFill>
              <a:schemeClr val="tx1"/>
            </a:solidFill>
            <a:round/>
            <a:headEnd/>
            <a:tailEnd/>
          </a:ln>
          <a:effectLst/>
        </p:spPr>
        <p:txBody>
          <a:bodyPr wrap="none" anchor="ctr"/>
          <a:lstStyle/>
          <a:p>
            <a:pPr algn="ctr">
              <a:spcBef>
                <a:spcPct val="50000"/>
              </a:spcBef>
            </a:pPr>
            <a:r>
              <a:rPr lang="es-ES_tradnl" b="1" dirty="0" smtClean="0"/>
              <a:t>Calidad Interna Palanquilla</a:t>
            </a:r>
            <a:endParaRPr lang="es-ES"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sp>
        <p:nvSpPr>
          <p:cNvPr id="717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2050"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27730" t="28352" r="34339" b="32375"/>
          <a:stretch/>
        </p:blipFill>
        <p:spPr bwMode="auto">
          <a:xfrm>
            <a:off x="267027" y="928670"/>
            <a:ext cx="4162097" cy="32319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26293" t="22826" r="20833" b="14846"/>
          <a:stretch/>
        </p:blipFill>
        <p:spPr bwMode="auto">
          <a:xfrm>
            <a:off x="4931994" y="3429000"/>
            <a:ext cx="3914138" cy="34605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ext Box 21"/>
          <p:cNvSpPr txBox="1">
            <a:spLocks noChangeArrowheads="1"/>
          </p:cNvSpPr>
          <p:nvPr/>
        </p:nvSpPr>
        <p:spPr bwMode="auto">
          <a:xfrm>
            <a:off x="105536" y="142852"/>
            <a:ext cx="1680382" cy="369332"/>
          </a:xfrm>
          <a:prstGeom prst="rect">
            <a:avLst/>
          </a:prstGeom>
          <a:solidFill>
            <a:srgbClr val="003366"/>
          </a:solidFill>
          <a:ln w="28575" algn="ctr">
            <a:solidFill>
              <a:schemeClr val="tx1"/>
            </a:solidFill>
            <a:miter lim="800000"/>
            <a:headEnd/>
            <a:tailEnd/>
          </a:ln>
          <a:effectLst/>
        </p:spPr>
        <p:txBody>
          <a:bodyPr wrap="square">
            <a:spAutoFit/>
          </a:bodyPr>
          <a:lstStyle/>
          <a:p>
            <a:pPr algn="ctr">
              <a:spcBef>
                <a:spcPct val="50000"/>
              </a:spcBef>
            </a:pPr>
            <a:r>
              <a:rPr lang="es-ES_tradnl" b="1" dirty="0" smtClean="0">
                <a:solidFill>
                  <a:schemeClr val="bg1"/>
                </a:solidFill>
              </a:rPr>
              <a:t>A C T U A R</a:t>
            </a:r>
            <a:endParaRPr lang="es-ES" b="1" dirty="0">
              <a:solidFill>
                <a:schemeClr val="bg1"/>
              </a:solidFill>
            </a:endParaRPr>
          </a:p>
        </p:txBody>
      </p:sp>
      <p:sp>
        <p:nvSpPr>
          <p:cNvPr id="11" name="Rectangle 2"/>
          <p:cNvSpPr>
            <a:spLocks noGrp="1" noChangeArrowheads="1"/>
          </p:cNvSpPr>
          <p:nvPr>
            <p:ph type="title"/>
          </p:nvPr>
        </p:nvSpPr>
        <p:spPr>
          <a:xfrm>
            <a:off x="2500298" y="71414"/>
            <a:ext cx="5643602" cy="485796"/>
          </a:xfrm>
        </p:spPr>
        <p:txBody>
          <a:bodyPr>
            <a:noAutofit/>
          </a:bodyPr>
          <a:lstStyle/>
          <a:p>
            <a:r>
              <a:rPr lang="es-ES_tradnl" sz="3200" dirty="0" smtClean="0">
                <a:latin typeface="Britannic Bold" pitchFamily="34" charset="0"/>
              </a:rPr>
              <a:t>ESTANDARIZAR</a:t>
            </a:r>
            <a:endParaRPr lang="es-ES" sz="3200" dirty="0">
              <a:latin typeface="Britannic Bold" pitchFamily="34" charset="0"/>
            </a:endParaRPr>
          </a:p>
        </p:txBody>
      </p:sp>
      <p:sp>
        <p:nvSpPr>
          <p:cNvPr id="13" name="Text Box 5"/>
          <p:cNvSpPr txBox="1">
            <a:spLocks noChangeArrowheads="1"/>
          </p:cNvSpPr>
          <p:nvPr/>
        </p:nvSpPr>
        <p:spPr bwMode="auto">
          <a:xfrm>
            <a:off x="428596" y="4572008"/>
            <a:ext cx="3571900" cy="523373"/>
          </a:xfrm>
          <a:prstGeom prst="rect">
            <a:avLst/>
          </a:prstGeom>
          <a:solidFill>
            <a:srgbClr val="99CCFF"/>
          </a:solidFill>
          <a:ln w="28575" algn="ctr">
            <a:solidFill>
              <a:schemeClr val="tx1"/>
            </a:solidFill>
            <a:round/>
            <a:headEnd/>
            <a:tailEnd/>
          </a:ln>
          <a:effectLst/>
        </p:spPr>
        <p:txBody>
          <a:bodyPr wrap="none" anchor="ctr"/>
          <a:lstStyle/>
          <a:p>
            <a:pPr algn="ctr"/>
            <a:r>
              <a:rPr lang="es-ES_tradnl" b="1" dirty="0" smtClean="0"/>
              <a:t>Sistema de Aseguramiento</a:t>
            </a:r>
          </a:p>
          <a:p>
            <a:pPr algn="ctr"/>
            <a:r>
              <a:rPr lang="es-ES_tradnl" b="1" dirty="0" smtClean="0"/>
              <a:t>-Auditorias Periódicas</a:t>
            </a:r>
            <a:endParaRPr lang="es-ES" b="1" dirty="0" smtClean="0"/>
          </a:p>
        </p:txBody>
      </p:sp>
      <p:sp>
        <p:nvSpPr>
          <p:cNvPr id="16" name="Text Box 5"/>
          <p:cNvSpPr txBox="1">
            <a:spLocks noChangeArrowheads="1"/>
          </p:cNvSpPr>
          <p:nvPr/>
        </p:nvSpPr>
        <p:spPr bwMode="auto">
          <a:xfrm>
            <a:off x="4929190" y="785794"/>
            <a:ext cx="2357454" cy="523373"/>
          </a:xfrm>
          <a:prstGeom prst="rect">
            <a:avLst/>
          </a:prstGeom>
          <a:solidFill>
            <a:srgbClr val="99CCFF"/>
          </a:solidFill>
          <a:ln w="28575" algn="ctr">
            <a:solidFill>
              <a:schemeClr val="tx1"/>
            </a:solidFill>
            <a:round/>
            <a:headEnd/>
            <a:tailEnd/>
          </a:ln>
          <a:effectLst/>
        </p:spPr>
        <p:txBody>
          <a:bodyPr wrap="none" anchor="ctr"/>
          <a:lstStyle/>
          <a:p>
            <a:pPr algn="ctr">
              <a:spcBef>
                <a:spcPct val="50000"/>
              </a:spcBef>
            </a:pPr>
            <a:r>
              <a:rPr lang="es-ES_tradnl" b="1" dirty="0" smtClean="0"/>
              <a:t>Estándares Operación</a:t>
            </a:r>
            <a:endParaRPr lang="es-ES" b="1" dirty="0" smtClean="0"/>
          </a:p>
        </p:txBody>
      </p:sp>
      <p:sp>
        <p:nvSpPr>
          <p:cNvPr id="17" name="Text Box 5"/>
          <p:cNvSpPr txBox="1">
            <a:spLocks noChangeArrowheads="1"/>
          </p:cNvSpPr>
          <p:nvPr/>
        </p:nvSpPr>
        <p:spPr bwMode="auto">
          <a:xfrm>
            <a:off x="5143504" y="1619743"/>
            <a:ext cx="3643338" cy="523373"/>
          </a:xfrm>
          <a:prstGeom prst="rect">
            <a:avLst/>
          </a:prstGeom>
          <a:solidFill>
            <a:srgbClr val="99CCFF"/>
          </a:solidFill>
          <a:ln w="28575" algn="ctr">
            <a:solidFill>
              <a:schemeClr val="tx1"/>
            </a:solidFill>
            <a:round/>
            <a:headEnd/>
            <a:tailEnd/>
          </a:ln>
          <a:effectLst/>
        </p:spPr>
        <p:txBody>
          <a:bodyPr wrap="none" anchor="ctr"/>
          <a:lstStyle/>
          <a:p>
            <a:pPr algn="ctr">
              <a:spcBef>
                <a:spcPct val="50000"/>
              </a:spcBef>
            </a:pPr>
            <a:r>
              <a:rPr lang="es-ES_tradnl" b="1" dirty="0" smtClean="0"/>
              <a:t>Comunicar nuevos procedimientos</a:t>
            </a:r>
            <a:endParaRPr lang="es-ES" b="1" dirty="0" smtClean="0"/>
          </a:p>
        </p:txBody>
      </p:sp>
      <p:sp>
        <p:nvSpPr>
          <p:cNvPr id="19" name="Text Box 5"/>
          <p:cNvSpPr txBox="1">
            <a:spLocks noChangeArrowheads="1"/>
          </p:cNvSpPr>
          <p:nvPr/>
        </p:nvSpPr>
        <p:spPr bwMode="auto">
          <a:xfrm>
            <a:off x="5715008" y="2500306"/>
            <a:ext cx="3143272" cy="642942"/>
          </a:xfrm>
          <a:prstGeom prst="rect">
            <a:avLst/>
          </a:prstGeom>
          <a:solidFill>
            <a:srgbClr val="99CCFF"/>
          </a:solidFill>
          <a:ln w="28575" algn="ctr">
            <a:solidFill>
              <a:schemeClr val="tx1"/>
            </a:solidFill>
            <a:round/>
            <a:headEnd/>
            <a:tailEnd/>
          </a:ln>
          <a:effectLst/>
        </p:spPr>
        <p:txBody>
          <a:bodyPr wrap="none" anchor="ctr"/>
          <a:lstStyle/>
          <a:p>
            <a:pPr algn="ctr"/>
            <a:r>
              <a:rPr lang="es-ES_tradnl" b="1" dirty="0" smtClean="0"/>
              <a:t>Educación y entrenamiento </a:t>
            </a:r>
          </a:p>
          <a:p>
            <a:pPr algn="ctr"/>
            <a:r>
              <a:rPr lang="es-ES_tradnl" b="1" dirty="0" smtClean="0"/>
              <a:t>personal  involucrado</a:t>
            </a:r>
            <a:endParaRPr lang="es-ES" b="1" dirty="0" smtClean="0"/>
          </a:p>
        </p:txBody>
      </p:sp>
    </p:spTree>
    <p:extLst>
      <p:ext uri="{BB962C8B-B14F-4D97-AF65-F5344CB8AC3E}">
        <p14:creationId xmlns="" xmlns:p14="http://schemas.microsoft.com/office/powerpoint/2010/main" val="264070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ox(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ox(i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6" grpId="0" animBg="1"/>
      <p:bldP spid="17"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pic>
        <p:nvPicPr>
          <p:cNvPr id="2" name="Imagen 3"/>
          <p:cNvPicPr>
            <a:picLocks noChangeAspect="1" noChangeArrowheads="1"/>
          </p:cNvPicPr>
          <p:nvPr/>
        </p:nvPicPr>
        <p:blipFill>
          <a:blip r:embed="rId3"/>
          <a:srcRect l="30096" t="42409" r="31303" b="25708"/>
          <a:stretch>
            <a:fillRect/>
          </a:stretch>
        </p:blipFill>
        <p:spPr bwMode="auto">
          <a:xfrm>
            <a:off x="5500694" y="1000108"/>
            <a:ext cx="1096963" cy="1058863"/>
          </a:xfrm>
          <a:prstGeom prst="rect">
            <a:avLst/>
          </a:prstGeom>
          <a:noFill/>
        </p:spPr>
      </p:pic>
      <p:pic>
        <p:nvPicPr>
          <p:cNvPr id="1025" name="Imagen 6"/>
          <p:cNvPicPr>
            <a:picLocks noChangeAspect="1" noChangeArrowheads="1"/>
          </p:cNvPicPr>
          <p:nvPr/>
        </p:nvPicPr>
        <p:blipFill>
          <a:blip r:embed="rId4"/>
          <a:srcRect l="4620" r="50558" b="21774"/>
          <a:stretch>
            <a:fillRect/>
          </a:stretch>
        </p:blipFill>
        <p:spPr bwMode="auto">
          <a:xfrm>
            <a:off x="7000892" y="1214422"/>
            <a:ext cx="1227138" cy="974725"/>
          </a:xfrm>
          <a:prstGeom prst="rect">
            <a:avLst/>
          </a:prstGeom>
          <a:noFill/>
        </p:spPr>
      </p:pic>
      <p:sp>
        <p:nvSpPr>
          <p:cNvPr id="102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1028" name="Rectangle 4"/>
          <p:cNvSpPr>
            <a:spLocks noChangeArrowheads="1"/>
          </p:cNvSpPr>
          <p:nvPr/>
        </p:nvSpPr>
        <p:spPr bwMode="auto">
          <a:xfrm>
            <a:off x="449263" y="1516063"/>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11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29" name="Rectangle 5"/>
          <p:cNvSpPr>
            <a:spLocks noChangeArrowheads="1"/>
          </p:cNvSpPr>
          <p:nvPr/>
        </p:nvSpPr>
        <p:spPr bwMode="auto">
          <a:xfrm>
            <a:off x="449263" y="2947988"/>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2"/>
          <p:cNvSpPr>
            <a:spLocks noGrp="1" noChangeArrowheads="1"/>
          </p:cNvSpPr>
          <p:nvPr>
            <p:ph type="title"/>
          </p:nvPr>
        </p:nvSpPr>
        <p:spPr>
          <a:xfrm>
            <a:off x="285720" y="285728"/>
            <a:ext cx="8358246" cy="485796"/>
          </a:xfrm>
        </p:spPr>
        <p:txBody>
          <a:bodyPr>
            <a:noAutofit/>
          </a:bodyPr>
          <a:lstStyle/>
          <a:p>
            <a:r>
              <a:rPr lang="es-ES_tradnl" sz="3200" dirty="0" smtClean="0">
                <a:latin typeface="Britannic Bold" pitchFamily="34" charset="0"/>
              </a:rPr>
              <a:t>Documentar y definir nuevos proyectos</a:t>
            </a:r>
            <a:endParaRPr lang="es-ES" sz="3200" dirty="0">
              <a:latin typeface="Britannic Bold" pitchFamily="34" charset="0"/>
            </a:endParaRPr>
          </a:p>
        </p:txBody>
      </p:sp>
      <p:sp>
        <p:nvSpPr>
          <p:cNvPr id="12" name="Text Box 5"/>
          <p:cNvSpPr txBox="1">
            <a:spLocks noChangeArrowheads="1"/>
          </p:cNvSpPr>
          <p:nvPr/>
        </p:nvSpPr>
        <p:spPr bwMode="auto">
          <a:xfrm>
            <a:off x="285720" y="1071546"/>
            <a:ext cx="5000660" cy="714380"/>
          </a:xfrm>
          <a:prstGeom prst="rect">
            <a:avLst/>
          </a:prstGeom>
          <a:solidFill>
            <a:srgbClr val="99CCFF"/>
          </a:solidFill>
          <a:ln w="28575" algn="ctr">
            <a:solidFill>
              <a:schemeClr val="tx1"/>
            </a:solidFill>
            <a:round/>
            <a:headEnd/>
            <a:tailEnd/>
          </a:ln>
          <a:effectLst/>
        </p:spPr>
        <p:txBody>
          <a:bodyPr wrap="none" anchor="ctr"/>
          <a:lstStyle/>
          <a:p>
            <a:pPr marL="342900" indent="-342900">
              <a:buAutoNum type="arabicPeriod"/>
            </a:pPr>
            <a:r>
              <a:rPr lang="es-ES_tradnl" b="1" dirty="0" smtClean="0"/>
              <a:t>Lectura continua de temperatura de acero </a:t>
            </a:r>
          </a:p>
          <a:p>
            <a:pPr marL="342900" indent="-342900"/>
            <a:r>
              <a:rPr lang="es-ES_tradnl" b="1" dirty="0" smtClean="0"/>
              <a:t>líquido en el Tundish</a:t>
            </a:r>
            <a:endParaRPr lang="es-ES" b="1" dirty="0" smtClean="0"/>
          </a:p>
        </p:txBody>
      </p:sp>
      <p:sp>
        <p:nvSpPr>
          <p:cNvPr id="13" name="Text Box 5"/>
          <p:cNvSpPr txBox="1">
            <a:spLocks noChangeArrowheads="1"/>
          </p:cNvSpPr>
          <p:nvPr/>
        </p:nvSpPr>
        <p:spPr bwMode="auto">
          <a:xfrm>
            <a:off x="500034" y="2143116"/>
            <a:ext cx="5500726" cy="571504"/>
          </a:xfrm>
          <a:prstGeom prst="rect">
            <a:avLst/>
          </a:prstGeom>
          <a:solidFill>
            <a:srgbClr val="99CCFF"/>
          </a:solidFill>
          <a:ln w="28575" algn="ctr">
            <a:solidFill>
              <a:schemeClr val="tx1"/>
            </a:solidFill>
            <a:round/>
            <a:headEnd/>
            <a:tailEnd/>
          </a:ln>
          <a:effectLst/>
        </p:spPr>
        <p:txBody>
          <a:bodyPr wrap="none" anchor="ctr"/>
          <a:lstStyle/>
          <a:p>
            <a:pPr marL="342900" indent="-342900"/>
            <a:r>
              <a:rPr lang="es-ES_tradnl" b="1" dirty="0" smtClean="0"/>
              <a:t>2. Diseño experimental de tiempo de giro de torreta</a:t>
            </a:r>
            <a:endParaRPr lang="es-ES" b="1" dirty="0" smtClean="0"/>
          </a:p>
        </p:txBody>
      </p:sp>
      <p:sp>
        <p:nvSpPr>
          <p:cNvPr id="14" name="Text Box 5"/>
          <p:cNvSpPr txBox="1">
            <a:spLocks noChangeArrowheads="1"/>
          </p:cNvSpPr>
          <p:nvPr/>
        </p:nvSpPr>
        <p:spPr bwMode="auto">
          <a:xfrm>
            <a:off x="785786" y="3000372"/>
            <a:ext cx="5500726" cy="571504"/>
          </a:xfrm>
          <a:prstGeom prst="rect">
            <a:avLst/>
          </a:prstGeom>
          <a:solidFill>
            <a:srgbClr val="99CCFF"/>
          </a:solidFill>
          <a:ln w="28575" algn="ctr">
            <a:solidFill>
              <a:schemeClr val="tx1"/>
            </a:solidFill>
            <a:round/>
            <a:headEnd/>
            <a:tailEnd/>
          </a:ln>
          <a:effectLst/>
        </p:spPr>
        <p:txBody>
          <a:bodyPr wrap="none" anchor="ctr"/>
          <a:lstStyle/>
          <a:p>
            <a:pPr marL="342900" indent="-342900"/>
            <a:r>
              <a:rPr lang="es-ES_tradnl" b="1" dirty="0" smtClean="0"/>
              <a:t>3. Uso de válvulas CNC</a:t>
            </a:r>
            <a:endParaRPr lang="es-ES" b="1" dirty="0" smtClean="0"/>
          </a:p>
        </p:txBody>
      </p:sp>
      <p:sp>
        <p:nvSpPr>
          <p:cNvPr id="15" name="Text Box 5"/>
          <p:cNvSpPr txBox="1">
            <a:spLocks noChangeArrowheads="1"/>
          </p:cNvSpPr>
          <p:nvPr/>
        </p:nvSpPr>
        <p:spPr bwMode="auto">
          <a:xfrm>
            <a:off x="1142976" y="3857628"/>
            <a:ext cx="5500726" cy="571504"/>
          </a:xfrm>
          <a:prstGeom prst="rect">
            <a:avLst/>
          </a:prstGeom>
          <a:solidFill>
            <a:srgbClr val="99CCFF"/>
          </a:solidFill>
          <a:ln w="28575" algn="ctr">
            <a:solidFill>
              <a:schemeClr val="tx1"/>
            </a:solidFill>
            <a:round/>
            <a:headEnd/>
            <a:tailEnd/>
          </a:ln>
          <a:effectLst/>
        </p:spPr>
        <p:txBody>
          <a:bodyPr wrap="none" anchor="ctr"/>
          <a:lstStyle/>
          <a:p>
            <a:pPr marL="342900" indent="-342900"/>
            <a:r>
              <a:rPr lang="es-ES_tradnl" b="1" dirty="0" smtClean="0"/>
              <a:t>4. Sistema Automático de pesaje en Tundish</a:t>
            </a:r>
            <a:endParaRPr lang="es-ES" b="1" dirty="0" smtClean="0"/>
          </a:p>
        </p:txBody>
      </p:sp>
      <p:sp>
        <p:nvSpPr>
          <p:cNvPr id="16" name="Text Box 5"/>
          <p:cNvSpPr txBox="1">
            <a:spLocks noChangeArrowheads="1"/>
          </p:cNvSpPr>
          <p:nvPr/>
        </p:nvSpPr>
        <p:spPr bwMode="auto">
          <a:xfrm>
            <a:off x="1500166" y="4714884"/>
            <a:ext cx="5500726" cy="571504"/>
          </a:xfrm>
          <a:prstGeom prst="rect">
            <a:avLst/>
          </a:prstGeom>
          <a:solidFill>
            <a:srgbClr val="99CCFF"/>
          </a:solidFill>
          <a:ln w="28575" algn="ctr">
            <a:solidFill>
              <a:schemeClr val="tx1"/>
            </a:solidFill>
            <a:round/>
            <a:headEnd/>
            <a:tailEnd/>
          </a:ln>
          <a:effectLst/>
        </p:spPr>
        <p:txBody>
          <a:bodyPr wrap="none" anchor="ctr"/>
          <a:lstStyle/>
          <a:p>
            <a:pPr marL="342900" indent="-342900"/>
            <a:r>
              <a:rPr lang="es-ES_tradnl" b="1" dirty="0" smtClean="0"/>
              <a:t>5. Revestimiento refractario de Tundish y Cuchara</a:t>
            </a:r>
            <a:endParaRPr lang="es-ES" b="1" dirty="0" smtClean="0"/>
          </a:p>
        </p:txBody>
      </p:sp>
      <p:sp>
        <p:nvSpPr>
          <p:cNvPr id="17" name="Text Box 5"/>
          <p:cNvSpPr txBox="1">
            <a:spLocks noChangeArrowheads="1"/>
          </p:cNvSpPr>
          <p:nvPr/>
        </p:nvSpPr>
        <p:spPr bwMode="auto">
          <a:xfrm>
            <a:off x="1857356" y="5572140"/>
            <a:ext cx="6643734" cy="571504"/>
          </a:xfrm>
          <a:prstGeom prst="rect">
            <a:avLst/>
          </a:prstGeom>
          <a:solidFill>
            <a:srgbClr val="99CCFF"/>
          </a:solidFill>
          <a:ln w="28575" algn="ctr">
            <a:solidFill>
              <a:schemeClr val="tx1"/>
            </a:solidFill>
            <a:round/>
            <a:headEnd/>
            <a:tailEnd/>
          </a:ln>
          <a:effectLst/>
        </p:spPr>
        <p:txBody>
          <a:bodyPr wrap="none" anchor="ctr"/>
          <a:lstStyle/>
          <a:p>
            <a:pPr marL="342900" indent="-342900"/>
            <a:r>
              <a:rPr lang="es-ES_tradnl" b="1" dirty="0" smtClean="0"/>
              <a:t>6. Diseño de un nuevo inhibidor de Turbulencia acorde al Tundish</a:t>
            </a:r>
            <a:endParaRPr lang="es-ES"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ox(i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ox(i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ox(i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ox(i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pic>
        <p:nvPicPr>
          <p:cNvPr id="11" name="10 Imagen"/>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sp>
        <p:nvSpPr>
          <p:cNvPr id="5" name="Rectangle 2"/>
          <p:cNvSpPr>
            <a:spLocks noGrp="1" noChangeArrowheads="1"/>
          </p:cNvSpPr>
          <p:nvPr>
            <p:ph type="title"/>
          </p:nvPr>
        </p:nvSpPr>
        <p:spPr>
          <a:xfrm>
            <a:off x="142844" y="157122"/>
            <a:ext cx="8358246" cy="485796"/>
          </a:xfrm>
        </p:spPr>
        <p:txBody>
          <a:bodyPr>
            <a:noAutofit/>
          </a:bodyPr>
          <a:lstStyle/>
          <a:p>
            <a:r>
              <a:rPr lang="es-ES_tradnl" sz="3200" dirty="0" smtClean="0">
                <a:latin typeface="Britannic Bold" pitchFamily="34" charset="0"/>
              </a:rPr>
              <a:t>C o n c l u s i o n e s</a:t>
            </a:r>
            <a:endParaRPr lang="es-ES" sz="3200" dirty="0">
              <a:latin typeface="Britannic Bold" pitchFamily="34" charset="0"/>
            </a:endParaRPr>
          </a:p>
        </p:txBody>
      </p:sp>
      <p:sp>
        <p:nvSpPr>
          <p:cNvPr id="6" name="Text Box 85"/>
          <p:cNvSpPr txBox="1">
            <a:spLocks noChangeArrowheads="1"/>
          </p:cNvSpPr>
          <p:nvPr/>
        </p:nvSpPr>
        <p:spPr bwMode="auto">
          <a:xfrm>
            <a:off x="142844" y="986837"/>
            <a:ext cx="8858312" cy="584775"/>
          </a:xfrm>
          <a:prstGeom prst="rect">
            <a:avLst/>
          </a:prstGeom>
          <a:solidFill>
            <a:srgbClr val="003366"/>
          </a:solidFill>
          <a:ln w="28575" algn="ctr">
            <a:solidFill>
              <a:schemeClr val="tx1"/>
            </a:solidFill>
            <a:miter lim="800000"/>
            <a:headEnd/>
            <a:tailEnd/>
          </a:ln>
          <a:effectLst/>
        </p:spPr>
        <p:txBody>
          <a:bodyPr wrap="square">
            <a:spAutoFit/>
          </a:bodyPr>
          <a:lstStyle/>
          <a:p>
            <a:pPr lvl="0" algn="just"/>
            <a:r>
              <a:rPr lang="es-EC" sz="1600" dirty="0" smtClean="0">
                <a:solidFill>
                  <a:schemeClr val="bg1"/>
                </a:solidFill>
              </a:rPr>
              <a:t>La Ruta de la Calidad proporciona  bases para la aplicación y gestión eficaz de actividades orientadas a resolver los problemas relacionados con la inestabilidad de un proceso.</a:t>
            </a:r>
          </a:p>
        </p:txBody>
      </p:sp>
      <p:sp>
        <p:nvSpPr>
          <p:cNvPr id="7" name="Text Box 85"/>
          <p:cNvSpPr txBox="1">
            <a:spLocks noChangeArrowheads="1"/>
          </p:cNvSpPr>
          <p:nvPr/>
        </p:nvSpPr>
        <p:spPr bwMode="auto">
          <a:xfrm>
            <a:off x="71406" y="2097937"/>
            <a:ext cx="8858312" cy="830997"/>
          </a:xfrm>
          <a:prstGeom prst="rect">
            <a:avLst/>
          </a:prstGeom>
          <a:solidFill>
            <a:srgbClr val="003366"/>
          </a:solidFill>
          <a:ln w="28575" algn="ctr">
            <a:solidFill>
              <a:schemeClr val="tx1"/>
            </a:solidFill>
            <a:miter lim="800000"/>
            <a:headEnd/>
            <a:tailEnd/>
          </a:ln>
          <a:effectLst/>
        </p:spPr>
        <p:txBody>
          <a:bodyPr wrap="square">
            <a:spAutoFit/>
          </a:bodyPr>
          <a:lstStyle/>
          <a:p>
            <a:pPr algn="just"/>
            <a:r>
              <a:rPr lang="es-EC" sz="1600" dirty="0" smtClean="0">
                <a:solidFill>
                  <a:schemeClr val="bg1"/>
                </a:solidFill>
              </a:rPr>
              <a:t>La ruta de la Calidad aplicada en el proceso de calentamiento de acero líquido en Tundish en la empresa ADELCA reflejó una metodología para la mejora continua, siendo un proceso reiterativo de cada ciclo, metodología para “hacer girar” Ciclo de Deming (Planear, Hacer, Verificar y Actuar).</a:t>
            </a:r>
          </a:p>
        </p:txBody>
      </p:sp>
      <p:sp>
        <p:nvSpPr>
          <p:cNvPr id="9" name="Text Box 85"/>
          <p:cNvSpPr txBox="1">
            <a:spLocks noChangeArrowheads="1"/>
          </p:cNvSpPr>
          <p:nvPr/>
        </p:nvSpPr>
        <p:spPr bwMode="auto">
          <a:xfrm>
            <a:off x="142844" y="3500438"/>
            <a:ext cx="8858312" cy="830997"/>
          </a:xfrm>
          <a:prstGeom prst="rect">
            <a:avLst/>
          </a:prstGeom>
          <a:solidFill>
            <a:srgbClr val="003366"/>
          </a:solidFill>
          <a:ln w="28575" algn="ctr">
            <a:solidFill>
              <a:schemeClr val="tx1"/>
            </a:solidFill>
            <a:miter lim="800000"/>
            <a:headEnd/>
            <a:tailEnd/>
          </a:ln>
          <a:effectLst/>
        </p:spPr>
        <p:txBody>
          <a:bodyPr wrap="square">
            <a:spAutoFit/>
          </a:bodyPr>
          <a:lstStyle/>
          <a:p>
            <a:pPr lvl="0" algn="just"/>
            <a:r>
              <a:rPr lang="es-EC" sz="1600" dirty="0" smtClean="0">
                <a:solidFill>
                  <a:schemeClr val="bg1"/>
                </a:solidFill>
              </a:rPr>
              <a:t>Para lograr el mejoramiento del proceso de calentamiento de acero líquido, varias herramientas de la Gestión de la calidad fueron aplicadas ya que permitieron diagnosticar adecuadamente el proceso productivo, analizar las principales causas que generan su problema de variabilidad</a:t>
            </a:r>
            <a:endParaRPr lang="es-EC" sz="1600" dirty="0">
              <a:solidFill>
                <a:schemeClr val="bg1"/>
              </a:solidFill>
            </a:endParaRPr>
          </a:p>
        </p:txBody>
      </p:sp>
      <p:sp>
        <p:nvSpPr>
          <p:cNvPr id="10" name="Text Box 85"/>
          <p:cNvSpPr txBox="1">
            <a:spLocks noChangeArrowheads="1"/>
          </p:cNvSpPr>
          <p:nvPr/>
        </p:nvSpPr>
        <p:spPr bwMode="auto">
          <a:xfrm>
            <a:off x="142844" y="5066426"/>
            <a:ext cx="8858312" cy="1077218"/>
          </a:xfrm>
          <a:prstGeom prst="rect">
            <a:avLst/>
          </a:prstGeom>
          <a:solidFill>
            <a:srgbClr val="003366"/>
          </a:solidFill>
          <a:ln w="28575" algn="ctr">
            <a:solidFill>
              <a:schemeClr val="tx1"/>
            </a:solidFill>
            <a:miter lim="800000"/>
            <a:headEnd/>
            <a:tailEnd/>
          </a:ln>
          <a:effectLst/>
        </p:spPr>
        <p:txBody>
          <a:bodyPr wrap="square">
            <a:spAutoFit/>
          </a:bodyPr>
          <a:lstStyle/>
          <a:p>
            <a:pPr lvl="0" algn="just"/>
            <a:r>
              <a:rPr lang="es-EC" sz="1600" dirty="0" smtClean="0">
                <a:solidFill>
                  <a:schemeClr val="bg1"/>
                </a:solidFill>
              </a:rPr>
              <a:t>Acciones como: calibración de equipos, la operatividad de los calentadores, establecer una fórmula básica para el cálculo de temperatura, adquirir un nuevo calentador de cuchara, plan de mantenimiento preventivo han permitido reducir la variabilidad de la temperatura de acero líquido en Tundish, conservar el equipo; reafirmar las obligaciones del personal de colada continua.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sp>
        <p:nvSpPr>
          <p:cNvPr id="5" name="Rectangle 2"/>
          <p:cNvSpPr>
            <a:spLocks noGrp="1" noChangeArrowheads="1"/>
          </p:cNvSpPr>
          <p:nvPr>
            <p:ph type="title"/>
          </p:nvPr>
        </p:nvSpPr>
        <p:spPr>
          <a:xfrm>
            <a:off x="142844" y="157122"/>
            <a:ext cx="8358246" cy="485796"/>
          </a:xfrm>
        </p:spPr>
        <p:txBody>
          <a:bodyPr>
            <a:noAutofit/>
          </a:bodyPr>
          <a:lstStyle/>
          <a:p>
            <a:r>
              <a:rPr lang="es-ES_tradnl" sz="3200" dirty="0" smtClean="0">
                <a:latin typeface="Britannic Bold" pitchFamily="34" charset="0"/>
              </a:rPr>
              <a:t>C o n c l u s i o n e s</a:t>
            </a:r>
            <a:endParaRPr lang="es-ES" sz="3200" dirty="0">
              <a:latin typeface="Britannic Bold" pitchFamily="34" charset="0"/>
            </a:endParaRPr>
          </a:p>
        </p:txBody>
      </p:sp>
      <p:sp>
        <p:nvSpPr>
          <p:cNvPr id="6" name="Text Box 85"/>
          <p:cNvSpPr txBox="1">
            <a:spLocks noChangeArrowheads="1"/>
          </p:cNvSpPr>
          <p:nvPr/>
        </p:nvSpPr>
        <p:spPr bwMode="auto">
          <a:xfrm>
            <a:off x="142844" y="4857760"/>
            <a:ext cx="8858312" cy="1077218"/>
          </a:xfrm>
          <a:prstGeom prst="rect">
            <a:avLst/>
          </a:prstGeom>
          <a:solidFill>
            <a:srgbClr val="003366"/>
          </a:solidFill>
          <a:ln w="28575" algn="ctr">
            <a:solidFill>
              <a:schemeClr val="tx1"/>
            </a:solidFill>
            <a:miter lim="800000"/>
            <a:headEnd/>
            <a:tailEnd/>
          </a:ln>
          <a:effectLst/>
        </p:spPr>
        <p:txBody>
          <a:bodyPr wrap="square">
            <a:spAutoFit/>
          </a:bodyPr>
          <a:lstStyle/>
          <a:p>
            <a:pPr lvl="0" algn="just"/>
            <a:r>
              <a:rPr lang="es-EC" sz="1600" dirty="0" smtClean="0">
                <a:solidFill>
                  <a:schemeClr val="bg1"/>
                </a:solidFill>
              </a:rPr>
              <a:t>Un proceso de mejora continua debe contar con la decisión y el apoyo humano, material y financiero por parte de los directivos de la organización, quienes deben estar consientes de la inversión que debe realizarse para mitigar sus principales problemas tanto en el aspecto económico, tiempo de asignación y capacitación del personal, para mejorar continuamente.</a:t>
            </a:r>
            <a:endParaRPr lang="es-EC" sz="1600" dirty="0">
              <a:solidFill>
                <a:schemeClr val="bg1"/>
              </a:solidFill>
            </a:endParaRPr>
          </a:p>
        </p:txBody>
      </p:sp>
      <p:sp>
        <p:nvSpPr>
          <p:cNvPr id="10" name="Text Box 85"/>
          <p:cNvSpPr txBox="1">
            <a:spLocks noChangeArrowheads="1"/>
          </p:cNvSpPr>
          <p:nvPr/>
        </p:nvSpPr>
        <p:spPr bwMode="auto">
          <a:xfrm>
            <a:off x="142844" y="3714752"/>
            <a:ext cx="8858312" cy="830997"/>
          </a:xfrm>
          <a:prstGeom prst="rect">
            <a:avLst/>
          </a:prstGeom>
          <a:solidFill>
            <a:srgbClr val="003366"/>
          </a:solidFill>
          <a:ln w="28575" algn="ctr">
            <a:solidFill>
              <a:schemeClr val="tx1"/>
            </a:solidFill>
            <a:miter lim="800000"/>
            <a:headEnd/>
            <a:tailEnd/>
          </a:ln>
          <a:effectLst/>
        </p:spPr>
        <p:txBody>
          <a:bodyPr wrap="square">
            <a:spAutoFit/>
          </a:bodyPr>
          <a:lstStyle/>
          <a:p>
            <a:pPr lvl="0" algn="just"/>
            <a:r>
              <a:rPr lang="es-EC" sz="1600" dirty="0" smtClean="0">
                <a:solidFill>
                  <a:schemeClr val="bg1"/>
                </a:solidFill>
              </a:rPr>
              <a:t>Una vez que una empresa se embarca en la mejora continua, nunca podrá permanecer estática, o considerar que ha alcanzado la cima en lo que a los logros en la calidad se refiere, seguirá generando nuevos proyectos para trabajar.</a:t>
            </a:r>
            <a:endParaRPr lang="es-EC" sz="1600" dirty="0">
              <a:solidFill>
                <a:schemeClr val="bg1"/>
              </a:solidFill>
            </a:endParaRPr>
          </a:p>
        </p:txBody>
      </p:sp>
      <p:sp>
        <p:nvSpPr>
          <p:cNvPr id="11" name="Text Box 85"/>
          <p:cNvSpPr txBox="1">
            <a:spLocks noChangeArrowheads="1"/>
          </p:cNvSpPr>
          <p:nvPr/>
        </p:nvSpPr>
        <p:spPr bwMode="auto">
          <a:xfrm>
            <a:off x="142844" y="1142984"/>
            <a:ext cx="8858312" cy="830997"/>
          </a:xfrm>
          <a:prstGeom prst="rect">
            <a:avLst/>
          </a:prstGeom>
          <a:solidFill>
            <a:srgbClr val="003366"/>
          </a:solidFill>
          <a:ln w="28575" algn="ctr">
            <a:solidFill>
              <a:schemeClr val="tx1"/>
            </a:solidFill>
            <a:miter lim="800000"/>
            <a:headEnd/>
            <a:tailEnd/>
          </a:ln>
          <a:effectLst/>
        </p:spPr>
        <p:txBody>
          <a:bodyPr wrap="square">
            <a:spAutoFit/>
          </a:bodyPr>
          <a:lstStyle/>
          <a:p>
            <a:r>
              <a:rPr lang="es-EC" sz="1600" dirty="0" smtClean="0">
                <a:solidFill>
                  <a:schemeClr val="bg1"/>
                </a:solidFill>
              </a:rPr>
              <a:t>Al reducir la variabilidad se logró que la temperatura de acero líquido en Tundish esté dentro de los límites de control lo que garantizó que el sistema automatizado de enfriamiento, extraiga el calor uniformemente a lo largo del lingote y se eviten la formación de defectos internos</a:t>
            </a:r>
          </a:p>
        </p:txBody>
      </p:sp>
      <p:sp>
        <p:nvSpPr>
          <p:cNvPr id="12" name="Text Box 85"/>
          <p:cNvSpPr txBox="1">
            <a:spLocks noChangeArrowheads="1"/>
          </p:cNvSpPr>
          <p:nvPr/>
        </p:nvSpPr>
        <p:spPr bwMode="auto">
          <a:xfrm>
            <a:off x="142844" y="2285992"/>
            <a:ext cx="8858312" cy="1077218"/>
          </a:xfrm>
          <a:prstGeom prst="rect">
            <a:avLst/>
          </a:prstGeom>
          <a:solidFill>
            <a:srgbClr val="003366"/>
          </a:solidFill>
          <a:ln w="28575" algn="ctr">
            <a:solidFill>
              <a:schemeClr val="tx1"/>
            </a:solidFill>
            <a:miter lim="800000"/>
            <a:headEnd/>
            <a:tailEnd/>
          </a:ln>
          <a:effectLst/>
        </p:spPr>
        <p:txBody>
          <a:bodyPr wrap="square">
            <a:spAutoFit/>
          </a:bodyPr>
          <a:lstStyle/>
          <a:p>
            <a:pPr lvl="0"/>
            <a:r>
              <a:rPr lang="es-EC" sz="1600" dirty="0" smtClean="0">
                <a:solidFill>
                  <a:schemeClr val="bg1"/>
                </a:solidFill>
              </a:rPr>
              <a:t>El recurso humano de ACERIA DEL ECUADOR C.A. ADELCA, ofreció la apertura y se habituaron a una cultura de trabajo en equipo, creando un ambiente de confianza para la estandarización de las mejoras obtenidas.  La Capacitación y comunicación fomentan una Cultura de Trabajo que es la parte más importante en cualquier proceso de mejora</a:t>
            </a:r>
            <a:endParaRPr lang="es-EC" sz="1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heckerboard(across)">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sp>
        <p:nvSpPr>
          <p:cNvPr id="5" name="Rectangle 2"/>
          <p:cNvSpPr>
            <a:spLocks noGrp="1" noChangeArrowheads="1"/>
          </p:cNvSpPr>
          <p:nvPr>
            <p:ph type="title"/>
          </p:nvPr>
        </p:nvSpPr>
        <p:spPr>
          <a:xfrm>
            <a:off x="285720" y="285728"/>
            <a:ext cx="5715040" cy="485796"/>
          </a:xfrm>
        </p:spPr>
        <p:txBody>
          <a:bodyPr>
            <a:noAutofit/>
          </a:bodyPr>
          <a:lstStyle/>
          <a:p>
            <a:r>
              <a:rPr lang="es-ES_tradnl" sz="3200" dirty="0" smtClean="0">
                <a:latin typeface="Britannic Bold" pitchFamily="34" charset="0"/>
              </a:rPr>
              <a:t>R e c o m e n d a c i o n e s</a:t>
            </a:r>
            <a:endParaRPr lang="es-ES" sz="3200" dirty="0">
              <a:latin typeface="Britannic Bold" pitchFamily="34" charset="0"/>
            </a:endParaRPr>
          </a:p>
        </p:txBody>
      </p:sp>
      <p:sp>
        <p:nvSpPr>
          <p:cNvPr id="9" name="Text Box 85"/>
          <p:cNvSpPr txBox="1">
            <a:spLocks noChangeArrowheads="1"/>
          </p:cNvSpPr>
          <p:nvPr/>
        </p:nvSpPr>
        <p:spPr bwMode="auto">
          <a:xfrm>
            <a:off x="142844" y="1415465"/>
            <a:ext cx="8858312" cy="584775"/>
          </a:xfrm>
          <a:prstGeom prst="rect">
            <a:avLst/>
          </a:prstGeom>
          <a:solidFill>
            <a:srgbClr val="99CCFF"/>
          </a:solidFill>
          <a:ln w="28575" algn="ctr">
            <a:solidFill>
              <a:schemeClr val="tx1"/>
            </a:solidFill>
            <a:miter lim="800000"/>
            <a:headEnd/>
            <a:tailEnd/>
          </a:ln>
          <a:effectLst/>
        </p:spPr>
        <p:txBody>
          <a:bodyPr wrap="square">
            <a:spAutoFit/>
          </a:bodyPr>
          <a:lstStyle/>
          <a:p>
            <a:r>
              <a:rPr lang="es-EC" sz="1600" dirty="0" smtClean="0"/>
              <a:t>C</a:t>
            </a:r>
            <a:r>
              <a:rPr lang="es-EC" sz="1600" dirty="0" smtClean="0"/>
              <a:t>oncientizar </a:t>
            </a:r>
            <a:r>
              <a:rPr lang="es-EC" sz="1600" dirty="0" smtClean="0"/>
              <a:t>al personal de la empresa sobre la toma de tiempos para que los datos recopilados reflejen la realidad del proceso productivo y así generar un diagnóstico adecuado y veraz.</a:t>
            </a:r>
            <a:endParaRPr lang="es-EC" sz="1600" dirty="0" smtClean="0"/>
          </a:p>
        </p:txBody>
      </p:sp>
      <p:sp>
        <p:nvSpPr>
          <p:cNvPr id="6" name="Text Box 85"/>
          <p:cNvSpPr txBox="1">
            <a:spLocks noChangeArrowheads="1"/>
          </p:cNvSpPr>
          <p:nvPr/>
        </p:nvSpPr>
        <p:spPr bwMode="auto">
          <a:xfrm>
            <a:off x="142844" y="2500306"/>
            <a:ext cx="8858312" cy="584775"/>
          </a:xfrm>
          <a:prstGeom prst="rect">
            <a:avLst/>
          </a:prstGeom>
          <a:solidFill>
            <a:srgbClr val="99CCFF"/>
          </a:solidFill>
          <a:ln w="28575" algn="ctr">
            <a:solidFill>
              <a:schemeClr val="tx1"/>
            </a:solidFill>
            <a:miter lim="800000"/>
            <a:headEnd/>
            <a:tailEnd/>
          </a:ln>
          <a:effectLst/>
        </p:spPr>
        <p:txBody>
          <a:bodyPr wrap="square">
            <a:spAutoFit/>
          </a:bodyPr>
          <a:lstStyle/>
          <a:p>
            <a:pPr lvl="0"/>
            <a:r>
              <a:rPr lang="es-EC" sz="1600" dirty="0" smtClean="0"/>
              <a:t>A</a:t>
            </a:r>
            <a:r>
              <a:rPr lang="es-EC" sz="1600" dirty="0" smtClean="0"/>
              <a:t>mplia </a:t>
            </a:r>
            <a:r>
              <a:rPr lang="es-EC" sz="1600" dirty="0" smtClean="0"/>
              <a:t>difusión del apoyo que la alta gerencia está dando en la implementación </a:t>
            </a:r>
            <a:r>
              <a:rPr lang="es-EC" sz="1600" dirty="0" smtClean="0"/>
              <a:t>y </a:t>
            </a:r>
            <a:r>
              <a:rPr lang="es-EC" sz="1600" dirty="0" smtClean="0"/>
              <a:t>hacer notar que se trata de un cambio permanente de proceso y de cultura de trabajo.</a:t>
            </a:r>
            <a:endParaRPr lang="es-EC" sz="1600" dirty="0"/>
          </a:p>
        </p:txBody>
      </p:sp>
      <p:sp>
        <p:nvSpPr>
          <p:cNvPr id="7" name="Text Box 85"/>
          <p:cNvSpPr txBox="1">
            <a:spLocks noChangeArrowheads="1"/>
          </p:cNvSpPr>
          <p:nvPr/>
        </p:nvSpPr>
        <p:spPr bwMode="auto">
          <a:xfrm>
            <a:off x="142844" y="3487167"/>
            <a:ext cx="8858312" cy="584775"/>
          </a:xfrm>
          <a:prstGeom prst="rect">
            <a:avLst/>
          </a:prstGeom>
          <a:solidFill>
            <a:srgbClr val="99CCFF"/>
          </a:solidFill>
          <a:ln w="28575" algn="ctr">
            <a:solidFill>
              <a:schemeClr val="tx1"/>
            </a:solidFill>
            <a:miter lim="800000"/>
            <a:headEnd/>
            <a:tailEnd/>
          </a:ln>
          <a:effectLst/>
        </p:spPr>
        <p:txBody>
          <a:bodyPr wrap="square">
            <a:spAutoFit/>
          </a:bodyPr>
          <a:lstStyle/>
          <a:p>
            <a:pPr lvl="0"/>
            <a:r>
              <a:rPr lang="es-EC" sz="1600" dirty="0" smtClean="0"/>
              <a:t>Buscar siempre el apoyo del personal operativo y técnicos quienes conocen perfectamente los procesos que llevan a cabo y son los que ofrecen ideas y soluciones para mejorarlos.</a:t>
            </a:r>
            <a:endParaRPr lang="es-EC" sz="1600" dirty="0"/>
          </a:p>
        </p:txBody>
      </p:sp>
      <p:sp>
        <p:nvSpPr>
          <p:cNvPr id="8" name="Text Box 85"/>
          <p:cNvSpPr txBox="1">
            <a:spLocks noChangeArrowheads="1"/>
          </p:cNvSpPr>
          <p:nvPr/>
        </p:nvSpPr>
        <p:spPr bwMode="auto">
          <a:xfrm>
            <a:off x="142844" y="4558737"/>
            <a:ext cx="8858312" cy="584775"/>
          </a:xfrm>
          <a:prstGeom prst="rect">
            <a:avLst/>
          </a:prstGeom>
          <a:solidFill>
            <a:srgbClr val="99CCFF"/>
          </a:solidFill>
          <a:ln w="28575" algn="ctr">
            <a:solidFill>
              <a:schemeClr val="tx1"/>
            </a:solidFill>
            <a:miter lim="800000"/>
            <a:headEnd/>
            <a:tailEnd/>
          </a:ln>
          <a:effectLst/>
        </p:spPr>
        <p:txBody>
          <a:bodyPr wrap="square">
            <a:spAutoFit/>
          </a:bodyPr>
          <a:lstStyle/>
          <a:p>
            <a:pPr lvl="0"/>
            <a:r>
              <a:rPr lang="es-EC" sz="1600" dirty="0" smtClean="0"/>
              <a:t>Efectuar cumplidamente las reuniones establecidas llevando el acta de respaldo, para verificar los seguimientos y conocer oportunamente los retrasos que existieren</a:t>
            </a:r>
            <a:r>
              <a:rPr lang="es-EC" sz="1600" dirty="0" smtClean="0"/>
              <a:t>.</a:t>
            </a:r>
            <a:endParaRPr lang="es-EC" sz="1600" dirty="0"/>
          </a:p>
        </p:txBody>
      </p:sp>
      <p:sp>
        <p:nvSpPr>
          <p:cNvPr id="11" name="Text Box 85"/>
          <p:cNvSpPr txBox="1">
            <a:spLocks noChangeArrowheads="1"/>
          </p:cNvSpPr>
          <p:nvPr/>
        </p:nvSpPr>
        <p:spPr bwMode="auto">
          <a:xfrm>
            <a:off x="142844" y="5572140"/>
            <a:ext cx="8858312" cy="830997"/>
          </a:xfrm>
          <a:prstGeom prst="rect">
            <a:avLst/>
          </a:prstGeom>
          <a:solidFill>
            <a:srgbClr val="99CCFF"/>
          </a:solidFill>
          <a:ln w="28575" algn="ctr">
            <a:solidFill>
              <a:schemeClr val="tx1"/>
            </a:solidFill>
            <a:miter lim="800000"/>
            <a:headEnd/>
            <a:tailEnd/>
          </a:ln>
          <a:effectLst/>
        </p:spPr>
        <p:txBody>
          <a:bodyPr wrap="square">
            <a:spAutoFit/>
          </a:bodyPr>
          <a:lstStyle/>
          <a:p>
            <a:r>
              <a:rPr lang="es-EC" sz="1600" dirty="0" smtClean="0"/>
              <a:t>El grupo </a:t>
            </a:r>
            <a:r>
              <a:rPr lang="es-EC" sz="1600" dirty="0" smtClean="0"/>
              <a:t>de mejora, desde personal operativo, administrativo y a nivel de altos directivos, deben cumplir siempre las reglas y normas </a:t>
            </a:r>
            <a:r>
              <a:rPr lang="es-EC" sz="1600" dirty="0" smtClean="0"/>
              <a:t>para </a:t>
            </a:r>
            <a:r>
              <a:rPr lang="es-EC" sz="1600" dirty="0" smtClean="0"/>
              <a:t>que las actividades implementadas en la Ruta de la Calidad alcancen los objetivos establecidos y se mantengan a lo largo del tiempo</a:t>
            </a:r>
            <a:r>
              <a:rPr lang="es-EC" sz="1600" dirty="0" smtClean="0"/>
              <a:t>.</a:t>
            </a:r>
            <a:endParaRPr lang="es-EC" sz="16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animBg="1"/>
      <p:bldP spid="8"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www.dwr-reinforcing.com/image/palanquilla.jpg"/>
          <p:cNvPicPr>
            <a:picLocks noChangeAspect="1" noChangeArrowheads="1"/>
          </p:cNvPicPr>
          <p:nvPr/>
        </p:nvPicPr>
        <p:blipFill>
          <a:blip r:embed="rId3">
            <a:lum bright="40000" contrast="-54000"/>
          </a:blip>
          <a:srcRect/>
          <a:stretch>
            <a:fillRect/>
          </a:stretch>
        </p:blipFill>
        <p:spPr bwMode="auto">
          <a:xfrm>
            <a:off x="0" y="0"/>
            <a:ext cx="9144000" cy="6858000"/>
          </a:xfrm>
          <a:prstGeom prst="rect">
            <a:avLst/>
          </a:prstGeom>
          <a:noFill/>
        </p:spPr>
      </p:pic>
      <p:sp>
        <p:nvSpPr>
          <p:cNvPr id="108629" name="Text Box 85"/>
          <p:cNvSpPr txBox="1">
            <a:spLocks noChangeArrowheads="1"/>
          </p:cNvSpPr>
          <p:nvPr/>
        </p:nvSpPr>
        <p:spPr bwMode="auto">
          <a:xfrm>
            <a:off x="142845" y="2071678"/>
            <a:ext cx="3643337" cy="923330"/>
          </a:xfrm>
          <a:prstGeom prst="rect">
            <a:avLst/>
          </a:prstGeom>
          <a:solidFill>
            <a:srgbClr val="003366"/>
          </a:solidFill>
          <a:ln w="28575" algn="ctr">
            <a:solidFill>
              <a:schemeClr val="tx1"/>
            </a:solidFill>
            <a:miter lim="800000"/>
            <a:headEnd/>
            <a:tailEnd/>
          </a:ln>
          <a:effectLst/>
        </p:spPr>
        <p:txBody>
          <a:bodyPr wrap="square">
            <a:spAutoFit/>
          </a:bodyPr>
          <a:lstStyle/>
          <a:p>
            <a:pPr>
              <a:spcBef>
                <a:spcPct val="50000"/>
              </a:spcBef>
            </a:pPr>
            <a:r>
              <a:rPr lang="es-EC" b="1" dirty="0" smtClean="0">
                <a:solidFill>
                  <a:schemeClr val="bg1"/>
                </a:solidFill>
              </a:rPr>
              <a:t>Industria Siderúrgica fundada en 1963 por un grupo de empresarios ecuatorianos</a:t>
            </a:r>
            <a:r>
              <a:rPr lang="es-EC" dirty="0" smtClean="0">
                <a:solidFill>
                  <a:schemeClr val="bg1"/>
                </a:solidFill>
              </a:rPr>
              <a:t>.</a:t>
            </a:r>
            <a:endParaRPr lang="es-ES" dirty="0">
              <a:solidFill>
                <a:schemeClr val="bg1"/>
              </a:solidFill>
            </a:endParaRPr>
          </a:p>
        </p:txBody>
      </p:sp>
      <p:sp>
        <p:nvSpPr>
          <p:cNvPr id="108637" name="Text Box 93"/>
          <p:cNvSpPr txBox="1">
            <a:spLocks noChangeArrowheads="1"/>
          </p:cNvSpPr>
          <p:nvPr/>
        </p:nvSpPr>
        <p:spPr bwMode="auto">
          <a:xfrm>
            <a:off x="142844" y="71414"/>
            <a:ext cx="8286808" cy="1061829"/>
          </a:xfrm>
          <a:prstGeom prst="rect">
            <a:avLst/>
          </a:prstGeom>
          <a:noFill/>
          <a:ln w="25400" algn="ctr">
            <a:noFill/>
            <a:miter lim="800000"/>
            <a:headEnd/>
            <a:tailEnd/>
          </a:ln>
          <a:effectLst/>
        </p:spPr>
        <p:txBody>
          <a:bodyPr wrap="square">
            <a:spAutoFit/>
          </a:bodyPr>
          <a:lstStyle/>
          <a:p>
            <a:pPr>
              <a:spcBef>
                <a:spcPct val="50000"/>
              </a:spcBef>
            </a:pPr>
            <a:r>
              <a:rPr lang="es-EC" sz="2100" b="1" dirty="0">
                <a:latin typeface="Bell MT" pitchFamily="18" charset="0"/>
              </a:rPr>
              <a:t>“Líderes en el reciclaje para la producción de acero, </a:t>
            </a:r>
            <a:r>
              <a:rPr lang="es-EC" sz="2100" b="1" dirty="0" smtClean="0">
                <a:latin typeface="Bell MT" pitchFamily="18" charset="0"/>
              </a:rPr>
              <a:t>excelencia </a:t>
            </a:r>
            <a:r>
              <a:rPr lang="es-EC" sz="2100" b="1" dirty="0">
                <a:latin typeface="Bell MT" pitchFamily="18" charset="0"/>
              </a:rPr>
              <a:t>en el servicio, calidad, tecnología, sistemas de gestión, recursos humanos, seguridad industrial, protección ambiental y responsabilidad social</a:t>
            </a:r>
            <a:r>
              <a:rPr lang="es-EC" sz="2100" b="1" dirty="0" smtClean="0">
                <a:latin typeface="Bell MT" pitchFamily="18" charset="0"/>
              </a:rPr>
              <a:t>”</a:t>
            </a:r>
            <a:endParaRPr lang="es-ES" sz="2100" b="1" dirty="0">
              <a:latin typeface="Bell MT" pitchFamily="18" charset="0"/>
            </a:endParaRPr>
          </a:p>
        </p:txBody>
      </p:sp>
      <p:sp>
        <p:nvSpPr>
          <p:cNvPr id="108645" name="Text Box 101"/>
          <p:cNvSpPr txBox="1">
            <a:spLocks noChangeArrowheads="1"/>
          </p:cNvSpPr>
          <p:nvPr/>
        </p:nvSpPr>
        <p:spPr bwMode="auto">
          <a:xfrm>
            <a:off x="142876" y="4286256"/>
            <a:ext cx="3643306" cy="646331"/>
          </a:xfrm>
          <a:prstGeom prst="rect">
            <a:avLst/>
          </a:prstGeom>
          <a:solidFill>
            <a:srgbClr val="003366"/>
          </a:solidFill>
          <a:ln w="28575" algn="ctr">
            <a:solidFill>
              <a:schemeClr val="tx1"/>
            </a:solidFill>
            <a:miter lim="800000"/>
            <a:headEnd/>
            <a:tailEnd/>
          </a:ln>
          <a:effectLst/>
        </p:spPr>
        <p:txBody>
          <a:bodyPr wrap="square">
            <a:spAutoFit/>
          </a:bodyPr>
          <a:lstStyle/>
          <a:p>
            <a:pPr>
              <a:spcBef>
                <a:spcPct val="50000"/>
              </a:spcBef>
            </a:pPr>
            <a:r>
              <a:rPr lang="es-EC" b="1" dirty="0" smtClean="0">
                <a:solidFill>
                  <a:schemeClr val="bg1"/>
                </a:solidFill>
              </a:rPr>
              <a:t>Planta ubicada km 1 ½ vía Aloag Sto Domingo. </a:t>
            </a:r>
            <a:endParaRPr lang="es-ES" b="1" dirty="0" smtClean="0">
              <a:solidFill>
                <a:schemeClr val="bg1"/>
              </a:solidFill>
            </a:endParaRPr>
          </a:p>
        </p:txBody>
      </p:sp>
      <p:sp>
        <p:nvSpPr>
          <p:cNvPr id="108646" name="Text Box 102"/>
          <p:cNvSpPr txBox="1">
            <a:spLocks noChangeArrowheads="1"/>
          </p:cNvSpPr>
          <p:nvPr/>
        </p:nvSpPr>
        <p:spPr bwMode="auto">
          <a:xfrm>
            <a:off x="2071670" y="6068817"/>
            <a:ext cx="6643734" cy="646331"/>
          </a:xfrm>
          <a:prstGeom prst="rect">
            <a:avLst/>
          </a:prstGeom>
          <a:solidFill>
            <a:srgbClr val="003366"/>
          </a:solidFill>
          <a:ln w="28575" algn="ctr">
            <a:solidFill>
              <a:schemeClr val="tx1"/>
            </a:solidFill>
            <a:miter lim="800000"/>
            <a:headEnd/>
            <a:tailEnd/>
          </a:ln>
          <a:effectLst/>
        </p:spPr>
        <p:txBody>
          <a:bodyPr wrap="square">
            <a:spAutoFit/>
          </a:bodyPr>
          <a:lstStyle/>
          <a:p>
            <a:pPr>
              <a:spcBef>
                <a:spcPct val="50000"/>
              </a:spcBef>
            </a:pPr>
            <a:r>
              <a:rPr lang="es-EC" b="1" dirty="0" smtClean="0">
                <a:solidFill>
                  <a:schemeClr val="bg1"/>
                </a:solidFill>
              </a:rPr>
              <a:t>Sistema de Gestión Integral, ISO 9001, ISO 14001 y OHSAS 18001, Sellos de Calidad INEN</a:t>
            </a:r>
            <a:endParaRPr lang="es-ES" b="1" dirty="0" smtClean="0">
              <a:solidFill>
                <a:schemeClr val="bg1"/>
              </a:solidFill>
            </a:endParaRPr>
          </a:p>
        </p:txBody>
      </p:sp>
      <p:sp>
        <p:nvSpPr>
          <p:cNvPr id="108649" name="Text Box 105"/>
          <p:cNvSpPr txBox="1">
            <a:spLocks noChangeArrowheads="1"/>
          </p:cNvSpPr>
          <p:nvPr/>
        </p:nvSpPr>
        <p:spPr bwMode="auto">
          <a:xfrm>
            <a:off x="1214414" y="5572140"/>
            <a:ext cx="7715304" cy="369332"/>
          </a:xfrm>
          <a:prstGeom prst="rect">
            <a:avLst/>
          </a:prstGeom>
          <a:solidFill>
            <a:srgbClr val="003366"/>
          </a:solidFill>
          <a:ln w="28575" algn="ctr">
            <a:solidFill>
              <a:schemeClr val="tx1"/>
            </a:solidFill>
            <a:miter lim="800000"/>
            <a:headEnd/>
            <a:tailEnd/>
          </a:ln>
          <a:effectLst/>
        </p:spPr>
        <p:txBody>
          <a:bodyPr wrap="square">
            <a:spAutoFit/>
          </a:bodyPr>
          <a:lstStyle/>
          <a:p>
            <a:pPr>
              <a:spcBef>
                <a:spcPct val="50000"/>
              </a:spcBef>
            </a:pPr>
            <a:r>
              <a:rPr lang="es-EC" b="1" dirty="0" smtClean="0">
                <a:solidFill>
                  <a:schemeClr val="bg1"/>
                </a:solidFill>
              </a:rPr>
              <a:t>Fabricación de palanquilla, la tecnología de HEA, Cliente Interno y Externo</a:t>
            </a:r>
            <a:endParaRPr lang="es-ES" b="1" dirty="0" smtClean="0">
              <a:solidFill>
                <a:schemeClr val="bg1"/>
              </a:solidFill>
            </a:endParaRPr>
          </a:p>
        </p:txBody>
      </p:sp>
      <p:sp>
        <p:nvSpPr>
          <p:cNvPr id="108655" name="Text Box 111"/>
          <p:cNvSpPr txBox="1">
            <a:spLocks noChangeArrowheads="1"/>
          </p:cNvSpPr>
          <p:nvPr/>
        </p:nvSpPr>
        <p:spPr bwMode="auto">
          <a:xfrm>
            <a:off x="142844" y="3214686"/>
            <a:ext cx="3643338" cy="923330"/>
          </a:xfrm>
          <a:prstGeom prst="rect">
            <a:avLst/>
          </a:prstGeom>
          <a:solidFill>
            <a:srgbClr val="003366"/>
          </a:solidFill>
          <a:ln w="28575" algn="ctr">
            <a:solidFill>
              <a:schemeClr val="tx1"/>
            </a:solidFill>
            <a:miter lim="800000"/>
            <a:headEnd/>
            <a:tailEnd/>
          </a:ln>
          <a:effectLst/>
        </p:spPr>
        <p:txBody>
          <a:bodyPr wrap="square">
            <a:spAutoFit/>
          </a:bodyPr>
          <a:lstStyle/>
          <a:p>
            <a:pPr>
              <a:spcBef>
                <a:spcPct val="50000"/>
              </a:spcBef>
            </a:pPr>
            <a:r>
              <a:rPr lang="es-EC" b="1" dirty="0" smtClean="0">
                <a:solidFill>
                  <a:schemeClr val="bg1"/>
                </a:solidFill>
              </a:rPr>
              <a:t>Dedicada a la fabricación y comercialización de productos de acero.</a:t>
            </a:r>
          </a:p>
        </p:txBody>
      </p:sp>
      <p:pic>
        <p:nvPicPr>
          <p:cNvPr id="16" name="15 Imagen"/>
          <p:cNvPicPr/>
          <p:nvPr/>
        </p:nvPicPr>
        <p:blipFill>
          <a:blip r:embed="rId4" cstate="print"/>
          <a:srcRect/>
          <a:stretch>
            <a:fillRect/>
          </a:stretch>
        </p:blipFill>
        <p:spPr bwMode="auto">
          <a:xfrm>
            <a:off x="357158" y="1214422"/>
            <a:ext cx="2857520" cy="785818"/>
          </a:xfrm>
          <a:prstGeom prst="rect">
            <a:avLst/>
          </a:prstGeom>
          <a:noFill/>
          <a:ln w="9525">
            <a:noFill/>
            <a:miter lim="800000"/>
            <a:headEnd/>
            <a:tailEnd/>
          </a:ln>
        </p:spPr>
      </p:pic>
      <p:sp>
        <p:nvSpPr>
          <p:cNvPr id="19" name="Text Box 101"/>
          <p:cNvSpPr txBox="1">
            <a:spLocks noChangeArrowheads="1"/>
          </p:cNvSpPr>
          <p:nvPr/>
        </p:nvSpPr>
        <p:spPr bwMode="auto">
          <a:xfrm>
            <a:off x="928662" y="5072074"/>
            <a:ext cx="6929486" cy="369332"/>
          </a:xfrm>
          <a:prstGeom prst="rect">
            <a:avLst/>
          </a:prstGeom>
          <a:solidFill>
            <a:srgbClr val="003366"/>
          </a:solidFill>
          <a:ln w="28575" algn="ctr">
            <a:solidFill>
              <a:schemeClr val="tx1"/>
            </a:solidFill>
            <a:miter lim="800000"/>
            <a:headEnd/>
            <a:tailEnd/>
          </a:ln>
          <a:effectLst/>
        </p:spPr>
        <p:txBody>
          <a:bodyPr wrap="square">
            <a:spAutoFit/>
          </a:bodyPr>
          <a:lstStyle/>
          <a:p>
            <a:pPr>
              <a:spcBef>
                <a:spcPct val="50000"/>
              </a:spcBef>
            </a:pPr>
            <a:r>
              <a:rPr lang="es-EC" b="1" dirty="0" smtClean="0">
                <a:solidFill>
                  <a:schemeClr val="bg1"/>
                </a:solidFill>
              </a:rPr>
              <a:t>Unidades de negocio: Fundición, Laminación , Trefilación y sucursales</a:t>
            </a:r>
            <a:endParaRPr lang="es-ES" b="1" dirty="0" smtClean="0">
              <a:solidFill>
                <a:schemeClr val="bg1"/>
              </a:solidFill>
            </a:endParaRPr>
          </a:p>
        </p:txBody>
      </p:sp>
      <p:pic>
        <p:nvPicPr>
          <p:cNvPr id="14" name="Adelca. Responsabilidad Social - YouTube2.wmv">
            <a:hlinkClick r:id="" action="ppaction://media"/>
          </p:cNvPr>
          <p:cNvPicPr>
            <a:picLocks noRot="1" noChangeAspect="1"/>
          </p:cNvPicPr>
          <p:nvPr>
            <a:videoFile r:link="rId1"/>
          </p:nvPr>
        </p:nvPicPr>
        <p:blipFill>
          <a:blip r:embed="rId5"/>
          <a:stretch>
            <a:fillRect/>
          </a:stretch>
        </p:blipFill>
        <p:spPr>
          <a:xfrm>
            <a:off x="4000496" y="1071546"/>
            <a:ext cx="4857784" cy="3786214"/>
          </a:xfrm>
          <a:prstGeom prst="rect">
            <a:avLst/>
          </a:prstGeom>
        </p:spPr>
      </p:pic>
      <p:pic>
        <p:nvPicPr>
          <p:cNvPr id="21" name="Imagen 47"/>
          <p:cNvPicPr>
            <a:picLocks noChangeAspect="1" noChangeArrowheads="1"/>
          </p:cNvPicPr>
          <p:nvPr/>
        </p:nvPicPr>
        <p:blipFill>
          <a:blip r:embed="rId6"/>
          <a:srcRect l="27583" t="31821" r="34288" b="26375"/>
          <a:stretch>
            <a:fillRect/>
          </a:stretch>
        </p:blipFill>
        <p:spPr bwMode="auto">
          <a:xfrm>
            <a:off x="4000496" y="1071546"/>
            <a:ext cx="4857784" cy="3786214"/>
          </a:xfrm>
          <a:prstGeom prst="rect">
            <a:avLst/>
          </a:prstGeom>
          <a:noFill/>
          <a:ln w="9525">
            <a:noFill/>
            <a:miter lim="800000"/>
            <a:headEnd/>
            <a:tailEnd/>
          </a:ln>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19" fill="hold"/>
                                        <p:tgtEl>
                                          <p:spTgt spid="14"/>
                                        </p:tgtEl>
                                      </p:cBhvr>
                                    </p:cmd>
                                  </p:childTnLst>
                                </p:cTn>
                              </p:par>
                              <p:par>
                                <p:cTn id="7" presetID="3" presetClass="entr" presetSubtype="1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blinds(horizontal)">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showWhenStopped="0">
                <p:cTn id="10" fill="hold" display="0">
                  <p:stCondLst>
                    <p:cond delay="indefinite"/>
                  </p:stCondLst>
                  <p:endCondLst>
                    <p:cond evt="onNext" delay="0">
                      <p:tgtEl>
                        <p:sldTgt/>
                      </p:tgtEl>
                    </p:cond>
                    <p:cond evt="onPrev" delay="0">
                      <p:tgtEl>
                        <p:sldTgt/>
                      </p:tgtEl>
                    </p:cond>
                  </p:endCondLst>
                </p:cTn>
                <p:tgtEl>
                  <p:spTgt spid="14"/>
                </p:tgtEl>
              </p:cMediaNode>
            </p:video>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sp>
        <p:nvSpPr>
          <p:cNvPr id="5" name="Rectangle 2"/>
          <p:cNvSpPr>
            <a:spLocks noGrp="1" noChangeArrowheads="1"/>
          </p:cNvSpPr>
          <p:nvPr>
            <p:ph type="title"/>
          </p:nvPr>
        </p:nvSpPr>
        <p:spPr>
          <a:xfrm>
            <a:off x="285720" y="285728"/>
            <a:ext cx="5715040" cy="485796"/>
          </a:xfrm>
        </p:spPr>
        <p:txBody>
          <a:bodyPr>
            <a:noAutofit/>
          </a:bodyPr>
          <a:lstStyle/>
          <a:p>
            <a:r>
              <a:rPr lang="es-ES_tradnl" sz="3200" dirty="0" smtClean="0">
                <a:latin typeface="Britannic Bold" pitchFamily="34" charset="0"/>
              </a:rPr>
              <a:t>R e c o m e n d a c i o n e s</a:t>
            </a:r>
            <a:endParaRPr lang="es-ES" sz="3200" dirty="0">
              <a:latin typeface="Britannic Bold" pitchFamily="34" charset="0"/>
            </a:endParaRPr>
          </a:p>
        </p:txBody>
      </p:sp>
      <p:sp>
        <p:nvSpPr>
          <p:cNvPr id="9" name="Text Box 85"/>
          <p:cNvSpPr txBox="1">
            <a:spLocks noChangeArrowheads="1"/>
          </p:cNvSpPr>
          <p:nvPr/>
        </p:nvSpPr>
        <p:spPr bwMode="auto">
          <a:xfrm>
            <a:off x="142844" y="3169507"/>
            <a:ext cx="8858312" cy="830997"/>
          </a:xfrm>
          <a:prstGeom prst="rect">
            <a:avLst/>
          </a:prstGeom>
          <a:solidFill>
            <a:srgbClr val="99CCFF"/>
          </a:solidFill>
          <a:ln w="28575" algn="ctr">
            <a:solidFill>
              <a:schemeClr val="tx1"/>
            </a:solidFill>
            <a:miter lim="800000"/>
            <a:headEnd/>
            <a:tailEnd/>
          </a:ln>
          <a:effectLst/>
        </p:spPr>
        <p:txBody>
          <a:bodyPr wrap="square">
            <a:spAutoFit/>
          </a:bodyPr>
          <a:lstStyle/>
          <a:p>
            <a:pPr lvl="0"/>
            <a:r>
              <a:rPr lang="es-EC" sz="1600" dirty="0" smtClean="0"/>
              <a:t>Facilitar al personal y a los directivos de la empresa una primera aproximación a la metodología de la Ruta de la Calidad con un programa de capacitación adecuada que proporcione las bases de trabajo para todo el equipo de mejora</a:t>
            </a:r>
            <a:r>
              <a:rPr lang="es-EC" sz="1600" dirty="0" smtClean="0"/>
              <a:t>.</a:t>
            </a:r>
            <a:endParaRPr lang="es-EC" sz="1600" dirty="0" smtClean="0"/>
          </a:p>
        </p:txBody>
      </p:sp>
      <p:sp>
        <p:nvSpPr>
          <p:cNvPr id="6" name="Text Box 85"/>
          <p:cNvSpPr txBox="1">
            <a:spLocks noChangeArrowheads="1"/>
          </p:cNvSpPr>
          <p:nvPr/>
        </p:nvSpPr>
        <p:spPr bwMode="auto">
          <a:xfrm>
            <a:off x="142844" y="4312515"/>
            <a:ext cx="8858312" cy="830997"/>
          </a:xfrm>
          <a:prstGeom prst="rect">
            <a:avLst/>
          </a:prstGeom>
          <a:solidFill>
            <a:srgbClr val="99CCFF"/>
          </a:solidFill>
          <a:ln w="28575" algn="ctr">
            <a:solidFill>
              <a:schemeClr val="tx1"/>
            </a:solidFill>
            <a:miter lim="800000"/>
            <a:headEnd/>
            <a:tailEnd/>
          </a:ln>
          <a:effectLst/>
        </p:spPr>
        <p:txBody>
          <a:bodyPr wrap="square">
            <a:spAutoFit/>
          </a:bodyPr>
          <a:lstStyle/>
          <a:p>
            <a:pPr lvl="0"/>
            <a:r>
              <a:rPr lang="es-EC" sz="1600" dirty="0" smtClean="0"/>
              <a:t>Establecer en forma conjunta los objetivos del Proyecto de Mejora que se desean alcanzar, pues uno de los grandes errores consiste en pretender que la gente trabaje en base a objetivos ya planteados, sin “aterrizarlos” a cada uno de las actividades concretas de los puestos de trabajo.</a:t>
            </a:r>
            <a:endParaRPr lang="es-EC" sz="1600" dirty="0"/>
          </a:p>
        </p:txBody>
      </p:sp>
      <p:sp>
        <p:nvSpPr>
          <p:cNvPr id="7" name="Text Box 85"/>
          <p:cNvSpPr txBox="1">
            <a:spLocks noChangeArrowheads="1"/>
          </p:cNvSpPr>
          <p:nvPr/>
        </p:nvSpPr>
        <p:spPr bwMode="auto">
          <a:xfrm>
            <a:off x="142844" y="5598399"/>
            <a:ext cx="8858312" cy="830997"/>
          </a:xfrm>
          <a:prstGeom prst="rect">
            <a:avLst/>
          </a:prstGeom>
          <a:solidFill>
            <a:srgbClr val="99CCFF"/>
          </a:solidFill>
          <a:ln w="28575" algn="ctr">
            <a:solidFill>
              <a:schemeClr val="tx1"/>
            </a:solidFill>
            <a:miter lim="800000"/>
            <a:headEnd/>
            <a:tailEnd/>
          </a:ln>
          <a:effectLst/>
        </p:spPr>
        <p:txBody>
          <a:bodyPr wrap="square">
            <a:spAutoFit/>
          </a:bodyPr>
          <a:lstStyle/>
          <a:p>
            <a:pPr lvl="0"/>
            <a:r>
              <a:rPr lang="es-EC" sz="1600" dirty="0" smtClean="0"/>
              <a:t>Generar empoderamiento en el equipo de trabajo, motivar a los líderes en cada área, formalizar con los directivos las nuevas responsabilidades del personal, y otorgarles la capacidad de tomar decisiones con el acompañamiento de los jefes de área.</a:t>
            </a:r>
            <a:endParaRPr lang="es-EC" sz="1600" dirty="0"/>
          </a:p>
        </p:txBody>
      </p:sp>
      <p:sp>
        <p:nvSpPr>
          <p:cNvPr id="13" name="Text Box 85"/>
          <p:cNvSpPr txBox="1">
            <a:spLocks noChangeArrowheads="1"/>
          </p:cNvSpPr>
          <p:nvPr/>
        </p:nvSpPr>
        <p:spPr bwMode="auto">
          <a:xfrm>
            <a:off x="142844" y="2097937"/>
            <a:ext cx="8858312" cy="830997"/>
          </a:xfrm>
          <a:prstGeom prst="rect">
            <a:avLst/>
          </a:prstGeom>
          <a:solidFill>
            <a:srgbClr val="99CCFF"/>
          </a:solidFill>
          <a:ln w="28575" algn="ctr">
            <a:solidFill>
              <a:schemeClr val="tx1"/>
            </a:solidFill>
            <a:miter lim="800000"/>
            <a:headEnd/>
            <a:tailEnd/>
          </a:ln>
          <a:effectLst/>
        </p:spPr>
        <p:txBody>
          <a:bodyPr wrap="square">
            <a:spAutoFit/>
          </a:bodyPr>
          <a:lstStyle/>
          <a:p>
            <a:pPr lvl="0"/>
            <a:r>
              <a:rPr lang="es-EC" sz="1600" dirty="0" smtClean="0"/>
              <a:t>Suspender en consenso con todo el grupo de trabajo, la o las actividades planteadas en la planificación de la Ruta de la Calidad, si esta o estas no compensan la relación costo beneficio o no está contribuyendo a la mejora continua.</a:t>
            </a:r>
            <a:endParaRPr lang="es-EC" sz="1600" dirty="0"/>
          </a:p>
        </p:txBody>
      </p:sp>
      <p:sp>
        <p:nvSpPr>
          <p:cNvPr id="14" name="Text Box 85"/>
          <p:cNvSpPr txBox="1">
            <a:spLocks noChangeArrowheads="1"/>
          </p:cNvSpPr>
          <p:nvPr/>
        </p:nvSpPr>
        <p:spPr bwMode="auto">
          <a:xfrm>
            <a:off x="142844" y="1214422"/>
            <a:ext cx="8858312" cy="584775"/>
          </a:xfrm>
          <a:prstGeom prst="rect">
            <a:avLst/>
          </a:prstGeom>
          <a:solidFill>
            <a:srgbClr val="99CCFF"/>
          </a:solidFill>
          <a:ln w="28575" algn="ctr">
            <a:solidFill>
              <a:schemeClr val="tx1"/>
            </a:solidFill>
            <a:miter lim="800000"/>
            <a:headEnd/>
            <a:tailEnd/>
          </a:ln>
          <a:effectLst/>
        </p:spPr>
        <p:txBody>
          <a:bodyPr wrap="square">
            <a:spAutoFit/>
          </a:bodyPr>
          <a:lstStyle/>
          <a:p>
            <a:pPr lvl="0"/>
            <a:r>
              <a:rPr lang="es-EC" sz="1600" dirty="0" smtClean="0"/>
              <a:t>Diseñar los documentos y formularios de acuerdo a las necesidades y requerimientos de la empresa considerando el uso “amigable” de estos.</a:t>
            </a:r>
            <a:endParaRPr lang="es-EC"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heckerboard(across)">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sp>
        <p:nvSpPr>
          <p:cNvPr id="219141" name="WordArt 5"/>
          <p:cNvSpPr>
            <a:spLocks noChangeArrowheads="1" noChangeShapeType="1" noTextEdit="1"/>
          </p:cNvSpPr>
          <p:nvPr/>
        </p:nvSpPr>
        <p:spPr bwMode="auto">
          <a:xfrm>
            <a:off x="2714612" y="2285992"/>
            <a:ext cx="3071834" cy="928694"/>
          </a:xfrm>
          <a:prstGeom prst="rect">
            <a:avLst/>
          </a:prstGeom>
        </p:spPr>
        <p:txBody>
          <a:bodyPr wrap="none" fromWordArt="1">
            <a:prstTxWarp prst="textDeflate">
              <a:avLst>
                <a:gd name="adj" fmla="val 26227"/>
              </a:avLst>
            </a:prstTxWarp>
          </a:bodyPr>
          <a:lstStyle/>
          <a:p>
            <a:pPr algn="ctr"/>
            <a:r>
              <a:rPr lang="es-EC" sz="3600" kern="10" dirty="0">
                <a:ln w="25400">
                  <a:solidFill>
                    <a:schemeClr val="tx1"/>
                  </a:solidFill>
                  <a:round/>
                  <a:headEnd/>
                  <a:tailEnd/>
                </a:ln>
                <a:latin typeface="Bernard MT Condensed"/>
              </a:rPr>
              <a:t>GRACIAS</a:t>
            </a:r>
          </a:p>
        </p:txBody>
      </p:sp>
      <p:sp>
        <p:nvSpPr>
          <p:cNvPr id="219142" name="WordArt 6"/>
          <p:cNvSpPr>
            <a:spLocks noChangeArrowheads="1" noChangeShapeType="1" noTextEdit="1"/>
          </p:cNvSpPr>
          <p:nvPr/>
        </p:nvSpPr>
        <p:spPr bwMode="auto">
          <a:xfrm>
            <a:off x="1714480" y="3857628"/>
            <a:ext cx="5072098" cy="928694"/>
          </a:xfrm>
          <a:prstGeom prst="rect">
            <a:avLst/>
          </a:prstGeom>
        </p:spPr>
        <p:txBody>
          <a:bodyPr wrap="none" fromWordArt="1">
            <a:prstTxWarp prst="textDeflate">
              <a:avLst>
                <a:gd name="adj" fmla="val 17181"/>
              </a:avLst>
            </a:prstTxWarp>
          </a:bodyPr>
          <a:lstStyle/>
          <a:p>
            <a:pPr algn="ctr"/>
            <a:r>
              <a:rPr lang="es-EC" sz="3600" kern="10" dirty="0">
                <a:ln w="25400">
                  <a:solidFill>
                    <a:srgbClr val="000000"/>
                  </a:solidFill>
                  <a:round/>
                  <a:headEnd/>
                  <a:tailEnd/>
                </a:ln>
                <a:latin typeface="Bernard MT Condensed"/>
              </a:rPr>
              <a:t>POR SU ATENCIÓN</a:t>
            </a:r>
          </a:p>
        </p:txBody>
      </p:sp>
      <p:pic>
        <p:nvPicPr>
          <p:cNvPr id="8" name="7 Imagen">
            <a:hlinkClick r:id="rId3"/>
          </p:cNvPr>
          <p:cNvPicPr/>
          <p:nvPr/>
        </p:nvPicPr>
        <p:blipFill>
          <a:blip r:embed="rId4" cstate="print"/>
          <a:srcRect/>
          <a:stretch>
            <a:fillRect/>
          </a:stretch>
        </p:blipFill>
        <p:spPr bwMode="auto">
          <a:xfrm>
            <a:off x="3428992" y="5429264"/>
            <a:ext cx="2143140" cy="1143008"/>
          </a:xfrm>
          <a:prstGeom prst="rect">
            <a:avLst/>
          </a:prstGeom>
          <a:noFill/>
        </p:spPr>
      </p:pic>
      <p:pic>
        <p:nvPicPr>
          <p:cNvPr id="9" name="8 Imagen" descr="http://cisco.ctt-espe.edu.ec/index_archivos/logo_espe.jpg"/>
          <p:cNvPicPr/>
          <p:nvPr/>
        </p:nvPicPr>
        <p:blipFill rotWithShape="1">
          <a:blip r:embed="rId5">
            <a:extLst>
              <a:ext uri="{28A0092B-C50C-407E-A947-70E740481C1C}">
                <a14:useLocalDpi xmlns="" xmlns:a14="http://schemas.microsoft.com/office/drawing/2010/main" val="0"/>
              </a:ext>
            </a:extLst>
          </a:blip>
          <a:srcRect t="1" r="64343" b="-236"/>
          <a:stretch/>
        </p:blipFill>
        <p:spPr bwMode="auto">
          <a:xfrm>
            <a:off x="3500430" y="214314"/>
            <a:ext cx="1714512" cy="1500174"/>
          </a:xfrm>
          <a:prstGeom prst="rect">
            <a:avLst/>
          </a:prstGeom>
          <a:noFill/>
          <a:ln>
            <a:noFill/>
          </a:ln>
          <a:extLst>
            <a:ext uri="{53640926-AAD7-44D8-BBD7-CCE9431645EC}">
              <a14:shadowObscured xmlns="" xmlns:a14="http://schemas.microsoft.com/office/drawing/2010/main"/>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19141"/>
                                        </p:tgtEl>
                                      </p:cBhvr>
                                      <p:by x="120000" y="120000"/>
                                    </p:animScale>
                                  </p:childTnLst>
                                </p:cTn>
                              </p:par>
                            </p:childTnLst>
                          </p:cTn>
                        </p:par>
                        <p:par>
                          <p:cTn id="7" fill="hold">
                            <p:stCondLst>
                              <p:cond delay="2000"/>
                            </p:stCondLst>
                            <p:childTnLst>
                              <p:par>
                                <p:cTn id="8" presetID="3" presetClass="entr" presetSubtype="10" fill="hold" grpId="0" nodeType="afterEffect">
                                  <p:stCondLst>
                                    <p:cond delay="0"/>
                                  </p:stCondLst>
                                  <p:childTnLst>
                                    <p:set>
                                      <p:cBhvr>
                                        <p:cTn id="9" dur="1" fill="hold">
                                          <p:stCondLst>
                                            <p:cond delay="0"/>
                                          </p:stCondLst>
                                        </p:cTn>
                                        <p:tgtEl>
                                          <p:spTgt spid="219142"/>
                                        </p:tgtEl>
                                        <p:attrNameLst>
                                          <p:attrName>style.visibility</p:attrName>
                                        </p:attrNameLst>
                                      </p:cBhvr>
                                      <p:to>
                                        <p:strVal val="visible"/>
                                      </p:to>
                                    </p:set>
                                    <p:animEffect transition="in" filter="blinds(horizontal)">
                                      <p:cBhvr>
                                        <p:cTn id="10" dur="500"/>
                                        <p:tgtEl>
                                          <p:spTgt spid="21914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1" nodeType="clickEffect">
                                  <p:stCondLst>
                                    <p:cond delay="0"/>
                                  </p:stCondLst>
                                  <p:childTnLst>
                                    <p:animScale>
                                      <p:cBhvr>
                                        <p:cTn id="14" dur="2000" fill="hold"/>
                                        <p:tgtEl>
                                          <p:spTgt spid="219141"/>
                                        </p:tgtEl>
                                      </p:cBhvr>
                                      <p:by x="150000" y="150000"/>
                                    </p:animScale>
                                  </p:childTnLst>
                                </p:cTn>
                              </p:par>
                              <p:par>
                                <p:cTn id="15" presetID="6" presetClass="emph" presetSubtype="0" fill="hold" grpId="1" nodeType="withEffect">
                                  <p:stCondLst>
                                    <p:cond delay="0"/>
                                  </p:stCondLst>
                                  <p:childTnLst>
                                    <p:animScale>
                                      <p:cBhvr>
                                        <p:cTn id="16" dur="2000" fill="hold"/>
                                        <p:tgtEl>
                                          <p:spTgt spid="219142"/>
                                        </p:tgtEl>
                                      </p:cBhvr>
                                      <p:by x="150000" y="150000"/>
                                    </p:animScale>
                                  </p:childTnLst>
                                </p:cTn>
                              </p:par>
                            </p:childTnLst>
                          </p:cTn>
                        </p:par>
                        <p:par>
                          <p:cTn id="17" fill="hold">
                            <p:stCondLst>
                              <p:cond delay="2000"/>
                            </p:stCondLst>
                            <p:childTnLst>
                              <p:par>
                                <p:cTn id="18" presetID="5" presetClass="entr" presetSubtype="1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cTn>
                              </p:par>
                            </p:childTnLst>
                          </p:cTn>
                        </p:par>
                        <p:par>
                          <p:cTn id="21" fill="hold">
                            <p:stCondLst>
                              <p:cond delay="2500"/>
                            </p:stCondLst>
                            <p:childTnLst>
                              <p:par>
                                <p:cTn id="22" presetID="5" presetClass="entr" presetSubtype="1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1" grpId="0"/>
      <p:bldP spid="219141" grpId="1"/>
      <p:bldP spid="219142" grpId="0" animBg="1"/>
      <p:bldP spid="21914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http://www.dwr-reinforcing.com/image/palanquilla.jpg"/>
          <p:cNvPicPr>
            <a:picLocks noChangeAspect="1" noChangeArrowheads="1"/>
          </p:cNvPicPr>
          <p:nvPr/>
        </p:nvPicPr>
        <p:blipFill>
          <a:blip r:embed="rId3">
            <a:lum bright="40000" contrast="-54000"/>
          </a:blip>
          <a:srcRect/>
          <a:stretch>
            <a:fillRect/>
          </a:stretch>
        </p:blipFill>
        <p:spPr bwMode="auto">
          <a:xfrm>
            <a:off x="0" y="0"/>
            <a:ext cx="9144000" cy="6858000"/>
          </a:xfrm>
          <a:prstGeom prst="rect">
            <a:avLst/>
          </a:prstGeom>
          <a:noFill/>
        </p:spPr>
      </p:pic>
      <p:sp>
        <p:nvSpPr>
          <p:cNvPr id="38" name="37 Rectángulo"/>
          <p:cNvSpPr/>
          <p:nvPr/>
        </p:nvSpPr>
        <p:spPr>
          <a:xfrm>
            <a:off x="6000760" y="6429396"/>
            <a:ext cx="642942" cy="428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36 Rectángulo"/>
          <p:cNvSpPr/>
          <p:nvPr/>
        </p:nvSpPr>
        <p:spPr>
          <a:xfrm>
            <a:off x="8001024" y="6162716"/>
            <a:ext cx="1142976" cy="695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33 Rectángulo"/>
          <p:cNvSpPr/>
          <p:nvPr/>
        </p:nvSpPr>
        <p:spPr>
          <a:xfrm>
            <a:off x="2867012" y="6224606"/>
            <a:ext cx="3848128" cy="276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1970" name="Rectangle 2"/>
          <p:cNvSpPr>
            <a:spLocks noGrp="1" noChangeArrowheads="1"/>
          </p:cNvSpPr>
          <p:nvPr>
            <p:ph type="title"/>
          </p:nvPr>
        </p:nvSpPr>
        <p:spPr>
          <a:xfrm>
            <a:off x="2571736" y="0"/>
            <a:ext cx="4929222" cy="725470"/>
          </a:xfrm>
        </p:spPr>
        <p:txBody>
          <a:bodyPr>
            <a:normAutofit/>
          </a:bodyPr>
          <a:lstStyle/>
          <a:p>
            <a:r>
              <a:rPr lang="es-ES_tradnl" sz="2800" dirty="0">
                <a:latin typeface="Britannic Bold" pitchFamily="34" charset="0"/>
              </a:rPr>
              <a:t>PROCESO PRODUCTIVO</a:t>
            </a:r>
            <a:endParaRPr lang="es-ES" sz="2800" dirty="0">
              <a:latin typeface="Britannic Bold" pitchFamily="34" charset="0"/>
            </a:endParaRPr>
          </a:p>
        </p:txBody>
      </p:sp>
      <p:pic>
        <p:nvPicPr>
          <p:cNvPr id="40" name="Picture 2" descr="http://www.me.gatech.edu/jonathan.colton/me4210/flowline1.gif"/>
          <p:cNvPicPr>
            <a:picLocks noChangeAspect="1" noChangeArrowheads="1" noCrop="1"/>
          </p:cNvPicPr>
          <p:nvPr/>
        </p:nvPicPr>
        <p:blipFill>
          <a:blip r:embed="rId4"/>
          <a:srcRect/>
          <a:stretch>
            <a:fillRect/>
          </a:stretch>
        </p:blipFill>
        <p:spPr bwMode="auto">
          <a:xfrm>
            <a:off x="214283" y="642918"/>
            <a:ext cx="8929718" cy="5554586"/>
          </a:xfrm>
          <a:prstGeom prst="rect">
            <a:avLst/>
          </a:prstGeom>
          <a:noFill/>
        </p:spPr>
      </p:pic>
      <p:sp>
        <p:nvSpPr>
          <p:cNvPr id="41" name="40 Rectángulo"/>
          <p:cNvSpPr/>
          <p:nvPr/>
        </p:nvSpPr>
        <p:spPr>
          <a:xfrm>
            <a:off x="214282" y="642918"/>
            <a:ext cx="3429024" cy="5572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2" name="41 Rectángulo"/>
          <p:cNvSpPr/>
          <p:nvPr/>
        </p:nvSpPr>
        <p:spPr>
          <a:xfrm>
            <a:off x="3286116" y="3929066"/>
            <a:ext cx="3429024" cy="2286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3" name="42 Rectángulo"/>
          <p:cNvSpPr/>
          <p:nvPr/>
        </p:nvSpPr>
        <p:spPr>
          <a:xfrm>
            <a:off x="4714876" y="2628894"/>
            <a:ext cx="2000264" cy="2286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4" name="43 CuadroTexto"/>
          <p:cNvSpPr txBox="1"/>
          <p:nvPr/>
        </p:nvSpPr>
        <p:spPr>
          <a:xfrm>
            <a:off x="3543292" y="757218"/>
            <a:ext cx="1500198" cy="276999"/>
          </a:xfrm>
          <a:prstGeom prst="rect">
            <a:avLst/>
          </a:prstGeom>
          <a:solidFill>
            <a:schemeClr val="bg1"/>
          </a:solidFill>
        </p:spPr>
        <p:txBody>
          <a:bodyPr wrap="square" rtlCol="0">
            <a:spAutoFit/>
          </a:bodyPr>
          <a:lstStyle/>
          <a:p>
            <a:r>
              <a:rPr lang="en-US" sz="1200" b="1" dirty="0" smtClean="0">
                <a:latin typeface="+mj-lt"/>
              </a:rPr>
              <a:t>Horno E</a:t>
            </a:r>
            <a:r>
              <a:rPr lang="es-EC" sz="1200" b="1" dirty="0" err="1" smtClean="0">
                <a:latin typeface="+mj-lt"/>
              </a:rPr>
              <a:t>léctrico</a:t>
            </a:r>
            <a:r>
              <a:rPr lang="es-EC" sz="1200" b="1" dirty="0" smtClean="0">
                <a:latin typeface="+mj-lt"/>
              </a:rPr>
              <a:t> Arco</a:t>
            </a:r>
            <a:endParaRPr lang="es-EC" sz="1200" b="1" dirty="0">
              <a:latin typeface="+mj-lt"/>
            </a:endParaRPr>
          </a:p>
        </p:txBody>
      </p:sp>
      <p:sp>
        <p:nvSpPr>
          <p:cNvPr id="45" name="44 CuadroTexto"/>
          <p:cNvSpPr txBox="1"/>
          <p:nvPr/>
        </p:nvSpPr>
        <p:spPr>
          <a:xfrm>
            <a:off x="5214942" y="785794"/>
            <a:ext cx="1500198" cy="276999"/>
          </a:xfrm>
          <a:prstGeom prst="rect">
            <a:avLst/>
          </a:prstGeom>
          <a:solidFill>
            <a:schemeClr val="bg1"/>
          </a:solidFill>
        </p:spPr>
        <p:txBody>
          <a:bodyPr wrap="square" rtlCol="0">
            <a:spAutoFit/>
          </a:bodyPr>
          <a:lstStyle/>
          <a:p>
            <a:r>
              <a:rPr lang="es-EC" sz="1200" b="1" dirty="0" smtClean="0">
                <a:latin typeface="+mj-lt"/>
              </a:rPr>
              <a:t>    Horno Cuchara</a:t>
            </a:r>
            <a:endParaRPr lang="es-EC" sz="1200" b="1" dirty="0">
              <a:latin typeface="+mj-lt"/>
            </a:endParaRPr>
          </a:p>
        </p:txBody>
      </p:sp>
      <p:sp>
        <p:nvSpPr>
          <p:cNvPr id="46" name="45 CuadroTexto"/>
          <p:cNvSpPr txBox="1"/>
          <p:nvPr/>
        </p:nvSpPr>
        <p:spPr>
          <a:xfrm>
            <a:off x="7000892" y="2500306"/>
            <a:ext cx="1500198" cy="276999"/>
          </a:xfrm>
          <a:prstGeom prst="rect">
            <a:avLst/>
          </a:prstGeom>
          <a:solidFill>
            <a:schemeClr val="bg1"/>
          </a:solidFill>
        </p:spPr>
        <p:txBody>
          <a:bodyPr wrap="square" rtlCol="0">
            <a:spAutoFit/>
          </a:bodyPr>
          <a:lstStyle/>
          <a:p>
            <a:r>
              <a:rPr lang="es-EC" sz="1200" b="1" dirty="0" smtClean="0">
                <a:latin typeface="+mj-lt"/>
              </a:rPr>
              <a:t>    Colada Continua</a:t>
            </a:r>
            <a:endParaRPr lang="es-EC" sz="1200" b="1" dirty="0">
              <a:latin typeface="+mj-lt"/>
            </a:endParaRPr>
          </a:p>
        </p:txBody>
      </p:sp>
      <p:sp>
        <p:nvSpPr>
          <p:cNvPr id="47" name="46 CuadroTexto"/>
          <p:cNvSpPr txBox="1"/>
          <p:nvPr/>
        </p:nvSpPr>
        <p:spPr>
          <a:xfrm>
            <a:off x="3571868" y="3643314"/>
            <a:ext cx="1500198" cy="276999"/>
          </a:xfrm>
          <a:prstGeom prst="rect">
            <a:avLst/>
          </a:prstGeom>
          <a:solidFill>
            <a:schemeClr val="bg1"/>
          </a:solidFill>
        </p:spPr>
        <p:txBody>
          <a:bodyPr wrap="square" rtlCol="0">
            <a:spAutoFit/>
          </a:bodyPr>
          <a:lstStyle/>
          <a:p>
            <a:r>
              <a:rPr lang="es-EC" sz="1200" b="1" dirty="0" smtClean="0">
                <a:latin typeface="+mj-lt"/>
              </a:rPr>
              <a:t>Carga de Chatarra</a:t>
            </a:r>
            <a:endParaRPr lang="es-EC" sz="1200" b="1" dirty="0">
              <a:latin typeface="+mj-lt"/>
            </a:endParaRPr>
          </a:p>
        </p:txBody>
      </p:sp>
      <p:sp>
        <p:nvSpPr>
          <p:cNvPr id="48" name="47 Rectángulo"/>
          <p:cNvSpPr/>
          <p:nvPr/>
        </p:nvSpPr>
        <p:spPr>
          <a:xfrm>
            <a:off x="7286612" y="4314832"/>
            <a:ext cx="1571668"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9" name="48 Rectángulo"/>
          <p:cNvSpPr/>
          <p:nvPr/>
        </p:nvSpPr>
        <p:spPr>
          <a:xfrm>
            <a:off x="6972318" y="2871784"/>
            <a:ext cx="2171682" cy="771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3" name="52 Medio marco"/>
          <p:cNvSpPr/>
          <p:nvPr/>
        </p:nvSpPr>
        <p:spPr>
          <a:xfrm rot="10800000" flipH="1">
            <a:off x="3286116" y="857232"/>
            <a:ext cx="5572164" cy="3786214"/>
          </a:xfrm>
          <a:prstGeom prst="halfFrame">
            <a:avLst>
              <a:gd name="adj1" fmla="val 1091"/>
              <a:gd name="adj2" fmla="val 150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pic>
        <p:nvPicPr>
          <p:cNvPr id="26628" name="Picture 4" descr="http://www.krosaki.co.jp/english/taika/t1/images/t_1_8/img_1_8_2_001.png"/>
          <p:cNvPicPr>
            <a:picLocks noChangeAspect="1" noChangeArrowheads="1"/>
          </p:cNvPicPr>
          <p:nvPr/>
        </p:nvPicPr>
        <p:blipFill>
          <a:blip r:embed="rId5"/>
          <a:srcRect/>
          <a:stretch>
            <a:fillRect/>
          </a:stretch>
        </p:blipFill>
        <p:spPr bwMode="auto">
          <a:xfrm>
            <a:off x="357158" y="1071546"/>
            <a:ext cx="1346782" cy="1643074"/>
          </a:xfrm>
          <a:prstGeom prst="rect">
            <a:avLst/>
          </a:prstGeom>
          <a:noFill/>
        </p:spPr>
      </p:pic>
      <p:sp>
        <p:nvSpPr>
          <p:cNvPr id="55" name="54 CuadroTexto"/>
          <p:cNvSpPr txBox="1"/>
          <p:nvPr/>
        </p:nvSpPr>
        <p:spPr>
          <a:xfrm>
            <a:off x="500034" y="642918"/>
            <a:ext cx="1500198" cy="369332"/>
          </a:xfrm>
          <a:prstGeom prst="rect">
            <a:avLst/>
          </a:prstGeom>
          <a:solidFill>
            <a:schemeClr val="bg1"/>
          </a:solidFill>
        </p:spPr>
        <p:txBody>
          <a:bodyPr wrap="square" rtlCol="0">
            <a:spAutoFit/>
          </a:bodyPr>
          <a:lstStyle/>
          <a:p>
            <a:r>
              <a:rPr lang="es-EC" b="1" dirty="0" smtClean="0">
                <a:latin typeface="+mj-lt"/>
              </a:rPr>
              <a:t>Cuchara</a:t>
            </a:r>
            <a:endParaRPr lang="es-EC" b="1" dirty="0">
              <a:latin typeface="+mj-lt"/>
            </a:endParaRPr>
          </a:p>
        </p:txBody>
      </p:sp>
      <p:sp>
        <p:nvSpPr>
          <p:cNvPr id="56" name="55 CuadroTexto"/>
          <p:cNvSpPr txBox="1"/>
          <p:nvPr/>
        </p:nvSpPr>
        <p:spPr>
          <a:xfrm>
            <a:off x="2000232" y="1714488"/>
            <a:ext cx="1143008" cy="285752"/>
          </a:xfrm>
          <a:prstGeom prst="rect">
            <a:avLst/>
          </a:prstGeom>
          <a:solidFill>
            <a:schemeClr val="bg1"/>
          </a:solidFill>
        </p:spPr>
        <p:txBody>
          <a:bodyPr wrap="square" rtlCol="0">
            <a:spAutoFit/>
          </a:bodyPr>
          <a:lstStyle/>
          <a:p>
            <a:r>
              <a:rPr lang="es-EC" sz="1200" b="1" dirty="0" smtClean="0">
                <a:latin typeface="+mj-lt"/>
              </a:rPr>
              <a:t>- Básica</a:t>
            </a:r>
            <a:endParaRPr lang="es-EC" sz="1200" b="1" dirty="0">
              <a:latin typeface="+mj-lt"/>
            </a:endParaRPr>
          </a:p>
        </p:txBody>
      </p:sp>
      <p:sp>
        <p:nvSpPr>
          <p:cNvPr id="57" name="56 CuadroTexto"/>
          <p:cNvSpPr txBox="1"/>
          <p:nvPr/>
        </p:nvSpPr>
        <p:spPr>
          <a:xfrm>
            <a:off x="2000232" y="1428736"/>
            <a:ext cx="1143008" cy="276999"/>
          </a:xfrm>
          <a:prstGeom prst="rect">
            <a:avLst/>
          </a:prstGeom>
          <a:solidFill>
            <a:schemeClr val="bg1"/>
          </a:solidFill>
        </p:spPr>
        <p:txBody>
          <a:bodyPr wrap="square" rtlCol="0">
            <a:spAutoFit/>
          </a:bodyPr>
          <a:lstStyle/>
          <a:p>
            <a:r>
              <a:rPr lang="es-EC" sz="1200" b="1" dirty="0" smtClean="0">
                <a:latin typeface="+mj-lt"/>
              </a:rPr>
              <a:t>- Dolomítica</a:t>
            </a:r>
            <a:endParaRPr lang="es-EC" sz="1200" b="1" dirty="0">
              <a:latin typeface="+mj-lt"/>
            </a:endParaRPr>
          </a:p>
        </p:txBody>
      </p:sp>
      <p:pic>
        <p:nvPicPr>
          <p:cNvPr id="26632" name="Picture 8" descr="http://t2.gstatic.com/images?q=tbn:ANd9GcTx1RbUgZYjiMc5vzC3M_HO_Jj1-MGQtaulyAIhLmAzTGqbppgnAVHg5MvF"/>
          <p:cNvPicPr>
            <a:picLocks noChangeAspect="1" noChangeArrowheads="1"/>
          </p:cNvPicPr>
          <p:nvPr/>
        </p:nvPicPr>
        <p:blipFill>
          <a:blip r:embed="rId6"/>
          <a:srcRect t="42857"/>
          <a:stretch>
            <a:fillRect/>
          </a:stretch>
        </p:blipFill>
        <p:spPr bwMode="auto">
          <a:xfrm>
            <a:off x="-30" y="2643182"/>
            <a:ext cx="3000394" cy="1643074"/>
          </a:xfrm>
          <a:prstGeom prst="rect">
            <a:avLst/>
          </a:prstGeom>
          <a:noFill/>
        </p:spPr>
      </p:pic>
      <p:sp>
        <p:nvSpPr>
          <p:cNvPr id="60" name="59 CuadroTexto"/>
          <p:cNvSpPr txBox="1"/>
          <p:nvPr/>
        </p:nvSpPr>
        <p:spPr>
          <a:xfrm>
            <a:off x="1142976" y="2643182"/>
            <a:ext cx="1500198" cy="369332"/>
          </a:xfrm>
          <a:prstGeom prst="rect">
            <a:avLst/>
          </a:prstGeom>
          <a:solidFill>
            <a:schemeClr val="bg1"/>
          </a:solidFill>
        </p:spPr>
        <p:txBody>
          <a:bodyPr wrap="square" rtlCol="0">
            <a:spAutoFit/>
          </a:bodyPr>
          <a:lstStyle/>
          <a:p>
            <a:r>
              <a:rPr lang="es-EC" b="1" dirty="0" smtClean="0">
                <a:latin typeface="+mj-lt"/>
              </a:rPr>
              <a:t>Tundish</a:t>
            </a:r>
            <a:endParaRPr lang="es-EC" b="1" dirty="0">
              <a:latin typeface="+mj-lt"/>
            </a:endParaRPr>
          </a:p>
        </p:txBody>
      </p:sp>
      <p:pic>
        <p:nvPicPr>
          <p:cNvPr id="26636" name="Picture 12" descr="http://1.imimg.com/data/0/W/MY-1387161/pro3_250x250.jpg"/>
          <p:cNvPicPr>
            <a:picLocks noChangeAspect="1" noChangeArrowheads="1"/>
          </p:cNvPicPr>
          <p:nvPr/>
        </p:nvPicPr>
        <p:blipFill>
          <a:blip r:embed="rId7"/>
          <a:srcRect r="34000" b="43000"/>
          <a:stretch>
            <a:fillRect/>
          </a:stretch>
        </p:blipFill>
        <p:spPr bwMode="auto">
          <a:xfrm>
            <a:off x="214282" y="4357694"/>
            <a:ext cx="2500330" cy="2159376"/>
          </a:xfrm>
          <a:prstGeom prst="rect">
            <a:avLst/>
          </a:prstGeom>
          <a:noFill/>
        </p:spPr>
      </p:pic>
      <p:pic>
        <p:nvPicPr>
          <p:cNvPr id="63" name="Picture 12" descr="http://1.imimg.com/data/0/W/MY-1387161/pro3_250x250.jpg"/>
          <p:cNvPicPr>
            <a:picLocks noChangeAspect="1" noChangeArrowheads="1"/>
          </p:cNvPicPr>
          <p:nvPr/>
        </p:nvPicPr>
        <p:blipFill>
          <a:blip r:embed="rId7"/>
          <a:srcRect l="27000" t="54000"/>
          <a:stretch>
            <a:fillRect/>
          </a:stretch>
        </p:blipFill>
        <p:spPr bwMode="auto">
          <a:xfrm>
            <a:off x="3500430" y="4735169"/>
            <a:ext cx="2472395" cy="1765664"/>
          </a:xfrm>
          <a:prstGeom prst="rect">
            <a:avLst/>
          </a:prstGeom>
          <a:noFill/>
        </p:spPr>
      </p:pic>
      <p:sp>
        <p:nvSpPr>
          <p:cNvPr id="64" name="63 CuadroTexto"/>
          <p:cNvSpPr txBox="1"/>
          <p:nvPr/>
        </p:nvSpPr>
        <p:spPr>
          <a:xfrm>
            <a:off x="285752" y="6488692"/>
            <a:ext cx="2714612" cy="369332"/>
          </a:xfrm>
          <a:prstGeom prst="rect">
            <a:avLst/>
          </a:prstGeom>
          <a:solidFill>
            <a:schemeClr val="bg1"/>
          </a:solidFill>
        </p:spPr>
        <p:txBody>
          <a:bodyPr wrap="square" rtlCol="0">
            <a:spAutoFit/>
          </a:bodyPr>
          <a:lstStyle/>
          <a:p>
            <a:r>
              <a:rPr lang="es-EC" b="1" dirty="0" smtClean="0">
                <a:latin typeface="+mj-lt"/>
              </a:rPr>
              <a:t>Calentador de Cuchara</a:t>
            </a:r>
            <a:endParaRPr lang="es-EC" b="1" dirty="0">
              <a:latin typeface="+mj-lt"/>
            </a:endParaRPr>
          </a:p>
        </p:txBody>
      </p:sp>
      <p:sp>
        <p:nvSpPr>
          <p:cNvPr id="65" name="64 CuadroTexto"/>
          <p:cNvSpPr txBox="1"/>
          <p:nvPr/>
        </p:nvSpPr>
        <p:spPr>
          <a:xfrm>
            <a:off x="3500430" y="6488692"/>
            <a:ext cx="2571768" cy="369332"/>
          </a:xfrm>
          <a:prstGeom prst="rect">
            <a:avLst/>
          </a:prstGeom>
          <a:solidFill>
            <a:schemeClr val="bg1"/>
          </a:solidFill>
        </p:spPr>
        <p:txBody>
          <a:bodyPr wrap="square" rtlCol="0">
            <a:spAutoFit/>
          </a:bodyPr>
          <a:lstStyle/>
          <a:p>
            <a:r>
              <a:rPr lang="es-EC" b="1" dirty="0" smtClean="0">
                <a:latin typeface="+mj-lt"/>
              </a:rPr>
              <a:t>Calentador de Tundish</a:t>
            </a:r>
            <a:endParaRPr lang="es-EC" b="1" dirty="0">
              <a:latin typeface="+mj-lt"/>
            </a:endParaRPr>
          </a:p>
        </p:txBody>
      </p:sp>
      <p:pic>
        <p:nvPicPr>
          <p:cNvPr id="26643" name="Picture 19" descr="http://www.substech.com/dokuwiki/lib/exe/fetch.php?w=&amp;h=&amp;cache=cache&amp;media=ladle-to-mold_degassing.png"/>
          <p:cNvPicPr>
            <a:picLocks noChangeAspect="1" noChangeArrowheads="1"/>
          </p:cNvPicPr>
          <p:nvPr/>
        </p:nvPicPr>
        <p:blipFill>
          <a:blip r:embed="rId8"/>
          <a:srcRect l="44737" t="14269" r="1906" b="48275"/>
          <a:stretch>
            <a:fillRect/>
          </a:stretch>
        </p:blipFill>
        <p:spPr bwMode="auto">
          <a:xfrm>
            <a:off x="6643702" y="4714884"/>
            <a:ext cx="2000264" cy="2000264"/>
          </a:xfrm>
          <a:prstGeom prst="rect">
            <a:avLst/>
          </a:prstGeom>
          <a:noFill/>
        </p:spPr>
      </p:pic>
      <p:sp>
        <p:nvSpPr>
          <p:cNvPr id="70" name="69 Rectángulo"/>
          <p:cNvSpPr/>
          <p:nvPr/>
        </p:nvSpPr>
        <p:spPr>
          <a:xfrm>
            <a:off x="6572264" y="5214950"/>
            <a:ext cx="571504" cy="1000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1" name="70 Elipse"/>
          <p:cNvSpPr/>
          <p:nvPr/>
        </p:nvSpPr>
        <p:spPr>
          <a:xfrm>
            <a:off x="6643702" y="785794"/>
            <a:ext cx="857256" cy="785818"/>
          </a:xfrm>
          <a:prstGeom prst="ellipse">
            <a:avLst/>
          </a:pr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73" name="72 Conector recto"/>
          <p:cNvCxnSpPr>
            <a:stCxn id="71" idx="2"/>
            <a:endCxn id="76" idx="2"/>
          </p:cNvCxnSpPr>
          <p:nvPr/>
        </p:nvCxnSpPr>
        <p:spPr>
          <a:xfrm rot="10800000" flipV="1">
            <a:off x="6286512" y="1178703"/>
            <a:ext cx="357190" cy="4572020"/>
          </a:xfrm>
          <a:prstGeom prst="line">
            <a:avLst/>
          </a:prstGeom>
          <a:ln w="254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75" name="74 Conector recto"/>
          <p:cNvCxnSpPr>
            <a:stCxn id="71" idx="6"/>
          </p:cNvCxnSpPr>
          <p:nvPr/>
        </p:nvCxnSpPr>
        <p:spPr>
          <a:xfrm>
            <a:off x="7500958" y="1178703"/>
            <a:ext cx="1357322" cy="4250561"/>
          </a:xfrm>
          <a:prstGeom prst="line">
            <a:avLst/>
          </a:prstGeom>
          <a:ln w="2540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76" name="75 Elipse"/>
          <p:cNvSpPr/>
          <p:nvPr/>
        </p:nvSpPr>
        <p:spPr>
          <a:xfrm>
            <a:off x="6286512" y="4643446"/>
            <a:ext cx="2571768" cy="2214554"/>
          </a:xfrm>
          <a:prstGeom prst="ellipse">
            <a:avLst/>
          </a:pr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30 Rectángulo"/>
          <p:cNvSpPr/>
          <p:nvPr/>
        </p:nvSpPr>
        <p:spPr>
          <a:xfrm>
            <a:off x="0" y="642918"/>
            <a:ext cx="357158" cy="621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32 Rectángulo"/>
          <p:cNvSpPr/>
          <p:nvPr/>
        </p:nvSpPr>
        <p:spPr>
          <a:xfrm>
            <a:off x="2714612" y="6072206"/>
            <a:ext cx="500066" cy="785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5" name="34 Rectángulo"/>
          <p:cNvSpPr/>
          <p:nvPr/>
        </p:nvSpPr>
        <p:spPr>
          <a:xfrm>
            <a:off x="3090850" y="6377006"/>
            <a:ext cx="481018" cy="480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1" name="50 CuadroTexto"/>
          <p:cNvSpPr txBox="1"/>
          <p:nvPr/>
        </p:nvSpPr>
        <p:spPr>
          <a:xfrm>
            <a:off x="714348" y="3929066"/>
            <a:ext cx="1143008" cy="276999"/>
          </a:xfrm>
          <a:prstGeom prst="rect">
            <a:avLst/>
          </a:prstGeom>
          <a:solidFill>
            <a:schemeClr val="bg1"/>
          </a:solidFill>
        </p:spPr>
        <p:txBody>
          <a:bodyPr wrap="square" rtlCol="0">
            <a:spAutoFit/>
          </a:bodyPr>
          <a:lstStyle/>
          <a:p>
            <a:r>
              <a:rPr lang="es-EC" sz="1200" b="1" dirty="0" smtClean="0">
                <a:latin typeface="+mj-lt"/>
              </a:rPr>
              <a:t>3 líneas</a:t>
            </a:r>
            <a:endParaRPr lang="es-EC" sz="1200" b="1" dirty="0">
              <a:latin typeface="+mj-lt"/>
            </a:endParaRPr>
          </a:p>
        </p:txBody>
      </p:sp>
      <p:pic>
        <p:nvPicPr>
          <p:cNvPr id="50" name="MVI_0018.MOV">
            <a:hlinkClick r:id="" action="ppaction://media"/>
          </p:cNvPr>
          <p:cNvPicPr>
            <a:picLocks noRot="1" noChangeAspect="1"/>
          </p:cNvPicPr>
          <p:nvPr>
            <a:videoFile r:link="rId1"/>
          </p:nvPr>
        </p:nvPicPr>
        <p:blipFill>
          <a:blip r:embed="rId9"/>
          <a:stretch>
            <a:fillRect/>
          </a:stretch>
        </p:blipFill>
        <p:spPr>
          <a:xfrm>
            <a:off x="0" y="3643289"/>
            <a:ext cx="4286280" cy="32147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0"/>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50"/>
                                        </p:tgtEl>
                                        <p:attrNameLst>
                                          <p:attrName>ppt_x</p:attrName>
                                        </p:attrNameLst>
                                      </p:cBhvr>
                                      <p:tavLst>
                                        <p:tav tm="0">
                                          <p:val>
                                            <p:strVal val="ppt_x"/>
                                          </p:val>
                                        </p:tav>
                                        <p:tav tm="100000">
                                          <p:val>
                                            <p:strVal val="ppt_x"/>
                                          </p:val>
                                        </p:tav>
                                      </p:tavLst>
                                    </p:anim>
                                    <p:anim calcmode="lin" valueType="num">
                                      <p:cBhvr additive="base">
                                        <p:cTn id="11" dur="500"/>
                                        <p:tgtEl>
                                          <p:spTgt spid="50"/>
                                        </p:tgtEl>
                                        <p:attrNameLst>
                                          <p:attrName>ppt_y</p:attrName>
                                        </p:attrNameLst>
                                      </p:cBhvr>
                                      <p:tavLst>
                                        <p:tav tm="0">
                                          <p:val>
                                            <p:strVal val="ppt_y"/>
                                          </p:val>
                                        </p:tav>
                                        <p:tav tm="100000">
                                          <p:val>
                                            <p:strVal val="1+ppt_h/2"/>
                                          </p:val>
                                        </p:tav>
                                      </p:tavLst>
                                    </p:anim>
                                    <p:set>
                                      <p:cBhvr>
                                        <p:cTn id="12" dur="1" fill="hold">
                                          <p:stCondLst>
                                            <p:cond delay="499"/>
                                          </p:stCondLst>
                                        </p:cTn>
                                        <p:tgtEl>
                                          <p:spTgt spid="50"/>
                                        </p:tgtEl>
                                        <p:attrNameLst>
                                          <p:attrName>style.visibility</p:attrName>
                                        </p:attrNameLst>
                                      </p:cBhvr>
                                      <p:to>
                                        <p:strVal val="hidden"/>
                                      </p:to>
                                    </p:set>
                                    <p:cmd type="call" cmd="stop">
                                      <p:cBhvr>
                                        <p:cTn id="13" dur="1">
                                          <p:stCondLst>
                                            <p:cond delay="499"/>
                                          </p:stCondLst>
                                        </p:cTn>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14" fill="hold" display="0">
                  <p:stCondLst>
                    <p:cond delay="indefinite"/>
                  </p:stCondLst>
                  <p:endCondLst>
                    <p:cond evt="onNext" delay="0">
                      <p:tgtEl>
                        <p:sldTgt/>
                      </p:tgtEl>
                    </p:cond>
                    <p:cond evt="onPrev" delay="0">
                      <p:tgtEl>
                        <p:sldTgt/>
                      </p:tgtEl>
                    </p:cond>
                  </p:endCondLst>
                </p:cTn>
                <p:tgtEl>
                  <p:spTgt spid="50"/>
                </p:tgtEl>
              </p:cMediaNode>
            </p:video>
            <p:seq concurrent="1" nextAc="seek">
              <p:cTn id="15" restart="whenNotActive" fill="hold" evtFilter="cancelBubble" nodeType="interactiveSeq">
                <p:stCondLst>
                  <p:cond evt="onClick" delay="0">
                    <p:tgtEl>
                      <p:spTgt spid="50"/>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0"/>
                                        </p:tgtEl>
                                      </p:cBhvr>
                                    </p:cmd>
                                  </p:childTnLst>
                                </p:cTn>
                              </p:par>
                            </p:childTnLst>
                          </p:cTn>
                        </p:par>
                      </p:childTnLst>
                    </p:cTn>
                  </p:par>
                </p:childTnLst>
              </p:cTn>
              <p:nextCondLst>
                <p:cond evt="onClick" delay="0">
                  <p:tgtEl>
                    <p:spTgt spid="5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sp>
        <p:nvSpPr>
          <p:cNvPr id="192514" name="Rectangle 2"/>
          <p:cNvSpPr>
            <a:spLocks noGrp="1" noChangeArrowheads="1"/>
          </p:cNvSpPr>
          <p:nvPr>
            <p:ph type="title"/>
          </p:nvPr>
        </p:nvSpPr>
        <p:spPr>
          <a:xfrm>
            <a:off x="3214678" y="0"/>
            <a:ext cx="3214710" cy="571480"/>
          </a:xfrm>
        </p:spPr>
        <p:txBody>
          <a:bodyPr>
            <a:normAutofit/>
          </a:bodyPr>
          <a:lstStyle/>
          <a:p>
            <a:r>
              <a:rPr lang="es-ES_tradnl" sz="2800" dirty="0" smtClean="0">
                <a:latin typeface="Britannic Bold" pitchFamily="34" charset="0"/>
              </a:rPr>
              <a:t>OBJETIVOS tesis</a:t>
            </a:r>
            <a:endParaRPr lang="es-ES" sz="2800" dirty="0">
              <a:latin typeface="Britannic Bold" pitchFamily="34" charset="0"/>
            </a:endParaRPr>
          </a:p>
        </p:txBody>
      </p:sp>
      <p:sp>
        <p:nvSpPr>
          <p:cNvPr id="192523" name="AutoShape 11"/>
          <p:cNvSpPr>
            <a:spLocks noChangeArrowheads="1"/>
          </p:cNvSpPr>
          <p:nvPr/>
        </p:nvSpPr>
        <p:spPr bwMode="auto">
          <a:xfrm>
            <a:off x="2264539" y="3998919"/>
            <a:ext cx="504825" cy="358775"/>
          </a:xfrm>
          <a:prstGeom prst="rightArrow">
            <a:avLst>
              <a:gd name="adj1" fmla="val 50000"/>
              <a:gd name="adj2" fmla="val 35177"/>
            </a:avLst>
          </a:prstGeom>
          <a:solidFill>
            <a:srgbClr val="003366"/>
          </a:solidFill>
          <a:ln w="9525" algn="ctr">
            <a:solidFill>
              <a:schemeClr val="tx1"/>
            </a:solidFill>
            <a:miter lim="800000"/>
            <a:headEnd/>
            <a:tailEnd/>
          </a:ln>
          <a:effectLst/>
        </p:spPr>
        <p:txBody>
          <a:bodyPr wrap="none" anchor="ctr"/>
          <a:lstStyle/>
          <a:p>
            <a:endParaRPr lang="es-EC"/>
          </a:p>
        </p:txBody>
      </p:sp>
      <p:sp>
        <p:nvSpPr>
          <p:cNvPr id="192524" name="Oval 12"/>
          <p:cNvSpPr>
            <a:spLocks noChangeArrowheads="1"/>
          </p:cNvSpPr>
          <p:nvPr/>
        </p:nvSpPr>
        <p:spPr bwMode="auto">
          <a:xfrm>
            <a:off x="5500694" y="1064915"/>
            <a:ext cx="1714512" cy="923925"/>
          </a:xfrm>
          <a:prstGeom prst="ellipse">
            <a:avLst/>
          </a:prstGeom>
          <a:solidFill>
            <a:srgbClr val="99CCFF"/>
          </a:solidFill>
          <a:ln w="28575" algn="ctr">
            <a:solidFill>
              <a:schemeClr val="tx1"/>
            </a:solidFill>
            <a:round/>
            <a:headEnd/>
            <a:tailEnd/>
          </a:ln>
          <a:effectLst/>
        </p:spPr>
        <p:txBody>
          <a:bodyPr wrap="none" anchor="ctr"/>
          <a:lstStyle/>
          <a:p>
            <a:pPr algn="ctr"/>
            <a:r>
              <a:rPr lang="es-ES_tradnl" b="1" dirty="0" smtClean="0"/>
              <a:t>IMPLEMENTAR </a:t>
            </a:r>
          </a:p>
          <a:p>
            <a:pPr algn="ctr"/>
            <a:r>
              <a:rPr lang="es-ES_tradnl" b="1" dirty="0" smtClean="0"/>
              <a:t>MEJORA</a:t>
            </a:r>
            <a:endParaRPr lang="es-ES" b="1" dirty="0"/>
          </a:p>
        </p:txBody>
      </p:sp>
      <p:sp>
        <p:nvSpPr>
          <p:cNvPr id="192526" name="Oval 14"/>
          <p:cNvSpPr>
            <a:spLocks noChangeArrowheads="1"/>
          </p:cNvSpPr>
          <p:nvPr/>
        </p:nvSpPr>
        <p:spPr bwMode="auto">
          <a:xfrm>
            <a:off x="71406" y="1193872"/>
            <a:ext cx="1908175" cy="635000"/>
          </a:xfrm>
          <a:prstGeom prst="ellipse">
            <a:avLst/>
          </a:prstGeom>
          <a:solidFill>
            <a:srgbClr val="99CCFF"/>
          </a:solidFill>
          <a:ln w="28575" algn="ctr">
            <a:solidFill>
              <a:schemeClr val="tx1"/>
            </a:solidFill>
            <a:round/>
            <a:headEnd/>
            <a:tailEnd/>
          </a:ln>
          <a:effectLst/>
        </p:spPr>
        <p:txBody>
          <a:bodyPr wrap="none" anchor="ctr"/>
          <a:lstStyle/>
          <a:p>
            <a:pPr algn="ctr"/>
            <a:r>
              <a:rPr lang="es-ES_tradnl" b="1" dirty="0" smtClean="0"/>
              <a:t>DIAGNOSTICAR</a:t>
            </a:r>
            <a:endParaRPr lang="es-ES" b="1" dirty="0"/>
          </a:p>
        </p:txBody>
      </p:sp>
      <p:sp>
        <p:nvSpPr>
          <p:cNvPr id="192527" name="AutoShape 15"/>
          <p:cNvSpPr>
            <a:spLocks noChangeArrowheads="1"/>
          </p:cNvSpPr>
          <p:nvPr/>
        </p:nvSpPr>
        <p:spPr bwMode="auto">
          <a:xfrm>
            <a:off x="2500298" y="1052166"/>
            <a:ext cx="2571768" cy="948074"/>
          </a:xfrm>
          <a:prstGeom prst="flowChartAlternateProcess">
            <a:avLst/>
          </a:prstGeom>
          <a:solidFill>
            <a:schemeClr val="bg1"/>
          </a:solidFill>
          <a:ln w="9525">
            <a:solidFill>
              <a:schemeClr val="tx1"/>
            </a:solidFill>
            <a:miter lim="800000"/>
            <a:headEnd/>
            <a:tailEnd/>
          </a:ln>
          <a:effectLst/>
        </p:spPr>
        <p:txBody>
          <a:bodyPr wrap="none" anchor="ctr"/>
          <a:lstStyle/>
          <a:p>
            <a:pPr algn="ctr"/>
            <a:r>
              <a:rPr lang="es-ES_tradnl" sz="1600" b="1" dirty="0" smtClean="0"/>
              <a:t>PROCESO CALENTAMIENTO</a:t>
            </a:r>
          </a:p>
          <a:p>
            <a:pPr algn="ctr"/>
            <a:r>
              <a:rPr lang="es-ES_tradnl" sz="1600" b="1" dirty="0" smtClean="0"/>
              <a:t> ACERO LIQUIDO </a:t>
            </a:r>
          </a:p>
          <a:p>
            <a:pPr algn="ctr"/>
            <a:r>
              <a:rPr lang="es-ES_tradnl" sz="1600" b="1" dirty="0" smtClean="0"/>
              <a:t>COLADA CONTINUA </a:t>
            </a:r>
          </a:p>
          <a:p>
            <a:pPr algn="ctr"/>
            <a:r>
              <a:rPr lang="es-ES_tradnl" sz="1600" b="1" dirty="0" smtClean="0"/>
              <a:t>ADELCA</a:t>
            </a:r>
            <a:endParaRPr lang="es-ES" sz="1600" b="1" dirty="0"/>
          </a:p>
        </p:txBody>
      </p:sp>
      <p:sp>
        <p:nvSpPr>
          <p:cNvPr id="192530" name="Text Box 18"/>
          <p:cNvSpPr txBox="1">
            <a:spLocks noChangeArrowheads="1"/>
          </p:cNvSpPr>
          <p:nvPr/>
        </p:nvSpPr>
        <p:spPr bwMode="auto">
          <a:xfrm>
            <a:off x="500033" y="571480"/>
            <a:ext cx="1571637" cy="369332"/>
          </a:xfrm>
          <a:prstGeom prst="rect">
            <a:avLst/>
          </a:prstGeom>
          <a:solidFill>
            <a:srgbClr val="003366"/>
          </a:solidFill>
          <a:ln w="28575" algn="ctr">
            <a:solidFill>
              <a:schemeClr val="tx1"/>
            </a:solidFill>
            <a:miter lim="800000"/>
            <a:headEnd/>
            <a:tailEnd/>
          </a:ln>
          <a:effectLst/>
        </p:spPr>
        <p:txBody>
          <a:bodyPr wrap="square">
            <a:spAutoFit/>
          </a:bodyPr>
          <a:lstStyle/>
          <a:p>
            <a:pPr>
              <a:spcBef>
                <a:spcPct val="50000"/>
              </a:spcBef>
            </a:pPr>
            <a:r>
              <a:rPr lang="es-ES_tradnl" b="1" dirty="0" smtClean="0">
                <a:solidFill>
                  <a:schemeClr val="bg1"/>
                </a:solidFill>
              </a:rPr>
              <a:t>G E N E R A L</a:t>
            </a:r>
            <a:endParaRPr lang="es-ES" b="1" dirty="0" smtClean="0">
              <a:solidFill>
                <a:schemeClr val="bg1"/>
              </a:solidFill>
            </a:endParaRPr>
          </a:p>
        </p:txBody>
      </p:sp>
      <p:sp>
        <p:nvSpPr>
          <p:cNvPr id="192533" name="Text Box 21"/>
          <p:cNvSpPr txBox="1">
            <a:spLocks noChangeArrowheads="1"/>
          </p:cNvSpPr>
          <p:nvPr/>
        </p:nvSpPr>
        <p:spPr bwMode="auto">
          <a:xfrm>
            <a:off x="319850" y="2321689"/>
            <a:ext cx="2109009" cy="369332"/>
          </a:xfrm>
          <a:prstGeom prst="rect">
            <a:avLst/>
          </a:prstGeom>
          <a:solidFill>
            <a:srgbClr val="003366"/>
          </a:solidFill>
          <a:ln w="28575" algn="ctr">
            <a:solidFill>
              <a:schemeClr val="tx1"/>
            </a:solidFill>
            <a:miter lim="800000"/>
            <a:headEnd/>
            <a:tailEnd/>
          </a:ln>
          <a:effectLst/>
        </p:spPr>
        <p:txBody>
          <a:bodyPr wrap="square">
            <a:spAutoFit/>
          </a:bodyPr>
          <a:lstStyle/>
          <a:p>
            <a:pPr>
              <a:spcBef>
                <a:spcPct val="50000"/>
              </a:spcBef>
            </a:pPr>
            <a:r>
              <a:rPr lang="es-ES_tradnl" b="1" dirty="0" smtClean="0">
                <a:solidFill>
                  <a:schemeClr val="bg1"/>
                </a:solidFill>
              </a:rPr>
              <a:t>E S P E C Í F I C O S</a:t>
            </a:r>
            <a:endParaRPr lang="es-ES" b="1" dirty="0">
              <a:solidFill>
                <a:schemeClr val="bg1"/>
              </a:solidFill>
            </a:endParaRPr>
          </a:p>
        </p:txBody>
      </p:sp>
      <p:sp>
        <p:nvSpPr>
          <p:cNvPr id="192540" name="AutoShape 28"/>
          <p:cNvSpPr>
            <a:spLocks noChangeArrowheads="1"/>
          </p:cNvSpPr>
          <p:nvPr/>
        </p:nvSpPr>
        <p:spPr bwMode="auto">
          <a:xfrm>
            <a:off x="2000232" y="1331190"/>
            <a:ext cx="433748" cy="36036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3366"/>
          </a:solidFill>
          <a:ln w="9525" algn="ctr">
            <a:solidFill>
              <a:schemeClr val="tx1"/>
            </a:solidFill>
            <a:miter lim="800000"/>
            <a:headEnd/>
            <a:tailEnd/>
          </a:ln>
          <a:effectLst/>
        </p:spPr>
        <p:txBody>
          <a:bodyPr wrap="none" anchor="ctr"/>
          <a:lstStyle/>
          <a:p>
            <a:endParaRPr lang="es-EC"/>
          </a:p>
        </p:txBody>
      </p:sp>
      <p:sp>
        <p:nvSpPr>
          <p:cNvPr id="192542" name="AutoShape 30"/>
          <p:cNvSpPr>
            <a:spLocks noChangeArrowheads="1"/>
          </p:cNvSpPr>
          <p:nvPr/>
        </p:nvSpPr>
        <p:spPr bwMode="auto">
          <a:xfrm>
            <a:off x="3286116" y="2938080"/>
            <a:ext cx="1714512" cy="571117"/>
          </a:xfrm>
          <a:prstGeom prst="roundRect">
            <a:avLst>
              <a:gd name="adj" fmla="val 16667"/>
            </a:avLst>
          </a:prstGeom>
          <a:solidFill>
            <a:srgbClr val="99CCFF"/>
          </a:solidFill>
          <a:ln w="28575" algn="ctr">
            <a:solidFill>
              <a:schemeClr val="tx1"/>
            </a:solidFill>
            <a:round/>
            <a:headEnd/>
            <a:tailEnd/>
          </a:ln>
          <a:effectLst/>
        </p:spPr>
        <p:txBody>
          <a:bodyPr wrap="none" anchor="ctr"/>
          <a:lstStyle/>
          <a:p>
            <a:pPr algn="ctr"/>
            <a:r>
              <a:rPr lang="es-ES_tradnl" b="1" dirty="0" smtClean="0"/>
              <a:t>situación </a:t>
            </a:r>
          </a:p>
          <a:p>
            <a:pPr algn="ctr"/>
            <a:r>
              <a:rPr lang="es-ES_tradnl" b="1" dirty="0" smtClean="0"/>
              <a:t>inicial</a:t>
            </a:r>
          </a:p>
        </p:txBody>
      </p:sp>
      <p:sp>
        <p:nvSpPr>
          <p:cNvPr id="192543" name="AutoShape 31"/>
          <p:cNvSpPr>
            <a:spLocks noChangeArrowheads="1"/>
          </p:cNvSpPr>
          <p:nvPr/>
        </p:nvSpPr>
        <p:spPr bwMode="auto">
          <a:xfrm>
            <a:off x="6237565" y="2781786"/>
            <a:ext cx="2477839" cy="861528"/>
          </a:xfrm>
          <a:prstGeom prst="roundRect">
            <a:avLst>
              <a:gd name="adj" fmla="val 16667"/>
            </a:avLst>
          </a:prstGeom>
          <a:solidFill>
            <a:srgbClr val="99CCFF"/>
          </a:solidFill>
          <a:ln w="28575" algn="ctr">
            <a:solidFill>
              <a:schemeClr val="tx1"/>
            </a:solidFill>
            <a:round/>
            <a:headEnd/>
            <a:tailEnd/>
          </a:ln>
          <a:effectLst/>
        </p:spPr>
        <p:txBody>
          <a:bodyPr wrap="none" anchor="ctr"/>
          <a:lstStyle/>
          <a:p>
            <a:pPr algn="ctr"/>
            <a:r>
              <a:rPr lang="es-ES_tradnl" b="1" dirty="0" smtClean="0"/>
              <a:t>Proceso Calentamiento </a:t>
            </a:r>
          </a:p>
          <a:p>
            <a:pPr algn="ctr"/>
            <a:r>
              <a:rPr lang="es-ES_tradnl" b="1" dirty="0" smtClean="0"/>
              <a:t>Acero líquido </a:t>
            </a:r>
          </a:p>
          <a:p>
            <a:pPr algn="ctr"/>
            <a:r>
              <a:rPr lang="es-ES_tradnl" b="1" dirty="0" smtClean="0"/>
              <a:t>Colada Continua</a:t>
            </a:r>
            <a:endParaRPr lang="es-ES" b="1" dirty="0" smtClean="0"/>
          </a:p>
        </p:txBody>
      </p:sp>
      <p:sp>
        <p:nvSpPr>
          <p:cNvPr id="192544" name="AutoShape 32"/>
          <p:cNvSpPr>
            <a:spLocks noChangeArrowheads="1"/>
          </p:cNvSpPr>
          <p:nvPr/>
        </p:nvSpPr>
        <p:spPr bwMode="auto">
          <a:xfrm>
            <a:off x="6484965" y="3924307"/>
            <a:ext cx="1944687" cy="504825"/>
          </a:xfrm>
          <a:prstGeom prst="roundRect">
            <a:avLst>
              <a:gd name="adj" fmla="val 16667"/>
            </a:avLst>
          </a:prstGeom>
          <a:solidFill>
            <a:srgbClr val="99CCFF"/>
          </a:solidFill>
          <a:ln w="28575" algn="ctr">
            <a:solidFill>
              <a:schemeClr val="tx1"/>
            </a:solidFill>
            <a:round/>
            <a:headEnd/>
            <a:tailEnd/>
          </a:ln>
          <a:effectLst/>
        </p:spPr>
        <p:txBody>
          <a:bodyPr wrap="none" anchor="ctr"/>
          <a:lstStyle/>
          <a:p>
            <a:pPr algn="ctr"/>
            <a:r>
              <a:rPr lang="es-ES_tradnl" b="1" dirty="0" smtClean="0"/>
              <a:t>Ruta de la Calidad</a:t>
            </a:r>
            <a:endParaRPr lang="es-ES" b="1" dirty="0"/>
          </a:p>
        </p:txBody>
      </p:sp>
      <p:sp>
        <p:nvSpPr>
          <p:cNvPr id="192546" name="AutoShape 34"/>
          <p:cNvSpPr>
            <a:spLocks noChangeArrowheads="1"/>
          </p:cNvSpPr>
          <p:nvPr/>
        </p:nvSpPr>
        <p:spPr bwMode="auto">
          <a:xfrm>
            <a:off x="384184" y="3852870"/>
            <a:ext cx="1467061" cy="576262"/>
          </a:xfrm>
          <a:prstGeom prst="roundRect">
            <a:avLst>
              <a:gd name="adj" fmla="val 16667"/>
            </a:avLst>
          </a:prstGeom>
          <a:solidFill>
            <a:srgbClr val="99CCFF"/>
          </a:solidFill>
          <a:ln w="28575" algn="ctr">
            <a:solidFill>
              <a:schemeClr val="tx1"/>
            </a:solidFill>
            <a:round/>
            <a:headEnd/>
            <a:tailEnd/>
          </a:ln>
          <a:effectLst/>
        </p:spPr>
        <p:txBody>
          <a:bodyPr wrap="none" anchor="ctr"/>
          <a:lstStyle/>
          <a:p>
            <a:pPr algn="ctr"/>
            <a:r>
              <a:rPr lang="es-ES_tradnl" b="1" dirty="0" smtClean="0"/>
              <a:t>Elaborar e </a:t>
            </a:r>
          </a:p>
          <a:p>
            <a:pPr algn="ctr"/>
            <a:r>
              <a:rPr lang="es-ES_tradnl" b="1" dirty="0" smtClean="0"/>
              <a:t>Implementar</a:t>
            </a:r>
            <a:endParaRPr lang="es-ES" b="1" dirty="0" smtClean="0"/>
          </a:p>
        </p:txBody>
      </p:sp>
      <p:sp>
        <p:nvSpPr>
          <p:cNvPr id="192547" name="AutoShape 35"/>
          <p:cNvSpPr>
            <a:spLocks noChangeArrowheads="1"/>
          </p:cNvSpPr>
          <p:nvPr/>
        </p:nvSpPr>
        <p:spPr bwMode="auto">
          <a:xfrm>
            <a:off x="3214678" y="4786322"/>
            <a:ext cx="1792818" cy="576263"/>
          </a:xfrm>
          <a:prstGeom prst="roundRect">
            <a:avLst>
              <a:gd name="adj" fmla="val 16667"/>
            </a:avLst>
          </a:prstGeom>
          <a:solidFill>
            <a:srgbClr val="99CCFF"/>
          </a:solidFill>
          <a:ln w="28575" algn="ctr">
            <a:solidFill>
              <a:schemeClr val="tx1"/>
            </a:solidFill>
            <a:round/>
            <a:headEnd/>
            <a:tailEnd/>
          </a:ln>
          <a:effectLst/>
        </p:spPr>
        <p:txBody>
          <a:bodyPr wrap="none" anchor="ctr"/>
          <a:lstStyle/>
          <a:p>
            <a:pPr algn="ctr"/>
            <a:r>
              <a:rPr lang="es-ES_tradnl" b="1" dirty="0" smtClean="0"/>
              <a:t>Luego</a:t>
            </a:r>
          </a:p>
          <a:p>
            <a:pPr algn="ctr"/>
            <a:r>
              <a:rPr lang="es-ES_tradnl" b="1" dirty="0" smtClean="0"/>
              <a:t> Implementación</a:t>
            </a:r>
            <a:endParaRPr lang="es-ES" b="1" dirty="0"/>
          </a:p>
        </p:txBody>
      </p:sp>
      <p:sp>
        <p:nvSpPr>
          <p:cNvPr id="192548" name="AutoShape 36"/>
          <p:cNvSpPr>
            <a:spLocks noChangeArrowheads="1"/>
          </p:cNvSpPr>
          <p:nvPr/>
        </p:nvSpPr>
        <p:spPr bwMode="auto">
          <a:xfrm>
            <a:off x="6715140" y="4781563"/>
            <a:ext cx="1526643" cy="576263"/>
          </a:xfrm>
          <a:prstGeom prst="roundRect">
            <a:avLst>
              <a:gd name="adj" fmla="val 16667"/>
            </a:avLst>
          </a:prstGeom>
          <a:solidFill>
            <a:srgbClr val="99CCFF"/>
          </a:solidFill>
          <a:ln w="28575" algn="ctr">
            <a:solidFill>
              <a:schemeClr val="tx1"/>
            </a:solidFill>
            <a:round/>
            <a:headEnd/>
            <a:tailEnd/>
          </a:ln>
          <a:effectLst/>
        </p:spPr>
        <p:txBody>
          <a:bodyPr wrap="none" anchor="ctr"/>
          <a:lstStyle/>
          <a:p>
            <a:pPr algn="ctr"/>
            <a:r>
              <a:rPr lang="es-ES_tradnl" b="1" dirty="0" smtClean="0"/>
              <a:t>De la mejora</a:t>
            </a:r>
            <a:endParaRPr lang="es-ES" b="1" dirty="0"/>
          </a:p>
        </p:txBody>
      </p:sp>
      <p:sp>
        <p:nvSpPr>
          <p:cNvPr id="192550" name="AutoShape 38"/>
          <p:cNvSpPr>
            <a:spLocks noChangeArrowheads="1"/>
          </p:cNvSpPr>
          <p:nvPr/>
        </p:nvSpPr>
        <p:spPr bwMode="auto">
          <a:xfrm>
            <a:off x="2303463" y="4927613"/>
            <a:ext cx="504825" cy="358775"/>
          </a:xfrm>
          <a:prstGeom prst="rightArrow">
            <a:avLst>
              <a:gd name="adj1" fmla="val 50000"/>
              <a:gd name="adj2" fmla="val 35177"/>
            </a:avLst>
          </a:prstGeom>
          <a:solidFill>
            <a:srgbClr val="003366"/>
          </a:solidFill>
          <a:ln w="9525" algn="ctr">
            <a:solidFill>
              <a:schemeClr val="tx1"/>
            </a:solidFill>
            <a:miter lim="800000"/>
            <a:headEnd/>
            <a:tailEnd/>
          </a:ln>
          <a:effectLst/>
        </p:spPr>
        <p:txBody>
          <a:bodyPr wrap="none" anchor="ctr"/>
          <a:lstStyle/>
          <a:p>
            <a:endParaRPr lang="es-EC"/>
          </a:p>
        </p:txBody>
      </p:sp>
      <p:sp>
        <p:nvSpPr>
          <p:cNvPr id="192551" name="AutoShape 39"/>
          <p:cNvSpPr>
            <a:spLocks noChangeArrowheads="1"/>
          </p:cNvSpPr>
          <p:nvPr/>
        </p:nvSpPr>
        <p:spPr bwMode="auto">
          <a:xfrm>
            <a:off x="357158" y="4781564"/>
            <a:ext cx="1459163" cy="576262"/>
          </a:xfrm>
          <a:prstGeom prst="roundRect">
            <a:avLst>
              <a:gd name="adj" fmla="val 16667"/>
            </a:avLst>
          </a:prstGeom>
          <a:solidFill>
            <a:srgbClr val="99CCFF"/>
          </a:solidFill>
          <a:ln w="28575" algn="ctr">
            <a:solidFill>
              <a:schemeClr val="tx1"/>
            </a:solidFill>
            <a:round/>
            <a:headEnd/>
            <a:tailEnd/>
          </a:ln>
          <a:effectLst/>
        </p:spPr>
        <p:txBody>
          <a:bodyPr wrap="none" anchor="ctr"/>
          <a:lstStyle/>
          <a:p>
            <a:pPr algn="ctr"/>
            <a:r>
              <a:rPr lang="es-ES_tradnl" b="1" dirty="0" smtClean="0"/>
              <a:t>Verificar </a:t>
            </a:r>
          </a:p>
          <a:p>
            <a:pPr algn="ctr"/>
            <a:r>
              <a:rPr lang="es-ES_tradnl" b="1" dirty="0" smtClean="0"/>
              <a:t>Resultados</a:t>
            </a:r>
            <a:endParaRPr lang="es-ES" b="1" dirty="0"/>
          </a:p>
        </p:txBody>
      </p:sp>
      <p:sp>
        <p:nvSpPr>
          <p:cNvPr id="192552" name="AutoShape 40"/>
          <p:cNvSpPr>
            <a:spLocks noChangeArrowheads="1"/>
          </p:cNvSpPr>
          <p:nvPr/>
        </p:nvSpPr>
        <p:spPr bwMode="auto">
          <a:xfrm>
            <a:off x="3245374" y="5781696"/>
            <a:ext cx="1800225" cy="576262"/>
          </a:xfrm>
          <a:prstGeom prst="roundRect">
            <a:avLst>
              <a:gd name="adj" fmla="val 16667"/>
            </a:avLst>
          </a:prstGeom>
          <a:solidFill>
            <a:srgbClr val="99CCFF"/>
          </a:solidFill>
          <a:ln w="28575" algn="ctr">
            <a:solidFill>
              <a:schemeClr val="tx1"/>
            </a:solidFill>
            <a:round/>
            <a:headEnd/>
            <a:tailEnd/>
          </a:ln>
          <a:effectLst/>
        </p:spPr>
        <p:txBody>
          <a:bodyPr wrap="none" anchor="ctr"/>
          <a:lstStyle/>
          <a:p>
            <a:pPr algn="ctr"/>
            <a:r>
              <a:rPr lang="es-ES_tradnl" b="1" dirty="0" smtClean="0"/>
              <a:t>Mejoras </a:t>
            </a:r>
          </a:p>
          <a:p>
            <a:pPr algn="ctr"/>
            <a:r>
              <a:rPr lang="es-ES_tradnl" b="1" dirty="0" smtClean="0"/>
              <a:t>obtenidas</a:t>
            </a:r>
            <a:endParaRPr lang="es-ES" b="1" dirty="0"/>
          </a:p>
        </p:txBody>
      </p:sp>
      <p:sp>
        <p:nvSpPr>
          <p:cNvPr id="192554" name="AutoShape 42"/>
          <p:cNvSpPr>
            <a:spLocks noChangeArrowheads="1"/>
          </p:cNvSpPr>
          <p:nvPr/>
        </p:nvSpPr>
        <p:spPr bwMode="auto">
          <a:xfrm>
            <a:off x="2266975" y="5927745"/>
            <a:ext cx="504825" cy="358775"/>
          </a:xfrm>
          <a:prstGeom prst="rightArrow">
            <a:avLst>
              <a:gd name="adj1" fmla="val 50000"/>
              <a:gd name="adj2" fmla="val 35177"/>
            </a:avLst>
          </a:prstGeom>
          <a:solidFill>
            <a:srgbClr val="003366"/>
          </a:solidFill>
          <a:ln w="9525" algn="ctr">
            <a:solidFill>
              <a:schemeClr val="tx1"/>
            </a:solidFill>
            <a:miter lim="800000"/>
            <a:headEnd/>
            <a:tailEnd/>
          </a:ln>
          <a:effectLst/>
        </p:spPr>
        <p:txBody>
          <a:bodyPr wrap="none" anchor="ctr"/>
          <a:lstStyle/>
          <a:p>
            <a:endParaRPr lang="es-EC"/>
          </a:p>
        </p:txBody>
      </p:sp>
      <p:sp>
        <p:nvSpPr>
          <p:cNvPr id="27" name="AutoShape 15"/>
          <p:cNvSpPr>
            <a:spLocks noChangeArrowheads="1"/>
          </p:cNvSpPr>
          <p:nvPr/>
        </p:nvSpPr>
        <p:spPr bwMode="auto">
          <a:xfrm>
            <a:off x="7715272" y="1214422"/>
            <a:ext cx="1342221" cy="629622"/>
          </a:xfrm>
          <a:prstGeom prst="flowChartAlternateProcess">
            <a:avLst/>
          </a:prstGeom>
          <a:solidFill>
            <a:schemeClr val="bg1"/>
          </a:solidFill>
          <a:ln w="9525">
            <a:solidFill>
              <a:schemeClr val="tx1"/>
            </a:solidFill>
            <a:miter lim="800000"/>
            <a:headEnd/>
            <a:tailEnd/>
          </a:ln>
          <a:effectLst/>
        </p:spPr>
        <p:txBody>
          <a:bodyPr wrap="none" anchor="ctr"/>
          <a:lstStyle/>
          <a:p>
            <a:pPr algn="ctr"/>
            <a:r>
              <a:rPr lang="es-ES_tradnl" b="1" dirty="0" smtClean="0"/>
              <a:t>RUTA DE LA</a:t>
            </a:r>
          </a:p>
          <a:p>
            <a:pPr algn="ctr"/>
            <a:r>
              <a:rPr lang="es-ES_tradnl" b="1" dirty="0" smtClean="0"/>
              <a:t> CALIDAD</a:t>
            </a:r>
          </a:p>
        </p:txBody>
      </p:sp>
      <p:sp>
        <p:nvSpPr>
          <p:cNvPr id="28" name="AutoShape 28"/>
          <p:cNvSpPr>
            <a:spLocks noChangeArrowheads="1"/>
          </p:cNvSpPr>
          <p:nvPr/>
        </p:nvSpPr>
        <p:spPr bwMode="auto">
          <a:xfrm>
            <a:off x="5072066" y="1357298"/>
            <a:ext cx="433748" cy="36036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3366"/>
          </a:solidFill>
          <a:ln w="9525" algn="ctr">
            <a:solidFill>
              <a:schemeClr val="tx1"/>
            </a:solidFill>
            <a:miter lim="800000"/>
            <a:headEnd/>
            <a:tailEnd/>
          </a:ln>
          <a:effectLst/>
        </p:spPr>
        <p:txBody>
          <a:bodyPr wrap="none" anchor="ctr"/>
          <a:lstStyle/>
          <a:p>
            <a:endParaRPr lang="es-EC"/>
          </a:p>
        </p:txBody>
      </p:sp>
      <p:sp>
        <p:nvSpPr>
          <p:cNvPr id="29" name="AutoShape 28"/>
          <p:cNvSpPr>
            <a:spLocks noChangeArrowheads="1"/>
          </p:cNvSpPr>
          <p:nvPr/>
        </p:nvSpPr>
        <p:spPr bwMode="auto">
          <a:xfrm>
            <a:off x="7274358" y="1331189"/>
            <a:ext cx="433748" cy="36036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3366"/>
          </a:solidFill>
          <a:ln w="9525" algn="ctr">
            <a:solidFill>
              <a:schemeClr val="tx1"/>
            </a:solidFill>
            <a:miter lim="800000"/>
            <a:headEnd/>
            <a:tailEnd/>
          </a:ln>
          <a:effectLst/>
        </p:spPr>
        <p:txBody>
          <a:bodyPr wrap="none" anchor="ctr"/>
          <a:lstStyle/>
          <a:p>
            <a:endParaRPr lang="es-EC"/>
          </a:p>
        </p:txBody>
      </p:sp>
      <p:sp>
        <p:nvSpPr>
          <p:cNvPr id="31" name="AutoShape 30"/>
          <p:cNvSpPr>
            <a:spLocks noChangeArrowheads="1"/>
          </p:cNvSpPr>
          <p:nvPr/>
        </p:nvSpPr>
        <p:spPr bwMode="auto">
          <a:xfrm>
            <a:off x="356151" y="2938080"/>
            <a:ext cx="1441952" cy="490523"/>
          </a:xfrm>
          <a:prstGeom prst="roundRect">
            <a:avLst>
              <a:gd name="adj" fmla="val 16667"/>
            </a:avLst>
          </a:prstGeom>
          <a:solidFill>
            <a:srgbClr val="99CCFF"/>
          </a:solidFill>
          <a:ln w="28575" algn="ctr">
            <a:solidFill>
              <a:schemeClr val="tx1"/>
            </a:solidFill>
            <a:round/>
            <a:headEnd/>
            <a:tailEnd/>
          </a:ln>
          <a:effectLst/>
        </p:spPr>
        <p:txBody>
          <a:bodyPr wrap="none" anchor="ctr"/>
          <a:lstStyle/>
          <a:p>
            <a:pPr algn="ctr"/>
            <a:r>
              <a:rPr lang="es-ES_tradnl" b="1" dirty="0" smtClean="0"/>
              <a:t>Diagnóstico </a:t>
            </a:r>
            <a:endParaRPr lang="es-ES" b="1" dirty="0"/>
          </a:p>
        </p:txBody>
      </p:sp>
      <p:sp>
        <p:nvSpPr>
          <p:cNvPr id="32" name="AutoShape 30"/>
          <p:cNvSpPr>
            <a:spLocks noChangeArrowheads="1"/>
          </p:cNvSpPr>
          <p:nvPr/>
        </p:nvSpPr>
        <p:spPr bwMode="auto">
          <a:xfrm>
            <a:off x="3286116" y="3858015"/>
            <a:ext cx="1714512" cy="571117"/>
          </a:xfrm>
          <a:prstGeom prst="roundRect">
            <a:avLst>
              <a:gd name="adj" fmla="val 16667"/>
            </a:avLst>
          </a:prstGeom>
          <a:solidFill>
            <a:srgbClr val="99CCFF"/>
          </a:solidFill>
          <a:ln w="28575" algn="ctr">
            <a:solidFill>
              <a:schemeClr val="tx1"/>
            </a:solidFill>
            <a:round/>
            <a:headEnd/>
            <a:tailEnd/>
          </a:ln>
          <a:effectLst/>
        </p:spPr>
        <p:txBody>
          <a:bodyPr wrap="none" anchor="ctr"/>
          <a:lstStyle/>
          <a:p>
            <a:pPr algn="ctr"/>
            <a:r>
              <a:rPr lang="es-ES_tradnl" b="1" dirty="0" smtClean="0"/>
              <a:t>Plan de mejora</a:t>
            </a:r>
          </a:p>
          <a:p>
            <a:pPr algn="ctr"/>
            <a:r>
              <a:rPr lang="es-ES_tradnl" b="1" dirty="0" smtClean="0"/>
              <a:t>proceso</a:t>
            </a:r>
            <a:endParaRPr lang="es-ES_tradnl" b="1" dirty="0"/>
          </a:p>
        </p:txBody>
      </p:sp>
      <p:sp>
        <p:nvSpPr>
          <p:cNvPr id="33" name="AutoShape 11"/>
          <p:cNvSpPr>
            <a:spLocks noChangeArrowheads="1"/>
          </p:cNvSpPr>
          <p:nvPr/>
        </p:nvSpPr>
        <p:spPr bwMode="auto">
          <a:xfrm>
            <a:off x="2266975" y="2998217"/>
            <a:ext cx="504825" cy="358775"/>
          </a:xfrm>
          <a:prstGeom prst="rightArrow">
            <a:avLst>
              <a:gd name="adj1" fmla="val 50000"/>
              <a:gd name="adj2" fmla="val 35177"/>
            </a:avLst>
          </a:prstGeom>
          <a:solidFill>
            <a:srgbClr val="003366"/>
          </a:solidFill>
          <a:ln w="9525" algn="ctr">
            <a:solidFill>
              <a:schemeClr val="tx1"/>
            </a:solidFill>
            <a:miter lim="800000"/>
            <a:headEnd/>
            <a:tailEnd/>
          </a:ln>
          <a:effectLst/>
        </p:spPr>
        <p:txBody>
          <a:bodyPr wrap="none" anchor="ctr"/>
          <a:lstStyle/>
          <a:p>
            <a:endParaRPr lang="es-EC"/>
          </a:p>
        </p:txBody>
      </p:sp>
      <p:sp>
        <p:nvSpPr>
          <p:cNvPr id="34" name="AutoShape 39"/>
          <p:cNvSpPr>
            <a:spLocks noChangeArrowheads="1"/>
          </p:cNvSpPr>
          <p:nvPr/>
        </p:nvSpPr>
        <p:spPr bwMode="auto">
          <a:xfrm>
            <a:off x="376533" y="5807095"/>
            <a:ext cx="1459163" cy="479425"/>
          </a:xfrm>
          <a:prstGeom prst="roundRect">
            <a:avLst>
              <a:gd name="adj" fmla="val 16667"/>
            </a:avLst>
          </a:prstGeom>
          <a:solidFill>
            <a:srgbClr val="99CCFF"/>
          </a:solidFill>
          <a:ln w="28575" algn="ctr">
            <a:solidFill>
              <a:schemeClr val="tx1"/>
            </a:solidFill>
            <a:round/>
            <a:headEnd/>
            <a:tailEnd/>
          </a:ln>
          <a:effectLst/>
        </p:spPr>
        <p:txBody>
          <a:bodyPr wrap="none" anchor="ctr"/>
          <a:lstStyle/>
          <a:p>
            <a:pPr algn="ctr"/>
            <a:r>
              <a:rPr lang="es-ES_tradnl" b="1" dirty="0" smtClean="0"/>
              <a:t>Estandarizar </a:t>
            </a:r>
          </a:p>
        </p:txBody>
      </p:sp>
      <p:sp>
        <p:nvSpPr>
          <p:cNvPr id="35" name="AutoShape 31"/>
          <p:cNvSpPr>
            <a:spLocks noChangeArrowheads="1"/>
          </p:cNvSpPr>
          <p:nvPr/>
        </p:nvSpPr>
        <p:spPr bwMode="auto">
          <a:xfrm>
            <a:off x="6267775" y="5643578"/>
            <a:ext cx="2447629" cy="969227"/>
          </a:xfrm>
          <a:prstGeom prst="roundRect">
            <a:avLst>
              <a:gd name="adj" fmla="val 16667"/>
            </a:avLst>
          </a:prstGeom>
          <a:solidFill>
            <a:srgbClr val="99CCFF"/>
          </a:solidFill>
          <a:ln w="28575" algn="ctr">
            <a:solidFill>
              <a:schemeClr val="tx1"/>
            </a:solidFill>
            <a:round/>
            <a:headEnd/>
            <a:tailEnd/>
          </a:ln>
          <a:effectLst/>
        </p:spPr>
        <p:txBody>
          <a:bodyPr wrap="none" anchor="ctr"/>
          <a:lstStyle/>
          <a:p>
            <a:pPr algn="ctr"/>
            <a:r>
              <a:rPr lang="es-ES_tradnl" b="1" dirty="0"/>
              <a:t>P</a:t>
            </a:r>
            <a:r>
              <a:rPr lang="es-ES_tradnl" b="1" dirty="0" smtClean="0"/>
              <a:t>roceso Calentamiento </a:t>
            </a:r>
          </a:p>
          <a:p>
            <a:pPr algn="ctr"/>
            <a:r>
              <a:rPr lang="es-ES_tradnl" b="1" dirty="0" smtClean="0"/>
              <a:t>Acero líquido </a:t>
            </a:r>
          </a:p>
          <a:p>
            <a:pPr algn="ctr"/>
            <a:r>
              <a:rPr lang="es-ES_tradnl" b="1" dirty="0" smtClean="0"/>
              <a:t>Colada Continua</a:t>
            </a:r>
            <a:endParaRPr lang="es-ES" b="1" dirty="0"/>
          </a:p>
        </p:txBody>
      </p:sp>
      <p:sp>
        <p:nvSpPr>
          <p:cNvPr id="37" name="AutoShape 11"/>
          <p:cNvSpPr>
            <a:spLocks noChangeArrowheads="1"/>
          </p:cNvSpPr>
          <p:nvPr/>
        </p:nvSpPr>
        <p:spPr bwMode="auto">
          <a:xfrm>
            <a:off x="5429256" y="3000372"/>
            <a:ext cx="504825" cy="358775"/>
          </a:xfrm>
          <a:prstGeom prst="rightArrow">
            <a:avLst>
              <a:gd name="adj1" fmla="val 50000"/>
              <a:gd name="adj2" fmla="val 35177"/>
            </a:avLst>
          </a:prstGeom>
          <a:solidFill>
            <a:srgbClr val="003366"/>
          </a:solidFill>
          <a:ln w="9525" algn="ctr">
            <a:solidFill>
              <a:schemeClr val="tx1"/>
            </a:solidFill>
            <a:miter lim="800000"/>
            <a:headEnd/>
            <a:tailEnd/>
          </a:ln>
          <a:effectLst/>
        </p:spPr>
        <p:txBody>
          <a:bodyPr wrap="none" anchor="ctr"/>
          <a:lstStyle/>
          <a:p>
            <a:endParaRPr lang="es-EC"/>
          </a:p>
        </p:txBody>
      </p:sp>
      <p:sp>
        <p:nvSpPr>
          <p:cNvPr id="38" name="AutoShape 11"/>
          <p:cNvSpPr>
            <a:spLocks noChangeArrowheads="1"/>
          </p:cNvSpPr>
          <p:nvPr/>
        </p:nvSpPr>
        <p:spPr bwMode="auto">
          <a:xfrm>
            <a:off x="5429256" y="3998919"/>
            <a:ext cx="504825" cy="358775"/>
          </a:xfrm>
          <a:prstGeom prst="rightArrow">
            <a:avLst>
              <a:gd name="adj1" fmla="val 50000"/>
              <a:gd name="adj2" fmla="val 35177"/>
            </a:avLst>
          </a:prstGeom>
          <a:solidFill>
            <a:srgbClr val="003366"/>
          </a:solidFill>
          <a:ln w="9525" algn="ctr">
            <a:solidFill>
              <a:schemeClr val="tx1"/>
            </a:solidFill>
            <a:miter lim="800000"/>
            <a:headEnd/>
            <a:tailEnd/>
          </a:ln>
          <a:effectLst/>
        </p:spPr>
        <p:txBody>
          <a:bodyPr wrap="none" anchor="ctr"/>
          <a:lstStyle/>
          <a:p>
            <a:endParaRPr lang="es-EC" dirty="0"/>
          </a:p>
        </p:txBody>
      </p:sp>
      <p:sp>
        <p:nvSpPr>
          <p:cNvPr id="39" name="AutoShape 11"/>
          <p:cNvSpPr>
            <a:spLocks noChangeArrowheads="1"/>
          </p:cNvSpPr>
          <p:nvPr/>
        </p:nvSpPr>
        <p:spPr bwMode="auto">
          <a:xfrm>
            <a:off x="5424497" y="4927613"/>
            <a:ext cx="504825" cy="358775"/>
          </a:xfrm>
          <a:prstGeom prst="rightArrow">
            <a:avLst>
              <a:gd name="adj1" fmla="val 50000"/>
              <a:gd name="adj2" fmla="val 35177"/>
            </a:avLst>
          </a:prstGeom>
          <a:solidFill>
            <a:srgbClr val="003366"/>
          </a:solidFill>
          <a:ln w="9525" algn="ctr">
            <a:solidFill>
              <a:schemeClr val="tx1"/>
            </a:solidFill>
            <a:miter lim="800000"/>
            <a:headEnd/>
            <a:tailEnd/>
          </a:ln>
          <a:effectLst/>
        </p:spPr>
        <p:txBody>
          <a:bodyPr wrap="none" anchor="ctr"/>
          <a:lstStyle/>
          <a:p>
            <a:endParaRPr lang="es-EC" dirty="0"/>
          </a:p>
        </p:txBody>
      </p:sp>
      <p:sp>
        <p:nvSpPr>
          <p:cNvPr id="40" name="AutoShape 11"/>
          <p:cNvSpPr>
            <a:spLocks noChangeArrowheads="1"/>
          </p:cNvSpPr>
          <p:nvPr/>
        </p:nvSpPr>
        <p:spPr bwMode="auto">
          <a:xfrm>
            <a:off x="5429256" y="5857892"/>
            <a:ext cx="504825" cy="358775"/>
          </a:xfrm>
          <a:prstGeom prst="rightArrow">
            <a:avLst>
              <a:gd name="adj1" fmla="val 50000"/>
              <a:gd name="adj2" fmla="val 35177"/>
            </a:avLst>
          </a:prstGeom>
          <a:solidFill>
            <a:srgbClr val="003366"/>
          </a:solidFill>
          <a:ln w="9525" algn="ctr">
            <a:solidFill>
              <a:schemeClr val="tx1"/>
            </a:solidFill>
            <a:miter lim="800000"/>
            <a:headEnd/>
            <a:tailEnd/>
          </a:ln>
          <a:effectLst/>
        </p:spPr>
        <p:txBody>
          <a:bodyPr wrap="none" anchor="ctr"/>
          <a:lstStyle/>
          <a:p>
            <a:endParaRPr lang="es-EC" dirty="0"/>
          </a:p>
        </p:txBody>
      </p:sp>
      <p:sp>
        <p:nvSpPr>
          <p:cNvPr id="41" name="40 Rectángulo"/>
          <p:cNvSpPr/>
          <p:nvPr/>
        </p:nvSpPr>
        <p:spPr>
          <a:xfrm>
            <a:off x="5500694" y="928670"/>
            <a:ext cx="3571900" cy="1214446"/>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2" name="41 Rectángulo"/>
          <p:cNvSpPr/>
          <p:nvPr/>
        </p:nvSpPr>
        <p:spPr>
          <a:xfrm>
            <a:off x="285720" y="3714752"/>
            <a:ext cx="8643998" cy="2928958"/>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2530"/>
                                        </p:tgtEl>
                                        <p:attrNameLst>
                                          <p:attrName>style.visibility</p:attrName>
                                        </p:attrNameLst>
                                      </p:cBhvr>
                                      <p:to>
                                        <p:strVal val="visible"/>
                                      </p:to>
                                    </p:set>
                                    <p:animEffect transition="in" filter="box(in)">
                                      <p:cBhvr>
                                        <p:cTn id="7" dur="500"/>
                                        <p:tgtEl>
                                          <p:spTgt spid="19253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92533"/>
                                        </p:tgtEl>
                                        <p:attrNameLst>
                                          <p:attrName>style.visibility</p:attrName>
                                        </p:attrNameLst>
                                      </p:cBhvr>
                                      <p:to>
                                        <p:strVal val="visible"/>
                                      </p:to>
                                    </p:set>
                                    <p:animEffect transition="in" filter="box(in)">
                                      <p:cBhvr>
                                        <p:cTn id="10" dur="500"/>
                                        <p:tgtEl>
                                          <p:spTgt spid="19253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92526"/>
                                        </p:tgtEl>
                                        <p:attrNameLst>
                                          <p:attrName>style.visibility</p:attrName>
                                        </p:attrNameLst>
                                      </p:cBhvr>
                                      <p:to>
                                        <p:strVal val="visible"/>
                                      </p:to>
                                    </p:set>
                                    <p:animEffect transition="in" filter="checkerboard(across)">
                                      <p:cBhvr>
                                        <p:cTn id="15" dur="500"/>
                                        <p:tgtEl>
                                          <p:spTgt spid="19252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92527"/>
                                        </p:tgtEl>
                                        <p:attrNameLst>
                                          <p:attrName>style.visibility</p:attrName>
                                        </p:attrNameLst>
                                      </p:cBhvr>
                                      <p:to>
                                        <p:strVal val="visible"/>
                                      </p:to>
                                    </p:set>
                                    <p:animEffect transition="in" filter="checkerboard(across)">
                                      <p:cBhvr>
                                        <p:cTn id="18" dur="500"/>
                                        <p:tgtEl>
                                          <p:spTgt spid="192527"/>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92524"/>
                                        </p:tgtEl>
                                        <p:attrNameLst>
                                          <p:attrName>style.visibility</p:attrName>
                                        </p:attrNameLst>
                                      </p:cBhvr>
                                      <p:to>
                                        <p:strVal val="visible"/>
                                      </p:to>
                                    </p:set>
                                    <p:animEffect transition="in" filter="checkerboard(across)">
                                      <p:cBhvr>
                                        <p:cTn id="21" dur="500"/>
                                        <p:tgtEl>
                                          <p:spTgt spid="192524"/>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heckerboard(across)">
                                      <p:cBhvr>
                                        <p:cTn id="24" dur="500"/>
                                        <p:tgtEl>
                                          <p:spTgt spid="27"/>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checkerboard(across)">
                                      <p:cBhvr>
                                        <p:cTn id="27" dur="500"/>
                                        <p:tgtEl>
                                          <p:spTgt spid="31"/>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92546"/>
                                        </p:tgtEl>
                                        <p:attrNameLst>
                                          <p:attrName>style.visibility</p:attrName>
                                        </p:attrNameLst>
                                      </p:cBhvr>
                                      <p:to>
                                        <p:strVal val="visible"/>
                                      </p:to>
                                    </p:set>
                                    <p:animEffect transition="in" filter="checkerboard(across)">
                                      <p:cBhvr>
                                        <p:cTn id="30" dur="500"/>
                                        <p:tgtEl>
                                          <p:spTgt spid="192546"/>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92551"/>
                                        </p:tgtEl>
                                        <p:attrNameLst>
                                          <p:attrName>style.visibility</p:attrName>
                                        </p:attrNameLst>
                                      </p:cBhvr>
                                      <p:to>
                                        <p:strVal val="visible"/>
                                      </p:to>
                                    </p:set>
                                    <p:animEffect transition="in" filter="checkerboard(across)">
                                      <p:cBhvr>
                                        <p:cTn id="33" dur="500"/>
                                        <p:tgtEl>
                                          <p:spTgt spid="192551"/>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checkerboard(across)">
                                      <p:cBhvr>
                                        <p:cTn id="36" dur="500"/>
                                        <p:tgtEl>
                                          <p:spTgt spid="34"/>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92542"/>
                                        </p:tgtEl>
                                        <p:attrNameLst>
                                          <p:attrName>style.visibility</p:attrName>
                                        </p:attrNameLst>
                                      </p:cBhvr>
                                      <p:to>
                                        <p:strVal val="visible"/>
                                      </p:to>
                                    </p:set>
                                    <p:animEffect transition="in" filter="checkerboard(across)">
                                      <p:cBhvr>
                                        <p:cTn id="39" dur="500"/>
                                        <p:tgtEl>
                                          <p:spTgt spid="192542"/>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checkerboard(across)">
                                      <p:cBhvr>
                                        <p:cTn id="42" dur="500"/>
                                        <p:tgtEl>
                                          <p:spTgt spid="32"/>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192547"/>
                                        </p:tgtEl>
                                        <p:attrNameLst>
                                          <p:attrName>style.visibility</p:attrName>
                                        </p:attrNameLst>
                                      </p:cBhvr>
                                      <p:to>
                                        <p:strVal val="visible"/>
                                      </p:to>
                                    </p:set>
                                    <p:animEffect transition="in" filter="checkerboard(across)">
                                      <p:cBhvr>
                                        <p:cTn id="45" dur="500"/>
                                        <p:tgtEl>
                                          <p:spTgt spid="192547"/>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92552"/>
                                        </p:tgtEl>
                                        <p:attrNameLst>
                                          <p:attrName>style.visibility</p:attrName>
                                        </p:attrNameLst>
                                      </p:cBhvr>
                                      <p:to>
                                        <p:strVal val="visible"/>
                                      </p:to>
                                    </p:set>
                                    <p:animEffect transition="in" filter="checkerboard(across)">
                                      <p:cBhvr>
                                        <p:cTn id="48" dur="500"/>
                                        <p:tgtEl>
                                          <p:spTgt spid="192552"/>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192543"/>
                                        </p:tgtEl>
                                        <p:attrNameLst>
                                          <p:attrName>style.visibility</p:attrName>
                                        </p:attrNameLst>
                                      </p:cBhvr>
                                      <p:to>
                                        <p:strVal val="visible"/>
                                      </p:to>
                                    </p:set>
                                    <p:animEffect transition="in" filter="checkerboard(across)">
                                      <p:cBhvr>
                                        <p:cTn id="51" dur="500"/>
                                        <p:tgtEl>
                                          <p:spTgt spid="192543"/>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92544"/>
                                        </p:tgtEl>
                                        <p:attrNameLst>
                                          <p:attrName>style.visibility</p:attrName>
                                        </p:attrNameLst>
                                      </p:cBhvr>
                                      <p:to>
                                        <p:strVal val="visible"/>
                                      </p:to>
                                    </p:set>
                                    <p:animEffect transition="in" filter="checkerboard(across)">
                                      <p:cBhvr>
                                        <p:cTn id="54" dur="500"/>
                                        <p:tgtEl>
                                          <p:spTgt spid="192544"/>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192548"/>
                                        </p:tgtEl>
                                        <p:attrNameLst>
                                          <p:attrName>style.visibility</p:attrName>
                                        </p:attrNameLst>
                                      </p:cBhvr>
                                      <p:to>
                                        <p:strVal val="visible"/>
                                      </p:to>
                                    </p:set>
                                    <p:animEffect transition="in" filter="checkerboard(across)">
                                      <p:cBhvr>
                                        <p:cTn id="57" dur="500"/>
                                        <p:tgtEl>
                                          <p:spTgt spid="192548"/>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checkerboard(across)">
                                      <p:cBhvr>
                                        <p:cTn id="6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24" grpId="0" animBg="1"/>
      <p:bldP spid="192526" grpId="0" animBg="1"/>
      <p:bldP spid="192527" grpId="0" animBg="1"/>
      <p:bldP spid="192530" grpId="0" animBg="1"/>
      <p:bldP spid="192533" grpId="0" animBg="1"/>
      <p:bldP spid="192542" grpId="0" animBg="1"/>
      <p:bldP spid="192543" grpId="0" animBg="1"/>
      <p:bldP spid="192544" grpId="0" animBg="1"/>
      <p:bldP spid="192546" grpId="0" animBg="1"/>
      <p:bldP spid="192547" grpId="0" animBg="1"/>
      <p:bldP spid="192548" grpId="0" animBg="1"/>
      <p:bldP spid="192551" grpId="0" animBg="1"/>
      <p:bldP spid="192552" grpId="0" animBg="1"/>
      <p:bldP spid="27" grpId="0" animBg="1"/>
      <p:bldP spid="31" grpId="0" animBg="1"/>
      <p:bldP spid="32" grpId="0" animBg="1"/>
      <p:bldP spid="34"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pic>
        <p:nvPicPr>
          <p:cNvPr id="102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428860" y="4000504"/>
            <a:ext cx="4564414" cy="25717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12994" name="Rectangle 2"/>
          <p:cNvSpPr>
            <a:spLocks noGrp="1" noChangeArrowheads="1"/>
          </p:cNvSpPr>
          <p:nvPr>
            <p:ph type="title"/>
          </p:nvPr>
        </p:nvSpPr>
        <p:spPr>
          <a:xfrm>
            <a:off x="3214678" y="142852"/>
            <a:ext cx="4429156" cy="418058"/>
          </a:xfrm>
        </p:spPr>
        <p:txBody>
          <a:bodyPr>
            <a:noAutofit/>
          </a:bodyPr>
          <a:lstStyle/>
          <a:p>
            <a:r>
              <a:rPr lang="es-ES_tradnl" sz="2800" dirty="0" smtClean="0">
                <a:latin typeface="Britannic Bold" pitchFamily="34" charset="0"/>
              </a:rPr>
              <a:t>CICLO PHVA</a:t>
            </a:r>
            <a:endParaRPr lang="es-ES" sz="2800" dirty="0">
              <a:latin typeface="Britannic Bold" pitchFamily="34" charset="0"/>
            </a:endParaRPr>
          </a:p>
        </p:txBody>
      </p:sp>
      <p:sp>
        <p:nvSpPr>
          <p:cNvPr id="212997" name="Text Box 5"/>
          <p:cNvSpPr txBox="1">
            <a:spLocks noChangeArrowheads="1"/>
          </p:cNvSpPr>
          <p:nvPr/>
        </p:nvSpPr>
        <p:spPr bwMode="auto">
          <a:xfrm>
            <a:off x="71406" y="714356"/>
            <a:ext cx="1439844" cy="523373"/>
          </a:xfrm>
          <a:prstGeom prst="rect">
            <a:avLst/>
          </a:prstGeom>
          <a:solidFill>
            <a:srgbClr val="99CCFF"/>
          </a:solidFill>
          <a:ln w="28575" algn="ctr">
            <a:solidFill>
              <a:schemeClr val="tx1"/>
            </a:solidFill>
            <a:round/>
            <a:headEnd/>
            <a:tailEnd/>
          </a:ln>
          <a:effectLst/>
        </p:spPr>
        <p:txBody>
          <a:bodyPr wrap="none" anchor="ctr"/>
          <a:lstStyle/>
          <a:p>
            <a:pPr algn="ctr">
              <a:spcBef>
                <a:spcPct val="50000"/>
              </a:spcBef>
            </a:pPr>
            <a:r>
              <a:rPr lang="es-ES_tradnl" b="1" dirty="0" smtClean="0"/>
              <a:t>PROCESO</a:t>
            </a:r>
            <a:endParaRPr lang="es-ES" b="1" dirty="0" smtClean="0"/>
          </a:p>
        </p:txBody>
      </p:sp>
      <p:sp>
        <p:nvSpPr>
          <p:cNvPr id="212998" name="Text Box 6"/>
          <p:cNvSpPr txBox="1">
            <a:spLocks noChangeArrowheads="1"/>
          </p:cNvSpPr>
          <p:nvPr/>
        </p:nvSpPr>
        <p:spPr bwMode="auto">
          <a:xfrm>
            <a:off x="490543" y="1500174"/>
            <a:ext cx="1295375" cy="714380"/>
          </a:xfrm>
          <a:prstGeom prst="rect">
            <a:avLst/>
          </a:prstGeom>
          <a:solidFill>
            <a:srgbClr val="99CCFF"/>
          </a:solidFill>
          <a:ln w="28575" algn="ctr">
            <a:solidFill>
              <a:schemeClr val="tx1"/>
            </a:solidFill>
            <a:round/>
            <a:headEnd/>
            <a:tailEnd/>
          </a:ln>
          <a:effectLst/>
        </p:spPr>
        <p:txBody>
          <a:bodyPr wrap="none" anchor="ctr"/>
          <a:lstStyle/>
          <a:p>
            <a:pPr algn="ctr"/>
            <a:r>
              <a:rPr lang="es-ES_tradnl" b="1" dirty="0" smtClean="0"/>
              <a:t>CONTROL </a:t>
            </a:r>
          </a:p>
          <a:p>
            <a:pPr algn="ctr"/>
            <a:r>
              <a:rPr lang="es-ES_tradnl" b="1" dirty="0" smtClean="0"/>
              <a:t>PROCESO</a:t>
            </a:r>
            <a:endParaRPr lang="es-ES" b="1" dirty="0"/>
          </a:p>
        </p:txBody>
      </p:sp>
      <p:sp>
        <p:nvSpPr>
          <p:cNvPr id="213028" name="AutoShape 36"/>
          <p:cNvSpPr>
            <a:spLocks noChangeArrowheads="1"/>
          </p:cNvSpPr>
          <p:nvPr/>
        </p:nvSpPr>
        <p:spPr bwMode="auto">
          <a:xfrm>
            <a:off x="5771086" y="6027205"/>
            <a:ext cx="3230070" cy="687943"/>
          </a:xfrm>
          <a:prstGeom prst="foldedCorner">
            <a:avLst>
              <a:gd name="adj" fmla="val 20171"/>
            </a:avLst>
          </a:prstGeom>
          <a:solidFill>
            <a:srgbClr val="99CCFF"/>
          </a:solidFill>
          <a:ln w="22225">
            <a:solidFill>
              <a:schemeClr val="tx1"/>
            </a:solidFill>
            <a:round/>
            <a:headEnd/>
            <a:tailEnd/>
          </a:ln>
          <a:effectLst/>
        </p:spPr>
        <p:txBody>
          <a:bodyPr wrap="square">
            <a:spAutoFit/>
          </a:bodyPr>
          <a:lstStyle/>
          <a:p>
            <a:pPr algn="just"/>
            <a:r>
              <a:rPr lang="es-ES_tradnl" sz="1500" b="1" dirty="0" smtClean="0">
                <a:latin typeface="Century Gothic" pitchFamily="34" charset="0"/>
              </a:rPr>
              <a:t>Hacer </a:t>
            </a:r>
            <a:r>
              <a:rPr lang="es-ES_tradnl" sz="1500" dirty="0" smtClean="0">
                <a:latin typeface="Century Gothic" pitchFamily="34" charset="0"/>
              </a:rPr>
              <a:t>ejecución </a:t>
            </a:r>
            <a:r>
              <a:rPr lang="es-ES_tradnl" sz="1500" dirty="0">
                <a:latin typeface="Century Gothic" pitchFamily="34" charset="0"/>
              </a:rPr>
              <a:t>de planes para alcanzar objetivos.  </a:t>
            </a:r>
            <a:endParaRPr lang="es-ES" sz="1500" b="1" dirty="0">
              <a:latin typeface="Century Gothic" pitchFamily="34" charset="0"/>
            </a:endParaRPr>
          </a:p>
        </p:txBody>
      </p:sp>
      <p:sp>
        <p:nvSpPr>
          <p:cNvPr id="213032" name="AutoShape 40"/>
          <p:cNvSpPr>
            <a:spLocks noChangeArrowheads="1"/>
          </p:cNvSpPr>
          <p:nvPr/>
        </p:nvSpPr>
        <p:spPr bwMode="auto">
          <a:xfrm>
            <a:off x="123991" y="5910673"/>
            <a:ext cx="3162125" cy="875913"/>
          </a:xfrm>
          <a:prstGeom prst="foldedCorner">
            <a:avLst>
              <a:gd name="adj" fmla="val 11244"/>
            </a:avLst>
          </a:prstGeom>
          <a:solidFill>
            <a:srgbClr val="99CCFF"/>
          </a:solidFill>
          <a:ln w="22225">
            <a:solidFill>
              <a:schemeClr val="tx1"/>
            </a:solidFill>
            <a:round/>
            <a:headEnd/>
            <a:tailEnd/>
          </a:ln>
          <a:effectLst/>
        </p:spPr>
        <p:txBody>
          <a:bodyPr wrap="square">
            <a:spAutoFit/>
          </a:bodyPr>
          <a:lstStyle/>
          <a:p>
            <a:pPr algn="just"/>
            <a:r>
              <a:rPr lang="es-ES_tradnl" sz="1500" b="1" dirty="0" smtClean="0">
                <a:latin typeface="Century Gothic" pitchFamily="34" charset="0"/>
              </a:rPr>
              <a:t>Verificar </a:t>
            </a:r>
            <a:r>
              <a:rPr lang="es-ES_tradnl" sz="1500" dirty="0" smtClean="0">
                <a:latin typeface="Century Gothic" pitchFamily="34" charset="0"/>
              </a:rPr>
              <a:t>comparar resultados obtenidos contra los esperados. </a:t>
            </a:r>
            <a:r>
              <a:rPr lang="es-ES_tradnl" sz="1500" dirty="0">
                <a:latin typeface="Century Gothic" pitchFamily="34" charset="0"/>
              </a:rPr>
              <a:t>D</a:t>
            </a:r>
            <a:r>
              <a:rPr lang="es-ES_tradnl" sz="1500" dirty="0" smtClean="0">
                <a:latin typeface="Century Gothic" pitchFamily="34" charset="0"/>
              </a:rPr>
              <a:t>esviaciones existentes</a:t>
            </a:r>
            <a:endParaRPr lang="es-ES" sz="1500" b="1" dirty="0">
              <a:latin typeface="Century Gothic" pitchFamily="34" charset="0"/>
            </a:endParaRPr>
          </a:p>
        </p:txBody>
      </p:sp>
      <p:sp>
        <p:nvSpPr>
          <p:cNvPr id="213033" name="AutoShape 41"/>
          <p:cNvSpPr>
            <a:spLocks noChangeArrowheads="1"/>
          </p:cNvSpPr>
          <p:nvPr/>
        </p:nvSpPr>
        <p:spPr bwMode="auto">
          <a:xfrm>
            <a:off x="5698118" y="3786190"/>
            <a:ext cx="3374476" cy="974586"/>
          </a:xfrm>
          <a:prstGeom prst="foldedCorner">
            <a:avLst>
              <a:gd name="adj" fmla="val 20171"/>
            </a:avLst>
          </a:prstGeom>
          <a:solidFill>
            <a:srgbClr val="99CCFF"/>
          </a:solidFill>
          <a:ln w="22225">
            <a:solidFill>
              <a:schemeClr val="tx1"/>
            </a:solidFill>
            <a:round/>
            <a:headEnd/>
            <a:tailEnd/>
          </a:ln>
          <a:effectLst/>
        </p:spPr>
        <p:txBody>
          <a:bodyPr wrap="square">
            <a:spAutoFit/>
          </a:bodyPr>
          <a:lstStyle/>
          <a:p>
            <a:pPr algn="just"/>
            <a:r>
              <a:rPr lang="es-ES_tradnl" sz="1500" b="1" dirty="0" smtClean="0">
                <a:latin typeface="Century Gothic" pitchFamily="34" charset="0"/>
              </a:rPr>
              <a:t>Planear </a:t>
            </a:r>
            <a:r>
              <a:rPr lang="es-ES_tradnl" sz="1500" dirty="0" smtClean="0">
                <a:latin typeface="Century Gothic" pitchFamily="34" charset="0"/>
              </a:rPr>
              <a:t>desarrollo objetivos y planes a implementar. Análisis de Causa-Acciones Correctivas</a:t>
            </a:r>
            <a:endParaRPr lang="es-ES" sz="1500" dirty="0">
              <a:latin typeface="Century Gothic" pitchFamily="34" charset="0"/>
            </a:endParaRPr>
          </a:p>
        </p:txBody>
      </p:sp>
      <p:sp>
        <p:nvSpPr>
          <p:cNvPr id="213034" name="AutoShape 42"/>
          <p:cNvSpPr>
            <a:spLocks noChangeArrowheads="1"/>
          </p:cNvSpPr>
          <p:nvPr/>
        </p:nvSpPr>
        <p:spPr bwMode="auto">
          <a:xfrm>
            <a:off x="142844" y="3739407"/>
            <a:ext cx="2852713" cy="1261229"/>
          </a:xfrm>
          <a:prstGeom prst="foldedCorner">
            <a:avLst>
              <a:gd name="adj" fmla="val 20171"/>
            </a:avLst>
          </a:prstGeom>
          <a:solidFill>
            <a:srgbClr val="99CCFF"/>
          </a:solidFill>
          <a:ln w="22225">
            <a:solidFill>
              <a:schemeClr val="tx1"/>
            </a:solidFill>
            <a:round/>
            <a:headEnd/>
            <a:tailEnd/>
          </a:ln>
          <a:effectLst/>
        </p:spPr>
        <p:txBody>
          <a:bodyPr wrap="square">
            <a:spAutoFit/>
          </a:bodyPr>
          <a:lstStyle/>
          <a:p>
            <a:pPr algn="just"/>
            <a:r>
              <a:rPr lang="es-ES_tradnl" sz="1500" b="1" dirty="0" smtClean="0">
                <a:latin typeface="Century Gothic" pitchFamily="34" charset="0"/>
              </a:rPr>
              <a:t>Actuar </a:t>
            </a:r>
            <a:r>
              <a:rPr lang="es-ES_tradnl" sz="1500" dirty="0" smtClean="0">
                <a:latin typeface="Century Gothic" pitchFamily="34" charset="0"/>
              </a:rPr>
              <a:t>intervenir </a:t>
            </a:r>
            <a:r>
              <a:rPr lang="es-ES_tradnl" sz="1500" dirty="0">
                <a:latin typeface="Century Gothic" pitchFamily="34" charset="0"/>
              </a:rPr>
              <a:t>proceso eliminar resultados no satisfactorios, estandarizar rendimientos </a:t>
            </a:r>
            <a:r>
              <a:rPr lang="es-ES_tradnl" sz="1500" dirty="0" smtClean="0">
                <a:latin typeface="Century Gothic" pitchFamily="34" charset="0"/>
              </a:rPr>
              <a:t>óptimos</a:t>
            </a:r>
            <a:endParaRPr lang="es-ES" sz="1500" dirty="0">
              <a:latin typeface="Century Gothic" pitchFamily="34" charset="0"/>
            </a:endParaRPr>
          </a:p>
        </p:txBody>
      </p:sp>
      <p:sp>
        <p:nvSpPr>
          <p:cNvPr id="15" name="Text Box 6"/>
          <p:cNvSpPr txBox="1">
            <a:spLocks noChangeArrowheads="1"/>
          </p:cNvSpPr>
          <p:nvPr/>
        </p:nvSpPr>
        <p:spPr bwMode="auto">
          <a:xfrm>
            <a:off x="857224" y="2571744"/>
            <a:ext cx="1295375" cy="646331"/>
          </a:xfrm>
          <a:prstGeom prst="rect">
            <a:avLst/>
          </a:prstGeom>
          <a:solidFill>
            <a:srgbClr val="99CCFF"/>
          </a:solidFill>
          <a:ln w="28575" algn="ctr">
            <a:solidFill>
              <a:schemeClr val="tx1"/>
            </a:solidFill>
            <a:round/>
            <a:headEnd/>
            <a:tailEnd/>
          </a:ln>
          <a:effectLst/>
        </p:spPr>
        <p:txBody>
          <a:bodyPr wrap="none" anchor="ctr"/>
          <a:lstStyle/>
          <a:p>
            <a:pPr algn="ctr">
              <a:spcBef>
                <a:spcPct val="50000"/>
              </a:spcBef>
            </a:pPr>
            <a:r>
              <a:rPr lang="es-ES_tradnl" b="1" dirty="0" smtClean="0"/>
              <a:t>CICLO</a:t>
            </a:r>
            <a:br>
              <a:rPr lang="es-ES_tradnl" b="1" dirty="0" smtClean="0"/>
            </a:br>
            <a:r>
              <a:rPr lang="es-ES_tradnl" b="1" dirty="0" smtClean="0"/>
              <a:t>PHVA</a:t>
            </a:r>
            <a:endParaRPr lang="es-ES" b="1" dirty="0"/>
          </a:p>
        </p:txBody>
      </p:sp>
      <p:sp>
        <p:nvSpPr>
          <p:cNvPr id="17" name="Text Box 85"/>
          <p:cNvSpPr txBox="1">
            <a:spLocks noChangeArrowheads="1"/>
          </p:cNvSpPr>
          <p:nvPr/>
        </p:nvSpPr>
        <p:spPr bwMode="auto">
          <a:xfrm>
            <a:off x="1643042" y="639529"/>
            <a:ext cx="5643602" cy="646331"/>
          </a:xfrm>
          <a:prstGeom prst="rect">
            <a:avLst/>
          </a:prstGeom>
          <a:solidFill>
            <a:srgbClr val="003366"/>
          </a:solidFill>
          <a:ln w="28575" algn="ctr">
            <a:solidFill>
              <a:schemeClr val="tx1"/>
            </a:solidFill>
            <a:miter lim="800000"/>
            <a:headEnd/>
            <a:tailEnd/>
          </a:ln>
          <a:effectLst/>
        </p:spPr>
        <p:txBody>
          <a:bodyPr wrap="square">
            <a:spAutoFit/>
          </a:bodyPr>
          <a:lstStyle/>
          <a:p>
            <a:r>
              <a:rPr lang="es-ES" b="1" dirty="0" smtClean="0">
                <a:solidFill>
                  <a:schemeClr val="bg1"/>
                </a:solidFill>
              </a:rPr>
              <a:t> Acción de tomar entradas y transformarlas en salidas </a:t>
            </a:r>
          </a:p>
          <a:p>
            <a:r>
              <a:rPr lang="es-ES" b="1" dirty="0" smtClean="0">
                <a:solidFill>
                  <a:schemeClr val="bg1"/>
                </a:solidFill>
              </a:rPr>
              <a:t>Mediante la ejecución de actividades de valor agregado</a:t>
            </a:r>
            <a:endParaRPr lang="es-ES" b="1" dirty="0">
              <a:solidFill>
                <a:schemeClr val="bg1"/>
              </a:solidFill>
            </a:endParaRPr>
          </a:p>
        </p:txBody>
      </p:sp>
      <p:sp>
        <p:nvSpPr>
          <p:cNvPr id="19" name="Text Box 85"/>
          <p:cNvSpPr txBox="1">
            <a:spLocks noChangeArrowheads="1"/>
          </p:cNvSpPr>
          <p:nvPr/>
        </p:nvSpPr>
        <p:spPr bwMode="auto">
          <a:xfrm>
            <a:off x="2071670" y="1500174"/>
            <a:ext cx="5500726" cy="646331"/>
          </a:xfrm>
          <a:prstGeom prst="rect">
            <a:avLst/>
          </a:prstGeom>
          <a:solidFill>
            <a:srgbClr val="003366"/>
          </a:solidFill>
          <a:ln w="28575" algn="ctr">
            <a:solidFill>
              <a:schemeClr val="tx1"/>
            </a:solidFill>
            <a:miter lim="800000"/>
            <a:headEnd/>
            <a:tailEnd/>
          </a:ln>
          <a:effectLst/>
        </p:spPr>
        <p:txBody>
          <a:bodyPr wrap="square">
            <a:spAutoFit/>
          </a:bodyPr>
          <a:lstStyle/>
          <a:p>
            <a:r>
              <a:rPr lang="es-ES" b="1" dirty="0" smtClean="0">
                <a:solidFill>
                  <a:schemeClr val="bg1"/>
                </a:solidFill>
              </a:rPr>
              <a:t> </a:t>
            </a:r>
            <a:r>
              <a:rPr lang="es-ES_tradnl" b="1" dirty="0" smtClean="0">
                <a:solidFill>
                  <a:schemeClr val="bg1"/>
                </a:solidFill>
              </a:rPr>
              <a:t>Seguimiento proceso, ayuda identificar causa origina </a:t>
            </a:r>
          </a:p>
          <a:p>
            <a:r>
              <a:rPr lang="es-ES_tradnl" b="1" dirty="0" smtClean="0">
                <a:solidFill>
                  <a:schemeClr val="bg1"/>
                </a:solidFill>
              </a:rPr>
              <a:t>resultado no esperado, oportunidades de mejorarlo.</a:t>
            </a:r>
            <a:endParaRPr lang="en-US" b="1" dirty="0">
              <a:solidFill>
                <a:schemeClr val="bg1"/>
              </a:solidFill>
            </a:endParaRPr>
          </a:p>
        </p:txBody>
      </p:sp>
      <p:sp>
        <p:nvSpPr>
          <p:cNvPr id="20" name="Text Box 85"/>
          <p:cNvSpPr txBox="1">
            <a:spLocks noChangeArrowheads="1"/>
          </p:cNvSpPr>
          <p:nvPr/>
        </p:nvSpPr>
        <p:spPr bwMode="auto">
          <a:xfrm>
            <a:off x="2285984" y="2371547"/>
            <a:ext cx="6500858" cy="1200329"/>
          </a:xfrm>
          <a:prstGeom prst="rect">
            <a:avLst/>
          </a:prstGeom>
          <a:solidFill>
            <a:srgbClr val="003366"/>
          </a:solidFill>
          <a:ln w="28575" algn="ctr">
            <a:solidFill>
              <a:schemeClr val="tx1"/>
            </a:solidFill>
            <a:miter lim="800000"/>
            <a:headEnd/>
            <a:tailEnd/>
          </a:ln>
          <a:effectLst/>
        </p:spPr>
        <p:txBody>
          <a:bodyPr wrap="square">
            <a:spAutoFit/>
          </a:bodyPr>
          <a:lstStyle/>
          <a:p>
            <a:r>
              <a:rPr lang="es-ES_tradnl" b="1" dirty="0" smtClean="0">
                <a:solidFill>
                  <a:schemeClr val="bg1"/>
                </a:solidFill>
              </a:rPr>
              <a:t>Meto</a:t>
            </a:r>
            <a:r>
              <a:rPr lang="es-ES" b="1" dirty="0" err="1" smtClean="0">
                <a:solidFill>
                  <a:schemeClr val="bg1"/>
                </a:solidFill>
              </a:rPr>
              <a:t>dología</a:t>
            </a:r>
            <a:r>
              <a:rPr lang="es-ES" b="1" dirty="0" smtClean="0">
                <a:solidFill>
                  <a:schemeClr val="bg1"/>
                </a:solidFill>
              </a:rPr>
              <a:t> resolución problemas o mejora procesos, ataca las causas raíz identificando camino alcanzar meta establecida mediante sinergia interdepartamental y concientizar concepto de cliente-proveedor interno, resultado satisfacción cliente externo</a:t>
            </a:r>
            <a:endParaRPr lang="en-US" b="1"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2997"/>
                                        </p:tgtEl>
                                        <p:attrNameLst>
                                          <p:attrName>style.visibility</p:attrName>
                                        </p:attrNameLst>
                                      </p:cBhvr>
                                      <p:to>
                                        <p:strVal val="visible"/>
                                      </p:to>
                                    </p:set>
                                    <p:animEffect transition="in" filter="box(in)">
                                      <p:cBhvr>
                                        <p:cTn id="7" dur="500"/>
                                        <p:tgtEl>
                                          <p:spTgt spid="21299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12998"/>
                                        </p:tgtEl>
                                        <p:attrNameLst>
                                          <p:attrName>style.visibility</p:attrName>
                                        </p:attrNameLst>
                                      </p:cBhvr>
                                      <p:to>
                                        <p:strVal val="visible"/>
                                      </p:to>
                                    </p:set>
                                    <p:animEffect transition="in" filter="box(in)">
                                      <p:cBhvr>
                                        <p:cTn id="10" dur="500"/>
                                        <p:tgtEl>
                                          <p:spTgt spid="21299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ox(in)">
                                      <p:cBhvr>
                                        <p:cTn id="13" dur="500"/>
                                        <p:tgtEl>
                                          <p:spTgt spid="15"/>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13034"/>
                                        </p:tgtEl>
                                        <p:attrNameLst>
                                          <p:attrName>style.visibility</p:attrName>
                                        </p:attrNameLst>
                                      </p:cBhvr>
                                      <p:to>
                                        <p:strVal val="visible"/>
                                      </p:to>
                                    </p:set>
                                    <p:animEffect transition="in" filter="box(in)">
                                      <p:cBhvr>
                                        <p:cTn id="16" dur="500"/>
                                        <p:tgtEl>
                                          <p:spTgt spid="213034"/>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213032"/>
                                        </p:tgtEl>
                                        <p:attrNameLst>
                                          <p:attrName>style.visibility</p:attrName>
                                        </p:attrNameLst>
                                      </p:cBhvr>
                                      <p:to>
                                        <p:strVal val="visible"/>
                                      </p:to>
                                    </p:set>
                                    <p:animEffect transition="in" filter="box(in)">
                                      <p:cBhvr>
                                        <p:cTn id="19" dur="500"/>
                                        <p:tgtEl>
                                          <p:spTgt spid="213032"/>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213033"/>
                                        </p:tgtEl>
                                        <p:attrNameLst>
                                          <p:attrName>style.visibility</p:attrName>
                                        </p:attrNameLst>
                                      </p:cBhvr>
                                      <p:to>
                                        <p:strVal val="visible"/>
                                      </p:to>
                                    </p:set>
                                    <p:animEffect transition="in" filter="box(in)">
                                      <p:cBhvr>
                                        <p:cTn id="22" dur="500"/>
                                        <p:tgtEl>
                                          <p:spTgt spid="213033"/>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13028"/>
                                        </p:tgtEl>
                                        <p:attrNameLst>
                                          <p:attrName>style.visibility</p:attrName>
                                        </p:attrNameLst>
                                      </p:cBhvr>
                                      <p:to>
                                        <p:strVal val="visible"/>
                                      </p:to>
                                    </p:set>
                                    <p:animEffect transition="in" filter="box(in)">
                                      <p:cBhvr>
                                        <p:cTn id="25" dur="500"/>
                                        <p:tgtEl>
                                          <p:spTgt spid="213028"/>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heckerboard(across)">
                                      <p:cBhvr>
                                        <p:cTn id="30" dur="500"/>
                                        <p:tgtEl>
                                          <p:spTgt spid="17"/>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checkerboard(across)">
                                      <p:cBhvr>
                                        <p:cTn id="33" dur="500"/>
                                        <p:tgtEl>
                                          <p:spTgt spid="19"/>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checkerboard(across)">
                                      <p:cBhvr>
                                        <p:cTn id="36" dur="500"/>
                                        <p:tgtEl>
                                          <p:spTgt spid="20"/>
                                        </p:tgtEl>
                                      </p:cBhvr>
                                    </p:animEffect>
                                  </p:childTnLst>
                                </p:cTn>
                              </p:par>
                              <p:par>
                                <p:cTn id="37" presetID="5" presetClass="entr" presetSubtype="10"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checkerboard(across)">
                                      <p:cBhvr>
                                        <p:cTn id="3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7" grpId="0" animBg="1"/>
      <p:bldP spid="212998" grpId="0" animBg="1"/>
      <p:bldP spid="213028" grpId="0" animBg="1"/>
      <p:bldP spid="213032" grpId="0" animBg="1"/>
      <p:bldP spid="213033" grpId="0" animBg="1"/>
      <p:bldP spid="213034" grpId="0" animBg="1"/>
      <p:bldP spid="15" grpId="0" animBg="1"/>
      <p:bldP spid="17"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http://www.dwr-reinforcing.com/image/palanquilla.jpg"/>
          <p:cNvPicPr>
            <a:picLocks noChangeAspect="1" noChangeArrowheads="1"/>
          </p:cNvPicPr>
          <p:nvPr/>
        </p:nvPicPr>
        <p:blipFill>
          <a:blip r:embed="rId3">
            <a:lum bright="40000" contrast="-54000"/>
          </a:blip>
          <a:srcRect/>
          <a:stretch>
            <a:fillRect/>
          </a:stretch>
        </p:blipFill>
        <p:spPr bwMode="auto">
          <a:xfrm>
            <a:off x="0" y="0"/>
            <a:ext cx="9144000" cy="6858000"/>
          </a:xfrm>
          <a:prstGeom prst="rect">
            <a:avLst/>
          </a:prstGeom>
          <a:noFill/>
        </p:spPr>
      </p:pic>
      <p:graphicFrame>
        <p:nvGraphicFramePr>
          <p:cNvPr id="4" name="3 Marcador de contenido"/>
          <p:cNvGraphicFramePr>
            <a:graphicFrameLocks noGrp="1"/>
          </p:cNvGraphicFramePr>
          <p:nvPr>
            <p:ph idx="1"/>
            <p:extLst>
              <p:ext uri="{D42A27DB-BD31-4B8C-83A1-F6EECF244321}">
                <p14:modId xmlns="" xmlns:p14="http://schemas.microsoft.com/office/powerpoint/2010/main" val="589299379"/>
              </p:ext>
            </p:extLst>
          </p:nvPr>
        </p:nvGraphicFramePr>
        <p:xfrm>
          <a:off x="161500" y="1500175"/>
          <a:ext cx="3838996" cy="5261820"/>
        </p:xfrm>
        <a:graphic>
          <a:graphicData uri="http://schemas.openxmlformats.org/drawingml/2006/table">
            <a:tbl>
              <a:tblPr/>
              <a:tblGrid>
                <a:gridCol w="1617420"/>
                <a:gridCol w="2221576"/>
              </a:tblGrid>
              <a:tr h="424682">
                <a:tc>
                  <a:txBody>
                    <a:bodyPr/>
                    <a:lstStyle/>
                    <a:p>
                      <a:pPr marL="0" algn="l" defTabSz="914400" rtl="0" eaLnBrk="1" latinLnBrk="0" hangingPunct="1">
                        <a:lnSpc>
                          <a:spcPct val="100000"/>
                        </a:lnSpc>
                        <a:spcAft>
                          <a:spcPts val="0"/>
                        </a:spcAft>
                        <a:tabLst>
                          <a:tab pos="180340" algn="l"/>
                        </a:tabLst>
                      </a:pPr>
                      <a:r>
                        <a:rPr lang="es-ES" sz="1800" b="1" kern="1200" dirty="0">
                          <a:solidFill>
                            <a:schemeClr val="tx1"/>
                          </a:solidFill>
                          <a:latin typeface="Arial"/>
                          <a:ea typeface="Times New Roman"/>
                          <a:cs typeface="Times New Roman"/>
                        </a:rPr>
                        <a:t>¿Qué Hacer?</a:t>
                      </a:r>
                      <a:endParaRPr lang="es-EC" sz="1800" b="1" kern="1200" dirty="0">
                        <a:solidFill>
                          <a:schemeClr val="tx1"/>
                        </a:solidFill>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0000"/>
                        </a:lnSpc>
                        <a:spcAft>
                          <a:spcPts val="0"/>
                        </a:spcAft>
                        <a:tabLst>
                          <a:tab pos="180340" algn="l"/>
                        </a:tabLst>
                      </a:pPr>
                      <a:r>
                        <a:rPr lang="es-ES" sz="2000" b="1" dirty="0">
                          <a:latin typeface="Arial"/>
                          <a:ea typeface="Times New Roman"/>
                          <a:cs typeface="Times New Roman"/>
                        </a:rPr>
                        <a:t>Paso de la Ruta</a:t>
                      </a:r>
                      <a:endParaRPr lang="es-EC"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22062">
                <a:tc rowSpan="4">
                  <a:txBody>
                    <a:bodyPr/>
                    <a:lstStyle/>
                    <a:p>
                      <a:pPr>
                        <a:lnSpc>
                          <a:spcPct val="150000"/>
                        </a:lnSpc>
                        <a:spcAft>
                          <a:spcPts val="0"/>
                        </a:spcAft>
                        <a:tabLst>
                          <a:tab pos="180340" algn="l"/>
                        </a:tabLst>
                      </a:pPr>
                      <a:r>
                        <a:rPr lang="es-ES" sz="2000" b="1" dirty="0">
                          <a:latin typeface="Arial"/>
                          <a:ea typeface="Times New Roman"/>
                          <a:cs typeface="Times New Roman"/>
                        </a:rPr>
                        <a:t>Planear</a:t>
                      </a:r>
                      <a:endParaRPr lang="es-EC" sz="20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l">
                        <a:lnSpc>
                          <a:spcPct val="150000"/>
                        </a:lnSpc>
                        <a:spcAft>
                          <a:spcPts val="0"/>
                        </a:spcAft>
                        <a:tabLst>
                          <a:tab pos="180340" algn="l"/>
                        </a:tabLst>
                      </a:pPr>
                      <a:r>
                        <a:rPr lang="es-ES" sz="1400" b="1" dirty="0">
                          <a:latin typeface="Arial"/>
                          <a:ea typeface="Times New Roman"/>
                          <a:cs typeface="Times New Roman"/>
                        </a:rPr>
                        <a:t>Definir el Proyecto</a:t>
                      </a:r>
                      <a:endParaRPr lang="es-EC" sz="14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841834">
                <a:tc vMerge="1">
                  <a:txBody>
                    <a:bodyPr/>
                    <a:lstStyle/>
                    <a:p>
                      <a:endParaRPr lang="es-EC"/>
                    </a:p>
                  </a:txBody>
                  <a:tcPr/>
                </a:tc>
                <a:tc>
                  <a:txBody>
                    <a:bodyPr/>
                    <a:lstStyle/>
                    <a:p>
                      <a:pPr algn="l">
                        <a:lnSpc>
                          <a:spcPct val="150000"/>
                        </a:lnSpc>
                        <a:spcAft>
                          <a:spcPts val="0"/>
                        </a:spcAft>
                        <a:tabLst>
                          <a:tab pos="180340" algn="l"/>
                        </a:tabLst>
                      </a:pPr>
                      <a:endParaRPr lang="es-ES" sz="1400" b="1" dirty="0" smtClean="0">
                        <a:latin typeface="Arial"/>
                        <a:ea typeface="Times New Roman"/>
                        <a:cs typeface="Times New Roman"/>
                      </a:endParaRPr>
                    </a:p>
                    <a:p>
                      <a:pPr algn="l">
                        <a:lnSpc>
                          <a:spcPct val="150000"/>
                        </a:lnSpc>
                        <a:spcAft>
                          <a:spcPts val="0"/>
                        </a:spcAft>
                        <a:tabLst>
                          <a:tab pos="180340" algn="l"/>
                        </a:tabLst>
                      </a:pPr>
                      <a:r>
                        <a:rPr lang="es-ES" sz="1400" b="1" dirty="0" smtClean="0">
                          <a:latin typeface="Arial"/>
                          <a:ea typeface="Times New Roman"/>
                          <a:cs typeface="Times New Roman"/>
                        </a:rPr>
                        <a:t>Describir </a:t>
                      </a:r>
                      <a:r>
                        <a:rPr lang="es-ES" sz="1400" b="1" dirty="0">
                          <a:latin typeface="Arial"/>
                          <a:ea typeface="Times New Roman"/>
                          <a:cs typeface="Times New Roman"/>
                        </a:rPr>
                        <a:t>la Situación Actual</a:t>
                      </a:r>
                      <a:endParaRPr lang="es-EC" sz="14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422062">
                <a:tc vMerge="1">
                  <a:txBody>
                    <a:bodyPr/>
                    <a:lstStyle/>
                    <a:p>
                      <a:endParaRPr lang="es-EC"/>
                    </a:p>
                  </a:txBody>
                  <a:tcPr/>
                </a:tc>
                <a:tc>
                  <a:txBody>
                    <a:bodyPr/>
                    <a:lstStyle/>
                    <a:p>
                      <a:pPr algn="l">
                        <a:lnSpc>
                          <a:spcPct val="150000"/>
                        </a:lnSpc>
                        <a:spcAft>
                          <a:spcPts val="0"/>
                        </a:spcAft>
                        <a:tabLst>
                          <a:tab pos="180340" algn="l"/>
                        </a:tabLst>
                      </a:pPr>
                      <a:r>
                        <a:rPr lang="es-ES" sz="1400" b="1" dirty="0">
                          <a:latin typeface="Arial"/>
                          <a:ea typeface="Times New Roman"/>
                          <a:cs typeface="Times New Roman"/>
                        </a:rPr>
                        <a:t>Analizar Hechos y Datos</a:t>
                      </a:r>
                      <a:endParaRPr lang="es-EC" sz="14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422062">
                <a:tc vMerge="1">
                  <a:txBody>
                    <a:bodyPr/>
                    <a:lstStyle/>
                    <a:p>
                      <a:endParaRPr lang="es-EC"/>
                    </a:p>
                  </a:txBody>
                  <a:tcPr/>
                </a:tc>
                <a:tc>
                  <a:txBody>
                    <a:bodyPr/>
                    <a:lstStyle/>
                    <a:p>
                      <a:pPr algn="l">
                        <a:lnSpc>
                          <a:spcPct val="150000"/>
                        </a:lnSpc>
                        <a:spcAft>
                          <a:spcPts val="0"/>
                        </a:spcAft>
                        <a:tabLst>
                          <a:tab pos="180340" algn="l"/>
                        </a:tabLst>
                      </a:pPr>
                      <a:r>
                        <a:rPr lang="es-ES" sz="1400" b="1" dirty="0">
                          <a:latin typeface="Arial"/>
                          <a:ea typeface="Times New Roman"/>
                          <a:cs typeface="Times New Roman"/>
                        </a:rPr>
                        <a:t>Establecer Acciones </a:t>
                      </a:r>
                      <a:endParaRPr lang="es-EC" sz="14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841834">
                <a:tc>
                  <a:txBody>
                    <a:bodyPr/>
                    <a:lstStyle/>
                    <a:p>
                      <a:pPr>
                        <a:lnSpc>
                          <a:spcPct val="150000"/>
                        </a:lnSpc>
                        <a:spcAft>
                          <a:spcPts val="0"/>
                        </a:spcAft>
                        <a:tabLst>
                          <a:tab pos="180340" algn="l"/>
                        </a:tabLst>
                      </a:pPr>
                      <a:r>
                        <a:rPr lang="es-ES" sz="2000" b="1" dirty="0">
                          <a:latin typeface="Arial"/>
                          <a:ea typeface="Times New Roman"/>
                          <a:cs typeface="Times New Roman"/>
                        </a:rPr>
                        <a:t>Hacer</a:t>
                      </a:r>
                      <a:endParaRPr lang="es-EC" sz="20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l">
                        <a:lnSpc>
                          <a:spcPct val="150000"/>
                        </a:lnSpc>
                        <a:spcAft>
                          <a:spcPts val="0"/>
                        </a:spcAft>
                        <a:tabLst>
                          <a:tab pos="180340" algn="l"/>
                        </a:tabLst>
                      </a:pPr>
                      <a:r>
                        <a:rPr lang="es-ES" sz="1400" b="1" dirty="0">
                          <a:latin typeface="Arial"/>
                          <a:ea typeface="Times New Roman"/>
                          <a:cs typeface="Times New Roman"/>
                        </a:rPr>
                        <a:t>Ejecutar  las acciones establecidas</a:t>
                      </a:r>
                      <a:endParaRPr lang="es-EC" sz="14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r>
              <a:tr h="701530">
                <a:tc>
                  <a:txBody>
                    <a:bodyPr/>
                    <a:lstStyle/>
                    <a:p>
                      <a:pPr>
                        <a:lnSpc>
                          <a:spcPct val="150000"/>
                        </a:lnSpc>
                        <a:spcAft>
                          <a:spcPts val="0"/>
                        </a:spcAft>
                        <a:tabLst>
                          <a:tab pos="180340" algn="l"/>
                        </a:tabLst>
                      </a:pPr>
                      <a:r>
                        <a:rPr lang="es-ES" sz="2000" b="1" dirty="0">
                          <a:latin typeface="Arial"/>
                          <a:ea typeface="Times New Roman"/>
                          <a:cs typeface="Times New Roman"/>
                        </a:rPr>
                        <a:t>Verificar</a:t>
                      </a:r>
                      <a:endParaRPr lang="es-EC" sz="20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l">
                        <a:lnSpc>
                          <a:spcPct val="150000"/>
                        </a:lnSpc>
                        <a:spcAft>
                          <a:spcPts val="0"/>
                        </a:spcAft>
                        <a:tabLst>
                          <a:tab pos="180340" algn="l"/>
                        </a:tabLst>
                      </a:pPr>
                      <a:endParaRPr lang="es-ES" sz="1400" b="1" dirty="0" smtClean="0">
                        <a:latin typeface="Arial"/>
                        <a:ea typeface="Times New Roman"/>
                        <a:cs typeface="Times New Roman"/>
                      </a:endParaRPr>
                    </a:p>
                    <a:p>
                      <a:pPr algn="l">
                        <a:lnSpc>
                          <a:spcPct val="150000"/>
                        </a:lnSpc>
                        <a:spcAft>
                          <a:spcPts val="0"/>
                        </a:spcAft>
                        <a:tabLst>
                          <a:tab pos="180340" algn="l"/>
                        </a:tabLst>
                      </a:pPr>
                      <a:r>
                        <a:rPr lang="es-ES" sz="1400" b="1" dirty="0" smtClean="0">
                          <a:latin typeface="Arial"/>
                          <a:ea typeface="Times New Roman"/>
                          <a:cs typeface="Times New Roman"/>
                        </a:rPr>
                        <a:t>Verificar </a:t>
                      </a:r>
                      <a:r>
                        <a:rPr lang="es-ES" sz="1400" b="1" dirty="0">
                          <a:latin typeface="Arial"/>
                          <a:ea typeface="Times New Roman"/>
                          <a:cs typeface="Times New Roman"/>
                        </a:rPr>
                        <a:t>los resultados</a:t>
                      </a:r>
                      <a:endParaRPr lang="es-EC" sz="14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422062">
                <a:tc rowSpan="2">
                  <a:txBody>
                    <a:bodyPr/>
                    <a:lstStyle/>
                    <a:p>
                      <a:pPr>
                        <a:lnSpc>
                          <a:spcPct val="150000"/>
                        </a:lnSpc>
                        <a:spcAft>
                          <a:spcPts val="0"/>
                        </a:spcAft>
                        <a:tabLst>
                          <a:tab pos="180340" algn="l"/>
                        </a:tabLst>
                      </a:pPr>
                      <a:r>
                        <a:rPr lang="es-ES" sz="2000" b="1" dirty="0">
                          <a:latin typeface="Arial"/>
                          <a:ea typeface="Times New Roman"/>
                          <a:cs typeface="Times New Roman"/>
                        </a:rPr>
                        <a:t>Actuar</a:t>
                      </a:r>
                      <a:endParaRPr lang="es-EC" sz="20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l">
                        <a:lnSpc>
                          <a:spcPct val="150000"/>
                        </a:lnSpc>
                        <a:spcAft>
                          <a:spcPts val="0"/>
                        </a:spcAft>
                        <a:tabLst>
                          <a:tab pos="180340" algn="l"/>
                        </a:tabLst>
                      </a:pPr>
                      <a:r>
                        <a:rPr lang="es-ES" sz="1400" b="1" dirty="0">
                          <a:latin typeface="Arial"/>
                          <a:ea typeface="Times New Roman"/>
                          <a:cs typeface="Times New Roman"/>
                        </a:rPr>
                        <a:t>Estandarizar</a:t>
                      </a:r>
                      <a:endParaRPr lang="es-EC" sz="14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r>
              <a:tr h="645406">
                <a:tc vMerge="1">
                  <a:txBody>
                    <a:bodyPr/>
                    <a:lstStyle/>
                    <a:p>
                      <a:endParaRPr lang="es-EC"/>
                    </a:p>
                  </a:txBody>
                  <a:tcPr/>
                </a:tc>
                <a:tc>
                  <a:txBody>
                    <a:bodyPr/>
                    <a:lstStyle/>
                    <a:p>
                      <a:pPr algn="l">
                        <a:lnSpc>
                          <a:spcPct val="115000"/>
                        </a:lnSpc>
                        <a:spcAft>
                          <a:spcPts val="0"/>
                        </a:spcAft>
                        <a:tabLst>
                          <a:tab pos="180340" algn="l"/>
                        </a:tabLst>
                      </a:pPr>
                      <a:r>
                        <a:rPr lang="es-ES" sz="1400" b="1" dirty="0">
                          <a:latin typeface="Arial"/>
                          <a:ea typeface="Times New Roman"/>
                          <a:cs typeface="Times New Roman"/>
                        </a:rPr>
                        <a:t>Documentar y definir nuevos proyectos</a:t>
                      </a:r>
                      <a:endParaRPr lang="es-EC" sz="14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r>
            </a:tbl>
          </a:graphicData>
        </a:graphic>
      </p:graphicFrame>
      <p:sp>
        <p:nvSpPr>
          <p:cNvPr id="5" name="Rectangle 2"/>
          <p:cNvSpPr txBox="1">
            <a:spLocks noChangeArrowheads="1"/>
          </p:cNvSpPr>
          <p:nvPr/>
        </p:nvSpPr>
        <p:spPr>
          <a:xfrm>
            <a:off x="1567810" y="183924"/>
            <a:ext cx="5410944" cy="41805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2000" dirty="0" smtClean="0">
                <a:latin typeface="Britannic Bold" pitchFamily="34" charset="0"/>
              </a:rPr>
              <a:t>MARCO TEORICO: LA RUTA DE LA CALIDAD</a:t>
            </a:r>
            <a:endParaRPr lang="es-ES" sz="2000" dirty="0">
              <a:latin typeface="Britannic Bold" pitchFamily="34" charset="0"/>
            </a:endParaRPr>
          </a:p>
        </p:txBody>
      </p:sp>
      <p:sp>
        <p:nvSpPr>
          <p:cNvPr id="6" name="AutoShape 21"/>
          <p:cNvSpPr>
            <a:spLocks noChangeArrowheads="1"/>
          </p:cNvSpPr>
          <p:nvPr/>
        </p:nvSpPr>
        <p:spPr bwMode="auto">
          <a:xfrm>
            <a:off x="71406" y="642918"/>
            <a:ext cx="9001156" cy="715089"/>
          </a:xfrm>
          <a:prstGeom prst="flowChartAlternateProcess">
            <a:avLst/>
          </a:prstGeom>
          <a:solidFill>
            <a:srgbClr val="003366"/>
          </a:solidFill>
          <a:ln w="28575" algn="ctr">
            <a:solidFill>
              <a:schemeClr val="tx1"/>
            </a:solidFill>
            <a:miter lim="800000"/>
            <a:headEnd/>
            <a:tailEnd/>
          </a:ln>
          <a:effectLst/>
        </p:spPr>
        <p:txBody>
          <a:bodyPr wrap="square">
            <a:spAutoFit/>
          </a:bodyPr>
          <a:lstStyle/>
          <a:p>
            <a:pPr>
              <a:spcBef>
                <a:spcPct val="50000"/>
              </a:spcBef>
            </a:pPr>
            <a:r>
              <a:rPr lang="es-EC" b="1" dirty="0" smtClean="0">
                <a:solidFill>
                  <a:schemeClr val="bg1"/>
                </a:solidFill>
              </a:rPr>
              <a:t>Metodología</a:t>
            </a:r>
            <a:r>
              <a:rPr lang="es-ES" b="1" dirty="0" smtClean="0">
                <a:solidFill>
                  <a:schemeClr val="bg1"/>
                </a:solidFill>
              </a:rPr>
              <a:t> basada Círculo </a:t>
            </a:r>
            <a:r>
              <a:rPr lang="es-ES" b="1" dirty="0">
                <a:solidFill>
                  <a:schemeClr val="bg1"/>
                </a:solidFill>
              </a:rPr>
              <a:t>de Deming (Planear, Hacer, Verificar, </a:t>
            </a:r>
            <a:r>
              <a:rPr lang="es-ES" b="1" dirty="0" smtClean="0">
                <a:solidFill>
                  <a:schemeClr val="bg1"/>
                </a:solidFill>
              </a:rPr>
              <a:t>Actuar) solucionar problemas relacionados con </a:t>
            </a:r>
            <a:r>
              <a:rPr lang="es-ES" b="1" dirty="0">
                <a:solidFill>
                  <a:schemeClr val="bg1"/>
                </a:solidFill>
              </a:rPr>
              <a:t>control de </a:t>
            </a:r>
            <a:r>
              <a:rPr lang="es-ES" b="1" dirty="0" smtClean="0">
                <a:solidFill>
                  <a:schemeClr val="bg1"/>
                </a:solidFill>
              </a:rPr>
              <a:t>calidad, uso herramientas básicas control calidad</a:t>
            </a:r>
            <a:endParaRPr lang="es-EC" b="1" dirty="0">
              <a:solidFill>
                <a:schemeClr val="bg1"/>
              </a:solidFill>
            </a:endParaRPr>
          </a:p>
        </p:txBody>
      </p:sp>
      <p:sp>
        <p:nvSpPr>
          <p:cNvPr id="7" name="Rectangle 2"/>
          <p:cNvSpPr>
            <a:spLocks noChangeArrowheads="1"/>
          </p:cNvSpPr>
          <p:nvPr/>
        </p:nvSpPr>
        <p:spPr bwMode="auto">
          <a:xfrm>
            <a:off x="4572000" y="1857364"/>
            <a:ext cx="4572000" cy="461665"/>
          </a:xfrm>
          <a:prstGeom prst="rect">
            <a:avLst/>
          </a:prstGeom>
          <a:solidFill>
            <a:srgbClr val="CCECFF"/>
          </a:solidFill>
          <a:ln>
            <a:solidFill>
              <a:schemeClr val="tx1"/>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r>
              <a:rPr lang="es-ES" sz="1200" dirty="0" smtClean="0">
                <a:latin typeface="Arial" pitchFamily="34" charset="0"/>
                <a:ea typeface="Times New Roman" pitchFamily="18" charset="0"/>
                <a:cs typeface="Arial" pitchFamily="34" charset="0"/>
              </a:rPr>
              <a:t>M</a:t>
            </a:r>
            <a:r>
              <a:rPr kumimoji="0" lang="es-E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eta alcanzar sustentado indicador, enunciado claro y concreto </a:t>
            </a:r>
          </a:p>
          <a:p>
            <a:pPr marL="0" marR="0" lvl="0" indent="0" algn="l" defTabSz="914400" rtl="0" eaLnBrk="1" fontAlgn="base" latinLnBrk="0" hangingPunct="1">
              <a:lnSpc>
                <a:spcPct val="100000"/>
              </a:lnSpc>
              <a:spcBef>
                <a:spcPct val="0"/>
              </a:spcBef>
              <a:spcAft>
                <a:spcPct val="0"/>
              </a:spcAft>
              <a:buClrTx/>
              <a:buSzTx/>
              <a:buFontTx/>
              <a:buNone/>
              <a:tabLst>
                <a:tab pos="180975" algn="l"/>
              </a:tabLst>
            </a:pPr>
            <a:r>
              <a:rPr kumimoji="0" lang="es-E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 los hechos y datos.  Selección</a:t>
            </a:r>
            <a:r>
              <a:rPr kumimoji="0" lang="es-ES" sz="12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lang="es-ES" sz="1200" dirty="0" smtClean="0">
                <a:latin typeface="Arial" pitchFamily="34" charset="0"/>
                <a:ea typeface="Times New Roman" pitchFamily="18" charset="0"/>
                <a:cs typeface="Arial" pitchFamily="34" charset="0"/>
              </a:rPr>
              <a:t>M</a:t>
            </a:r>
            <a:r>
              <a:rPr kumimoji="0" lang="es-E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iembros equipo de trabajo</a:t>
            </a:r>
            <a:r>
              <a:rPr kumimoji="0" lang="es-E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36 Forma libre"/>
          <p:cNvSpPr>
            <a:spLocks/>
          </p:cNvSpPr>
          <p:nvPr/>
        </p:nvSpPr>
        <p:spPr bwMode="auto">
          <a:xfrm>
            <a:off x="3654425" y="595313"/>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25400">
            <a:solidFill>
              <a:srgbClr val="243F60"/>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9" name="Rectangle 3"/>
          <p:cNvSpPr>
            <a:spLocks noChangeArrowheads="1"/>
          </p:cNvSpPr>
          <p:nvPr/>
        </p:nvSpPr>
        <p:spPr bwMode="auto">
          <a:xfrm>
            <a:off x="4572000" y="5072074"/>
            <a:ext cx="4572000" cy="461665"/>
          </a:xfrm>
          <a:prstGeom prst="rect">
            <a:avLst/>
          </a:prstGeom>
          <a:solidFill>
            <a:srgbClr val="CCECFF"/>
          </a:solidFill>
          <a:ln>
            <a:solidFill>
              <a:schemeClr val="tx1"/>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0" fontAlgn="base">
              <a:lnSpc>
                <a:spcPct val="100000"/>
              </a:lnSpc>
              <a:spcBef>
                <a:spcPct val="0"/>
              </a:spcBef>
              <a:spcAft>
                <a:spcPct val="0"/>
              </a:spcAft>
              <a:buClrTx/>
              <a:buSzTx/>
              <a:buFontTx/>
              <a:buNone/>
              <a:tabLst>
                <a:tab pos="180975" algn="l"/>
              </a:tabLst>
            </a:pPr>
            <a:r>
              <a:rPr lang="es-ES" sz="1200" dirty="0" smtClean="0">
                <a:latin typeface="Arial" pitchFamily="34" charset="0"/>
                <a:ea typeface="Times New Roman" pitchFamily="18" charset="0"/>
                <a:cs typeface="Arial" pitchFamily="34" charset="0"/>
              </a:rPr>
              <a:t>Analizar resultados parciales obtenidos ejecutado acciones, para verificar  grado de mejoramiento propuesto. </a:t>
            </a:r>
            <a:endParaRPr lang="en-US" sz="1200" dirty="0" smtClean="0">
              <a:latin typeface="Arial" pitchFamily="34" charset="0"/>
              <a:ea typeface="Times New Roman" pitchFamily="18" charset="0"/>
              <a:cs typeface="Arial" pitchFamily="34" charset="0"/>
            </a:endParaRPr>
          </a:p>
        </p:txBody>
      </p:sp>
      <p:sp>
        <p:nvSpPr>
          <p:cNvPr id="10" name="Rectangle 2"/>
          <p:cNvSpPr>
            <a:spLocks noChangeArrowheads="1"/>
          </p:cNvSpPr>
          <p:nvPr/>
        </p:nvSpPr>
        <p:spPr bwMode="auto">
          <a:xfrm>
            <a:off x="4572000" y="2500306"/>
            <a:ext cx="4572000" cy="646331"/>
          </a:xfrm>
          <a:prstGeom prst="rect">
            <a:avLst/>
          </a:prstGeom>
          <a:solidFill>
            <a:srgbClr val="CCECFF"/>
          </a:solidFill>
          <a:ln>
            <a:solidFill>
              <a:schemeClr val="tx1"/>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180975" algn="l"/>
              </a:tabLst>
            </a:pPr>
            <a:r>
              <a:rPr lang="es-ES" sz="1200" dirty="0" smtClean="0">
                <a:latin typeface="Arial" pitchFamily="34" charset="0"/>
                <a:ea typeface="Times New Roman" pitchFamily="18" charset="0"/>
                <a:cs typeface="Arial" pitchFamily="34" charset="0"/>
              </a:rPr>
              <a:t>Demostrar comportamiento problema apoyado hechos y datos,</a:t>
            </a:r>
          </a:p>
          <a:p>
            <a:pPr fontAlgn="base">
              <a:spcBef>
                <a:spcPct val="0"/>
              </a:spcBef>
              <a:spcAft>
                <a:spcPct val="0"/>
              </a:spcAft>
              <a:tabLst>
                <a:tab pos="180975" algn="l"/>
              </a:tabLst>
            </a:pPr>
            <a:r>
              <a:rPr lang="es-ES" sz="1200" dirty="0" smtClean="0">
                <a:latin typeface="Arial" pitchFamily="34" charset="0"/>
                <a:ea typeface="Times New Roman" pitchFamily="18" charset="0"/>
                <a:cs typeface="Arial" pitchFamily="34" charset="0"/>
              </a:rPr>
              <a:t>fácil visualizar y evidenciar tendencias, anormales, </a:t>
            </a:r>
          </a:p>
          <a:p>
            <a:pPr fontAlgn="base">
              <a:spcBef>
                <a:spcPct val="0"/>
              </a:spcBef>
              <a:spcAft>
                <a:spcPct val="0"/>
              </a:spcAft>
              <a:tabLst>
                <a:tab pos="180975" algn="l"/>
              </a:tabLst>
            </a:pPr>
            <a:r>
              <a:rPr lang="es-ES" sz="1200" dirty="0" smtClean="0">
                <a:latin typeface="Arial" pitchFamily="34" charset="0"/>
                <a:ea typeface="Times New Roman" pitchFamily="18" charset="0"/>
                <a:cs typeface="Arial" pitchFamily="34" charset="0"/>
              </a:rPr>
              <a:t>variaciones significativas, herramientas Gestión Calidad, </a:t>
            </a:r>
            <a:endParaRPr lang="en-US" sz="1200" dirty="0" smtClean="0">
              <a:latin typeface="Arial" pitchFamily="34" charset="0"/>
              <a:ea typeface="Times New Roman" pitchFamily="18" charset="0"/>
              <a:cs typeface="Arial" pitchFamily="34" charset="0"/>
            </a:endParaRPr>
          </a:p>
        </p:txBody>
      </p:sp>
      <p:sp>
        <p:nvSpPr>
          <p:cNvPr id="11" name="Rectangle 2"/>
          <p:cNvSpPr>
            <a:spLocks noChangeArrowheads="1"/>
          </p:cNvSpPr>
          <p:nvPr/>
        </p:nvSpPr>
        <p:spPr bwMode="auto">
          <a:xfrm>
            <a:off x="4572000" y="3229926"/>
            <a:ext cx="4572000" cy="461665"/>
          </a:xfrm>
          <a:prstGeom prst="rect">
            <a:avLst/>
          </a:prstGeom>
          <a:solidFill>
            <a:srgbClr val="CCECFF"/>
          </a:solidFill>
          <a:ln>
            <a:solidFill>
              <a:schemeClr val="tx1"/>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tabLst>
                <a:tab pos="180975" algn="l"/>
              </a:tabLst>
            </a:pPr>
            <a:r>
              <a:rPr lang="es-ES" sz="1200" dirty="0" smtClean="0">
                <a:latin typeface="Arial" pitchFamily="34" charset="0"/>
                <a:ea typeface="Times New Roman" pitchFamily="18" charset="0"/>
                <a:cs typeface="Arial" pitchFamily="34" charset="0"/>
              </a:rPr>
              <a:t>Análisis profundo proceso, aislar las causas raíz, hechos y </a:t>
            </a:r>
          </a:p>
          <a:p>
            <a:pPr lvl="0" fontAlgn="base">
              <a:spcBef>
                <a:spcPct val="0"/>
              </a:spcBef>
              <a:spcAft>
                <a:spcPct val="0"/>
              </a:spcAft>
              <a:tabLst>
                <a:tab pos="180975" algn="l"/>
              </a:tabLst>
            </a:pPr>
            <a:r>
              <a:rPr lang="es-ES" sz="1200" dirty="0" smtClean="0">
                <a:latin typeface="Arial" pitchFamily="34" charset="0"/>
                <a:ea typeface="Times New Roman" pitchFamily="18" charset="0"/>
                <a:cs typeface="Arial" pitchFamily="34" charset="0"/>
              </a:rPr>
              <a:t>Datos que describen la situación actual</a:t>
            </a:r>
            <a:endParaRPr lang="en-US" sz="1200" dirty="0" smtClean="0">
              <a:latin typeface="Arial" pitchFamily="34" charset="0"/>
              <a:ea typeface="Times New Roman" pitchFamily="18" charset="0"/>
              <a:cs typeface="Arial" pitchFamily="34" charset="0"/>
            </a:endParaRPr>
          </a:p>
        </p:txBody>
      </p:sp>
      <p:sp>
        <p:nvSpPr>
          <p:cNvPr id="12" name="Rectangle 2"/>
          <p:cNvSpPr>
            <a:spLocks noChangeArrowheads="1"/>
          </p:cNvSpPr>
          <p:nvPr/>
        </p:nvSpPr>
        <p:spPr bwMode="auto">
          <a:xfrm>
            <a:off x="4572000" y="3770950"/>
            <a:ext cx="4572000" cy="461665"/>
          </a:xfrm>
          <a:prstGeom prst="rect">
            <a:avLst/>
          </a:prstGeom>
          <a:solidFill>
            <a:srgbClr val="CCECFF"/>
          </a:solidFill>
          <a:ln>
            <a:solidFill>
              <a:schemeClr val="tx1"/>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180975" algn="l"/>
              </a:tabLst>
            </a:pPr>
            <a:r>
              <a:rPr lang="es-ES" sz="1200" dirty="0" smtClean="0">
                <a:latin typeface="Arial" pitchFamily="34" charset="0"/>
                <a:ea typeface="Times New Roman" pitchFamily="18" charset="0"/>
                <a:cs typeface="Arial" pitchFamily="34" charset="0"/>
              </a:rPr>
              <a:t>Detectada la causa-raíz establecer acciones encaminadas a </a:t>
            </a:r>
          </a:p>
          <a:p>
            <a:pPr fontAlgn="base">
              <a:spcBef>
                <a:spcPct val="0"/>
              </a:spcBef>
              <a:spcAft>
                <a:spcPct val="0"/>
              </a:spcAft>
              <a:tabLst>
                <a:tab pos="180975" algn="l"/>
              </a:tabLst>
            </a:pPr>
            <a:r>
              <a:rPr lang="es-ES" sz="1200" dirty="0" smtClean="0">
                <a:latin typeface="Arial" pitchFamily="34" charset="0"/>
                <a:ea typeface="Times New Roman" pitchFamily="18" charset="0"/>
                <a:cs typeface="Arial" pitchFamily="34" charset="0"/>
              </a:rPr>
              <a:t>eliminar o bloquear causa generadora del problemas y efecto</a:t>
            </a:r>
            <a:endParaRPr lang="en-US" sz="1200" dirty="0" smtClean="0">
              <a:latin typeface="Arial" pitchFamily="34" charset="0"/>
              <a:ea typeface="Times New Roman" pitchFamily="18" charset="0"/>
              <a:cs typeface="Arial" pitchFamily="34" charset="0"/>
            </a:endParaRPr>
          </a:p>
        </p:txBody>
      </p:sp>
      <p:sp>
        <p:nvSpPr>
          <p:cNvPr id="13" name="Rectangle 2"/>
          <p:cNvSpPr>
            <a:spLocks noChangeArrowheads="1"/>
          </p:cNvSpPr>
          <p:nvPr/>
        </p:nvSpPr>
        <p:spPr bwMode="auto">
          <a:xfrm>
            <a:off x="4582478" y="4396095"/>
            <a:ext cx="4561522" cy="461665"/>
          </a:xfrm>
          <a:prstGeom prst="rect">
            <a:avLst/>
          </a:prstGeom>
          <a:solidFill>
            <a:srgbClr val="99CCFF"/>
          </a:solidFill>
          <a:ln>
            <a:solidFill>
              <a:schemeClr val="tx1"/>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tabLst>
                <a:tab pos="342900" algn="l"/>
              </a:tabLst>
            </a:pPr>
            <a:r>
              <a:rPr lang="es-ES" sz="1200" dirty="0" smtClean="0">
                <a:latin typeface="Arial" pitchFamily="34" charset="0"/>
                <a:ea typeface="Times New Roman" pitchFamily="18" charset="0"/>
                <a:cs typeface="Arial" pitchFamily="34" charset="0"/>
              </a:rPr>
              <a:t>Plan de acción, comprobación y eficiencia de la solución tomada y re solución de problemas.</a:t>
            </a:r>
          </a:p>
        </p:txBody>
      </p:sp>
      <p:sp>
        <p:nvSpPr>
          <p:cNvPr id="14" name="Rectangle 2"/>
          <p:cNvSpPr>
            <a:spLocks noChangeArrowheads="1"/>
          </p:cNvSpPr>
          <p:nvPr/>
        </p:nvSpPr>
        <p:spPr bwMode="auto">
          <a:xfrm>
            <a:off x="4572000" y="6215082"/>
            <a:ext cx="4572000" cy="461665"/>
          </a:xfrm>
          <a:prstGeom prst="rect">
            <a:avLst/>
          </a:prstGeom>
          <a:solidFill>
            <a:srgbClr val="99CCFF"/>
          </a:solidFill>
          <a:ln>
            <a:solidFill>
              <a:schemeClr val="tx1"/>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tabLst>
                <a:tab pos="342900" algn="l"/>
              </a:tabLst>
            </a:pPr>
            <a:r>
              <a:rPr lang="es-ES" sz="1200" dirty="0" smtClean="0">
                <a:latin typeface="Arial" pitchFamily="34" charset="0"/>
                <a:ea typeface="Times New Roman" pitchFamily="18" charset="0"/>
                <a:cs typeface="Arial" pitchFamily="34" charset="0"/>
              </a:rPr>
              <a:t>Revisión actividades realizadas, análisis resumen  experiencias  adquiridas dadas a conocer equipo</a:t>
            </a:r>
          </a:p>
        </p:txBody>
      </p:sp>
      <p:sp>
        <p:nvSpPr>
          <p:cNvPr id="15" name="Rectangle 3"/>
          <p:cNvSpPr>
            <a:spLocks noChangeArrowheads="1"/>
          </p:cNvSpPr>
          <p:nvPr/>
        </p:nvSpPr>
        <p:spPr bwMode="auto">
          <a:xfrm>
            <a:off x="4572000" y="5641319"/>
            <a:ext cx="4572000" cy="461665"/>
          </a:xfrm>
          <a:prstGeom prst="rect">
            <a:avLst/>
          </a:prstGeom>
          <a:solidFill>
            <a:srgbClr val="99CCFF"/>
          </a:solidFill>
          <a:ln>
            <a:solidFill>
              <a:schemeClr val="tx1"/>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indent="0" algn="just" eaLnBrk="0" fontAlgn="base" hangingPunct="0">
              <a:lnSpc>
                <a:spcPct val="100000"/>
              </a:lnSpc>
              <a:spcBef>
                <a:spcPct val="0"/>
              </a:spcBef>
              <a:spcAft>
                <a:spcPct val="0"/>
              </a:spcAft>
              <a:buClrTx/>
              <a:buSzTx/>
              <a:buFontTx/>
              <a:buNone/>
              <a:tabLst>
                <a:tab pos="342900" algn="l"/>
              </a:tabLst>
            </a:pPr>
            <a:r>
              <a:rPr lang="es-ES" sz="1200" dirty="0" smtClean="0">
                <a:latin typeface="Arial" pitchFamily="34" charset="0"/>
                <a:ea typeface="Times New Roman" pitchFamily="18" charset="0"/>
                <a:cs typeface="Arial" pitchFamily="34" charset="0"/>
              </a:rPr>
              <a:t>Normar  actividades planeadas cumpliendo objetivos planteados, evitar proceso retroceda fortalecer logros  mejora. </a:t>
            </a:r>
            <a:endParaRPr lang="en-US" sz="1200" dirty="0" smtClean="0">
              <a:latin typeface="Arial" pitchFamily="34" charset="0"/>
              <a:ea typeface="Times New Roman" pitchFamily="18" charset="0"/>
              <a:cs typeface="Arial" pitchFamily="34" charset="0"/>
            </a:endParaRPr>
          </a:p>
        </p:txBody>
      </p:sp>
      <p:sp>
        <p:nvSpPr>
          <p:cNvPr id="16" name="15 Flecha derecha"/>
          <p:cNvSpPr/>
          <p:nvPr/>
        </p:nvSpPr>
        <p:spPr>
          <a:xfrm>
            <a:off x="4143372" y="2000240"/>
            <a:ext cx="285752" cy="285752"/>
          </a:xfrm>
          <a:prstGeom prst="rightArrow">
            <a:avLst/>
          </a:prstGeom>
          <a:solidFill>
            <a:srgbClr val="CC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accent6">
                  <a:lumMod val="40000"/>
                  <a:lumOff val="60000"/>
                </a:schemeClr>
              </a:solidFill>
            </a:endParaRPr>
          </a:p>
        </p:txBody>
      </p:sp>
      <p:sp>
        <p:nvSpPr>
          <p:cNvPr id="17" name="16 Flecha derecha"/>
          <p:cNvSpPr/>
          <p:nvPr/>
        </p:nvSpPr>
        <p:spPr>
          <a:xfrm>
            <a:off x="4143372" y="2786058"/>
            <a:ext cx="285752" cy="285752"/>
          </a:xfrm>
          <a:prstGeom prst="rightArrow">
            <a:avLst/>
          </a:prstGeom>
          <a:solidFill>
            <a:srgbClr val="CC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accent6">
                  <a:lumMod val="40000"/>
                  <a:lumOff val="60000"/>
                </a:schemeClr>
              </a:solidFill>
            </a:endParaRPr>
          </a:p>
        </p:txBody>
      </p:sp>
      <p:sp>
        <p:nvSpPr>
          <p:cNvPr id="18" name="17 Flecha derecha"/>
          <p:cNvSpPr/>
          <p:nvPr/>
        </p:nvSpPr>
        <p:spPr>
          <a:xfrm>
            <a:off x="4143372" y="3357562"/>
            <a:ext cx="285752" cy="285752"/>
          </a:xfrm>
          <a:prstGeom prst="rightArrow">
            <a:avLst/>
          </a:prstGeom>
          <a:solidFill>
            <a:srgbClr val="CC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accent6">
                  <a:lumMod val="40000"/>
                  <a:lumOff val="60000"/>
                </a:schemeClr>
              </a:solidFill>
            </a:endParaRPr>
          </a:p>
        </p:txBody>
      </p:sp>
      <p:sp>
        <p:nvSpPr>
          <p:cNvPr id="19" name="18 Flecha derecha"/>
          <p:cNvSpPr/>
          <p:nvPr/>
        </p:nvSpPr>
        <p:spPr>
          <a:xfrm>
            <a:off x="4143372" y="3857628"/>
            <a:ext cx="285752" cy="285752"/>
          </a:xfrm>
          <a:prstGeom prst="rightArrow">
            <a:avLst/>
          </a:prstGeom>
          <a:solidFill>
            <a:srgbClr val="CC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accent6">
                  <a:lumMod val="40000"/>
                  <a:lumOff val="60000"/>
                </a:schemeClr>
              </a:solidFill>
            </a:endParaRPr>
          </a:p>
        </p:txBody>
      </p:sp>
      <p:sp>
        <p:nvSpPr>
          <p:cNvPr id="20" name="19 Flecha derecha"/>
          <p:cNvSpPr/>
          <p:nvPr/>
        </p:nvSpPr>
        <p:spPr>
          <a:xfrm>
            <a:off x="4143372" y="4429132"/>
            <a:ext cx="285752" cy="285752"/>
          </a:xfrm>
          <a:prstGeom prst="rightArrow">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accent6">
                  <a:lumMod val="40000"/>
                  <a:lumOff val="60000"/>
                </a:schemeClr>
              </a:solidFill>
            </a:endParaRPr>
          </a:p>
        </p:txBody>
      </p:sp>
      <p:sp>
        <p:nvSpPr>
          <p:cNvPr id="21" name="20 Flecha derecha"/>
          <p:cNvSpPr/>
          <p:nvPr/>
        </p:nvSpPr>
        <p:spPr>
          <a:xfrm>
            <a:off x="4143372" y="5143512"/>
            <a:ext cx="285752" cy="285752"/>
          </a:xfrm>
          <a:prstGeom prst="rightArrow">
            <a:avLst/>
          </a:prstGeom>
          <a:solidFill>
            <a:srgbClr val="CC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accent6">
                  <a:lumMod val="40000"/>
                  <a:lumOff val="60000"/>
                </a:schemeClr>
              </a:solidFill>
            </a:endParaRPr>
          </a:p>
        </p:txBody>
      </p:sp>
      <p:sp>
        <p:nvSpPr>
          <p:cNvPr id="22" name="21 Flecha derecha"/>
          <p:cNvSpPr/>
          <p:nvPr/>
        </p:nvSpPr>
        <p:spPr>
          <a:xfrm>
            <a:off x="4143372" y="5715016"/>
            <a:ext cx="285752" cy="285752"/>
          </a:xfrm>
          <a:prstGeom prst="rightArrow">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accent6">
                  <a:lumMod val="40000"/>
                  <a:lumOff val="60000"/>
                </a:schemeClr>
              </a:solidFill>
            </a:endParaRPr>
          </a:p>
        </p:txBody>
      </p:sp>
      <p:sp>
        <p:nvSpPr>
          <p:cNvPr id="23" name="22 Flecha derecha"/>
          <p:cNvSpPr/>
          <p:nvPr/>
        </p:nvSpPr>
        <p:spPr>
          <a:xfrm>
            <a:off x="4143372" y="6286520"/>
            <a:ext cx="285752" cy="285752"/>
          </a:xfrm>
          <a:prstGeom prst="rightArrow">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accent6">
                  <a:lumMod val="40000"/>
                  <a:lumOff val="60000"/>
                </a:schemeClr>
              </a:solidFill>
            </a:endParaRPr>
          </a:p>
        </p:txBody>
      </p:sp>
      <p:sp>
        <p:nvSpPr>
          <p:cNvPr id="26" name="25 Elipse"/>
          <p:cNvSpPr/>
          <p:nvPr/>
        </p:nvSpPr>
        <p:spPr>
          <a:xfrm>
            <a:off x="0" y="4071942"/>
            <a:ext cx="4143372" cy="2786058"/>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across)">
                                      <p:cBhvr>
                                        <p:cTn id="23" dur="500"/>
                                        <p:tgtEl>
                                          <p:spTgt spid="11"/>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heckerboard(across)">
                                      <p:cBhvr>
                                        <p:cTn id="26" dur="500"/>
                                        <p:tgtEl>
                                          <p:spTgt spid="12"/>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heckerboard(across)">
                                      <p:cBhvr>
                                        <p:cTn id="29" dur="500"/>
                                        <p:tgtEl>
                                          <p:spTgt spid="13"/>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heckerboard(across)">
                                      <p:cBhvr>
                                        <p:cTn id="32" dur="500"/>
                                        <p:tgtEl>
                                          <p:spTgt spid="9"/>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heckerboard(across)">
                                      <p:cBhvr>
                                        <p:cTn id="35" dur="500"/>
                                        <p:tgtEl>
                                          <p:spTgt spid="15"/>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checkerboard(across)">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sp>
        <p:nvSpPr>
          <p:cNvPr id="4" name="Rectangle 2"/>
          <p:cNvSpPr txBox="1">
            <a:spLocks noGrp="1" noChangeArrowheads="1"/>
          </p:cNvSpPr>
          <p:nvPr>
            <p:ph type="title"/>
          </p:nvPr>
        </p:nvSpPr>
        <p:spPr>
          <a:xfrm>
            <a:off x="457200" y="-24"/>
            <a:ext cx="8229600" cy="58259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2000" dirty="0" smtClean="0">
                <a:latin typeface="Britannic Bold" pitchFamily="34" charset="0"/>
              </a:rPr>
              <a:t>DISEÑO DE LA RUTA DE LA CALIDAD</a:t>
            </a:r>
            <a:endParaRPr lang="es-ES" sz="2000" dirty="0">
              <a:latin typeface="Britannic Bold" pitchFamily="34" charset="0"/>
            </a:endParaRPr>
          </a:p>
        </p:txBody>
      </p:sp>
      <p:sp>
        <p:nvSpPr>
          <p:cNvPr id="14337" name="Rectangle 1"/>
          <p:cNvSpPr>
            <a:spLocks noChangeArrowheads="1"/>
          </p:cNvSpPr>
          <p:nvPr/>
        </p:nvSpPr>
        <p:spPr bwMode="auto">
          <a:xfrm>
            <a:off x="285720" y="4214818"/>
            <a:ext cx="223138"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Text Box 23"/>
          <p:cNvSpPr txBox="1">
            <a:spLocks noChangeArrowheads="1"/>
          </p:cNvSpPr>
          <p:nvPr/>
        </p:nvSpPr>
        <p:spPr bwMode="auto">
          <a:xfrm>
            <a:off x="357158" y="642918"/>
            <a:ext cx="8572560" cy="2169825"/>
          </a:xfrm>
          <a:prstGeom prst="rect">
            <a:avLst/>
          </a:prstGeom>
          <a:solidFill>
            <a:srgbClr val="003366"/>
          </a:solidFill>
          <a:ln w="28575" algn="ctr">
            <a:solidFill>
              <a:schemeClr val="tx1"/>
            </a:solidFill>
            <a:miter lim="800000"/>
            <a:headEnd/>
            <a:tailEnd/>
          </a:ln>
          <a:effectLst/>
        </p:spPr>
        <p:txBody>
          <a:bodyPr wrap="square">
            <a:spAutoFit/>
          </a:bodyPr>
          <a:lstStyle/>
          <a:p>
            <a:pPr lvl="0" fontAlgn="base">
              <a:spcBef>
                <a:spcPct val="50000"/>
              </a:spcBef>
              <a:spcAft>
                <a:spcPct val="0"/>
              </a:spcAft>
            </a:pPr>
            <a:r>
              <a:rPr lang="es-ES" b="1" dirty="0" smtClean="0">
                <a:solidFill>
                  <a:schemeClr val="bg1"/>
                </a:solidFill>
              </a:rPr>
              <a:t>JUSTIFICACION: Calidad interna-externa de productos tratados a altas temperaturas (palanquilla) está relacionado con  solidificación.</a:t>
            </a:r>
          </a:p>
          <a:p>
            <a:pPr lvl="0" fontAlgn="base">
              <a:spcBef>
                <a:spcPct val="50000"/>
              </a:spcBef>
              <a:spcAft>
                <a:spcPct val="0"/>
              </a:spcAft>
            </a:pPr>
            <a:r>
              <a:rPr lang="es-EC" b="1" dirty="0" smtClean="0">
                <a:solidFill>
                  <a:schemeClr val="bg1"/>
                </a:solidFill>
              </a:rPr>
              <a:t>S</a:t>
            </a:r>
            <a:r>
              <a:rPr lang="es-ES" b="1" dirty="0" err="1" smtClean="0">
                <a:solidFill>
                  <a:schemeClr val="bg1"/>
                </a:solidFill>
              </a:rPr>
              <a:t>istema</a:t>
            </a:r>
            <a:r>
              <a:rPr lang="es-ES" b="1" dirty="0" smtClean="0">
                <a:solidFill>
                  <a:schemeClr val="bg1"/>
                </a:solidFill>
              </a:rPr>
              <a:t> enfriamiento automatizado ADELCA considera la temperatura enfriamiento  extraer uniformemente el calor.</a:t>
            </a:r>
          </a:p>
          <a:p>
            <a:pPr lvl="0" fontAlgn="base">
              <a:spcBef>
                <a:spcPct val="50000"/>
              </a:spcBef>
              <a:spcAft>
                <a:spcPct val="0"/>
              </a:spcAft>
            </a:pPr>
            <a:r>
              <a:rPr lang="es-ES" b="1" dirty="0" smtClean="0">
                <a:solidFill>
                  <a:schemeClr val="bg1"/>
                </a:solidFill>
              </a:rPr>
              <a:t>       Alta Temperatura </a:t>
            </a:r>
            <a:r>
              <a:rPr lang="es-ES" b="1" dirty="0" smtClean="0">
                <a:solidFill>
                  <a:schemeClr val="bg1"/>
                </a:solidFill>
                <a:sym typeface="Wingdings" pitchFamily="2" charset="2"/>
              </a:rPr>
              <a:t> grietas  internas, </a:t>
            </a:r>
            <a:r>
              <a:rPr lang="es-ES" b="1" dirty="0" smtClean="0">
                <a:solidFill>
                  <a:schemeClr val="bg1"/>
                </a:solidFill>
              </a:rPr>
              <a:t>tensiones térmicas, perforación de líneas.</a:t>
            </a:r>
          </a:p>
          <a:p>
            <a:pPr lvl="0" fontAlgn="base">
              <a:spcBef>
                <a:spcPct val="50000"/>
              </a:spcBef>
              <a:spcAft>
                <a:spcPct val="0"/>
              </a:spcAft>
            </a:pPr>
            <a:r>
              <a:rPr lang="es-ES" b="1" dirty="0" smtClean="0">
                <a:solidFill>
                  <a:schemeClr val="bg1"/>
                </a:solidFill>
              </a:rPr>
              <a:t>       Baja Temperatura </a:t>
            </a:r>
            <a:r>
              <a:rPr lang="es-ES" b="1" dirty="0" smtClean="0">
                <a:solidFill>
                  <a:schemeClr val="bg1"/>
                </a:solidFill>
                <a:sym typeface="Wingdings" pitchFamily="2" charset="2"/>
              </a:rPr>
              <a:t></a:t>
            </a:r>
            <a:r>
              <a:rPr lang="es-ES" b="1" dirty="0" smtClean="0">
                <a:solidFill>
                  <a:schemeClr val="bg1"/>
                </a:solidFill>
              </a:rPr>
              <a:t>solidificación antes del molde, parar violentamente el proceso</a:t>
            </a:r>
            <a:endParaRPr lang="es-EC" b="1" dirty="0" smtClean="0">
              <a:solidFill>
                <a:schemeClr val="bg1"/>
              </a:solidFill>
            </a:endParaRPr>
          </a:p>
        </p:txBody>
      </p:sp>
      <p:sp>
        <p:nvSpPr>
          <p:cNvPr id="12" name="Text Box 23"/>
          <p:cNvSpPr txBox="1">
            <a:spLocks noChangeArrowheads="1"/>
          </p:cNvSpPr>
          <p:nvPr/>
        </p:nvSpPr>
        <p:spPr bwMode="auto">
          <a:xfrm>
            <a:off x="357158" y="2928934"/>
            <a:ext cx="8572560" cy="784830"/>
          </a:xfrm>
          <a:prstGeom prst="rect">
            <a:avLst/>
          </a:prstGeom>
          <a:solidFill>
            <a:srgbClr val="003366"/>
          </a:solidFill>
          <a:ln w="28575" algn="ctr">
            <a:solidFill>
              <a:schemeClr val="tx1"/>
            </a:solidFill>
            <a:miter lim="800000"/>
            <a:headEnd/>
            <a:tailEnd/>
          </a:ln>
          <a:effectLst/>
        </p:spPr>
        <p:txBody>
          <a:bodyPr wrap="square">
            <a:spAutoFit/>
          </a:bodyPr>
          <a:lstStyle/>
          <a:p>
            <a:pPr fontAlgn="base">
              <a:spcBef>
                <a:spcPct val="50000"/>
              </a:spcBef>
              <a:spcAft>
                <a:spcPct val="0"/>
              </a:spcAft>
            </a:pPr>
            <a:r>
              <a:rPr lang="es-ES_tradnl" b="1" dirty="0" smtClean="0">
                <a:solidFill>
                  <a:schemeClr val="bg1"/>
                </a:solidFill>
              </a:rPr>
              <a:t>EQUIPO </a:t>
            </a:r>
            <a:endParaRPr lang="es-ES" b="1" dirty="0" smtClean="0">
              <a:solidFill>
                <a:schemeClr val="bg1"/>
              </a:solidFill>
            </a:endParaRPr>
          </a:p>
          <a:p>
            <a:pPr fontAlgn="base">
              <a:spcBef>
                <a:spcPct val="50000"/>
              </a:spcBef>
              <a:spcAft>
                <a:spcPct val="0"/>
              </a:spcAft>
            </a:pPr>
            <a:r>
              <a:rPr lang="es-ES" b="1" dirty="0" smtClean="0">
                <a:solidFill>
                  <a:schemeClr val="bg1"/>
                </a:solidFill>
              </a:rPr>
              <a:t>TRABAJO</a:t>
            </a:r>
          </a:p>
        </p:txBody>
      </p:sp>
      <p:sp>
        <p:nvSpPr>
          <p:cNvPr id="13" name="12 Rectángulo"/>
          <p:cNvSpPr/>
          <p:nvPr/>
        </p:nvSpPr>
        <p:spPr>
          <a:xfrm>
            <a:off x="1372530" y="3000372"/>
            <a:ext cx="1143008" cy="642942"/>
          </a:xfrm>
          <a:prstGeom prst="rect">
            <a:avLst/>
          </a:prstGeom>
          <a:solidFill>
            <a:srgbClr val="99CCFF"/>
          </a:solidFill>
          <a:ln w="28575" algn="ctr">
            <a:solidFill>
              <a:schemeClr val="tx1"/>
            </a:solidFill>
            <a:round/>
            <a:headEnd/>
            <a:tailEnd/>
          </a:ln>
          <a:effectLst/>
        </p:spPr>
        <p:txBody>
          <a:bodyPr wrap="none" anchor="ctr"/>
          <a:lstStyle/>
          <a:p>
            <a:pPr algn="ctr"/>
            <a:r>
              <a:rPr lang="es-EC" b="1" dirty="0" smtClean="0">
                <a:solidFill>
                  <a:schemeClr val="tx1"/>
                </a:solidFill>
              </a:rPr>
              <a:t>Líder </a:t>
            </a:r>
            <a:endParaRPr lang="es-EC" b="1" dirty="0" smtClean="0"/>
          </a:p>
          <a:p>
            <a:pPr algn="ctr"/>
            <a:r>
              <a:rPr lang="es-EC" b="1" dirty="0" smtClean="0">
                <a:solidFill>
                  <a:schemeClr val="tx1"/>
                </a:solidFill>
              </a:rPr>
              <a:t>proyecto</a:t>
            </a:r>
          </a:p>
        </p:txBody>
      </p:sp>
      <p:sp>
        <p:nvSpPr>
          <p:cNvPr id="15" name="14 Rectángulo"/>
          <p:cNvSpPr/>
          <p:nvPr/>
        </p:nvSpPr>
        <p:spPr>
          <a:xfrm>
            <a:off x="2643174" y="3000372"/>
            <a:ext cx="1000132" cy="500066"/>
          </a:xfrm>
          <a:prstGeom prst="rect">
            <a:avLst/>
          </a:prstGeom>
          <a:solidFill>
            <a:srgbClr val="99CCFF"/>
          </a:solidFill>
          <a:ln w="28575" algn="ctr">
            <a:solidFill>
              <a:schemeClr val="tx1"/>
            </a:solidFill>
            <a:round/>
            <a:headEnd/>
            <a:tailEnd/>
          </a:ln>
          <a:effectLst/>
        </p:spPr>
        <p:txBody>
          <a:bodyPr wrap="none" anchor="ctr"/>
          <a:lstStyle/>
          <a:p>
            <a:pPr algn="ctr"/>
            <a:r>
              <a:rPr lang="es-EC" b="1" dirty="0" smtClean="0">
                <a:solidFill>
                  <a:schemeClr val="tx1"/>
                </a:solidFill>
              </a:rPr>
              <a:t>Auditor</a:t>
            </a:r>
          </a:p>
        </p:txBody>
      </p:sp>
      <p:sp>
        <p:nvSpPr>
          <p:cNvPr id="16" name="15 Rectángulo"/>
          <p:cNvSpPr/>
          <p:nvPr/>
        </p:nvSpPr>
        <p:spPr>
          <a:xfrm>
            <a:off x="3786182" y="3000372"/>
            <a:ext cx="1000132" cy="500066"/>
          </a:xfrm>
          <a:prstGeom prst="rect">
            <a:avLst/>
          </a:prstGeom>
          <a:solidFill>
            <a:srgbClr val="99CCFF"/>
          </a:solidFill>
          <a:ln w="28575" algn="ctr">
            <a:solidFill>
              <a:schemeClr val="tx1"/>
            </a:solidFill>
            <a:round/>
            <a:headEnd/>
            <a:tailEnd/>
          </a:ln>
          <a:effectLst/>
        </p:spPr>
        <p:txBody>
          <a:bodyPr wrap="none" anchor="ctr"/>
          <a:lstStyle/>
          <a:p>
            <a:pPr algn="ctr"/>
            <a:r>
              <a:rPr lang="es-EC" b="1" dirty="0" smtClean="0">
                <a:solidFill>
                  <a:schemeClr val="tx1"/>
                </a:solidFill>
              </a:rPr>
              <a:t>Asesor</a:t>
            </a:r>
          </a:p>
        </p:txBody>
      </p:sp>
      <p:sp>
        <p:nvSpPr>
          <p:cNvPr id="17" name="16 Rectángulo"/>
          <p:cNvSpPr/>
          <p:nvPr/>
        </p:nvSpPr>
        <p:spPr>
          <a:xfrm>
            <a:off x="4929190" y="3000372"/>
            <a:ext cx="1500198" cy="500066"/>
          </a:xfrm>
          <a:prstGeom prst="rect">
            <a:avLst/>
          </a:prstGeom>
          <a:solidFill>
            <a:srgbClr val="99CCFF"/>
          </a:solidFill>
          <a:ln w="28575" algn="ctr">
            <a:solidFill>
              <a:schemeClr val="tx1"/>
            </a:solidFill>
            <a:round/>
            <a:headEnd/>
            <a:tailEnd/>
          </a:ln>
          <a:effectLst/>
        </p:spPr>
        <p:txBody>
          <a:bodyPr wrap="none" anchor="ctr"/>
          <a:lstStyle/>
          <a:p>
            <a:pPr algn="ctr"/>
            <a:r>
              <a:rPr lang="es-EC" b="1" dirty="0" smtClean="0">
                <a:solidFill>
                  <a:schemeClr val="tx1"/>
                </a:solidFill>
              </a:rPr>
              <a:t>Participantes</a:t>
            </a:r>
          </a:p>
        </p:txBody>
      </p:sp>
      <p:sp>
        <p:nvSpPr>
          <p:cNvPr id="18" name="17 Rectángulo"/>
          <p:cNvSpPr/>
          <p:nvPr/>
        </p:nvSpPr>
        <p:spPr>
          <a:xfrm>
            <a:off x="6572264" y="3000372"/>
            <a:ext cx="2357422" cy="500066"/>
          </a:xfrm>
          <a:prstGeom prst="rect">
            <a:avLst/>
          </a:prstGeom>
          <a:solidFill>
            <a:srgbClr val="99CCFF"/>
          </a:solidFill>
          <a:ln w="28575" algn="ctr">
            <a:solidFill>
              <a:schemeClr val="tx1"/>
            </a:solidFill>
            <a:round/>
            <a:headEnd/>
            <a:tailEnd/>
          </a:ln>
          <a:effectLst/>
        </p:spPr>
        <p:txBody>
          <a:bodyPr wrap="none" anchor="ctr"/>
          <a:lstStyle/>
          <a:p>
            <a:pPr algn="ctr"/>
            <a:r>
              <a:rPr lang="es-EC" b="1" dirty="0" smtClean="0">
                <a:solidFill>
                  <a:schemeClr val="tx1"/>
                </a:solidFill>
              </a:rPr>
              <a:t>Responsables</a:t>
            </a:r>
          </a:p>
          <a:p>
            <a:pPr algn="ctr"/>
            <a:r>
              <a:rPr lang="es-EC" b="1" dirty="0" smtClean="0">
                <a:solidFill>
                  <a:schemeClr val="tx1"/>
                </a:solidFill>
              </a:rPr>
              <a:t> (Eléctrico, Mecánico)</a:t>
            </a:r>
          </a:p>
        </p:txBody>
      </p:sp>
      <p:sp>
        <p:nvSpPr>
          <p:cNvPr id="21" name="Rectangle 2"/>
          <p:cNvSpPr txBox="1">
            <a:spLocks noChangeArrowheads="1"/>
          </p:cNvSpPr>
          <p:nvPr/>
        </p:nvSpPr>
        <p:spPr>
          <a:xfrm>
            <a:off x="285720" y="3643314"/>
            <a:ext cx="8229600" cy="58259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_tradnl" sz="2000" dirty="0" smtClean="0">
                <a:latin typeface="Britannic Bold" pitchFamily="34" charset="0"/>
              </a:rPr>
              <a:t>SITUACION INICIAL</a:t>
            </a:r>
            <a:endParaRPr kumimoji="0" lang="es-ES" sz="2000" b="0" i="0" u="none" strike="noStrike" kern="1200" cap="none" spc="0" normalizeH="0" baseline="0" noProof="0" dirty="0">
              <a:ln>
                <a:noFill/>
              </a:ln>
              <a:solidFill>
                <a:schemeClr val="tx1"/>
              </a:solidFill>
              <a:effectLst/>
              <a:uLnTx/>
              <a:uFillTx/>
              <a:latin typeface="Britannic Bold" pitchFamily="34" charset="0"/>
              <a:ea typeface="+mj-ea"/>
              <a:cs typeface="+mj-cs"/>
            </a:endParaRPr>
          </a:p>
        </p:txBody>
      </p:sp>
      <p:sp>
        <p:nvSpPr>
          <p:cNvPr id="23" name="Text Box 23"/>
          <p:cNvSpPr txBox="1">
            <a:spLocks noChangeArrowheads="1"/>
          </p:cNvSpPr>
          <p:nvPr/>
        </p:nvSpPr>
        <p:spPr bwMode="auto">
          <a:xfrm>
            <a:off x="285720" y="4214818"/>
            <a:ext cx="8643998" cy="369332"/>
          </a:xfrm>
          <a:prstGeom prst="rect">
            <a:avLst/>
          </a:prstGeom>
          <a:solidFill>
            <a:srgbClr val="003366"/>
          </a:solidFill>
          <a:ln w="28575" algn="ctr">
            <a:solidFill>
              <a:schemeClr val="tx1"/>
            </a:solidFill>
            <a:miter lim="800000"/>
            <a:headEnd/>
            <a:tailEnd/>
          </a:ln>
          <a:effectLst/>
        </p:spPr>
        <p:txBody>
          <a:bodyPr wrap="square">
            <a:spAutoFit/>
          </a:bodyPr>
          <a:lstStyle/>
          <a:p>
            <a:pPr fontAlgn="base">
              <a:spcBef>
                <a:spcPct val="50000"/>
              </a:spcBef>
              <a:spcAft>
                <a:spcPct val="0"/>
              </a:spcAft>
            </a:pPr>
            <a:r>
              <a:rPr lang="es-EC" b="1" dirty="0" smtClean="0">
                <a:solidFill>
                  <a:schemeClr val="bg1"/>
                </a:solidFill>
              </a:rPr>
              <a:t>Coladas generadas en  marzo (713) y abril (741) del año 2012, Programa MINITAB</a:t>
            </a:r>
            <a:endParaRPr lang="es-ES" b="1" dirty="0" smtClean="0">
              <a:solidFill>
                <a:schemeClr val="bg1"/>
              </a:solidFill>
            </a:endParaRPr>
          </a:p>
        </p:txBody>
      </p:sp>
      <p:sp>
        <p:nvSpPr>
          <p:cNvPr id="24" name="Text Box 23"/>
          <p:cNvSpPr txBox="1">
            <a:spLocks noChangeArrowheads="1"/>
          </p:cNvSpPr>
          <p:nvPr/>
        </p:nvSpPr>
        <p:spPr bwMode="auto">
          <a:xfrm>
            <a:off x="285720" y="4640057"/>
            <a:ext cx="8643998" cy="646331"/>
          </a:xfrm>
          <a:prstGeom prst="rect">
            <a:avLst/>
          </a:prstGeom>
          <a:solidFill>
            <a:srgbClr val="003366"/>
          </a:solidFill>
          <a:ln w="28575" algn="ctr">
            <a:solidFill>
              <a:schemeClr val="tx1"/>
            </a:solidFill>
            <a:miter lim="800000"/>
            <a:headEnd/>
            <a:tailEnd/>
          </a:ln>
          <a:effectLst/>
        </p:spPr>
        <p:txBody>
          <a:bodyPr wrap="square">
            <a:spAutoFit/>
          </a:bodyPr>
          <a:lstStyle/>
          <a:p>
            <a:pPr fontAlgn="base">
              <a:spcBef>
                <a:spcPct val="50000"/>
              </a:spcBef>
              <a:spcAft>
                <a:spcPct val="0"/>
              </a:spcAft>
            </a:pPr>
            <a:r>
              <a:rPr lang="es-ES" b="1" dirty="0" smtClean="0">
                <a:solidFill>
                  <a:schemeClr val="bg1"/>
                </a:solidFill>
              </a:rPr>
              <a:t>Representar</a:t>
            </a:r>
            <a:r>
              <a:rPr lang="es-EC" b="1" dirty="0" smtClean="0">
                <a:solidFill>
                  <a:schemeClr val="bg1"/>
                </a:solidFill>
              </a:rPr>
              <a:t> gráficamente  información paso fundamental del análisis de datos, detectar anormalidades, errores de medición o digitación.</a:t>
            </a:r>
            <a:endParaRPr lang="es-ES" b="1" dirty="0" smtClean="0">
              <a:solidFill>
                <a:schemeClr val="bg1"/>
              </a:solidFill>
            </a:endParaRPr>
          </a:p>
        </p:txBody>
      </p:sp>
      <p:pic>
        <p:nvPicPr>
          <p:cNvPr id="14338" name="Picture 2"/>
          <p:cNvPicPr>
            <a:picLocks noChangeAspect="1" noChangeArrowheads="1"/>
          </p:cNvPicPr>
          <p:nvPr/>
        </p:nvPicPr>
        <p:blipFill>
          <a:blip r:embed="rId3"/>
          <a:srcRect l="5004" r="4923" b="9252"/>
          <a:stretch>
            <a:fillRect/>
          </a:stretch>
        </p:blipFill>
        <p:spPr bwMode="auto">
          <a:xfrm>
            <a:off x="1500166" y="5286388"/>
            <a:ext cx="6429420" cy="1500174"/>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ox(in)">
                                      <p:cBhvr>
                                        <p:cTn id="13" dur="500"/>
                                        <p:tgtEl>
                                          <p:spTgt spid="19"/>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ox(in)">
                                      <p:cBhvr>
                                        <p:cTn id="16" dur="500"/>
                                        <p:tgtEl>
                                          <p:spTgt spid="23"/>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ox(i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heckerboard(across)">
                                      <p:cBhvr>
                                        <p:cTn id="24" dur="500"/>
                                        <p:tgtEl>
                                          <p:spTgt spid="13"/>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heckerboard(across)">
                                      <p:cBhvr>
                                        <p:cTn id="27" dur="500"/>
                                        <p:tgtEl>
                                          <p:spTgt spid="15"/>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heckerboard(across)">
                                      <p:cBhvr>
                                        <p:cTn id="30" dur="500"/>
                                        <p:tgtEl>
                                          <p:spTgt spid="16"/>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checkerboard(across)">
                                      <p:cBhvr>
                                        <p:cTn id="33" dur="500"/>
                                        <p:tgtEl>
                                          <p:spTgt spid="17"/>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checkerboard(across)">
                                      <p:cBhvr>
                                        <p:cTn id="36" dur="500"/>
                                        <p:tgtEl>
                                          <p:spTgt spid="18"/>
                                        </p:tgtEl>
                                      </p:cBhvr>
                                    </p:animEffect>
                                  </p:childTnLst>
                                </p:cTn>
                              </p:par>
                              <p:par>
                                <p:cTn id="37" presetID="5" presetClass="entr" presetSubtype="10" fill="hold" nodeType="withEffect">
                                  <p:stCondLst>
                                    <p:cond delay="0"/>
                                  </p:stCondLst>
                                  <p:childTnLst>
                                    <p:set>
                                      <p:cBhvr>
                                        <p:cTn id="38" dur="1" fill="hold">
                                          <p:stCondLst>
                                            <p:cond delay="0"/>
                                          </p:stCondLst>
                                        </p:cTn>
                                        <p:tgtEl>
                                          <p:spTgt spid="14338"/>
                                        </p:tgtEl>
                                        <p:attrNameLst>
                                          <p:attrName>style.visibility</p:attrName>
                                        </p:attrNameLst>
                                      </p:cBhvr>
                                      <p:to>
                                        <p:strVal val="visible"/>
                                      </p:to>
                                    </p:set>
                                    <p:animEffect transition="in" filter="checkerboard(across)">
                                      <p:cBhvr>
                                        <p:cTn id="39"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5" grpId="0" animBg="1"/>
      <p:bldP spid="16" grpId="0" animBg="1"/>
      <p:bldP spid="17" grpId="0" animBg="1"/>
      <p:bldP spid="18"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ttp://www.dwr-reinforcing.com/image/palanquilla.jpg"/>
          <p:cNvPicPr>
            <a:picLocks noChangeAspect="1" noChangeArrowheads="1"/>
          </p:cNvPicPr>
          <p:nvPr/>
        </p:nvPicPr>
        <p:blipFill>
          <a:blip r:embed="rId2">
            <a:lum bright="40000" contrast="-54000"/>
          </a:blip>
          <a:srcRect/>
          <a:stretch>
            <a:fillRect/>
          </a:stretch>
        </p:blipFill>
        <p:spPr bwMode="auto">
          <a:xfrm>
            <a:off x="0" y="0"/>
            <a:ext cx="9144000" cy="6858000"/>
          </a:xfrm>
          <a:prstGeom prst="rect">
            <a:avLst/>
          </a:prstGeom>
          <a:noFill/>
        </p:spPr>
      </p:pic>
      <p:pic>
        <p:nvPicPr>
          <p:cNvPr id="13314" name="Picture 2"/>
          <p:cNvPicPr>
            <a:picLocks noChangeAspect="1" noChangeArrowheads="1"/>
          </p:cNvPicPr>
          <p:nvPr/>
        </p:nvPicPr>
        <p:blipFill>
          <a:blip r:embed="rId3"/>
          <a:srcRect l="28027" t="53141" r="50433" b="23281"/>
          <a:stretch>
            <a:fillRect/>
          </a:stretch>
        </p:blipFill>
        <p:spPr bwMode="auto">
          <a:xfrm>
            <a:off x="4643438" y="2571744"/>
            <a:ext cx="3571900" cy="2214554"/>
          </a:xfrm>
          <a:prstGeom prst="rect">
            <a:avLst/>
          </a:prstGeom>
          <a:noFill/>
          <a:ln w="9525">
            <a:noFill/>
            <a:miter lim="800000"/>
            <a:headEnd/>
            <a:tailEnd/>
          </a:ln>
          <a:effectLst/>
        </p:spPr>
      </p:pic>
      <p:pic>
        <p:nvPicPr>
          <p:cNvPr id="8" name="Picture 2"/>
          <p:cNvPicPr>
            <a:picLocks noChangeAspect="1" noChangeArrowheads="1"/>
          </p:cNvPicPr>
          <p:nvPr/>
        </p:nvPicPr>
        <p:blipFill>
          <a:blip r:embed="rId3"/>
          <a:srcRect l="52529" t="28282" r="25532" b="49817"/>
          <a:stretch>
            <a:fillRect/>
          </a:stretch>
        </p:blipFill>
        <p:spPr bwMode="auto">
          <a:xfrm>
            <a:off x="571472" y="4819484"/>
            <a:ext cx="3643338" cy="1967102"/>
          </a:xfrm>
          <a:prstGeom prst="rect">
            <a:avLst/>
          </a:prstGeom>
          <a:noFill/>
          <a:ln w="9525">
            <a:noFill/>
            <a:miter lim="800000"/>
            <a:headEnd/>
            <a:tailEnd/>
          </a:ln>
          <a:effectLst/>
        </p:spPr>
      </p:pic>
      <p:pic>
        <p:nvPicPr>
          <p:cNvPr id="13315" name="Picture 3"/>
          <p:cNvPicPr>
            <a:picLocks noChangeAspect="1" noChangeArrowheads="1"/>
          </p:cNvPicPr>
          <p:nvPr/>
        </p:nvPicPr>
        <p:blipFill>
          <a:blip r:embed="rId4"/>
          <a:srcRect l="16601" t="24687" r="45708" b="35937"/>
          <a:stretch>
            <a:fillRect/>
          </a:stretch>
        </p:blipFill>
        <p:spPr bwMode="auto">
          <a:xfrm>
            <a:off x="214282" y="31073"/>
            <a:ext cx="4071966" cy="2612109"/>
          </a:xfrm>
          <a:prstGeom prst="rect">
            <a:avLst/>
          </a:prstGeom>
          <a:noFill/>
          <a:ln w="9525">
            <a:noFill/>
            <a:miter lim="800000"/>
            <a:headEnd/>
            <a:tailEnd/>
          </a:ln>
          <a:effectLst/>
        </p:spPr>
      </p:pic>
      <p:pic>
        <p:nvPicPr>
          <p:cNvPr id="10" name="Picture 2"/>
          <p:cNvPicPr>
            <a:picLocks noChangeAspect="1" noChangeArrowheads="1"/>
          </p:cNvPicPr>
          <p:nvPr/>
        </p:nvPicPr>
        <p:blipFill>
          <a:blip r:embed="rId3"/>
          <a:srcRect l="28027" t="28282" r="50261" b="49817"/>
          <a:stretch>
            <a:fillRect/>
          </a:stretch>
        </p:blipFill>
        <p:spPr bwMode="auto">
          <a:xfrm>
            <a:off x="571472" y="2714620"/>
            <a:ext cx="3571900" cy="2071702"/>
          </a:xfrm>
          <a:prstGeom prst="rect">
            <a:avLst/>
          </a:prstGeom>
          <a:noFill/>
          <a:ln w="9525">
            <a:noFill/>
            <a:miter lim="800000"/>
            <a:headEnd/>
            <a:tailEnd/>
          </a:ln>
          <a:effectLst/>
        </p:spPr>
      </p:pic>
      <p:pic>
        <p:nvPicPr>
          <p:cNvPr id="11" name="Picture 2"/>
          <p:cNvPicPr>
            <a:picLocks noChangeAspect="1" noChangeArrowheads="1"/>
          </p:cNvPicPr>
          <p:nvPr/>
        </p:nvPicPr>
        <p:blipFill>
          <a:blip r:embed="rId3"/>
          <a:srcRect l="52152" t="53902" r="26663" b="24802"/>
          <a:stretch>
            <a:fillRect/>
          </a:stretch>
        </p:blipFill>
        <p:spPr bwMode="auto">
          <a:xfrm>
            <a:off x="4630762" y="4786322"/>
            <a:ext cx="3584576" cy="2000240"/>
          </a:xfrm>
          <a:prstGeom prst="rect">
            <a:avLst/>
          </a:prstGeom>
          <a:noFill/>
          <a:ln w="9525">
            <a:noFill/>
            <a:miter lim="800000"/>
            <a:headEnd/>
            <a:tailEnd/>
          </a:ln>
          <a:effectLst/>
        </p:spPr>
      </p:pic>
      <p:pic>
        <p:nvPicPr>
          <p:cNvPr id="9" name="Picture 3"/>
          <p:cNvPicPr>
            <a:picLocks noChangeAspect="1" noChangeArrowheads="1"/>
          </p:cNvPicPr>
          <p:nvPr/>
        </p:nvPicPr>
        <p:blipFill>
          <a:blip r:embed="rId4"/>
          <a:srcRect l="54292" t="24687" r="8691" b="35937"/>
          <a:stretch>
            <a:fillRect/>
          </a:stretch>
        </p:blipFill>
        <p:spPr bwMode="auto">
          <a:xfrm>
            <a:off x="4429124" y="0"/>
            <a:ext cx="4071966" cy="2612109"/>
          </a:xfrm>
          <a:prstGeom prst="rect">
            <a:avLst/>
          </a:prstGeom>
          <a:noFill/>
          <a:ln w="9525">
            <a:noFill/>
            <a:miter lim="800000"/>
            <a:headEnd/>
            <a:tailEnd/>
          </a:ln>
          <a:effectLst/>
        </p:spPr>
      </p:pic>
      <p:cxnSp>
        <p:nvCxnSpPr>
          <p:cNvPr id="13" name="12 Conector recto"/>
          <p:cNvCxnSpPr/>
          <p:nvPr/>
        </p:nvCxnSpPr>
        <p:spPr>
          <a:xfrm rot="5400000" flipH="1" flipV="1">
            <a:off x="927892" y="3429000"/>
            <a:ext cx="6858000" cy="1588"/>
          </a:xfrm>
          <a:prstGeom prst="line">
            <a:avLst/>
          </a:prstGeom>
          <a:ln w="63500">
            <a:solidFill>
              <a:srgbClr val="003366"/>
            </a:solidFill>
          </a:ln>
        </p:spPr>
        <p:style>
          <a:lnRef idx="1">
            <a:schemeClr val="accent1"/>
          </a:lnRef>
          <a:fillRef idx="0">
            <a:schemeClr val="accent1"/>
          </a:fillRef>
          <a:effectRef idx="0">
            <a:schemeClr val="accent1"/>
          </a:effectRef>
          <a:fontRef idx="minor">
            <a:schemeClr val="tx1"/>
          </a:fontRef>
        </p:style>
      </p:cxnSp>
      <p:sp>
        <p:nvSpPr>
          <p:cNvPr id="15" name="Rectangle 2"/>
          <p:cNvSpPr>
            <a:spLocks noGrp="1" noChangeArrowheads="1"/>
          </p:cNvSpPr>
          <p:nvPr>
            <p:ph type="title"/>
          </p:nvPr>
        </p:nvSpPr>
        <p:spPr>
          <a:xfrm>
            <a:off x="0" y="3714752"/>
            <a:ext cx="642910" cy="1275314"/>
          </a:xfrm>
        </p:spPr>
        <p:txBody>
          <a:bodyPr vert="vert270">
            <a:noAutofit/>
          </a:bodyPr>
          <a:lstStyle/>
          <a:p>
            <a:r>
              <a:rPr lang="es-ES_tradnl" sz="2800" dirty="0" smtClean="0">
                <a:latin typeface="Britannic Bold" pitchFamily="34" charset="0"/>
              </a:rPr>
              <a:t>marzo</a:t>
            </a:r>
            <a:endParaRPr lang="es-ES" sz="2800" dirty="0">
              <a:latin typeface="Britannic Bold" pitchFamily="34" charset="0"/>
            </a:endParaRPr>
          </a:p>
        </p:txBody>
      </p:sp>
      <p:sp>
        <p:nvSpPr>
          <p:cNvPr id="16" name="Rectangle 2"/>
          <p:cNvSpPr txBox="1">
            <a:spLocks noChangeArrowheads="1"/>
          </p:cNvSpPr>
          <p:nvPr/>
        </p:nvSpPr>
        <p:spPr>
          <a:xfrm>
            <a:off x="8358214" y="3357562"/>
            <a:ext cx="642910" cy="1275314"/>
          </a:xfrm>
          <a:prstGeom prst="rect">
            <a:avLst/>
          </a:prstGeom>
        </p:spPr>
        <p:txBody>
          <a:bodyPr vert="vert27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_tradnl" sz="28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Britannic Bold" pitchFamily="34" charset="0"/>
                <a:ea typeface="+mj-ea"/>
                <a:cs typeface="+mj-cs"/>
              </a:rPr>
              <a:t>abril</a:t>
            </a:r>
            <a:endParaRPr kumimoji="0" lang="es-ES" sz="2800" b="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Britannic Bold" pitchFamily="34" charset="0"/>
              <a:ea typeface="+mj-ea"/>
              <a:cs typeface="+mj-cs"/>
            </a:endParaRPr>
          </a:p>
        </p:txBody>
      </p:sp>
      <p:sp>
        <p:nvSpPr>
          <p:cNvPr id="19" name="Text Box 21"/>
          <p:cNvSpPr txBox="1">
            <a:spLocks noChangeArrowheads="1"/>
          </p:cNvSpPr>
          <p:nvPr/>
        </p:nvSpPr>
        <p:spPr bwMode="auto">
          <a:xfrm>
            <a:off x="71406" y="71414"/>
            <a:ext cx="1537506" cy="369332"/>
          </a:xfrm>
          <a:prstGeom prst="rect">
            <a:avLst/>
          </a:prstGeom>
          <a:solidFill>
            <a:srgbClr val="003366"/>
          </a:solidFill>
          <a:ln w="28575" algn="ctr">
            <a:solidFill>
              <a:schemeClr val="tx1"/>
            </a:solidFill>
            <a:miter lim="800000"/>
            <a:headEnd/>
            <a:tailEnd/>
          </a:ln>
          <a:effectLst/>
        </p:spPr>
        <p:txBody>
          <a:bodyPr wrap="square">
            <a:spAutoFit/>
          </a:bodyPr>
          <a:lstStyle/>
          <a:p>
            <a:pPr>
              <a:spcBef>
                <a:spcPct val="50000"/>
              </a:spcBef>
            </a:pPr>
            <a:r>
              <a:rPr lang="es-ES_tradnl" b="1" dirty="0" smtClean="0">
                <a:solidFill>
                  <a:schemeClr val="bg1"/>
                </a:solidFill>
              </a:rPr>
              <a:t>P L A N E A R </a:t>
            </a:r>
            <a:endParaRPr lang="es-ES"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box(in)">
                                      <p:cBhvr>
                                        <p:cTn id="7" dur="500"/>
                                        <p:tgtEl>
                                          <p:spTgt spid="13315"/>
                                        </p:tgtEl>
                                      </p:cBhvr>
                                    </p:animEffect>
                                  </p:childTnLst>
                                </p:cTn>
                              </p:par>
                              <p:par>
                                <p:cTn id="8" presetID="4"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500"/>
                                        <p:tgtEl>
                                          <p:spTgt spid="10"/>
                                        </p:tgtEl>
                                      </p:cBhvr>
                                    </p:animEffect>
                                  </p:childTnLst>
                                </p:cTn>
                              </p:par>
                              <p:par>
                                <p:cTn id="11" presetID="4"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i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par>
                                <p:cTn id="19" presetID="5" presetClass="entr" presetSubtype="10" fill="hold" nodeType="withEffect">
                                  <p:stCondLst>
                                    <p:cond delay="0"/>
                                  </p:stCondLst>
                                  <p:childTnLst>
                                    <p:set>
                                      <p:cBhvr>
                                        <p:cTn id="20" dur="1" fill="hold">
                                          <p:stCondLst>
                                            <p:cond delay="0"/>
                                          </p:stCondLst>
                                        </p:cTn>
                                        <p:tgtEl>
                                          <p:spTgt spid="13314"/>
                                        </p:tgtEl>
                                        <p:attrNameLst>
                                          <p:attrName>style.visibility</p:attrName>
                                        </p:attrNameLst>
                                      </p:cBhvr>
                                      <p:to>
                                        <p:strVal val="visible"/>
                                      </p:to>
                                    </p:set>
                                    <p:animEffect transition="in" filter="checkerboard(across)">
                                      <p:cBhvr>
                                        <p:cTn id="21" dur="500"/>
                                        <p:tgtEl>
                                          <p:spTgt spid="13314"/>
                                        </p:tgtEl>
                                      </p:cBhvr>
                                    </p:animEffect>
                                  </p:childTnLst>
                                </p:cTn>
                              </p:par>
                              <p:par>
                                <p:cTn id="22" presetID="5" presetClass="entr" presetSubtype="1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ox(i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Viajes">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Viaje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Viajes">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6567</TotalTime>
  <Words>1990</Words>
  <Application>Microsoft Office PowerPoint</Application>
  <PresentationFormat>Presentación en pantalla (4:3)</PresentationFormat>
  <Paragraphs>271</Paragraphs>
  <Slides>31</Slides>
  <Notes>1</Notes>
  <HiddenSlides>0</HiddenSlides>
  <MMClips>2</MMClips>
  <ScaleCrop>false</ScaleCrop>
  <HeadingPairs>
    <vt:vector size="4" baseType="variant">
      <vt:variant>
        <vt:lpstr>Tema</vt:lpstr>
      </vt:variant>
      <vt:variant>
        <vt:i4>1</vt:i4>
      </vt:variant>
      <vt:variant>
        <vt:lpstr>Títulos de diapositiva</vt:lpstr>
      </vt:variant>
      <vt:variant>
        <vt:i4>31</vt:i4>
      </vt:variant>
    </vt:vector>
  </HeadingPairs>
  <TitlesOfParts>
    <vt:vector size="32" baseType="lpstr">
      <vt:lpstr>Viajes</vt:lpstr>
      <vt:lpstr>Diapositiva 1</vt:lpstr>
      <vt:lpstr>Diapositiva 2</vt:lpstr>
      <vt:lpstr>Diapositiva 3</vt:lpstr>
      <vt:lpstr>PROCESO PRODUCTIVO</vt:lpstr>
      <vt:lpstr>OBJETIVOS tesis</vt:lpstr>
      <vt:lpstr>CICLO PHVA</vt:lpstr>
      <vt:lpstr>Diapositiva 7</vt:lpstr>
      <vt:lpstr>DISEÑO DE LA RUTA DE LA CALIDAD</vt:lpstr>
      <vt:lpstr>marzo</vt:lpstr>
      <vt:lpstr> CONSECUENCIAS VARIABILIDAD</vt:lpstr>
      <vt:lpstr>ANALISIS DE VARIABLES</vt:lpstr>
      <vt:lpstr>ANÁLISIS DE CAUSAS Y EFECTO</vt:lpstr>
      <vt:lpstr>Diapositiva 13</vt:lpstr>
      <vt:lpstr>Plan de acción</vt:lpstr>
      <vt:lpstr>Diapositiva 15</vt:lpstr>
      <vt:lpstr>Ejecutar las acciones establecidas</vt:lpstr>
      <vt:lpstr>Diapositiva 17</vt:lpstr>
      <vt:lpstr>Diapositiva 18</vt:lpstr>
      <vt:lpstr>Diapositiva 19</vt:lpstr>
      <vt:lpstr>Diapositiva 20</vt:lpstr>
      <vt:lpstr>Diapositiva 21</vt:lpstr>
      <vt:lpstr>VERIFICAR LOS RESULTADOS </vt:lpstr>
      <vt:lpstr>Diapositiva 23</vt:lpstr>
      <vt:lpstr>ESTANDARIZAR</vt:lpstr>
      <vt:lpstr>Documentar y definir nuevos proyectos</vt:lpstr>
      <vt:lpstr>Diapositiva 26</vt:lpstr>
      <vt:lpstr>C o n c l u s i o n e s</vt:lpstr>
      <vt:lpstr>C o n c l u s i o n e s</vt:lpstr>
      <vt:lpstr>R e c o m e n d a c i o n e s</vt:lpstr>
      <vt:lpstr>R e c o m e n d a c i o n e s</vt:lpstr>
      <vt:lpstr>Diapositiva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Usuario</dc:creator>
  <cp:lastModifiedBy>Usuario</cp:lastModifiedBy>
  <cp:revision>440</cp:revision>
  <dcterms:created xsi:type="dcterms:W3CDTF">2012-06-24T16:13:59Z</dcterms:created>
  <dcterms:modified xsi:type="dcterms:W3CDTF">2013-10-08T14:19:30Z</dcterms:modified>
</cp:coreProperties>
</file>