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Default Extension="png" ContentType="image/png"/>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20" r:id="rId4"/>
    <p:sldMasterId id="2147483732" r:id="rId5"/>
    <p:sldMasterId id="2147483744" r:id="rId6"/>
    <p:sldMasterId id="2147483756" r:id="rId7"/>
    <p:sldMasterId id="2147483768" r:id="rId8"/>
    <p:sldMasterId id="2147483780" r:id="rId9"/>
    <p:sldMasterId id="2147483792" r:id="rId10"/>
    <p:sldMasterId id="2147483804" r:id="rId11"/>
    <p:sldMasterId id="2147483816" r:id="rId12"/>
    <p:sldMasterId id="2147483828" r:id="rId13"/>
  </p:sldMasterIdLst>
  <p:notesMasterIdLst>
    <p:notesMasterId r:id="rId82"/>
  </p:notesMasterIdLst>
  <p:sldIdLst>
    <p:sldId id="257" r:id="rId14"/>
    <p:sldId id="259" r:id="rId15"/>
    <p:sldId id="261" r:id="rId16"/>
    <p:sldId id="263" r:id="rId17"/>
    <p:sldId id="265" r:id="rId18"/>
    <p:sldId id="319" r:id="rId19"/>
    <p:sldId id="320" r:id="rId20"/>
    <p:sldId id="322" r:id="rId21"/>
    <p:sldId id="323" r:id="rId22"/>
    <p:sldId id="324" r:id="rId23"/>
    <p:sldId id="325" r:id="rId24"/>
    <p:sldId id="326" r:id="rId25"/>
    <p:sldId id="318" r:id="rId26"/>
    <p:sldId id="327" r:id="rId27"/>
    <p:sldId id="328" r:id="rId28"/>
    <p:sldId id="330" r:id="rId29"/>
    <p:sldId id="329" r:id="rId30"/>
    <p:sldId id="273" r:id="rId31"/>
    <p:sldId id="275" r:id="rId32"/>
    <p:sldId id="276" r:id="rId33"/>
    <p:sldId id="315" r:id="rId34"/>
    <p:sldId id="278" r:id="rId35"/>
    <p:sldId id="279" r:id="rId36"/>
    <p:sldId id="331" r:id="rId37"/>
    <p:sldId id="343" r:id="rId38"/>
    <p:sldId id="344" r:id="rId39"/>
    <p:sldId id="335" r:id="rId40"/>
    <p:sldId id="336" r:id="rId41"/>
    <p:sldId id="337" r:id="rId42"/>
    <p:sldId id="338" r:id="rId43"/>
    <p:sldId id="370" r:id="rId44"/>
    <p:sldId id="341" r:id="rId45"/>
    <p:sldId id="371" r:id="rId46"/>
    <p:sldId id="345" r:id="rId47"/>
    <p:sldId id="267" r:id="rId48"/>
    <p:sldId id="283" r:id="rId49"/>
    <p:sldId id="285" r:id="rId50"/>
    <p:sldId id="286" r:id="rId51"/>
    <p:sldId id="287" r:id="rId52"/>
    <p:sldId id="288" r:id="rId53"/>
    <p:sldId id="357" r:id="rId54"/>
    <p:sldId id="380" r:id="rId55"/>
    <p:sldId id="381" r:id="rId56"/>
    <p:sldId id="297" r:id="rId57"/>
    <p:sldId id="316" r:id="rId58"/>
    <p:sldId id="309" r:id="rId59"/>
    <p:sldId id="317" r:id="rId60"/>
    <p:sldId id="372" r:id="rId61"/>
    <p:sldId id="350" r:id="rId62"/>
    <p:sldId id="351" r:id="rId63"/>
    <p:sldId id="352" r:id="rId64"/>
    <p:sldId id="358" r:id="rId65"/>
    <p:sldId id="353" r:id="rId66"/>
    <p:sldId id="354" r:id="rId67"/>
    <p:sldId id="373" r:id="rId68"/>
    <p:sldId id="356" r:id="rId69"/>
    <p:sldId id="374" r:id="rId70"/>
    <p:sldId id="375" r:id="rId71"/>
    <p:sldId id="377" r:id="rId72"/>
    <p:sldId id="379" r:id="rId73"/>
    <p:sldId id="382" r:id="rId74"/>
    <p:sldId id="383" r:id="rId75"/>
    <p:sldId id="359" r:id="rId76"/>
    <p:sldId id="360" r:id="rId77"/>
    <p:sldId id="363" r:id="rId78"/>
    <p:sldId id="364" r:id="rId79"/>
    <p:sldId id="369" r:id="rId80"/>
    <p:sldId id="365" r:id="rId8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66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notesMaster" Target="notesMasters/notesMaster1.xml"/><Relationship Id="rId19"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5D72AA-59A9-4031-99A0-21843763AF90}" type="datetimeFigureOut">
              <a:rPr lang="es-EC" smtClean="0"/>
              <a:pPr/>
              <a:t>20/12/2013</a:t>
            </a:fld>
            <a:endParaRPr lang="es-EC"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C1FBF0-778B-46DB-A340-F5905ED50058}" type="slidenum">
              <a:rPr lang="es-EC" smtClean="0"/>
              <a:pPr/>
              <a:t>‹Nº›</a:t>
            </a:fld>
            <a:endParaRPr lang="es-EC" dirty="0"/>
          </a:p>
        </p:txBody>
      </p:sp>
    </p:spTree>
    <p:extLst>
      <p:ext uri="{BB962C8B-B14F-4D97-AF65-F5344CB8AC3E}">
        <p14:creationId xmlns:p14="http://schemas.microsoft.com/office/powerpoint/2010/main" xmlns="" val="4176310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19" name="Footer Placeholder 18"/>
          <p:cNvSpPr>
            <a:spLocks noGrp="1"/>
          </p:cNvSpPr>
          <p:nvPr>
            <p:ph type="ftr" sz="quarter" idx="11"/>
          </p:nvPr>
        </p:nvSpPr>
        <p:spPr/>
        <p:txBody>
          <a:bodyPr/>
          <a:lstStyle/>
          <a:p>
            <a:endParaRPr lang="es-EC" dirty="0">
              <a:solidFill>
                <a:srgbClr val="04617B">
                  <a:shade val="90000"/>
                </a:srgbClr>
              </a:solidFill>
            </a:endParaRPr>
          </a:p>
        </p:txBody>
      </p:sp>
      <p:sp>
        <p:nvSpPr>
          <p:cNvPr id="27" name="Slide Number Placeholder 2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894553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90935987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19" name="Footer Placeholder 18"/>
          <p:cNvSpPr>
            <a:spLocks noGrp="1"/>
          </p:cNvSpPr>
          <p:nvPr>
            <p:ph type="ftr" sz="quarter" idx="11"/>
          </p:nvPr>
        </p:nvSpPr>
        <p:spPr/>
        <p:txBody>
          <a:bodyPr/>
          <a:lstStyle/>
          <a:p>
            <a:endParaRPr lang="es-EC" dirty="0">
              <a:solidFill>
                <a:srgbClr val="04617B">
                  <a:shade val="90000"/>
                </a:srgbClr>
              </a:solidFill>
            </a:endParaRPr>
          </a:p>
        </p:txBody>
      </p:sp>
      <p:sp>
        <p:nvSpPr>
          <p:cNvPr id="27" name="Slide Number Placeholder 2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54617538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189650347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37929814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42819454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s-EC"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24180979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s-EC"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252778989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s-EC"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236661667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107168268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xmlns="" val="238252106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1425335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195270224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295948375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19" name="Footer Placeholder 18"/>
          <p:cNvSpPr>
            <a:spLocks noGrp="1"/>
          </p:cNvSpPr>
          <p:nvPr>
            <p:ph type="ftr" sz="quarter" idx="11"/>
          </p:nvPr>
        </p:nvSpPr>
        <p:spPr/>
        <p:txBody>
          <a:bodyPr/>
          <a:lstStyle/>
          <a:p>
            <a:endParaRPr lang="es-EC" dirty="0">
              <a:solidFill>
                <a:srgbClr val="04617B">
                  <a:shade val="90000"/>
                </a:srgbClr>
              </a:solidFill>
            </a:endParaRPr>
          </a:p>
        </p:txBody>
      </p:sp>
      <p:sp>
        <p:nvSpPr>
          <p:cNvPr id="27" name="Slide Number Placeholder 2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413956888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90223517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103757157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122746952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s-EC"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12289545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s-EC"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206763194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s-EC"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151355058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287930947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xmlns="" val="1172914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19" name="Footer Placeholder 18"/>
          <p:cNvSpPr>
            <a:spLocks noGrp="1"/>
          </p:cNvSpPr>
          <p:nvPr>
            <p:ph type="ftr" sz="quarter" idx="11"/>
          </p:nvPr>
        </p:nvSpPr>
        <p:spPr/>
        <p:txBody>
          <a:bodyPr/>
          <a:lstStyle/>
          <a:p>
            <a:endParaRPr lang="es-EC" dirty="0">
              <a:solidFill>
                <a:srgbClr val="04617B">
                  <a:shade val="90000"/>
                </a:srgbClr>
              </a:solidFill>
            </a:endParaRPr>
          </a:p>
        </p:txBody>
      </p:sp>
      <p:sp>
        <p:nvSpPr>
          <p:cNvPr id="27" name="Slide Number Placeholder 2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54617538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204796762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95400116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19" name="Footer Placeholder 18"/>
          <p:cNvSpPr>
            <a:spLocks noGrp="1"/>
          </p:cNvSpPr>
          <p:nvPr>
            <p:ph type="ftr" sz="quarter" idx="11"/>
          </p:nvPr>
        </p:nvSpPr>
        <p:spPr/>
        <p:txBody>
          <a:bodyPr/>
          <a:lstStyle/>
          <a:p>
            <a:endParaRPr lang="es-EC" dirty="0">
              <a:solidFill>
                <a:srgbClr val="04617B">
                  <a:shade val="90000"/>
                </a:srgbClr>
              </a:solidFill>
            </a:endParaRPr>
          </a:p>
        </p:txBody>
      </p:sp>
      <p:sp>
        <p:nvSpPr>
          <p:cNvPr id="27" name="Slide Number Placeholder 2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313617104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349696237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31235714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103755959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s-EC"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290512594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s-EC"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356622029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s-EC"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180967953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4193587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189650347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xmlns="" val="30761385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21828260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118187710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4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6" name="5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4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6" name="5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4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6" name="5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6" name="5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7" name="6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8" name="7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9" name="8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4" name="3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5" name="4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3" name="2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4" name="3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379298148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6" name="5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7" name="6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s-EC"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6" name="5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7" name="6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4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6" name="5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4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6" name="5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4281945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s-EC"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2418097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s-EC"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2527789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s-EC"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2366616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1071682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1604079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xmlns="" val="2382521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1425335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2959483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19" name="Footer Placeholder 18"/>
          <p:cNvSpPr>
            <a:spLocks noGrp="1"/>
          </p:cNvSpPr>
          <p:nvPr>
            <p:ph type="ftr" sz="quarter" idx="11"/>
          </p:nvPr>
        </p:nvSpPr>
        <p:spPr/>
        <p:txBody>
          <a:bodyPr/>
          <a:lstStyle/>
          <a:p>
            <a:endParaRPr lang="es-EC" dirty="0">
              <a:solidFill>
                <a:srgbClr val="04617B">
                  <a:shade val="90000"/>
                </a:srgbClr>
              </a:solidFill>
            </a:endParaRPr>
          </a:p>
        </p:txBody>
      </p:sp>
      <p:sp>
        <p:nvSpPr>
          <p:cNvPr id="27" name="Slide Number Placeholder 2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4139568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9022351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1037571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12274695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s-EC"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1228954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s-EC"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2067631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s-EC"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1513550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638593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28793094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xmlns="" val="11729148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20479676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9540011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4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6" name="5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4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6" name="5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4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6" name="5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6" name="5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7" name="6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8" name="7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9" name="8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4" name="3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5" name="4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3626156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3" name="2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4" name="3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6" name="5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7" name="6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6" name="5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7" name="6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4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6" name="5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4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6" name="5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19" name="Footer Placeholder 18"/>
          <p:cNvSpPr>
            <a:spLocks noGrp="1"/>
          </p:cNvSpPr>
          <p:nvPr>
            <p:ph type="ftr" sz="quarter" idx="11"/>
          </p:nvPr>
        </p:nvSpPr>
        <p:spPr/>
        <p:txBody>
          <a:bodyPr/>
          <a:lstStyle/>
          <a:p>
            <a:endParaRPr lang="es-EC" dirty="0">
              <a:solidFill>
                <a:srgbClr val="04617B">
                  <a:shade val="90000"/>
                </a:srgbClr>
              </a:solidFill>
            </a:endParaRPr>
          </a:p>
        </p:txBody>
      </p:sp>
      <p:sp>
        <p:nvSpPr>
          <p:cNvPr id="27" name="Slide Number Placeholder 2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8945538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16040798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638593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3626156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s-EC"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474512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s-EC"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4745126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s-EC"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28480984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s-EC"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22733553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13587949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xmlns="" val="1221764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9093598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19527022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19" name="Footer Placeholder 18"/>
          <p:cNvSpPr>
            <a:spLocks noGrp="1"/>
          </p:cNvSpPr>
          <p:nvPr>
            <p:ph type="ftr" sz="quarter" idx="11"/>
          </p:nvPr>
        </p:nvSpPr>
        <p:spPr/>
        <p:txBody>
          <a:bodyPr/>
          <a:lstStyle/>
          <a:p>
            <a:endParaRPr lang="es-EC" dirty="0">
              <a:solidFill>
                <a:srgbClr val="04617B">
                  <a:shade val="90000"/>
                </a:srgbClr>
              </a:solidFill>
            </a:endParaRPr>
          </a:p>
        </p:txBody>
      </p:sp>
      <p:sp>
        <p:nvSpPr>
          <p:cNvPr id="27" name="Slide Number Placeholder 2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5461753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18965034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37929814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4281945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s-EC"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28480984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s-EC"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24180979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s-EC"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25277898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s-EC"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23666166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10716826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xmlns="" val="23825210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14253351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29594837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19" name="Footer Placeholder 18"/>
          <p:cNvSpPr>
            <a:spLocks noGrp="1"/>
          </p:cNvSpPr>
          <p:nvPr>
            <p:ph type="ftr" sz="quarter" idx="11"/>
          </p:nvPr>
        </p:nvSpPr>
        <p:spPr/>
        <p:txBody>
          <a:bodyPr/>
          <a:lstStyle/>
          <a:p>
            <a:endParaRPr lang="es-EC" dirty="0">
              <a:solidFill>
                <a:srgbClr val="04617B">
                  <a:shade val="90000"/>
                </a:srgbClr>
              </a:solidFill>
            </a:endParaRPr>
          </a:p>
        </p:txBody>
      </p:sp>
      <p:sp>
        <p:nvSpPr>
          <p:cNvPr id="27" name="Slide Number Placeholder 2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41395688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9022351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1037571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s-EC"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22733553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12274695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s-EC"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1228954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s-EC"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20676319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s-EC"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15135505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28793094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xmlns="" val="11729148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20479676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9540011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19" name="Footer Placeholder 18"/>
          <p:cNvSpPr>
            <a:spLocks noGrp="1"/>
          </p:cNvSpPr>
          <p:nvPr>
            <p:ph type="ftr" sz="quarter" idx="11"/>
          </p:nvPr>
        </p:nvSpPr>
        <p:spPr/>
        <p:txBody>
          <a:bodyPr/>
          <a:lstStyle/>
          <a:p>
            <a:endParaRPr lang="es-EC" dirty="0">
              <a:solidFill>
                <a:srgbClr val="04617B">
                  <a:shade val="90000"/>
                </a:srgbClr>
              </a:solidFill>
            </a:endParaRPr>
          </a:p>
        </p:txBody>
      </p:sp>
      <p:sp>
        <p:nvSpPr>
          <p:cNvPr id="27" name="Slide Number Placeholder 2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31361710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3496962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13587949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3123571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10375595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s-EC"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29051259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s-EC"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35662202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s-EC"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18096795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41935871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xmlns="" val="3076138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21828260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xmlns="" val="11818771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4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6" name="5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xmlns="" val="12217648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4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6" name="5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4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6" name="5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6" name="5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7" name="6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8" name="7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9" name="8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4" name="3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5" name="4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3" name="2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4" name="3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6" name="5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7" name="6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s-EC"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6" name="5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7" name="6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4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6" name="5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4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6" name="5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xmlns="" val="18836634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xmlns="" val="153790561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xmlns="" val="151227647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xmlns="" val="122426734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solidFill>
                <a:srgbClr val="04617B">
                  <a:shade val="90000"/>
                </a:srgb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xmlns="" val="15379056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xmlns="" val="151227647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solidFill>
                <a:srgbClr val="04617B">
                  <a:shade val="90000"/>
                </a:srgb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xmlns="" val="188366341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xmlns="" val="153790561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xmlns="" val="151227647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xmlns="" val="122426734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2EB39F-40CA-4380-B987-8431A5E3459A}" type="datetimeFigureOut">
              <a:rPr lang="es-EC" smtClean="0">
                <a:solidFill>
                  <a:srgbClr val="04617B">
                    <a:shade val="90000"/>
                  </a:srgbClr>
                </a:solidFill>
              </a:rPr>
              <a:pPr/>
              <a:t>20/12/2013</a:t>
            </a:fld>
            <a:endParaRPr lang="es-EC" dirty="0">
              <a:solidFill>
                <a:srgbClr val="04617B">
                  <a:shade val="90000"/>
                </a:srgb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solidFill>
                <a:srgbClr val="04617B">
                  <a:shade val="90000"/>
                </a:srgb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hyperlink" Target="HIPERVINCULOS%20PARA%20LA%20EXPOSICION/LIMPIEZA.pdf" TargetMode="External"/><Relationship Id="rId2" Type="http://schemas.openxmlformats.org/officeDocument/2006/relationships/image" Target="../media/image4.png"/><Relationship Id="rId1" Type="http://schemas.openxmlformats.org/officeDocument/2006/relationships/slideLayout" Target="../slideLayouts/slideLayout46.xml"/><Relationship Id="rId6" Type="http://schemas.openxmlformats.org/officeDocument/2006/relationships/hyperlink" Target="HIPERVINCULOS%20PARA%20LA%20EXPOSICION/APLICACI&#211;N%20DEL%20LUBRICANTE.pdf" TargetMode="External"/><Relationship Id="rId5" Type="http://schemas.openxmlformats.org/officeDocument/2006/relationships/hyperlink" Target="HIPERVINCULOS%20PARA%20LA%20EXPOSICION/RECOCIDO.pdf" TargetMode="External"/><Relationship Id="rId4" Type="http://schemas.openxmlformats.org/officeDocument/2006/relationships/hyperlink" Target="HIPERVINCULOS%20PARA%20LA%20EXPOSICION/AFILADO.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IPERVINCULOS%20PARA%20LA%20EXPOSICION/Equipo%20de%20trefilado.pdf" TargetMode="External"/><Relationship Id="rId2" Type="http://schemas.openxmlformats.org/officeDocument/2006/relationships/image" Target="../media/image4.png"/><Relationship Id="rId1" Type="http://schemas.openxmlformats.org/officeDocument/2006/relationships/slideLayout" Target="../slideLayouts/slideLayout46.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hyperlink" Target="HIPERVINCULOS%20PARA%20LA%20EXPOSICION/Tablas%20materiales%20a%20trefilar.pdf" TargetMode="External"/><Relationship Id="rId2" Type="http://schemas.openxmlformats.org/officeDocument/2006/relationships/image" Target="../media/image4.png"/><Relationship Id="rId1" Type="http://schemas.openxmlformats.org/officeDocument/2006/relationships/slideLayout" Target="../slideLayouts/slideLayout46.xml"/><Relationship Id="rId4" Type="http://schemas.openxmlformats.org/officeDocument/2006/relationships/hyperlink" Target="HIPERVINCULOS%20PARA%20LA%20EXPOSICION/selecci&#243;n%20aluminio.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IPERVINCULOS%20PARA%20LA%20EXPOSICION/Dados%20de%20Carburo%20de%20Tungsteno.pdf" TargetMode="External"/><Relationship Id="rId2" Type="http://schemas.openxmlformats.org/officeDocument/2006/relationships/image" Target="../media/image4.png"/><Relationship Id="rId1" Type="http://schemas.openxmlformats.org/officeDocument/2006/relationships/slideLayout" Target="../slideLayouts/slideLayout46.xml"/><Relationship Id="rId5" Type="http://schemas.openxmlformats.org/officeDocument/2006/relationships/hyperlink" Target="HIPERVINCULOS%20PARA%20LA%20EXPOSICION/Dados%20en%20Acero%20K100.pdf" TargetMode="External"/><Relationship Id="rId4" Type="http://schemas.openxmlformats.org/officeDocument/2006/relationships/hyperlink" Target="HIPERVINCULOS%20PARA%20LA%20EXPOSICION/Dados%20de%20Diamante%20Policristalino.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hyperlink" Target="HIPERVINCULOS%20PARA%20LA%20EXPOSICION/Grasa%20Mobilith%20SHC.pdf" TargetMode="External"/><Relationship Id="rId2" Type="http://schemas.openxmlformats.org/officeDocument/2006/relationships/image" Target="../media/image4.png"/><Relationship Id="rId1" Type="http://schemas.openxmlformats.org/officeDocument/2006/relationships/slideLayout" Target="../slideLayouts/slideLayout46.xml"/><Relationship Id="rId4" Type="http://schemas.openxmlformats.org/officeDocument/2006/relationships/hyperlink" Target="HIPERVINCULOS%20PARA%20LA%20EXPOSICION/Emulsi&#243;n%20de%20aceite.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hyperlink" Target="HIPERVINCULOS%20PARA%20LA%20EXPOSICION/eficiencia%20winche.pdf" TargetMode="External"/><Relationship Id="rId2" Type="http://schemas.openxmlformats.org/officeDocument/2006/relationships/image" Target="../media/image4.png"/><Relationship Id="rId1" Type="http://schemas.openxmlformats.org/officeDocument/2006/relationships/slideLayout" Target="../slideLayouts/slideLayout46.xml"/><Relationship Id="rId4" Type="http://schemas.openxmlformats.org/officeDocument/2006/relationships/hyperlink" Target="HIPERVINCULOS%20PARA%20LA%20EXPOSICION/Eficiencia%20TP.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3" Type="http://schemas.openxmlformats.org/officeDocument/2006/relationships/hyperlink" Target="HIPERVINCULOS%20PARA%20LA%20EXPOSICION/Tabla%20FS.docx" TargetMode="External"/><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3" Type="http://schemas.openxmlformats.org/officeDocument/2006/relationships/hyperlink" Target="HIPERVINCULOS%20PARA%20LA%20EXPOSICION/Tama&#241;o%20del%20&#225;ngulo%20de%20reducci&#243;n%20para%20diferentes%20materiales.pdf" TargetMode="External"/><Relationship Id="rId2" Type="http://schemas.openxmlformats.org/officeDocument/2006/relationships/image" Target="../media/image4.png"/><Relationship Id="rId1" Type="http://schemas.openxmlformats.org/officeDocument/2006/relationships/slideLayout" Target="../slideLayouts/slideLayout46.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hyperlink" Target="HIPERVINCULOS%20PARA%20LA%20EXPOSICION/Par&#225;metro%20Delta.pdf" TargetMode="External"/><Relationship Id="rId2" Type="http://schemas.openxmlformats.org/officeDocument/2006/relationships/image" Target="../media/image4.png"/><Relationship Id="rId1" Type="http://schemas.openxmlformats.org/officeDocument/2006/relationships/slideLayout" Target="../slideLayouts/slideLayout46.xml"/><Relationship Id="rId5" Type="http://schemas.openxmlformats.org/officeDocument/2006/relationships/hyperlink" Target="HIPERVINCULOS%20PARA%20LA%20EXPOSICION/Factor%20de%20seguridad%20del%20dado.pdf" TargetMode="External"/><Relationship Id="rId4" Type="http://schemas.openxmlformats.org/officeDocument/2006/relationships/hyperlink" Target="HIPERVINCULOS%20PARA%20LA%20EXPOSICION/Presi&#243;n%20del%20dado.pdf"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IPERVINCULOS%20PARA%20LA%20EXPOSICION/Porcentaje%20de%20trabajo%20en%20fr&#237;o.docx" TargetMode="External"/><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3" Type="http://schemas.openxmlformats.org/officeDocument/2006/relationships/hyperlink" Target="HIPERVINCULOS%20PARA%20LA%20EXPOSICION/Fuerza%20de%20trefilado.docx" TargetMode="External"/><Relationship Id="rId2" Type="http://schemas.openxmlformats.org/officeDocument/2006/relationships/image" Target="../media/image4.png"/><Relationship Id="rId1" Type="http://schemas.openxmlformats.org/officeDocument/2006/relationships/slideLayout" Target="../slideLayouts/slideLayout46.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hyperlink" Target="HIPERVINCULOS%20PARA%20LA%20EXPOSICION/Potencia%20requerida%20para%20el%20trefilado.docx" TargetMode="External"/><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3" Type="http://schemas.openxmlformats.org/officeDocument/2006/relationships/hyperlink" Target="HIPERVINCULOS%20PARA%20LA%20EXPOSICION/C&#225;lculo%20del%20espesor%20de%20la%20plancha.pdf" TargetMode="External"/><Relationship Id="rId2" Type="http://schemas.openxmlformats.org/officeDocument/2006/relationships/image" Target="../media/image4.png"/><Relationship Id="rId1" Type="http://schemas.openxmlformats.org/officeDocument/2006/relationships/slideLayout" Target="../slideLayouts/slideLayout46.xml"/><Relationship Id="rId4" Type="http://schemas.openxmlformats.org/officeDocument/2006/relationships/hyperlink" Target="HIPERVINCULOS%20PARA%20LA%20EXPOSICION/Selecci&#243;n%20de%20pernos%20para%20sujetar%20el%20bastidor.pdf"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3" Type="http://schemas.openxmlformats.org/officeDocument/2006/relationships/hyperlink" Target="HIPERVINCULOS%20PARA%20LA%20EXPOSICION/C&#193;LCULO%20DEL%20N&#218;MERO%20DE%20PERNOS.pdf" TargetMode="External"/><Relationship Id="rId2" Type="http://schemas.openxmlformats.org/officeDocument/2006/relationships/image" Target="../media/image4.png"/><Relationship Id="rId1" Type="http://schemas.openxmlformats.org/officeDocument/2006/relationships/slideLayout" Target="../slideLayouts/slideLayout46.xml"/><Relationship Id="rId4" Type="http://schemas.openxmlformats.org/officeDocument/2006/relationships/hyperlink" Target="HIPERVINCULOS%20PARA%20LA%20EXPOSICION/C&#193;LCULO%20DE%20FACTORES%20DE%20CARGA%20EN%20LA%20JUNTA%20EMPERNADA.pdf"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IPERVINCULOS%20PARA%20LA%20EXPOSICION/Dise&#241;o%20eje%20winche.docx" TargetMode="External"/><Relationship Id="rId2" Type="http://schemas.openxmlformats.org/officeDocument/2006/relationships/image" Target="../media/image4.png"/><Relationship Id="rId1" Type="http://schemas.openxmlformats.org/officeDocument/2006/relationships/slideLayout" Target="../slideLayouts/slideLayout46.xml"/><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46.xml"/><Relationship Id="rId5" Type="http://schemas.openxmlformats.org/officeDocument/2006/relationships/image" Target="../media/image29.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46.xml"/><Relationship Id="rId5" Type="http://schemas.openxmlformats.org/officeDocument/2006/relationships/image" Target="../media/image32.png"/><Relationship Id="rId4" Type="http://schemas.openxmlformats.org/officeDocument/2006/relationships/image" Target="../media/image31.emf"/></Relationships>
</file>

<file path=ppt/slides/_rels/slide51.xml.rels><?xml version="1.0" encoding="UTF-8" standalone="yes"?>
<Relationships xmlns="http://schemas.openxmlformats.org/package/2006/relationships"><Relationship Id="rId3" Type="http://schemas.openxmlformats.org/officeDocument/2006/relationships/hyperlink" Target="HIPERVINCULOS%20PARA%20LA%20EXPOSICION/C&#193;LCULO%20DE%20LA%20RESISTENCIA%20DE%20LA%20JUNTA%20POR%20SOLDADURA%20EN%20EL%20WINCHE.docx" TargetMode="External"/><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3" Type="http://schemas.openxmlformats.org/officeDocument/2006/relationships/hyperlink" Target="HIPERVINCULOS%20PARA%20LA%20EXPOSICION/Tipos%20de%20alambre.pdf" TargetMode="External"/><Relationship Id="rId2" Type="http://schemas.openxmlformats.org/officeDocument/2006/relationships/image" Target="../media/image4.png"/><Relationship Id="rId1" Type="http://schemas.openxmlformats.org/officeDocument/2006/relationships/slideLayout" Target="../slideLayouts/slideLayout46.xml"/><Relationship Id="rId6" Type="http://schemas.openxmlformats.org/officeDocument/2006/relationships/hyperlink" Target="HIPERVINCULOS%20PARA%20LA%20EXPOSICION/C&#225;lculo%20de%20la%20longitud%20del%20alambre.pdf" TargetMode="External"/><Relationship Id="rId5" Type="http://schemas.openxmlformats.org/officeDocument/2006/relationships/image" Target="../media/image33.png"/><Relationship Id="rId4" Type="http://schemas.openxmlformats.org/officeDocument/2006/relationships/hyperlink" Target="HIPERVINCULOS%20PARA%20LA%20EXPOSICION/Cable%20de%20Acero.pdf"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IPERVINCULOS%20PARA%20LA%20EXPOSICION/Dise&#241;o%20acople.docx" TargetMode="External"/><Relationship Id="rId2" Type="http://schemas.openxmlformats.org/officeDocument/2006/relationships/image" Target="../media/image4.png"/><Relationship Id="rId1" Type="http://schemas.openxmlformats.org/officeDocument/2006/relationships/slideLayout" Target="../slideLayouts/slideLayout46.xml"/><Relationship Id="rId4" Type="http://schemas.openxmlformats.org/officeDocument/2006/relationships/image" Target="../media/image34.png"/></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46.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5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4.png"/><Relationship Id="rId1" Type="http://schemas.openxmlformats.org/officeDocument/2006/relationships/slideLayout" Target="../slideLayouts/slideLayout46.xml"/><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3" Type="http://schemas.openxmlformats.org/officeDocument/2006/relationships/hyperlink" Target="HIPERVINCULOS%20PARA%20LA%20EXPOSICION/SISTEMA%20DE%20EXTRACCI&#211;1.docx" TargetMode="External"/><Relationship Id="rId2" Type="http://schemas.openxmlformats.org/officeDocument/2006/relationships/image" Target="../media/image4.png"/><Relationship Id="rId1" Type="http://schemas.openxmlformats.org/officeDocument/2006/relationships/slideLayout" Target="../slideLayouts/slideLayout46.xml"/><Relationship Id="rId4" Type="http://schemas.openxmlformats.org/officeDocument/2006/relationships/image" Target="../media/image41.png"/></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5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59.xml.rels><?xml version="1.0" encoding="UTF-8" standalone="yes"?>
<Relationships xmlns="http://schemas.openxmlformats.org/package/2006/relationships"><Relationship Id="rId3" Type="http://schemas.openxmlformats.org/officeDocument/2006/relationships/hyperlink" Target="HIPERVINCULOS%20PARA%20LA%20EXPOSICION/C&#193;LCULO%20DEL%20FACTOR%20DE%20SEGURIDAD%20Y%20ESPESOR%20DE%20LA%20PLACA%20BASE.docx" TargetMode="External"/><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6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62.xml.rels><?xml version="1.0" encoding="UTF-8" standalone="yes"?>
<Relationships xmlns="http://schemas.openxmlformats.org/package/2006/relationships"><Relationship Id="rId3" Type="http://schemas.openxmlformats.org/officeDocument/2006/relationships/hyperlink" Target="HIPERVINCULOS%20PARA%20LA%20EXPOSICION/Calculo%20FS%20soldadura%20mesa.docx" TargetMode="External"/><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63.xml.rels><?xml version="1.0" encoding="UTF-8" standalone="yes"?>
<Relationships xmlns="http://schemas.openxmlformats.org/package/2006/relationships"><Relationship Id="rId3" Type="http://schemas.openxmlformats.org/officeDocument/2006/relationships/hyperlink" Target="HIPERVINCULOS%20PARA%20LA%20EXPOSICION/CONSTRUCCI&#211;N.docx" TargetMode="External"/><Relationship Id="rId2" Type="http://schemas.openxmlformats.org/officeDocument/2006/relationships/image" Target="../media/image4.png"/><Relationship Id="rId1" Type="http://schemas.openxmlformats.org/officeDocument/2006/relationships/slideLayout" Target="../slideLayouts/slideLayout46.xml"/><Relationship Id="rId4" Type="http://schemas.openxmlformats.org/officeDocument/2006/relationships/hyperlink" Target="HIPERVINCULOS%20PARA%20LA%20EXPOSICION/20131219_114648.mp4"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IPERVINCULOS%20PARA%20LA%20EXPOSICION/PRUEBAS.pdf" TargetMode="External"/><Relationship Id="rId2" Type="http://schemas.openxmlformats.org/officeDocument/2006/relationships/image" Target="../media/image4.png"/><Relationship Id="rId1" Type="http://schemas.openxmlformats.org/officeDocument/2006/relationships/slideLayout" Target="../slideLayouts/slideLayout46.xml"/><Relationship Id="rId4" Type="http://schemas.openxmlformats.org/officeDocument/2006/relationships/hyperlink" Target="HIPERVINCULOS%20PARA%20LA%20EXPOSICION/RESULTADOS.pdf"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IPERVINCULOS%20PARA%20LA%20EXPOSICION/ENSAYO%20DE%20TRACCI&#211;N%20A%20BARRAS%20TREFILADAS.docx" TargetMode="External"/><Relationship Id="rId2" Type="http://schemas.openxmlformats.org/officeDocument/2006/relationships/image" Target="../media/image4.png"/><Relationship Id="rId1" Type="http://schemas.openxmlformats.org/officeDocument/2006/relationships/slideLayout" Target="../slideLayouts/slideLayout46.xml"/><Relationship Id="rId5" Type="http://schemas.openxmlformats.org/officeDocument/2006/relationships/hyperlink" Target="HIPERVINCULOS%20PARA%20LA%20EXPOSICION/ENSAYO%20DE%20AN&#193;LISIS%20METALOGR&#193;FICO%20A%20BARRAS%20TREFILADAS.pdf" TargetMode="External"/><Relationship Id="rId4" Type="http://schemas.openxmlformats.org/officeDocument/2006/relationships/hyperlink" Target="HIPERVINCULOS%20PARA%20LA%20EXPOSICION/ENSAYO%20DE%20DUREZA%20A%20BARRAS%20TREFILADAS.docx" TargetMode="Externa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0"/>
            <a:duotone>
              <a:schemeClr val="bg2">
                <a:shade val="90000"/>
                <a:satMod val="150000"/>
              </a:schemeClr>
              <a:schemeClr val="bg2">
                <a:tint val="88000"/>
                <a:satMod val="150000"/>
              </a:schemeClr>
            </a:duotone>
            <a:lum/>
          </a:blip>
          <a:srcRect/>
          <a:tile tx="0" ty="0" sx="65000" sy="65000" flip="none" algn="tl"/>
        </a:blipFill>
        <a:effectLst/>
      </p:bgPr>
    </p:bg>
    <p:spTree>
      <p:nvGrpSpPr>
        <p:cNvPr id="1" name=""/>
        <p:cNvGrpSpPr/>
        <p:nvPr/>
      </p:nvGrpSpPr>
      <p:grpSpPr>
        <a:xfrm>
          <a:off x="0" y="0"/>
          <a:ext cx="0" cy="0"/>
          <a:chOff x="0" y="0"/>
          <a:chExt cx="0" cy="0"/>
        </a:xfrm>
      </p:grpSpPr>
      <p:pic>
        <p:nvPicPr>
          <p:cNvPr id="1026" name="Picture 2" descr="https://fbcdn-sphotos-h-a.akamaihd.net/hphotos-ak-prn2/1235466_577467498966695_2124287376_n.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1279" t="13589" r="10937" b="12564"/>
          <a:stretch/>
        </p:blipFill>
        <p:spPr bwMode="auto">
          <a:xfrm>
            <a:off x="1435651" y="332656"/>
            <a:ext cx="6272697" cy="175505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5 Imagen"/>
          <p:cNvPicPr/>
          <p:nvPr/>
        </p:nvPicPr>
        <p:blipFill>
          <a:blip r:embed="rId4" cstate="print"/>
          <a:srcRect l="1963" r="1963"/>
          <a:stretch>
            <a:fillRect/>
          </a:stretch>
        </p:blipFill>
        <p:spPr bwMode="auto">
          <a:xfrm>
            <a:off x="-21352" y="3645024"/>
            <a:ext cx="9144000" cy="3212584"/>
          </a:xfrm>
          <a:prstGeom prst="rect">
            <a:avLst/>
          </a:prstGeom>
          <a:noFill/>
          <a:ln w="9525">
            <a:noFill/>
            <a:miter lim="800000"/>
            <a:headEnd/>
            <a:tailEnd/>
          </a:ln>
        </p:spPr>
      </p:pic>
      <p:sp>
        <p:nvSpPr>
          <p:cNvPr id="8" name="1 Título"/>
          <p:cNvSpPr txBox="1">
            <a:spLocks/>
          </p:cNvSpPr>
          <p:nvPr/>
        </p:nvSpPr>
        <p:spPr>
          <a:xfrm>
            <a:off x="435848" y="1556792"/>
            <a:ext cx="8229600" cy="3046452"/>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endParaRPr lang="es-ES" sz="1800" dirty="0">
              <a:solidFill>
                <a:prstClr val="black"/>
              </a:solidFill>
              <a:effectLst/>
            </a:endParaRPr>
          </a:p>
          <a:p>
            <a:pPr algn="ctr"/>
            <a:r>
              <a:rPr lang="es-EC" sz="2000" dirty="0" smtClean="0">
                <a:solidFill>
                  <a:prstClr val="black"/>
                </a:solidFill>
                <a:effectLst/>
              </a:rPr>
              <a:t>DEPARTAMENTO </a:t>
            </a:r>
            <a:r>
              <a:rPr lang="es-EC" sz="2000" dirty="0">
                <a:solidFill>
                  <a:prstClr val="black"/>
                </a:solidFill>
                <a:effectLst/>
              </a:rPr>
              <a:t>DE CIENCIAS DE LA ENERGÍA</a:t>
            </a:r>
          </a:p>
          <a:p>
            <a:pPr algn="ctr"/>
            <a:r>
              <a:rPr lang="es-EC" sz="2000" dirty="0">
                <a:solidFill>
                  <a:prstClr val="black"/>
                </a:solidFill>
                <a:effectLst/>
              </a:rPr>
              <a:t>Y </a:t>
            </a:r>
            <a:r>
              <a:rPr lang="es-EC" sz="2000" dirty="0" smtClean="0">
                <a:solidFill>
                  <a:prstClr val="black"/>
                </a:solidFill>
                <a:effectLst/>
              </a:rPr>
              <a:t>MECÁNICA</a:t>
            </a:r>
          </a:p>
          <a:p>
            <a:pPr algn="ctr"/>
            <a:endParaRPr lang="es-EC" sz="2000" dirty="0">
              <a:solidFill>
                <a:prstClr val="black"/>
              </a:solidFill>
              <a:effectLst/>
            </a:endParaRPr>
          </a:p>
          <a:p>
            <a:pPr algn="ctr"/>
            <a:r>
              <a:rPr lang="es-ES" sz="2000" dirty="0" smtClean="0">
                <a:solidFill>
                  <a:prstClr val="black"/>
                </a:solidFill>
                <a:effectLst/>
              </a:rPr>
              <a:t>CARRERA DE INGENIERÍA MECÁNICA</a:t>
            </a:r>
            <a:r>
              <a:rPr lang="es-EC" sz="2000" dirty="0" smtClean="0">
                <a:solidFill>
                  <a:prstClr val="black"/>
                </a:solidFill>
                <a:effectLst/>
              </a:rPr>
              <a:t/>
            </a:r>
            <a:br>
              <a:rPr lang="es-EC" sz="2000" dirty="0" smtClean="0">
                <a:solidFill>
                  <a:prstClr val="black"/>
                </a:solidFill>
                <a:effectLst/>
              </a:rPr>
            </a:br>
            <a:r>
              <a:rPr lang="es-ES" sz="2000" dirty="0" smtClean="0">
                <a:solidFill>
                  <a:prstClr val="black"/>
                </a:solidFill>
                <a:effectLst/>
              </a:rPr>
              <a:t> </a:t>
            </a:r>
            <a:r>
              <a:rPr lang="es-EC" sz="2000" dirty="0" smtClean="0">
                <a:solidFill>
                  <a:prstClr val="black"/>
                </a:solidFill>
                <a:effectLst/>
              </a:rPr>
              <a:t/>
            </a:r>
            <a:br>
              <a:rPr lang="es-EC" sz="2000" dirty="0" smtClean="0">
                <a:solidFill>
                  <a:prstClr val="black"/>
                </a:solidFill>
                <a:effectLst/>
              </a:rPr>
            </a:br>
            <a:r>
              <a:rPr lang="es-ES" sz="2000" dirty="0" smtClean="0">
                <a:solidFill>
                  <a:prstClr val="black"/>
                </a:solidFill>
                <a:effectLst/>
              </a:rPr>
              <a:t>PROYECTO PREVIO  A LA OBTENCIÓN DEL TITULO DE INGENIERO MECÁNICO</a:t>
            </a:r>
            <a:r>
              <a:rPr lang="es-EC" sz="2400" dirty="0" smtClean="0">
                <a:solidFill>
                  <a:srgbClr val="0BD0D9">
                    <a:tint val="90000"/>
                    <a:satMod val="120000"/>
                  </a:srgbClr>
                </a:solidFill>
              </a:rPr>
              <a:t/>
            </a:r>
            <a:br>
              <a:rPr lang="es-EC" sz="2400" dirty="0" smtClean="0">
                <a:solidFill>
                  <a:srgbClr val="0BD0D9">
                    <a:tint val="90000"/>
                    <a:satMod val="120000"/>
                  </a:srgbClr>
                </a:solidFill>
              </a:rPr>
            </a:br>
            <a:endParaRPr lang="es-EC" sz="2400" dirty="0">
              <a:solidFill>
                <a:srgbClr val="0BD0D9">
                  <a:tint val="90000"/>
                  <a:satMod val="120000"/>
                </a:srgbClr>
              </a:solidFill>
            </a:endParaRPr>
          </a:p>
        </p:txBody>
      </p:sp>
    </p:spTree>
    <p:extLst>
      <p:ext uri="{BB962C8B-B14F-4D97-AF65-F5344CB8AC3E}">
        <p14:creationId xmlns:p14="http://schemas.microsoft.com/office/powerpoint/2010/main" xmlns="" val="37846433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457200" y="642918"/>
            <a:ext cx="8229600" cy="632666"/>
          </a:xfrm>
        </p:spPr>
        <p:txBody>
          <a:bodyPr>
            <a:normAutofit/>
          </a:bodyPr>
          <a:lstStyle/>
          <a:p>
            <a:pPr algn="ctr"/>
            <a:r>
              <a:rPr lang="es-EC" sz="3200" b="1" dirty="0" smtClean="0">
                <a:solidFill>
                  <a:schemeClr val="accent4">
                    <a:lumMod val="75000"/>
                  </a:schemeClr>
                </a:solidFill>
              </a:rPr>
              <a:t>TREFILADO</a:t>
            </a:r>
            <a:endParaRPr lang="es-EC" sz="3200" b="1" dirty="0">
              <a:solidFill>
                <a:schemeClr val="accent4">
                  <a:lumMod val="75000"/>
                </a:schemeClr>
              </a:solidFill>
            </a:endParaRPr>
          </a:p>
        </p:txBody>
      </p:sp>
      <p:pic>
        <p:nvPicPr>
          <p:cNvPr id="5" name="4 Imagen"/>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10374" y="1843548"/>
            <a:ext cx="6408712" cy="3672408"/>
          </a:xfrm>
          <a:prstGeom prst="rect">
            <a:avLst/>
          </a:prstGeom>
          <a:noFill/>
          <a:ln>
            <a:noFill/>
          </a:ln>
        </p:spPr>
      </p:pic>
    </p:spTree>
    <p:extLst>
      <p:ext uri="{BB962C8B-B14F-4D97-AF65-F5344CB8AC3E}">
        <p14:creationId xmlns:p14="http://schemas.microsoft.com/office/powerpoint/2010/main" xmlns="" val="2701811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571472" y="946348"/>
            <a:ext cx="8229600" cy="625264"/>
          </a:xfrm>
        </p:spPr>
        <p:txBody>
          <a:bodyPr>
            <a:normAutofit/>
          </a:bodyPr>
          <a:lstStyle/>
          <a:p>
            <a:pPr algn="ctr"/>
            <a:r>
              <a:rPr lang="es-EC" sz="3200" b="1" dirty="0" smtClean="0">
                <a:solidFill>
                  <a:schemeClr val="accent4">
                    <a:lumMod val="75000"/>
                  </a:schemeClr>
                </a:solidFill>
              </a:rPr>
              <a:t>FASES DEL PROCESO DE TREFILADO</a:t>
            </a:r>
            <a:endParaRPr lang="es-EC" sz="3200" b="1" dirty="0">
              <a:solidFill>
                <a:schemeClr val="accent4">
                  <a:lumMod val="75000"/>
                </a:schemeClr>
              </a:solidFill>
            </a:endParaRPr>
          </a:p>
        </p:txBody>
      </p:sp>
      <p:sp>
        <p:nvSpPr>
          <p:cNvPr id="3" name="2 Marcador de contenido"/>
          <p:cNvSpPr>
            <a:spLocks noGrp="1"/>
          </p:cNvSpPr>
          <p:nvPr>
            <p:ph idx="1"/>
          </p:nvPr>
        </p:nvSpPr>
        <p:spPr>
          <a:xfrm>
            <a:off x="467544" y="1928802"/>
            <a:ext cx="8229600" cy="3084374"/>
          </a:xfrm>
        </p:spPr>
        <p:txBody>
          <a:bodyPr>
            <a:normAutofit/>
          </a:bodyPr>
          <a:lstStyle/>
          <a:p>
            <a:pPr lvl="2"/>
            <a:r>
              <a:rPr lang="es-ES" sz="2400" dirty="0" smtClean="0">
                <a:latin typeface="+mj-lt"/>
                <a:hlinkClick r:id="rId3" action="ppaction://hlinkfile"/>
              </a:rPr>
              <a:t>LIMPIEZA</a:t>
            </a:r>
            <a:endParaRPr lang="es-ES" sz="2400" dirty="0" smtClean="0">
              <a:latin typeface="+mj-lt"/>
            </a:endParaRPr>
          </a:p>
          <a:p>
            <a:pPr lvl="2"/>
            <a:r>
              <a:rPr lang="es-ES" sz="2400" dirty="0">
                <a:latin typeface="+mj-lt"/>
                <a:hlinkClick r:id="rId4" action="ppaction://hlinkfile"/>
              </a:rPr>
              <a:t>AFILADO</a:t>
            </a:r>
            <a:endParaRPr lang="es-EC" sz="2400" dirty="0">
              <a:latin typeface="+mj-lt"/>
            </a:endParaRPr>
          </a:p>
          <a:p>
            <a:pPr lvl="2"/>
            <a:r>
              <a:rPr lang="es-ES" sz="2400" dirty="0" smtClean="0">
                <a:latin typeface="+mj-lt"/>
                <a:hlinkClick r:id="rId5" action="ppaction://hlinkfile"/>
              </a:rPr>
              <a:t>RECOCIDO</a:t>
            </a:r>
            <a:endParaRPr lang="es-ES" sz="2400" dirty="0" smtClean="0">
              <a:latin typeface="+mj-lt"/>
            </a:endParaRPr>
          </a:p>
          <a:p>
            <a:pPr lvl="2"/>
            <a:r>
              <a:rPr lang="es-ES" sz="2400" dirty="0" smtClean="0">
                <a:latin typeface="+mj-lt"/>
                <a:hlinkClick r:id="rId6" action="ppaction://hlinkfile"/>
              </a:rPr>
              <a:t>APLICACIÓN LUBRICANTE</a:t>
            </a:r>
            <a:endParaRPr lang="es-ES" sz="2400" dirty="0" smtClean="0">
              <a:latin typeface="+mj-lt"/>
            </a:endParaRPr>
          </a:p>
          <a:p>
            <a:pPr lvl="2"/>
            <a:r>
              <a:rPr lang="es-ES" sz="2400" dirty="0" smtClean="0">
                <a:latin typeface="+mj-lt"/>
              </a:rPr>
              <a:t>MECANIZADO EN FRÍO</a:t>
            </a:r>
          </a:p>
          <a:p>
            <a:pPr lvl="2"/>
            <a:endParaRPr lang="es-ES" b="1" dirty="0" smtClean="0"/>
          </a:p>
          <a:p>
            <a:pPr marL="914400" lvl="2" indent="0">
              <a:buNone/>
            </a:pPr>
            <a:endParaRPr lang="es-EC" sz="2000" dirty="0"/>
          </a:p>
          <a:p>
            <a:pPr marL="0" indent="0">
              <a:buNone/>
            </a:pPr>
            <a:endParaRPr lang="es-EC" dirty="0"/>
          </a:p>
        </p:txBody>
      </p:sp>
    </p:spTree>
    <p:extLst>
      <p:ext uri="{BB962C8B-B14F-4D97-AF65-F5344CB8AC3E}">
        <p14:creationId xmlns:p14="http://schemas.microsoft.com/office/powerpoint/2010/main" xmlns="" val="3457672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457200" y="642918"/>
            <a:ext cx="8229600" cy="632666"/>
          </a:xfrm>
        </p:spPr>
        <p:txBody>
          <a:bodyPr>
            <a:normAutofit/>
          </a:bodyPr>
          <a:lstStyle/>
          <a:p>
            <a:pPr algn="ctr"/>
            <a:r>
              <a:rPr lang="es-EC" sz="3200" b="1" dirty="0" smtClean="0">
                <a:solidFill>
                  <a:schemeClr val="accent4">
                    <a:lumMod val="75000"/>
                  </a:schemeClr>
                </a:solidFill>
                <a:hlinkClick r:id="rId3" action="ppaction://hlinkfile"/>
              </a:rPr>
              <a:t>PARTES DE UN EQUIPO DE TREFILADO</a:t>
            </a:r>
            <a:endParaRPr lang="es-EC" sz="3200" b="1" dirty="0">
              <a:solidFill>
                <a:schemeClr val="accent4">
                  <a:lumMod val="75000"/>
                </a:schemeClr>
              </a:solidFill>
            </a:endParaRPr>
          </a:p>
        </p:txBody>
      </p:sp>
      <p:sp>
        <p:nvSpPr>
          <p:cNvPr id="3" name="2 Marcador de contenido"/>
          <p:cNvSpPr>
            <a:spLocks noGrp="1"/>
          </p:cNvSpPr>
          <p:nvPr>
            <p:ph idx="1"/>
          </p:nvPr>
        </p:nvSpPr>
        <p:spPr>
          <a:xfrm>
            <a:off x="428596" y="2357430"/>
            <a:ext cx="8229600" cy="2714644"/>
          </a:xfrm>
        </p:spPr>
        <p:txBody>
          <a:bodyPr>
            <a:normAutofit/>
          </a:bodyPr>
          <a:lstStyle/>
          <a:p>
            <a:r>
              <a:rPr lang="es-EC" sz="1800" dirty="0" smtClean="0">
                <a:latin typeface="+mj-lt"/>
              </a:rPr>
              <a:t>Bastidor</a:t>
            </a:r>
            <a:endParaRPr lang="es-EC" sz="1800" dirty="0" smtClean="0">
              <a:latin typeface="+mj-lt"/>
            </a:endParaRPr>
          </a:p>
          <a:p>
            <a:r>
              <a:rPr lang="es-EC" sz="1800" dirty="0" smtClean="0">
                <a:latin typeface="+mj-lt"/>
              </a:rPr>
              <a:t>Sistema de extracción</a:t>
            </a:r>
          </a:p>
          <a:p>
            <a:r>
              <a:rPr lang="es-EC" sz="1800" dirty="0" smtClean="0">
                <a:latin typeface="+mj-lt"/>
              </a:rPr>
              <a:t>Sistema Motriz</a:t>
            </a:r>
          </a:p>
          <a:p>
            <a:r>
              <a:rPr lang="es-EC" sz="1800" dirty="0" smtClean="0">
                <a:latin typeface="+mj-lt"/>
              </a:rPr>
              <a:t>Sistema de Lubricación</a:t>
            </a:r>
          </a:p>
          <a:p>
            <a:r>
              <a:rPr lang="es-EC" sz="1800" dirty="0" smtClean="0">
                <a:latin typeface="+mj-lt"/>
              </a:rPr>
              <a:t>Mesa soporte equipo</a:t>
            </a:r>
          </a:p>
          <a:p>
            <a:r>
              <a:rPr lang="es-EC" sz="1800" dirty="0" smtClean="0">
                <a:latin typeface="+mj-lt"/>
              </a:rPr>
              <a:t>Panel de Control</a:t>
            </a:r>
            <a:endParaRPr lang="es-EC" sz="1800" dirty="0">
              <a:latin typeface="+mj-lt"/>
            </a:endParaRPr>
          </a:p>
        </p:txBody>
      </p:sp>
      <p:pic>
        <p:nvPicPr>
          <p:cNvPr id="1026" name="Picture 2"/>
          <p:cNvPicPr>
            <a:picLocks noChangeAspect="1" noChangeArrowheads="1"/>
          </p:cNvPicPr>
          <p:nvPr/>
        </p:nvPicPr>
        <p:blipFill>
          <a:blip r:embed="rId4" cstate="print"/>
          <a:srcRect/>
          <a:stretch>
            <a:fillRect/>
          </a:stretch>
        </p:blipFill>
        <p:spPr bwMode="auto">
          <a:xfrm>
            <a:off x="3298594" y="1857364"/>
            <a:ext cx="5059620" cy="3571900"/>
          </a:xfrm>
          <a:prstGeom prst="rect">
            <a:avLst/>
          </a:prstGeom>
          <a:noFill/>
          <a:ln w="9525">
            <a:noFill/>
            <a:miter lim="800000"/>
            <a:headEnd/>
            <a:tailEnd/>
          </a:ln>
          <a:effectLst/>
        </p:spPr>
      </p:pic>
    </p:spTree>
    <p:extLst>
      <p:ext uri="{BB962C8B-B14F-4D97-AF65-F5344CB8AC3E}">
        <p14:creationId xmlns:p14="http://schemas.microsoft.com/office/powerpoint/2010/main" xmlns="" val="2545642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p:txBody>
          <a:bodyPr>
            <a:normAutofit/>
          </a:bodyPr>
          <a:lstStyle/>
          <a:p>
            <a:pPr algn="ctr"/>
            <a:r>
              <a:rPr lang="es-ES" sz="3200" b="1" dirty="0" smtClean="0">
                <a:solidFill>
                  <a:schemeClr val="accent4">
                    <a:lumMod val="75000"/>
                  </a:schemeClr>
                </a:solidFill>
              </a:rPr>
              <a:t>ANÁLISIS Y SELECCIÓN DE ALTERNATIVAS</a:t>
            </a:r>
            <a:endParaRPr lang="es-EC" sz="3200" dirty="0"/>
          </a:p>
        </p:txBody>
      </p:sp>
      <p:sp>
        <p:nvSpPr>
          <p:cNvPr id="3" name="2 Marcador de contenido"/>
          <p:cNvSpPr>
            <a:spLocks noGrp="1"/>
          </p:cNvSpPr>
          <p:nvPr>
            <p:ph idx="1"/>
          </p:nvPr>
        </p:nvSpPr>
        <p:spPr>
          <a:xfrm>
            <a:off x="457200" y="2435546"/>
            <a:ext cx="8229600" cy="3422346"/>
          </a:xfrm>
        </p:spPr>
        <p:txBody>
          <a:bodyPr/>
          <a:lstStyle/>
          <a:p>
            <a:pPr lvl="0" algn="just"/>
            <a:r>
              <a:rPr lang="es-ES" dirty="0" smtClean="0">
                <a:latin typeface="+mj-lt"/>
              </a:rPr>
              <a:t>Materia prima para la trefilación.</a:t>
            </a:r>
            <a:endParaRPr lang="es-EC" dirty="0" smtClean="0">
              <a:latin typeface="+mj-lt"/>
            </a:endParaRPr>
          </a:p>
          <a:p>
            <a:pPr lvl="0" algn="just"/>
            <a:r>
              <a:rPr lang="es-ES" dirty="0" smtClean="0">
                <a:latin typeface="+mj-lt"/>
              </a:rPr>
              <a:t>Material del dado de trefilado.</a:t>
            </a:r>
            <a:endParaRPr lang="es-EC" dirty="0" smtClean="0">
              <a:latin typeface="+mj-lt"/>
            </a:endParaRPr>
          </a:p>
          <a:p>
            <a:pPr lvl="0" algn="just"/>
            <a:r>
              <a:rPr lang="es-ES" dirty="0" smtClean="0">
                <a:latin typeface="+mj-lt"/>
              </a:rPr>
              <a:t>Lubricante para el proceso de trefilación</a:t>
            </a:r>
            <a:endParaRPr lang="es-EC" dirty="0" smtClean="0">
              <a:latin typeface="+mj-lt"/>
            </a:endParaRPr>
          </a:p>
          <a:p>
            <a:pPr lvl="0" algn="just"/>
            <a:r>
              <a:rPr lang="es-ES" dirty="0" smtClean="0">
                <a:latin typeface="+mj-lt"/>
              </a:rPr>
              <a:t>Mecanismo de sujeción del material a ser trefilado</a:t>
            </a:r>
            <a:endParaRPr lang="es-EC" dirty="0" smtClean="0">
              <a:latin typeface="+mj-lt"/>
            </a:endParaRPr>
          </a:p>
          <a:p>
            <a:pPr lvl="0" algn="just"/>
            <a:r>
              <a:rPr lang="es-ES" dirty="0" smtClean="0">
                <a:latin typeface="+mj-lt"/>
              </a:rPr>
              <a:t>Sistema motriz para la extracción del material</a:t>
            </a:r>
            <a:endParaRPr lang="es-EC" dirty="0" smtClean="0">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395536" y="714356"/>
            <a:ext cx="8229600" cy="1143000"/>
          </a:xfrm>
        </p:spPr>
        <p:txBody>
          <a:bodyPr>
            <a:normAutofit/>
          </a:bodyPr>
          <a:lstStyle/>
          <a:p>
            <a:pPr lvl="1" algn="ctr" rtl="0">
              <a:spcBef>
                <a:spcPct val="0"/>
              </a:spcBef>
            </a:pPr>
            <a:r>
              <a:rPr lang="es-ES" sz="3200" b="1" dirty="0" smtClean="0">
                <a:solidFill>
                  <a:schemeClr val="accent4">
                    <a:lumMod val="75000"/>
                  </a:schemeClr>
                </a:solidFill>
                <a:latin typeface="+mj-lt"/>
              </a:rPr>
              <a:t>ALTERNATIVAS: MATERIA </a:t>
            </a:r>
            <a:r>
              <a:rPr lang="es-ES" sz="3200" b="1" dirty="0">
                <a:solidFill>
                  <a:schemeClr val="accent4">
                    <a:lumMod val="75000"/>
                  </a:schemeClr>
                </a:solidFill>
                <a:latin typeface="+mj-lt"/>
              </a:rPr>
              <a:t>PRIMA PARA LA TREFILACIÓN </a:t>
            </a:r>
            <a:endParaRPr lang="es-EC" sz="3200" dirty="0">
              <a:solidFill>
                <a:schemeClr val="accent4">
                  <a:lumMod val="75000"/>
                </a:schemeClr>
              </a:solidFill>
              <a:latin typeface="+mj-lt"/>
            </a:endParaRPr>
          </a:p>
        </p:txBody>
      </p:sp>
      <p:sp>
        <p:nvSpPr>
          <p:cNvPr id="3" name="2 Marcador de contenido"/>
          <p:cNvSpPr>
            <a:spLocks noGrp="1"/>
          </p:cNvSpPr>
          <p:nvPr>
            <p:ph idx="1"/>
          </p:nvPr>
        </p:nvSpPr>
        <p:spPr>
          <a:xfrm>
            <a:off x="539552" y="2571744"/>
            <a:ext cx="8229600" cy="1828800"/>
          </a:xfrm>
        </p:spPr>
        <p:txBody>
          <a:bodyPr/>
          <a:lstStyle/>
          <a:p>
            <a:r>
              <a:rPr lang="es-ES" dirty="0">
                <a:latin typeface="+mj-lt"/>
              </a:rPr>
              <a:t>Alternativa 1: Cobre electrolítico 99,90%</a:t>
            </a:r>
            <a:endParaRPr lang="es-EC" dirty="0">
              <a:latin typeface="+mj-lt"/>
            </a:endParaRPr>
          </a:p>
          <a:p>
            <a:r>
              <a:rPr lang="es-ES" dirty="0">
                <a:latin typeface="+mj-lt"/>
              </a:rPr>
              <a:t>Alternativa 2: Aluminio Comercial</a:t>
            </a:r>
            <a:endParaRPr lang="es-EC" dirty="0">
              <a:latin typeface="+mj-lt"/>
            </a:endParaRPr>
          </a:p>
          <a:p>
            <a:r>
              <a:rPr lang="es-ES" dirty="0">
                <a:latin typeface="+mj-lt"/>
              </a:rPr>
              <a:t>Alternativa 4: Bronce dulce (Latón</a:t>
            </a:r>
            <a:r>
              <a:rPr lang="es-ES" dirty="0" smtClean="0">
                <a:latin typeface="+mj-lt"/>
              </a:rPr>
              <a:t>)</a:t>
            </a:r>
            <a:endParaRPr lang="es-EC" dirty="0">
              <a:latin typeface="+mj-lt"/>
            </a:endParaRPr>
          </a:p>
        </p:txBody>
      </p:sp>
    </p:spTree>
    <p:extLst>
      <p:ext uri="{BB962C8B-B14F-4D97-AF65-F5344CB8AC3E}">
        <p14:creationId xmlns:p14="http://schemas.microsoft.com/office/powerpoint/2010/main" xmlns="" val="7871807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457200" y="500050"/>
            <a:ext cx="8229600" cy="1143000"/>
          </a:xfrm>
        </p:spPr>
        <p:txBody>
          <a:bodyPr>
            <a:normAutofit/>
          </a:bodyPr>
          <a:lstStyle/>
          <a:p>
            <a:pPr algn="ctr"/>
            <a:r>
              <a:rPr lang="es-ES" sz="3200" b="1" dirty="0" smtClean="0">
                <a:solidFill>
                  <a:schemeClr val="accent4">
                    <a:lumMod val="75000"/>
                  </a:schemeClr>
                </a:solidFill>
              </a:rPr>
              <a:t>SELECCIÓN DE LA MATERIA PARA TREFILAR</a:t>
            </a:r>
            <a:endParaRPr lang="es-EC" sz="3200" b="1" dirty="0">
              <a:solidFill>
                <a:schemeClr val="accent4">
                  <a:lumMod val="75000"/>
                </a:schemeClr>
              </a:solidFill>
            </a:endParaRPr>
          </a:p>
        </p:txBody>
      </p:sp>
      <p:sp>
        <p:nvSpPr>
          <p:cNvPr id="5" name="4 Rectángulo"/>
          <p:cNvSpPr/>
          <p:nvPr/>
        </p:nvSpPr>
        <p:spPr>
          <a:xfrm>
            <a:off x="714348" y="1928802"/>
            <a:ext cx="7500990" cy="461665"/>
          </a:xfrm>
          <a:prstGeom prst="rect">
            <a:avLst/>
          </a:prstGeom>
        </p:spPr>
        <p:txBody>
          <a:bodyPr wrap="square">
            <a:spAutoFit/>
          </a:bodyPr>
          <a:lstStyle/>
          <a:p>
            <a:pPr algn="ctr"/>
            <a:r>
              <a:rPr lang="es-ES" sz="2400" dirty="0" smtClean="0">
                <a:latin typeface="+mj-lt"/>
              </a:rPr>
              <a:t>Factores de ponderación de los criterios de selección</a:t>
            </a:r>
            <a:endParaRPr lang="es-EC" sz="2400" dirty="0">
              <a:latin typeface="+mj-lt"/>
            </a:endParaRPr>
          </a:p>
        </p:txBody>
      </p:sp>
      <p:sp>
        <p:nvSpPr>
          <p:cNvPr id="3073" name="Rectangle 1"/>
          <p:cNvSpPr>
            <a:spLocks noChangeArrowheads="1"/>
          </p:cNvSpPr>
          <p:nvPr/>
        </p:nvSpPr>
        <p:spPr bwMode="auto">
          <a:xfrm>
            <a:off x="285784" y="5500702"/>
            <a:ext cx="4929158"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 Puntaje de criterio</a:t>
            </a:r>
            <a:endParaRPr kumimoji="0" lang="es-EC"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W.F.: Factor de ponderación</a:t>
            </a: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7 Imagen"/>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2564904"/>
            <a:ext cx="8352928" cy="2232248"/>
          </a:xfrm>
          <a:prstGeom prst="rect">
            <a:avLst/>
          </a:prstGeom>
          <a:noFill/>
          <a:ln>
            <a:noFill/>
          </a:ln>
        </p:spPr>
      </p:pic>
    </p:spTree>
    <p:extLst>
      <p:ext uri="{BB962C8B-B14F-4D97-AF65-F5344CB8AC3E}">
        <p14:creationId xmlns:p14="http://schemas.microsoft.com/office/powerpoint/2010/main" xmlns="" val="24390164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457200" y="571480"/>
            <a:ext cx="8229600" cy="1143000"/>
          </a:xfrm>
        </p:spPr>
        <p:txBody>
          <a:bodyPr>
            <a:normAutofit/>
          </a:bodyPr>
          <a:lstStyle/>
          <a:p>
            <a:pPr algn="ctr"/>
            <a:r>
              <a:rPr lang="es-ES" sz="3200" b="1" dirty="0" smtClean="0">
                <a:solidFill>
                  <a:schemeClr val="accent4">
                    <a:lumMod val="75000"/>
                  </a:schemeClr>
                </a:solidFill>
              </a:rPr>
              <a:t>SELECCIÓN DE LA MATERIA PARA TREFILAR</a:t>
            </a:r>
            <a:endParaRPr lang="es-EC" sz="3200" dirty="0">
              <a:solidFill>
                <a:schemeClr val="accent4">
                  <a:lumMod val="75000"/>
                </a:schemeClr>
              </a:solidFill>
            </a:endParaRPr>
          </a:p>
        </p:txBody>
      </p:sp>
      <p:sp>
        <p:nvSpPr>
          <p:cNvPr id="1025" name="Rectangle 1"/>
          <p:cNvSpPr>
            <a:spLocks noChangeArrowheads="1"/>
          </p:cNvSpPr>
          <p:nvPr/>
        </p:nvSpPr>
        <p:spPr bwMode="auto">
          <a:xfrm>
            <a:off x="357158" y="5519364"/>
            <a:ext cx="321471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R.F.: Factor de evaluación</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5 Imagen"/>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1825" y="2132856"/>
            <a:ext cx="8056639" cy="3024336"/>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p:txBody>
          <a:bodyPr>
            <a:normAutofit/>
          </a:bodyPr>
          <a:lstStyle/>
          <a:p>
            <a:pPr algn="ctr"/>
            <a:r>
              <a:rPr lang="es-EC" sz="3200" b="1" dirty="0" smtClean="0">
                <a:solidFill>
                  <a:schemeClr val="accent4">
                    <a:lumMod val="75000"/>
                  </a:schemeClr>
                </a:solidFill>
              </a:rPr>
              <a:t>CONCLUSIÓN</a:t>
            </a:r>
            <a:endParaRPr lang="es-EC" sz="3200" b="1" dirty="0">
              <a:solidFill>
                <a:schemeClr val="accent4">
                  <a:lumMod val="75000"/>
                </a:schemeClr>
              </a:solidFill>
            </a:endParaRPr>
          </a:p>
        </p:txBody>
      </p:sp>
      <p:sp>
        <p:nvSpPr>
          <p:cNvPr id="3" name="2 Marcador de contenido"/>
          <p:cNvSpPr>
            <a:spLocks noGrp="1"/>
          </p:cNvSpPr>
          <p:nvPr>
            <p:ph idx="1"/>
          </p:nvPr>
        </p:nvSpPr>
        <p:spPr>
          <a:xfrm>
            <a:off x="428596" y="2357430"/>
            <a:ext cx="8229600" cy="3124944"/>
          </a:xfrm>
        </p:spPr>
        <p:txBody>
          <a:bodyPr>
            <a:normAutofit/>
          </a:bodyPr>
          <a:lstStyle/>
          <a:p>
            <a:pPr algn="just"/>
            <a:r>
              <a:rPr lang="es-EC" dirty="0" smtClean="0">
                <a:latin typeface="+mj-lt"/>
                <a:hlinkClick r:id="rId3" action="ppaction://hlinkfile"/>
              </a:rPr>
              <a:t>De acuerdo a la tabla de alternativas los materiales mas factibles a trefilar son</a:t>
            </a:r>
            <a:r>
              <a:rPr lang="es-EC" dirty="0" smtClean="0">
                <a:latin typeface="+mj-lt"/>
              </a:rPr>
              <a:t>:</a:t>
            </a:r>
          </a:p>
          <a:p>
            <a:pPr marL="0" indent="0">
              <a:buNone/>
            </a:pPr>
            <a:endParaRPr lang="es-EC" dirty="0" smtClean="0">
              <a:latin typeface="+mj-lt"/>
            </a:endParaRPr>
          </a:p>
          <a:p>
            <a:pPr lvl="5"/>
            <a:r>
              <a:rPr lang="es-EC" sz="2800" dirty="0" smtClean="0">
                <a:latin typeface="+mj-lt"/>
              </a:rPr>
              <a:t>Cobre Electrolítico</a:t>
            </a:r>
          </a:p>
          <a:p>
            <a:pPr lvl="5"/>
            <a:r>
              <a:rPr lang="es-EC" sz="2800" dirty="0" smtClean="0">
                <a:latin typeface="+mj-lt"/>
              </a:rPr>
              <a:t>Aluminio comercial</a:t>
            </a:r>
          </a:p>
          <a:p>
            <a:pPr lvl="5"/>
            <a:endParaRPr lang="es-EC" sz="2800" dirty="0"/>
          </a:p>
          <a:p>
            <a:pPr marL="2286000" lvl="5" indent="0">
              <a:buNone/>
            </a:pPr>
            <a:endParaRPr lang="es-EC" sz="2800" dirty="0" smtClean="0"/>
          </a:p>
          <a:p>
            <a:pPr marL="2286000" lvl="5" indent="0">
              <a:buNone/>
            </a:pPr>
            <a:endParaRPr lang="es-EC" sz="2800" dirty="0" smtClean="0"/>
          </a:p>
        </p:txBody>
      </p:sp>
      <p:sp>
        <p:nvSpPr>
          <p:cNvPr id="4" name="3 CuadroTexto"/>
          <p:cNvSpPr txBox="1"/>
          <p:nvPr/>
        </p:nvSpPr>
        <p:spPr>
          <a:xfrm>
            <a:off x="214282" y="5786454"/>
            <a:ext cx="936104" cy="369332"/>
          </a:xfrm>
          <a:prstGeom prst="rect">
            <a:avLst/>
          </a:prstGeom>
          <a:noFill/>
        </p:spPr>
        <p:txBody>
          <a:bodyPr wrap="square" rtlCol="0">
            <a:spAutoFit/>
          </a:bodyPr>
          <a:lstStyle/>
          <a:p>
            <a:r>
              <a:rPr lang="es-EC" dirty="0" smtClean="0">
                <a:hlinkClick r:id="rId4" action="ppaction://hlinkfile"/>
              </a:rPr>
              <a:t>Prueba</a:t>
            </a:r>
            <a:endParaRPr lang="es-EC" dirty="0"/>
          </a:p>
        </p:txBody>
      </p:sp>
    </p:spTree>
    <p:extLst>
      <p:ext uri="{BB962C8B-B14F-4D97-AF65-F5344CB8AC3E}">
        <p14:creationId xmlns:p14="http://schemas.microsoft.com/office/powerpoint/2010/main" xmlns="" val="563477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428596" y="785794"/>
            <a:ext cx="8229600" cy="1143000"/>
          </a:xfrm>
        </p:spPr>
        <p:txBody>
          <a:bodyPr>
            <a:noAutofit/>
          </a:bodyPr>
          <a:lstStyle/>
          <a:p>
            <a:pPr algn="ctr"/>
            <a:r>
              <a:rPr lang="es-EC" sz="3200" b="1" dirty="0" smtClean="0">
                <a:solidFill>
                  <a:schemeClr val="accent4">
                    <a:lumMod val="75000"/>
                  </a:schemeClr>
                </a:solidFill>
              </a:rPr>
              <a:t>MATERIAL DEL DADO DE TREFILADO</a:t>
            </a:r>
            <a:endParaRPr lang="es-EC" sz="3200" b="1" dirty="0">
              <a:solidFill>
                <a:schemeClr val="accent4">
                  <a:lumMod val="75000"/>
                </a:schemeClr>
              </a:solidFill>
            </a:endParaRPr>
          </a:p>
        </p:txBody>
      </p:sp>
      <p:sp>
        <p:nvSpPr>
          <p:cNvPr id="4" name="3 Marcador de contenido"/>
          <p:cNvSpPr>
            <a:spLocks noGrp="1"/>
          </p:cNvSpPr>
          <p:nvPr>
            <p:ph idx="1"/>
          </p:nvPr>
        </p:nvSpPr>
        <p:spPr>
          <a:xfrm>
            <a:off x="457200" y="2649860"/>
            <a:ext cx="8229600" cy="2422214"/>
          </a:xfrm>
        </p:spPr>
        <p:txBody>
          <a:bodyPr/>
          <a:lstStyle/>
          <a:p>
            <a:pPr algn="just"/>
            <a:r>
              <a:rPr lang="es-ES" dirty="0" smtClean="0">
                <a:latin typeface="+mj-lt"/>
              </a:rPr>
              <a:t>Alternativa 1: </a:t>
            </a:r>
            <a:r>
              <a:rPr lang="es-ES" dirty="0" smtClean="0">
                <a:latin typeface="+mj-lt"/>
                <a:hlinkClick r:id="rId3" action="ppaction://hlinkfile"/>
              </a:rPr>
              <a:t>Dados de Carburo de Tungsteno </a:t>
            </a:r>
            <a:endParaRPr lang="es-EC" dirty="0" smtClean="0">
              <a:latin typeface="+mj-lt"/>
            </a:endParaRPr>
          </a:p>
          <a:p>
            <a:pPr algn="just"/>
            <a:r>
              <a:rPr lang="es-ES" dirty="0" smtClean="0">
                <a:latin typeface="+mj-lt"/>
              </a:rPr>
              <a:t>Alternativa 2: </a:t>
            </a:r>
            <a:r>
              <a:rPr lang="es-ES" dirty="0" smtClean="0">
                <a:latin typeface="+mj-lt"/>
                <a:hlinkClick r:id="rId4" action="ppaction://hlinkfile"/>
              </a:rPr>
              <a:t>Dados de Diamante Policristalino</a:t>
            </a:r>
            <a:endParaRPr lang="es-EC" dirty="0" smtClean="0">
              <a:latin typeface="+mj-lt"/>
            </a:endParaRPr>
          </a:p>
          <a:p>
            <a:pPr algn="just"/>
            <a:r>
              <a:rPr lang="es-ES" dirty="0" smtClean="0">
                <a:latin typeface="+mj-lt"/>
              </a:rPr>
              <a:t>Alternativa 3: </a:t>
            </a:r>
            <a:r>
              <a:rPr lang="es-ES" dirty="0" smtClean="0">
                <a:latin typeface="+mj-lt"/>
                <a:hlinkClick r:id="rId5" action="ppaction://hlinkfile"/>
              </a:rPr>
              <a:t>Dados en Acero K100</a:t>
            </a:r>
            <a:endParaRPr lang="es-EC" dirty="0" smtClean="0">
              <a:latin typeface="+mj-lt"/>
            </a:endParaRPr>
          </a:p>
          <a:p>
            <a:pPr>
              <a:buNone/>
            </a:pPr>
            <a:endParaRPr lang="es-EC"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428596" y="928678"/>
            <a:ext cx="8229600" cy="714372"/>
          </a:xfrm>
        </p:spPr>
        <p:txBody>
          <a:bodyPr>
            <a:noAutofit/>
          </a:bodyPr>
          <a:lstStyle/>
          <a:p>
            <a:pPr algn="ctr"/>
            <a:r>
              <a:rPr lang="es-EC" sz="3200" b="1" dirty="0" smtClean="0">
                <a:solidFill>
                  <a:schemeClr val="accent4">
                    <a:lumMod val="75000"/>
                  </a:schemeClr>
                </a:solidFill>
              </a:rPr>
              <a:t>MATERIAL DEL DADO DE TREFILADO</a:t>
            </a:r>
            <a:endParaRPr lang="es-EC" sz="3200" b="1" dirty="0">
              <a:solidFill>
                <a:schemeClr val="accent4">
                  <a:lumMod val="75000"/>
                </a:schemeClr>
              </a:solidFill>
            </a:endParaRPr>
          </a:p>
        </p:txBody>
      </p:sp>
      <p:pic>
        <p:nvPicPr>
          <p:cNvPr id="6" name="5 Marcador de contenido"/>
          <p:cNvPicPr>
            <a:picLocks noGrp="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2357430"/>
            <a:ext cx="8186766" cy="2520000"/>
          </a:xfrm>
          <a:prstGeom prst="rect">
            <a:avLst/>
          </a:prstGeom>
          <a:noFill/>
          <a:ln>
            <a:noFill/>
          </a:ln>
        </p:spPr>
      </p:pic>
      <p:sp>
        <p:nvSpPr>
          <p:cNvPr id="144385" name="Rectangle 1"/>
          <p:cNvSpPr>
            <a:spLocks noChangeArrowheads="1"/>
          </p:cNvSpPr>
          <p:nvPr/>
        </p:nvSpPr>
        <p:spPr bwMode="auto">
          <a:xfrm>
            <a:off x="357190" y="5262104"/>
            <a:ext cx="3214678"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mj-lt"/>
                <a:ea typeface="Times New Roman" pitchFamily="18" charset="0"/>
                <a:cs typeface="Arial" pitchFamily="34" charset="0"/>
              </a:rPr>
              <a:t>W.F.: Factor de ponderación</a:t>
            </a:r>
          </a:p>
          <a:p>
            <a:pPr fontAlgn="base">
              <a:spcBef>
                <a:spcPct val="0"/>
              </a:spcBef>
              <a:spcAft>
                <a:spcPct val="0"/>
              </a:spcAft>
            </a:pPr>
            <a:r>
              <a:rPr lang="es-EC" sz="1200" dirty="0" smtClean="0">
                <a:latin typeface="+mj-lt"/>
              </a:rPr>
              <a:t>R.F.: Factor de evaluación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3" name="2 Marcador de contenido"/>
          <p:cNvSpPr>
            <a:spLocks noGrp="1"/>
          </p:cNvSpPr>
          <p:nvPr>
            <p:ph idx="1"/>
          </p:nvPr>
        </p:nvSpPr>
        <p:spPr>
          <a:xfrm>
            <a:off x="683568" y="3573016"/>
            <a:ext cx="8229600" cy="2736304"/>
          </a:xfrm>
        </p:spPr>
        <p:txBody>
          <a:bodyPr>
            <a:noAutofit/>
          </a:bodyPr>
          <a:lstStyle/>
          <a:p>
            <a:pPr marL="0" indent="0" algn="ctr">
              <a:buNone/>
            </a:pPr>
            <a:r>
              <a:rPr lang="es-ES" sz="2000" b="1" dirty="0" smtClean="0">
                <a:latin typeface="Arial" panose="020B0604020202020204" pitchFamily="34" charset="0"/>
                <a:cs typeface="Arial" panose="020B0604020202020204" pitchFamily="34" charset="0"/>
              </a:rPr>
              <a:t>ELABORADO </a:t>
            </a:r>
            <a:r>
              <a:rPr lang="es-ES" sz="2000" b="1" dirty="0">
                <a:latin typeface="Arial" panose="020B0604020202020204" pitchFamily="34" charset="0"/>
                <a:cs typeface="Arial" panose="020B0604020202020204" pitchFamily="34" charset="0"/>
              </a:rPr>
              <a:t>POR:</a:t>
            </a:r>
            <a:endParaRPr lang="es-EC" sz="2000" b="1" dirty="0">
              <a:latin typeface="Arial" panose="020B0604020202020204" pitchFamily="34" charset="0"/>
              <a:cs typeface="Arial" panose="020B0604020202020204" pitchFamily="34" charset="0"/>
            </a:endParaRPr>
          </a:p>
          <a:p>
            <a:pPr marL="0" indent="0" algn="ctr">
              <a:buNone/>
            </a:pPr>
            <a:r>
              <a:rPr lang="es-EC" sz="2000" b="1" dirty="0" smtClean="0">
                <a:latin typeface="Arial" panose="020B0604020202020204" pitchFamily="34" charset="0"/>
                <a:cs typeface="Arial" panose="020B0604020202020204" pitchFamily="34" charset="0"/>
              </a:rPr>
              <a:t>BETANCOURT AZA LUIS GABRIEL</a:t>
            </a:r>
            <a:endParaRPr lang="es-EC" sz="2000" b="1" dirty="0">
              <a:latin typeface="Arial" panose="020B0604020202020204" pitchFamily="34" charset="0"/>
              <a:cs typeface="Arial" panose="020B0604020202020204" pitchFamily="34" charset="0"/>
            </a:endParaRPr>
          </a:p>
          <a:p>
            <a:pPr marL="0" indent="0" algn="ctr">
              <a:buNone/>
            </a:pPr>
            <a:r>
              <a:rPr lang="es-ES" sz="2000" b="1" dirty="0" smtClean="0">
                <a:latin typeface="Arial" panose="020B0604020202020204" pitchFamily="34" charset="0"/>
                <a:cs typeface="Arial" panose="020B0604020202020204" pitchFamily="34" charset="0"/>
              </a:rPr>
              <a:t>GUACHAMÍN TORRES JUAN PEDRO</a:t>
            </a:r>
            <a:endParaRPr lang="es-EC" sz="2000" b="1" dirty="0">
              <a:latin typeface="Arial" panose="020B0604020202020204" pitchFamily="34" charset="0"/>
              <a:cs typeface="Arial" panose="020B0604020202020204" pitchFamily="34" charset="0"/>
            </a:endParaRPr>
          </a:p>
          <a:p>
            <a:pPr marL="0" indent="0" algn="ctr">
              <a:buNone/>
            </a:pPr>
            <a:endParaRPr lang="es-EC" sz="2000" b="1" dirty="0">
              <a:latin typeface="Arial" panose="020B0604020202020204" pitchFamily="34" charset="0"/>
              <a:cs typeface="Arial" panose="020B0604020202020204" pitchFamily="34" charset="0"/>
            </a:endParaRPr>
          </a:p>
          <a:p>
            <a:pPr marL="0" indent="0" algn="ctr">
              <a:buNone/>
            </a:pPr>
            <a:r>
              <a:rPr lang="es-ES" sz="2000" b="1" dirty="0">
                <a:latin typeface="Arial" panose="020B0604020202020204" pitchFamily="34" charset="0"/>
                <a:cs typeface="Arial" panose="020B0604020202020204" pitchFamily="34" charset="0"/>
              </a:rPr>
              <a:t>DIRECTOR: </a:t>
            </a:r>
            <a:r>
              <a:rPr lang="es-ES" sz="2000" b="1" dirty="0" smtClean="0">
                <a:latin typeface="Arial" panose="020B0604020202020204" pitchFamily="34" charset="0"/>
                <a:cs typeface="Arial" panose="020B0604020202020204" pitchFamily="34" charset="0"/>
              </a:rPr>
              <a:t>ING. XAVIER SÁNCHEZ</a:t>
            </a:r>
            <a:endParaRPr lang="es-EC" sz="2000" b="1" dirty="0">
              <a:latin typeface="Arial" panose="020B0604020202020204" pitchFamily="34" charset="0"/>
              <a:cs typeface="Arial" panose="020B0604020202020204" pitchFamily="34" charset="0"/>
            </a:endParaRPr>
          </a:p>
          <a:p>
            <a:pPr marL="0" indent="0" algn="ctr">
              <a:buNone/>
            </a:pPr>
            <a:r>
              <a:rPr lang="es-ES" sz="2000" b="1" dirty="0">
                <a:latin typeface="Arial" panose="020B0604020202020204" pitchFamily="34" charset="0"/>
                <a:cs typeface="Arial" panose="020B0604020202020204" pitchFamily="34" charset="0"/>
              </a:rPr>
              <a:t>CODIRECTOR: ING. </a:t>
            </a:r>
            <a:r>
              <a:rPr lang="es-ES" sz="2000" b="1" dirty="0" smtClean="0">
                <a:latin typeface="Arial" panose="020B0604020202020204" pitchFamily="34" charset="0"/>
                <a:cs typeface="Arial" panose="020B0604020202020204" pitchFamily="34" charset="0"/>
              </a:rPr>
              <a:t>EMILIO TUMIPAMBA</a:t>
            </a:r>
            <a:endParaRPr lang="es-EC" sz="2000" b="1" dirty="0">
              <a:latin typeface="Arial" panose="020B0604020202020204" pitchFamily="34" charset="0"/>
              <a:cs typeface="Arial" panose="020B0604020202020204" pitchFamily="34" charset="0"/>
            </a:endParaRPr>
          </a:p>
        </p:txBody>
      </p:sp>
      <p:sp>
        <p:nvSpPr>
          <p:cNvPr id="4" name="1 Título"/>
          <p:cNvSpPr txBox="1">
            <a:spLocks/>
          </p:cNvSpPr>
          <p:nvPr/>
        </p:nvSpPr>
        <p:spPr>
          <a:xfrm>
            <a:off x="357158" y="1196182"/>
            <a:ext cx="8373616" cy="2304256"/>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just"/>
            <a:r>
              <a:rPr lang="es-EC" sz="2400" b="1" dirty="0" smtClean="0">
                <a:solidFill>
                  <a:prstClr val="black"/>
                </a:solidFill>
              </a:rPr>
              <a:t>“DISEÑO Y CONSTRUCCIÓN DE UN EQUIPO PARA EL PROCESO DE TREFILADO EN FRÍO DE METALES NO FERROSOS A SER IMPLEMENTADO EN EL LABORATORIO DE MÁQUINAS Y HERRAMIENTAS DEL DEPARTAMENTO DE CIENCIAS DE LA ENERGÍA Y MECÁNICA</a:t>
            </a:r>
            <a:r>
              <a:rPr lang="es-EC" sz="3200" b="1" dirty="0" smtClean="0">
                <a:solidFill>
                  <a:prstClr val="black"/>
                </a:solidFill>
              </a:rPr>
              <a:t>”</a:t>
            </a:r>
            <a:r>
              <a:rPr lang="es-EC" sz="2400" b="1" dirty="0" smtClean="0">
                <a:solidFill>
                  <a:srgbClr val="04617B"/>
                </a:solidFill>
              </a:rPr>
              <a:t/>
            </a:r>
            <a:br>
              <a:rPr lang="es-EC" sz="2400" b="1" dirty="0" smtClean="0">
                <a:solidFill>
                  <a:srgbClr val="04617B"/>
                </a:solidFill>
              </a:rPr>
            </a:br>
            <a:endParaRPr lang="es-EC" sz="2400" b="1" dirty="0">
              <a:solidFill>
                <a:srgbClr val="04617B"/>
              </a:solidFill>
            </a:endParaRPr>
          </a:p>
        </p:txBody>
      </p:sp>
    </p:spTree>
    <p:extLst>
      <p:ext uri="{BB962C8B-B14F-4D97-AF65-F5344CB8AC3E}">
        <p14:creationId xmlns:p14="http://schemas.microsoft.com/office/powerpoint/2010/main" xmlns="" val="13399580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457199" y="620688"/>
            <a:ext cx="8229600" cy="710952"/>
          </a:xfrm>
        </p:spPr>
        <p:txBody>
          <a:bodyPr>
            <a:normAutofit/>
          </a:bodyPr>
          <a:lstStyle/>
          <a:p>
            <a:r>
              <a:rPr lang="es-EC" sz="3200" b="1" dirty="0" smtClean="0">
                <a:solidFill>
                  <a:schemeClr val="accent4">
                    <a:lumMod val="75000"/>
                  </a:schemeClr>
                </a:solidFill>
              </a:rPr>
              <a:t>CONCLUSIÓN</a:t>
            </a:r>
            <a:endParaRPr lang="es-EC" sz="3200" b="1" dirty="0">
              <a:solidFill>
                <a:schemeClr val="accent4">
                  <a:lumMod val="75000"/>
                </a:schemeClr>
              </a:solidFill>
            </a:endParaRPr>
          </a:p>
        </p:txBody>
      </p:sp>
      <p:sp>
        <p:nvSpPr>
          <p:cNvPr id="3" name="2 Marcador de contenido"/>
          <p:cNvSpPr>
            <a:spLocks noGrp="1"/>
          </p:cNvSpPr>
          <p:nvPr>
            <p:ph idx="1"/>
          </p:nvPr>
        </p:nvSpPr>
        <p:spPr>
          <a:xfrm>
            <a:off x="107504" y="1443394"/>
            <a:ext cx="8229600" cy="2993718"/>
          </a:xfrm>
        </p:spPr>
        <p:txBody>
          <a:bodyPr/>
          <a:lstStyle/>
          <a:p>
            <a:pPr algn="just">
              <a:buNone/>
            </a:pPr>
            <a:r>
              <a:rPr lang="es-ES" dirty="0" smtClean="0">
                <a:latin typeface="+mj-lt"/>
              </a:rPr>
              <a:t>	Al analizar las diferentes alternativas, ventajas, desventajas y cuadro de calificación se llega a la siguiente conclusión:</a:t>
            </a:r>
          </a:p>
          <a:p>
            <a:pPr algn="just">
              <a:buNone/>
            </a:pPr>
            <a:endParaRPr lang="es-EC" dirty="0" smtClean="0">
              <a:latin typeface="+mj-lt"/>
            </a:endParaRPr>
          </a:p>
          <a:p>
            <a:r>
              <a:rPr lang="es-EC" b="1" dirty="0" smtClean="0">
                <a:latin typeface="+mj-lt"/>
              </a:rPr>
              <a:t>Los dados de trefilación serán de Acero K-100</a:t>
            </a:r>
            <a:endParaRPr lang="es-EC" dirty="0" smtClean="0">
              <a:latin typeface="+mj-lt"/>
            </a:endParaRPr>
          </a:p>
          <a:p>
            <a:endParaRPr lang="es-EC" dirty="0"/>
          </a:p>
        </p:txBody>
      </p:sp>
      <p:pic>
        <p:nvPicPr>
          <p:cNvPr id="5" name="4 Imagen"/>
          <p:cNvPicPr/>
          <p:nvPr/>
        </p:nvPicPr>
        <p:blipFill>
          <a:blip r:embed="rId3" cstate="print"/>
          <a:srcRect l="16171" t="31522" r="37379" b="21973"/>
          <a:stretch>
            <a:fillRect/>
          </a:stretch>
        </p:blipFill>
        <p:spPr bwMode="auto">
          <a:xfrm>
            <a:off x="2483768" y="3861048"/>
            <a:ext cx="3960440" cy="23237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428596" y="785794"/>
            <a:ext cx="8229600" cy="1143000"/>
          </a:xfrm>
        </p:spPr>
        <p:txBody>
          <a:bodyPr>
            <a:noAutofit/>
          </a:bodyPr>
          <a:lstStyle/>
          <a:p>
            <a:pPr algn="ctr"/>
            <a:r>
              <a:rPr lang="es-EC" sz="3200" b="1" dirty="0" smtClean="0">
                <a:solidFill>
                  <a:schemeClr val="accent4">
                    <a:lumMod val="75000"/>
                  </a:schemeClr>
                </a:solidFill>
              </a:rPr>
              <a:t>LUBRICANTE PARA EL PROCESO DE TREFILACIÓN</a:t>
            </a:r>
            <a:endParaRPr lang="es-EC" sz="3200" b="1" dirty="0">
              <a:solidFill>
                <a:schemeClr val="accent4">
                  <a:lumMod val="75000"/>
                </a:schemeClr>
              </a:solidFill>
            </a:endParaRPr>
          </a:p>
        </p:txBody>
      </p:sp>
      <p:sp>
        <p:nvSpPr>
          <p:cNvPr id="4" name="3 Marcador de contenido"/>
          <p:cNvSpPr>
            <a:spLocks noGrp="1"/>
          </p:cNvSpPr>
          <p:nvPr>
            <p:ph idx="1"/>
          </p:nvPr>
        </p:nvSpPr>
        <p:spPr>
          <a:xfrm>
            <a:off x="457200" y="2649860"/>
            <a:ext cx="8229600" cy="2422214"/>
          </a:xfrm>
        </p:spPr>
        <p:txBody>
          <a:bodyPr/>
          <a:lstStyle/>
          <a:p>
            <a:pPr algn="just"/>
            <a:r>
              <a:rPr lang="es-ES" dirty="0" smtClean="0">
                <a:latin typeface="+mj-lt"/>
              </a:rPr>
              <a:t>Alternativa 1: </a:t>
            </a:r>
            <a:r>
              <a:rPr lang="es-ES" dirty="0" smtClean="0">
                <a:latin typeface="+mj-lt"/>
                <a:hlinkClick r:id="rId3" action="ppaction://hlinkfile"/>
              </a:rPr>
              <a:t>Grasa Mobilith </a:t>
            </a:r>
            <a:r>
              <a:rPr lang="es-EC" dirty="0" smtClean="0">
                <a:latin typeface="+mj-lt"/>
                <a:hlinkClick r:id="rId3" action="ppaction://hlinkfile"/>
              </a:rPr>
              <a:t>SHC™ 007</a:t>
            </a:r>
            <a:endParaRPr lang="es-EC" dirty="0" smtClean="0">
              <a:latin typeface="+mj-lt"/>
            </a:endParaRPr>
          </a:p>
          <a:p>
            <a:pPr algn="just"/>
            <a:r>
              <a:rPr lang="es-ES" dirty="0" smtClean="0">
                <a:latin typeface="+mj-lt"/>
              </a:rPr>
              <a:t>Alternativa 2: </a:t>
            </a:r>
            <a:r>
              <a:rPr lang="es-ES" dirty="0" smtClean="0">
                <a:latin typeface="+mj-lt"/>
                <a:hlinkClick r:id="rId4" action="ppaction://hlinkfile"/>
              </a:rPr>
              <a:t>Emulsión de aceite (ISO 32)</a:t>
            </a:r>
            <a:endParaRPr lang="es-EC" dirty="0" smtClean="0">
              <a:latin typeface="+mj-lt"/>
            </a:endParaRPr>
          </a:p>
          <a:p>
            <a:pPr>
              <a:buNone/>
            </a:pPr>
            <a:endParaRPr lang="es-EC"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12825"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428596" y="714356"/>
            <a:ext cx="8229600" cy="1143000"/>
          </a:xfrm>
        </p:spPr>
        <p:txBody>
          <a:bodyPr>
            <a:noAutofit/>
          </a:bodyPr>
          <a:lstStyle/>
          <a:p>
            <a:pPr algn="ctr"/>
            <a:r>
              <a:rPr lang="es-EC" sz="3200" b="1" dirty="0" smtClean="0">
                <a:solidFill>
                  <a:schemeClr val="accent4">
                    <a:lumMod val="75000"/>
                  </a:schemeClr>
                </a:solidFill>
              </a:rPr>
              <a:t>LUBRICANTE PARA EL PROCESO DE TREFILACIÓN</a:t>
            </a:r>
            <a:endParaRPr lang="es-EC" sz="3200" b="1" dirty="0">
              <a:solidFill>
                <a:schemeClr val="accent4">
                  <a:lumMod val="75000"/>
                </a:schemeClr>
              </a:solidFill>
            </a:endParaRPr>
          </a:p>
        </p:txBody>
      </p:sp>
      <p:pic>
        <p:nvPicPr>
          <p:cNvPr id="5" name="4 Marcador de contenido"/>
          <p:cNvPicPr>
            <a:picLocks noGrp="1"/>
          </p:cNvPicPr>
          <p:nvPr>
            <p:ph idx="1"/>
          </p:nvPr>
        </p:nvPicPr>
        <p:blipFill>
          <a:blip r:embed="rId3" cstate="print">
            <a:extLst>
              <a:ext uri="{28A0092B-C50C-407E-A947-70E740481C1C}">
                <a14:useLocalDpi xmlns:a14="http://schemas.microsoft.com/office/drawing/2010/main" xmlns="" val="0"/>
              </a:ext>
            </a:extLst>
          </a:blip>
          <a:stretch>
            <a:fillRect/>
          </a:stretch>
        </p:blipFill>
        <p:spPr bwMode="auto">
          <a:xfrm>
            <a:off x="983463" y="2471075"/>
            <a:ext cx="7177073" cy="2743875"/>
          </a:xfrm>
          <a:prstGeom prst="rect">
            <a:avLst/>
          </a:prstGeom>
          <a:noFill/>
          <a:ln>
            <a:noFill/>
          </a:ln>
        </p:spPr>
      </p:pic>
      <p:sp>
        <p:nvSpPr>
          <p:cNvPr id="6" name="Rectangle 1"/>
          <p:cNvSpPr>
            <a:spLocks noChangeArrowheads="1"/>
          </p:cNvSpPr>
          <p:nvPr/>
        </p:nvSpPr>
        <p:spPr bwMode="auto">
          <a:xfrm>
            <a:off x="464941" y="5403992"/>
            <a:ext cx="2106795" cy="7386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mj-lt"/>
                <a:ea typeface="Times New Roman" pitchFamily="18" charset="0"/>
                <a:cs typeface="Arial" pitchFamily="34" charset="0"/>
              </a:rPr>
              <a:t>W.F.: Factor de ponderación</a:t>
            </a:r>
          </a:p>
          <a:p>
            <a:pPr fontAlgn="base">
              <a:spcBef>
                <a:spcPct val="0"/>
              </a:spcBef>
              <a:spcAft>
                <a:spcPct val="0"/>
              </a:spcAft>
            </a:pPr>
            <a:r>
              <a:rPr lang="es-EC" sz="1200" dirty="0" smtClean="0">
                <a:latin typeface="+mj-lt"/>
              </a:rPr>
              <a:t>R.F.: Factor de evaluación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p:txBody>
          <a:bodyPr>
            <a:normAutofit/>
          </a:bodyPr>
          <a:lstStyle/>
          <a:p>
            <a:r>
              <a:rPr lang="es-EC" sz="3200" b="1" dirty="0" smtClean="0">
                <a:solidFill>
                  <a:schemeClr val="accent4">
                    <a:lumMod val="75000"/>
                  </a:schemeClr>
                </a:solidFill>
              </a:rPr>
              <a:t>CONCLUSIÓN</a:t>
            </a:r>
            <a:endParaRPr lang="es-EC" sz="3200" b="1" dirty="0">
              <a:solidFill>
                <a:schemeClr val="accent4">
                  <a:lumMod val="75000"/>
                </a:schemeClr>
              </a:solidFill>
            </a:endParaRPr>
          </a:p>
        </p:txBody>
      </p:sp>
      <p:sp>
        <p:nvSpPr>
          <p:cNvPr id="3" name="2 Marcador de contenido"/>
          <p:cNvSpPr>
            <a:spLocks noGrp="1"/>
          </p:cNvSpPr>
          <p:nvPr>
            <p:ph idx="1"/>
          </p:nvPr>
        </p:nvSpPr>
        <p:spPr>
          <a:xfrm>
            <a:off x="457200" y="2643182"/>
            <a:ext cx="8229600" cy="2786082"/>
          </a:xfrm>
        </p:spPr>
        <p:txBody>
          <a:bodyPr/>
          <a:lstStyle/>
          <a:p>
            <a:r>
              <a:rPr lang="es-EC" dirty="0" smtClean="0">
                <a:latin typeface="+mj-lt"/>
              </a:rPr>
              <a:t>Al analizar las alternativas, beneficios, se llega a la conclusión de utilizar aceite ISO 32 como lubricante para el proceso de trefilado.</a:t>
            </a:r>
          </a:p>
          <a:p>
            <a:endParaRPr lang="es-EC"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467544" y="642918"/>
            <a:ext cx="8229600" cy="1143000"/>
          </a:xfrm>
        </p:spPr>
        <p:txBody>
          <a:bodyPr>
            <a:normAutofit/>
          </a:bodyPr>
          <a:lstStyle/>
          <a:p>
            <a:pPr lvl="1" algn="ctr" rtl="0">
              <a:spcBef>
                <a:spcPct val="0"/>
              </a:spcBef>
            </a:pPr>
            <a:r>
              <a:rPr lang="es-ES" sz="3200" b="1" dirty="0">
                <a:solidFill>
                  <a:schemeClr val="accent4">
                    <a:lumMod val="75000"/>
                  </a:schemeClr>
                </a:solidFill>
                <a:latin typeface="+mj-lt"/>
              </a:rPr>
              <a:t>MECANISMO DE SUJECIÓN DEL MATERIAL HACER TREFILADO</a:t>
            </a:r>
            <a:r>
              <a:rPr lang="es-ES" sz="3200" b="1" dirty="0" smtClean="0">
                <a:solidFill>
                  <a:schemeClr val="accent4">
                    <a:lumMod val="75000"/>
                  </a:schemeClr>
                </a:solidFill>
                <a:latin typeface="+mj-lt"/>
              </a:rPr>
              <a:t>.</a:t>
            </a:r>
            <a:endParaRPr lang="es-EC" sz="3200" dirty="0">
              <a:solidFill>
                <a:schemeClr val="accent4">
                  <a:lumMod val="75000"/>
                </a:schemeClr>
              </a:solidFill>
              <a:latin typeface="+mj-lt"/>
            </a:endParaRPr>
          </a:p>
        </p:txBody>
      </p:sp>
      <p:sp>
        <p:nvSpPr>
          <p:cNvPr id="3" name="2 Marcador de contenido"/>
          <p:cNvSpPr>
            <a:spLocks noGrp="1"/>
          </p:cNvSpPr>
          <p:nvPr>
            <p:ph idx="1"/>
          </p:nvPr>
        </p:nvSpPr>
        <p:spPr>
          <a:xfrm>
            <a:off x="467544" y="2357430"/>
            <a:ext cx="8229600" cy="2756354"/>
          </a:xfrm>
        </p:spPr>
        <p:txBody>
          <a:bodyPr/>
          <a:lstStyle/>
          <a:p>
            <a:r>
              <a:rPr lang="es-ES" dirty="0">
                <a:latin typeface="+mj-lt"/>
              </a:rPr>
              <a:t>Alternativa 1: Mandril </a:t>
            </a:r>
            <a:r>
              <a:rPr lang="es-ES" dirty="0" smtClean="0">
                <a:latin typeface="+mj-lt"/>
              </a:rPr>
              <a:t>porta-brocas</a:t>
            </a:r>
          </a:p>
          <a:p>
            <a:r>
              <a:rPr lang="es-ES" dirty="0" smtClean="0">
                <a:latin typeface="+mj-lt"/>
              </a:rPr>
              <a:t>Alternativa </a:t>
            </a:r>
            <a:r>
              <a:rPr lang="es-ES" dirty="0">
                <a:latin typeface="+mj-lt"/>
              </a:rPr>
              <a:t>2: Sujeción mediante mordaza</a:t>
            </a:r>
            <a:endParaRPr lang="es-EC" dirty="0">
              <a:latin typeface="+mj-lt"/>
            </a:endParaRPr>
          </a:p>
          <a:p>
            <a:r>
              <a:rPr lang="es-ES" dirty="0">
                <a:latin typeface="+mj-lt"/>
              </a:rPr>
              <a:t>Alternativa 3: Por soldadura</a:t>
            </a:r>
            <a:endParaRPr lang="es-EC" dirty="0">
              <a:latin typeface="+mj-lt"/>
            </a:endParaRPr>
          </a:p>
          <a:p>
            <a:pPr marL="0" indent="0">
              <a:buNone/>
            </a:pPr>
            <a:endParaRPr lang="es-EC" dirty="0"/>
          </a:p>
        </p:txBody>
      </p:sp>
    </p:spTree>
    <p:extLst>
      <p:ext uri="{BB962C8B-B14F-4D97-AF65-F5344CB8AC3E}">
        <p14:creationId xmlns:p14="http://schemas.microsoft.com/office/powerpoint/2010/main" xmlns="" val="16847849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p:txBody>
          <a:bodyPr>
            <a:normAutofit/>
          </a:bodyPr>
          <a:lstStyle/>
          <a:p>
            <a:pPr algn="ctr"/>
            <a:r>
              <a:rPr lang="es-ES" sz="3200" b="1" dirty="0" smtClean="0">
                <a:solidFill>
                  <a:schemeClr val="accent4">
                    <a:lumMod val="75000"/>
                  </a:schemeClr>
                </a:solidFill>
              </a:rPr>
              <a:t>MECANISMO DE SUJECIÓN DEL MATERIAL HACER TREFILADO.</a:t>
            </a:r>
            <a:endParaRPr lang="es-EC" sz="3200" dirty="0">
              <a:solidFill>
                <a:schemeClr val="accent4">
                  <a:lumMod val="75000"/>
                </a:schemeClr>
              </a:solidFill>
            </a:endParaRPr>
          </a:p>
        </p:txBody>
      </p:sp>
      <p:pic>
        <p:nvPicPr>
          <p:cNvPr id="4" name="3 Marcador de contenido"/>
          <p:cNvPicPr>
            <a:picLocks noGrp="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2571744"/>
            <a:ext cx="8229600" cy="2327627"/>
          </a:xfrm>
          <a:prstGeom prst="rect">
            <a:avLst/>
          </a:prstGeom>
          <a:noFill/>
          <a:ln>
            <a:noFill/>
          </a:ln>
        </p:spPr>
      </p:pic>
      <p:sp>
        <p:nvSpPr>
          <p:cNvPr id="6" name="Rectangle 1"/>
          <p:cNvSpPr>
            <a:spLocks noChangeArrowheads="1"/>
          </p:cNvSpPr>
          <p:nvPr/>
        </p:nvSpPr>
        <p:spPr bwMode="auto">
          <a:xfrm>
            <a:off x="464941" y="5403992"/>
            <a:ext cx="2106795" cy="7386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mj-lt"/>
                <a:ea typeface="Times New Roman" pitchFamily="18" charset="0"/>
                <a:cs typeface="Arial" pitchFamily="34" charset="0"/>
              </a:rPr>
              <a:t>W.F.: Factor de ponderación</a:t>
            </a:r>
          </a:p>
          <a:p>
            <a:pPr fontAlgn="base">
              <a:spcBef>
                <a:spcPct val="0"/>
              </a:spcBef>
              <a:spcAft>
                <a:spcPct val="0"/>
              </a:spcAft>
            </a:pPr>
            <a:r>
              <a:rPr lang="es-EC" sz="1200" dirty="0" smtClean="0">
                <a:latin typeface="+mj-lt"/>
              </a:rPr>
              <a:t>R.F.: Factor de evaluación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714348" y="836712"/>
            <a:ext cx="8229600" cy="516588"/>
          </a:xfrm>
        </p:spPr>
        <p:txBody>
          <a:bodyPr>
            <a:normAutofit fontScale="90000"/>
          </a:bodyPr>
          <a:lstStyle/>
          <a:p>
            <a:r>
              <a:rPr lang="es-EC" sz="3200" b="1" dirty="0" smtClean="0">
                <a:solidFill>
                  <a:schemeClr val="accent4">
                    <a:lumMod val="75000"/>
                  </a:schemeClr>
                </a:solidFill>
              </a:rPr>
              <a:t> CONCLUSIÓN</a:t>
            </a:r>
            <a:endParaRPr lang="es-EC" sz="3200" b="1" dirty="0">
              <a:solidFill>
                <a:schemeClr val="accent4">
                  <a:lumMod val="75000"/>
                </a:schemeClr>
              </a:solidFill>
            </a:endParaRPr>
          </a:p>
        </p:txBody>
      </p:sp>
      <p:sp>
        <p:nvSpPr>
          <p:cNvPr id="3" name="2 Marcador de contenido"/>
          <p:cNvSpPr>
            <a:spLocks noGrp="1"/>
          </p:cNvSpPr>
          <p:nvPr>
            <p:ph idx="1"/>
          </p:nvPr>
        </p:nvSpPr>
        <p:spPr>
          <a:xfrm>
            <a:off x="457200" y="1484784"/>
            <a:ext cx="8229600" cy="1647064"/>
          </a:xfrm>
        </p:spPr>
        <p:txBody>
          <a:bodyPr/>
          <a:lstStyle/>
          <a:p>
            <a:pPr algn="just">
              <a:buNone/>
            </a:pPr>
            <a:r>
              <a:rPr lang="es-EC" dirty="0" smtClean="0"/>
              <a:t>	</a:t>
            </a:r>
            <a:r>
              <a:rPr lang="es-EC" dirty="0" smtClean="0">
                <a:latin typeface="+mj-lt"/>
              </a:rPr>
              <a:t>Debido al excelente agarre que proporciona la mordaza se selecciona esta alternativa como medio de sujeción del la barra a trefilar.</a:t>
            </a:r>
          </a:p>
          <a:p>
            <a:pPr algn="just">
              <a:buNone/>
            </a:pPr>
            <a:endParaRPr lang="es-EC"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16350" y="2996952"/>
            <a:ext cx="3711298" cy="29732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p:txBody>
          <a:bodyPr>
            <a:normAutofit/>
          </a:bodyPr>
          <a:lstStyle/>
          <a:p>
            <a:pPr algn="ctr"/>
            <a:r>
              <a:rPr lang="es-EC" sz="3200" b="1" dirty="0">
                <a:solidFill>
                  <a:schemeClr val="accent4">
                    <a:lumMod val="75000"/>
                  </a:schemeClr>
                </a:solidFill>
              </a:rPr>
              <a:t>SISTEMA MOTRIZ PARA LA EXTRACCIÓN DEL MATERIAL</a:t>
            </a:r>
            <a:endParaRPr lang="es-EC" sz="3200" dirty="0">
              <a:solidFill>
                <a:schemeClr val="accent4">
                  <a:lumMod val="75000"/>
                </a:schemeClr>
              </a:solidFill>
            </a:endParaRPr>
          </a:p>
        </p:txBody>
      </p:sp>
      <p:sp>
        <p:nvSpPr>
          <p:cNvPr id="3" name="2 Marcador de contenido"/>
          <p:cNvSpPr>
            <a:spLocks noGrp="1"/>
          </p:cNvSpPr>
          <p:nvPr>
            <p:ph idx="1"/>
          </p:nvPr>
        </p:nvSpPr>
        <p:spPr>
          <a:xfrm>
            <a:off x="395536" y="2276872"/>
            <a:ext cx="8229600" cy="2366574"/>
          </a:xfrm>
        </p:spPr>
        <p:txBody>
          <a:bodyPr>
            <a:noAutofit/>
          </a:bodyPr>
          <a:lstStyle/>
          <a:p>
            <a:r>
              <a:rPr lang="es-ES" sz="2400" dirty="0">
                <a:latin typeface="+mj-lt"/>
              </a:rPr>
              <a:t>Alternativa 1: </a:t>
            </a:r>
            <a:r>
              <a:rPr lang="es-ES" sz="2400" dirty="0">
                <a:latin typeface="+mj-lt"/>
                <a:hlinkClick r:id="rId3" action="ppaction://hlinkfile"/>
              </a:rPr>
              <a:t>Sistema motriz, por Winche</a:t>
            </a:r>
            <a:endParaRPr lang="es-EC" sz="2400" dirty="0">
              <a:latin typeface="+mj-lt"/>
            </a:endParaRPr>
          </a:p>
          <a:p>
            <a:r>
              <a:rPr lang="es-ES" sz="2400" dirty="0">
                <a:latin typeface="+mj-lt"/>
              </a:rPr>
              <a:t>Alternativa 2: </a:t>
            </a:r>
            <a:r>
              <a:rPr lang="es-ES" sz="2400" dirty="0">
                <a:latin typeface="+mj-lt"/>
                <a:hlinkClick r:id="rId4" action="ppaction://hlinkfile"/>
              </a:rPr>
              <a:t>Sistema motriz, por Tornillo de potencia </a:t>
            </a:r>
            <a:endParaRPr lang="es-EC" sz="2400" dirty="0">
              <a:latin typeface="+mj-lt"/>
            </a:endParaRPr>
          </a:p>
          <a:p>
            <a:r>
              <a:rPr lang="es-ES" sz="2400" dirty="0">
                <a:latin typeface="+mj-lt"/>
              </a:rPr>
              <a:t>Alternativa 3: Sistema motriz, por Cadena</a:t>
            </a:r>
            <a:endParaRPr lang="es-EC" sz="2400" dirty="0">
              <a:latin typeface="+mj-lt"/>
            </a:endParaRPr>
          </a:p>
          <a:p>
            <a:endParaRPr lang="es-EC" sz="2400" dirty="0" smtClean="0"/>
          </a:p>
          <a:p>
            <a:pPr>
              <a:buNone/>
            </a:pPr>
            <a:endParaRPr lang="es-EC" sz="2400" dirty="0" smtClean="0"/>
          </a:p>
          <a:p>
            <a:endParaRPr lang="es-EC" sz="2400" dirty="0" smtClean="0"/>
          </a:p>
          <a:p>
            <a:pPr>
              <a:buNone/>
            </a:pPr>
            <a:endParaRPr lang="es-EC" sz="2400" dirty="0" smtClean="0"/>
          </a:p>
        </p:txBody>
      </p:sp>
    </p:spTree>
    <p:extLst>
      <p:ext uri="{BB962C8B-B14F-4D97-AF65-F5344CB8AC3E}">
        <p14:creationId xmlns:p14="http://schemas.microsoft.com/office/powerpoint/2010/main" xmlns="" val="27708460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457200" y="571480"/>
            <a:ext cx="8229600" cy="775542"/>
          </a:xfrm>
        </p:spPr>
        <p:txBody>
          <a:bodyPr>
            <a:noAutofit/>
          </a:bodyPr>
          <a:lstStyle/>
          <a:p>
            <a:pPr algn="ctr"/>
            <a:r>
              <a:rPr lang="es-EC" sz="3200" b="1" dirty="0" smtClean="0">
                <a:solidFill>
                  <a:schemeClr val="accent4">
                    <a:lumMod val="75000"/>
                  </a:schemeClr>
                </a:solidFill>
              </a:rPr>
              <a:t>SELECCIÓN SISTEMA MOTRIZ</a:t>
            </a:r>
            <a:endParaRPr lang="es-EC" sz="3200" dirty="0">
              <a:solidFill>
                <a:schemeClr val="accent4">
                  <a:lumMod val="75000"/>
                </a:schemeClr>
              </a:solidFill>
            </a:endParaRPr>
          </a:p>
        </p:txBody>
      </p:sp>
      <p:pic>
        <p:nvPicPr>
          <p:cNvPr id="5" name="4 Imagen"/>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4348" y="1928802"/>
            <a:ext cx="7715304" cy="3071834"/>
          </a:xfrm>
          <a:prstGeom prst="rect">
            <a:avLst/>
          </a:prstGeom>
          <a:noFill/>
          <a:ln>
            <a:noFill/>
          </a:ln>
        </p:spPr>
      </p:pic>
      <p:sp>
        <p:nvSpPr>
          <p:cNvPr id="7" name="Rectangle 1"/>
          <p:cNvSpPr>
            <a:spLocks noChangeArrowheads="1"/>
          </p:cNvSpPr>
          <p:nvPr/>
        </p:nvSpPr>
        <p:spPr bwMode="auto">
          <a:xfrm>
            <a:off x="893569" y="5403992"/>
            <a:ext cx="2106795" cy="7386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mj-lt"/>
                <a:ea typeface="Times New Roman" pitchFamily="18" charset="0"/>
                <a:cs typeface="Arial" pitchFamily="34" charset="0"/>
              </a:rPr>
              <a:t>W.F.: Factor de ponderación</a:t>
            </a:r>
          </a:p>
          <a:p>
            <a:pPr fontAlgn="base">
              <a:spcBef>
                <a:spcPct val="0"/>
              </a:spcBef>
              <a:spcAft>
                <a:spcPct val="0"/>
              </a:spcAft>
            </a:pPr>
            <a:r>
              <a:rPr lang="es-EC" sz="1200" dirty="0" smtClean="0">
                <a:latin typeface="+mj-lt"/>
              </a:rPr>
              <a:t>R.F.: Factor de evaluación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458990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0"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457200" y="908720"/>
            <a:ext cx="8229600" cy="636161"/>
          </a:xfrm>
        </p:spPr>
        <p:txBody>
          <a:bodyPr>
            <a:normAutofit/>
          </a:bodyPr>
          <a:lstStyle/>
          <a:p>
            <a:r>
              <a:rPr lang="es-EC" sz="3200" b="1" dirty="0" smtClean="0">
                <a:solidFill>
                  <a:schemeClr val="accent4">
                    <a:lumMod val="75000"/>
                  </a:schemeClr>
                </a:solidFill>
              </a:rPr>
              <a:t>CONCLUSIÓN</a:t>
            </a:r>
            <a:endParaRPr lang="es-EC" sz="3200" b="1" dirty="0">
              <a:solidFill>
                <a:schemeClr val="accent4">
                  <a:lumMod val="75000"/>
                </a:schemeClr>
              </a:solidFill>
            </a:endParaRPr>
          </a:p>
        </p:txBody>
      </p:sp>
      <p:sp>
        <p:nvSpPr>
          <p:cNvPr id="3" name="2 Marcador de contenido"/>
          <p:cNvSpPr>
            <a:spLocks noGrp="1"/>
          </p:cNvSpPr>
          <p:nvPr>
            <p:ph idx="1"/>
          </p:nvPr>
        </p:nvSpPr>
        <p:spPr>
          <a:xfrm>
            <a:off x="457200" y="1772816"/>
            <a:ext cx="8229600" cy="2069584"/>
          </a:xfrm>
        </p:spPr>
        <p:txBody>
          <a:bodyPr/>
          <a:lstStyle/>
          <a:p>
            <a:pPr algn="just"/>
            <a:r>
              <a:rPr lang="es-EC" dirty="0" smtClean="0">
                <a:latin typeface="+mj-lt"/>
              </a:rPr>
              <a:t>De acuerdo con la tabla de selección el sistema mas conveniente a utilizar es por medio del winche, debido a su buena eficiencia, bajo costo y un montaje </a:t>
            </a:r>
            <a:r>
              <a:rPr lang="es-EC" dirty="0" smtClean="0">
                <a:latin typeface="+mj-lt"/>
              </a:rPr>
              <a:t>y </a:t>
            </a:r>
            <a:r>
              <a:rPr lang="es-EC" dirty="0" smtClean="0">
                <a:latin typeface="+mj-lt"/>
              </a:rPr>
              <a:t>desmontaje ágil y rápido.</a:t>
            </a:r>
            <a:endParaRPr lang="es-EC" dirty="0">
              <a:latin typeface="+mj-lt"/>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46982" y="3573016"/>
            <a:ext cx="3250033" cy="2592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70176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467544" y="778400"/>
            <a:ext cx="8229600" cy="650336"/>
          </a:xfrm>
        </p:spPr>
        <p:txBody>
          <a:bodyPr>
            <a:normAutofit/>
          </a:bodyPr>
          <a:lstStyle/>
          <a:p>
            <a:pPr algn="ctr"/>
            <a:r>
              <a:rPr lang="es-EC" sz="3200" b="1" dirty="0" smtClean="0">
                <a:solidFill>
                  <a:schemeClr val="accent4">
                    <a:lumMod val="75000"/>
                  </a:schemeClr>
                </a:solidFill>
              </a:rPr>
              <a:t>OBJETIVO GENERAL</a:t>
            </a:r>
            <a:endParaRPr lang="es-EC" sz="3200" b="1" dirty="0">
              <a:solidFill>
                <a:schemeClr val="accent4">
                  <a:lumMod val="75000"/>
                </a:schemeClr>
              </a:solidFill>
            </a:endParaRPr>
          </a:p>
        </p:txBody>
      </p:sp>
      <p:sp>
        <p:nvSpPr>
          <p:cNvPr id="3" name="2 Marcador de contenido"/>
          <p:cNvSpPr>
            <a:spLocks noGrp="1"/>
          </p:cNvSpPr>
          <p:nvPr>
            <p:ph idx="1"/>
          </p:nvPr>
        </p:nvSpPr>
        <p:spPr>
          <a:xfrm>
            <a:off x="457200" y="1935480"/>
            <a:ext cx="8229600" cy="3422346"/>
          </a:xfrm>
        </p:spPr>
        <p:txBody>
          <a:bodyPr>
            <a:normAutofit/>
          </a:bodyPr>
          <a:lstStyle/>
          <a:p>
            <a:pPr marL="0" lvl="0" indent="0" algn="just">
              <a:buNone/>
            </a:pPr>
            <a:r>
              <a:rPr lang="es-ES" sz="2800" dirty="0" smtClean="0">
                <a:latin typeface="+mj-lt"/>
              </a:rPr>
              <a:t>Diseñar y Construir una trefiladora didáctica de materiales no ferrosos,  para ser implementado  en el  laboratorio de Procesos de Manufactura, y de este modo poder  experimentar y observar el proceso de trefilado.</a:t>
            </a:r>
            <a:endParaRPr lang="es-EC" sz="2800" dirty="0" smtClean="0">
              <a:latin typeface="+mj-lt"/>
            </a:endParaRPr>
          </a:p>
          <a:p>
            <a:pPr marL="0" indent="0" algn="just">
              <a:buNone/>
            </a:pPr>
            <a:endParaRPr lang="es-EC" sz="3200" dirty="0"/>
          </a:p>
        </p:txBody>
      </p:sp>
    </p:spTree>
    <p:extLst>
      <p:ext uri="{BB962C8B-B14F-4D97-AF65-F5344CB8AC3E}">
        <p14:creationId xmlns:p14="http://schemas.microsoft.com/office/powerpoint/2010/main" xmlns="" val="35931589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395536" y="714356"/>
            <a:ext cx="8229600" cy="1412792"/>
          </a:xfrm>
        </p:spPr>
        <p:txBody>
          <a:bodyPr>
            <a:noAutofit/>
          </a:bodyPr>
          <a:lstStyle/>
          <a:p>
            <a:pPr lvl="1" algn="just" rtl="0">
              <a:spcBef>
                <a:spcPct val="0"/>
              </a:spcBef>
            </a:pPr>
            <a:r>
              <a:rPr lang="es-ES" sz="2800" b="1" dirty="0" smtClean="0">
                <a:solidFill>
                  <a:schemeClr val="accent4">
                    <a:lumMod val="75000"/>
                  </a:schemeClr>
                </a:solidFill>
                <a:latin typeface="+mj-lt"/>
              </a:rPr>
              <a:t>MATERIAL </a:t>
            </a:r>
            <a:r>
              <a:rPr lang="es-ES" sz="2800" b="1" dirty="0">
                <a:solidFill>
                  <a:schemeClr val="accent4">
                    <a:lumMod val="75000"/>
                  </a:schemeClr>
                </a:solidFill>
                <a:latin typeface="+mj-lt"/>
              </a:rPr>
              <a:t>PARA LA CONSTRUCCIÓN DE LA MESA Y DEMÁS PARTES QUE CONFORMAN EL EQUIPO DE TREFILADO</a:t>
            </a:r>
            <a:r>
              <a:rPr lang="es-ES" sz="2800" b="1" dirty="0" smtClean="0">
                <a:solidFill>
                  <a:schemeClr val="accent4">
                    <a:lumMod val="75000"/>
                  </a:schemeClr>
                </a:solidFill>
                <a:latin typeface="+mj-lt"/>
              </a:rPr>
              <a:t>.</a:t>
            </a:r>
            <a:endParaRPr lang="es-EC" sz="2800" dirty="0">
              <a:solidFill>
                <a:schemeClr val="accent4">
                  <a:lumMod val="75000"/>
                </a:schemeClr>
              </a:solidFill>
              <a:latin typeface="+mj-lt"/>
            </a:endParaRPr>
          </a:p>
        </p:txBody>
      </p:sp>
      <p:sp>
        <p:nvSpPr>
          <p:cNvPr id="3" name="2 Marcador de contenido"/>
          <p:cNvSpPr>
            <a:spLocks noGrp="1"/>
          </p:cNvSpPr>
          <p:nvPr>
            <p:ph idx="1"/>
          </p:nvPr>
        </p:nvSpPr>
        <p:spPr>
          <a:xfrm>
            <a:off x="467544" y="2500306"/>
            <a:ext cx="8075240" cy="2476871"/>
          </a:xfrm>
        </p:spPr>
        <p:txBody>
          <a:bodyPr/>
          <a:lstStyle/>
          <a:p>
            <a:pPr lvl="0"/>
            <a:r>
              <a:rPr lang="es-ES" dirty="0">
                <a:latin typeface="+mj-lt"/>
              </a:rPr>
              <a:t>Acero ASTM A 36</a:t>
            </a:r>
            <a:endParaRPr lang="es-EC" dirty="0">
              <a:latin typeface="+mj-lt"/>
            </a:endParaRPr>
          </a:p>
          <a:p>
            <a:pPr lvl="0"/>
            <a:r>
              <a:rPr lang="es-ES" dirty="0">
                <a:latin typeface="+mj-lt"/>
              </a:rPr>
              <a:t>Acero ASTM A 500 C</a:t>
            </a:r>
            <a:endParaRPr lang="es-EC" dirty="0">
              <a:latin typeface="+mj-lt"/>
            </a:endParaRPr>
          </a:p>
          <a:p>
            <a:pPr lvl="0"/>
            <a:r>
              <a:rPr lang="es-ES" dirty="0">
                <a:latin typeface="+mj-lt"/>
              </a:rPr>
              <a:t>AISI </a:t>
            </a:r>
            <a:r>
              <a:rPr lang="es-ES" dirty="0" smtClean="0">
                <a:latin typeface="+mj-lt"/>
              </a:rPr>
              <a:t>1018 CD</a:t>
            </a:r>
            <a:endParaRPr lang="es-EC" dirty="0">
              <a:latin typeface="+mj-lt"/>
            </a:endParaRPr>
          </a:p>
          <a:p>
            <a:pPr lvl="0"/>
            <a:r>
              <a:rPr lang="es-ES" dirty="0">
                <a:latin typeface="+mj-lt"/>
              </a:rPr>
              <a:t>AISI </a:t>
            </a:r>
            <a:r>
              <a:rPr lang="es-ES" dirty="0" smtClean="0">
                <a:latin typeface="+mj-lt"/>
              </a:rPr>
              <a:t>1045 HR</a:t>
            </a:r>
            <a:endParaRPr lang="es-EC" dirty="0">
              <a:latin typeface="+mj-lt"/>
            </a:endParaRPr>
          </a:p>
          <a:p>
            <a:endParaRPr lang="es-EC" dirty="0"/>
          </a:p>
        </p:txBody>
      </p:sp>
    </p:spTree>
    <p:extLst>
      <p:ext uri="{BB962C8B-B14F-4D97-AF65-F5344CB8AC3E}">
        <p14:creationId xmlns:p14="http://schemas.microsoft.com/office/powerpoint/2010/main" xmlns="" val="17726812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457200" y="653194"/>
            <a:ext cx="8229600" cy="775542"/>
          </a:xfrm>
        </p:spPr>
        <p:txBody>
          <a:bodyPr>
            <a:normAutofit/>
          </a:bodyPr>
          <a:lstStyle/>
          <a:p>
            <a:pPr algn="ctr"/>
            <a:r>
              <a:rPr lang="es-EC" sz="3200" b="1" dirty="0" smtClean="0">
                <a:solidFill>
                  <a:schemeClr val="accent4">
                    <a:lumMod val="75000"/>
                  </a:schemeClr>
                </a:solidFill>
              </a:rPr>
              <a:t>PROPIEDADES MATERIALES A UTILIZAR</a:t>
            </a:r>
            <a:endParaRPr lang="es-EC" sz="3200" b="1" dirty="0">
              <a:solidFill>
                <a:schemeClr val="accent4">
                  <a:lumMod val="75000"/>
                </a:schemeClr>
              </a:solidFill>
            </a:endParaRPr>
          </a:p>
        </p:txBody>
      </p:sp>
      <p:pic>
        <p:nvPicPr>
          <p:cNvPr id="5" name="4 Imagen"/>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2296822"/>
            <a:ext cx="8321578" cy="2500330"/>
          </a:xfrm>
          <a:prstGeom prst="rect">
            <a:avLst/>
          </a:prstGeom>
          <a:noFill/>
          <a:ln>
            <a:noFill/>
          </a:ln>
        </p:spPr>
      </p:pic>
    </p:spTree>
    <p:extLst>
      <p:ext uri="{BB962C8B-B14F-4D97-AF65-F5344CB8AC3E}">
        <p14:creationId xmlns:p14="http://schemas.microsoft.com/office/powerpoint/2010/main" xmlns="" val="1132104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467544" y="785794"/>
            <a:ext cx="8229600" cy="1913998"/>
          </a:xfrm>
        </p:spPr>
        <p:txBody>
          <a:bodyPr>
            <a:noAutofit/>
          </a:bodyPr>
          <a:lstStyle/>
          <a:p>
            <a:pPr lvl="1" algn="just" rtl="0">
              <a:spcBef>
                <a:spcPct val="0"/>
              </a:spcBef>
            </a:pPr>
            <a:r>
              <a:rPr lang="es-ES" sz="2800" b="1" dirty="0">
                <a:solidFill>
                  <a:schemeClr val="accent4">
                    <a:lumMod val="75000"/>
                  </a:schemeClr>
                </a:solidFill>
                <a:latin typeface="+mj-lt"/>
              </a:rPr>
              <a:t>ELECTRODO A USARSE EN LA  CONSTRUCCIÓN DE LA MESA Y DEMÁS PARTES QUE CONFORMAN EL EQUIPO DE TREFILADO</a:t>
            </a:r>
            <a:r>
              <a:rPr lang="es-ES" sz="2800" b="1" dirty="0" smtClean="0">
                <a:solidFill>
                  <a:schemeClr val="accent4">
                    <a:lumMod val="75000"/>
                  </a:schemeClr>
                </a:solidFill>
                <a:latin typeface="+mj-lt"/>
              </a:rPr>
              <a:t>.</a:t>
            </a:r>
            <a:endParaRPr lang="es-EC" sz="2800" dirty="0">
              <a:solidFill>
                <a:schemeClr val="accent4">
                  <a:lumMod val="75000"/>
                </a:schemeClr>
              </a:solidFill>
              <a:latin typeface="+mj-lt"/>
            </a:endParaRPr>
          </a:p>
        </p:txBody>
      </p:sp>
      <p:sp>
        <p:nvSpPr>
          <p:cNvPr id="3" name="2 Marcador de contenido"/>
          <p:cNvSpPr>
            <a:spLocks noGrp="1"/>
          </p:cNvSpPr>
          <p:nvPr>
            <p:ph idx="1"/>
          </p:nvPr>
        </p:nvSpPr>
        <p:spPr>
          <a:xfrm>
            <a:off x="467544" y="3174116"/>
            <a:ext cx="8229600" cy="1540768"/>
          </a:xfrm>
        </p:spPr>
        <p:txBody>
          <a:bodyPr/>
          <a:lstStyle/>
          <a:p>
            <a:r>
              <a:rPr lang="es-EC" dirty="0" smtClean="0">
                <a:latin typeface="+mj-lt"/>
              </a:rPr>
              <a:t>Electrodo E7018</a:t>
            </a:r>
          </a:p>
          <a:p>
            <a:r>
              <a:rPr lang="es-EC" dirty="0" smtClean="0">
                <a:latin typeface="+mj-lt"/>
              </a:rPr>
              <a:t>Electrodo E6011</a:t>
            </a:r>
            <a:endParaRPr lang="es-EC" dirty="0">
              <a:latin typeface="+mj-lt"/>
            </a:endParaRPr>
          </a:p>
        </p:txBody>
      </p:sp>
    </p:spTree>
    <p:extLst>
      <p:ext uri="{BB962C8B-B14F-4D97-AF65-F5344CB8AC3E}">
        <p14:creationId xmlns:p14="http://schemas.microsoft.com/office/powerpoint/2010/main" xmlns="" val="5683380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457200" y="714356"/>
            <a:ext cx="8229600" cy="775542"/>
          </a:xfrm>
        </p:spPr>
        <p:txBody>
          <a:bodyPr>
            <a:normAutofit/>
          </a:bodyPr>
          <a:lstStyle/>
          <a:p>
            <a:pPr algn="ctr"/>
            <a:r>
              <a:rPr lang="es-EC" sz="3200" b="1" dirty="0" smtClean="0">
                <a:solidFill>
                  <a:schemeClr val="accent4">
                    <a:lumMod val="75000"/>
                  </a:schemeClr>
                </a:solidFill>
              </a:rPr>
              <a:t>PROPIEDADES ELECTRODOS</a:t>
            </a:r>
            <a:endParaRPr lang="es-EC" sz="3200" b="1" dirty="0">
              <a:solidFill>
                <a:schemeClr val="accent4">
                  <a:lumMod val="75000"/>
                </a:schemeClr>
              </a:solidFill>
            </a:endParaRPr>
          </a:p>
        </p:txBody>
      </p:sp>
      <p:pic>
        <p:nvPicPr>
          <p:cNvPr id="5" name="4 Imagen"/>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2085974"/>
            <a:ext cx="7848872" cy="2999210"/>
          </a:xfrm>
          <a:prstGeom prst="rect">
            <a:avLst/>
          </a:prstGeom>
          <a:noFill/>
          <a:ln>
            <a:noFill/>
          </a:ln>
        </p:spPr>
      </p:pic>
    </p:spTree>
    <p:extLst>
      <p:ext uri="{BB962C8B-B14F-4D97-AF65-F5344CB8AC3E}">
        <p14:creationId xmlns:p14="http://schemas.microsoft.com/office/powerpoint/2010/main" xmlns="" val="18949276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467544" y="1000108"/>
            <a:ext cx="8229600" cy="835588"/>
          </a:xfrm>
        </p:spPr>
        <p:txBody>
          <a:bodyPr>
            <a:normAutofit/>
          </a:bodyPr>
          <a:lstStyle/>
          <a:p>
            <a:pPr algn="ctr"/>
            <a:r>
              <a:rPr lang="es-EC" sz="3200" b="1" dirty="0" smtClean="0">
                <a:solidFill>
                  <a:schemeClr val="accent4">
                    <a:lumMod val="75000"/>
                  </a:schemeClr>
                </a:solidFill>
              </a:rPr>
              <a:t>DISEÑO DEL EQUIPO DE TREFILADO</a:t>
            </a:r>
            <a:endParaRPr lang="es-EC" sz="3200" b="1" dirty="0">
              <a:solidFill>
                <a:schemeClr val="accent4">
                  <a:lumMod val="75000"/>
                </a:schemeClr>
              </a:solidFill>
            </a:endParaRPr>
          </a:p>
        </p:txBody>
      </p:sp>
      <p:sp>
        <p:nvSpPr>
          <p:cNvPr id="3" name="2 Marcador de contenido"/>
          <p:cNvSpPr>
            <a:spLocks noGrp="1"/>
          </p:cNvSpPr>
          <p:nvPr>
            <p:ph idx="1"/>
          </p:nvPr>
        </p:nvSpPr>
        <p:spPr>
          <a:xfrm>
            <a:off x="457200" y="2348881"/>
            <a:ext cx="8229600" cy="2794632"/>
          </a:xfrm>
        </p:spPr>
        <p:txBody>
          <a:bodyPr>
            <a:normAutofit/>
          </a:bodyPr>
          <a:lstStyle/>
          <a:p>
            <a:pPr marL="0" indent="0" algn="just">
              <a:buNone/>
            </a:pPr>
            <a:r>
              <a:rPr lang="es-EC" dirty="0">
                <a:latin typeface="+mj-lt"/>
              </a:rPr>
              <a:t>A partir de esta sección  los factores de seguridad van </a:t>
            </a:r>
            <a:r>
              <a:rPr lang="es-EC">
                <a:latin typeface="+mj-lt"/>
              </a:rPr>
              <a:t>a </a:t>
            </a:r>
            <a:r>
              <a:rPr lang="es-EC" smtClean="0">
                <a:latin typeface="+mj-lt"/>
              </a:rPr>
              <a:t>ser: </a:t>
            </a:r>
            <a:r>
              <a:rPr lang="es-EC" dirty="0" smtClean="0">
                <a:latin typeface="+mj-lt"/>
              </a:rPr>
              <a:t>&gt;</a:t>
            </a:r>
            <a:r>
              <a:rPr lang="es-EC" smtClean="0">
                <a:latin typeface="+mj-lt"/>
              </a:rPr>
              <a:t>1.5 tomando </a:t>
            </a:r>
            <a:r>
              <a:rPr lang="es-EC" dirty="0">
                <a:latin typeface="+mj-lt"/>
              </a:rPr>
              <a:t>en cuenta que el factor de seguridad es solo una guía para tener un punto de partida en el diseño y obviamente queda sujeto al juicio del diseñador, en la </a:t>
            </a:r>
            <a:r>
              <a:rPr lang="es-EC" dirty="0">
                <a:latin typeface="+mj-lt"/>
                <a:hlinkClick r:id="rId3" action="ppaction://hlinkfile"/>
              </a:rPr>
              <a:t>Tabla 5.8</a:t>
            </a:r>
            <a:r>
              <a:rPr lang="es-EC" dirty="0">
                <a:latin typeface="+mj-lt"/>
              </a:rPr>
              <a:t>, se presenta algunos criterios de factores de seguridad</a:t>
            </a:r>
            <a:r>
              <a:rPr lang="es-EC" dirty="0" smtClean="0">
                <a:latin typeface="+mj-lt"/>
              </a:rPr>
              <a:t>.</a:t>
            </a:r>
            <a:endParaRPr lang="es-EC" dirty="0">
              <a:latin typeface="+mj-lt"/>
            </a:endParaRPr>
          </a:p>
        </p:txBody>
      </p:sp>
    </p:spTree>
    <p:extLst>
      <p:ext uri="{BB962C8B-B14F-4D97-AF65-F5344CB8AC3E}">
        <p14:creationId xmlns:p14="http://schemas.microsoft.com/office/powerpoint/2010/main" xmlns="" val="13855238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457200" y="785794"/>
            <a:ext cx="8229600" cy="632666"/>
          </a:xfrm>
        </p:spPr>
        <p:txBody>
          <a:bodyPr>
            <a:normAutofit/>
          </a:bodyPr>
          <a:lstStyle/>
          <a:p>
            <a:pPr algn="ctr"/>
            <a:r>
              <a:rPr lang="es-EC" sz="3200" b="1" dirty="0" smtClean="0">
                <a:solidFill>
                  <a:schemeClr val="accent4">
                    <a:lumMod val="75000"/>
                  </a:schemeClr>
                </a:solidFill>
              </a:rPr>
              <a:t>DISEÑO DEL EQUIPO DE TREFILADO</a:t>
            </a:r>
            <a:endParaRPr lang="es-EC" sz="3200" b="1" dirty="0">
              <a:solidFill>
                <a:schemeClr val="accent4">
                  <a:lumMod val="75000"/>
                </a:schemeClr>
              </a:solidFill>
            </a:endParaRPr>
          </a:p>
        </p:txBody>
      </p:sp>
      <p:sp>
        <p:nvSpPr>
          <p:cNvPr id="3" name="2 Marcador de contenido"/>
          <p:cNvSpPr>
            <a:spLocks noGrp="1"/>
          </p:cNvSpPr>
          <p:nvPr>
            <p:ph idx="1"/>
          </p:nvPr>
        </p:nvSpPr>
        <p:spPr>
          <a:xfrm>
            <a:off x="457200" y="1785926"/>
            <a:ext cx="3757610" cy="4389120"/>
          </a:xfrm>
        </p:spPr>
        <p:txBody>
          <a:bodyPr>
            <a:normAutofit lnSpcReduction="10000"/>
          </a:bodyPr>
          <a:lstStyle/>
          <a:p>
            <a:r>
              <a:rPr lang="es-EC" b="1" dirty="0" smtClean="0">
                <a:latin typeface="+mj-lt"/>
              </a:rPr>
              <a:t>DISEÑO HILERA DE TREFILADO</a:t>
            </a:r>
          </a:p>
          <a:p>
            <a:pPr algn="just">
              <a:buNone/>
            </a:pPr>
            <a:r>
              <a:rPr lang="es-ES" dirty="0" smtClean="0">
                <a:latin typeface="+mj-lt"/>
              </a:rPr>
              <a:t>	Siendo el dado la herramienta de trabajo en el proceso de trefilado, es importante tomar en cuenta los diferentes parámetros en el diseño para su mejor aprovechamiento</a:t>
            </a:r>
            <a:endParaRPr lang="es-EC" dirty="0" smtClean="0">
              <a:latin typeface="+mj-lt"/>
            </a:endParaRPr>
          </a:p>
          <a:p>
            <a:endParaRPr lang="es-EC" dirty="0"/>
          </a:p>
        </p:txBody>
      </p:sp>
      <p:pic>
        <p:nvPicPr>
          <p:cNvPr id="4" name="3 Imagen"/>
          <p:cNvPicPr/>
          <p:nvPr/>
        </p:nvPicPr>
        <p:blipFill>
          <a:blip r:embed="rId3" cstate="print">
            <a:extLst>
              <a:ext uri="{28A0092B-C50C-407E-A947-70E740481C1C}">
                <a14:useLocalDpi xmlns:a14="http://schemas.microsoft.com/office/drawing/2010/main" xmlns="" val="0"/>
              </a:ext>
            </a:extLst>
          </a:blip>
          <a:srcRect l="21829" t="20294" r="13345" b="10843"/>
          <a:stretch>
            <a:fillRect/>
          </a:stretch>
        </p:blipFill>
        <p:spPr bwMode="auto">
          <a:xfrm>
            <a:off x="4643438" y="2428868"/>
            <a:ext cx="3929090" cy="2786082"/>
          </a:xfrm>
          <a:prstGeom prst="rect">
            <a:avLst/>
          </a:prstGeom>
          <a:noFill/>
          <a:ln>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p:txBody>
          <a:bodyPr>
            <a:noAutofit/>
          </a:bodyPr>
          <a:lstStyle/>
          <a:p>
            <a:pPr algn="ctr"/>
            <a:r>
              <a:rPr lang="es-EC" sz="3200" b="1" dirty="0" smtClean="0">
                <a:solidFill>
                  <a:schemeClr val="accent4">
                    <a:lumMod val="75000"/>
                  </a:schemeClr>
                </a:solidFill>
              </a:rPr>
              <a:t>SELECCIÓN DE LOS PARÁMETROS DEL DADO</a:t>
            </a:r>
            <a:endParaRPr lang="es-EC" sz="3200" b="1" dirty="0">
              <a:solidFill>
                <a:schemeClr val="accent4">
                  <a:lumMod val="75000"/>
                </a:schemeClr>
              </a:solidFill>
            </a:endParaRPr>
          </a:p>
        </p:txBody>
      </p:sp>
      <p:pic>
        <p:nvPicPr>
          <p:cNvPr id="2050" name="Picture 2"/>
          <p:cNvPicPr>
            <a:picLocks noChangeAspect="1" noChangeArrowheads="1"/>
          </p:cNvPicPr>
          <p:nvPr/>
        </p:nvPicPr>
        <p:blipFill>
          <a:blip r:embed="rId3" cstate="print"/>
          <a:srcRect/>
          <a:stretch>
            <a:fillRect/>
          </a:stretch>
        </p:blipFill>
        <p:spPr bwMode="auto">
          <a:xfrm>
            <a:off x="1938348" y="2001885"/>
            <a:ext cx="6562742" cy="38559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p:txBody>
          <a:bodyPr>
            <a:noAutofit/>
          </a:bodyPr>
          <a:lstStyle/>
          <a:p>
            <a:pPr algn="ctr"/>
            <a:r>
              <a:rPr lang="es-EC" sz="3200" b="1" dirty="0" smtClean="0">
                <a:solidFill>
                  <a:schemeClr val="accent4">
                    <a:lumMod val="75000"/>
                  </a:schemeClr>
                </a:solidFill>
              </a:rPr>
              <a:t>DIMENSIONAMIENTO DEL NÚCLEO Y ENCAJADURA</a:t>
            </a:r>
            <a:endParaRPr lang="es-EC" sz="3200" b="1" dirty="0">
              <a:solidFill>
                <a:schemeClr val="accent4">
                  <a:lumMod val="75000"/>
                </a:schemeClr>
              </a:solidFill>
            </a:endParaRPr>
          </a:p>
        </p:txBody>
      </p:sp>
      <p:sp>
        <p:nvSpPr>
          <p:cNvPr id="3" name="2 Marcador de contenido"/>
          <p:cNvSpPr>
            <a:spLocks noGrp="1"/>
          </p:cNvSpPr>
          <p:nvPr>
            <p:ph idx="1"/>
          </p:nvPr>
        </p:nvSpPr>
        <p:spPr>
          <a:xfrm>
            <a:off x="428596" y="2468880"/>
            <a:ext cx="5143536" cy="2817508"/>
          </a:xfrm>
        </p:spPr>
        <p:txBody>
          <a:bodyPr numCol="1"/>
          <a:lstStyle/>
          <a:p>
            <a:pPr algn="just">
              <a:buNone/>
            </a:pPr>
            <a:r>
              <a:rPr lang="es-EC" dirty="0" smtClean="0">
                <a:latin typeface="+mj-lt"/>
              </a:rPr>
              <a:t>Para  escoger  los   parámetros </a:t>
            </a:r>
          </a:p>
          <a:p>
            <a:pPr algn="just">
              <a:buNone/>
            </a:pPr>
            <a:r>
              <a:rPr lang="es-EC" dirty="0" smtClean="0">
                <a:latin typeface="+mj-lt"/>
              </a:rPr>
              <a:t>de  la  geometría  del   dado  se </a:t>
            </a:r>
          </a:p>
          <a:p>
            <a:pPr algn="just">
              <a:buNone/>
            </a:pPr>
            <a:r>
              <a:rPr lang="es-EC" dirty="0" smtClean="0">
                <a:latin typeface="+mj-lt"/>
              </a:rPr>
              <a:t>necesita   el   diámetro   a    ser </a:t>
            </a:r>
          </a:p>
          <a:p>
            <a:pPr algn="just">
              <a:buNone/>
            </a:pPr>
            <a:r>
              <a:rPr lang="es-EC" dirty="0" smtClean="0">
                <a:latin typeface="+mj-lt"/>
              </a:rPr>
              <a:t>trefilado y con esto ingresamos </a:t>
            </a:r>
          </a:p>
          <a:p>
            <a:pPr algn="just">
              <a:buNone/>
            </a:pPr>
            <a:r>
              <a:rPr lang="es-EC" dirty="0" smtClean="0">
                <a:latin typeface="+mj-lt"/>
              </a:rPr>
              <a:t>a la siguiente tabla.</a:t>
            </a:r>
          </a:p>
        </p:txBody>
      </p:sp>
      <p:pic>
        <p:nvPicPr>
          <p:cNvPr id="5" name="4 Imagen"/>
          <p:cNvPicPr/>
          <p:nvPr/>
        </p:nvPicPr>
        <p:blipFill>
          <a:blip r:embed="rId3" cstate="print"/>
          <a:srcRect l="35283" t="24317" r="34960" b="9563"/>
          <a:stretch>
            <a:fillRect/>
          </a:stretch>
        </p:blipFill>
        <p:spPr bwMode="auto">
          <a:xfrm>
            <a:off x="5214942" y="2071678"/>
            <a:ext cx="3357586" cy="37862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p:txBody>
          <a:bodyPr>
            <a:normAutofit/>
          </a:bodyPr>
          <a:lstStyle/>
          <a:p>
            <a:pPr algn="ctr"/>
            <a:r>
              <a:rPr lang="es-EC" sz="3200" b="1" dirty="0" smtClean="0">
                <a:solidFill>
                  <a:schemeClr val="accent4">
                    <a:lumMod val="75000"/>
                  </a:schemeClr>
                </a:solidFill>
              </a:rPr>
              <a:t>DIMENSIONAMIENTO DEL NÚCLEO Y ENCAJADURA</a:t>
            </a:r>
            <a:endParaRPr lang="es-EC" sz="3200" b="1" dirty="0">
              <a:solidFill>
                <a:schemeClr val="accent4">
                  <a:lumMod val="75000"/>
                </a:schemeClr>
              </a:solidFill>
            </a:endParaRPr>
          </a:p>
        </p:txBody>
      </p:sp>
      <p:sp>
        <p:nvSpPr>
          <p:cNvPr id="3" name="2 Marcador de contenido"/>
          <p:cNvSpPr>
            <a:spLocks noGrp="1"/>
          </p:cNvSpPr>
          <p:nvPr>
            <p:ph idx="1"/>
          </p:nvPr>
        </p:nvSpPr>
        <p:spPr>
          <a:xfrm>
            <a:off x="428596" y="2500306"/>
            <a:ext cx="8229600" cy="2422214"/>
          </a:xfrm>
        </p:spPr>
        <p:txBody>
          <a:bodyPr>
            <a:normAutofit/>
          </a:bodyPr>
          <a:lstStyle/>
          <a:p>
            <a:r>
              <a:rPr lang="es-EC" b="1" dirty="0" smtClean="0">
                <a:latin typeface="+mj-lt"/>
              </a:rPr>
              <a:t>Diámetro del núcleo (a):</a:t>
            </a:r>
            <a:r>
              <a:rPr lang="es-EC" dirty="0" smtClean="0">
                <a:latin typeface="+mj-lt"/>
              </a:rPr>
              <a:t> 30 mm</a:t>
            </a:r>
          </a:p>
          <a:p>
            <a:r>
              <a:rPr lang="es-EC" b="1" dirty="0" smtClean="0">
                <a:latin typeface="+mj-lt"/>
              </a:rPr>
              <a:t>Altura del núcleo (b): </a:t>
            </a:r>
            <a:r>
              <a:rPr lang="es-EC" dirty="0" smtClean="0">
                <a:latin typeface="+mj-lt"/>
              </a:rPr>
              <a:t>24 mm</a:t>
            </a:r>
          </a:p>
          <a:p>
            <a:r>
              <a:rPr lang="es-EC" b="1" dirty="0" smtClean="0">
                <a:latin typeface="+mj-lt"/>
              </a:rPr>
              <a:t>Diámetro de la encajadura (D): </a:t>
            </a:r>
            <a:r>
              <a:rPr lang="es-EC" dirty="0" smtClean="0">
                <a:latin typeface="+mj-lt"/>
              </a:rPr>
              <a:t>75 mm</a:t>
            </a:r>
          </a:p>
          <a:p>
            <a:r>
              <a:rPr lang="es-EC" b="1" dirty="0" smtClean="0">
                <a:latin typeface="+mj-lt"/>
              </a:rPr>
              <a:t>Altura de la encajadura (H): </a:t>
            </a:r>
            <a:r>
              <a:rPr lang="es-EC" dirty="0" smtClean="0">
                <a:latin typeface="+mj-lt"/>
              </a:rPr>
              <a:t>40 mm</a:t>
            </a:r>
          </a:p>
          <a:p>
            <a:endParaRPr lang="es-EC"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p:txBody>
          <a:bodyPr>
            <a:noAutofit/>
          </a:bodyPr>
          <a:lstStyle/>
          <a:p>
            <a:pPr algn="ctr"/>
            <a:r>
              <a:rPr lang="es-EC" sz="3200" b="1" dirty="0" smtClean="0">
                <a:solidFill>
                  <a:schemeClr val="accent4">
                    <a:lumMod val="75000"/>
                  </a:schemeClr>
                </a:solidFill>
              </a:rPr>
              <a:t>PARÁMETROS DE LA GEOMETRÍA DEL NÚCLEO</a:t>
            </a:r>
            <a:endParaRPr lang="es-EC" sz="3200" b="1" dirty="0">
              <a:solidFill>
                <a:schemeClr val="accent4">
                  <a:lumMod val="75000"/>
                </a:schemeClr>
              </a:solidFill>
            </a:endParaRPr>
          </a:p>
        </p:txBody>
      </p:sp>
      <p:sp>
        <p:nvSpPr>
          <p:cNvPr id="3" name="2 Marcador de contenido"/>
          <p:cNvSpPr>
            <a:spLocks noGrp="1"/>
          </p:cNvSpPr>
          <p:nvPr>
            <p:ph idx="1"/>
          </p:nvPr>
        </p:nvSpPr>
        <p:spPr/>
        <p:txBody>
          <a:bodyPr>
            <a:normAutofit/>
          </a:bodyPr>
          <a:lstStyle/>
          <a:p>
            <a:pPr algn="just">
              <a:buNone/>
            </a:pPr>
            <a:r>
              <a:rPr lang="es-ES" sz="2000" dirty="0" smtClean="0">
                <a:latin typeface="+mj-lt"/>
              </a:rPr>
              <a:t>	El primer parámetro a elegir es </a:t>
            </a:r>
            <a:r>
              <a:rPr lang="es-ES" sz="2000" dirty="0" smtClean="0">
                <a:latin typeface="+mj-lt"/>
                <a:hlinkClick r:id="rId3" action="ppaction://hlinkfile"/>
              </a:rPr>
              <a:t>2α</a:t>
            </a:r>
            <a:r>
              <a:rPr lang="es-ES" sz="2000" dirty="0" smtClean="0">
                <a:latin typeface="+mj-lt"/>
              </a:rPr>
              <a:t>, este ángulo se debe elegir  en función de la deformación ideal del material</a:t>
            </a:r>
          </a:p>
          <a:p>
            <a:pPr algn="just">
              <a:buNone/>
            </a:pPr>
            <a:endParaRPr lang="es-EC" sz="2000" dirty="0" smtClean="0">
              <a:latin typeface="+mj-lt"/>
            </a:endParaRPr>
          </a:p>
          <a:p>
            <a:pPr lvl="0" algn="just"/>
            <a:r>
              <a:rPr lang="es-ES" sz="2000" b="1" dirty="0" smtClean="0">
                <a:latin typeface="+mj-lt"/>
              </a:rPr>
              <a:t>2α° para el Aluminio: </a:t>
            </a:r>
            <a:r>
              <a:rPr lang="es-ES" sz="2000" dirty="0" smtClean="0">
                <a:latin typeface="+mj-lt"/>
              </a:rPr>
              <a:t>24°</a:t>
            </a:r>
            <a:r>
              <a:rPr lang="es-ES" sz="2000" b="1" dirty="0" smtClean="0">
                <a:latin typeface="+mj-lt"/>
              </a:rPr>
              <a:t> </a:t>
            </a:r>
            <a:endParaRPr lang="es-EC" sz="2000" dirty="0" smtClean="0">
              <a:latin typeface="+mj-lt"/>
            </a:endParaRPr>
          </a:p>
          <a:p>
            <a:pPr lvl="0" algn="just"/>
            <a:r>
              <a:rPr lang="es-ES" sz="2000" b="1" dirty="0" smtClean="0">
                <a:latin typeface="+mj-lt"/>
              </a:rPr>
              <a:t>2α° para el Cobre: </a:t>
            </a:r>
            <a:r>
              <a:rPr lang="es-ES" sz="2000" dirty="0" smtClean="0">
                <a:latin typeface="+mj-lt"/>
              </a:rPr>
              <a:t>22°</a:t>
            </a:r>
          </a:p>
          <a:p>
            <a:pPr lvl="0" algn="just"/>
            <a:r>
              <a:rPr lang="es-ES" sz="2000" b="1" dirty="0" smtClean="0">
                <a:latin typeface="+mj-lt"/>
              </a:rPr>
              <a:t>Ángulo de entrada: </a:t>
            </a:r>
            <a:r>
              <a:rPr lang="es-ES" sz="2000" dirty="0" smtClean="0">
                <a:latin typeface="+mj-lt"/>
              </a:rPr>
              <a:t>60°</a:t>
            </a:r>
          </a:p>
          <a:p>
            <a:pPr algn="just"/>
            <a:r>
              <a:rPr lang="es-ES" sz="2000" b="1" dirty="0" smtClean="0">
                <a:latin typeface="+mj-lt"/>
              </a:rPr>
              <a:t>Ángulo de salida (2</a:t>
            </a:r>
            <a:r>
              <a:rPr lang="es-EC" sz="2000" b="1" dirty="0" smtClean="0">
                <a:latin typeface="+mj-lt"/>
              </a:rPr>
              <a:t>β°): </a:t>
            </a:r>
            <a:r>
              <a:rPr lang="es-EC" sz="2000" dirty="0" smtClean="0">
                <a:latin typeface="+mj-lt"/>
              </a:rPr>
              <a:t>40°</a:t>
            </a:r>
          </a:p>
          <a:p>
            <a:pPr algn="just"/>
            <a:r>
              <a:rPr lang="es-EC" sz="2000" b="1" dirty="0" smtClean="0">
                <a:latin typeface="+mj-lt"/>
              </a:rPr>
              <a:t>Anillo de calibración:</a:t>
            </a:r>
          </a:p>
          <a:p>
            <a:pPr lvl="1" algn="just"/>
            <a:r>
              <a:rPr lang="es-EC" sz="2000" b="1" dirty="0" smtClean="0">
                <a:latin typeface="+mj-lt"/>
              </a:rPr>
              <a:t>Aluminio: </a:t>
            </a:r>
            <a:r>
              <a:rPr lang="es-EC" sz="2000" dirty="0" smtClean="0">
                <a:latin typeface="+mj-lt"/>
              </a:rPr>
              <a:t>3.3 mm</a:t>
            </a:r>
            <a:endParaRPr lang="es-EC" sz="2000" b="1" dirty="0" smtClean="0">
              <a:latin typeface="+mj-lt"/>
            </a:endParaRPr>
          </a:p>
          <a:p>
            <a:pPr lvl="1" algn="just"/>
            <a:r>
              <a:rPr lang="es-EC" sz="2000" b="1" dirty="0" smtClean="0">
                <a:latin typeface="+mj-lt"/>
              </a:rPr>
              <a:t>Cobre: </a:t>
            </a:r>
            <a:r>
              <a:rPr lang="es-EC" sz="2000" dirty="0" smtClean="0">
                <a:latin typeface="+mj-lt"/>
              </a:rPr>
              <a:t>3.7 mm</a:t>
            </a:r>
            <a:endParaRPr lang="es-EC" sz="2000" b="1" dirty="0" smtClean="0">
              <a:latin typeface="+mj-lt"/>
            </a:endParaRPr>
          </a:p>
        </p:txBody>
      </p:sp>
      <p:pic>
        <p:nvPicPr>
          <p:cNvPr id="4" name="3 Imagen"/>
          <p:cNvPicPr/>
          <p:nvPr/>
        </p:nvPicPr>
        <p:blipFill>
          <a:blip r:embed="rId4" cstate="print"/>
          <a:srcRect l="42193" t="21038" r="9967" b="15847"/>
          <a:stretch>
            <a:fillRect/>
          </a:stretch>
        </p:blipFill>
        <p:spPr bwMode="auto">
          <a:xfrm>
            <a:off x="4500562" y="3000372"/>
            <a:ext cx="3286148" cy="25717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395536" y="476672"/>
            <a:ext cx="8229600" cy="794352"/>
          </a:xfrm>
        </p:spPr>
        <p:txBody>
          <a:bodyPr>
            <a:normAutofit/>
          </a:bodyPr>
          <a:lstStyle/>
          <a:p>
            <a:pPr algn="ctr"/>
            <a:r>
              <a:rPr lang="es-EC" sz="3200" b="1" dirty="0" smtClean="0">
                <a:solidFill>
                  <a:schemeClr val="accent4">
                    <a:lumMod val="75000"/>
                  </a:schemeClr>
                </a:solidFill>
              </a:rPr>
              <a:t>OBJETIVOS ESPECÍFICOS</a:t>
            </a:r>
            <a:endParaRPr lang="es-EC" sz="3200" b="1" dirty="0">
              <a:solidFill>
                <a:schemeClr val="accent4">
                  <a:lumMod val="75000"/>
                </a:schemeClr>
              </a:solidFill>
            </a:endParaRPr>
          </a:p>
        </p:txBody>
      </p:sp>
      <p:sp>
        <p:nvSpPr>
          <p:cNvPr id="3" name="2 Marcador de contenido"/>
          <p:cNvSpPr>
            <a:spLocks noGrp="1"/>
          </p:cNvSpPr>
          <p:nvPr>
            <p:ph idx="1"/>
          </p:nvPr>
        </p:nvSpPr>
        <p:spPr>
          <a:xfrm>
            <a:off x="457200" y="1340768"/>
            <a:ext cx="8229600" cy="4983832"/>
          </a:xfrm>
        </p:spPr>
        <p:txBody>
          <a:bodyPr>
            <a:normAutofit fontScale="92500" lnSpcReduction="10000"/>
          </a:bodyPr>
          <a:lstStyle/>
          <a:p>
            <a:pPr lvl="0" algn="just"/>
            <a:r>
              <a:rPr lang="es-ES" dirty="0" smtClean="0">
                <a:latin typeface="+mj-lt"/>
              </a:rPr>
              <a:t>Investigar los diferentes materiales no ferrosos que pueden ser trefilados.</a:t>
            </a:r>
            <a:endParaRPr lang="es-EC" dirty="0" smtClean="0">
              <a:latin typeface="+mj-lt"/>
            </a:endParaRPr>
          </a:p>
          <a:p>
            <a:pPr lvl="0" algn="just"/>
            <a:r>
              <a:rPr lang="es-ES" dirty="0" smtClean="0">
                <a:latin typeface="+mj-lt"/>
              </a:rPr>
              <a:t>Investigar la disponibilidad de los materiales y su proceso de fabricación de la hilera para la trefilación.</a:t>
            </a:r>
            <a:endParaRPr lang="es-EC" dirty="0" smtClean="0">
              <a:latin typeface="+mj-lt"/>
            </a:endParaRPr>
          </a:p>
          <a:p>
            <a:pPr lvl="0" algn="just"/>
            <a:r>
              <a:rPr lang="es-ES" dirty="0" smtClean="0">
                <a:latin typeface="+mj-lt"/>
              </a:rPr>
              <a:t>Seleccionar la mejor alternativa del sistema de sujeción y sistema motriz, para realizar el diseño básico del equipo de trefilado.</a:t>
            </a:r>
            <a:endParaRPr lang="es-EC" dirty="0" smtClean="0">
              <a:latin typeface="+mj-lt"/>
            </a:endParaRPr>
          </a:p>
          <a:p>
            <a:pPr lvl="0" algn="just"/>
            <a:r>
              <a:rPr lang="es-ES" dirty="0" smtClean="0">
                <a:latin typeface="+mj-lt"/>
              </a:rPr>
              <a:t>Investigar el tipo de lubricante para ser implementado en el proceso de trefilado.</a:t>
            </a:r>
            <a:endParaRPr lang="es-EC" dirty="0" smtClean="0">
              <a:latin typeface="+mj-lt"/>
            </a:endParaRPr>
          </a:p>
          <a:p>
            <a:pPr lvl="0" algn="just"/>
            <a:r>
              <a:rPr lang="es-ES" dirty="0" smtClean="0">
                <a:latin typeface="+mj-lt"/>
              </a:rPr>
              <a:t>Diseñar y construir los subcomponentes del equipo de trefilado.</a:t>
            </a:r>
            <a:endParaRPr lang="es-EC" dirty="0" smtClean="0">
              <a:latin typeface="+mj-lt"/>
            </a:endParaRPr>
          </a:p>
          <a:p>
            <a:pPr lvl="0" algn="just"/>
            <a:r>
              <a:rPr lang="es-ES" dirty="0" smtClean="0">
                <a:latin typeface="+mj-lt"/>
              </a:rPr>
              <a:t>Realizar pruebas mecánicas a las barras antes y después del proceso de trefilado.</a:t>
            </a:r>
            <a:endParaRPr lang="es-EC" dirty="0">
              <a:latin typeface="+mj-lt"/>
            </a:endParaRPr>
          </a:p>
        </p:txBody>
      </p:sp>
    </p:spTree>
    <p:extLst>
      <p:ext uri="{BB962C8B-B14F-4D97-AF65-F5344CB8AC3E}">
        <p14:creationId xmlns:p14="http://schemas.microsoft.com/office/powerpoint/2010/main" xmlns="" val="18596936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500034" y="1071546"/>
            <a:ext cx="8229600" cy="1143000"/>
          </a:xfrm>
        </p:spPr>
        <p:txBody>
          <a:bodyPr>
            <a:noAutofit/>
          </a:bodyPr>
          <a:lstStyle/>
          <a:p>
            <a:pPr algn="ctr"/>
            <a:r>
              <a:rPr lang="es-EC" sz="3200" b="1" dirty="0" smtClean="0">
                <a:solidFill>
                  <a:schemeClr val="accent4">
                    <a:lumMod val="75000"/>
                  </a:schemeClr>
                </a:solidFill>
              </a:rPr>
              <a:t>PARÁMETROS QUE INFLUYEN EN EL DADO</a:t>
            </a:r>
            <a:endParaRPr lang="es-EC" sz="3200" b="1" dirty="0">
              <a:solidFill>
                <a:schemeClr val="accent4">
                  <a:lumMod val="75000"/>
                </a:schemeClr>
              </a:solidFill>
            </a:endParaRPr>
          </a:p>
        </p:txBody>
      </p:sp>
      <p:sp>
        <p:nvSpPr>
          <p:cNvPr id="3" name="2 Marcador de contenido"/>
          <p:cNvSpPr>
            <a:spLocks noGrp="1"/>
          </p:cNvSpPr>
          <p:nvPr>
            <p:ph idx="1"/>
          </p:nvPr>
        </p:nvSpPr>
        <p:spPr>
          <a:xfrm>
            <a:off x="428596" y="2643182"/>
            <a:ext cx="8229600" cy="2493652"/>
          </a:xfrm>
        </p:spPr>
        <p:txBody>
          <a:bodyPr>
            <a:normAutofit fontScale="92500" lnSpcReduction="10000"/>
          </a:bodyPr>
          <a:lstStyle/>
          <a:p>
            <a:r>
              <a:rPr lang="es-ES" sz="3000" dirty="0" smtClean="0">
                <a:latin typeface="+mj-lt"/>
                <a:hlinkClick r:id="rId3" action="ppaction://hlinkfile"/>
              </a:rPr>
              <a:t>Parámetro Delta (Δ)</a:t>
            </a:r>
            <a:endParaRPr lang="es-ES" sz="3000" dirty="0" smtClean="0">
              <a:latin typeface="+mj-lt"/>
            </a:endParaRPr>
          </a:p>
          <a:p>
            <a:r>
              <a:rPr lang="es-EC" sz="3000" dirty="0" smtClean="0">
                <a:latin typeface="+mj-lt"/>
                <a:hlinkClick r:id="rId4" action="ppaction://hlinkfile"/>
              </a:rPr>
              <a:t>Presión del dado</a:t>
            </a:r>
            <a:endParaRPr lang="es-EC" sz="3000" dirty="0" smtClean="0">
              <a:latin typeface="+mj-lt"/>
            </a:endParaRPr>
          </a:p>
          <a:p>
            <a:r>
              <a:rPr lang="es-EC" sz="3000" dirty="0" smtClean="0">
                <a:latin typeface="+mj-lt"/>
                <a:hlinkClick r:id="rId5" action="ppaction://hlinkfile"/>
              </a:rPr>
              <a:t>Factor de seguridad del dado</a:t>
            </a:r>
            <a:endParaRPr lang="es-EC" sz="3000" dirty="0" smtClean="0">
              <a:latin typeface="+mj-lt"/>
            </a:endParaRPr>
          </a:p>
          <a:p>
            <a:endParaRPr lang="es-EC" sz="2900" dirty="0" smtClean="0"/>
          </a:p>
          <a:p>
            <a:pPr>
              <a:buNone/>
            </a:pPr>
            <a:r>
              <a:rPr lang="es-EC" sz="2800" dirty="0" smtClean="0"/>
              <a:t>	</a:t>
            </a:r>
          </a:p>
          <a:p>
            <a:endParaRPr lang="es-EC"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500034" y="1785926"/>
            <a:ext cx="8229600" cy="1785942"/>
          </a:xfrm>
        </p:spPr>
        <p:txBody>
          <a:bodyPr>
            <a:normAutofit/>
          </a:bodyPr>
          <a:lstStyle/>
          <a:p>
            <a:pPr algn="ctr"/>
            <a:r>
              <a:rPr lang="es-EC" sz="3200" b="1" dirty="0" smtClean="0">
                <a:hlinkClick r:id="rId3" action="ppaction://hlinkfile"/>
              </a:rPr>
              <a:t>PORCENTAJE DE TRABAJO EN FRÍO</a:t>
            </a:r>
            <a:endParaRPr lang="es-EC" sz="3200" b="1" dirty="0"/>
          </a:p>
        </p:txBody>
      </p:sp>
    </p:spTree>
    <p:extLst>
      <p:ext uri="{BB962C8B-B14F-4D97-AF65-F5344CB8AC3E}">
        <p14:creationId xmlns:p14="http://schemas.microsoft.com/office/powerpoint/2010/main" xmlns="" val="455761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457199" y="1556792"/>
            <a:ext cx="8229600" cy="574916"/>
          </a:xfrm>
        </p:spPr>
        <p:txBody>
          <a:bodyPr>
            <a:normAutofit/>
          </a:bodyPr>
          <a:lstStyle/>
          <a:p>
            <a:pPr algn="ctr"/>
            <a:r>
              <a:rPr lang="es-EC" sz="3200" b="1" dirty="0" smtClean="0">
                <a:solidFill>
                  <a:schemeClr val="accent5">
                    <a:lumMod val="75000"/>
                  </a:schemeClr>
                </a:solidFill>
                <a:hlinkClick r:id="rId3" action="ppaction://hlinkfile"/>
              </a:rPr>
              <a:t>FUERZA DE TREFILADO</a:t>
            </a:r>
            <a:endParaRPr lang="es-EC" sz="3200" b="1" dirty="0">
              <a:solidFill>
                <a:schemeClr val="accent5">
                  <a:lumMod val="75000"/>
                </a:schemeClr>
              </a:solidFill>
            </a:endParaRPr>
          </a:p>
        </p:txBody>
      </p:sp>
      <p:pic>
        <p:nvPicPr>
          <p:cNvPr id="4" name="3 Imagen"/>
          <p:cNvPicPr/>
          <p:nvPr/>
        </p:nvPicPr>
        <p:blipFill>
          <a:blip r:embed="rId4" cstate="print"/>
          <a:srcRect/>
          <a:stretch>
            <a:fillRect/>
          </a:stretch>
        </p:blipFill>
        <p:spPr bwMode="auto">
          <a:xfrm>
            <a:off x="1145990" y="2588761"/>
            <a:ext cx="7200800" cy="2736304"/>
          </a:xfrm>
          <a:prstGeom prst="rect">
            <a:avLst/>
          </a:prstGeom>
          <a:noFill/>
          <a:ln w="9525">
            <a:noFill/>
            <a:miter lim="800000"/>
            <a:headEnd/>
            <a:tailEnd/>
          </a:ln>
        </p:spPr>
      </p:pic>
    </p:spTree>
    <p:extLst>
      <p:ext uri="{BB962C8B-B14F-4D97-AF65-F5344CB8AC3E}">
        <p14:creationId xmlns:p14="http://schemas.microsoft.com/office/powerpoint/2010/main" xmlns="" val="34942860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500034" y="1785926"/>
            <a:ext cx="8229600" cy="1785942"/>
          </a:xfrm>
        </p:spPr>
        <p:txBody>
          <a:bodyPr>
            <a:normAutofit/>
          </a:bodyPr>
          <a:lstStyle/>
          <a:p>
            <a:r>
              <a:rPr lang="es-EC" sz="3200" b="1" dirty="0">
                <a:hlinkClick r:id="rId3" action="ppaction://hlinkfile"/>
              </a:rPr>
              <a:t>CÁLCULO POTENCIA REQUERIDA PARA EL TREFILADO</a:t>
            </a:r>
            <a:endParaRPr lang="es-EC" sz="3200" dirty="0"/>
          </a:p>
        </p:txBody>
      </p:sp>
    </p:spTree>
    <p:extLst>
      <p:ext uri="{BB962C8B-B14F-4D97-AF65-F5344CB8AC3E}">
        <p14:creationId xmlns:p14="http://schemas.microsoft.com/office/powerpoint/2010/main" xmlns="" val="13695808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p:txBody>
          <a:bodyPr/>
          <a:lstStyle/>
          <a:p>
            <a:pPr lvl="1" algn="ctr" rtl="0">
              <a:spcBef>
                <a:spcPct val="0"/>
              </a:spcBef>
            </a:pPr>
            <a:r>
              <a:rPr lang="es-ES" sz="3200" b="1" dirty="0" smtClean="0">
                <a:solidFill>
                  <a:schemeClr val="accent4">
                    <a:lumMod val="75000"/>
                  </a:schemeClr>
                </a:solidFill>
                <a:latin typeface="+mj-lt"/>
              </a:rPr>
              <a:t>DISEÑO DEL BASTIDOR </a:t>
            </a:r>
            <a:r>
              <a:rPr lang="es-EC" sz="3200" dirty="0">
                <a:latin typeface="+mn-lt"/>
              </a:rPr>
              <a:t/>
            </a:r>
            <a:br>
              <a:rPr lang="es-EC" sz="3200" dirty="0">
                <a:latin typeface="+mn-lt"/>
              </a:rPr>
            </a:br>
            <a:endParaRPr lang="es-EC" sz="3200" dirty="0">
              <a:latin typeface="+mn-lt"/>
            </a:endParaRPr>
          </a:p>
        </p:txBody>
      </p:sp>
      <p:sp>
        <p:nvSpPr>
          <p:cNvPr id="3" name="2 Marcador de contenido"/>
          <p:cNvSpPr>
            <a:spLocks noGrp="1"/>
          </p:cNvSpPr>
          <p:nvPr>
            <p:ph idx="1"/>
          </p:nvPr>
        </p:nvSpPr>
        <p:spPr/>
        <p:txBody>
          <a:bodyPr>
            <a:normAutofit/>
          </a:bodyPr>
          <a:lstStyle/>
          <a:p>
            <a:pPr>
              <a:buNone/>
            </a:pPr>
            <a:r>
              <a:rPr lang="es-ES" sz="2000" dirty="0" smtClean="0">
                <a:latin typeface="+mj-lt"/>
              </a:rPr>
              <a:t>	El  bastidor   sirve   de </a:t>
            </a:r>
          </a:p>
          <a:p>
            <a:pPr>
              <a:buNone/>
            </a:pPr>
            <a:r>
              <a:rPr lang="es-ES" sz="2000" dirty="0" smtClean="0">
                <a:latin typeface="+mj-lt"/>
              </a:rPr>
              <a:t>	almacenamiento    del </a:t>
            </a:r>
          </a:p>
          <a:p>
            <a:pPr>
              <a:buNone/>
            </a:pPr>
            <a:r>
              <a:rPr lang="es-ES" sz="2000" dirty="0" smtClean="0">
                <a:latin typeface="+mj-lt"/>
              </a:rPr>
              <a:t>	lubricante    para     la </a:t>
            </a:r>
          </a:p>
          <a:p>
            <a:pPr>
              <a:buNone/>
            </a:pPr>
            <a:r>
              <a:rPr lang="es-ES" sz="2000" dirty="0" smtClean="0">
                <a:latin typeface="+mj-lt"/>
              </a:rPr>
              <a:t>	trefilación,  a   la  vez </a:t>
            </a:r>
          </a:p>
          <a:p>
            <a:pPr>
              <a:buNone/>
            </a:pPr>
            <a:r>
              <a:rPr lang="es-ES" sz="2000" dirty="0" smtClean="0">
                <a:latin typeface="+mj-lt"/>
              </a:rPr>
              <a:t>	que sirve  de   soporte </a:t>
            </a:r>
          </a:p>
          <a:p>
            <a:pPr>
              <a:buNone/>
            </a:pPr>
            <a:r>
              <a:rPr lang="es-ES" sz="2000" dirty="0" smtClean="0">
                <a:latin typeface="+mj-lt"/>
              </a:rPr>
              <a:t>	de la caja porta hileras, </a:t>
            </a:r>
          </a:p>
          <a:p>
            <a:pPr>
              <a:buNone/>
            </a:pPr>
            <a:r>
              <a:rPr lang="es-ES" sz="2000" dirty="0" smtClean="0">
                <a:latin typeface="+mj-lt"/>
              </a:rPr>
              <a:t>	debe ser lo  suficiente-</a:t>
            </a:r>
          </a:p>
          <a:p>
            <a:pPr>
              <a:buNone/>
            </a:pPr>
            <a:r>
              <a:rPr lang="es-ES" sz="2000" dirty="0" smtClean="0">
                <a:latin typeface="+mj-lt"/>
              </a:rPr>
              <a:t>	mente rígida  y estable </a:t>
            </a:r>
          </a:p>
          <a:p>
            <a:pPr>
              <a:buNone/>
            </a:pPr>
            <a:r>
              <a:rPr lang="es-ES" sz="2000" dirty="0" smtClean="0">
                <a:latin typeface="+mj-lt"/>
              </a:rPr>
              <a:t>	para facilitar la opera-</a:t>
            </a:r>
          </a:p>
          <a:p>
            <a:pPr>
              <a:buNone/>
            </a:pPr>
            <a:r>
              <a:rPr lang="es-ES" sz="2000" dirty="0" smtClean="0">
                <a:latin typeface="+mj-lt"/>
              </a:rPr>
              <a:t>	ción de trefilado. </a:t>
            </a:r>
            <a:endParaRPr lang="es-EC" sz="2000" dirty="0">
              <a:latin typeface="+mj-lt"/>
            </a:endParaRPr>
          </a:p>
        </p:txBody>
      </p:sp>
      <p:pic>
        <p:nvPicPr>
          <p:cNvPr id="4" name="3 Imagen"/>
          <p:cNvPicPr/>
          <p:nvPr/>
        </p:nvPicPr>
        <p:blipFill>
          <a:blip r:embed="rId3" cstate="print"/>
          <a:srcRect/>
          <a:stretch>
            <a:fillRect/>
          </a:stretch>
        </p:blipFill>
        <p:spPr bwMode="auto">
          <a:xfrm>
            <a:off x="3705225" y="2071678"/>
            <a:ext cx="4724427" cy="33046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500034" y="500042"/>
            <a:ext cx="8229600" cy="1143000"/>
          </a:xfrm>
        </p:spPr>
        <p:txBody>
          <a:bodyPr>
            <a:noAutofit/>
          </a:bodyPr>
          <a:lstStyle/>
          <a:p>
            <a:pPr algn="ctr"/>
            <a:r>
              <a:rPr lang="es-EC" sz="3200" b="1" dirty="0" smtClean="0">
                <a:solidFill>
                  <a:schemeClr val="accent4">
                    <a:lumMod val="75000"/>
                  </a:schemeClr>
                </a:solidFill>
              </a:rPr>
              <a:t>PARÁMETROS QUE INFLUYEN EN EL BASTIDOR</a:t>
            </a:r>
            <a:endParaRPr lang="es-EC" sz="3200" b="1" dirty="0">
              <a:solidFill>
                <a:schemeClr val="accent4">
                  <a:lumMod val="75000"/>
                </a:schemeClr>
              </a:solidFill>
            </a:endParaRPr>
          </a:p>
        </p:txBody>
      </p:sp>
      <p:sp>
        <p:nvSpPr>
          <p:cNvPr id="3" name="2 Marcador de contenido"/>
          <p:cNvSpPr>
            <a:spLocks noGrp="1"/>
          </p:cNvSpPr>
          <p:nvPr>
            <p:ph idx="1"/>
          </p:nvPr>
        </p:nvSpPr>
        <p:spPr>
          <a:xfrm>
            <a:off x="457200" y="2078356"/>
            <a:ext cx="8229600" cy="2707966"/>
          </a:xfrm>
        </p:spPr>
        <p:txBody>
          <a:bodyPr>
            <a:normAutofit/>
          </a:bodyPr>
          <a:lstStyle/>
          <a:p>
            <a:r>
              <a:rPr lang="es-ES" sz="2800" dirty="0" smtClean="0">
                <a:latin typeface="+mj-lt"/>
              </a:rPr>
              <a:t> </a:t>
            </a:r>
            <a:r>
              <a:rPr lang="es-ES" sz="2800" dirty="0" smtClean="0">
                <a:latin typeface="+mj-lt"/>
                <a:hlinkClick r:id="rId3" action="ppaction://hlinkfile"/>
              </a:rPr>
              <a:t>Cálculo del espesor de las planchas del bastidor</a:t>
            </a:r>
            <a:endParaRPr lang="es-EC" sz="2900" dirty="0" smtClean="0">
              <a:latin typeface="+mj-lt"/>
            </a:endParaRPr>
          </a:p>
          <a:p>
            <a:r>
              <a:rPr lang="es-EC" sz="2800" dirty="0" smtClean="0">
                <a:latin typeface="+mj-lt"/>
                <a:hlinkClick r:id="rId4" action="ppaction://hlinkfile"/>
              </a:rPr>
              <a:t>Selección de pernos para sujetar el bastidor</a:t>
            </a:r>
            <a:endParaRPr lang="es-EC" sz="2800" dirty="0" smtClean="0">
              <a:latin typeface="+mj-lt"/>
            </a:endParaRPr>
          </a:p>
          <a:p>
            <a:endParaRPr lang="es-EC"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457200" y="642918"/>
            <a:ext cx="8229600" cy="785810"/>
          </a:xfrm>
        </p:spPr>
        <p:txBody>
          <a:bodyPr>
            <a:normAutofit/>
          </a:bodyPr>
          <a:lstStyle/>
          <a:p>
            <a:pPr algn="ctr"/>
            <a:r>
              <a:rPr lang="es-EC" sz="3200" b="1" dirty="0" smtClean="0">
                <a:solidFill>
                  <a:schemeClr val="accent4">
                    <a:lumMod val="75000"/>
                  </a:schemeClr>
                </a:solidFill>
              </a:rPr>
              <a:t>DISEÑO DE LA CAJA PORTA HILERAS</a:t>
            </a:r>
            <a:endParaRPr lang="es-EC" sz="3200" b="1" dirty="0">
              <a:solidFill>
                <a:schemeClr val="accent4">
                  <a:lumMod val="75000"/>
                </a:schemeClr>
              </a:solidFill>
            </a:endParaRPr>
          </a:p>
        </p:txBody>
      </p:sp>
      <p:sp>
        <p:nvSpPr>
          <p:cNvPr id="3" name="2 Marcador de contenido"/>
          <p:cNvSpPr>
            <a:spLocks noGrp="1"/>
          </p:cNvSpPr>
          <p:nvPr>
            <p:ph idx="1"/>
          </p:nvPr>
        </p:nvSpPr>
        <p:spPr>
          <a:xfrm>
            <a:off x="457200" y="1571612"/>
            <a:ext cx="8229600" cy="4752988"/>
          </a:xfrm>
        </p:spPr>
        <p:txBody>
          <a:bodyPr/>
          <a:lstStyle/>
          <a:p>
            <a:pPr>
              <a:buNone/>
            </a:pPr>
            <a:r>
              <a:rPr lang="es-ES" sz="2400" dirty="0" smtClean="0">
                <a:latin typeface="+mj-lt"/>
              </a:rPr>
              <a:t>Esta  caja  sirve  de  alma-</a:t>
            </a:r>
          </a:p>
          <a:p>
            <a:pPr>
              <a:buNone/>
            </a:pPr>
            <a:r>
              <a:rPr lang="es-ES" sz="2400" dirty="0" smtClean="0">
                <a:latin typeface="+mj-lt"/>
              </a:rPr>
              <a:t>cenamiento y sujeción del </a:t>
            </a:r>
          </a:p>
          <a:p>
            <a:pPr>
              <a:buNone/>
            </a:pPr>
            <a:r>
              <a:rPr lang="es-ES" sz="2400" dirty="0" smtClean="0">
                <a:latin typeface="+mj-lt"/>
              </a:rPr>
              <a:t>dado de trefilado, a la vez </a:t>
            </a:r>
          </a:p>
          <a:p>
            <a:pPr>
              <a:buNone/>
            </a:pPr>
            <a:r>
              <a:rPr lang="es-ES" sz="2400" dirty="0" smtClean="0">
                <a:latin typeface="+mj-lt"/>
              </a:rPr>
              <a:t>que sirve como caja de al-</a:t>
            </a:r>
          </a:p>
          <a:p>
            <a:pPr>
              <a:buNone/>
            </a:pPr>
            <a:r>
              <a:rPr lang="es-ES" sz="2400" dirty="0" smtClean="0">
                <a:latin typeface="+mj-lt"/>
              </a:rPr>
              <a:t>macenamiento  de refrige-</a:t>
            </a:r>
          </a:p>
          <a:p>
            <a:pPr>
              <a:buNone/>
            </a:pPr>
            <a:r>
              <a:rPr lang="es-ES" sz="2400" dirty="0" smtClean="0">
                <a:latin typeface="+mj-lt"/>
              </a:rPr>
              <a:t>rante, debe ser lo suficien-</a:t>
            </a:r>
          </a:p>
          <a:p>
            <a:pPr>
              <a:buNone/>
            </a:pPr>
            <a:r>
              <a:rPr lang="es-ES" sz="2400" dirty="0" smtClean="0">
                <a:latin typeface="+mj-lt"/>
              </a:rPr>
              <a:t>temente  rígida  y  estable </a:t>
            </a:r>
          </a:p>
          <a:p>
            <a:pPr>
              <a:buNone/>
            </a:pPr>
            <a:r>
              <a:rPr lang="es-ES" sz="2400" dirty="0" smtClean="0">
                <a:latin typeface="+mj-lt"/>
              </a:rPr>
              <a:t>para facilitar la operación </a:t>
            </a:r>
          </a:p>
          <a:p>
            <a:pPr>
              <a:buNone/>
            </a:pPr>
            <a:r>
              <a:rPr lang="es-ES" sz="2400" dirty="0" smtClean="0">
                <a:latin typeface="+mj-lt"/>
              </a:rPr>
              <a:t>de trefilado.</a:t>
            </a:r>
            <a:endParaRPr lang="es-EC" sz="2400" dirty="0" smtClean="0">
              <a:latin typeface="+mj-lt"/>
            </a:endParaRPr>
          </a:p>
          <a:p>
            <a:endParaRPr lang="es-EC" dirty="0"/>
          </a:p>
        </p:txBody>
      </p:sp>
      <p:pic>
        <p:nvPicPr>
          <p:cNvPr id="4" name="3 Imagen"/>
          <p:cNvPicPr/>
          <p:nvPr/>
        </p:nvPicPr>
        <p:blipFill>
          <a:blip r:embed="rId3" cstate="print"/>
          <a:srcRect/>
          <a:stretch>
            <a:fillRect/>
          </a:stretch>
        </p:blipFill>
        <p:spPr bwMode="auto">
          <a:xfrm>
            <a:off x="4357686" y="1785926"/>
            <a:ext cx="4414856" cy="32753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500034" y="1071554"/>
            <a:ext cx="8229600" cy="1143000"/>
          </a:xfrm>
        </p:spPr>
        <p:txBody>
          <a:bodyPr>
            <a:noAutofit/>
          </a:bodyPr>
          <a:lstStyle/>
          <a:p>
            <a:pPr algn="ctr"/>
            <a:r>
              <a:rPr lang="es-EC" sz="3200" b="1" dirty="0" smtClean="0">
                <a:solidFill>
                  <a:schemeClr val="accent4">
                    <a:lumMod val="75000"/>
                  </a:schemeClr>
                </a:solidFill>
              </a:rPr>
              <a:t>PARÁMETROS QUE INFLUYEN EN LA CAJA PORTA HILERAS</a:t>
            </a:r>
            <a:endParaRPr lang="es-EC" sz="3200" b="1" dirty="0">
              <a:solidFill>
                <a:schemeClr val="accent4">
                  <a:lumMod val="75000"/>
                </a:schemeClr>
              </a:solidFill>
            </a:endParaRPr>
          </a:p>
        </p:txBody>
      </p:sp>
      <p:sp>
        <p:nvSpPr>
          <p:cNvPr id="3" name="2 Marcador de contenido"/>
          <p:cNvSpPr>
            <a:spLocks noGrp="1"/>
          </p:cNvSpPr>
          <p:nvPr>
            <p:ph idx="1"/>
          </p:nvPr>
        </p:nvSpPr>
        <p:spPr>
          <a:xfrm>
            <a:off x="457200" y="2792736"/>
            <a:ext cx="8229600" cy="2707966"/>
          </a:xfrm>
        </p:spPr>
        <p:txBody>
          <a:bodyPr>
            <a:normAutofit/>
          </a:bodyPr>
          <a:lstStyle/>
          <a:p>
            <a:r>
              <a:rPr lang="es-ES" sz="2800" dirty="0" smtClean="0">
                <a:latin typeface="+mj-lt"/>
              </a:rPr>
              <a:t> </a:t>
            </a:r>
            <a:r>
              <a:rPr lang="es-ES" sz="2800" dirty="0" smtClean="0">
                <a:latin typeface="+mj-lt"/>
                <a:hlinkClick r:id="rId3" action="ppaction://hlinkfile"/>
              </a:rPr>
              <a:t>Cálculo del número de pernos</a:t>
            </a:r>
            <a:endParaRPr lang="es-EC" sz="2900" dirty="0" smtClean="0">
              <a:latin typeface="+mj-lt"/>
            </a:endParaRPr>
          </a:p>
          <a:p>
            <a:r>
              <a:rPr lang="es-EC" sz="2800" dirty="0" smtClean="0">
                <a:latin typeface="+mj-lt"/>
                <a:hlinkClick r:id="rId4" action="ppaction://hlinkfile"/>
              </a:rPr>
              <a:t>Cálculo de factores de seguridad</a:t>
            </a:r>
            <a:endParaRPr lang="es-EC" sz="2800" dirty="0" smtClean="0">
              <a:latin typeface="+mj-lt"/>
            </a:endParaRPr>
          </a:p>
          <a:p>
            <a:endParaRPr lang="es-EC"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457200" y="785794"/>
            <a:ext cx="8229600" cy="1061294"/>
          </a:xfrm>
        </p:spPr>
        <p:txBody>
          <a:bodyPr>
            <a:noAutofit/>
          </a:bodyPr>
          <a:lstStyle/>
          <a:p>
            <a:pPr lvl="1" algn="ctr" rtl="0">
              <a:spcBef>
                <a:spcPct val="0"/>
              </a:spcBef>
            </a:pPr>
            <a:r>
              <a:rPr lang="es-ES" sz="3200" b="1" dirty="0">
                <a:solidFill>
                  <a:schemeClr val="accent4">
                    <a:lumMod val="75000"/>
                  </a:schemeClr>
                </a:solidFill>
                <a:latin typeface="+mj-lt"/>
                <a:hlinkClick r:id="rId3" action="ppaction://hlinkfile"/>
              </a:rPr>
              <a:t>DISEÑO SISTEMA MOTRIZ POR WINCHE </a:t>
            </a:r>
            <a:r>
              <a:rPr lang="es-ES" sz="3200" b="1" dirty="0" smtClean="0">
                <a:solidFill>
                  <a:schemeClr val="accent4">
                    <a:lumMod val="75000"/>
                  </a:schemeClr>
                </a:solidFill>
                <a:latin typeface="+mj-lt"/>
                <a:hlinkClick r:id="rId3" action="ppaction://hlinkfile"/>
              </a:rPr>
              <a:t>ELÉCTRICO</a:t>
            </a:r>
            <a:endParaRPr lang="es-EC" sz="3200" dirty="0">
              <a:solidFill>
                <a:schemeClr val="accent4">
                  <a:lumMod val="75000"/>
                </a:schemeClr>
              </a:solidFill>
              <a:latin typeface="+mj-lt"/>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18353" y="2119327"/>
            <a:ext cx="5448300" cy="3381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96250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457200" y="500042"/>
            <a:ext cx="8229600" cy="1143000"/>
          </a:xfrm>
        </p:spPr>
        <p:txBody>
          <a:bodyPr>
            <a:normAutofit/>
          </a:bodyPr>
          <a:lstStyle/>
          <a:p>
            <a:pPr lvl="2" algn="ctr" rtl="0">
              <a:spcBef>
                <a:spcPct val="0"/>
              </a:spcBef>
            </a:pPr>
            <a:r>
              <a:rPr lang="es-ES" sz="3200" b="1" dirty="0">
                <a:solidFill>
                  <a:schemeClr val="accent4">
                    <a:lumMod val="75000"/>
                  </a:schemeClr>
                </a:solidFill>
                <a:latin typeface="+mj-lt"/>
              </a:rPr>
              <a:t>CÁLCULO DEL FACTOR DE SEGURIDAD DEL </a:t>
            </a:r>
            <a:r>
              <a:rPr lang="es-ES" sz="3200" b="1" dirty="0" smtClean="0">
                <a:solidFill>
                  <a:schemeClr val="accent4">
                    <a:lumMod val="75000"/>
                  </a:schemeClr>
                </a:solidFill>
                <a:latin typeface="+mj-lt"/>
              </a:rPr>
              <a:t>TUBO</a:t>
            </a:r>
            <a:endParaRPr lang="es-EC" sz="3200" dirty="0">
              <a:solidFill>
                <a:schemeClr val="accent4">
                  <a:lumMod val="75000"/>
                </a:schemeClr>
              </a:solidFill>
              <a:latin typeface="+mj-lt"/>
            </a:endParaRPr>
          </a:p>
        </p:txBody>
      </p:sp>
      <p:pic>
        <p:nvPicPr>
          <p:cNvPr id="4" name="3 Imagen"/>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28794" y="1643050"/>
            <a:ext cx="5687377" cy="3000396"/>
          </a:xfrm>
          <a:prstGeom prst="rect">
            <a:avLst/>
          </a:prstGeom>
          <a:noFill/>
          <a:ln>
            <a:noFill/>
          </a:ln>
        </p:spPr>
      </p:pic>
      <mc:AlternateContent xmlns:mc="http://schemas.openxmlformats.org/markup-compatibility/2006">
        <mc:Choice xmlns:a14="http://schemas.microsoft.com/office/drawing/2010/main" xmlns="" Requires="a14">
          <p:sp>
            <p:nvSpPr>
              <p:cNvPr id="5" name="4 Rectángulo"/>
              <p:cNvSpPr/>
              <p:nvPr/>
            </p:nvSpPr>
            <p:spPr>
              <a:xfrm>
                <a:off x="1331640" y="4941168"/>
                <a:ext cx="1728192" cy="65325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m:rPr>
                              <m:sty m:val="p"/>
                            </m:rPr>
                            <a:rPr lang="es-ES">
                              <a:latin typeface="Cambria Math"/>
                            </a:rPr>
                            <m:t>τ</m:t>
                          </m:r>
                        </m:e>
                        <m:sub>
                          <m:r>
                            <m:rPr>
                              <m:sty m:val="p"/>
                            </m:rPr>
                            <a:rPr lang="es-ES">
                              <a:latin typeface="Cambria Math"/>
                            </a:rPr>
                            <m:t>adm</m:t>
                          </m:r>
                        </m:sub>
                      </m:sSub>
                      <m:r>
                        <a:rPr lang="es-ES">
                          <a:latin typeface="Cambria Math"/>
                        </a:rPr>
                        <m:t>=</m:t>
                      </m:r>
                      <m:f>
                        <m:fPr>
                          <m:ctrlPr>
                            <a:rPr lang="es-EC" i="1">
                              <a:latin typeface="Cambria Math"/>
                            </a:rPr>
                          </m:ctrlPr>
                        </m:fPr>
                        <m:num>
                          <m:r>
                            <m:rPr>
                              <m:sty m:val="p"/>
                            </m:rPr>
                            <a:rPr lang="es-ES">
                              <a:latin typeface="Cambria Math"/>
                            </a:rPr>
                            <m:t>T</m:t>
                          </m:r>
                          <m:r>
                            <a:rPr lang="es-ES" i="1">
                              <a:latin typeface="Cambria Math"/>
                            </a:rPr>
                            <m:t>∗</m:t>
                          </m:r>
                          <m:r>
                            <m:rPr>
                              <m:sty m:val="p"/>
                            </m:rPr>
                            <a:rPr lang="es-ES">
                              <a:latin typeface="Cambria Math"/>
                            </a:rPr>
                            <m:t>c</m:t>
                          </m:r>
                        </m:num>
                        <m:den>
                          <m:r>
                            <m:rPr>
                              <m:sty m:val="p"/>
                            </m:rPr>
                            <a:rPr lang="es-ES">
                              <a:latin typeface="Cambria Math"/>
                            </a:rPr>
                            <m:t>J</m:t>
                          </m:r>
                        </m:den>
                      </m:f>
                    </m:oMath>
                  </m:oMathPara>
                </a14:m>
                <a:endParaRPr lang="es-EC" dirty="0"/>
              </a:p>
            </p:txBody>
          </p:sp>
        </mc:Choice>
        <mc:Fallback>
          <p:sp>
            <p:nvSpPr>
              <p:cNvPr id="5" name="4 Rectángulo"/>
              <p:cNvSpPr>
                <a:spLocks noRot="1" noChangeAspect="1" noMove="1" noResize="1" noEditPoints="1" noAdjustHandles="1" noChangeArrowheads="1" noChangeShapeType="1" noTextEdit="1"/>
              </p:cNvSpPr>
              <p:nvPr/>
            </p:nvSpPr>
            <p:spPr>
              <a:xfrm>
                <a:off x="1331640" y="4941168"/>
                <a:ext cx="1728192" cy="653256"/>
              </a:xfrm>
              <a:prstGeom prst="rect">
                <a:avLst/>
              </a:prstGeom>
              <a:blipFill rotWithShape="1">
                <a:blip r:embed="rId4" cstate="print"/>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xmlns="" Requires="a14">
          <p:sp>
            <p:nvSpPr>
              <p:cNvPr id="6" name="5 Rectángulo"/>
              <p:cNvSpPr/>
              <p:nvPr/>
            </p:nvSpPr>
            <p:spPr>
              <a:xfrm>
                <a:off x="5499905" y="4985347"/>
                <a:ext cx="1548757" cy="609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m:rPr>
                              <m:sty m:val="p"/>
                            </m:rPr>
                            <a:rPr lang="es-ES">
                              <a:latin typeface="Cambria Math"/>
                            </a:rPr>
                            <m:t>σ</m:t>
                          </m:r>
                        </m:e>
                        <m:sub>
                          <m:r>
                            <m:rPr>
                              <m:sty m:val="p"/>
                            </m:rPr>
                            <a:rPr lang="es-ES">
                              <a:latin typeface="Cambria Math"/>
                            </a:rPr>
                            <m:t>adm</m:t>
                          </m:r>
                        </m:sub>
                      </m:sSub>
                      <m:r>
                        <a:rPr lang="es-ES">
                          <a:latin typeface="Cambria Math"/>
                        </a:rPr>
                        <m:t>= </m:t>
                      </m:r>
                      <m:f>
                        <m:fPr>
                          <m:ctrlPr>
                            <a:rPr lang="es-EC" i="1">
                              <a:latin typeface="Cambria Math"/>
                            </a:rPr>
                          </m:ctrlPr>
                        </m:fPr>
                        <m:num>
                          <m:r>
                            <m:rPr>
                              <m:sty m:val="p"/>
                            </m:rPr>
                            <a:rPr lang="es-ES">
                              <a:latin typeface="Cambria Math"/>
                            </a:rPr>
                            <m:t>M</m:t>
                          </m:r>
                          <m:r>
                            <a:rPr lang="es-ES" i="1">
                              <a:latin typeface="Cambria Math"/>
                            </a:rPr>
                            <m:t>∗</m:t>
                          </m:r>
                          <m:r>
                            <m:rPr>
                              <m:sty m:val="p"/>
                            </m:rPr>
                            <a:rPr lang="es-ES">
                              <a:latin typeface="Cambria Math"/>
                            </a:rPr>
                            <m:t>c</m:t>
                          </m:r>
                        </m:num>
                        <m:den>
                          <m:r>
                            <m:rPr>
                              <m:sty m:val="p"/>
                            </m:rPr>
                            <a:rPr lang="es-ES">
                              <a:latin typeface="Cambria Math"/>
                            </a:rPr>
                            <m:t>I</m:t>
                          </m:r>
                        </m:den>
                      </m:f>
                    </m:oMath>
                  </m:oMathPara>
                </a14:m>
                <a:endParaRPr lang="es-EC" dirty="0"/>
              </a:p>
            </p:txBody>
          </p:sp>
        </mc:Choice>
        <mc:Fallback>
          <p:sp>
            <p:nvSpPr>
              <p:cNvPr id="6" name="5 Rectángulo"/>
              <p:cNvSpPr>
                <a:spLocks noRot="1" noChangeAspect="1" noMove="1" noResize="1" noEditPoints="1" noAdjustHandles="1" noChangeArrowheads="1" noChangeShapeType="1" noTextEdit="1"/>
              </p:cNvSpPr>
              <p:nvPr/>
            </p:nvSpPr>
            <p:spPr>
              <a:xfrm>
                <a:off x="5499905" y="4985347"/>
                <a:ext cx="1548757" cy="609077"/>
              </a:xfrm>
              <a:prstGeom prst="rect">
                <a:avLst/>
              </a:prstGeom>
              <a:blipFill rotWithShape="1">
                <a:blip r:embed="rId5" cstate="print"/>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xmlns="" val="266442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467544" y="548680"/>
            <a:ext cx="8229600" cy="794352"/>
          </a:xfrm>
        </p:spPr>
        <p:txBody>
          <a:bodyPr>
            <a:normAutofit/>
          </a:bodyPr>
          <a:lstStyle/>
          <a:p>
            <a:pPr algn="ctr"/>
            <a:r>
              <a:rPr lang="es-EC" sz="3200" b="1" dirty="0" smtClean="0">
                <a:solidFill>
                  <a:schemeClr val="accent4">
                    <a:lumMod val="75000"/>
                  </a:schemeClr>
                </a:solidFill>
              </a:rPr>
              <a:t>INTRODUCCIÓN</a:t>
            </a:r>
            <a:endParaRPr lang="es-EC" sz="3200" b="1" dirty="0">
              <a:solidFill>
                <a:schemeClr val="accent4">
                  <a:lumMod val="75000"/>
                </a:schemeClr>
              </a:solidFill>
            </a:endParaRPr>
          </a:p>
        </p:txBody>
      </p:sp>
      <p:sp>
        <p:nvSpPr>
          <p:cNvPr id="3" name="2 Marcador de contenido"/>
          <p:cNvSpPr>
            <a:spLocks noGrp="1"/>
          </p:cNvSpPr>
          <p:nvPr>
            <p:ph idx="1"/>
          </p:nvPr>
        </p:nvSpPr>
        <p:spPr>
          <a:xfrm>
            <a:off x="457200" y="1484784"/>
            <a:ext cx="8291264" cy="4839816"/>
          </a:xfrm>
        </p:spPr>
        <p:txBody>
          <a:bodyPr>
            <a:normAutofit fontScale="92500"/>
          </a:bodyPr>
          <a:lstStyle/>
          <a:p>
            <a:pPr algn="just">
              <a:buNone/>
            </a:pPr>
            <a:r>
              <a:rPr lang="es-ES" dirty="0" smtClean="0">
                <a:latin typeface="+mj-lt"/>
              </a:rPr>
              <a:t>	En la actualidad la Universidad de las Fuerzas Armadas cuenta con laboratorios de calidad, como  el Laboratorio de Procesos de Manufactura, en el cual se realizan prácticas académicas en los procesos de: soldadura, mecanizado, conformado y prototipado. Y debido al acelerado avance tecnológico, obliga a que la preparación de los estudiantes sea cada vez más integral, razón por la que la carrera de Ingeniería Mecánica plantea diseñar y construir un equipo de trefilado de materiales no ferrosos para </a:t>
            </a:r>
            <a:r>
              <a:rPr lang="es-ES" dirty="0" smtClean="0">
                <a:solidFill>
                  <a:prstClr val="black"/>
                </a:solidFill>
                <a:latin typeface="Arial"/>
              </a:rPr>
              <a:t>reforzar de una forma práctica los conocimientos adquiridos teóricamente y así </a:t>
            </a:r>
            <a:r>
              <a:rPr lang="es-ES" dirty="0" smtClean="0">
                <a:latin typeface="+mj-lt"/>
              </a:rPr>
              <a:t>mejorar la formación profesional de los estudiantes.</a:t>
            </a:r>
            <a:endParaRPr lang="es-EC" dirty="0" smtClean="0">
              <a:latin typeface="+mj-lt"/>
            </a:endParaRPr>
          </a:p>
          <a:p>
            <a:pPr algn="just">
              <a:buNone/>
            </a:pPr>
            <a:endParaRPr lang="es-EC" dirty="0"/>
          </a:p>
        </p:txBody>
      </p:sp>
    </p:spTree>
    <p:extLst>
      <p:ext uri="{BB962C8B-B14F-4D97-AF65-F5344CB8AC3E}">
        <p14:creationId xmlns:p14="http://schemas.microsoft.com/office/powerpoint/2010/main" xmlns="" val="2597597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srcRect/>
          <a:stretch>
            <a:fillRect/>
          </a:stretch>
        </p:blipFill>
        <p:spPr bwMode="auto">
          <a:xfrm>
            <a:off x="0" y="0"/>
            <a:ext cx="9156825" cy="6858000"/>
          </a:xfrm>
          <a:prstGeom prst="rect">
            <a:avLst/>
          </a:prstGeom>
          <a:noFill/>
          <a:ln w="9525">
            <a:noFill/>
            <a:miter lim="800000"/>
            <a:headEnd/>
            <a:tailEnd/>
          </a:ln>
          <a:effectLst/>
        </p:spPr>
      </p:pic>
      <p:sp>
        <p:nvSpPr>
          <p:cNvPr id="2" name="1 Título"/>
          <p:cNvSpPr>
            <a:spLocks noGrp="1"/>
          </p:cNvSpPr>
          <p:nvPr>
            <p:ph type="title"/>
          </p:nvPr>
        </p:nvSpPr>
        <p:spPr/>
        <p:txBody>
          <a:bodyPr>
            <a:noAutofit/>
          </a:bodyPr>
          <a:lstStyle/>
          <a:p>
            <a:pPr algn="ctr"/>
            <a:r>
              <a:rPr lang="es-ES" sz="3200" b="1" dirty="0">
                <a:solidFill>
                  <a:schemeClr val="accent4">
                    <a:lumMod val="75000"/>
                  </a:schemeClr>
                </a:solidFill>
              </a:rPr>
              <a:t>CÁLCULO DEL FACTOR DE SEGURIDAD DEL TUBO</a:t>
            </a:r>
            <a:endParaRPr lang="es-EC" sz="3200" dirty="0">
              <a:solidFill>
                <a:schemeClr val="accent4">
                  <a:lumMod val="75000"/>
                </a:schemeClr>
              </a:solidFill>
            </a:endParaRPr>
          </a:p>
        </p:txBody>
      </p:sp>
      <mc:AlternateContent xmlns:mc="http://schemas.openxmlformats.org/markup-compatibility/2006">
        <mc:Choice xmlns:a14="http://schemas.microsoft.com/office/drawing/2010/main" xmlns="" Requires="a14">
          <p:sp>
            <p:nvSpPr>
              <p:cNvPr id="3" name="2 Rectángulo"/>
              <p:cNvSpPr/>
              <p:nvPr/>
            </p:nvSpPr>
            <p:spPr>
              <a:xfrm>
                <a:off x="3382832" y="2493167"/>
                <a:ext cx="2146037" cy="8011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2400" i="1">
                              <a:latin typeface="Cambria Math"/>
                            </a:rPr>
                          </m:ctrlPr>
                        </m:sSubPr>
                        <m:e>
                          <m:r>
                            <m:rPr>
                              <m:sty m:val="p"/>
                            </m:rPr>
                            <a:rPr lang="es-ES" sz="2400">
                              <a:latin typeface="Cambria Math"/>
                            </a:rPr>
                            <m:t>FS</m:t>
                          </m:r>
                        </m:e>
                        <m:sub>
                          <m:r>
                            <m:rPr>
                              <m:sty m:val="p"/>
                            </m:rPr>
                            <a:rPr lang="es-ES" sz="2400">
                              <a:latin typeface="Cambria Math"/>
                            </a:rPr>
                            <m:t>tubo</m:t>
                          </m:r>
                        </m:sub>
                      </m:sSub>
                      <m:r>
                        <a:rPr lang="es-ES" sz="2400">
                          <a:latin typeface="Cambria Math"/>
                        </a:rPr>
                        <m:t>= </m:t>
                      </m:r>
                      <m:f>
                        <m:fPr>
                          <m:ctrlPr>
                            <a:rPr lang="es-EC" sz="2400" i="1">
                              <a:latin typeface="Cambria Math"/>
                            </a:rPr>
                          </m:ctrlPr>
                        </m:fPr>
                        <m:num>
                          <m:sSub>
                            <m:sSubPr>
                              <m:ctrlPr>
                                <a:rPr lang="es-EC" sz="2400" i="1">
                                  <a:latin typeface="Cambria Math"/>
                                </a:rPr>
                              </m:ctrlPr>
                            </m:sSubPr>
                            <m:e>
                              <m:r>
                                <m:rPr>
                                  <m:sty m:val="p"/>
                                </m:rPr>
                                <a:rPr lang="es-ES" sz="2400">
                                  <a:latin typeface="Cambria Math"/>
                                </a:rPr>
                                <m:t>S</m:t>
                              </m:r>
                            </m:e>
                            <m:sub>
                              <m:r>
                                <m:rPr>
                                  <m:sty m:val="p"/>
                                </m:rPr>
                                <a:rPr lang="es-ES" sz="2400">
                                  <a:latin typeface="Cambria Math"/>
                                </a:rPr>
                                <m:t>y</m:t>
                              </m:r>
                              <m:r>
                                <a:rPr lang="es-ES" sz="2400">
                                  <a:latin typeface="Cambria Math"/>
                                </a:rPr>
                                <m:t>500</m:t>
                              </m:r>
                            </m:sub>
                          </m:sSub>
                        </m:num>
                        <m:den>
                          <m:sSup>
                            <m:sSupPr>
                              <m:ctrlPr>
                                <a:rPr lang="es-EC" sz="2400" i="1">
                                  <a:latin typeface="Cambria Math"/>
                                </a:rPr>
                              </m:ctrlPr>
                            </m:sSupPr>
                            <m:e>
                              <m:r>
                                <m:rPr>
                                  <m:sty m:val="p"/>
                                </m:rPr>
                                <a:rPr lang="es-ES" sz="2400">
                                  <a:latin typeface="Cambria Math"/>
                                </a:rPr>
                                <m:t>σ</m:t>
                              </m:r>
                            </m:e>
                            <m:sup>
                              <m:r>
                                <a:rPr lang="es-ES" sz="2400">
                                  <a:latin typeface="Cambria Math"/>
                                </a:rPr>
                                <m:t>∙</m:t>
                              </m:r>
                            </m:sup>
                          </m:sSup>
                        </m:den>
                      </m:f>
                    </m:oMath>
                  </m:oMathPara>
                </a14:m>
                <a:endParaRPr lang="es-EC" sz="2400" dirty="0"/>
              </a:p>
            </p:txBody>
          </p:sp>
        </mc:Choice>
        <mc:Fallback>
          <p:sp>
            <p:nvSpPr>
              <p:cNvPr id="3" name="2 Rectángulo"/>
              <p:cNvSpPr>
                <a:spLocks noRot="1" noChangeAspect="1" noMove="1" noResize="1" noEditPoints="1" noAdjustHandles="1" noChangeArrowheads="1" noChangeShapeType="1" noTextEdit="1"/>
              </p:cNvSpPr>
              <p:nvPr/>
            </p:nvSpPr>
            <p:spPr>
              <a:xfrm>
                <a:off x="3382832" y="2493167"/>
                <a:ext cx="2146037" cy="801117"/>
              </a:xfrm>
              <a:prstGeom prst="rect">
                <a:avLst/>
              </a:prstGeom>
              <a:blipFill rotWithShape="1">
                <a:blip r:embed="rId3" cstate="print"/>
                <a:stretch>
                  <a:fillRect/>
                </a:stretch>
              </a:blipFill>
            </p:spPr>
            <p:txBody>
              <a:bodyPr/>
              <a:lstStyle/>
              <a:p>
                <a:r>
                  <a:rPr lang="es-EC">
                    <a:noFill/>
                  </a:rPr>
                  <a:t> </a:t>
                </a:r>
              </a:p>
            </p:txBody>
          </p:sp>
        </mc:Fallback>
      </mc:AlternateContent>
      <p:pic>
        <p:nvPicPr>
          <p:cNvPr id="8" name="7 Imagen"/>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0034" y="3357562"/>
            <a:ext cx="8215370" cy="2524418"/>
          </a:xfrm>
          <a:prstGeom prst="rect">
            <a:avLst/>
          </a:prstGeom>
          <a:noFill/>
          <a:ln>
            <a:noFill/>
          </a:ln>
        </p:spPr>
      </p:pic>
      <p:sp>
        <p:nvSpPr>
          <p:cNvPr id="225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mc:AlternateContent xmlns:mc="http://schemas.openxmlformats.org/markup-compatibility/2006">
        <mc:Choice xmlns:a14="http://schemas.microsoft.com/office/drawing/2010/main" xmlns="" Requires="a14">
          <p:sp>
            <p:nvSpPr>
              <p:cNvPr id="5" name="4 Rectángulo"/>
              <p:cNvSpPr/>
              <p:nvPr/>
            </p:nvSpPr>
            <p:spPr>
              <a:xfrm>
                <a:off x="2627784" y="2023345"/>
                <a:ext cx="4003788" cy="5415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C" sz="2400" i="1">
                              <a:latin typeface="Cambria Math"/>
                            </a:rPr>
                          </m:ctrlPr>
                        </m:sSupPr>
                        <m:e>
                          <m:r>
                            <m:rPr>
                              <m:sty m:val="p"/>
                            </m:rPr>
                            <a:rPr lang="es-ES" sz="2400">
                              <a:latin typeface="Cambria Math"/>
                            </a:rPr>
                            <m:t>σ</m:t>
                          </m:r>
                        </m:e>
                        <m:sup>
                          <m:r>
                            <a:rPr lang="es-ES" sz="2400">
                              <a:latin typeface="Cambria Math"/>
                            </a:rPr>
                            <m:t>∙</m:t>
                          </m:r>
                        </m:sup>
                      </m:sSup>
                      <m:r>
                        <a:rPr lang="es-ES" sz="2400">
                          <a:latin typeface="Cambria Math"/>
                        </a:rPr>
                        <m:t>= </m:t>
                      </m:r>
                      <m:rad>
                        <m:radPr>
                          <m:degHide m:val="on"/>
                          <m:ctrlPr>
                            <a:rPr lang="es-EC" sz="2400" i="1">
                              <a:latin typeface="Cambria Math"/>
                            </a:rPr>
                          </m:ctrlPr>
                        </m:radPr>
                        <m:deg/>
                        <m:e>
                          <m:sSup>
                            <m:sSupPr>
                              <m:ctrlPr>
                                <a:rPr lang="es-EC" sz="2400" i="1">
                                  <a:latin typeface="Cambria Math"/>
                                </a:rPr>
                              </m:ctrlPr>
                            </m:sSupPr>
                            <m:e>
                              <m:d>
                                <m:dPr>
                                  <m:ctrlPr>
                                    <a:rPr lang="es-EC" sz="2400" i="1">
                                      <a:latin typeface="Cambria Math"/>
                                    </a:rPr>
                                  </m:ctrlPr>
                                </m:dPr>
                                <m:e>
                                  <m:sSub>
                                    <m:sSubPr>
                                      <m:ctrlPr>
                                        <a:rPr lang="es-EC" sz="2400" i="1">
                                          <a:latin typeface="Cambria Math"/>
                                        </a:rPr>
                                      </m:ctrlPr>
                                    </m:sSubPr>
                                    <m:e>
                                      <m:r>
                                        <m:rPr>
                                          <m:sty m:val="p"/>
                                        </m:rPr>
                                        <a:rPr lang="es-ES" sz="2400">
                                          <a:latin typeface="Cambria Math"/>
                                        </a:rPr>
                                        <m:t>σ</m:t>
                                      </m:r>
                                    </m:e>
                                    <m:sub>
                                      <m:r>
                                        <m:rPr>
                                          <m:sty m:val="p"/>
                                        </m:rPr>
                                        <a:rPr lang="es-ES" sz="2400">
                                          <a:latin typeface="Cambria Math"/>
                                        </a:rPr>
                                        <m:t>adm</m:t>
                                      </m:r>
                                    </m:sub>
                                  </m:sSub>
                                </m:e>
                              </m:d>
                            </m:e>
                            <m:sup>
                              <m:r>
                                <a:rPr lang="es-ES" sz="2400">
                                  <a:latin typeface="Cambria Math"/>
                                </a:rPr>
                                <m:t>2</m:t>
                              </m:r>
                            </m:sup>
                          </m:sSup>
                          <m:r>
                            <a:rPr lang="es-ES" sz="2400">
                              <a:latin typeface="Cambria Math"/>
                            </a:rPr>
                            <m:t>+3</m:t>
                          </m:r>
                          <m:r>
                            <a:rPr lang="es-ES" sz="2400" i="1">
                              <a:latin typeface="Cambria Math"/>
                            </a:rPr>
                            <m:t>∗</m:t>
                          </m:r>
                          <m:sSup>
                            <m:sSupPr>
                              <m:ctrlPr>
                                <a:rPr lang="es-EC" sz="2400" i="1">
                                  <a:latin typeface="Cambria Math"/>
                                </a:rPr>
                              </m:ctrlPr>
                            </m:sSupPr>
                            <m:e>
                              <m:d>
                                <m:dPr>
                                  <m:ctrlPr>
                                    <a:rPr lang="es-EC" sz="2400" i="1">
                                      <a:latin typeface="Cambria Math"/>
                                    </a:rPr>
                                  </m:ctrlPr>
                                </m:dPr>
                                <m:e>
                                  <m:sSub>
                                    <m:sSubPr>
                                      <m:ctrlPr>
                                        <a:rPr lang="es-EC" sz="2400" i="1">
                                          <a:latin typeface="Cambria Math"/>
                                        </a:rPr>
                                      </m:ctrlPr>
                                    </m:sSubPr>
                                    <m:e>
                                      <m:r>
                                        <m:rPr>
                                          <m:sty m:val="p"/>
                                        </m:rPr>
                                        <a:rPr lang="es-ES" sz="2400">
                                          <a:latin typeface="Cambria Math"/>
                                        </a:rPr>
                                        <m:t>τ</m:t>
                                      </m:r>
                                    </m:e>
                                    <m:sub>
                                      <m:r>
                                        <m:rPr>
                                          <m:sty m:val="p"/>
                                        </m:rPr>
                                        <a:rPr lang="es-ES" sz="2400">
                                          <a:latin typeface="Cambria Math"/>
                                        </a:rPr>
                                        <m:t>adm</m:t>
                                      </m:r>
                                    </m:sub>
                                  </m:sSub>
                                </m:e>
                              </m:d>
                            </m:e>
                            <m:sup>
                              <m:r>
                                <a:rPr lang="es-ES" sz="2400">
                                  <a:latin typeface="Cambria Math"/>
                                </a:rPr>
                                <m:t>2</m:t>
                              </m:r>
                            </m:sup>
                          </m:sSup>
                        </m:e>
                      </m:rad>
                    </m:oMath>
                  </m:oMathPara>
                </a14:m>
                <a:endParaRPr lang="es-EC" sz="2400" dirty="0"/>
              </a:p>
            </p:txBody>
          </p:sp>
        </mc:Choice>
        <mc:Fallback>
          <p:sp>
            <p:nvSpPr>
              <p:cNvPr id="5" name="4 Rectángulo"/>
              <p:cNvSpPr>
                <a:spLocks noRot="1" noChangeAspect="1" noMove="1" noResize="1" noEditPoints="1" noAdjustHandles="1" noChangeArrowheads="1" noChangeShapeType="1" noTextEdit="1"/>
              </p:cNvSpPr>
              <p:nvPr/>
            </p:nvSpPr>
            <p:spPr>
              <a:xfrm>
                <a:off x="2627784" y="2023345"/>
                <a:ext cx="4003788" cy="541559"/>
              </a:xfrm>
              <a:prstGeom prst="rect">
                <a:avLst/>
              </a:prstGeom>
              <a:blipFill rotWithShape="1">
                <a:blip r:embed="rId5" cstate="print"/>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xmlns="" val="9999377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12825"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467544" y="2420888"/>
            <a:ext cx="8229600" cy="1143000"/>
          </a:xfrm>
        </p:spPr>
        <p:txBody>
          <a:bodyPr>
            <a:noAutofit/>
          </a:bodyPr>
          <a:lstStyle/>
          <a:p>
            <a:pPr lvl="2" algn="ctr" rtl="0">
              <a:spcBef>
                <a:spcPct val="0"/>
              </a:spcBef>
            </a:pPr>
            <a:r>
              <a:rPr lang="es-ES" sz="3200" b="1" dirty="0">
                <a:solidFill>
                  <a:schemeClr val="accent4">
                    <a:lumMod val="75000"/>
                  </a:schemeClr>
                </a:solidFill>
                <a:latin typeface="+mj-lt"/>
                <a:hlinkClick r:id="rId3" action="ppaction://hlinkfile"/>
              </a:rPr>
              <a:t>CÁLCULO DE LA RESISTENCIA DE LA JUNTA POR SOLDADURA EN EL </a:t>
            </a:r>
            <a:r>
              <a:rPr lang="es-ES" sz="3200" b="1" dirty="0" smtClean="0">
                <a:solidFill>
                  <a:schemeClr val="accent4">
                    <a:lumMod val="75000"/>
                  </a:schemeClr>
                </a:solidFill>
                <a:latin typeface="+mj-lt"/>
                <a:hlinkClick r:id="rId3" action="ppaction://hlinkfile"/>
              </a:rPr>
              <a:t>WINCHE</a:t>
            </a:r>
            <a:endParaRPr lang="es-EC" sz="3200" dirty="0">
              <a:solidFill>
                <a:schemeClr val="accent4">
                  <a:lumMod val="75000"/>
                </a:schemeClr>
              </a:solidFill>
              <a:latin typeface="+mj-lt"/>
            </a:endParaRPr>
          </a:p>
        </p:txBody>
      </p:sp>
    </p:spTree>
    <p:extLst>
      <p:ext uri="{BB962C8B-B14F-4D97-AF65-F5344CB8AC3E}">
        <p14:creationId xmlns:p14="http://schemas.microsoft.com/office/powerpoint/2010/main" xmlns="" val="4149474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457200" y="571480"/>
            <a:ext cx="8229600" cy="1143000"/>
          </a:xfrm>
        </p:spPr>
        <p:txBody>
          <a:bodyPr>
            <a:normAutofit/>
          </a:bodyPr>
          <a:lstStyle/>
          <a:p>
            <a:pPr algn="ctr"/>
            <a:r>
              <a:rPr lang="es-EC" sz="3200" b="1" dirty="0" smtClean="0">
                <a:solidFill>
                  <a:schemeClr val="accent4">
                    <a:lumMod val="75000"/>
                  </a:schemeClr>
                </a:solidFill>
              </a:rPr>
              <a:t>CÁLCULO DEL DIÁMETRO DEL CABLE DE ACERO</a:t>
            </a:r>
            <a:endParaRPr lang="es-EC" sz="3200" b="1" dirty="0">
              <a:solidFill>
                <a:schemeClr val="accent4">
                  <a:lumMod val="75000"/>
                </a:schemeClr>
              </a:solidFill>
            </a:endParaRPr>
          </a:p>
        </p:txBody>
      </p:sp>
      <p:sp>
        <p:nvSpPr>
          <p:cNvPr id="3" name="2 Marcador de contenido"/>
          <p:cNvSpPr>
            <a:spLocks noGrp="1"/>
          </p:cNvSpPr>
          <p:nvPr>
            <p:ph idx="1"/>
          </p:nvPr>
        </p:nvSpPr>
        <p:spPr>
          <a:xfrm>
            <a:off x="457200" y="1714488"/>
            <a:ext cx="8229600" cy="4610112"/>
          </a:xfrm>
        </p:spPr>
        <p:txBody>
          <a:bodyPr>
            <a:normAutofit/>
          </a:bodyPr>
          <a:lstStyle/>
          <a:p>
            <a:r>
              <a:rPr lang="es-EC" sz="2000" dirty="0" smtClean="0">
                <a:latin typeface="+mj-lt"/>
              </a:rPr>
              <a:t>Seleccionamos un cable de acero de </a:t>
            </a:r>
            <a:r>
              <a:rPr lang="es-EC" sz="2000" dirty="0" smtClean="0">
                <a:latin typeface="+mj-lt"/>
                <a:hlinkClick r:id="rId3" action="ppaction://hlinkfile"/>
              </a:rPr>
              <a:t>grado 4</a:t>
            </a:r>
            <a:r>
              <a:rPr lang="es-EC" sz="2000" dirty="0" smtClean="0">
                <a:latin typeface="+mj-lt"/>
              </a:rPr>
              <a:t> con resistencia nominal a la tracción (Sy</a:t>
            </a:r>
            <a:r>
              <a:rPr lang="es-EC" sz="2000" baseline="-25000" dirty="0" smtClean="0">
                <a:latin typeface="+mj-lt"/>
              </a:rPr>
              <a:t>alam</a:t>
            </a:r>
            <a:r>
              <a:rPr lang="es-EC" sz="2000" dirty="0" smtClean="0">
                <a:latin typeface="+mj-lt"/>
              </a:rPr>
              <a:t> = 1764 Mpa)</a:t>
            </a:r>
          </a:p>
          <a:p>
            <a:r>
              <a:rPr lang="es-EC" sz="2000" dirty="0" smtClean="0">
                <a:latin typeface="+mj-lt"/>
              </a:rPr>
              <a:t>Factor de seguridad de n = 6.</a:t>
            </a:r>
          </a:p>
          <a:p>
            <a:endParaRPr lang="es-EC" sz="2000" dirty="0" smtClean="0">
              <a:latin typeface="+mj-lt"/>
            </a:endParaRPr>
          </a:p>
          <a:p>
            <a:endParaRPr lang="es-EC" sz="2000" dirty="0" smtClean="0">
              <a:latin typeface="+mj-lt"/>
            </a:endParaRPr>
          </a:p>
          <a:p>
            <a:endParaRPr lang="es-EC" sz="2000" dirty="0" smtClean="0">
              <a:latin typeface="+mj-lt"/>
            </a:endParaRPr>
          </a:p>
          <a:p>
            <a:endParaRPr lang="es-EC" sz="2000" dirty="0" smtClean="0">
              <a:latin typeface="+mj-lt"/>
            </a:endParaRPr>
          </a:p>
          <a:p>
            <a:endParaRPr lang="es-EC" sz="2000" dirty="0" smtClean="0">
              <a:latin typeface="+mj-lt"/>
            </a:endParaRPr>
          </a:p>
          <a:p>
            <a:endParaRPr lang="es-EC" sz="2000" dirty="0" smtClean="0">
              <a:latin typeface="+mj-lt"/>
            </a:endParaRPr>
          </a:p>
          <a:p>
            <a:endParaRPr lang="es-EC" sz="2000" dirty="0" smtClean="0">
              <a:latin typeface="+mj-lt"/>
            </a:endParaRPr>
          </a:p>
          <a:p>
            <a:endParaRPr lang="es-EC" sz="2000" dirty="0" smtClean="0">
              <a:latin typeface="+mj-lt"/>
            </a:endParaRPr>
          </a:p>
          <a:p>
            <a:pPr>
              <a:buNone/>
            </a:pPr>
            <a:r>
              <a:rPr lang="es-EC" sz="2000" b="1" dirty="0" smtClean="0">
                <a:latin typeface="+mj-lt"/>
              </a:rPr>
              <a:t>	</a:t>
            </a:r>
            <a:r>
              <a:rPr lang="es-EC" sz="2000" b="1" dirty="0" smtClean="0">
                <a:latin typeface="+mj-lt"/>
                <a:hlinkClick r:id="rId4" action="ppaction://hlinkfile"/>
              </a:rPr>
              <a:t>d = 6.4 mm</a:t>
            </a:r>
            <a:endParaRPr lang="es-EC" sz="2000" b="1" dirty="0">
              <a:latin typeface="+mj-lt"/>
            </a:endParaRPr>
          </a:p>
        </p:txBody>
      </p:sp>
      <p:pic>
        <p:nvPicPr>
          <p:cNvPr id="4" name="3 Imagen"/>
          <p:cNvPicPr/>
          <p:nvPr/>
        </p:nvPicPr>
        <p:blipFill>
          <a:blip r:embed="rId5" cstate="print"/>
          <a:srcRect l="18877" t="37662" r="62122" b="45409"/>
          <a:stretch>
            <a:fillRect/>
          </a:stretch>
        </p:blipFill>
        <p:spPr bwMode="auto">
          <a:xfrm>
            <a:off x="857224" y="2786058"/>
            <a:ext cx="1818540" cy="1440000"/>
          </a:xfrm>
          <a:prstGeom prst="rect">
            <a:avLst/>
          </a:prstGeom>
          <a:noFill/>
          <a:ln w="9525">
            <a:noFill/>
            <a:miter lim="800000"/>
            <a:headEnd/>
            <a:tailEnd/>
          </a:ln>
        </p:spPr>
      </p:pic>
      <p:pic>
        <p:nvPicPr>
          <p:cNvPr id="5" name="4 Imagen"/>
          <p:cNvPicPr/>
          <p:nvPr/>
        </p:nvPicPr>
        <p:blipFill>
          <a:blip r:embed="rId5" cstate="print"/>
          <a:srcRect l="18634" t="54113" r="57731" b="23593"/>
          <a:stretch>
            <a:fillRect/>
          </a:stretch>
        </p:blipFill>
        <p:spPr bwMode="auto">
          <a:xfrm>
            <a:off x="857224" y="4214818"/>
            <a:ext cx="3000396" cy="1440000"/>
          </a:xfrm>
          <a:prstGeom prst="rect">
            <a:avLst/>
          </a:prstGeom>
          <a:noFill/>
          <a:ln w="9525">
            <a:noFill/>
            <a:miter lim="800000"/>
            <a:headEnd/>
            <a:tailEnd/>
          </a:ln>
        </p:spPr>
      </p:pic>
      <p:sp>
        <p:nvSpPr>
          <p:cNvPr id="7" name="6 Elipse">
            <a:hlinkClick r:id="rId6" action="ppaction://hlinkfile"/>
          </p:cNvPr>
          <p:cNvSpPr/>
          <p:nvPr/>
        </p:nvSpPr>
        <p:spPr>
          <a:xfrm>
            <a:off x="7572396" y="5286388"/>
            <a:ext cx="571504"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2" cstate="print"/>
          <a:srcRect/>
          <a:stretch>
            <a:fillRect/>
          </a:stretch>
        </p:blipFill>
        <p:spPr bwMode="auto">
          <a:xfrm>
            <a:off x="-180528" y="13473"/>
            <a:ext cx="9156825" cy="6858000"/>
          </a:xfrm>
          <a:prstGeom prst="rect">
            <a:avLst/>
          </a:prstGeom>
          <a:noFill/>
          <a:ln w="9525">
            <a:noFill/>
            <a:miter lim="800000"/>
            <a:headEnd/>
            <a:tailEnd/>
          </a:ln>
          <a:effectLst/>
        </p:spPr>
      </p:pic>
      <p:sp>
        <p:nvSpPr>
          <p:cNvPr id="2" name="1 Título"/>
          <p:cNvSpPr>
            <a:spLocks noGrp="1"/>
          </p:cNvSpPr>
          <p:nvPr>
            <p:ph type="title"/>
          </p:nvPr>
        </p:nvSpPr>
        <p:spPr>
          <a:xfrm>
            <a:off x="374848" y="1133872"/>
            <a:ext cx="8229600" cy="1143000"/>
          </a:xfrm>
        </p:spPr>
        <p:txBody>
          <a:bodyPr>
            <a:normAutofit/>
          </a:bodyPr>
          <a:lstStyle/>
          <a:p>
            <a:pPr lvl="2" algn="ctr"/>
            <a:r>
              <a:rPr lang="es-EC" sz="3200" b="1" dirty="0">
                <a:solidFill>
                  <a:schemeClr val="accent4">
                    <a:lumMod val="75000"/>
                  </a:schemeClr>
                </a:solidFill>
                <a:latin typeface="+mj-lt"/>
                <a:hlinkClick r:id="rId3" action="ppaction://hlinkfile"/>
              </a:rPr>
              <a:t>DISEÑO ACOPLE EJE MOTOR Y CARRETE</a:t>
            </a:r>
            <a:endParaRPr lang="es-EC" sz="3200" b="1" dirty="0">
              <a:solidFill>
                <a:schemeClr val="accent4">
                  <a:lumMod val="75000"/>
                </a:schemeClr>
              </a:solidFill>
              <a:latin typeface="+mj-lt"/>
            </a:endParaRPr>
          </a:p>
        </p:txBody>
      </p:sp>
      <p:pic>
        <p:nvPicPr>
          <p:cNvPr id="4" name="3 Imagen"/>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75856" y="2924944"/>
            <a:ext cx="2880320" cy="2664296"/>
          </a:xfrm>
          <a:prstGeom prst="rect">
            <a:avLst/>
          </a:prstGeom>
          <a:noFill/>
          <a:ln>
            <a:noFill/>
          </a:ln>
        </p:spPr>
      </p:pic>
    </p:spTree>
    <p:extLst>
      <p:ext uri="{BB962C8B-B14F-4D97-AF65-F5344CB8AC3E}">
        <p14:creationId xmlns:p14="http://schemas.microsoft.com/office/powerpoint/2010/main" xmlns="" val="36312683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cstate="print"/>
          <a:srcRect/>
          <a:stretch>
            <a:fillRect/>
          </a:stretch>
        </p:blipFill>
        <p:spPr bwMode="auto">
          <a:xfrm>
            <a:off x="0"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457200" y="785794"/>
            <a:ext cx="8229600" cy="629832"/>
          </a:xfrm>
        </p:spPr>
        <p:txBody>
          <a:bodyPr>
            <a:normAutofit/>
          </a:bodyPr>
          <a:lstStyle/>
          <a:p>
            <a:pPr lvl="2" algn="ctr" rtl="0">
              <a:spcBef>
                <a:spcPct val="0"/>
              </a:spcBef>
            </a:pPr>
            <a:r>
              <a:rPr lang="es-EC" sz="3200" b="1" dirty="0">
                <a:solidFill>
                  <a:schemeClr val="accent4">
                    <a:lumMod val="75000"/>
                  </a:schemeClr>
                </a:solidFill>
                <a:latin typeface="+mj-lt"/>
              </a:rPr>
              <a:t>SELECCIÓN DE LA </a:t>
            </a:r>
            <a:r>
              <a:rPr lang="es-EC" sz="3200" b="1" dirty="0" smtClean="0">
                <a:solidFill>
                  <a:schemeClr val="accent4">
                    <a:lumMod val="75000"/>
                  </a:schemeClr>
                </a:solidFill>
                <a:latin typeface="+mj-lt"/>
              </a:rPr>
              <a:t>CHUMACERA</a:t>
            </a:r>
            <a:endParaRPr lang="es-EC" sz="3200" dirty="0">
              <a:solidFill>
                <a:schemeClr val="accent4">
                  <a:lumMod val="75000"/>
                </a:schemeClr>
              </a:solidFill>
              <a:latin typeface="+mj-lt"/>
            </a:endParaRPr>
          </a:p>
        </p:txBody>
      </p:sp>
      <mc:AlternateContent xmlns:mc="http://schemas.openxmlformats.org/markup-compatibility/2006">
        <mc:Choice xmlns:a14="http://schemas.microsoft.com/office/drawing/2010/main" xmlns="" Requires="a14">
          <p:sp>
            <p:nvSpPr>
              <p:cNvPr id="4" name="3 Rectángulo"/>
              <p:cNvSpPr/>
              <p:nvPr/>
            </p:nvSpPr>
            <p:spPr>
              <a:xfrm>
                <a:off x="827584" y="2023093"/>
                <a:ext cx="4572000" cy="829843"/>
              </a:xfrm>
              <a:prstGeom prst="rect">
                <a:avLst/>
              </a:prstGeom>
            </p:spPr>
            <p:txBody>
              <a:bodyPr>
                <a:spAutoFit/>
              </a:bodyPr>
              <a:lstStyle/>
              <a:p>
                <a:pPr/>
                <a14:m>
                  <m:oMathPara xmlns:m="http://schemas.openxmlformats.org/officeDocument/2006/math">
                    <m:oMathParaPr>
                      <m:jc m:val="left"/>
                    </m:oMathParaPr>
                    <m:oMath xmlns:m="http://schemas.openxmlformats.org/officeDocument/2006/math">
                      <m:sSub>
                        <m:sSubPr>
                          <m:ctrlPr>
                            <a:rPr lang="es-EC" i="1" smtClean="0">
                              <a:latin typeface="Cambria Math"/>
                            </a:rPr>
                          </m:ctrlPr>
                        </m:sSubPr>
                        <m:e>
                          <m:r>
                            <m:rPr>
                              <m:sty m:val="p"/>
                            </m:rPr>
                            <a:rPr lang="es-ES">
                              <a:latin typeface="Cambria Math"/>
                            </a:rPr>
                            <m:t>C</m:t>
                          </m:r>
                        </m:e>
                        <m:sub>
                          <m:r>
                            <a:rPr lang="es-ES">
                              <a:latin typeface="Cambria Math"/>
                            </a:rPr>
                            <m:t>10</m:t>
                          </m:r>
                        </m:sub>
                      </m:sSub>
                      <m:r>
                        <a:rPr lang="es-ES">
                          <a:latin typeface="Cambria Math"/>
                        </a:rPr>
                        <m:t>=</m:t>
                      </m:r>
                      <m:sSub>
                        <m:sSubPr>
                          <m:ctrlPr>
                            <a:rPr lang="es-EC" i="1">
                              <a:latin typeface="Cambria Math"/>
                            </a:rPr>
                          </m:ctrlPr>
                        </m:sSubPr>
                        <m:e>
                          <m:r>
                            <m:rPr>
                              <m:sty m:val="p"/>
                            </m:rPr>
                            <a:rPr lang="es-ES">
                              <a:latin typeface="Cambria Math"/>
                            </a:rPr>
                            <m:t>F</m:t>
                          </m:r>
                        </m:e>
                        <m:sub>
                          <m:r>
                            <m:rPr>
                              <m:sty m:val="p"/>
                            </m:rPr>
                            <a:rPr lang="es-ES">
                              <a:latin typeface="Cambria Math"/>
                            </a:rPr>
                            <m:t>D</m:t>
                          </m:r>
                        </m:sub>
                      </m:sSub>
                      <m:r>
                        <a:rPr lang="es-ES" i="1">
                          <a:latin typeface="Cambria Math"/>
                        </a:rPr>
                        <m:t>∗</m:t>
                      </m:r>
                      <m:sSup>
                        <m:sSupPr>
                          <m:ctrlPr>
                            <a:rPr lang="es-EC" i="1">
                              <a:latin typeface="Cambria Math"/>
                            </a:rPr>
                          </m:ctrlPr>
                        </m:sSupPr>
                        <m:e>
                          <m:d>
                            <m:dPr>
                              <m:ctrlPr>
                                <a:rPr lang="es-EC" i="1">
                                  <a:latin typeface="Cambria Math"/>
                                </a:rPr>
                              </m:ctrlPr>
                            </m:dPr>
                            <m:e>
                              <m:f>
                                <m:fPr>
                                  <m:ctrlPr>
                                    <a:rPr lang="es-EC" i="1">
                                      <a:latin typeface="Cambria Math"/>
                                    </a:rPr>
                                  </m:ctrlPr>
                                </m:fPr>
                                <m:num>
                                  <m:sSub>
                                    <m:sSubPr>
                                      <m:ctrlPr>
                                        <a:rPr lang="es-EC" i="1">
                                          <a:latin typeface="Cambria Math"/>
                                        </a:rPr>
                                      </m:ctrlPr>
                                    </m:sSubPr>
                                    <m:e>
                                      <m:r>
                                        <m:rPr>
                                          <m:sty m:val="p"/>
                                        </m:rPr>
                                        <a:rPr lang="es-ES">
                                          <a:latin typeface="Cambria Math"/>
                                        </a:rPr>
                                        <m:t>L</m:t>
                                      </m:r>
                                    </m:e>
                                    <m:sub>
                                      <m:r>
                                        <m:rPr>
                                          <m:sty m:val="p"/>
                                        </m:rPr>
                                        <a:rPr lang="es-ES">
                                          <a:latin typeface="Cambria Math"/>
                                        </a:rPr>
                                        <m:t>D</m:t>
                                      </m:r>
                                    </m:sub>
                                  </m:sSub>
                                  <m:sSub>
                                    <m:sSubPr>
                                      <m:ctrlPr>
                                        <a:rPr lang="es-EC" i="1">
                                          <a:latin typeface="Cambria Math"/>
                                        </a:rPr>
                                      </m:ctrlPr>
                                    </m:sSubPr>
                                    <m:e>
                                      <m:r>
                                        <m:rPr>
                                          <m:sty m:val="p"/>
                                        </m:rPr>
                                        <a:rPr lang="es-ES">
                                          <a:latin typeface="Cambria Math"/>
                                        </a:rPr>
                                        <m:t>n</m:t>
                                      </m:r>
                                    </m:e>
                                    <m:sub>
                                      <m:r>
                                        <m:rPr>
                                          <m:sty m:val="p"/>
                                        </m:rPr>
                                        <a:rPr lang="es-ES">
                                          <a:latin typeface="Cambria Math"/>
                                        </a:rPr>
                                        <m:t>D</m:t>
                                      </m:r>
                                    </m:sub>
                                  </m:sSub>
                                  <m:r>
                                    <a:rPr lang="es-ES">
                                      <a:latin typeface="Cambria Math"/>
                                    </a:rPr>
                                    <m:t>60</m:t>
                                  </m:r>
                                </m:num>
                                <m:den>
                                  <m:sSub>
                                    <m:sSubPr>
                                      <m:ctrlPr>
                                        <a:rPr lang="es-EC" i="1">
                                          <a:latin typeface="Cambria Math"/>
                                        </a:rPr>
                                      </m:ctrlPr>
                                    </m:sSubPr>
                                    <m:e>
                                      <m:r>
                                        <m:rPr>
                                          <m:sty m:val="p"/>
                                        </m:rPr>
                                        <a:rPr lang="es-ES">
                                          <a:latin typeface="Cambria Math"/>
                                        </a:rPr>
                                        <m:t>L</m:t>
                                      </m:r>
                                    </m:e>
                                    <m:sub>
                                      <m:r>
                                        <a:rPr lang="es-EC" b="0" i="1" smtClean="0">
                                          <a:latin typeface="Cambria Math"/>
                                        </a:rPr>
                                        <m:t>10</m:t>
                                      </m:r>
                                    </m:sub>
                                  </m:sSub>
                                </m:den>
                              </m:f>
                            </m:e>
                          </m:d>
                        </m:e>
                        <m:sup>
                          <m:f>
                            <m:fPr>
                              <m:type m:val="skw"/>
                              <m:ctrlPr>
                                <a:rPr lang="es-EC" i="1">
                                  <a:latin typeface="Cambria Math"/>
                                </a:rPr>
                              </m:ctrlPr>
                            </m:fPr>
                            <m:num>
                              <m:r>
                                <a:rPr lang="es-ES">
                                  <a:latin typeface="Cambria Math"/>
                                </a:rPr>
                                <m:t>1</m:t>
                              </m:r>
                            </m:num>
                            <m:den>
                              <m:r>
                                <m:rPr>
                                  <m:sty m:val="p"/>
                                </m:rPr>
                                <a:rPr lang="es-ES">
                                  <a:latin typeface="Cambria Math"/>
                                </a:rPr>
                                <m:t>a</m:t>
                              </m:r>
                            </m:den>
                          </m:f>
                        </m:sup>
                      </m:sSup>
                    </m:oMath>
                  </m:oMathPara>
                </a14:m>
                <a:endParaRPr lang="es-EC" dirty="0"/>
              </a:p>
            </p:txBody>
          </p:sp>
        </mc:Choice>
        <mc:Fallback>
          <p:sp>
            <p:nvSpPr>
              <p:cNvPr id="4" name="3 Rectángulo"/>
              <p:cNvSpPr>
                <a:spLocks noRot="1" noChangeAspect="1" noMove="1" noResize="1" noEditPoints="1" noAdjustHandles="1" noChangeArrowheads="1" noChangeShapeType="1" noTextEdit="1"/>
              </p:cNvSpPr>
              <p:nvPr/>
            </p:nvSpPr>
            <p:spPr>
              <a:xfrm>
                <a:off x="827584" y="2023093"/>
                <a:ext cx="4572000" cy="829843"/>
              </a:xfrm>
              <a:prstGeom prst="rect">
                <a:avLst/>
              </a:prstGeom>
              <a:blipFill rotWithShape="1">
                <a:blip r:embed="rId3" cstate="print"/>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xmlns="" Requires="a14">
          <p:sp>
            <p:nvSpPr>
              <p:cNvPr id="5" name="4 Rectángulo"/>
              <p:cNvSpPr/>
              <p:nvPr/>
            </p:nvSpPr>
            <p:spPr>
              <a:xfrm>
                <a:off x="827584" y="3319237"/>
                <a:ext cx="3672408" cy="829843"/>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s-EC" i="1" smtClean="0">
                              <a:latin typeface="Cambria Math"/>
                            </a:rPr>
                          </m:ctrlPr>
                        </m:sSubPr>
                        <m:e>
                          <m:r>
                            <m:rPr>
                              <m:sty m:val="p"/>
                            </m:rPr>
                            <a:rPr lang="es-ES">
                              <a:latin typeface="Cambria Math"/>
                            </a:rPr>
                            <m:t>C</m:t>
                          </m:r>
                        </m:e>
                        <m:sub>
                          <m:r>
                            <a:rPr lang="es-ES">
                              <a:latin typeface="Cambria Math"/>
                            </a:rPr>
                            <m:t>10</m:t>
                          </m:r>
                        </m:sub>
                      </m:sSub>
                      <m:r>
                        <a:rPr lang="es-ES">
                          <a:latin typeface="Cambria Math"/>
                        </a:rPr>
                        <m:t>=</m:t>
                      </m:r>
                      <m:r>
                        <a:rPr lang="es-EC" b="0" i="1" smtClean="0">
                          <a:latin typeface="Cambria Math"/>
                        </a:rPr>
                        <m:t>4</m:t>
                      </m:r>
                      <m:r>
                        <a:rPr lang="es-ES" i="1">
                          <a:latin typeface="Cambria Math"/>
                        </a:rPr>
                        <m:t>∗</m:t>
                      </m:r>
                      <m:sSup>
                        <m:sSupPr>
                          <m:ctrlPr>
                            <a:rPr lang="es-EC" i="1">
                              <a:latin typeface="Cambria Math"/>
                            </a:rPr>
                          </m:ctrlPr>
                        </m:sSupPr>
                        <m:e>
                          <m:d>
                            <m:dPr>
                              <m:ctrlPr>
                                <a:rPr lang="es-EC" i="1">
                                  <a:latin typeface="Cambria Math"/>
                                </a:rPr>
                              </m:ctrlPr>
                            </m:dPr>
                            <m:e>
                              <m:f>
                                <m:fPr>
                                  <m:ctrlPr>
                                    <a:rPr lang="es-EC" i="1">
                                      <a:latin typeface="Cambria Math"/>
                                    </a:rPr>
                                  </m:ctrlPr>
                                </m:fPr>
                                <m:num>
                                  <m:r>
                                    <a:rPr lang="es-ES">
                                      <a:latin typeface="Cambria Math"/>
                                    </a:rPr>
                                    <m:t>5000</m:t>
                                  </m:r>
                                  <m:r>
                                    <a:rPr lang="es-ES" i="1">
                                      <a:latin typeface="Cambria Math"/>
                                    </a:rPr>
                                    <m:t>∗</m:t>
                                  </m:r>
                                  <m:r>
                                    <a:rPr lang="es-ES">
                                      <a:latin typeface="Cambria Math"/>
                                    </a:rPr>
                                    <m:t>21</m:t>
                                  </m:r>
                                  <m:r>
                                    <a:rPr lang="es-ES" i="1">
                                      <a:latin typeface="Cambria Math"/>
                                    </a:rPr>
                                    <m:t>∗</m:t>
                                  </m:r>
                                  <m:r>
                                    <a:rPr lang="es-ES">
                                      <a:latin typeface="Cambria Math"/>
                                    </a:rPr>
                                    <m:t>60</m:t>
                                  </m:r>
                                </m:num>
                                <m:den>
                                  <m:sSup>
                                    <m:sSupPr>
                                      <m:ctrlPr>
                                        <a:rPr lang="es-EC" i="1">
                                          <a:latin typeface="Cambria Math"/>
                                        </a:rPr>
                                      </m:ctrlPr>
                                    </m:sSupPr>
                                    <m:e>
                                      <m:r>
                                        <a:rPr lang="es-EC" b="0" i="1" smtClean="0">
                                          <a:latin typeface="Cambria Math"/>
                                        </a:rPr>
                                        <m:t>1</m:t>
                                      </m:r>
                                      <m:r>
                                        <a:rPr lang="es-EC" b="0" i="1" smtClean="0">
                                          <a:latin typeface="Cambria Math"/>
                                        </a:rPr>
                                        <m:t>𝑥</m:t>
                                      </m:r>
                                      <m:r>
                                        <a:rPr lang="es-EC" b="0" i="1" smtClean="0">
                                          <a:latin typeface="Cambria Math"/>
                                        </a:rPr>
                                        <m:t>10</m:t>
                                      </m:r>
                                    </m:e>
                                    <m:sup>
                                      <m:r>
                                        <a:rPr lang="es-ES">
                                          <a:latin typeface="Cambria Math"/>
                                        </a:rPr>
                                        <m:t>6</m:t>
                                      </m:r>
                                    </m:sup>
                                  </m:sSup>
                                </m:den>
                              </m:f>
                            </m:e>
                          </m:d>
                        </m:e>
                        <m:sup>
                          <m:f>
                            <m:fPr>
                              <m:type m:val="skw"/>
                              <m:ctrlPr>
                                <a:rPr lang="es-EC" i="1">
                                  <a:latin typeface="Cambria Math"/>
                                </a:rPr>
                              </m:ctrlPr>
                            </m:fPr>
                            <m:num>
                              <m:r>
                                <a:rPr lang="es-ES">
                                  <a:latin typeface="Cambria Math"/>
                                </a:rPr>
                                <m:t>1</m:t>
                              </m:r>
                            </m:num>
                            <m:den>
                              <m:r>
                                <a:rPr lang="es-ES">
                                  <a:latin typeface="Cambria Math"/>
                                </a:rPr>
                                <m:t>3</m:t>
                              </m:r>
                            </m:den>
                          </m:f>
                        </m:sup>
                      </m:sSup>
                    </m:oMath>
                  </m:oMathPara>
                </a14:m>
                <a:endParaRPr lang="es-EC" dirty="0"/>
              </a:p>
            </p:txBody>
          </p:sp>
        </mc:Choice>
        <mc:Fallback>
          <p:sp>
            <p:nvSpPr>
              <p:cNvPr id="5" name="4 Rectángulo"/>
              <p:cNvSpPr>
                <a:spLocks noRot="1" noChangeAspect="1" noMove="1" noResize="1" noEditPoints="1" noAdjustHandles="1" noChangeArrowheads="1" noChangeShapeType="1" noTextEdit="1"/>
              </p:cNvSpPr>
              <p:nvPr/>
            </p:nvSpPr>
            <p:spPr>
              <a:xfrm>
                <a:off x="827584" y="3319237"/>
                <a:ext cx="3672408" cy="829843"/>
              </a:xfrm>
              <a:prstGeom prst="rect">
                <a:avLst/>
              </a:prstGeom>
              <a:blipFill rotWithShape="1">
                <a:blip r:embed="rId4" cstate="print"/>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xmlns="" Requires="a14">
          <p:sp>
            <p:nvSpPr>
              <p:cNvPr id="6" name="5 Rectángulo"/>
              <p:cNvSpPr/>
              <p:nvPr/>
            </p:nvSpPr>
            <p:spPr>
              <a:xfrm>
                <a:off x="827584" y="4499828"/>
                <a:ext cx="16604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a:rPr>
                          </m:ctrlPr>
                        </m:sSubPr>
                        <m:e>
                          <m:r>
                            <m:rPr>
                              <m:sty m:val="p"/>
                            </m:rPr>
                            <a:rPr lang="es-ES">
                              <a:latin typeface="Cambria Math"/>
                            </a:rPr>
                            <m:t>C</m:t>
                          </m:r>
                        </m:e>
                        <m:sub>
                          <m:r>
                            <a:rPr lang="es-ES">
                              <a:latin typeface="Cambria Math"/>
                            </a:rPr>
                            <m:t>10</m:t>
                          </m:r>
                        </m:sub>
                      </m:sSub>
                      <m:r>
                        <a:rPr lang="es-ES">
                          <a:latin typeface="Cambria Math"/>
                        </a:rPr>
                        <m:t>=</m:t>
                      </m:r>
                      <m:r>
                        <a:rPr lang="es-EC" b="0" i="0" smtClean="0">
                          <a:latin typeface="Cambria Math"/>
                        </a:rPr>
                        <m:t>7,38</m:t>
                      </m:r>
                      <m:r>
                        <a:rPr lang="es-ES">
                          <a:latin typeface="Cambria Math"/>
                        </a:rPr>
                        <m:t> </m:t>
                      </m:r>
                      <m:r>
                        <m:rPr>
                          <m:sty m:val="p"/>
                        </m:rPr>
                        <a:rPr lang="es-ES">
                          <a:latin typeface="Cambria Math"/>
                        </a:rPr>
                        <m:t>KN</m:t>
                      </m:r>
                    </m:oMath>
                  </m:oMathPara>
                </a14:m>
                <a:endParaRPr lang="es-EC" dirty="0"/>
              </a:p>
            </p:txBody>
          </p:sp>
        </mc:Choice>
        <mc:Fallback>
          <p:sp>
            <p:nvSpPr>
              <p:cNvPr id="6" name="5 Rectángulo"/>
              <p:cNvSpPr>
                <a:spLocks noRot="1" noChangeAspect="1" noMove="1" noResize="1" noEditPoints="1" noAdjustHandles="1" noChangeArrowheads="1" noChangeShapeType="1" noTextEdit="1"/>
              </p:cNvSpPr>
              <p:nvPr/>
            </p:nvSpPr>
            <p:spPr>
              <a:xfrm>
                <a:off x="827584" y="4499828"/>
                <a:ext cx="1660455" cy="369332"/>
              </a:xfrm>
              <a:prstGeom prst="rect">
                <a:avLst/>
              </a:prstGeom>
              <a:blipFill rotWithShape="1">
                <a:blip r:embed="rId5" cstate="print"/>
                <a:stretch>
                  <a:fillRect/>
                </a:stretch>
              </a:blipFill>
            </p:spPr>
            <p:txBody>
              <a:bodyPr/>
              <a:lstStyle/>
              <a:p>
                <a:r>
                  <a:rPr lang="es-EC">
                    <a:noFill/>
                  </a:rPr>
                  <a:t> </a:t>
                </a:r>
              </a:p>
            </p:txBody>
          </p:sp>
        </mc:Fallback>
      </mc:AlternateContent>
      <p:pic>
        <p:nvPicPr>
          <p:cNvPr id="1026" name="Picture 2" descr="http://precise-bearing.es/products/7-1-1b.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017178" y="1714488"/>
            <a:ext cx="3810000" cy="31527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448359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428596" y="620688"/>
            <a:ext cx="8229600" cy="489790"/>
          </a:xfrm>
        </p:spPr>
        <p:txBody>
          <a:bodyPr>
            <a:normAutofit fontScale="90000"/>
          </a:bodyPr>
          <a:lstStyle/>
          <a:p>
            <a:pPr algn="ctr"/>
            <a:r>
              <a:rPr lang="es-EC" sz="3200" b="1" dirty="0">
                <a:solidFill>
                  <a:schemeClr val="accent4">
                    <a:lumMod val="75000"/>
                  </a:schemeClr>
                </a:solidFill>
              </a:rPr>
              <a:t>SELECCIÓN DE LA CHUMACERA</a:t>
            </a:r>
            <a:endParaRPr lang="es-EC" sz="3200" dirty="0">
              <a:solidFill>
                <a:schemeClr val="accent4">
                  <a:lumMod val="75000"/>
                </a:schemeClr>
              </a:solidFill>
            </a:endParaRPr>
          </a:p>
        </p:txBody>
      </p:sp>
      <p:pic>
        <p:nvPicPr>
          <p:cNvPr id="4" name="3 Imagen"/>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86992" y="1124744"/>
            <a:ext cx="6669384" cy="4104456"/>
          </a:xfrm>
          <a:prstGeom prst="rect">
            <a:avLst/>
          </a:prstGeom>
          <a:noFill/>
          <a:ln>
            <a:noFill/>
          </a:ln>
        </p:spPr>
      </p:pic>
      <mc:AlternateContent xmlns:mc="http://schemas.openxmlformats.org/markup-compatibility/2006">
        <mc:Choice xmlns:a14="http://schemas.microsoft.com/office/drawing/2010/main" xmlns="" Requires="a14">
          <p:sp>
            <p:nvSpPr>
              <p:cNvPr id="6" name="5 Rectángulo"/>
              <p:cNvSpPr/>
              <p:nvPr/>
            </p:nvSpPr>
            <p:spPr>
              <a:xfrm>
                <a:off x="3399592" y="5455218"/>
                <a:ext cx="2888355" cy="369332"/>
              </a:xfrm>
              <a:prstGeom prst="rect">
                <a:avLst/>
              </a:prstGeom>
            </p:spPr>
            <p:txBody>
              <a:bodyPr wrap="none">
                <a:spAutoFit/>
              </a:bodyPr>
              <a:lstStyle/>
              <a:p>
                <a14:m>
                  <m:oMath xmlns:m="http://schemas.openxmlformats.org/officeDocument/2006/math">
                    <m:sSub>
                      <m:sSubPr>
                        <m:ctrlPr>
                          <a:rPr lang="es-EC" i="1" smtClean="0">
                            <a:latin typeface="Cambria Math"/>
                          </a:rPr>
                        </m:ctrlPr>
                      </m:sSubPr>
                      <m:e>
                        <m:r>
                          <m:rPr>
                            <m:sty m:val="p"/>
                          </m:rPr>
                          <a:rPr lang="es-ES">
                            <a:latin typeface="Cambria Math"/>
                          </a:rPr>
                          <m:t>C</m:t>
                        </m:r>
                      </m:e>
                      <m:sub>
                        <m:r>
                          <a:rPr lang="es-ES">
                            <a:latin typeface="Cambria Math"/>
                          </a:rPr>
                          <m:t>10</m:t>
                        </m:r>
                      </m:sub>
                    </m:sSub>
                    <m:r>
                      <m:rPr>
                        <m:sty m:val="p"/>
                      </m:rPr>
                      <a:rPr lang="es-EC" b="0" i="0" smtClean="0">
                        <a:latin typeface="Cambria Math"/>
                      </a:rPr>
                      <m:t>calculado</m:t>
                    </m:r>
                    <m:r>
                      <a:rPr lang="es-EC" b="0" i="0" smtClean="0">
                        <a:latin typeface="Cambria Math"/>
                      </a:rPr>
                      <m:t>&lt;</m:t>
                    </m:r>
                    <m:sSub>
                      <m:sSubPr>
                        <m:ctrlPr>
                          <a:rPr lang="es-EC" i="1">
                            <a:latin typeface="Cambria Math"/>
                          </a:rPr>
                        </m:ctrlPr>
                      </m:sSubPr>
                      <m:e>
                        <m:r>
                          <m:rPr>
                            <m:sty m:val="p"/>
                          </m:rPr>
                          <a:rPr lang="es-ES">
                            <a:latin typeface="Cambria Math"/>
                          </a:rPr>
                          <m:t>C</m:t>
                        </m:r>
                      </m:e>
                      <m:sub>
                        <m:r>
                          <a:rPr lang="es-ES">
                            <a:latin typeface="Cambria Math"/>
                          </a:rPr>
                          <m:t>10</m:t>
                        </m:r>
                      </m:sub>
                    </m:sSub>
                  </m:oMath>
                </a14:m>
                <a:r>
                  <a:rPr lang="es-EC" dirty="0" smtClean="0"/>
                  <a:t> Teórico </a:t>
                </a:r>
                <a:endParaRPr lang="es-EC" dirty="0"/>
              </a:p>
            </p:txBody>
          </p:sp>
        </mc:Choice>
        <mc:Fallback>
          <p:sp>
            <p:nvSpPr>
              <p:cNvPr id="6" name="5 Rectángulo"/>
              <p:cNvSpPr>
                <a:spLocks noRot="1" noChangeAspect="1" noMove="1" noResize="1" noEditPoints="1" noAdjustHandles="1" noChangeArrowheads="1" noChangeShapeType="1" noTextEdit="1"/>
              </p:cNvSpPr>
              <p:nvPr/>
            </p:nvSpPr>
            <p:spPr>
              <a:xfrm>
                <a:off x="3399592" y="5455218"/>
                <a:ext cx="2888355" cy="369332"/>
              </a:xfrm>
              <a:prstGeom prst="rect">
                <a:avLst/>
              </a:prstGeom>
              <a:blipFill rotWithShape="1">
                <a:blip r:embed="rId4" cstate="print"/>
                <a:stretch>
                  <a:fillRect t="-8333" r="-846" b="-26667"/>
                </a:stretch>
              </a:blipFill>
            </p:spPr>
            <p:txBody>
              <a:bodyPr/>
              <a:lstStyle/>
              <a:p>
                <a:r>
                  <a:rPr lang="es-EC">
                    <a:noFill/>
                  </a:rPr>
                  <a:t> </a:t>
                </a:r>
              </a:p>
            </p:txBody>
          </p:sp>
        </mc:Fallback>
      </mc:AlternateContent>
    </p:spTree>
    <p:extLst>
      <p:ext uri="{BB962C8B-B14F-4D97-AF65-F5344CB8AC3E}">
        <p14:creationId xmlns:p14="http://schemas.microsoft.com/office/powerpoint/2010/main" xmlns="" val="18492639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12825"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662880" y="620688"/>
            <a:ext cx="8229600" cy="1224136"/>
          </a:xfrm>
        </p:spPr>
        <p:txBody>
          <a:bodyPr>
            <a:noAutofit/>
          </a:bodyPr>
          <a:lstStyle/>
          <a:p>
            <a:pPr lvl="2" algn="ctr" rtl="0">
              <a:spcBef>
                <a:spcPct val="0"/>
              </a:spcBef>
            </a:pPr>
            <a:r>
              <a:rPr lang="es-EC" sz="3200" b="1" dirty="0" smtClean="0">
                <a:solidFill>
                  <a:schemeClr val="accent4">
                    <a:lumMod val="75000"/>
                  </a:schemeClr>
                </a:solidFill>
              </a:rPr>
              <a:t/>
            </a:r>
            <a:br>
              <a:rPr lang="es-EC" sz="3200" b="1" dirty="0" smtClean="0">
                <a:solidFill>
                  <a:schemeClr val="accent4">
                    <a:lumMod val="75000"/>
                  </a:schemeClr>
                </a:solidFill>
              </a:rPr>
            </a:br>
            <a:r>
              <a:rPr lang="es-EC" sz="3200" b="1" dirty="0">
                <a:solidFill>
                  <a:schemeClr val="accent4">
                    <a:lumMod val="75000"/>
                  </a:schemeClr>
                </a:solidFill>
              </a:rPr>
              <a:t/>
            </a:r>
            <a:br>
              <a:rPr lang="es-EC" sz="3200" b="1" dirty="0">
                <a:solidFill>
                  <a:schemeClr val="accent4">
                    <a:lumMod val="75000"/>
                  </a:schemeClr>
                </a:solidFill>
              </a:rPr>
            </a:br>
            <a:r>
              <a:rPr lang="es-EC" sz="3200" b="1" dirty="0" smtClean="0">
                <a:solidFill>
                  <a:schemeClr val="accent4">
                    <a:lumMod val="75000"/>
                  </a:schemeClr>
                </a:solidFill>
                <a:hlinkClick r:id="rId3" action="ppaction://hlinkfile"/>
              </a:rPr>
              <a:t>SISTEMA </a:t>
            </a:r>
            <a:r>
              <a:rPr lang="es-EC" sz="3200" b="1" dirty="0">
                <a:solidFill>
                  <a:schemeClr val="accent4">
                    <a:lumMod val="75000"/>
                  </a:schemeClr>
                </a:solidFill>
                <a:hlinkClick r:id="rId3" action="ppaction://hlinkfile"/>
              </a:rPr>
              <a:t>DE </a:t>
            </a:r>
            <a:r>
              <a:rPr lang="es-EC" sz="3200" b="1" dirty="0" smtClean="0">
                <a:solidFill>
                  <a:schemeClr val="accent4">
                    <a:lumMod val="75000"/>
                  </a:schemeClr>
                </a:solidFill>
                <a:hlinkClick r:id="rId3" action="ppaction://hlinkfile"/>
              </a:rPr>
              <a:t>EXTRACCIÓN</a:t>
            </a:r>
            <a:r>
              <a:rPr lang="es-ES" sz="3200" b="1" dirty="0" smtClean="0">
                <a:solidFill>
                  <a:schemeClr val="accent4">
                    <a:lumMod val="75000"/>
                  </a:schemeClr>
                </a:solidFill>
              </a:rPr>
              <a:t/>
            </a:r>
            <a:br>
              <a:rPr lang="es-ES" sz="3200" b="1" dirty="0" smtClean="0">
                <a:solidFill>
                  <a:schemeClr val="accent4">
                    <a:lumMod val="75000"/>
                  </a:schemeClr>
                </a:solidFill>
              </a:rPr>
            </a:br>
            <a:endParaRPr lang="es-EC" sz="3200" dirty="0">
              <a:solidFill>
                <a:schemeClr val="accent4">
                  <a:lumMod val="75000"/>
                </a:schemeClr>
              </a:solidFill>
            </a:endParaRPr>
          </a:p>
        </p:txBody>
      </p:sp>
      <p:pic>
        <p:nvPicPr>
          <p:cNvPr id="6" name="5 Imagen"/>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95450" y="1700212"/>
            <a:ext cx="5753100" cy="3457575"/>
          </a:xfrm>
          <a:prstGeom prst="rect">
            <a:avLst/>
          </a:prstGeom>
          <a:noFill/>
          <a:ln>
            <a:noFill/>
          </a:ln>
        </p:spPr>
      </p:pic>
    </p:spTree>
    <p:extLst>
      <p:ext uri="{BB962C8B-B14F-4D97-AF65-F5344CB8AC3E}">
        <p14:creationId xmlns:p14="http://schemas.microsoft.com/office/powerpoint/2010/main" xmlns="" val="25624581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457200" y="704088"/>
            <a:ext cx="8229600" cy="1367590"/>
          </a:xfrm>
        </p:spPr>
        <p:txBody>
          <a:bodyPr>
            <a:normAutofit fontScale="90000"/>
          </a:bodyPr>
          <a:lstStyle/>
          <a:p>
            <a:pPr lvl="1" algn="ctr" rtl="0">
              <a:spcBef>
                <a:spcPct val="0"/>
              </a:spcBef>
            </a:pPr>
            <a:r>
              <a:rPr lang="es-ES" sz="3600" b="1" dirty="0">
                <a:solidFill>
                  <a:schemeClr val="accent4">
                    <a:lumMod val="75000"/>
                  </a:schemeClr>
                </a:solidFill>
                <a:latin typeface="+mj-lt"/>
              </a:rPr>
              <a:t>DISEÑO DE LA MESA PARA EL EQUIPO DE TREFILADO</a:t>
            </a:r>
            <a:r>
              <a:rPr lang="es-EC" sz="1400" dirty="0"/>
              <a:t/>
            </a:r>
            <a:br>
              <a:rPr lang="es-EC" sz="1400" dirty="0"/>
            </a:br>
            <a:endParaRPr lang="es-EC" dirty="0"/>
          </a:p>
        </p:txBody>
      </p:sp>
      <p:pic>
        <p:nvPicPr>
          <p:cNvPr id="5" name="4 Imagen"/>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28794" y="1988840"/>
            <a:ext cx="4937392" cy="3940490"/>
          </a:xfrm>
          <a:prstGeom prst="rect">
            <a:avLst/>
          </a:prstGeom>
          <a:noFill/>
          <a:ln>
            <a:noFill/>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428596" y="714356"/>
            <a:ext cx="8229600" cy="704104"/>
          </a:xfrm>
        </p:spPr>
        <p:txBody>
          <a:bodyPr>
            <a:normAutofit/>
          </a:bodyPr>
          <a:lstStyle/>
          <a:p>
            <a:pPr algn="ctr"/>
            <a:r>
              <a:rPr lang="es-ES" sz="3200" b="1" dirty="0" smtClean="0">
                <a:solidFill>
                  <a:schemeClr val="accent4">
                    <a:lumMod val="75000"/>
                  </a:schemeClr>
                </a:solidFill>
              </a:rPr>
              <a:t>CARGA A SER APLICADA EN LA MESA</a:t>
            </a:r>
            <a:endParaRPr lang="es-EC" sz="3200" b="1" dirty="0">
              <a:solidFill>
                <a:schemeClr val="accent4">
                  <a:lumMod val="75000"/>
                </a:schemeClr>
              </a:solidFill>
            </a:endParaRPr>
          </a:p>
        </p:txBody>
      </p:sp>
      <p:pic>
        <p:nvPicPr>
          <p:cNvPr id="6" name="5 Imagen"/>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5616" y="1700808"/>
            <a:ext cx="7200800" cy="3888432"/>
          </a:xfrm>
          <a:prstGeom prst="rect">
            <a:avLst/>
          </a:prstGeom>
          <a:noFill/>
          <a:ln>
            <a:noFill/>
          </a:ln>
        </p:spPr>
      </p:pic>
    </p:spTree>
    <p:extLst>
      <p:ext uri="{BB962C8B-B14F-4D97-AF65-F5344CB8AC3E}">
        <p14:creationId xmlns:p14="http://schemas.microsoft.com/office/powerpoint/2010/main" xmlns="" val="25837606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457199" y="2564904"/>
            <a:ext cx="8229600" cy="1143000"/>
          </a:xfrm>
        </p:spPr>
        <p:txBody>
          <a:bodyPr>
            <a:normAutofit fontScale="90000"/>
          </a:bodyPr>
          <a:lstStyle/>
          <a:p>
            <a:pPr lvl="2" algn="ctr" rtl="0">
              <a:spcBef>
                <a:spcPct val="0"/>
              </a:spcBef>
            </a:pPr>
            <a:r>
              <a:rPr lang="es-ES" sz="3600" b="1" dirty="0">
                <a:solidFill>
                  <a:schemeClr val="accent4">
                    <a:lumMod val="75000"/>
                  </a:schemeClr>
                </a:solidFill>
                <a:latin typeface="+mj-lt"/>
                <a:hlinkClick r:id="rId3" action="ppaction://hlinkfile"/>
              </a:rPr>
              <a:t>CÁLCULO DEL FACTOR DE SEGURIDAD </a:t>
            </a:r>
            <a:r>
              <a:rPr lang="es-ES" sz="3600" b="1" dirty="0" smtClean="0">
                <a:solidFill>
                  <a:schemeClr val="accent4">
                    <a:lumMod val="75000"/>
                  </a:schemeClr>
                </a:solidFill>
                <a:latin typeface="+mj-lt"/>
                <a:hlinkClick r:id="rId3" action="ppaction://hlinkfile"/>
              </a:rPr>
              <a:t>DEL </a:t>
            </a:r>
            <a:r>
              <a:rPr lang="es-ES" sz="3600" b="1" dirty="0">
                <a:solidFill>
                  <a:schemeClr val="accent4">
                    <a:lumMod val="75000"/>
                  </a:schemeClr>
                </a:solidFill>
                <a:latin typeface="+mj-lt"/>
                <a:hlinkClick r:id="rId3" action="ppaction://hlinkfile"/>
              </a:rPr>
              <a:t>ESPESOR DE LA PLACA BASE</a:t>
            </a:r>
            <a:r>
              <a:rPr lang="es-EC" b="1" dirty="0"/>
              <a:t/>
            </a:r>
            <a:br>
              <a:rPr lang="es-EC" b="1" dirty="0"/>
            </a:br>
            <a:endParaRPr lang="es-EC" dirty="0"/>
          </a:p>
        </p:txBody>
      </p:sp>
    </p:spTree>
    <p:extLst>
      <p:ext uri="{BB962C8B-B14F-4D97-AF65-F5344CB8AC3E}">
        <p14:creationId xmlns:p14="http://schemas.microsoft.com/office/powerpoint/2010/main" xmlns="" val="1507078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7" name="1 Título"/>
          <p:cNvSpPr>
            <a:spLocks noGrp="1"/>
          </p:cNvSpPr>
          <p:nvPr>
            <p:ph type="title"/>
          </p:nvPr>
        </p:nvSpPr>
        <p:spPr>
          <a:xfrm>
            <a:off x="395536" y="476672"/>
            <a:ext cx="8229600" cy="794352"/>
          </a:xfrm>
        </p:spPr>
        <p:txBody>
          <a:bodyPr>
            <a:normAutofit/>
          </a:bodyPr>
          <a:lstStyle/>
          <a:p>
            <a:pPr algn="ctr"/>
            <a:r>
              <a:rPr lang="es-EC" sz="3200" b="1" dirty="0" smtClean="0">
                <a:solidFill>
                  <a:schemeClr val="accent4">
                    <a:lumMod val="75000"/>
                  </a:schemeClr>
                </a:solidFill>
              </a:rPr>
              <a:t>CONFORMADO EN FRÍO</a:t>
            </a:r>
            <a:endParaRPr lang="es-EC" sz="3200" b="1" dirty="0">
              <a:solidFill>
                <a:schemeClr val="accent4">
                  <a:lumMod val="75000"/>
                </a:schemeClr>
              </a:solidFill>
            </a:endParaRPr>
          </a:p>
        </p:txBody>
      </p:sp>
      <p:pic>
        <p:nvPicPr>
          <p:cNvPr id="6" name="5 Imagen"/>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3607" y="1519941"/>
            <a:ext cx="7056784" cy="4320480"/>
          </a:xfrm>
          <a:prstGeom prst="rect">
            <a:avLst/>
          </a:prstGeom>
          <a:noFill/>
          <a:ln>
            <a:noFill/>
          </a:ln>
        </p:spPr>
      </p:pic>
    </p:spTree>
    <p:extLst>
      <p:ext uri="{BB962C8B-B14F-4D97-AF65-F5344CB8AC3E}">
        <p14:creationId xmlns:p14="http://schemas.microsoft.com/office/powerpoint/2010/main" xmlns="" val="21469261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457200" y="836712"/>
            <a:ext cx="8229600" cy="1368152"/>
          </a:xfrm>
        </p:spPr>
        <p:txBody>
          <a:bodyPr>
            <a:noAutofit/>
          </a:bodyPr>
          <a:lstStyle/>
          <a:p>
            <a:pPr lvl="2" algn="just"/>
            <a:r>
              <a:rPr lang="es-ES" sz="3200" b="1" dirty="0">
                <a:solidFill>
                  <a:schemeClr val="accent5">
                    <a:lumMod val="75000"/>
                  </a:schemeClr>
                </a:solidFill>
                <a:latin typeface="+mj-lt"/>
              </a:rPr>
              <a:t>CÁLCULO FACTOR DE SEGURIDAD Y DIMENSIONES DEL CUADRO SUPERIOR DE LA MESA</a:t>
            </a:r>
            <a:endParaRPr lang="es-EC" sz="3200" b="1" dirty="0">
              <a:solidFill>
                <a:schemeClr val="accent5">
                  <a:lumMod val="75000"/>
                </a:schemeClr>
              </a:solidFill>
              <a:latin typeface="+mj-lt"/>
            </a:endParaRPr>
          </a:p>
        </p:txBody>
      </p:sp>
      <p:sp>
        <p:nvSpPr>
          <p:cNvPr id="3" name="2 Rectángulo"/>
          <p:cNvSpPr/>
          <p:nvPr/>
        </p:nvSpPr>
        <p:spPr>
          <a:xfrm>
            <a:off x="683568" y="2413338"/>
            <a:ext cx="7560840" cy="3108543"/>
          </a:xfrm>
          <a:prstGeom prst="rect">
            <a:avLst/>
          </a:prstGeom>
        </p:spPr>
        <p:txBody>
          <a:bodyPr wrap="square">
            <a:spAutoFit/>
          </a:bodyPr>
          <a:lstStyle/>
          <a:p>
            <a:pPr algn="just"/>
            <a:r>
              <a:rPr lang="es-ES" sz="2800" dirty="0">
                <a:latin typeface="+mj-lt"/>
              </a:rPr>
              <a:t>La carga a aplicar en los tubos es de </a:t>
            </a:r>
            <a:r>
              <a:rPr lang="es-ES" sz="2800" b="1" dirty="0">
                <a:latin typeface="+mj-lt"/>
              </a:rPr>
              <a:t>901.41 N + peso placa </a:t>
            </a:r>
            <a:r>
              <a:rPr lang="es-ES" sz="2800" b="1" dirty="0" smtClean="0">
                <a:latin typeface="+mj-lt"/>
              </a:rPr>
              <a:t>de </a:t>
            </a:r>
            <a:r>
              <a:rPr lang="es-ES" sz="2800" b="1" dirty="0">
                <a:latin typeface="+mj-lt"/>
              </a:rPr>
              <a:t>1500X400X6 = </a:t>
            </a:r>
            <a:r>
              <a:rPr lang="es-ES" sz="2800" b="1" dirty="0" smtClean="0">
                <a:latin typeface="+mj-lt"/>
              </a:rPr>
              <a:t>1177.63 N</a:t>
            </a:r>
            <a:r>
              <a:rPr lang="es-ES" sz="2800" dirty="0" smtClean="0">
                <a:latin typeface="+mj-lt"/>
              </a:rPr>
              <a:t>, </a:t>
            </a:r>
            <a:r>
              <a:rPr lang="es-ES" sz="2800" dirty="0">
                <a:latin typeface="+mj-lt"/>
              </a:rPr>
              <a:t>pero, como es una carga distribuida es por unidad de longitud, por lo tanto la carga es 785.08 N/m, en la Figura 5.25 se presenta el cortante y momento máximo para el cálculo de los respectivos esfuerzos.</a:t>
            </a:r>
            <a:endParaRPr lang="es-EC" sz="2800" dirty="0">
              <a:latin typeface="+mj-lt"/>
            </a:endParaRPr>
          </a:p>
        </p:txBody>
      </p:sp>
    </p:spTree>
    <p:extLst>
      <p:ext uri="{BB962C8B-B14F-4D97-AF65-F5344CB8AC3E}">
        <p14:creationId xmlns:p14="http://schemas.microsoft.com/office/powerpoint/2010/main" xmlns="" val="13541081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457200" y="836712"/>
            <a:ext cx="8229600" cy="1368152"/>
          </a:xfrm>
        </p:spPr>
        <p:txBody>
          <a:bodyPr>
            <a:noAutofit/>
          </a:bodyPr>
          <a:lstStyle/>
          <a:p>
            <a:pPr lvl="2" algn="just"/>
            <a:r>
              <a:rPr lang="es-ES" sz="3200" b="1" dirty="0">
                <a:solidFill>
                  <a:schemeClr val="accent5">
                    <a:lumMod val="75000"/>
                  </a:schemeClr>
                </a:solidFill>
                <a:latin typeface="+mj-lt"/>
              </a:rPr>
              <a:t>CÁLCULO FACTOR DE SEGURIDAD Y DIMENSIONES DEL CUADRO SUPERIOR DE LA MESA</a:t>
            </a:r>
            <a:endParaRPr lang="es-EC" sz="3200" b="1" dirty="0">
              <a:solidFill>
                <a:schemeClr val="accent5">
                  <a:lumMod val="75000"/>
                </a:schemeClr>
              </a:solidFill>
              <a:latin typeface="+mj-lt"/>
            </a:endParaRPr>
          </a:p>
        </p:txBody>
      </p:sp>
      <p:pic>
        <p:nvPicPr>
          <p:cNvPr id="6" name="5 Imagen"/>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7622" y="2564904"/>
            <a:ext cx="6984777" cy="2639541"/>
          </a:xfrm>
          <a:prstGeom prst="rect">
            <a:avLst/>
          </a:prstGeom>
          <a:noFill/>
          <a:ln>
            <a:noFill/>
          </a:ln>
        </p:spPr>
      </p:pic>
    </p:spTree>
    <p:extLst>
      <p:ext uri="{BB962C8B-B14F-4D97-AF65-F5344CB8AC3E}">
        <p14:creationId xmlns:p14="http://schemas.microsoft.com/office/powerpoint/2010/main" xmlns="" val="39662722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6413" y="1315"/>
            <a:ext cx="9156825" cy="6858000"/>
          </a:xfrm>
          <a:prstGeom prst="rect">
            <a:avLst/>
          </a:prstGeom>
          <a:noFill/>
          <a:ln w="9525">
            <a:noFill/>
            <a:miter lim="800000"/>
            <a:headEnd/>
            <a:tailEnd/>
          </a:ln>
          <a:effectLst/>
        </p:spPr>
      </p:pic>
      <p:sp>
        <p:nvSpPr>
          <p:cNvPr id="2" name="1 Título"/>
          <p:cNvSpPr>
            <a:spLocks noGrp="1"/>
          </p:cNvSpPr>
          <p:nvPr>
            <p:ph type="title"/>
          </p:nvPr>
        </p:nvSpPr>
        <p:spPr>
          <a:xfrm>
            <a:off x="457199" y="2060848"/>
            <a:ext cx="8229600" cy="1368152"/>
          </a:xfrm>
        </p:spPr>
        <p:txBody>
          <a:bodyPr>
            <a:noAutofit/>
          </a:bodyPr>
          <a:lstStyle/>
          <a:p>
            <a:pPr lvl="2" algn="ctr"/>
            <a:r>
              <a:rPr lang="es-ES" sz="3200" b="1" dirty="0">
                <a:hlinkClick r:id="rId3" action="ppaction://hlinkfile"/>
              </a:rPr>
              <a:t>CÁLCULO DEL FACTOR DE SEGURIDAD EN </a:t>
            </a:r>
            <a:r>
              <a:rPr lang="es-ES" sz="3200" b="1" dirty="0" smtClean="0">
                <a:hlinkClick r:id="rId3" action="ppaction://hlinkfile"/>
              </a:rPr>
              <a:t>LAS SOLDADURAS DE </a:t>
            </a:r>
            <a:r>
              <a:rPr lang="es-ES" sz="3200" b="1" dirty="0">
                <a:hlinkClick r:id="rId3" action="ppaction://hlinkfile"/>
              </a:rPr>
              <a:t>LA MESA</a:t>
            </a:r>
            <a:endParaRPr lang="es-EC" sz="3200" b="1" dirty="0"/>
          </a:p>
        </p:txBody>
      </p:sp>
    </p:spTree>
    <p:extLst>
      <p:ext uri="{BB962C8B-B14F-4D97-AF65-F5344CB8AC3E}">
        <p14:creationId xmlns:p14="http://schemas.microsoft.com/office/powerpoint/2010/main" xmlns="" val="20731156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457199" y="2420888"/>
            <a:ext cx="8229600" cy="1439028"/>
          </a:xfrm>
        </p:spPr>
        <p:txBody>
          <a:bodyPr>
            <a:normAutofit fontScale="90000"/>
          </a:bodyPr>
          <a:lstStyle/>
          <a:p>
            <a:pPr lvl="1" algn="ctr" rtl="0">
              <a:spcBef>
                <a:spcPct val="0"/>
              </a:spcBef>
            </a:pPr>
            <a:r>
              <a:rPr lang="es-EC" sz="3600" b="1" dirty="0">
                <a:solidFill>
                  <a:schemeClr val="accent4">
                    <a:lumMod val="75000"/>
                  </a:schemeClr>
                </a:solidFill>
                <a:latin typeface="+mj-lt"/>
                <a:hlinkClick r:id="rId3" action="ppaction://hlinkfile"/>
              </a:rPr>
              <a:t>CONSTRUCCIÓN</a:t>
            </a:r>
            <a:r>
              <a:rPr lang="es-EC" sz="3600" b="1" dirty="0">
                <a:solidFill>
                  <a:schemeClr val="accent4">
                    <a:lumMod val="75000"/>
                  </a:schemeClr>
                </a:solidFill>
                <a:latin typeface="+mj-lt"/>
              </a:rPr>
              <a:t>, </a:t>
            </a:r>
            <a:r>
              <a:rPr lang="es-EC" sz="3600" b="1" dirty="0">
                <a:solidFill>
                  <a:schemeClr val="accent4">
                    <a:lumMod val="75000"/>
                  </a:schemeClr>
                </a:solidFill>
                <a:latin typeface="+mj-lt"/>
                <a:hlinkClick r:id="rId4" action="ppaction://hlinkfile"/>
              </a:rPr>
              <a:t>FUNCIONAMIENTO</a:t>
            </a:r>
            <a:r>
              <a:rPr lang="es-EC" sz="3600" b="1" dirty="0">
                <a:solidFill>
                  <a:schemeClr val="accent4">
                    <a:lumMod val="75000"/>
                  </a:schemeClr>
                </a:solidFill>
                <a:latin typeface="+mj-lt"/>
              </a:rPr>
              <a:t> Y RESULTADOS</a:t>
            </a:r>
            <a:r>
              <a:rPr lang="es-EC" sz="1400" b="1" dirty="0"/>
              <a:t/>
            </a:r>
            <a:br>
              <a:rPr lang="es-EC" sz="1400" b="1" dirty="0"/>
            </a:br>
            <a:r>
              <a:rPr lang="es-EC" sz="1400" dirty="0"/>
              <a:t/>
            </a:r>
            <a:br>
              <a:rPr lang="es-EC" sz="1400" dirty="0"/>
            </a:br>
            <a:endParaRPr lang="es-EC"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3" name="2 Marcador de contenido"/>
          <p:cNvSpPr>
            <a:spLocks noGrp="1"/>
          </p:cNvSpPr>
          <p:nvPr>
            <p:ph idx="1"/>
          </p:nvPr>
        </p:nvSpPr>
        <p:spPr>
          <a:xfrm>
            <a:off x="500034" y="2857496"/>
            <a:ext cx="8229600" cy="2214578"/>
          </a:xfrm>
        </p:spPr>
        <p:txBody>
          <a:bodyPr/>
          <a:lstStyle/>
          <a:p>
            <a:pPr marL="274320" lvl="2" indent="-274320">
              <a:buClr>
                <a:schemeClr val="accent3"/>
              </a:buClr>
              <a:buSzPct val="95000"/>
            </a:pPr>
            <a:r>
              <a:rPr lang="es-EC" sz="2800" b="1" dirty="0" smtClean="0">
                <a:latin typeface="+mj-lt"/>
                <a:hlinkClick r:id="rId3" action="ppaction://hlinkfile"/>
              </a:rPr>
              <a:t>PRUEBAS</a:t>
            </a:r>
            <a:endParaRPr lang="es-EC" sz="2800" b="1" dirty="0" smtClean="0">
              <a:latin typeface="+mj-lt"/>
            </a:endParaRPr>
          </a:p>
          <a:p>
            <a:pPr marL="274320" lvl="2" indent="-274320">
              <a:buClr>
                <a:schemeClr val="accent3"/>
              </a:buClr>
              <a:buSzPct val="95000"/>
            </a:pPr>
            <a:r>
              <a:rPr lang="es-EC" sz="2800" b="1" dirty="0" smtClean="0">
                <a:latin typeface="+mj-lt"/>
                <a:hlinkClick r:id="rId4" action="ppaction://hlinkfile"/>
              </a:rPr>
              <a:t>RESULTADOS</a:t>
            </a:r>
            <a:endParaRPr lang="es-EC" sz="2400" b="1" dirty="0" smtClean="0">
              <a:latin typeface="+mj-lt"/>
            </a:endParaRPr>
          </a:p>
          <a:p>
            <a:endParaRPr lang="es-EC" dirty="0"/>
          </a:p>
        </p:txBody>
      </p:sp>
      <p:sp>
        <p:nvSpPr>
          <p:cNvPr id="5" name="1 Título"/>
          <p:cNvSpPr txBox="1">
            <a:spLocks/>
          </p:cNvSpPr>
          <p:nvPr/>
        </p:nvSpPr>
        <p:spPr>
          <a:xfrm>
            <a:off x="571472" y="357166"/>
            <a:ext cx="8229600" cy="1500198"/>
          </a:xfrm>
          <a:prstGeom prst="rect">
            <a:avLst/>
          </a:prstGeom>
        </p:spPr>
        <p:txBody>
          <a:bodyPr vert="horz" lIns="0" rIns="0" bIns="0" anchor="b">
            <a:normAutofit/>
          </a:bodyPr>
          <a:lstStyle/>
          <a:p>
            <a:pPr marL="274320" lvl="2" indent="-274320" algn="ctr">
              <a:buClr>
                <a:schemeClr val="accent3"/>
              </a:buClr>
              <a:buSzPct val="95000"/>
            </a:pPr>
            <a:r>
              <a:rPr lang="es-ES" sz="3200" b="1" dirty="0" smtClean="0">
                <a:solidFill>
                  <a:schemeClr val="accent4">
                    <a:lumMod val="75000"/>
                  </a:schemeClr>
                </a:solidFill>
                <a:latin typeface="+mj-lt"/>
              </a:rPr>
              <a:t>PRUEBA DE TREFILACIÓN A VARIAS VELOCIDADES</a:t>
            </a:r>
            <a:endParaRPr lang="es-EC" sz="3200" dirty="0" smtClean="0">
              <a:solidFill>
                <a:schemeClr val="accent4">
                  <a:lumMod val="75000"/>
                </a:schemeClr>
              </a:solidFill>
              <a:latin typeface="+mj-lt"/>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p:txBody>
          <a:bodyPr/>
          <a:lstStyle/>
          <a:p>
            <a:pPr lvl="1" algn="l" rtl="0">
              <a:spcBef>
                <a:spcPct val="0"/>
              </a:spcBef>
            </a:pPr>
            <a:r>
              <a:rPr lang="es-EC" sz="1400" dirty="0"/>
              <a:t/>
            </a:r>
            <a:br>
              <a:rPr lang="es-EC" sz="1400" dirty="0"/>
            </a:br>
            <a:endParaRPr lang="es-EC" dirty="0"/>
          </a:p>
        </p:txBody>
      </p:sp>
      <p:sp>
        <p:nvSpPr>
          <p:cNvPr id="3" name="2 Marcador de contenido"/>
          <p:cNvSpPr>
            <a:spLocks noGrp="1"/>
          </p:cNvSpPr>
          <p:nvPr>
            <p:ph idx="1"/>
          </p:nvPr>
        </p:nvSpPr>
        <p:spPr>
          <a:xfrm>
            <a:off x="500034" y="2643182"/>
            <a:ext cx="8229600" cy="2207900"/>
          </a:xfrm>
        </p:spPr>
        <p:txBody>
          <a:bodyPr/>
          <a:lstStyle/>
          <a:p>
            <a:r>
              <a:rPr lang="es-EC" b="1" dirty="0" smtClean="0">
                <a:latin typeface="+mj-lt"/>
                <a:hlinkClick r:id="rId3" action="ppaction://hlinkfile"/>
              </a:rPr>
              <a:t>ENSAYO DE TRACCIÓN</a:t>
            </a:r>
            <a:endParaRPr lang="es-EC" b="1" dirty="0" smtClean="0">
              <a:latin typeface="+mj-lt"/>
            </a:endParaRPr>
          </a:p>
          <a:p>
            <a:r>
              <a:rPr lang="es-EC" b="1" dirty="0" smtClean="0">
                <a:latin typeface="+mj-lt"/>
                <a:hlinkClick r:id="rId4" action="ppaction://hlinkfile"/>
              </a:rPr>
              <a:t>ENSAYO DE DUREZA</a:t>
            </a:r>
            <a:endParaRPr lang="es-EC" b="1" dirty="0" smtClean="0">
              <a:latin typeface="+mj-lt"/>
            </a:endParaRPr>
          </a:p>
          <a:p>
            <a:r>
              <a:rPr lang="es-EC" b="1" dirty="0" smtClean="0">
                <a:latin typeface="+mj-lt"/>
                <a:hlinkClick r:id="rId5" action="ppaction://hlinkfile"/>
              </a:rPr>
              <a:t>ENSAYO DE ANÁLISIS METALOGRÁFICO</a:t>
            </a:r>
            <a:endParaRPr lang="es-EC" b="1" dirty="0">
              <a:latin typeface="+mj-lt"/>
            </a:endParaRPr>
          </a:p>
        </p:txBody>
      </p:sp>
      <p:sp>
        <p:nvSpPr>
          <p:cNvPr id="5" name="1 Título"/>
          <p:cNvSpPr txBox="1">
            <a:spLocks/>
          </p:cNvSpPr>
          <p:nvPr/>
        </p:nvSpPr>
        <p:spPr>
          <a:xfrm>
            <a:off x="571472" y="571480"/>
            <a:ext cx="8229600" cy="1500198"/>
          </a:xfrm>
          <a:prstGeom prst="rect">
            <a:avLst/>
          </a:prstGeom>
        </p:spPr>
        <p:txBody>
          <a:bodyPr vert="horz" lIns="0" rIns="0" bIns="0" anchor="b">
            <a:normAutofit/>
          </a:bodyPr>
          <a:lstStyle/>
          <a:p>
            <a:pPr marL="274320" lvl="2" indent="-274320" algn="ctr">
              <a:buClr>
                <a:schemeClr val="accent3"/>
              </a:buClr>
              <a:buSzPct val="95000"/>
            </a:pPr>
            <a:r>
              <a:rPr lang="es-ES" sz="3200" b="1" dirty="0" smtClean="0">
                <a:solidFill>
                  <a:schemeClr val="accent4">
                    <a:lumMod val="75000"/>
                  </a:schemeClr>
                </a:solidFill>
                <a:latin typeface="+mj-lt"/>
              </a:rPr>
              <a:t>ENSAYOS REALIZADOS A LAS BARRAS TREFILADAS</a:t>
            </a:r>
            <a:endParaRPr lang="es-EC" sz="3200" dirty="0" smtClean="0">
              <a:solidFill>
                <a:schemeClr val="accent4">
                  <a:lumMod val="75000"/>
                </a:schemeClr>
              </a:solidFill>
              <a:latin typeface="+mj-lt"/>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3" name="2 Marcador de contenido"/>
          <p:cNvSpPr>
            <a:spLocks noGrp="1"/>
          </p:cNvSpPr>
          <p:nvPr>
            <p:ph idx="1"/>
          </p:nvPr>
        </p:nvSpPr>
        <p:spPr>
          <a:xfrm>
            <a:off x="457200" y="1285860"/>
            <a:ext cx="8229600" cy="5038740"/>
          </a:xfrm>
        </p:spPr>
        <p:txBody>
          <a:bodyPr>
            <a:normAutofit fontScale="55000" lnSpcReduction="20000"/>
          </a:bodyPr>
          <a:lstStyle/>
          <a:p>
            <a:pPr lvl="0" algn="just"/>
            <a:r>
              <a:rPr lang="es-ES" sz="3200" dirty="0" smtClean="0">
                <a:latin typeface="+mj-lt"/>
              </a:rPr>
              <a:t>Se ha logrado cumplir con el objetivo de diseñar y construir un equipo para el proceso de trefilado en frio de metales no ferrosos, logrando grandes resultados al obtener una eficiencia mecánica del 65.09%.</a:t>
            </a:r>
            <a:endParaRPr lang="es-EC" sz="3200" dirty="0" smtClean="0">
              <a:latin typeface="+mj-lt"/>
            </a:endParaRPr>
          </a:p>
          <a:p>
            <a:pPr algn="just">
              <a:buNone/>
            </a:pPr>
            <a:endParaRPr lang="es-EC" sz="3200" dirty="0" smtClean="0">
              <a:latin typeface="+mj-lt"/>
            </a:endParaRPr>
          </a:p>
          <a:p>
            <a:pPr lvl="0" algn="just"/>
            <a:r>
              <a:rPr lang="es-ES" sz="3200" dirty="0" smtClean="0">
                <a:latin typeface="+mj-lt"/>
              </a:rPr>
              <a:t>El equipo fue probado en su totalidad realizando pruebas a 40 barras de aluminio de Ø 7.20 mm y 20 barras de cobre recocido de Ø 8.00 mm de 350 mm de longitud para todas las barras, a varias velocidades, obteniendo como velocidad máxima de trefilado 0.05 m/s.</a:t>
            </a:r>
            <a:endParaRPr lang="es-EC" sz="3200" dirty="0" smtClean="0">
              <a:latin typeface="+mj-lt"/>
            </a:endParaRPr>
          </a:p>
          <a:p>
            <a:pPr algn="just">
              <a:buNone/>
            </a:pPr>
            <a:endParaRPr lang="es-EC" sz="3200" dirty="0" smtClean="0">
              <a:latin typeface="+mj-lt"/>
            </a:endParaRPr>
          </a:p>
          <a:p>
            <a:pPr lvl="0" algn="just"/>
            <a:r>
              <a:rPr lang="es-ES" sz="3200" dirty="0" smtClean="0">
                <a:latin typeface="+mj-lt"/>
              </a:rPr>
              <a:t>Al investigar el material para la construcción del núcleo del dado se encontró que el tungsteno es ideal para realizar el proceso de trefilado, pero es un material que no se encuentra en el mercado nacional, por tal motivo se seleccionó un acero K100 tratado térmicamente con una dureza de 62 HRC </a:t>
            </a:r>
          </a:p>
          <a:p>
            <a:pPr lvl="0" algn="just"/>
            <a:endParaRPr lang="es-ES" sz="3200" dirty="0" smtClean="0">
              <a:latin typeface="+mj-lt"/>
            </a:endParaRPr>
          </a:p>
          <a:p>
            <a:pPr algn="just"/>
            <a:r>
              <a:rPr lang="es-ES" sz="3200" dirty="0" smtClean="0">
                <a:latin typeface="+mj-lt"/>
              </a:rPr>
              <a:t>Todas las opciones de metales no ferrosos, para su producción y posteriormente su distribución son conformadas en frío y posteriormente tratadas térmicamente, por tal motivo se realizó un recocido (a 350° C durante un hora para el cobre)  para librar tensiones y de esta forma poder utilizar en nuestro proyecto.</a:t>
            </a:r>
            <a:endParaRPr lang="es-EC" sz="3200" dirty="0" smtClean="0">
              <a:latin typeface="+mj-lt"/>
            </a:endParaRPr>
          </a:p>
          <a:p>
            <a:pPr lvl="0"/>
            <a:endParaRPr lang="es-EC" dirty="0" smtClean="0"/>
          </a:p>
          <a:p>
            <a:endParaRPr lang="es-EC" dirty="0"/>
          </a:p>
        </p:txBody>
      </p:sp>
      <p:sp>
        <p:nvSpPr>
          <p:cNvPr id="5" name="1 Título"/>
          <p:cNvSpPr txBox="1">
            <a:spLocks/>
          </p:cNvSpPr>
          <p:nvPr/>
        </p:nvSpPr>
        <p:spPr>
          <a:xfrm>
            <a:off x="500034" y="571480"/>
            <a:ext cx="8229600" cy="642942"/>
          </a:xfrm>
          <a:prstGeom prst="rect">
            <a:avLst/>
          </a:prstGeom>
        </p:spPr>
        <p:txBody>
          <a:bodyPr vert="horz" lIns="0" rIns="0" bIns="0" anchor="b">
            <a:normAutofit/>
          </a:bodyPr>
          <a:lstStyle/>
          <a:p>
            <a:pPr marL="274320" lvl="2" indent="-274320" algn="ctr">
              <a:buClr>
                <a:schemeClr val="accent3"/>
              </a:buClr>
              <a:buSzPct val="95000"/>
            </a:pPr>
            <a:r>
              <a:rPr lang="es-ES" sz="3200" b="1" dirty="0" smtClean="0">
                <a:solidFill>
                  <a:schemeClr val="accent4">
                    <a:lumMod val="75000"/>
                  </a:schemeClr>
                </a:solidFill>
                <a:latin typeface="+mj-lt"/>
              </a:rPr>
              <a:t>CONCLUSIONES</a:t>
            </a:r>
            <a:endParaRPr lang="es-EC" sz="3200" dirty="0" smtClean="0">
              <a:solidFill>
                <a:schemeClr val="accent4">
                  <a:lumMod val="75000"/>
                </a:schemeClr>
              </a:solidFill>
              <a:latin typeface="+mj-lt"/>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3" name="2 Marcador de contenido"/>
          <p:cNvSpPr>
            <a:spLocks noGrp="1"/>
          </p:cNvSpPr>
          <p:nvPr>
            <p:ph idx="1"/>
          </p:nvPr>
        </p:nvSpPr>
        <p:spPr>
          <a:xfrm>
            <a:off x="457200" y="1285860"/>
            <a:ext cx="8229600" cy="5038740"/>
          </a:xfrm>
        </p:spPr>
        <p:txBody>
          <a:bodyPr>
            <a:normAutofit fontScale="70000" lnSpcReduction="20000"/>
          </a:bodyPr>
          <a:lstStyle/>
          <a:p>
            <a:pPr lvl="0" algn="just"/>
            <a:r>
              <a:rPr lang="es-ES" dirty="0" smtClean="0">
                <a:latin typeface="+mj-lt"/>
              </a:rPr>
              <a:t>Al investigar el tipo de lubricante para el proceso de trefilado se concluye que este depende del material a trefilar, de la velocidad, de la forma de lubricar, y de la disponibilidad en el mercado nacional, de esta manera se selecciona un aceite ISO 32 como lubricante. </a:t>
            </a:r>
            <a:endParaRPr lang="es-EC" dirty="0" smtClean="0">
              <a:latin typeface="+mj-lt"/>
            </a:endParaRPr>
          </a:p>
          <a:p>
            <a:pPr algn="just">
              <a:buNone/>
            </a:pPr>
            <a:endParaRPr lang="es-EC" dirty="0" smtClean="0">
              <a:latin typeface="+mj-lt"/>
            </a:endParaRPr>
          </a:p>
          <a:p>
            <a:pPr lvl="0" algn="just"/>
            <a:r>
              <a:rPr lang="es-ES" dirty="0" smtClean="0">
                <a:latin typeface="+mj-lt"/>
              </a:rPr>
              <a:t>Al realizar el proceso de trefilado con un trabajo en frío del 15 % para las barras de cobre recocido y aluminio Prodax se obtuvo un incremento del 13 % y 19% en su resistencia a la rotura respectivamente y del 44 % 10% en su dureza pero disminuyendo su alargamiento un 65% y 45%. </a:t>
            </a:r>
            <a:endParaRPr lang="es-EC" dirty="0" smtClean="0">
              <a:latin typeface="+mj-lt"/>
            </a:endParaRPr>
          </a:p>
          <a:p>
            <a:pPr algn="just">
              <a:buNone/>
            </a:pPr>
            <a:endParaRPr lang="es-EC" dirty="0" smtClean="0">
              <a:latin typeface="+mj-lt"/>
            </a:endParaRPr>
          </a:p>
          <a:p>
            <a:pPr algn="just">
              <a:buNone/>
            </a:pPr>
            <a:r>
              <a:rPr lang="es-ES" dirty="0" smtClean="0">
                <a:latin typeface="+mj-lt"/>
              </a:rPr>
              <a:t>	De esta forma se cumple con los efectos de trefilado que son los siguientes: </a:t>
            </a:r>
            <a:endParaRPr lang="es-EC" dirty="0" smtClean="0">
              <a:latin typeface="+mj-lt"/>
            </a:endParaRPr>
          </a:p>
          <a:p>
            <a:pPr lvl="2" algn="just"/>
            <a:r>
              <a:rPr lang="es-ES" sz="2600" dirty="0" smtClean="0">
                <a:latin typeface="+mj-lt"/>
              </a:rPr>
              <a:t>Incremento de la resistencia del material</a:t>
            </a:r>
            <a:endParaRPr lang="es-EC" sz="2600" dirty="0" smtClean="0">
              <a:latin typeface="+mj-lt"/>
            </a:endParaRPr>
          </a:p>
          <a:p>
            <a:pPr lvl="2" algn="just"/>
            <a:r>
              <a:rPr lang="es-ES" sz="2600" dirty="0" smtClean="0">
                <a:latin typeface="+mj-lt"/>
              </a:rPr>
              <a:t>Aumento de la dureza del material</a:t>
            </a:r>
            <a:endParaRPr lang="es-EC" sz="2600" dirty="0" smtClean="0">
              <a:latin typeface="+mj-lt"/>
            </a:endParaRPr>
          </a:p>
          <a:p>
            <a:pPr lvl="2" algn="just"/>
            <a:r>
              <a:rPr lang="es-ES" sz="2600" dirty="0" smtClean="0">
                <a:latin typeface="+mj-lt"/>
              </a:rPr>
              <a:t>Disminución del porcentaje de alargamiento</a:t>
            </a:r>
            <a:endParaRPr lang="es-EC" sz="2600" dirty="0" smtClean="0">
              <a:latin typeface="+mj-lt"/>
            </a:endParaRPr>
          </a:p>
          <a:p>
            <a:pPr algn="just">
              <a:buNone/>
            </a:pPr>
            <a:endParaRPr lang="es-EC" dirty="0" smtClean="0">
              <a:latin typeface="+mj-lt"/>
            </a:endParaRPr>
          </a:p>
          <a:p>
            <a:pPr lvl="0" algn="just"/>
            <a:r>
              <a:rPr lang="es-ES" dirty="0" smtClean="0">
                <a:latin typeface="+mj-lt"/>
              </a:rPr>
              <a:t>El equipo de trefilado de metales no ferrosos realiza un trabajo en frio máximo del 20% para barras de cobre recocido y aluminio Prodax de diámetro entre   6 - 8 mm y una longitud máxima de 500 mm, obteniendo un excelente acabado superficial y optimas propiedades mecánicas.</a:t>
            </a:r>
            <a:endParaRPr lang="es-EC" dirty="0" smtClean="0">
              <a:latin typeface="+mj-lt"/>
            </a:endParaRPr>
          </a:p>
          <a:p>
            <a:pPr lvl="0"/>
            <a:endParaRPr lang="es-EC" dirty="0" smtClean="0">
              <a:latin typeface="+mj-lt"/>
            </a:endParaRPr>
          </a:p>
          <a:p>
            <a:endParaRPr lang="es-EC" dirty="0">
              <a:latin typeface="+mj-lt"/>
            </a:endParaRPr>
          </a:p>
        </p:txBody>
      </p:sp>
      <p:sp>
        <p:nvSpPr>
          <p:cNvPr id="5" name="1 Título"/>
          <p:cNvSpPr txBox="1">
            <a:spLocks/>
          </p:cNvSpPr>
          <p:nvPr/>
        </p:nvSpPr>
        <p:spPr>
          <a:xfrm>
            <a:off x="500034" y="571480"/>
            <a:ext cx="8229600" cy="642942"/>
          </a:xfrm>
          <a:prstGeom prst="rect">
            <a:avLst/>
          </a:prstGeom>
        </p:spPr>
        <p:txBody>
          <a:bodyPr vert="horz" lIns="0" rIns="0" bIns="0" anchor="b">
            <a:normAutofit/>
          </a:bodyPr>
          <a:lstStyle/>
          <a:p>
            <a:pPr marL="274320" lvl="2" indent="-274320" algn="ctr">
              <a:buClr>
                <a:schemeClr val="accent3"/>
              </a:buClr>
              <a:buSzPct val="95000"/>
            </a:pPr>
            <a:r>
              <a:rPr lang="es-ES" sz="3200" b="1" dirty="0" smtClean="0">
                <a:solidFill>
                  <a:schemeClr val="accent4">
                    <a:lumMod val="75000"/>
                  </a:schemeClr>
                </a:solidFill>
                <a:latin typeface="+mj-lt"/>
              </a:rPr>
              <a:t>CONCLUSIONES</a:t>
            </a:r>
            <a:endParaRPr lang="es-EC" sz="3200" dirty="0" smtClean="0">
              <a:solidFill>
                <a:schemeClr val="accent4">
                  <a:lumMod val="75000"/>
                </a:schemeClr>
              </a:solidFill>
              <a:latin typeface="+mj-lt"/>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p:txBody>
          <a:bodyPr/>
          <a:lstStyle/>
          <a:p>
            <a:pPr lvl="1" algn="l" rtl="0">
              <a:spcBef>
                <a:spcPct val="0"/>
              </a:spcBef>
            </a:pPr>
            <a:r>
              <a:rPr lang="es-EC" sz="1400" dirty="0"/>
              <a:t/>
            </a:r>
            <a:br>
              <a:rPr lang="es-EC" sz="1400" dirty="0"/>
            </a:br>
            <a:endParaRPr lang="es-EC" dirty="0"/>
          </a:p>
        </p:txBody>
      </p:sp>
      <p:sp>
        <p:nvSpPr>
          <p:cNvPr id="3" name="2 Marcador de contenido"/>
          <p:cNvSpPr>
            <a:spLocks noGrp="1"/>
          </p:cNvSpPr>
          <p:nvPr>
            <p:ph idx="1"/>
          </p:nvPr>
        </p:nvSpPr>
        <p:spPr>
          <a:xfrm>
            <a:off x="457200" y="1285860"/>
            <a:ext cx="8229600" cy="5038740"/>
          </a:xfrm>
        </p:spPr>
        <p:txBody>
          <a:bodyPr>
            <a:normAutofit fontScale="77500" lnSpcReduction="20000"/>
          </a:bodyPr>
          <a:lstStyle/>
          <a:p>
            <a:pPr lvl="0"/>
            <a:r>
              <a:rPr lang="es-ES" sz="2400" dirty="0" smtClean="0">
                <a:latin typeface="+mj-lt"/>
              </a:rPr>
              <a:t>El bastidor debe estar alineado tanto horizontal como verticalmente de tal forma que la barra corra perpendicular al dado.</a:t>
            </a:r>
            <a:endParaRPr lang="es-EC" sz="2400" dirty="0" smtClean="0">
              <a:latin typeface="+mj-lt"/>
            </a:endParaRPr>
          </a:p>
          <a:p>
            <a:pPr>
              <a:buNone/>
            </a:pPr>
            <a:endParaRPr lang="es-EC" sz="2400" dirty="0" smtClean="0">
              <a:latin typeface="+mj-lt"/>
            </a:endParaRPr>
          </a:p>
          <a:p>
            <a:pPr lvl="0"/>
            <a:r>
              <a:rPr lang="es-ES" sz="2400" dirty="0" smtClean="0">
                <a:latin typeface="+mj-lt"/>
              </a:rPr>
              <a:t>El equipo de trefilado realiza el conformado en frío solo para metales no ferros de un diámetro estándar de 7 a 8 mm y una longitud máximo 500 mm y con un trabajo en frio máximo del 20%.</a:t>
            </a:r>
            <a:endParaRPr lang="es-EC" sz="2400" dirty="0" smtClean="0">
              <a:latin typeface="+mj-lt"/>
            </a:endParaRPr>
          </a:p>
          <a:p>
            <a:pPr>
              <a:buNone/>
            </a:pPr>
            <a:endParaRPr lang="es-EC" sz="2400" dirty="0" smtClean="0">
              <a:latin typeface="+mj-lt"/>
            </a:endParaRPr>
          </a:p>
          <a:p>
            <a:pPr lvl="0"/>
            <a:r>
              <a:rPr lang="es-ES" sz="2400" dirty="0" smtClean="0">
                <a:latin typeface="+mj-lt"/>
              </a:rPr>
              <a:t>Si la calidad de la superficie de la barra se está deteriorando o la ovalización es demasiado grande se deben enviar los núcleos de acero K100 a rectificar. </a:t>
            </a:r>
          </a:p>
          <a:p>
            <a:pPr marL="0" lvl="0" indent="0">
              <a:buNone/>
            </a:pPr>
            <a:endParaRPr lang="es-ES" sz="2400" dirty="0" smtClean="0">
              <a:latin typeface="+mj-lt"/>
            </a:endParaRPr>
          </a:p>
          <a:p>
            <a:pPr lvl="0"/>
            <a:r>
              <a:rPr lang="es-ES" sz="2400" dirty="0" smtClean="0">
                <a:latin typeface="+mj-lt"/>
              </a:rPr>
              <a:t>Para realizar el trefilado de barras de cobre es recomendable realizar un recocido para aliviar las tensiones y facilitar el proceso de conformado.</a:t>
            </a:r>
            <a:endParaRPr lang="es-EC" sz="2400" dirty="0" smtClean="0">
              <a:latin typeface="+mj-lt"/>
            </a:endParaRPr>
          </a:p>
          <a:p>
            <a:pPr>
              <a:buNone/>
            </a:pPr>
            <a:endParaRPr lang="es-EC" sz="2400" dirty="0" smtClean="0">
              <a:latin typeface="+mj-lt"/>
            </a:endParaRPr>
          </a:p>
          <a:p>
            <a:pPr lvl="0"/>
            <a:r>
              <a:rPr lang="es-ES" sz="2400" dirty="0" smtClean="0">
                <a:latin typeface="+mj-lt"/>
              </a:rPr>
              <a:t>Prevenir la presencia de agua o impurezas en el aceite lubricante y verificar el normal funcionamiento de la bomba de lubricación, ya que el lubricante protege las hileras y realza la superficie del producto acabado.</a:t>
            </a:r>
            <a:endParaRPr lang="es-EC" sz="2400" dirty="0" smtClean="0">
              <a:latin typeface="+mj-lt"/>
            </a:endParaRPr>
          </a:p>
          <a:p>
            <a:pPr lvl="0"/>
            <a:endParaRPr lang="es-EC" sz="2400" dirty="0" smtClean="0">
              <a:latin typeface="+mj-lt"/>
            </a:endParaRPr>
          </a:p>
          <a:p>
            <a:endParaRPr lang="es-EC" dirty="0">
              <a:latin typeface="+mj-lt"/>
            </a:endParaRPr>
          </a:p>
        </p:txBody>
      </p:sp>
      <p:sp>
        <p:nvSpPr>
          <p:cNvPr id="5" name="1 Título"/>
          <p:cNvSpPr txBox="1">
            <a:spLocks/>
          </p:cNvSpPr>
          <p:nvPr/>
        </p:nvSpPr>
        <p:spPr>
          <a:xfrm>
            <a:off x="571472" y="642918"/>
            <a:ext cx="8229600" cy="571504"/>
          </a:xfrm>
          <a:prstGeom prst="rect">
            <a:avLst/>
          </a:prstGeom>
        </p:spPr>
        <p:txBody>
          <a:bodyPr vert="horz" lIns="0" rIns="0" bIns="0" anchor="b">
            <a:normAutofit/>
          </a:bodyPr>
          <a:lstStyle/>
          <a:p>
            <a:pPr marL="274320" lvl="2" indent="-274320" algn="ctr">
              <a:buClr>
                <a:schemeClr val="accent3"/>
              </a:buClr>
              <a:buSzPct val="95000"/>
            </a:pPr>
            <a:r>
              <a:rPr lang="es-ES" sz="3200" b="1" dirty="0" smtClean="0">
                <a:solidFill>
                  <a:schemeClr val="accent4">
                    <a:lumMod val="75000"/>
                  </a:schemeClr>
                </a:solidFill>
                <a:latin typeface="+mj-lt"/>
              </a:rPr>
              <a:t>RECOMENDACIONE</a:t>
            </a:r>
            <a:r>
              <a:rPr lang="es-ES" sz="3200" b="1" dirty="0" smtClean="0">
                <a:solidFill>
                  <a:schemeClr val="accent4">
                    <a:lumMod val="75000"/>
                  </a:schemeClr>
                </a:solidFill>
              </a:rPr>
              <a:t>S</a:t>
            </a:r>
            <a:endParaRPr lang="es-EC" sz="3200" dirty="0" smtClean="0">
              <a:solidFill>
                <a:schemeClr val="accent4">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457200" y="428604"/>
            <a:ext cx="8229600" cy="846980"/>
          </a:xfrm>
        </p:spPr>
        <p:txBody>
          <a:bodyPr>
            <a:normAutofit/>
          </a:bodyPr>
          <a:lstStyle/>
          <a:p>
            <a:pPr algn="ctr"/>
            <a:r>
              <a:rPr lang="es-EC" sz="3200" b="1" dirty="0" smtClean="0">
                <a:solidFill>
                  <a:schemeClr val="accent4">
                    <a:lumMod val="75000"/>
                  </a:schemeClr>
                </a:solidFill>
              </a:rPr>
              <a:t>VENTAJAS DEL TRABAJO EN FRÍO</a:t>
            </a:r>
            <a:endParaRPr lang="es-EC" sz="3200" b="1" dirty="0">
              <a:solidFill>
                <a:schemeClr val="accent4">
                  <a:lumMod val="75000"/>
                </a:schemeClr>
              </a:solidFill>
            </a:endParaRPr>
          </a:p>
        </p:txBody>
      </p:sp>
      <p:sp>
        <p:nvSpPr>
          <p:cNvPr id="3" name="2 Marcador de contenido"/>
          <p:cNvSpPr>
            <a:spLocks noGrp="1"/>
          </p:cNvSpPr>
          <p:nvPr>
            <p:ph idx="1"/>
          </p:nvPr>
        </p:nvSpPr>
        <p:spPr>
          <a:xfrm>
            <a:off x="457200" y="1428736"/>
            <a:ext cx="8229600" cy="4429156"/>
          </a:xfrm>
        </p:spPr>
        <p:txBody>
          <a:bodyPr>
            <a:normAutofit fontScale="92500" lnSpcReduction="10000"/>
          </a:bodyPr>
          <a:lstStyle/>
          <a:p>
            <a:pPr lvl="0" algn="just"/>
            <a:r>
              <a:rPr lang="es-ES" dirty="0">
                <a:latin typeface="+mj-lt"/>
              </a:rPr>
              <a:t>Proporciona una mejor precisión, es decir tolerancias estrechas.</a:t>
            </a:r>
            <a:endParaRPr lang="es-EC" dirty="0">
              <a:latin typeface="+mj-lt"/>
            </a:endParaRPr>
          </a:p>
          <a:p>
            <a:pPr lvl="0" algn="just"/>
            <a:r>
              <a:rPr lang="es-ES" dirty="0">
                <a:latin typeface="+mj-lt"/>
              </a:rPr>
              <a:t>Proporciona un mejor acabado superficial.</a:t>
            </a:r>
            <a:endParaRPr lang="es-EC" dirty="0">
              <a:latin typeface="+mj-lt"/>
            </a:endParaRPr>
          </a:p>
          <a:p>
            <a:pPr lvl="0" algn="just"/>
            <a:r>
              <a:rPr lang="es-ES" dirty="0">
                <a:latin typeface="+mj-lt"/>
              </a:rPr>
              <a:t>El endurecimiento por deformación aumenta la resistencia y la dureza del producto a ser elaborado.</a:t>
            </a:r>
            <a:endParaRPr lang="es-EC" dirty="0">
              <a:latin typeface="+mj-lt"/>
            </a:endParaRPr>
          </a:p>
          <a:p>
            <a:pPr lvl="0" algn="just"/>
            <a:r>
              <a:rPr lang="es-ES" dirty="0">
                <a:latin typeface="+mj-lt"/>
              </a:rPr>
              <a:t>Como no se requiere un previo calentamiento a la materia prima, los costos son bajos. </a:t>
            </a:r>
            <a:endParaRPr lang="es-EC" dirty="0">
              <a:latin typeface="+mj-lt"/>
            </a:endParaRPr>
          </a:p>
          <a:p>
            <a:pPr algn="just"/>
            <a:endParaRPr lang="es-EC" dirty="0">
              <a:latin typeface="+mj-lt"/>
            </a:endParaRPr>
          </a:p>
          <a:p>
            <a:pPr marL="0" indent="0" algn="just">
              <a:buNone/>
            </a:pPr>
            <a:r>
              <a:rPr lang="es-ES" dirty="0">
                <a:latin typeface="+mj-lt"/>
              </a:rPr>
              <a:t>Debido a estas ventajas se han creado varios procesos de formado en frío para  producir diversos productos en masa, como varillas, ángulos, alambre, y otros perfiles.</a:t>
            </a:r>
            <a:endParaRPr lang="es-EC" dirty="0">
              <a:latin typeface="+mj-lt"/>
            </a:endParaRPr>
          </a:p>
          <a:p>
            <a:endParaRPr lang="es-EC" dirty="0"/>
          </a:p>
        </p:txBody>
      </p:sp>
    </p:spTree>
    <p:extLst>
      <p:ext uri="{BB962C8B-B14F-4D97-AF65-F5344CB8AC3E}">
        <p14:creationId xmlns:p14="http://schemas.microsoft.com/office/powerpoint/2010/main" xmlns="" val="1902898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771556" y="642918"/>
            <a:ext cx="8229600" cy="692712"/>
          </a:xfrm>
        </p:spPr>
        <p:txBody>
          <a:bodyPr>
            <a:normAutofit/>
          </a:bodyPr>
          <a:lstStyle/>
          <a:p>
            <a:r>
              <a:rPr lang="es-EC" sz="3200" b="1" dirty="0" smtClean="0">
                <a:solidFill>
                  <a:schemeClr val="accent4">
                    <a:lumMod val="75000"/>
                  </a:schemeClr>
                </a:solidFill>
              </a:rPr>
              <a:t>DESVENTAJAS DEL TRABAJO EN FRÍO</a:t>
            </a:r>
            <a:endParaRPr lang="es-EC" sz="3200" b="1" dirty="0">
              <a:solidFill>
                <a:schemeClr val="accent4">
                  <a:lumMod val="75000"/>
                </a:schemeClr>
              </a:solidFill>
            </a:endParaRPr>
          </a:p>
        </p:txBody>
      </p:sp>
      <p:sp>
        <p:nvSpPr>
          <p:cNvPr id="3" name="2 Marcador de contenido"/>
          <p:cNvSpPr>
            <a:spLocks noGrp="1"/>
          </p:cNvSpPr>
          <p:nvPr>
            <p:ph idx="1"/>
          </p:nvPr>
        </p:nvSpPr>
        <p:spPr>
          <a:xfrm>
            <a:off x="467544" y="1988841"/>
            <a:ext cx="8229600" cy="2583167"/>
          </a:xfrm>
        </p:spPr>
        <p:txBody>
          <a:bodyPr>
            <a:normAutofit/>
          </a:bodyPr>
          <a:lstStyle/>
          <a:p>
            <a:pPr lvl="0"/>
            <a:r>
              <a:rPr lang="es-ES" dirty="0">
                <a:latin typeface="+mj-lt"/>
              </a:rPr>
              <a:t>Se requiere más potencia y fuerza para desempeñar las operaciones.</a:t>
            </a:r>
            <a:endParaRPr lang="es-EC" dirty="0">
              <a:latin typeface="+mj-lt"/>
            </a:endParaRPr>
          </a:p>
          <a:p>
            <a:pPr lvl="0"/>
            <a:r>
              <a:rPr lang="es-ES" dirty="0" smtClean="0">
                <a:latin typeface="+mj-lt"/>
              </a:rPr>
              <a:t>La </a:t>
            </a:r>
            <a:r>
              <a:rPr lang="es-ES" dirty="0">
                <a:latin typeface="+mj-lt"/>
              </a:rPr>
              <a:t>ductilidad y el endurecimiento por deformación del metal de trabajo, limita la cantidad de formado que se puede hacer sobre la pieza. </a:t>
            </a:r>
            <a:endParaRPr lang="es-EC" dirty="0">
              <a:latin typeface="+mj-lt"/>
            </a:endParaRPr>
          </a:p>
          <a:p>
            <a:pPr marL="0" indent="0">
              <a:buNone/>
            </a:pPr>
            <a:endParaRPr lang="es-EC" dirty="0" smtClean="0"/>
          </a:p>
          <a:p>
            <a:pPr marL="0" indent="0">
              <a:buNone/>
            </a:pPr>
            <a:endParaRPr lang="es-EC" dirty="0"/>
          </a:p>
        </p:txBody>
      </p:sp>
    </p:spTree>
    <p:extLst>
      <p:ext uri="{BB962C8B-B14F-4D97-AF65-F5344CB8AC3E}">
        <p14:creationId xmlns:p14="http://schemas.microsoft.com/office/powerpoint/2010/main" xmlns="" val="2172356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457200" y="571480"/>
            <a:ext cx="8229600" cy="632666"/>
          </a:xfrm>
        </p:spPr>
        <p:txBody>
          <a:bodyPr>
            <a:normAutofit/>
          </a:bodyPr>
          <a:lstStyle/>
          <a:p>
            <a:pPr algn="ctr"/>
            <a:r>
              <a:rPr lang="es-EC" sz="3200" b="1" dirty="0" smtClean="0">
                <a:solidFill>
                  <a:schemeClr val="accent4">
                    <a:lumMod val="75000"/>
                  </a:schemeClr>
                </a:solidFill>
              </a:rPr>
              <a:t>EFECTOS DEL TRABAJO EN FRÍO</a:t>
            </a:r>
            <a:endParaRPr lang="es-EC" sz="3200" b="1" dirty="0">
              <a:solidFill>
                <a:schemeClr val="accent4">
                  <a:lumMod val="75000"/>
                </a:schemeClr>
              </a:solidFill>
            </a:endParaRPr>
          </a:p>
        </p:txBody>
      </p:sp>
      <p:sp>
        <p:nvSpPr>
          <p:cNvPr id="3" name="2 Marcador de contenido"/>
          <p:cNvSpPr>
            <a:spLocks noGrp="1"/>
          </p:cNvSpPr>
          <p:nvPr>
            <p:ph idx="1"/>
          </p:nvPr>
        </p:nvSpPr>
        <p:spPr>
          <a:xfrm>
            <a:off x="457200" y="1428736"/>
            <a:ext cx="8229600" cy="4429156"/>
          </a:xfrm>
        </p:spPr>
        <p:txBody>
          <a:bodyPr>
            <a:normAutofit fontScale="70000" lnSpcReduction="20000"/>
          </a:bodyPr>
          <a:lstStyle/>
          <a:p>
            <a:pPr marL="0" lvl="2" indent="0">
              <a:buNone/>
            </a:pPr>
            <a:r>
              <a:rPr lang="es-ES" sz="3100" b="1" dirty="0" smtClean="0">
                <a:latin typeface="+mj-lt"/>
              </a:rPr>
              <a:t>Endurecimiento Por Deformación</a:t>
            </a:r>
            <a:endParaRPr lang="es-EC" sz="3100" dirty="0">
              <a:latin typeface="+mj-lt"/>
            </a:endParaRPr>
          </a:p>
          <a:p>
            <a:pPr marL="0" lvl="2" indent="0" algn="just">
              <a:buNone/>
            </a:pPr>
            <a:endParaRPr lang="es-ES" sz="3100" dirty="0" smtClean="0">
              <a:latin typeface="+mj-lt"/>
            </a:endParaRPr>
          </a:p>
          <a:p>
            <a:pPr marL="0" lvl="2" indent="0" algn="just">
              <a:buNone/>
            </a:pPr>
            <a:r>
              <a:rPr lang="es-ES" sz="3100" dirty="0" smtClean="0">
                <a:latin typeface="+mj-lt"/>
              </a:rPr>
              <a:t>Cuando </a:t>
            </a:r>
            <a:r>
              <a:rPr lang="es-ES" sz="3100" dirty="0">
                <a:latin typeface="+mj-lt"/>
              </a:rPr>
              <a:t>un material se deforma plásticamente en frío, los granos se modifican según la dirección de flujo plástico</a:t>
            </a:r>
            <a:r>
              <a:rPr lang="es-ES" sz="3100" dirty="0" smtClean="0">
                <a:latin typeface="+mj-lt"/>
              </a:rPr>
              <a:t>, es decir la </a:t>
            </a:r>
            <a:r>
              <a:rPr lang="es-ES" sz="3100" dirty="0">
                <a:latin typeface="+mj-lt"/>
              </a:rPr>
              <a:t>deformación plástica produce un aumento en el número de dislocaciones</a:t>
            </a:r>
            <a:r>
              <a:rPr lang="es-ES" sz="3100" dirty="0" smtClean="0">
                <a:latin typeface="+mj-lt"/>
              </a:rPr>
              <a:t> </a:t>
            </a:r>
            <a:r>
              <a:rPr lang="es-ES" sz="3100" dirty="0">
                <a:latin typeface="+mj-lt"/>
              </a:rPr>
              <a:t>esto se conoce como endurecimiento por deformación, o acritud, o bien endurecimiento por trabajo en frío, de esta manera un material dúctil tiene los siguientes efectos después de la deformación</a:t>
            </a:r>
            <a:r>
              <a:rPr lang="es-ES" sz="3100" dirty="0" smtClean="0">
                <a:latin typeface="+mj-lt"/>
              </a:rPr>
              <a:t>:</a:t>
            </a:r>
            <a:endParaRPr lang="es-EC" sz="3100" dirty="0">
              <a:latin typeface="+mj-lt"/>
            </a:endParaRPr>
          </a:p>
          <a:p>
            <a:pPr marL="0" lvl="2" indent="0" algn="just">
              <a:buNone/>
            </a:pPr>
            <a:endParaRPr lang="es-EC" sz="3100" dirty="0">
              <a:latin typeface="+mj-lt"/>
            </a:endParaRPr>
          </a:p>
          <a:p>
            <a:pPr lvl="1" algn="just"/>
            <a:r>
              <a:rPr lang="es-ES" sz="3100" dirty="0">
                <a:latin typeface="+mj-lt"/>
              </a:rPr>
              <a:t>Incremento de la resistencia a la tracción</a:t>
            </a:r>
            <a:endParaRPr lang="es-EC" sz="3100" dirty="0">
              <a:latin typeface="+mj-lt"/>
            </a:endParaRPr>
          </a:p>
          <a:p>
            <a:pPr lvl="1" algn="just"/>
            <a:r>
              <a:rPr lang="es-ES" sz="3100" dirty="0">
                <a:latin typeface="+mj-lt"/>
              </a:rPr>
              <a:t>Incremento de la Fragilidad</a:t>
            </a:r>
            <a:endParaRPr lang="es-EC" sz="3100" dirty="0">
              <a:latin typeface="+mj-lt"/>
            </a:endParaRPr>
          </a:p>
          <a:p>
            <a:pPr lvl="1" algn="just"/>
            <a:r>
              <a:rPr lang="es-ES" sz="3100" dirty="0">
                <a:latin typeface="+mj-lt"/>
              </a:rPr>
              <a:t>Incremento de la Dureza</a:t>
            </a:r>
            <a:endParaRPr lang="es-EC" sz="3100" dirty="0">
              <a:latin typeface="+mj-lt"/>
            </a:endParaRPr>
          </a:p>
          <a:p>
            <a:pPr lvl="1" algn="just"/>
            <a:r>
              <a:rPr lang="es-ES" sz="3100" dirty="0">
                <a:latin typeface="+mj-lt"/>
              </a:rPr>
              <a:t>Disminuye la ductilidad y elasticidad.</a:t>
            </a:r>
            <a:endParaRPr lang="es-EC" sz="3100" dirty="0">
              <a:latin typeface="+mj-lt"/>
            </a:endParaRPr>
          </a:p>
          <a:p>
            <a:pPr marL="0" indent="0">
              <a:buNone/>
            </a:pPr>
            <a:endParaRPr lang="es-EC" dirty="0"/>
          </a:p>
        </p:txBody>
      </p:sp>
    </p:spTree>
    <p:extLst>
      <p:ext uri="{BB962C8B-B14F-4D97-AF65-F5344CB8AC3E}">
        <p14:creationId xmlns:p14="http://schemas.microsoft.com/office/powerpoint/2010/main" xmlns="" val="8988991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7_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8_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9_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3_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1">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4_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5_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6_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2186</TotalTime>
  <Words>1825</Words>
  <Application>Microsoft Office PowerPoint</Application>
  <PresentationFormat>Presentación en pantalla (4:3)</PresentationFormat>
  <Paragraphs>267</Paragraphs>
  <Slides>68</Slides>
  <Notes>0</Notes>
  <HiddenSlides>0</HiddenSlides>
  <MMClips>0</MMClips>
  <ScaleCrop>false</ScaleCrop>
  <HeadingPairs>
    <vt:vector size="4" baseType="variant">
      <vt:variant>
        <vt:lpstr>Tema</vt:lpstr>
      </vt:variant>
      <vt:variant>
        <vt:i4>13</vt:i4>
      </vt:variant>
      <vt:variant>
        <vt:lpstr>Títulos de diapositiva</vt:lpstr>
      </vt:variant>
      <vt:variant>
        <vt:i4>68</vt:i4>
      </vt:variant>
    </vt:vector>
  </HeadingPairs>
  <TitlesOfParts>
    <vt:vector size="81" baseType="lpstr">
      <vt:lpstr>1_Flujo</vt:lpstr>
      <vt:lpstr>2_Flujo</vt:lpstr>
      <vt:lpstr>3_Flujo</vt:lpstr>
      <vt:lpstr>Tema de Office</vt:lpstr>
      <vt:lpstr>Tema1</vt:lpstr>
      <vt:lpstr>4_Flujo</vt:lpstr>
      <vt:lpstr>5_Flujo</vt:lpstr>
      <vt:lpstr>6_Flujo</vt:lpstr>
      <vt:lpstr>1_Tema de Office</vt:lpstr>
      <vt:lpstr>7_Flujo</vt:lpstr>
      <vt:lpstr>8_Flujo</vt:lpstr>
      <vt:lpstr>9_Flujo</vt:lpstr>
      <vt:lpstr>2_Tema de Office</vt:lpstr>
      <vt:lpstr>Diapositiva 1</vt:lpstr>
      <vt:lpstr>Diapositiva 2</vt:lpstr>
      <vt:lpstr>OBJETIVO GENERAL</vt:lpstr>
      <vt:lpstr>OBJETIVOS ESPECÍFICOS</vt:lpstr>
      <vt:lpstr>INTRODUCCIÓN</vt:lpstr>
      <vt:lpstr>CONFORMADO EN FRÍO</vt:lpstr>
      <vt:lpstr>VENTAJAS DEL TRABAJO EN FRÍO</vt:lpstr>
      <vt:lpstr>DESVENTAJAS DEL TRABAJO EN FRÍO</vt:lpstr>
      <vt:lpstr>EFECTOS DEL TRABAJO EN FRÍO</vt:lpstr>
      <vt:lpstr>TREFILADO</vt:lpstr>
      <vt:lpstr>FASES DEL PROCESO DE TREFILADO</vt:lpstr>
      <vt:lpstr>PARTES DE UN EQUIPO DE TREFILADO</vt:lpstr>
      <vt:lpstr>ANÁLISIS Y SELECCIÓN DE ALTERNATIVAS</vt:lpstr>
      <vt:lpstr>ALTERNATIVAS: MATERIA PRIMA PARA LA TREFILACIÓN </vt:lpstr>
      <vt:lpstr>SELECCIÓN DE LA MATERIA PARA TREFILAR</vt:lpstr>
      <vt:lpstr>SELECCIÓN DE LA MATERIA PARA TREFILAR</vt:lpstr>
      <vt:lpstr>CONCLUSIÓN</vt:lpstr>
      <vt:lpstr>MATERIAL DEL DADO DE TREFILADO</vt:lpstr>
      <vt:lpstr>MATERIAL DEL DADO DE TREFILADO</vt:lpstr>
      <vt:lpstr>CONCLUSIÓN</vt:lpstr>
      <vt:lpstr>LUBRICANTE PARA EL PROCESO DE TREFILACIÓN</vt:lpstr>
      <vt:lpstr>LUBRICANTE PARA EL PROCESO DE TREFILACIÓN</vt:lpstr>
      <vt:lpstr>CONCLUSIÓN</vt:lpstr>
      <vt:lpstr>MECANISMO DE SUJECIÓN DEL MATERIAL HACER TREFILADO.</vt:lpstr>
      <vt:lpstr>MECANISMO DE SUJECIÓN DEL MATERIAL HACER TREFILADO.</vt:lpstr>
      <vt:lpstr> CONCLUSIÓN</vt:lpstr>
      <vt:lpstr>SISTEMA MOTRIZ PARA LA EXTRACCIÓN DEL MATERIAL</vt:lpstr>
      <vt:lpstr>SELECCIÓN SISTEMA MOTRIZ</vt:lpstr>
      <vt:lpstr>CONCLUSIÓN</vt:lpstr>
      <vt:lpstr>MATERIAL PARA LA CONSTRUCCIÓN DE LA MESA Y DEMÁS PARTES QUE CONFORMAN EL EQUIPO DE TREFILADO.</vt:lpstr>
      <vt:lpstr>PROPIEDADES MATERIALES A UTILIZAR</vt:lpstr>
      <vt:lpstr>ELECTRODO A USARSE EN LA  CONSTRUCCIÓN DE LA MESA Y DEMÁS PARTES QUE CONFORMAN EL EQUIPO DE TREFILADO.</vt:lpstr>
      <vt:lpstr>PROPIEDADES ELECTRODOS</vt:lpstr>
      <vt:lpstr>DISEÑO DEL EQUIPO DE TREFILADO</vt:lpstr>
      <vt:lpstr>DISEÑO DEL EQUIPO DE TREFILADO</vt:lpstr>
      <vt:lpstr>SELECCIÓN DE LOS PARÁMETROS DEL DADO</vt:lpstr>
      <vt:lpstr>DIMENSIONAMIENTO DEL NÚCLEO Y ENCAJADURA</vt:lpstr>
      <vt:lpstr>DIMENSIONAMIENTO DEL NÚCLEO Y ENCAJADURA</vt:lpstr>
      <vt:lpstr>PARÁMETROS DE LA GEOMETRÍA DEL NÚCLEO</vt:lpstr>
      <vt:lpstr>PARÁMETROS QUE INFLUYEN EN EL DADO</vt:lpstr>
      <vt:lpstr>PORCENTAJE DE TRABAJO EN FRÍO</vt:lpstr>
      <vt:lpstr>FUERZA DE TREFILADO</vt:lpstr>
      <vt:lpstr>CÁLCULO POTENCIA REQUERIDA PARA EL TREFILADO</vt:lpstr>
      <vt:lpstr>DISEÑO DEL BASTIDOR  </vt:lpstr>
      <vt:lpstr>PARÁMETROS QUE INFLUYEN EN EL BASTIDOR</vt:lpstr>
      <vt:lpstr>DISEÑO DE LA CAJA PORTA HILERAS</vt:lpstr>
      <vt:lpstr>PARÁMETROS QUE INFLUYEN EN LA CAJA PORTA HILERAS</vt:lpstr>
      <vt:lpstr>DISEÑO SISTEMA MOTRIZ POR WINCHE ELÉCTRICO</vt:lpstr>
      <vt:lpstr>CÁLCULO DEL FACTOR DE SEGURIDAD DEL TUBO</vt:lpstr>
      <vt:lpstr>CÁLCULO DEL FACTOR DE SEGURIDAD DEL TUBO</vt:lpstr>
      <vt:lpstr>CÁLCULO DE LA RESISTENCIA DE LA JUNTA POR SOLDADURA EN EL WINCHE</vt:lpstr>
      <vt:lpstr>CÁLCULO DEL DIÁMETRO DEL CABLE DE ACERO</vt:lpstr>
      <vt:lpstr>DISEÑO ACOPLE EJE MOTOR Y CARRETE</vt:lpstr>
      <vt:lpstr>SELECCIÓN DE LA CHUMACERA</vt:lpstr>
      <vt:lpstr>SELECCIÓN DE LA CHUMACERA</vt:lpstr>
      <vt:lpstr>  SISTEMA DE EXTRACCIÓN </vt:lpstr>
      <vt:lpstr>DISEÑO DE LA MESA PARA EL EQUIPO DE TREFILADO </vt:lpstr>
      <vt:lpstr>CARGA A SER APLICADA EN LA MESA</vt:lpstr>
      <vt:lpstr>CÁLCULO DEL FACTOR DE SEGURIDAD DEL ESPESOR DE LA PLACA BASE </vt:lpstr>
      <vt:lpstr>CÁLCULO FACTOR DE SEGURIDAD Y DIMENSIONES DEL CUADRO SUPERIOR DE LA MESA</vt:lpstr>
      <vt:lpstr>CÁLCULO FACTOR DE SEGURIDAD Y DIMENSIONES DEL CUADRO SUPERIOR DE LA MESA</vt:lpstr>
      <vt:lpstr>CÁLCULO DEL FACTOR DE SEGURIDAD EN LAS SOLDADURAS DE LA MESA</vt:lpstr>
      <vt:lpstr>CONSTRUCCIÓN, FUNCIONAMIENTO Y RESULTADOS  </vt:lpstr>
      <vt:lpstr>Diapositiva 64</vt:lpstr>
      <vt:lpstr> </vt:lpstr>
      <vt:lpstr>Diapositiva 66</vt:lpstr>
      <vt:lpstr>Diapositiva 67</vt:lpstr>
      <vt:lpstr> </vt:lpstr>
    </vt:vector>
  </TitlesOfParts>
  <Company>Luffi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Luffi</dc:creator>
  <cp:lastModifiedBy>Juan</cp:lastModifiedBy>
  <cp:revision>75</cp:revision>
  <dcterms:created xsi:type="dcterms:W3CDTF">2013-11-20T00:36:56Z</dcterms:created>
  <dcterms:modified xsi:type="dcterms:W3CDTF">2013-12-20T17:27:08Z</dcterms:modified>
</cp:coreProperties>
</file>