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6" r:id="rId3"/>
  </p:sldMasterIdLst>
  <p:notesMasterIdLst>
    <p:notesMasterId r:id="rId55"/>
  </p:notesMasterIdLst>
  <p:sldIdLst>
    <p:sldId id="302" r:id="rId4"/>
    <p:sldId id="257" r:id="rId5"/>
    <p:sldId id="304" r:id="rId6"/>
    <p:sldId id="309" r:id="rId7"/>
    <p:sldId id="303" r:id="rId8"/>
    <p:sldId id="363" r:id="rId9"/>
    <p:sldId id="318" r:id="rId10"/>
    <p:sldId id="319" r:id="rId11"/>
    <p:sldId id="320" r:id="rId12"/>
    <p:sldId id="305" r:id="rId13"/>
    <p:sldId id="306" r:id="rId14"/>
    <p:sldId id="308" r:id="rId15"/>
    <p:sldId id="307" r:id="rId16"/>
    <p:sldId id="310" r:id="rId17"/>
    <p:sldId id="311" r:id="rId18"/>
    <p:sldId id="316" r:id="rId19"/>
    <p:sldId id="317" r:id="rId20"/>
    <p:sldId id="332" r:id="rId21"/>
    <p:sldId id="333" r:id="rId22"/>
    <p:sldId id="334" r:id="rId23"/>
    <p:sldId id="313" r:id="rId24"/>
    <p:sldId id="337" r:id="rId25"/>
    <p:sldId id="338" r:id="rId26"/>
    <p:sldId id="341" r:id="rId27"/>
    <p:sldId id="343" r:id="rId28"/>
    <p:sldId id="314" r:id="rId29"/>
    <p:sldId id="365" r:id="rId30"/>
    <p:sldId id="366" r:id="rId31"/>
    <p:sldId id="347" r:id="rId32"/>
    <p:sldId id="346" r:id="rId33"/>
    <p:sldId id="368" r:id="rId34"/>
    <p:sldId id="369" r:id="rId35"/>
    <p:sldId id="348" r:id="rId36"/>
    <p:sldId id="349" r:id="rId37"/>
    <p:sldId id="350" r:id="rId38"/>
    <p:sldId id="352" r:id="rId39"/>
    <p:sldId id="351" r:id="rId40"/>
    <p:sldId id="354" r:id="rId41"/>
    <p:sldId id="358" r:id="rId42"/>
    <p:sldId id="357" r:id="rId43"/>
    <p:sldId id="370" r:id="rId44"/>
    <p:sldId id="315" r:id="rId45"/>
    <p:sldId id="297" r:id="rId46"/>
    <p:sldId id="325" r:id="rId47"/>
    <p:sldId id="362" r:id="rId48"/>
    <p:sldId id="327" r:id="rId49"/>
    <p:sldId id="328" r:id="rId50"/>
    <p:sldId id="312" r:id="rId51"/>
    <p:sldId id="330" r:id="rId52"/>
    <p:sldId id="331" r:id="rId53"/>
    <p:sldId id="371"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C"/>
    <a:srgbClr val="766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4660"/>
  </p:normalViewPr>
  <p:slideViewPr>
    <p:cSldViewPr>
      <p:cViewPr varScale="1">
        <p:scale>
          <a:sx n="70" d="100"/>
          <a:sy n="70" d="100"/>
        </p:scale>
        <p:origin x="83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Gue_MoRA\Desktop\--=%20TESIS%20=--\PROGRAMAS\HPmini\tesis\Programas_Arduino_MM.SA\--%20Programas%20--\ARDUINO.MATLAB.COLOR_1\ADQ_DATOS_23.07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Gue_MoRA\Desktop\--=%20TESIS%20=--\PROGRAMAS\HPmini\tesis\Programas_Arduino_MM.SA\--%20Programas%20--\ARDUINO.MATLAB.COLOR_1\ADQ_DATOS_23.07_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Gue_MoRA\Desktop\--=%20TESIS%20=--\PROGRAMAS\HPmini\tesis\Programas_Arduino_MM.SA\--%20Programas%20--\ARDUINO.MATLAB.COLOR_1\ADQ_DATOS_23.07_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EC"/>
              <a:t>PIEZAS </a:t>
            </a:r>
            <a:r>
              <a:rPr lang="es-EC">
                <a:solidFill>
                  <a:srgbClr val="002060"/>
                </a:solidFill>
              </a:rPr>
              <a:t>AZULES</a:t>
            </a:r>
            <a:r>
              <a:rPr lang="es-EC"/>
              <a:t> </a:t>
            </a:r>
            <a:r>
              <a:rPr lang="es-EC" i="1"/>
              <a:t>(FRECUENCIA</a:t>
            </a:r>
            <a:r>
              <a:rPr lang="es-EC" i="1" baseline="0"/>
              <a:t> </a:t>
            </a:r>
            <a:r>
              <a:rPr lang="es-EC" i="1"/>
              <a:t>BLUE)</a:t>
            </a:r>
            <a:endParaRPr lang="es-EC" i="1" baseline="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title>
    <c:autoTitleDeleted val="0"/>
    <c:plotArea>
      <c:layout/>
      <c:scatterChart>
        <c:scatterStyle val="lineMarker"/>
        <c:varyColors val="0"/>
        <c:ser>
          <c:idx val="0"/>
          <c:order val="0"/>
          <c:spPr>
            <a:ln w="19050" cap="rnd" cmpd="sng" algn="ctr">
              <a:noFill/>
              <a:prstDash val="solid"/>
              <a:round/>
            </a:ln>
            <a:effectLst/>
          </c:spPr>
          <c:marker>
            <c:spPr>
              <a:solidFill>
                <a:schemeClr val="accent1"/>
              </a:solidFill>
              <a:ln w="10000" cap="flat" cmpd="sng" algn="ctr">
                <a:solidFill>
                  <a:schemeClr val="accent1"/>
                </a:solidFill>
                <a:prstDash val="solid"/>
                <a:round/>
              </a:ln>
              <a:effectLst/>
            </c:spPr>
          </c:marker>
          <c:trendline>
            <c:spPr>
              <a:ln w="6350" cap="rnd" cmpd="sng" algn="ctr">
                <a:solidFill>
                  <a:schemeClr val="tx1"/>
                </a:solidFill>
                <a:prstDash val="solid"/>
                <a:round/>
              </a:ln>
              <a:effectLst/>
            </c:spPr>
            <c:trendlineType val="linear"/>
            <c:dispRSqr val="0"/>
            <c:dispEq val="0"/>
          </c:trendline>
          <c:xVal>
            <c:numRef>
              <c:f>Hoja6!$A$2:$A$101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Hoja6!$B$2:$B$101</c:f>
              <c:numCache>
                <c:formatCode>General</c:formatCode>
                <c:ptCount val="100"/>
                <c:pt idx="0">
                  <c:v>1038</c:v>
                </c:pt>
                <c:pt idx="1">
                  <c:v>1035</c:v>
                </c:pt>
                <c:pt idx="2">
                  <c:v>1038</c:v>
                </c:pt>
                <c:pt idx="3">
                  <c:v>1039</c:v>
                </c:pt>
                <c:pt idx="4">
                  <c:v>1042</c:v>
                </c:pt>
                <c:pt idx="5">
                  <c:v>1041</c:v>
                </c:pt>
                <c:pt idx="6">
                  <c:v>1035</c:v>
                </c:pt>
                <c:pt idx="7">
                  <c:v>1038</c:v>
                </c:pt>
                <c:pt idx="8">
                  <c:v>1042</c:v>
                </c:pt>
                <c:pt idx="9">
                  <c:v>1042</c:v>
                </c:pt>
                <c:pt idx="10">
                  <c:v>1039</c:v>
                </c:pt>
                <c:pt idx="11">
                  <c:v>1041</c:v>
                </c:pt>
                <c:pt idx="12">
                  <c:v>1038</c:v>
                </c:pt>
                <c:pt idx="13">
                  <c:v>1039</c:v>
                </c:pt>
                <c:pt idx="14">
                  <c:v>1040</c:v>
                </c:pt>
                <c:pt idx="15">
                  <c:v>1043</c:v>
                </c:pt>
                <c:pt idx="16">
                  <c:v>1043</c:v>
                </c:pt>
                <c:pt idx="17">
                  <c:v>1039</c:v>
                </c:pt>
                <c:pt idx="18">
                  <c:v>1037</c:v>
                </c:pt>
                <c:pt idx="19">
                  <c:v>1037</c:v>
                </c:pt>
                <c:pt idx="20">
                  <c:v>1036</c:v>
                </c:pt>
                <c:pt idx="21">
                  <c:v>1039</c:v>
                </c:pt>
                <c:pt idx="22">
                  <c:v>1037</c:v>
                </c:pt>
                <c:pt idx="23">
                  <c:v>1033</c:v>
                </c:pt>
                <c:pt idx="24">
                  <c:v>1036</c:v>
                </c:pt>
                <c:pt idx="25">
                  <c:v>1038</c:v>
                </c:pt>
                <c:pt idx="26">
                  <c:v>1035</c:v>
                </c:pt>
                <c:pt idx="27">
                  <c:v>1039</c:v>
                </c:pt>
                <c:pt idx="28">
                  <c:v>1036</c:v>
                </c:pt>
                <c:pt idx="29">
                  <c:v>1039</c:v>
                </c:pt>
                <c:pt idx="30">
                  <c:v>1035</c:v>
                </c:pt>
                <c:pt idx="31">
                  <c:v>1040</c:v>
                </c:pt>
                <c:pt idx="32">
                  <c:v>1044</c:v>
                </c:pt>
                <c:pt idx="33">
                  <c:v>1035</c:v>
                </c:pt>
                <c:pt idx="34">
                  <c:v>1038</c:v>
                </c:pt>
                <c:pt idx="35">
                  <c:v>1038</c:v>
                </c:pt>
                <c:pt idx="36">
                  <c:v>1042</c:v>
                </c:pt>
                <c:pt idx="37">
                  <c:v>1042</c:v>
                </c:pt>
                <c:pt idx="38">
                  <c:v>1038</c:v>
                </c:pt>
                <c:pt idx="39">
                  <c:v>1035</c:v>
                </c:pt>
                <c:pt idx="40">
                  <c:v>1042</c:v>
                </c:pt>
                <c:pt idx="41">
                  <c:v>1042</c:v>
                </c:pt>
                <c:pt idx="42">
                  <c:v>1040</c:v>
                </c:pt>
                <c:pt idx="43">
                  <c:v>1038</c:v>
                </c:pt>
                <c:pt idx="44">
                  <c:v>1038</c:v>
                </c:pt>
                <c:pt idx="45">
                  <c:v>1038</c:v>
                </c:pt>
                <c:pt idx="46">
                  <c:v>1038</c:v>
                </c:pt>
                <c:pt idx="47">
                  <c:v>1037</c:v>
                </c:pt>
                <c:pt idx="48">
                  <c:v>1041</c:v>
                </c:pt>
                <c:pt idx="49">
                  <c:v>1040</c:v>
                </c:pt>
                <c:pt idx="50">
                  <c:v>1040</c:v>
                </c:pt>
                <c:pt idx="51">
                  <c:v>1040</c:v>
                </c:pt>
                <c:pt idx="52">
                  <c:v>1036</c:v>
                </c:pt>
                <c:pt idx="53">
                  <c:v>1033</c:v>
                </c:pt>
                <c:pt idx="54">
                  <c:v>1036</c:v>
                </c:pt>
                <c:pt idx="55">
                  <c:v>1040</c:v>
                </c:pt>
                <c:pt idx="56">
                  <c:v>1038</c:v>
                </c:pt>
                <c:pt idx="57">
                  <c:v>1040</c:v>
                </c:pt>
                <c:pt idx="58">
                  <c:v>1039</c:v>
                </c:pt>
                <c:pt idx="59">
                  <c:v>1039</c:v>
                </c:pt>
                <c:pt idx="60">
                  <c:v>1039</c:v>
                </c:pt>
                <c:pt idx="61">
                  <c:v>1038</c:v>
                </c:pt>
                <c:pt idx="62">
                  <c:v>1038</c:v>
                </c:pt>
                <c:pt idx="63">
                  <c:v>1039</c:v>
                </c:pt>
                <c:pt idx="64">
                  <c:v>1040</c:v>
                </c:pt>
                <c:pt idx="65">
                  <c:v>1038</c:v>
                </c:pt>
                <c:pt idx="66">
                  <c:v>1041</c:v>
                </c:pt>
                <c:pt idx="67">
                  <c:v>1038</c:v>
                </c:pt>
                <c:pt idx="68">
                  <c:v>1038</c:v>
                </c:pt>
                <c:pt idx="69">
                  <c:v>1039</c:v>
                </c:pt>
                <c:pt idx="70">
                  <c:v>1041</c:v>
                </c:pt>
                <c:pt idx="71">
                  <c:v>1033</c:v>
                </c:pt>
                <c:pt idx="72">
                  <c:v>1037</c:v>
                </c:pt>
                <c:pt idx="73">
                  <c:v>1036</c:v>
                </c:pt>
                <c:pt idx="74">
                  <c:v>1037</c:v>
                </c:pt>
                <c:pt idx="75">
                  <c:v>1035</c:v>
                </c:pt>
                <c:pt idx="76">
                  <c:v>1040</c:v>
                </c:pt>
                <c:pt idx="77">
                  <c:v>1042</c:v>
                </c:pt>
                <c:pt idx="78">
                  <c:v>1038</c:v>
                </c:pt>
                <c:pt idx="79">
                  <c:v>1045</c:v>
                </c:pt>
                <c:pt idx="80">
                  <c:v>1042</c:v>
                </c:pt>
                <c:pt idx="81">
                  <c:v>1038</c:v>
                </c:pt>
                <c:pt idx="82">
                  <c:v>1038</c:v>
                </c:pt>
                <c:pt idx="83">
                  <c:v>1035</c:v>
                </c:pt>
                <c:pt idx="84">
                  <c:v>1038</c:v>
                </c:pt>
                <c:pt idx="85">
                  <c:v>1039</c:v>
                </c:pt>
                <c:pt idx="86">
                  <c:v>1038</c:v>
                </c:pt>
                <c:pt idx="87">
                  <c:v>1038</c:v>
                </c:pt>
                <c:pt idx="88">
                  <c:v>1037</c:v>
                </c:pt>
                <c:pt idx="89">
                  <c:v>1045</c:v>
                </c:pt>
                <c:pt idx="90">
                  <c:v>1038</c:v>
                </c:pt>
                <c:pt idx="91">
                  <c:v>1037</c:v>
                </c:pt>
                <c:pt idx="92">
                  <c:v>1036</c:v>
                </c:pt>
                <c:pt idx="93">
                  <c:v>1037</c:v>
                </c:pt>
                <c:pt idx="94">
                  <c:v>1035</c:v>
                </c:pt>
                <c:pt idx="95">
                  <c:v>1045</c:v>
                </c:pt>
                <c:pt idx="96">
                  <c:v>1042</c:v>
                </c:pt>
                <c:pt idx="97">
                  <c:v>1045</c:v>
                </c:pt>
                <c:pt idx="98">
                  <c:v>1039</c:v>
                </c:pt>
                <c:pt idx="99">
                  <c:v>1038</c:v>
                </c:pt>
              </c:numCache>
            </c:numRef>
          </c:yVal>
          <c:smooth val="0"/>
        </c:ser>
        <c:dLbls>
          <c:showLegendKey val="0"/>
          <c:showVal val="0"/>
          <c:showCatName val="0"/>
          <c:showSerName val="0"/>
          <c:showPercent val="0"/>
          <c:showBubbleSize val="0"/>
        </c:dLbls>
        <c:axId val="180688744"/>
        <c:axId val="180689640"/>
      </c:scatterChart>
      <c:valAx>
        <c:axId val="180688744"/>
        <c:scaling>
          <c:orientation val="minMax"/>
        </c:scaling>
        <c:delete val="0"/>
        <c:axPos val="b"/>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80689640"/>
        <c:crosses val="autoZero"/>
        <c:crossBetween val="midCat"/>
      </c:valAx>
      <c:valAx>
        <c:axId val="180689640"/>
        <c:scaling>
          <c:orientation val="minMax"/>
        </c:scaling>
        <c:delete val="0"/>
        <c:axPos val="l"/>
        <c:majorGridlines>
          <c:spPr>
            <a:ln w="635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80688744"/>
        <c:crosses val="autoZero"/>
        <c:crossBetween val="midCat"/>
      </c:valAx>
      <c:spPr>
        <a:noFill/>
        <a:ln>
          <a:noFill/>
        </a:ln>
        <a:effectLst/>
      </c:spPr>
    </c:plotArea>
    <c:plotVisOnly val="1"/>
    <c:dispBlanksAs val="gap"/>
    <c:showDLblsOverMax val="0"/>
  </c:chart>
  <c:spPr>
    <a:noFill/>
    <a:ln w="10000" cap="flat" cmpd="sng" algn="ctr">
      <a:noFill/>
      <a:prstDash val="soli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EC"/>
              <a:t>PIEZAS </a:t>
            </a:r>
            <a:r>
              <a:rPr lang="es-EC">
                <a:solidFill>
                  <a:srgbClr val="FF0000"/>
                </a:solidFill>
              </a:rPr>
              <a:t>ROJAS</a:t>
            </a:r>
            <a:r>
              <a:rPr lang="es-EC"/>
              <a:t> </a:t>
            </a:r>
            <a:r>
              <a:rPr lang="es-EC" i="1"/>
              <a:t>(FRECUENCIA BLUE)</a:t>
            </a:r>
            <a:endParaRPr lang="es-EC" i="1" baseline="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title>
    <c:autoTitleDeleted val="0"/>
    <c:plotArea>
      <c:layout>
        <c:manualLayout>
          <c:layoutTarget val="inner"/>
          <c:xMode val="edge"/>
          <c:yMode val="edge"/>
          <c:x val="0.10593445050137963"/>
          <c:y val="0.3870275306495779"/>
          <c:w val="0.83045884649034252"/>
          <c:h val="0.48569019781618206"/>
        </c:manualLayout>
      </c:layout>
      <c:scatterChart>
        <c:scatterStyle val="lineMarker"/>
        <c:varyColors val="0"/>
        <c:ser>
          <c:idx val="0"/>
          <c:order val="0"/>
          <c:spPr>
            <a:ln w="19050" cap="rnd" cmpd="sng" algn="ctr">
              <a:noFill/>
              <a:prstDash val="solid"/>
              <a:round/>
            </a:ln>
            <a:effectLst/>
          </c:spPr>
          <c:marker>
            <c:spPr>
              <a:solidFill>
                <a:schemeClr val="accent6"/>
              </a:solidFill>
              <a:ln w="10000" cap="flat" cmpd="sng" algn="ctr">
                <a:solidFill>
                  <a:schemeClr val="accent6"/>
                </a:solidFill>
                <a:prstDash val="solid"/>
                <a:round/>
              </a:ln>
              <a:effectLst/>
            </c:spPr>
          </c:marker>
          <c:trendline>
            <c:spPr>
              <a:ln w="10000" cap="rnd" cmpd="sng" algn="ctr">
                <a:solidFill>
                  <a:schemeClr val="tx1"/>
                </a:solidFill>
                <a:prstDash val="solid"/>
                <a:round/>
              </a:ln>
              <a:effectLst/>
            </c:spPr>
            <c:trendlineType val="linear"/>
            <c:dispRSqr val="0"/>
            <c:dispEq val="0"/>
          </c:trendline>
          <c:xVal>
            <c:numRef>
              <c:f>Hoja6!$A$2:$A$101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Hoja6!$C$2:$C$101</c:f>
              <c:numCache>
                <c:formatCode>General</c:formatCode>
                <c:ptCount val="100"/>
                <c:pt idx="0">
                  <c:v>947</c:v>
                </c:pt>
                <c:pt idx="1">
                  <c:v>947</c:v>
                </c:pt>
                <c:pt idx="2">
                  <c:v>945</c:v>
                </c:pt>
                <c:pt idx="3">
                  <c:v>947</c:v>
                </c:pt>
                <c:pt idx="4">
                  <c:v>945</c:v>
                </c:pt>
                <c:pt idx="5">
                  <c:v>946</c:v>
                </c:pt>
                <c:pt idx="6">
                  <c:v>948</c:v>
                </c:pt>
                <c:pt idx="7">
                  <c:v>948</c:v>
                </c:pt>
                <c:pt idx="8">
                  <c:v>946</c:v>
                </c:pt>
                <c:pt idx="9">
                  <c:v>943</c:v>
                </c:pt>
                <c:pt idx="10">
                  <c:v>944</c:v>
                </c:pt>
                <c:pt idx="11">
                  <c:v>941</c:v>
                </c:pt>
                <c:pt idx="12">
                  <c:v>943</c:v>
                </c:pt>
                <c:pt idx="13">
                  <c:v>944</c:v>
                </c:pt>
                <c:pt idx="14">
                  <c:v>945</c:v>
                </c:pt>
                <c:pt idx="15">
                  <c:v>942</c:v>
                </c:pt>
                <c:pt idx="16">
                  <c:v>943</c:v>
                </c:pt>
                <c:pt idx="17">
                  <c:v>943</c:v>
                </c:pt>
                <c:pt idx="18">
                  <c:v>945</c:v>
                </c:pt>
                <c:pt idx="19">
                  <c:v>943</c:v>
                </c:pt>
                <c:pt idx="20">
                  <c:v>946</c:v>
                </c:pt>
                <c:pt idx="21">
                  <c:v>943</c:v>
                </c:pt>
                <c:pt idx="22">
                  <c:v>944</c:v>
                </c:pt>
                <c:pt idx="23">
                  <c:v>944</c:v>
                </c:pt>
                <c:pt idx="24">
                  <c:v>944</c:v>
                </c:pt>
                <c:pt idx="25">
                  <c:v>944</c:v>
                </c:pt>
                <c:pt idx="26">
                  <c:v>942</c:v>
                </c:pt>
                <c:pt idx="27">
                  <c:v>944</c:v>
                </c:pt>
                <c:pt idx="28">
                  <c:v>944</c:v>
                </c:pt>
                <c:pt idx="29">
                  <c:v>942</c:v>
                </c:pt>
                <c:pt idx="30">
                  <c:v>943</c:v>
                </c:pt>
                <c:pt idx="31">
                  <c:v>944</c:v>
                </c:pt>
                <c:pt idx="32">
                  <c:v>944</c:v>
                </c:pt>
                <c:pt idx="33">
                  <c:v>944</c:v>
                </c:pt>
                <c:pt idx="34">
                  <c:v>946</c:v>
                </c:pt>
                <c:pt idx="35">
                  <c:v>948</c:v>
                </c:pt>
                <c:pt idx="36">
                  <c:v>942</c:v>
                </c:pt>
                <c:pt idx="37">
                  <c:v>944</c:v>
                </c:pt>
                <c:pt idx="38">
                  <c:v>944</c:v>
                </c:pt>
                <c:pt idx="39">
                  <c:v>942</c:v>
                </c:pt>
                <c:pt idx="40">
                  <c:v>944</c:v>
                </c:pt>
                <c:pt idx="41">
                  <c:v>944</c:v>
                </c:pt>
                <c:pt idx="42">
                  <c:v>948</c:v>
                </c:pt>
                <c:pt idx="43">
                  <c:v>943</c:v>
                </c:pt>
                <c:pt idx="44">
                  <c:v>946</c:v>
                </c:pt>
                <c:pt idx="45">
                  <c:v>948</c:v>
                </c:pt>
                <c:pt idx="46">
                  <c:v>947</c:v>
                </c:pt>
                <c:pt idx="47">
                  <c:v>947</c:v>
                </c:pt>
                <c:pt idx="48">
                  <c:v>946</c:v>
                </c:pt>
                <c:pt idx="49">
                  <c:v>947</c:v>
                </c:pt>
                <c:pt idx="50">
                  <c:v>940</c:v>
                </c:pt>
                <c:pt idx="51">
                  <c:v>938</c:v>
                </c:pt>
                <c:pt idx="52">
                  <c:v>940</c:v>
                </c:pt>
                <c:pt idx="53">
                  <c:v>942</c:v>
                </c:pt>
                <c:pt idx="54">
                  <c:v>939</c:v>
                </c:pt>
                <c:pt idx="55">
                  <c:v>939</c:v>
                </c:pt>
                <c:pt idx="56">
                  <c:v>939</c:v>
                </c:pt>
                <c:pt idx="57">
                  <c:v>943</c:v>
                </c:pt>
                <c:pt idx="58">
                  <c:v>938</c:v>
                </c:pt>
                <c:pt idx="59">
                  <c:v>940</c:v>
                </c:pt>
                <c:pt idx="60">
                  <c:v>942</c:v>
                </c:pt>
                <c:pt idx="61">
                  <c:v>940</c:v>
                </c:pt>
                <c:pt idx="62">
                  <c:v>940</c:v>
                </c:pt>
                <c:pt idx="63">
                  <c:v>939</c:v>
                </c:pt>
                <c:pt idx="64">
                  <c:v>939</c:v>
                </c:pt>
                <c:pt idx="65">
                  <c:v>941</c:v>
                </c:pt>
                <c:pt idx="66">
                  <c:v>940</c:v>
                </c:pt>
                <c:pt idx="67">
                  <c:v>939</c:v>
                </c:pt>
                <c:pt idx="68">
                  <c:v>940</c:v>
                </c:pt>
                <c:pt idx="69">
                  <c:v>941</c:v>
                </c:pt>
                <c:pt idx="70">
                  <c:v>938</c:v>
                </c:pt>
                <c:pt idx="71">
                  <c:v>939</c:v>
                </c:pt>
                <c:pt idx="72">
                  <c:v>944</c:v>
                </c:pt>
                <c:pt idx="73">
                  <c:v>941</c:v>
                </c:pt>
                <c:pt idx="74">
                  <c:v>938</c:v>
                </c:pt>
                <c:pt idx="75">
                  <c:v>940</c:v>
                </c:pt>
                <c:pt idx="76">
                  <c:v>942</c:v>
                </c:pt>
                <c:pt idx="77">
                  <c:v>941</c:v>
                </c:pt>
                <c:pt idx="78">
                  <c:v>939</c:v>
                </c:pt>
                <c:pt idx="79">
                  <c:v>942</c:v>
                </c:pt>
                <c:pt idx="80">
                  <c:v>943</c:v>
                </c:pt>
                <c:pt idx="81">
                  <c:v>942</c:v>
                </c:pt>
                <c:pt idx="82">
                  <c:v>942</c:v>
                </c:pt>
                <c:pt idx="83">
                  <c:v>944</c:v>
                </c:pt>
                <c:pt idx="84">
                  <c:v>943</c:v>
                </c:pt>
                <c:pt idx="85">
                  <c:v>943</c:v>
                </c:pt>
                <c:pt idx="86">
                  <c:v>943</c:v>
                </c:pt>
                <c:pt idx="87">
                  <c:v>944</c:v>
                </c:pt>
                <c:pt idx="88">
                  <c:v>945</c:v>
                </c:pt>
                <c:pt idx="89">
                  <c:v>945</c:v>
                </c:pt>
                <c:pt idx="90">
                  <c:v>946</c:v>
                </c:pt>
                <c:pt idx="91">
                  <c:v>943</c:v>
                </c:pt>
                <c:pt idx="92">
                  <c:v>946</c:v>
                </c:pt>
                <c:pt idx="93">
                  <c:v>943</c:v>
                </c:pt>
                <c:pt idx="94">
                  <c:v>942</c:v>
                </c:pt>
                <c:pt idx="95">
                  <c:v>944</c:v>
                </c:pt>
                <c:pt idx="96">
                  <c:v>943</c:v>
                </c:pt>
                <c:pt idx="97">
                  <c:v>944</c:v>
                </c:pt>
                <c:pt idx="98">
                  <c:v>943</c:v>
                </c:pt>
                <c:pt idx="99">
                  <c:v>944</c:v>
                </c:pt>
              </c:numCache>
            </c:numRef>
          </c:yVal>
          <c:smooth val="0"/>
        </c:ser>
        <c:dLbls>
          <c:showLegendKey val="0"/>
          <c:showVal val="0"/>
          <c:showCatName val="0"/>
          <c:showSerName val="0"/>
          <c:showPercent val="0"/>
          <c:showBubbleSize val="0"/>
        </c:dLbls>
        <c:axId val="164101104"/>
        <c:axId val="180742264"/>
      </c:scatterChart>
      <c:valAx>
        <c:axId val="164101104"/>
        <c:scaling>
          <c:orientation val="minMax"/>
        </c:scaling>
        <c:delete val="0"/>
        <c:axPos val="b"/>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80742264"/>
        <c:crosses val="autoZero"/>
        <c:crossBetween val="midCat"/>
      </c:valAx>
      <c:valAx>
        <c:axId val="180742264"/>
        <c:scaling>
          <c:orientation val="minMax"/>
        </c:scaling>
        <c:delete val="0"/>
        <c:axPos val="l"/>
        <c:majorGridlines>
          <c:spPr>
            <a:ln w="1000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64101104"/>
        <c:crosses val="autoZero"/>
        <c:crossBetween val="midCat"/>
      </c:valAx>
      <c:spPr>
        <a:noFill/>
        <a:ln>
          <a:noFill/>
        </a:ln>
        <a:effectLst/>
      </c:spPr>
    </c:plotArea>
    <c:plotVisOnly val="1"/>
    <c:dispBlanksAs val="gap"/>
    <c:showDLblsOverMax val="0"/>
  </c:chart>
  <c:spPr>
    <a:noFill/>
    <a:ln w="10000" cap="flat" cmpd="sng" algn="ctr">
      <a:noFill/>
      <a:prstDash val="soli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EC" dirty="0"/>
              <a:t>PIEZAS </a:t>
            </a:r>
            <a:r>
              <a:rPr lang="es-EC" dirty="0">
                <a:solidFill>
                  <a:schemeClr val="accent2"/>
                </a:solidFill>
              </a:rPr>
              <a:t>VERDES </a:t>
            </a:r>
            <a:r>
              <a:rPr lang="es-EC" i="1" dirty="0"/>
              <a:t>(FRECUENCIA GREEN)</a:t>
            </a:r>
            <a:endParaRPr lang="es-EC" i="1" baseline="0" dirty="0"/>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title>
    <c:autoTitleDeleted val="0"/>
    <c:plotArea>
      <c:layout>
        <c:manualLayout>
          <c:layoutTarget val="inner"/>
          <c:xMode val="edge"/>
          <c:yMode val="edge"/>
          <c:x val="0.13145363306270652"/>
          <c:y val="0.36503748690606497"/>
          <c:w val="0.81118898997728905"/>
          <c:h val="0.46723962195308544"/>
        </c:manualLayout>
      </c:layout>
      <c:scatterChart>
        <c:scatterStyle val="lineMarker"/>
        <c:varyColors val="0"/>
        <c:ser>
          <c:idx val="0"/>
          <c:order val="0"/>
          <c:spPr>
            <a:ln w="19050" cap="rnd" cmpd="sng" algn="ctr">
              <a:noFill/>
              <a:prstDash val="solid"/>
              <a:round/>
            </a:ln>
            <a:effectLst/>
          </c:spPr>
          <c:marker>
            <c:spPr>
              <a:solidFill>
                <a:schemeClr val="accent2"/>
              </a:solidFill>
              <a:ln w="10000" cap="flat" cmpd="sng" algn="ctr">
                <a:solidFill>
                  <a:schemeClr val="accent2"/>
                </a:solidFill>
                <a:prstDash val="solid"/>
                <a:round/>
              </a:ln>
              <a:effectLst/>
            </c:spPr>
          </c:marker>
          <c:trendline>
            <c:spPr>
              <a:ln w="10000" cap="rnd" cmpd="sng" algn="ctr">
                <a:solidFill>
                  <a:schemeClr val="tx1"/>
                </a:solidFill>
                <a:prstDash val="solid"/>
                <a:round/>
              </a:ln>
              <a:effectLst/>
            </c:spPr>
            <c:trendlineType val="linear"/>
            <c:dispRSqr val="0"/>
            <c:dispEq val="0"/>
          </c:trendline>
          <c:xVal>
            <c:numRef>
              <c:f>Hoja6!$A$2:$A$101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Hoja6!$D$2:$D$101</c:f>
              <c:numCache>
                <c:formatCode>General</c:formatCode>
                <c:ptCount val="100"/>
                <c:pt idx="0">
                  <c:v>1243</c:v>
                </c:pt>
                <c:pt idx="1">
                  <c:v>1238</c:v>
                </c:pt>
                <c:pt idx="2">
                  <c:v>1244</c:v>
                </c:pt>
                <c:pt idx="3">
                  <c:v>1243</c:v>
                </c:pt>
                <c:pt idx="4">
                  <c:v>1245</c:v>
                </c:pt>
                <c:pt idx="5">
                  <c:v>1242</c:v>
                </c:pt>
                <c:pt idx="6">
                  <c:v>1243</c:v>
                </c:pt>
                <c:pt idx="7">
                  <c:v>1240</c:v>
                </c:pt>
                <c:pt idx="8">
                  <c:v>1239</c:v>
                </c:pt>
                <c:pt idx="9">
                  <c:v>1244</c:v>
                </c:pt>
                <c:pt idx="10">
                  <c:v>1241</c:v>
                </c:pt>
                <c:pt idx="11">
                  <c:v>1240</c:v>
                </c:pt>
                <c:pt idx="12">
                  <c:v>1243</c:v>
                </c:pt>
                <c:pt idx="13">
                  <c:v>1462</c:v>
                </c:pt>
                <c:pt idx="14">
                  <c:v>1541</c:v>
                </c:pt>
                <c:pt idx="15">
                  <c:v>1367</c:v>
                </c:pt>
                <c:pt idx="16">
                  <c:v>1359</c:v>
                </c:pt>
                <c:pt idx="17">
                  <c:v>1437</c:v>
                </c:pt>
                <c:pt idx="18">
                  <c:v>1315</c:v>
                </c:pt>
                <c:pt idx="19">
                  <c:v>1240</c:v>
                </c:pt>
                <c:pt idx="20">
                  <c:v>1243</c:v>
                </c:pt>
                <c:pt idx="21">
                  <c:v>1244</c:v>
                </c:pt>
                <c:pt idx="22">
                  <c:v>1245</c:v>
                </c:pt>
                <c:pt idx="23">
                  <c:v>1238</c:v>
                </c:pt>
                <c:pt idx="24">
                  <c:v>1245</c:v>
                </c:pt>
                <c:pt idx="25">
                  <c:v>1242</c:v>
                </c:pt>
                <c:pt idx="26">
                  <c:v>1243</c:v>
                </c:pt>
                <c:pt idx="27">
                  <c:v>1240</c:v>
                </c:pt>
                <c:pt idx="28">
                  <c:v>1241</c:v>
                </c:pt>
                <c:pt idx="29">
                  <c:v>1237</c:v>
                </c:pt>
                <c:pt idx="30">
                  <c:v>1243</c:v>
                </c:pt>
                <c:pt idx="31">
                  <c:v>1240</c:v>
                </c:pt>
                <c:pt idx="32">
                  <c:v>1245</c:v>
                </c:pt>
                <c:pt idx="33">
                  <c:v>1239</c:v>
                </c:pt>
                <c:pt idx="34">
                  <c:v>1241</c:v>
                </c:pt>
                <c:pt idx="35">
                  <c:v>1243</c:v>
                </c:pt>
                <c:pt idx="36">
                  <c:v>1245</c:v>
                </c:pt>
                <c:pt idx="37">
                  <c:v>1240</c:v>
                </c:pt>
                <c:pt idx="38">
                  <c:v>1246</c:v>
                </c:pt>
                <c:pt idx="39">
                  <c:v>1240</c:v>
                </c:pt>
                <c:pt idx="40">
                  <c:v>1215</c:v>
                </c:pt>
                <c:pt idx="41">
                  <c:v>1210</c:v>
                </c:pt>
                <c:pt idx="42">
                  <c:v>1204</c:v>
                </c:pt>
                <c:pt idx="43">
                  <c:v>1218</c:v>
                </c:pt>
                <c:pt idx="44">
                  <c:v>1213</c:v>
                </c:pt>
                <c:pt idx="45">
                  <c:v>1219</c:v>
                </c:pt>
                <c:pt idx="46">
                  <c:v>1217</c:v>
                </c:pt>
                <c:pt idx="47">
                  <c:v>1288</c:v>
                </c:pt>
                <c:pt idx="48">
                  <c:v>1082</c:v>
                </c:pt>
                <c:pt idx="49">
                  <c:v>892</c:v>
                </c:pt>
                <c:pt idx="50">
                  <c:v>1215</c:v>
                </c:pt>
                <c:pt idx="51">
                  <c:v>1212</c:v>
                </c:pt>
                <c:pt idx="52">
                  <c:v>1215</c:v>
                </c:pt>
                <c:pt idx="53">
                  <c:v>1212</c:v>
                </c:pt>
                <c:pt idx="54">
                  <c:v>1212</c:v>
                </c:pt>
                <c:pt idx="55">
                  <c:v>1216</c:v>
                </c:pt>
                <c:pt idx="56">
                  <c:v>1219</c:v>
                </c:pt>
                <c:pt idx="57">
                  <c:v>1216</c:v>
                </c:pt>
                <c:pt idx="58">
                  <c:v>1215</c:v>
                </c:pt>
                <c:pt idx="59">
                  <c:v>1215</c:v>
                </c:pt>
                <c:pt idx="60">
                  <c:v>1215</c:v>
                </c:pt>
                <c:pt idx="61">
                  <c:v>1214</c:v>
                </c:pt>
                <c:pt idx="62">
                  <c:v>1213</c:v>
                </c:pt>
                <c:pt idx="63">
                  <c:v>1213</c:v>
                </c:pt>
                <c:pt idx="64">
                  <c:v>1211</c:v>
                </c:pt>
                <c:pt idx="65">
                  <c:v>1214</c:v>
                </c:pt>
                <c:pt idx="66">
                  <c:v>1213</c:v>
                </c:pt>
                <c:pt idx="67">
                  <c:v>1216</c:v>
                </c:pt>
                <c:pt idx="68">
                  <c:v>1215</c:v>
                </c:pt>
                <c:pt idx="69">
                  <c:v>1212</c:v>
                </c:pt>
                <c:pt idx="70">
                  <c:v>1209</c:v>
                </c:pt>
                <c:pt idx="71">
                  <c:v>1206</c:v>
                </c:pt>
                <c:pt idx="72">
                  <c:v>1207</c:v>
                </c:pt>
                <c:pt idx="73">
                  <c:v>1213</c:v>
                </c:pt>
                <c:pt idx="74">
                  <c:v>1212</c:v>
                </c:pt>
                <c:pt idx="75">
                  <c:v>1210</c:v>
                </c:pt>
                <c:pt idx="76">
                  <c:v>1210</c:v>
                </c:pt>
                <c:pt idx="77">
                  <c:v>1211</c:v>
                </c:pt>
                <c:pt idx="78">
                  <c:v>1208</c:v>
                </c:pt>
                <c:pt idx="79">
                  <c:v>1209</c:v>
                </c:pt>
                <c:pt idx="80">
                  <c:v>1190</c:v>
                </c:pt>
                <c:pt idx="81">
                  <c:v>1206</c:v>
                </c:pt>
                <c:pt idx="82">
                  <c:v>1210</c:v>
                </c:pt>
                <c:pt idx="83">
                  <c:v>1208</c:v>
                </c:pt>
                <c:pt idx="84">
                  <c:v>1211</c:v>
                </c:pt>
                <c:pt idx="85">
                  <c:v>1207</c:v>
                </c:pt>
                <c:pt idx="86">
                  <c:v>1212</c:v>
                </c:pt>
                <c:pt idx="87">
                  <c:v>1207</c:v>
                </c:pt>
                <c:pt idx="88">
                  <c:v>1212</c:v>
                </c:pt>
                <c:pt idx="89">
                  <c:v>1210</c:v>
                </c:pt>
                <c:pt idx="90">
                  <c:v>1209</c:v>
                </c:pt>
                <c:pt idx="91">
                  <c:v>1208</c:v>
                </c:pt>
                <c:pt idx="92">
                  <c:v>1207</c:v>
                </c:pt>
                <c:pt idx="93">
                  <c:v>1212</c:v>
                </c:pt>
                <c:pt idx="94">
                  <c:v>1213</c:v>
                </c:pt>
                <c:pt idx="95">
                  <c:v>1211</c:v>
                </c:pt>
                <c:pt idx="96">
                  <c:v>1209</c:v>
                </c:pt>
                <c:pt idx="97">
                  <c:v>1206</c:v>
                </c:pt>
                <c:pt idx="98">
                  <c:v>1214</c:v>
                </c:pt>
                <c:pt idx="99">
                  <c:v>1208</c:v>
                </c:pt>
              </c:numCache>
            </c:numRef>
          </c:yVal>
          <c:smooth val="0"/>
        </c:ser>
        <c:dLbls>
          <c:showLegendKey val="0"/>
          <c:showVal val="0"/>
          <c:showCatName val="0"/>
          <c:showSerName val="0"/>
          <c:showPercent val="0"/>
          <c:showBubbleSize val="0"/>
        </c:dLbls>
        <c:axId val="180930280"/>
        <c:axId val="180930664"/>
      </c:scatterChart>
      <c:valAx>
        <c:axId val="180930280"/>
        <c:scaling>
          <c:orientation val="minMax"/>
        </c:scaling>
        <c:delete val="0"/>
        <c:axPos val="b"/>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80930664"/>
        <c:crosses val="autoZero"/>
        <c:crossBetween val="midCat"/>
      </c:valAx>
      <c:valAx>
        <c:axId val="180930664"/>
        <c:scaling>
          <c:orientation val="minMax"/>
        </c:scaling>
        <c:delete val="0"/>
        <c:axPos val="l"/>
        <c:majorGridlines>
          <c:spPr>
            <a:ln w="10000" cap="flat" cmpd="sng" algn="ctr">
              <a:solidFill>
                <a:schemeClr val="tx1">
                  <a:tint val="75000"/>
                </a:schemeClr>
              </a:solidFill>
              <a:prstDash val="solid"/>
              <a:round/>
            </a:ln>
            <a:effectLst/>
          </c:spPr>
        </c:majorGridlines>
        <c:numFmt formatCode="General" sourceLinked="1"/>
        <c:majorTickMark val="out"/>
        <c:minorTickMark val="none"/>
        <c:tickLblPos val="nextTo"/>
        <c:spPr>
          <a:noFill/>
          <a:ln w="1000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EC"/>
          </a:p>
        </c:txPr>
        <c:crossAx val="180930280"/>
        <c:crosses val="autoZero"/>
        <c:crossBetween val="midCat"/>
      </c:valAx>
      <c:spPr>
        <a:noFill/>
        <a:ln>
          <a:noFill/>
        </a:ln>
        <a:effectLst/>
      </c:spPr>
    </c:plotArea>
    <c:plotVisOnly val="1"/>
    <c:dispBlanksAs val="gap"/>
    <c:showDLblsOverMax val="0"/>
  </c:chart>
  <c:spPr>
    <a:noFill/>
    <a:ln w="10000" cap="flat" cmpd="sng" algn="ctr">
      <a:noFill/>
      <a:prstDash val="soli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CE00E-89E2-4DE6-B80C-67F172840D81}"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s-EC"/>
        </a:p>
      </dgm:t>
    </dgm:pt>
    <dgm:pt modelId="{71FC40F0-A482-42DC-969A-E95EEB050D51}">
      <dgm:prSet phldrT="[Texto]"/>
      <dgm:spPr/>
      <dgm:t>
        <a:bodyPr/>
        <a:lstStyle/>
        <a:p>
          <a:r>
            <a:rPr lang="es-EC" dirty="0" smtClean="0"/>
            <a:t>Aislamiento Control – Potencia</a:t>
          </a:r>
          <a:endParaRPr lang="es-EC" dirty="0"/>
        </a:p>
      </dgm:t>
    </dgm:pt>
    <dgm:pt modelId="{04C108AB-1DCB-49E2-825B-5A0C963844FA}" type="parTrans" cxnId="{CACB1EF9-A1D4-4941-8E6B-2990FC43DA21}">
      <dgm:prSet/>
      <dgm:spPr/>
      <dgm:t>
        <a:bodyPr/>
        <a:lstStyle/>
        <a:p>
          <a:endParaRPr lang="es-EC"/>
        </a:p>
      </dgm:t>
    </dgm:pt>
    <dgm:pt modelId="{F1B8EB64-AF46-4E7C-A48A-6911C78B9C8D}" type="sibTrans" cxnId="{CACB1EF9-A1D4-4941-8E6B-2990FC43DA21}">
      <dgm:prSet/>
      <dgm:spPr/>
      <dgm:t>
        <a:bodyPr/>
        <a:lstStyle/>
        <a:p>
          <a:endParaRPr lang="es-EC"/>
        </a:p>
      </dgm:t>
    </dgm:pt>
    <dgm:pt modelId="{C29FF457-A3D5-4713-AF2B-F7F4FBEA9925}">
      <dgm:prSet phldrT="[Texto]"/>
      <dgm:spPr/>
      <dgm:t>
        <a:bodyPr/>
        <a:lstStyle/>
        <a:p>
          <a:r>
            <a:rPr lang="es-EC" dirty="0" smtClean="0"/>
            <a:t>Evitar Posibles sobrecargas generadas en los elementos de potencia</a:t>
          </a:r>
          <a:endParaRPr lang="es-EC" dirty="0"/>
        </a:p>
      </dgm:t>
    </dgm:pt>
    <dgm:pt modelId="{938D2C0F-EB94-460A-B932-171307EE9ED0}" type="parTrans" cxnId="{4BA92D11-B8FA-4508-9FDD-AF36CB35CB8E}">
      <dgm:prSet/>
      <dgm:spPr/>
      <dgm:t>
        <a:bodyPr/>
        <a:lstStyle/>
        <a:p>
          <a:endParaRPr lang="es-EC"/>
        </a:p>
      </dgm:t>
    </dgm:pt>
    <dgm:pt modelId="{6F4B477E-DB8E-4DB4-AC21-1EDBD25BBD44}" type="sibTrans" cxnId="{4BA92D11-B8FA-4508-9FDD-AF36CB35CB8E}">
      <dgm:prSet/>
      <dgm:spPr/>
      <dgm:t>
        <a:bodyPr/>
        <a:lstStyle/>
        <a:p>
          <a:endParaRPr lang="es-EC"/>
        </a:p>
      </dgm:t>
    </dgm:pt>
    <dgm:pt modelId="{B23BE1A5-F282-43F0-B79D-2BE63D5B4993}">
      <dgm:prSet phldrT="[Texto]"/>
      <dgm:spPr/>
      <dgm:t>
        <a:bodyPr/>
        <a:lstStyle/>
        <a:p>
          <a:r>
            <a:rPr lang="es-EC" dirty="0" smtClean="0"/>
            <a:t>Evitar Inconvenientes con las tierras y picos de consumo de corriente</a:t>
          </a:r>
          <a:endParaRPr lang="es-EC" dirty="0"/>
        </a:p>
      </dgm:t>
    </dgm:pt>
    <dgm:pt modelId="{4D0C4702-1BE0-47FA-AD53-6406E5E9AEDD}" type="parTrans" cxnId="{48FE1247-CE18-44B8-AFFA-4511E48716A4}">
      <dgm:prSet/>
      <dgm:spPr/>
      <dgm:t>
        <a:bodyPr/>
        <a:lstStyle/>
        <a:p>
          <a:endParaRPr lang="es-EC"/>
        </a:p>
      </dgm:t>
    </dgm:pt>
    <dgm:pt modelId="{F13D12BD-CF0A-464C-80C4-7F9278266C6B}" type="sibTrans" cxnId="{48FE1247-CE18-44B8-AFFA-4511E48716A4}">
      <dgm:prSet/>
      <dgm:spPr/>
      <dgm:t>
        <a:bodyPr/>
        <a:lstStyle/>
        <a:p>
          <a:endParaRPr lang="es-EC"/>
        </a:p>
      </dgm:t>
    </dgm:pt>
    <dgm:pt modelId="{C7EA21EF-D497-4905-98DD-7B45ECA24875}">
      <dgm:prSet phldrT="[Texto]"/>
      <dgm:spPr/>
      <dgm:t>
        <a:bodyPr/>
        <a:lstStyle/>
        <a:p>
          <a:r>
            <a:rPr lang="es-EC" dirty="0" smtClean="0"/>
            <a:t>Evitar Corrientes parásitas, ruido o interferencias</a:t>
          </a:r>
          <a:endParaRPr lang="es-EC" dirty="0"/>
        </a:p>
      </dgm:t>
    </dgm:pt>
    <dgm:pt modelId="{81D846FD-33BA-441E-944C-34423C55880F}" type="sibTrans" cxnId="{591BBB68-2827-4524-B620-9FF9F98734C1}">
      <dgm:prSet/>
      <dgm:spPr/>
      <dgm:t>
        <a:bodyPr/>
        <a:lstStyle/>
        <a:p>
          <a:endParaRPr lang="es-EC"/>
        </a:p>
      </dgm:t>
    </dgm:pt>
    <dgm:pt modelId="{12136089-EE11-4F05-B3F6-B4C6455A572F}" type="parTrans" cxnId="{591BBB68-2827-4524-B620-9FF9F98734C1}">
      <dgm:prSet/>
      <dgm:spPr/>
      <dgm:t>
        <a:bodyPr/>
        <a:lstStyle/>
        <a:p>
          <a:endParaRPr lang="es-EC"/>
        </a:p>
      </dgm:t>
    </dgm:pt>
    <dgm:pt modelId="{A569A19A-69FF-4E72-91F3-77F6D8919E70}" type="pres">
      <dgm:prSet presAssocID="{25ACE00E-89E2-4DE6-B80C-67F172840D81}" presName="cycle" presStyleCnt="0">
        <dgm:presLayoutVars>
          <dgm:chMax val="1"/>
          <dgm:dir/>
          <dgm:animLvl val="ctr"/>
          <dgm:resizeHandles val="exact"/>
        </dgm:presLayoutVars>
      </dgm:prSet>
      <dgm:spPr/>
      <dgm:t>
        <a:bodyPr/>
        <a:lstStyle/>
        <a:p>
          <a:endParaRPr lang="es-EC"/>
        </a:p>
      </dgm:t>
    </dgm:pt>
    <dgm:pt modelId="{F886A7CA-4190-4216-9FBA-AC4481744064}" type="pres">
      <dgm:prSet presAssocID="{71FC40F0-A482-42DC-969A-E95EEB050D51}" presName="centerShape" presStyleLbl="node0" presStyleIdx="0" presStyleCnt="1"/>
      <dgm:spPr/>
      <dgm:t>
        <a:bodyPr/>
        <a:lstStyle/>
        <a:p>
          <a:endParaRPr lang="es-EC"/>
        </a:p>
      </dgm:t>
    </dgm:pt>
    <dgm:pt modelId="{E94CEDF3-07F5-4DA0-A252-3DB3F0D66D5B}" type="pres">
      <dgm:prSet presAssocID="{938D2C0F-EB94-460A-B932-171307EE9ED0}" presName="parTrans" presStyleLbl="bgSibTrans2D1" presStyleIdx="0" presStyleCnt="3"/>
      <dgm:spPr/>
      <dgm:t>
        <a:bodyPr/>
        <a:lstStyle/>
        <a:p>
          <a:endParaRPr lang="es-EC"/>
        </a:p>
      </dgm:t>
    </dgm:pt>
    <dgm:pt modelId="{8E71B8FF-756C-4A71-8A55-7E90DF3F4EED}" type="pres">
      <dgm:prSet presAssocID="{C29FF457-A3D5-4713-AF2B-F7F4FBEA9925}" presName="node" presStyleLbl="node1" presStyleIdx="0" presStyleCnt="3">
        <dgm:presLayoutVars>
          <dgm:bulletEnabled val="1"/>
        </dgm:presLayoutVars>
      </dgm:prSet>
      <dgm:spPr/>
      <dgm:t>
        <a:bodyPr/>
        <a:lstStyle/>
        <a:p>
          <a:endParaRPr lang="es-EC"/>
        </a:p>
      </dgm:t>
    </dgm:pt>
    <dgm:pt modelId="{255B52C1-955A-4308-9D3D-B8407D9B9FCE}" type="pres">
      <dgm:prSet presAssocID="{12136089-EE11-4F05-B3F6-B4C6455A572F}" presName="parTrans" presStyleLbl="bgSibTrans2D1" presStyleIdx="1" presStyleCnt="3"/>
      <dgm:spPr/>
      <dgm:t>
        <a:bodyPr/>
        <a:lstStyle/>
        <a:p>
          <a:endParaRPr lang="es-EC"/>
        </a:p>
      </dgm:t>
    </dgm:pt>
    <dgm:pt modelId="{95815A2D-E14B-47FF-8769-B4E67402D6BC}" type="pres">
      <dgm:prSet presAssocID="{C7EA21EF-D497-4905-98DD-7B45ECA24875}" presName="node" presStyleLbl="node1" presStyleIdx="1" presStyleCnt="3">
        <dgm:presLayoutVars>
          <dgm:bulletEnabled val="1"/>
        </dgm:presLayoutVars>
      </dgm:prSet>
      <dgm:spPr/>
      <dgm:t>
        <a:bodyPr/>
        <a:lstStyle/>
        <a:p>
          <a:endParaRPr lang="es-EC"/>
        </a:p>
      </dgm:t>
    </dgm:pt>
    <dgm:pt modelId="{84FE5B0D-35F2-4BD0-A1C7-3CF17CDB7DFE}" type="pres">
      <dgm:prSet presAssocID="{4D0C4702-1BE0-47FA-AD53-6406E5E9AEDD}" presName="parTrans" presStyleLbl="bgSibTrans2D1" presStyleIdx="2" presStyleCnt="3"/>
      <dgm:spPr/>
      <dgm:t>
        <a:bodyPr/>
        <a:lstStyle/>
        <a:p>
          <a:endParaRPr lang="es-EC"/>
        </a:p>
      </dgm:t>
    </dgm:pt>
    <dgm:pt modelId="{F9F39AAD-C4BE-4194-AE07-E57AD4823567}" type="pres">
      <dgm:prSet presAssocID="{B23BE1A5-F282-43F0-B79D-2BE63D5B4993}" presName="node" presStyleLbl="node1" presStyleIdx="2" presStyleCnt="3">
        <dgm:presLayoutVars>
          <dgm:bulletEnabled val="1"/>
        </dgm:presLayoutVars>
      </dgm:prSet>
      <dgm:spPr/>
      <dgm:t>
        <a:bodyPr/>
        <a:lstStyle/>
        <a:p>
          <a:endParaRPr lang="es-EC"/>
        </a:p>
      </dgm:t>
    </dgm:pt>
  </dgm:ptLst>
  <dgm:cxnLst>
    <dgm:cxn modelId="{591BBB68-2827-4524-B620-9FF9F98734C1}" srcId="{71FC40F0-A482-42DC-969A-E95EEB050D51}" destId="{C7EA21EF-D497-4905-98DD-7B45ECA24875}" srcOrd="1" destOrd="0" parTransId="{12136089-EE11-4F05-B3F6-B4C6455A572F}" sibTransId="{81D846FD-33BA-441E-944C-34423C55880F}"/>
    <dgm:cxn modelId="{EA1D8B2F-8D2C-44D5-8685-FE41272AAAA4}" type="presOf" srcId="{12136089-EE11-4F05-B3F6-B4C6455A572F}" destId="{255B52C1-955A-4308-9D3D-B8407D9B9FCE}" srcOrd="0" destOrd="0" presId="urn:microsoft.com/office/officeart/2005/8/layout/radial4"/>
    <dgm:cxn modelId="{47D688CD-7159-4450-A2D1-9715C5BAD021}" type="presOf" srcId="{B23BE1A5-F282-43F0-B79D-2BE63D5B4993}" destId="{F9F39AAD-C4BE-4194-AE07-E57AD4823567}" srcOrd="0" destOrd="0" presId="urn:microsoft.com/office/officeart/2005/8/layout/radial4"/>
    <dgm:cxn modelId="{4BA92D11-B8FA-4508-9FDD-AF36CB35CB8E}" srcId="{71FC40F0-A482-42DC-969A-E95EEB050D51}" destId="{C29FF457-A3D5-4713-AF2B-F7F4FBEA9925}" srcOrd="0" destOrd="0" parTransId="{938D2C0F-EB94-460A-B932-171307EE9ED0}" sibTransId="{6F4B477E-DB8E-4DB4-AC21-1EDBD25BBD44}"/>
    <dgm:cxn modelId="{FF6AB95D-9110-4D0F-B852-B2172EA93164}" type="presOf" srcId="{C29FF457-A3D5-4713-AF2B-F7F4FBEA9925}" destId="{8E71B8FF-756C-4A71-8A55-7E90DF3F4EED}" srcOrd="0" destOrd="0" presId="urn:microsoft.com/office/officeart/2005/8/layout/radial4"/>
    <dgm:cxn modelId="{CACB1EF9-A1D4-4941-8E6B-2990FC43DA21}" srcId="{25ACE00E-89E2-4DE6-B80C-67F172840D81}" destId="{71FC40F0-A482-42DC-969A-E95EEB050D51}" srcOrd="0" destOrd="0" parTransId="{04C108AB-1DCB-49E2-825B-5A0C963844FA}" sibTransId="{F1B8EB64-AF46-4E7C-A48A-6911C78B9C8D}"/>
    <dgm:cxn modelId="{E81F2EE7-F955-4F47-9258-98EF6A366CE7}" type="presOf" srcId="{4D0C4702-1BE0-47FA-AD53-6406E5E9AEDD}" destId="{84FE5B0D-35F2-4BD0-A1C7-3CF17CDB7DFE}" srcOrd="0" destOrd="0" presId="urn:microsoft.com/office/officeart/2005/8/layout/radial4"/>
    <dgm:cxn modelId="{4E192FBE-CF13-4BC2-B4FF-9977A9BBC37E}" type="presOf" srcId="{938D2C0F-EB94-460A-B932-171307EE9ED0}" destId="{E94CEDF3-07F5-4DA0-A252-3DB3F0D66D5B}" srcOrd="0" destOrd="0" presId="urn:microsoft.com/office/officeart/2005/8/layout/radial4"/>
    <dgm:cxn modelId="{8EEC8669-BD13-4780-862C-9DE5A05756C5}" type="presOf" srcId="{25ACE00E-89E2-4DE6-B80C-67F172840D81}" destId="{A569A19A-69FF-4E72-91F3-77F6D8919E70}" srcOrd="0" destOrd="0" presId="urn:microsoft.com/office/officeart/2005/8/layout/radial4"/>
    <dgm:cxn modelId="{07D8AEAA-F424-4699-8CE1-543E5A0A857A}" type="presOf" srcId="{71FC40F0-A482-42DC-969A-E95EEB050D51}" destId="{F886A7CA-4190-4216-9FBA-AC4481744064}" srcOrd="0" destOrd="0" presId="urn:microsoft.com/office/officeart/2005/8/layout/radial4"/>
    <dgm:cxn modelId="{71A45663-5DB8-4502-82A2-0CEE80615371}" type="presOf" srcId="{C7EA21EF-D497-4905-98DD-7B45ECA24875}" destId="{95815A2D-E14B-47FF-8769-B4E67402D6BC}" srcOrd="0" destOrd="0" presId="urn:microsoft.com/office/officeart/2005/8/layout/radial4"/>
    <dgm:cxn modelId="{48FE1247-CE18-44B8-AFFA-4511E48716A4}" srcId="{71FC40F0-A482-42DC-969A-E95EEB050D51}" destId="{B23BE1A5-F282-43F0-B79D-2BE63D5B4993}" srcOrd="2" destOrd="0" parTransId="{4D0C4702-1BE0-47FA-AD53-6406E5E9AEDD}" sibTransId="{F13D12BD-CF0A-464C-80C4-7F9278266C6B}"/>
    <dgm:cxn modelId="{179D5A21-EA9A-4D1C-B0D1-95AF09BF3939}" type="presParOf" srcId="{A569A19A-69FF-4E72-91F3-77F6D8919E70}" destId="{F886A7CA-4190-4216-9FBA-AC4481744064}" srcOrd="0" destOrd="0" presId="urn:microsoft.com/office/officeart/2005/8/layout/radial4"/>
    <dgm:cxn modelId="{575B8911-E22F-4632-BB31-30E6139EC198}" type="presParOf" srcId="{A569A19A-69FF-4E72-91F3-77F6D8919E70}" destId="{E94CEDF3-07F5-4DA0-A252-3DB3F0D66D5B}" srcOrd="1" destOrd="0" presId="urn:microsoft.com/office/officeart/2005/8/layout/radial4"/>
    <dgm:cxn modelId="{D82667EC-ABDD-4810-8222-4FDA24C5294A}" type="presParOf" srcId="{A569A19A-69FF-4E72-91F3-77F6D8919E70}" destId="{8E71B8FF-756C-4A71-8A55-7E90DF3F4EED}" srcOrd="2" destOrd="0" presId="urn:microsoft.com/office/officeart/2005/8/layout/radial4"/>
    <dgm:cxn modelId="{031B54C4-D4F1-45B4-A197-FF90103A4E13}" type="presParOf" srcId="{A569A19A-69FF-4E72-91F3-77F6D8919E70}" destId="{255B52C1-955A-4308-9D3D-B8407D9B9FCE}" srcOrd="3" destOrd="0" presId="urn:microsoft.com/office/officeart/2005/8/layout/radial4"/>
    <dgm:cxn modelId="{06BDA1A9-F43A-4059-AE50-745B44CAC495}" type="presParOf" srcId="{A569A19A-69FF-4E72-91F3-77F6D8919E70}" destId="{95815A2D-E14B-47FF-8769-B4E67402D6BC}" srcOrd="4" destOrd="0" presId="urn:microsoft.com/office/officeart/2005/8/layout/radial4"/>
    <dgm:cxn modelId="{E9BB678B-8B13-458A-899F-CDC758B99A89}" type="presParOf" srcId="{A569A19A-69FF-4E72-91F3-77F6D8919E70}" destId="{84FE5B0D-35F2-4BD0-A1C7-3CF17CDB7DFE}" srcOrd="5" destOrd="0" presId="urn:microsoft.com/office/officeart/2005/8/layout/radial4"/>
    <dgm:cxn modelId="{9F1A2A2C-1B6E-4210-9EC7-56739E4190BE}" type="presParOf" srcId="{A569A19A-69FF-4E72-91F3-77F6D8919E70}" destId="{F9F39AAD-C4BE-4194-AE07-E57AD4823567}"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ACE00E-89E2-4DE6-B80C-67F172840D81}" type="doc">
      <dgm:prSet loTypeId="urn:microsoft.com/office/officeart/2005/8/layout/radial4" loCatId="relationship" qsTypeId="urn:microsoft.com/office/officeart/2005/8/quickstyle/simple4" qsCatId="simple" csTypeId="urn:microsoft.com/office/officeart/2005/8/colors/colorful1" csCatId="colorful" phldr="1"/>
      <dgm:spPr/>
      <dgm:t>
        <a:bodyPr/>
        <a:lstStyle/>
        <a:p>
          <a:endParaRPr lang="es-EC"/>
        </a:p>
      </dgm:t>
    </dgm:pt>
    <dgm:pt modelId="{71FC40F0-A482-42DC-969A-E95EEB050D51}">
      <dgm:prSet phldrT="[Texto]" custT="1"/>
      <dgm:spPr/>
      <dgm:t>
        <a:bodyPr/>
        <a:lstStyle/>
        <a:p>
          <a:r>
            <a:rPr lang="es-EC" sz="1800" b="1" dirty="0" smtClean="0"/>
            <a:t>ACTUADOR DE GIRO</a:t>
          </a:r>
          <a:endParaRPr lang="es-EC" sz="1800" b="1" dirty="0"/>
        </a:p>
      </dgm:t>
    </dgm:pt>
    <dgm:pt modelId="{04C108AB-1DCB-49E2-825B-5A0C963844FA}" type="parTrans" cxnId="{CACB1EF9-A1D4-4941-8E6B-2990FC43DA21}">
      <dgm:prSet/>
      <dgm:spPr/>
      <dgm:t>
        <a:bodyPr/>
        <a:lstStyle/>
        <a:p>
          <a:endParaRPr lang="es-EC"/>
        </a:p>
      </dgm:t>
    </dgm:pt>
    <dgm:pt modelId="{F1B8EB64-AF46-4E7C-A48A-6911C78B9C8D}" type="sibTrans" cxnId="{CACB1EF9-A1D4-4941-8E6B-2990FC43DA21}">
      <dgm:prSet/>
      <dgm:spPr/>
      <dgm:t>
        <a:bodyPr/>
        <a:lstStyle/>
        <a:p>
          <a:endParaRPr lang="es-EC"/>
        </a:p>
      </dgm:t>
    </dgm:pt>
    <dgm:pt modelId="{C29FF457-A3D5-4713-AF2B-F7F4FBEA9925}">
      <dgm:prSet phldrT="[Texto]"/>
      <dgm:spPr/>
      <dgm:t>
        <a:bodyPr/>
        <a:lstStyle/>
        <a:p>
          <a:r>
            <a:rPr lang="es-EC" b="1" dirty="0" smtClean="0"/>
            <a:t>Torque Mínimo:</a:t>
          </a:r>
          <a:r>
            <a:rPr lang="es-EC" dirty="0" smtClean="0"/>
            <a:t> </a:t>
          </a:r>
          <a:r>
            <a:rPr lang="es-EC" b="1" i="1" dirty="0" smtClean="0"/>
            <a:t>0.675 </a:t>
          </a:r>
          <a:r>
            <a:rPr lang="es-EC" b="1" i="1" dirty="0" err="1" smtClean="0"/>
            <a:t>Nm</a:t>
          </a:r>
          <a:endParaRPr lang="es-EC" dirty="0"/>
        </a:p>
      </dgm:t>
    </dgm:pt>
    <dgm:pt modelId="{938D2C0F-EB94-460A-B932-171307EE9ED0}" type="parTrans" cxnId="{4BA92D11-B8FA-4508-9FDD-AF36CB35CB8E}">
      <dgm:prSet/>
      <dgm:spPr/>
      <dgm:t>
        <a:bodyPr/>
        <a:lstStyle/>
        <a:p>
          <a:endParaRPr lang="es-EC"/>
        </a:p>
      </dgm:t>
    </dgm:pt>
    <dgm:pt modelId="{6F4B477E-DB8E-4DB4-AC21-1EDBD25BBD44}" type="sibTrans" cxnId="{4BA92D11-B8FA-4508-9FDD-AF36CB35CB8E}">
      <dgm:prSet/>
      <dgm:spPr/>
      <dgm:t>
        <a:bodyPr/>
        <a:lstStyle/>
        <a:p>
          <a:endParaRPr lang="es-EC"/>
        </a:p>
      </dgm:t>
    </dgm:pt>
    <dgm:pt modelId="{B23BE1A5-F282-43F0-B79D-2BE63D5B4993}">
      <dgm:prSet phldrT="[Texto]"/>
      <dgm:spPr/>
      <dgm:t>
        <a:bodyPr/>
        <a:lstStyle/>
        <a:p>
          <a:r>
            <a:rPr lang="es-EC" b="1" dirty="0" smtClean="0"/>
            <a:t>Velocidad Máxima: </a:t>
          </a:r>
          <a:r>
            <a:rPr lang="es-EC" b="1" i="1" dirty="0" smtClean="0"/>
            <a:t>40 rpm.</a:t>
          </a:r>
          <a:r>
            <a:rPr lang="es-EC" dirty="0" smtClean="0"/>
            <a:t> </a:t>
          </a:r>
          <a:r>
            <a:rPr lang="es-EC" b="1" dirty="0" smtClean="0"/>
            <a:t>Peso, dimensiones y fácil montaje. </a:t>
          </a:r>
          <a:endParaRPr lang="es-EC" dirty="0"/>
        </a:p>
      </dgm:t>
    </dgm:pt>
    <dgm:pt modelId="{4D0C4702-1BE0-47FA-AD53-6406E5E9AEDD}" type="parTrans" cxnId="{48FE1247-CE18-44B8-AFFA-4511E48716A4}">
      <dgm:prSet/>
      <dgm:spPr/>
      <dgm:t>
        <a:bodyPr/>
        <a:lstStyle/>
        <a:p>
          <a:endParaRPr lang="es-EC"/>
        </a:p>
      </dgm:t>
    </dgm:pt>
    <dgm:pt modelId="{F13D12BD-CF0A-464C-80C4-7F9278266C6B}" type="sibTrans" cxnId="{48FE1247-CE18-44B8-AFFA-4511E48716A4}">
      <dgm:prSet/>
      <dgm:spPr/>
      <dgm:t>
        <a:bodyPr/>
        <a:lstStyle/>
        <a:p>
          <a:endParaRPr lang="es-EC"/>
        </a:p>
      </dgm:t>
    </dgm:pt>
    <dgm:pt modelId="{C7EA21EF-D497-4905-98DD-7B45ECA24875}">
      <dgm:prSet phldrT="[Texto]"/>
      <dgm:spPr/>
      <dgm:t>
        <a:bodyPr/>
        <a:lstStyle/>
        <a:p>
          <a:r>
            <a:rPr lang="es-EC" b="1" dirty="0" smtClean="0"/>
            <a:t>Voltaje de alimentación:</a:t>
          </a:r>
          <a:r>
            <a:rPr lang="es-EC" dirty="0" smtClean="0"/>
            <a:t> Elementos de potencia presentes manejan </a:t>
          </a:r>
          <a:r>
            <a:rPr lang="es-EC" b="1" i="1" dirty="0" smtClean="0"/>
            <a:t>24V DC.</a:t>
          </a:r>
          <a:endParaRPr lang="es-EC" dirty="0"/>
        </a:p>
      </dgm:t>
    </dgm:pt>
    <dgm:pt modelId="{81D846FD-33BA-441E-944C-34423C55880F}" type="sibTrans" cxnId="{591BBB68-2827-4524-B620-9FF9F98734C1}">
      <dgm:prSet/>
      <dgm:spPr/>
      <dgm:t>
        <a:bodyPr/>
        <a:lstStyle/>
        <a:p>
          <a:endParaRPr lang="es-EC"/>
        </a:p>
      </dgm:t>
    </dgm:pt>
    <dgm:pt modelId="{12136089-EE11-4F05-B3F6-B4C6455A572F}" type="parTrans" cxnId="{591BBB68-2827-4524-B620-9FF9F98734C1}">
      <dgm:prSet/>
      <dgm:spPr/>
      <dgm:t>
        <a:bodyPr/>
        <a:lstStyle/>
        <a:p>
          <a:endParaRPr lang="es-EC"/>
        </a:p>
      </dgm:t>
    </dgm:pt>
    <dgm:pt modelId="{A569A19A-69FF-4E72-91F3-77F6D8919E70}" type="pres">
      <dgm:prSet presAssocID="{25ACE00E-89E2-4DE6-B80C-67F172840D81}" presName="cycle" presStyleCnt="0">
        <dgm:presLayoutVars>
          <dgm:chMax val="1"/>
          <dgm:dir/>
          <dgm:animLvl val="ctr"/>
          <dgm:resizeHandles val="exact"/>
        </dgm:presLayoutVars>
      </dgm:prSet>
      <dgm:spPr/>
      <dgm:t>
        <a:bodyPr/>
        <a:lstStyle/>
        <a:p>
          <a:endParaRPr lang="es-EC"/>
        </a:p>
      </dgm:t>
    </dgm:pt>
    <dgm:pt modelId="{F886A7CA-4190-4216-9FBA-AC4481744064}" type="pres">
      <dgm:prSet presAssocID="{71FC40F0-A482-42DC-969A-E95EEB050D51}" presName="centerShape" presStyleLbl="node0" presStyleIdx="0" presStyleCnt="1"/>
      <dgm:spPr/>
      <dgm:t>
        <a:bodyPr/>
        <a:lstStyle/>
        <a:p>
          <a:endParaRPr lang="es-EC"/>
        </a:p>
      </dgm:t>
    </dgm:pt>
    <dgm:pt modelId="{E94CEDF3-07F5-4DA0-A252-3DB3F0D66D5B}" type="pres">
      <dgm:prSet presAssocID="{938D2C0F-EB94-460A-B932-171307EE9ED0}" presName="parTrans" presStyleLbl="bgSibTrans2D1" presStyleIdx="0" presStyleCnt="3"/>
      <dgm:spPr/>
      <dgm:t>
        <a:bodyPr/>
        <a:lstStyle/>
        <a:p>
          <a:endParaRPr lang="es-EC"/>
        </a:p>
      </dgm:t>
    </dgm:pt>
    <dgm:pt modelId="{8E71B8FF-756C-4A71-8A55-7E90DF3F4EED}" type="pres">
      <dgm:prSet presAssocID="{C29FF457-A3D5-4713-AF2B-F7F4FBEA9925}" presName="node" presStyleLbl="node1" presStyleIdx="0" presStyleCnt="3">
        <dgm:presLayoutVars>
          <dgm:bulletEnabled val="1"/>
        </dgm:presLayoutVars>
      </dgm:prSet>
      <dgm:spPr/>
      <dgm:t>
        <a:bodyPr/>
        <a:lstStyle/>
        <a:p>
          <a:endParaRPr lang="es-EC"/>
        </a:p>
      </dgm:t>
    </dgm:pt>
    <dgm:pt modelId="{255B52C1-955A-4308-9D3D-B8407D9B9FCE}" type="pres">
      <dgm:prSet presAssocID="{12136089-EE11-4F05-B3F6-B4C6455A572F}" presName="parTrans" presStyleLbl="bgSibTrans2D1" presStyleIdx="1" presStyleCnt="3"/>
      <dgm:spPr/>
      <dgm:t>
        <a:bodyPr/>
        <a:lstStyle/>
        <a:p>
          <a:endParaRPr lang="es-EC"/>
        </a:p>
      </dgm:t>
    </dgm:pt>
    <dgm:pt modelId="{95815A2D-E14B-47FF-8769-B4E67402D6BC}" type="pres">
      <dgm:prSet presAssocID="{C7EA21EF-D497-4905-98DD-7B45ECA24875}" presName="node" presStyleLbl="node1" presStyleIdx="1" presStyleCnt="3">
        <dgm:presLayoutVars>
          <dgm:bulletEnabled val="1"/>
        </dgm:presLayoutVars>
      </dgm:prSet>
      <dgm:spPr/>
      <dgm:t>
        <a:bodyPr/>
        <a:lstStyle/>
        <a:p>
          <a:endParaRPr lang="es-EC"/>
        </a:p>
      </dgm:t>
    </dgm:pt>
    <dgm:pt modelId="{84FE5B0D-35F2-4BD0-A1C7-3CF17CDB7DFE}" type="pres">
      <dgm:prSet presAssocID="{4D0C4702-1BE0-47FA-AD53-6406E5E9AEDD}" presName="parTrans" presStyleLbl="bgSibTrans2D1" presStyleIdx="2" presStyleCnt="3"/>
      <dgm:spPr/>
      <dgm:t>
        <a:bodyPr/>
        <a:lstStyle/>
        <a:p>
          <a:endParaRPr lang="es-EC"/>
        </a:p>
      </dgm:t>
    </dgm:pt>
    <dgm:pt modelId="{F9F39AAD-C4BE-4194-AE07-E57AD4823567}" type="pres">
      <dgm:prSet presAssocID="{B23BE1A5-F282-43F0-B79D-2BE63D5B4993}" presName="node" presStyleLbl="node1" presStyleIdx="2" presStyleCnt="3">
        <dgm:presLayoutVars>
          <dgm:bulletEnabled val="1"/>
        </dgm:presLayoutVars>
      </dgm:prSet>
      <dgm:spPr/>
      <dgm:t>
        <a:bodyPr/>
        <a:lstStyle/>
        <a:p>
          <a:endParaRPr lang="es-EC"/>
        </a:p>
      </dgm:t>
    </dgm:pt>
  </dgm:ptLst>
  <dgm:cxnLst>
    <dgm:cxn modelId="{AE17D588-DC79-4241-9FDC-A6EDBF3EE44F}" type="presOf" srcId="{71FC40F0-A482-42DC-969A-E95EEB050D51}" destId="{F886A7CA-4190-4216-9FBA-AC4481744064}" srcOrd="0" destOrd="0" presId="urn:microsoft.com/office/officeart/2005/8/layout/radial4"/>
    <dgm:cxn modelId="{2746256C-D871-4DDE-8E06-6D22AD7018EF}" type="presOf" srcId="{4D0C4702-1BE0-47FA-AD53-6406E5E9AEDD}" destId="{84FE5B0D-35F2-4BD0-A1C7-3CF17CDB7DFE}" srcOrd="0" destOrd="0" presId="urn:microsoft.com/office/officeart/2005/8/layout/radial4"/>
    <dgm:cxn modelId="{48FE1247-CE18-44B8-AFFA-4511E48716A4}" srcId="{71FC40F0-A482-42DC-969A-E95EEB050D51}" destId="{B23BE1A5-F282-43F0-B79D-2BE63D5B4993}" srcOrd="2" destOrd="0" parTransId="{4D0C4702-1BE0-47FA-AD53-6406E5E9AEDD}" sibTransId="{F13D12BD-CF0A-464C-80C4-7F9278266C6B}"/>
    <dgm:cxn modelId="{4BA92D11-B8FA-4508-9FDD-AF36CB35CB8E}" srcId="{71FC40F0-A482-42DC-969A-E95EEB050D51}" destId="{C29FF457-A3D5-4713-AF2B-F7F4FBEA9925}" srcOrd="0" destOrd="0" parTransId="{938D2C0F-EB94-460A-B932-171307EE9ED0}" sibTransId="{6F4B477E-DB8E-4DB4-AC21-1EDBD25BBD44}"/>
    <dgm:cxn modelId="{B2C9D264-D9B0-4083-9D0A-052AACB8E7FE}" type="presOf" srcId="{938D2C0F-EB94-460A-B932-171307EE9ED0}" destId="{E94CEDF3-07F5-4DA0-A252-3DB3F0D66D5B}" srcOrd="0" destOrd="0" presId="urn:microsoft.com/office/officeart/2005/8/layout/radial4"/>
    <dgm:cxn modelId="{2E25BD32-6E2D-48E9-9AB9-531A1B3AA78B}" type="presOf" srcId="{C7EA21EF-D497-4905-98DD-7B45ECA24875}" destId="{95815A2D-E14B-47FF-8769-B4E67402D6BC}" srcOrd="0" destOrd="0" presId="urn:microsoft.com/office/officeart/2005/8/layout/radial4"/>
    <dgm:cxn modelId="{D50E5113-2E50-4B86-9BEE-9D2E6C63F066}" type="presOf" srcId="{25ACE00E-89E2-4DE6-B80C-67F172840D81}" destId="{A569A19A-69FF-4E72-91F3-77F6D8919E70}" srcOrd="0" destOrd="0" presId="urn:microsoft.com/office/officeart/2005/8/layout/radial4"/>
    <dgm:cxn modelId="{7BB53BB4-086D-4708-91AA-F8C066BE8BCA}" type="presOf" srcId="{C29FF457-A3D5-4713-AF2B-F7F4FBEA9925}" destId="{8E71B8FF-756C-4A71-8A55-7E90DF3F4EED}" srcOrd="0" destOrd="0" presId="urn:microsoft.com/office/officeart/2005/8/layout/radial4"/>
    <dgm:cxn modelId="{591BBB68-2827-4524-B620-9FF9F98734C1}" srcId="{71FC40F0-A482-42DC-969A-E95EEB050D51}" destId="{C7EA21EF-D497-4905-98DD-7B45ECA24875}" srcOrd="1" destOrd="0" parTransId="{12136089-EE11-4F05-B3F6-B4C6455A572F}" sibTransId="{81D846FD-33BA-441E-944C-34423C55880F}"/>
    <dgm:cxn modelId="{CACB1EF9-A1D4-4941-8E6B-2990FC43DA21}" srcId="{25ACE00E-89E2-4DE6-B80C-67F172840D81}" destId="{71FC40F0-A482-42DC-969A-E95EEB050D51}" srcOrd="0" destOrd="0" parTransId="{04C108AB-1DCB-49E2-825B-5A0C963844FA}" sibTransId="{F1B8EB64-AF46-4E7C-A48A-6911C78B9C8D}"/>
    <dgm:cxn modelId="{5C160B10-AD06-4F8B-9D59-043628AB7DC7}" type="presOf" srcId="{B23BE1A5-F282-43F0-B79D-2BE63D5B4993}" destId="{F9F39AAD-C4BE-4194-AE07-E57AD4823567}" srcOrd="0" destOrd="0" presId="urn:microsoft.com/office/officeart/2005/8/layout/radial4"/>
    <dgm:cxn modelId="{5D1EE354-7430-47E0-ABCE-B0C51C9F15FC}" type="presOf" srcId="{12136089-EE11-4F05-B3F6-B4C6455A572F}" destId="{255B52C1-955A-4308-9D3D-B8407D9B9FCE}" srcOrd="0" destOrd="0" presId="urn:microsoft.com/office/officeart/2005/8/layout/radial4"/>
    <dgm:cxn modelId="{D847FD34-B74F-49BF-8629-D292B9C5B208}" type="presParOf" srcId="{A569A19A-69FF-4E72-91F3-77F6D8919E70}" destId="{F886A7CA-4190-4216-9FBA-AC4481744064}" srcOrd="0" destOrd="0" presId="urn:microsoft.com/office/officeart/2005/8/layout/radial4"/>
    <dgm:cxn modelId="{08B2BE09-F6B5-40D4-9966-13B20605A826}" type="presParOf" srcId="{A569A19A-69FF-4E72-91F3-77F6D8919E70}" destId="{E94CEDF3-07F5-4DA0-A252-3DB3F0D66D5B}" srcOrd="1" destOrd="0" presId="urn:microsoft.com/office/officeart/2005/8/layout/radial4"/>
    <dgm:cxn modelId="{564D1C4F-BF64-46CA-85FC-FAF193443532}" type="presParOf" srcId="{A569A19A-69FF-4E72-91F3-77F6D8919E70}" destId="{8E71B8FF-756C-4A71-8A55-7E90DF3F4EED}" srcOrd="2" destOrd="0" presId="urn:microsoft.com/office/officeart/2005/8/layout/radial4"/>
    <dgm:cxn modelId="{19A1FEA6-2877-4F62-8EF9-E803D76FF9AC}" type="presParOf" srcId="{A569A19A-69FF-4E72-91F3-77F6D8919E70}" destId="{255B52C1-955A-4308-9D3D-B8407D9B9FCE}" srcOrd="3" destOrd="0" presId="urn:microsoft.com/office/officeart/2005/8/layout/radial4"/>
    <dgm:cxn modelId="{197D9DC8-2D0F-4128-9384-610E3EE612CB}" type="presParOf" srcId="{A569A19A-69FF-4E72-91F3-77F6D8919E70}" destId="{95815A2D-E14B-47FF-8769-B4E67402D6BC}" srcOrd="4" destOrd="0" presId="urn:microsoft.com/office/officeart/2005/8/layout/radial4"/>
    <dgm:cxn modelId="{739C459C-8128-424C-B085-A958CFF2487F}" type="presParOf" srcId="{A569A19A-69FF-4E72-91F3-77F6D8919E70}" destId="{84FE5B0D-35F2-4BD0-A1C7-3CF17CDB7DFE}" srcOrd="5" destOrd="0" presId="urn:microsoft.com/office/officeart/2005/8/layout/radial4"/>
    <dgm:cxn modelId="{7B8C8401-2982-4238-91BE-EDE537F38DB1}" type="presParOf" srcId="{A569A19A-69FF-4E72-91F3-77F6D8919E70}" destId="{F9F39AAD-C4BE-4194-AE07-E57AD482356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10689-7BAD-4B12-AE1A-EEDB66490FFD}" type="datetimeFigureOut">
              <a:rPr lang="es-EC" smtClean="0"/>
              <a:t>08/12/2013</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719DB-366E-4CB0-90E2-BFDA2DA9F2E1}" type="slidenum">
              <a:rPr lang="es-EC" smtClean="0"/>
              <a:t>‹Nº›</a:t>
            </a:fld>
            <a:endParaRPr lang="es-EC"/>
          </a:p>
        </p:txBody>
      </p:sp>
    </p:spTree>
    <p:extLst>
      <p:ext uri="{BB962C8B-B14F-4D97-AF65-F5344CB8AC3E}">
        <p14:creationId xmlns:p14="http://schemas.microsoft.com/office/powerpoint/2010/main" val="164691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s.wikipedia.org/wiki/Procedimiento"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es.wikipedia.org/wiki/Sistema_formal" TargetMode="External"/><Relationship Id="rId4" Type="http://schemas.openxmlformats.org/officeDocument/2006/relationships/hyperlink" Target="http://es.wikipedia.org/wiki/Pr%C3%A1ctic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Empirico</a:t>
            </a:r>
            <a:r>
              <a:rPr lang="en-US" dirty="0" smtClean="0"/>
              <a:t>: </a:t>
            </a:r>
            <a:r>
              <a:rPr lang="en-US" dirty="0" err="1" smtClean="0"/>
              <a:t>Heuristico</a:t>
            </a:r>
            <a:r>
              <a:rPr lang="en-US" dirty="0" smtClean="0"/>
              <a:t>: </a:t>
            </a:r>
            <a:r>
              <a:rPr lang="es-EC" sz="1200" b="0" i="0" kern="1200" dirty="0" smtClean="0">
                <a:solidFill>
                  <a:schemeClr val="tx1"/>
                </a:solidFill>
                <a:effectLst/>
                <a:latin typeface="+mn-lt"/>
                <a:ea typeface="+mn-ea"/>
                <a:cs typeface="+mn-cs"/>
              </a:rPr>
              <a:t> </a:t>
            </a:r>
            <a:r>
              <a:rPr lang="es-EC" sz="1200" b="0" i="0" u="none" strike="noStrike" kern="1200" dirty="0" smtClean="0">
                <a:solidFill>
                  <a:schemeClr val="tx1"/>
                </a:solidFill>
                <a:effectLst/>
                <a:latin typeface="+mn-lt"/>
                <a:ea typeface="+mn-ea"/>
                <a:cs typeface="+mn-cs"/>
                <a:hlinkClick r:id="rId3" tooltip="Procedimiento"/>
              </a:rPr>
              <a:t>procedimiento</a:t>
            </a:r>
            <a:r>
              <a:rPr lang="es-EC" sz="1200" b="0" i="0" kern="1200" dirty="0" smtClean="0">
                <a:solidFill>
                  <a:schemeClr val="tx1"/>
                </a:solidFill>
                <a:effectLst/>
                <a:latin typeface="+mn-lt"/>
                <a:ea typeface="+mn-ea"/>
                <a:cs typeface="+mn-cs"/>
              </a:rPr>
              <a:t> </a:t>
            </a:r>
            <a:r>
              <a:rPr lang="es-EC" sz="1200" b="0" i="0" u="none" strike="noStrike" kern="1200" dirty="0" smtClean="0">
                <a:solidFill>
                  <a:schemeClr val="tx1"/>
                </a:solidFill>
                <a:effectLst/>
                <a:latin typeface="+mn-lt"/>
                <a:ea typeface="+mn-ea"/>
                <a:cs typeface="+mn-cs"/>
                <a:hlinkClick r:id="rId4" tooltip="Práctico"/>
              </a:rPr>
              <a:t>práctico</a:t>
            </a:r>
            <a:r>
              <a:rPr lang="es-EC" sz="1200" b="0" i="0" kern="1200" dirty="0" smtClean="0">
                <a:solidFill>
                  <a:schemeClr val="tx1"/>
                </a:solidFill>
                <a:effectLst/>
                <a:latin typeface="+mn-lt"/>
                <a:ea typeface="+mn-ea"/>
                <a:cs typeface="+mn-cs"/>
              </a:rPr>
              <a:t> o </a:t>
            </a:r>
            <a:r>
              <a:rPr lang="es-EC" sz="1200" b="0" i="0" u="none" strike="noStrike" kern="1200" dirty="0" smtClean="0">
                <a:solidFill>
                  <a:schemeClr val="tx1"/>
                </a:solidFill>
                <a:effectLst/>
                <a:latin typeface="+mn-lt"/>
                <a:ea typeface="+mn-ea"/>
                <a:cs typeface="+mn-cs"/>
                <a:hlinkClick r:id="rId5" tooltip="Sistema formal"/>
              </a:rPr>
              <a:t>informal</a:t>
            </a:r>
            <a:r>
              <a:rPr lang="es-EC" sz="1200" b="0" i="0" u="none" strike="noStrike" kern="1200" dirty="0" smtClean="0">
                <a:solidFill>
                  <a:schemeClr val="tx1"/>
                </a:solidFill>
                <a:effectLst/>
                <a:latin typeface="+mn-lt"/>
                <a:ea typeface="+mn-ea"/>
                <a:cs typeface="+mn-cs"/>
              </a:rPr>
              <a:t>..</a:t>
            </a:r>
            <a:r>
              <a:rPr lang="es-EC" sz="1200" b="0" i="0" u="none" strike="noStrike" kern="1200" baseline="0" dirty="0" smtClean="0">
                <a:solidFill>
                  <a:schemeClr val="tx1"/>
                </a:solidFill>
                <a:effectLst/>
                <a:latin typeface="+mn-lt"/>
                <a:ea typeface="+mn-ea"/>
                <a:cs typeface="+mn-cs"/>
              </a:rPr>
              <a:t> Basado en la experiencia</a:t>
            </a:r>
            <a:endParaRPr lang="es-EC" dirty="0"/>
          </a:p>
        </p:txBody>
      </p:sp>
      <p:sp>
        <p:nvSpPr>
          <p:cNvPr id="4" name="Marcador de número de diapositiva 3"/>
          <p:cNvSpPr>
            <a:spLocks noGrp="1"/>
          </p:cNvSpPr>
          <p:nvPr>
            <p:ph type="sldNum" sz="quarter" idx="10"/>
          </p:nvPr>
        </p:nvSpPr>
        <p:spPr/>
        <p:txBody>
          <a:bodyPr/>
          <a:lstStyle/>
          <a:p>
            <a:fld id="{937719DB-366E-4CB0-90E2-BFDA2DA9F2E1}" type="slidenum">
              <a:rPr lang="es-EC" smtClean="0"/>
              <a:t>16</a:t>
            </a:fld>
            <a:endParaRPr lang="es-EC"/>
          </a:p>
        </p:txBody>
      </p:sp>
    </p:spTree>
    <p:extLst>
      <p:ext uri="{BB962C8B-B14F-4D97-AF65-F5344CB8AC3E}">
        <p14:creationId xmlns:p14="http://schemas.microsoft.com/office/powerpoint/2010/main" val="138400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A55182-1B4B-4E65-970E-66CCCAA18A9C}" type="datetimeFigureOut">
              <a:rPr lang="es-EC" smtClean="0"/>
              <a:pPr/>
              <a:t>08/12/2013</a:t>
            </a:fld>
            <a:endParaRPr lang="es-EC"/>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C"/>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1F3824AB-C14F-4D99-9F83-00D4398CBCD7}"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1F3824AB-C14F-4D99-9F83-00D4398CBCD7}"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3AA55182-1B4B-4E65-970E-66CCCAA18A9C}" type="datetimeFigureOut">
              <a:rPr lang="es-EC" smtClean="0"/>
              <a:pPr/>
              <a:t>08/12/2013</a:t>
            </a:fld>
            <a:endParaRPr lang="es-EC"/>
          </a:p>
        </p:txBody>
      </p:sp>
      <p:sp>
        <p:nvSpPr>
          <p:cNvPr id="5" name="4 Marcador de pie de página"/>
          <p:cNvSpPr>
            <a:spLocks noGrp="1"/>
          </p:cNvSpPr>
          <p:nvPr>
            <p:ph type="ftr" sz="quarter" idx="11"/>
          </p:nvPr>
        </p:nvSpPr>
        <p:spPr>
          <a:xfrm>
            <a:off x="457201" y="6248207"/>
            <a:ext cx="5573483" cy="365125"/>
          </a:xfrm>
        </p:spPr>
        <p:txBody>
          <a:bodyPr/>
          <a:lstStyle/>
          <a:p>
            <a:endParaRPr lang="es-EC"/>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1F3824AB-C14F-4D99-9F83-00D4398CBCD7}"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04505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403196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84990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735286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46740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3130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137655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10270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1F3824AB-C14F-4D99-9F83-00D4398CBCD7}" type="slidenum">
              <a:rPr lang="es-EC" smtClean="0"/>
              <a:pPr/>
              <a:t>‹Nº›</a:t>
            </a:fld>
            <a:endParaRPr lang="es-EC"/>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581376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0775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9762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999688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4005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180564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158397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258474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74671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403838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F3824AB-C14F-4D99-9F83-00D4398CBCD7}" type="slidenum">
              <a:rPr lang="es-EC" smtClean="0"/>
              <a:pPr/>
              <a:t>‹Nº›</a:t>
            </a:fld>
            <a:endParaRPr lang="es-EC"/>
          </a:p>
        </p:txBody>
      </p:sp>
      <p:sp>
        <p:nvSpPr>
          <p:cNvPr id="14" name="13 Marcador de pie de página"/>
          <p:cNvSpPr>
            <a:spLocks noGrp="1"/>
          </p:cNvSpPr>
          <p:nvPr>
            <p:ph type="ftr" sz="quarter" idx="12"/>
          </p:nvPr>
        </p:nvSpPr>
        <p:spPr/>
        <p:txBody>
          <a:bodyPr/>
          <a:lstStyle/>
          <a:p>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146367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3858024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23251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776993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934266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34915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116608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4248794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3437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36131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3AA55182-1B4B-4E65-970E-66CCCAA18A9C}" type="datetimeFigureOut">
              <a:rPr lang="es-EC" smtClean="0"/>
              <a:pPr/>
              <a:t>08/12/2013</a:t>
            </a:fld>
            <a:endParaRPr lang="es-EC"/>
          </a:p>
        </p:txBody>
      </p:sp>
      <p:sp>
        <p:nvSpPr>
          <p:cNvPr id="10" name="9 Marcador de número de diapositiva"/>
          <p:cNvSpPr>
            <a:spLocks noGrp="1"/>
          </p:cNvSpPr>
          <p:nvPr>
            <p:ph type="sldNum" sz="quarter" idx="16"/>
          </p:nvPr>
        </p:nvSpPr>
        <p:spPr/>
        <p:txBody>
          <a:bodyPr rtlCol="0"/>
          <a:lstStyle/>
          <a:p>
            <a:fld id="{1F3824AB-C14F-4D99-9F83-00D4398CBCD7}" type="slidenum">
              <a:rPr lang="es-EC" smtClean="0"/>
              <a:pPr/>
              <a:t>‹Nº›</a:t>
            </a:fld>
            <a:endParaRPr lang="es-EC"/>
          </a:p>
        </p:txBody>
      </p:sp>
      <p:sp>
        <p:nvSpPr>
          <p:cNvPr id="12" name="11 Marcador de pie de página"/>
          <p:cNvSpPr>
            <a:spLocks noGrp="1"/>
          </p:cNvSpPr>
          <p:nvPr>
            <p:ph type="ftr" sz="quarter" idx="17"/>
          </p:nvPr>
        </p:nvSpPr>
        <p:spPr/>
        <p:txBody>
          <a:bodyPr rtlCol="0"/>
          <a:lstStyle/>
          <a:p>
            <a:endParaRPr lang="es-EC"/>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7389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674365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173760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F3824AB-C14F-4D99-9F83-00D4398CBCD7}" type="slidenum">
              <a:rPr lang="es-EC" smtClean="0"/>
              <a:pPr/>
              <a:t>‹Nº›</a:t>
            </a:fld>
            <a:endParaRPr lang="es-EC"/>
          </a:p>
        </p:txBody>
      </p:sp>
    </p:spTree>
    <p:extLst>
      <p:ext uri="{BB962C8B-B14F-4D97-AF65-F5344CB8AC3E}">
        <p14:creationId xmlns:p14="http://schemas.microsoft.com/office/powerpoint/2010/main" val="336683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3AA55182-1B4B-4E65-970E-66CCCAA18A9C}" type="datetimeFigureOut">
              <a:rPr lang="es-EC" smtClean="0"/>
              <a:pPr/>
              <a:t>08/12/2013</a:t>
            </a:fld>
            <a:endParaRPr lang="es-EC"/>
          </a:p>
        </p:txBody>
      </p:sp>
      <p:sp>
        <p:nvSpPr>
          <p:cNvPr id="12" name="11 Marcador de número de diapositiva"/>
          <p:cNvSpPr>
            <a:spLocks noGrp="1"/>
          </p:cNvSpPr>
          <p:nvPr>
            <p:ph type="sldNum" sz="quarter" idx="16"/>
          </p:nvPr>
        </p:nvSpPr>
        <p:spPr/>
        <p:txBody>
          <a:bodyPr rtlCol="0"/>
          <a:lstStyle/>
          <a:p>
            <a:fld id="{1F3824AB-C14F-4D99-9F83-00D4398CBCD7}" type="slidenum">
              <a:rPr lang="es-EC" smtClean="0"/>
              <a:pPr/>
              <a:t>‹Nº›</a:t>
            </a:fld>
            <a:endParaRPr lang="es-EC"/>
          </a:p>
        </p:txBody>
      </p:sp>
      <p:sp>
        <p:nvSpPr>
          <p:cNvPr id="14" name="13 Marcador de pie de página"/>
          <p:cNvSpPr>
            <a:spLocks noGrp="1"/>
          </p:cNvSpPr>
          <p:nvPr>
            <p:ph type="ftr" sz="quarter" idx="17"/>
          </p:nvPr>
        </p:nvSpPr>
        <p:spPr/>
        <p:txBody>
          <a:bodyPr rtlCol="0"/>
          <a:lstStyle/>
          <a:p>
            <a:endParaRPr lang="es-EC"/>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1F3824AB-C14F-4D99-9F83-00D4398CBCD7}"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1F3824AB-C14F-4D99-9F83-00D4398CBCD7}"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AA55182-1B4B-4E65-970E-66CCCAA18A9C}" type="datetimeFigureOut">
              <a:rPr lang="es-EC" smtClean="0"/>
              <a:pPr/>
              <a:t>08/12/2013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1F3824AB-C14F-4D99-9F83-00D4398CBCD7}" type="slidenum">
              <a:rPr lang="es-EC" smtClean="0"/>
              <a:pPr/>
              <a:t>‹Nº›</a:t>
            </a:fld>
            <a:endParaRPr lang="es-EC"/>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3AA55182-1B4B-4E65-970E-66CCCAA18A9C}" type="datetimeFigureOut">
              <a:rPr lang="es-EC" smtClean="0"/>
              <a:pPr/>
              <a:t>08/12/2013</a:t>
            </a:fld>
            <a:endParaRPr lang="es-EC"/>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1F3824AB-C14F-4D99-9F83-00D4398CBCD7}" type="slidenum">
              <a:rPr lang="es-EC" smtClean="0"/>
              <a:pPr/>
              <a:t>‹Nº›</a:t>
            </a:fld>
            <a:endParaRPr lang="es-EC"/>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C"/>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AA55182-1B4B-4E65-970E-66CCCAA18A9C}" type="datetimeFigureOut">
              <a:rPr lang="es-EC" smtClean="0"/>
              <a:pPr/>
              <a:t>08/12/2013</a:t>
            </a:fld>
            <a:endParaRPr lang="es-EC"/>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C"/>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F3824AB-C14F-4D99-9F83-00D4398CBCD7}"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A55182-1B4B-4E65-970E-66CCCAA18A9C}" type="datetimeFigureOut">
              <a:rPr lang="es-EC" smtClean="0"/>
              <a:pPr/>
              <a:t>08/12/2013</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3824AB-C14F-4D99-9F83-00D4398CBCD7}" type="slidenum">
              <a:rPr lang="es-EC" smtClean="0"/>
              <a:pPr/>
              <a:t>‹Nº›</a:t>
            </a:fld>
            <a:endParaRPr lang="es-EC"/>
          </a:p>
        </p:txBody>
      </p:sp>
    </p:spTree>
    <p:extLst>
      <p:ext uri="{BB962C8B-B14F-4D97-AF65-F5344CB8AC3E}">
        <p14:creationId xmlns:p14="http://schemas.microsoft.com/office/powerpoint/2010/main" val="25004886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A55182-1B4B-4E65-970E-66CCCAA18A9C}" type="datetimeFigureOut">
              <a:rPr lang="es-EC" smtClean="0"/>
              <a:pPr/>
              <a:t>08/12/2013</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F3824AB-C14F-4D99-9F83-00D4398CBCD7}" type="slidenum">
              <a:rPr lang="es-EC" smtClean="0"/>
              <a:pPr/>
              <a:t>‹Nº›</a:t>
            </a:fld>
            <a:endParaRPr lang="es-EC"/>
          </a:p>
        </p:txBody>
      </p:sp>
    </p:spTree>
    <p:extLst>
      <p:ext uri="{BB962C8B-B14F-4D97-AF65-F5344CB8AC3E}">
        <p14:creationId xmlns:p14="http://schemas.microsoft.com/office/powerpoint/2010/main" val="38430727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VIDEO.TESIS.FINAL.wmv" TargetMode="Externa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PARQUEO.AUTOMATICO.mp4" TargetMode="External"/><Relationship Id="rId5" Type="http://schemas.openxmlformats.org/officeDocument/2006/relationships/slide" Target="slide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CONSUMO.POTENCIA.pdf" TargetMode="External"/><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14.png"/><Relationship Id="rId10" Type="http://schemas.openxmlformats.org/officeDocument/2006/relationships/slide" Target="slide21.xml"/><Relationship Id="rId4" Type="http://schemas.openxmlformats.org/officeDocument/2006/relationships/hyperlink" Target="DIMENSIONAMIENTO.TRANSFORMADOR.pdf" TargetMode="External"/><Relationship Id="rId9"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Dibujo_de_Microsoft_Visio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hyperlink" Target="CONSUMO.POTENCIA.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5.wdp"/><Relationship Id="rId7" Type="http://schemas.openxmlformats.org/officeDocument/2006/relationships/diagramColors" Target="../diagrams/colors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2.wdp"/><Relationship Id="rId4" Type="http://schemas.openxmlformats.org/officeDocument/2006/relationships/diagramData" Target="../diagrams/data1.xml"/><Relationship Id="rId9"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0.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7" Type="http://schemas.microsoft.com/office/2007/relationships/hdphoto" Target="../media/hdphoto13.wdp"/><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slide" Target="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slide" Target="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3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7" Type="http://schemas.microsoft.com/office/2007/relationships/hdphoto" Target="../media/hdphoto3.wdp"/><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7.xml"/><Relationship Id="rId4" Type="http://schemas.openxmlformats.org/officeDocument/2006/relationships/slide" Target="slide13.xml"/></Relationships>
</file>

<file path=ppt/slides/_rels/slide4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emf"/></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6.emf"/></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slide" Target="slide46.xml"/><Relationship Id="rId4" Type="http://schemas.openxmlformats.org/officeDocument/2006/relationships/hyperlink" Target="Algoritmo%20de%20Control%20General.pdf" TargetMode="External"/></Relationships>
</file>

<file path=ppt/slides/_rels/slide43.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9.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slide" Target="slide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99705" y="2636879"/>
            <a:ext cx="6068540" cy="1711092"/>
          </a:xfrm>
        </p:spPr>
        <p:txBody>
          <a:bodyPr>
            <a:noAutofit/>
          </a:bodyPr>
          <a:lstStyle/>
          <a:p>
            <a:pPr algn="just"/>
            <a:r>
              <a:rPr lang="es-EC" sz="2000" dirty="0">
                <a:solidFill>
                  <a:srgbClr val="00703C"/>
                </a:solidFill>
                <a:latin typeface="Maiandra GD" panose="020E0502030308020204" pitchFamily="34" charset="0"/>
              </a:rPr>
              <a:t>“DISEÑO E IMPLEMENTACIÓN DE UN SISTEMA AUTOMÁTICO DIDÁCTICO DE TRES GRADOS DE LIBERTAD PARA LA MANIPULACIÓN DE PIEZAS EN BASE A SU </a:t>
            </a:r>
            <a:r>
              <a:rPr lang="es-EC" sz="2000" dirty="0" smtClean="0">
                <a:solidFill>
                  <a:srgbClr val="00703C"/>
                </a:solidFill>
                <a:latin typeface="Maiandra GD" panose="020E0502030308020204" pitchFamily="34" charset="0"/>
              </a:rPr>
              <a:t>COLOR,  </a:t>
            </a:r>
            <a:r>
              <a:rPr lang="es-EC" sz="2000" dirty="0">
                <a:solidFill>
                  <a:srgbClr val="00703C"/>
                </a:solidFill>
                <a:latin typeface="Maiandra GD" panose="020E0502030308020204" pitchFamily="34" charset="0"/>
              </a:rPr>
              <a:t>PARA EL LABORATORIO DE AUTOMATIZACIÓN INDUSTRIAL MECATRÓNICA”</a:t>
            </a:r>
          </a:p>
        </p:txBody>
      </p:sp>
      <p:sp>
        <p:nvSpPr>
          <p:cNvPr id="3" name="2 Subtítulo"/>
          <p:cNvSpPr>
            <a:spLocks noGrp="1"/>
          </p:cNvSpPr>
          <p:nvPr>
            <p:ph type="subTitle" idx="1"/>
          </p:nvPr>
        </p:nvSpPr>
        <p:spPr>
          <a:xfrm>
            <a:off x="1187624" y="4634352"/>
            <a:ext cx="6766543" cy="433906"/>
          </a:xfrm>
        </p:spPr>
        <p:txBody>
          <a:bodyPr>
            <a:normAutofit/>
          </a:bodyPr>
          <a:lstStyle/>
          <a:p>
            <a:r>
              <a:rPr lang="es-EC" sz="1600" b="1" i="1" dirty="0" smtClean="0">
                <a:solidFill>
                  <a:schemeClr val="tx1">
                    <a:lumMod val="65000"/>
                    <a:lumOff val="35000"/>
                  </a:schemeClr>
                </a:solidFill>
              </a:rPr>
              <a:t>MERA MOYA MARÍA VICTORIA / MORA GUEVARA MIGUEL ANDRÉS</a:t>
            </a:r>
            <a:endParaRPr lang="es-EC" sz="1600" b="1" i="1" dirty="0">
              <a:solidFill>
                <a:schemeClr val="tx1">
                  <a:lumMod val="65000"/>
                  <a:lumOff val="35000"/>
                </a:schemeClr>
              </a:solidFill>
            </a:endParaRPr>
          </a:p>
        </p:txBody>
      </p:sp>
      <p:sp>
        <p:nvSpPr>
          <p:cNvPr id="5" name="Rounded Rectangle 4"/>
          <p:cNvSpPr/>
          <p:nvPr/>
        </p:nvSpPr>
        <p:spPr>
          <a:xfrm>
            <a:off x="846719" y="2615421"/>
            <a:ext cx="6374512" cy="1853968"/>
          </a:xfrm>
          <a:prstGeom prst="roundRect">
            <a:avLst/>
          </a:prstGeom>
          <a:noFill/>
          <a:ln w="28575">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dirty="0"/>
          </a:p>
        </p:txBody>
      </p:sp>
      <p:sp>
        <p:nvSpPr>
          <p:cNvPr id="6" name="2 Subtítulo"/>
          <p:cNvSpPr txBox="1">
            <a:spLocks/>
          </p:cNvSpPr>
          <p:nvPr/>
        </p:nvSpPr>
        <p:spPr>
          <a:xfrm>
            <a:off x="7164288" y="6437764"/>
            <a:ext cx="1663822" cy="387116"/>
          </a:xfrm>
          <a:prstGeom prst="rect">
            <a:avLst/>
          </a:prstGeom>
          <a:ln>
            <a:noFill/>
          </a:ln>
        </p:spPr>
        <p:txBody>
          <a:bodyPr vert="horz" anchor="ctr">
            <a:normAutofit/>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s-EC" sz="1600" b="1" i="0" u="none" strike="noStrike" kern="1200" normalizeH="0" baseline="0" noProof="0" dirty="0" smtClean="0">
                <a:ln w="12700">
                  <a:solidFill>
                    <a:srgbClr val="002060"/>
                  </a:solidFill>
                  <a:prstDash val="solid"/>
                </a:ln>
                <a:solidFill>
                  <a:srgbClr val="0070C0"/>
                </a:solidFill>
                <a:effectLst>
                  <a:glow rad="63500">
                    <a:schemeClr val="accent1">
                      <a:satMod val="175000"/>
                      <a:alpha val="40000"/>
                    </a:schemeClr>
                  </a:glow>
                  <a:outerShdw dist="38100" dir="2640000" algn="bl" rotWithShape="0">
                    <a:schemeClr val="accent1"/>
                  </a:outerShdw>
                </a:effectLst>
                <a:uLnTx/>
                <a:uFillTx/>
                <a:latin typeface="Maiandra GD" pitchFamily="34" charset="0"/>
              </a:rPr>
              <a:t>MECATRÓNICA</a:t>
            </a:r>
            <a:endParaRPr kumimoji="0" lang="es-EC" sz="1600" b="1" i="0" u="none" strike="noStrike" kern="1200" normalizeH="0" baseline="0" noProof="0" dirty="0">
              <a:ln w="12700">
                <a:solidFill>
                  <a:srgbClr val="002060"/>
                </a:solidFill>
                <a:prstDash val="solid"/>
              </a:ln>
              <a:solidFill>
                <a:srgbClr val="0070C0"/>
              </a:solidFill>
              <a:effectLst>
                <a:glow rad="63500">
                  <a:schemeClr val="accent1">
                    <a:satMod val="175000"/>
                    <a:alpha val="40000"/>
                  </a:schemeClr>
                </a:glow>
                <a:outerShdw dist="38100" dir="2640000" algn="bl" rotWithShape="0">
                  <a:schemeClr val="accent1"/>
                </a:outerShdw>
              </a:effectLst>
              <a:uLnTx/>
              <a:uFillTx/>
              <a:latin typeface="Maiandra GD" pitchFamily="34" charset="0"/>
            </a:endParaRPr>
          </a:p>
        </p:txBody>
      </p:sp>
      <p:pic>
        <p:nvPicPr>
          <p:cNvPr id="7" name="Imagen 6" descr="http://blogs.espe.edu.ec/wp-content/uploads/2013/09/LOGO-PRINCIPAL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550" y="180580"/>
            <a:ext cx="2664296" cy="792088"/>
          </a:xfrm>
          <a:prstGeom prst="rect">
            <a:avLst/>
          </a:prstGeom>
          <a:noFill/>
          <a:ln>
            <a:noFill/>
          </a:ln>
        </p:spPr>
      </p:pic>
      <p:sp>
        <p:nvSpPr>
          <p:cNvPr id="10" name="Cheurón 9"/>
          <p:cNvSpPr/>
          <p:nvPr/>
        </p:nvSpPr>
        <p:spPr>
          <a:xfrm>
            <a:off x="1619672" y="4670709"/>
            <a:ext cx="144016" cy="25375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980336981"/>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FUNCIONAMIENTO:</a:t>
            </a:r>
            <a:endParaRPr lang="es-EC" sz="2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827584" y="4149080"/>
            <a:ext cx="7708927" cy="1080120"/>
          </a:xfrm>
        </p:spPr>
        <p:txBody>
          <a:bodyPr>
            <a:noAutofit/>
          </a:bodyPr>
          <a:lstStyle/>
          <a:p>
            <a:pPr algn="just"/>
            <a:r>
              <a:rPr lang="es-EC" sz="2000" dirty="0">
                <a:solidFill>
                  <a:schemeClr val="tx1"/>
                </a:solidFill>
              </a:rPr>
              <a:t>La lógica de movimiento dependerá de los requerimientos y criterio </a:t>
            </a:r>
            <a:r>
              <a:rPr lang="es-EC" sz="2000" dirty="0" smtClean="0">
                <a:solidFill>
                  <a:schemeClr val="tx1"/>
                </a:solidFill>
              </a:rPr>
              <a:t>de cada </a:t>
            </a:r>
            <a:r>
              <a:rPr lang="es-EC" sz="2000" dirty="0">
                <a:solidFill>
                  <a:schemeClr val="tx1"/>
                </a:solidFill>
              </a:rPr>
              <a:t>alumno, pero se </a:t>
            </a:r>
            <a:r>
              <a:rPr lang="es-EC" sz="2000" dirty="0" smtClean="0">
                <a:solidFill>
                  <a:schemeClr val="tx1"/>
                </a:solidFill>
              </a:rPr>
              <a:t>tomará como </a:t>
            </a:r>
            <a:r>
              <a:rPr lang="es-EC" sz="2000" dirty="0">
                <a:solidFill>
                  <a:schemeClr val="tx1"/>
                </a:solidFill>
              </a:rPr>
              <a:t>base el siguiente algoritmo que encierra las acciones de todos los </a:t>
            </a:r>
            <a:r>
              <a:rPr lang="es-EC" sz="2000" dirty="0" smtClean="0">
                <a:solidFill>
                  <a:schemeClr val="tx1"/>
                </a:solidFill>
              </a:rPr>
              <a:t>módulos </a:t>
            </a:r>
            <a:r>
              <a:rPr lang="es-EC" sz="2000" dirty="0">
                <a:solidFill>
                  <a:schemeClr val="tx1"/>
                </a:solidFill>
              </a:rPr>
              <a:t>del </a:t>
            </a:r>
            <a:r>
              <a:rPr lang="es-EC" sz="2000" dirty="0" smtClean="0">
                <a:solidFill>
                  <a:schemeClr val="tx1"/>
                </a:solidFill>
              </a:rPr>
              <a:t>equipo </a:t>
            </a:r>
            <a:endParaRPr lang="es-EC" sz="2000" dirty="0">
              <a:solidFill>
                <a:schemeClr val="tx1"/>
              </a:solidFill>
            </a:endParaRPr>
          </a:p>
        </p:txBody>
      </p:sp>
      <p:pic>
        <p:nvPicPr>
          <p:cNvPr id="3074" name="Picture 2" descr="http://us.123rf.com/450wm/limbi007/limbi0071212/limbi007121200059/16923549-personajes-de-dibujos-animados-naranjas-con-engranajes-multicolores-en-el-fondo-blanco.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56" b="96889" l="4000" r="96000">
                        <a14:backgroundMark x1="26222" y1="81333" x2="42889" y2="75111"/>
                        <a14:backgroundMark x1="67111" y1="65111" x2="63778" y2="60000"/>
                        <a14:backgroundMark x1="34000" y1="55111" x2="34889" y2="50667"/>
                        <a14:backgroundMark x1="60444" y1="41556" x2="59778" y2="36667"/>
                        <a14:backgroundMark x1="54222" y1="27556" x2="55333" y2="24889"/>
                        <a14:backgroundMark x1="21556" y1="50667" x2="20222" y2="46889"/>
                        <a14:backgroundMark x1="69333" y1="76222" x2="70222"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6156176" y="620688"/>
            <a:ext cx="2638425" cy="2638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86640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Funcionamiento Base:</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a:picLocks noChangeAspect="1"/>
          </p:cNvPicPr>
          <p:nvPr/>
        </p:nvPicPr>
        <p:blipFill>
          <a:blip r:embed="rId2"/>
          <a:stretch>
            <a:fillRect/>
          </a:stretch>
        </p:blipFill>
        <p:spPr>
          <a:xfrm>
            <a:off x="2079652" y="1628800"/>
            <a:ext cx="5219392" cy="5110586"/>
          </a:xfrm>
          <a:prstGeom prst="rect">
            <a:avLst/>
          </a:prstGeom>
        </p:spPr>
      </p:pic>
      <p:sp>
        <p:nvSpPr>
          <p:cNvPr id="7"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9"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Text Placeholder 4"/>
          <p:cNvSpPr txBox="1">
            <a:spLocks/>
          </p:cNvSpPr>
          <p:nvPr/>
        </p:nvSpPr>
        <p:spPr>
          <a:xfrm>
            <a:off x="6948264" y="118723"/>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i="1" dirty="0" smtClean="0">
                <a:solidFill>
                  <a:schemeClr val="tx1"/>
                </a:solidFill>
              </a:rPr>
              <a:t>VIDEO</a:t>
            </a:r>
            <a:endParaRPr lang="es-EC" sz="1800" b="1" i="1" dirty="0" smtClean="0">
              <a:solidFill>
                <a:schemeClr val="tx1"/>
              </a:solidFill>
            </a:endParaRPr>
          </a:p>
        </p:txBody>
      </p:sp>
      <p:sp>
        <p:nvSpPr>
          <p:cNvPr id="11" name="13 Pentágono">
            <a:hlinkClick r:id="rId3" action="ppaction://hlinkfile"/>
          </p:cNvPr>
          <p:cNvSpPr/>
          <p:nvPr/>
        </p:nvSpPr>
        <p:spPr>
          <a:xfrm>
            <a:off x="8585602" y="14592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6851170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Tres Grados de Libertad:</a:t>
            </a:r>
            <a:endParaRPr lang="es-EC" sz="2800" dirty="0"/>
          </a:p>
        </p:txBody>
      </p:sp>
      <p:sp>
        <p:nvSpPr>
          <p:cNvPr id="7" name="Text Placeholder 4"/>
          <p:cNvSpPr txBox="1">
            <a:spLocks/>
          </p:cNvSpPr>
          <p:nvPr/>
        </p:nvSpPr>
        <p:spPr>
          <a:xfrm>
            <a:off x="804969" y="1891099"/>
            <a:ext cx="7708927" cy="136815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s-EC" sz="2000" dirty="0"/>
              <a:t>La </a:t>
            </a:r>
            <a:r>
              <a:rPr lang="es-EC" sz="2000" b="1" dirty="0"/>
              <a:t>configuració</a:t>
            </a:r>
            <a:r>
              <a:rPr lang="es-EC" sz="2000" dirty="0"/>
              <a:t>n del sistema mecánico del equipo es </a:t>
            </a:r>
            <a:r>
              <a:rPr lang="es-EC" sz="2000" b="1" dirty="0"/>
              <a:t>similar a la que posee un brazo cilíndrico</a:t>
            </a:r>
            <a:r>
              <a:rPr lang="es-EC" sz="2000" dirty="0"/>
              <a:t>, en donde el brazo puede realizar dos </a:t>
            </a:r>
            <a:r>
              <a:rPr lang="es-EC" sz="2000" b="1" dirty="0"/>
              <a:t>movimientos lineales y uno rotacional</a:t>
            </a:r>
            <a:r>
              <a:rPr lang="es-EC" sz="2000" dirty="0"/>
              <a:t>, por lo tanto, presenta tres grados de libertad.</a:t>
            </a:r>
          </a:p>
        </p:txBody>
      </p:sp>
      <p:pic>
        <p:nvPicPr>
          <p:cNvPr id="10" name="Imagen 9" descr="https://sites.google.com/site/proyectosroboticos/_/rsrc/1291613293895/cinematica-inversa-i/brazo-cilindrico/Cinematica%20inversa%20del%20brazo%20robot%20Cilindrico.png?height=320&amp;width=208"/>
          <p:cNvPicPr/>
          <p:nvPr/>
        </p:nvPicPr>
        <p:blipFill>
          <a:blip r:embed="rId2">
            <a:extLst>
              <a:ext uri="{28A0092B-C50C-407E-A947-70E740481C1C}">
                <a14:useLocalDpi xmlns:a14="http://schemas.microsoft.com/office/drawing/2010/main" val="0"/>
              </a:ext>
            </a:extLst>
          </a:blip>
          <a:srcRect/>
          <a:stretch>
            <a:fillRect/>
          </a:stretch>
        </p:blipFill>
        <p:spPr bwMode="auto">
          <a:xfrm>
            <a:off x="3410106" y="3931150"/>
            <a:ext cx="2042908" cy="2594194"/>
          </a:xfrm>
          <a:prstGeom prst="rect">
            <a:avLst/>
          </a:prstGeom>
          <a:noFill/>
          <a:ln>
            <a:noFill/>
          </a:ln>
        </p:spPr>
      </p:pic>
      <p:sp>
        <p:nvSpPr>
          <p:cNvPr id="11" name="43 Flecha curvada hacia arriba">
            <a:hlinkClick r:id="rId3"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
        <p:nvSpPr>
          <p:cNvPr id="8" name="Flecha curvada hacia la derecha 7"/>
          <p:cNvSpPr/>
          <p:nvPr/>
        </p:nvSpPr>
        <p:spPr>
          <a:xfrm>
            <a:off x="2950868" y="3660634"/>
            <a:ext cx="1296144" cy="286126"/>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lecha curvada hacia la derecha 12"/>
          <p:cNvSpPr/>
          <p:nvPr/>
        </p:nvSpPr>
        <p:spPr>
          <a:xfrm flipH="1">
            <a:off x="4689348" y="3676244"/>
            <a:ext cx="1359768" cy="279648"/>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14" name="Flecha arriba 13"/>
          <p:cNvSpPr/>
          <p:nvPr/>
        </p:nvSpPr>
        <p:spPr>
          <a:xfrm>
            <a:off x="3408078" y="4176908"/>
            <a:ext cx="144016" cy="144016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rot="20548624">
            <a:off x="4017498" y="5449064"/>
            <a:ext cx="1584176" cy="7391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280114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8"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APLICACIONES DEL EQUIPO:</a:t>
            </a:r>
            <a:endParaRPr lang="es-EC" sz="2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812113" y="3072990"/>
            <a:ext cx="7708927" cy="3452353"/>
          </a:xfrm>
        </p:spPr>
        <p:txBody>
          <a:bodyPr>
            <a:noAutofit/>
          </a:bodyPr>
          <a:lstStyle/>
          <a:p>
            <a:pPr algn="just"/>
            <a:r>
              <a:rPr lang="es-EC" sz="2000" dirty="0">
                <a:solidFill>
                  <a:schemeClr val="tx1"/>
                </a:solidFill>
              </a:rPr>
              <a:t>En el </a:t>
            </a:r>
            <a:r>
              <a:rPr lang="es-EC" sz="2000" b="1" dirty="0">
                <a:solidFill>
                  <a:schemeClr val="tx1"/>
                </a:solidFill>
              </a:rPr>
              <a:t>campo educativo</a:t>
            </a:r>
            <a:r>
              <a:rPr lang="es-EC" sz="2000" dirty="0">
                <a:solidFill>
                  <a:schemeClr val="tx1"/>
                </a:solidFill>
              </a:rPr>
              <a:t>, su principal objetivo es la simulación de un sistema automatizado presente en la industria como son los sistemas de manipulación y </a:t>
            </a:r>
            <a:r>
              <a:rPr lang="es-EC" sz="2000" dirty="0" smtClean="0">
                <a:solidFill>
                  <a:schemeClr val="tx1"/>
                </a:solidFill>
              </a:rPr>
              <a:t>almacenamiento.</a:t>
            </a:r>
          </a:p>
          <a:p>
            <a:pPr algn="just"/>
            <a:endParaRPr lang="es-EC" sz="2000" dirty="0">
              <a:solidFill>
                <a:schemeClr val="tx1"/>
              </a:solidFill>
            </a:endParaRPr>
          </a:p>
          <a:p>
            <a:pPr algn="just"/>
            <a:r>
              <a:rPr lang="es-EC" sz="2000" dirty="0" smtClean="0">
                <a:solidFill>
                  <a:schemeClr val="tx1"/>
                </a:solidFill>
              </a:rPr>
              <a:t>En </a:t>
            </a:r>
            <a:r>
              <a:rPr lang="es-EC" sz="2000" dirty="0">
                <a:solidFill>
                  <a:schemeClr val="tx1"/>
                </a:solidFill>
              </a:rPr>
              <a:t>el </a:t>
            </a:r>
            <a:r>
              <a:rPr lang="es-EC" sz="2000" b="1" dirty="0">
                <a:solidFill>
                  <a:schemeClr val="tx1"/>
                </a:solidFill>
              </a:rPr>
              <a:t>campo industrial</a:t>
            </a:r>
            <a:r>
              <a:rPr lang="es-EC" sz="2000" dirty="0">
                <a:solidFill>
                  <a:schemeClr val="tx1"/>
                </a:solidFill>
              </a:rPr>
              <a:t>, los manipuladores se </a:t>
            </a:r>
            <a:r>
              <a:rPr lang="es-EC" sz="2000" dirty="0" smtClean="0">
                <a:solidFill>
                  <a:schemeClr val="tx1"/>
                </a:solidFill>
              </a:rPr>
              <a:t>usan </a:t>
            </a:r>
            <a:r>
              <a:rPr lang="es-EC" sz="2000" dirty="0">
                <a:solidFill>
                  <a:schemeClr val="tx1"/>
                </a:solidFill>
              </a:rPr>
              <a:t>en aquellas operaciones repetitivas en que se </a:t>
            </a:r>
            <a:r>
              <a:rPr lang="es-EC" sz="2000" dirty="0" smtClean="0">
                <a:solidFill>
                  <a:schemeClr val="tx1"/>
                </a:solidFill>
              </a:rPr>
              <a:t>toma </a:t>
            </a:r>
            <a:r>
              <a:rPr lang="es-EC" sz="2000" dirty="0">
                <a:solidFill>
                  <a:schemeClr val="tx1"/>
                </a:solidFill>
              </a:rPr>
              <a:t>una pieza o herramienta siempre en el mismo sitio y se coloca también siempre en la misma posición. Este tipo de equipos </a:t>
            </a:r>
            <a:r>
              <a:rPr lang="es-EC" sz="2000" dirty="0" smtClean="0">
                <a:solidFill>
                  <a:schemeClr val="tx1"/>
                </a:solidFill>
              </a:rPr>
              <a:t>generalmente están ubicados en la etapa final del proceso </a:t>
            </a:r>
            <a:r>
              <a:rPr lang="es-EC" sz="2000" dirty="0">
                <a:solidFill>
                  <a:schemeClr val="tx1"/>
                </a:solidFill>
              </a:rPr>
              <a:t>de producción, tomando </a:t>
            </a:r>
            <a:r>
              <a:rPr lang="es-EC" sz="2000" dirty="0" smtClean="0">
                <a:solidFill>
                  <a:schemeClr val="tx1"/>
                </a:solidFill>
              </a:rPr>
              <a:t>y/o </a:t>
            </a:r>
            <a:r>
              <a:rPr lang="es-EC" sz="2000" dirty="0">
                <a:solidFill>
                  <a:schemeClr val="tx1"/>
                </a:solidFill>
              </a:rPr>
              <a:t>dejando piezas en </a:t>
            </a:r>
            <a:r>
              <a:rPr lang="es-EC" sz="2000" dirty="0" smtClean="0">
                <a:solidFill>
                  <a:schemeClr val="tx1"/>
                </a:solidFill>
              </a:rPr>
              <a:t>un sistema de almacenamiento.</a:t>
            </a:r>
            <a:endParaRPr lang="es-EC" sz="2000" dirty="0">
              <a:solidFill>
                <a:schemeClr val="tx1"/>
              </a:solidFill>
            </a:endParaRPr>
          </a:p>
          <a:p>
            <a:endParaRPr lang="es-EC" sz="2000" dirty="0"/>
          </a:p>
        </p:txBody>
      </p:sp>
      <p:pic>
        <p:nvPicPr>
          <p:cNvPr id="5124" name="Picture 4" descr="http://img383.imageshack.us/img383/7225/aamascotabyshinjistrikece6.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37" b="97400" l="9124" r="100000"/>
                    </a14:imgEffect>
                  </a14:imgLayer>
                </a14:imgProps>
              </a:ext>
              <a:ext uri="{28A0092B-C50C-407E-A947-70E740481C1C}">
                <a14:useLocalDpi xmlns:a14="http://schemas.microsoft.com/office/drawing/2010/main" val="0"/>
              </a:ext>
            </a:extLst>
          </a:blip>
          <a:srcRect/>
          <a:stretch>
            <a:fillRect/>
          </a:stretch>
        </p:blipFill>
        <p:spPr bwMode="auto">
          <a:xfrm>
            <a:off x="175667" y="577949"/>
            <a:ext cx="1303833" cy="2012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3692129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Sistemas de Almacenamiento:</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755576" y="2204864"/>
            <a:ext cx="7708927" cy="247400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buFont typeface="Arial" panose="020B0604020202020204" pitchFamily="34" charset="0"/>
              <a:buChar char="•"/>
            </a:pPr>
            <a:r>
              <a:rPr lang="es-EC" sz="2000" dirty="0"/>
              <a:t>Reducción de los costos de transporte- </a:t>
            </a:r>
            <a:r>
              <a:rPr lang="es-EC" sz="2000" dirty="0" smtClean="0"/>
              <a:t>producción</a:t>
            </a:r>
          </a:p>
          <a:p>
            <a:pPr>
              <a:buFont typeface="Arial" panose="020B0604020202020204" pitchFamily="34" charset="0"/>
              <a:buChar char="•"/>
            </a:pPr>
            <a:r>
              <a:rPr lang="es-EC" sz="2000" dirty="0" smtClean="0"/>
              <a:t>Mejora en el precio </a:t>
            </a:r>
            <a:r>
              <a:rPr lang="es-EC" sz="2000" dirty="0"/>
              <a:t>de los productos</a:t>
            </a:r>
          </a:p>
          <a:p>
            <a:pPr>
              <a:buFont typeface="Arial" panose="020B0604020202020204" pitchFamily="34" charset="0"/>
              <a:buChar char="•"/>
            </a:pPr>
            <a:r>
              <a:rPr lang="es-EC" sz="2000" dirty="0"/>
              <a:t>Apoyo al proceso de </a:t>
            </a:r>
            <a:r>
              <a:rPr lang="es-EC" sz="2000" dirty="0" smtClean="0"/>
              <a:t>producción y comercialización</a:t>
            </a:r>
            <a:endParaRPr lang="es-EC" sz="2000" dirty="0"/>
          </a:p>
          <a:p>
            <a:pPr lvl="0">
              <a:buFont typeface="Arial" panose="020B0604020202020204" pitchFamily="34" charset="0"/>
              <a:buChar char="•"/>
            </a:pPr>
            <a:r>
              <a:rPr lang="es-EC" sz="2000" dirty="0"/>
              <a:t>Clasificación y organización precisa y eficiente.</a:t>
            </a:r>
          </a:p>
          <a:p>
            <a:pPr lvl="0">
              <a:buFont typeface="Arial" panose="020B0604020202020204" pitchFamily="34" charset="0"/>
              <a:buChar char="•"/>
            </a:pPr>
            <a:r>
              <a:rPr lang="es-EC" sz="2000" dirty="0"/>
              <a:t>Son sistemas con patrones de almacenamiento homogéneos.</a:t>
            </a:r>
          </a:p>
          <a:p>
            <a:pPr lvl="0">
              <a:buFont typeface="Arial" panose="020B0604020202020204" pitchFamily="34" charset="0"/>
              <a:buChar char="•"/>
            </a:pPr>
            <a:r>
              <a:rPr lang="es-EC" sz="2000" dirty="0"/>
              <a:t>Se caracterizan por su flexibilidad y escalabilidad.</a:t>
            </a:r>
          </a:p>
          <a:p>
            <a:pPr marL="0" lvl="0" indent="0">
              <a:buNone/>
            </a:pPr>
            <a:endParaRPr lang="es-EC" sz="2000" dirty="0"/>
          </a:p>
        </p:txBody>
      </p:sp>
      <p:pic>
        <p:nvPicPr>
          <p:cNvPr id="4" name="Imagen 3"/>
          <p:cNvPicPr>
            <a:picLocks noChangeAspect="1"/>
          </p:cNvPicPr>
          <p:nvPr/>
        </p:nvPicPr>
        <p:blipFill>
          <a:blip r:embed="rId2"/>
          <a:stretch>
            <a:fillRect/>
          </a:stretch>
        </p:blipFill>
        <p:spPr>
          <a:xfrm>
            <a:off x="3851920" y="4945516"/>
            <a:ext cx="2232248" cy="1485685"/>
          </a:xfrm>
          <a:prstGeom prst="rect">
            <a:avLst/>
          </a:prstGeom>
        </p:spPr>
      </p:pic>
      <p:sp>
        <p:nvSpPr>
          <p:cNvPr id="11" name="Text Placeholder 4"/>
          <p:cNvSpPr txBox="1">
            <a:spLocks/>
          </p:cNvSpPr>
          <p:nvPr/>
        </p:nvSpPr>
        <p:spPr>
          <a:xfrm>
            <a:off x="1623317" y="1730825"/>
            <a:ext cx="1422828" cy="411612"/>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VENTAJAS:</a:t>
            </a:r>
            <a:endParaRPr lang="es-EC" sz="2000" dirty="0"/>
          </a:p>
        </p:txBody>
      </p:sp>
      <p:pic>
        <p:nvPicPr>
          <p:cNvPr id="12" name="3 Imagen" descr="racki selectivo paleta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5007" y="4945516"/>
            <a:ext cx="2182897" cy="1507820"/>
          </a:xfrm>
          <a:prstGeom prst="rect">
            <a:avLst/>
          </a:prstGeom>
          <a:noFill/>
          <a:ln>
            <a:noFill/>
          </a:ln>
          <a:extLst/>
        </p:spPr>
      </p:pic>
      <p:pic>
        <p:nvPicPr>
          <p:cNvPr id="8194" name="Picture 2" descr="http://2.bp.blogspot.com/-tQHMKL_xc04/T4YccjErUiI/AAAAAAAAImg/1A_uBhkA2BQ/s640/volkswagen-parking4-550x3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4948192"/>
            <a:ext cx="2249536" cy="1505144"/>
          </a:xfrm>
          <a:prstGeom prst="rect">
            <a:avLst/>
          </a:prstGeom>
          <a:noFill/>
          <a:extLst>
            <a:ext uri="{909E8E84-426E-40DD-AFC4-6F175D3DCCD1}">
              <a14:hiddenFill xmlns:a14="http://schemas.microsoft.com/office/drawing/2010/main">
                <a:solidFill>
                  <a:srgbClr val="FFFFFF"/>
                </a:solidFill>
              </a14:hiddenFill>
            </a:ext>
          </a:extLst>
        </p:spPr>
      </p:pic>
      <p:sp>
        <p:nvSpPr>
          <p:cNvPr id="13" name="43 Flecha curvada hacia arriba">
            <a:hlinkClick r:id="rId5" action="ppaction://hlinksldjump"/>
          </p:cNvPr>
          <p:cNvSpPr/>
          <p:nvPr/>
        </p:nvSpPr>
        <p:spPr>
          <a:xfrm>
            <a:off x="1115616" y="6565743"/>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Text Placeholder 4"/>
          <p:cNvSpPr txBox="1">
            <a:spLocks/>
          </p:cNvSpPr>
          <p:nvPr/>
        </p:nvSpPr>
        <p:spPr>
          <a:xfrm>
            <a:off x="-273638" y="6525344"/>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
        <p:nvSpPr>
          <p:cNvPr id="15" name="Text Placeholder 4"/>
          <p:cNvSpPr txBox="1">
            <a:spLocks/>
          </p:cNvSpPr>
          <p:nvPr/>
        </p:nvSpPr>
        <p:spPr>
          <a:xfrm>
            <a:off x="7356538" y="6525344"/>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6" name="16 Flecha derecha">
            <a:hlinkClick r:id="" action="ppaction://hlinkshowjump?jump=nextslide"/>
          </p:cNvPr>
          <p:cNvSpPr/>
          <p:nvPr/>
        </p:nvSpPr>
        <p:spPr>
          <a:xfrm>
            <a:off x="8820473" y="6571859"/>
            <a:ext cx="216023" cy="2606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Text Placeholder 4"/>
          <p:cNvSpPr txBox="1">
            <a:spLocks/>
          </p:cNvSpPr>
          <p:nvPr/>
        </p:nvSpPr>
        <p:spPr>
          <a:xfrm>
            <a:off x="6948264" y="118723"/>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i="1" dirty="0" smtClean="0">
                <a:solidFill>
                  <a:schemeClr val="tx1"/>
                </a:solidFill>
              </a:rPr>
              <a:t>VIDEO</a:t>
            </a:r>
            <a:endParaRPr lang="es-EC" sz="1800" b="1" i="1" dirty="0" smtClean="0">
              <a:solidFill>
                <a:schemeClr val="tx1"/>
              </a:solidFill>
            </a:endParaRPr>
          </a:p>
        </p:txBody>
      </p:sp>
      <p:sp>
        <p:nvSpPr>
          <p:cNvPr id="18" name="13 Pentágono">
            <a:hlinkClick r:id="rId6" action="ppaction://hlinkfile"/>
          </p:cNvPr>
          <p:cNvSpPr/>
          <p:nvPr/>
        </p:nvSpPr>
        <p:spPr>
          <a:xfrm>
            <a:off x="8585602" y="14592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18022830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animBg="1"/>
      <p:bldP spid="14" grpId="0"/>
      <p:bldP spid="15" grpId="0"/>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DISEÑO DE LOS SISTEMAS:</a:t>
            </a:r>
            <a:endParaRPr lang="es-EC" sz="2800"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6210426" y="819309"/>
            <a:ext cx="2347914" cy="1561782"/>
          </a:xfrm>
          <a:prstGeom prst="rect">
            <a:avLst/>
          </a:prstGeom>
          <a:ln w="28575">
            <a:headEnd/>
            <a:tailEnd/>
          </a:ln>
        </p:spPr>
        <p:style>
          <a:lnRef idx="2">
            <a:schemeClr val="accent2"/>
          </a:lnRef>
          <a:fillRef idx="1">
            <a:schemeClr val="lt1"/>
          </a:fillRef>
          <a:effectRef idx="0">
            <a:schemeClr val="accent2"/>
          </a:effectRef>
          <a:fontRef idx="minor">
            <a:schemeClr val="dk1"/>
          </a:fontRef>
        </p:style>
      </p:pic>
      <p:sp>
        <p:nvSpPr>
          <p:cNvPr id="7" name="Text Placeholder 4"/>
          <p:cNvSpPr txBox="1">
            <a:spLocks/>
          </p:cNvSpPr>
          <p:nvPr/>
        </p:nvSpPr>
        <p:spPr>
          <a:xfrm>
            <a:off x="1397466" y="4599634"/>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Mecánico</a:t>
            </a:r>
            <a:endParaRPr lang="es-EC" dirty="0" smtClean="0">
              <a:solidFill>
                <a:schemeClr val="tx1"/>
              </a:solidFill>
            </a:endParaRPr>
          </a:p>
        </p:txBody>
      </p:sp>
      <p:sp>
        <p:nvSpPr>
          <p:cNvPr id="8" name="9 Pentágono">
            <a:hlinkClick r:id="rId3" action="ppaction://hlinkfile"/>
          </p:cNvPr>
          <p:cNvSpPr/>
          <p:nvPr/>
        </p:nvSpPr>
        <p:spPr>
          <a:xfrm>
            <a:off x="4034073" y="4646050"/>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11 Pentágono">
            <a:hlinkClick r:id="rId4" action="ppaction://hlinkfile"/>
          </p:cNvPr>
          <p:cNvSpPr/>
          <p:nvPr/>
        </p:nvSpPr>
        <p:spPr>
          <a:xfrm>
            <a:off x="4034073" y="5444605"/>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Text Placeholder 4"/>
          <p:cNvSpPr txBox="1">
            <a:spLocks/>
          </p:cNvSpPr>
          <p:nvPr/>
        </p:nvSpPr>
        <p:spPr>
          <a:xfrm>
            <a:off x="1397466" y="5956589"/>
            <a:ext cx="2449700"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de Control</a:t>
            </a:r>
            <a:endParaRPr lang="es-EC" dirty="0" smtClean="0">
              <a:solidFill>
                <a:schemeClr val="tx1"/>
              </a:solidFill>
            </a:endParaRPr>
          </a:p>
        </p:txBody>
      </p:sp>
      <p:sp>
        <p:nvSpPr>
          <p:cNvPr id="12" name="9 Pentágono">
            <a:hlinkClick r:id="rId3" action="ppaction://hlinkfile"/>
          </p:cNvPr>
          <p:cNvSpPr/>
          <p:nvPr/>
        </p:nvSpPr>
        <p:spPr>
          <a:xfrm>
            <a:off x="4034073" y="604917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Text Placeholder 4"/>
          <p:cNvSpPr txBox="1">
            <a:spLocks/>
          </p:cNvSpPr>
          <p:nvPr/>
        </p:nvSpPr>
        <p:spPr>
          <a:xfrm>
            <a:off x="1352754" y="5175698"/>
            <a:ext cx="2448271" cy="576064"/>
          </a:xfrm>
          <a:prstGeom prst="rect">
            <a:avLst/>
          </a:prstGeom>
        </p:spPr>
        <p:txBody>
          <a:bodyPr vert="horz" anchor="t">
            <a:normAutofit fontScale="925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 Eléctrico / Electrónico</a:t>
            </a:r>
            <a:endParaRPr lang="es-EC" dirty="0" smtClean="0">
              <a:solidFill>
                <a:schemeClr val="tx1"/>
              </a:solidFill>
            </a:endParaRPr>
          </a:p>
        </p:txBody>
      </p:sp>
      <p:pic>
        <p:nvPicPr>
          <p:cNvPr id="15" name="Picture 2" descr="http://www.engranesfinos.com/MyImages/crop_engranajes--helicoidales-2_c04c15cf-1918-430d-9fa7-264679531afb.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523" b="92714" l="2299" r="98358"/>
                    </a14:imgEffect>
                  </a14:imgLayer>
                </a14:imgProps>
              </a:ext>
              <a:ext uri="{28A0092B-C50C-407E-A947-70E740481C1C}">
                <a14:useLocalDpi xmlns:a14="http://schemas.microsoft.com/office/drawing/2010/main" val="0"/>
              </a:ext>
            </a:extLst>
          </a:blip>
          <a:srcRect/>
          <a:stretch>
            <a:fillRect/>
          </a:stretch>
        </p:blipFill>
        <p:spPr bwMode="auto">
          <a:xfrm>
            <a:off x="6224198" y="2794734"/>
            <a:ext cx="2519422" cy="16465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introducion-a-la-informatica.wikispaces.com/file/view/3.4.jpg/279011596/3.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97634">
            <a:off x="5326577" y="3669712"/>
            <a:ext cx="2070400" cy="20704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thumbs.dreamstime.com/z/inteligencia-de-la-actividad-de-cerebro-1607501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5552"/>
          <a:stretch/>
        </p:blipFill>
        <p:spPr bwMode="auto">
          <a:xfrm>
            <a:off x="6692423" y="4441253"/>
            <a:ext cx="2451577" cy="217383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4"/>
          <p:cNvSpPr txBox="1">
            <a:spLocks/>
          </p:cNvSpPr>
          <p:nvPr/>
        </p:nvSpPr>
        <p:spPr>
          <a:xfrm>
            <a:off x="150787" y="3206158"/>
            <a:ext cx="3640359" cy="576064"/>
          </a:xfrm>
          <a:prstGeom prst="rect">
            <a:avLst/>
          </a:prstGeom>
        </p:spPr>
        <p:txBody>
          <a:bodyPr vert="horz" anchor="t">
            <a:normAutofit fontScale="925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Análisis de Alternativas y Soluciones de Diseño</a:t>
            </a:r>
            <a:endParaRPr lang="es-EC" dirty="0" smtClean="0">
              <a:solidFill>
                <a:schemeClr val="tx1"/>
              </a:solidFill>
            </a:endParaRPr>
          </a:p>
        </p:txBody>
      </p:sp>
      <p:sp>
        <p:nvSpPr>
          <p:cNvPr id="19" name="9 Pentágono">
            <a:hlinkClick r:id="rId9" action="ppaction://hlinksldjump"/>
          </p:cNvPr>
          <p:cNvSpPr/>
          <p:nvPr/>
        </p:nvSpPr>
        <p:spPr>
          <a:xfrm>
            <a:off x="3975335" y="336675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Text Placeholder 4"/>
          <p:cNvSpPr txBox="1">
            <a:spLocks/>
          </p:cNvSpPr>
          <p:nvPr/>
        </p:nvSpPr>
        <p:spPr>
          <a:xfrm>
            <a:off x="160666" y="3775487"/>
            <a:ext cx="3640359"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Sistemas de Alimentación</a:t>
            </a:r>
            <a:endParaRPr lang="es-EC" dirty="0" smtClean="0">
              <a:solidFill>
                <a:schemeClr val="tx1"/>
              </a:solidFill>
            </a:endParaRPr>
          </a:p>
        </p:txBody>
      </p:sp>
      <p:sp>
        <p:nvSpPr>
          <p:cNvPr id="20" name="9 Pentágono">
            <a:hlinkClick r:id="rId10" action="ppaction://hlinksldjump"/>
          </p:cNvPr>
          <p:cNvSpPr/>
          <p:nvPr/>
        </p:nvSpPr>
        <p:spPr>
          <a:xfrm>
            <a:off x="3985214" y="3936085"/>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3014279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anim calcmode="lin" valueType="num">
                                      <p:cBhvr>
                                        <p:cTn id="8" dur="400" fill="hold"/>
                                        <p:tgtEl>
                                          <p:spTgt spid="18"/>
                                        </p:tgtEl>
                                        <p:attrNameLst>
                                          <p:attrName>ppt_x</p:attrName>
                                        </p:attrNameLst>
                                      </p:cBhvr>
                                      <p:tavLst>
                                        <p:tav tm="0">
                                          <p:val>
                                            <p:strVal val="#ppt_x"/>
                                          </p:val>
                                        </p:tav>
                                        <p:tav tm="100000">
                                          <p:val>
                                            <p:strVal val="#ppt_x"/>
                                          </p:val>
                                        </p:tav>
                                      </p:tavLst>
                                    </p:anim>
                                    <p:anim calcmode="lin" valueType="num">
                                      <p:cBhvr>
                                        <p:cTn id="9" dur="4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400"/>
                                        <p:tgtEl>
                                          <p:spTgt spid="19"/>
                                        </p:tgtEl>
                                      </p:cBhvr>
                                    </p:animEffect>
                                    <p:anim calcmode="lin" valueType="num">
                                      <p:cBhvr>
                                        <p:cTn id="13" dur="400" fill="hold"/>
                                        <p:tgtEl>
                                          <p:spTgt spid="19"/>
                                        </p:tgtEl>
                                        <p:attrNameLst>
                                          <p:attrName>ppt_x</p:attrName>
                                        </p:attrNameLst>
                                      </p:cBhvr>
                                      <p:tavLst>
                                        <p:tav tm="0">
                                          <p:val>
                                            <p:strVal val="#ppt_x"/>
                                          </p:val>
                                        </p:tav>
                                        <p:tav tm="100000">
                                          <p:val>
                                            <p:strVal val="#ppt_x"/>
                                          </p:val>
                                        </p:tav>
                                      </p:tavLst>
                                    </p:anim>
                                    <p:anim calcmode="lin" valueType="num">
                                      <p:cBhvr>
                                        <p:cTn id="14" dur="4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400"/>
                                        <p:tgtEl>
                                          <p:spTgt spid="17"/>
                                        </p:tgtEl>
                                      </p:cBhvr>
                                    </p:animEffect>
                                    <p:anim calcmode="lin" valueType="num">
                                      <p:cBhvr>
                                        <p:cTn id="20" dur="400" fill="hold"/>
                                        <p:tgtEl>
                                          <p:spTgt spid="17"/>
                                        </p:tgtEl>
                                        <p:attrNameLst>
                                          <p:attrName>ppt_x</p:attrName>
                                        </p:attrNameLst>
                                      </p:cBhvr>
                                      <p:tavLst>
                                        <p:tav tm="0">
                                          <p:val>
                                            <p:strVal val="#ppt_x"/>
                                          </p:val>
                                        </p:tav>
                                        <p:tav tm="100000">
                                          <p:val>
                                            <p:strVal val="#ppt_x"/>
                                          </p:val>
                                        </p:tav>
                                      </p:tavLst>
                                    </p:anim>
                                    <p:anim calcmode="lin" valueType="num">
                                      <p:cBhvr>
                                        <p:cTn id="21" dur="4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400"/>
                                        <p:tgtEl>
                                          <p:spTgt spid="20"/>
                                        </p:tgtEl>
                                      </p:cBhvr>
                                    </p:animEffect>
                                    <p:anim calcmode="lin" valueType="num">
                                      <p:cBhvr>
                                        <p:cTn id="25" dur="400" fill="hold"/>
                                        <p:tgtEl>
                                          <p:spTgt spid="20"/>
                                        </p:tgtEl>
                                        <p:attrNameLst>
                                          <p:attrName>ppt_x</p:attrName>
                                        </p:attrNameLst>
                                      </p:cBhvr>
                                      <p:tavLst>
                                        <p:tav tm="0">
                                          <p:val>
                                            <p:strVal val="#ppt_x"/>
                                          </p:val>
                                        </p:tav>
                                        <p:tav tm="100000">
                                          <p:val>
                                            <p:strVal val="#ppt_x"/>
                                          </p:val>
                                        </p:tav>
                                      </p:tavLst>
                                    </p:anim>
                                    <p:anim calcmode="lin" valueType="num">
                                      <p:cBhvr>
                                        <p:cTn id="26" dur="4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242"/>
                                        </p:tgtEl>
                                        <p:attrNameLst>
                                          <p:attrName>style.visibility</p:attrName>
                                        </p:attrNameLst>
                                      </p:cBhvr>
                                      <p:to>
                                        <p:strVal val="visible"/>
                                      </p:to>
                                    </p:set>
                                    <p:anim calcmode="lin" valueType="num">
                                      <p:cBhvr additive="base">
                                        <p:cTn id="67" dur="500" fill="hold"/>
                                        <p:tgtEl>
                                          <p:spTgt spid="10242"/>
                                        </p:tgtEl>
                                        <p:attrNameLst>
                                          <p:attrName>ppt_x</p:attrName>
                                        </p:attrNameLst>
                                      </p:cBhvr>
                                      <p:tavLst>
                                        <p:tav tm="0">
                                          <p:val>
                                            <p:strVal val="#ppt_x"/>
                                          </p:val>
                                        </p:tav>
                                        <p:tav tm="100000">
                                          <p:val>
                                            <p:strVal val="#ppt_x"/>
                                          </p:val>
                                        </p:tav>
                                      </p:tavLst>
                                    </p:anim>
                                    <p:anim calcmode="lin" valueType="num">
                                      <p:cBhvr additive="base">
                                        <p:cTn id="6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p:bldP spid="12" grpId="0" animBg="1"/>
      <p:bldP spid="14" grpId="0"/>
      <p:bldP spid="18" grpId="0"/>
      <p:bldP spid="19" grpId="0" animBg="1"/>
      <p:bldP spid="17"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ANÁLISIS DE ALTERNATIVAS:</a:t>
            </a:r>
            <a:endParaRPr lang="es-EC" sz="2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755576" y="3536927"/>
            <a:ext cx="7708927" cy="2887226"/>
          </a:xfrm>
        </p:spPr>
        <p:txBody>
          <a:bodyPr>
            <a:noAutofit/>
          </a:bodyPr>
          <a:lstStyle/>
          <a:p>
            <a:pPr algn="just"/>
            <a:r>
              <a:rPr lang="es-EC" sz="2000" dirty="0">
                <a:solidFill>
                  <a:schemeClr val="tx1"/>
                </a:solidFill>
              </a:rPr>
              <a:t>El Análisis Morfológico es un </a:t>
            </a:r>
            <a:r>
              <a:rPr lang="es-EC" sz="2000" b="1" dirty="0">
                <a:solidFill>
                  <a:schemeClr val="tx1"/>
                </a:solidFill>
              </a:rPr>
              <a:t>método analítico-combinatorio </a:t>
            </a:r>
            <a:r>
              <a:rPr lang="es-EC" sz="2000" dirty="0" smtClean="0">
                <a:solidFill>
                  <a:schemeClr val="tx1"/>
                </a:solidFill>
              </a:rPr>
              <a:t>(análisis </a:t>
            </a:r>
            <a:r>
              <a:rPr lang="es-EC" sz="2000" dirty="0">
                <a:solidFill>
                  <a:schemeClr val="tx1"/>
                </a:solidFill>
              </a:rPr>
              <a:t>empírico - heurístico) cuyo objetivo es resolver problemas mediante el análisis de todas las partes que lo componen.</a:t>
            </a:r>
          </a:p>
          <a:p>
            <a:pPr algn="just"/>
            <a:endParaRPr lang="es-EC" sz="2000" dirty="0">
              <a:solidFill>
                <a:schemeClr val="tx1"/>
              </a:solidFill>
            </a:endParaRPr>
          </a:p>
          <a:p>
            <a:pPr algn="just"/>
            <a:r>
              <a:rPr lang="es-EC" sz="2000" dirty="0" smtClean="0">
                <a:solidFill>
                  <a:schemeClr val="tx1"/>
                </a:solidFill>
              </a:rPr>
              <a:t>Se </a:t>
            </a:r>
            <a:r>
              <a:rPr lang="es-EC" sz="2000" dirty="0">
                <a:solidFill>
                  <a:schemeClr val="tx1"/>
                </a:solidFill>
              </a:rPr>
              <a:t>basa en la concepción de que </a:t>
            </a:r>
            <a:r>
              <a:rPr lang="es-EC" sz="2000" b="1" dirty="0">
                <a:solidFill>
                  <a:schemeClr val="tx1"/>
                </a:solidFill>
              </a:rPr>
              <a:t>cualquier objeto</a:t>
            </a:r>
            <a:r>
              <a:rPr lang="es-EC" sz="2000" dirty="0">
                <a:solidFill>
                  <a:schemeClr val="tx1"/>
                </a:solidFill>
              </a:rPr>
              <a:t> de nuestro pensamiento está </a:t>
            </a:r>
            <a:r>
              <a:rPr lang="es-EC" sz="2000" b="1" dirty="0">
                <a:solidFill>
                  <a:schemeClr val="tx1"/>
                </a:solidFill>
              </a:rPr>
              <a:t>compuesto o integrado por un cierto número de elementos</a:t>
            </a:r>
            <a:r>
              <a:rPr lang="es-EC" sz="2000" dirty="0">
                <a:solidFill>
                  <a:schemeClr val="tx1"/>
                </a:solidFill>
              </a:rPr>
              <a:t>, y en la consideración que estos </a:t>
            </a:r>
            <a:r>
              <a:rPr lang="es-EC" sz="2000" b="1" dirty="0">
                <a:solidFill>
                  <a:schemeClr val="tx1"/>
                </a:solidFill>
              </a:rPr>
              <a:t>tienen identidad propia </a:t>
            </a:r>
            <a:r>
              <a:rPr lang="es-EC" sz="2000" dirty="0">
                <a:solidFill>
                  <a:schemeClr val="tx1"/>
                </a:solidFill>
              </a:rPr>
              <a:t>y </a:t>
            </a:r>
            <a:r>
              <a:rPr lang="es-EC" sz="2000" b="1" dirty="0">
                <a:solidFill>
                  <a:schemeClr val="tx1"/>
                </a:solidFill>
              </a:rPr>
              <a:t>pueden ser aislados </a:t>
            </a:r>
            <a:r>
              <a:rPr lang="es-EC" sz="2000" dirty="0">
                <a:solidFill>
                  <a:schemeClr val="tx1"/>
                </a:solidFill>
              </a:rPr>
              <a:t>para su respectivo análisis y generar nuevas posibilidades.</a:t>
            </a:r>
          </a:p>
        </p:txBody>
      </p:sp>
      <p:pic>
        <p:nvPicPr>
          <p:cNvPr id="14338" name="Picture 2" descr="http://las-drogas.com/wp-content/uploads/2013/08/alternativas.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76" b="100000" l="0" r="100000">
                        <a14:foregroundMark x1="25000" y1="34448" x2="32667" y2="33779"/>
                        <a14:foregroundMark x1="32333" y1="31104" x2="25667" y2="29766"/>
                        <a14:foregroundMark x1="12667" y1="51171" x2="7000" y2="55853"/>
                        <a14:foregroundMark x1="3667" y1="51505" x2="11667" y2="51505"/>
                        <a14:foregroundMark x1="11333" y1="49833" x2="4667" y2="46823"/>
                        <a14:foregroundMark x1="11667" y1="48829" x2="8333" y2="43478"/>
                      </a14:backgroundRemoval>
                    </a14:imgEffect>
                  </a14:imgLayer>
                </a14:imgProps>
              </a:ext>
              <a:ext uri="{28A0092B-C50C-407E-A947-70E740481C1C}">
                <a14:useLocalDpi xmlns:a14="http://schemas.microsoft.com/office/drawing/2010/main" val="0"/>
              </a:ext>
            </a:extLst>
          </a:blip>
          <a:srcRect/>
          <a:stretch>
            <a:fillRect/>
          </a:stretch>
        </p:blipFill>
        <p:spPr bwMode="auto">
          <a:xfrm>
            <a:off x="7249716" y="548680"/>
            <a:ext cx="1741884" cy="1736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4"/>
          <p:cNvSpPr txBox="1">
            <a:spLocks/>
          </p:cNvSpPr>
          <p:nvPr/>
        </p:nvSpPr>
        <p:spPr>
          <a:xfrm>
            <a:off x="1299592" y="2924944"/>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ANÁLISIS MORFOLÓGICO:</a:t>
            </a:r>
            <a:endParaRPr lang="es-EC" sz="2000" dirty="0"/>
          </a:p>
        </p:txBody>
      </p:sp>
      <p:sp>
        <p:nvSpPr>
          <p:cNvPr id="7"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8"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848286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Análisis Morfológico:</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132856"/>
            <a:ext cx="4680520" cy="4104456"/>
          </a:xfrm>
          <a:prstGeom prst="rect">
            <a:avLst/>
          </a:prstGeom>
          <a:noFill/>
          <a:ln>
            <a:noFill/>
          </a:ln>
        </p:spPr>
      </p:pic>
      <p:sp>
        <p:nvSpPr>
          <p:cNvPr id="8"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9"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5062297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Desagregación del Sistema:</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Text Placeholder 4"/>
          <p:cNvSpPr txBox="1">
            <a:spLocks/>
          </p:cNvSpPr>
          <p:nvPr/>
        </p:nvSpPr>
        <p:spPr>
          <a:xfrm>
            <a:off x="827583" y="2595282"/>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Sub Función: Fabricar Módulo de Manipulación</a:t>
            </a:r>
            <a:endParaRPr lang="es-EC" sz="2000" dirty="0"/>
          </a:p>
        </p:txBody>
      </p:sp>
      <p:sp>
        <p:nvSpPr>
          <p:cNvPr id="5" name="Rectangle 2"/>
          <p:cNvSpPr>
            <a:spLocks noChangeArrowheads="1"/>
          </p:cNvSpPr>
          <p:nvPr/>
        </p:nvSpPr>
        <p:spPr bwMode="auto">
          <a:xfrm>
            <a:off x="827583" y="3068959"/>
            <a:ext cx="9814223" cy="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6" name="Objeto 5"/>
          <p:cNvGraphicFramePr>
            <a:graphicFrameLocks noChangeAspect="1"/>
          </p:cNvGraphicFramePr>
          <p:nvPr>
            <p:extLst>
              <p:ext uri="{D42A27DB-BD31-4B8C-83A1-F6EECF244321}">
                <p14:modId xmlns:p14="http://schemas.microsoft.com/office/powerpoint/2010/main" val="1309685712"/>
              </p:ext>
            </p:extLst>
          </p:nvPr>
        </p:nvGraphicFramePr>
        <p:xfrm>
          <a:off x="827583" y="3569352"/>
          <a:ext cx="7766262" cy="2160240"/>
        </p:xfrm>
        <a:graphic>
          <a:graphicData uri="http://schemas.openxmlformats.org/presentationml/2006/ole">
            <mc:AlternateContent xmlns:mc="http://schemas.openxmlformats.org/markup-compatibility/2006">
              <mc:Choice xmlns:v="urn:schemas-microsoft-com:vml" Requires="v">
                <p:oleObj spid="_x0000_s1129" name="Visio" r:id="rId3" imgW="7143715" imgH="1914639" progId="Visio.Drawing.15">
                  <p:embed/>
                </p:oleObj>
              </mc:Choice>
              <mc:Fallback>
                <p:oleObj name="Visio" r:id="rId3" imgW="7143715" imgH="1914639"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3" y="3569352"/>
                        <a:ext cx="7766262" cy="2160240"/>
                      </a:xfrm>
                      <a:prstGeom prst="rect">
                        <a:avLst/>
                      </a:prstGeom>
                      <a:noFill/>
                    </p:spPr>
                  </p:pic>
                </p:oleObj>
              </mc:Fallback>
            </mc:AlternateContent>
          </a:graphicData>
        </a:graphic>
      </p:graphicFrame>
      <p:sp>
        <p:nvSpPr>
          <p:cNvPr id="7"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9"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Text Placeholder 4"/>
          <p:cNvSpPr txBox="1">
            <a:spLocks/>
          </p:cNvSpPr>
          <p:nvPr/>
        </p:nvSpPr>
        <p:spPr>
          <a:xfrm>
            <a:off x="827584" y="1979079"/>
            <a:ext cx="7560840"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Función General: Fabricar Estación de Manipulación y Almacenamiento</a:t>
            </a:r>
            <a:endParaRPr lang="es-EC" sz="2000" dirty="0"/>
          </a:p>
        </p:txBody>
      </p:sp>
    </p:spTree>
    <p:extLst>
      <p:ext uri="{BB962C8B-B14F-4D97-AF65-F5344CB8AC3E}">
        <p14:creationId xmlns:p14="http://schemas.microsoft.com/office/powerpoint/2010/main" val="39087027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Identificación, Selección de Parámetros: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Text Placeholder 4"/>
          <p:cNvSpPr txBox="1">
            <a:spLocks/>
          </p:cNvSpPr>
          <p:nvPr/>
        </p:nvSpPr>
        <p:spPr>
          <a:xfrm>
            <a:off x="827583" y="1814271"/>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MATRIZ MORFOLÓGICA:</a:t>
            </a:r>
            <a:endParaRPr lang="es-EC" sz="2000" dirty="0"/>
          </a:p>
        </p:txBody>
      </p:sp>
      <p:sp>
        <p:nvSpPr>
          <p:cNvPr id="5" name="Rectangle 2"/>
          <p:cNvSpPr>
            <a:spLocks noChangeArrowheads="1"/>
          </p:cNvSpPr>
          <p:nvPr/>
        </p:nvSpPr>
        <p:spPr bwMode="auto">
          <a:xfrm>
            <a:off x="827583" y="3068959"/>
            <a:ext cx="9814223" cy="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4" name="Tabla 3"/>
          <p:cNvGraphicFramePr>
            <a:graphicFrameLocks noGrp="1"/>
          </p:cNvGraphicFramePr>
          <p:nvPr>
            <p:extLst>
              <p:ext uri="{D42A27DB-BD31-4B8C-83A1-F6EECF244321}">
                <p14:modId xmlns:p14="http://schemas.microsoft.com/office/powerpoint/2010/main" val="156564172"/>
              </p:ext>
            </p:extLst>
          </p:nvPr>
        </p:nvGraphicFramePr>
        <p:xfrm>
          <a:off x="1763688" y="2491247"/>
          <a:ext cx="6007715" cy="3755132"/>
        </p:xfrm>
        <a:graphic>
          <a:graphicData uri="http://schemas.openxmlformats.org/drawingml/2006/table">
            <a:tbl>
              <a:tblPr firstRow="1" firstCol="1" bandRow="1">
                <a:tableStyleId>{69012ECD-51FC-41F1-AA8D-1B2483CD663E}</a:tableStyleId>
              </a:tblPr>
              <a:tblGrid>
                <a:gridCol w="1521135"/>
                <a:gridCol w="1488942"/>
                <a:gridCol w="1507233"/>
                <a:gridCol w="1490405"/>
              </a:tblGrid>
              <a:tr h="220890">
                <a:tc gridSpan="4">
                  <a:txBody>
                    <a:bodyPr/>
                    <a:lstStyle/>
                    <a:p>
                      <a:pPr algn="ctr">
                        <a:spcAft>
                          <a:spcPts val="0"/>
                        </a:spcAft>
                      </a:pPr>
                      <a:r>
                        <a:rPr lang="es-EC" sz="1200" dirty="0">
                          <a:effectLst/>
                        </a:rPr>
                        <a:t>Función_3: Fabricar MÓDULO DE MANIPULACIÓN</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220890">
                <a:tc>
                  <a:txBody>
                    <a:bodyPr/>
                    <a:lstStyle/>
                    <a:p>
                      <a:pPr algn="ctr">
                        <a:spcAft>
                          <a:spcPts val="0"/>
                        </a:spcAft>
                      </a:pPr>
                      <a:r>
                        <a:rPr lang="es-EC" sz="1200">
                          <a:effectLst/>
                        </a:rPr>
                        <a:t>Sub Función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A3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B3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C3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662670">
                <a:tc>
                  <a:txBody>
                    <a:bodyPr/>
                    <a:lstStyle/>
                    <a:p>
                      <a:pPr>
                        <a:spcAft>
                          <a:spcPts val="0"/>
                        </a:spcAft>
                      </a:pPr>
                      <a:r>
                        <a:rPr lang="es-EC" sz="1200">
                          <a:effectLst/>
                        </a:rPr>
                        <a:t>SF13: Seleccionar Efector Final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Gripper Neumático (Paralelo)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Gripper Neumático (Angular)</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Ventosa de Vacío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104451">
                <a:tc>
                  <a:txBody>
                    <a:bodyPr/>
                    <a:lstStyle/>
                    <a:p>
                      <a:pPr>
                        <a:spcAft>
                          <a:spcPts val="0"/>
                        </a:spcAft>
                      </a:pPr>
                      <a:r>
                        <a:rPr lang="es-EC" sz="1200">
                          <a:effectLst/>
                        </a:rPr>
                        <a:t>SF23: Seleccionar Actuador Movimiento Vertical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Eje Lineal Neumático (Sencillo)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Eje Lineal Neumático (Vástagos Paralelos - Antigiro)</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Eje Lineal Eléctrico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883560">
                <a:tc>
                  <a:txBody>
                    <a:bodyPr/>
                    <a:lstStyle/>
                    <a:p>
                      <a:pPr>
                        <a:spcAft>
                          <a:spcPts val="0"/>
                        </a:spcAft>
                      </a:pPr>
                      <a:r>
                        <a:rPr lang="es-EC" sz="1200">
                          <a:effectLst/>
                        </a:rPr>
                        <a:t>SF33: Seleccionar Actuador Movimiento Horizontal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Cilindro Neumático (Sencillo)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Cilindro Neumático (Vástagos Paralelos - Antigiro)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dirty="0">
                          <a:effectLst/>
                        </a:rPr>
                        <a:t>----</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441781">
                <a:tc>
                  <a:txBody>
                    <a:bodyPr/>
                    <a:lstStyle/>
                    <a:p>
                      <a:pPr>
                        <a:spcAft>
                          <a:spcPts val="0"/>
                        </a:spcAft>
                      </a:pPr>
                      <a:r>
                        <a:rPr lang="es-EC" sz="1200">
                          <a:effectLst/>
                        </a:rPr>
                        <a:t>SF43: Seleccionar Actuador de Giro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Motor a Pasos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Motor DC</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Actuador Neumático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220890">
                <a:tc gridSpan="4">
                  <a:txBody>
                    <a:bodyPr/>
                    <a:lstStyle/>
                    <a:p>
                      <a:pPr algn="ctr">
                        <a:spcAft>
                          <a:spcPts val="0"/>
                        </a:spcAft>
                      </a:pP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cxnSp>
        <p:nvCxnSpPr>
          <p:cNvPr id="9" name="Conector recto de flecha 8"/>
          <p:cNvCxnSpPr/>
          <p:nvPr/>
        </p:nvCxnSpPr>
        <p:spPr>
          <a:xfrm>
            <a:off x="7542452" y="3505775"/>
            <a:ext cx="0" cy="26850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Conector recto de flecha 13"/>
          <p:cNvCxnSpPr/>
          <p:nvPr/>
        </p:nvCxnSpPr>
        <p:spPr>
          <a:xfrm>
            <a:off x="4689385" y="4581128"/>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4690641" y="5469512"/>
            <a:ext cx="0" cy="219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a:off x="4489323" y="5879644"/>
            <a:ext cx="200025"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6253100" y="4581128"/>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Conector recto de flecha 17"/>
          <p:cNvCxnSpPr/>
          <p:nvPr/>
        </p:nvCxnSpPr>
        <p:spPr>
          <a:xfrm>
            <a:off x="6228184" y="5469511"/>
            <a:ext cx="0" cy="21907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9" name="Conector recto de flecha 18"/>
          <p:cNvCxnSpPr/>
          <p:nvPr/>
        </p:nvCxnSpPr>
        <p:spPr>
          <a:xfrm flipH="1">
            <a:off x="5902622" y="5879644"/>
            <a:ext cx="200025" cy="2857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0" name="Conector recto de flecha 19"/>
          <p:cNvCxnSpPr/>
          <p:nvPr/>
        </p:nvCxnSpPr>
        <p:spPr>
          <a:xfrm flipH="1">
            <a:off x="7342427" y="5879644"/>
            <a:ext cx="200025" cy="28575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1" name="Conector recto de flecha 20"/>
          <p:cNvCxnSpPr/>
          <p:nvPr/>
        </p:nvCxnSpPr>
        <p:spPr>
          <a:xfrm>
            <a:off x="4694535" y="3505775"/>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6228184" y="3526632"/>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3" name="Cuadro de texto 158"/>
          <p:cNvSpPr txBox="1"/>
          <p:nvPr/>
        </p:nvSpPr>
        <p:spPr>
          <a:xfrm>
            <a:off x="6685503" y="6423300"/>
            <a:ext cx="555303" cy="4091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100" b="1" dirty="0">
                <a:effectLst/>
                <a:ea typeface="Times New Roman" panose="02020603050405020304" pitchFamily="18" charset="0"/>
                <a:cs typeface="Times New Roman" panose="02020603050405020304" pitchFamily="18" charset="0"/>
              </a:rPr>
              <a:t>O33</a:t>
            </a:r>
            <a:endParaRPr lang="es-EC" sz="2000" dirty="0">
              <a:effectLst/>
              <a:ea typeface="Times New Roman" panose="02020603050405020304" pitchFamily="18" charset="0"/>
              <a:cs typeface="Times New Roman" panose="02020603050405020304" pitchFamily="18" charset="0"/>
            </a:endParaRPr>
          </a:p>
        </p:txBody>
      </p:sp>
      <p:sp>
        <p:nvSpPr>
          <p:cNvPr id="24" name="Cuadro de texto 157"/>
          <p:cNvSpPr txBox="1"/>
          <p:nvPr/>
        </p:nvSpPr>
        <p:spPr>
          <a:xfrm>
            <a:off x="5549627" y="6377088"/>
            <a:ext cx="453008" cy="2507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effectLst/>
                <a:ea typeface="Times New Roman" panose="02020603050405020304" pitchFamily="18" charset="0"/>
                <a:cs typeface="Times New Roman" panose="02020603050405020304" pitchFamily="18" charset="0"/>
              </a:rPr>
              <a:t>O23</a:t>
            </a:r>
            <a:endParaRPr lang="es-EC" sz="1600" dirty="0">
              <a:effectLst/>
              <a:ea typeface="Times New Roman" panose="02020603050405020304" pitchFamily="18" charset="0"/>
              <a:cs typeface="Times New Roman" panose="02020603050405020304" pitchFamily="18" charset="0"/>
            </a:endParaRPr>
          </a:p>
        </p:txBody>
      </p:sp>
      <p:sp>
        <p:nvSpPr>
          <p:cNvPr id="25" name="Cuadro de texto 156"/>
          <p:cNvSpPr txBox="1"/>
          <p:nvPr/>
        </p:nvSpPr>
        <p:spPr>
          <a:xfrm>
            <a:off x="4156069" y="6339343"/>
            <a:ext cx="462902" cy="3286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smtClean="0">
                <a:effectLst/>
                <a:ea typeface="Times New Roman" panose="02020603050405020304" pitchFamily="18" charset="0"/>
                <a:cs typeface="Times New Roman" panose="02020603050405020304" pitchFamily="18" charset="0"/>
              </a:rPr>
              <a:t>O13</a:t>
            </a:r>
            <a:endParaRPr lang="es-EC" sz="1600" dirty="0">
              <a:effectLst/>
              <a:ea typeface="Times New Roman" panose="02020603050405020304" pitchFamily="18" charset="0"/>
              <a:cs typeface="Times New Roman" panose="02020603050405020304" pitchFamily="18" charset="0"/>
            </a:endParaRPr>
          </a:p>
        </p:txBody>
      </p:sp>
      <p:sp>
        <p:nvSpPr>
          <p:cNvPr id="26" name="Rectángulo 25"/>
          <p:cNvSpPr/>
          <p:nvPr/>
        </p:nvSpPr>
        <p:spPr>
          <a:xfrm>
            <a:off x="5549627" y="6377088"/>
            <a:ext cx="390525" cy="2507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28"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100140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OBJETIVOS:</a:t>
            </a:r>
            <a:endParaRPr lang="es-EC" sz="2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827584" y="3780549"/>
            <a:ext cx="7708927" cy="1368152"/>
          </a:xfrm>
        </p:spPr>
        <p:txBody>
          <a:bodyPr>
            <a:noAutofit/>
          </a:bodyPr>
          <a:lstStyle/>
          <a:p>
            <a:pPr algn="just"/>
            <a:r>
              <a:rPr lang="es-EC" sz="2000" dirty="0">
                <a:solidFill>
                  <a:schemeClr val="tx1"/>
                </a:solidFill>
              </a:rPr>
              <a:t>Diseñar, construir e implementar un sistema automático didáctico de tres grados de libertad para </a:t>
            </a:r>
            <a:r>
              <a:rPr lang="es-EC" sz="2000" b="1" dirty="0">
                <a:solidFill>
                  <a:schemeClr val="tx1"/>
                </a:solidFill>
              </a:rPr>
              <a:t>tomar, seleccionar y colocar piezas cilíndricas de distintos colores </a:t>
            </a:r>
            <a:r>
              <a:rPr lang="es-EC" sz="2000" dirty="0">
                <a:solidFill>
                  <a:schemeClr val="tx1"/>
                </a:solidFill>
              </a:rPr>
              <a:t>en una matriz de almacenamiento </a:t>
            </a:r>
            <a:r>
              <a:rPr lang="es-EC" sz="2000" dirty="0" err="1">
                <a:solidFill>
                  <a:schemeClr val="tx1"/>
                </a:solidFill>
              </a:rPr>
              <a:t>semi</a:t>
            </a:r>
            <a:r>
              <a:rPr lang="es-EC" sz="2000" dirty="0">
                <a:solidFill>
                  <a:schemeClr val="tx1"/>
                </a:solidFill>
              </a:rPr>
              <a:t>-circular </a:t>
            </a:r>
            <a:r>
              <a:rPr lang="es-EC" sz="2000" dirty="0" smtClean="0">
                <a:solidFill>
                  <a:schemeClr val="tx1"/>
                </a:solidFill>
              </a:rPr>
              <a:t>empleando los </a:t>
            </a:r>
            <a:r>
              <a:rPr lang="es-EC" sz="2000" dirty="0">
                <a:solidFill>
                  <a:schemeClr val="tx1"/>
                </a:solidFill>
              </a:rPr>
              <a:t>diferentes sistemas </a:t>
            </a:r>
            <a:r>
              <a:rPr lang="es-EC" sz="2000" dirty="0" smtClean="0">
                <a:solidFill>
                  <a:schemeClr val="tx1"/>
                </a:solidFill>
              </a:rPr>
              <a:t>presentes en la Mecatrónica.</a:t>
            </a:r>
            <a:endParaRPr lang="es-EC" sz="2000" dirty="0">
              <a:solidFill>
                <a:schemeClr val="tx1"/>
              </a:solidFill>
            </a:endParaRPr>
          </a:p>
        </p:txBody>
      </p:sp>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06" b="98113" l="9174" r="89450">
                        <a14:foregroundMark x1="38532" y1="39151" x2="54587" y2="34434"/>
                        <a14:foregroundMark x1="40367" y1="50472" x2="55046" y2="46698"/>
                        <a14:foregroundMark x1="42202" y1="63679" x2="55046" y2="57547"/>
                        <a14:foregroundMark x1="44037" y1="74057" x2="57339" y2="70283"/>
                        <a14:foregroundMark x1="26147" y1="33019" x2="53670" y2="72170"/>
                        <a14:foregroundMark x1="40367" y1="36321" x2="31651" y2="79717"/>
                        <a14:foregroundMark x1="26606" y1="40566" x2="32110" y2="58019"/>
                        <a14:foregroundMark x1="38073" y1="87264" x2="27982" y2="90566"/>
                      </a14:backgroundRemoval>
                    </a14:imgEffect>
                  </a14:imgLayer>
                </a14:imgProps>
              </a:ext>
            </a:extLst>
          </a:blip>
          <a:srcRect/>
          <a:stretch>
            <a:fillRect/>
          </a:stretch>
        </p:blipFill>
        <p:spPr bwMode="auto">
          <a:xfrm>
            <a:off x="7331651" y="655277"/>
            <a:ext cx="1659949" cy="1615565"/>
          </a:xfrm>
          <a:prstGeom prst="rect">
            <a:avLst/>
          </a:prstGeom>
          <a:noFill/>
          <a:ln w="9525">
            <a:noFill/>
            <a:miter lim="800000"/>
            <a:headEnd/>
            <a:tailEnd/>
          </a:ln>
        </p:spPr>
      </p:pic>
      <p:sp>
        <p:nvSpPr>
          <p:cNvPr id="11" name="Text Placeholder 4"/>
          <p:cNvSpPr txBox="1">
            <a:spLocks/>
          </p:cNvSpPr>
          <p:nvPr/>
        </p:nvSpPr>
        <p:spPr>
          <a:xfrm>
            <a:off x="1475656" y="3140968"/>
            <a:ext cx="151216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400" dirty="0" smtClean="0"/>
              <a:t>GENERAL:</a:t>
            </a:r>
            <a:endParaRPr lang="es-EC" sz="2400" dirty="0"/>
          </a:p>
        </p:txBody>
      </p:sp>
      <p:pic>
        <p:nvPicPr>
          <p:cNvPr id="6" name="Imagen 5"/>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627784" y="5422577"/>
            <a:ext cx="1066892" cy="1066892"/>
          </a:xfrm>
          <a:prstGeom prst="rect">
            <a:avLst/>
          </a:prstGeom>
        </p:spPr>
      </p:pic>
      <p:pic>
        <p:nvPicPr>
          <p:cNvPr id="7" name="Imagen 6"/>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5646076" y="5422577"/>
            <a:ext cx="1066892" cy="1066892"/>
          </a:xfrm>
          <a:prstGeom prst="rect">
            <a:avLst/>
          </a:prstGeom>
        </p:spPr>
      </p:pic>
      <p:pic>
        <p:nvPicPr>
          <p:cNvPr id="9" name="Imagen 8"/>
          <p:cNvPicPr>
            <a:picLocks noChangeAspect="1"/>
          </p:cNvPicPr>
          <p:nvPr/>
        </p:nvPicPr>
        <p:blipFill>
          <a:blip r:embed="rId4">
            <a:duotone>
              <a:prstClr val="black"/>
              <a:srgbClr val="92D050">
                <a:tint val="45000"/>
                <a:satMod val="400000"/>
              </a:srgbClr>
            </a:duotone>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136930" y="5422577"/>
            <a:ext cx="1066892" cy="1066892"/>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Matriz de Criterios Ponderados:</a:t>
            </a:r>
            <a:endParaRPr lang="es-EC" sz="2800" dirty="0"/>
          </a:p>
        </p:txBody>
      </p:sp>
      <p:sp>
        <p:nvSpPr>
          <p:cNvPr id="8" name="Text Placeholder 4"/>
          <p:cNvSpPr txBox="1">
            <a:spLocks/>
          </p:cNvSpPr>
          <p:nvPr/>
        </p:nvSpPr>
        <p:spPr>
          <a:xfrm>
            <a:off x="575556" y="1678816"/>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Identificación de Ventajas y Desventajas</a:t>
            </a:r>
            <a:endParaRPr lang="es-EC" sz="20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7" name="Tabla 6"/>
          <p:cNvGraphicFramePr>
            <a:graphicFrameLocks noGrp="1"/>
          </p:cNvGraphicFramePr>
          <p:nvPr>
            <p:extLst>
              <p:ext uri="{D42A27DB-BD31-4B8C-83A1-F6EECF244321}">
                <p14:modId xmlns:p14="http://schemas.microsoft.com/office/powerpoint/2010/main" val="3648544546"/>
              </p:ext>
            </p:extLst>
          </p:nvPr>
        </p:nvGraphicFramePr>
        <p:xfrm>
          <a:off x="1259632" y="2348880"/>
          <a:ext cx="6696744" cy="4104449"/>
        </p:xfrm>
        <a:graphic>
          <a:graphicData uri="http://schemas.openxmlformats.org/drawingml/2006/table">
            <a:tbl>
              <a:tblPr firstRow="1" firstCol="1" bandRow="1">
                <a:tableStyleId>{69012ECD-51FC-41F1-AA8D-1B2483CD663E}</a:tableStyleId>
              </a:tblPr>
              <a:tblGrid>
                <a:gridCol w="701739"/>
                <a:gridCol w="2329434"/>
                <a:gridCol w="561697"/>
                <a:gridCol w="619856"/>
                <a:gridCol w="619856"/>
                <a:gridCol w="619856"/>
                <a:gridCol w="622153"/>
                <a:gridCol w="622153"/>
              </a:tblGrid>
              <a:tr h="266235">
                <a:tc gridSpan="8">
                  <a:txBody>
                    <a:bodyPr/>
                    <a:lstStyle/>
                    <a:p>
                      <a:pPr algn="ctr">
                        <a:spcAft>
                          <a:spcPts val="0"/>
                        </a:spcAft>
                      </a:pPr>
                      <a:r>
                        <a:rPr lang="es-EC" sz="1200" dirty="0">
                          <a:effectLst/>
                        </a:rPr>
                        <a:t>Función_3: Fabricar MÓDULO DE MANIPULACIÓN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1862">
                <a:tc rowSpan="2">
                  <a:txBody>
                    <a:bodyPr/>
                    <a:lstStyle/>
                    <a:p>
                      <a:pPr algn="ctr">
                        <a:spcAft>
                          <a:spcPts val="0"/>
                        </a:spcAft>
                      </a:pPr>
                      <a:r>
                        <a:rPr lang="es-EC" sz="1000">
                          <a:effectLst/>
                        </a:rPr>
                        <a:t>Valor del Criterio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spcAft>
                          <a:spcPts val="0"/>
                        </a:spcAft>
                      </a:pPr>
                      <a:endParaRPr lang="es-EC" sz="1100">
                        <a:effectLst/>
                      </a:endParaRPr>
                    </a:p>
                    <a:p>
                      <a:pPr>
                        <a:spcAft>
                          <a:spcPts val="0"/>
                        </a:spcAft>
                      </a:pPr>
                      <a:r>
                        <a:rPr lang="de-DE" sz="1000">
                          <a:effectLst/>
                        </a:rPr>
                        <a:t>Opción</a:t>
                      </a:r>
                      <a:endParaRPr lang="es-EC" sz="1200">
                        <a:effectLst/>
                      </a:endParaRPr>
                    </a:p>
                    <a:p>
                      <a:pPr>
                        <a:spcAft>
                          <a:spcPts val="0"/>
                        </a:spcAft>
                      </a:pPr>
                      <a:r>
                        <a:rPr lang="de-DE" sz="1000">
                          <a:effectLst/>
                        </a:rPr>
                        <a:t>Criterio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algn="ctr">
                        <a:spcAft>
                          <a:spcPts val="0"/>
                        </a:spcAft>
                      </a:pPr>
                      <a:r>
                        <a:rPr lang="es-EC" sz="1000">
                          <a:effectLst/>
                        </a:rPr>
                        <a:t>O13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1000">
                          <a:effectLst/>
                        </a:rPr>
                        <a:t>O23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1000">
                          <a:effectLst/>
                        </a:rPr>
                        <a:t>O33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r>
              <a:tr h="465911">
                <a:tc vMerge="1">
                  <a:txBody>
                    <a:bodyPr/>
                    <a:lstStyle/>
                    <a:p>
                      <a:endParaRPr lang="es-EC"/>
                    </a:p>
                  </a:txBody>
                  <a:tcPr/>
                </a:tc>
                <a:tc vMerge="1">
                  <a:txBody>
                    <a:bodyPr/>
                    <a:lstStyle/>
                    <a:p>
                      <a:endParaRPr lang="es-EC"/>
                    </a:p>
                  </a:txBody>
                  <a:tcPr/>
                </a:tc>
                <a:tc>
                  <a:txBody>
                    <a:bodyPr/>
                    <a:lstStyle/>
                    <a:p>
                      <a:pPr algn="ctr">
                        <a:spcAft>
                          <a:spcPts val="0"/>
                        </a:spcAft>
                      </a:pPr>
                      <a:r>
                        <a:rPr lang="es-EC" sz="10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0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0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s-EC" sz="1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21862">
                <a:tc>
                  <a:txBody>
                    <a:bodyPr/>
                    <a:lstStyle/>
                    <a:p>
                      <a:pPr algn="ctr">
                        <a:spcAft>
                          <a:spcPts val="0"/>
                        </a:spcAft>
                      </a:pPr>
                      <a:r>
                        <a:rPr lang="es-EC" sz="1000">
                          <a:effectLst/>
                        </a:rPr>
                        <a:t>4,5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Montaje</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0,36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dirty="0">
                          <a:effectLst/>
                        </a:rPr>
                        <a:t>0,36</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0,225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7,2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Manufacturabilidad</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0,504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0,504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0,504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6,1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Seguridad</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0,488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0,488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0,488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5,5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Mantenimiento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0,495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0,495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0,385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9,1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Costos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0,637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0,364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0,182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6,2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Vibraciones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0,496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0,496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0,558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2,1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Tamaño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0,189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0,189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0,189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1,3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Peso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0,078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0,078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0,091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7,5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Durabilidad</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0,675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8,2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Funcionalidad</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0,738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0,656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0,656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7,5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Piezas Estándar</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7</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0,525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21862">
                <a:tc>
                  <a:txBody>
                    <a:bodyPr/>
                    <a:lstStyle/>
                    <a:p>
                      <a:pPr algn="ctr">
                        <a:spcAft>
                          <a:spcPts val="0"/>
                        </a:spcAft>
                      </a:pPr>
                      <a:r>
                        <a:rPr lang="es-EC" sz="1000">
                          <a:effectLst/>
                        </a:rPr>
                        <a:t>7,5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spcAft>
                          <a:spcPts val="0"/>
                        </a:spcAft>
                      </a:pPr>
                      <a:r>
                        <a:rPr lang="es-EC" sz="1000">
                          <a:effectLst/>
                        </a:rPr>
                        <a:t>Acceso a Repuestos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spcAft>
                          <a:spcPts val="0"/>
                        </a:spcAft>
                      </a:pPr>
                      <a:r>
                        <a:rPr lang="es-EC" sz="1000">
                          <a:effectLst/>
                        </a:rPr>
                        <a:t>0,6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r>
              <a:tr h="266235">
                <a:tc gridSpan="2">
                  <a:txBody>
                    <a:bodyPr/>
                    <a:lstStyle/>
                    <a:p>
                      <a:pPr algn="ctr">
                        <a:spcAft>
                          <a:spcPts val="0"/>
                        </a:spcAft>
                      </a:pPr>
                      <a:r>
                        <a:rPr lang="es-EC" sz="1000">
                          <a:effectLst/>
                        </a:rPr>
                        <a:t>Calificación 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gridSpan="2">
                  <a:txBody>
                    <a:bodyPr/>
                    <a:lstStyle/>
                    <a:p>
                      <a:pPr algn="ctr">
                        <a:spcAft>
                          <a:spcPts val="0"/>
                        </a:spcAft>
                      </a:pPr>
                      <a:r>
                        <a:rPr lang="es-EC" sz="1200">
                          <a:effectLst/>
                        </a:rPr>
                        <a:t>5,64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s-EC"/>
                    </a:p>
                  </a:txBody>
                  <a:tcPr/>
                </a:tc>
                <a:tc gridSpan="2">
                  <a:txBody>
                    <a:bodyPr/>
                    <a:lstStyle/>
                    <a:p>
                      <a:pPr algn="ctr">
                        <a:spcAft>
                          <a:spcPts val="0"/>
                        </a:spcAft>
                      </a:pPr>
                      <a:r>
                        <a:rPr lang="es-EC" sz="1200" dirty="0">
                          <a:solidFill>
                            <a:srgbClr val="FF0000"/>
                          </a:solidFill>
                          <a:effectLst/>
                        </a:rPr>
                        <a:t>5,43</a:t>
                      </a:r>
                      <a:endParaRPr lang="es-EC"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s-EC"/>
                    </a:p>
                  </a:txBody>
                  <a:tcPr/>
                </a:tc>
                <a:tc gridSpan="2">
                  <a:txBody>
                    <a:bodyPr/>
                    <a:lstStyle/>
                    <a:p>
                      <a:pPr algn="ctr">
                        <a:spcAft>
                          <a:spcPts val="0"/>
                        </a:spcAft>
                      </a:pPr>
                      <a:r>
                        <a:rPr lang="es-EC" sz="1200">
                          <a:effectLst/>
                        </a:rPr>
                        <a:t>4,93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s-EC"/>
                    </a:p>
                  </a:txBody>
                  <a:tcPr/>
                </a:tc>
              </a:tr>
              <a:tr h="221862">
                <a:tc gridSpan="8">
                  <a:txBody>
                    <a:bodyPr/>
                    <a:lstStyle/>
                    <a:p>
                      <a:pPr algn="ctr">
                        <a:spcAft>
                          <a:spcPts val="0"/>
                        </a:spcAft>
                      </a:pPr>
                      <a:r>
                        <a:rPr lang="es-EC" sz="1000" dirty="0">
                          <a:effectLst/>
                        </a:rPr>
                        <a:t>C: Calificación                                                            A: Alternativa = (valor del Criterio*C)/100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29" name="9 Pentágono">
            <a:hlinkClick r:id="rId2" action="ppaction://hlinkfile"/>
          </p:cNvPr>
          <p:cNvSpPr/>
          <p:nvPr/>
        </p:nvSpPr>
        <p:spPr>
          <a:xfrm>
            <a:off x="5148064" y="1803435"/>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73610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14"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ALIMENTACIÓN NEUMÁTICA:</a:t>
            </a:r>
            <a:endParaRPr lang="es-EC" sz="2800" dirty="0">
              <a:effectLst>
                <a:outerShdw blurRad="38100" dist="38100" dir="2700000" algn="tl">
                  <a:srgbClr val="000000">
                    <a:alpha val="43137"/>
                  </a:srgbClr>
                </a:outerShdw>
              </a:effectLst>
            </a:endParaRPr>
          </a:p>
        </p:txBody>
      </p:sp>
      <p:sp>
        <p:nvSpPr>
          <p:cNvPr id="4" name="Text Placeholder 4"/>
          <p:cNvSpPr txBox="1">
            <a:spLocks/>
          </p:cNvSpPr>
          <p:nvPr/>
        </p:nvSpPr>
        <p:spPr>
          <a:xfrm>
            <a:off x="1475656" y="2882922"/>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Consideraciones:</a:t>
            </a:r>
            <a:endParaRPr lang="es-EC" sz="2000" dirty="0"/>
          </a:p>
        </p:txBody>
      </p:sp>
      <p:sp>
        <p:nvSpPr>
          <p:cNvPr id="5" name="Text Placeholder 4"/>
          <p:cNvSpPr txBox="1">
            <a:spLocks/>
          </p:cNvSpPr>
          <p:nvPr/>
        </p:nvSpPr>
        <p:spPr>
          <a:xfrm>
            <a:off x="1979712" y="3356992"/>
            <a:ext cx="6412783" cy="381642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000" dirty="0"/>
              <a:t>Tras realizar varias pruebas de funcionamiento se puedo establecer que la presión óptima de trabajo para todos los elementos neumáticos de la Estación de Manipulación y Almacenamiento corresponde </a:t>
            </a:r>
            <a:r>
              <a:rPr lang="es-EC" sz="2000" b="1" i="1" dirty="0"/>
              <a:t>4 bar </a:t>
            </a:r>
            <a:r>
              <a:rPr lang="es-EC" sz="2000" b="1" i="1" dirty="0" smtClean="0"/>
              <a:t>(58 psi). </a:t>
            </a:r>
          </a:p>
          <a:p>
            <a:pPr algn="just"/>
            <a:endParaRPr lang="es-EC" sz="2000" b="1" i="1" dirty="0" smtClean="0"/>
          </a:p>
          <a:p>
            <a:pPr algn="just"/>
            <a:r>
              <a:rPr lang="es-EC" sz="2000" dirty="0" smtClean="0"/>
              <a:t>El </a:t>
            </a:r>
            <a:r>
              <a:rPr lang="es-EC" sz="2000" dirty="0"/>
              <a:t>compresor debe </a:t>
            </a:r>
            <a:r>
              <a:rPr lang="es-EC" sz="2000" b="1" dirty="0"/>
              <a:t>entregar entre un 30% o 50% más de la presión de trabajo establecida</a:t>
            </a:r>
            <a:r>
              <a:rPr lang="es-EC" sz="2000" dirty="0"/>
              <a:t>, lo que correspondería a una presión de </a:t>
            </a:r>
            <a:r>
              <a:rPr lang="es-EC" sz="2000" b="1" i="1" dirty="0"/>
              <a:t>6 bar (600 </a:t>
            </a:r>
            <a:r>
              <a:rPr lang="es-EC" sz="2000" b="1" i="1" dirty="0" err="1"/>
              <a:t>KPa</a:t>
            </a:r>
            <a:r>
              <a:rPr lang="es-EC" sz="2000" b="1" i="1" dirty="0" smtClean="0"/>
              <a:t>)</a:t>
            </a:r>
            <a:r>
              <a:rPr lang="es-EC" sz="2000" dirty="0"/>
              <a:t>.</a:t>
            </a:r>
          </a:p>
          <a:p>
            <a:endParaRPr lang="es-EC" sz="2000" dirty="0"/>
          </a:p>
        </p:txBody>
      </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769" b="90000" l="4359" r="90000">
                        <a14:foregroundMark x1="39487" y1="51923" x2="59231" y2="50897"/>
                        <a14:foregroundMark x1="57308" y1="41538" x2="62949" y2="43846"/>
                        <a14:foregroundMark x1="61282" y1="52564" x2="60256" y2="48333"/>
                        <a14:foregroundMark x1="37821" y1="50641" x2="37564" y2="54231"/>
                        <a14:backgroundMark x1="35385" y1="4231" x2="36282" y2="4359"/>
                        <a14:backgroundMark x1="63333" y1="36538" x2="62949" y2="33462"/>
                        <a14:backgroundMark x1="57821" y1="36923" x2="59103" y2="35513"/>
                        <a14:backgroundMark x1="57949" y1="30641" x2="56667" y2="34487"/>
                      </a14:backgroundRemoval>
                    </a14:imgEffect>
                  </a14:imgLayer>
                </a14:imgProps>
              </a:ext>
            </a:extLst>
          </a:blip>
          <a:stretch>
            <a:fillRect/>
          </a:stretch>
        </p:blipFill>
        <p:spPr>
          <a:xfrm>
            <a:off x="6494672" y="233594"/>
            <a:ext cx="2649328" cy="2649328"/>
          </a:xfrm>
          <a:prstGeom prst="rect">
            <a:avLst/>
          </a:prstGeom>
        </p:spPr>
      </p:pic>
      <p:sp>
        <p:nvSpPr>
          <p:cNvPr id="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4"/>
          <a:stretch>
            <a:fillRect/>
          </a:stretch>
        </p:blipFill>
        <p:spPr>
          <a:xfrm>
            <a:off x="725331" y="3356992"/>
            <a:ext cx="1048948" cy="2896209"/>
          </a:xfrm>
          <a:prstGeom prst="rect">
            <a:avLst/>
          </a:prstGeom>
        </p:spPr>
      </p:pic>
    </p:spTree>
    <p:extLst>
      <p:ext uri="{BB962C8B-B14F-4D97-AF65-F5344CB8AC3E}">
        <p14:creationId xmlns:p14="http://schemas.microsoft.com/office/powerpoint/2010/main" val="5757259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Diseño del Sistemas de Alimentación Neumática:</a:t>
            </a:r>
            <a:endParaRPr lang="es-EC" sz="2800" dirty="0"/>
          </a:p>
        </p:txBody>
      </p:sp>
      <p:sp>
        <p:nvSpPr>
          <p:cNvPr id="8" name="Text Placeholder 4"/>
          <p:cNvSpPr txBox="1">
            <a:spLocks/>
          </p:cNvSpPr>
          <p:nvPr/>
        </p:nvSpPr>
        <p:spPr>
          <a:xfrm>
            <a:off x="971600" y="1772816"/>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Diagrama de Fase:</a:t>
            </a:r>
            <a:endParaRPr lang="es-EC" sz="20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564904"/>
            <a:ext cx="5692093" cy="3456384"/>
          </a:xfrm>
          <a:prstGeom prst="rect">
            <a:avLst/>
          </a:prstGeom>
          <a:noFill/>
          <a:ln>
            <a:noFill/>
          </a:ln>
        </p:spPr>
      </p:pic>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382492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Diseño del Sistemas de Alimentación Neumática:</a:t>
            </a:r>
            <a:endParaRPr lang="es-EC" sz="2800" dirty="0"/>
          </a:p>
        </p:txBody>
      </p:sp>
      <p:sp>
        <p:nvSpPr>
          <p:cNvPr id="8" name="Text Placeholder 4"/>
          <p:cNvSpPr txBox="1">
            <a:spLocks/>
          </p:cNvSpPr>
          <p:nvPr/>
        </p:nvSpPr>
        <p:spPr>
          <a:xfrm>
            <a:off x="971600" y="1772816"/>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Cálculo del Caudal Requerido:</a:t>
            </a:r>
            <a:endParaRPr lang="es-EC" sz="20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3" name="Tabla 2"/>
          <p:cNvGraphicFramePr>
            <a:graphicFrameLocks noGrp="1"/>
          </p:cNvGraphicFramePr>
          <p:nvPr>
            <p:extLst>
              <p:ext uri="{D42A27DB-BD31-4B8C-83A1-F6EECF244321}">
                <p14:modId xmlns:p14="http://schemas.microsoft.com/office/powerpoint/2010/main" val="1529128008"/>
              </p:ext>
            </p:extLst>
          </p:nvPr>
        </p:nvGraphicFramePr>
        <p:xfrm>
          <a:off x="683568" y="2708920"/>
          <a:ext cx="7703642" cy="1554480"/>
        </p:xfrm>
        <a:graphic>
          <a:graphicData uri="http://schemas.openxmlformats.org/drawingml/2006/table">
            <a:tbl>
              <a:tblPr firstRow="1" firstCol="1" bandRow="1">
                <a:tableStyleId>{3B4B98B0-60AC-42C2-AFA5-B58CD77FA1E5}</a:tableStyleId>
              </a:tblPr>
              <a:tblGrid>
                <a:gridCol w="3355706"/>
                <a:gridCol w="1827303"/>
                <a:gridCol w="904408"/>
                <a:gridCol w="808884"/>
                <a:gridCol w="807341"/>
              </a:tblGrid>
              <a:tr h="0">
                <a:tc>
                  <a:txBody>
                    <a:bodyPr/>
                    <a:lstStyle/>
                    <a:p>
                      <a:pPr algn="ctr">
                        <a:spcAft>
                          <a:spcPts val="0"/>
                        </a:spcAft>
                      </a:pPr>
                      <a:r>
                        <a:rPr lang="es-EC" sz="1400" dirty="0">
                          <a:effectLst/>
                        </a:rPr>
                        <a:t>Elemento</a:t>
                      </a:r>
                      <a:endParaRPr lang="es-EC" sz="20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Área Transversal (Unitaria)   mm2</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Velocidad mm/s</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 Émbolos</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Caudal mm3/s</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l">
                        <a:spcAft>
                          <a:spcPts val="0"/>
                        </a:spcAft>
                      </a:pPr>
                      <a:r>
                        <a:rPr lang="en-US" sz="1400" b="0" i="1" dirty="0">
                          <a:effectLst/>
                        </a:rPr>
                        <a:t>(C) Gripper Angular HFY 20 mm</a:t>
                      </a:r>
                      <a:endParaRPr lang="es-EC" sz="2000" b="0"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490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800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1</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392000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pPr algn="l">
                        <a:spcAft>
                          <a:spcPts val="0"/>
                        </a:spcAft>
                      </a:pPr>
                      <a:r>
                        <a:rPr lang="es-EC" sz="1400" b="0" i="1" dirty="0">
                          <a:effectLst/>
                        </a:rPr>
                        <a:t>(B) Cilindro Twin </a:t>
                      </a:r>
                      <a:r>
                        <a:rPr lang="es-EC" sz="1400" b="0" i="1" dirty="0" err="1">
                          <a:effectLst/>
                        </a:rPr>
                        <a:t>Mov</a:t>
                      </a:r>
                      <a:r>
                        <a:rPr lang="es-EC" sz="1400" b="0" i="1" dirty="0">
                          <a:effectLst/>
                        </a:rPr>
                        <a:t>. Horizontal TC 16 mm</a:t>
                      </a:r>
                      <a:endParaRPr lang="es-EC" sz="2000" b="0"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402,1</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500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2</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402100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0025">
                <a:tc>
                  <a:txBody>
                    <a:bodyPr/>
                    <a:lstStyle/>
                    <a:p>
                      <a:pPr algn="l">
                        <a:spcAft>
                          <a:spcPts val="0"/>
                        </a:spcAft>
                      </a:pPr>
                      <a:r>
                        <a:rPr lang="es-EC" sz="1400" b="0" i="1">
                          <a:effectLst/>
                        </a:rPr>
                        <a:t>(A) Eje Lineal Mov. Vertical STW 16 mm</a:t>
                      </a:r>
                      <a:endParaRPr lang="es-EC" sz="2000" b="0" i="1">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245</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500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2</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245000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0025">
                <a:tc>
                  <a:txBody>
                    <a:bodyPr/>
                    <a:lstStyle/>
                    <a:p>
                      <a:pPr algn="l">
                        <a:spcAft>
                          <a:spcPts val="0"/>
                        </a:spcAft>
                      </a:pPr>
                      <a:r>
                        <a:rPr lang="es-EC" sz="1400" b="0" i="1" dirty="0">
                          <a:effectLst/>
                        </a:rPr>
                        <a:t>(D) Cilindro Sencillo Doble Efecto 16mm</a:t>
                      </a:r>
                      <a:endParaRPr lang="es-EC" sz="2000" b="0" i="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201,0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800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1</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161360</a:t>
                      </a:r>
                      <a:endParaRPr lang="es-EC" sz="20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00025">
                <a:tc>
                  <a:txBody>
                    <a:bodyPr/>
                    <a:lstStyle/>
                    <a:p>
                      <a:pPr algn="l"/>
                      <a:endParaRPr lang="es-EC" sz="18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endParaRPr lang="es-EC" sz="18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l"/>
                      <a:endParaRPr lang="es-EC" sz="1800" dirty="0">
                        <a:solidFill>
                          <a:srgbClr val="2F5496"/>
                        </a:solidFill>
                        <a:effectLst/>
                        <a:latin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es-EC" sz="1400" b="1" dirty="0">
                          <a:effectLst/>
                        </a:rPr>
                        <a:t>Total</a:t>
                      </a:r>
                      <a:endParaRPr lang="es-EC"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b="1" dirty="0">
                          <a:effectLst/>
                        </a:rPr>
                        <a:t>1200460</a:t>
                      </a:r>
                      <a:endParaRPr lang="es-EC" sz="2000" b="1"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4" name="Cuadro de texto 29703"/>
          <p:cNvSpPr txBox="1"/>
          <p:nvPr/>
        </p:nvSpPr>
        <p:spPr>
          <a:xfrm>
            <a:off x="899592" y="4797152"/>
            <a:ext cx="7344816" cy="57606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tabLst>
                <a:tab pos="449580" algn="l"/>
                <a:tab pos="899160" algn="l"/>
                <a:tab pos="1348740" algn="l"/>
                <a:tab pos="3581400" algn="l"/>
              </a:tabLst>
            </a:pPr>
            <a:r>
              <a:rPr lang="es-EC" sz="1600" dirty="0">
                <a:effectLst/>
                <a:ea typeface="Times New Roman" panose="02020603050405020304" pitchFamily="18" charset="0"/>
                <a:cs typeface="Times New Roman" panose="02020603050405020304" pitchFamily="18" charset="0"/>
              </a:rPr>
              <a:t>El caudal requerido para el funcionamiento de la estación en el momento crítico de mayor demanda corresponde a </a:t>
            </a:r>
            <a:r>
              <a:rPr lang="es-EC" sz="1600" b="1" i="1" dirty="0">
                <a:effectLst/>
                <a:ea typeface="Times New Roman" panose="02020603050405020304" pitchFamily="18" charset="0"/>
                <a:cs typeface="Times New Roman" panose="02020603050405020304" pitchFamily="18" charset="0"/>
              </a:rPr>
              <a:t>72 L/min.</a:t>
            </a:r>
            <a:endParaRPr lang="es-EC" sz="1600" dirty="0">
              <a:effectLst/>
              <a:ea typeface="Times New Roman" panose="02020603050405020304" pitchFamily="18" charset="0"/>
              <a:cs typeface="Times New Roman" panose="02020603050405020304" pitchFamily="18" charset="0"/>
            </a:endParaRPr>
          </a:p>
          <a:p>
            <a:pPr>
              <a:spcAft>
                <a:spcPts val="0"/>
              </a:spcAft>
            </a:pPr>
            <a:r>
              <a:rPr lang="es-EC" sz="1200" dirty="0">
                <a:effectLst/>
                <a:ea typeface="Times New Roman" panose="02020603050405020304" pitchFamily="18" charset="0"/>
                <a:cs typeface="Times New Roman" panose="02020603050405020304" pitchFamily="18" charset="0"/>
              </a:rPr>
              <a:t> </a:t>
            </a:r>
          </a:p>
        </p:txBody>
      </p:sp>
      <p:sp>
        <p:nvSpPr>
          <p:cNvPr id="1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028195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Dimensionamiento y Selección del Compresor:</a:t>
            </a:r>
            <a:endParaRPr lang="es-EC" sz="2800" dirty="0"/>
          </a:p>
        </p:txBody>
      </p:sp>
      <p:sp>
        <p:nvSpPr>
          <p:cNvPr id="8" name="Text Placeholder 4"/>
          <p:cNvSpPr txBox="1">
            <a:spLocks/>
          </p:cNvSpPr>
          <p:nvPr/>
        </p:nvSpPr>
        <p:spPr>
          <a:xfrm>
            <a:off x="1197531" y="1771825"/>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Compresor DARI Spider 25/1850</a:t>
            </a:r>
            <a:endParaRPr lang="es-EC" sz="20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4" name="Text Placeholder 4"/>
          <p:cNvSpPr txBox="1">
            <a:spLocks/>
          </p:cNvSpPr>
          <p:nvPr/>
        </p:nvSpPr>
        <p:spPr>
          <a:xfrm>
            <a:off x="1208401" y="4249847"/>
            <a:ext cx="3456384" cy="4541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s-EC" sz="2000" dirty="0" smtClean="0"/>
              <a:t>Especificaciones Técnicas:</a:t>
            </a:r>
            <a:r>
              <a:rPr lang="en-US" sz="2000" dirty="0" smtClean="0"/>
              <a:t>	</a:t>
            </a:r>
            <a:endParaRPr lang="es-EC" sz="2000" dirty="0"/>
          </a:p>
        </p:txBody>
      </p:sp>
      <p:pic>
        <p:nvPicPr>
          <p:cNvPr id="19" name="Imagen 18"/>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37088"/>
            <a:ext cx="2232248" cy="2036607"/>
          </a:xfrm>
          <a:prstGeom prst="rect">
            <a:avLst/>
          </a:prstGeom>
          <a:noFill/>
          <a:ln>
            <a:noFill/>
          </a:ln>
        </p:spPr>
      </p:pic>
      <p:graphicFrame>
        <p:nvGraphicFramePr>
          <p:cNvPr id="4" name="Tabla 3"/>
          <p:cNvGraphicFramePr>
            <a:graphicFrameLocks noGrp="1"/>
          </p:cNvGraphicFramePr>
          <p:nvPr>
            <p:extLst>
              <p:ext uri="{D42A27DB-BD31-4B8C-83A1-F6EECF244321}">
                <p14:modId xmlns:p14="http://schemas.microsoft.com/office/powerpoint/2010/main" val="337743449"/>
              </p:ext>
            </p:extLst>
          </p:nvPr>
        </p:nvGraphicFramePr>
        <p:xfrm>
          <a:off x="3580820" y="5091681"/>
          <a:ext cx="2304256" cy="979912"/>
        </p:xfrm>
        <a:graphic>
          <a:graphicData uri="http://schemas.openxmlformats.org/drawingml/2006/table">
            <a:tbl>
              <a:tblPr firstRow="1" firstCol="1" bandRow="1">
                <a:tableStyleId>{69012ECD-51FC-41F1-AA8D-1B2483CD663E}</a:tableStyleId>
              </a:tblPr>
              <a:tblGrid>
                <a:gridCol w="1178593"/>
                <a:gridCol w="1125663"/>
              </a:tblGrid>
              <a:tr h="244978">
                <a:tc>
                  <a:txBody>
                    <a:bodyPr/>
                    <a:lstStyle/>
                    <a:p>
                      <a:pPr algn="l">
                        <a:spcAft>
                          <a:spcPts val="0"/>
                        </a:spcAft>
                      </a:pPr>
                      <a:r>
                        <a:rPr lang="es-EC" sz="1600" dirty="0">
                          <a:effectLst/>
                        </a:rPr>
                        <a:t>Voltaje</a:t>
                      </a:r>
                      <a:endParaRPr lang="es-EC"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600">
                          <a:effectLst/>
                        </a:rPr>
                        <a:t>110 V AC</a:t>
                      </a:r>
                      <a:endParaRPr lang="es-EC"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4978">
                <a:tc>
                  <a:txBody>
                    <a:bodyPr/>
                    <a:lstStyle/>
                    <a:p>
                      <a:pPr algn="l">
                        <a:spcAft>
                          <a:spcPts val="0"/>
                        </a:spcAft>
                      </a:pPr>
                      <a:r>
                        <a:rPr lang="es-EC" sz="1600">
                          <a:effectLst/>
                        </a:rPr>
                        <a:t>Potencia</a:t>
                      </a:r>
                      <a:endParaRPr lang="es-EC"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600" dirty="0">
                          <a:effectLst/>
                        </a:rPr>
                        <a:t>0.75 Hp</a:t>
                      </a:r>
                      <a:endParaRPr lang="es-EC"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4978">
                <a:tc>
                  <a:txBody>
                    <a:bodyPr/>
                    <a:lstStyle/>
                    <a:p>
                      <a:pPr algn="l">
                        <a:spcAft>
                          <a:spcPts val="0"/>
                        </a:spcAft>
                      </a:pPr>
                      <a:r>
                        <a:rPr lang="es-EC" sz="1600" dirty="0">
                          <a:effectLst/>
                        </a:rPr>
                        <a:t>Caudal</a:t>
                      </a:r>
                      <a:endParaRPr lang="es-EC"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600">
                          <a:effectLst/>
                        </a:rPr>
                        <a:t>80 L/min</a:t>
                      </a:r>
                      <a:endParaRPr lang="es-EC"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244978">
                <a:tc>
                  <a:txBody>
                    <a:bodyPr/>
                    <a:lstStyle/>
                    <a:p>
                      <a:pPr algn="l">
                        <a:spcAft>
                          <a:spcPts val="0"/>
                        </a:spcAft>
                      </a:pPr>
                      <a:r>
                        <a:rPr lang="es-EC" sz="1600">
                          <a:effectLst/>
                        </a:rPr>
                        <a:t>Reservorio</a:t>
                      </a:r>
                      <a:endParaRPr lang="es-EC" sz="160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spcAft>
                          <a:spcPts val="0"/>
                        </a:spcAft>
                      </a:pPr>
                      <a:r>
                        <a:rPr lang="es-EC" sz="1600" dirty="0">
                          <a:effectLst/>
                        </a:rPr>
                        <a:t>24 L</a:t>
                      </a:r>
                      <a:endParaRPr lang="es-EC" sz="160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6" name="16 Flecha derecha">
            <a:hlinkClick r:id="" action="ppaction://hlinkshowjump?jump=nextslide"/>
          </p:cNvPr>
          <p:cNvSpPr/>
          <p:nvPr/>
        </p:nvSpPr>
        <p:spPr>
          <a:xfrm>
            <a:off x="8597928" y="6489453"/>
            <a:ext cx="216023" cy="2606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43 Flecha curvada hacia arriba">
            <a:hlinkClick r:id="rId3" action="ppaction://hlinksldjump"/>
          </p:cNvPr>
          <p:cNvSpPr/>
          <p:nvPr/>
        </p:nvSpPr>
        <p:spPr>
          <a:xfrm>
            <a:off x="1115616" y="6565743"/>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Text Placeholder 4"/>
          <p:cNvSpPr txBox="1">
            <a:spLocks/>
          </p:cNvSpPr>
          <p:nvPr/>
        </p:nvSpPr>
        <p:spPr>
          <a:xfrm>
            <a:off x="-273638" y="6525344"/>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Tree>
    <p:extLst>
      <p:ext uri="{BB962C8B-B14F-4D97-AF65-F5344CB8AC3E}">
        <p14:creationId xmlns:p14="http://schemas.microsoft.com/office/powerpoint/2010/main" val="39105871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6" grpId="0" animBg="1"/>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Diseño del Sistemas de Alimentación Eléctrica:</a:t>
            </a:r>
            <a:endParaRPr lang="es-EC" sz="28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492896"/>
            <a:ext cx="6048672" cy="3816424"/>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821455856"/>
              </p:ext>
            </p:extLst>
          </p:nvPr>
        </p:nvGraphicFramePr>
        <p:xfrm>
          <a:off x="5076056" y="2060848"/>
          <a:ext cx="3480048" cy="1186625"/>
        </p:xfrm>
        <a:graphic>
          <a:graphicData uri="http://schemas.openxmlformats.org/drawingml/2006/table">
            <a:tbl>
              <a:tblPr firstRow="1" bandRow="1">
                <a:tableStyleId>{3B4B98B0-60AC-42C2-AFA5-B58CD77FA1E5}</a:tableStyleId>
              </a:tblPr>
              <a:tblGrid>
                <a:gridCol w="383704"/>
                <a:gridCol w="3096344"/>
              </a:tblGrid>
              <a:tr h="225424">
                <a:tc>
                  <a:txBody>
                    <a:bodyPr/>
                    <a:lstStyle/>
                    <a:p>
                      <a:pPr algn="l"/>
                      <a:r>
                        <a:rPr lang="en-US" sz="1400" b="1" dirty="0" smtClean="0"/>
                        <a:t>F1</a:t>
                      </a:r>
                      <a:endParaRPr lang="es-EC" sz="1400" b="1" dirty="0"/>
                    </a:p>
                  </a:txBody>
                  <a:tcPr anchor="ctr"/>
                </a:tc>
                <a:tc>
                  <a:txBody>
                    <a:bodyPr/>
                    <a:lstStyle/>
                    <a:p>
                      <a:pPr algn="l"/>
                      <a:r>
                        <a:rPr lang="en-US" sz="1400" b="0" dirty="0" smtClean="0"/>
                        <a:t>(24V</a:t>
                      </a:r>
                      <a:r>
                        <a:rPr lang="en-US" sz="1400" b="0" baseline="0" dirty="0" smtClean="0"/>
                        <a:t> 10A) </a:t>
                      </a:r>
                      <a:r>
                        <a:rPr lang="es-EC" sz="1400" b="0" baseline="0" noProof="0" dirty="0" smtClean="0"/>
                        <a:t>Electroválvulas, PLC</a:t>
                      </a:r>
                      <a:endParaRPr lang="es-EC" sz="1400" b="0" noProof="0" dirty="0"/>
                    </a:p>
                  </a:txBody>
                  <a:tcPr anchor="ctr"/>
                </a:tc>
              </a:tr>
              <a:tr h="340807">
                <a:tc>
                  <a:txBody>
                    <a:bodyPr/>
                    <a:lstStyle/>
                    <a:p>
                      <a:pPr algn="l"/>
                      <a:r>
                        <a:rPr lang="en-US" sz="1400" b="1" dirty="0" smtClean="0"/>
                        <a:t>F2</a:t>
                      </a:r>
                      <a:endParaRPr lang="es-EC"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(24V</a:t>
                      </a:r>
                      <a:r>
                        <a:rPr lang="en-US" sz="1400" b="0" baseline="0" dirty="0" smtClean="0"/>
                        <a:t> 6A) Motor</a:t>
                      </a:r>
                      <a:endParaRPr lang="es-EC" sz="1400" b="0" dirty="0"/>
                    </a:p>
                  </a:txBody>
                  <a:tcPr anchor="ctr"/>
                </a:tc>
              </a:tr>
              <a:tr h="541018">
                <a:tc>
                  <a:txBody>
                    <a:bodyPr/>
                    <a:lstStyle/>
                    <a:p>
                      <a:pPr algn="l"/>
                      <a:r>
                        <a:rPr lang="en-US" sz="1400" b="1" dirty="0" smtClean="0"/>
                        <a:t>F3</a:t>
                      </a:r>
                      <a:endParaRPr lang="es-EC" sz="1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(24V</a:t>
                      </a:r>
                      <a:r>
                        <a:rPr lang="en-US" sz="1400" baseline="0" dirty="0" smtClean="0"/>
                        <a:t> 6A) </a:t>
                      </a:r>
                      <a:r>
                        <a:rPr lang="es-EC" sz="1400" baseline="0" noProof="0" dirty="0" smtClean="0"/>
                        <a:t>Electrónica</a:t>
                      </a:r>
                      <a:r>
                        <a:rPr lang="en-US" sz="1400" baseline="0" dirty="0" smtClean="0"/>
                        <a:t>, </a:t>
                      </a:r>
                      <a:r>
                        <a:rPr lang="es-EC" sz="1400" baseline="0" noProof="0" dirty="0" smtClean="0"/>
                        <a:t>Acondicionamiento</a:t>
                      </a:r>
                      <a:r>
                        <a:rPr lang="en-U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de </a:t>
                      </a:r>
                      <a:r>
                        <a:rPr lang="es-EC" sz="1400" baseline="0" noProof="0" dirty="0" smtClean="0"/>
                        <a:t>Señal</a:t>
                      </a:r>
                      <a:endParaRPr lang="es-EC" sz="1400" dirty="0"/>
                    </a:p>
                  </a:txBody>
                  <a:tcPr anchor="ctr"/>
                </a:tc>
              </a:tr>
            </a:tbl>
          </a:graphicData>
        </a:graphic>
      </p:graphicFrame>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70211325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ALIMENTACIÓN ELÉCTRICA:</a:t>
            </a:r>
            <a:endParaRPr lang="es-EC" sz="2800" dirty="0">
              <a:effectLst>
                <a:outerShdw blurRad="38100" dist="38100" dir="2700000" algn="tl">
                  <a:srgbClr val="000000">
                    <a:alpha val="43137"/>
                  </a:srgbClr>
                </a:outerShdw>
              </a:effectLst>
            </a:endParaRPr>
          </a:p>
        </p:txBody>
      </p:sp>
      <p:pic>
        <p:nvPicPr>
          <p:cNvPr id="12290" name="Picture 2" descr="http://introducion-a-la-informatica.wikispaces.com/file/view/3.4.jpg/279011596/3.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297634">
            <a:off x="7314906" y="813030"/>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p:cNvSpPr txBox="1">
            <a:spLocks/>
          </p:cNvSpPr>
          <p:nvPr/>
        </p:nvSpPr>
        <p:spPr>
          <a:xfrm>
            <a:off x="251520" y="2763847"/>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Consideraciones:</a:t>
            </a:r>
            <a:endParaRPr lang="es-EC" sz="2000" dirty="0"/>
          </a:p>
        </p:txBody>
      </p:sp>
      <p:sp>
        <p:nvSpPr>
          <p:cNvPr id="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 name="Diagrama 1"/>
          <p:cNvGraphicFramePr/>
          <p:nvPr>
            <p:extLst>
              <p:ext uri="{D42A27DB-BD31-4B8C-83A1-F6EECF244321}">
                <p14:modId xmlns:p14="http://schemas.microsoft.com/office/powerpoint/2010/main" val="3975554942"/>
              </p:ext>
            </p:extLst>
          </p:nvPr>
        </p:nvGraphicFramePr>
        <p:xfrm>
          <a:off x="1941948" y="2886037"/>
          <a:ext cx="6840760" cy="3864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Fuente de alimentación conmutada 24V 200W"/>
          <p:cNvPicPr/>
          <p:nvPr/>
        </p:nvPicPr>
        <p:blipFill rotWithShape="1">
          <a:blip r:embed="rId9" cstate="print">
            <a:extLst>
              <a:ext uri="{BEBA8EAE-BF5A-486C-A8C5-ECC9F3942E4B}">
                <a14:imgProps xmlns:a14="http://schemas.microsoft.com/office/drawing/2010/main">
                  <a14:imgLayer r:embed="rId10">
                    <a14:imgEffect>
                      <a14:backgroundRemoval t="13816" b="83553" l="2851" r="94737"/>
                    </a14:imgEffect>
                  </a14:imgLayer>
                </a14:imgProps>
              </a:ext>
              <a:ext uri="{28A0092B-C50C-407E-A947-70E740481C1C}">
                <a14:useLocalDpi xmlns:a14="http://schemas.microsoft.com/office/drawing/2010/main" val="0"/>
              </a:ext>
            </a:extLst>
          </a:blip>
          <a:srcRect t="11057" b="12561"/>
          <a:stretch/>
        </p:blipFill>
        <p:spPr bwMode="auto">
          <a:xfrm flipH="1">
            <a:off x="105206" y="4365104"/>
            <a:ext cx="2051720" cy="2077834"/>
          </a:xfrm>
          <a:prstGeom prst="rect">
            <a:avLst/>
          </a:prstGeom>
          <a:noFill/>
          <a:ln>
            <a:noFill/>
          </a:ln>
          <a:extLst>
            <a:ext uri="{53640926-AAD7-44D8-BBD7-CCE9431645EC}">
              <a14:shadowObscured xmlns:a14="http://schemas.microsoft.com/office/drawing/2010/main"/>
            </a:ext>
          </a:extLst>
        </p:spPr>
      </p:pic>
      <p:sp>
        <p:nvSpPr>
          <p:cNvPr id="10" name="Text Placeholder 4"/>
          <p:cNvSpPr txBox="1">
            <a:spLocks/>
          </p:cNvSpPr>
          <p:nvPr/>
        </p:nvSpPr>
        <p:spPr>
          <a:xfrm>
            <a:off x="130072" y="6337715"/>
            <a:ext cx="2051720"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400" dirty="0" smtClean="0"/>
              <a:t>Fuente de Alimentación Conmutada 24V</a:t>
            </a:r>
            <a:endParaRPr lang="es-EC" sz="1400" dirty="0"/>
          </a:p>
        </p:txBody>
      </p:sp>
    </p:spTree>
    <p:extLst>
      <p:ext uri="{BB962C8B-B14F-4D97-AF65-F5344CB8AC3E}">
        <p14:creationId xmlns:p14="http://schemas.microsoft.com/office/powerpoint/2010/main" val="17458815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3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Graphic spid="2" grpId="0">
        <p:bldAsOne/>
      </p:bldGraphic>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100" b="1" dirty="0" smtClean="0">
                <a:latin typeface="Tempus Sans ITC" pitchFamily="82" charset="0"/>
                <a:ea typeface="Verdana" pitchFamily="34" charset="0"/>
                <a:cs typeface="Verdana" pitchFamily="34" charset="0"/>
              </a:rPr>
              <a:t>Dimensionamiento </a:t>
            </a:r>
            <a:r>
              <a:rPr lang="es-EC" sz="2100" b="1" dirty="0">
                <a:latin typeface="Tempus Sans ITC" pitchFamily="82" charset="0"/>
                <a:ea typeface="Verdana" pitchFamily="34" charset="0"/>
                <a:cs typeface="Verdana" pitchFamily="34" charset="0"/>
              </a:rPr>
              <a:t>de Protecciones:</a:t>
            </a:r>
            <a:endParaRPr lang="es-EC" sz="2100" dirty="0"/>
          </a:p>
        </p:txBody>
      </p:sp>
      <p:sp>
        <p:nvSpPr>
          <p:cNvPr id="8" name="Text Placeholder 4"/>
          <p:cNvSpPr txBox="1">
            <a:spLocks/>
          </p:cNvSpPr>
          <p:nvPr/>
        </p:nvSpPr>
        <p:spPr>
          <a:xfrm>
            <a:off x="827584" y="1916832"/>
            <a:ext cx="4374486" cy="348947"/>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Fusible S1:</a:t>
            </a:r>
            <a:endParaRPr lang="es-EC" sz="2000" dirty="0"/>
          </a:p>
        </p:txBody>
      </p:sp>
      <p:cxnSp>
        <p:nvCxnSpPr>
          <p:cNvPr id="10" name="Conector recto de flecha 9"/>
          <p:cNvCxnSpPr/>
          <p:nvPr/>
        </p:nvCxnSpPr>
        <p:spPr>
          <a:xfrm>
            <a:off x="10756847" y="15169340"/>
            <a:ext cx="0" cy="18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1809360" y="15156243"/>
            <a:ext cx="0" cy="1857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774582" y="15165768"/>
            <a:ext cx="0" cy="18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0828285" y="15152671"/>
            <a:ext cx="0" cy="1857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2349088" y="2852936"/>
            <a:ext cx="4680520" cy="2592288"/>
          </a:xfrm>
          <a:prstGeom prst="rect">
            <a:avLst/>
          </a:prstGeom>
          <a:noFill/>
          <a:ln>
            <a:noFill/>
          </a:ln>
        </p:spPr>
      </p:pic>
      <p:sp>
        <p:nvSpPr>
          <p:cNvPr id="15" name="Text Placeholder 4"/>
          <p:cNvSpPr txBox="1">
            <a:spLocks/>
          </p:cNvSpPr>
          <p:nvPr/>
        </p:nvSpPr>
        <p:spPr>
          <a:xfrm>
            <a:off x="1435073" y="5733256"/>
            <a:ext cx="7708927" cy="5040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s-EC" sz="1800" dirty="0"/>
              <a:t>Para el elemento de protección general se seleccionó un </a:t>
            </a:r>
            <a:r>
              <a:rPr lang="es-EC" sz="1800" b="1" i="1" dirty="0"/>
              <a:t>fusible de 6A</a:t>
            </a:r>
            <a:r>
              <a:rPr lang="es-EC" sz="1800" dirty="0"/>
              <a:t>.</a:t>
            </a:r>
          </a:p>
        </p:txBody>
      </p:sp>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259695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100" b="1" dirty="0" smtClean="0">
                <a:latin typeface="Tempus Sans ITC" pitchFamily="82" charset="0"/>
                <a:ea typeface="Verdana" pitchFamily="34" charset="0"/>
                <a:cs typeface="Verdana" pitchFamily="34" charset="0"/>
              </a:rPr>
              <a:t>Dimensionamiento </a:t>
            </a:r>
            <a:r>
              <a:rPr lang="es-EC" sz="2100" b="1" dirty="0">
                <a:latin typeface="Tempus Sans ITC" pitchFamily="82" charset="0"/>
                <a:ea typeface="Verdana" pitchFamily="34" charset="0"/>
                <a:cs typeface="Verdana" pitchFamily="34" charset="0"/>
              </a:rPr>
              <a:t>de Protecciones:</a:t>
            </a:r>
            <a:endParaRPr lang="es-EC" sz="2100" dirty="0"/>
          </a:p>
        </p:txBody>
      </p:sp>
      <p:sp>
        <p:nvSpPr>
          <p:cNvPr id="8" name="Text Placeholder 4"/>
          <p:cNvSpPr txBox="1">
            <a:spLocks/>
          </p:cNvSpPr>
          <p:nvPr/>
        </p:nvSpPr>
        <p:spPr>
          <a:xfrm>
            <a:off x="827584" y="1916832"/>
            <a:ext cx="4374486" cy="348947"/>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Fusible S2:</a:t>
            </a:r>
            <a:endParaRPr lang="es-EC" sz="2000" dirty="0"/>
          </a:p>
        </p:txBody>
      </p:sp>
      <p:cxnSp>
        <p:nvCxnSpPr>
          <p:cNvPr id="10" name="Conector recto de flecha 9"/>
          <p:cNvCxnSpPr/>
          <p:nvPr/>
        </p:nvCxnSpPr>
        <p:spPr>
          <a:xfrm>
            <a:off x="10756847" y="15169340"/>
            <a:ext cx="0" cy="18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1809360" y="15156243"/>
            <a:ext cx="0" cy="1857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774582" y="15165768"/>
            <a:ext cx="0" cy="185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0828285" y="15152671"/>
            <a:ext cx="0" cy="18573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5" name="Text Placeholder 4"/>
          <p:cNvSpPr txBox="1">
            <a:spLocks/>
          </p:cNvSpPr>
          <p:nvPr/>
        </p:nvSpPr>
        <p:spPr>
          <a:xfrm>
            <a:off x="755576" y="5013176"/>
            <a:ext cx="7708927" cy="14292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s-EC" sz="1800" dirty="0"/>
              <a:t>El fusible S2 está destinado exclusivamente para la protección del PLC LOGO como recomienda el fabricante (0.8 A), pero debido a que 0.8A no es un valor estándar se procedió a la selección de un </a:t>
            </a:r>
            <a:r>
              <a:rPr lang="es-EC" sz="1800" b="1" dirty="0"/>
              <a:t>fusible de 1 </a:t>
            </a:r>
            <a:r>
              <a:rPr lang="es-EC" sz="1800" b="1" dirty="0" smtClean="0"/>
              <a:t>A </a:t>
            </a:r>
            <a:r>
              <a:rPr lang="es-EC" sz="1800" dirty="0" smtClean="0"/>
              <a:t>.</a:t>
            </a:r>
            <a:endParaRPr lang="es-EC" sz="1800" dirty="0"/>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3646360" y="2248523"/>
            <a:ext cx="2221784" cy="2764653"/>
          </a:xfrm>
          <a:prstGeom prst="rect">
            <a:avLst/>
          </a:prstGeom>
          <a:noFill/>
          <a:ln>
            <a:noFill/>
          </a:ln>
        </p:spPr>
      </p:pic>
      <p:sp>
        <p:nvSpPr>
          <p:cNvPr id="1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7" name="16 Flecha derecha">
            <a:hlinkClick r:id="" action="ppaction://hlinkshowjump?jump=nextslide"/>
          </p:cNvPr>
          <p:cNvSpPr/>
          <p:nvPr/>
        </p:nvSpPr>
        <p:spPr>
          <a:xfrm>
            <a:off x="8597928" y="6489453"/>
            <a:ext cx="216023" cy="2606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945250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2800" dirty="0" smtClean="0">
                <a:effectLst>
                  <a:outerShdw blurRad="38100" dist="38100" dir="2700000" algn="tl">
                    <a:srgbClr val="000000">
                      <a:alpha val="43137"/>
                    </a:srgbClr>
                  </a:outerShdw>
                </a:effectLst>
              </a:rPr>
              <a:t>Dimensionamiento y Selección de Sensores:</a:t>
            </a:r>
            <a:endParaRPr lang="es-EC" sz="2800" dirty="0">
              <a:effectLst>
                <a:outerShdw blurRad="38100" dist="38100" dir="2700000" algn="tl">
                  <a:srgbClr val="000000">
                    <a:alpha val="43137"/>
                  </a:srgbClr>
                </a:outerShdw>
              </a:effectLst>
            </a:endParaRPr>
          </a:p>
        </p:txBody>
      </p:sp>
      <p:sp>
        <p:nvSpPr>
          <p:cNvPr id="6" name="11 Pentágono">
            <a:hlinkClick r:id="rId2" action="ppaction://hlinksldjump"/>
          </p:cNvPr>
          <p:cNvSpPr/>
          <p:nvPr/>
        </p:nvSpPr>
        <p:spPr>
          <a:xfrm>
            <a:off x="5724128" y="3861048"/>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 Placeholder 4"/>
          <p:cNvSpPr txBox="1">
            <a:spLocks/>
          </p:cNvSpPr>
          <p:nvPr/>
        </p:nvSpPr>
        <p:spPr>
          <a:xfrm>
            <a:off x="2699792" y="3789040"/>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Sensor de Color</a:t>
            </a:r>
            <a:endParaRPr lang="es-EC" dirty="0" smtClean="0">
              <a:solidFill>
                <a:schemeClr val="tx1"/>
              </a:solidFill>
            </a:endParaRPr>
          </a:p>
        </p:txBody>
      </p:sp>
      <p:sp>
        <p:nvSpPr>
          <p:cNvPr id="10" name="11 Pentágono">
            <a:hlinkClick r:id="rId3" action="ppaction://hlinksldjump"/>
          </p:cNvPr>
          <p:cNvSpPr/>
          <p:nvPr/>
        </p:nvSpPr>
        <p:spPr>
          <a:xfrm>
            <a:off x="5724128" y="443259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Text Placeholder 4"/>
          <p:cNvSpPr txBox="1">
            <a:spLocks/>
          </p:cNvSpPr>
          <p:nvPr/>
        </p:nvSpPr>
        <p:spPr>
          <a:xfrm>
            <a:off x="2843809" y="4360584"/>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Sensor de Posición</a:t>
            </a:r>
            <a:endParaRPr lang="es-EC" dirty="0" smtClean="0">
              <a:solidFill>
                <a:schemeClr val="tx1"/>
              </a:solidFill>
            </a:endParaRPr>
          </a:p>
        </p:txBody>
      </p:sp>
      <p:sp>
        <p:nvSpPr>
          <p:cNvPr id="12" name="11 Pentágono">
            <a:hlinkClick r:id="rId4" action="ppaction://hlinksldjump"/>
          </p:cNvPr>
          <p:cNvSpPr/>
          <p:nvPr/>
        </p:nvSpPr>
        <p:spPr>
          <a:xfrm>
            <a:off x="5724128" y="501317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Text Placeholder 4"/>
          <p:cNvSpPr txBox="1">
            <a:spLocks/>
          </p:cNvSpPr>
          <p:nvPr/>
        </p:nvSpPr>
        <p:spPr>
          <a:xfrm>
            <a:off x="2915816" y="4941168"/>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Sensor de Presencia</a:t>
            </a:r>
            <a:endParaRPr lang="es-EC" dirty="0" smtClean="0">
              <a:solidFill>
                <a:schemeClr val="tx1"/>
              </a:solidFill>
            </a:endParaRPr>
          </a:p>
        </p:txBody>
      </p:sp>
    </p:spTree>
    <p:extLst>
      <p:ext uri="{BB962C8B-B14F-4D97-AF65-F5344CB8AC3E}">
        <p14:creationId xmlns:p14="http://schemas.microsoft.com/office/powerpoint/2010/main" val="23160188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OBJETIVOS:</a:t>
            </a:r>
            <a:endParaRPr lang="es-EC" sz="2800"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899592" y="3429000"/>
            <a:ext cx="7708927" cy="2880320"/>
          </a:xfrm>
        </p:spPr>
        <p:txBody>
          <a:bodyPr>
            <a:noAutofit/>
          </a:bodyPr>
          <a:lstStyle/>
          <a:p>
            <a:pPr marL="342900" lvl="0" indent="-342900" algn="just">
              <a:buFont typeface="Arial" panose="020B0604020202020204" pitchFamily="34" charset="0"/>
              <a:buChar char="•"/>
            </a:pPr>
            <a:r>
              <a:rPr lang="es-EC" sz="2000" b="1" dirty="0">
                <a:solidFill>
                  <a:schemeClr val="tx1"/>
                </a:solidFill>
              </a:rPr>
              <a:t>Diseñar e implementar los </a:t>
            </a:r>
            <a:r>
              <a:rPr lang="es-EC" sz="2000" b="1" dirty="0" smtClean="0">
                <a:solidFill>
                  <a:schemeClr val="tx1"/>
                </a:solidFill>
              </a:rPr>
              <a:t>sistemas</a:t>
            </a:r>
            <a:r>
              <a:rPr lang="es-EC" sz="2000" b="1" dirty="0">
                <a:solidFill>
                  <a:schemeClr val="tx1"/>
                </a:solidFill>
              </a:rPr>
              <a:t>: mecánicos, eléctricos, electrónicos y neumáticos </a:t>
            </a:r>
            <a:r>
              <a:rPr lang="es-EC" sz="2000" dirty="0">
                <a:solidFill>
                  <a:schemeClr val="tx1"/>
                </a:solidFill>
              </a:rPr>
              <a:t>mediante técnicas y métodos de análisis para ingeniería, junto con el apoyo de </a:t>
            </a:r>
            <a:r>
              <a:rPr lang="es-EC" sz="2000" dirty="0" smtClean="0">
                <a:solidFill>
                  <a:schemeClr val="tx1"/>
                </a:solidFill>
              </a:rPr>
              <a:t>un software </a:t>
            </a:r>
            <a:r>
              <a:rPr lang="es-EC" sz="2000" dirty="0">
                <a:solidFill>
                  <a:schemeClr val="tx1"/>
                </a:solidFill>
              </a:rPr>
              <a:t>de diseño</a:t>
            </a:r>
            <a:r>
              <a:rPr lang="es-EC" sz="2000" dirty="0" smtClean="0">
                <a:solidFill>
                  <a:schemeClr val="tx1"/>
                </a:solidFill>
              </a:rPr>
              <a:t>.</a:t>
            </a:r>
          </a:p>
          <a:p>
            <a:pPr marL="342900" lvl="0" indent="-342900" algn="just">
              <a:buFont typeface="Arial" panose="020B0604020202020204" pitchFamily="34" charset="0"/>
              <a:buChar char="•"/>
            </a:pPr>
            <a:r>
              <a:rPr lang="es-EC" sz="2000" b="1" dirty="0" smtClean="0">
                <a:solidFill>
                  <a:schemeClr val="tx1"/>
                </a:solidFill>
              </a:rPr>
              <a:t>Dimensionar </a:t>
            </a:r>
            <a:r>
              <a:rPr lang="es-EC" sz="2000" b="1" dirty="0">
                <a:solidFill>
                  <a:schemeClr val="tx1"/>
                </a:solidFill>
              </a:rPr>
              <a:t>y seleccionar </a:t>
            </a:r>
            <a:r>
              <a:rPr lang="es-EC" sz="2000" dirty="0">
                <a:solidFill>
                  <a:schemeClr val="tx1"/>
                </a:solidFill>
              </a:rPr>
              <a:t>los distintos </a:t>
            </a:r>
            <a:r>
              <a:rPr lang="es-EC" sz="2000" b="1" dirty="0">
                <a:solidFill>
                  <a:schemeClr val="tx1"/>
                </a:solidFill>
              </a:rPr>
              <a:t>sensores</a:t>
            </a:r>
            <a:r>
              <a:rPr lang="es-EC" sz="2000" dirty="0">
                <a:solidFill>
                  <a:schemeClr val="tx1"/>
                </a:solidFill>
              </a:rPr>
              <a:t> (detección de color, presencia y posición) </a:t>
            </a:r>
            <a:r>
              <a:rPr lang="es-EC" sz="2000" b="1" dirty="0">
                <a:solidFill>
                  <a:schemeClr val="tx1"/>
                </a:solidFill>
              </a:rPr>
              <a:t>y actuadores </a:t>
            </a:r>
            <a:r>
              <a:rPr lang="es-EC" sz="2000" dirty="0">
                <a:solidFill>
                  <a:schemeClr val="tx1"/>
                </a:solidFill>
              </a:rPr>
              <a:t>(motor, gripper y cilindros</a:t>
            </a:r>
            <a:r>
              <a:rPr lang="es-EC" sz="2000" dirty="0" smtClean="0">
                <a:solidFill>
                  <a:schemeClr val="tx1"/>
                </a:solidFill>
              </a:rPr>
              <a:t>).</a:t>
            </a:r>
          </a:p>
          <a:p>
            <a:pPr marL="342900" lvl="0" indent="-342900" algn="just">
              <a:buFont typeface="Arial" panose="020B0604020202020204" pitchFamily="34" charset="0"/>
              <a:buChar char="•"/>
            </a:pPr>
            <a:r>
              <a:rPr lang="es-EC" sz="2000" b="1" dirty="0" smtClean="0">
                <a:solidFill>
                  <a:schemeClr val="tx1"/>
                </a:solidFill>
              </a:rPr>
              <a:t>Proporcionar </a:t>
            </a:r>
            <a:r>
              <a:rPr lang="es-EC" sz="2000" b="1" dirty="0">
                <a:solidFill>
                  <a:schemeClr val="tx1"/>
                </a:solidFill>
              </a:rPr>
              <a:t>flexibilidad al equipo</a:t>
            </a:r>
            <a:r>
              <a:rPr lang="es-EC" sz="2000" dirty="0">
                <a:solidFill>
                  <a:schemeClr val="tx1"/>
                </a:solidFill>
              </a:rPr>
              <a:t> de tal forma que permita el uso de un </a:t>
            </a:r>
            <a:r>
              <a:rPr lang="es-EC" sz="2000" dirty="0" err="1">
                <a:solidFill>
                  <a:schemeClr val="tx1"/>
                </a:solidFill>
              </a:rPr>
              <a:t>microcontrolador</a:t>
            </a:r>
            <a:r>
              <a:rPr lang="es-EC" sz="2000" dirty="0">
                <a:solidFill>
                  <a:schemeClr val="tx1"/>
                </a:solidFill>
              </a:rPr>
              <a:t> o un PLC para realizar el control del </a:t>
            </a:r>
            <a:r>
              <a:rPr lang="es-EC" sz="2000" dirty="0" smtClean="0">
                <a:solidFill>
                  <a:schemeClr val="tx1"/>
                </a:solidFill>
              </a:rPr>
              <a:t>sistema.</a:t>
            </a:r>
          </a:p>
          <a:p>
            <a:pPr marL="342900" lvl="0" indent="-342900" algn="just">
              <a:buFont typeface="Arial" panose="020B0604020202020204" pitchFamily="34" charset="0"/>
              <a:buChar char="•"/>
            </a:pPr>
            <a:r>
              <a:rPr lang="es-EC" sz="2000" dirty="0">
                <a:solidFill>
                  <a:schemeClr val="tx1"/>
                </a:solidFill>
              </a:rPr>
              <a:t>Realizar un </a:t>
            </a:r>
            <a:r>
              <a:rPr lang="es-EC" sz="2000" b="1" dirty="0">
                <a:solidFill>
                  <a:schemeClr val="tx1"/>
                </a:solidFill>
              </a:rPr>
              <a:t>manual de usuario </a:t>
            </a:r>
            <a:r>
              <a:rPr lang="es-EC" sz="2000" dirty="0">
                <a:solidFill>
                  <a:schemeClr val="tx1"/>
                </a:solidFill>
              </a:rPr>
              <a:t>y las respectivas </a:t>
            </a:r>
            <a:r>
              <a:rPr lang="es-EC" sz="2000" b="1" dirty="0">
                <a:solidFill>
                  <a:schemeClr val="tx1"/>
                </a:solidFill>
              </a:rPr>
              <a:t>guías de </a:t>
            </a:r>
            <a:r>
              <a:rPr lang="es-EC" sz="2000" b="1" dirty="0" smtClean="0">
                <a:solidFill>
                  <a:schemeClr val="tx1"/>
                </a:solidFill>
              </a:rPr>
              <a:t>laboratorio</a:t>
            </a:r>
            <a:r>
              <a:rPr lang="es-EC" sz="2000" dirty="0" smtClean="0">
                <a:solidFill>
                  <a:schemeClr val="tx1"/>
                </a:solidFill>
              </a:rPr>
              <a:t>.</a:t>
            </a:r>
            <a:endParaRPr lang="es-EC" sz="2000" dirty="0">
              <a:solidFill>
                <a:schemeClr val="tx1"/>
              </a:solidFill>
            </a:endParaRPr>
          </a:p>
        </p:txBody>
      </p:sp>
      <p:pic>
        <p:nvPicPr>
          <p:cNvPr id="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06" b="90566" l="9633" r="89908">
                        <a14:foregroundMark x1="38532" y1="39151" x2="54587" y2="34434"/>
                        <a14:foregroundMark x1="40367" y1="50472" x2="55046" y2="46698"/>
                        <a14:foregroundMark x1="42202" y1="63679" x2="55046" y2="57547"/>
                        <a14:foregroundMark x1="44037" y1="74057" x2="57339" y2="70283"/>
                        <a14:foregroundMark x1="26147" y1="33019" x2="53670" y2="72170"/>
                        <a14:foregroundMark x1="40367" y1="36321" x2="31651" y2="79717"/>
                        <a14:foregroundMark x1="26606" y1="40566" x2="32110" y2="58019"/>
                        <a14:foregroundMark x1="38073" y1="87264" x2="27982" y2="90566"/>
                      </a14:backgroundRemoval>
                    </a14:imgEffect>
                  </a14:imgLayer>
                </a14:imgProps>
              </a:ext>
            </a:extLst>
          </a:blip>
          <a:srcRect/>
          <a:stretch>
            <a:fillRect/>
          </a:stretch>
        </p:blipFill>
        <p:spPr bwMode="auto">
          <a:xfrm>
            <a:off x="7331651" y="655277"/>
            <a:ext cx="1659949" cy="1615565"/>
          </a:xfrm>
          <a:prstGeom prst="rect">
            <a:avLst/>
          </a:prstGeom>
          <a:noFill/>
          <a:ln w="9525">
            <a:noFill/>
            <a:miter lim="800000"/>
            <a:headEnd/>
            <a:tailEnd/>
          </a:ln>
        </p:spPr>
      </p:pic>
      <p:sp>
        <p:nvSpPr>
          <p:cNvPr id="11" name="Text Placeholder 4"/>
          <p:cNvSpPr txBox="1">
            <a:spLocks/>
          </p:cNvSpPr>
          <p:nvPr/>
        </p:nvSpPr>
        <p:spPr>
          <a:xfrm>
            <a:off x="1763688" y="2781591"/>
            <a:ext cx="1944216"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r>
              <a:rPr lang="es-EC" sz="2400" dirty="0" smtClean="0"/>
              <a:t>ESPECÍFICOS:</a:t>
            </a:r>
            <a:endParaRPr lang="es-EC" sz="2400" dirty="0"/>
          </a:p>
        </p:txBody>
      </p:sp>
    </p:spTree>
    <p:extLst>
      <p:ext uri="{BB962C8B-B14F-4D97-AF65-F5344CB8AC3E}">
        <p14:creationId xmlns:p14="http://schemas.microsoft.com/office/powerpoint/2010/main" val="41623322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Sensor de Color:</a:t>
            </a:r>
            <a:endParaRPr lang="es-EC" sz="2800" dirty="0"/>
          </a:p>
        </p:txBody>
      </p:sp>
      <p:sp>
        <p:nvSpPr>
          <p:cNvPr id="8" name="Text Placeholder 4"/>
          <p:cNvSpPr txBox="1">
            <a:spLocks/>
          </p:cNvSpPr>
          <p:nvPr/>
        </p:nvSpPr>
        <p:spPr>
          <a:xfrm>
            <a:off x="1475656" y="1683708"/>
            <a:ext cx="5832648" cy="897311"/>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Sensor RGB TSC230:</a:t>
            </a:r>
          </a:p>
          <a:p>
            <a:r>
              <a:rPr lang="es-EC" sz="1800" i="1" dirty="0" smtClean="0"/>
              <a:t>(Convertidor Programable de  Color a Frecuencia)</a:t>
            </a:r>
            <a:endParaRPr lang="es-EC" sz="1800" i="1"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7" name="Imagen 16"/>
          <p:cNvPicPr/>
          <p:nvPr/>
        </p:nvPicPr>
        <p:blipFill>
          <a:blip r:embed="rId2"/>
          <a:stretch>
            <a:fillRect/>
          </a:stretch>
        </p:blipFill>
        <p:spPr>
          <a:xfrm>
            <a:off x="4199667" y="4870487"/>
            <a:ext cx="3834008" cy="1160454"/>
          </a:xfrm>
          <a:prstGeom prst="rect">
            <a:avLst/>
          </a:prstGeom>
        </p:spPr>
      </p:pic>
      <p:sp>
        <p:nvSpPr>
          <p:cNvPr id="14" name="Text Placeholder 4"/>
          <p:cNvSpPr txBox="1">
            <a:spLocks/>
          </p:cNvSpPr>
          <p:nvPr/>
        </p:nvSpPr>
        <p:spPr>
          <a:xfrm>
            <a:off x="7225155" y="1622959"/>
            <a:ext cx="1180853"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600" dirty="0" smtClean="0">
                <a:solidFill>
                  <a:schemeClr val="tx1"/>
                </a:solidFill>
              </a:rPr>
              <a:t>Calibración</a:t>
            </a:r>
            <a:endParaRPr lang="es-EC" dirty="0" smtClean="0">
              <a:solidFill>
                <a:schemeClr val="tx1"/>
              </a:solidFill>
            </a:endParaRPr>
          </a:p>
        </p:txBody>
      </p:sp>
      <p:sp>
        <p:nvSpPr>
          <p:cNvPr id="16" name="9 Pentágono">
            <a:hlinkClick r:id="rId3" action="ppaction://hlinksldjump"/>
          </p:cNvPr>
          <p:cNvSpPr/>
          <p:nvPr/>
        </p:nvSpPr>
        <p:spPr>
          <a:xfrm>
            <a:off x="8406008" y="1689479"/>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43 Flecha curvada hacia arriba">
            <a:hlinkClick r:id="rId4"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9"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pic>
        <p:nvPicPr>
          <p:cNvPr id="20" name="Imagen 19"/>
          <p:cNvPicPr/>
          <p:nvPr/>
        </p:nvPicPr>
        <p:blipFill rotWithShape="1">
          <a:blip r:embed="rId5"/>
          <a:srcRect l="51765" t="22611" r="35845" b="16242"/>
          <a:stretch/>
        </p:blipFill>
        <p:spPr bwMode="auto">
          <a:xfrm flipH="1">
            <a:off x="1691680" y="2852936"/>
            <a:ext cx="1368152" cy="3384375"/>
          </a:xfrm>
          <a:prstGeom prst="rect">
            <a:avLst/>
          </a:prstGeom>
          <a:ln>
            <a:noFill/>
          </a:ln>
          <a:extLst>
            <a:ext uri="{53640926-AAD7-44D8-BBD7-CCE9431645EC}">
              <a14:shadowObscured xmlns:a14="http://schemas.microsoft.com/office/drawing/2010/main"/>
            </a:ext>
          </a:extLst>
        </p:spPr>
      </p:pic>
      <p:sp>
        <p:nvSpPr>
          <p:cNvPr id="6" name="Flecha a la derecha con bandas 5"/>
          <p:cNvSpPr/>
          <p:nvPr/>
        </p:nvSpPr>
        <p:spPr>
          <a:xfrm rot="19872693">
            <a:off x="2766923" y="4354917"/>
            <a:ext cx="2427165" cy="68658"/>
          </a:xfrm>
          <a:prstGeom prst="striped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6">
            <a:extLst>
              <a:ext uri="{BEBA8EAE-BF5A-486C-A8C5-ECC9F3942E4B}">
                <a14:imgProps xmlns:a14="http://schemas.microsoft.com/office/drawing/2010/main">
                  <a14:imgLayer r:embed="rId7">
                    <a14:imgEffect>
                      <a14:backgroundRemoval t="11143" b="91143" l="4000" r="96857"/>
                    </a14:imgEffect>
                  </a14:imgLayer>
                </a14:imgProps>
              </a:ext>
            </a:extLst>
          </a:blip>
          <a:stretch>
            <a:fillRect/>
          </a:stretch>
        </p:blipFill>
        <p:spPr>
          <a:xfrm>
            <a:off x="5214524" y="2356894"/>
            <a:ext cx="2109614" cy="2109614"/>
          </a:xfrm>
          <a:prstGeom prst="rect">
            <a:avLst/>
          </a:prstGeom>
        </p:spPr>
      </p:pic>
      <p:sp>
        <p:nvSpPr>
          <p:cNvPr id="9" name="Elipse 8"/>
          <p:cNvSpPr/>
          <p:nvPr/>
        </p:nvSpPr>
        <p:spPr>
          <a:xfrm>
            <a:off x="4893464" y="2468968"/>
            <a:ext cx="2751734" cy="184752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535442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Calibración del Sensor de Color:</a:t>
            </a:r>
            <a:endParaRPr lang="es-EC" sz="2800" dirty="0"/>
          </a:p>
        </p:txBody>
      </p:sp>
      <p:sp>
        <p:nvSpPr>
          <p:cNvPr id="8" name="Text Placeholder 4"/>
          <p:cNvSpPr txBox="1">
            <a:spLocks/>
          </p:cNvSpPr>
          <p:nvPr/>
        </p:nvSpPr>
        <p:spPr>
          <a:xfrm>
            <a:off x="1475656" y="1683708"/>
            <a:ext cx="5832648" cy="897311"/>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Determinación de Colores a Detectar:</a:t>
            </a:r>
          </a:p>
          <a:p>
            <a:r>
              <a:rPr lang="es-EC" sz="1800" i="1" dirty="0" smtClean="0"/>
              <a:t>(Rojo – Verde – Azul)</a:t>
            </a:r>
            <a:endParaRPr lang="es-EC" sz="1800" i="1"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Rectángulo 2"/>
          <p:cNvSpPr/>
          <p:nvPr/>
        </p:nvSpPr>
        <p:spPr>
          <a:xfrm>
            <a:off x="2123728" y="5904210"/>
            <a:ext cx="1151040" cy="311465"/>
          </a:xfrm>
          <a:prstGeom prst="rect">
            <a:avLst/>
          </a:prstGeom>
        </p:spPr>
        <p:txBody>
          <a:bodyPr wrap="square">
            <a:spAutoFit/>
          </a:bodyPr>
          <a:lstStyle/>
          <a:p>
            <a:pPr lvl="0"/>
            <a:r>
              <a:rPr lang="es-EC" sz="1400" i="1" dirty="0" smtClean="0"/>
              <a:t>Espectro RGB</a:t>
            </a:r>
            <a:endParaRPr lang="es-EC" sz="1400" i="1" dirty="0"/>
          </a:p>
        </p:txBody>
      </p:sp>
      <p:pic>
        <p:nvPicPr>
          <p:cNvPr id="18" name="Imagen 17" descr="http://upload.wikimedia.org/wikipedia/commons/thumb/2/22/CIExy1931_CIERGB.png/220px-CIExy1931_CIERGB.pn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924944"/>
            <a:ext cx="2736304" cy="2952328"/>
          </a:xfrm>
          <a:prstGeom prst="rect">
            <a:avLst/>
          </a:prstGeom>
          <a:noFill/>
          <a:ln>
            <a:noFill/>
          </a:ln>
        </p:spPr>
      </p:pic>
      <p:pic>
        <p:nvPicPr>
          <p:cNvPr id="19" name="Imagen 18"/>
          <p:cNvPicPr/>
          <p:nvPr/>
        </p:nvPicPr>
        <p:blipFill rotWithShape="1">
          <a:blip r:embed="rId3">
            <a:extLst>
              <a:ext uri="{28A0092B-C50C-407E-A947-70E740481C1C}">
                <a14:useLocalDpi xmlns:a14="http://schemas.microsoft.com/office/drawing/2010/main" val="0"/>
              </a:ext>
            </a:extLst>
          </a:blip>
          <a:srcRect t="2079"/>
          <a:stretch/>
        </p:blipFill>
        <p:spPr bwMode="auto">
          <a:xfrm>
            <a:off x="4860032" y="3045527"/>
            <a:ext cx="3055192" cy="2781089"/>
          </a:xfrm>
          <a:prstGeom prst="rect">
            <a:avLst/>
          </a:prstGeom>
          <a:noFill/>
          <a:ln>
            <a:noFill/>
          </a:ln>
          <a:extLst>
            <a:ext uri="{53640926-AAD7-44D8-BBD7-CCE9431645EC}">
              <a14:shadowObscured xmlns:a14="http://schemas.microsoft.com/office/drawing/2010/main"/>
            </a:ext>
          </a:extLst>
        </p:spPr>
      </p:pic>
      <p:sp>
        <p:nvSpPr>
          <p:cNvPr id="20" name="Rectángulo 19"/>
          <p:cNvSpPr/>
          <p:nvPr/>
        </p:nvSpPr>
        <p:spPr>
          <a:xfrm>
            <a:off x="5802370" y="5907898"/>
            <a:ext cx="1512168" cy="307777"/>
          </a:xfrm>
          <a:prstGeom prst="rect">
            <a:avLst/>
          </a:prstGeom>
        </p:spPr>
        <p:txBody>
          <a:bodyPr wrap="square">
            <a:spAutoFit/>
          </a:bodyPr>
          <a:lstStyle/>
          <a:p>
            <a:pPr lvl="0"/>
            <a:r>
              <a:rPr lang="es-EC" sz="1400" i="1" dirty="0" smtClean="0"/>
              <a:t>Respuesta Espectral</a:t>
            </a:r>
            <a:endParaRPr lang="es-EC" sz="1400" i="1" dirty="0"/>
          </a:p>
        </p:txBody>
      </p:sp>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878006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20" grpId="0"/>
      <p:bldP spid="14"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Calibración del Sensor de Color:</a:t>
            </a:r>
            <a:endParaRPr lang="es-EC" sz="28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14" name="Gráfico 13"/>
          <p:cNvGraphicFramePr/>
          <p:nvPr>
            <p:extLst>
              <p:ext uri="{D42A27DB-BD31-4B8C-83A1-F6EECF244321}">
                <p14:modId xmlns:p14="http://schemas.microsoft.com/office/powerpoint/2010/main" val="3555066874"/>
              </p:ext>
            </p:extLst>
          </p:nvPr>
        </p:nvGraphicFramePr>
        <p:xfrm>
          <a:off x="755576" y="1916832"/>
          <a:ext cx="3695700" cy="2114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extLst>
              <p:ext uri="{D42A27DB-BD31-4B8C-83A1-F6EECF244321}">
                <p14:modId xmlns:p14="http://schemas.microsoft.com/office/powerpoint/2010/main" val="300000089"/>
              </p:ext>
            </p:extLst>
          </p:nvPr>
        </p:nvGraphicFramePr>
        <p:xfrm>
          <a:off x="4716016" y="1844824"/>
          <a:ext cx="3714750" cy="2200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2078508491"/>
              </p:ext>
            </p:extLst>
          </p:nvPr>
        </p:nvGraphicFramePr>
        <p:xfrm>
          <a:off x="2555776" y="4293096"/>
          <a:ext cx="3781425" cy="2200275"/>
        </p:xfrm>
        <a:graphic>
          <a:graphicData uri="http://schemas.openxmlformats.org/drawingml/2006/chart">
            <c:chart xmlns:c="http://schemas.openxmlformats.org/drawingml/2006/chart" xmlns:r="http://schemas.openxmlformats.org/officeDocument/2006/relationships" r:id="rId4"/>
          </a:graphicData>
        </a:graphic>
      </p:graphicFrame>
      <p:sp>
        <p:nvSpPr>
          <p:cNvPr id="19" name="43 Flecha curvada hacia arriba">
            <a:hlinkClick r:id="rId5" action="ppaction://hlinksldjump"/>
          </p:cNvPr>
          <p:cNvSpPr/>
          <p:nvPr/>
        </p:nvSpPr>
        <p:spPr>
          <a:xfrm>
            <a:off x="8499119" y="6538359"/>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Text Placeholder 4"/>
          <p:cNvSpPr txBox="1">
            <a:spLocks/>
          </p:cNvSpPr>
          <p:nvPr/>
        </p:nvSpPr>
        <p:spPr>
          <a:xfrm>
            <a:off x="7109865" y="6497960"/>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Tree>
    <p:extLst>
      <p:ext uri="{BB962C8B-B14F-4D97-AF65-F5344CB8AC3E}">
        <p14:creationId xmlns:p14="http://schemas.microsoft.com/office/powerpoint/2010/main" val="306657443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Sensor de Posición:</a:t>
            </a:r>
            <a:endParaRPr lang="es-EC" sz="2800" dirty="0"/>
          </a:p>
        </p:txBody>
      </p:sp>
      <p:sp>
        <p:nvSpPr>
          <p:cNvPr id="8" name="Text Placeholder 4"/>
          <p:cNvSpPr txBox="1">
            <a:spLocks/>
          </p:cNvSpPr>
          <p:nvPr/>
        </p:nvSpPr>
        <p:spPr>
          <a:xfrm>
            <a:off x="1475656" y="1683708"/>
            <a:ext cx="5832648" cy="897311"/>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Detector Magnético de Estado Sólido:</a:t>
            </a:r>
            <a:endParaRPr lang="es-EC" sz="1800" i="1"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3" name="Rectángulo 2"/>
          <p:cNvSpPr/>
          <p:nvPr/>
        </p:nvSpPr>
        <p:spPr>
          <a:xfrm>
            <a:off x="945476" y="2453007"/>
            <a:ext cx="7487744" cy="2031325"/>
          </a:xfrm>
          <a:prstGeom prst="rect">
            <a:avLst/>
          </a:prstGeom>
        </p:spPr>
        <p:txBody>
          <a:bodyPr wrap="square">
            <a:spAutoFit/>
          </a:bodyPr>
          <a:lstStyle/>
          <a:p>
            <a:pPr algn="just"/>
            <a:r>
              <a:rPr lang="es-EC" dirty="0"/>
              <a:t>Los sensores de posición se los </a:t>
            </a:r>
            <a:r>
              <a:rPr lang="es-EC" b="1" dirty="0"/>
              <a:t>seleccionó referidos </a:t>
            </a:r>
            <a:r>
              <a:rPr lang="es-EC" dirty="0"/>
              <a:t>al catálogo de la misma marca de los elementos neumáticos </a:t>
            </a:r>
            <a:r>
              <a:rPr lang="es-EC" b="1" dirty="0"/>
              <a:t>(</a:t>
            </a:r>
            <a:r>
              <a:rPr lang="es-EC" b="1" dirty="0" err="1"/>
              <a:t>AirTac</a:t>
            </a:r>
            <a:r>
              <a:rPr lang="es-EC" b="1" dirty="0"/>
              <a:t>) </a:t>
            </a:r>
            <a:r>
              <a:rPr lang="es-EC" dirty="0"/>
              <a:t>y teniendo en cuenta los criterios y recomendaciones del fabricante como se muestra a continuación:</a:t>
            </a:r>
          </a:p>
          <a:p>
            <a:pPr algn="just"/>
            <a:r>
              <a:rPr lang="es-EC" i="1" dirty="0"/>
              <a:t>	</a:t>
            </a:r>
            <a:endParaRPr lang="es-EC" i="1" dirty="0" smtClean="0"/>
          </a:p>
          <a:p>
            <a:pPr algn="just"/>
            <a:r>
              <a:rPr lang="es-EC" i="1" dirty="0"/>
              <a:t>	</a:t>
            </a:r>
            <a:r>
              <a:rPr lang="es-EC" i="1" dirty="0" smtClean="0"/>
              <a:t>Cilindro </a:t>
            </a:r>
            <a:r>
              <a:rPr lang="es-EC" i="1" dirty="0"/>
              <a:t>Twin Movimiento Horizontal: Serie TR D:16 mm</a:t>
            </a:r>
            <a:endParaRPr lang="es-EC" dirty="0"/>
          </a:p>
          <a:p>
            <a:pPr algn="just"/>
            <a:r>
              <a:rPr lang="es-EC" i="1" dirty="0"/>
              <a:t>	Cilindro Twin Movimiento Vertical: Serie STW D:16 mm</a:t>
            </a:r>
            <a:endParaRPr lang="es-EC" dirty="0"/>
          </a:p>
          <a:p>
            <a:pPr algn="just"/>
            <a:r>
              <a:rPr lang="es-EC" i="1" dirty="0"/>
              <a:t>	Gripper Angular: Serie HFY D:20 mm</a:t>
            </a:r>
            <a:endParaRPr lang="es-EC" dirty="0"/>
          </a:p>
        </p:txBody>
      </p:sp>
      <p:pic>
        <p:nvPicPr>
          <p:cNvPr id="5" name="Imagen 4"/>
          <p:cNvPicPr>
            <a:picLocks noChangeAspect="1"/>
          </p:cNvPicPr>
          <p:nvPr/>
        </p:nvPicPr>
        <p:blipFill>
          <a:blip r:embed="rId2"/>
          <a:stretch>
            <a:fillRect/>
          </a:stretch>
        </p:blipFill>
        <p:spPr>
          <a:xfrm>
            <a:off x="1763688" y="4797152"/>
            <a:ext cx="6008168" cy="1440160"/>
          </a:xfrm>
          <a:prstGeom prst="rect">
            <a:avLst/>
          </a:prstGeom>
        </p:spPr>
      </p:pic>
      <p:sp>
        <p:nvSpPr>
          <p:cNvPr id="16"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0" name="Picture 2" descr="http://www.colegioglenndoman.edu.co/aula%20virtual/circuito%202.gif"/>
          <p:cNvPicPr>
            <a:picLocks noChangeAspect="1" noChangeArrowheads="1"/>
          </p:cNvPicPr>
          <p:nvPr/>
        </p:nvPicPr>
        <p:blipFill rotWithShape="1">
          <a:blip r:embed="rId3">
            <a:extLst>
              <a:ext uri="{28A0092B-C50C-407E-A947-70E740481C1C}">
                <a14:useLocalDpi xmlns:a14="http://schemas.microsoft.com/office/drawing/2010/main" val="0"/>
              </a:ext>
            </a:extLst>
          </a:blip>
          <a:srcRect t="60111"/>
          <a:stretch/>
        </p:blipFill>
        <p:spPr bwMode="auto">
          <a:xfrm rot="16200000">
            <a:off x="-383190" y="5155072"/>
            <a:ext cx="2225824" cy="81238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p:cNvCxnSpPr/>
          <p:nvPr/>
        </p:nvCxnSpPr>
        <p:spPr>
          <a:xfrm flipV="1">
            <a:off x="922534" y="5391627"/>
            <a:ext cx="1849266" cy="4185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87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Sensor de Posición:</a:t>
            </a:r>
            <a:endParaRPr lang="es-EC" sz="2800" dirty="0"/>
          </a:p>
        </p:txBody>
      </p:sp>
      <p:sp>
        <p:nvSpPr>
          <p:cNvPr id="8" name="Text Placeholder 4"/>
          <p:cNvSpPr txBox="1">
            <a:spLocks/>
          </p:cNvSpPr>
          <p:nvPr/>
        </p:nvSpPr>
        <p:spPr>
          <a:xfrm>
            <a:off x="1158600" y="1688268"/>
            <a:ext cx="5832648" cy="52789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Detector Serie DS1:</a:t>
            </a:r>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4" name="Tabla 3"/>
          <p:cNvGraphicFramePr>
            <a:graphicFrameLocks noGrp="1"/>
          </p:cNvGraphicFramePr>
          <p:nvPr>
            <p:extLst>
              <p:ext uri="{D42A27DB-BD31-4B8C-83A1-F6EECF244321}">
                <p14:modId xmlns:p14="http://schemas.microsoft.com/office/powerpoint/2010/main" val="1785146130"/>
              </p:ext>
            </p:extLst>
          </p:nvPr>
        </p:nvGraphicFramePr>
        <p:xfrm>
          <a:off x="575556" y="2547546"/>
          <a:ext cx="4680520" cy="1434277"/>
        </p:xfrm>
        <a:graphic>
          <a:graphicData uri="http://schemas.openxmlformats.org/drawingml/2006/table">
            <a:tbl>
              <a:tblPr firstRow="1" firstCol="1" bandRow="1">
                <a:tableStyleId>{3B4B98B0-60AC-42C2-AFA5-B58CD77FA1E5}</a:tableStyleId>
              </a:tblPr>
              <a:tblGrid>
                <a:gridCol w="2516098"/>
                <a:gridCol w="2164422"/>
              </a:tblGrid>
              <a:tr h="397631">
                <a:tc>
                  <a:txBody>
                    <a:bodyPr/>
                    <a:lstStyle/>
                    <a:p>
                      <a:pPr algn="ctr">
                        <a:spcAft>
                          <a:spcPts val="0"/>
                        </a:spcAft>
                      </a:pPr>
                      <a:r>
                        <a:rPr lang="es-EC" sz="1200" dirty="0">
                          <a:effectLst/>
                        </a:rPr>
                        <a:t>DS1-G</a:t>
                      </a:r>
                      <a:endParaRPr lang="es-EC" sz="12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200">
                          <a:effectLst/>
                        </a:rPr>
                        <a:t>DS1-J</a:t>
                      </a:r>
                      <a:endParaRPr lang="es-EC" sz="120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1036646">
                <a:tc>
                  <a:txBody>
                    <a:bodyPr/>
                    <a:lstStyle/>
                    <a:p>
                      <a:pPr algn="ctr">
                        <a:spcAft>
                          <a:spcPts val="0"/>
                        </a:spcAft>
                      </a:pPr>
                      <a:endParaRPr lang="es-EC"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endParaRPr lang="es-EC" sz="120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18434" name="Imagen 286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33" y="3013286"/>
            <a:ext cx="1872208" cy="858526"/>
          </a:xfrm>
          <a:prstGeom prst="rect">
            <a:avLst/>
          </a:prstGeom>
          <a:noFill/>
          <a:extLst>
            <a:ext uri="{909E8E84-426E-40DD-AFC4-6F175D3DCCD1}">
              <a14:hiddenFill xmlns:a14="http://schemas.microsoft.com/office/drawing/2010/main">
                <a:solidFill>
                  <a:srgbClr val="FFFFFF"/>
                </a:solidFill>
              </a14:hiddenFill>
            </a:ext>
          </a:extLst>
        </p:spPr>
      </p:pic>
      <p:pic>
        <p:nvPicPr>
          <p:cNvPr id="18433" name="Imagen 286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458" y="3013286"/>
            <a:ext cx="1283585" cy="885231"/>
          </a:xfrm>
          <a:prstGeom prst="rect">
            <a:avLst/>
          </a:prstGeom>
          <a:noFill/>
          <a:extLst>
            <a:ext uri="{909E8E84-426E-40DD-AFC4-6F175D3DCCD1}">
              <a14:hiddenFill xmlns:a14="http://schemas.microsoft.com/office/drawing/2010/main">
                <a:solidFill>
                  <a:srgbClr val="FFFFFF"/>
                </a:solidFill>
              </a14:hiddenFill>
            </a:ext>
          </a:extLst>
        </p:spPr>
      </p:pic>
      <p:sp>
        <p:nvSpPr>
          <p:cNvPr id="19" name="43 Flecha curvada hacia arriba">
            <a:hlinkClick r:id="rId4"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pic>
        <p:nvPicPr>
          <p:cNvPr id="15" name="Imagen 14"/>
          <p:cNvPicPr/>
          <p:nvPr/>
        </p:nvPicPr>
        <p:blipFill>
          <a:blip r:embed="rId5"/>
          <a:stretch>
            <a:fillRect/>
          </a:stretch>
        </p:blipFill>
        <p:spPr>
          <a:xfrm>
            <a:off x="251520" y="4972051"/>
            <a:ext cx="2663208" cy="1571295"/>
          </a:xfrm>
          <a:prstGeom prst="rect">
            <a:avLst/>
          </a:prstGeom>
        </p:spPr>
      </p:pic>
      <p:pic>
        <p:nvPicPr>
          <p:cNvPr id="5" name="Imagen 4"/>
          <p:cNvPicPr>
            <a:picLocks noChangeAspect="1"/>
          </p:cNvPicPr>
          <p:nvPr/>
        </p:nvPicPr>
        <p:blipFill rotWithShape="1">
          <a:blip r:embed="rId6" cstate="print">
            <a:extLst>
              <a:ext uri="{28A0092B-C50C-407E-A947-70E740481C1C}">
                <a14:useLocalDpi xmlns:a14="http://schemas.microsoft.com/office/drawing/2010/main" val="0"/>
              </a:ext>
            </a:extLst>
          </a:blip>
          <a:srcRect r="24591"/>
          <a:stretch/>
        </p:blipFill>
        <p:spPr>
          <a:xfrm>
            <a:off x="6154890" y="2100903"/>
            <a:ext cx="2521566" cy="1880920"/>
          </a:xfrm>
          <a:prstGeom prst="rect">
            <a:avLst/>
          </a:prstGeom>
        </p:spPr>
      </p:pic>
      <p:pic>
        <p:nvPicPr>
          <p:cNvPr id="6" name="Imagen 5"/>
          <p:cNvPicPr>
            <a:picLocks noChangeAspect="1"/>
          </p:cNvPicPr>
          <p:nvPr/>
        </p:nvPicPr>
        <p:blipFill rotWithShape="1">
          <a:blip r:embed="rId7" cstate="print">
            <a:extLst>
              <a:ext uri="{28A0092B-C50C-407E-A947-70E740481C1C}">
                <a14:useLocalDpi xmlns:a14="http://schemas.microsoft.com/office/drawing/2010/main" val="0"/>
              </a:ext>
            </a:extLst>
          </a:blip>
          <a:srcRect l="28358" b="23582"/>
          <a:stretch/>
        </p:blipFill>
        <p:spPr>
          <a:xfrm>
            <a:off x="3990915" y="4684480"/>
            <a:ext cx="3000333" cy="1800200"/>
          </a:xfrm>
          <a:prstGeom prst="rect">
            <a:avLst/>
          </a:prstGeom>
        </p:spPr>
      </p:pic>
      <p:sp>
        <p:nvSpPr>
          <p:cNvPr id="7" name="Flecha arriba 6"/>
          <p:cNvSpPr/>
          <p:nvPr/>
        </p:nvSpPr>
        <p:spPr>
          <a:xfrm>
            <a:off x="8142567" y="3511772"/>
            <a:ext cx="138725" cy="720080"/>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Flecha derecha 8"/>
          <p:cNvSpPr/>
          <p:nvPr/>
        </p:nvSpPr>
        <p:spPr>
          <a:xfrm>
            <a:off x="3696002" y="6165304"/>
            <a:ext cx="909436" cy="20153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78625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Sensor de Presencia:</a:t>
            </a:r>
            <a:endParaRPr lang="es-EC" sz="2800" dirty="0"/>
          </a:p>
        </p:txBody>
      </p:sp>
      <p:sp>
        <p:nvSpPr>
          <p:cNvPr id="8" name="Text Placeholder 4"/>
          <p:cNvSpPr txBox="1">
            <a:spLocks/>
          </p:cNvSpPr>
          <p:nvPr/>
        </p:nvSpPr>
        <p:spPr>
          <a:xfrm>
            <a:off x="1475656" y="1683709"/>
            <a:ext cx="5832648" cy="521156"/>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Sensor Óptico Sharp GP2Y0D810Z0F:</a:t>
            </a:r>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4" name="Imagen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87697"/>
            <a:ext cx="1944216" cy="1872208"/>
          </a:xfrm>
          <a:prstGeom prst="rect">
            <a:avLst/>
          </a:prstGeom>
          <a:noFill/>
          <a:ln>
            <a:noFill/>
          </a:ln>
        </p:spPr>
      </p:pic>
      <p:sp>
        <p:nvSpPr>
          <p:cNvPr id="20"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21" name="16 Flecha derecha">
            <a:hlinkClick r:id="" action="ppaction://hlinkshowjump?jump=nextslide"/>
          </p:cNvPr>
          <p:cNvSpPr/>
          <p:nvPr/>
        </p:nvSpPr>
        <p:spPr>
          <a:xfrm>
            <a:off x="8597928" y="6489453"/>
            <a:ext cx="216023" cy="2606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Imagen 14"/>
          <p:cNvPicPr>
            <a:picLocks noChangeAspect="1"/>
          </p:cNvPicPr>
          <p:nvPr/>
        </p:nvPicPr>
        <p:blipFill rotWithShape="1">
          <a:blip r:embed="rId3" cstate="print">
            <a:extLst>
              <a:ext uri="{28A0092B-C50C-407E-A947-70E740481C1C}">
                <a14:useLocalDpi xmlns:a14="http://schemas.microsoft.com/office/drawing/2010/main" val="0"/>
              </a:ext>
            </a:extLst>
          </a:blip>
          <a:srcRect l="28358" b="23582"/>
          <a:stretch/>
        </p:blipFill>
        <p:spPr>
          <a:xfrm>
            <a:off x="5037719" y="2452158"/>
            <a:ext cx="3000333" cy="1800200"/>
          </a:xfrm>
          <a:prstGeom prst="rect">
            <a:avLst/>
          </a:prstGeom>
        </p:spPr>
      </p:pic>
      <p:sp>
        <p:nvSpPr>
          <p:cNvPr id="4" name="Flecha arriba 3"/>
          <p:cNvSpPr/>
          <p:nvPr/>
        </p:nvSpPr>
        <p:spPr>
          <a:xfrm>
            <a:off x="7648688" y="3789505"/>
            <a:ext cx="144016" cy="864096"/>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7" name="Imagen 16"/>
          <p:cNvPicPr/>
          <p:nvPr/>
        </p:nvPicPr>
        <p:blipFill>
          <a:blip r:embed="rId4"/>
          <a:stretch>
            <a:fillRect/>
          </a:stretch>
        </p:blipFill>
        <p:spPr>
          <a:xfrm>
            <a:off x="2555776" y="4359905"/>
            <a:ext cx="1872208" cy="2083033"/>
          </a:xfrm>
          <a:prstGeom prst="rect">
            <a:avLst/>
          </a:prstGeom>
        </p:spPr>
      </p:pic>
      <p:sp>
        <p:nvSpPr>
          <p:cNvPr id="5" name="Flecha izquierda 4"/>
          <p:cNvSpPr/>
          <p:nvPr/>
        </p:nvSpPr>
        <p:spPr>
          <a:xfrm>
            <a:off x="4391980" y="5589240"/>
            <a:ext cx="1044116" cy="14401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p:cNvSpPr txBox="1"/>
          <p:nvPr/>
        </p:nvSpPr>
        <p:spPr>
          <a:xfrm>
            <a:off x="3200386" y="2746303"/>
            <a:ext cx="936104" cy="369332"/>
          </a:xfrm>
          <a:prstGeom prst="rect">
            <a:avLst/>
          </a:prstGeom>
          <a:noFill/>
        </p:spPr>
        <p:txBody>
          <a:bodyPr wrap="square" rtlCol="0">
            <a:spAutoFit/>
          </a:bodyPr>
          <a:lstStyle/>
          <a:p>
            <a:r>
              <a:rPr lang="en-US" i="1" dirty="0" err="1" smtClean="0"/>
              <a:t>Emisor</a:t>
            </a:r>
            <a:endParaRPr lang="es-EC" i="1" dirty="0"/>
          </a:p>
        </p:txBody>
      </p:sp>
      <p:sp>
        <p:nvSpPr>
          <p:cNvPr id="18" name="CuadroTexto 17"/>
          <p:cNvSpPr txBox="1"/>
          <p:nvPr/>
        </p:nvSpPr>
        <p:spPr>
          <a:xfrm>
            <a:off x="2700921" y="3189574"/>
            <a:ext cx="1116124" cy="369332"/>
          </a:xfrm>
          <a:prstGeom prst="rect">
            <a:avLst/>
          </a:prstGeom>
          <a:noFill/>
        </p:spPr>
        <p:txBody>
          <a:bodyPr wrap="square" rtlCol="0">
            <a:spAutoFit/>
          </a:bodyPr>
          <a:lstStyle/>
          <a:p>
            <a:r>
              <a:rPr lang="en-US" i="1" dirty="0" smtClean="0"/>
              <a:t>Receptor</a:t>
            </a:r>
            <a:endParaRPr lang="es-EC" i="1" dirty="0"/>
          </a:p>
        </p:txBody>
      </p:sp>
      <p:cxnSp>
        <p:nvCxnSpPr>
          <p:cNvPr id="9" name="Conector recto de flecha 8"/>
          <p:cNvCxnSpPr/>
          <p:nvPr/>
        </p:nvCxnSpPr>
        <p:spPr>
          <a:xfrm flipH="1">
            <a:off x="2267744" y="2930969"/>
            <a:ext cx="7920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H="1">
            <a:off x="1758950" y="3352258"/>
            <a:ext cx="79208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3790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animBg="1"/>
      <p:bldP spid="4" grpId="0" animBg="1"/>
      <p:bldP spid="5" grpId="0" animBg="1"/>
      <p:bldP spid="6"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2800" dirty="0" smtClean="0">
                <a:effectLst>
                  <a:outerShdw blurRad="38100" dist="38100" dir="2700000" algn="tl">
                    <a:srgbClr val="000000">
                      <a:alpha val="43137"/>
                    </a:srgbClr>
                  </a:outerShdw>
                </a:effectLst>
              </a:rPr>
              <a:t>Dimensionamiento y Selección de Actuadores Eléctricos:</a:t>
            </a:r>
            <a:endParaRPr lang="es-EC" sz="2800" dirty="0">
              <a:effectLst>
                <a:outerShdw blurRad="38100" dist="38100" dir="2700000" algn="tl">
                  <a:srgbClr val="000000">
                    <a:alpha val="43137"/>
                  </a:srgbClr>
                </a:outerShdw>
              </a:effectLst>
            </a:endParaRPr>
          </a:p>
        </p:txBody>
      </p:sp>
      <p:sp>
        <p:nvSpPr>
          <p:cNvPr id="6" name="11 Pentágono">
            <a:hlinkClick r:id="rId2" action="ppaction://hlinksldjump"/>
          </p:cNvPr>
          <p:cNvSpPr/>
          <p:nvPr/>
        </p:nvSpPr>
        <p:spPr>
          <a:xfrm>
            <a:off x="5724128" y="3861048"/>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 Placeholder 4"/>
          <p:cNvSpPr txBox="1">
            <a:spLocks/>
          </p:cNvSpPr>
          <p:nvPr/>
        </p:nvSpPr>
        <p:spPr>
          <a:xfrm>
            <a:off x="2699792" y="3789040"/>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Actuador de Giro </a:t>
            </a:r>
            <a:endParaRPr lang="es-EC" dirty="0" smtClean="0">
              <a:solidFill>
                <a:schemeClr val="tx1"/>
              </a:solidFill>
            </a:endParaRPr>
          </a:p>
        </p:txBody>
      </p:sp>
      <p:sp>
        <p:nvSpPr>
          <p:cNvPr id="10" name="11 Pentágono">
            <a:hlinkClick r:id="rId3" action="ppaction://hlinksldjump"/>
          </p:cNvPr>
          <p:cNvSpPr/>
          <p:nvPr/>
        </p:nvSpPr>
        <p:spPr>
          <a:xfrm>
            <a:off x="5724128" y="443259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Text Placeholder 4"/>
          <p:cNvSpPr txBox="1">
            <a:spLocks/>
          </p:cNvSpPr>
          <p:nvPr/>
        </p:nvSpPr>
        <p:spPr>
          <a:xfrm>
            <a:off x="2555775" y="4360584"/>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Electroválvulas</a:t>
            </a:r>
            <a:endParaRPr lang="es-EC" dirty="0" smtClean="0">
              <a:solidFill>
                <a:schemeClr val="tx1"/>
              </a:solidFill>
            </a:endParaRPr>
          </a:p>
        </p:txBody>
      </p:sp>
    </p:spTree>
    <p:extLst>
      <p:ext uri="{BB962C8B-B14F-4D97-AF65-F5344CB8AC3E}">
        <p14:creationId xmlns:p14="http://schemas.microsoft.com/office/powerpoint/2010/main" val="23443136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Actuador de Giro:</a:t>
            </a:r>
            <a:endParaRPr lang="es-EC" sz="2800" dirty="0"/>
          </a:p>
        </p:txBody>
      </p:sp>
      <p:sp>
        <p:nvSpPr>
          <p:cNvPr id="8" name="Text Placeholder 4"/>
          <p:cNvSpPr txBox="1">
            <a:spLocks/>
          </p:cNvSpPr>
          <p:nvPr/>
        </p:nvSpPr>
        <p:spPr>
          <a:xfrm>
            <a:off x="827584" y="1844824"/>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Consideraciones:</a:t>
            </a:r>
            <a:endParaRPr lang="es-EC" sz="20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9"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6" name="Diagrama 15"/>
          <p:cNvGraphicFramePr/>
          <p:nvPr>
            <p:extLst>
              <p:ext uri="{D42A27DB-BD31-4B8C-83A1-F6EECF244321}">
                <p14:modId xmlns:p14="http://schemas.microsoft.com/office/powerpoint/2010/main" val="1135928413"/>
              </p:ext>
            </p:extLst>
          </p:nvPr>
        </p:nvGraphicFramePr>
        <p:xfrm>
          <a:off x="1145880" y="2578874"/>
          <a:ext cx="6840760" cy="386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6270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3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Graphic spid="16"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Actuador de Giro:</a:t>
            </a:r>
            <a:endParaRPr lang="es-EC" sz="2800" dirty="0"/>
          </a:p>
        </p:txBody>
      </p:sp>
      <p:sp>
        <p:nvSpPr>
          <p:cNvPr id="8" name="Text Placeholder 4"/>
          <p:cNvSpPr txBox="1">
            <a:spLocks/>
          </p:cNvSpPr>
          <p:nvPr/>
        </p:nvSpPr>
        <p:spPr>
          <a:xfrm>
            <a:off x="1475656" y="1683709"/>
            <a:ext cx="5832648" cy="521156"/>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Motor DC BOSH CHP 24V 6W:</a:t>
            </a:r>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6" name="Rectángulo 15"/>
          <p:cNvSpPr/>
          <p:nvPr/>
        </p:nvSpPr>
        <p:spPr>
          <a:xfrm>
            <a:off x="925459" y="2378246"/>
            <a:ext cx="4572000" cy="369332"/>
          </a:xfrm>
          <a:prstGeom prst="rect">
            <a:avLst/>
          </a:prstGeom>
        </p:spPr>
        <p:txBody>
          <a:bodyPr>
            <a:spAutoFit/>
          </a:bodyPr>
          <a:lstStyle/>
          <a:p>
            <a:pPr lvl="0"/>
            <a:r>
              <a:rPr lang="es-EC" b="1" dirty="0" smtClean="0"/>
              <a:t>Especificaciones:</a:t>
            </a:r>
            <a:endParaRPr lang="es-EC" sz="1600" b="1" dirty="0"/>
          </a:p>
        </p:txBody>
      </p:sp>
      <p:pic>
        <p:nvPicPr>
          <p:cNvPr id="15" name="Imagen 14"/>
          <p:cNvPicPr/>
          <p:nvPr/>
        </p:nvPicPr>
        <p:blipFill rotWithShape="1">
          <a:blip r:embed="rId2">
            <a:extLst>
              <a:ext uri="{28A0092B-C50C-407E-A947-70E740481C1C}">
                <a14:useLocalDpi xmlns:a14="http://schemas.microsoft.com/office/drawing/2010/main" val="0"/>
              </a:ext>
            </a:extLst>
          </a:blip>
          <a:srcRect t="19944"/>
          <a:stretch/>
        </p:blipFill>
        <p:spPr bwMode="auto">
          <a:xfrm>
            <a:off x="5652120" y="3123990"/>
            <a:ext cx="2352675" cy="2529119"/>
          </a:xfrm>
          <a:prstGeom prst="rect">
            <a:avLst/>
          </a:prstGeom>
          <a:noFill/>
          <a:ln>
            <a:noFill/>
          </a:ln>
          <a:extLst>
            <a:ext uri="{53640926-AAD7-44D8-BBD7-CCE9431645EC}">
              <a14:shadowObscured xmlns:a14="http://schemas.microsoft.com/office/drawing/2010/main"/>
            </a:ext>
          </a:extLst>
        </p:spPr>
      </p:pic>
      <p:pic>
        <p:nvPicPr>
          <p:cNvPr id="17" name="Imagen 16"/>
          <p:cNvPicPr/>
          <p:nvPr/>
        </p:nvPicPr>
        <p:blipFill>
          <a:blip r:embed="rId3"/>
          <a:stretch>
            <a:fillRect/>
          </a:stretch>
        </p:blipFill>
        <p:spPr>
          <a:xfrm>
            <a:off x="1691680" y="2935285"/>
            <a:ext cx="2088232" cy="2906531"/>
          </a:xfrm>
          <a:prstGeom prst="rect">
            <a:avLst/>
          </a:prstGeom>
        </p:spPr>
      </p:pic>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8"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4266786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Selección de Electroválvulas:</a:t>
            </a:r>
            <a:endParaRPr lang="es-EC" sz="2800" dirty="0"/>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2053" name="Imagen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414679"/>
            <a:ext cx="1416148" cy="57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Imagen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404" y="3276392"/>
            <a:ext cx="1416148" cy="574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Imagen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85" y="3850867"/>
            <a:ext cx="1269187" cy="587834"/>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n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7961" y="4582717"/>
            <a:ext cx="1269189" cy="5744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961" y="5445224"/>
            <a:ext cx="1215746" cy="4275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5"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6" name="Tabla 15"/>
          <p:cNvGraphicFramePr>
            <a:graphicFrameLocks noGrp="1"/>
          </p:cNvGraphicFramePr>
          <p:nvPr>
            <p:extLst>
              <p:ext uri="{D42A27DB-BD31-4B8C-83A1-F6EECF244321}">
                <p14:modId xmlns:p14="http://schemas.microsoft.com/office/powerpoint/2010/main" val="900857147"/>
              </p:ext>
            </p:extLst>
          </p:nvPr>
        </p:nvGraphicFramePr>
        <p:xfrm>
          <a:off x="3851921" y="3429000"/>
          <a:ext cx="3960440" cy="1365652"/>
        </p:xfrm>
        <a:graphic>
          <a:graphicData uri="http://schemas.openxmlformats.org/drawingml/2006/table">
            <a:tbl>
              <a:tblPr firstRow="1" firstCol="1" bandRow="1">
                <a:tableStyleId>{3B4B98B0-60AC-42C2-AFA5-B58CD77FA1E5}</a:tableStyleId>
              </a:tblPr>
              <a:tblGrid>
                <a:gridCol w="2041566"/>
                <a:gridCol w="1918874"/>
              </a:tblGrid>
              <a:tr h="341413">
                <a:tc>
                  <a:txBody>
                    <a:bodyPr/>
                    <a:lstStyle/>
                    <a:p>
                      <a:pPr algn="l">
                        <a:spcAft>
                          <a:spcPts val="0"/>
                        </a:spcAft>
                      </a:pPr>
                      <a:r>
                        <a:rPr lang="es-EC" sz="1600" dirty="0">
                          <a:effectLst/>
                        </a:rPr>
                        <a:t>Accionamiento</a:t>
                      </a:r>
                      <a:endParaRPr lang="es-EC" sz="16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s-EC" sz="1600" b="0" dirty="0">
                          <a:effectLst/>
                        </a:rPr>
                        <a:t>Pilotado (Bobina)</a:t>
                      </a:r>
                      <a:endParaRPr lang="es-EC" sz="1600" b="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41413">
                <a:tc>
                  <a:txBody>
                    <a:bodyPr/>
                    <a:lstStyle/>
                    <a:p>
                      <a:pPr algn="l">
                        <a:spcAft>
                          <a:spcPts val="0"/>
                        </a:spcAft>
                      </a:pPr>
                      <a:r>
                        <a:rPr lang="es-EC" sz="1600" noProof="0" dirty="0" smtClean="0">
                          <a:solidFill>
                            <a:schemeClr val="tx1"/>
                          </a:solidFill>
                          <a:effectLst/>
                          <a:latin typeface="+mn-lt"/>
                          <a:ea typeface="+mn-ea"/>
                          <a:cs typeface="+mn-cs"/>
                        </a:rPr>
                        <a:t>Alimentación</a:t>
                      </a:r>
                      <a:endParaRPr lang="es-EC" sz="1600" noProof="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16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24 VDC</a:t>
                      </a:r>
                      <a:endParaRPr lang="es-EC"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41413">
                <a:tc>
                  <a:txBody>
                    <a:bodyPr/>
                    <a:lstStyle/>
                    <a:p>
                      <a:pPr algn="l">
                        <a:spcAft>
                          <a:spcPts val="0"/>
                        </a:spcAft>
                      </a:pPr>
                      <a:r>
                        <a:rPr lang="es-EC" sz="1600" dirty="0" smtClean="0">
                          <a:effectLst/>
                        </a:rPr>
                        <a:t>Presión</a:t>
                      </a:r>
                      <a:endParaRPr lang="es-EC" sz="16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algn="l" rtl="0" eaLnBrk="1" latinLnBrk="0" hangingPunct="1">
                        <a:spcAft>
                          <a:spcPts val="0"/>
                        </a:spcAft>
                      </a:pPr>
                      <a:r>
                        <a:rPr kumimoji="0" lang="en-US" sz="16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4 bar min</a:t>
                      </a:r>
                      <a:endParaRPr kumimoji="0" lang="es-EC" sz="16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341413">
                <a:tc>
                  <a:txBody>
                    <a:bodyPr/>
                    <a:lstStyle/>
                    <a:p>
                      <a:pPr algn="l">
                        <a:spcAft>
                          <a:spcPts val="0"/>
                        </a:spcAft>
                      </a:pPr>
                      <a:r>
                        <a:rPr lang="es-EC" sz="1600" dirty="0">
                          <a:effectLst/>
                        </a:rPr>
                        <a:t>Frecuencia Máxima</a:t>
                      </a:r>
                      <a:endParaRPr lang="es-EC" sz="16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s-EC" sz="1600" dirty="0">
                          <a:effectLst/>
                        </a:rPr>
                        <a:t>5 ciclos/</a:t>
                      </a:r>
                      <a:r>
                        <a:rPr lang="es-EC" sz="1600" dirty="0" err="1">
                          <a:effectLst/>
                        </a:rPr>
                        <a:t>seg</a:t>
                      </a:r>
                      <a:endParaRPr lang="es-EC" sz="1600" dirty="0">
                        <a:solidFill>
                          <a:srgbClr val="2E74B5"/>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9193318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PRESENTACIÓN DEL EQUIPO:</a:t>
            </a:r>
            <a:endParaRPr lang="es-EC" sz="2800" dirty="0">
              <a:effectLst>
                <a:outerShdw blurRad="38100" dist="38100" dir="2700000" algn="tl">
                  <a:srgbClr val="000000">
                    <a:alpha val="43137"/>
                  </a:srgbClr>
                </a:outerShdw>
              </a:effectLst>
            </a:endParaRPr>
          </a:p>
        </p:txBody>
      </p:sp>
      <p:sp>
        <p:nvSpPr>
          <p:cNvPr id="9" name="Text Placeholder 4"/>
          <p:cNvSpPr txBox="1">
            <a:spLocks/>
          </p:cNvSpPr>
          <p:nvPr/>
        </p:nvSpPr>
        <p:spPr>
          <a:xfrm>
            <a:off x="2627784" y="3320381"/>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Partes del Equipo</a:t>
            </a:r>
            <a:endParaRPr lang="es-EC" dirty="0" smtClean="0">
              <a:solidFill>
                <a:schemeClr val="tx1"/>
              </a:solidFill>
            </a:endParaRPr>
          </a:p>
        </p:txBody>
      </p:sp>
      <p:sp>
        <p:nvSpPr>
          <p:cNvPr id="10" name="9 Pentágono">
            <a:hlinkClick r:id="rId2" action="ppaction://hlinksldjump"/>
          </p:cNvPr>
          <p:cNvSpPr/>
          <p:nvPr/>
        </p:nvSpPr>
        <p:spPr>
          <a:xfrm>
            <a:off x="5292080" y="342906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5" name="Text Placeholder 4"/>
          <p:cNvSpPr txBox="1">
            <a:spLocks/>
          </p:cNvSpPr>
          <p:nvPr/>
        </p:nvSpPr>
        <p:spPr>
          <a:xfrm>
            <a:off x="2519772" y="4626026"/>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Funcionamiento</a:t>
            </a:r>
            <a:endParaRPr lang="es-EC" dirty="0" smtClean="0">
              <a:solidFill>
                <a:schemeClr val="tx1"/>
              </a:solidFill>
            </a:endParaRPr>
          </a:p>
        </p:txBody>
      </p:sp>
      <p:sp>
        <p:nvSpPr>
          <p:cNvPr id="16" name="11 Pentágono">
            <a:hlinkClick r:id="rId3" action="ppaction://hlinksldjump"/>
          </p:cNvPr>
          <p:cNvSpPr/>
          <p:nvPr/>
        </p:nvSpPr>
        <p:spPr>
          <a:xfrm>
            <a:off x="5269993" y="4712154"/>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Text Placeholder 4"/>
          <p:cNvSpPr txBox="1">
            <a:spLocks/>
          </p:cNvSpPr>
          <p:nvPr/>
        </p:nvSpPr>
        <p:spPr>
          <a:xfrm>
            <a:off x="2270219" y="5864619"/>
            <a:ext cx="2664295"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Aplicaciones</a:t>
            </a:r>
            <a:endParaRPr lang="es-EC" dirty="0" smtClean="0">
              <a:solidFill>
                <a:schemeClr val="tx1"/>
              </a:solidFill>
            </a:endParaRPr>
          </a:p>
        </p:txBody>
      </p:sp>
      <p:sp>
        <p:nvSpPr>
          <p:cNvPr id="18" name="9 Pentágono">
            <a:hlinkClick r:id="rId4" action="ppaction://hlinksldjump"/>
          </p:cNvPr>
          <p:cNvSpPr/>
          <p:nvPr/>
        </p:nvSpPr>
        <p:spPr>
          <a:xfrm>
            <a:off x="5292080" y="6066186"/>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9" name="Text Placeholder 4"/>
          <p:cNvSpPr txBox="1">
            <a:spLocks/>
          </p:cNvSpPr>
          <p:nvPr/>
        </p:nvSpPr>
        <p:spPr>
          <a:xfrm>
            <a:off x="2843809" y="5064603"/>
            <a:ext cx="2448271" cy="800016"/>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indent="-285750" algn="ctr">
              <a:buFont typeface="Arial" panose="020B0604020202020204" pitchFamily="34" charset="0"/>
              <a:buChar char="•"/>
            </a:pPr>
            <a:r>
              <a:rPr lang="es-EC" sz="1600" dirty="0" smtClean="0">
                <a:solidFill>
                  <a:schemeClr val="tx1"/>
                </a:solidFill>
              </a:rPr>
              <a:t>Funcionamiento Base</a:t>
            </a:r>
          </a:p>
          <a:p>
            <a:pPr marL="285750" indent="-285750" algn="ctr">
              <a:buFont typeface="Arial" panose="020B0604020202020204" pitchFamily="34" charset="0"/>
              <a:buChar char="•"/>
            </a:pPr>
            <a:r>
              <a:rPr lang="es-EC" sz="1600" dirty="0" smtClean="0">
                <a:solidFill>
                  <a:schemeClr val="tx1"/>
                </a:solidFill>
              </a:rPr>
              <a:t>Grados de Libertad</a:t>
            </a:r>
            <a:endParaRPr lang="es-EC" sz="2000" dirty="0" smtClean="0">
              <a:solidFill>
                <a:schemeClr val="tx1"/>
              </a:solidFill>
            </a:endParaRPr>
          </a:p>
        </p:txBody>
      </p:sp>
      <p:sp>
        <p:nvSpPr>
          <p:cNvPr id="21" name="Text Placeholder 4"/>
          <p:cNvSpPr txBox="1">
            <a:spLocks/>
          </p:cNvSpPr>
          <p:nvPr/>
        </p:nvSpPr>
        <p:spPr>
          <a:xfrm>
            <a:off x="2195736" y="3935814"/>
            <a:ext cx="2448271" cy="576064"/>
          </a:xfrm>
          <a:prstGeom prst="rect">
            <a:avLst/>
          </a:prstGeom>
        </p:spPr>
        <p:txBody>
          <a:bodyPr vert="horz" anchor="t">
            <a:norm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Sistemas</a:t>
            </a:r>
            <a:endParaRPr lang="es-EC" dirty="0" smtClean="0">
              <a:solidFill>
                <a:schemeClr val="tx1"/>
              </a:solidFill>
            </a:endParaRPr>
          </a:p>
        </p:txBody>
      </p:sp>
      <p:sp>
        <p:nvSpPr>
          <p:cNvPr id="22" name="9 Pentágono">
            <a:hlinkClick r:id="rId5" action="ppaction://hlinksldjump"/>
          </p:cNvPr>
          <p:cNvSpPr/>
          <p:nvPr/>
        </p:nvSpPr>
        <p:spPr>
          <a:xfrm>
            <a:off x="5253084" y="4112469"/>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7170" name="Picture 2" descr="http://yajutaim.files.wordpress.com/2012/08/robots.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0" b="100000" l="10000" r="90000">
                        <a14:foregroundMark x1="38200" y1="40500" x2="28300" y2="34550"/>
                        <a14:foregroundMark x1="65800" y1="43950" x2="80100" y2="55250"/>
                        <a14:foregroundMark x1="19950" y1="21750" x2="15500" y2="21750"/>
                        <a14:foregroundMark x1="84550" y1="58750" x2="80100" y2="61200"/>
                        <a14:foregroundMark x1="63850" y1="92250" x2="57900" y2="92250"/>
                        <a14:foregroundMark x1="38700" y1="93250" x2="44600" y2="91300"/>
                      </a14:backgroundRemoval>
                    </a14:imgEffect>
                  </a14:imgLayer>
                </a14:imgProps>
              </a:ext>
              <a:ext uri="{28A0092B-C50C-407E-A947-70E740481C1C}">
                <a14:useLocalDpi xmlns:a14="http://schemas.microsoft.com/office/drawing/2010/main" val="0"/>
              </a:ext>
            </a:extLst>
          </a:blip>
          <a:srcRect/>
          <a:stretch>
            <a:fillRect/>
          </a:stretch>
        </p:blipFill>
        <p:spPr bwMode="auto">
          <a:xfrm>
            <a:off x="6444208" y="3896445"/>
            <a:ext cx="3057769" cy="305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0818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
                                          </p:val>
                                        </p:tav>
                                        <p:tav tm="100000">
                                          <p:val>
                                            <p:strVal val="#ppt_x"/>
                                          </p:val>
                                        </p:tav>
                                      </p:tavLst>
                                    </p:anim>
                                    <p:anim calcmode="lin" valueType="num">
                                      <p:cBhvr>
                                        <p:cTn id="4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anim calcmode="lin" valueType="num">
                                      <p:cBhvr>
                                        <p:cTn id="52" dur="500" fill="hold"/>
                                        <p:tgtEl>
                                          <p:spTgt spid="18"/>
                                        </p:tgtEl>
                                        <p:attrNameLst>
                                          <p:attrName>ppt_x</p:attrName>
                                        </p:attrNameLst>
                                      </p:cBhvr>
                                      <p:tavLst>
                                        <p:tav tm="0">
                                          <p:val>
                                            <p:strVal val="#ppt_x"/>
                                          </p:val>
                                        </p:tav>
                                        <p:tav tm="100000">
                                          <p:val>
                                            <p:strVal val="#ppt_x"/>
                                          </p:val>
                                        </p:tav>
                                      </p:tavLst>
                                    </p:anim>
                                    <p:anim calcmode="lin" valueType="num">
                                      <p:cBhvr>
                                        <p:cTn id="5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5" grpId="0"/>
      <p:bldP spid="16" grpId="0" animBg="1"/>
      <p:bldP spid="17" grpId="0"/>
      <p:bldP spid="18" grpId="0" animBg="1"/>
      <p:bldP spid="19" grpId="0"/>
      <p:bldP spid="21"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Selección de Electroválvulas:</a:t>
            </a:r>
            <a:endParaRPr lang="es-EC" sz="2800" dirty="0"/>
          </a:p>
        </p:txBody>
      </p:sp>
      <p:sp>
        <p:nvSpPr>
          <p:cNvPr id="8" name="Text Placeholder 4"/>
          <p:cNvSpPr txBox="1">
            <a:spLocks/>
          </p:cNvSpPr>
          <p:nvPr/>
        </p:nvSpPr>
        <p:spPr>
          <a:xfrm>
            <a:off x="1115616" y="1874381"/>
            <a:ext cx="3312368" cy="521156"/>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Electroválvulas implementadas:</a:t>
            </a:r>
          </a:p>
        </p:txBody>
      </p:sp>
      <p:cxnSp>
        <p:nvCxnSpPr>
          <p:cNvPr id="10" name="Conector recto de flecha 9"/>
          <p:cNvCxnSpPr/>
          <p:nvPr/>
        </p:nvCxnSpPr>
        <p:spPr>
          <a:xfrm>
            <a:off x="11294463" y="17939786"/>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2697813" y="17922324"/>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Conector recto de flecha 11"/>
          <p:cNvCxnSpPr/>
          <p:nvPr/>
        </p:nvCxnSpPr>
        <p:spPr>
          <a:xfrm>
            <a:off x="9984776" y="17935024"/>
            <a:ext cx="0"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11389713" y="17917561"/>
            <a:ext cx="0" cy="24765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5" name="Imagen 14"/>
          <p:cNvPicPr/>
          <p:nvPr/>
        </p:nvPicPr>
        <p:blipFill rotWithShape="1">
          <a:blip r:embed="rId2">
            <a:extLst>
              <a:ext uri="{28A0092B-C50C-407E-A947-70E740481C1C}">
                <a14:useLocalDpi xmlns:a14="http://schemas.microsoft.com/office/drawing/2010/main" val="0"/>
              </a:ext>
            </a:extLst>
          </a:blip>
          <a:srcRect l="1" r="1929"/>
          <a:stretch/>
        </p:blipFill>
        <p:spPr bwMode="auto">
          <a:xfrm>
            <a:off x="5579096" y="3645024"/>
            <a:ext cx="2731135" cy="1333500"/>
          </a:xfrm>
          <a:prstGeom prst="rect">
            <a:avLst/>
          </a:prstGeom>
          <a:noFill/>
          <a:ln>
            <a:noFill/>
          </a:ln>
          <a:extLst>
            <a:ext uri="{53640926-AAD7-44D8-BBD7-CCE9431645EC}">
              <a14:shadowObscured xmlns:a14="http://schemas.microsoft.com/office/drawing/2010/main"/>
            </a:ext>
          </a:extLst>
        </p:spPr>
      </p:pic>
      <p:sp>
        <p:nvSpPr>
          <p:cNvPr id="14"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17"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8" name="Imagen 17"/>
          <p:cNvPicPr/>
          <p:nvPr/>
        </p:nvPicPr>
        <p:blipFill>
          <a:blip r:embed="rId3">
            <a:extLst>
              <a:ext uri="{28A0092B-C50C-407E-A947-70E740481C1C}">
                <a14:useLocalDpi xmlns:a14="http://schemas.microsoft.com/office/drawing/2010/main" val="0"/>
              </a:ext>
            </a:extLst>
          </a:blip>
          <a:srcRect/>
          <a:stretch>
            <a:fillRect/>
          </a:stretch>
        </p:blipFill>
        <p:spPr bwMode="auto">
          <a:xfrm>
            <a:off x="3491880" y="5443067"/>
            <a:ext cx="2733675" cy="1285875"/>
          </a:xfrm>
          <a:prstGeom prst="rect">
            <a:avLst/>
          </a:prstGeom>
          <a:noFill/>
          <a:ln>
            <a:noFill/>
          </a:ln>
        </p:spPr>
      </p:pic>
      <p:pic>
        <p:nvPicPr>
          <p:cNvPr id="19" name="Imagen 18"/>
          <p:cNvPicPr/>
          <p:nvPr/>
        </p:nvPicPr>
        <p:blipFill>
          <a:blip r:embed="rId4">
            <a:extLst>
              <a:ext uri="{28A0092B-C50C-407E-A947-70E740481C1C}">
                <a14:useLocalDpi xmlns:a14="http://schemas.microsoft.com/office/drawing/2010/main" val="0"/>
              </a:ext>
            </a:extLst>
          </a:blip>
          <a:srcRect/>
          <a:stretch>
            <a:fillRect/>
          </a:stretch>
        </p:blipFill>
        <p:spPr bwMode="auto">
          <a:xfrm>
            <a:off x="6682869" y="1868081"/>
            <a:ext cx="2107307" cy="1584176"/>
          </a:xfrm>
          <a:prstGeom prst="rect">
            <a:avLst/>
          </a:prstGeom>
          <a:noFill/>
          <a:ln>
            <a:noFill/>
          </a:ln>
        </p:spPr>
      </p:pic>
      <p:pic>
        <p:nvPicPr>
          <p:cNvPr id="2050" name="Picture 2" descr="http://www.stcvalve.com/Process%20Valve/Manifold%20Pneumatic%20Valv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404641"/>
            <a:ext cx="3515256" cy="2573883"/>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izquierda 2"/>
          <p:cNvSpPr/>
          <p:nvPr/>
        </p:nvSpPr>
        <p:spPr>
          <a:xfrm rot="20162134">
            <a:off x="4709413" y="2794971"/>
            <a:ext cx="1682852"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izquierda 20"/>
          <p:cNvSpPr/>
          <p:nvPr/>
        </p:nvSpPr>
        <p:spPr>
          <a:xfrm>
            <a:off x="4017291" y="4066811"/>
            <a:ext cx="1346797" cy="822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izquierda 21"/>
          <p:cNvSpPr/>
          <p:nvPr/>
        </p:nvSpPr>
        <p:spPr>
          <a:xfrm rot="3061887">
            <a:off x="3262112" y="5162205"/>
            <a:ext cx="646127"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CuadroTexto 4"/>
          <p:cNvSpPr txBox="1"/>
          <p:nvPr/>
        </p:nvSpPr>
        <p:spPr>
          <a:xfrm>
            <a:off x="708691" y="4793858"/>
            <a:ext cx="1512168" cy="369332"/>
          </a:xfrm>
          <a:prstGeom prst="rect">
            <a:avLst/>
          </a:prstGeom>
          <a:noFill/>
        </p:spPr>
        <p:txBody>
          <a:bodyPr wrap="square" rtlCol="0">
            <a:spAutoFit/>
          </a:bodyPr>
          <a:lstStyle/>
          <a:p>
            <a:r>
              <a:rPr lang="en-US" dirty="0" smtClean="0"/>
              <a:t>Manifold</a:t>
            </a:r>
            <a:endParaRPr lang="es-EC" dirty="0"/>
          </a:p>
        </p:txBody>
      </p:sp>
      <p:sp>
        <p:nvSpPr>
          <p:cNvPr id="23" name="Flecha izquierda 22"/>
          <p:cNvSpPr/>
          <p:nvPr/>
        </p:nvSpPr>
        <p:spPr>
          <a:xfrm rot="9490881">
            <a:off x="1648289" y="4795714"/>
            <a:ext cx="868071"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2830900" y="6312000"/>
            <a:ext cx="533329" cy="307777"/>
          </a:xfrm>
          <a:prstGeom prst="rect">
            <a:avLst/>
          </a:prstGeom>
          <a:noFill/>
        </p:spPr>
        <p:txBody>
          <a:bodyPr wrap="square" rtlCol="0">
            <a:spAutoFit/>
          </a:bodyPr>
          <a:lstStyle/>
          <a:p>
            <a:r>
              <a:rPr lang="en-US" sz="1400" dirty="0" smtClean="0"/>
              <a:t>5/3</a:t>
            </a:r>
            <a:endParaRPr lang="es-EC" dirty="0"/>
          </a:p>
        </p:txBody>
      </p:sp>
      <p:sp>
        <p:nvSpPr>
          <p:cNvPr id="25" name="CuadroTexto 24"/>
          <p:cNvSpPr txBox="1"/>
          <p:nvPr/>
        </p:nvSpPr>
        <p:spPr>
          <a:xfrm>
            <a:off x="4828164" y="4468552"/>
            <a:ext cx="533329" cy="307777"/>
          </a:xfrm>
          <a:prstGeom prst="rect">
            <a:avLst/>
          </a:prstGeom>
          <a:noFill/>
        </p:spPr>
        <p:txBody>
          <a:bodyPr wrap="square" rtlCol="0">
            <a:spAutoFit/>
          </a:bodyPr>
          <a:lstStyle/>
          <a:p>
            <a:r>
              <a:rPr lang="en-US" sz="1400" dirty="0" smtClean="0"/>
              <a:t>3/2</a:t>
            </a:r>
            <a:endParaRPr lang="es-EC" dirty="0"/>
          </a:p>
        </p:txBody>
      </p:sp>
      <p:sp>
        <p:nvSpPr>
          <p:cNvPr id="26" name="CuadroTexto 25"/>
          <p:cNvSpPr txBox="1"/>
          <p:nvPr/>
        </p:nvSpPr>
        <p:spPr>
          <a:xfrm>
            <a:off x="5940153" y="2863025"/>
            <a:ext cx="655530" cy="307777"/>
          </a:xfrm>
          <a:prstGeom prst="rect">
            <a:avLst/>
          </a:prstGeom>
          <a:noFill/>
        </p:spPr>
        <p:txBody>
          <a:bodyPr wrap="square" rtlCol="0">
            <a:spAutoFit/>
          </a:bodyPr>
          <a:lstStyle/>
          <a:p>
            <a:r>
              <a:rPr lang="en-US" sz="1400" dirty="0" smtClean="0"/>
              <a:t>3/2 *</a:t>
            </a:r>
            <a:endParaRPr lang="es-EC" dirty="0"/>
          </a:p>
        </p:txBody>
      </p:sp>
    </p:spTree>
    <p:extLst>
      <p:ext uri="{BB962C8B-B14F-4D97-AF65-F5344CB8AC3E}">
        <p14:creationId xmlns:p14="http://schemas.microsoft.com/office/powerpoint/2010/main" val="365122371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randombar(horizontal)">
                                      <p:cBhvr>
                                        <p:cTn id="9" dur="500"/>
                                        <p:tgtEl>
                                          <p:spTgt spid="19"/>
                                        </p:tgtEl>
                                      </p:cBhvr>
                                    </p:animEffect>
                                  </p:childTnLst>
                                </p:cTn>
                              </p:par>
                              <p:par>
                                <p:cTn id="10" presetID="14" presetClass="entr" presetSubtype="1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barn(inVertical)">
                                      <p:cBhvr>
                                        <p:cTn id="28" dur="500"/>
                                        <p:tgtEl>
                                          <p:spTgt spid="205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7" grpId="0" animBg="1"/>
      <p:bldP spid="3" grpId="0" animBg="1"/>
      <p:bldP spid="21" grpId="0" animBg="1"/>
      <p:bldP spid="22" grpId="0" animBg="1"/>
      <p:bldP spid="5" grpId="0"/>
      <p:bldP spid="23" grpId="0" animBg="1"/>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C" sz="2800" dirty="0" smtClean="0">
                <a:effectLst>
                  <a:outerShdw blurRad="38100" dist="38100" dir="2700000" algn="tl">
                    <a:srgbClr val="000000">
                      <a:alpha val="43137"/>
                    </a:srgbClr>
                  </a:outerShdw>
                </a:effectLst>
              </a:rPr>
              <a:t>Influencia del Aire Alojado en la Mangueras:</a:t>
            </a:r>
            <a:endParaRPr lang="es-EC" sz="2800" dirty="0">
              <a:effectLst>
                <a:outerShdw blurRad="38100" dist="38100" dir="2700000" algn="tl">
                  <a:srgbClr val="000000">
                    <a:alpha val="43137"/>
                  </a:srgbClr>
                </a:outerShdw>
              </a:effectLst>
            </a:endParaRPr>
          </a:p>
        </p:txBody>
      </p:sp>
      <p:sp>
        <p:nvSpPr>
          <p:cNvPr id="14" name="Text Placeholder 4"/>
          <p:cNvSpPr txBox="1">
            <a:spLocks/>
          </p:cNvSpPr>
          <p:nvPr/>
        </p:nvSpPr>
        <p:spPr>
          <a:xfrm>
            <a:off x="179512" y="2619812"/>
            <a:ext cx="5832648" cy="521156"/>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i="1" dirty="0" smtClean="0"/>
              <a:t>Solución:</a:t>
            </a:r>
            <a:endParaRPr lang="es-EC" sz="2000" dirty="0"/>
          </a:p>
        </p:txBody>
      </p:sp>
      <p:pic>
        <p:nvPicPr>
          <p:cNvPr id="15" name="Imagen 14"/>
          <p:cNvPicPr/>
          <p:nvPr/>
        </p:nvPicPr>
        <p:blipFill rotWithShape="1">
          <a:blip r:embed="rId2">
            <a:extLst>
              <a:ext uri="{28A0092B-C50C-407E-A947-70E740481C1C}">
                <a14:useLocalDpi xmlns:a14="http://schemas.microsoft.com/office/drawing/2010/main" val="0"/>
              </a:ext>
            </a:extLst>
          </a:blip>
          <a:srcRect r="50488" b="931"/>
          <a:stretch/>
        </p:blipFill>
        <p:spPr bwMode="auto">
          <a:xfrm>
            <a:off x="827584" y="3140968"/>
            <a:ext cx="3024336" cy="3494155"/>
          </a:xfrm>
          <a:prstGeom prst="rect">
            <a:avLst/>
          </a:prstGeom>
          <a:noFill/>
          <a:ln>
            <a:noFill/>
          </a:ln>
          <a:extLst>
            <a:ext uri="{53640926-AAD7-44D8-BBD7-CCE9431645EC}">
              <a14:shadowObscured xmlns:a14="http://schemas.microsoft.com/office/drawing/2010/main"/>
            </a:ext>
          </a:extLst>
        </p:spPr>
      </p:pic>
      <p:pic>
        <p:nvPicPr>
          <p:cNvPr id="16" name="Imagen 15"/>
          <p:cNvPicPr/>
          <p:nvPr/>
        </p:nvPicPr>
        <p:blipFill rotWithShape="1">
          <a:blip r:embed="rId2">
            <a:extLst>
              <a:ext uri="{28A0092B-C50C-407E-A947-70E740481C1C}">
                <a14:useLocalDpi xmlns:a14="http://schemas.microsoft.com/office/drawing/2010/main" val="0"/>
              </a:ext>
            </a:extLst>
          </a:blip>
          <a:srcRect l="63203" b="931"/>
          <a:stretch/>
        </p:blipFill>
        <p:spPr bwMode="auto">
          <a:xfrm>
            <a:off x="5436096" y="2996952"/>
            <a:ext cx="2952328" cy="3638171"/>
          </a:xfrm>
          <a:prstGeom prst="rect">
            <a:avLst/>
          </a:prstGeom>
          <a:noFill/>
          <a:ln>
            <a:noFill/>
          </a:ln>
          <a:extLst>
            <a:ext uri="{53640926-AAD7-44D8-BBD7-CCE9431645EC}">
              <a14:shadowObscured xmlns:a14="http://schemas.microsoft.com/office/drawing/2010/main"/>
            </a:ext>
          </a:extLst>
        </p:spPr>
      </p:pic>
      <p:sp>
        <p:nvSpPr>
          <p:cNvPr id="6" name="43 Flecha curvada hacia arriba">
            <a:hlinkClick r:id="rId3"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
        <p:nvSpPr>
          <p:cNvPr id="2" name="Elipse 1"/>
          <p:cNvSpPr/>
          <p:nvPr/>
        </p:nvSpPr>
        <p:spPr>
          <a:xfrm>
            <a:off x="621170" y="3933056"/>
            <a:ext cx="207862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Elipse 8"/>
          <p:cNvSpPr/>
          <p:nvPr/>
        </p:nvSpPr>
        <p:spPr>
          <a:xfrm>
            <a:off x="5436096" y="3602170"/>
            <a:ext cx="1039311" cy="1411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3611641" y="5294902"/>
            <a:ext cx="1870729" cy="1367883"/>
          </a:xfrm>
          <a:prstGeom prst="rect">
            <a:avLst/>
          </a:prstGeom>
          <a:noFill/>
          <a:ln>
            <a:noFill/>
          </a:ln>
        </p:spPr>
      </p:pic>
      <p:sp>
        <p:nvSpPr>
          <p:cNvPr id="11" name="Elipse 10"/>
          <p:cNvSpPr/>
          <p:nvPr/>
        </p:nvSpPr>
        <p:spPr>
          <a:xfrm>
            <a:off x="1074631" y="5770409"/>
            <a:ext cx="207862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p:cNvSpPr/>
          <p:nvPr/>
        </p:nvSpPr>
        <p:spPr>
          <a:xfrm>
            <a:off x="6073162" y="5679250"/>
            <a:ext cx="2315262" cy="954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 name="Conector recto de flecha 4"/>
          <p:cNvCxnSpPr/>
          <p:nvPr/>
        </p:nvCxnSpPr>
        <p:spPr>
          <a:xfrm flipH="1" flipV="1">
            <a:off x="2555776" y="4653136"/>
            <a:ext cx="1008112" cy="792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5229682" y="4653136"/>
            <a:ext cx="206414" cy="630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24828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400"/>
                                        <p:tgtEl>
                                          <p:spTgt spid="11"/>
                                        </p:tgtEl>
                                      </p:cBhvr>
                                    </p:animEffect>
                                    <p:set>
                                      <p:cBhvr>
                                        <p:cTn id="7" dur="1" fill="hold">
                                          <p:stCondLst>
                                            <p:cond delay="399"/>
                                          </p:stCondLst>
                                        </p:cTn>
                                        <p:tgtEl>
                                          <p:spTgt spid="11"/>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400"/>
                                        <p:tgtEl>
                                          <p:spTgt spid="12"/>
                                        </p:tgtEl>
                                      </p:cBhvr>
                                    </p:animEffect>
                                    <p:set>
                                      <p:cBhvr>
                                        <p:cTn id="10" dur="1" fill="hold">
                                          <p:stCondLst>
                                            <p:cond delay="3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2" grpId="0" animBg="1"/>
      <p:bldP spid="9" grpId="0" animBg="1"/>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SISTEMA DE CONTROL:</a:t>
            </a:r>
            <a:endParaRPr lang="es-EC" sz="2800" dirty="0">
              <a:effectLst>
                <a:outerShdw blurRad="38100" dist="38100" dir="2700000" algn="tl">
                  <a:srgbClr val="000000">
                    <a:alpha val="43137"/>
                  </a:srgbClr>
                </a:outerShdw>
              </a:effectLst>
            </a:endParaRPr>
          </a:p>
        </p:txBody>
      </p:sp>
      <p:pic>
        <p:nvPicPr>
          <p:cNvPr id="5" name="Picture 2" descr="http://thumbs.dreamstime.com/z/inteligencia-de-la-actividad-de-cerebro-1607501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029" b="82711" l="10000" r="90000"/>
                    </a14:imgEffect>
                  </a14:imgLayer>
                </a14:imgProps>
              </a:ext>
              <a:ext uri="{28A0092B-C50C-407E-A947-70E740481C1C}">
                <a14:useLocalDpi xmlns:a14="http://schemas.microsoft.com/office/drawing/2010/main" val="0"/>
              </a:ext>
            </a:extLst>
          </a:blip>
          <a:srcRect b="15552"/>
          <a:stretch/>
        </p:blipFill>
        <p:spPr bwMode="auto">
          <a:xfrm>
            <a:off x="6540023" y="260648"/>
            <a:ext cx="2451577" cy="2173837"/>
          </a:xfrm>
          <a:prstGeom prst="rect">
            <a:avLst/>
          </a:prstGeom>
          <a:noFill/>
          <a:extLst>
            <a:ext uri="{909E8E84-426E-40DD-AFC4-6F175D3DCCD1}">
              <a14:hiddenFill xmlns:a14="http://schemas.microsoft.com/office/drawing/2010/main">
                <a:solidFill>
                  <a:srgbClr val="FFFFFF"/>
                </a:solidFill>
              </a14:hiddenFill>
            </a:ext>
          </a:extLst>
        </p:spPr>
      </p:pic>
      <p:sp>
        <p:nvSpPr>
          <p:cNvPr id="6" name="11 Pentágono">
            <a:hlinkClick r:id="rId4" action="ppaction://hlinkfile"/>
          </p:cNvPr>
          <p:cNvSpPr/>
          <p:nvPr/>
        </p:nvSpPr>
        <p:spPr>
          <a:xfrm>
            <a:off x="5847600" y="4110372"/>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Text Placeholder 4"/>
          <p:cNvSpPr txBox="1">
            <a:spLocks/>
          </p:cNvSpPr>
          <p:nvPr/>
        </p:nvSpPr>
        <p:spPr>
          <a:xfrm>
            <a:off x="2915816" y="4711243"/>
            <a:ext cx="2710436" cy="576064"/>
          </a:xfrm>
          <a:prstGeom prst="rect">
            <a:avLst/>
          </a:prstGeom>
        </p:spPr>
        <p:txBody>
          <a:bodyPr vert="horz" anchor="t">
            <a:normAutofit fontScale="925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Algoritmo de Control para Sensor de Color</a:t>
            </a:r>
            <a:endParaRPr lang="es-EC" dirty="0" smtClean="0">
              <a:solidFill>
                <a:schemeClr val="tx1"/>
              </a:solidFill>
            </a:endParaRPr>
          </a:p>
        </p:txBody>
      </p:sp>
      <p:sp>
        <p:nvSpPr>
          <p:cNvPr id="8" name="9 Pentágono">
            <a:hlinkClick r:id="rId5" action="ppaction://hlinksldjump"/>
          </p:cNvPr>
          <p:cNvSpPr/>
          <p:nvPr/>
        </p:nvSpPr>
        <p:spPr>
          <a:xfrm>
            <a:off x="5847600" y="4891263"/>
            <a:ext cx="360040" cy="216024"/>
          </a:xfrm>
          <a:prstGeom prst="homePlat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Text Placeholder 4"/>
          <p:cNvSpPr txBox="1">
            <a:spLocks/>
          </p:cNvSpPr>
          <p:nvPr/>
        </p:nvSpPr>
        <p:spPr>
          <a:xfrm>
            <a:off x="2915816" y="3930352"/>
            <a:ext cx="2664295" cy="576064"/>
          </a:xfrm>
          <a:prstGeom prst="rect">
            <a:avLst/>
          </a:prstGeom>
        </p:spPr>
        <p:txBody>
          <a:bodyPr vert="horz" anchor="t">
            <a:normAutofit fontScale="92500" lnSpcReduction="20000"/>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lgn="ctr">
              <a:buFont typeface="Wingdings" panose="05000000000000000000" pitchFamily="2" charset="2"/>
              <a:buChar char="q"/>
            </a:pPr>
            <a:r>
              <a:rPr lang="es-EC" sz="2000" dirty="0" smtClean="0">
                <a:solidFill>
                  <a:schemeClr val="tx1"/>
                </a:solidFill>
              </a:rPr>
              <a:t>Algoritmo de Control General</a:t>
            </a:r>
            <a:endParaRPr lang="es-EC" dirty="0" smtClean="0">
              <a:solidFill>
                <a:schemeClr val="tx1"/>
              </a:solidFill>
            </a:endParaRPr>
          </a:p>
        </p:txBody>
      </p:sp>
    </p:spTree>
    <p:extLst>
      <p:ext uri="{BB962C8B-B14F-4D97-AF65-F5344CB8AC3E}">
        <p14:creationId xmlns:p14="http://schemas.microsoft.com/office/powerpoint/2010/main" val="11250085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CONCLUSIONES</a:t>
            </a:r>
            <a:endParaRPr lang="es-EC" sz="2800" dirty="0">
              <a:effectLst>
                <a:outerShdw blurRad="38100" dist="38100" dir="2700000" algn="tl">
                  <a:srgbClr val="000000">
                    <a:alpha val="43137"/>
                  </a:srgbClr>
                </a:outerShdw>
              </a:effectLst>
            </a:endParaRPr>
          </a:p>
        </p:txBody>
      </p:sp>
      <p:pic>
        <p:nvPicPr>
          <p:cNvPr id="9218" name="Picture 2" descr="http://cd1.dibujos.net/dibujos/pintados/201227/robot-simpatico-robots-pintado-por-ornitorrin-9750827.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89" b="98298" l="10000" r="90000"/>
                    </a14:imgEffect>
                  </a14:imgLayer>
                </a14:imgProps>
              </a:ext>
              <a:ext uri="{28A0092B-C50C-407E-A947-70E740481C1C}">
                <a14:useLocalDpi xmlns:a14="http://schemas.microsoft.com/office/drawing/2010/main" val="0"/>
              </a:ext>
            </a:extLst>
          </a:blip>
          <a:srcRect/>
          <a:stretch>
            <a:fillRect/>
          </a:stretch>
        </p:blipFill>
        <p:spPr bwMode="auto">
          <a:xfrm>
            <a:off x="-180528" y="374398"/>
            <a:ext cx="2307968" cy="180790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Text Placeholder 4"/>
          <p:cNvSpPr txBox="1">
            <a:spLocks/>
          </p:cNvSpPr>
          <p:nvPr/>
        </p:nvSpPr>
        <p:spPr>
          <a:xfrm>
            <a:off x="539552" y="3326765"/>
            <a:ext cx="7708927" cy="269003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r>
              <a:rPr lang="es-EC" sz="1800" dirty="0"/>
              <a:t>Debido a la </a:t>
            </a:r>
            <a:r>
              <a:rPr lang="es-EC" sz="1800" b="1" dirty="0"/>
              <a:t>disponibilidad del compresor existente </a:t>
            </a:r>
            <a:r>
              <a:rPr lang="es-EC" sz="1800" dirty="0"/>
              <a:t>en el Laboratorio de Automatización Industrial (Compresor DARI Spider 25/1850 0.75 Hp) el proceso de selección consistió  básicamente en la comprobación de que dicho compresor cumple con los requerimientos mínimos de la estación. B</a:t>
            </a:r>
            <a:r>
              <a:rPr lang="es-EC" sz="1800" dirty="0" smtClean="0"/>
              <a:t>asándose </a:t>
            </a:r>
            <a:r>
              <a:rPr lang="es-EC" sz="1800" dirty="0"/>
              <a:t>en las especificaciones del fabricante se estableció que el </a:t>
            </a:r>
            <a:r>
              <a:rPr lang="es-EC" sz="1800" b="1" dirty="0"/>
              <a:t>compresor SI es apto para el funcionamiento del equipo, pero no es el compresor óptimo,</a:t>
            </a:r>
            <a:r>
              <a:rPr lang="es-EC" sz="1800" dirty="0"/>
              <a:t> ya que tras realizar varias pruebas prácticas se comprobó que el caudal entregado no se mantiene constante, especialmente al momento en que vuelve a cargar el compresor.</a:t>
            </a:r>
          </a:p>
          <a:p>
            <a:pPr marL="0" indent="0" algn="just">
              <a:buNone/>
            </a:pPr>
            <a:endParaRPr lang="es-EC" sz="1800" dirty="0"/>
          </a:p>
        </p:txBody>
      </p:sp>
    </p:spTree>
    <p:extLst>
      <p:ext uri="{BB962C8B-B14F-4D97-AF65-F5344CB8AC3E}">
        <p14:creationId xmlns:p14="http://schemas.microsoft.com/office/powerpoint/2010/main" val="3265231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Conclusiones: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827584" y="2060848"/>
            <a:ext cx="7708927" cy="405818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endParaRPr lang="es-EC" sz="1800" dirty="0" smtClean="0"/>
          </a:p>
          <a:p>
            <a:pPr lvl="0" algn="just"/>
            <a:endParaRPr lang="es-EC" sz="1800" dirty="0"/>
          </a:p>
          <a:p>
            <a:pPr lvl="0" algn="just"/>
            <a:endParaRPr lang="es-EC" sz="1800" dirty="0" smtClean="0"/>
          </a:p>
          <a:p>
            <a:pPr lvl="0" algn="just"/>
            <a:r>
              <a:rPr lang="es-EC" sz="1800" dirty="0" smtClean="0"/>
              <a:t>Factores </a:t>
            </a:r>
            <a:r>
              <a:rPr lang="es-EC" sz="1800" dirty="0"/>
              <a:t>limitantes como el </a:t>
            </a:r>
            <a:r>
              <a:rPr lang="es-EC" sz="1800" b="1" dirty="0"/>
              <a:t>excesivo costo de un sensor</a:t>
            </a:r>
            <a:r>
              <a:rPr lang="es-EC" sz="1800" dirty="0"/>
              <a:t> de color de gama industrial fueron decisivos para determinar la selección de un sensor de color RGB de gama electrónica menos robusto, pero que cumple con los requerimientos necesarios para la aplicación en la que se desenvuelve.</a:t>
            </a:r>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78854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Conclusiones: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625385" y="2492896"/>
            <a:ext cx="7708927" cy="280831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r>
              <a:rPr lang="es-EC" sz="1800" dirty="0" smtClean="0"/>
              <a:t>Tras </a:t>
            </a:r>
            <a:r>
              <a:rPr lang="es-EC" sz="1800" dirty="0"/>
              <a:t>realizar varias pruebas prácticas se observó que el </a:t>
            </a:r>
            <a:r>
              <a:rPr lang="es-EC" sz="1800" dirty="0" err="1"/>
              <a:t>microcontrolador</a:t>
            </a:r>
            <a:r>
              <a:rPr lang="es-EC" sz="1800" dirty="0"/>
              <a:t> </a:t>
            </a:r>
            <a:r>
              <a:rPr lang="es-EC" sz="1800" b="1" dirty="0"/>
              <a:t>Arduino</a:t>
            </a:r>
            <a:r>
              <a:rPr lang="es-EC" sz="1800" dirty="0"/>
              <a:t> MEGA 2560 pese a no ser tan robusto como el PLC LOGO! 12/24 RC, </a:t>
            </a:r>
            <a:r>
              <a:rPr lang="es-EC" sz="1800" b="1" dirty="0"/>
              <a:t>brinda un mejor y más rápido desempeño</a:t>
            </a:r>
            <a:r>
              <a:rPr lang="es-EC" sz="1800" dirty="0"/>
              <a:t>, especialmente tomando en cuenta los </a:t>
            </a:r>
            <a:r>
              <a:rPr lang="es-EC" sz="1800" b="1" dirty="0"/>
              <a:t>tiempos de respuesta y procesamiento </a:t>
            </a:r>
            <a:r>
              <a:rPr lang="es-EC" sz="1800" dirty="0"/>
              <a:t>de cada uno de ellos. Adicionalmente Arduino brinda otras ventajas como: lenguaje de programación </a:t>
            </a:r>
            <a:r>
              <a:rPr lang="es-EC" sz="1800" b="1" dirty="0"/>
              <a:t>sencillo, menor costo, compatibilidad</a:t>
            </a:r>
            <a:r>
              <a:rPr lang="es-EC" sz="1800" dirty="0"/>
              <a:t> con otros dispositivos, software de programación amigable, amplia gama de accesorios, rápido acceso y fácil comunicación con la PC y otros dispositivos electrónicos, lo cual se puede ver claramente reflejado en el mejor funcionamiento del equipo al trabajar en modo Arduino.</a:t>
            </a:r>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4083655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Conclusiones: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755576" y="2492896"/>
            <a:ext cx="7708927" cy="305007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r>
              <a:rPr lang="es-EC" sz="1800" dirty="0"/>
              <a:t>La estación de Manipulación y Almacenamiento fue diseñada y creada </a:t>
            </a:r>
            <a:r>
              <a:rPr lang="es-EC" sz="1800" b="1" dirty="0"/>
              <a:t>sin fines de lucro</a:t>
            </a:r>
            <a:r>
              <a:rPr lang="es-EC" sz="1800" dirty="0"/>
              <a:t>, por lo tanto, </a:t>
            </a:r>
            <a:r>
              <a:rPr lang="es-EC" sz="1800" b="1" dirty="0"/>
              <a:t>no</a:t>
            </a:r>
            <a:r>
              <a:rPr lang="es-EC" sz="1800" dirty="0"/>
              <a:t> tiene la finalidad de producir una </a:t>
            </a:r>
            <a:r>
              <a:rPr lang="es-EC" sz="1800" b="1" dirty="0"/>
              <a:t>ganancia o utilidad cuantificable</a:t>
            </a:r>
            <a:r>
              <a:rPr lang="es-EC" sz="1800" dirty="0"/>
              <a:t>, pero </a:t>
            </a:r>
            <a:r>
              <a:rPr lang="es-EC" sz="1800" b="1" dirty="0"/>
              <a:t>si tendrá una ganancia subjetiva </a:t>
            </a:r>
            <a:r>
              <a:rPr lang="es-EC" sz="1800" dirty="0"/>
              <a:t>que se verá reflejada en el aprendizaje de cada estudiante que haga uso de ella. Por tal motivo, al ser el proyecto financiado por fuente propia en su totalidad, el capital toma el mismo valor del costo total del proyecto, lo cual da como resultado un Valor actual Neto VAN igual 0, índice de relación beneficio-costo igual a 1 y  por ende una Tasa interna de retorno TIR del 0%, que se traduce en la </a:t>
            </a:r>
            <a:r>
              <a:rPr lang="es-EC" sz="1800" b="1" dirty="0"/>
              <a:t>viabilidad positiva del proyecto, sin generación ganancias pero tampoco generación de pérdidas</a:t>
            </a:r>
            <a:r>
              <a:rPr lang="es-EC" sz="1800" dirty="0"/>
              <a:t>, es decir, se mantiene en su punto de equilibrio</a:t>
            </a:r>
            <a:r>
              <a:rPr lang="es-EC" sz="1800" dirty="0" smtClean="0"/>
              <a:t>.</a:t>
            </a:r>
            <a:endParaRPr lang="es-EC" sz="1800" dirty="0"/>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140578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Conclusiones: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755576" y="1772816"/>
            <a:ext cx="7708927" cy="485027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endParaRPr lang="en-US" sz="1800" dirty="0" smtClean="0"/>
          </a:p>
          <a:p>
            <a:pPr algn="just"/>
            <a:endParaRPr lang="en-US" sz="1800" dirty="0"/>
          </a:p>
          <a:p>
            <a:pPr algn="just"/>
            <a:endParaRPr lang="en-US" sz="1800" dirty="0" smtClean="0"/>
          </a:p>
          <a:p>
            <a:pPr algn="just"/>
            <a:endParaRPr lang="es-EC" sz="1800" dirty="0"/>
          </a:p>
          <a:p>
            <a:pPr lvl="0" algn="just"/>
            <a:r>
              <a:rPr lang="es-EC" sz="1800" dirty="0"/>
              <a:t>El </a:t>
            </a:r>
            <a:r>
              <a:rPr lang="es-EC" sz="1800" b="1" dirty="0"/>
              <a:t>correcto funcionamiento del sensor de color </a:t>
            </a:r>
            <a:r>
              <a:rPr lang="es-EC" sz="1800" dirty="0"/>
              <a:t>es parte primordial dentro del módulo didáctico, pues éste es el </a:t>
            </a:r>
            <a:r>
              <a:rPr lang="es-EC" sz="1800" b="1" dirty="0"/>
              <a:t>factor discriminante del equipo</a:t>
            </a:r>
            <a:r>
              <a:rPr lang="es-EC" sz="1800" dirty="0"/>
              <a:t>. Para la selección de los colores de las piezas se tomó como base los colores </a:t>
            </a:r>
            <a:r>
              <a:rPr lang="es-EC" sz="1800" b="1" dirty="0" smtClean="0"/>
              <a:t>RGB </a:t>
            </a:r>
            <a:r>
              <a:rPr lang="es-EC" sz="1800" b="1" dirty="0"/>
              <a:t>(rojo, verde y azul)</a:t>
            </a:r>
            <a:r>
              <a:rPr lang="es-EC" sz="1800" dirty="0"/>
              <a:t>, que son los colores con respuestas de frecuencia mayormente diferentes, y que tienen máxima sensibilidad a los colores que forman la terna RGB.</a:t>
            </a:r>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892830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RECOMENDACIONES</a:t>
            </a:r>
            <a:endParaRPr lang="es-EC" sz="2800" dirty="0">
              <a:effectLst>
                <a:outerShdw blurRad="38100" dist="38100" dir="2700000" algn="tl">
                  <a:srgbClr val="000000">
                    <a:alpha val="43137"/>
                  </a:srgbClr>
                </a:outerShdw>
              </a:effectLst>
            </a:endParaRPr>
          </a:p>
        </p:txBody>
      </p:sp>
      <p:pic>
        <p:nvPicPr>
          <p:cNvPr id="13" name="Picture 2" descr="http://macarro.blogia.com/upload/20090126193241-buscar.png"/>
          <p:cNvPicPr>
            <a:picLocks noChangeAspect="1" noChangeArrowheads="1"/>
          </p:cNvPicPr>
          <p:nvPr/>
        </p:nvPicPr>
        <p:blipFill>
          <a:blip r:embed="rId2" cstate="print"/>
          <a:srcRect/>
          <a:stretch>
            <a:fillRect/>
          </a:stretch>
        </p:blipFill>
        <p:spPr bwMode="auto">
          <a:xfrm>
            <a:off x="71438" y="720434"/>
            <a:ext cx="1714480" cy="1787016"/>
          </a:xfrm>
          <a:prstGeom prst="rect">
            <a:avLst/>
          </a:prstGeom>
          <a:noFill/>
        </p:spPr>
      </p:pic>
      <p:sp>
        <p:nvSpPr>
          <p:cNvPr id="14" name="Text Placeholder 4"/>
          <p:cNvSpPr>
            <a:spLocks noGrp="1"/>
          </p:cNvSpPr>
          <p:nvPr>
            <p:ph type="body" idx="1"/>
          </p:nvPr>
        </p:nvSpPr>
        <p:spPr>
          <a:xfrm>
            <a:off x="755576" y="3361903"/>
            <a:ext cx="7708927" cy="2155329"/>
          </a:xfrm>
        </p:spPr>
        <p:txBody>
          <a:bodyPr>
            <a:noAutofit/>
          </a:bodyPr>
          <a:lstStyle/>
          <a:p>
            <a:pPr marL="342900" lvl="0" indent="-342900" algn="just">
              <a:buFont typeface="Wingdings" panose="05000000000000000000" pitchFamily="2" charset="2"/>
              <a:buChar char="q"/>
            </a:pPr>
            <a:r>
              <a:rPr lang="es-EC" sz="2000" dirty="0">
                <a:solidFill>
                  <a:schemeClr val="tx1"/>
                </a:solidFill>
              </a:rPr>
              <a:t>Utilizar un </a:t>
            </a:r>
            <a:r>
              <a:rPr lang="es-EC" sz="2000" b="1" dirty="0">
                <a:solidFill>
                  <a:schemeClr val="tx1"/>
                </a:solidFill>
              </a:rPr>
              <a:t>compresor</a:t>
            </a:r>
            <a:r>
              <a:rPr lang="es-EC" sz="2000" dirty="0">
                <a:solidFill>
                  <a:schemeClr val="tx1"/>
                </a:solidFill>
              </a:rPr>
              <a:t> de tipo </a:t>
            </a:r>
            <a:r>
              <a:rPr lang="es-EC" sz="2000" b="1" dirty="0" err="1">
                <a:solidFill>
                  <a:schemeClr val="tx1"/>
                </a:solidFill>
              </a:rPr>
              <a:t>reciprocante</a:t>
            </a:r>
            <a:r>
              <a:rPr lang="es-EC" sz="2000" dirty="0">
                <a:solidFill>
                  <a:schemeClr val="tx1"/>
                </a:solidFill>
              </a:rPr>
              <a:t> con el cual se logra </a:t>
            </a:r>
            <a:r>
              <a:rPr lang="es-EC" sz="2000" b="1" dirty="0">
                <a:solidFill>
                  <a:schemeClr val="tx1"/>
                </a:solidFill>
              </a:rPr>
              <a:t>reducir los niveles de ruido</a:t>
            </a:r>
            <a:r>
              <a:rPr lang="es-EC" sz="2000" dirty="0">
                <a:solidFill>
                  <a:schemeClr val="tx1"/>
                </a:solidFill>
              </a:rPr>
              <a:t> dentro del aula y sobre todo brinda la ventaja de poder contar con un </a:t>
            </a:r>
            <a:r>
              <a:rPr lang="es-EC" sz="2000" b="1" dirty="0">
                <a:solidFill>
                  <a:schemeClr val="tx1"/>
                </a:solidFill>
              </a:rPr>
              <a:t>caudal de funcionamiento constante </a:t>
            </a:r>
            <a:r>
              <a:rPr lang="es-EC" sz="2000" dirty="0">
                <a:solidFill>
                  <a:schemeClr val="tx1"/>
                </a:solidFill>
              </a:rPr>
              <a:t>y superior al que entregaría un compresor de un solo pistón. Tener en cuenta que el </a:t>
            </a:r>
            <a:r>
              <a:rPr lang="es-EC" sz="2000" b="1" dirty="0">
                <a:solidFill>
                  <a:schemeClr val="tx1"/>
                </a:solidFill>
              </a:rPr>
              <a:t>reservorio debe ser lo suficientemente grande </a:t>
            </a:r>
            <a:r>
              <a:rPr lang="es-EC" sz="2000" dirty="0">
                <a:solidFill>
                  <a:schemeClr val="tx1"/>
                </a:solidFill>
              </a:rPr>
              <a:t>(mayor a 24L) para evitar períodos cortos de carga y descarga.</a:t>
            </a:r>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070105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Recomendaciones: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755576" y="2132856"/>
            <a:ext cx="7708927" cy="41044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r>
              <a:rPr lang="es-EC" sz="1800" b="1" dirty="0"/>
              <a:t>La luz </a:t>
            </a:r>
            <a:r>
              <a:rPr lang="es-EC" sz="1800" dirty="0"/>
              <a:t>presente en el entorno en el que se desenvuelve el equipo es uno de los </a:t>
            </a:r>
            <a:r>
              <a:rPr lang="es-EC" sz="1800" b="1" dirty="0"/>
              <a:t>factores que afecta </a:t>
            </a:r>
            <a:r>
              <a:rPr lang="es-EC" sz="1800" dirty="0"/>
              <a:t>mayormente a la diferenciación de colores, pues ésta </a:t>
            </a:r>
            <a:r>
              <a:rPr lang="es-EC" sz="1800" b="1" dirty="0"/>
              <a:t>altera la cantidad de luz reflectada</a:t>
            </a:r>
            <a:r>
              <a:rPr lang="es-EC" sz="1800" dirty="0"/>
              <a:t> por cada pieza y por ende altera los valores de frecuencia, motivo por el cual siempre se debe realizar la </a:t>
            </a:r>
            <a:r>
              <a:rPr lang="es-EC" sz="1800" b="1" dirty="0"/>
              <a:t>calibración del sensor de color antes de cada práctica</a:t>
            </a:r>
            <a:r>
              <a:rPr lang="es-EC" sz="1800" dirty="0"/>
              <a:t> acorde a las instrucciones proporcionadas en el Manual de Usuario.</a:t>
            </a:r>
          </a:p>
          <a:p>
            <a:pPr marL="0" indent="0" algn="just">
              <a:buNone/>
            </a:pPr>
            <a:endParaRPr lang="es-EC" sz="1800" dirty="0"/>
          </a:p>
          <a:p>
            <a:pPr lvl="0" algn="just"/>
            <a:r>
              <a:rPr lang="es-EC" sz="1800" dirty="0"/>
              <a:t>Debido a que las </a:t>
            </a:r>
            <a:r>
              <a:rPr lang="es-EC" sz="1800" b="1" dirty="0"/>
              <a:t>piezas</a:t>
            </a:r>
            <a:r>
              <a:rPr lang="es-EC" sz="1800" dirty="0"/>
              <a:t> están expuestas a posibles choques o caídas que ocasionan rasgaduras en la pintura es de vital importancia darles </a:t>
            </a:r>
            <a:r>
              <a:rPr lang="es-EC" sz="1800" b="1" dirty="0"/>
              <a:t>mantenimiento</a:t>
            </a:r>
            <a:r>
              <a:rPr lang="es-EC" sz="1800" dirty="0"/>
              <a:t> cada cierto tiempo de acuerdo al uso y deterioro de las mismas, siempre y cuando este mantenimiento no altere el color original, caso contrario se deberá realizar una nueva toma de datos para determinar su comportamiento.</a:t>
            </a:r>
          </a:p>
        </p:txBody>
      </p:sp>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772967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COMPONENTES DEL EQUIPO:</a:t>
            </a:r>
            <a:endParaRPr lang="es-EC" sz="2800" dirty="0">
              <a:effectLst>
                <a:outerShdw blurRad="38100" dist="38100" dir="2700000" algn="tl">
                  <a:srgbClr val="000000">
                    <a:alpha val="43137"/>
                  </a:srgbClr>
                </a:outerShdw>
              </a:effectLst>
            </a:endParaRPr>
          </a:p>
        </p:txBody>
      </p:sp>
      <p:sp>
        <p:nvSpPr>
          <p:cNvPr id="14" name="Text Placeholder 4"/>
          <p:cNvSpPr txBox="1">
            <a:spLocks/>
          </p:cNvSpPr>
          <p:nvPr/>
        </p:nvSpPr>
        <p:spPr>
          <a:xfrm>
            <a:off x="683568" y="568585"/>
            <a:ext cx="5832648" cy="465263"/>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s-EC" sz="2000" dirty="0" smtClean="0"/>
              <a:t>ESTACIÓN DE MANIPULACIÓN Y ALMACENAMIENTO</a:t>
            </a:r>
            <a:endParaRPr lang="es-EC" sz="2000" dirty="0"/>
          </a:p>
        </p:txBody>
      </p:sp>
      <p:pic>
        <p:nvPicPr>
          <p:cNvPr id="2052" name="Picture 4" descr="http://miscuentitos.com/wp-content/uploads/2012/08/robot-animado-en-dibujo.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5" b="98288" l="5440" r="93264">
                        <a14:foregroundMark x1="43005" y1="14384" x2="48964" y2="20205"/>
                        <a14:foregroundMark x1="62953" y1="17808" x2="66580" y2="23630"/>
                        <a14:foregroundMark x1="38601" y1="5479" x2="40415" y2="2740"/>
                        <a14:foregroundMark x1="62435" y1="8904" x2="67098" y2="10616"/>
                      </a14:backgroundRemoval>
                    </a14:imgEffect>
                  </a14:imgLayer>
                </a14:imgProps>
              </a:ext>
              <a:ext uri="{28A0092B-C50C-407E-A947-70E740481C1C}">
                <a14:useLocalDpi xmlns:a14="http://schemas.microsoft.com/office/drawing/2010/main" val="0"/>
              </a:ext>
            </a:extLst>
          </a:blip>
          <a:srcRect/>
          <a:stretch>
            <a:fillRect/>
          </a:stretch>
        </p:blipFill>
        <p:spPr bwMode="auto">
          <a:xfrm>
            <a:off x="6841579" y="801217"/>
            <a:ext cx="2112379" cy="15979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9872" y="3326514"/>
            <a:ext cx="4727163" cy="2659029"/>
          </a:xfrm>
          <a:prstGeom prst="rect">
            <a:avLst/>
          </a:prstGeom>
        </p:spPr>
      </p:pic>
      <p:sp>
        <p:nvSpPr>
          <p:cNvPr id="5" name="Elipse 4"/>
          <p:cNvSpPr/>
          <p:nvPr/>
        </p:nvSpPr>
        <p:spPr>
          <a:xfrm>
            <a:off x="3923928" y="3919451"/>
            <a:ext cx="792088" cy="1786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5076057" y="3192662"/>
            <a:ext cx="962574" cy="2657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3923928" y="3783909"/>
            <a:ext cx="3303984" cy="1786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Conector recto de flecha 6"/>
          <p:cNvCxnSpPr/>
          <p:nvPr/>
        </p:nvCxnSpPr>
        <p:spPr>
          <a:xfrm flipH="1" flipV="1">
            <a:off x="2843808" y="3652002"/>
            <a:ext cx="1313126" cy="3231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V="1">
            <a:off x="6770408" y="3504350"/>
            <a:ext cx="1674976" cy="529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15" idx="4"/>
          </p:cNvCxnSpPr>
          <p:nvPr/>
        </p:nvCxnSpPr>
        <p:spPr>
          <a:xfrm>
            <a:off x="5557344" y="5850001"/>
            <a:ext cx="0"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Dodecágono 19"/>
          <p:cNvSpPr/>
          <p:nvPr/>
        </p:nvSpPr>
        <p:spPr>
          <a:xfrm>
            <a:off x="2457298" y="3405333"/>
            <a:ext cx="329613" cy="302417"/>
          </a:xfrm>
          <a:prstGeom prst="do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s-EC" dirty="0">
              <a:solidFill>
                <a:srgbClr val="FF0000"/>
              </a:solidFill>
            </a:endParaRPr>
          </a:p>
        </p:txBody>
      </p:sp>
      <p:sp>
        <p:nvSpPr>
          <p:cNvPr id="22" name="Dodecágono 21"/>
          <p:cNvSpPr/>
          <p:nvPr/>
        </p:nvSpPr>
        <p:spPr>
          <a:xfrm>
            <a:off x="5411113" y="6222927"/>
            <a:ext cx="329613" cy="302417"/>
          </a:xfrm>
          <a:prstGeom prst="do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endParaRPr lang="es-EC" dirty="0">
              <a:solidFill>
                <a:srgbClr val="FF0000"/>
              </a:solidFill>
            </a:endParaRPr>
          </a:p>
        </p:txBody>
      </p:sp>
      <p:sp>
        <p:nvSpPr>
          <p:cNvPr id="23" name="Dodecágono 22"/>
          <p:cNvSpPr/>
          <p:nvPr/>
        </p:nvSpPr>
        <p:spPr>
          <a:xfrm>
            <a:off x="8498898" y="3317938"/>
            <a:ext cx="329613" cy="302417"/>
          </a:xfrm>
          <a:prstGeom prst="do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endParaRPr lang="es-EC" dirty="0">
              <a:solidFill>
                <a:srgbClr val="FF0000"/>
              </a:solidFill>
            </a:endParaRPr>
          </a:p>
        </p:txBody>
      </p:sp>
      <p:graphicFrame>
        <p:nvGraphicFramePr>
          <p:cNvPr id="21" name="Tabla 20"/>
          <p:cNvGraphicFramePr>
            <a:graphicFrameLocks noGrp="1"/>
          </p:cNvGraphicFramePr>
          <p:nvPr>
            <p:extLst>
              <p:ext uri="{D42A27DB-BD31-4B8C-83A1-F6EECF244321}">
                <p14:modId xmlns:p14="http://schemas.microsoft.com/office/powerpoint/2010/main" val="1787981390"/>
              </p:ext>
            </p:extLst>
          </p:nvPr>
        </p:nvGraphicFramePr>
        <p:xfrm>
          <a:off x="303603" y="4256457"/>
          <a:ext cx="2825293" cy="1112520"/>
        </p:xfrm>
        <a:graphic>
          <a:graphicData uri="http://schemas.openxmlformats.org/drawingml/2006/table">
            <a:tbl>
              <a:tblPr firstRow="1" bandRow="1">
                <a:tableStyleId>{3B4B98B0-60AC-42C2-AFA5-B58CD77FA1E5}</a:tableStyleId>
              </a:tblPr>
              <a:tblGrid>
                <a:gridCol w="287989"/>
                <a:gridCol w="2537304"/>
              </a:tblGrid>
              <a:tr h="370840">
                <a:tc>
                  <a:txBody>
                    <a:bodyPr/>
                    <a:lstStyle/>
                    <a:p>
                      <a:r>
                        <a:rPr lang="es-EC" b="1" i="1" noProof="0" dirty="0" smtClean="0"/>
                        <a:t>1</a:t>
                      </a:r>
                      <a:endParaRPr lang="es-EC" b="1" i="1" noProof="0" dirty="0"/>
                    </a:p>
                  </a:txBody>
                  <a:tcPr/>
                </a:tc>
                <a:tc>
                  <a:txBody>
                    <a:bodyPr/>
                    <a:lstStyle/>
                    <a:p>
                      <a:r>
                        <a:rPr lang="es-EC" sz="1600" b="0" noProof="0" dirty="0" smtClean="0"/>
                        <a:t>Módulo Dispensador</a:t>
                      </a:r>
                      <a:endParaRPr lang="es-EC" sz="1600" b="0" noProof="0" dirty="0"/>
                    </a:p>
                  </a:txBody>
                  <a:tcPr/>
                </a:tc>
              </a:tr>
              <a:tr h="370840">
                <a:tc>
                  <a:txBody>
                    <a:bodyPr/>
                    <a:lstStyle/>
                    <a:p>
                      <a:r>
                        <a:rPr lang="es-EC" b="1" i="1" noProof="0" dirty="0" smtClean="0"/>
                        <a:t>2</a:t>
                      </a:r>
                      <a:endParaRPr lang="es-EC" b="1" i="1" noProof="0" dirty="0"/>
                    </a:p>
                  </a:txBody>
                  <a:tcPr/>
                </a:tc>
                <a:tc>
                  <a:txBody>
                    <a:bodyPr/>
                    <a:lstStyle/>
                    <a:p>
                      <a:r>
                        <a:rPr lang="es-EC" sz="1600" noProof="0" dirty="0" smtClean="0"/>
                        <a:t>Módulo de Manipulación</a:t>
                      </a:r>
                      <a:endParaRPr lang="es-EC" sz="1600" noProof="0" dirty="0"/>
                    </a:p>
                  </a:txBody>
                  <a:tcPr/>
                </a:tc>
              </a:tr>
              <a:tr h="370840">
                <a:tc>
                  <a:txBody>
                    <a:bodyPr/>
                    <a:lstStyle/>
                    <a:p>
                      <a:r>
                        <a:rPr lang="es-EC" b="1" i="1" noProof="0" dirty="0" smtClean="0"/>
                        <a:t>3</a:t>
                      </a:r>
                      <a:endParaRPr lang="es-EC" b="1" i="1" noProof="0" dirty="0"/>
                    </a:p>
                  </a:txBody>
                  <a:tcPr/>
                </a:tc>
                <a:tc>
                  <a:txBody>
                    <a:bodyPr/>
                    <a:lstStyle/>
                    <a:p>
                      <a:r>
                        <a:rPr lang="es-EC" sz="1600" noProof="0" dirty="0" smtClean="0"/>
                        <a:t>Módulo de Almacenamiento</a:t>
                      </a:r>
                      <a:endParaRPr lang="es-EC" sz="1600" noProof="0" dirty="0"/>
                    </a:p>
                  </a:txBody>
                  <a:tcPr/>
                </a:tc>
              </a:tr>
            </a:tbl>
          </a:graphicData>
        </a:graphic>
      </p:graphicFrame>
      <p:sp>
        <p:nvSpPr>
          <p:cNvPr id="18"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24"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254596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20" grpId="0" animBg="1"/>
      <p:bldP spid="22" grpId="0" animBg="1"/>
      <p:bldP spid="23" grpId="0" animBg="1"/>
      <p:bldP spid="18" grpId="0"/>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Recomendaciones:</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Text Placeholder 4"/>
          <p:cNvSpPr txBox="1">
            <a:spLocks/>
          </p:cNvSpPr>
          <p:nvPr/>
        </p:nvSpPr>
        <p:spPr>
          <a:xfrm>
            <a:off x="755576" y="3140968"/>
            <a:ext cx="7708927" cy="18722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lgn="just"/>
            <a:r>
              <a:rPr lang="es-EC" sz="1800" dirty="0"/>
              <a:t>Uno de las condiciones de funcionamiento críticas del equipo es lograr un control de la parada con  absoluta precisión del eje lineal neumático a la altura del nivel medio de almacenamiento, para lo cual, si se dispone de los </a:t>
            </a:r>
            <a:r>
              <a:rPr lang="es-EC" sz="1800" b="1" dirty="0"/>
              <a:t>recursos económicos suficientes </a:t>
            </a:r>
            <a:r>
              <a:rPr lang="es-EC" sz="1800" dirty="0"/>
              <a:t>se debería utilizar como solución a este inconveniente la </a:t>
            </a:r>
            <a:r>
              <a:rPr lang="es-EC" sz="1800" b="1" dirty="0"/>
              <a:t>implementación de un eje lineal activado electrónicamente </a:t>
            </a:r>
            <a:r>
              <a:rPr lang="es-EC" sz="1800" dirty="0"/>
              <a:t>mediante el control independiente de un servomotor</a:t>
            </a:r>
            <a:r>
              <a:rPr lang="es-EC" sz="1800" dirty="0" smtClean="0"/>
              <a:t>.</a:t>
            </a:r>
            <a:endParaRPr lang="es-EC" sz="1800" dirty="0"/>
          </a:p>
        </p:txBody>
      </p:sp>
      <p:sp>
        <p:nvSpPr>
          <p:cNvPr id="8" name="Text Placeholder 4"/>
          <p:cNvSpPr txBox="1">
            <a:spLocks/>
          </p:cNvSpPr>
          <p:nvPr/>
        </p:nvSpPr>
        <p:spPr>
          <a:xfrm>
            <a:off x="7487817" y="6497960"/>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FIN</a:t>
            </a:r>
            <a:endParaRPr lang="es-EC" sz="1800" b="1" dirty="0" smtClean="0">
              <a:solidFill>
                <a:schemeClr val="tx1"/>
              </a:solidFill>
            </a:endParaRPr>
          </a:p>
        </p:txBody>
      </p:sp>
      <p:sp>
        <p:nvSpPr>
          <p:cNvPr id="4" name="Flecha abajo 3">
            <a:hlinkClick r:id="" action="ppaction://noaction"/>
          </p:cNvPr>
          <p:cNvSpPr/>
          <p:nvPr/>
        </p:nvSpPr>
        <p:spPr>
          <a:xfrm>
            <a:off x="8531933" y="6594058"/>
            <a:ext cx="216024" cy="130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03290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763688" y="2708920"/>
            <a:ext cx="5328592" cy="1684784"/>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C" sz="6600" b="1" dirty="0" smtClean="0">
                <a:solidFill>
                  <a:schemeClr val="accent2">
                    <a:lumMod val="75000"/>
                  </a:schemeClr>
                </a:solidFill>
                <a:effectLst>
                  <a:outerShdw blurRad="38100" dist="38100" dir="2700000" algn="tl">
                    <a:srgbClr val="000000">
                      <a:alpha val="43137"/>
                    </a:srgbClr>
                  </a:outerShdw>
                </a:effectLst>
                <a:latin typeface="Tempus Sans ITC" pitchFamily="82" charset="0"/>
                <a:ea typeface="Verdana" pitchFamily="34" charset="0"/>
                <a:cs typeface="Verdana" pitchFamily="34" charset="0"/>
              </a:rPr>
              <a:t>GRACIAS…!!!</a:t>
            </a:r>
            <a:endParaRPr lang="es-EC" sz="6600" dirty="0">
              <a:solidFill>
                <a:schemeClr val="accent2">
                  <a:lumMod val="75000"/>
                </a:schemeClr>
              </a:solidFill>
              <a:effectLst>
                <a:outerShdw blurRad="38100" dist="38100" dir="2700000" algn="tl">
                  <a:srgbClr val="000000">
                    <a:alpha val="43137"/>
                  </a:srgbClr>
                </a:outerShdw>
              </a:effectLst>
            </a:endParaRPr>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backgroundRemoval t="0" b="96519" l="0" r="100000"/>
                    </a14:imgEffect>
                  </a14:imgLayer>
                </a14:imgProps>
              </a:ext>
            </a:extLst>
          </a:blip>
          <a:stretch>
            <a:fillRect/>
          </a:stretch>
        </p:blipFill>
        <p:spPr>
          <a:xfrm rot="19957632" flipH="1">
            <a:off x="1195325" y="2493178"/>
            <a:ext cx="1666227" cy="1692179"/>
          </a:xfrm>
          <a:prstGeom prst="rect">
            <a:avLst/>
          </a:prstGeom>
        </p:spPr>
      </p:pic>
    </p:spTree>
    <p:extLst>
      <p:ext uri="{BB962C8B-B14F-4D97-AF65-F5344CB8AC3E}">
        <p14:creationId xmlns:p14="http://schemas.microsoft.com/office/powerpoint/2010/main" val="18285870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sz="2800" b="1" dirty="0" smtClean="0">
                <a:latin typeface="Tempus Sans ITC" pitchFamily="82" charset="0"/>
                <a:ea typeface="Verdana" pitchFamily="34" charset="0"/>
                <a:cs typeface="Verdana" pitchFamily="34" charset="0"/>
              </a:rPr>
              <a:t>Componentes del Equipo:</a:t>
            </a:r>
            <a:endParaRPr lang="es-EC" sz="2800" dirty="0"/>
          </a:p>
        </p:txBody>
      </p:sp>
      <p:sp>
        <p:nvSpPr>
          <p:cNvPr id="3" name="Rectangle 2"/>
          <p:cNvSpPr>
            <a:spLocks noChangeArrowheads="1"/>
          </p:cNvSpPr>
          <p:nvPr/>
        </p:nvSpPr>
        <p:spPr bwMode="auto">
          <a:xfrm>
            <a:off x="3491880" y="361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p:cNvPicPr/>
          <p:nvPr/>
        </p:nvPicPr>
        <p:blipFill rotWithShape="1">
          <a:blip r:embed="rId2"/>
          <a:srcRect l="33435" t="42357" r="23964" b="12102"/>
          <a:stretch/>
        </p:blipFill>
        <p:spPr bwMode="auto">
          <a:xfrm>
            <a:off x="3385587" y="2351931"/>
            <a:ext cx="2825115" cy="1609725"/>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3"/>
          <a:srcRect l="41242" t="32485" r="27359" b="6369"/>
          <a:stretch/>
        </p:blipFill>
        <p:spPr bwMode="auto">
          <a:xfrm>
            <a:off x="3721925" y="4221088"/>
            <a:ext cx="1934845" cy="2008505"/>
          </a:xfrm>
          <a:prstGeom prst="rect">
            <a:avLst/>
          </a:prstGeom>
          <a:ln>
            <a:noFill/>
          </a:ln>
          <a:extLst>
            <a:ext uri="{53640926-AAD7-44D8-BBD7-CCE9431645EC}">
              <a14:shadowObscured xmlns:a14="http://schemas.microsoft.com/office/drawing/2010/main"/>
            </a:ext>
          </a:extLst>
        </p:spPr>
      </p:pic>
      <p:pic>
        <p:nvPicPr>
          <p:cNvPr id="10" name="Imagen 9"/>
          <p:cNvPicPr/>
          <p:nvPr/>
        </p:nvPicPr>
        <p:blipFill rotWithShape="1">
          <a:blip r:embed="rId4"/>
          <a:srcRect l="48880" t="22930" r="27699" b="12421"/>
          <a:stretch/>
        </p:blipFill>
        <p:spPr bwMode="auto">
          <a:xfrm>
            <a:off x="1117551" y="2132856"/>
            <a:ext cx="1314450" cy="1933575"/>
          </a:xfrm>
          <a:prstGeom prst="rect">
            <a:avLst/>
          </a:prstGeom>
          <a:ln>
            <a:noFill/>
          </a:ln>
          <a:extLst>
            <a:ext uri="{53640926-AAD7-44D8-BBD7-CCE9431645EC}">
              <a14:shadowObscured xmlns:a14="http://schemas.microsoft.com/office/drawing/2010/main"/>
            </a:ext>
          </a:extLst>
        </p:spPr>
      </p:pic>
      <p:pic>
        <p:nvPicPr>
          <p:cNvPr id="11" name="Imagen 10"/>
          <p:cNvPicPr/>
          <p:nvPr/>
        </p:nvPicPr>
        <p:blipFill rotWithShape="1">
          <a:blip r:embed="rId5"/>
          <a:srcRect l="51765" t="22611" r="35845" b="16242"/>
          <a:stretch/>
        </p:blipFill>
        <p:spPr bwMode="auto">
          <a:xfrm>
            <a:off x="7164288" y="2132856"/>
            <a:ext cx="695325" cy="1828800"/>
          </a:xfrm>
          <a:prstGeom prst="rect">
            <a:avLst/>
          </a:prstGeom>
          <a:ln>
            <a:noFill/>
          </a:ln>
          <a:extLst>
            <a:ext uri="{53640926-AAD7-44D8-BBD7-CCE9431645EC}">
              <a14:shadowObscured xmlns:a14="http://schemas.microsoft.com/office/drawing/2010/main"/>
            </a:ext>
          </a:extLst>
        </p:spPr>
      </p:pic>
      <p:sp>
        <p:nvSpPr>
          <p:cNvPr id="12" name="Text Placeholder 4"/>
          <p:cNvSpPr txBox="1">
            <a:spLocks/>
          </p:cNvSpPr>
          <p:nvPr/>
        </p:nvSpPr>
        <p:spPr>
          <a:xfrm>
            <a:off x="719571" y="4310179"/>
            <a:ext cx="2007598" cy="55183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600" dirty="0" smtClean="0"/>
              <a:t>Módulo Almacenamiento</a:t>
            </a:r>
            <a:endParaRPr lang="es-EC" sz="1600" dirty="0"/>
          </a:p>
        </p:txBody>
      </p:sp>
      <p:sp>
        <p:nvSpPr>
          <p:cNvPr id="13" name="Text Placeholder 4"/>
          <p:cNvSpPr txBox="1">
            <a:spLocks/>
          </p:cNvSpPr>
          <p:nvPr/>
        </p:nvSpPr>
        <p:spPr>
          <a:xfrm>
            <a:off x="6643821" y="4279793"/>
            <a:ext cx="1736257" cy="582216"/>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600" dirty="0" smtClean="0"/>
              <a:t>Módulo Dispensador</a:t>
            </a:r>
            <a:endParaRPr lang="es-EC" sz="1600" dirty="0"/>
          </a:p>
        </p:txBody>
      </p:sp>
      <p:sp>
        <p:nvSpPr>
          <p:cNvPr id="14" name="Text Placeholder 4"/>
          <p:cNvSpPr txBox="1">
            <a:spLocks/>
          </p:cNvSpPr>
          <p:nvPr/>
        </p:nvSpPr>
        <p:spPr>
          <a:xfrm>
            <a:off x="3923928" y="6280090"/>
            <a:ext cx="1732842" cy="57791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600" dirty="0" smtClean="0"/>
              <a:t>Módulo Manipulación</a:t>
            </a:r>
            <a:endParaRPr lang="es-EC" sz="1600" dirty="0"/>
          </a:p>
        </p:txBody>
      </p:sp>
      <p:sp>
        <p:nvSpPr>
          <p:cNvPr id="15" name="Text Placeholder 4"/>
          <p:cNvSpPr txBox="1">
            <a:spLocks/>
          </p:cNvSpPr>
          <p:nvPr/>
        </p:nvSpPr>
        <p:spPr>
          <a:xfrm>
            <a:off x="3794345" y="1667224"/>
            <a:ext cx="2007598" cy="425275"/>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s-EC" sz="1600" dirty="0" smtClean="0"/>
              <a:t>Bancada</a:t>
            </a:r>
            <a:endParaRPr lang="es-EC" sz="1600" dirty="0"/>
          </a:p>
        </p:txBody>
      </p:sp>
      <p:sp>
        <p:nvSpPr>
          <p:cNvPr id="16" name="43 Flecha curvada hacia arriba">
            <a:hlinkClick r:id="rId6"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spTree>
    <p:extLst>
      <p:ext uri="{BB962C8B-B14F-4D97-AF65-F5344CB8AC3E}">
        <p14:creationId xmlns:p14="http://schemas.microsoft.com/office/powerpoint/2010/main" val="13039634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SISTEMA MECÁNICO:</a:t>
            </a:r>
            <a:endParaRPr lang="es-EC" sz="2800" dirty="0">
              <a:effectLst>
                <a:outerShdw blurRad="38100" dist="38100" dir="2700000" algn="tl">
                  <a:srgbClr val="000000">
                    <a:alpha val="43137"/>
                  </a:srgbClr>
                </a:outerShdw>
              </a:effectLst>
            </a:endParaRPr>
          </a:p>
        </p:txBody>
      </p:sp>
      <p:pic>
        <p:nvPicPr>
          <p:cNvPr id="11266" name="Picture 2" descr="http://www.engranesfinos.com/MyImages/crop_engranajes--helicoidales-2_c04c15cf-1918-430d-9fa7-264679531a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73123"/>
            <a:ext cx="3226889" cy="210887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1907704" y="2663967"/>
            <a:ext cx="5904656" cy="4005393"/>
          </a:xfrm>
          <a:prstGeom prst="rect">
            <a:avLst/>
          </a:prstGeom>
        </p:spPr>
      </p:pic>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649767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SISTEMA ELÉCTRICO / ELECTRÓNICO:</a:t>
            </a:r>
            <a:endParaRPr lang="es-EC" sz="2800" dirty="0">
              <a:effectLst>
                <a:outerShdw blurRad="38100" dist="38100" dir="2700000" algn="tl">
                  <a:srgbClr val="000000">
                    <a:alpha val="43137"/>
                  </a:srgbClr>
                </a:outerShdw>
              </a:effectLst>
            </a:endParaRPr>
          </a:p>
        </p:txBody>
      </p:sp>
      <p:pic>
        <p:nvPicPr>
          <p:cNvPr id="12290" name="Picture 2" descr="http://introducion-a-la-informatica.wikispaces.com/file/view/3.4.jpg/279011596/3.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1297634">
            <a:off x="7193182" y="843315"/>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691680" y="2924944"/>
            <a:ext cx="6052817" cy="3515186"/>
          </a:xfrm>
          <a:prstGeom prst="rect">
            <a:avLst/>
          </a:prstGeom>
        </p:spPr>
      </p:pic>
      <p:sp>
        <p:nvSpPr>
          <p:cNvPr id="5" name="Text Placeholder 4"/>
          <p:cNvSpPr txBox="1">
            <a:spLocks/>
          </p:cNvSpPr>
          <p:nvPr/>
        </p:nvSpPr>
        <p:spPr>
          <a:xfrm>
            <a:off x="7133993" y="6442938"/>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CONTINUAR</a:t>
            </a:r>
            <a:endParaRPr lang="es-EC" sz="1800" b="1" dirty="0" smtClean="0">
              <a:solidFill>
                <a:schemeClr val="tx1"/>
              </a:solidFill>
            </a:endParaRPr>
          </a:p>
        </p:txBody>
      </p:sp>
      <p:sp>
        <p:nvSpPr>
          <p:cNvPr id="6" name="16 Flecha derecha">
            <a:hlinkClick r:id="" action="ppaction://hlinkshowjump?jump=nextslide"/>
          </p:cNvPr>
          <p:cNvSpPr/>
          <p:nvPr/>
        </p:nvSpPr>
        <p:spPr>
          <a:xfrm>
            <a:off x="8597928" y="6489453"/>
            <a:ext cx="216023"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059607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n-US" sz="2800" dirty="0" smtClean="0">
                <a:effectLst>
                  <a:outerShdw blurRad="38100" dist="38100" dir="2700000" algn="tl">
                    <a:srgbClr val="000000">
                      <a:alpha val="43137"/>
                    </a:srgbClr>
                  </a:outerShdw>
                </a:effectLst>
              </a:rPr>
              <a:t>SISTEMA DE CONTROL:</a:t>
            </a:r>
            <a:endParaRPr lang="es-EC" sz="2800" dirty="0">
              <a:effectLst>
                <a:outerShdw blurRad="38100" dist="38100" dir="2700000" algn="tl">
                  <a:srgbClr val="000000">
                    <a:alpha val="43137"/>
                  </a:srgbClr>
                </a:outerShdw>
              </a:effectLst>
            </a:endParaRPr>
          </a:p>
        </p:txBody>
      </p:sp>
      <p:pic>
        <p:nvPicPr>
          <p:cNvPr id="5" name="Picture 2" descr="http://thumbs.dreamstime.com/z/inteligencia-de-la-actividad-de-cerebro-1607501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029" b="82711" l="10000" r="90000"/>
                    </a14:imgEffect>
                  </a14:imgLayer>
                </a14:imgProps>
              </a:ext>
              <a:ext uri="{28A0092B-C50C-407E-A947-70E740481C1C}">
                <a14:useLocalDpi xmlns:a14="http://schemas.microsoft.com/office/drawing/2010/main" val="0"/>
              </a:ext>
            </a:extLst>
          </a:blip>
          <a:srcRect b="15552"/>
          <a:stretch/>
        </p:blipFill>
        <p:spPr bwMode="auto">
          <a:xfrm>
            <a:off x="6540023" y="260648"/>
            <a:ext cx="2451577" cy="217383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4"/>
          <a:stretch>
            <a:fillRect/>
          </a:stretch>
        </p:blipFill>
        <p:spPr>
          <a:xfrm>
            <a:off x="1724326" y="3046073"/>
            <a:ext cx="5757917" cy="3384376"/>
          </a:xfrm>
          <a:prstGeom prst="rect">
            <a:avLst/>
          </a:prstGeom>
        </p:spPr>
      </p:pic>
      <p:sp>
        <p:nvSpPr>
          <p:cNvPr id="6" name="43 Flecha curvada hacia arriba">
            <a:hlinkClick r:id="rId5" action="ppaction://hlinksldjump"/>
          </p:cNvPr>
          <p:cNvSpPr/>
          <p:nvPr/>
        </p:nvSpPr>
        <p:spPr>
          <a:xfrm>
            <a:off x="8594838" y="6453336"/>
            <a:ext cx="360040" cy="1800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Text Placeholder 4"/>
          <p:cNvSpPr txBox="1">
            <a:spLocks/>
          </p:cNvSpPr>
          <p:nvPr/>
        </p:nvSpPr>
        <p:spPr>
          <a:xfrm>
            <a:off x="7205584" y="6412937"/>
            <a:ext cx="1656183" cy="360040"/>
          </a:xfrm>
          <a:prstGeom prst="rect">
            <a:avLst/>
          </a:prstGeom>
        </p:spPr>
        <p:txBody>
          <a:bodyPr vert="horz" anchor="t">
            <a:noAutofit/>
          </a:bodyPr>
          <a:lstStyle>
            <a:lvl1pPr marL="0" indent="0" algn="l" rtl="0" eaLnBrk="1" latinLnBrk="0" hangingPunct="1">
              <a:spcBef>
                <a:spcPts val="700"/>
              </a:spcBef>
              <a:buClr>
                <a:schemeClr val="accent2"/>
              </a:buClr>
              <a:buSzPct val="60000"/>
              <a:buFont typeface="Wingdings"/>
              <a:buNone/>
              <a:defRPr kumimoji="0" sz="2800" kern="1200">
                <a:solidFill>
                  <a:schemeClr val="tx2"/>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800" kern="1200">
                <a:solidFill>
                  <a:schemeClr val="tx1">
                    <a:tint val="75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600" kern="1200">
                <a:solidFill>
                  <a:schemeClr val="tx1">
                    <a:tint val="75000"/>
                  </a:schemeClr>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1400" kern="1200">
                <a:solidFill>
                  <a:schemeClr val="tx1">
                    <a:tint val="75000"/>
                  </a:schemeClr>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1400" kern="1200">
                <a:solidFill>
                  <a:schemeClr val="tx1">
                    <a:tint val="75000"/>
                  </a:schemeClr>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1400" b="1" dirty="0" smtClean="0">
                <a:solidFill>
                  <a:schemeClr val="tx1"/>
                </a:solidFill>
              </a:rPr>
              <a:t>REGRESAR</a:t>
            </a:r>
            <a:endParaRPr lang="es-EC" sz="1800" b="1" dirty="0" smtClean="0">
              <a:solidFill>
                <a:schemeClr val="tx1"/>
              </a:solidFill>
            </a:endParaRPr>
          </a:p>
        </p:txBody>
      </p:sp>
      <p:pic>
        <p:nvPicPr>
          <p:cNvPr id="8" name="Imagen 7" descr="http://www.ieee.upv.es/wp-content/uploads/2012/10/arduino_mega_iso2_800.jpg"/>
          <p:cNvPicPr/>
          <p:nvPr/>
        </p:nvPicPr>
        <p:blipFill rotWithShape="1">
          <a:blip r:embed="rId6" cstate="print">
            <a:extLst>
              <a:ext uri="{28A0092B-C50C-407E-A947-70E740481C1C}">
                <a14:useLocalDpi xmlns:a14="http://schemas.microsoft.com/office/drawing/2010/main" val="0"/>
              </a:ext>
            </a:extLst>
          </a:blip>
          <a:srcRect l="7469" t="9958" r="8340" b="9249"/>
          <a:stretch/>
        </p:blipFill>
        <p:spPr bwMode="auto">
          <a:xfrm>
            <a:off x="683568" y="3930352"/>
            <a:ext cx="2418715" cy="1741170"/>
          </a:xfrm>
          <a:prstGeom prst="rect">
            <a:avLst/>
          </a:prstGeom>
          <a:noFill/>
          <a:ln>
            <a:noFill/>
          </a:ln>
          <a:extLst>
            <a:ext uri="{53640926-AAD7-44D8-BBD7-CCE9431645EC}">
              <a14:shadowObscured xmlns:a14="http://schemas.microsoft.com/office/drawing/2010/main"/>
            </a:ext>
          </a:extLst>
        </p:spPr>
      </p:pic>
      <p:pic>
        <p:nvPicPr>
          <p:cNvPr id="9" name="Imagen 8" descr="http://www.automation.siemens.com/mcms/programmable-logic-controller/en/logic-module-logo/modular-basic-variants/PublishingImages/logo-basic-0ba6-0ba7.jpg"/>
          <p:cNvPicPr/>
          <p:nvPr/>
        </p:nvPicPr>
        <p:blipFill rotWithShape="1">
          <a:blip r:embed="rId7">
            <a:extLst>
              <a:ext uri="{28A0092B-C50C-407E-A947-70E740481C1C}">
                <a14:useLocalDpi xmlns:a14="http://schemas.microsoft.com/office/drawing/2010/main" val="0"/>
              </a:ext>
            </a:extLst>
          </a:blip>
          <a:srcRect l="17823" t="28380" r="4075" b="7680"/>
          <a:stretch/>
        </p:blipFill>
        <p:spPr bwMode="auto">
          <a:xfrm>
            <a:off x="6099517" y="4041983"/>
            <a:ext cx="2762250" cy="13925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53640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2629</TotalTime>
  <Words>2281</Words>
  <Application>Microsoft Office PowerPoint</Application>
  <PresentationFormat>Presentación en pantalla (4:3)</PresentationFormat>
  <Paragraphs>421</Paragraphs>
  <Slides>51</Slides>
  <Notes>1</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51</vt:i4>
      </vt:variant>
    </vt:vector>
  </HeadingPairs>
  <TitlesOfParts>
    <vt:vector size="66" baseType="lpstr">
      <vt:lpstr>Arial</vt:lpstr>
      <vt:lpstr>Calibri</vt:lpstr>
      <vt:lpstr>Maiandra GD</vt:lpstr>
      <vt:lpstr>Tempus Sans ITC</vt:lpstr>
      <vt:lpstr>Times New Roman</vt:lpstr>
      <vt:lpstr>Trebuchet MS</vt:lpstr>
      <vt:lpstr>Tw Cen MT</vt:lpstr>
      <vt:lpstr>Verdana</vt:lpstr>
      <vt:lpstr>Wingdings</vt:lpstr>
      <vt:lpstr>Wingdings 2</vt:lpstr>
      <vt:lpstr>Wingdings 3</vt:lpstr>
      <vt:lpstr>Intermedio</vt:lpstr>
      <vt:lpstr>Faceta</vt:lpstr>
      <vt:lpstr>1_Faceta</vt:lpstr>
      <vt:lpstr>Visio</vt:lpstr>
      <vt:lpstr>“DISEÑO E IMPLEMENTACIÓN DE UN SISTEMA AUTOMÁTICO DIDÁCTICO DE TRES GRADOS DE LIBERTAD PARA LA MANIPULACIÓN DE PIEZAS EN BASE A SU COLOR,  PARA EL LABORATORIO DE AUTOMATIZACIÓN INDUSTRIAL MECATRÓNICA”</vt:lpstr>
      <vt:lpstr>OBJETIVOS:</vt:lpstr>
      <vt:lpstr>OBJETIVOS:</vt:lpstr>
      <vt:lpstr>PRESENTACIÓN DEL EQUIPO:</vt:lpstr>
      <vt:lpstr>COMPONENTES DEL EQUIPO:</vt:lpstr>
      <vt:lpstr>Componentes del Equipo:</vt:lpstr>
      <vt:lpstr>SISTEMA MECÁNICO:</vt:lpstr>
      <vt:lpstr>SISTEMA ELÉCTRICO / ELECTRÓNICO:</vt:lpstr>
      <vt:lpstr>SISTEMA DE CONTROL:</vt:lpstr>
      <vt:lpstr>FUNCIONAMIENTO:</vt:lpstr>
      <vt:lpstr>Funcionamiento Base:</vt:lpstr>
      <vt:lpstr>Tres Grados de Libertad:</vt:lpstr>
      <vt:lpstr>APLICACIONES DEL EQUIPO:</vt:lpstr>
      <vt:lpstr>Sistemas de Almacenamiento:</vt:lpstr>
      <vt:lpstr>DISEÑO DE LOS SISTEMAS:</vt:lpstr>
      <vt:lpstr>ANÁLISIS DE ALTERNATIVAS:</vt:lpstr>
      <vt:lpstr>Análisis Morfológico:</vt:lpstr>
      <vt:lpstr>Desagregación del Sistema:</vt:lpstr>
      <vt:lpstr>Identificación, Selección de Parámetros:</vt:lpstr>
      <vt:lpstr>Matriz de Criterios Ponderados:</vt:lpstr>
      <vt:lpstr>ALIMENTACIÓN NEUMÁTICA:</vt:lpstr>
      <vt:lpstr>Diseño del Sistemas de Alimentación Neumática:</vt:lpstr>
      <vt:lpstr>Diseño del Sistemas de Alimentación Neumática:</vt:lpstr>
      <vt:lpstr>Dimensionamiento y Selección del Compresor:</vt:lpstr>
      <vt:lpstr>Diseño del Sistemas de Alimentación Eléctrica:</vt:lpstr>
      <vt:lpstr>ALIMENTACIÓN ELÉCTRICA:</vt:lpstr>
      <vt:lpstr>Dimensionamiento de Protecciones:</vt:lpstr>
      <vt:lpstr>Dimensionamiento de Protecciones:</vt:lpstr>
      <vt:lpstr>Dimensionamiento y Selección de Sensores:</vt:lpstr>
      <vt:lpstr>Sensor de Color:</vt:lpstr>
      <vt:lpstr>Calibración del Sensor de Color:</vt:lpstr>
      <vt:lpstr>Calibración del Sensor de Color:</vt:lpstr>
      <vt:lpstr>Sensor de Posición:</vt:lpstr>
      <vt:lpstr>Sensor de Posición:</vt:lpstr>
      <vt:lpstr>Sensor de Presencia:</vt:lpstr>
      <vt:lpstr>Dimensionamiento y Selección de Actuadores Eléctricos:</vt:lpstr>
      <vt:lpstr>Actuador de Giro:</vt:lpstr>
      <vt:lpstr>Actuador de Giro:</vt:lpstr>
      <vt:lpstr>Selección de Electroválvulas:</vt:lpstr>
      <vt:lpstr>Selección de Electroválvulas:</vt:lpstr>
      <vt:lpstr>Influencia del Aire Alojado en la Mangueras:</vt:lpstr>
      <vt:lpstr>SISTEMA DE CONTROL:</vt:lpstr>
      <vt:lpstr>CONCLUSIONES</vt:lpstr>
      <vt:lpstr>Conclusiones:</vt:lpstr>
      <vt:lpstr>Conclusiones:</vt:lpstr>
      <vt:lpstr>Conclusiones:</vt:lpstr>
      <vt:lpstr>Conclusiones:</vt:lpstr>
      <vt:lpstr>RECOMENDACIONES</vt:lpstr>
      <vt:lpstr>Recomendaciones: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Capacidades intelectuales  de orden superior</dc:title>
  <dc:creator>Usuaio</dc:creator>
  <cp:lastModifiedBy>MiGuE MoRa</cp:lastModifiedBy>
  <cp:revision>208</cp:revision>
  <dcterms:created xsi:type="dcterms:W3CDTF">2009-10-08T00:45:37Z</dcterms:created>
  <dcterms:modified xsi:type="dcterms:W3CDTF">2013-12-08T22:14:04Z</dcterms:modified>
</cp:coreProperties>
</file>