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41"/>
  </p:notesMasterIdLst>
  <p:sldIdLst>
    <p:sldId id="283" r:id="rId2"/>
    <p:sldId id="264" r:id="rId3"/>
    <p:sldId id="294" r:id="rId4"/>
    <p:sldId id="339" r:id="rId5"/>
    <p:sldId id="342" r:id="rId6"/>
    <p:sldId id="340" r:id="rId7"/>
    <p:sldId id="343" r:id="rId8"/>
    <p:sldId id="344" r:id="rId9"/>
    <p:sldId id="347" r:id="rId10"/>
    <p:sldId id="346" r:id="rId11"/>
    <p:sldId id="348" r:id="rId12"/>
    <p:sldId id="349" r:id="rId13"/>
    <p:sldId id="352" r:id="rId14"/>
    <p:sldId id="351" r:id="rId15"/>
    <p:sldId id="353" r:id="rId16"/>
    <p:sldId id="354" r:id="rId17"/>
    <p:sldId id="356" r:id="rId18"/>
    <p:sldId id="357" r:id="rId19"/>
    <p:sldId id="358" r:id="rId20"/>
    <p:sldId id="359" r:id="rId21"/>
    <p:sldId id="360" r:id="rId22"/>
    <p:sldId id="361" r:id="rId23"/>
    <p:sldId id="362" r:id="rId24"/>
    <p:sldId id="363" r:id="rId25"/>
    <p:sldId id="365" r:id="rId26"/>
    <p:sldId id="364" r:id="rId27"/>
    <p:sldId id="366" r:id="rId28"/>
    <p:sldId id="367" r:id="rId29"/>
    <p:sldId id="368" r:id="rId30"/>
    <p:sldId id="369" r:id="rId31"/>
    <p:sldId id="370" r:id="rId32"/>
    <p:sldId id="371" r:id="rId33"/>
    <p:sldId id="372" r:id="rId34"/>
    <p:sldId id="373" r:id="rId35"/>
    <p:sldId id="374" r:id="rId36"/>
    <p:sldId id="375" r:id="rId37"/>
    <p:sldId id="376" r:id="rId38"/>
    <p:sldId id="337" r:id="rId39"/>
    <p:sldId id="377" r:id="rId4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2" d="100"/>
          <a:sy n="62" d="100"/>
        </p:scale>
        <p:origin x="-137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BBE80E-823C-4731-9528-7BCD2CDC9258}" type="datetimeFigureOut">
              <a:rPr lang="es-MX" smtClean="0"/>
              <a:pPr/>
              <a:t>28/08/2013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A331CC-DC00-4C8D-92AF-9AB60AB59B7D}"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2FA331CC-DC00-4C8D-92AF-9AB60AB59B7D}" type="slidenum">
              <a:rPr lang="es-MX" smtClean="0"/>
              <a:pPr/>
              <a:t>20</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C114E7FD-0A83-457A-A341-71DA3E40069D}" type="datetimeFigureOut">
              <a:rPr lang="es-ES" smtClean="0"/>
              <a:pPr/>
              <a:t>28/08/2013</a:t>
            </a:fld>
            <a:endParaRPr lang="es-ES"/>
          </a:p>
        </p:txBody>
      </p:sp>
      <p:sp>
        <p:nvSpPr>
          <p:cNvPr id="20" name="19 Marcador de pie de página"/>
          <p:cNvSpPr>
            <a:spLocks noGrp="1"/>
          </p:cNvSpPr>
          <p:nvPr>
            <p:ph type="ftr" sz="quarter" idx="11"/>
          </p:nvPr>
        </p:nvSpPr>
        <p:spPr/>
        <p:txBody>
          <a:bodyPr/>
          <a:lstStyle>
            <a:extLst/>
          </a:lstStyle>
          <a:p>
            <a:endParaRPr lang="es-ES"/>
          </a:p>
        </p:txBody>
      </p:sp>
      <p:sp>
        <p:nvSpPr>
          <p:cNvPr id="10" name="9 Marcador de número de diapositiva"/>
          <p:cNvSpPr>
            <a:spLocks noGrp="1"/>
          </p:cNvSpPr>
          <p:nvPr>
            <p:ph type="sldNum" sz="quarter" idx="12"/>
          </p:nvPr>
        </p:nvSpPr>
        <p:spPr/>
        <p:txBody>
          <a:bodyPr/>
          <a:lstStyle>
            <a:extLst/>
          </a:lstStyle>
          <a:p>
            <a:fld id="{2E23ECB1-48FB-4A1D-9439-19FE2A129C26}" type="slidenum">
              <a:rPr lang="es-ES" smtClean="0"/>
              <a:pPr/>
              <a:t>‹Nº›</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114E7FD-0A83-457A-A341-71DA3E40069D}" type="datetimeFigureOut">
              <a:rPr lang="es-ES" smtClean="0"/>
              <a:pPr/>
              <a:t>28/08/2013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2E23ECB1-48FB-4A1D-9439-19FE2A129C26}"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114E7FD-0A83-457A-A341-71DA3E40069D}" type="datetimeFigureOut">
              <a:rPr lang="es-ES" smtClean="0"/>
              <a:pPr/>
              <a:t>28/08/2013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2E23ECB1-48FB-4A1D-9439-19FE2A129C26}"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114E7FD-0A83-457A-A341-71DA3E40069D}" type="datetimeFigureOut">
              <a:rPr lang="es-ES" smtClean="0"/>
              <a:pPr/>
              <a:t>28/08/2013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2E23ECB1-48FB-4A1D-9439-19FE2A129C26}"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C114E7FD-0A83-457A-A341-71DA3E40069D}" type="datetimeFigureOut">
              <a:rPr lang="es-ES" smtClean="0"/>
              <a:pPr/>
              <a:t>28/08/2013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2E23ECB1-48FB-4A1D-9439-19FE2A129C26}" type="slidenum">
              <a:rPr lang="es-ES" smtClean="0"/>
              <a:pPr/>
              <a:t>‹Nº›</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114E7FD-0A83-457A-A341-71DA3E40069D}" type="datetimeFigureOut">
              <a:rPr lang="es-ES" smtClean="0"/>
              <a:pPr/>
              <a:t>28/08/2013</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2E23ECB1-48FB-4A1D-9439-19FE2A129C26}"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C114E7FD-0A83-457A-A341-71DA3E40069D}" type="datetimeFigureOut">
              <a:rPr lang="es-ES" smtClean="0"/>
              <a:pPr/>
              <a:t>28/08/2013</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2E23ECB1-48FB-4A1D-9439-19FE2A129C26}"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C114E7FD-0A83-457A-A341-71DA3E40069D}" type="datetimeFigureOut">
              <a:rPr lang="es-ES" smtClean="0"/>
              <a:pPr/>
              <a:t>28/08/2013</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2E23ECB1-48FB-4A1D-9439-19FE2A129C26}"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C114E7FD-0A83-457A-A341-71DA3E40069D}" type="datetimeFigureOut">
              <a:rPr lang="es-ES" smtClean="0"/>
              <a:pPr/>
              <a:t>28/08/2013</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2E23ECB1-48FB-4A1D-9439-19FE2A129C26}" type="slidenum">
              <a:rPr lang="es-ES" smtClean="0"/>
              <a:pPr/>
              <a:t>‹Nº›</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114E7FD-0A83-457A-A341-71DA3E40069D}" type="datetimeFigureOut">
              <a:rPr lang="es-ES" smtClean="0"/>
              <a:pPr/>
              <a:t>28/08/2013</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2E23ECB1-48FB-4A1D-9439-19FE2A129C26}"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C114E7FD-0A83-457A-A341-71DA3E40069D}" type="datetimeFigureOut">
              <a:rPr lang="es-ES" smtClean="0"/>
              <a:pPr/>
              <a:t>28/08/2013</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2E23ECB1-48FB-4A1D-9439-19FE2A129C26}" type="slidenum">
              <a:rPr lang="es-ES" smtClean="0"/>
              <a:pPr/>
              <a:t>‹Nº›</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114E7FD-0A83-457A-A341-71DA3E40069D}" type="datetimeFigureOut">
              <a:rPr lang="es-ES" smtClean="0"/>
              <a:pPr/>
              <a:t>28/08/2013</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E23ECB1-48FB-4A1D-9439-19FE2A129C26}" type="slidenum">
              <a:rPr lang="es-ES" smtClean="0"/>
              <a:pPr/>
              <a:t>‹Nº›</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4.emf"/></Relationships>
</file>

<file path=ppt/slides/_rels/slide2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43.emf"/><Relationship Id="rId4" Type="http://schemas.openxmlformats.org/officeDocument/2006/relationships/image" Target="../media/image42.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6.emf"/><Relationship Id="rId4" Type="http://schemas.openxmlformats.org/officeDocument/2006/relationships/image" Target="../media/image45.emf"/></Relationships>
</file>

<file path=ppt/slides/_rels/slide3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51.emf"/><Relationship Id="rId4" Type="http://schemas.openxmlformats.org/officeDocument/2006/relationships/image" Target="../media/image50.emf"/></Relationships>
</file>

<file path=ppt/slides/_rels/slide36.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1" descr="Horizontal hell"/>
          <p:cNvSpPr>
            <a:spLocks noChangeArrowheads="1"/>
          </p:cNvSpPr>
          <p:nvPr/>
        </p:nvSpPr>
        <p:spPr bwMode="auto">
          <a:xfrm>
            <a:off x="0" y="0"/>
            <a:ext cx="9144000" cy="836613"/>
          </a:xfrm>
          <a:prstGeom prst="rect">
            <a:avLst/>
          </a:prstGeom>
          <a:pattFill prst="ltHorz">
            <a:fgClr>
              <a:srgbClr val="FFFFFF"/>
            </a:fgClr>
            <a:bgClr>
              <a:srgbClr val="B5B6B8"/>
            </a:bgClr>
          </a:pattFill>
          <a:ln w="9525">
            <a:noFill/>
            <a:miter lim="800000"/>
            <a:headEnd/>
            <a:tailEnd/>
          </a:ln>
        </p:spPr>
        <p:txBody>
          <a:bodyPr wrap="none" anchor="ctr"/>
          <a:lstStyle/>
          <a:p>
            <a:pPr eaLnBrk="0" hangingPunct="0"/>
            <a:endParaRPr lang="es-ES" sz="4100" dirty="0">
              <a:ea typeface="MS PGothic" pitchFamily="34" charset="-128"/>
            </a:endParaRPr>
          </a:p>
        </p:txBody>
      </p:sp>
      <p:sp>
        <p:nvSpPr>
          <p:cNvPr id="2051" name="Text Box 5"/>
          <p:cNvSpPr txBox="1">
            <a:spLocks noChangeArrowheads="1"/>
          </p:cNvSpPr>
          <p:nvPr/>
        </p:nvSpPr>
        <p:spPr bwMode="auto">
          <a:xfrm>
            <a:off x="900113" y="123825"/>
            <a:ext cx="8137525" cy="1200329"/>
          </a:xfrm>
          <a:prstGeom prst="rect">
            <a:avLst/>
          </a:prstGeom>
          <a:solidFill>
            <a:srgbClr val="800000"/>
          </a:solidFill>
          <a:ln w="9525">
            <a:noFill/>
            <a:miter lim="800000"/>
            <a:headEnd/>
            <a:tailEnd/>
          </a:ln>
        </p:spPr>
        <p:txBody>
          <a:bodyPr>
            <a:spAutoFit/>
          </a:bodyPr>
          <a:lstStyle/>
          <a:p>
            <a:pPr algn="ctr"/>
            <a:r>
              <a:rPr lang="es-EC" sz="2400" dirty="0" smtClean="0">
                <a:solidFill>
                  <a:schemeClr val="bg1"/>
                </a:solidFill>
                <a:latin typeface="Tahoma" pitchFamily="34" charset="0"/>
              </a:rPr>
              <a:t>PROPUESTA DE INVERSION EN EL SERVICIO DE EVALUACION DEL BOMBEO HIDRAULICO COMO NUEVA LINEA DE NEGOCIOS DE LA EMPRESA DYGOIL. </a:t>
            </a:r>
            <a:endParaRPr lang="es-EC" sz="2400" dirty="0">
              <a:solidFill>
                <a:schemeClr val="bg1"/>
              </a:solidFill>
              <a:latin typeface="Tahoma" pitchFamily="34" charset="0"/>
            </a:endParaRPr>
          </a:p>
        </p:txBody>
      </p:sp>
      <p:grpSp>
        <p:nvGrpSpPr>
          <p:cNvPr id="2" name="Group 39"/>
          <p:cNvGrpSpPr>
            <a:grpSpLocks/>
          </p:cNvGrpSpPr>
          <p:nvPr/>
        </p:nvGrpSpPr>
        <p:grpSpPr bwMode="auto">
          <a:xfrm>
            <a:off x="0" y="1231900"/>
            <a:ext cx="827088" cy="5221288"/>
            <a:chOff x="0" y="1348"/>
            <a:chExt cx="812" cy="3969"/>
          </a:xfrm>
        </p:grpSpPr>
        <p:sp>
          <p:nvSpPr>
            <p:cNvPr id="2057" name="Rectangle 40"/>
            <p:cNvSpPr>
              <a:spLocks noChangeArrowheads="1"/>
            </p:cNvSpPr>
            <p:nvPr/>
          </p:nvSpPr>
          <p:spPr bwMode="auto">
            <a:xfrm>
              <a:off x="0" y="1348"/>
              <a:ext cx="565" cy="3969"/>
            </a:xfrm>
            <a:prstGeom prst="rect">
              <a:avLst/>
            </a:prstGeom>
            <a:solidFill>
              <a:schemeClr val="tx2">
                <a:alpha val="30196"/>
              </a:schemeClr>
            </a:solidFill>
            <a:ln w="9525">
              <a:noFill/>
              <a:miter lim="800000"/>
              <a:headEnd/>
              <a:tailEnd/>
            </a:ln>
          </p:spPr>
          <p:txBody>
            <a:bodyPr wrap="none" anchor="ctr"/>
            <a:lstStyle/>
            <a:p>
              <a:pPr eaLnBrk="0" hangingPunct="0"/>
              <a:endParaRPr lang="es-ES" sz="4100" dirty="0">
                <a:ea typeface="MS PGothic" pitchFamily="34" charset="-128"/>
              </a:endParaRPr>
            </a:p>
          </p:txBody>
        </p:sp>
        <p:sp>
          <p:nvSpPr>
            <p:cNvPr id="2058" name="Rectangle 41"/>
            <p:cNvSpPr>
              <a:spLocks noChangeArrowheads="1"/>
            </p:cNvSpPr>
            <p:nvPr/>
          </p:nvSpPr>
          <p:spPr bwMode="auto">
            <a:xfrm>
              <a:off x="202" y="1348"/>
              <a:ext cx="610" cy="3969"/>
            </a:xfrm>
            <a:prstGeom prst="rect">
              <a:avLst/>
            </a:prstGeom>
            <a:solidFill>
              <a:schemeClr val="tx2">
                <a:alpha val="20000"/>
              </a:schemeClr>
            </a:solidFill>
            <a:ln w="9525">
              <a:noFill/>
              <a:miter lim="800000"/>
              <a:headEnd/>
              <a:tailEnd/>
            </a:ln>
          </p:spPr>
          <p:txBody>
            <a:bodyPr wrap="none" anchor="ctr"/>
            <a:lstStyle/>
            <a:p>
              <a:pPr eaLnBrk="0" hangingPunct="0"/>
              <a:endParaRPr lang="es-ES" sz="4100" dirty="0">
                <a:ea typeface="MS PGothic" pitchFamily="34" charset="-128"/>
              </a:endParaRPr>
            </a:p>
          </p:txBody>
        </p:sp>
        <p:sp>
          <p:nvSpPr>
            <p:cNvPr id="2059" name="Line 42"/>
            <p:cNvSpPr>
              <a:spLocks noChangeShapeType="1"/>
            </p:cNvSpPr>
            <p:nvPr/>
          </p:nvSpPr>
          <p:spPr bwMode="auto">
            <a:xfrm>
              <a:off x="565" y="1348"/>
              <a:ext cx="0" cy="3969"/>
            </a:xfrm>
            <a:prstGeom prst="line">
              <a:avLst/>
            </a:prstGeom>
            <a:noFill/>
            <a:ln w="28575">
              <a:solidFill>
                <a:srgbClr val="CC6600"/>
              </a:solidFill>
              <a:round/>
              <a:headEnd/>
              <a:tailEnd/>
            </a:ln>
          </p:spPr>
          <p:txBody>
            <a:bodyPr/>
            <a:lstStyle/>
            <a:p>
              <a:endParaRPr lang="es-ES" dirty="0"/>
            </a:p>
          </p:txBody>
        </p:sp>
        <p:sp>
          <p:nvSpPr>
            <p:cNvPr id="2060" name="Line 43"/>
            <p:cNvSpPr>
              <a:spLocks noChangeShapeType="1"/>
            </p:cNvSpPr>
            <p:nvPr/>
          </p:nvSpPr>
          <p:spPr bwMode="auto">
            <a:xfrm>
              <a:off x="429" y="1348"/>
              <a:ext cx="0" cy="3969"/>
            </a:xfrm>
            <a:prstGeom prst="line">
              <a:avLst/>
            </a:prstGeom>
            <a:noFill/>
            <a:ln w="12700">
              <a:solidFill>
                <a:schemeClr val="bg1"/>
              </a:solidFill>
              <a:round/>
              <a:headEnd/>
              <a:tailEnd/>
            </a:ln>
          </p:spPr>
          <p:txBody>
            <a:bodyPr/>
            <a:lstStyle/>
            <a:p>
              <a:endParaRPr lang="es-ES" dirty="0"/>
            </a:p>
          </p:txBody>
        </p:sp>
      </p:grpSp>
      <p:sp>
        <p:nvSpPr>
          <p:cNvPr id="2053" name="WordArt 16" descr="Mármol blanco"/>
          <p:cNvSpPr>
            <a:spLocks noChangeArrowheads="1" noChangeShapeType="1" noTextEdit="1"/>
          </p:cNvSpPr>
          <p:nvPr/>
        </p:nvSpPr>
        <p:spPr bwMode="auto">
          <a:xfrm>
            <a:off x="2268538" y="1052513"/>
            <a:ext cx="5105400" cy="6477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endParaRPr lang="es-ES" sz="3600" kern="10" dirty="0">
              <a:ln w="9525">
                <a:round/>
                <a:headEnd/>
                <a:tailEnd/>
              </a:ln>
              <a:blipFill dpi="0" rotWithShape="0">
                <a:blip r:embed="rId2"/>
                <a:srcRect/>
                <a:tile tx="0" ty="0" sx="100000" sy="100000" flip="none" algn="tl"/>
              </a:blipFill>
              <a:latin typeface="Arial Black"/>
            </a:endParaRPr>
          </a:p>
        </p:txBody>
      </p:sp>
      <p:sp>
        <p:nvSpPr>
          <p:cNvPr id="17" name="16 Rectángulo"/>
          <p:cNvSpPr/>
          <p:nvPr/>
        </p:nvSpPr>
        <p:spPr>
          <a:xfrm>
            <a:off x="1331913" y="1628775"/>
            <a:ext cx="7200900" cy="707886"/>
          </a:xfrm>
          <a:prstGeom prst="rect">
            <a:avLst/>
          </a:prstGeom>
        </p:spPr>
        <p:txBody>
          <a:bodyPr>
            <a:spAutoFit/>
          </a:bodyPr>
          <a:lstStyle/>
          <a:p>
            <a:pPr algn="ctr">
              <a:defRPr/>
            </a:pPr>
            <a:endParaRPr lang="es-EC" sz="4000" dirty="0"/>
          </a:p>
        </p:txBody>
      </p:sp>
      <p:sp>
        <p:nvSpPr>
          <p:cNvPr id="18" name="Rectangle 3"/>
          <p:cNvSpPr txBox="1">
            <a:spLocks noChangeArrowheads="1"/>
          </p:cNvSpPr>
          <p:nvPr/>
        </p:nvSpPr>
        <p:spPr>
          <a:xfrm>
            <a:off x="1547813" y="4071942"/>
            <a:ext cx="3312219" cy="1844675"/>
          </a:xfrm>
          <a:prstGeom prst="rect">
            <a:avLst/>
          </a:prstGeom>
        </p:spPr>
        <p:txBody>
          <a:bodyPr>
            <a:noAutofit/>
          </a:bodyPr>
          <a:lstStyle/>
          <a:p>
            <a:pPr marL="342900" indent="-342900" algn="ctr" fontAlgn="auto">
              <a:lnSpc>
                <a:spcPct val="80000"/>
              </a:lnSpc>
              <a:spcBef>
                <a:spcPts val="580"/>
              </a:spcBef>
              <a:spcAft>
                <a:spcPts val="0"/>
              </a:spcAft>
              <a:buFont typeface="Wingdings 2"/>
              <a:buNone/>
              <a:defRPr/>
            </a:pPr>
            <a:endParaRPr lang="es-ES" sz="2000" b="1" kern="0" dirty="0">
              <a:latin typeface="Times New Roman" pitchFamily="18" charset="0"/>
              <a:cs typeface="Times New Roman" pitchFamily="18" charset="0"/>
            </a:endParaRPr>
          </a:p>
          <a:p>
            <a:pPr marL="342900" indent="-342900" algn="ctr" fontAlgn="auto">
              <a:lnSpc>
                <a:spcPct val="80000"/>
              </a:lnSpc>
              <a:spcBef>
                <a:spcPts val="580"/>
              </a:spcBef>
              <a:spcAft>
                <a:spcPts val="0"/>
              </a:spcAft>
              <a:buFont typeface="Wingdings 2"/>
              <a:buNone/>
              <a:defRPr/>
            </a:pPr>
            <a:endParaRPr lang="es-ES" sz="2000" b="1" kern="0" dirty="0">
              <a:latin typeface="Times New Roman" pitchFamily="18" charset="0"/>
              <a:cs typeface="Times New Roman" pitchFamily="18" charset="0"/>
            </a:endParaRPr>
          </a:p>
          <a:p>
            <a:pPr marL="342900" indent="-342900" algn="ctr" fontAlgn="auto">
              <a:lnSpc>
                <a:spcPct val="80000"/>
              </a:lnSpc>
              <a:spcBef>
                <a:spcPts val="580"/>
              </a:spcBef>
              <a:spcAft>
                <a:spcPts val="0"/>
              </a:spcAft>
              <a:buFont typeface="Wingdings 2"/>
              <a:buNone/>
              <a:defRPr/>
            </a:pPr>
            <a:endParaRPr lang="es-ES" sz="2000" b="1" kern="0" dirty="0">
              <a:latin typeface="Times New Roman" pitchFamily="18" charset="0"/>
              <a:cs typeface="Times New Roman" pitchFamily="18" charset="0"/>
            </a:endParaRPr>
          </a:p>
        </p:txBody>
      </p:sp>
      <p:pic>
        <p:nvPicPr>
          <p:cNvPr id="19" name="Picture 14" descr="espe"/>
          <p:cNvPicPr>
            <a:picLocks noChangeAspect="1" noChangeArrowheads="1"/>
          </p:cNvPicPr>
          <p:nvPr/>
        </p:nvPicPr>
        <p:blipFill>
          <a:blip r:embed="rId3" cstate="print">
            <a:lum bright="6000"/>
          </a:blip>
          <a:srcRect/>
          <a:stretch>
            <a:fillRect/>
          </a:stretch>
        </p:blipFill>
        <p:spPr bwMode="auto">
          <a:xfrm>
            <a:off x="179512" y="188640"/>
            <a:ext cx="576262" cy="5508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6" descr="L:\TESIS\FOTOS TESIS\SDC11306.JPG"/>
          <p:cNvPicPr>
            <a:picLocks noChangeAspect="1" noChangeArrowheads="1"/>
          </p:cNvPicPr>
          <p:nvPr/>
        </p:nvPicPr>
        <p:blipFill>
          <a:blip r:embed="rId4" cstate="print"/>
          <a:srcRect/>
          <a:stretch>
            <a:fillRect/>
          </a:stretch>
        </p:blipFill>
        <p:spPr bwMode="auto">
          <a:xfrm>
            <a:off x="1259633" y="1772816"/>
            <a:ext cx="3312367" cy="1989584"/>
          </a:xfrm>
          <a:prstGeom prst="rect">
            <a:avLst/>
          </a:prstGeom>
          <a:noFill/>
          <a:ln w="9525">
            <a:noFill/>
            <a:miter lim="800000"/>
            <a:headEnd/>
            <a:tailEnd/>
          </a:ln>
        </p:spPr>
      </p:pic>
      <p:pic>
        <p:nvPicPr>
          <p:cNvPr id="15" name="Imagen 2" descr="E:\FOTOS\SDC11321.JPG"/>
          <p:cNvPicPr>
            <a:picLocks noChangeAspect="1" noChangeArrowheads="1"/>
          </p:cNvPicPr>
          <p:nvPr/>
        </p:nvPicPr>
        <p:blipFill>
          <a:blip r:embed="rId5" cstate="print"/>
          <a:srcRect/>
          <a:stretch>
            <a:fillRect/>
          </a:stretch>
        </p:blipFill>
        <p:spPr bwMode="auto">
          <a:xfrm>
            <a:off x="1331641" y="4221088"/>
            <a:ext cx="3240360" cy="1998662"/>
          </a:xfrm>
          <a:prstGeom prst="rect">
            <a:avLst/>
          </a:prstGeom>
          <a:noFill/>
          <a:ln w="9525">
            <a:noFill/>
            <a:miter lim="800000"/>
            <a:headEnd/>
            <a:tailEnd/>
          </a:ln>
        </p:spPr>
      </p:pic>
      <p:sp>
        <p:nvSpPr>
          <p:cNvPr id="16" name="15 Rectángulo"/>
          <p:cNvSpPr/>
          <p:nvPr/>
        </p:nvSpPr>
        <p:spPr>
          <a:xfrm>
            <a:off x="4716016" y="2382560"/>
            <a:ext cx="4320480" cy="3170099"/>
          </a:xfrm>
          <a:prstGeom prst="rect">
            <a:avLst/>
          </a:prstGeom>
        </p:spPr>
        <p:txBody>
          <a:bodyPr wrap="square">
            <a:spAutoFit/>
          </a:bodyPr>
          <a:lstStyle/>
          <a:p>
            <a:r>
              <a:rPr lang="es-EC" sz="2000" dirty="0" smtClean="0">
                <a:latin typeface="Arial" pitchFamily="34" charset="0"/>
                <a:cs typeface="Arial" pitchFamily="34" charset="0"/>
              </a:rPr>
              <a:t>ESPE. DEPTO. POSTGRADOS.</a:t>
            </a:r>
          </a:p>
          <a:p>
            <a:endParaRPr lang="es-EC" sz="2000" dirty="0" smtClean="0">
              <a:latin typeface="Arial" pitchFamily="34" charset="0"/>
              <a:cs typeface="Arial" pitchFamily="34" charset="0"/>
            </a:endParaRPr>
          </a:p>
          <a:p>
            <a:r>
              <a:rPr lang="es-EC" sz="2000" dirty="0" smtClean="0">
                <a:latin typeface="Arial" pitchFamily="34" charset="0"/>
                <a:cs typeface="Arial" pitchFamily="34" charset="0"/>
              </a:rPr>
              <a:t>MBA.  Promoción XXXI.</a:t>
            </a:r>
          </a:p>
          <a:p>
            <a:endParaRPr lang="es-EC" sz="2000" dirty="0" smtClean="0">
              <a:latin typeface="Arial" pitchFamily="34" charset="0"/>
              <a:cs typeface="Arial" pitchFamily="34" charset="0"/>
            </a:endParaRPr>
          </a:p>
          <a:p>
            <a:r>
              <a:rPr lang="es-EC" sz="2000" dirty="0" smtClean="0">
                <a:latin typeface="Arial" pitchFamily="34" charset="0"/>
                <a:cs typeface="Arial" pitchFamily="34" charset="0"/>
              </a:rPr>
              <a:t>Autor: Ing. Patricio Aristizábal.</a:t>
            </a:r>
          </a:p>
          <a:p>
            <a:endParaRPr lang="es-EC" sz="2000" dirty="0" smtClean="0">
              <a:latin typeface="Arial" pitchFamily="34" charset="0"/>
              <a:cs typeface="Arial" pitchFamily="34" charset="0"/>
            </a:endParaRPr>
          </a:p>
          <a:p>
            <a:r>
              <a:rPr lang="es-EC" sz="2000" dirty="0" smtClean="0">
                <a:latin typeface="Arial" pitchFamily="34" charset="0"/>
                <a:cs typeface="Arial" pitchFamily="34" charset="0"/>
              </a:rPr>
              <a:t>Tutor: Magister  Francisco  Carrasco.</a:t>
            </a:r>
          </a:p>
          <a:p>
            <a:endParaRPr lang="es-EC" sz="2000" dirty="0" smtClean="0">
              <a:latin typeface="Arial" pitchFamily="34" charset="0"/>
              <a:cs typeface="Arial" pitchFamily="34" charset="0"/>
            </a:endParaRPr>
          </a:p>
          <a:p>
            <a:r>
              <a:rPr lang="es-EC" sz="2000" dirty="0" smtClean="0">
                <a:latin typeface="Arial" pitchFamily="34" charset="0"/>
                <a:cs typeface="Arial" pitchFamily="34" charset="0"/>
              </a:rPr>
              <a:t>Fecha:  29- Agosto-2013</a:t>
            </a:r>
            <a:endParaRPr lang="es-MX" sz="2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600" dirty="0" smtClean="0">
                <a:solidFill>
                  <a:srgbClr val="FF0000"/>
                </a:solidFill>
                <a:latin typeface="Arial" pitchFamily="34" charset="0"/>
                <a:cs typeface="Arial" pitchFamily="34" charset="0"/>
              </a:rPr>
              <a:t>I .- ESTUDIO TECNICO: </a:t>
            </a:r>
            <a:br>
              <a:rPr lang="es-ES" sz="3600" dirty="0" smtClean="0">
                <a:solidFill>
                  <a:srgbClr val="FF0000"/>
                </a:solidFill>
                <a:latin typeface="Arial" pitchFamily="34" charset="0"/>
                <a:cs typeface="Arial" pitchFamily="34" charset="0"/>
              </a:rPr>
            </a:br>
            <a:r>
              <a:rPr lang="es-ES" sz="3200" dirty="0" smtClean="0">
                <a:solidFill>
                  <a:srgbClr val="FF0000"/>
                </a:solidFill>
                <a:latin typeface="Arial" pitchFamily="34" charset="0"/>
                <a:cs typeface="Arial" pitchFamily="34" charset="0"/>
              </a:rPr>
              <a:t>1.3 Ingeniería del proyecto.</a:t>
            </a:r>
            <a:endParaRPr lang="es-EC" sz="3200"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a:xfrm>
            <a:off x="1619672" y="1556792"/>
            <a:ext cx="7314016" cy="1368152"/>
          </a:xfrm>
        </p:spPr>
        <p:txBody>
          <a:bodyPr>
            <a:normAutofit fontScale="62500" lnSpcReduction="20000"/>
          </a:bodyPr>
          <a:lstStyle/>
          <a:p>
            <a:pPr>
              <a:buNone/>
            </a:pPr>
            <a:r>
              <a:rPr lang="es-ES" sz="2900" dirty="0" smtClean="0"/>
              <a:t> </a:t>
            </a:r>
          </a:p>
          <a:p>
            <a:pPr lvl="0">
              <a:buNone/>
            </a:pPr>
            <a:r>
              <a:rPr lang="es-ES" sz="8000" dirty="0" smtClean="0"/>
              <a:t>    </a:t>
            </a:r>
            <a:endParaRPr lang="es-ES" sz="7200" b="1" dirty="0" smtClean="0">
              <a:latin typeface="Arial" pitchFamily="34" charset="0"/>
              <a:cs typeface="Arial" pitchFamily="34" charset="0"/>
            </a:endParaRPr>
          </a:p>
          <a:p>
            <a:pPr algn="just">
              <a:buNone/>
            </a:pPr>
            <a:r>
              <a:rPr lang="es-ES" sz="2600" dirty="0" smtClean="0">
                <a:latin typeface="Arial" pitchFamily="34" charset="0"/>
                <a:cs typeface="Arial" pitchFamily="34" charset="0"/>
              </a:rPr>
              <a:t>   </a:t>
            </a:r>
          </a:p>
          <a:p>
            <a:pPr algn="just">
              <a:buNone/>
            </a:pPr>
            <a:endParaRPr lang="es-ES" sz="2600" dirty="0" smtClean="0">
              <a:latin typeface="Arial" pitchFamily="34" charset="0"/>
              <a:cs typeface="Arial" pitchFamily="34" charset="0"/>
            </a:endParaRPr>
          </a:p>
          <a:p>
            <a:pPr algn="just">
              <a:buNone/>
            </a:pPr>
            <a:endParaRPr lang="es-ES" sz="2600" dirty="0" smtClean="0">
              <a:latin typeface="Arial" pitchFamily="34" charset="0"/>
              <a:cs typeface="Arial" pitchFamily="34" charset="0"/>
            </a:endParaRPr>
          </a:p>
          <a:p>
            <a:pPr algn="just">
              <a:buNone/>
            </a:pPr>
            <a:endParaRPr lang="es-EC" sz="2600" dirty="0">
              <a:latin typeface="Arial" pitchFamily="34" charset="0"/>
              <a:cs typeface="Arial" pitchFamily="34" charset="0"/>
            </a:endParaRP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0" name="9 Rectángulo"/>
          <p:cNvSpPr/>
          <p:nvPr/>
        </p:nvSpPr>
        <p:spPr>
          <a:xfrm>
            <a:off x="1403648" y="4797152"/>
            <a:ext cx="3240360" cy="369332"/>
          </a:xfrm>
          <a:prstGeom prst="rect">
            <a:avLst/>
          </a:prstGeom>
        </p:spPr>
        <p:txBody>
          <a:bodyPr wrap="square">
            <a:spAutoFit/>
          </a:bodyPr>
          <a:lstStyle/>
          <a:p>
            <a:r>
              <a:rPr lang="es-ES" dirty="0" smtClean="0">
                <a:latin typeface="Arial"/>
                <a:ea typeface="Times New Roman"/>
              </a:rPr>
              <a:t>    </a:t>
            </a:r>
            <a:endParaRPr lang="es-MX" dirty="0"/>
          </a:p>
        </p:txBody>
      </p:sp>
      <p:sp>
        <p:nvSpPr>
          <p:cNvPr id="67588" name="Rectangle 4"/>
          <p:cNvSpPr>
            <a:spLocks noChangeArrowheads="1"/>
          </p:cNvSpPr>
          <p:nvPr/>
        </p:nvSpPr>
        <p:spPr bwMode="auto">
          <a:xfrm>
            <a:off x="5076056" y="5012595"/>
            <a:ext cx="3672408"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611" name="Rectangle 3"/>
          <p:cNvSpPr>
            <a:spLocks noChangeArrowheads="1"/>
          </p:cNvSpPr>
          <p:nvPr/>
        </p:nvSpPr>
        <p:spPr bwMode="auto">
          <a:xfrm>
            <a:off x="1187624" y="2194818"/>
            <a:ext cx="7704856" cy="44319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es-ES" sz="12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es-ES" sz="12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es-ES" sz="12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es-ES" sz="12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es-ES" sz="12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tabLst/>
            </a:pPr>
            <a:r>
              <a:rPr lang="es-ES" sz="1200" dirty="0" smtClean="0">
                <a:latin typeface="Arial" pitchFamily="34"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tabLst/>
            </a:pPr>
            <a:r>
              <a:rPr lang="es-ES" sz="1200" dirty="0" smtClean="0">
                <a:latin typeface="Arial" pitchFamily="34"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tabLst/>
            </a:pPr>
            <a:r>
              <a:rPr lang="es-ES" sz="1200" dirty="0" smtClean="0">
                <a:latin typeface="Arial" pitchFamily="34" charset="0"/>
                <a:ea typeface="Times New Roman" pitchFamily="18" charset="0"/>
                <a:cs typeface="Arial" pitchFamily="34" charset="0"/>
              </a:rPr>
              <a:t>                                                                             EQUIPO MTU.</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 es necesario almacenamiento para fluido motriz.</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 puede desplazar la producción hasta la estación, si es necesario con presión del separador.</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 fluido motriz es filtrado y no daña la formación.</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 una unidad compacta ideal en locaciones pequeñas y puede ser helitransportada.</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Panel de control incorporado, control de parada por alta y baja presión.</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separación de fluido (petróleo, agua, gas) es óptima.</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Sistema de pruebas usado localmente y en el exterior.</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Mide la cantidad de fluido de gas y líquido.</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2945" name="Picture 1" descr="SDC11334"/>
          <p:cNvPicPr>
            <a:picLocks noChangeAspect="1" noChangeArrowheads="1"/>
          </p:cNvPicPr>
          <p:nvPr/>
        </p:nvPicPr>
        <p:blipFill>
          <a:blip r:embed="rId2" cstate="print"/>
          <a:srcRect/>
          <a:stretch>
            <a:fillRect/>
          </a:stretch>
        </p:blipFill>
        <p:spPr bwMode="auto">
          <a:xfrm>
            <a:off x="1331640" y="1484784"/>
            <a:ext cx="3456384" cy="2906713"/>
          </a:xfrm>
          <a:prstGeom prst="rect">
            <a:avLst/>
          </a:prstGeom>
          <a:noFill/>
          <a:ln w="9525">
            <a:noFill/>
            <a:miter lim="800000"/>
            <a:headEnd/>
            <a:tailEnd/>
          </a:ln>
        </p:spPr>
      </p:pic>
      <p:pic>
        <p:nvPicPr>
          <p:cNvPr id="82946" name="Picture 2" descr="SDC11321"/>
          <p:cNvPicPr>
            <a:picLocks noChangeAspect="1" noChangeArrowheads="1"/>
          </p:cNvPicPr>
          <p:nvPr/>
        </p:nvPicPr>
        <p:blipFill>
          <a:blip r:embed="rId3" cstate="print"/>
          <a:srcRect/>
          <a:stretch>
            <a:fillRect/>
          </a:stretch>
        </p:blipFill>
        <p:spPr bwMode="auto">
          <a:xfrm>
            <a:off x="5508104" y="1484784"/>
            <a:ext cx="3168352" cy="2906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0"/>
            <a:ext cx="7498080" cy="1052736"/>
          </a:xfrm>
        </p:spPr>
        <p:txBody>
          <a:bodyPr>
            <a:noAutofit/>
          </a:bodyPr>
          <a:lstStyle/>
          <a:p>
            <a:pPr algn="ctr"/>
            <a:r>
              <a:rPr lang="es-ES" sz="3600" dirty="0" smtClean="0">
                <a:solidFill>
                  <a:srgbClr val="FF0000"/>
                </a:solidFill>
                <a:latin typeface="Arial" pitchFamily="34" charset="0"/>
                <a:cs typeface="Arial" pitchFamily="34" charset="0"/>
              </a:rPr>
              <a:t>I .- ESTUDIO TECNICO: </a:t>
            </a:r>
            <a:br>
              <a:rPr lang="es-ES" sz="3600" dirty="0" smtClean="0">
                <a:solidFill>
                  <a:srgbClr val="FF0000"/>
                </a:solidFill>
                <a:latin typeface="Arial" pitchFamily="34" charset="0"/>
                <a:cs typeface="Arial" pitchFamily="34" charset="0"/>
              </a:rPr>
            </a:br>
            <a:r>
              <a:rPr lang="es-ES" sz="3200" dirty="0" smtClean="0">
                <a:solidFill>
                  <a:srgbClr val="FF0000"/>
                </a:solidFill>
                <a:latin typeface="Arial" pitchFamily="34" charset="0"/>
                <a:cs typeface="Arial" pitchFamily="34" charset="0"/>
              </a:rPr>
              <a:t>1.3 Ingeniería del proyecto.</a:t>
            </a:r>
            <a:endParaRPr lang="es-EC" sz="3200"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a:xfrm>
            <a:off x="1619672" y="1556792"/>
            <a:ext cx="7314016" cy="1368152"/>
          </a:xfrm>
        </p:spPr>
        <p:txBody>
          <a:bodyPr>
            <a:normAutofit fontScale="62500" lnSpcReduction="20000"/>
          </a:bodyPr>
          <a:lstStyle/>
          <a:p>
            <a:pPr>
              <a:buNone/>
            </a:pPr>
            <a:r>
              <a:rPr lang="es-ES" sz="2900" dirty="0" smtClean="0"/>
              <a:t> </a:t>
            </a:r>
          </a:p>
          <a:p>
            <a:pPr lvl="0">
              <a:buNone/>
            </a:pPr>
            <a:r>
              <a:rPr lang="es-ES" sz="8000" dirty="0" smtClean="0"/>
              <a:t>    </a:t>
            </a:r>
            <a:endParaRPr lang="es-ES" sz="7200" b="1" dirty="0" smtClean="0">
              <a:latin typeface="Arial" pitchFamily="34" charset="0"/>
              <a:cs typeface="Arial" pitchFamily="34" charset="0"/>
            </a:endParaRPr>
          </a:p>
          <a:p>
            <a:pPr algn="just">
              <a:buNone/>
            </a:pPr>
            <a:r>
              <a:rPr lang="es-ES" sz="2600" dirty="0" smtClean="0">
                <a:latin typeface="Arial" pitchFamily="34" charset="0"/>
                <a:cs typeface="Arial" pitchFamily="34" charset="0"/>
              </a:rPr>
              <a:t>   </a:t>
            </a:r>
          </a:p>
          <a:p>
            <a:pPr algn="just">
              <a:buNone/>
            </a:pPr>
            <a:endParaRPr lang="es-ES" sz="2600" dirty="0" smtClean="0">
              <a:latin typeface="Arial" pitchFamily="34" charset="0"/>
              <a:cs typeface="Arial" pitchFamily="34" charset="0"/>
            </a:endParaRPr>
          </a:p>
          <a:p>
            <a:pPr algn="just">
              <a:buNone/>
            </a:pPr>
            <a:endParaRPr lang="es-ES" sz="2600" dirty="0" smtClean="0">
              <a:latin typeface="Arial" pitchFamily="34" charset="0"/>
              <a:cs typeface="Arial" pitchFamily="34" charset="0"/>
            </a:endParaRPr>
          </a:p>
          <a:p>
            <a:pPr algn="just">
              <a:buNone/>
            </a:pPr>
            <a:endParaRPr lang="es-EC" sz="2600" dirty="0">
              <a:latin typeface="Arial" pitchFamily="34" charset="0"/>
              <a:cs typeface="Arial" pitchFamily="34" charset="0"/>
            </a:endParaRP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0" name="9 Rectángulo"/>
          <p:cNvSpPr/>
          <p:nvPr/>
        </p:nvSpPr>
        <p:spPr>
          <a:xfrm>
            <a:off x="1403648" y="4797152"/>
            <a:ext cx="3240360" cy="369332"/>
          </a:xfrm>
          <a:prstGeom prst="rect">
            <a:avLst/>
          </a:prstGeom>
        </p:spPr>
        <p:txBody>
          <a:bodyPr wrap="square">
            <a:spAutoFit/>
          </a:bodyPr>
          <a:lstStyle/>
          <a:p>
            <a:r>
              <a:rPr lang="es-ES" dirty="0" smtClean="0">
                <a:latin typeface="Arial"/>
                <a:ea typeface="Times New Roman"/>
              </a:rPr>
              <a:t>    </a:t>
            </a:r>
            <a:endParaRPr lang="es-MX" dirty="0"/>
          </a:p>
        </p:txBody>
      </p:sp>
      <p:sp>
        <p:nvSpPr>
          <p:cNvPr id="67588" name="Rectangle 4"/>
          <p:cNvSpPr>
            <a:spLocks noChangeArrowheads="1"/>
          </p:cNvSpPr>
          <p:nvPr/>
        </p:nvSpPr>
        <p:spPr bwMode="auto">
          <a:xfrm>
            <a:off x="5076056" y="5012595"/>
            <a:ext cx="3672408"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8002" name="Picture 2" descr="Nueva imagen"/>
          <p:cNvPicPr>
            <a:picLocks noChangeAspect="1" noChangeArrowheads="1"/>
          </p:cNvPicPr>
          <p:nvPr/>
        </p:nvPicPr>
        <p:blipFill>
          <a:blip r:embed="rId2" cstate="print"/>
          <a:srcRect/>
          <a:stretch>
            <a:fillRect/>
          </a:stretch>
        </p:blipFill>
        <p:spPr bwMode="auto">
          <a:xfrm>
            <a:off x="-180528" y="1124744"/>
            <a:ext cx="9324528" cy="5733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404664"/>
            <a:ext cx="7498080" cy="432048"/>
          </a:xfrm>
        </p:spPr>
        <p:txBody>
          <a:bodyPr>
            <a:noAutofit/>
          </a:bodyPr>
          <a:lstStyle/>
          <a:p>
            <a:pPr algn="ctr"/>
            <a:r>
              <a:rPr lang="es-ES" sz="3600" dirty="0" smtClean="0">
                <a:solidFill>
                  <a:srgbClr val="FF0000"/>
                </a:solidFill>
                <a:latin typeface="Arial" pitchFamily="34" charset="0"/>
                <a:cs typeface="Arial" pitchFamily="34" charset="0"/>
              </a:rPr>
              <a:t>II .- ESTUDIO ORGANIZACIONAL: </a:t>
            </a:r>
            <a:br>
              <a:rPr lang="es-ES" sz="3600" dirty="0" smtClean="0">
                <a:solidFill>
                  <a:srgbClr val="FF0000"/>
                </a:solidFill>
                <a:latin typeface="Arial" pitchFamily="34" charset="0"/>
                <a:cs typeface="Arial" pitchFamily="34" charset="0"/>
              </a:rPr>
            </a:br>
            <a:endParaRPr lang="es-EC" sz="3200"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a:xfrm>
            <a:off x="1619672" y="1556792"/>
            <a:ext cx="7314016" cy="1368152"/>
          </a:xfrm>
        </p:spPr>
        <p:txBody>
          <a:bodyPr>
            <a:normAutofit fontScale="62500" lnSpcReduction="20000"/>
          </a:bodyPr>
          <a:lstStyle/>
          <a:p>
            <a:pPr>
              <a:buNone/>
            </a:pPr>
            <a:r>
              <a:rPr lang="es-ES" sz="2900" dirty="0" smtClean="0"/>
              <a:t> </a:t>
            </a:r>
          </a:p>
          <a:p>
            <a:pPr lvl="0">
              <a:buNone/>
            </a:pPr>
            <a:r>
              <a:rPr lang="es-ES" sz="8000" dirty="0" smtClean="0"/>
              <a:t>    </a:t>
            </a:r>
            <a:endParaRPr lang="es-ES" sz="7200" b="1" dirty="0" smtClean="0">
              <a:latin typeface="Arial" pitchFamily="34" charset="0"/>
              <a:cs typeface="Arial" pitchFamily="34" charset="0"/>
            </a:endParaRPr>
          </a:p>
          <a:p>
            <a:pPr algn="just">
              <a:buNone/>
            </a:pPr>
            <a:r>
              <a:rPr lang="es-ES" sz="2600" dirty="0" smtClean="0">
                <a:latin typeface="Arial" pitchFamily="34" charset="0"/>
                <a:cs typeface="Arial" pitchFamily="34" charset="0"/>
              </a:rPr>
              <a:t>   </a:t>
            </a:r>
          </a:p>
          <a:p>
            <a:pPr algn="just">
              <a:buNone/>
            </a:pPr>
            <a:endParaRPr lang="es-ES" sz="2600" dirty="0" smtClean="0">
              <a:latin typeface="Arial" pitchFamily="34" charset="0"/>
              <a:cs typeface="Arial" pitchFamily="34" charset="0"/>
            </a:endParaRPr>
          </a:p>
          <a:p>
            <a:pPr algn="just">
              <a:buNone/>
            </a:pPr>
            <a:endParaRPr lang="es-ES" sz="2600" dirty="0" smtClean="0">
              <a:latin typeface="Arial" pitchFamily="34" charset="0"/>
              <a:cs typeface="Arial" pitchFamily="34" charset="0"/>
            </a:endParaRPr>
          </a:p>
          <a:p>
            <a:pPr algn="just">
              <a:buNone/>
            </a:pPr>
            <a:endParaRPr lang="es-EC" sz="2600" dirty="0">
              <a:latin typeface="Arial" pitchFamily="34" charset="0"/>
              <a:cs typeface="Arial" pitchFamily="34" charset="0"/>
            </a:endParaRP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0" name="9 Rectángulo"/>
          <p:cNvSpPr/>
          <p:nvPr/>
        </p:nvSpPr>
        <p:spPr>
          <a:xfrm>
            <a:off x="1403648" y="4797152"/>
            <a:ext cx="3240360" cy="369332"/>
          </a:xfrm>
          <a:prstGeom prst="rect">
            <a:avLst/>
          </a:prstGeom>
        </p:spPr>
        <p:txBody>
          <a:bodyPr wrap="square">
            <a:spAutoFit/>
          </a:bodyPr>
          <a:lstStyle/>
          <a:p>
            <a:r>
              <a:rPr lang="es-ES" dirty="0" smtClean="0">
                <a:latin typeface="Arial"/>
                <a:ea typeface="Times New Roman"/>
              </a:rPr>
              <a:t>    </a:t>
            </a:r>
            <a:endParaRPr lang="es-MX" dirty="0"/>
          </a:p>
        </p:txBody>
      </p:sp>
      <p:sp>
        <p:nvSpPr>
          <p:cNvPr id="67588" name="Rectangle 4"/>
          <p:cNvSpPr>
            <a:spLocks noChangeArrowheads="1"/>
          </p:cNvSpPr>
          <p:nvPr/>
        </p:nvSpPr>
        <p:spPr bwMode="auto">
          <a:xfrm>
            <a:off x="5076056" y="5012595"/>
            <a:ext cx="3672408"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9026" name="il_fi" descr="dygoil"/>
          <p:cNvPicPr>
            <a:picLocks noChangeAspect="1" noChangeArrowheads="1"/>
          </p:cNvPicPr>
          <p:nvPr/>
        </p:nvPicPr>
        <p:blipFill>
          <a:blip r:embed="rId2" cstate="print"/>
          <a:srcRect/>
          <a:stretch>
            <a:fillRect/>
          </a:stretch>
        </p:blipFill>
        <p:spPr bwMode="auto">
          <a:xfrm>
            <a:off x="2267744" y="836712"/>
            <a:ext cx="5124450" cy="1152128"/>
          </a:xfrm>
          <a:prstGeom prst="rect">
            <a:avLst/>
          </a:prstGeom>
          <a:noFill/>
          <a:ln w="9525">
            <a:noFill/>
            <a:miter lim="800000"/>
            <a:headEnd/>
            <a:tailEnd/>
          </a:ln>
        </p:spPr>
      </p:pic>
      <p:pic>
        <p:nvPicPr>
          <p:cNvPr id="129027" name="Objeto 2"/>
          <p:cNvPicPr>
            <a:picLocks noChangeArrowheads="1"/>
          </p:cNvPicPr>
          <p:nvPr/>
        </p:nvPicPr>
        <p:blipFill>
          <a:blip r:embed="rId3" cstate="print"/>
          <a:srcRect l="-113" t="-848" r="-69" b="-620"/>
          <a:stretch>
            <a:fillRect/>
          </a:stretch>
        </p:blipFill>
        <p:spPr bwMode="auto">
          <a:xfrm>
            <a:off x="1979712" y="2348880"/>
            <a:ext cx="5616575" cy="3648075"/>
          </a:xfrm>
          <a:prstGeom prst="rect">
            <a:avLst/>
          </a:prstGeom>
          <a:noFill/>
          <a:ln w="9525">
            <a:noFill/>
            <a:miter lim="800000"/>
            <a:headEnd/>
            <a:tailEnd/>
          </a:ln>
        </p:spPr>
      </p:pic>
      <p:sp>
        <p:nvSpPr>
          <p:cNvPr id="11" name="10 Rectángulo"/>
          <p:cNvSpPr/>
          <p:nvPr/>
        </p:nvSpPr>
        <p:spPr>
          <a:xfrm>
            <a:off x="3491880" y="6165304"/>
            <a:ext cx="2666114" cy="369332"/>
          </a:xfrm>
          <a:prstGeom prst="rect">
            <a:avLst/>
          </a:prstGeom>
        </p:spPr>
        <p:txBody>
          <a:bodyPr wrap="none">
            <a:spAutoFit/>
          </a:bodyPr>
          <a:lstStyle/>
          <a:p>
            <a:r>
              <a:rPr lang="es-ES" b="1" u="sng" dirty="0" smtClean="0"/>
              <a:t>Organigrama funcional</a:t>
            </a:r>
            <a:endParaRPr lang="es-MX"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35608" y="1447800"/>
            <a:ext cx="6592776" cy="541040"/>
          </a:xfrm>
        </p:spPr>
        <p:txBody>
          <a:bodyPr>
            <a:normAutofit fontScale="40000" lnSpcReduction="20000"/>
          </a:bodyPr>
          <a:lstStyle/>
          <a:p>
            <a:pPr>
              <a:buNone/>
            </a:pPr>
            <a:endParaRPr lang="es-ES" sz="8000" b="1" dirty="0" smtClean="0">
              <a:latin typeface="Arial" pitchFamily="34" charset="0"/>
              <a:cs typeface="Arial" pitchFamily="34" charset="0"/>
            </a:endParaRPr>
          </a:p>
          <a:p>
            <a:pPr>
              <a:buFont typeface="Wingdings" pitchFamily="2" charset="2"/>
              <a:buChar char="Ø"/>
            </a:pPr>
            <a:endParaRPr lang="es-ES" sz="8000" b="1" dirty="0" smtClean="0">
              <a:latin typeface="Arial" pitchFamily="34" charset="0"/>
              <a:cs typeface="Arial" pitchFamily="34" charset="0"/>
            </a:endParaRPr>
          </a:p>
          <a:p>
            <a:pPr>
              <a:buFont typeface="Wingdings" pitchFamily="2" charset="2"/>
              <a:buChar char="Ø"/>
            </a:pPr>
            <a:endParaRPr lang="es-ES" sz="8000" b="1" dirty="0" smtClean="0">
              <a:latin typeface="Arial" pitchFamily="34" charset="0"/>
              <a:cs typeface="Arial" pitchFamily="34" charset="0"/>
            </a:endParaRPr>
          </a:p>
          <a:p>
            <a:pPr>
              <a:buNone/>
            </a:pPr>
            <a:endParaRPr lang="es-ES" sz="8000" b="1" dirty="0" smtClean="0">
              <a:latin typeface="Arial" pitchFamily="34" charset="0"/>
              <a:cs typeface="Arial" pitchFamily="34" charset="0"/>
            </a:endParaRP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5" name="4 Tabla"/>
          <p:cNvGraphicFramePr>
            <a:graphicFrameLocks noGrp="1"/>
          </p:cNvGraphicFramePr>
          <p:nvPr/>
        </p:nvGraphicFramePr>
        <p:xfrm>
          <a:off x="1" y="692705"/>
          <a:ext cx="8964488" cy="6165293"/>
        </p:xfrm>
        <a:graphic>
          <a:graphicData uri="http://schemas.openxmlformats.org/drawingml/2006/table">
            <a:tbl>
              <a:tblPr/>
              <a:tblGrid>
                <a:gridCol w="2983311"/>
                <a:gridCol w="2627934"/>
                <a:gridCol w="1014183"/>
                <a:gridCol w="1023533"/>
                <a:gridCol w="1315527"/>
              </a:tblGrid>
              <a:tr h="351919">
                <a:tc>
                  <a:txBody>
                    <a:bodyPr/>
                    <a:lstStyle/>
                    <a:p>
                      <a:pPr algn="ctr">
                        <a:spcAft>
                          <a:spcPts val="0"/>
                        </a:spcAft>
                      </a:pPr>
                      <a:r>
                        <a:rPr lang="es-MX" sz="600" b="1" dirty="0">
                          <a:latin typeface="Arial"/>
                          <a:ea typeface="Times New Roman"/>
                          <a:cs typeface="Times New Roman"/>
                        </a:rPr>
                        <a:t>CONCEPTO</a:t>
                      </a:r>
                      <a:endParaRPr lang="es-MX" sz="800" dirty="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500" b="1" dirty="0">
                          <a:latin typeface="Arial"/>
                          <a:ea typeface="Times New Roman"/>
                          <a:cs typeface="Times New Roman"/>
                        </a:rPr>
                        <a:t>UNIDAD MEDIDA</a:t>
                      </a:r>
                      <a:endParaRPr lang="es-MX" sz="800" dirty="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s-MX" sz="500" b="1">
                          <a:latin typeface="Arial"/>
                          <a:ea typeface="Times New Roman"/>
                          <a:cs typeface="Times New Roman"/>
                        </a:rPr>
                        <a:t>CANTIDAD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spcAft>
                          <a:spcPts val="0"/>
                        </a:spcAft>
                      </a:pPr>
                      <a:r>
                        <a:rPr lang="es-MX" sz="500" b="1">
                          <a:latin typeface="Arial"/>
                          <a:ea typeface="Times New Roman"/>
                          <a:cs typeface="Times New Roman"/>
                        </a:rPr>
                        <a:t>COSTO UNITARIO</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s-MX" sz="8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268129">
                <a:tc>
                  <a:txBody>
                    <a:bodyPr/>
                    <a:lstStyle/>
                    <a:p>
                      <a:pPr algn="ctr">
                        <a:spcAft>
                          <a:spcPts val="0"/>
                        </a:spcAft>
                      </a:pPr>
                      <a:r>
                        <a:rPr lang="es-MX" sz="600" b="1">
                          <a:latin typeface="Arial"/>
                          <a:ea typeface="Times New Roman"/>
                          <a:cs typeface="Times New Roman"/>
                        </a:rPr>
                        <a:t>ACTIVOS FIJOS</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Tahoma"/>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Tahoma"/>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Tahoma"/>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highlight>
                            <a:srgbClr val="00FF00"/>
                          </a:highlight>
                          <a:latin typeface="Arial"/>
                          <a:ea typeface="Times New Roman"/>
                          <a:cs typeface="Times New Roman"/>
                        </a:rPr>
                        <a:t>COSTO TOTAL</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064">
                <a:tc>
                  <a:txBody>
                    <a:bodyPr/>
                    <a:lstStyle/>
                    <a:p>
                      <a:pPr algn="ctr">
                        <a:spcAft>
                          <a:spcPts val="0"/>
                        </a:spcAft>
                      </a:pPr>
                      <a:r>
                        <a:rPr lang="es-MX" sz="600" b="1">
                          <a:latin typeface="Arial"/>
                          <a:ea typeface="Times New Roman"/>
                          <a:cs typeface="Times New Roman"/>
                        </a:rPr>
                        <a:t>MAQUINARIA Y EQUIPOS</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Tahoma"/>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Tahoma"/>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Tahoma"/>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Tahoma"/>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064">
                <a:tc>
                  <a:txBody>
                    <a:bodyPr/>
                    <a:lstStyle/>
                    <a:p>
                      <a:pPr>
                        <a:spcAft>
                          <a:spcPts val="0"/>
                        </a:spcAft>
                      </a:pPr>
                      <a:r>
                        <a:rPr lang="es-MX" sz="600">
                          <a:latin typeface="Arial"/>
                          <a:ea typeface="Times New Roman"/>
                          <a:cs typeface="Times New Roman"/>
                        </a:rPr>
                        <a:t> AREA ADMINISTRATIVA</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Tahoma"/>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Tahoma"/>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Tahoma"/>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Tahoma"/>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774">
                <a:tc>
                  <a:txBody>
                    <a:bodyPr/>
                    <a:lstStyle/>
                    <a:p>
                      <a:pPr>
                        <a:spcAft>
                          <a:spcPts val="0"/>
                        </a:spcAft>
                      </a:pPr>
                      <a:r>
                        <a:rPr lang="es-MX" sz="600">
                          <a:latin typeface="Arial"/>
                          <a:ea typeface="Times New Roman"/>
                          <a:cs typeface="Times New Roman"/>
                        </a:rPr>
                        <a:t>Computador, impresora y celular.</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dirty="0">
                          <a:latin typeface="Arial"/>
                          <a:ea typeface="Times New Roman"/>
                          <a:cs typeface="Times New Roman"/>
                        </a:rPr>
                        <a:t>conjunto</a:t>
                      </a:r>
                      <a:endParaRPr lang="es-MX" sz="800" dirty="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2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1,550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3,100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418">
                <a:tc>
                  <a:txBody>
                    <a:bodyPr/>
                    <a:lstStyle/>
                    <a:p>
                      <a:pPr>
                        <a:spcAft>
                          <a:spcPts val="0"/>
                        </a:spcAft>
                      </a:pPr>
                      <a:r>
                        <a:rPr lang="es-MX" sz="600">
                          <a:latin typeface="Arial"/>
                          <a:ea typeface="Times New Roman"/>
                          <a:cs typeface="Times New Roman"/>
                        </a:rPr>
                        <a:t>AREA DE PRODUCCION</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774">
                <a:tc>
                  <a:txBody>
                    <a:bodyPr/>
                    <a:lstStyle/>
                    <a:p>
                      <a:pPr>
                        <a:spcAft>
                          <a:spcPts val="0"/>
                        </a:spcAft>
                      </a:pPr>
                      <a:r>
                        <a:rPr lang="es-MX" sz="600">
                          <a:latin typeface="Arial"/>
                          <a:ea typeface="Times New Roman"/>
                          <a:cs typeface="Times New Roman"/>
                        </a:rPr>
                        <a:t>Computador, impresora y celular.</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conjunto</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5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1,550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7,750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886">
                <a:tc>
                  <a:txBody>
                    <a:bodyPr/>
                    <a:lstStyle/>
                    <a:p>
                      <a:pPr>
                        <a:spcAft>
                          <a:spcPts val="0"/>
                        </a:spcAft>
                      </a:pPr>
                      <a:r>
                        <a:rPr lang="es-MX" sz="600">
                          <a:latin typeface="Arial"/>
                          <a:ea typeface="Times New Roman"/>
                          <a:cs typeface="Times New Roman"/>
                        </a:rPr>
                        <a:t>Equipo MTU</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conjunto</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5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920,000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4,600,000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886">
                <a:tc>
                  <a:txBody>
                    <a:bodyPr/>
                    <a:lstStyle/>
                    <a:p>
                      <a:pPr>
                        <a:spcAft>
                          <a:spcPts val="0"/>
                        </a:spcAft>
                      </a:pPr>
                      <a:r>
                        <a:rPr lang="es-MX" sz="600">
                          <a:latin typeface="Arial"/>
                          <a:ea typeface="Times New Roman"/>
                          <a:cs typeface="Times New Roman"/>
                        </a:rPr>
                        <a:t>Planta de luz</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unidad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5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5,000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25,000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886">
                <a:tc>
                  <a:txBody>
                    <a:bodyPr/>
                    <a:lstStyle/>
                    <a:p>
                      <a:pPr>
                        <a:spcAft>
                          <a:spcPts val="0"/>
                        </a:spcAft>
                      </a:pPr>
                      <a:r>
                        <a:rPr lang="es-MX" sz="600">
                          <a:latin typeface="Arial"/>
                          <a:ea typeface="Times New Roman"/>
                          <a:cs typeface="Times New Roman"/>
                        </a:rPr>
                        <a:t>Camper laboratorio</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unidad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5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7,000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35,000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886">
                <a:tc>
                  <a:txBody>
                    <a:bodyPr/>
                    <a:lstStyle/>
                    <a:p>
                      <a:pPr>
                        <a:spcAft>
                          <a:spcPts val="0"/>
                        </a:spcAft>
                      </a:pPr>
                      <a:r>
                        <a:rPr lang="es-MX" sz="600">
                          <a:latin typeface="Arial"/>
                          <a:ea typeface="Times New Roman"/>
                          <a:cs typeface="Times New Roman"/>
                        </a:rPr>
                        <a:t>AREA DE MANTENIMIENTO</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774">
                <a:tc>
                  <a:txBody>
                    <a:bodyPr/>
                    <a:lstStyle/>
                    <a:p>
                      <a:pPr>
                        <a:spcAft>
                          <a:spcPts val="0"/>
                        </a:spcAft>
                      </a:pPr>
                      <a:r>
                        <a:rPr lang="es-MX" sz="600">
                          <a:latin typeface="Arial"/>
                          <a:ea typeface="Times New Roman"/>
                          <a:cs typeface="Times New Roman"/>
                        </a:rPr>
                        <a:t>Equipo y herramientas mantenim.</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dirty="0">
                          <a:latin typeface="Arial"/>
                          <a:ea typeface="Times New Roman"/>
                          <a:cs typeface="Times New Roman"/>
                        </a:rPr>
                        <a:t>conjunto</a:t>
                      </a:r>
                      <a:endParaRPr lang="es-MX" sz="800" dirty="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2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45,000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90,000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886">
                <a:tc>
                  <a:txBody>
                    <a:bodyPr/>
                    <a:lstStyle/>
                    <a:p>
                      <a:pPr>
                        <a:spcAft>
                          <a:spcPts val="0"/>
                        </a:spcAft>
                      </a:pPr>
                      <a:r>
                        <a:rPr lang="es-MX" sz="600">
                          <a:latin typeface="Arial"/>
                          <a:ea typeface="Times New Roman"/>
                          <a:cs typeface="Times New Roman"/>
                        </a:rPr>
                        <a:t>Suelda eléctrica</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unidad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2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3,000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6,000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886">
                <a:tc>
                  <a:txBody>
                    <a:bodyPr/>
                    <a:lstStyle/>
                    <a:p>
                      <a:pPr>
                        <a:spcAft>
                          <a:spcPts val="0"/>
                        </a:spcAft>
                      </a:pPr>
                      <a:r>
                        <a:rPr lang="es-MX" sz="600">
                          <a:latin typeface="Arial"/>
                          <a:ea typeface="Times New Roman"/>
                          <a:cs typeface="Times New Roman"/>
                        </a:rPr>
                        <a:t>Suelda autógena</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unidad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5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2,000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10,000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886">
                <a:tc>
                  <a:txBody>
                    <a:bodyPr/>
                    <a:lstStyle/>
                    <a:p>
                      <a:pPr>
                        <a:spcAft>
                          <a:spcPts val="0"/>
                        </a:spcAft>
                      </a:pPr>
                      <a:r>
                        <a:rPr lang="es-MX" sz="600">
                          <a:latin typeface="Arial"/>
                          <a:ea typeface="Times New Roman"/>
                          <a:cs typeface="Times New Roman"/>
                        </a:rPr>
                        <a:t>Herramientas de calibración</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juego</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2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10,000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20,000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774">
                <a:tc>
                  <a:txBody>
                    <a:bodyPr/>
                    <a:lstStyle/>
                    <a:p>
                      <a:pPr>
                        <a:spcAft>
                          <a:spcPts val="0"/>
                        </a:spcAft>
                      </a:pPr>
                      <a:r>
                        <a:rPr lang="es-MX" sz="600" b="1">
                          <a:latin typeface="Arial"/>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dirty="0">
                          <a:latin typeface="Arial"/>
                          <a:ea typeface="Times New Roman"/>
                          <a:cs typeface="Times New Roman"/>
                        </a:rPr>
                        <a:t>SUBTOTAL MAQUINARIA Y EQUIPOS</a:t>
                      </a:r>
                      <a:endParaRPr lang="es-MX" sz="800" dirty="0">
                        <a:latin typeface="Times New Roman"/>
                        <a:ea typeface="Times New Roman"/>
                        <a:cs typeface="Times New Roman"/>
                      </a:endParaRPr>
                    </a:p>
                  </a:txBody>
                  <a:tcPr marL="28403" marR="2840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dirty="0">
                          <a:latin typeface="Arial"/>
                          <a:ea typeface="Times New Roman"/>
                          <a:cs typeface="Times New Roman"/>
                        </a:rPr>
                        <a:t> </a:t>
                      </a:r>
                      <a:endParaRPr lang="es-MX" sz="800" dirty="0">
                        <a:latin typeface="Times New Roman"/>
                        <a:ea typeface="Times New Roman"/>
                        <a:cs typeface="Times New Roman"/>
                      </a:endParaRPr>
                    </a:p>
                  </a:txBody>
                  <a:tcPr marL="28403" marR="2840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Tahoma"/>
                          <a:ea typeface="Times New Roman"/>
                          <a:cs typeface="Times New Roman"/>
                        </a:rPr>
                        <a:t> </a:t>
                      </a:r>
                      <a:endParaRPr lang="es-MX" sz="800">
                        <a:latin typeface="Times New Roman"/>
                        <a:ea typeface="Times New Roman"/>
                        <a:cs typeface="Times New Roman"/>
                      </a:endParaRPr>
                    </a:p>
                  </a:txBody>
                  <a:tcPr marL="28403" marR="28403"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Arial"/>
                          <a:ea typeface="Times New Roman"/>
                          <a:cs typeface="Times New Roman"/>
                        </a:rPr>
                        <a:t>4,796,850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064">
                <a:tc>
                  <a:txBody>
                    <a:bodyPr/>
                    <a:lstStyle/>
                    <a:p>
                      <a:pPr algn="ctr">
                        <a:spcAft>
                          <a:spcPts val="0"/>
                        </a:spcAft>
                      </a:pPr>
                      <a:r>
                        <a:rPr lang="es-MX" sz="600" b="1">
                          <a:latin typeface="Arial"/>
                          <a:ea typeface="Times New Roman"/>
                          <a:cs typeface="Times New Roman"/>
                        </a:rPr>
                        <a:t>VEHICULOS Y CAMIONES</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Tahoma"/>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Tahoma"/>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Tahoma"/>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Tahoma"/>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064">
                <a:tc>
                  <a:txBody>
                    <a:bodyPr/>
                    <a:lstStyle/>
                    <a:p>
                      <a:pPr>
                        <a:spcAft>
                          <a:spcPts val="0"/>
                        </a:spcAft>
                      </a:pPr>
                      <a:r>
                        <a:rPr lang="es-MX" sz="600">
                          <a:latin typeface="Arial"/>
                          <a:ea typeface="Times New Roman"/>
                          <a:cs typeface="Times New Roman"/>
                        </a:rPr>
                        <a:t>AREA DE PRODUCCION</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Tahoma"/>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Tahoma"/>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Tahoma"/>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Tahoma"/>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886">
                <a:tc>
                  <a:txBody>
                    <a:bodyPr/>
                    <a:lstStyle/>
                    <a:p>
                      <a:pPr>
                        <a:spcAft>
                          <a:spcPts val="0"/>
                        </a:spcAft>
                      </a:pPr>
                      <a:r>
                        <a:rPr lang="es-MX" sz="600">
                          <a:latin typeface="Arial"/>
                          <a:ea typeface="Times New Roman"/>
                          <a:cs typeface="Times New Roman"/>
                        </a:rPr>
                        <a:t>Cabezal</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unidad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1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150,000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150,000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886">
                <a:tc>
                  <a:txBody>
                    <a:bodyPr/>
                    <a:lstStyle/>
                    <a:p>
                      <a:pPr>
                        <a:spcAft>
                          <a:spcPts val="0"/>
                        </a:spcAft>
                      </a:pPr>
                      <a:r>
                        <a:rPr lang="es-MX" sz="600">
                          <a:latin typeface="Arial"/>
                          <a:ea typeface="Times New Roman"/>
                          <a:cs typeface="Times New Roman"/>
                        </a:rPr>
                        <a:t>Camionetas de apoyo</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unidad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10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30,000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300,000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774">
                <a:tc>
                  <a:txBody>
                    <a:bodyPr/>
                    <a:lstStyle/>
                    <a:p>
                      <a:pPr>
                        <a:spcAft>
                          <a:spcPts val="0"/>
                        </a:spcAft>
                      </a:pPr>
                      <a:r>
                        <a:rPr lang="es-MX" sz="600" b="1" dirty="0">
                          <a:latin typeface="Arial"/>
                          <a:ea typeface="Times New Roman"/>
                          <a:cs typeface="Times New Roman"/>
                        </a:rPr>
                        <a:t> </a:t>
                      </a:r>
                      <a:endParaRPr lang="es-MX" sz="800" dirty="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Arial"/>
                          <a:ea typeface="Times New Roman"/>
                          <a:cs typeface="Times New Roman"/>
                        </a:rPr>
                        <a:t>SUBTOTAL VEHICULOS Y CAMIONES</a:t>
                      </a:r>
                      <a:endParaRPr lang="es-MX" sz="800">
                        <a:latin typeface="Times New Roman"/>
                        <a:ea typeface="Times New Roman"/>
                        <a:cs typeface="Times New Roman"/>
                      </a:endParaRPr>
                    </a:p>
                  </a:txBody>
                  <a:tcPr marL="28403" marR="2840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Arial"/>
                          <a:ea typeface="Times New Roman"/>
                          <a:cs typeface="Times New Roman"/>
                        </a:rPr>
                        <a:t> </a:t>
                      </a:r>
                      <a:endParaRPr lang="es-MX" sz="800">
                        <a:latin typeface="Times New Roman"/>
                        <a:ea typeface="Times New Roman"/>
                        <a:cs typeface="Times New Roman"/>
                      </a:endParaRPr>
                    </a:p>
                  </a:txBody>
                  <a:tcPr marL="28403" marR="2840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Tahoma"/>
                          <a:ea typeface="Times New Roman"/>
                          <a:cs typeface="Times New Roman"/>
                        </a:rPr>
                        <a:t> </a:t>
                      </a:r>
                      <a:endParaRPr lang="es-MX" sz="800">
                        <a:latin typeface="Times New Roman"/>
                        <a:ea typeface="Times New Roman"/>
                        <a:cs typeface="Times New Roman"/>
                      </a:endParaRPr>
                    </a:p>
                  </a:txBody>
                  <a:tcPr marL="28403" marR="28403"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Arial"/>
                          <a:ea typeface="Times New Roman"/>
                          <a:cs typeface="Times New Roman"/>
                        </a:rPr>
                        <a:t>450,000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064">
                <a:tc>
                  <a:txBody>
                    <a:bodyPr/>
                    <a:lstStyle/>
                    <a:p>
                      <a:pPr algn="ctr">
                        <a:spcAft>
                          <a:spcPts val="0"/>
                        </a:spcAft>
                      </a:pPr>
                      <a:r>
                        <a:rPr lang="es-MX" sz="600" b="1">
                          <a:latin typeface="Arial"/>
                          <a:ea typeface="Times New Roman"/>
                          <a:cs typeface="Times New Roman"/>
                        </a:rPr>
                        <a:t>MUEBLES Y ENSERES</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Tahoma"/>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Tahoma"/>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Tahoma"/>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Tahoma"/>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064">
                <a:tc>
                  <a:txBody>
                    <a:bodyPr/>
                    <a:lstStyle/>
                    <a:p>
                      <a:pPr>
                        <a:spcAft>
                          <a:spcPts val="0"/>
                        </a:spcAft>
                      </a:pPr>
                      <a:r>
                        <a:rPr lang="es-MX" sz="600">
                          <a:latin typeface="Arial"/>
                          <a:ea typeface="Times New Roman"/>
                          <a:cs typeface="Times New Roman"/>
                        </a:rPr>
                        <a:t>AREA ADMINISTRATIVA</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Tahoma"/>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Tahoma"/>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Tahoma"/>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Tahoma"/>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886">
                <a:tc>
                  <a:txBody>
                    <a:bodyPr/>
                    <a:lstStyle/>
                    <a:p>
                      <a:pPr>
                        <a:spcAft>
                          <a:spcPts val="0"/>
                        </a:spcAft>
                      </a:pPr>
                      <a:r>
                        <a:rPr lang="es-MX" sz="600">
                          <a:latin typeface="Arial"/>
                          <a:ea typeface="Times New Roman"/>
                          <a:cs typeface="Times New Roman"/>
                        </a:rPr>
                        <a:t>Estación de trabajo</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unidad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2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500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1,000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886">
                <a:tc>
                  <a:txBody>
                    <a:bodyPr/>
                    <a:lstStyle/>
                    <a:p>
                      <a:pPr>
                        <a:spcAft>
                          <a:spcPts val="0"/>
                        </a:spcAft>
                      </a:pPr>
                      <a:r>
                        <a:rPr lang="es-MX" sz="600">
                          <a:latin typeface="Arial"/>
                          <a:ea typeface="Times New Roman"/>
                          <a:cs typeface="Times New Roman"/>
                        </a:rPr>
                        <a:t>Sillón ejecutivo</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unidad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2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120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240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886">
                <a:tc>
                  <a:txBody>
                    <a:bodyPr/>
                    <a:lstStyle/>
                    <a:p>
                      <a:pPr>
                        <a:spcAft>
                          <a:spcPts val="0"/>
                        </a:spcAft>
                      </a:pPr>
                      <a:r>
                        <a:rPr lang="es-MX" sz="600">
                          <a:latin typeface="Arial"/>
                          <a:ea typeface="Times New Roman"/>
                          <a:cs typeface="Times New Roman"/>
                        </a:rPr>
                        <a:t>Archivador</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unidad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2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100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200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886">
                <a:tc>
                  <a:txBody>
                    <a:bodyPr/>
                    <a:lstStyle/>
                    <a:p>
                      <a:pPr>
                        <a:spcAft>
                          <a:spcPts val="0"/>
                        </a:spcAft>
                      </a:pPr>
                      <a:r>
                        <a:rPr lang="es-MX" sz="600">
                          <a:latin typeface="Arial"/>
                          <a:ea typeface="Times New Roman"/>
                          <a:cs typeface="Times New Roman"/>
                        </a:rPr>
                        <a:t>Sillas de espera</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unidad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4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50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200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064">
                <a:tc>
                  <a:txBody>
                    <a:bodyPr/>
                    <a:lstStyle/>
                    <a:p>
                      <a:pPr>
                        <a:spcAft>
                          <a:spcPts val="0"/>
                        </a:spcAft>
                      </a:pPr>
                      <a:r>
                        <a:rPr lang="es-MX" sz="600">
                          <a:latin typeface="Arial"/>
                          <a:ea typeface="Times New Roman"/>
                          <a:cs typeface="Times New Roman"/>
                        </a:rPr>
                        <a:t>AREA DE PRODUCCION</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Arial"/>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Arial"/>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Arial"/>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Arial"/>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886">
                <a:tc>
                  <a:txBody>
                    <a:bodyPr/>
                    <a:lstStyle/>
                    <a:p>
                      <a:pPr>
                        <a:spcAft>
                          <a:spcPts val="0"/>
                        </a:spcAft>
                      </a:pPr>
                      <a:r>
                        <a:rPr lang="es-MX" sz="600">
                          <a:latin typeface="Arial"/>
                          <a:ea typeface="Times New Roman"/>
                          <a:cs typeface="Times New Roman"/>
                        </a:rPr>
                        <a:t>Estación de trabajo</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unidad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5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400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2,000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886">
                <a:tc>
                  <a:txBody>
                    <a:bodyPr/>
                    <a:lstStyle/>
                    <a:p>
                      <a:pPr>
                        <a:spcAft>
                          <a:spcPts val="0"/>
                        </a:spcAft>
                      </a:pPr>
                      <a:r>
                        <a:rPr lang="es-MX" sz="600">
                          <a:latin typeface="Arial"/>
                          <a:ea typeface="Times New Roman"/>
                          <a:cs typeface="Times New Roman"/>
                        </a:rPr>
                        <a:t>Silla ejecutiva</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unidad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5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100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500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886">
                <a:tc>
                  <a:txBody>
                    <a:bodyPr/>
                    <a:lstStyle/>
                    <a:p>
                      <a:pPr>
                        <a:spcAft>
                          <a:spcPts val="0"/>
                        </a:spcAft>
                      </a:pPr>
                      <a:r>
                        <a:rPr lang="es-MX" sz="600">
                          <a:latin typeface="Arial"/>
                          <a:ea typeface="Times New Roman"/>
                          <a:cs typeface="Times New Roman"/>
                        </a:rPr>
                        <a:t>Archivador</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unidad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5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80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400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886">
                <a:tc>
                  <a:txBody>
                    <a:bodyPr/>
                    <a:lstStyle/>
                    <a:p>
                      <a:pPr>
                        <a:spcAft>
                          <a:spcPts val="0"/>
                        </a:spcAft>
                      </a:pPr>
                      <a:r>
                        <a:rPr lang="es-MX" sz="600">
                          <a:latin typeface="Arial"/>
                          <a:ea typeface="Times New Roman"/>
                          <a:cs typeface="Times New Roman"/>
                        </a:rPr>
                        <a:t>Sillas de espera</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unidad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5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50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250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886">
                <a:tc>
                  <a:txBody>
                    <a:bodyPr/>
                    <a:lstStyle/>
                    <a:p>
                      <a:pPr>
                        <a:spcAft>
                          <a:spcPts val="0"/>
                        </a:spcAft>
                      </a:pPr>
                      <a:r>
                        <a:rPr lang="es-MX" sz="600">
                          <a:latin typeface="Arial"/>
                          <a:ea typeface="Times New Roman"/>
                          <a:cs typeface="Times New Roman"/>
                        </a:rPr>
                        <a:t>AREA DE MANTENIMIENTO</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Arial"/>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Arial"/>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Arial"/>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Arial"/>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886">
                <a:tc>
                  <a:txBody>
                    <a:bodyPr/>
                    <a:lstStyle/>
                    <a:p>
                      <a:pPr>
                        <a:spcAft>
                          <a:spcPts val="0"/>
                        </a:spcAft>
                      </a:pPr>
                      <a:r>
                        <a:rPr lang="es-MX" sz="600">
                          <a:latin typeface="Arial"/>
                          <a:ea typeface="Times New Roman"/>
                          <a:cs typeface="Times New Roman"/>
                        </a:rPr>
                        <a:t>Estación de trabajo</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unidad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1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300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300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886">
                <a:tc>
                  <a:txBody>
                    <a:bodyPr/>
                    <a:lstStyle/>
                    <a:p>
                      <a:pPr>
                        <a:spcAft>
                          <a:spcPts val="0"/>
                        </a:spcAft>
                      </a:pPr>
                      <a:r>
                        <a:rPr lang="es-MX" sz="600">
                          <a:latin typeface="Arial"/>
                          <a:ea typeface="Times New Roman"/>
                          <a:cs typeface="Times New Roman"/>
                        </a:rPr>
                        <a:t>Archivador</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unidad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1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80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80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886">
                <a:tc>
                  <a:txBody>
                    <a:bodyPr/>
                    <a:lstStyle/>
                    <a:p>
                      <a:pPr>
                        <a:spcAft>
                          <a:spcPts val="0"/>
                        </a:spcAft>
                      </a:pPr>
                      <a:r>
                        <a:rPr lang="es-MX" sz="600">
                          <a:latin typeface="Arial"/>
                          <a:ea typeface="Times New Roman"/>
                          <a:cs typeface="Times New Roman"/>
                        </a:rPr>
                        <a:t>Sillas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unidad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1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50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a:latin typeface="Arial"/>
                          <a:ea typeface="Times New Roman"/>
                          <a:cs typeface="Times New Roman"/>
                        </a:rPr>
                        <a:t>50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774">
                <a:tc>
                  <a:txBody>
                    <a:bodyPr/>
                    <a:lstStyle/>
                    <a:p>
                      <a:pPr>
                        <a:spcAft>
                          <a:spcPts val="0"/>
                        </a:spcAft>
                      </a:pPr>
                      <a:r>
                        <a:rPr lang="es-MX" sz="600" b="1">
                          <a:latin typeface="Arial"/>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Arial"/>
                          <a:ea typeface="Times New Roman"/>
                          <a:cs typeface="Times New Roman"/>
                        </a:rPr>
                        <a:t>SUBTOTAL MUEBLES Y ENSERES</a:t>
                      </a:r>
                      <a:endParaRPr lang="es-MX" sz="800">
                        <a:latin typeface="Times New Roman"/>
                        <a:ea typeface="Times New Roman"/>
                        <a:cs typeface="Times New Roman"/>
                      </a:endParaRPr>
                    </a:p>
                  </a:txBody>
                  <a:tcPr marL="28403" marR="2840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Arial"/>
                          <a:ea typeface="Times New Roman"/>
                          <a:cs typeface="Times New Roman"/>
                        </a:rPr>
                        <a:t> </a:t>
                      </a:r>
                      <a:endParaRPr lang="es-MX" sz="800">
                        <a:latin typeface="Times New Roman"/>
                        <a:ea typeface="Times New Roman"/>
                        <a:cs typeface="Times New Roman"/>
                      </a:endParaRPr>
                    </a:p>
                  </a:txBody>
                  <a:tcPr marL="28403" marR="2840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Tahoma"/>
                          <a:ea typeface="Times New Roman"/>
                          <a:cs typeface="Times New Roman"/>
                        </a:rPr>
                        <a:t> </a:t>
                      </a:r>
                      <a:endParaRPr lang="es-MX" sz="800">
                        <a:latin typeface="Times New Roman"/>
                        <a:ea typeface="Times New Roman"/>
                        <a:cs typeface="Times New Roman"/>
                      </a:endParaRPr>
                    </a:p>
                  </a:txBody>
                  <a:tcPr marL="28403" marR="28403"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Arial"/>
                          <a:ea typeface="Times New Roman"/>
                          <a:cs typeface="Times New Roman"/>
                        </a:rPr>
                        <a:t>5,220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129">
                <a:tc>
                  <a:txBody>
                    <a:bodyPr/>
                    <a:lstStyle/>
                    <a:p>
                      <a:pPr>
                        <a:spcAft>
                          <a:spcPts val="0"/>
                        </a:spcAft>
                      </a:pPr>
                      <a:r>
                        <a:rPr lang="es-MX" sz="600" b="1">
                          <a:latin typeface="Arial"/>
                          <a:ea typeface="Times New Roman"/>
                          <a:cs typeface="Times New Roman"/>
                        </a:rPr>
                        <a:t> </a:t>
                      </a:r>
                      <a:endParaRPr lang="es-MX" sz="80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600" b="1">
                          <a:latin typeface="Arial"/>
                          <a:ea typeface="Times New Roman"/>
                          <a:cs typeface="Times New Roman"/>
                        </a:rPr>
                        <a:t>TOTAL INVERSION ACTIVOS FIJOS USD</a:t>
                      </a:r>
                      <a:endParaRPr lang="es-MX" sz="800">
                        <a:latin typeface="Times New Roman"/>
                        <a:ea typeface="Times New Roman"/>
                        <a:cs typeface="Times New Roman"/>
                      </a:endParaRPr>
                    </a:p>
                  </a:txBody>
                  <a:tcPr marL="28403" marR="2840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Arial"/>
                          <a:ea typeface="Times New Roman"/>
                          <a:cs typeface="Times New Roman"/>
                        </a:rPr>
                        <a:t> </a:t>
                      </a:r>
                      <a:endParaRPr lang="es-MX" sz="800">
                        <a:latin typeface="Times New Roman"/>
                        <a:ea typeface="Times New Roman"/>
                        <a:cs typeface="Times New Roman"/>
                      </a:endParaRPr>
                    </a:p>
                  </a:txBody>
                  <a:tcPr marL="28403" marR="2840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a:latin typeface="Tahoma"/>
                          <a:ea typeface="Times New Roman"/>
                          <a:cs typeface="Times New Roman"/>
                        </a:rPr>
                        <a:t> </a:t>
                      </a:r>
                      <a:endParaRPr lang="es-MX" sz="800">
                        <a:latin typeface="Times New Roman"/>
                        <a:ea typeface="Times New Roman"/>
                        <a:cs typeface="Times New Roman"/>
                      </a:endParaRPr>
                    </a:p>
                  </a:txBody>
                  <a:tcPr marL="28403" marR="28403"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600" b="1" dirty="0">
                          <a:latin typeface="Arial"/>
                          <a:ea typeface="Times New Roman"/>
                          <a:cs typeface="Times New Roman"/>
                        </a:rPr>
                        <a:t>5,252,070 </a:t>
                      </a:r>
                      <a:endParaRPr lang="es-MX" sz="800" dirty="0">
                        <a:latin typeface="Times New Roman"/>
                        <a:ea typeface="Times New Roman"/>
                        <a:cs typeface="Times New Roman"/>
                      </a:endParaRPr>
                    </a:p>
                  </a:txBody>
                  <a:tcPr marL="28403" marR="28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5 Rectángulo"/>
          <p:cNvSpPr/>
          <p:nvPr/>
        </p:nvSpPr>
        <p:spPr>
          <a:xfrm>
            <a:off x="1259632" y="0"/>
            <a:ext cx="7488832" cy="523220"/>
          </a:xfrm>
          <a:prstGeom prst="rect">
            <a:avLst/>
          </a:prstGeom>
        </p:spPr>
        <p:txBody>
          <a:bodyPr wrap="square">
            <a:spAutoFit/>
          </a:bodyPr>
          <a:lstStyle/>
          <a:p>
            <a:r>
              <a:rPr lang="es-ES" sz="2800" dirty="0" smtClean="0">
                <a:solidFill>
                  <a:srgbClr val="FF0000"/>
                </a:solidFill>
                <a:latin typeface="Arial" pitchFamily="34" charset="0"/>
                <a:cs typeface="Arial" pitchFamily="34" charset="0"/>
              </a:rPr>
              <a:t>III .- ESTUDIO FINANCIERO: </a:t>
            </a:r>
            <a:r>
              <a:rPr lang="es-ES" sz="2400" dirty="0" smtClean="0">
                <a:solidFill>
                  <a:srgbClr val="FF0000"/>
                </a:solidFill>
                <a:latin typeface="Arial" pitchFamily="34" charset="0"/>
                <a:cs typeface="Arial" pitchFamily="34" charset="0"/>
              </a:rPr>
              <a:t>3.1 Presupuestos.</a:t>
            </a:r>
            <a:endParaRPr lang="es-MX" sz="2400" dirty="0"/>
          </a:p>
        </p:txBody>
      </p:sp>
      <p:sp>
        <p:nvSpPr>
          <p:cNvPr id="7" name="6 Rectángulo"/>
          <p:cNvSpPr/>
          <p:nvPr/>
        </p:nvSpPr>
        <p:spPr>
          <a:xfrm>
            <a:off x="1475656" y="332656"/>
            <a:ext cx="4568879" cy="369332"/>
          </a:xfrm>
          <a:prstGeom prst="rect">
            <a:avLst/>
          </a:prstGeom>
        </p:spPr>
        <p:txBody>
          <a:bodyPr wrap="none">
            <a:spAutoFit/>
          </a:bodyPr>
          <a:lstStyle/>
          <a:p>
            <a:r>
              <a:rPr lang="es-ES" dirty="0" smtClean="0">
                <a:latin typeface="Arial" pitchFamily="34" charset="0"/>
                <a:cs typeface="Arial" pitchFamily="34" charset="0"/>
              </a:rPr>
              <a:t>3.1.1 Presupuesto de inversión: </a:t>
            </a:r>
            <a:r>
              <a:rPr lang="es-ES" sz="1400" dirty="0" smtClean="0">
                <a:latin typeface="Arial" pitchFamily="34" charset="0"/>
                <a:cs typeface="Arial" pitchFamily="34" charset="0"/>
              </a:rPr>
              <a:t>Activos fijos</a:t>
            </a:r>
            <a:endParaRPr lang="es-MX"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600" dirty="0" smtClean="0">
                <a:solidFill>
                  <a:srgbClr val="FF0000"/>
                </a:solidFill>
                <a:latin typeface="Arial" pitchFamily="34" charset="0"/>
                <a:cs typeface="Arial" pitchFamily="34" charset="0"/>
              </a:rPr>
              <a:t>III .- ESTUDIO FINANCIERO: </a:t>
            </a:r>
            <a:br>
              <a:rPr lang="es-ES" sz="3600" dirty="0" smtClean="0">
                <a:solidFill>
                  <a:srgbClr val="FF0000"/>
                </a:solidFill>
                <a:latin typeface="Arial" pitchFamily="34" charset="0"/>
                <a:cs typeface="Arial" pitchFamily="34" charset="0"/>
              </a:rPr>
            </a:br>
            <a:r>
              <a:rPr lang="es-ES" sz="3200" dirty="0" smtClean="0">
                <a:solidFill>
                  <a:srgbClr val="FF0000"/>
                </a:solidFill>
                <a:latin typeface="Arial" pitchFamily="34" charset="0"/>
                <a:cs typeface="Arial" pitchFamily="34" charset="0"/>
              </a:rPr>
              <a:t>3.1 Presupuestos.</a:t>
            </a:r>
            <a:endParaRPr lang="es-EC" sz="3200"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a:xfrm>
            <a:off x="1435608" y="1447800"/>
            <a:ext cx="6592776" cy="469032"/>
          </a:xfrm>
        </p:spPr>
        <p:txBody>
          <a:bodyPr>
            <a:normAutofit fontScale="25000" lnSpcReduction="20000"/>
          </a:bodyPr>
          <a:lstStyle/>
          <a:p>
            <a:pPr>
              <a:buNone/>
            </a:pPr>
            <a:r>
              <a:rPr lang="es-ES" sz="8000" dirty="0" smtClean="0">
                <a:latin typeface="Arial" pitchFamily="34" charset="0"/>
                <a:cs typeface="Arial" pitchFamily="34" charset="0"/>
              </a:rPr>
              <a:t>3.1.1 </a:t>
            </a:r>
            <a:r>
              <a:rPr lang="es-ES" sz="8000" dirty="0" smtClean="0">
                <a:latin typeface="Arial" pitchFamily="34" charset="0"/>
                <a:cs typeface="Arial" pitchFamily="34" charset="0"/>
              </a:rPr>
              <a:t>Presupuesto de inversión: </a:t>
            </a:r>
            <a:r>
              <a:rPr lang="es-ES" sz="6400" dirty="0" smtClean="0">
                <a:latin typeface="Arial" pitchFamily="34" charset="0"/>
                <a:cs typeface="Arial" pitchFamily="34" charset="0"/>
              </a:rPr>
              <a:t>Activos intangibles.</a:t>
            </a:r>
            <a:endParaRPr lang="es-ES" sz="6400" b="1" dirty="0" smtClean="0">
              <a:latin typeface="Arial" pitchFamily="34" charset="0"/>
              <a:cs typeface="Arial" pitchFamily="34" charset="0"/>
            </a:endParaRP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pic>
        <p:nvPicPr>
          <p:cNvPr id="130051" name="Picture 3"/>
          <p:cNvPicPr>
            <a:picLocks noChangeAspect="1" noChangeArrowheads="1"/>
          </p:cNvPicPr>
          <p:nvPr/>
        </p:nvPicPr>
        <p:blipFill>
          <a:blip r:embed="rId2" cstate="print"/>
          <a:srcRect/>
          <a:stretch>
            <a:fillRect/>
          </a:stretch>
        </p:blipFill>
        <p:spPr bwMode="auto">
          <a:xfrm>
            <a:off x="2699792" y="1988840"/>
            <a:ext cx="5328592" cy="1944216"/>
          </a:xfrm>
          <a:prstGeom prst="rect">
            <a:avLst/>
          </a:prstGeom>
          <a:noFill/>
          <a:ln w="9525">
            <a:noFill/>
            <a:miter lim="800000"/>
            <a:headEnd/>
            <a:tailEnd/>
          </a:ln>
        </p:spPr>
      </p:pic>
      <p:sp>
        <p:nvSpPr>
          <p:cNvPr id="9" name="2 Marcador de contenido"/>
          <p:cNvSpPr txBox="1">
            <a:spLocks/>
          </p:cNvSpPr>
          <p:nvPr/>
        </p:nvSpPr>
        <p:spPr>
          <a:xfrm>
            <a:off x="1475656" y="4005064"/>
            <a:ext cx="7344816" cy="469032"/>
          </a:xfrm>
          <a:prstGeom prst="rect">
            <a:avLst/>
          </a:prstGeom>
        </p:spPr>
        <p:txBody>
          <a:bodyPr>
            <a:normAutofit fontScale="250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s-ES" sz="8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3.1.1 </a:t>
            </a:r>
            <a:r>
              <a:rPr kumimoji="0" lang="es-ES" sz="8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Presupuesto de inversión: </a:t>
            </a:r>
            <a:r>
              <a:rPr kumimoji="0" lang="es-ES" sz="6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Capital de </a:t>
            </a:r>
            <a:r>
              <a:rPr kumimoji="0" lang="es-ES" sz="6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trabajo. </a:t>
            </a:r>
            <a:r>
              <a:rPr kumimoji="0" lang="es-ES" sz="4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.(Método  de ciclo productivo).</a:t>
            </a:r>
            <a:endParaRPr kumimoji="0" lang="es-ES" sz="4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130052" name="Picture 4"/>
          <p:cNvPicPr>
            <a:picLocks noChangeAspect="1" noChangeArrowheads="1"/>
          </p:cNvPicPr>
          <p:nvPr/>
        </p:nvPicPr>
        <p:blipFill>
          <a:blip r:embed="rId3" cstate="print"/>
          <a:srcRect/>
          <a:stretch>
            <a:fillRect/>
          </a:stretch>
        </p:blipFill>
        <p:spPr bwMode="auto">
          <a:xfrm>
            <a:off x="2627784" y="4553744"/>
            <a:ext cx="5328592" cy="2304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600" dirty="0" smtClean="0">
                <a:solidFill>
                  <a:srgbClr val="FF0000"/>
                </a:solidFill>
                <a:latin typeface="Arial" pitchFamily="34" charset="0"/>
                <a:cs typeface="Arial" pitchFamily="34" charset="0"/>
              </a:rPr>
              <a:t>III .- ESTUDIO FINANCIERO: </a:t>
            </a:r>
            <a:br>
              <a:rPr lang="es-ES" sz="3600" dirty="0" smtClean="0">
                <a:solidFill>
                  <a:srgbClr val="FF0000"/>
                </a:solidFill>
                <a:latin typeface="Arial" pitchFamily="34" charset="0"/>
                <a:cs typeface="Arial" pitchFamily="34" charset="0"/>
              </a:rPr>
            </a:br>
            <a:r>
              <a:rPr lang="es-ES" sz="3200" dirty="0" smtClean="0">
                <a:solidFill>
                  <a:srgbClr val="FF0000"/>
                </a:solidFill>
                <a:latin typeface="Arial" pitchFamily="34" charset="0"/>
                <a:cs typeface="Arial" pitchFamily="34" charset="0"/>
              </a:rPr>
              <a:t>3.1 Presupuestos.</a:t>
            </a:r>
            <a:endParaRPr lang="es-EC" sz="3200"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a:xfrm>
            <a:off x="1435608" y="1447800"/>
            <a:ext cx="6808800" cy="469032"/>
          </a:xfrm>
        </p:spPr>
        <p:txBody>
          <a:bodyPr>
            <a:normAutofit fontScale="25000" lnSpcReduction="20000"/>
          </a:bodyPr>
          <a:lstStyle/>
          <a:p>
            <a:pPr>
              <a:buNone/>
            </a:pPr>
            <a:r>
              <a:rPr lang="es-ES" sz="9600" dirty="0" smtClean="0">
                <a:latin typeface="Arial" pitchFamily="34" charset="0"/>
                <a:cs typeface="Arial" pitchFamily="34" charset="0"/>
              </a:rPr>
              <a:t> </a:t>
            </a:r>
            <a:r>
              <a:rPr lang="es-ES" sz="8000" dirty="0" smtClean="0">
                <a:latin typeface="Arial" pitchFamily="34" charset="0"/>
                <a:cs typeface="Arial" pitchFamily="34" charset="0"/>
              </a:rPr>
              <a:t>3.1.1 Resumen del presupuesto de inversiones iniciales.</a:t>
            </a:r>
            <a:endParaRPr lang="es-ES" sz="8000" b="1" dirty="0" smtClean="0">
              <a:latin typeface="Arial" pitchFamily="34" charset="0"/>
              <a:cs typeface="Arial" pitchFamily="34" charset="0"/>
            </a:endParaRP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9" name="2 Marcador de contenido"/>
          <p:cNvSpPr txBox="1">
            <a:spLocks/>
          </p:cNvSpPr>
          <p:nvPr/>
        </p:nvSpPr>
        <p:spPr>
          <a:xfrm>
            <a:off x="1475656" y="4005064"/>
            <a:ext cx="3784464" cy="469032"/>
          </a:xfrm>
          <a:prstGeom prst="rect">
            <a:avLst/>
          </a:prstGeom>
        </p:spPr>
        <p:txBody>
          <a:bodyPr>
            <a:normAutofit fontScale="3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sz="8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133122" name="Picture 2"/>
          <p:cNvPicPr>
            <a:picLocks noChangeAspect="1" noChangeArrowheads="1"/>
          </p:cNvPicPr>
          <p:nvPr/>
        </p:nvPicPr>
        <p:blipFill>
          <a:blip r:embed="rId2" cstate="print"/>
          <a:srcRect/>
          <a:stretch>
            <a:fillRect/>
          </a:stretch>
        </p:blipFill>
        <p:spPr bwMode="auto">
          <a:xfrm>
            <a:off x="2627784" y="2348880"/>
            <a:ext cx="4968552" cy="3888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600" dirty="0" smtClean="0">
                <a:solidFill>
                  <a:srgbClr val="FF0000"/>
                </a:solidFill>
                <a:latin typeface="Arial" pitchFamily="34" charset="0"/>
                <a:cs typeface="Arial" pitchFamily="34" charset="0"/>
              </a:rPr>
              <a:t>III .- ESTUDIO FINANCIERO: </a:t>
            </a:r>
            <a:br>
              <a:rPr lang="es-ES" sz="3600" dirty="0" smtClean="0">
                <a:solidFill>
                  <a:srgbClr val="FF0000"/>
                </a:solidFill>
                <a:latin typeface="Arial" pitchFamily="34" charset="0"/>
                <a:cs typeface="Arial" pitchFamily="34" charset="0"/>
              </a:rPr>
            </a:br>
            <a:r>
              <a:rPr lang="es-ES" sz="3200" dirty="0" smtClean="0">
                <a:solidFill>
                  <a:srgbClr val="FF0000"/>
                </a:solidFill>
                <a:latin typeface="Arial" pitchFamily="34" charset="0"/>
                <a:cs typeface="Arial" pitchFamily="34" charset="0"/>
              </a:rPr>
              <a:t>3.1 Presupuestos.</a:t>
            </a:r>
            <a:endParaRPr lang="es-EC" sz="3200"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a:xfrm>
            <a:off x="1435608" y="1447800"/>
            <a:ext cx="7168840" cy="469032"/>
          </a:xfrm>
        </p:spPr>
        <p:txBody>
          <a:bodyPr>
            <a:normAutofit fontScale="25000" lnSpcReduction="20000"/>
          </a:bodyPr>
          <a:lstStyle/>
          <a:p>
            <a:pPr>
              <a:buNone/>
            </a:pPr>
            <a:r>
              <a:rPr lang="es-ES" sz="9600" dirty="0" smtClean="0">
                <a:latin typeface="Arial" pitchFamily="34" charset="0"/>
                <a:cs typeface="Arial" pitchFamily="34" charset="0"/>
              </a:rPr>
              <a:t> </a:t>
            </a:r>
            <a:r>
              <a:rPr lang="es-ES" sz="8000" dirty="0" smtClean="0">
                <a:latin typeface="Arial" pitchFamily="34" charset="0"/>
                <a:cs typeface="Arial" pitchFamily="34" charset="0"/>
              </a:rPr>
              <a:t>3.1.2 Presupuesto de operación: Presupuesto de ingresos</a:t>
            </a:r>
            <a:endParaRPr lang="es-ES" sz="8000" b="1" dirty="0" smtClean="0">
              <a:latin typeface="Arial" pitchFamily="34" charset="0"/>
              <a:cs typeface="Arial" pitchFamily="34" charset="0"/>
            </a:endParaRP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9" name="2 Marcador de contenido"/>
          <p:cNvSpPr txBox="1">
            <a:spLocks/>
          </p:cNvSpPr>
          <p:nvPr/>
        </p:nvSpPr>
        <p:spPr>
          <a:xfrm>
            <a:off x="1475656" y="4005064"/>
            <a:ext cx="3784464" cy="469032"/>
          </a:xfrm>
          <a:prstGeom prst="rect">
            <a:avLst/>
          </a:prstGeom>
        </p:spPr>
        <p:txBody>
          <a:bodyPr>
            <a:normAutofit fontScale="3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sz="8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134146" name="Picture 2"/>
          <p:cNvPicPr>
            <a:picLocks noChangeAspect="1" noChangeArrowheads="1"/>
          </p:cNvPicPr>
          <p:nvPr/>
        </p:nvPicPr>
        <p:blipFill>
          <a:blip r:embed="rId2" cstate="print"/>
          <a:srcRect/>
          <a:stretch>
            <a:fillRect/>
          </a:stretch>
        </p:blipFill>
        <p:spPr bwMode="auto">
          <a:xfrm>
            <a:off x="1835696" y="2276872"/>
            <a:ext cx="6768752" cy="1622425"/>
          </a:xfrm>
          <a:prstGeom prst="rect">
            <a:avLst/>
          </a:prstGeom>
          <a:noFill/>
          <a:ln w="9525">
            <a:noFill/>
            <a:miter lim="800000"/>
            <a:headEnd/>
            <a:tailEnd/>
          </a:ln>
        </p:spPr>
      </p:pic>
      <p:sp>
        <p:nvSpPr>
          <p:cNvPr id="8" name="7 Rectángulo"/>
          <p:cNvSpPr/>
          <p:nvPr/>
        </p:nvSpPr>
        <p:spPr>
          <a:xfrm>
            <a:off x="1763688" y="4221088"/>
            <a:ext cx="6840760" cy="646331"/>
          </a:xfrm>
          <a:prstGeom prst="rect">
            <a:avLst/>
          </a:prstGeom>
        </p:spPr>
        <p:txBody>
          <a:bodyPr wrap="square">
            <a:spAutoFit/>
          </a:bodyPr>
          <a:lstStyle/>
          <a:p>
            <a:pPr>
              <a:buNone/>
            </a:pPr>
            <a:r>
              <a:rPr lang="es-ES" sz="1200" dirty="0" smtClean="0"/>
              <a:t>DETERMINACION DEL PRECIO EN  BASE A LA INVESTIGACION DE MERCADOS:</a:t>
            </a:r>
          </a:p>
          <a:p>
            <a:pPr>
              <a:buNone/>
            </a:pPr>
            <a:r>
              <a:rPr lang="es-ES" sz="1200" dirty="0" smtClean="0"/>
              <a:t>ANALISIS BIVARIADOS:  Relación de la pregunta 2 del sistema de bombeo mayoritario y la pregunta 16 de que si los precios pagados por el servicio, están acordes a la calidad prestada.</a:t>
            </a:r>
            <a:endParaRPr lang="es-MX" sz="1200" dirty="0" smtClean="0"/>
          </a:p>
        </p:txBody>
      </p:sp>
      <p:sp>
        <p:nvSpPr>
          <p:cNvPr id="11" name="10 Rectángulo"/>
          <p:cNvSpPr/>
          <p:nvPr/>
        </p:nvSpPr>
        <p:spPr>
          <a:xfrm>
            <a:off x="1835696" y="4869160"/>
            <a:ext cx="6624736" cy="1384995"/>
          </a:xfrm>
          <a:prstGeom prst="rect">
            <a:avLst/>
          </a:prstGeom>
        </p:spPr>
        <p:txBody>
          <a:bodyPr wrap="square">
            <a:spAutoFit/>
          </a:bodyPr>
          <a:lstStyle/>
          <a:p>
            <a:pPr algn="just"/>
            <a:r>
              <a:rPr lang="es-MX" sz="1200" dirty="0" smtClean="0"/>
              <a:t>Los dos análisis bivariados indican un valor predominante  de 2.600 USD y el criterio de que estos precios si son acordes a la calidad del servicio prestado.</a:t>
            </a:r>
          </a:p>
          <a:p>
            <a:pPr algn="just"/>
            <a:endParaRPr lang="es-MX" sz="1200" dirty="0" smtClean="0"/>
          </a:p>
          <a:p>
            <a:pPr algn="just"/>
            <a:r>
              <a:rPr lang="es-MX" sz="1200" dirty="0" smtClean="0"/>
              <a:t>Se determina un valor del 7% menor al  predominante, estableciendo un valor cerrado de 2.500 USD diarios por servicio de evaluación</a:t>
            </a:r>
            <a:r>
              <a:rPr lang="es-MX" sz="1200" dirty="0" smtClean="0"/>
              <a:t>.</a:t>
            </a:r>
          </a:p>
          <a:p>
            <a:pPr algn="just"/>
            <a:endParaRPr lang="es-MX" sz="1200" dirty="0" smtClean="0"/>
          </a:p>
          <a:p>
            <a:pPr algn="just"/>
            <a:r>
              <a:rPr lang="es-MX" sz="1200" dirty="0" smtClean="0"/>
              <a:t>OTROS INGRESOS:   VENTA DE ACTIVOS  Y VALOR DE DESECHO.</a:t>
            </a:r>
            <a:endParaRPr lang="es-MX"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600" dirty="0" smtClean="0">
                <a:solidFill>
                  <a:srgbClr val="FF0000"/>
                </a:solidFill>
                <a:latin typeface="Arial" pitchFamily="34" charset="0"/>
                <a:cs typeface="Arial" pitchFamily="34" charset="0"/>
              </a:rPr>
              <a:t>III .- ESTUDIO FINANCIERO: </a:t>
            </a:r>
            <a:br>
              <a:rPr lang="es-ES" sz="3600" dirty="0" smtClean="0">
                <a:solidFill>
                  <a:srgbClr val="FF0000"/>
                </a:solidFill>
                <a:latin typeface="Arial" pitchFamily="34" charset="0"/>
                <a:cs typeface="Arial" pitchFamily="34" charset="0"/>
              </a:rPr>
            </a:br>
            <a:r>
              <a:rPr lang="es-ES" sz="3200" dirty="0" smtClean="0">
                <a:solidFill>
                  <a:srgbClr val="FF0000"/>
                </a:solidFill>
                <a:latin typeface="Arial" pitchFamily="34" charset="0"/>
                <a:cs typeface="Arial" pitchFamily="34" charset="0"/>
              </a:rPr>
              <a:t>3.1 Presupuestos.</a:t>
            </a:r>
            <a:endParaRPr lang="es-EC" sz="3200"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a:xfrm>
            <a:off x="1435608" y="1447800"/>
            <a:ext cx="7168840" cy="469032"/>
          </a:xfrm>
        </p:spPr>
        <p:txBody>
          <a:bodyPr>
            <a:normAutofit fontScale="25000" lnSpcReduction="20000"/>
          </a:bodyPr>
          <a:lstStyle/>
          <a:p>
            <a:pPr>
              <a:buNone/>
            </a:pPr>
            <a:r>
              <a:rPr lang="es-ES" sz="9600" dirty="0" smtClean="0">
                <a:latin typeface="Arial" pitchFamily="34" charset="0"/>
                <a:cs typeface="Arial" pitchFamily="34" charset="0"/>
              </a:rPr>
              <a:t> </a:t>
            </a:r>
            <a:r>
              <a:rPr lang="es-ES" sz="8000" dirty="0" smtClean="0">
                <a:latin typeface="Arial" pitchFamily="34" charset="0"/>
                <a:cs typeface="Arial" pitchFamily="34" charset="0"/>
              </a:rPr>
              <a:t>3.1.2 Presupuesto de operación: Presupuesto de egresos</a:t>
            </a:r>
            <a:endParaRPr lang="es-ES" sz="8000" b="1" dirty="0" smtClean="0">
              <a:latin typeface="Arial" pitchFamily="34" charset="0"/>
              <a:cs typeface="Arial" pitchFamily="34" charset="0"/>
            </a:endParaRP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9" name="2 Marcador de contenido"/>
          <p:cNvSpPr txBox="1">
            <a:spLocks/>
          </p:cNvSpPr>
          <p:nvPr/>
        </p:nvSpPr>
        <p:spPr>
          <a:xfrm>
            <a:off x="1475656" y="4005064"/>
            <a:ext cx="3784464" cy="469032"/>
          </a:xfrm>
          <a:prstGeom prst="rect">
            <a:avLst/>
          </a:prstGeom>
        </p:spPr>
        <p:txBody>
          <a:bodyPr>
            <a:normAutofit fontScale="3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sz="8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136194" name="Picture 2"/>
          <p:cNvPicPr>
            <a:picLocks noChangeAspect="1" noChangeArrowheads="1"/>
          </p:cNvPicPr>
          <p:nvPr/>
        </p:nvPicPr>
        <p:blipFill>
          <a:blip r:embed="rId2" cstate="print"/>
          <a:srcRect/>
          <a:stretch>
            <a:fillRect/>
          </a:stretch>
        </p:blipFill>
        <p:spPr bwMode="auto">
          <a:xfrm>
            <a:off x="1907704" y="1988840"/>
            <a:ext cx="6264696" cy="2376264"/>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srcRect/>
          <a:stretch>
            <a:fillRect/>
          </a:stretch>
        </p:blipFill>
        <p:spPr bwMode="auto">
          <a:xfrm>
            <a:off x="1907704" y="4581128"/>
            <a:ext cx="6336704" cy="1871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600" dirty="0" smtClean="0">
                <a:solidFill>
                  <a:srgbClr val="FF0000"/>
                </a:solidFill>
                <a:latin typeface="Arial" pitchFamily="34" charset="0"/>
                <a:cs typeface="Arial" pitchFamily="34" charset="0"/>
              </a:rPr>
              <a:t>III .- ESTUDIO FINANCIERO: </a:t>
            </a:r>
            <a:br>
              <a:rPr lang="es-ES" sz="3600" dirty="0" smtClean="0">
                <a:solidFill>
                  <a:srgbClr val="FF0000"/>
                </a:solidFill>
                <a:latin typeface="Arial" pitchFamily="34" charset="0"/>
                <a:cs typeface="Arial" pitchFamily="34" charset="0"/>
              </a:rPr>
            </a:br>
            <a:r>
              <a:rPr lang="es-ES" sz="3200" dirty="0" smtClean="0">
                <a:solidFill>
                  <a:srgbClr val="FF0000"/>
                </a:solidFill>
                <a:latin typeface="Arial" pitchFamily="34" charset="0"/>
                <a:cs typeface="Arial" pitchFamily="34" charset="0"/>
              </a:rPr>
              <a:t>3.1 Presupuestos.</a:t>
            </a:r>
            <a:endParaRPr lang="es-EC" sz="3200"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a:xfrm>
            <a:off x="1435608" y="1447800"/>
            <a:ext cx="7168840" cy="469032"/>
          </a:xfrm>
        </p:spPr>
        <p:txBody>
          <a:bodyPr>
            <a:normAutofit fontScale="25000" lnSpcReduction="20000"/>
          </a:bodyPr>
          <a:lstStyle/>
          <a:p>
            <a:pPr>
              <a:buNone/>
            </a:pPr>
            <a:r>
              <a:rPr lang="es-ES" sz="9600" dirty="0" smtClean="0">
                <a:latin typeface="Arial" pitchFamily="34" charset="0"/>
                <a:cs typeface="Arial" pitchFamily="34" charset="0"/>
              </a:rPr>
              <a:t> </a:t>
            </a:r>
            <a:r>
              <a:rPr lang="es-ES" sz="8000" dirty="0" smtClean="0">
                <a:latin typeface="Arial" pitchFamily="34" charset="0"/>
                <a:cs typeface="Arial" pitchFamily="34" charset="0"/>
              </a:rPr>
              <a:t>3.1.2 Presupuesto de operación: Presupuesto de egresos</a:t>
            </a:r>
            <a:endParaRPr lang="es-ES" sz="8000" b="1" dirty="0" smtClean="0">
              <a:latin typeface="Arial" pitchFamily="34" charset="0"/>
              <a:cs typeface="Arial" pitchFamily="34" charset="0"/>
            </a:endParaRP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9" name="2 Marcador de contenido"/>
          <p:cNvSpPr txBox="1">
            <a:spLocks/>
          </p:cNvSpPr>
          <p:nvPr/>
        </p:nvSpPr>
        <p:spPr>
          <a:xfrm>
            <a:off x="1475656" y="4005064"/>
            <a:ext cx="3784464" cy="469032"/>
          </a:xfrm>
          <a:prstGeom prst="rect">
            <a:avLst/>
          </a:prstGeom>
        </p:spPr>
        <p:txBody>
          <a:bodyPr>
            <a:normAutofit fontScale="3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sz="8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137219" name="Picture 3"/>
          <p:cNvPicPr>
            <a:picLocks noChangeAspect="1" noChangeArrowheads="1"/>
          </p:cNvPicPr>
          <p:nvPr/>
        </p:nvPicPr>
        <p:blipFill>
          <a:blip r:embed="rId2" cstate="print"/>
          <a:srcRect/>
          <a:stretch>
            <a:fillRect/>
          </a:stretch>
        </p:blipFill>
        <p:spPr bwMode="auto">
          <a:xfrm>
            <a:off x="1763688" y="1916833"/>
            <a:ext cx="6552728" cy="2232248"/>
          </a:xfrm>
          <a:prstGeom prst="rect">
            <a:avLst/>
          </a:prstGeom>
          <a:noFill/>
          <a:ln w="9525">
            <a:noFill/>
            <a:miter lim="800000"/>
            <a:headEnd/>
            <a:tailEnd/>
          </a:ln>
        </p:spPr>
      </p:pic>
      <p:pic>
        <p:nvPicPr>
          <p:cNvPr id="137220" name="Picture 4"/>
          <p:cNvPicPr>
            <a:picLocks noChangeAspect="1" noChangeArrowheads="1"/>
          </p:cNvPicPr>
          <p:nvPr/>
        </p:nvPicPr>
        <p:blipFill>
          <a:blip r:embed="rId3" cstate="print"/>
          <a:srcRect/>
          <a:stretch>
            <a:fillRect/>
          </a:stretch>
        </p:blipFill>
        <p:spPr bwMode="auto">
          <a:xfrm>
            <a:off x="1763688" y="4509120"/>
            <a:ext cx="6552728" cy="20191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600" dirty="0" smtClean="0">
                <a:solidFill>
                  <a:srgbClr val="FF0000"/>
                </a:solidFill>
                <a:latin typeface="Arial" pitchFamily="34" charset="0"/>
                <a:cs typeface="Arial" pitchFamily="34" charset="0"/>
              </a:rPr>
              <a:t>III .- ESTUDIO FINANCIERO: </a:t>
            </a:r>
            <a:br>
              <a:rPr lang="es-ES" sz="3600" dirty="0" smtClean="0">
                <a:solidFill>
                  <a:srgbClr val="FF0000"/>
                </a:solidFill>
                <a:latin typeface="Arial" pitchFamily="34" charset="0"/>
                <a:cs typeface="Arial" pitchFamily="34" charset="0"/>
              </a:rPr>
            </a:br>
            <a:r>
              <a:rPr lang="es-ES" sz="3200" dirty="0" smtClean="0">
                <a:solidFill>
                  <a:srgbClr val="FF0000"/>
                </a:solidFill>
                <a:latin typeface="Arial" pitchFamily="34" charset="0"/>
                <a:cs typeface="Arial" pitchFamily="34" charset="0"/>
              </a:rPr>
              <a:t>3.1 Presupuestos.</a:t>
            </a:r>
            <a:endParaRPr lang="es-EC" sz="3200"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a:xfrm>
            <a:off x="1435608" y="1447800"/>
            <a:ext cx="7168840" cy="469032"/>
          </a:xfrm>
        </p:spPr>
        <p:txBody>
          <a:bodyPr>
            <a:normAutofit fontScale="25000" lnSpcReduction="20000"/>
          </a:bodyPr>
          <a:lstStyle/>
          <a:p>
            <a:pPr>
              <a:buNone/>
            </a:pPr>
            <a:r>
              <a:rPr lang="es-ES" sz="9600" dirty="0" smtClean="0">
                <a:latin typeface="Arial" pitchFamily="34" charset="0"/>
                <a:cs typeface="Arial" pitchFamily="34" charset="0"/>
              </a:rPr>
              <a:t> </a:t>
            </a:r>
            <a:r>
              <a:rPr lang="es-ES" sz="8000" dirty="0" smtClean="0">
                <a:latin typeface="Arial" pitchFamily="34" charset="0"/>
                <a:cs typeface="Arial" pitchFamily="34" charset="0"/>
              </a:rPr>
              <a:t>3.1.2 Presupuesto de operación: Amortizaciones.</a:t>
            </a:r>
            <a:endParaRPr lang="es-ES" sz="8000" b="1" dirty="0" smtClean="0">
              <a:latin typeface="Arial" pitchFamily="34" charset="0"/>
              <a:cs typeface="Arial" pitchFamily="34" charset="0"/>
            </a:endParaRP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9" name="2 Marcador de contenido"/>
          <p:cNvSpPr txBox="1">
            <a:spLocks/>
          </p:cNvSpPr>
          <p:nvPr/>
        </p:nvSpPr>
        <p:spPr>
          <a:xfrm>
            <a:off x="1475656" y="4005064"/>
            <a:ext cx="3784464" cy="469032"/>
          </a:xfrm>
          <a:prstGeom prst="rect">
            <a:avLst/>
          </a:prstGeom>
        </p:spPr>
        <p:txBody>
          <a:bodyPr>
            <a:normAutofit fontScale="3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sz="8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graphicFrame>
        <p:nvGraphicFramePr>
          <p:cNvPr id="8" name="7 Tabla"/>
          <p:cNvGraphicFramePr>
            <a:graphicFrameLocks noGrp="1"/>
          </p:cNvGraphicFramePr>
          <p:nvPr/>
        </p:nvGraphicFramePr>
        <p:xfrm>
          <a:off x="2123728" y="2204864"/>
          <a:ext cx="6048674" cy="3254375"/>
        </p:xfrm>
        <a:graphic>
          <a:graphicData uri="http://schemas.openxmlformats.org/drawingml/2006/table">
            <a:tbl>
              <a:tblPr/>
              <a:tblGrid>
                <a:gridCol w="2107435"/>
                <a:gridCol w="596772"/>
                <a:gridCol w="663006"/>
                <a:gridCol w="534552"/>
                <a:gridCol w="536560"/>
                <a:gridCol w="536560"/>
                <a:gridCol w="537229"/>
                <a:gridCol w="536560"/>
              </a:tblGrid>
              <a:tr h="373380">
                <a:tc gridSpan="4">
                  <a:txBody>
                    <a:bodyPr/>
                    <a:lstStyle/>
                    <a:p>
                      <a:pPr>
                        <a:spcAft>
                          <a:spcPts val="0"/>
                        </a:spcAft>
                      </a:pPr>
                      <a:r>
                        <a:rPr lang="es-MX" sz="1000" b="1" dirty="0">
                          <a:latin typeface="Tahoma"/>
                          <a:ea typeface="Times New Roman"/>
                          <a:cs typeface="Times New Roman"/>
                        </a:rPr>
                        <a:t>                                                   AMORTIZACION</a:t>
                      </a:r>
                      <a:endParaRPr lang="es-MX"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spcAft>
                          <a:spcPts val="0"/>
                        </a:spcAft>
                      </a:pPr>
                      <a:r>
                        <a:rPr lang="es-MX" sz="1200" b="1">
                          <a:latin typeface="Arial"/>
                          <a:ea typeface="Times New Roman"/>
                          <a:cs typeface="Times New Roman"/>
                        </a:rPr>
                        <a:t> </a:t>
                      </a:r>
                      <a:endParaRPr lang="es-MX" sz="1200">
                        <a:latin typeface="Times New Roman"/>
                        <a:ea typeface="Times New Roman"/>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45110">
                <a:tc>
                  <a:txBody>
                    <a:bodyPr/>
                    <a:lstStyle/>
                    <a:p>
                      <a:endParaRPr lang="es-MX" sz="11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220">
                <a:tc>
                  <a:txBody>
                    <a:bodyPr/>
                    <a:lstStyle/>
                    <a:p>
                      <a:pPr algn="ctr">
                        <a:spcAft>
                          <a:spcPts val="0"/>
                        </a:spcAft>
                      </a:pPr>
                      <a:r>
                        <a:rPr lang="es-MX" sz="1100" b="1">
                          <a:latin typeface="Arial"/>
                          <a:ea typeface="Times New Roman"/>
                          <a:cs typeface="Times New Roman"/>
                        </a:rPr>
                        <a:t>CONCEPTO</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VALOR ADQ.</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900" b="1">
                          <a:latin typeface="Arial"/>
                          <a:ea typeface="Times New Roman"/>
                          <a:cs typeface="Times New Roman"/>
                        </a:rPr>
                        <a:t>VIDA UTIL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gridSpan="4">
                  <a:txBody>
                    <a:bodyPr/>
                    <a:lstStyle/>
                    <a:p>
                      <a:pPr algn="ctr">
                        <a:spcAft>
                          <a:spcPts val="0"/>
                        </a:spcAft>
                      </a:pPr>
                      <a:r>
                        <a:rPr lang="es-MX" sz="1000" b="1">
                          <a:latin typeface="Arial"/>
                          <a:ea typeface="Times New Roman"/>
                          <a:cs typeface="Times New Roman"/>
                        </a:rPr>
                        <a:t>AMORTIZACION</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ctr">
                        <a:spcAft>
                          <a:spcPts val="0"/>
                        </a:spcAft>
                      </a:pPr>
                      <a:r>
                        <a:rPr lang="es-MX" sz="1100" b="1">
                          <a:latin typeface="Arial"/>
                          <a:ea typeface="Times New Roman"/>
                          <a:cs typeface="Times New Roman"/>
                        </a:rPr>
                        <a:t>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r>
              <a:tr h="245110">
                <a:tc>
                  <a:txBody>
                    <a:bodyPr/>
                    <a:lstStyle/>
                    <a:p>
                      <a:pPr algn="ctr">
                        <a:spcAft>
                          <a:spcPts val="0"/>
                        </a:spcAft>
                      </a:pPr>
                      <a:r>
                        <a:rPr lang="es-MX" sz="1000" b="1">
                          <a:latin typeface="Arial"/>
                          <a:ea typeface="Times New Roman"/>
                          <a:cs typeface="Times New Roman"/>
                        </a:rPr>
                        <a:t>ACTIVOS INTANGIBLES</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b="1">
                          <a:solidFill>
                            <a:srgbClr val="000000"/>
                          </a:solidFill>
                          <a:latin typeface="Arial"/>
                          <a:ea typeface="Times New Roman"/>
                          <a:cs typeface="Times New Roman"/>
                        </a:rPr>
                        <a:t>2013</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solidFill>
                            <a:srgbClr val="000000"/>
                          </a:solidFill>
                          <a:latin typeface="Calibri"/>
                          <a:ea typeface="Times New Roman"/>
                          <a:cs typeface="Times New Roman"/>
                        </a:rPr>
                        <a:t>(AÑOS)</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s-MX" sz="1100" b="1">
                          <a:solidFill>
                            <a:srgbClr val="000000"/>
                          </a:solidFill>
                          <a:latin typeface="Arial"/>
                          <a:ea typeface="Times New Roman"/>
                          <a:cs typeface="Times New Roman"/>
                        </a:rPr>
                        <a:t>2014</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b="1">
                          <a:solidFill>
                            <a:srgbClr val="000000"/>
                          </a:solidFill>
                          <a:latin typeface="Arial"/>
                          <a:ea typeface="Times New Roman"/>
                          <a:cs typeface="Times New Roman"/>
                        </a:rPr>
                        <a:t>2015</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2016</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2017</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2018</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110">
                <a:tc>
                  <a:txBody>
                    <a:bodyPr/>
                    <a:lstStyle/>
                    <a:p>
                      <a:pPr algn="ctr">
                        <a:spcAft>
                          <a:spcPts val="0"/>
                        </a:spcAft>
                      </a:pPr>
                      <a:r>
                        <a:rPr lang="es-MX" sz="1000" b="1">
                          <a:latin typeface="Arial"/>
                          <a:ea typeface="Times New Roman"/>
                          <a:cs typeface="Times New Roman"/>
                        </a:rPr>
                        <a:t>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0</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spcAft>
                          <a:spcPts val="0"/>
                        </a:spcAft>
                      </a:pPr>
                      <a:r>
                        <a:rPr lang="es-MX" sz="1100">
                          <a:solidFill>
                            <a:srgbClr val="000000"/>
                          </a:solidFill>
                          <a:latin typeface="Calibri"/>
                          <a:ea typeface="Times New Roman"/>
                          <a:cs typeface="Times New Roman"/>
                        </a:rPr>
                        <a:t>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1</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spcAft>
                          <a:spcPts val="0"/>
                        </a:spcAft>
                      </a:pPr>
                      <a:r>
                        <a:rPr lang="es-MX" sz="1000" b="1">
                          <a:latin typeface="Arial"/>
                          <a:ea typeface="Times New Roman"/>
                          <a:cs typeface="Times New Roman"/>
                        </a:rPr>
                        <a:t>2</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spcAft>
                          <a:spcPts val="0"/>
                        </a:spcAft>
                      </a:pPr>
                      <a:r>
                        <a:rPr lang="es-MX" sz="1000" b="1">
                          <a:latin typeface="Arial"/>
                          <a:ea typeface="Times New Roman"/>
                          <a:cs typeface="Times New Roman"/>
                        </a:rPr>
                        <a:t>3</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s-MX" sz="1000" b="1">
                          <a:latin typeface="Arial"/>
                          <a:ea typeface="Times New Roman"/>
                          <a:cs typeface="Times New Roman"/>
                        </a:rPr>
                        <a:t>4</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MX" sz="1000" b="1">
                          <a:latin typeface="Arial"/>
                          <a:ea typeface="Times New Roman"/>
                          <a:cs typeface="Times New Roman"/>
                        </a:rPr>
                        <a:t>5</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233045">
                <a:tc>
                  <a:txBody>
                    <a:bodyPr/>
                    <a:lstStyle/>
                    <a:p>
                      <a:pPr>
                        <a:spcAft>
                          <a:spcPts val="0"/>
                        </a:spcAft>
                      </a:pPr>
                      <a:r>
                        <a:rPr lang="es-MX" sz="1000">
                          <a:latin typeface="Arial"/>
                          <a:ea typeface="Times New Roman"/>
                          <a:cs typeface="Times New Roman"/>
                        </a:rPr>
                        <a:t>Publicidad y prensa</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latin typeface="Arial"/>
                          <a:ea typeface="Times New Roman"/>
                          <a:cs typeface="Times New Roman"/>
                        </a:rPr>
                        <a:t>5,000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solidFill>
                            <a:srgbClr val="000000"/>
                          </a:solidFill>
                          <a:latin typeface="Calibri"/>
                          <a:ea typeface="Times New Roman"/>
                          <a:cs typeface="Times New Roman"/>
                        </a:rPr>
                        <a:t>5</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latin typeface="Arial"/>
                          <a:ea typeface="Times New Roman"/>
                          <a:cs typeface="Times New Roman"/>
                        </a:rPr>
                        <a:t>1,000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latin typeface="Arial"/>
                          <a:ea typeface="Times New Roman"/>
                          <a:cs typeface="Times New Roman"/>
                        </a:rPr>
                        <a:t>1,000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latin typeface="Arial"/>
                          <a:ea typeface="Times New Roman"/>
                          <a:cs typeface="Times New Roman"/>
                        </a:rPr>
                        <a:t>1,000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latin typeface="Arial"/>
                          <a:ea typeface="Times New Roman"/>
                          <a:cs typeface="Times New Roman"/>
                        </a:rPr>
                        <a:t>1,000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latin typeface="Arial"/>
                          <a:ea typeface="Times New Roman"/>
                          <a:cs typeface="Times New Roman"/>
                        </a:rPr>
                        <a:t>1,000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045">
                <a:tc>
                  <a:txBody>
                    <a:bodyPr/>
                    <a:lstStyle/>
                    <a:p>
                      <a:pPr>
                        <a:spcAft>
                          <a:spcPts val="0"/>
                        </a:spcAft>
                      </a:pPr>
                      <a:r>
                        <a:rPr lang="es-MX" sz="1000">
                          <a:latin typeface="Arial"/>
                          <a:ea typeface="Times New Roman"/>
                          <a:cs typeface="Times New Roman"/>
                        </a:rPr>
                        <a:t>Capacitación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latin typeface="Arial"/>
                          <a:ea typeface="Times New Roman"/>
                          <a:cs typeface="Times New Roman"/>
                        </a:rPr>
                        <a:t>17,500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solidFill>
                            <a:srgbClr val="000000"/>
                          </a:solidFill>
                          <a:latin typeface="Calibri"/>
                          <a:ea typeface="Times New Roman"/>
                          <a:cs typeface="Times New Roman"/>
                        </a:rPr>
                        <a:t>5</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latin typeface="Arial"/>
                          <a:ea typeface="Times New Roman"/>
                          <a:cs typeface="Times New Roman"/>
                        </a:rPr>
                        <a:t>3,500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latin typeface="Arial"/>
                          <a:ea typeface="Times New Roman"/>
                          <a:cs typeface="Times New Roman"/>
                        </a:rPr>
                        <a:t>3,500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latin typeface="Arial"/>
                          <a:ea typeface="Times New Roman"/>
                          <a:cs typeface="Times New Roman"/>
                        </a:rPr>
                        <a:t>3,500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latin typeface="Arial"/>
                          <a:ea typeface="Times New Roman"/>
                          <a:cs typeface="Times New Roman"/>
                        </a:rPr>
                        <a:t>3,500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latin typeface="Arial"/>
                          <a:ea typeface="Times New Roman"/>
                          <a:cs typeface="Times New Roman"/>
                        </a:rPr>
                        <a:t>3,500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045">
                <a:tc>
                  <a:txBody>
                    <a:bodyPr/>
                    <a:lstStyle/>
                    <a:p>
                      <a:pPr>
                        <a:spcAft>
                          <a:spcPts val="0"/>
                        </a:spcAft>
                      </a:pPr>
                      <a:r>
                        <a:rPr lang="es-MX" sz="1000">
                          <a:latin typeface="Arial"/>
                          <a:ea typeface="Times New Roman"/>
                          <a:cs typeface="Times New Roman"/>
                        </a:rPr>
                        <a:t>Patentes y permisos software</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latin typeface="Arial"/>
                          <a:ea typeface="Times New Roman"/>
                          <a:cs typeface="Times New Roman"/>
                        </a:rPr>
                        <a:t>11,250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solidFill>
                            <a:srgbClr val="000000"/>
                          </a:solidFill>
                          <a:latin typeface="Calibri"/>
                          <a:ea typeface="Times New Roman"/>
                          <a:cs typeface="Times New Roman"/>
                        </a:rPr>
                        <a:t>5</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latin typeface="Arial"/>
                          <a:ea typeface="Times New Roman"/>
                          <a:cs typeface="Times New Roman"/>
                        </a:rPr>
                        <a:t>2,250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latin typeface="Arial"/>
                          <a:ea typeface="Times New Roman"/>
                          <a:cs typeface="Times New Roman"/>
                        </a:rPr>
                        <a:t>2,250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latin typeface="Arial"/>
                          <a:ea typeface="Times New Roman"/>
                          <a:cs typeface="Times New Roman"/>
                        </a:rPr>
                        <a:t>2,250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latin typeface="Arial"/>
                          <a:ea typeface="Times New Roman"/>
                          <a:cs typeface="Times New Roman"/>
                        </a:rPr>
                        <a:t>2,250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latin typeface="Arial"/>
                          <a:ea typeface="Times New Roman"/>
                          <a:cs typeface="Times New Roman"/>
                        </a:rPr>
                        <a:t>2,250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045">
                <a:tc>
                  <a:txBody>
                    <a:bodyPr/>
                    <a:lstStyle/>
                    <a:p>
                      <a:pPr>
                        <a:spcAft>
                          <a:spcPts val="0"/>
                        </a:spcAft>
                      </a:pPr>
                      <a:r>
                        <a:rPr lang="es-MX" sz="1000">
                          <a:latin typeface="Arial"/>
                          <a:ea typeface="Times New Roman"/>
                          <a:cs typeface="Times New Roman"/>
                        </a:rPr>
                        <a:t>Seguros</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dirty="0">
                          <a:latin typeface="Arial"/>
                          <a:ea typeface="Times New Roman"/>
                          <a:cs typeface="Times New Roman"/>
                        </a:rPr>
                        <a:t>15,000 </a:t>
                      </a:r>
                      <a:endParaRPr lang="es-MX"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solidFill>
                            <a:srgbClr val="000000"/>
                          </a:solidFill>
                          <a:latin typeface="Calibri"/>
                          <a:ea typeface="Times New Roman"/>
                          <a:cs typeface="Times New Roman"/>
                        </a:rPr>
                        <a:t>5</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latin typeface="Arial"/>
                          <a:ea typeface="Times New Roman"/>
                          <a:cs typeface="Times New Roman"/>
                        </a:rPr>
                        <a:t>3,000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latin typeface="Arial"/>
                          <a:ea typeface="Times New Roman"/>
                          <a:cs typeface="Times New Roman"/>
                        </a:rPr>
                        <a:t>3,000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latin typeface="Arial"/>
                          <a:ea typeface="Times New Roman"/>
                          <a:cs typeface="Times New Roman"/>
                        </a:rPr>
                        <a:t>3,000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latin typeface="Arial"/>
                          <a:ea typeface="Times New Roman"/>
                          <a:cs typeface="Times New Roman"/>
                        </a:rPr>
                        <a:t>3,000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latin typeface="Arial"/>
                          <a:ea typeface="Times New Roman"/>
                          <a:cs typeface="Times New Roman"/>
                        </a:rPr>
                        <a:t>3,000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045">
                <a:tc>
                  <a:txBody>
                    <a:bodyPr/>
                    <a:lstStyle/>
                    <a:p>
                      <a:pPr>
                        <a:spcAft>
                          <a:spcPts val="0"/>
                        </a:spcAft>
                      </a:pPr>
                      <a:r>
                        <a:rPr lang="es-MX" sz="1000">
                          <a:latin typeface="Arial"/>
                          <a:ea typeface="Times New Roman"/>
                          <a:cs typeface="Times New Roman"/>
                        </a:rPr>
                        <a:t>Notario y Registrador Propiedad</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solidFill>
                            <a:srgbClr val="000000"/>
                          </a:solidFill>
                          <a:latin typeface="Calibri"/>
                          <a:ea typeface="Times New Roman"/>
                          <a:cs typeface="Times New Roman"/>
                        </a:rPr>
                        <a:t>5,000</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solidFill>
                            <a:srgbClr val="000000"/>
                          </a:solidFill>
                          <a:latin typeface="Calibri"/>
                          <a:ea typeface="Times New Roman"/>
                          <a:cs typeface="Times New Roman"/>
                        </a:rPr>
                        <a:t>5</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latin typeface="Arial"/>
                          <a:ea typeface="Times New Roman"/>
                          <a:cs typeface="Times New Roman"/>
                        </a:rPr>
                        <a:t>1,000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latin typeface="Arial"/>
                          <a:ea typeface="Times New Roman"/>
                          <a:cs typeface="Times New Roman"/>
                        </a:rPr>
                        <a:t>1,000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latin typeface="Arial"/>
                          <a:ea typeface="Times New Roman"/>
                          <a:cs typeface="Times New Roman"/>
                        </a:rPr>
                        <a:t>1,000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latin typeface="Arial"/>
                          <a:ea typeface="Times New Roman"/>
                          <a:cs typeface="Times New Roman"/>
                        </a:rPr>
                        <a:t>1,000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latin typeface="Arial"/>
                          <a:ea typeface="Times New Roman"/>
                          <a:cs typeface="Times New Roman"/>
                        </a:rPr>
                        <a:t>1,000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110">
                <a:tc>
                  <a:txBody>
                    <a:bodyPr/>
                    <a:lstStyle/>
                    <a:p>
                      <a:pPr>
                        <a:spcAft>
                          <a:spcPts val="0"/>
                        </a:spcAft>
                      </a:pPr>
                      <a:r>
                        <a:rPr lang="es-MX" sz="1000">
                          <a:latin typeface="Arial"/>
                          <a:ea typeface="Times New Roman"/>
                          <a:cs typeface="Times New Roman"/>
                        </a:rPr>
                        <a:t>Puesta en marcha</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solidFill>
                            <a:srgbClr val="000000"/>
                          </a:solidFill>
                          <a:latin typeface="Calibri"/>
                          <a:ea typeface="Times New Roman"/>
                          <a:cs typeface="Times New Roman"/>
                        </a:rPr>
                        <a:t>11,250</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solidFill>
                            <a:srgbClr val="000000"/>
                          </a:solidFill>
                          <a:latin typeface="Calibri"/>
                          <a:ea typeface="Times New Roman"/>
                          <a:cs typeface="Times New Roman"/>
                        </a:rPr>
                        <a:t>5</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latin typeface="Arial"/>
                          <a:ea typeface="Times New Roman"/>
                          <a:cs typeface="Times New Roman"/>
                        </a:rPr>
                        <a:t>2,250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latin typeface="Arial"/>
                          <a:ea typeface="Times New Roman"/>
                          <a:cs typeface="Times New Roman"/>
                        </a:rPr>
                        <a:t>2,250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latin typeface="Arial"/>
                          <a:ea typeface="Times New Roman"/>
                          <a:cs typeface="Times New Roman"/>
                        </a:rPr>
                        <a:t>2,250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latin typeface="Arial"/>
                          <a:ea typeface="Times New Roman"/>
                          <a:cs typeface="Times New Roman"/>
                        </a:rPr>
                        <a:t>2,250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a:latin typeface="Arial"/>
                          <a:ea typeface="Times New Roman"/>
                          <a:cs typeface="Times New Roman"/>
                        </a:rPr>
                        <a:t>2,250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110">
                <a:tc>
                  <a:txBody>
                    <a:bodyPr/>
                    <a:lstStyle/>
                    <a:p>
                      <a:pPr>
                        <a:spcAft>
                          <a:spcPts val="0"/>
                        </a:spcAft>
                      </a:pPr>
                      <a:r>
                        <a:rPr lang="es-MX" sz="900" b="1">
                          <a:latin typeface="Arial"/>
                          <a:ea typeface="Times New Roman"/>
                          <a:cs typeface="Times New Roman"/>
                        </a:rPr>
                        <a:t>VALOR DE AMORTIZACION    T3</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1100">
                          <a:solidFill>
                            <a:srgbClr val="000000"/>
                          </a:solidFill>
                          <a:latin typeface="Calibri"/>
                          <a:ea typeface="Times New Roman"/>
                          <a:cs typeface="Times New Roman"/>
                        </a:rPr>
                        <a:t>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13,000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13,000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13,000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13,000 </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dirty="0">
                          <a:latin typeface="Arial"/>
                          <a:ea typeface="Times New Roman"/>
                          <a:cs typeface="Times New Roman"/>
                        </a:rPr>
                        <a:t>13,000 </a:t>
                      </a:r>
                      <a:endParaRPr lang="es-MX"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642910" y="571481"/>
            <a:ext cx="7772400" cy="985312"/>
          </a:xfrm>
        </p:spPr>
        <p:txBody>
          <a:bodyPr>
            <a:normAutofit/>
          </a:bodyPr>
          <a:lstStyle/>
          <a:p>
            <a:pPr algn="ctr"/>
            <a:r>
              <a:rPr lang="es-ES" sz="3600" dirty="0" smtClean="0">
                <a:solidFill>
                  <a:srgbClr val="FF0000"/>
                </a:solidFill>
                <a:latin typeface="Arial" pitchFamily="34" charset="0"/>
                <a:cs typeface="Arial" pitchFamily="34" charset="0"/>
              </a:rPr>
              <a:t>     ESTRUCTURA  EXPOSICION</a:t>
            </a:r>
            <a:endParaRPr lang="es-EC" sz="3600" dirty="0">
              <a:solidFill>
                <a:srgbClr val="FF0000"/>
              </a:solidFill>
              <a:latin typeface="Arial" pitchFamily="34" charset="0"/>
              <a:cs typeface="Arial" pitchFamily="34" charset="0"/>
            </a:endParaRPr>
          </a:p>
        </p:txBody>
      </p:sp>
      <p:sp>
        <p:nvSpPr>
          <p:cNvPr id="4" name="3 Subtítulo"/>
          <p:cNvSpPr>
            <a:spLocks noGrp="1"/>
          </p:cNvSpPr>
          <p:nvPr>
            <p:ph type="subTitle" idx="1"/>
          </p:nvPr>
        </p:nvSpPr>
        <p:spPr>
          <a:xfrm>
            <a:off x="1115616" y="1916832"/>
            <a:ext cx="7704856" cy="4392488"/>
          </a:xfrm>
        </p:spPr>
        <p:txBody>
          <a:bodyPr>
            <a:noAutofit/>
          </a:bodyPr>
          <a:lstStyle/>
          <a:p>
            <a:r>
              <a:rPr lang="es-ES" sz="2000" dirty="0" smtClean="0">
                <a:latin typeface="Arial" pitchFamily="34" charset="0"/>
                <a:cs typeface="Arial" pitchFamily="34" charset="0"/>
              </a:rPr>
              <a:t>I	ESTUDIO TECNICO: Determinación tamaño propuesta, </a:t>
            </a:r>
          </a:p>
          <a:p>
            <a:r>
              <a:rPr lang="es-ES" sz="2000" dirty="0" smtClean="0">
                <a:latin typeface="Arial" pitchFamily="34" charset="0"/>
                <a:cs typeface="Arial" pitchFamily="34" charset="0"/>
              </a:rPr>
              <a:t>             Localización proyecto,  Ingeniería del proyecto.</a:t>
            </a:r>
          </a:p>
          <a:p>
            <a:endParaRPr lang="es-MX" sz="2000" dirty="0" smtClean="0">
              <a:latin typeface="Arial" pitchFamily="34" charset="0"/>
              <a:cs typeface="Arial" pitchFamily="34" charset="0"/>
            </a:endParaRPr>
          </a:p>
          <a:p>
            <a:r>
              <a:rPr lang="es-ES" sz="2000" dirty="0" smtClean="0">
                <a:latin typeface="Arial" pitchFamily="34" charset="0"/>
                <a:cs typeface="Arial" pitchFamily="34" charset="0"/>
              </a:rPr>
              <a:t>II	ESTUDIO ORGANIZACIONAL: La empresa, Bases, </a:t>
            </a:r>
          </a:p>
          <a:p>
            <a:r>
              <a:rPr lang="es-ES" sz="2000" dirty="0" smtClean="0">
                <a:latin typeface="Arial" pitchFamily="34" charset="0"/>
                <a:cs typeface="Arial" pitchFamily="34" charset="0"/>
              </a:rPr>
              <a:t>             Organización.   </a:t>
            </a:r>
          </a:p>
          <a:p>
            <a:r>
              <a:rPr lang="es-ES" sz="2000" dirty="0" smtClean="0">
                <a:latin typeface="Arial" pitchFamily="34" charset="0"/>
                <a:cs typeface="Arial" pitchFamily="34" charset="0"/>
              </a:rPr>
              <a:t>  </a:t>
            </a:r>
            <a:endParaRPr lang="es-MX" sz="2000" dirty="0" smtClean="0">
              <a:latin typeface="Arial" pitchFamily="34" charset="0"/>
              <a:cs typeface="Arial" pitchFamily="34" charset="0"/>
            </a:endParaRPr>
          </a:p>
          <a:p>
            <a:r>
              <a:rPr lang="es-ES" sz="2000" dirty="0" smtClean="0">
                <a:latin typeface="Arial" pitchFamily="34" charset="0"/>
                <a:cs typeface="Arial" pitchFamily="34" charset="0"/>
              </a:rPr>
              <a:t>III	 ESTUDIO FINANCIERO: Presupuestos, Estados </a:t>
            </a:r>
          </a:p>
          <a:p>
            <a:r>
              <a:rPr lang="es-ES" sz="2000" dirty="0" smtClean="0">
                <a:latin typeface="Arial" pitchFamily="34" charset="0"/>
                <a:cs typeface="Arial" pitchFamily="34" charset="0"/>
              </a:rPr>
              <a:t>              Financieros, Evaluación financiera.</a:t>
            </a:r>
          </a:p>
          <a:p>
            <a:endParaRPr lang="es-MX" sz="2000" dirty="0" smtClean="0">
              <a:latin typeface="Arial" pitchFamily="34" charset="0"/>
              <a:cs typeface="Arial" pitchFamily="34" charset="0"/>
            </a:endParaRPr>
          </a:p>
          <a:p>
            <a:r>
              <a:rPr lang="es-ES" sz="2000" dirty="0" smtClean="0">
                <a:latin typeface="Arial" pitchFamily="34" charset="0"/>
                <a:cs typeface="Arial" pitchFamily="34" charset="0"/>
              </a:rPr>
              <a:t>IV	 CONCLUSIONES Y RECOMENDACIONES.</a:t>
            </a:r>
          </a:p>
          <a:p>
            <a:endParaRPr lang="es-MX"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171400"/>
            <a:ext cx="7498080" cy="648072"/>
          </a:xfrm>
        </p:spPr>
        <p:txBody>
          <a:bodyPr>
            <a:noAutofit/>
          </a:bodyPr>
          <a:lstStyle/>
          <a:p>
            <a:pPr algn="ctr"/>
            <a:r>
              <a:rPr lang="es-ES" sz="2800" dirty="0" smtClean="0">
                <a:solidFill>
                  <a:srgbClr val="FF0000"/>
                </a:solidFill>
                <a:latin typeface="Arial" pitchFamily="34" charset="0"/>
                <a:cs typeface="Arial" pitchFamily="34" charset="0"/>
              </a:rPr>
              <a:t>III .- ESTUDIO FINANCIERO: </a:t>
            </a:r>
            <a:r>
              <a:rPr lang="es-ES" sz="2400" dirty="0" smtClean="0">
                <a:solidFill>
                  <a:srgbClr val="FF0000"/>
                </a:solidFill>
                <a:latin typeface="Arial" pitchFamily="34" charset="0"/>
                <a:cs typeface="Arial" pitchFamily="34" charset="0"/>
              </a:rPr>
              <a:t>3.1 Presupuestos.</a:t>
            </a:r>
            <a:endParaRPr lang="es-EC" sz="2400"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a:xfrm>
            <a:off x="1547664" y="332656"/>
            <a:ext cx="7596336" cy="469032"/>
          </a:xfrm>
        </p:spPr>
        <p:txBody>
          <a:bodyPr>
            <a:normAutofit fontScale="25000" lnSpcReduction="20000"/>
          </a:bodyPr>
          <a:lstStyle/>
          <a:p>
            <a:pPr>
              <a:buNone/>
            </a:pPr>
            <a:r>
              <a:rPr lang="es-ES" sz="9600" dirty="0" smtClean="0">
                <a:latin typeface="Arial" pitchFamily="34" charset="0"/>
                <a:cs typeface="Arial" pitchFamily="34" charset="0"/>
              </a:rPr>
              <a:t> </a:t>
            </a:r>
            <a:r>
              <a:rPr lang="es-ES" sz="8000" dirty="0" smtClean="0">
                <a:latin typeface="Arial" pitchFamily="34" charset="0"/>
                <a:cs typeface="Arial" pitchFamily="34" charset="0"/>
              </a:rPr>
              <a:t>3.1.2 Presupuesto de operación: </a:t>
            </a:r>
            <a:r>
              <a:rPr lang="es-ES" sz="6400" dirty="0" smtClean="0">
                <a:latin typeface="Arial" pitchFamily="34" charset="0"/>
                <a:cs typeface="Arial" pitchFamily="34" charset="0"/>
              </a:rPr>
              <a:t>Depreciaciones</a:t>
            </a:r>
            <a:r>
              <a:rPr lang="es-ES" sz="6400" dirty="0" smtClean="0">
                <a:latin typeface="Arial" pitchFamily="34" charset="0"/>
                <a:cs typeface="Arial" pitchFamily="34" charset="0"/>
              </a:rPr>
              <a:t>. (Método línea recta) </a:t>
            </a:r>
            <a:endParaRPr lang="es-ES" sz="6400" b="1" dirty="0" smtClean="0">
              <a:latin typeface="Arial" pitchFamily="34" charset="0"/>
              <a:cs typeface="Arial" pitchFamily="34" charset="0"/>
            </a:endParaRP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9" name="2 Marcador de contenido"/>
          <p:cNvSpPr txBox="1">
            <a:spLocks/>
          </p:cNvSpPr>
          <p:nvPr/>
        </p:nvSpPr>
        <p:spPr>
          <a:xfrm>
            <a:off x="1475656" y="4005064"/>
            <a:ext cx="3784464" cy="469032"/>
          </a:xfrm>
          <a:prstGeom prst="rect">
            <a:avLst/>
          </a:prstGeom>
        </p:spPr>
        <p:txBody>
          <a:bodyPr>
            <a:normAutofit fontScale="3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sz="8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40289" name="Rectangle 1"/>
          <p:cNvSpPr>
            <a:spLocks noChangeArrowheads="1"/>
          </p:cNvSpPr>
          <p:nvPr/>
        </p:nvSpPr>
        <p:spPr bwMode="auto">
          <a:xfrm>
            <a:off x="1331640" y="692696"/>
            <a:ext cx="738031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Depreciación anual = (Valor adquisición- valor residual) / Vida útil</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0290" name="Picture 2"/>
          <p:cNvPicPr>
            <a:picLocks noChangeAspect="1" noChangeArrowheads="1"/>
          </p:cNvPicPr>
          <p:nvPr/>
        </p:nvPicPr>
        <p:blipFill>
          <a:blip r:embed="rId3" cstate="print"/>
          <a:srcRect/>
          <a:stretch>
            <a:fillRect/>
          </a:stretch>
        </p:blipFill>
        <p:spPr bwMode="auto">
          <a:xfrm>
            <a:off x="0" y="980728"/>
            <a:ext cx="9144000" cy="5877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600" dirty="0" smtClean="0">
                <a:solidFill>
                  <a:srgbClr val="FF0000"/>
                </a:solidFill>
                <a:latin typeface="Arial" pitchFamily="34" charset="0"/>
                <a:cs typeface="Arial" pitchFamily="34" charset="0"/>
              </a:rPr>
              <a:t>III .- ESTUDIO FINANCIERO: </a:t>
            </a:r>
            <a:br>
              <a:rPr lang="es-ES" sz="3600" dirty="0" smtClean="0">
                <a:solidFill>
                  <a:srgbClr val="FF0000"/>
                </a:solidFill>
                <a:latin typeface="Arial" pitchFamily="34" charset="0"/>
                <a:cs typeface="Arial" pitchFamily="34" charset="0"/>
              </a:rPr>
            </a:br>
            <a:r>
              <a:rPr lang="es-ES" sz="3200" dirty="0" smtClean="0">
                <a:solidFill>
                  <a:srgbClr val="FF0000"/>
                </a:solidFill>
                <a:latin typeface="Arial" pitchFamily="34" charset="0"/>
                <a:cs typeface="Arial" pitchFamily="34" charset="0"/>
              </a:rPr>
              <a:t>3.1 Presupuestos.</a:t>
            </a:r>
            <a:endParaRPr lang="es-EC" sz="3200"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a:xfrm>
            <a:off x="1435608" y="1447800"/>
            <a:ext cx="7168840" cy="469032"/>
          </a:xfrm>
        </p:spPr>
        <p:txBody>
          <a:bodyPr>
            <a:normAutofit fontScale="25000" lnSpcReduction="20000"/>
          </a:bodyPr>
          <a:lstStyle/>
          <a:p>
            <a:pPr>
              <a:buNone/>
            </a:pPr>
            <a:r>
              <a:rPr lang="es-ES" sz="9600" dirty="0" smtClean="0">
                <a:latin typeface="Arial" pitchFamily="34" charset="0"/>
                <a:cs typeface="Arial" pitchFamily="34" charset="0"/>
              </a:rPr>
              <a:t> </a:t>
            </a:r>
            <a:r>
              <a:rPr lang="es-ES" sz="8000" dirty="0" smtClean="0">
                <a:latin typeface="Arial" pitchFamily="34" charset="0"/>
                <a:cs typeface="Arial" pitchFamily="34" charset="0"/>
              </a:rPr>
              <a:t>3.1.2 Presupuesto de operación: Estructura financiamiento. </a:t>
            </a:r>
            <a:endParaRPr lang="es-ES" sz="8000" b="1" dirty="0" smtClean="0">
              <a:latin typeface="Arial" pitchFamily="34" charset="0"/>
              <a:cs typeface="Arial" pitchFamily="34" charset="0"/>
            </a:endParaRP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9" name="2 Marcador de contenido"/>
          <p:cNvSpPr txBox="1">
            <a:spLocks/>
          </p:cNvSpPr>
          <p:nvPr/>
        </p:nvSpPr>
        <p:spPr>
          <a:xfrm>
            <a:off x="1475656" y="4005064"/>
            <a:ext cx="3784464" cy="469032"/>
          </a:xfrm>
          <a:prstGeom prst="rect">
            <a:avLst/>
          </a:prstGeom>
        </p:spPr>
        <p:txBody>
          <a:bodyPr>
            <a:normAutofit fontScale="3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sz="8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graphicFrame>
        <p:nvGraphicFramePr>
          <p:cNvPr id="7" name="6 Tabla"/>
          <p:cNvGraphicFramePr>
            <a:graphicFrameLocks noGrp="1"/>
          </p:cNvGraphicFramePr>
          <p:nvPr/>
        </p:nvGraphicFramePr>
        <p:xfrm>
          <a:off x="2411760" y="1988840"/>
          <a:ext cx="5616624" cy="1920240"/>
        </p:xfrm>
        <a:graphic>
          <a:graphicData uri="http://schemas.openxmlformats.org/drawingml/2006/table">
            <a:tbl>
              <a:tblPr/>
              <a:tblGrid>
                <a:gridCol w="2345088"/>
                <a:gridCol w="1304115"/>
                <a:gridCol w="992573"/>
                <a:gridCol w="974848"/>
              </a:tblGrid>
              <a:tr h="307340">
                <a:tc>
                  <a:txBody>
                    <a:bodyPr/>
                    <a:lstStyle/>
                    <a:p>
                      <a:pPr>
                        <a:spcAft>
                          <a:spcPts val="0"/>
                        </a:spcAft>
                      </a:pPr>
                      <a:r>
                        <a:rPr lang="es-MX" sz="1000" b="1" dirty="0">
                          <a:latin typeface="Arial"/>
                          <a:ea typeface="Times New Roman"/>
                          <a:cs typeface="Times New Roman"/>
                        </a:rPr>
                        <a:t>ESTRUCTURA  FINANCIAMIENTO</a:t>
                      </a:r>
                      <a:endParaRPr lang="es-MX"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spcAft>
                          <a:spcPts val="0"/>
                        </a:spcAft>
                      </a:pPr>
                      <a:r>
                        <a:rPr lang="es-MX" sz="1000" b="1">
                          <a:latin typeface="Arial"/>
                          <a:ea typeface="Times New Roman"/>
                          <a:cs typeface="Times New Roman"/>
                        </a:rPr>
                        <a:t>(USD)</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spcAft>
                          <a:spcPts val="0"/>
                        </a:spcAft>
                      </a:pPr>
                      <a:r>
                        <a:rPr lang="es-MX" sz="1000" b="1">
                          <a:latin typeface="Arial"/>
                          <a:ea typeface="Times New Roman"/>
                          <a:cs typeface="Times New Roman"/>
                        </a:rPr>
                        <a:t> </a:t>
                      </a:r>
                      <a:endParaRPr lang="es-MX" sz="1200">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spcAft>
                          <a:spcPts val="0"/>
                        </a:spcAft>
                      </a:pPr>
                      <a:r>
                        <a:rPr lang="es-MX" sz="1000" b="1">
                          <a:latin typeface="Arial"/>
                          <a:ea typeface="Times New Roman"/>
                          <a:cs typeface="Times New Roman"/>
                        </a:rPr>
                        <a:t> </a:t>
                      </a:r>
                      <a:endParaRPr lang="es-MX" sz="1200">
                        <a:latin typeface="Times New Roman"/>
                        <a:ea typeface="Times New Roman"/>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201930">
                <a:tc>
                  <a:txBody>
                    <a:bodyPr/>
                    <a:lstStyle/>
                    <a:p>
                      <a:endParaRPr lang="es-MX" sz="11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 </a:t>
                      </a:r>
                      <a:endParaRPr lang="es-MX" sz="1200">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 </a:t>
                      </a:r>
                      <a:endParaRPr lang="es-MX" sz="1200">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225">
                <a:tc>
                  <a:txBody>
                    <a:bodyPr/>
                    <a:lstStyle/>
                    <a:p>
                      <a:pPr algn="ctr">
                        <a:spcAft>
                          <a:spcPts val="0"/>
                        </a:spcAft>
                      </a:pPr>
                      <a:r>
                        <a:rPr lang="es-MX" sz="1000" b="1">
                          <a:latin typeface="Arial"/>
                          <a:ea typeface="Times New Roman"/>
                          <a:cs typeface="Times New Roman"/>
                        </a:rPr>
                        <a:t>CONCEPTO</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s-MX" sz="1000" b="1">
                          <a:latin typeface="Arial"/>
                          <a:ea typeface="Times New Roman"/>
                          <a:cs typeface="Times New Roman"/>
                        </a:rPr>
                        <a:t>INVERSION INICIAL</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s-MX" sz="1000" b="1">
                          <a:latin typeface="Arial"/>
                          <a:ea typeface="Times New Roman"/>
                          <a:cs typeface="Times New Roman"/>
                        </a:rPr>
                        <a:t>PORCENTAJE</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s-MX" sz="1000" b="1" dirty="0">
                          <a:latin typeface="Arial"/>
                          <a:ea typeface="Times New Roman"/>
                          <a:cs typeface="Times New Roman"/>
                        </a:rPr>
                        <a:t>VALOR (USD)</a:t>
                      </a:r>
                      <a:endParaRPr lang="es-MX"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35915">
                <a:tc>
                  <a:txBody>
                    <a:bodyPr/>
                    <a:lstStyle/>
                    <a:p>
                      <a:pPr algn="ctr">
                        <a:spcAft>
                          <a:spcPts val="0"/>
                        </a:spcAft>
                      </a:pPr>
                      <a:r>
                        <a:rPr lang="es-MX" sz="900" b="1">
                          <a:latin typeface="Arial"/>
                          <a:ea typeface="Times New Roman"/>
                          <a:cs typeface="Times New Roman"/>
                        </a:rPr>
                        <a:t>CAPITAL PROPIO</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dirty="0">
                          <a:latin typeface="Arial"/>
                          <a:ea typeface="Times New Roman"/>
                          <a:cs typeface="Times New Roman"/>
                        </a:rPr>
                        <a:t>6,212,780</a:t>
                      </a:r>
                      <a:endParaRPr lang="es-MX"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60%</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3,727,668</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915">
                <a:tc>
                  <a:txBody>
                    <a:bodyPr/>
                    <a:lstStyle/>
                    <a:p>
                      <a:pPr algn="ctr">
                        <a:spcAft>
                          <a:spcPts val="0"/>
                        </a:spcAft>
                      </a:pPr>
                      <a:r>
                        <a:rPr lang="es-MX" sz="900" b="1">
                          <a:latin typeface="Arial"/>
                          <a:ea typeface="Times New Roman"/>
                          <a:cs typeface="Times New Roman"/>
                        </a:rPr>
                        <a:t>CREDITO</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6,212,780</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40%</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2,485,112</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915">
                <a:tc>
                  <a:txBody>
                    <a:bodyPr/>
                    <a:lstStyle/>
                    <a:p>
                      <a:pPr algn="ctr">
                        <a:spcAft>
                          <a:spcPts val="0"/>
                        </a:spcAft>
                      </a:pPr>
                      <a:r>
                        <a:rPr lang="es-MX" sz="1100" b="1">
                          <a:latin typeface="Arial"/>
                          <a:ea typeface="Times New Roman"/>
                          <a:cs typeface="Times New Roman"/>
                        </a:rPr>
                        <a:t>INVERSION INICIAL TOTAL</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b="1" dirty="0">
                          <a:latin typeface="Arial"/>
                          <a:ea typeface="Times New Roman"/>
                          <a:cs typeface="Times New Roman"/>
                        </a:rPr>
                        <a:t> </a:t>
                      </a:r>
                      <a:endParaRPr lang="es-MX" sz="1200" dirty="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b="1">
                          <a:latin typeface="Arial"/>
                          <a:ea typeface="Times New Roman"/>
                          <a:cs typeface="Times New Roman"/>
                        </a:rPr>
                        <a:t> </a:t>
                      </a:r>
                      <a:endParaRPr lang="es-MX" sz="1200">
                        <a:latin typeface="Times New Roman"/>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b="1" dirty="0">
                          <a:latin typeface="Arial"/>
                          <a:ea typeface="Times New Roman"/>
                          <a:cs typeface="Times New Roman"/>
                        </a:rPr>
                        <a:t>6,212,780</a:t>
                      </a:r>
                      <a:endParaRPr lang="es-MX"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41313" name="Picture 1"/>
          <p:cNvPicPr>
            <a:picLocks noChangeAspect="1" noChangeArrowheads="1"/>
          </p:cNvPicPr>
          <p:nvPr/>
        </p:nvPicPr>
        <p:blipFill>
          <a:blip r:embed="rId2" cstate="print"/>
          <a:srcRect/>
          <a:stretch>
            <a:fillRect/>
          </a:stretch>
        </p:blipFill>
        <p:spPr bwMode="auto">
          <a:xfrm>
            <a:off x="2843808" y="4509120"/>
            <a:ext cx="4464496" cy="19667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600" dirty="0" smtClean="0">
                <a:solidFill>
                  <a:srgbClr val="FF0000"/>
                </a:solidFill>
                <a:latin typeface="Arial" pitchFamily="34" charset="0"/>
                <a:cs typeface="Arial" pitchFamily="34" charset="0"/>
              </a:rPr>
              <a:t>III .- ESTUDIO FINANCIERO: </a:t>
            </a:r>
            <a:br>
              <a:rPr lang="es-ES" sz="3600" dirty="0" smtClean="0">
                <a:solidFill>
                  <a:srgbClr val="FF0000"/>
                </a:solidFill>
                <a:latin typeface="Arial" pitchFamily="34" charset="0"/>
                <a:cs typeface="Arial" pitchFamily="34" charset="0"/>
              </a:rPr>
            </a:br>
            <a:r>
              <a:rPr lang="es-ES" sz="3200" dirty="0" smtClean="0">
                <a:solidFill>
                  <a:srgbClr val="FF0000"/>
                </a:solidFill>
                <a:latin typeface="Arial" pitchFamily="34" charset="0"/>
                <a:cs typeface="Arial" pitchFamily="34" charset="0"/>
              </a:rPr>
              <a:t>3.1 Presupuestos.</a:t>
            </a:r>
            <a:endParaRPr lang="es-EC" sz="3200"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a:xfrm>
            <a:off x="1435608" y="1447800"/>
            <a:ext cx="7168840" cy="613048"/>
          </a:xfrm>
        </p:spPr>
        <p:txBody>
          <a:bodyPr>
            <a:normAutofit fontScale="25000" lnSpcReduction="20000"/>
          </a:bodyPr>
          <a:lstStyle/>
          <a:p>
            <a:pPr>
              <a:buNone/>
            </a:pPr>
            <a:r>
              <a:rPr lang="es-ES" sz="9600" dirty="0" smtClean="0">
                <a:latin typeface="Arial" pitchFamily="34" charset="0"/>
                <a:cs typeface="Arial" pitchFamily="34" charset="0"/>
              </a:rPr>
              <a:t> </a:t>
            </a:r>
            <a:r>
              <a:rPr lang="es-ES" sz="8000" dirty="0" smtClean="0">
                <a:latin typeface="Arial" pitchFamily="34" charset="0"/>
                <a:cs typeface="Arial" pitchFamily="34" charset="0"/>
              </a:rPr>
              <a:t>3.1.2 Presupuesto de operación: Estructura financiamiento</a:t>
            </a:r>
            <a:r>
              <a:rPr lang="es-ES" sz="8000" dirty="0" smtClean="0">
                <a:latin typeface="Arial" pitchFamily="34" charset="0"/>
                <a:cs typeface="Arial" pitchFamily="34" charset="0"/>
              </a:rPr>
              <a:t>.</a:t>
            </a:r>
          </a:p>
          <a:p>
            <a:pPr>
              <a:buNone/>
            </a:pPr>
            <a:r>
              <a:rPr lang="es-ES" sz="8000" dirty="0" smtClean="0">
                <a:latin typeface="Arial" pitchFamily="34" charset="0"/>
                <a:cs typeface="Arial" pitchFamily="34" charset="0"/>
              </a:rPr>
              <a:t> </a:t>
            </a:r>
            <a:r>
              <a:rPr lang="es-ES" sz="8000" dirty="0" smtClean="0">
                <a:latin typeface="Arial" pitchFamily="34" charset="0"/>
                <a:cs typeface="Arial" pitchFamily="34" charset="0"/>
              </a:rPr>
              <a:t>         </a:t>
            </a:r>
            <a:r>
              <a:rPr lang="es-ES" sz="6400" dirty="0" smtClean="0">
                <a:latin typeface="Arial" pitchFamily="34" charset="0"/>
                <a:cs typeface="Arial" pitchFamily="34" charset="0"/>
              </a:rPr>
              <a:t>Cálculo de cuota fija anual y tabla de amortización.</a:t>
            </a:r>
            <a:r>
              <a:rPr lang="es-ES" sz="6400" dirty="0" smtClean="0">
                <a:latin typeface="Arial" pitchFamily="34" charset="0"/>
                <a:cs typeface="Arial" pitchFamily="34" charset="0"/>
              </a:rPr>
              <a:t> </a:t>
            </a:r>
            <a:endParaRPr lang="es-ES" sz="6400" b="1" dirty="0" smtClean="0">
              <a:latin typeface="Arial" pitchFamily="34" charset="0"/>
              <a:cs typeface="Arial" pitchFamily="34" charset="0"/>
            </a:endParaRP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9" name="2 Marcador de contenido"/>
          <p:cNvSpPr txBox="1">
            <a:spLocks/>
          </p:cNvSpPr>
          <p:nvPr/>
        </p:nvSpPr>
        <p:spPr>
          <a:xfrm>
            <a:off x="1475656" y="4005064"/>
            <a:ext cx="3784464" cy="469032"/>
          </a:xfrm>
          <a:prstGeom prst="rect">
            <a:avLst/>
          </a:prstGeom>
        </p:spPr>
        <p:txBody>
          <a:bodyPr>
            <a:normAutofit fontScale="3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sz="8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42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42337" name="Object 1"/>
          <p:cNvGraphicFramePr>
            <a:graphicFrameLocks noChangeAspect="1"/>
          </p:cNvGraphicFramePr>
          <p:nvPr/>
        </p:nvGraphicFramePr>
        <p:xfrm>
          <a:off x="3059832" y="2132856"/>
          <a:ext cx="3312368" cy="792088"/>
        </p:xfrm>
        <a:graphic>
          <a:graphicData uri="http://schemas.openxmlformats.org/presentationml/2006/ole">
            <p:oleObj spid="_x0000_s142337" r:id="rId3" imgW="2146300" imgH="482600" progId="">
              <p:embed/>
            </p:oleObj>
          </a:graphicData>
        </a:graphic>
      </p:graphicFrame>
      <p:graphicFrame>
        <p:nvGraphicFramePr>
          <p:cNvPr id="10" name="9 Tabla"/>
          <p:cNvGraphicFramePr>
            <a:graphicFrameLocks noGrp="1"/>
          </p:cNvGraphicFramePr>
          <p:nvPr/>
        </p:nvGraphicFramePr>
        <p:xfrm>
          <a:off x="1907704" y="3140969"/>
          <a:ext cx="6480719" cy="2498972"/>
        </p:xfrm>
        <a:graphic>
          <a:graphicData uri="http://schemas.openxmlformats.org/drawingml/2006/table">
            <a:tbl>
              <a:tblPr/>
              <a:tblGrid>
                <a:gridCol w="590780"/>
                <a:gridCol w="989213"/>
                <a:gridCol w="875179"/>
                <a:gridCol w="1002952"/>
                <a:gridCol w="1002952"/>
                <a:gridCol w="1002952"/>
                <a:gridCol w="1016691"/>
              </a:tblGrid>
              <a:tr h="483672">
                <a:tc>
                  <a:txBody>
                    <a:bodyPr/>
                    <a:lstStyle/>
                    <a:p>
                      <a:pPr algn="ctr">
                        <a:spcAft>
                          <a:spcPts val="0"/>
                        </a:spcAft>
                      </a:pPr>
                      <a:r>
                        <a:rPr lang="es-MX" sz="1000" b="1" dirty="0">
                          <a:latin typeface="Arial"/>
                          <a:ea typeface="Times New Roman"/>
                          <a:cs typeface="Times New Roman"/>
                        </a:rPr>
                        <a:t>AÑO</a:t>
                      </a:r>
                      <a:endParaRPr lang="es-MX"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s-MX" sz="1000" b="1">
                          <a:latin typeface="Arial"/>
                          <a:ea typeface="Times New Roman"/>
                          <a:cs typeface="Times New Roman"/>
                        </a:rPr>
                        <a:t>FECHA</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s-MX" sz="1000" b="1">
                          <a:latin typeface="Arial"/>
                          <a:ea typeface="Times New Roman"/>
                          <a:cs typeface="Times New Roman"/>
                        </a:rPr>
                        <a:t>CAPITAL PRESTAMO</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s-MX" sz="1000" b="1">
                          <a:latin typeface="Arial"/>
                          <a:ea typeface="Times New Roman"/>
                          <a:cs typeface="Times New Roman"/>
                        </a:rPr>
                        <a:t>INTERES</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s-MX" sz="1000" b="1">
                          <a:latin typeface="Arial"/>
                          <a:ea typeface="Times New Roman"/>
                          <a:cs typeface="Times New Roman"/>
                        </a:rPr>
                        <a:t>CUOTA CAPITAL</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s-MX" sz="1000" b="1">
                          <a:latin typeface="Arial"/>
                          <a:ea typeface="Times New Roman"/>
                          <a:cs typeface="Times New Roman"/>
                        </a:rPr>
                        <a:t>CUOTA ANUAL</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s-MX" sz="1000" b="1">
                          <a:latin typeface="Arial"/>
                          <a:ea typeface="Times New Roman"/>
                          <a:cs typeface="Times New Roman"/>
                        </a:rPr>
                        <a:t>SALDO</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403060">
                <a:tc>
                  <a:txBody>
                    <a:bodyPr/>
                    <a:lstStyle/>
                    <a:p>
                      <a:pPr algn="ctr">
                        <a:spcAft>
                          <a:spcPts val="0"/>
                        </a:spcAft>
                      </a:pPr>
                      <a:r>
                        <a:rPr lang="es-MX" sz="900" b="1">
                          <a:latin typeface="Arial"/>
                          <a:ea typeface="Times New Roman"/>
                          <a:cs typeface="Times New Roman"/>
                        </a:rPr>
                        <a:t>1</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15/12/2014</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2,485,000</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397,600</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dirty="0">
                          <a:latin typeface="Arial"/>
                          <a:ea typeface="Times New Roman"/>
                          <a:cs typeface="Times New Roman"/>
                        </a:rPr>
                        <a:t>361,508</a:t>
                      </a:r>
                      <a:endParaRPr lang="es-MX"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759,108</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2,123,492</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060">
                <a:tc>
                  <a:txBody>
                    <a:bodyPr/>
                    <a:lstStyle/>
                    <a:p>
                      <a:pPr algn="ctr">
                        <a:spcAft>
                          <a:spcPts val="0"/>
                        </a:spcAft>
                      </a:pPr>
                      <a:r>
                        <a:rPr lang="es-MX" sz="900" b="1">
                          <a:latin typeface="Arial"/>
                          <a:ea typeface="Times New Roman"/>
                          <a:cs typeface="Times New Roman"/>
                        </a:rPr>
                        <a:t>2</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15/12/2015</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2,123,492</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339,759</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419,349</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759,108</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1,704,143</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060">
                <a:tc>
                  <a:txBody>
                    <a:bodyPr/>
                    <a:lstStyle/>
                    <a:p>
                      <a:pPr algn="ctr">
                        <a:spcAft>
                          <a:spcPts val="0"/>
                        </a:spcAft>
                      </a:pPr>
                      <a:r>
                        <a:rPr lang="es-MX" sz="900" b="1">
                          <a:latin typeface="Arial"/>
                          <a:ea typeface="Times New Roman"/>
                          <a:cs typeface="Times New Roman"/>
                        </a:rPr>
                        <a:t>3</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15/12/2016</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1,704,143</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272,663</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486,445</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759,108</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1,217,698</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060">
                <a:tc>
                  <a:txBody>
                    <a:bodyPr/>
                    <a:lstStyle/>
                    <a:p>
                      <a:pPr algn="ctr">
                        <a:spcAft>
                          <a:spcPts val="0"/>
                        </a:spcAft>
                      </a:pPr>
                      <a:r>
                        <a:rPr lang="es-MX" sz="900" b="1">
                          <a:latin typeface="Arial"/>
                          <a:ea typeface="Times New Roman"/>
                          <a:cs typeface="Times New Roman"/>
                        </a:rPr>
                        <a:t>4</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15/12/2017</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1,217,698</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194,832</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564,276</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759,108</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653,421</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060">
                <a:tc>
                  <a:txBody>
                    <a:bodyPr/>
                    <a:lstStyle/>
                    <a:p>
                      <a:pPr algn="ctr">
                        <a:spcAft>
                          <a:spcPts val="0"/>
                        </a:spcAft>
                      </a:pPr>
                      <a:r>
                        <a:rPr lang="es-MX" sz="900" b="1">
                          <a:latin typeface="Arial"/>
                          <a:ea typeface="Times New Roman"/>
                          <a:cs typeface="Times New Roman"/>
                        </a:rPr>
                        <a:t>5</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15/12/2018</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dirty="0">
                          <a:latin typeface="Arial"/>
                          <a:ea typeface="Times New Roman"/>
                          <a:cs typeface="Times New Roman"/>
                        </a:rPr>
                        <a:t>653,421</a:t>
                      </a:r>
                      <a:endParaRPr lang="es-MX"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104,547</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654,561</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a:ea typeface="Times New Roman"/>
                          <a:cs typeface="Times New Roman"/>
                        </a:rPr>
                        <a:t>759,108</a:t>
                      </a:r>
                      <a:endParaRPr lang="es-MX"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dirty="0">
                          <a:latin typeface="Arial"/>
                          <a:ea typeface="Times New Roman"/>
                          <a:cs typeface="Times New Roman"/>
                        </a:rPr>
                        <a:t>0</a:t>
                      </a:r>
                      <a:endParaRPr lang="es-MX"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600" dirty="0" smtClean="0">
                <a:solidFill>
                  <a:srgbClr val="FF0000"/>
                </a:solidFill>
                <a:latin typeface="Arial" pitchFamily="34" charset="0"/>
                <a:cs typeface="Arial" pitchFamily="34" charset="0"/>
              </a:rPr>
              <a:t>III .- ESTUDIO FINANCIERO: </a:t>
            </a:r>
            <a:br>
              <a:rPr lang="es-ES" sz="3600" dirty="0" smtClean="0">
                <a:solidFill>
                  <a:srgbClr val="FF0000"/>
                </a:solidFill>
                <a:latin typeface="Arial" pitchFamily="34" charset="0"/>
                <a:cs typeface="Arial" pitchFamily="34" charset="0"/>
              </a:rPr>
            </a:br>
            <a:r>
              <a:rPr lang="es-ES" sz="3200" dirty="0" smtClean="0">
                <a:solidFill>
                  <a:srgbClr val="FF0000"/>
                </a:solidFill>
                <a:latin typeface="Arial" pitchFamily="34" charset="0"/>
                <a:cs typeface="Arial" pitchFamily="34" charset="0"/>
              </a:rPr>
              <a:t>3.1 Presupuestos.</a:t>
            </a:r>
            <a:endParaRPr lang="es-EC" sz="3200"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a:xfrm>
            <a:off x="1435608" y="1447800"/>
            <a:ext cx="6880808" cy="469032"/>
          </a:xfrm>
        </p:spPr>
        <p:txBody>
          <a:bodyPr>
            <a:normAutofit fontScale="25000" lnSpcReduction="20000"/>
          </a:bodyPr>
          <a:lstStyle/>
          <a:p>
            <a:pPr>
              <a:buNone/>
            </a:pPr>
            <a:r>
              <a:rPr lang="es-ES" sz="9600" dirty="0" smtClean="0">
                <a:latin typeface="Arial" pitchFamily="34" charset="0"/>
                <a:cs typeface="Arial" pitchFamily="34" charset="0"/>
              </a:rPr>
              <a:t> </a:t>
            </a:r>
            <a:r>
              <a:rPr lang="es-ES" sz="8000" dirty="0" smtClean="0">
                <a:latin typeface="Arial" pitchFamily="34" charset="0"/>
                <a:cs typeface="Arial" pitchFamily="34" charset="0"/>
              </a:rPr>
              <a:t>3.1.3 Punto de equilibrio. </a:t>
            </a:r>
            <a:r>
              <a:rPr lang="es-ES" sz="8000" dirty="0" smtClean="0">
                <a:latin typeface="Arial" pitchFamily="34" charset="0"/>
                <a:cs typeface="Arial" pitchFamily="34" charset="0"/>
              </a:rPr>
              <a:t> </a:t>
            </a:r>
            <a:r>
              <a:rPr lang="es-ES" sz="6400" dirty="0" smtClean="0">
                <a:latin typeface="Arial" pitchFamily="34" charset="0"/>
                <a:cs typeface="Arial" pitchFamily="34" charset="0"/>
              </a:rPr>
              <a:t>(No existe ni ganancia ni pérdida)</a:t>
            </a:r>
            <a:endParaRPr lang="es-ES" sz="6400" b="1" dirty="0" smtClean="0">
              <a:latin typeface="Arial" pitchFamily="34" charset="0"/>
              <a:cs typeface="Arial" pitchFamily="34" charset="0"/>
            </a:endParaRP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9" name="2 Marcador de contenido"/>
          <p:cNvSpPr txBox="1">
            <a:spLocks/>
          </p:cNvSpPr>
          <p:nvPr/>
        </p:nvSpPr>
        <p:spPr>
          <a:xfrm>
            <a:off x="1475656" y="4005064"/>
            <a:ext cx="3784464" cy="469032"/>
          </a:xfrm>
          <a:prstGeom prst="rect">
            <a:avLst/>
          </a:prstGeom>
        </p:spPr>
        <p:txBody>
          <a:bodyPr>
            <a:normAutofit fontScale="3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sz="8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42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43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43363" name="Object 3"/>
          <p:cNvGraphicFramePr>
            <a:graphicFrameLocks noChangeAspect="1"/>
          </p:cNvGraphicFramePr>
          <p:nvPr/>
        </p:nvGraphicFramePr>
        <p:xfrm>
          <a:off x="3851920" y="1916832"/>
          <a:ext cx="2088232" cy="504056"/>
        </p:xfrm>
        <a:graphic>
          <a:graphicData uri="http://schemas.openxmlformats.org/presentationml/2006/ole">
            <p:oleObj spid="_x0000_s143363" r:id="rId3" imgW="977476" imgH="393529" progId="">
              <p:embed/>
            </p:oleObj>
          </a:graphicData>
        </a:graphic>
      </p:graphicFrame>
      <p:pic>
        <p:nvPicPr>
          <p:cNvPr id="143365" name="Picture 5"/>
          <p:cNvPicPr>
            <a:picLocks noChangeAspect="1" noChangeArrowheads="1"/>
          </p:cNvPicPr>
          <p:nvPr/>
        </p:nvPicPr>
        <p:blipFill>
          <a:blip r:embed="rId4" cstate="print"/>
          <a:srcRect/>
          <a:stretch>
            <a:fillRect/>
          </a:stretch>
        </p:blipFill>
        <p:spPr bwMode="auto">
          <a:xfrm>
            <a:off x="2051720" y="2996952"/>
            <a:ext cx="5616624"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600" dirty="0" smtClean="0">
                <a:solidFill>
                  <a:srgbClr val="FF0000"/>
                </a:solidFill>
                <a:latin typeface="Arial" pitchFamily="34" charset="0"/>
                <a:cs typeface="Arial" pitchFamily="34" charset="0"/>
              </a:rPr>
              <a:t>III .- ESTUDIO FINANCIERO: </a:t>
            </a:r>
            <a:br>
              <a:rPr lang="es-ES" sz="3600" dirty="0" smtClean="0">
                <a:solidFill>
                  <a:srgbClr val="FF0000"/>
                </a:solidFill>
                <a:latin typeface="Arial" pitchFamily="34" charset="0"/>
                <a:cs typeface="Arial" pitchFamily="34" charset="0"/>
              </a:rPr>
            </a:br>
            <a:r>
              <a:rPr lang="es-ES" sz="3200" dirty="0" smtClean="0">
                <a:solidFill>
                  <a:srgbClr val="FF0000"/>
                </a:solidFill>
                <a:latin typeface="Arial" pitchFamily="34" charset="0"/>
                <a:cs typeface="Arial" pitchFamily="34" charset="0"/>
              </a:rPr>
              <a:t>3.2 Estados financieros.</a:t>
            </a:r>
            <a:endParaRPr lang="es-EC" sz="3200"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a:xfrm>
            <a:off x="1435608" y="1447800"/>
            <a:ext cx="6880808" cy="469032"/>
          </a:xfrm>
        </p:spPr>
        <p:txBody>
          <a:bodyPr>
            <a:normAutofit fontScale="25000" lnSpcReduction="20000"/>
          </a:bodyPr>
          <a:lstStyle/>
          <a:p>
            <a:pPr>
              <a:buNone/>
            </a:pPr>
            <a:r>
              <a:rPr lang="es-ES" sz="9600" dirty="0" smtClean="0">
                <a:latin typeface="Arial" pitchFamily="34" charset="0"/>
                <a:cs typeface="Arial" pitchFamily="34" charset="0"/>
              </a:rPr>
              <a:t> </a:t>
            </a:r>
            <a:r>
              <a:rPr lang="es-ES" sz="8000" dirty="0" smtClean="0">
                <a:latin typeface="Arial" pitchFamily="34" charset="0"/>
                <a:cs typeface="Arial" pitchFamily="34" charset="0"/>
              </a:rPr>
              <a:t>3.2.1 Estado de resultados (Pérdidas y ganancias). </a:t>
            </a:r>
            <a:endParaRPr lang="es-ES" sz="8000" b="1" dirty="0" smtClean="0">
              <a:latin typeface="Arial" pitchFamily="34" charset="0"/>
              <a:cs typeface="Arial" pitchFamily="34" charset="0"/>
            </a:endParaRP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9" name="2 Marcador de contenido"/>
          <p:cNvSpPr txBox="1">
            <a:spLocks/>
          </p:cNvSpPr>
          <p:nvPr/>
        </p:nvSpPr>
        <p:spPr>
          <a:xfrm>
            <a:off x="1475656" y="4005064"/>
            <a:ext cx="3784464" cy="469032"/>
          </a:xfrm>
          <a:prstGeom prst="rect">
            <a:avLst/>
          </a:prstGeom>
        </p:spPr>
        <p:txBody>
          <a:bodyPr>
            <a:normAutofit fontScale="3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sz="8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42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43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pic>
        <p:nvPicPr>
          <p:cNvPr id="144387" name="Picture 3"/>
          <p:cNvPicPr>
            <a:picLocks noChangeAspect="1" noChangeArrowheads="1"/>
          </p:cNvPicPr>
          <p:nvPr/>
        </p:nvPicPr>
        <p:blipFill>
          <a:blip r:embed="rId2" cstate="print"/>
          <a:srcRect/>
          <a:stretch>
            <a:fillRect/>
          </a:stretch>
        </p:blipFill>
        <p:spPr bwMode="auto">
          <a:xfrm>
            <a:off x="395536" y="1988840"/>
            <a:ext cx="8568952" cy="4564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600" dirty="0" smtClean="0">
                <a:solidFill>
                  <a:srgbClr val="FF0000"/>
                </a:solidFill>
                <a:latin typeface="Arial" pitchFamily="34" charset="0"/>
                <a:cs typeface="Arial" pitchFamily="34" charset="0"/>
              </a:rPr>
              <a:t>III .- ESTUDIO FINANCIERO: </a:t>
            </a:r>
            <a:br>
              <a:rPr lang="es-ES" sz="3600" dirty="0" smtClean="0">
                <a:solidFill>
                  <a:srgbClr val="FF0000"/>
                </a:solidFill>
                <a:latin typeface="Arial" pitchFamily="34" charset="0"/>
                <a:cs typeface="Arial" pitchFamily="34" charset="0"/>
              </a:rPr>
            </a:br>
            <a:r>
              <a:rPr lang="es-ES" sz="3200" dirty="0" smtClean="0">
                <a:solidFill>
                  <a:srgbClr val="FF0000"/>
                </a:solidFill>
                <a:latin typeface="Arial" pitchFamily="34" charset="0"/>
                <a:cs typeface="Arial" pitchFamily="34" charset="0"/>
              </a:rPr>
              <a:t>3.2 Estados financieros.</a:t>
            </a:r>
            <a:endParaRPr lang="es-EC" sz="3200"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a:xfrm>
            <a:off x="1435608" y="1447800"/>
            <a:ext cx="6880808" cy="469032"/>
          </a:xfrm>
        </p:spPr>
        <p:txBody>
          <a:bodyPr>
            <a:normAutofit fontScale="25000" lnSpcReduction="20000"/>
          </a:bodyPr>
          <a:lstStyle/>
          <a:p>
            <a:pPr>
              <a:buNone/>
            </a:pPr>
            <a:r>
              <a:rPr lang="es-ES" sz="9600" dirty="0" smtClean="0">
                <a:latin typeface="Arial" pitchFamily="34" charset="0"/>
                <a:cs typeface="Arial" pitchFamily="34" charset="0"/>
              </a:rPr>
              <a:t> </a:t>
            </a:r>
            <a:r>
              <a:rPr lang="es-ES" sz="8000" dirty="0" smtClean="0">
                <a:latin typeface="Arial" pitchFamily="34" charset="0"/>
                <a:cs typeface="Arial" pitchFamily="34" charset="0"/>
              </a:rPr>
              <a:t>3.2.1 Estado de resultados (Pérdidas y ganancias). </a:t>
            </a:r>
            <a:endParaRPr lang="es-ES" sz="8000" b="1" dirty="0" smtClean="0">
              <a:latin typeface="Arial" pitchFamily="34" charset="0"/>
              <a:cs typeface="Arial" pitchFamily="34" charset="0"/>
            </a:endParaRP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9" name="2 Marcador de contenido"/>
          <p:cNvSpPr txBox="1">
            <a:spLocks/>
          </p:cNvSpPr>
          <p:nvPr/>
        </p:nvSpPr>
        <p:spPr>
          <a:xfrm>
            <a:off x="1475656" y="4005064"/>
            <a:ext cx="3784464" cy="469032"/>
          </a:xfrm>
          <a:prstGeom prst="rect">
            <a:avLst/>
          </a:prstGeom>
        </p:spPr>
        <p:txBody>
          <a:bodyPr>
            <a:normAutofit fontScale="3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sz="8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42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43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pic>
        <p:nvPicPr>
          <p:cNvPr id="145410" name="Picture 2"/>
          <p:cNvPicPr>
            <a:picLocks noChangeAspect="1" noChangeArrowheads="1"/>
          </p:cNvPicPr>
          <p:nvPr/>
        </p:nvPicPr>
        <p:blipFill>
          <a:blip r:embed="rId2" cstate="print"/>
          <a:srcRect/>
          <a:stretch>
            <a:fillRect/>
          </a:stretch>
        </p:blipFill>
        <p:spPr bwMode="auto">
          <a:xfrm>
            <a:off x="611560" y="2060848"/>
            <a:ext cx="8352928" cy="45130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600" dirty="0" smtClean="0">
                <a:solidFill>
                  <a:srgbClr val="FF0000"/>
                </a:solidFill>
                <a:latin typeface="Arial" pitchFamily="34" charset="0"/>
                <a:cs typeface="Arial" pitchFamily="34" charset="0"/>
              </a:rPr>
              <a:t>III .- ESTUDIO FINANCIERO: </a:t>
            </a:r>
            <a:br>
              <a:rPr lang="es-ES" sz="3600" dirty="0" smtClean="0">
                <a:solidFill>
                  <a:srgbClr val="FF0000"/>
                </a:solidFill>
                <a:latin typeface="Arial" pitchFamily="34" charset="0"/>
                <a:cs typeface="Arial" pitchFamily="34" charset="0"/>
              </a:rPr>
            </a:br>
            <a:r>
              <a:rPr lang="es-ES" sz="3200" dirty="0" smtClean="0">
                <a:solidFill>
                  <a:srgbClr val="FF0000"/>
                </a:solidFill>
                <a:latin typeface="Arial" pitchFamily="34" charset="0"/>
                <a:cs typeface="Arial" pitchFamily="34" charset="0"/>
              </a:rPr>
              <a:t>3.2 Estados financieros.</a:t>
            </a:r>
            <a:endParaRPr lang="es-EC" sz="3200"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a:xfrm>
            <a:off x="1435608" y="1447800"/>
            <a:ext cx="6880808" cy="469032"/>
          </a:xfrm>
        </p:spPr>
        <p:txBody>
          <a:bodyPr>
            <a:normAutofit fontScale="25000" lnSpcReduction="20000"/>
          </a:bodyPr>
          <a:lstStyle/>
          <a:p>
            <a:pPr>
              <a:buNone/>
            </a:pPr>
            <a:r>
              <a:rPr lang="es-ES" sz="9600" dirty="0" smtClean="0">
                <a:latin typeface="Arial" pitchFamily="34" charset="0"/>
                <a:cs typeface="Arial" pitchFamily="34" charset="0"/>
              </a:rPr>
              <a:t> </a:t>
            </a:r>
            <a:r>
              <a:rPr lang="es-ES" sz="8000" dirty="0" smtClean="0">
                <a:latin typeface="Arial" pitchFamily="34" charset="0"/>
                <a:cs typeface="Arial" pitchFamily="34" charset="0"/>
              </a:rPr>
              <a:t>3.2.2 Estado de origen y aplicación de </a:t>
            </a:r>
            <a:r>
              <a:rPr lang="es-ES" sz="8000" dirty="0" smtClean="0">
                <a:latin typeface="Arial" pitchFamily="34" charset="0"/>
                <a:cs typeface="Arial" pitchFamily="34" charset="0"/>
              </a:rPr>
              <a:t>fondos.   </a:t>
            </a:r>
            <a:endParaRPr lang="es-ES" sz="8000" b="1" dirty="0" smtClean="0">
              <a:latin typeface="Arial" pitchFamily="34" charset="0"/>
              <a:cs typeface="Arial" pitchFamily="34" charset="0"/>
            </a:endParaRP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9" name="2 Marcador de contenido"/>
          <p:cNvSpPr txBox="1">
            <a:spLocks/>
          </p:cNvSpPr>
          <p:nvPr/>
        </p:nvSpPr>
        <p:spPr>
          <a:xfrm>
            <a:off x="1475656" y="4005064"/>
            <a:ext cx="3784464" cy="469032"/>
          </a:xfrm>
          <a:prstGeom prst="rect">
            <a:avLst/>
          </a:prstGeom>
        </p:spPr>
        <p:txBody>
          <a:bodyPr>
            <a:normAutofit fontScale="3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sz="8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42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43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pic>
        <p:nvPicPr>
          <p:cNvPr id="145411" name="Picture 3"/>
          <p:cNvPicPr>
            <a:picLocks noChangeAspect="1" noChangeArrowheads="1"/>
          </p:cNvPicPr>
          <p:nvPr/>
        </p:nvPicPr>
        <p:blipFill>
          <a:blip r:embed="rId2" cstate="print"/>
          <a:srcRect/>
          <a:stretch>
            <a:fillRect/>
          </a:stretch>
        </p:blipFill>
        <p:spPr bwMode="auto">
          <a:xfrm>
            <a:off x="1835696" y="2060848"/>
            <a:ext cx="6552728" cy="453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600" dirty="0" smtClean="0">
                <a:solidFill>
                  <a:srgbClr val="FF0000"/>
                </a:solidFill>
                <a:latin typeface="Arial" pitchFamily="34" charset="0"/>
                <a:cs typeface="Arial" pitchFamily="34" charset="0"/>
              </a:rPr>
              <a:t>III .- ESTUDIO FINANCIERO: </a:t>
            </a:r>
            <a:br>
              <a:rPr lang="es-ES" sz="3600" dirty="0" smtClean="0">
                <a:solidFill>
                  <a:srgbClr val="FF0000"/>
                </a:solidFill>
                <a:latin typeface="Arial" pitchFamily="34" charset="0"/>
                <a:cs typeface="Arial" pitchFamily="34" charset="0"/>
              </a:rPr>
            </a:br>
            <a:r>
              <a:rPr lang="es-ES" sz="3200" dirty="0" smtClean="0">
                <a:solidFill>
                  <a:srgbClr val="FF0000"/>
                </a:solidFill>
                <a:latin typeface="Arial" pitchFamily="34" charset="0"/>
                <a:cs typeface="Arial" pitchFamily="34" charset="0"/>
              </a:rPr>
              <a:t>3.2 Estados financieros.</a:t>
            </a:r>
            <a:endParaRPr lang="es-EC" sz="3200"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a:xfrm>
            <a:off x="1435608" y="1447800"/>
            <a:ext cx="6880808" cy="469032"/>
          </a:xfrm>
        </p:spPr>
        <p:txBody>
          <a:bodyPr>
            <a:normAutofit fontScale="25000" lnSpcReduction="20000"/>
          </a:bodyPr>
          <a:lstStyle/>
          <a:p>
            <a:pPr>
              <a:buNone/>
            </a:pPr>
            <a:r>
              <a:rPr lang="es-ES" sz="9600" dirty="0" smtClean="0">
                <a:latin typeface="Arial" pitchFamily="34" charset="0"/>
                <a:cs typeface="Arial" pitchFamily="34" charset="0"/>
              </a:rPr>
              <a:t> </a:t>
            </a:r>
            <a:r>
              <a:rPr lang="es-ES" sz="8000" dirty="0" smtClean="0">
                <a:latin typeface="Arial" pitchFamily="34" charset="0"/>
                <a:cs typeface="Arial" pitchFamily="34" charset="0"/>
              </a:rPr>
              <a:t>3.2.3 Flujo de fondos</a:t>
            </a:r>
            <a:r>
              <a:rPr lang="es-ES" sz="8000" dirty="0" smtClean="0">
                <a:latin typeface="Arial" pitchFamily="34" charset="0"/>
                <a:cs typeface="Arial" pitchFamily="34" charset="0"/>
              </a:rPr>
              <a:t>.  </a:t>
            </a:r>
            <a:r>
              <a:rPr lang="es-ES" sz="6400" dirty="0" smtClean="0">
                <a:latin typeface="Arial" pitchFamily="34" charset="0"/>
                <a:cs typeface="Arial" pitchFamily="34" charset="0"/>
              </a:rPr>
              <a:t>(Rentabilidad de toda inversión). </a:t>
            </a:r>
            <a:endParaRPr lang="es-ES" sz="6400" b="1" dirty="0" smtClean="0">
              <a:latin typeface="Arial" pitchFamily="34" charset="0"/>
              <a:cs typeface="Arial" pitchFamily="34" charset="0"/>
            </a:endParaRP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9" name="2 Marcador de contenido"/>
          <p:cNvSpPr txBox="1">
            <a:spLocks/>
          </p:cNvSpPr>
          <p:nvPr/>
        </p:nvSpPr>
        <p:spPr>
          <a:xfrm>
            <a:off x="1475656" y="4005064"/>
            <a:ext cx="3784464" cy="469032"/>
          </a:xfrm>
          <a:prstGeom prst="rect">
            <a:avLst/>
          </a:prstGeom>
        </p:spPr>
        <p:txBody>
          <a:bodyPr>
            <a:normAutofit fontScale="3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sz="8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42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43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pic>
        <p:nvPicPr>
          <p:cNvPr id="146434" name="Picture 2"/>
          <p:cNvPicPr>
            <a:picLocks noChangeAspect="1" noChangeArrowheads="1"/>
          </p:cNvPicPr>
          <p:nvPr/>
        </p:nvPicPr>
        <p:blipFill>
          <a:blip r:embed="rId2" cstate="print"/>
          <a:srcRect/>
          <a:stretch>
            <a:fillRect/>
          </a:stretch>
        </p:blipFill>
        <p:spPr bwMode="auto">
          <a:xfrm>
            <a:off x="179512" y="1772815"/>
            <a:ext cx="8964488" cy="50851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600" dirty="0" smtClean="0">
                <a:solidFill>
                  <a:srgbClr val="FF0000"/>
                </a:solidFill>
                <a:latin typeface="Arial" pitchFamily="34" charset="0"/>
                <a:cs typeface="Arial" pitchFamily="34" charset="0"/>
              </a:rPr>
              <a:t>III .- ESTUDIO FINANCIERO: </a:t>
            </a:r>
            <a:br>
              <a:rPr lang="es-ES" sz="3600" dirty="0" smtClean="0">
                <a:solidFill>
                  <a:srgbClr val="FF0000"/>
                </a:solidFill>
                <a:latin typeface="Arial" pitchFamily="34" charset="0"/>
                <a:cs typeface="Arial" pitchFamily="34" charset="0"/>
              </a:rPr>
            </a:br>
            <a:r>
              <a:rPr lang="es-ES" sz="3200" dirty="0" smtClean="0">
                <a:solidFill>
                  <a:srgbClr val="FF0000"/>
                </a:solidFill>
                <a:latin typeface="Arial" pitchFamily="34" charset="0"/>
                <a:cs typeface="Arial" pitchFamily="34" charset="0"/>
              </a:rPr>
              <a:t>3.2 Estados financieros.</a:t>
            </a:r>
            <a:endParaRPr lang="es-EC" sz="3200"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a:xfrm>
            <a:off x="827584" y="1447800"/>
            <a:ext cx="8316416" cy="469032"/>
          </a:xfrm>
        </p:spPr>
        <p:txBody>
          <a:bodyPr>
            <a:normAutofit fontScale="25000" lnSpcReduction="20000"/>
          </a:bodyPr>
          <a:lstStyle/>
          <a:p>
            <a:pPr>
              <a:buNone/>
            </a:pPr>
            <a:r>
              <a:rPr lang="es-ES" sz="9600" dirty="0" smtClean="0">
                <a:latin typeface="Arial" pitchFamily="34" charset="0"/>
                <a:cs typeface="Arial" pitchFamily="34" charset="0"/>
              </a:rPr>
              <a:t> </a:t>
            </a:r>
            <a:r>
              <a:rPr lang="es-ES" sz="8000" dirty="0" smtClean="0">
                <a:latin typeface="Arial" pitchFamily="34" charset="0"/>
                <a:cs typeface="Arial" pitchFamily="34" charset="0"/>
              </a:rPr>
              <a:t>3.2.3 Flujo de fondos</a:t>
            </a:r>
            <a:r>
              <a:rPr lang="es-ES" sz="8000" dirty="0" smtClean="0">
                <a:latin typeface="Arial" pitchFamily="34" charset="0"/>
                <a:cs typeface="Arial" pitchFamily="34" charset="0"/>
              </a:rPr>
              <a:t>. </a:t>
            </a:r>
            <a:r>
              <a:rPr lang="es-ES" sz="4800" dirty="0" smtClean="0">
                <a:latin typeface="Arial" pitchFamily="34" charset="0"/>
                <a:cs typeface="Arial" pitchFamily="34" charset="0"/>
              </a:rPr>
              <a:t>(Financiamiento y apalancamiento deuda. Rentabilidad recursos propios).</a:t>
            </a:r>
            <a:r>
              <a:rPr lang="es-ES" sz="8000" dirty="0" smtClean="0">
                <a:latin typeface="Arial" pitchFamily="34" charset="0"/>
                <a:cs typeface="Arial" pitchFamily="34" charset="0"/>
              </a:rPr>
              <a:t> </a:t>
            </a:r>
            <a:endParaRPr lang="es-ES" sz="8000" b="1" dirty="0" smtClean="0">
              <a:latin typeface="Arial" pitchFamily="34" charset="0"/>
              <a:cs typeface="Arial" pitchFamily="34" charset="0"/>
            </a:endParaRP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9" name="2 Marcador de contenido"/>
          <p:cNvSpPr txBox="1">
            <a:spLocks/>
          </p:cNvSpPr>
          <p:nvPr/>
        </p:nvSpPr>
        <p:spPr>
          <a:xfrm>
            <a:off x="1475656" y="4005064"/>
            <a:ext cx="3784464" cy="469032"/>
          </a:xfrm>
          <a:prstGeom prst="rect">
            <a:avLst/>
          </a:prstGeom>
        </p:spPr>
        <p:txBody>
          <a:bodyPr>
            <a:normAutofit fontScale="3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sz="8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42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43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pic>
        <p:nvPicPr>
          <p:cNvPr id="147458" name="Picture 2"/>
          <p:cNvPicPr>
            <a:picLocks noChangeAspect="1" noChangeArrowheads="1"/>
          </p:cNvPicPr>
          <p:nvPr/>
        </p:nvPicPr>
        <p:blipFill>
          <a:blip r:embed="rId2" cstate="print"/>
          <a:srcRect/>
          <a:stretch>
            <a:fillRect/>
          </a:stretch>
        </p:blipFill>
        <p:spPr bwMode="auto">
          <a:xfrm>
            <a:off x="179512" y="1772817"/>
            <a:ext cx="8964488" cy="50851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600" dirty="0" smtClean="0">
                <a:solidFill>
                  <a:srgbClr val="FF0000"/>
                </a:solidFill>
                <a:latin typeface="Arial" pitchFamily="34" charset="0"/>
                <a:cs typeface="Arial" pitchFamily="34" charset="0"/>
              </a:rPr>
              <a:t>III .- ESTUDIO FINANCIERO: </a:t>
            </a:r>
            <a:br>
              <a:rPr lang="es-ES" sz="3600" dirty="0" smtClean="0">
                <a:solidFill>
                  <a:srgbClr val="FF0000"/>
                </a:solidFill>
                <a:latin typeface="Arial" pitchFamily="34" charset="0"/>
                <a:cs typeface="Arial" pitchFamily="34" charset="0"/>
              </a:rPr>
            </a:br>
            <a:r>
              <a:rPr lang="es-ES" sz="3200" dirty="0" smtClean="0">
                <a:solidFill>
                  <a:srgbClr val="FF0000"/>
                </a:solidFill>
                <a:latin typeface="Arial" pitchFamily="34" charset="0"/>
                <a:cs typeface="Arial" pitchFamily="34" charset="0"/>
              </a:rPr>
              <a:t>3.3 Evaluación financiera.</a:t>
            </a:r>
            <a:endParaRPr lang="es-EC" sz="3200"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a:xfrm>
            <a:off x="1115616" y="1447800"/>
            <a:ext cx="7488832" cy="469032"/>
          </a:xfrm>
        </p:spPr>
        <p:txBody>
          <a:bodyPr>
            <a:normAutofit fontScale="25000" lnSpcReduction="20000"/>
          </a:bodyPr>
          <a:lstStyle/>
          <a:p>
            <a:pPr>
              <a:buNone/>
            </a:pPr>
            <a:r>
              <a:rPr lang="es-ES" sz="9600" dirty="0" smtClean="0">
                <a:latin typeface="Arial" pitchFamily="34" charset="0"/>
                <a:cs typeface="Arial" pitchFamily="34" charset="0"/>
              </a:rPr>
              <a:t> </a:t>
            </a:r>
            <a:r>
              <a:rPr lang="es-ES" sz="8000" dirty="0" smtClean="0">
                <a:latin typeface="Arial" pitchFamily="34" charset="0"/>
                <a:cs typeface="Arial" pitchFamily="34" charset="0"/>
              </a:rPr>
              <a:t>3.3.1 Determinación de tasas de descuento</a:t>
            </a:r>
            <a:r>
              <a:rPr lang="es-ES" sz="8000" dirty="0" smtClean="0">
                <a:latin typeface="Arial" pitchFamily="34" charset="0"/>
                <a:cs typeface="Arial" pitchFamily="34" charset="0"/>
              </a:rPr>
              <a:t>. </a:t>
            </a:r>
            <a:r>
              <a:rPr lang="es-ES" sz="5600" dirty="0" smtClean="0">
                <a:latin typeface="Arial" pitchFamily="34" charset="0"/>
                <a:cs typeface="Arial" pitchFamily="34" charset="0"/>
              </a:rPr>
              <a:t>(Tasa de retorno, oportunidad perdida actual de ganar o invertir, tasa de oportunidad).</a:t>
            </a:r>
            <a:endParaRPr lang="es-ES" sz="5600" b="1" dirty="0" smtClean="0">
              <a:latin typeface="Arial" pitchFamily="34" charset="0"/>
              <a:cs typeface="Arial" pitchFamily="34" charset="0"/>
            </a:endParaRP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9" name="2 Marcador de contenido"/>
          <p:cNvSpPr txBox="1">
            <a:spLocks/>
          </p:cNvSpPr>
          <p:nvPr/>
        </p:nvSpPr>
        <p:spPr>
          <a:xfrm>
            <a:off x="1475656" y="4005064"/>
            <a:ext cx="3784464" cy="469032"/>
          </a:xfrm>
          <a:prstGeom prst="rect">
            <a:avLst/>
          </a:prstGeom>
        </p:spPr>
        <p:txBody>
          <a:bodyPr>
            <a:normAutofit fontScale="3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sz="8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42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43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0" name="9 Rectángulo"/>
          <p:cNvSpPr/>
          <p:nvPr/>
        </p:nvSpPr>
        <p:spPr>
          <a:xfrm>
            <a:off x="2987824" y="2780928"/>
            <a:ext cx="3983398" cy="369332"/>
          </a:xfrm>
          <a:prstGeom prst="rect">
            <a:avLst/>
          </a:prstGeom>
        </p:spPr>
        <p:txBody>
          <a:bodyPr wrap="none">
            <a:spAutoFit/>
          </a:bodyPr>
          <a:lstStyle/>
          <a:p>
            <a:r>
              <a:rPr lang="es-ES" dirty="0" smtClean="0"/>
              <a:t>     Tasa de descuento del Proyecto puro.</a:t>
            </a:r>
            <a:endParaRPr lang="es-MX" dirty="0"/>
          </a:p>
        </p:txBody>
      </p:sp>
      <p:pic>
        <p:nvPicPr>
          <p:cNvPr id="148482" name="Picture 2"/>
          <p:cNvPicPr>
            <a:picLocks noChangeAspect="1" noChangeArrowheads="1"/>
          </p:cNvPicPr>
          <p:nvPr/>
        </p:nvPicPr>
        <p:blipFill>
          <a:blip r:embed="rId2" cstate="print"/>
          <a:srcRect/>
          <a:stretch>
            <a:fillRect/>
          </a:stretch>
        </p:blipFill>
        <p:spPr bwMode="auto">
          <a:xfrm>
            <a:off x="2483768" y="3356992"/>
            <a:ext cx="4752528"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74638"/>
            <a:ext cx="8100392" cy="1282154"/>
          </a:xfrm>
        </p:spPr>
        <p:txBody>
          <a:bodyPr>
            <a:noAutofit/>
          </a:bodyPr>
          <a:lstStyle/>
          <a:p>
            <a:pPr algn="ctr"/>
            <a:r>
              <a:rPr lang="es-ES" sz="3600" dirty="0" smtClean="0">
                <a:solidFill>
                  <a:srgbClr val="FF0000"/>
                </a:solidFill>
                <a:latin typeface="Arial" pitchFamily="34" charset="0"/>
                <a:cs typeface="Arial" pitchFamily="34" charset="0"/>
              </a:rPr>
              <a:t>I .- ESTUDIO TECNICO: </a:t>
            </a:r>
            <a:r>
              <a:rPr lang="es-ES" sz="3200" dirty="0" smtClean="0">
                <a:solidFill>
                  <a:srgbClr val="FF0000"/>
                </a:solidFill>
                <a:latin typeface="Arial" pitchFamily="34" charset="0"/>
                <a:cs typeface="Arial" pitchFamily="34" charset="0"/>
              </a:rPr>
              <a:t>1.1Determinación tamaño propuesta.</a:t>
            </a:r>
            <a:endParaRPr lang="es-EC" sz="3200"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a:xfrm>
            <a:off x="1259632" y="1484784"/>
            <a:ext cx="7498080" cy="720080"/>
          </a:xfrm>
        </p:spPr>
        <p:txBody>
          <a:bodyPr>
            <a:normAutofit fontScale="25000" lnSpcReduction="20000"/>
          </a:bodyPr>
          <a:lstStyle/>
          <a:p>
            <a:pPr>
              <a:buNone/>
            </a:pPr>
            <a:r>
              <a:rPr lang="es-ES" sz="2900" dirty="0" smtClean="0"/>
              <a:t> </a:t>
            </a:r>
          </a:p>
          <a:p>
            <a:pPr>
              <a:buNone/>
            </a:pPr>
            <a:r>
              <a:rPr lang="es-ES" sz="6200" dirty="0" smtClean="0"/>
              <a:t>   </a:t>
            </a:r>
            <a:r>
              <a:rPr lang="es-ES" sz="9600" b="1" dirty="0" smtClean="0">
                <a:latin typeface="Arial" pitchFamily="34" charset="0"/>
                <a:cs typeface="Arial" pitchFamily="34" charset="0"/>
              </a:rPr>
              <a:t>1.1.1 Factores determinantes tamaño:</a:t>
            </a:r>
          </a:p>
          <a:p>
            <a:pPr>
              <a:buNone/>
            </a:pPr>
            <a:r>
              <a:rPr lang="es-ES" sz="7200" b="1" dirty="0" smtClean="0">
                <a:latin typeface="Arial" pitchFamily="34" charset="0"/>
                <a:cs typeface="Arial" pitchFamily="34" charset="0"/>
              </a:rPr>
              <a:t>           </a:t>
            </a:r>
          </a:p>
          <a:p>
            <a:pPr>
              <a:buFont typeface="Wingdings" pitchFamily="2" charset="2"/>
              <a:buChar char="Ø"/>
            </a:pPr>
            <a:r>
              <a:rPr lang="es-ES" sz="8000" b="1" dirty="0" smtClean="0">
                <a:latin typeface="Arial" pitchFamily="34" charset="0"/>
                <a:cs typeface="Arial" pitchFamily="34" charset="0"/>
              </a:rPr>
              <a:t>      Mercado.</a:t>
            </a:r>
          </a:p>
          <a:p>
            <a:pPr lvl="2">
              <a:buFont typeface="Wingdings" pitchFamily="2" charset="2"/>
              <a:buChar char="Ø"/>
            </a:pPr>
            <a:endParaRPr lang="es-ES" sz="7200" b="1" dirty="0" smtClean="0">
              <a:latin typeface="Arial" pitchFamily="34" charset="0"/>
              <a:cs typeface="Arial" pitchFamily="34" charset="0"/>
            </a:endParaRPr>
          </a:p>
          <a:p>
            <a:pPr lvl="2">
              <a:buFont typeface="Wingdings" pitchFamily="2" charset="2"/>
              <a:buChar char="Ø"/>
            </a:pPr>
            <a:endParaRPr lang="es-ES" sz="7200" b="1" dirty="0" smtClean="0">
              <a:latin typeface="Arial" pitchFamily="34" charset="0"/>
              <a:cs typeface="Arial" pitchFamily="34" charset="0"/>
            </a:endParaRPr>
          </a:p>
          <a:p>
            <a:pPr lvl="2">
              <a:buFont typeface="Wingdings" pitchFamily="2" charset="2"/>
              <a:buChar char="Ø"/>
            </a:pPr>
            <a:endParaRPr lang="es-ES" sz="7200" b="1" dirty="0" smtClean="0">
              <a:latin typeface="Arial" pitchFamily="34" charset="0"/>
              <a:cs typeface="Arial" pitchFamily="34" charset="0"/>
            </a:endParaRPr>
          </a:p>
          <a:p>
            <a:pPr lvl="2">
              <a:buFont typeface="Wingdings" pitchFamily="2" charset="2"/>
              <a:buChar char="Ø"/>
            </a:pPr>
            <a:endParaRPr lang="es-ES" sz="7200" b="1" dirty="0" smtClean="0">
              <a:latin typeface="Arial" pitchFamily="34" charset="0"/>
              <a:cs typeface="Arial" pitchFamily="34" charset="0"/>
            </a:endParaRPr>
          </a:p>
          <a:p>
            <a:pPr lvl="2">
              <a:buFont typeface="Wingdings" pitchFamily="2" charset="2"/>
              <a:buChar char="Ø"/>
            </a:pPr>
            <a:endParaRPr lang="es-ES" sz="7200" b="1" dirty="0" smtClean="0">
              <a:latin typeface="Arial" pitchFamily="34" charset="0"/>
              <a:cs typeface="Arial" pitchFamily="34" charset="0"/>
            </a:endParaRPr>
          </a:p>
          <a:p>
            <a:pPr lvl="2">
              <a:buFont typeface="Wingdings" pitchFamily="2" charset="2"/>
              <a:buChar char="Ø"/>
            </a:pPr>
            <a:endParaRPr lang="es-ES" sz="7200" b="1" dirty="0" smtClean="0">
              <a:latin typeface="Arial" pitchFamily="34" charset="0"/>
              <a:cs typeface="Arial" pitchFamily="34" charset="0"/>
            </a:endParaRPr>
          </a:p>
          <a:p>
            <a:pPr lvl="2">
              <a:buFont typeface="Wingdings" pitchFamily="2" charset="2"/>
              <a:buChar char="Ø"/>
            </a:pPr>
            <a:endParaRPr lang="es-ES" sz="7200" b="1" dirty="0" smtClean="0">
              <a:latin typeface="Arial" pitchFamily="34" charset="0"/>
              <a:cs typeface="Arial" pitchFamily="34" charset="0"/>
            </a:endParaRPr>
          </a:p>
          <a:p>
            <a:pPr lvl="2">
              <a:buFont typeface="Wingdings" pitchFamily="2" charset="2"/>
              <a:buChar char="Ø"/>
            </a:pPr>
            <a:endParaRPr lang="es-ES" sz="7200" b="1" dirty="0" smtClean="0">
              <a:latin typeface="Arial" pitchFamily="34" charset="0"/>
              <a:cs typeface="Arial" pitchFamily="34" charset="0"/>
            </a:endParaRPr>
          </a:p>
          <a:p>
            <a:pPr>
              <a:buFont typeface="Wingdings" pitchFamily="2" charset="2"/>
              <a:buChar char="Ø"/>
            </a:pPr>
            <a:r>
              <a:rPr lang="es-ES" sz="8000" b="1" dirty="0" smtClean="0">
                <a:latin typeface="Arial" pitchFamily="34" charset="0"/>
                <a:cs typeface="Arial" pitchFamily="34" charset="0"/>
              </a:rPr>
              <a:t>    Recursos financieros:   </a:t>
            </a:r>
            <a:r>
              <a:rPr lang="es-ES" sz="7200" b="1" dirty="0" smtClean="0">
                <a:latin typeface="Arial" pitchFamily="34" charset="0"/>
                <a:cs typeface="Arial" pitchFamily="34" charset="0"/>
              </a:rPr>
              <a:t>Propios, 4´ USD.  </a:t>
            </a:r>
          </a:p>
          <a:p>
            <a:pPr>
              <a:buNone/>
            </a:pPr>
            <a:r>
              <a:rPr lang="es-ES" sz="7200" b="1" dirty="0" smtClean="0">
                <a:latin typeface="Arial" pitchFamily="34" charset="0"/>
                <a:cs typeface="Arial" pitchFamily="34" charset="0"/>
              </a:rPr>
              <a:t>           Crédito, 3´ USD. (Activo fijo, capital trabajo.  A 5 años. 16%).</a:t>
            </a:r>
          </a:p>
          <a:p>
            <a:pPr>
              <a:buFont typeface="Wingdings" pitchFamily="2" charset="2"/>
              <a:buChar char="Ø"/>
            </a:pPr>
            <a:r>
              <a:rPr lang="es-ES" sz="7200" b="1" dirty="0" smtClean="0">
                <a:latin typeface="Arial" pitchFamily="34" charset="0"/>
                <a:cs typeface="Arial" pitchFamily="34" charset="0"/>
              </a:rPr>
              <a:t>     </a:t>
            </a:r>
            <a:r>
              <a:rPr lang="es-ES" sz="8000" b="1" dirty="0" smtClean="0">
                <a:latin typeface="Arial" pitchFamily="34" charset="0"/>
                <a:cs typeface="Arial" pitchFamily="34" charset="0"/>
              </a:rPr>
              <a:t>Materia prima: </a:t>
            </a:r>
            <a:r>
              <a:rPr lang="es-ES" sz="7200" b="1" dirty="0" smtClean="0">
                <a:latin typeface="Arial" pitchFamily="34" charset="0"/>
                <a:cs typeface="Arial" pitchFamily="34" charset="0"/>
              </a:rPr>
              <a:t>Disponible localmente.</a:t>
            </a:r>
          </a:p>
          <a:p>
            <a:pPr>
              <a:buFont typeface="Wingdings" pitchFamily="2" charset="2"/>
              <a:buChar char="Ø"/>
            </a:pPr>
            <a:r>
              <a:rPr lang="es-ES" sz="7200" b="1" dirty="0" smtClean="0">
                <a:latin typeface="Arial" pitchFamily="34" charset="0"/>
                <a:cs typeface="Arial" pitchFamily="34" charset="0"/>
              </a:rPr>
              <a:t>     </a:t>
            </a:r>
            <a:r>
              <a:rPr lang="es-ES" sz="8000" b="1" dirty="0" smtClean="0">
                <a:latin typeface="Arial" pitchFamily="34" charset="0"/>
                <a:cs typeface="Arial" pitchFamily="34" charset="0"/>
              </a:rPr>
              <a:t>Mano de obra:  </a:t>
            </a:r>
            <a:r>
              <a:rPr lang="es-ES" sz="7200" b="1" dirty="0" smtClean="0">
                <a:latin typeface="Arial" pitchFamily="34" charset="0"/>
                <a:cs typeface="Arial" pitchFamily="34" charset="0"/>
              </a:rPr>
              <a:t>Disponible y a formarse. </a:t>
            </a:r>
          </a:p>
          <a:p>
            <a:pPr>
              <a:buFont typeface="Wingdings" pitchFamily="2" charset="2"/>
              <a:buChar char="Ø"/>
            </a:pPr>
            <a:r>
              <a:rPr lang="es-ES" sz="8000" b="1" dirty="0" smtClean="0">
                <a:latin typeface="Arial" pitchFamily="34" charset="0"/>
                <a:cs typeface="Arial" pitchFamily="34" charset="0"/>
              </a:rPr>
              <a:t>     Economía de escala:</a:t>
            </a:r>
            <a:r>
              <a:rPr lang="es-ES" sz="7200" b="1" dirty="0" smtClean="0">
                <a:latin typeface="Arial" pitchFamily="34" charset="0"/>
                <a:cs typeface="Arial" pitchFamily="34" charset="0"/>
              </a:rPr>
              <a:t> A aplicarse, con el incremento de </a:t>
            </a:r>
          </a:p>
          <a:p>
            <a:pPr>
              <a:buNone/>
            </a:pPr>
            <a:r>
              <a:rPr lang="es-ES" sz="7200" b="1" dirty="0" smtClean="0">
                <a:latin typeface="Arial" pitchFamily="34" charset="0"/>
                <a:cs typeface="Arial" pitchFamily="34" charset="0"/>
              </a:rPr>
              <a:t>          varios equipos.</a:t>
            </a:r>
          </a:p>
          <a:p>
            <a:pPr>
              <a:buNone/>
            </a:pPr>
            <a:endParaRPr lang="es-ES" sz="7200" b="1" dirty="0" smtClean="0">
              <a:latin typeface="Arial" pitchFamily="34" charset="0"/>
              <a:cs typeface="Arial" pitchFamily="34" charset="0"/>
            </a:endParaRPr>
          </a:p>
          <a:p>
            <a:pPr lvl="2">
              <a:buFont typeface="Wingdings" pitchFamily="2" charset="2"/>
              <a:buChar char="Ø"/>
            </a:pPr>
            <a:endParaRPr lang="es-ES" sz="7200" dirty="0" smtClean="0">
              <a:latin typeface="Arial" pitchFamily="34" charset="0"/>
              <a:cs typeface="Arial" pitchFamily="34" charset="0"/>
            </a:endParaRPr>
          </a:p>
          <a:p>
            <a:pPr>
              <a:buNone/>
            </a:pPr>
            <a:endParaRPr lang="es-ES" sz="2900" dirty="0" smtClean="0">
              <a:latin typeface="Arial" pitchFamily="34" charset="0"/>
              <a:cs typeface="Arial" pitchFamily="34" charset="0"/>
            </a:endParaRPr>
          </a:p>
          <a:p>
            <a:pPr>
              <a:buNone/>
            </a:pPr>
            <a:endParaRPr lang="es-MX" sz="1400" dirty="0" smtClean="0"/>
          </a:p>
          <a:p>
            <a:pPr algn="just">
              <a:buNone/>
            </a:pPr>
            <a:endParaRPr lang="es-ES" sz="2600" dirty="0" smtClean="0">
              <a:latin typeface="Arial" pitchFamily="34" charset="0"/>
              <a:cs typeface="Arial" pitchFamily="34" charset="0"/>
            </a:endParaRPr>
          </a:p>
          <a:p>
            <a:pPr algn="just">
              <a:buNone/>
            </a:pPr>
            <a:r>
              <a:rPr lang="es-ES" sz="2600" dirty="0" smtClean="0">
                <a:latin typeface="Arial" pitchFamily="34" charset="0"/>
                <a:cs typeface="Arial" pitchFamily="34" charset="0"/>
              </a:rPr>
              <a:t>   </a:t>
            </a:r>
            <a:endParaRPr lang="es-EC" sz="2600" dirty="0">
              <a:latin typeface="Arial" pitchFamily="34" charset="0"/>
              <a:cs typeface="Arial" pitchFamily="34" charset="0"/>
            </a:endParaRPr>
          </a:p>
        </p:txBody>
      </p:sp>
      <p:graphicFrame>
        <p:nvGraphicFramePr>
          <p:cNvPr id="5" name="4 Tabla"/>
          <p:cNvGraphicFramePr>
            <a:graphicFrameLocks noGrp="1"/>
          </p:cNvGraphicFramePr>
          <p:nvPr/>
        </p:nvGraphicFramePr>
        <p:xfrm>
          <a:off x="2051720" y="2636912"/>
          <a:ext cx="6912768" cy="2117469"/>
        </p:xfrm>
        <a:graphic>
          <a:graphicData uri="http://schemas.openxmlformats.org/drawingml/2006/table">
            <a:tbl>
              <a:tblPr/>
              <a:tblGrid>
                <a:gridCol w="1224136"/>
                <a:gridCol w="1079052"/>
                <a:gridCol w="1152395"/>
                <a:gridCol w="1152395"/>
                <a:gridCol w="1152395"/>
                <a:gridCol w="1152395"/>
              </a:tblGrid>
              <a:tr h="248623">
                <a:tc>
                  <a:txBody>
                    <a:bodyPr/>
                    <a:lstStyle/>
                    <a:p>
                      <a:pPr algn="just">
                        <a:lnSpc>
                          <a:spcPct val="150000"/>
                        </a:lnSpc>
                        <a:spcAft>
                          <a:spcPts val="0"/>
                        </a:spcAft>
                      </a:pPr>
                      <a:endParaRPr lang="es-ES" sz="1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b="1" dirty="0">
                          <a:latin typeface="Arial"/>
                          <a:ea typeface="Times New Roman"/>
                          <a:cs typeface="Times New Roman"/>
                        </a:rPr>
                        <a:t>     2014</a:t>
                      </a:r>
                      <a:endParaRPr lang="es-MX"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b="1" dirty="0">
                          <a:latin typeface="Arial"/>
                          <a:ea typeface="Times New Roman"/>
                          <a:cs typeface="Times New Roman"/>
                        </a:rPr>
                        <a:t>    2015</a:t>
                      </a:r>
                      <a:endParaRPr lang="es-MX"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b="1" dirty="0">
                          <a:latin typeface="Arial"/>
                          <a:ea typeface="Times New Roman"/>
                          <a:cs typeface="Times New Roman"/>
                        </a:rPr>
                        <a:t>    2016</a:t>
                      </a:r>
                      <a:endParaRPr lang="es-MX"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b="1" dirty="0">
                          <a:latin typeface="Arial"/>
                          <a:ea typeface="Times New Roman"/>
                          <a:cs typeface="Times New Roman"/>
                        </a:rPr>
                        <a:t>    2017</a:t>
                      </a:r>
                      <a:endParaRPr lang="es-MX"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b="1" dirty="0">
                          <a:latin typeface="Arial"/>
                          <a:ea typeface="Times New Roman"/>
                          <a:cs typeface="Times New Roman"/>
                        </a:rPr>
                        <a:t>    2018</a:t>
                      </a:r>
                      <a:endParaRPr lang="es-MX"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246">
                <a:tc>
                  <a:txBody>
                    <a:bodyPr/>
                    <a:lstStyle/>
                    <a:p>
                      <a:pPr algn="just">
                        <a:lnSpc>
                          <a:spcPct val="150000"/>
                        </a:lnSpc>
                        <a:spcAft>
                          <a:spcPts val="0"/>
                        </a:spcAft>
                      </a:pPr>
                      <a:r>
                        <a:rPr lang="es-ES" sz="1200" b="1" dirty="0">
                          <a:latin typeface="Arial"/>
                          <a:ea typeface="Times New Roman"/>
                          <a:cs typeface="Times New Roman"/>
                        </a:rPr>
                        <a:t>DEMANDA FUTURA</a:t>
                      </a:r>
                      <a:endParaRPr lang="es-MX"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Arial"/>
                          <a:ea typeface="Times New Roman"/>
                          <a:cs typeface="Times New Roman"/>
                        </a:rPr>
                        <a:t>       98    </a:t>
                      </a:r>
                      <a:endParaRPr lang="es-MX" sz="1200" dirty="0">
                        <a:latin typeface="Times New Roman"/>
                        <a:ea typeface="Times New Roman"/>
                        <a:cs typeface="Times New Roman"/>
                      </a:endParaRPr>
                    </a:p>
                    <a:p>
                      <a:pPr algn="just">
                        <a:lnSpc>
                          <a:spcPct val="150000"/>
                        </a:lnSpc>
                        <a:spcAft>
                          <a:spcPts val="0"/>
                        </a:spcAft>
                      </a:pPr>
                      <a:r>
                        <a:rPr lang="es-ES" sz="1200" dirty="0">
                          <a:latin typeface="Arial"/>
                          <a:ea typeface="Times New Roman"/>
                          <a:cs typeface="Times New Roman"/>
                        </a:rPr>
                        <a:t>     </a:t>
                      </a:r>
                      <a:endParaRPr lang="es-MX"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Arial"/>
                          <a:ea typeface="Times New Roman"/>
                          <a:cs typeface="Times New Roman"/>
                        </a:rPr>
                        <a:t>     104</a:t>
                      </a:r>
                      <a:endParaRPr lang="es-MX"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Arial"/>
                          <a:ea typeface="Times New Roman"/>
                          <a:cs typeface="Times New Roman"/>
                        </a:rPr>
                        <a:t>     110   </a:t>
                      </a:r>
                      <a:endParaRPr lang="es-MX"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Arial"/>
                          <a:ea typeface="Times New Roman"/>
                          <a:cs typeface="Times New Roman"/>
                        </a:rPr>
                        <a:t>     117</a:t>
                      </a:r>
                      <a:endParaRPr lang="es-MX"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Arial"/>
                          <a:ea typeface="Times New Roman"/>
                          <a:cs typeface="Times New Roman"/>
                        </a:rPr>
                        <a:t>     124</a:t>
                      </a:r>
                      <a:endParaRPr lang="es-MX"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246">
                <a:tc>
                  <a:txBody>
                    <a:bodyPr/>
                    <a:lstStyle/>
                    <a:p>
                      <a:pPr algn="just">
                        <a:lnSpc>
                          <a:spcPct val="150000"/>
                        </a:lnSpc>
                        <a:spcAft>
                          <a:spcPts val="0"/>
                        </a:spcAft>
                      </a:pPr>
                      <a:r>
                        <a:rPr lang="es-ES" sz="1200" b="1" dirty="0">
                          <a:latin typeface="Arial"/>
                          <a:ea typeface="Times New Roman"/>
                          <a:cs typeface="Times New Roman"/>
                        </a:rPr>
                        <a:t>OFERTA FUTURA</a:t>
                      </a:r>
                      <a:endParaRPr lang="es-MX"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Arial"/>
                          <a:ea typeface="Times New Roman"/>
                          <a:cs typeface="Times New Roman"/>
                        </a:rPr>
                        <a:t>       75</a:t>
                      </a:r>
                      <a:endParaRPr lang="es-MX"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Arial"/>
                          <a:ea typeface="Times New Roman"/>
                          <a:cs typeface="Times New Roman"/>
                        </a:rPr>
                        <a:t>       75</a:t>
                      </a:r>
                      <a:endParaRPr lang="es-MX"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Arial"/>
                          <a:ea typeface="Times New Roman"/>
                          <a:cs typeface="Times New Roman"/>
                        </a:rPr>
                        <a:t>       75</a:t>
                      </a:r>
                      <a:endParaRPr lang="es-MX"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Arial"/>
                          <a:ea typeface="Times New Roman"/>
                          <a:cs typeface="Times New Roman"/>
                        </a:rPr>
                        <a:t>      75   </a:t>
                      </a:r>
                      <a:endParaRPr lang="es-MX"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Arial"/>
                          <a:ea typeface="Times New Roman"/>
                          <a:cs typeface="Times New Roman"/>
                        </a:rPr>
                        <a:t>       75</a:t>
                      </a:r>
                      <a:endParaRPr lang="es-MX"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5869">
                <a:tc>
                  <a:txBody>
                    <a:bodyPr/>
                    <a:lstStyle/>
                    <a:p>
                      <a:pPr algn="just">
                        <a:lnSpc>
                          <a:spcPct val="150000"/>
                        </a:lnSpc>
                        <a:spcAft>
                          <a:spcPts val="0"/>
                        </a:spcAft>
                      </a:pPr>
                      <a:r>
                        <a:rPr lang="es-ES" sz="1100" b="1" dirty="0">
                          <a:latin typeface="Arial"/>
                          <a:ea typeface="Times New Roman"/>
                          <a:cs typeface="Times New Roman"/>
                        </a:rPr>
                        <a:t>DEMANDA INSATISFECHA </a:t>
                      </a:r>
                      <a:endParaRPr lang="es-MX" sz="11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Arial"/>
                          <a:ea typeface="Times New Roman"/>
                          <a:cs typeface="Times New Roman"/>
                        </a:rPr>
                        <a:t>      </a:t>
                      </a:r>
                      <a:endParaRPr lang="es-MX" sz="1200" dirty="0">
                        <a:latin typeface="Times New Roman"/>
                        <a:ea typeface="Times New Roman"/>
                        <a:cs typeface="Times New Roman"/>
                      </a:endParaRPr>
                    </a:p>
                    <a:p>
                      <a:pPr algn="just">
                        <a:lnSpc>
                          <a:spcPct val="150000"/>
                        </a:lnSpc>
                        <a:spcAft>
                          <a:spcPts val="0"/>
                        </a:spcAft>
                      </a:pPr>
                      <a:r>
                        <a:rPr lang="es-ES" sz="1200" dirty="0">
                          <a:latin typeface="Arial"/>
                          <a:ea typeface="Times New Roman"/>
                          <a:cs typeface="Times New Roman"/>
                        </a:rPr>
                        <a:t>       23</a:t>
                      </a:r>
                      <a:endParaRPr lang="es-MX"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Arial"/>
                          <a:ea typeface="Times New Roman"/>
                          <a:cs typeface="Times New Roman"/>
                        </a:rPr>
                        <a:t>     </a:t>
                      </a:r>
                      <a:endParaRPr lang="es-MX" sz="1200" dirty="0">
                        <a:latin typeface="Times New Roman"/>
                        <a:ea typeface="Times New Roman"/>
                        <a:cs typeface="Times New Roman"/>
                      </a:endParaRPr>
                    </a:p>
                    <a:p>
                      <a:pPr algn="just">
                        <a:lnSpc>
                          <a:spcPct val="150000"/>
                        </a:lnSpc>
                        <a:spcAft>
                          <a:spcPts val="0"/>
                        </a:spcAft>
                      </a:pPr>
                      <a:r>
                        <a:rPr lang="es-ES" sz="1200" dirty="0">
                          <a:latin typeface="Arial"/>
                          <a:ea typeface="Times New Roman"/>
                          <a:cs typeface="Times New Roman"/>
                        </a:rPr>
                        <a:t>      29</a:t>
                      </a:r>
                      <a:endParaRPr lang="es-MX"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Arial"/>
                          <a:ea typeface="Times New Roman"/>
                          <a:cs typeface="Times New Roman"/>
                        </a:rPr>
                        <a:t>    </a:t>
                      </a:r>
                      <a:endParaRPr lang="es-MX" sz="1200" dirty="0">
                        <a:latin typeface="Times New Roman"/>
                        <a:ea typeface="Times New Roman"/>
                        <a:cs typeface="Times New Roman"/>
                      </a:endParaRPr>
                    </a:p>
                    <a:p>
                      <a:pPr algn="just">
                        <a:lnSpc>
                          <a:spcPct val="150000"/>
                        </a:lnSpc>
                        <a:spcAft>
                          <a:spcPts val="0"/>
                        </a:spcAft>
                      </a:pPr>
                      <a:r>
                        <a:rPr lang="es-ES" sz="1200" dirty="0">
                          <a:latin typeface="Arial"/>
                          <a:ea typeface="Times New Roman"/>
                          <a:cs typeface="Times New Roman"/>
                        </a:rPr>
                        <a:t>       35</a:t>
                      </a:r>
                      <a:endParaRPr lang="es-MX"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Arial"/>
                          <a:ea typeface="Times New Roman"/>
                          <a:cs typeface="Times New Roman"/>
                        </a:rPr>
                        <a:t>    </a:t>
                      </a:r>
                      <a:endParaRPr lang="es-MX" sz="1200" dirty="0">
                        <a:latin typeface="Times New Roman"/>
                        <a:ea typeface="Times New Roman"/>
                        <a:cs typeface="Times New Roman"/>
                      </a:endParaRPr>
                    </a:p>
                    <a:p>
                      <a:pPr algn="just">
                        <a:lnSpc>
                          <a:spcPct val="150000"/>
                        </a:lnSpc>
                        <a:spcAft>
                          <a:spcPts val="0"/>
                        </a:spcAft>
                      </a:pPr>
                      <a:r>
                        <a:rPr lang="es-ES" sz="1200" dirty="0">
                          <a:latin typeface="Arial"/>
                          <a:ea typeface="Times New Roman"/>
                          <a:cs typeface="Times New Roman"/>
                        </a:rPr>
                        <a:t>      42</a:t>
                      </a:r>
                      <a:endParaRPr lang="es-MX"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Arial"/>
                          <a:ea typeface="Times New Roman"/>
                          <a:cs typeface="Times New Roman"/>
                        </a:rPr>
                        <a:t>      </a:t>
                      </a:r>
                      <a:endParaRPr lang="es-MX" sz="1200" dirty="0">
                        <a:latin typeface="Times New Roman"/>
                        <a:ea typeface="Times New Roman"/>
                        <a:cs typeface="Times New Roman"/>
                      </a:endParaRPr>
                    </a:p>
                    <a:p>
                      <a:pPr algn="just">
                        <a:lnSpc>
                          <a:spcPct val="150000"/>
                        </a:lnSpc>
                        <a:spcAft>
                          <a:spcPts val="0"/>
                        </a:spcAft>
                      </a:pPr>
                      <a:r>
                        <a:rPr lang="es-ES" sz="1200" dirty="0">
                          <a:latin typeface="Arial"/>
                          <a:ea typeface="Times New Roman"/>
                          <a:cs typeface="Times New Roman"/>
                        </a:rPr>
                        <a:t>       49</a:t>
                      </a:r>
                      <a:endParaRPr lang="es-MX"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600" dirty="0" smtClean="0">
                <a:solidFill>
                  <a:srgbClr val="FF0000"/>
                </a:solidFill>
                <a:latin typeface="Arial" pitchFamily="34" charset="0"/>
                <a:cs typeface="Arial" pitchFamily="34" charset="0"/>
              </a:rPr>
              <a:t>III .- ESTUDIO FINANCIERO: </a:t>
            </a:r>
            <a:br>
              <a:rPr lang="es-ES" sz="3600" dirty="0" smtClean="0">
                <a:solidFill>
                  <a:srgbClr val="FF0000"/>
                </a:solidFill>
                <a:latin typeface="Arial" pitchFamily="34" charset="0"/>
                <a:cs typeface="Arial" pitchFamily="34" charset="0"/>
              </a:rPr>
            </a:br>
            <a:r>
              <a:rPr lang="es-ES" sz="3200" dirty="0" smtClean="0">
                <a:solidFill>
                  <a:srgbClr val="FF0000"/>
                </a:solidFill>
                <a:latin typeface="Arial" pitchFamily="34" charset="0"/>
                <a:cs typeface="Arial" pitchFamily="34" charset="0"/>
              </a:rPr>
              <a:t>3.3 Evaluación financiera.</a:t>
            </a:r>
            <a:endParaRPr lang="es-EC" sz="3200"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a:xfrm>
            <a:off x="1435608" y="1447800"/>
            <a:ext cx="6880808" cy="469032"/>
          </a:xfrm>
        </p:spPr>
        <p:txBody>
          <a:bodyPr>
            <a:normAutofit fontScale="25000" lnSpcReduction="20000"/>
          </a:bodyPr>
          <a:lstStyle/>
          <a:p>
            <a:pPr>
              <a:buNone/>
            </a:pPr>
            <a:r>
              <a:rPr lang="es-ES" sz="9600" dirty="0" smtClean="0">
                <a:latin typeface="Arial" pitchFamily="34" charset="0"/>
                <a:cs typeface="Arial" pitchFamily="34" charset="0"/>
              </a:rPr>
              <a:t> </a:t>
            </a:r>
            <a:r>
              <a:rPr lang="es-ES" sz="8000" dirty="0" smtClean="0">
                <a:latin typeface="Arial" pitchFamily="34" charset="0"/>
                <a:cs typeface="Arial" pitchFamily="34" charset="0"/>
              </a:rPr>
              <a:t>3.3.1 Determinación de tasas de descuento.</a:t>
            </a:r>
            <a:endParaRPr lang="es-ES" sz="8000" b="1" dirty="0" smtClean="0">
              <a:latin typeface="Arial" pitchFamily="34" charset="0"/>
              <a:cs typeface="Arial" pitchFamily="34" charset="0"/>
            </a:endParaRP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9" name="2 Marcador de contenido"/>
          <p:cNvSpPr txBox="1">
            <a:spLocks/>
          </p:cNvSpPr>
          <p:nvPr/>
        </p:nvSpPr>
        <p:spPr>
          <a:xfrm>
            <a:off x="1475656" y="4005064"/>
            <a:ext cx="3784464" cy="469032"/>
          </a:xfrm>
          <a:prstGeom prst="rect">
            <a:avLst/>
          </a:prstGeom>
        </p:spPr>
        <p:txBody>
          <a:bodyPr>
            <a:normAutofit fontScale="3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sz="8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42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43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0" name="9 Rectángulo"/>
          <p:cNvSpPr/>
          <p:nvPr/>
        </p:nvSpPr>
        <p:spPr>
          <a:xfrm>
            <a:off x="2195736" y="1988840"/>
            <a:ext cx="4208781" cy="400110"/>
          </a:xfrm>
          <a:prstGeom prst="rect">
            <a:avLst/>
          </a:prstGeom>
        </p:spPr>
        <p:txBody>
          <a:bodyPr wrap="none">
            <a:spAutoFit/>
          </a:bodyPr>
          <a:lstStyle/>
          <a:p>
            <a:r>
              <a:rPr lang="es-ES" dirty="0" smtClean="0"/>
              <a:t>     </a:t>
            </a:r>
            <a:r>
              <a:rPr lang="es-ES" sz="2000" dirty="0" smtClean="0"/>
              <a:t>Tasa de descuento del inversionista.</a:t>
            </a:r>
            <a:endParaRPr lang="es-MX" sz="2000" dirty="0"/>
          </a:p>
        </p:txBody>
      </p:sp>
      <p:sp>
        <p:nvSpPr>
          <p:cNvPr id="149505" name="Rectangle 1"/>
          <p:cNvSpPr>
            <a:spLocks noChangeArrowheads="1"/>
          </p:cNvSpPr>
          <p:nvPr/>
        </p:nvSpPr>
        <p:spPr bwMode="auto">
          <a:xfrm>
            <a:off x="1547664" y="2768497"/>
            <a:ext cx="7056784"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CPPC = (r1 * P1) + (r2 * P2) (1-t)</a:t>
            </a: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Donde:       r 1 = costo de </a:t>
            </a: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oportunidad.</a:t>
            </a: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 2 = tasa de interés de la entidad financiera.</a:t>
            </a: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 1= % de recursos propios.</a:t>
            </a: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 2 = % de deuda.</a:t>
            </a: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 = carga tributaria. </a:t>
            </a: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 = 0,15 + (1-0,15)*0,22 = 0,34               t= 34 %</a:t>
            </a: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CPPC =  (0,12*0,60) + (0,16*0,40) (1 – 0,34)</a:t>
            </a: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CPPC =   0,07 + (0,06 * 0,66)</a:t>
            </a: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CPPC =  0,07 + 0,04 =</a:t>
            </a: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0,11</a:t>
            </a: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CPPC = 11%</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600" dirty="0" smtClean="0">
                <a:solidFill>
                  <a:srgbClr val="FF0000"/>
                </a:solidFill>
                <a:latin typeface="Arial" pitchFamily="34" charset="0"/>
                <a:cs typeface="Arial" pitchFamily="34" charset="0"/>
              </a:rPr>
              <a:t>III .- ESTUDIO FINANCIERO: </a:t>
            </a:r>
            <a:br>
              <a:rPr lang="es-ES" sz="3600" dirty="0" smtClean="0">
                <a:solidFill>
                  <a:srgbClr val="FF0000"/>
                </a:solidFill>
                <a:latin typeface="Arial" pitchFamily="34" charset="0"/>
                <a:cs typeface="Arial" pitchFamily="34" charset="0"/>
              </a:rPr>
            </a:br>
            <a:r>
              <a:rPr lang="es-ES" sz="3200" dirty="0" smtClean="0">
                <a:solidFill>
                  <a:srgbClr val="FF0000"/>
                </a:solidFill>
                <a:latin typeface="Arial" pitchFamily="34" charset="0"/>
                <a:cs typeface="Arial" pitchFamily="34" charset="0"/>
              </a:rPr>
              <a:t>3.3 Evaluación financiera.</a:t>
            </a:r>
            <a:endParaRPr lang="es-EC" sz="3200"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a:xfrm>
            <a:off x="1435608" y="1447800"/>
            <a:ext cx="6880808" cy="469032"/>
          </a:xfrm>
        </p:spPr>
        <p:txBody>
          <a:bodyPr>
            <a:normAutofit fontScale="25000" lnSpcReduction="20000"/>
          </a:bodyPr>
          <a:lstStyle/>
          <a:p>
            <a:pPr>
              <a:buNone/>
            </a:pPr>
            <a:r>
              <a:rPr lang="es-ES" sz="9600" dirty="0" smtClean="0">
                <a:latin typeface="Arial" pitchFamily="34" charset="0"/>
                <a:cs typeface="Arial" pitchFamily="34" charset="0"/>
              </a:rPr>
              <a:t> </a:t>
            </a:r>
            <a:r>
              <a:rPr lang="es-ES" sz="8000" dirty="0" smtClean="0">
                <a:latin typeface="Arial" pitchFamily="34" charset="0"/>
                <a:cs typeface="Arial" pitchFamily="34" charset="0"/>
              </a:rPr>
              <a:t>3.3.2 Criterios de evaluación: Valor actual neto</a:t>
            </a:r>
            <a:r>
              <a:rPr lang="es-ES" sz="8000" dirty="0" smtClean="0">
                <a:latin typeface="Arial" pitchFamily="34" charset="0"/>
                <a:cs typeface="Arial" pitchFamily="34" charset="0"/>
              </a:rPr>
              <a:t>. </a:t>
            </a:r>
            <a:r>
              <a:rPr lang="es-ES" sz="5600" dirty="0" smtClean="0">
                <a:latin typeface="Arial" pitchFamily="34" charset="0"/>
                <a:cs typeface="Arial" pitchFamily="34" charset="0"/>
              </a:rPr>
              <a:t>(Rentabilidad en valores monetarios.  Ganancia o pérdida con respecto al capital invertido)</a:t>
            </a:r>
            <a:endParaRPr lang="es-ES" sz="5600" b="1" dirty="0" smtClean="0">
              <a:latin typeface="Arial" pitchFamily="34" charset="0"/>
              <a:cs typeface="Arial" pitchFamily="34" charset="0"/>
            </a:endParaRP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9" name="2 Marcador de contenido"/>
          <p:cNvSpPr txBox="1">
            <a:spLocks/>
          </p:cNvSpPr>
          <p:nvPr/>
        </p:nvSpPr>
        <p:spPr>
          <a:xfrm>
            <a:off x="1475656" y="4005064"/>
            <a:ext cx="3784464" cy="469032"/>
          </a:xfrm>
          <a:prstGeom prst="rect">
            <a:avLst/>
          </a:prstGeom>
        </p:spPr>
        <p:txBody>
          <a:bodyPr>
            <a:normAutofit fontScale="3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sz="8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42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43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51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51553" name="Object 1"/>
          <p:cNvGraphicFramePr>
            <a:graphicFrameLocks noChangeAspect="1"/>
          </p:cNvGraphicFramePr>
          <p:nvPr/>
        </p:nvGraphicFramePr>
        <p:xfrm>
          <a:off x="1979712" y="1988840"/>
          <a:ext cx="4968552" cy="419100"/>
        </p:xfrm>
        <a:graphic>
          <a:graphicData uri="http://schemas.openxmlformats.org/presentationml/2006/ole">
            <p:oleObj spid="_x0000_s151553" r:id="rId3" imgW="3378200" imgH="419100" progId="">
              <p:embed/>
            </p:oleObj>
          </a:graphicData>
        </a:graphic>
      </p:graphicFrame>
      <p:pic>
        <p:nvPicPr>
          <p:cNvPr id="151555" name="Picture 3"/>
          <p:cNvPicPr>
            <a:picLocks noChangeAspect="1" noChangeArrowheads="1"/>
          </p:cNvPicPr>
          <p:nvPr/>
        </p:nvPicPr>
        <p:blipFill>
          <a:blip r:embed="rId4" cstate="print"/>
          <a:srcRect/>
          <a:stretch>
            <a:fillRect/>
          </a:stretch>
        </p:blipFill>
        <p:spPr bwMode="auto">
          <a:xfrm>
            <a:off x="1619672" y="2924944"/>
            <a:ext cx="3024336" cy="3024336"/>
          </a:xfrm>
          <a:prstGeom prst="rect">
            <a:avLst/>
          </a:prstGeom>
          <a:noFill/>
          <a:ln w="9525">
            <a:noFill/>
            <a:miter lim="800000"/>
            <a:headEnd/>
            <a:tailEnd/>
          </a:ln>
        </p:spPr>
      </p:pic>
      <p:pic>
        <p:nvPicPr>
          <p:cNvPr id="151556" name="Picture 4"/>
          <p:cNvPicPr>
            <a:picLocks noChangeAspect="1" noChangeArrowheads="1"/>
          </p:cNvPicPr>
          <p:nvPr/>
        </p:nvPicPr>
        <p:blipFill>
          <a:blip r:embed="rId5" cstate="print"/>
          <a:srcRect/>
          <a:stretch>
            <a:fillRect/>
          </a:stretch>
        </p:blipFill>
        <p:spPr bwMode="auto">
          <a:xfrm>
            <a:off x="5148064" y="2924944"/>
            <a:ext cx="2952328"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600" dirty="0" smtClean="0">
                <a:solidFill>
                  <a:srgbClr val="FF0000"/>
                </a:solidFill>
                <a:latin typeface="Arial" pitchFamily="34" charset="0"/>
                <a:cs typeface="Arial" pitchFamily="34" charset="0"/>
              </a:rPr>
              <a:t>III .- ESTUDIO FINANCIERO: </a:t>
            </a:r>
            <a:br>
              <a:rPr lang="es-ES" sz="3600" dirty="0" smtClean="0">
                <a:solidFill>
                  <a:srgbClr val="FF0000"/>
                </a:solidFill>
                <a:latin typeface="Arial" pitchFamily="34" charset="0"/>
                <a:cs typeface="Arial" pitchFamily="34" charset="0"/>
              </a:rPr>
            </a:br>
            <a:r>
              <a:rPr lang="es-ES" sz="3200" dirty="0" smtClean="0">
                <a:solidFill>
                  <a:srgbClr val="FF0000"/>
                </a:solidFill>
                <a:latin typeface="Arial" pitchFamily="34" charset="0"/>
                <a:cs typeface="Arial" pitchFamily="34" charset="0"/>
              </a:rPr>
              <a:t>3.3 Evaluación financiera.</a:t>
            </a:r>
            <a:endParaRPr lang="es-EC" sz="3200"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a:xfrm>
            <a:off x="1043608" y="1447800"/>
            <a:ext cx="7920880" cy="469032"/>
          </a:xfrm>
        </p:spPr>
        <p:txBody>
          <a:bodyPr>
            <a:normAutofit fontScale="25000" lnSpcReduction="20000"/>
          </a:bodyPr>
          <a:lstStyle/>
          <a:p>
            <a:pPr>
              <a:buNone/>
            </a:pPr>
            <a:r>
              <a:rPr lang="es-ES" sz="9600" dirty="0" smtClean="0">
                <a:latin typeface="Arial" pitchFamily="34" charset="0"/>
                <a:cs typeface="Arial" pitchFamily="34" charset="0"/>
              </a:rPr>
              <a:t> </a:t>
            </a:r>
            <a:r>
              <a:rPr lang="es-ES" sz="8000" dirty="0" smtClean="0">
                <a:latin typeface="Arial" pitchFamily="34" charset="0"/>
                <a:cs typeface="Arial" pitchFamily="34" charset="0"/>
              </a:rPr>
              <a:t>3.3.2 Criterios de evaluación: Tasa interna de retorno</a:t>
            </a:r>
            <a:r>
              <a:rPr lang="es-ES" sz="8000" dirty="0" smtClean="0">
                <a:latin typeface="Arial" pitchFamily="34" charset="0"/>
                <a:cs typeface="Arial" pitchFamily="34" charset="0"/>
              </a:rPr>
              <a:t>. </a:t>
            </a:r>
            <a:r>
              <a:rPr lang="es-ES" sz="5600" dirty="0" smtClean="0">
                <a:latin typeface="Arial" pitchFamily="34" charset="0"/>
                <a:cs typeface="Arial" pitchFamily="34" charset="0"/>
              </a:rPr>
              <a:t>(</a:t>
            </a:r>
            <a:r>
              <a:rPr lang="es-ES" sz="5600" dirty="0" err="1" smtClean="0">
                <a:latin typeface="Arial" pitchFamily="34" charset="0"/>
                <a:cs typeface="Arial" pitchFamily="34" charset="0"/>
              </a:rPr>
              <a:t>Unica</a:t>
            </a:r>
            <a:r>
              <a:rPr lang="es-ES" sz="5600" dirty="0" smtClean="0">
                <a:latin typeface="Arial" pitchFamily="34" charset="0"/>
                <a:cs typeface="Arial" pitchFamily="34" charset="0"/>
              </a:rPr>
              <a:t> tasa de  rendimiento. Beneficios actualizados iguales  a desembolsos, VAN=0.  Tasa de interés más alta para no perder dinero con préstamo en lugar de inversión)</a:t>
            </a:r>
            <a:endParaRPr lang="es-ES" sz="5600" b="1" dirty="0" smtClean="0">
              <a:latin typeface="Arial" pitchFamily="34" charset="0"/>
              <a:cs typeface="Arial" pitchFamily="34" charset="0"/>
            </a:endParaRP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9" name="2 Marcador de contenido"/>
          <p:cNvSpPr txBox="1">
            <a:spLocks/>
          </p:cNvSpPr>
          <p:nvPr/>
        </p:nvSpPr>
        <p:spPr>
          <a:xfrm>
            <a:off x="1475656" y="4005064"/>
            <a:ext cx="3784464" cy="469032"/>
          </a:xfrm>
          <a:prstGeom prst="rect">
            <a:avLst/>
          </a:prstGeom>
        </p:spPr>
        <p:txBody>
          <a:bodyPr>
            <a:normAutofit fontScale="3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sz="8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42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43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51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52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52579" name="Object 3"/>
          <p:cNvGraphicFramePr>
            <a:graphicFrameLocks noChangeAspect="1"/>
          </p:cNvGraphicFramePr>
          <p:nvPr/>
        </p:nvGraphicFramePr>
        <p:xfrm>
          <a:off x="2267744" y="2276872"/>
          <a:ext cx="5040560" cy="466725"/>
        </p:xfrm>
        <a:graphic>
          <a:graphicData uri="http://schemas.openxmlformats.org/presentationml/2006/ole">
            <p:oleObj spid="_x0000_s152579" r:id="rId3" imgW="3606800" imgH="469900" progId="">
              <p:embed/>
            </p:oleObj>
          </a:graphicData>
        </a:graphic>
      </p:graphicFrame>
      <p:pic>
        <p:nvPicPr>
          <p:cNvPr id="152581" name="Picture 5"/>
          <p:cNvPicPr>
            <a:picLocks noChangeAspect="1" noChangeArrowheads="1"/>
          </p:cNvPicPr>
          <p:nvPr/>
        </p:nvPicPr>
        <p:blipFill>
          <a:blip r:embed="rId4" cstate="print"/>
          <a:srcRect/>
          <a:stretch>
            <a:fillRect/>
          </a:stretch>
        </p:blipFill>
        <p:spPr bwMode="auto">
          <a:xfrm>
            <a:off x="1331640" y="2924944"/>
            <a:ext cx="3168352" cy="3151882"/>
          </a:xfrm>
          <a:prstGeom prst="rect">
            <a:avLst/>
          </a:prstGeom>
          <a:noFill/>
          <a:ln w="9525">
            <a:noFill/>
            <a:miter lim="800000"/>
            <a:headEnd/>
            <a:tailEnd/>
          </a:ln>
        </p:spPr>
      </p:pic>
      <p:pic>
        <p:nvPicPr>
          <p:cNvPr id="152582" name="Picture 6"/>
          <p:cNvPicPr>
            <a:picLocks noChangeAspect="1" noChangeArrowheads="1"/>
          </p:cNvPicPr>
          <p:nvPr/>
        </p:nvPicPr>
        <p:blipFill>
          <a:blip r:embed="rId5" cstate="print"/>
          <a:srcRect/>
          <a:stretch>
            <a:fillRect/>
          </a:stretch>
        </p:blipFill>
        <p:spPr bwMode="auto">
          <a:xfrm>
            <a:off x="5220072" y="2924944"/>
            <a:ext cx="3312368" cy="314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600" dirty="0" smtClean="0">
                <a:solidFill>
                  <a:srgbClr val="FF0000"/>
                </a:solidFill>
                <a:latin typeface="Arial" pitchFamily="34" charset="0"/>
                <a:cs typeface="Arial" pitchFamily="34" charset="0"/>
              </a:rPr>
              <a:t>III .- ESTUDIO FINANCIERO: </a:t>
            </a:r>
            <a:br>
              <a:rPr lang="es-ES" sz="3600" dirty="0" smtClean="0">
                <a:solidFill>
                  <a:srgbClr val="FF0000"/>
                </a:solidFill>
                <a:latin typeface="Arial" pitchFamily="34" charset="0"/>
                <a:cs typeface="Arial" pitchFamily="34" charset="0"/>
              </a:rPr>
            </a:br>
            <a:r>
              <a:rPr lang="es-ES" sz="3200" dirty="0" smtClean="0">
                <a:solidFill>
                  <a:srgbClr val="FF0000"/>
                </a:solidFill>
                <a:latin typeface="Arial" pitchFamily="34" charset="0"/>
                <a:cs typeface="Arial" pitchFamily="34" charset="0"/>
              </a:rPr>
              <a:t>3.3 Evaluación financiera.</a:t>
            </a:r>
            <a:endParaRPr lang="es-EC" sz="3200"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a:xfrm>
            <a:off x="1435608" y="1447800"/>
            <a:ext cx="7384864" cy="469032"/>
          </a:xfrm>
        </p:spPr>
        <p:txBody>
          <a:bodyPr>
            <a:normAutofit fontScale="25000" lnSpcReduction="20000"/>
          </a:bodyPr>
          <a:lstStyle/>
          <a:p>
            <a:pPr>
              <a:buNone/>
            </a:pPr>
            <a:r>
              <a:rPr lang="es-ES" sz="9600" dirty="0" smtClean="0">
                <a:latin typeface="Arial" pitchFamily="34" charset="0"/>
                <a:cs typeface="Arial" pitchFamily="34" charset="0"/>
              </a:rPr>
              <a:t> </a:t>
            </a:r>
            <a:r>
              <a:rPr lang="es-ES" sz="8000" dirty="0" smtClean="0">
                <a:latin typeface="Arial" pitchFamily="34" charset="0"/>
                <a:cs typeface="Arial" pitchFamily="34" charset="0"/>
              </a:rPr>
              <a:t>3.3.2 </a:t>
            </a:r>
            <a:r>
              <a:rPr lang="es-ES" sz="8000" dirty="0" smtClean="0">
                <a:latin typeface="Arial" pitchFamily="34" charset="0"/>
                <a:cs typeface="Arial" pitchFamily="34" charset="0"/>
              </a:rPr>
              <a:t> Criterios </a:t>
            </a:r>
            <a:r>
              <a:rPr lang="es-ES" sz="8000" dirty="0" smtClean="0">
                <a:latin typeface="Arial" pitchFamily="34" charset="0"/>
                <a:cs typeface="Arial" pitchFamily="34" charset="0"/>
              </a:rPr>
              <a:t>de evaluación: Período recuperación inversión</a:t>
            </a:r>
            <a:r>
              <a:rPr lang="es-ES" sz="8000" dirty="0" smtClean="0">
                <a:latin typeface="Arial" pitchFamily="34" charset="0"/>
                <a:cs typeface="Arial" pitchFamily="34" charset="0"/>
              </a:rPr>
              <a:t>. </a:t>
            </a:r>
            <a:r>
              <a:rPr lang="es-ES" sz="5600" dirty="0" smtClean="0">
                <a:latin typeface="Arial" pitchFamily="34" charset="0"/>
                <a:cs typeface="Arial" pitchFamily="34" charset="0"/>
              </a:rPr>
              <a:t>(Viabilidad del proyecto) . Método actualización flujo de caja y sumatoria flujos actualizados)</a:t>
            </a:r>
            <a:endParaRPr lang="es-ES" sz="5600" b="1" dirty="0" smtClean="0">
              <a:latin typeface="Arial" pitchFamily="34" charset="0"/>
              <a:cs typeface="Arial" pitchFamily="34" charset="0"/>
            </a:endParaRP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9" name="2 Marcador de contenido"/>
          <p:cNvSpPr txBox="1">
            <a:spLocks/>
          </p:cNvSpPr>
          <p:nvPr/>
        </p:nvSpPr>
        <p:spPr>
          <a:xfrm>
            <a:off x="1475656" y="4005064"/>
            <a:ext cx="3784464" cy="469032"/>
          </a:xfrm>
          <a:prstGeom prst="rect">
            <a:avLst/>
          </a:prstGeom>
        </p:spPr>
        <p:txBody>
          <a:bodyPr>
            <a:normAutofit fontScale="3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sz="8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42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43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51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52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pic>
        <p:nvPicPr>
          <p:cNvPr id="167939" name="Picture 3"/>
          <p:cNvPicPr>
            <a:picLocks noChangeAspect="1" noChangeArrowheads="1"/>
          </p:cNvPicPr>
          <p:nvPr/>
        </p:nvPicPr>
        <p:blipFill>
          <a:blip r:embed="rId2" cstate="print"/>
          <a:srcRect/>
          <a:stretch>
            <a:fillRect/>
          </a:stretch>
        </p:blipFill>
        <p:spPr bwMode="auto">
          <a:xfrm>
            <a:off x="2771800" y="2276872"/>
            <a:ext cx="4464496" cy="3165475"/>
          </a:xfrm>
          <a:prstGeom prst="rect">
            <a:avLst/>
          </a:prstGeom>
          <a:noFill/>
          <a:ln w="9525">
            <a:noFill/>
            <a:miter lim="800000"/>
            <a:headEnd/>
            <a:tailEnd/>
          </a:ln>
        </p:spPr>
      </p:pic>
      <p:sp>
        <p:nvSpPr>
          <p:cNvPr id="167940" name="Rectangle 4"/>
          <p:cNvSpPr>
            <a:spLocks noChangeArrowheads="1"/>
          </p:cNvSpPr>
          <p:nvPr/>
        </p:nvSpPr>
        <p:spPr bwMode="auto">
          <a:xfrm>
            <a:off x="2123728" y="5457854"/>
            <a:ext cx="6840760"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6´212.780 – 5´081.983 = 1´130.797 USD</a:t>
            </a:r>
            <a:endParaRPr kumimoji="0" lang="es-MX"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1’130.797 / 1´545.501 = 0,7317</a:t>
            </a:r>
            <a:endParaRPr kumimoji="0" lang="es-MX"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PERIODO RECUPERACION INVERSION PROYECTO PURO =  6,7317 PERIODOS.</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14 Rectángulo"/>
          <p:cNvSpPr/>
          <p:nvPr/>
        </p:nvSpPr>
        <p:spPr>
          <a:xfrm>
            <a:off x="2339752" y="6165304"/>
            <a:ext cx="5256584" cy="369332"/>
          </a:xfrm>
          <a:prstGeom prst="rect">
            <a:avLst/>
          </a:prstGeom>
        </p:spPr>
        <p:txBody>
          <a:bodyPr wrap="square">
            <a:spAutoFit/>
          </a:bodyPr>
          <a:lstStyle/>
          <a:p>
            <a:r>
              <a:rPr lang="es-ES" sz="900" b="1" dirty="0" smtClean="0"/>
              <a:t>    SE DETERMINA ENTONCES QUE EL PERIODO EXACTO DE RECUPERACION DE LA</a:t>
            </a:r>
          </a:p>
          <a:p>
            <a:r>
              <a:rPr lang="es-ES" sz="900" b="1" dirty="0" smtClean="0"/>
              <a:t>    INVERSION PARA EL PROYECTO PURO ES DE 6 AÑOS, 8 MESES Y 23 DIAS</a:t>
            </a:r>
            <a:endParaRPr lang="es-MX" sz="9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600" dirty="0" smtClean="0">
                <a:solidFill>
                  <a:srgbClr val="FF0000"/>
                </a:solidFill>
                <a:latin typeface="Arial" pitchFamily="34" charset="0"/>
                <a:cs typeface="Arial" pitchFamily="34" charset="0"/>
              </a:rPr>
              <a:t>III .- ESTUDIO FINANCIERO: </a:t>
            </a:r>
            <a:br>
              <a:rPr lang="es-ES" sz="3600" dirty="0" smtClean="0">
                <a:solidFill>
                  <a:srgbClr val="FF0000"/>
                </a:solidFill>
                <a:latin typeface="Arial" pitchFamily="34" charset="0"/>
                <a:cs typeface="Arial" pitchFamily="34" charset="0"/>
              </a:rPr>
            </a:br>
            <a:r>
              <a:rPr lang="es-ES" sz="3200" dirty="0" smtClean="0">
                <a:solidFill>
                  <a:srgbClr val="FF0000"/>
                </a:solidFill>
                <a:latin typeface="Arial" pitchFamily="34" charset="0"/>
                <a:cs typeface="Arial" pitchFamily="34" charset="0"/>
              </a:rPr>
              <a:t>3.3 Evaluación financiera.</a:t>
            </a:r>
            <a:endParaRPr lang="es-EC" sz="3200"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a:xfrm>
            <a:off x="1435608" y="1447800"/>
            <a:ext cx="7384864" cy="469032"/>
          </a:xfrm>
        </p:spPr>
        <p:txBody>
          <a:bodyPr>
            <a:normAutofit fontScale="25000" lnSpcReduction="20000"/>
          </a:bodyPr>
          <a:lstStyle/>
          <a:p>
            <a:pPr>
              <a:buNone/>
            </a:pPr>
            <a:r>
              <a:rPr lang="es-ES" sz="9600" dirty="0" smtClean="0">
                <a:latin typeface="Arial" pitchFamily="34" charset="0"/>
                <a:cs typeface="Arial" pitchFamily="34" charset="0"/>
              </a:rPr>
              <a:t> </a:t>
            </a:r>
            <a:r>
              <a:rPr lang="es-ES" sz="8000" dirty="0" smtClean="0">
                <a:latin typeface="Arial" pitchFamily="34" charset="0"/>
                <a:cs typeface="Arial" pitchFamily="34" charset="0"/>
              </a:rPr>
              <a:t>3.3.2 Criterios de evaluación: Período recuperación inversión.</a:t>
            </a:r>
            <a:endParaRPr lang="es-ES" sz="8000" b="1" dirty="0" smtClean="0">
              <a:latin typeface="Arial" pitchFamily="34" charset="0"/>
              <a:cs typeface="Arial" pitchFamily="34" charset="0"/>
            </a:endParaRP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9" name="2 Marcador de contenido"/>
          <p:cNvSpPr txBox="1">
            <a:spLocks/>
          </p:cNvSpPr>
          <p:nvPr/>
        </p:nvSpPr>
        <p:spPr>
          <a:xfrm>
            <a:off x="1475656" y="4005064"/>
            <a:ext cx="3784464" cy="469032"/>
          </a:xfrm>
          <a:prstGeom prst="rect">
            <a:avLst/>
          </a:prstGeom>
        </p:spPr>
        <p:txBody>
          <a:bodyPr>
            <a:normAutofit fontScale="3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sz="8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42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43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51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52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pic>
        <p:nvPicPr>
          <p:cNvPr id="174082" name="Picture 2"/>
          <p:cNvPicPr>
            <a:picLocks noChangeAspect="1" noChangeArrowheads="1"/>
          </p:cNvPicPr>
          <p:nvPr/>
        </p:nvPicPr>
        <p:blipFill>
          <a:blip r:embed="rId2" cstate="print"/>
          <a:srcRect/>
          <a:stretch>
            <a:fillRect/>
          </a:stretch>
        </p:blipFill>
        <p:spPr bwMode="auto">
          <a:xfrm>
            <a:off x="2699792" y="1916832"/>
            <a:ext cx="4824536" cy="2952328"/>
          </a:xfrm>
          <a:prstGeom prst="rect">
            <a:avLst/>
          </a:prstGeom>
          <a:noFill/>
          <a:ln w="9525">
            <a:noFill/>
            <a:miter lim="800000"/>
            <a:headEnd/>
            <a:tailEnd/>
          </a:ln>
        </p:spPr>
      </p:pic>
      <p:sp>
        <p:nvSpPr>
          <p:cNvPr id="174083" name="Rectangle 3"/>
          <p:cNvSpPr>
            <a:spLocks noChangeArrowheads="1"/>
          </p:cNvSpPr>
          <p:nvPr/>
        </p:nvSpPr>
        <p:spPr bwMode="auto">
          <a:xfrm>
            <a:off x="1403648" y="5254461"/>
            <a:ext cx="7488832"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3´727.668 – 2´260.653 = 1´467.015 USD</a:t>
            </a:r>
            <a:endParaRPr kumimoji="0" lang="es-MX"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1´467.015 / 1´806.516 = 0,8121</a:t>
            </a:r>
            <a:endParaRPr kumimoji="0" lang="es-MX"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PERIODO RECUPERACION INVERSION INVERSIONISTA = 5,8121 PERIODOS.</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084" name="Rectangle 4"/>
          <p:cNvSpPr>
            <a:spLocks noChangeArrowheads="1"/>
          </p:cNvSpPr>
          <p:nvPr/>
        </p:nvSpPr>
        <p:spPr bwMode="auto">
          <a:xfrm>
            <a:off x="2339752" y="6021288"/>
            <a:ext cx="608416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 DETERMINA ENTONCES QUE EL PERIODO EXACTO DE RECUPERACION DE LA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INVERSION PARA EL INVERSIONISTA ES DE 5 AÑOS, 9 MESES Y 22 DIAS.</a:t>
            </a:r>
            <a:endParaRPr kumimoji="0" lang="es-ES" sz="9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0"/>
            <a:ext cx="7498080" cy="1143000"/>
          </a:xfrm>
        </p:spPr>
        <p:txBody>
          <a:bodyPr>
            <a:noAutofit/>
          </a:bodyPr>
          <a:lstStyle/>
          <a:p>
            <a:pPr algn="ctr"/>
            <a:r>
              <a:rPr lang="es-ES" sz="3600" dirty="0" smtClean="0">
                <a:solidFill>
                  <a:srgbClr val="FF0000"/>
                </a:solidFill>
                <a:latin typeface="Arial" pitchFamily="34" charset="0"/>
                <a:cs typeface="Arial" pitchFamily="34" charset="0"/>
              </a:rPr>
              <a:t>III .- ESTUDIO FINANCIERO: </a:t>
            </a:r>
            <a:br>
              <a:rPr lang="es-ES" sz="3600" dirty="0" smtClean="0">
                <a:solidFill>
                  <a:srgbClr val="FF0000"/>
                </a:solidFill>
                <a:latin typeface="Arial" pitchFamily="34" charset="0"/>
                <a:cs typeface="Arial" pitchFamily="34" charset="0"/>
              </a:rPr>
            </a:br>
            <a:r>
              <a:rPr lang="es-ES" sz="3200" dirty="0" smtClean="0">
                <a:solidFill>
                  <a:srgbClr val="FF0000"/>
                </a:solidFill>
                <a:latin typeface="Arial" pitchFamily="34" charset="0"/>
                <a:cs typeface="Arial" pitchFamily="34" charset="0"/>
              </a:rPr>
              <a:t>3.3 Evaluación financiera.</a:t>
            </a:r>
            <a:endParaRPr lang="es-EC" sz="3200"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a:xfrm>
            <a:off x="1403648" y="1124744"/>
            <a:ext cx="7384864" cy="469032"/>
          </a:xfrm>
        </p:spPr>
        <p:txBody>
          <a:bodyPr>
            <a:normAutofit fontScale="25000" lnSpcReduction="20000"/>
          </a:bodyPr>
          <a:lstStyle/>
          <a:p>
            <a:pPr>
              <a:buNone/>
            </a:pPr>
            <a:r>
              <a:rPr lang="es-ES" sz="9600" dirty="0" smtClean="0">
                <a:latin typeface="Arial" pitchFamily="34" charset="0"/>
                <a:cs typeface="Arial" pitchFamily="34" charset="0"/>
              </a:rPr>
              <a:t> </a:t>
            </a:r>
            <a:r>
              <a:rPr lang="es-ES" sz="8000" dirty="0" smtClean="0">
                <a:latin typeface="Arial" pitchFamily="34" charset="0"/>
                <a:cs typeface="Arial" pitchFamily="34" charset="0"/>
              </a:rPr>
              <a:t>3.3.2 Criterios de evaluación: Relación Beneficio-Costo.</a:t>
            </a:r>
            <a:endParaRPr lang="es-ES" sz="8000" b="1" dirty="0" smtClean="0">
              <a:latin typeface="Arial" pitchFamily="34" charset="0"/>
              <a:cs typeface="Arial" pitchFamily="34" charset="0"/>
            </a:endParaRP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9" name="2 Marcador de contenido"/>
          <p:cNvSpPr txBox="1">
            <a:spLocks/>
          </p:cNvSpPr>
          <p:nvPr/>
        </p:nvSpPr>
        <p:spPr>
          <a:xfrm>
            <a:off x="1475656" y="4005064"/>
            <a:ext cx="3784464" cy="469032"/>
          </a:xfrm>
          <a:prstGeom prst="rect">
            <a:avLst/>
          </a:prstGeom>
        </p:spPr>
        <p:txBody>
          <a:bodyPr>
            <a:normAutofit fontScale="3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sz="8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42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43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51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52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75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75105" name="Object 1"/>
          <p:cNvGraphicFramePr>
            <a:graphicFrameLocks noChangeAspect="1"/>
          </p:cNvGraphicFramePr>
          <p:nvPr/>
        </p:nvGraphicFramePr>
        <p:xfrm>
          <a:off x="4067944" y="1484784"/>
          <a:ext cx="1219200" cy="838200"/>
        </p:xfrm>
        <a:graphic>
          <a:graphicData uri="http://schemas.openxmlformats.org/presentationml/2006/ole">
            <p:oleObj spid="_x0000_s175105" r:id="rId3" imgW="1219200" imgH="838200" progId="">
              <p:embed/>
            </p:oleObj>
          </a:graphicData>
        </a:graphic>
      </p:graphicFrame>
      <p:pic>
        <p:nvPicPr>
          <p:cNvPr id="175107" name="Picture 3"/>
          <p:cNvPicPr>
            <a:picLocks noChangeAspect="1" noChangeArrowheads="1"/>
          </p:cNvPicPr>
          <p:nvPr/>
        </p:nvPicPr>
        <p:blipFill>
          <a:blip r:embed="rId4" cstate="print"/>
          <a:srcRect/>
          <a:stretch>
            <a:fillRect/>
          </a:stretch>
        </p:blipFill>
        <p:spPr bwMode="auto">
          <a:xfrm>
            <a:off x="395536" y="2348880"/>
            <a:ext cx="8280920" cy="1512168"/>
          </a:xfrm>
          <a:prstGeom prst="rect">
            <a:avLst/>
          </a:prstGeom>
          <a:noFill/>
          <a:ln w="9525">
            <a:noFill/>
            <a:miter lim="800000"/>
            <a:headEnd/>
            <a:tailEnd/>
          </a:ln>
        </p:spPr>
      </p:pic>
      <p:pic>
        <p:nvPicPr>
          <p:cNvPr id="175108" name="Picture 4"/>
          <p:cNvPicPr>
            <a:picLocks noChangeAspect="1" noChangeArrowheads="1"/>
          </p:cNvPicPr>
          <p:nvPr/>
        </p:nvPicPr>
        <p:blipFill>
          <a:blip r:embed="rId5" cstate="print"/>
          <a:srcRect/>
          <a:stretch>
            <a:fillRect/>
          </a:stretch>
        </p:blipFill>
        <p:spPr bwMode="auto">
          <a:xfrm>
            <a:off x="395536" y="4149081"/>
            <a:ext cx="8280920" cy="27089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0"/>
            <a:ext cx="7498080" cy="1143000"/>
          </a:xfrm>
        </p:spPr>
        <p:txBody>
          <a:bodyPr>
            <a:noAutofit/>
          </a:bodyPr>
          <a:lstStyle/>
          <a:p>
            <a:pPr algn="ctr"/>
            <a:r>
              <a:rPr lang="es-ES" sz="3600" dirty="0" smtClean="0">
                <a:solidFill>
                  <a:srgbClr val="FF0000"/>
                </a:solidFill>
                <a:latin typeface="Arial" pitchFamily="34" charset="0"/>
                <a:cs typeface="Arial" pitchFamily="34" charset="0"/>
              </a:rPr>
              <a:t>III .- ESTUDIO FINANCIERO: </a:t>
            </a:r>
            <a:br>
              <a:rPr lang="es-ES" sz="3600" dirty="0" smtClean="0">
                <a:solidFill>
                  <a:srgbClr val="FF0000"/>
                </a:solidFill>
                <a:latin typeface="Arial" pitchFamily="34" charset="0"/>
                <a:cs typeface="Arial" pitchFamily="34" charset="0"/>
              </a:rPr>
            </a:br>
            <a:r>
              <a:rPr lang="es-ES" sz="3200" dirty="0" smtClean="0">
                <a:solidFill>
                  <a:srgbClr val="FF0000"/>
                </a:solidFill>
                <a:latin typeface="Arial" pitchFamily="34" charset="0"/>
                <a:cs typeface="Arial" pitchFamily="34" charset="0"/>
              </a:rPr>
              <a:t>3.3 Evaluación financiera.</a:t>
            </a:r>
            <a:endParaRPr lang="es-EC" sz="3200"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a:xfrm>
            <a:off x="1403648" y="1124744"/>
            <a:ext cx="7384864" cy="469032"/>
          </a:xfrm>
        </p:spPr>
        <p:txBody>
          <a:bodyPr>
            <a:normAutofit fontScale="25000" lnSpcReduction="20000"/>
          </a:bodyPr>
          <a:lstStyle/>
          <a:p>
            <a:pPr>
              <a:buNone/>
            </a:pPr>
            <a:r>
              <a:rPr lang="es-ES" sz="9600" dirty="0" smtClean="0">
                <a:latin typeface="Arial" pitchFamily="34" charset="0"/>
                <a:cs typeface="Arial" pitchFamily="34" charset="0"/>
              </a:rPr>
              <a:t> </a:t>
            </a:r>
            <a:r>
              <a:rPr lang="es-ES" sz="8000" dirty="0" smtClean="0">
                <a:latin typeface="Arial" pitchFamily="34" charset="0"/>
                <a:cs typeface="Arial" pitchFamily="34" charset="0"/>
              </a:rPr>
              <a:t>3.3.2 Criterios de evaluación: Relación Beneficio-Costo.</a:t>
            </a:r>
            <a:endParaRPr lang="es-ES" sz="8000" b="1" dirty="0" smtClean="0">
              <a:latin typeface="Arial" pitchFamily="34" charset="0"/>
              <a:cs typeface="Arial" pitchFamily="34" charset="0"/>
            </a:endParaRP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9" name="2 Marcador de contenido"/>
          <p:cNvSpPr txBox="1">
            <a:spLocks/>
          </p:cNvSpPr>
          <p:nvPr/>
        </p:nvSpPr>
        <p:spPr>
          <a:xfrm>
            <a:off x="1475656" y="4005064"/>
            <a:ext cx="3784464" cy="469032"/>
          </a:xfrm>
          <a:prstGeom prst="rect">
            <a:avLst/>
          </a:prstGeom>
        </p:spPr>
        <p:txBody>
          <a:bodyPr>
            <a:normAutofit fontScale="3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sz="8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42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43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51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52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75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pic>
        <p:nvPicPr>
          <p:cNvPr id="176131" name="Picture 3"/>
          <p:cNvPicPr>
            <a:picLocks noChangeAspect="1" noChangeArrowheads="1"/>
          </p:cNvPicPr>
          <p:nvPr/>
        </p:nvPicPr>
        <p:blipFill>
          <a:blip r:embed="rId2" cstate="print"/>
          <a:srcRect/>
          <a:stretch>
            <a:fillRect/>
          </a:stretch>
        </p:blipFill>
        <p:spPr bwMode="auto">
          <a:xfrm>
            <a:off x="323528" y="1556792"/>
            <a:ext cx="8424936" cy="1872208"/>
          </a:xfrm>
          <a:prstGeom prst="rect">
            <a:avLst/>
          </a:prstGeom>
          <a:noFill/>
          <a:ln w="9525">
            <a:noFill/>
            <a:miter lim="800000"/>
            <a:headEnd/>
            <a:tailEnd/>
          </a:ln>
        </p:spPr>
      </p:pic>
      <p:pic>
        <p:nvPicPr>
          <p:cNvPr id="176132" name="Picture 4"/>
          <p:cNvPicPr>
            <a:picLocks noChangeAspect="1" noChangeArrowheads="1"/>
          </p:cNvPicPr>
          <p:nvPr/>
        </p:nvPicPr>
        <p:blipFill>
          <a:blip r:embed="rId3" cstate="print"/>
          <a:srcRect/>
          <a:stretch>
            <a:fillRect/>
          </a:stretch>
        </p:blipFill>
        <p:spPr bwMode="auto">
          <a:xfrm>
            <a:off x="251520" y="3717032"/>
            <a:ext cx="8604448" cy="31409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0"/>
            <a:ext cx="7498080" cy="1143000"/>
          </a:xfrm>
        </p:spPr>
        <p:txBody>
          <a:bodyPr>
            <a:noAutofit/>
          </a:bodyPr>
          <a:lstStyle/>
          <a:p>
            <a:pPr algn="ctr"/>
            <a:r>
              <a:rPr lang="es-ES" sz="3600" dirty="0" smtClean="0">
                <a:solidFill>
                  <a:srgbClr val="FF0000"/>
                </a:solidFill>
                <a:latin typeface="Arial" pitchFamily="34" charset="0"/>
                <a:cs typeface="Arial" pitchFamily="34" charset="0"/>
              </a:rPr>
              <a:t>III .- ESTUDIO FINANCIERO: </a:t>
            </a:r>
            <a:br>
              <a:rPr lang="es-ES" sz="3600" dirty="0" smtClean="0">
                <a:solidFill>
                  <a:srgbClr val="FF0000"/>
                </a:solidFill>
                <a:latin typeface="Arial" pitchFamily="34" charset="0"/>
                <a:cs typeface="Arial" pitchFamily="34" charset="0"/>
              </a:rPr>
            </a:br>
            <a:r>
              <a:rPr lang="es-ES" sz="3200" dirty="0" smtClean="0">
                <a:solidFill>
                  <a:srgbClr val="FF0000"/>
                </a:solidFill>
                <a:latin typeface="Arial" pitchFamily="34" charset="0"/>
                <a:cs typeface="Arial" pitchFamily="34" charset="0"/>
              </a:rPr>
              <a:t>3.3 Evaluación financiera.</a:t>
            </a:r>
            <a:endParaRPr lang="es-EC" sz="3200"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a:xfrm>
            <a:off x="1403648" y="1124744"/>
            <a:ext cx="7384864" cy="469032"/>
          </a:xfrm>
        </p:spPr>
        <p:txBody>
          <a:bodyPr>
            <a:normAutofit fontScale="25000" lnSpcReduction="20000"/>
          </a:bodyPr>
          <a:lstStyle/>
          <a:p>
            <a:pPr>
              <a:buNone/>
            </a:pPr>
            <a:r>
              <a:rPr lang="es-ES" sz="9600" dirty="0" smtClean="0">
                <a:latin typeface="Arial" pitchFamily="34" charset="0"/>
                <a:cs typeface="Arial" pitchFamily="34" charset="0"/>
              </a:rPr>
              <a:t> </a:t>
            </a:r>
            <a:r>
              <a:rPr lang="es-ES" sz="8000" dirty="0" smtClean="0">
                <a:latin typeface="Arial" pitchFamily="34" charset="0"/>
                <a:cs typeface="Arial" pitchFamily="34" charset="0"/>
              </a:rPr>
              <a:t>3.3.3 Análisis de sensibilidad</a:t>
            </a:r>
            <a:r>
              <a:rPr lang="es-ES" sz="8000" dirty="0" smtClean="0">
                <a:latin typeface="Arial" pitchFamily="34" charset="0"/>
                <a:cs typeface="Arial" pitchFamily="34" charset="0"/>
              </a:rPr>
              <a:t>. </a:t>
            </a:r>
            <a:r>
              <a:rPr lang="es-ES" sz="5600" dirty="0" smtClean="0">
                <a:latin typeface="Arial" pitchFamily="34" charset="0"/>
                <a:cs typeface="Arial" pitchFamily="34" charset="0"/>
              </a:rPr>
              <a:t>(Efecto  variables en rentabilidad)</a:t>
            </a:r>
            <a:r>
              <a:rPr lang="es-ES" sz="8000" dirty="0" smtClean="0">
                <a:latin typeface="Arial" pitchFamily="34" charset="0"/>
                <a:cs typeface="Arial" pitchFamily="34" charset="0"/>
              </a:rPr>
              <a:t> .</a:t>
            </a:r>
            <a:endParaRPr lang="es-ES" sz="8000" b="1" dirty="0" smtClean="0">
              <a:latin typeface="Arial" pitchFamily="34" charset="0"/>
              <a:cs typeface="Arial" pitchFamily="34" charset="0"/>
            </a:endParaRP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9" name="2 Marcador de contenido"/>
          <p:cNvSpPr txBox="1">
            <a:spLocks/>
          </p:cNvSpPr>
          <p:nvPr/>
        </p:nvSpPr>
        <p:spPr>
          <a:xfrm>
            <a:off x="1475656" y="4005064"/>
            <a:ext cx="3784464" cy="469032"/>
          </a:xfrm>
          <a:prstGeom prst="rect">
            <a:avLst/>
          </a:prstGeom>
        </p:spPr>
        <p:txBody>
          <a:bodyPr>
            <a:normAutofit fontScale="3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sz="8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42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43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51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52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75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pic>
        <p:nvPicPr>
          <p:cNvPr id="177154" name="Picture 2"/>
          <p:cNvPicPr>
            <a:picLocks noChangeAspect="1" noChangeArrowheads="1"/>
          </p:cNvPicPr>
          <p:nvPr/>
        </p:nvPicPr>
        <p:blipFill>
          <a:blip r:embed="rId2" cstate="print"/>
          <a:srcRect/>
          <a:stretch>
            <a:fillRect/>
          </a:stretch>
        </p:blipFill>
        <p:spPr bwMode="auto">
          <a:xfrm>
            <a:off x="1115616" y="1484784"/>
            <a:ext cx="7200800" cy="2376264"/>
          </a:xfrm>
          <a:prstGeom prst="rect">
            <a:avLst/>
          </a:prstGeom>
          <a:noFill/>
          <a:ln w="9525">
            <a:noFill/>
            <a:miter lim="800000"/>
            <a:headEnd/>
            <a:tailEnd/>
          </a:ln>
        </p:spPr>
      </p:pic>
      <p:pic>
        <p:nvPicPr>
          <p:cNvPr id="177155" name="Picture 3"/>
          <p:cNvPicPr>
            <a:picLocks noChangeAspect="1" noChangeArrowheads="1"/>
          </p:cNvPicPr>
          <p:nvPr/>
        </p:nvPicPr>
        <p:blipFill>
          <a:blip r:embed="rId3" cstate="print"/>
          <a:srcRect/>
          <a:stretch>
            <a:fillRect/>
          </a:stretch>
        </p:blipFill>
        <p:spPr bwMode="auto">
          <a:xfrm>
            <a:off x="1115616" y="4293096"/>
            <a:ext cx="7128792" cy="25649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3200" dirty="0" smtClean="0">
                <a:solidFill>
                  <a:srgbClr val="FF0000"/>
                </a:solidFill>
                <a:latin typeface="Arial" pitchFamily="34" charset="0"/>
                <a:cs typeface="Arial" pitchFamily="34" charset="0"/>
              </a:rPr>
              <a:t>IV.- CONCLUSIONES Y RECOMENDACIONES</a:t>
            </a:r>
            <a:endParaRPr lang="es-MX" sz="3200" dirty="0"/>
          </a:p>
        </p:txBody>
      </p:sp>
      <p:sp>
        <p:nvSpPr>
          <p:cNvPr id="168962" name="Rectangle 2"/>
          <p:cNvSpPr>
            <a:spLocks noChangeArrowheads="1"/>
          </p:cNvSpPr>
          <p:nvPr/>
        </p:nvSpPr>
        <p:spPr bwMode="auto">
          <a:xfrm>
            <a:off x="1115616" y="1367481"/>
            <a:ext cx="7632848"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4.1  </a:t>
            </a:r>
            <a:r>
              <a:rPr kumimoji="0" lang="es-ES" sz="14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a:t>
            </a:r>
            <a:r>
              <a:rPr kumimoji="0" lang="es-ES" sz="1400" i="0" u="none" strike="noStrike" cap="none" normalizeH="0" dirty="0" smtClean="0">
                <a:ln>
                  <a:noFill/>
                </a:ln>
                <a:solidFill>
                  <a:schemeClr val="tx1"/>
                </a:solidFill>
                <a:effectLst/>
                <a:latin typeface="Arial" pitchFamily="34" charset="0"/>
                <a:ea typeface="Times New Roman" pitchFamily="18" charset="0"/>
                <a:cs typeface="Arial" pitchFamily="34" charset="0"/>
              </a:rPr>
              <a:t> n</a:t>
            </a:r>
            <a:r>
              <a:rPr kumimoji="0" lang="es-ES" sz="14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uevo servicio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requerirá inversión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inicial de 6´212.780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USD</a:t>
            </a:r>
            <a:r>
              <a:rPr kumimoji="0" lang="es-ES" sz="1400" b="0" i="0" u="none" strike="noStrike" cap="none" normalizeH="0" dirty="0" smtClean="0">
                <a:ln>
                  <a:noFill/>
                </a:ln>
                <a:solidFill>
                  <a:schemeClr val="tx1"/>
                </a:solidFill>
                <a:effectLst/>
                <a:latin typeface="Arial" pitchFamily="34" charset="0"/>
                <a:ea typeface="Times New Roman" pitchFamily="18" charset="0"/>
                <a:cs typeface="Arial" pitchFamily="34" charset="0"/>
              </a:rPr>
              <a:t> que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provendrá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 un 60% de capital propio y un 40% del crédito de instituciones privadas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financieras.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4.2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 presupuesto de ingresos se calculó en base al número de servicios de los equipos MTU,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tarifa diaria es un producto de la investigación de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mercado, escogiéndose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 valor de 2.500 USD, que es un 7% menor al valor de mercado. </a:t>
            </a:r>
            <a:endPar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4.3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evaluación financiera determina los siguientes resultados: </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Para el proyecto puro con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tasa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 descuento del 12</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 obtiene un VAN de 6’430.516 USD, una TIR del 26%, el período de recuperación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inversión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 6 años, 8 meses y 23 días.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Beneficio/Costo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1,73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significa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que por cada dólar invertido en el proyecto se obtendrá una rentabilidad de 0,73 USD.</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Para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 inversionista con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tasa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 descuento del 11</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 obtiene un VAN de 7’205.966 USD, una TIR del 30%, el período de recuperación de la inversión de 5 años, 9 meses y 22 días.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Beneficio/Costo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1,65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significa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que por cada dólar invertido por el inversionista  obtendrá una rentabilidad de 0,65 USD</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4.4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 análisis de sensibilidad, frente a distintos escenarios de disminución en un 5% del precio y cantidad; y ante el aumento en un 5% de gastos administrativos, costos fijos y costos variables unitarios; determina que tanto para el proyecto puro como para el inversionista, no hay una gran sensibilidad en la variación de los escenarios planteados.  De todas maneras sí son más sensibles las variaciones en un 5% del precio y cantidad en relación al resto, pero no afectarían los procesos.</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3200" dirty="0" smtClean="0">
                <a:solidFill>
                  <a:srgbClr val="FF0000"/>
                </a:solidFill>
                <a:latin typeface="Arial" pitchFamily="34" charset="0"/>
                <a:cs typeface="Arial" pitchFamily="34" charset="0"/>
              </a:rPr>
              <a:t>IV.- CONCLUSIONES Y RECOMENDACIONES</a:t>
            </a:r>
            <a:endParaRPr lang="es-MX" sz="3200" dirty="0"/>
          </a:p>
        </p:txBody>
      </p:sp>
      <p:sp>
        <p:nvSpPr>
          <p:cNvPr id="178177" name="Rectangle 1"/>
          <p:cNvSpPr>
            <a:spLocks noChangeArrowheads="1"/>
          </p:cNvSpPr>
          <p:nvPr/>
        </p:nvSpPr>
        <p:spPr bwMode="auto">
          <a:xfrm>
            <a:off x="1403648" y="1644850"/>
            <a:ext cx="741682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1400" b="1" dirty="0" smtClean="0">
                <a:latin typeface="Arial" pitchFamily="34" charset="0"/>
                <a:ea typeface="Times New Roman" pitchFamily="18" charset="0"/>
                <a:cs typeface="Arial" pitchFamily="34" charset="0"/>
              </a:rPr>
              <a:t>4.5</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En base a los resultados de los estudios técnicos, organizacionales y financieros se determina que la empresa Dygoil, debería en el menor tiempo posible implementar este nuevo servicio ya que su gran infraestructura, organización y posicionamiento en el sector hidrocarburífero, sumado a su experiencia en incursionar en nuevos retos tecnológicos, corroboran que es una gran posibilidad de inversión la planteada en este </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estudio.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4.6 El aspecto más importante de este análisis </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 </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 </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financiero</a:t>
            </a:r>
            <a:r>
              <a:rPr kumimoji="0" lang="es-ES" sz="1400" b="1" i="0" u="none" strike="noStrike" cap="none" normalizeH="0" dirty="0" smtClean="0">
                <a:ln>
                  <a:noFill/>
                </a:ln>
                <a:solidFill>
                  <a:schemeClr val="tx1"/>
                </a:solidFill>
                <a:effectLst/>
                <a:latin typeface="Arial" pitchFamily="34" charset="0"/>
                <a:ea typeface="Times New Roman" pitchFamily="18" charset="0"/>
                <a:cs typeface="Arial" pitchFamily="34" charset="0"/>
              </a:rPr>
              <a:t> y</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arroja resultados de una viabilidad excelente para todas las variables: el VAN, el TIR, el período de recuperación de la inversión y la relación B/C; tanto para el proyecto puro, así como para el inversionista. La recomendación de que se realice la inversión inmediatamente es evidente y se aconseja que la empresa asigne en este mismo año los recursos para la puesta en marcha del proyecto, ya que prácticamente el riesgo de la inversión es bajísimo. </a:t>
            </a:r>
            <a:endParaRPr kumimoji="0" lang="es-MX"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Más bien los riesgos que existen es de que otras empresas incursionen en esta área para cubrir la demanda insatisfecha o si hay demora en la inversión, pueda cambiar el escenario tecnológico en algunos años o haya el agotamiento natural de los pozos petroleros y se necesite acortar la vida útil del proyecto que se calculó para 10 años.</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74638"/>
            <a:ext cx="8100392" cy="1282154"/>
          </a:xfrm>
        </p:spPr>
        <p:txBody>
          <a:bodyPr>
            <a:noAutofit/>
          </a:bodyPr>
          <a:lstStyle/>
          <a:p>
            <a:pPr algn="ctr"/>
            <a:r>
              <a:rPr lang="es-ES" sz="3600" dirty="0" smtClean="0">
                <a:solidFill>
                  <a:srgbClr val="FF0000"/>
                </a:solidFill>
                <a:latin typeface="Arial" pitchFamily="34" charset="0"/>
                <a:cs typeface="Arial" pitchFamily="34" charset="0"/>
              </a:rPr>
              <a:t>I .- ESTUDIO TECNICO: </a:t>
            </a:r>
            <a:r>
              <a:rPr lang="es-ES" sz="3200" dirty="0" smtClean="0">
                <a:solidFill>
                  <a:srgbClr val="FF0000"/>
                </a:solidFill>
                <a:latin typeface="Arial" pitchFamily="34" charset="0"/>
                <a:cs typeface="Arial" pitchFamily="34" charset="0"/>
              </a:rPr>
              <a:t>1.1Determinación tamaño propuesta.</a:t>
            </a:r>
            <a:endParaRPr lang="es-EC" sz="3200"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a:xfrm>
            <a:off x="1259632" y="1484784"/>
            <a:ext cx="7498080" cy="720080"/>
          </a:xfrm>
        </p:spPr>
        <p:txBody>
          <a:bodyPr>
            <a:normAutofit fontScale="25000" lnSpcReduction="20000"/>
          </a:bodyPr>
          <a:lstStyle/>
          <a:p>
            <a:pPr>
              <a:buNone/>
            </a:pPr>
            <a:r>
              <a:rPr lang="es-ES" sz="2900" dirty="0" smtClean="0"/>
              <a:t> </a:t>
            </a:r>
          </a:p>
          <a:p>
            <a:pPr>
              <a:buNone/>
            </a:pPr>
            <a:r>
              <a:rPr lang="es-ES" sz="6200" dirty="0" smtClean="0"/>
              <a:t>   </a:t>
            </a:r>
            <a:r>
              <a:rPr lang="es-ES" sz="9600" b="1" dirty="0" smtClean="0">
                <a:latin typeface="Arial" pitchFamily="34" charset="0"/>
                <a:cs typeface="Arial" pitchFamily="34" charset="0"/>
              </a:rPr>
              <a:t>1.1.2 Optimación del </a:t>
            </a:r>
            <a:r>
              <a:rPr lang="es-ES" sz="9600" b="1" dirty="0" smtClean="0">
                <a:latin typeface="Arial" pitchFamily="34" charset="0"/>
                <a:cs typeface="Arial" pitchFamily="34" charset="0"/>
              </a:rPr>
              <a:t>tamaño: </a:t>
            </a:r>
            <a:r>
              <a:rPr lang="es-ES" sz="5600" b="1" dirty="0" smtClean="0">
                <a:latin typeface="Arial" pitchFamily="34" charset="0"/>
                <a:cs typeface="Arial" pitchFamily="34" charset="0"/>
              </a:rPr>
              <a:t>Relación precio-volumen, costo volumen,  concepto mercado creciente, método de diferencias.  </a:t>
            </a:r>
            <a:endParaRPr lang="es-ES" sz="5600" b="1" dirty="0" smtClean="0">
              <a:latin typeface="Arial" pitchFamily="34" charset="0"/>
              <a:cs typeface="Arial" pitchFamily="34" charset="0"/>
            </a:endParaRPr>
          </a:p>
          <a:p>
            <a:pPr>
              <a:buFont typeface="Wingdings" pitchFamily="2" charset="2"/>
              <a:buChar char="Ø"/>
            </a:pPr>
            <a:endParaRPr lang="es-ES" sz="8000" b="1" dirty="0" smtClean="0">
              <a:latin typeface="Arial" pitchFamily="34" charset="0"/>
              <a:cs typeface="Arial" pitchFamily="34" charset="0"/>
            </a:endParaRPr>
          </a:p>
          <a:p>
            <a:pPr lvl="2">
              <a:buFont typeface="Wingdings" pitchFamily="2" charset="2"/>
              <a:buChar char="Ø"/>
            </a:pPr>
            <a:endParaRPr lang="es-ES" sz="7200" b="1" dirty="0" smtClean="0">
              <a:latin typeface="Arial" pitchFamily="34" charset="0"/>
              <a:cs typeface="Arial" pitchFamily="34" charset="0"/>
            </a:endParaRPr>
          </a:p>
          <a:p>
            <a:pPr algn="just">
              <a:buNone/>
            </a:pPr>
            <a:r>
              <a:rPr lang="es-ES" sz="2600" dirty="0" smtClean="0">
                <a:latin typeface="Arial" pitchFamily="34" charset="0"/>
                <a:cs typeface="Arial" pitchFamily="34" charset="0"/>
              </a:rPr>
              <a:t>   </a:t>
            </a:r>
            <a:endParaRPr lang="es-EC" sz="2600" dirty="0">
              <a:latin typeface="Arial" pitchFamily="34" charset="0"/>
              <a:cs typeface="Arial" pitchFamily="34" charset="0"/>
            </a:endParaRPr>
          </a:p>
        </p:txBody>
      </p:sp>
      <p:graphicFrame>
        <p:nvGraphicFramePr>
          <p:cNvPr id="6" name="5 Tabla"/>
          <p:cNvGraphicFramePr>
            <a:graphicFrameLocks noGrp="1"/>
          </p:cNvGraphicFramePr>
          <p:nvPr/>
        </p:nvGraphicFramePr>
        <p:xfrm>
          <a:off x="1979711" y="2636912"/>
          <a:ext cx="6696743" cy="3312367"/>
        </p:xfrm>
        <a:graphic>
          <a:graphicData uri="http://schemas.openxmlformats.org/drawingml/2006/table">
            <a:tbl>
              <a:tblPr/>
              <a:tblGrid>
                <a:gridCol w="1659553"/>
                <a:gridCol w="1005744"/>
                <a:gridCol w="1007284"/>
                <a:gridCol w="1008054"/>
                <a:gridCol w="1008054"/>
                <a:gridCol w="1008054"/>
              </a:tblGrid>
              <a:tr h="597312">
                <a:tc>
                  <a:txBody>
                    <a:bodyPr/>
                    <a:lstStyle/>
                    <a:p>
                      <a:pPr algn="just">
                        <a:lnSpc>
                          <a:spcPct val="150000"/>
                        </a:lnSpc>
                        <a:spcAft>
                          <a:spcPts val="0"/>
                        </a:spcAft>
                      </a:pPr>
                      <a:endParaRPr lang="es-ES" sz="1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100">
                          <a:latin typeface="Arial"/>
                          <a:ea typeface="Times New Roman"/>
                          <a:cs typeface="Times New Roman"/>
                        </a:rPr>
                        <a:t>    AÑO 1</a:t>
                      </a:r>
                      <a:endParaRPr lang="es-MX" sz="1200">
                        <a:latin typeface="Times New Roman"/>
                        <a:ea typeface="Times New Roman"/>
                        <a:cs typeface="Times New Roman"/>
                      </a:endParaRPr>
                    </a:p>
                    <a:p>
                      <a:pPr algn="just">
                        <a:lnSpc>
                          <a:spcPct val="150000"/>
                        </a:lnSpc>
                        <a:spcAft>
                          <a:spcPts val="0"/>
                        </a:spcAft>
                      </a:pPr>
                      <a:r>
                        <a:rPr lang="es-ES" sz="1100">
                          <a:latin typeface="Arial"/>
                          <a:ea typeface="Times New Roman"/>
                          <a:cs typeface="Times New Roman"/>
                        </a:rPr>
                        <a:t>   (2014)</a:t>
                      </a:r>
                      <a:endParaRPr lang="es-MX"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100">
                          <a:latin typeface="Arial"/>
                          <a:ea typeface="Times New Roman"/>
                          <a:cs typeface="Times New Roman"/>
                        </a:rPr>
                        <a:t>  AÑO 2 </a:t>
                      </a:r>
                      <a:endParaRPr lang="es-MX" sz="1200">
                        <a:latin typeface="Times New Roman"/>
                        <a:ea typeface="Times New Roman"/>
                        <a:cs typeface="Times New Roman"/>
                      </a:endParaRPr>
                    </a:p>
                    <a:p>
                      <a:pPr algn="just">
                        <a:lnSpc>
                          <a:spcPct val="150000"/>
                        </a:lnSpc>
                        <a:spcAft>
                          <a:spcPts val="0"/>
                        </a:spcAft>
                      </a:pPr>
                      <a:r>
                        <a:rPr lang="es-ES" sz="1100">
                          <a:latin typeface="Arial"/>
                          <a:ea typeface="Times New Roman"/>
                          <a:cs typeface="Times New Roman"/>
                        </a:rPr>
                        <a:t>  (2015)</a:t>
                      </a:r>
                      <a:endParaRPr lang="es-MX"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100">
                          <a:latin typeface="Arial"/>
                          <a:ea typeface="Times New Roman"/>
                          <a:cs typeface="Times New Roman"/>
                        </a:rPr>
                        <a:t>  AÑO 3</a:t>
                      </a:r>
                      <a:endParaRPr lang="es-MX" sz="1200">
                        <a:latin typeface="Times New Roman"/>
                        <a:ea typeface="Times New Roman"/>
                        <a:cs typeface="Times New Roman"/>
                      </a:endParaRPr>
                    </a:p>
                    <a:p>
                      <a:pPr algn="just">
                        <a:lnSpc>
                          <a:spcPct val="150000"/>
                        </a:lnSpc>
                        <a:spcAft>
                          <a:spcPts val="0"/>
                        </a:spcAft>
                      </a:pPr>
                      <a:r>
                        <a:rPr lang="es-ES" sz="1100">
                          <a:latin typeface="Arial"/>
                          <a:ea typeface="Times New Roman"/>
                          <a:cs typeface="Times New Roman"/>
                        </a:rPr>
                        <a:t>  (2016)</a:t>
                      </a:r>
                      <a:endParaRPr lang="es-MX"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100">
                          <a:latin typeface="Arial"/>
                          <a:ea typeface="Times New Roman"/>
                          <a:cs typeface="Times New Roman"/>
                        </a:rPr>
                        <a:t>  AÑO 4</a:t>
                      </a:r>
                      <a:endParaRPr lang="es-MX" sz="1200">
                        <a:latin typeface="Times New Roman"/>
                        <a:ea typeface="Times New Roman"/>
                        <a:cs typeface="Times New Roman"/>
                      </a:endParaRPr>
                    </a:p>
                    <a:p>
                      <a:pPr algn="just">
                        <a:lnSpc>
                          <a:spcPct val="150000"/>
                        </a:lnSpc>
                        <a:spcAft>
                          <a:spcPts val="0"/>
                        </a:spcAft>
                      </a:pPr>
                      <a:r>
                        <a:rPr lang="es-ES" sz="1100">
                          <a:latin typeface="Arial"/>
                          <a:ea typeface="Times New Roman"/>
                          <a:cs typeface="Times New Roman"/>
                        </a:rPr>
                        <a:t>  (2017)</a:t>
                      </a:r>
                      <a:endParaRPr lang="es-MX"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100">
                          <a:latin typeface="Arial"/>
                          <a:ea typeface="Times New Roman"/>
                          <a:cs typeface="Times New Roman"/>
                        </a:rPr>
                        <a:t>  AÑO 5</a:t>
                      </a:r>
                      <a:endParaRPr lang="es-MX" sz="1200">
                        <a:latin typeface="Times New Roman"/>
                        <a:ea typeface="Times New Roman"/>
                        <a:cs typeface="Times New Roman"/>
                      </a:endParaRPr>
                    </a:p>
                    <a:p>
                      <a:pPr algn="just">
                        <a:lnSpc>
                          <a:spcPct val="150000"/>
                        </a:lnSpc>
                        <a:spcAft>
                          <a:spcPts val="0"/>
                        </a:spcAft>
                      </a:pPr>
                      <a:r>
                        <a:rPr lang="es-ES" sz="1100">
                          <a:latin typeface="Arial"/>
                          <a:ea typeface="Times New Roman"/>
                          <a:cs typeface="Times New Roman"/>
                        </a:rPr>
                        <a:t>  (2018)</a:t>
                      </a:r>
                      <a:endParaRPr lang="es-MX"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3119">
                <a:tc>
                  <a:txBody>
                    <a:bodyPr/>
                    <a:lstStyle/>
                    <a:p>
                      <a:pPr algn="just">
                        <a:lnSpc>
                          <a:spcPct val="150000"/>
                        </a:lnSpc>
                        <a:spcAft>
                          <a:spcPts val="0"/>
                        </a:spcAft>
                      </a:pPr>
                      <a:r>
                        <a:rPr lang="es-ES" sz="1200">
                          <a:latin typeface="Arial"/>
                          <a:ea typeface="Times New Roman"/>
                          <a:cs typeface="Times New Roman"/>
                        </a:rPr>
                        <a:t>   </a:t>
                      </a:r>
                      <a:r>
                        <a:rPr lang="es-ES" sz="1100">
                          <a:latin typeface="Arial"/>
                          <a:ea typeface="Times New Roman"/>
                          <a:cs typeface="Times New Roman"/>
                        </a:rPr>
                        <a:t>DEMANDA INSATISFECHA</a:t>
                      </a:r>
                      <a:endParaRPr lang="es-MX" sz="1200">
                        <a:latin typeface="Times New Roman"/>
                        <a:ea typeface="Times New Roman"/>
                        <a:cs typeface="Times New Roman"/>
                      </a:endParaRPr>
                    </a:p>
                    <a:p>
                      <a:pPr algn="just">
                        <a:lnSpc>
                          <a:spcPct val="150000"/>
                        </a:lnSpc>
                        <a:spcAft>
                          <a:spcPts val="0"/>
                        </a:spcAft>
                      </a:pPr>
                      <a:r>
                        <a:rPr lang="es-ES" sz="1100">
                          <a:latin typeface="Arial"/>
                          <a:ea typeface="Times New Roman"/>
                          <a:cs typeface="Times New Roman"/>
                        </a:rPr>
                        <a:t>         MTU</a:t>
                      </a:r>
                      <a:endParaRPr lang="es-MX"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100">
                        <a:latin typeface="Arial"/>
                        <a:ea typeface="Times New Roman"/>
                        <a:cs typeface="Times New Roman"/>
                      </a:endParaRPr>
                    </a:p>
                    <a:p>
                      <a:pPr algn="just">
                        <a:lnSpc>
                          <a:spcPct val="150000"/>
                        </a:lnSpc>
                        <a:spcAft>
                          <a:spcPts val="0"/>
                        </a:spcAft>
                      </a:pPr>
                      <a:r>
                        <a:rPr lang="es-ES" sz="1100">
                          <a:latin typeface="Arial"/>
                          <a:ea typeface="Times New Roman"/>
                          <a:cs typeface="Times New Roman"/>
                        </a:rPr>
                        <a:t>      23</a:t>
                      </a:r>
                      <a:endParaRPr lang="es-MX"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100" dirty="0">
                        <a:latin typeface="Arial"/>
                        <a:ea typeface="Times New Roman"/>
                        <a:cs typeface="Times New Roman"/>
                      </a:endParaRPr>
                    </a:p>
                    <a:p>
                      <a:pPr algn="just">
                        <a:lnSpc>
                          <a:spcPct val="150000"/>
                        </a:lnSpc>
                        <a:spcAft>
                          <a:spcPts val="0"/>
                        </a:spcAft>
                      </a:pPr>
                      <a:r>
                        <a:rPr lang="es-ES" sz="1100" dirty="0">
                          <a:latin typeface="Arial"/>
                          <a:ea typeface="Times New Roman"/>
                          <a:cs typeface="Times New Roman"/>
                        </a:rPr>
                        <a:t>     29</a:t>
                      </a:r>
                      <a:endParaRPr lang="es-MX"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100">
                        <a:latin typeface="Arial"/>
                        <a:ea typeface="Times New Roman"/>
                        <a:cs typeface="Times New Roman"/>
                      </a:endParaRPr>
                    </a:p>
                    <a:p>
                      <a:pPr algn="just">
                        <a:lnSpc>
                          <a:spcPct val="150000"/>
                        </a:lnSpc>
                        <a:spcAft>
                          <a:spcPts val="0"/>
                        </a:spcAft>
                      </a:pPr>
                      <a:r>
                        <a:rPr lang="es-ES" sz="1100">
                          <a:latin typeface="Arial"/>
                          <a:ea typeface="Times New Roman"/>
                          <a:cs typeface="Times New Roman"/>
                        </a:rPr>
                        <a:t>     35</a:t>
                      </a:r>
                      <a:endParaRPr lang="es-MX"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100">
                        <a:latin typeface="Arial"/>
                        <a:ea typeface="Times New Roman"/>
                        <a:cs typeface="Times New Roman"/>
                      </a:endParaRPr>
                    </a:p>
                    <a:p>
                      <a:pPr algn="just">
                        <a:lnSpc>
                          <a:spcPct val="150000"/>
                        </a:lnSpc>
                        <a:spcAft>
                          <a:spcPts val="0"/>
                        </a:spcAft>
                      </a:pPr>
                      <a:r>
                        <a:rPr lang="es-ES" sz="1100">
                          <a:latin typeface="Arial"/>
                          <a:ea typeface="Times New Roman"/>
                          <a:cs typeface="Times New Roman"/>
                        </a:rPr>
                        <a:t>     42</a:t>
                      </a:r>
                      <a:endParaRPr lang="es-MX"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100">
                        <a:latin typeface="Arial"/>
                        <a:ea typeface="Times New Roman"/>
                        <a:cs typeface="Times New Roman"/>
                      </a:endParaRPr>
                    </a:p>
                    <a:p>
                      <a:pPr algn="just">
                        <a:lnSpc>
                          <a:spcPct val="150000"/>
                        </a:lnSpc>
                        <a:spcAft>
                          <a:spcPts val="0"/>
                        </a:spcAft>
                      </a:pPr>
                      <a:r>
                        <a:rPr lang="es-ES" sz="1100">
                          <a:latin typeface="Arial"/>
                          <a:ea typeface="Times New Roman"/>
                          <a:cs typeface="Times New Roman"/>
                        </a:rPr>
                        <a:t>      49</a:t>
                      </a:r>
                      <a:endParaRPr lang="es-MX"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312">
                <a:tc>
                  <a:txBody>
                    <a:bodyPr/>
                    <a:lstStyle/>
                    <a:p>
                      <a:pPr algn="just">
                        <a:lnSpc>
                          <a:spcPct val="150000"/>
                        </a:lnSpc>
                        <a:spcAft>
                          <a:spcPts val="0"/>
                        </a:spcAft>
                      </a:pPr>
                      <a:r>
                        <a:rPr lang="es-ES" sz="1100">
                          <a:latin typeface="Arial"/>
                          <a:ea typeface="Times New Roman"/>
                          <a:cs typeface="Times New Roman"/>
                        </a:rPr>
                        <a:t>   TAMAÑO 1.</a:t>
                      </a:r>
                      <a:endParaRPr lang="es-MX" sz="1200">
                        <a:latin typeface="Times New Roman"/>
                        <a:ea typeface="Times New Roman"/>
                        <a:cs typeface="Times New Roman"/>
                      </a:endParaRPr>
                    </a:p>
                    <a:p>
                      <a:pPr algn="just">
                        <a:lnSpc>
                          <a:spcPct val="150000"/>
                        </a:lnSpc>
                        <a:spcAft>
                          <a:spcPts val="0"/>
                        </a:spcAft>
                      </a:pPr>
                      <a:r>
                        <a:rPr lang="es-ES" sz="1100">
                          <a:latin typeface="Arial"/>
                          <a:ea typeface="Times New Roman"/>
                          <a:cs typeface="Times New Roman"/>
                        </a:rPr>
                        <a:t>         10%</a:t>
                      </a:r>
                      <a:endParaRPr lang="es-MX"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100">
                        <a:latin typeface="Arial"/>
                        <a:ea typeface="Times New Roman"/>
                        <a:cs typeface="Times New Roman"/>
                      </a:endParaRPr>
                    </a:p>
                    <a:p>
                      <a:pPr algn="just">
                        <a:lnSpc>
                          <a:spcPct val="150000"/>
                        </a:lnSpc>
                        <a:spcAft>
                          <a:spcPts val="0"/>
                        </a:spcAft>
                      </a:pPr>
                      <a:r>
                        <a:rPr lang="es-ES" sz="1100">
                          <a:latin typeface="Arial"/>
                          <a:ea typeface="Times New Roman"/>
                          <a:cs typeface="Times New Roman"/>
                        </a:rPr>
                        <a:t>       2</a:t>
                      </a:r>
                      <a:endParaRPr lang="es-MX"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100">
                        <a:latin typeface="Arial"/>
                        <a:ea typeface="Times New Roman"/>
                        <a:cs typeface="Times New Roman"/>
                      </a:endParaRPr>
                    </a:p>
                    <a:p>
                      <a:pPr algn="just">
                        <a:lnSpc>
                          <a:spcPct val="150000"/>
                        </a:lnSpc>
                        <a:spcAft>
                          <a:spcPts val="0"/>
                        </a:spcAft>
                      </a:pPr>
                      <a:r>
                        <a:rPr lang="es-ES" sz="1100">
                          <a:latin typeface="Arial"/>
                          <a:ea typeface="Times New Roman"/>
                          <a:cs typeface="Times New Roman"/>
                        </a:rPr>
                        <a:t>       3</a:t>
                      </a:r>
                      <a:endParaRPr lang="es-MX"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100" dirty="0">
                        <a:latin typeface="Arial"/>
                        <a:ea typeface="Times New Roman"/>
                        <a:cs typeface="Times New Roman"/>
                      </a:endParaRPr>
                    </a:p>
                    <a:p>
                      <a:pPr algn="just">
                        <a:lnSpc>
                          <a:spcPct val="150000"/>
                        </a:lnSpc>
                        <a:spcAft>
                          <a:spcPts val="0"/>
                        </a:spcAft>
                      </a:pPr>
                      <a:r>
                        <a:rPr lang="es-ES" sz="1100" dirty="0">
                          <a:latin typeface="Arial"/>
                          <a:ea typeface="Times New Roman"/>
                          <a:cs typeface="Times New Roman"/>
                        </a:rPr>
                        <a:t>       4</a:t>
                      </a:r>
                      <a:endParaRPr lang="es-MX"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100">
                        <a:latin typeface="Arial"/>
                        <a:ea typeface="Times New Roman"/>
                        <a:cs typeface="Times New Roman"/>
                      </a:endParaRPr>
                    </a:p>
                    <a:p>
                      <a:pPr algn="just">
                        <a:lnSpc>
                          <a:spcPct val="150000"/>
                        </a:lnSpc>
                        <a:spcAft>
                          <a:spcPts val="0"/>
                        </a:spcAft>
                      </a:pPr>
                      <a:r>
                        <a:rPr lang="es-ES" sz="1100">
                          <a:latin typeface="Arial"/>
                          <a:ea typeface="Times New Roman"/>
                          <a:cs typeface="Times New Roman"/>
                        </a:rPr>
                        <a:t>       4</a:t>
                      </a:r>
                      <a:endParaRPr lang="es-MX"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100" dirty="0">
                        <a:latin typeface="Arial"/>
                        <a:ea typeface="Times New Roman"/>
                        <a:cs typeface="Times New Roman"/>
                      </a:endParaRPr>
                    </a:p>
                    <a:p>
                      <a:pPr algn="just">
                        <a:lnSpc>
                          <a:spcPct val="150000"/>
                        </a:lnSpc>
                        <a:spcAft>
                          <a:spcPts val="0"/>
                        </a:spcAft>
                      </a:pPr>
                      <a:r>
                        <a:rPr lang="es-ES" sz="1100" dirty="0">
                          <a:latin typeface="Arial"/>
                          <a:ea typeface="Times New Roman"/>
                          <a:cs typeface="Times New Roman"/>
                        </a:rPr>
                        <a:t>        5</a:t>
                      </a:r>
                      <a:endParaRPr lang="es-MX"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312">
                <a:tc>
                  <a:txBody>
                    <a:bodyPr/>
                    <a:lstStyle/>
                    <a:p>
                      <a:pPr algn="just">
                        <a:lnSpc>
                          <a:spcPct val="150000"/>
                        </a:lnSpc>
                        <a:spcAft>
                          <a:spcPts val="0"/>
                        </a:spcAft>
                      </a:pPr>
                      <a:r>
                        <a:rPr lang="es-ES" sz="1100">
                          <a:latin typeface="Arial"/>
                          <a:ea typeface="Times New Roman"/>
                          <a:cs typeface="Times New Roman"/>
                        </a:rPr>
                        <a:t>   TAMAÑO 2. </a:t>
                      </a:r>
                      <a:endParaRPr lang="es-MX" sz="1200">
                        <a:latin typeface="Times New Roman"/>
                        <a:ea typeface="Times New Roman"/>
                        <a:cs typeface="Times New Roman"/>
                      </a:endParaRPr>
                    </a:p>
                    <a:p>
                      <a:pPr algn="just">
                        <a:lnSpc>
                          <a:spcPct val="150000"/>
                        </a:lnSpc>
                        <a:spcAft>
                          <a:spcPts val="0"/>
                        </a:spcAft>
                      </a:pPr>
                      <a:r>
                        <a:rPr lang="es-ES" sz="1100">
                          <a:latin typeface="Arial"/>
                          <a:ea typeface="Times New Roman"/>
                          <a:cs typeface="Times New Roman"/>
                        </a:rPr>
                        <a:t>         15%  </a:t>
                      </a:r>
                      <a:endParaRPr lang="es-MX"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100">
                        <a:latin typeface="Arial"/>
                        <a:ea typeface="Times New Roman"/>
                        <a:cs typeface="Times New Roman"/>
                      </a:endParaRPr>
                    </a:p>
                    <a:p>
                      <a:pPr algn="just">
                        <a:lnSpc>
                          <a:spcPct val="150000"/>
                        </a:lnSpc>
                        <a:spcAft>
                          <a:spcPts val="0"/>
                        </a:spcAft>
                      </a:pPr>
                      <a:r>
                        <a:rPr lang="es-ES" sz="1100">
                          <a:latin typeface="Arial"/>
                          <a:ea typeface="Times New Roman"/>
                          <a:cs typeface="Times New Roman"/>
                        </a:rPr>
                        <a:t>       3</a:t>
                      </a:r>
                      <a:endParaRPr lang="es-MX"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100">
                        <a:latin typeface="Arial"/>
                        <a:ea typeface="Times New Roman"/>
                        <a:cs typeface="Times New Roman"/>
                      </a:endParaRPr>
                    </a:p>
                    <a:p>
                      <a:pPr algn="just">
                        <a:lnSpc>
                          <a:spcPct val="150000"/>
                        </a:lnSpc>
                        <a:spcAft>
                          <a:spcPts val="0"/>
                        </a:spcAft>
                      </a:pPr>
                      <a:r>
                        <a:rPr lang="es-ES" sz="1100">
                          <a:latin typeface="Arial"/>
                          <a:ea typeface="Times New Roman"/>
                          <a:cs typeface="Times New Roman"/>
                        </a:rPr>
                        <a:t>       4</a:t>
                      </a:r>
                      <a:endParaRPr lang="es-MX"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100" dirty="0">
                        <a:latin typeface="Arial"/>
                        <a:ea typeface="Times New Roman"/>
                        <a:cs typeface="Times New Roman"/>
                      </a:endParaRPr>
                    </a:p>
                    <a:p>
                      <a:pPr algn="just">
                        <a:lnSpc>
                          <a:spcPct val="150000"/>
                        </a:lnSpc>
                        <a:spcAft>
                          <a:spcPts val="0"/>
                        </a:spcAft>
                      </a:pPr>
                      <a:r>
                        <a:rPr lang="es-ES" sz="1100" dirty="0">
                          <a:latin typeface="Arial"/>
                          <a:ea typeface="Times New Roman"/>
                          <a:cs typeface="Times New Roman"/>
                        </a:rPr>
                        <a:t>       5</a:t>
                      </a:r>
                      <a:endParaRPr lang="es-MX"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100">
                        <a:latin typeface="Arial"/>
                        <a:ea typeface="Times New Roman"/>
                        <a:cs typeface="Times New Roman"/>
                      </a:endParaRPr>
                    </a:p>
                    <a:p>
                      <a:pPr algn="just">
                        <a:lnSpc>
                          <a:spcPct val="150000"/>
                        </a:lnSpc>
                        <a:spcAft>
                          <a:spcPts val="0"/>
                        </a:spcAft>
                      </a:pPr>
                      <a:r>
                        <a:rPr lang="es-ES" sz="1100">
                          <a:latin typeface="Arial"/>
                          <a:ea typeface="Times New Roman"/>
                          <a:cs typeface="Times New Roman"/>
                        </a:rPr>
                        <a:t>       6</a:t>
                      </a:r>
                      <a:endParaRPr lang="es-MX"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100">
                        <a:latin typeface="Arial"/>
                        <a:ea typeface="Times New Roman"/>
                        <a:cs typeface="Times New Roman"/>
                      </a:endParaRPr>
                    </a:p>
                    <a:p>
                      <a:pPr algn="just">
                        <a:lnSpc>
                          <a:spcPct val="150000"/>
                        </a:lnSpc>
                        <a:spcAft>
                          <a:spcPts val="0"/>
                        </a:spcAft>
                      </a:pPr>
                      <a:r>
                        <a:rPr lang="es-ES" sz="1100">
                          <a:latin typeface="Arial"/>
                          <a:ea typeface="Times New Roman"/>
                          <a:cs typeface="Times New Roman"/>
                        </a:rPr>
                        <a:t>        7</a:t>
                      </a:r>
                      <a:endParaRPr lang="es-MX"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312">
                <a:tc>
                  <a:txBody>
                    <a:bodyPr/>
                    <a:lstStyle/>
                    <a:p>
                      <a:pPr algn="just">
                        <a:lnSpc>
                          <a:spcPct val="150000"/>
                        </a:lnSpc>
                        <a:spcAft>
                          <a:spcPts val="0"/>
                        </a:spcAft>
                      </a:pPr>
                      <a:r>
                        <a:rPr lang="es-ES" sz="1100">
                          <a:latin typeface="Arial"/>
                          <a:ea typeface="Times New Roman"/>
                          <a:cs typeface="Times New Roman"/>
                        </a:rPr>
                        <a:t>   TAMAÑO 3.</a:t>
                      </a:r>
                      <a:endParaRPr lang="es-MX" sz="1200">
                        <a:latin typeface="Times New Roman"/>
                        <a:ea typeface="Times New Roman"/>
                        <a:cs typeface="Times New Roman"/>
                      </a:endParaRPr>
                    </a:p>
                    <a:p>
                      <a:pPr algn="just">
                        <a:lnSpc>
                          <a:spcPct val="150000"/>
                        </a:lnSpc>
                        <a:spcAft>
                          <a:spcPts val="0"/>
                        </a:spcAft>
                      </a:pPr>
                      <a:r>
                        <a:rPr lang="es-ES" sz="1100">
                          <a:latin typeface="Arial"/>
                          <a:ea typeface="Times New Roman"/>
                          <a:cs typeface="Times New Roman"/>
                        </a:rPr>
                        <a:t>         20%</a:t>
                      </a:r>
                      <a:endParaRPr lang="es-MX"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100">
                        <a:latin typeface="Arial"/>
                        <a:ea typeface="Times New Roman"/>
                        <a:cs typeface="Times New Roman"/>
                      </a:endParaRPr>
                    </a:p>
                    <a:p>
                      <a:pPr algn="just">
                        <a:lnSpc>
                          <a:spcPct val="150000"/>
                        </a:lnSpc>
                        <a:spcAft>
                          <a:spcPts val="0"/>
                        </a:spcAft>
                      </a:pPr>
                      <a:r>
                        <a:rPr lang="es-ES" sz="1100">
                          <a:latin typeface="Arial"/>
                          <a:ea typeface="Times New Roman"/>
                          <a:cs typeface="Times New Roman"/>
                        </a:rPr>
                        <a:t>       5</a:t>
                      </a:r>
                      <a:endParaRPr lang="es-MX"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100">
                        <a:latin typeface="Arial"/>
                        <a:ea typeface="Times New Roman"/>
                        <a:cs typeface="Times New Roman"/>
                      </a:endParaRPr>
                    </a:p>
                    <a:p>
                      <a:pPr algn="just">
                        <a:lnSpc>
                          <a:spcPct val="150000"/>
                        </a:lnSpc>
                        <a:spcAft>
                          <a:spcPts val="0"/>
                        </a:spcAft>
                      </a:pPr>
                      <a:r>
                        <a:rPr lang="es-ES" sz="1100">
                          <a:latin typeface="Arial"/>
                          <a:ea typeface="Times New Roman"/>
                          <a:cs typeface="Times New Roman"/>
                        </a:rPr>
                        <a:t>       6</a:t>
                      </a:r>
                      <a:endParaRPr lang="es-MX"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100">
                        <a:latin typeface="Arial"/>
                        <a:ea typeface="Times New Roman"/>
                        <a:cs typeface="Times New Roman"/>
                      </a:endParaRPr>
                    </a:p>
                    <a:p>
                      <a:pPr algn="just">
                        <a:lnSpc>
                          <a:spcPct val="150000"/>
                        </a:lnSpc>
                        <a:spcAft>
                          <a:spcPts val="0"/>
                        </a:spcAft>
                      </a:pPr>
                      <a:r>
                        <a:rPr lang="es-ES" sz="1100">
                          <a:latin typeface="Arial"/>
                          <a:ea typeface="Times New Roman"/>
                          <a:cs typeface="Times New Roman"/>
                        </a:rPr>
                        <a:t>       7</a:t>
                      </a:r>
                      <a:endParaRPr lang="es-MX"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100" dirty="0">
                        <a:latin typeface="Arial"/>
                        <a:ea typeface="Times New Roman"/>
                        <a:cs typeface="Times New Roman"/>
                      </a:endParaRPr>
                    </a:p>
                    <a:p>
                      <a:pPr algn="just">
                        <a:lnSpc>
                          <a:spcPct val="150000"/>
                        </a:lnSpc>
                        <a:spcAft>
                          <a:spcPts val="0"/>
                        </a:spcAft>
                      </a:pPr>
                      <a:r>
                        <a:rPr lang="es-ES" sz="1100" dirty="0">
                          <a:latin typeface="Arial"/>
                          <a:ea typeface="Times New Roman"/>
                          <a:cs typeface="Times New Roman"/>
                        </a:rPr>
                        <a:t>       8</a:t>
                      </a:r>
                      <a:endParaRPr lang="es-MX"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100" dirty="0">
                        <a:latin typeface="Arial"/>
                        <a:ea typeface="Times New Roman"/>
                        <a:cs typeface="Times New Roman"/>
                      </a:endParaRPr>
                    </a:p>
                    <a:p>
                      <a:pPr algn="just">
                        <a:lnSpc>
                          <a:spcPct val="150000"/>
                        </a:lnSpc>
                        <a:spcAft>
                          <a:spcPts val="0"/>
                        </a:spcAft>
                      </a:pPr>
                      <a:r>
                        <a:rPr lang="es-ES" sz="1100" dirty="0">
                          <a:latin typeface="Arial"/>
                          <a:ea typeface="Times New Roman"/>
                          <a:cs typeface="Times New Roman"/>
                        </a:rPr>
                        <a:t>        10</a:t>
                      </a:r>
                      <a:endParaRPr lang="es-MX"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600" dirty="0" smtClean="0">
                <a:solidFill>
                  <a:srgbClr val="FF0000"/>
                </a:solidFill>
                <a:latin typeface="Arial" pitchFamily="34" charset="0"/>
                <a:cs typeface="Arial" pitchFamily="34" charset="0"/>
              </a:rPr>
              <a:t>I .- ESTUDIO TECNICO: </a:t>
            </a:r>
            <a:r>
              <a:rPr lang="es-ES" sz="3200" dirty="0" smtClean="0">
                <a:solidFill>
                  <a:srgbClr val="FF0000"/>
                </a:solidFill>
                <a:latin typeface="Arial" pitchFamily="34" charset="0"/>
                <a:cs typeface="Arial" pitchFamily="34" charset="0"/>
              </a:rPr>
              <a:t>1.1Determinación tamaño propuesta.</a:t>
            </a:r>
            <a:endParaRPr lang="es-EC" sz="3200"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a:xfrm>
            <a:off x="1435608" y="1447800"/>
            <a:ext cx="7498080" cy="2557264"/>
          </a:xfrm>
        </p:spPr>
        <p:txBody>
          <a:bodyPr>
            <a:normAutofit fontScale="62500" lnSpcReduction="20000"/>
          </a:bodyPr>
          <a:lstStyle/>
          <a:p>
            <a:pPr>
              <a:buNone/>
            </a:pPr>
            <a:r>
              <a:rPr lang="es-ES" sz="2900" dirty="0" smtClean="0"/>
              <a:t> </a:t>
            </a:r>
          </a:p>
          <a:p>
            <a:pPr>
              <a:buNone/>
            </a:pPr>
            <a:r>
              <a:rPr lang="es-ES" sz="6200" dirty="0" smtClean="0"/>
              <a:t>   </a:t>
            </a:r>
            <a:endParaRPr lang="es-ES" sz="8000" b="1" dirty="0" smtClean="0">
              <a:latin typeface="Arial" pitchFamily="34" charset="0"/>
              <a:cs typeface="Arial" pitchFamily="34" charset="0"/>
            </a:endParaRPr>
          </a:p>
          <a:p>
            <a:pPr>
              <a:buFont typeface="Wingdings" pitchFamily="2" charset="2"/>
              <a:buChar char="Ø"/>
            </a:pPr>
            <a:endParaRPr lang="es-ES" sz="8000" b="1" dirty="0" smtClean="0">
              <a:latin typeface="Arial" pitchFamily="34" charset="0"/>
              <a:cs typeface="Arial" pitchFamily="34" charset="0"/>
            </a:endParaRPr>
          </a:p>
          <a:p>
            <a:pPr lvl="2">
              <a:buFont typeface="Wingdings" pitchFamily="2" charset="2"/>
              <a:buChar char="Ø"/>
            </a:pPr>
            <a:endParaRPr lang="es-ES" sz="7200" b="1" dirty="0" smtClean="0">
              <a:latin typeface="Arial" pitchFamily="34" charset="0"/>
              <a:cs typeface="Arial" pitchFamily="34" charset="0"/>
            </a:endParaRPr>
          </a:p>
          <a:p>
            <a:pPr algn="just">
              <a:buNone/>
            </a:pPr>
            <a:r>
              <a:rPr lang="es-ES" sz="2600" dirty="0" smtClean="0">
                <a:latin typeface="Arial" pitchFamily="34" charset="0"/>
                <a:cs typeface="Arial" pitchFamily="34" charset="0"/>
              </a:rPr>
              <a:t>   </a:t>
            </a:r>
            <a:endParaRPr lang="es-EC" sz="2600" dirty="0">
              <a:latin typeface="Arial" pitchFamily="34" charset="0"/>
              <a:cs typeface="Arial" pitchFamily="34" charset="0"/>
            </a:endParaRP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pic>
        <p:nvPicPr>
          <p:cNvPr id="65539" name="Picture 3"/>
          <p:cNvPicPr>
            <a:picLocks noChangeAspect="1" noChangeArrowheads="1"/>
          </p:cNvPicPr>
          <p:nvPr/>
        </p:nvPicPr>
        <p:blipFill>
          <a:blip r:embed="rId2" cstate="print"/>
          <a:srcRect/>
          <a:stretch>
            <a:fillRect/>
          </a:stretch>
        </p:blipFill>
        <p:spPr bwMode="auto">
          <a:xfrm>
            <a:off x="2195736" y="1556793"/>
            <a:ext cx="6408712" cy="1296143"/>
          </a:xfrm>
          <a:prstGeom prst="rect">
            <a:avLst/>
          </a:prstGeom>
          <a:noFill/>
          <a:ln w="9525">
            <a:noFill/>
            <a:miter lim="800000"/>
            <a:headEnd/>
            <a:tailEnd/>
          </a:ln>
        </p:spPr>
      </p:pic>
      <p:pic>
        <p:nvPicPr>
          <p:cNvPr id="65540" name="Picture 4"/>
          <p:cNvPicPr>
            <a:picLocks noChangeAspect="1" noChangeArrowheads="1"/>
          </p:cNvPicPr>
          <p:nvPr/>
        </p:nvPicPr>
        <p:blipFill>
          <a:blip r:embed="rId3" cstate="print"/>
          <a:srcRect/>
          <a:stretch>
            <a:fillRect/>
          </a:stretch>
        </p:blipFill>
        <p:spPr bwMode="auto">
          <a:xfrm>
            <a:off x="2195736" y="3212976"/>
            <a:ext cx="6408712" cy="1368152"/>
          </a:xfrm>
          <a:prstGeom prst="rect">
            <a:avLst/>
          </a:prstGeom>
          <a:noFill/>
          <a:ln w="9525">
            <a:noFill/>
            <a:miter lim="800000"/>
            <a:headEnd/>
            <a:tailEnd/>
          </a:ln>
        </p:spPr>
      </p:pic>
      <p:pic>
        <p:nvPicPr>
          <p:cNvPr id="65541" name="Picture 5"/>
          <p:cNvPicPr>
            <a:picLocks noChangeAspect="1" noChangeArrowheads="1"/>
          </p:cNvPicPr>
          <p:nvPr/>
        </p:nvPicPr>
        <p:blipFill>
          <a:blip r:embed="rId4" cstate="print"/>
          <a:srcRect/>
          <a:stretch>
            <a:fillRect/>
          </a:stretch>
        </p:blipFill>
        <p:spPr bwMode="auto">
          <a:xfrm>
            <a:off x="2195736" y="4941168"/>
            <a:ext cx="6408712" cy="1501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600" dirty="0" smtClean="0">
                <a:solidFill>
                  <a:srgbClr val="FF0000"/>
                </a:solidFill>
                <a:latin typeface="Arial" pitchFamily="34" charset="0"/>
                <a:cs typeface="Arial" pitchFamily="34" charset="0"/>
              </a:rPr>
              <a:t>I .- ESTUDIO TECNICO: </a:t>
            </a:r>
            <a:r>
              <a:rPr lang="es-ES" sz="3200" dirty="0" smtClean="0">
                <a:solidFill>
                  <a:srgbClr val="FF0000"/>
                </a:solidFill>
                <a:latin typeface="Arial" pitchFamily="34" charset="0"/>
                <a:cs typeface="Arial" pitchFamily="34" charset="0"/>
              </a:rPr>
              <a:t>1.1Determinación tamaño propuesta.</a:t>
            </a:r>
            <a:endParaRPr lang="es-EC" sz="3200"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a:xfrm>
            <a:off x="1435608" y="1447800"/>
            <a:ext cx="7498080" cy="2557264"/>
          </a:xfrm>
        </p:spPr>
        <p:txBody>
          <a:bodyPr>
            <a:normAutofit fontScale="62500" lnSpcReduction="20000"/>
          </a:bodyPr>
          <a:lstStyle/>
          <a:p>
            <a:pPr>
              <a:buNone/>
            </a:pPr>
            <a:r>
              <a:rPr lang="es-ES" sz="2900" dirty="0" smtClean="0"/>
              <a:t> </a:t>
            </a:r>
          </a:p>
          <a:p>
            <a:pPr>
              <a:buNone/>
            </a:pPr>
            <a:r>
              <a:rPr lang="es-ES" sz="6200" dirty="0" smtClean="0"/>
              <a:t>   </a:t>
            </a:r>
            <a:endParaRPr lang="es-ES" sz="8000" b="1" dirty="0" smtClean="0">
              <a:latin typeface="Arial" pitchFamily="34" charset="0"/>
              <a:cs typeface="Arial" pitchFamily="34" charset="0"/>
            </a:endParaRPr>
          </a:p>
          <a:p>
            <a:pPr>
              <a:buFont typeface="Wingdings" pitchFamily="2" charset="2"/>
              <a:buChar char="Ø"/>
            </a:pPr>
            <a:endParaRPr lang="es-ES" sz="8000" b="1" dirty="0" smtClean="0">
              <a:latin typeface="Arial" pitchFamily="34" charset="0"/>
              <a:cs typeface="Arial" pitchFamily="34" charset="0"/>
            </a:endParaRPr>
          </a:p>
          <a:p>
            <a:pPr lvl="2">
              <a:buFont typeface="Wingdings" pitchFamily="2" charset="2"/>
              <a:buChar char="Ø"/>
            </a:pPr>
            <a:endParaRPr lang="es-ES" sz="7200" b="1" dirty="0" smtClean="0">
              <a:latin typeface="Arial" pitchFamily="34" charset="0"/>
              <a:cs typeface="Arial" pitchFamily="34" charset="0"/>
            </a:endParaRPr>
          </a:p>
          <a:p>
            <a:pPr algn="just">
              <a:buNone/>
            </a:pPr>
            <a:r>
              <a:rPr lang="es-ES" sz="2600" dirty="0" smtClean="0">
                <a:latin typeface="Arial" pitchFamily="34" charset="0"/>
                <a:cs typeface="Arial" pitchFamily="34" charset="0"/>
              </a:rPr>
              <a:t>   </a:t>
            </a:r>
            <a:endParaRPr lang="es-EC" sz="2600" dirty="0">
              <a:latin typeface="Arial" pitchFamily="34" charset="0"/>
              <a:cs typeface="Arial" pitchFamily="34" charset="0"/>
            </a:endParaRP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62465" name="Object 1"/>
          <p:cNvGraphicFramePr>
            <a:graphicFrameLocks noChangeAspect="1"/>
          </p:cNvGraphicFramePr>
          <p:nvPr/>
        </p:nvGraphicFramePr>
        <p:xfrm>
          <a:off x="2411760" y="1556792"/>
          <a:ext cx="5400600" cy="720080"/>
        </p:xfrm>
        <a:graphic>
          <a:graphicData uri="http://schemas.openxmlformats.org/presentationml/2006/ole">
            <p:oleObj spid="_x0000_s62465" r:id="rId3" imgW="2717800" imgH="444500" progId="">
              <p:embed/>
            </p:oleObj>
          </a:graphicData>
        </a:graphic>
      </p:graphicFrame>
      <p:pic>
        <p:nvPicPr>
          <p:cNvPr id="62486" name="Picture 22"/>
          <p:cNvPicPr>
            <a:picLocks noChangeAspect="1" noChangeArrowheads="1"/>
          </p:cNvPicPr>
          <p:nvPr/>
        </p:nvPicPr>
        <p:blipFill>
          <a:blip r:embed="rId4" cstate="print"/>
          <a:srcRect/>
          <a:stretch>
            <a:fillRect/>
          </a:stretch>
        </p:blipFill>
        <p:spPr bwMode="auto">
          <a:xfrm>
            <a:off x="1331640" y="3789040"/>
            <a:ext cx="7560840" cy="2232248"/>
          </a:xfrm>
          <a:prstGeom prst="rect">
            <a:avLst/>
          </a:prstGeom>
          <a:noFill/>
          <a:ln w="9525">
            <a:noFill/>
            <a:miter lim="800000"/>
            <a:headEnd/>
            <a:tailEnd/>
          </a:ln>
        </p:spPr>
      </p:pic>
      <p:sp>
        <p:nvSpPr>
          <p:cNvPr id="8" name="2 Marcador de contenido"/>
          <p:cNvSpPr txBox="1">
            <a:spLocks/>
          </p:cNvSpPr>
          <p:nvPr/>
        </p:nvSpPr>
        <p:spPr>
          <a:xfrm>
            <a:off x="1475656" y="2276872"/>
            <a:ext cx="7314016" cy="1368152"/>
          </a:xfrm>
          <a:prstGeom prst="rect">
            <a:avLst/>
          </a:prstGeom>
        </p:spPr>
        <p:txBody>
          <a:bodyPr>
            <a:normAutofit fontScale="250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s-ES" sz="2900" b="0" i="0" u="none" strike="noStrike" kern="1200" cap="none" spc="0" normalizeH="0" baseline="0" noProof="0" smtClean="0">
                <a:ln>
                  <a:noFill/>
                </a:ln>
                <a:solidFill>
                  <a:schemeClr val="tx1"/>
                </a:solidFill>
                <a:effectLst/>
                <a:uLnTx/>
                <a:uFillTx/>
                <a:latin typeface="+mn-lt"/>
                <a:ea typeface="+mn-ea"/>
                <a:cs typeface="+mn-cs"/>
              </a:rPr>
              <a:t> </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s-ES" sz="8000" b="0" i="0" u="none" strike="noStrike" kern="1200" cap="none" spc="0" normalizeH="0" baseline="0" noProof="0" smtClean="0">
                <a:ln>
                  <a:noFill/>
                </a:ln>
                <a:solidFill>
                  <a:schemeClr val="tx1"/>
                </a:solidFill>
                <a:effectLst/>
                <a:uLnTx/>
                <a:uFillTx/>
                <a:latin typeface="+mn-lt"/>
                <a:ea typeface="+mn-ea"/>
                <a:cs typeface="+mn-cs"/>
              </a:rPr>
              <a:t>    Si el VAN mg es mayor a 0,     entonces aumentar el tamaño.</a:t>
            </a:r>
            <a:endParaRPr kumimoji="0" lang="es-MX" sz="8000" b="0" i="0" u="none" strike="noStrike" kern="1200" cap="none" spc="0" normalizeH="0" baseline="0" noProof="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s-ES" sz="8000" b="0" i="0" u="none" strike="noStrike" kern="1200" cap="none" spc="0" normalizeH="0" baseline="0" noProof="0" smtClean="0">
                <a:ln>
                  <a:noFill/>
                </a:ln>
                <a:solidFill>
                  <a:schemeClr val="tx1"/>
                </a:solidFill>
                <a:effectLst/>
                <a:uLnTx/>
                <a:uFillTx/>
                <a:latin typeface="+mn-lt"/>
                <a:ea typeface="+mn-ea"/>
                <a:cs typeface="+mn-cs"/>
              </a:rPr>
              <a:t>    Si el VAN mg es menor a 0,   entonces reducir el tamaño.</a:t>
            </a:r>
            <a:endParaRPr kumimoji="0" lang="es-MX" sz="8000" b="0" i="0" u="none" strike="noStrike" kern="1200" cap="none" spc="0" normalizeH="0" baseline="0" noProof="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s-ES" sz="8000" b="0" i="0" u="none" strike="noStrike" kern="1200" cap="none" spc="0" normalizeH="0" baseline="0" noProof="0" smtClean="0">
                <a:ln>
                  <a:noFill/>
                </a:ln>
                <a:solidFill>
                  <a:schemeClr val="tx1"/>
                </a:solidFill>
                <a:effectLst/>
                <a:uLnTx/>
                <a:uFillTx/>
                <a:latin typeface="+mn-lt"/>
                <a:ea typeface="+mn-ea"/>
                <a:cs typeface="+mn-cs"/>
              </a:rPr>
              <a:t>    Si el VAN mg es igual a 0,      entonces el tamaño es óptimo.</a:t>
            </a:r>
            <a:endParaRPr kumimoji="0" lang="es-ES" sz="8000" b="1" i="0" u="none" strike="noStrike" kern="1200" cap="none" spc="0" normalizeH="0" baseline="0" noProof="0" smtClean="0">
              <a:ln>
                <a:noFill/>
              </a:ln>
              <a:solidFill>
                <a:schemeClr val="tx1"/>
              </a:solidFill>
              <a:effectLst/>
              <a:uLnTx/>
              <a:uFillTx/>
              <a:latin typeface="Arial" pitchFamily="34" charset="0"/>
              <a:ea typeface="+mn-ea"/>
              <a:cs typeface="Arial"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Char char="Ø"/>
              <a:tabLst/>
              <a:defRPr/>
            </a:pPr>
            <a:endParaRPr kumimoji="0" lang="es-ES" sz="8000" b="1" i="0" u="none" strike="noStrike" kern="1200" cap="none" spc="0" normalizeH="0" baseline="0" noProof="0" smtClean="0">
              <a:ln>
                <a:noFill/>
              </a:ln>
              <a:solidFill>
                <a:schemeClr val="tx1"/>
              </a:solidFill>
              <a:effectLst/>
              <a:uLnTx/>
              <a:uFillTx/>
              <a:latin typeface="Arial" pitchFamily="34" charset="0"/>
              <a:ea typeface="+mn-ea"/>
              <a:cs typeface="Arial" pitchFamily="34" charset="0"/>
            </a:endParaRPr>
          </a:p>
          <a:p>
            <a:pPr marL="886968" marR="0" lvl="2" indent="-228600" algn="l" defTabSz="914400" rtl="0" eaLnBrk="1" fontAlgn="auto" latinLnBrk="0" hangingPunct="1">
              <a:lnSpc>
                <a:spcPct val="100000"/>
              </a:lnSpc>
              <a:spcBef>
                <a:spcPct val="20000"/>
              </a:spcBef>
              <a:spcAft>
                <a:spcPts val="0"/>
              </a:spcAft>
              <a:buClr>
                <a:schemeClr val="accent2"/>
              </a:buClr>
              <a:buSzTx/>
              <a:buFont typeface="Wingdings" pitchFamily="2" charset="2"/>
              <a:buChar char="Ø"/>
              <a:tabLst/>
              <a:defRPr/>
            </a:pPr>
            <a:endParaRPr kumimoji="0" lang="es-ES" sz="7200" b="1" i="0" u="none" strike="noStrike" kern="1200" cap="none" spc="0" normalizeH="0" baseline="0" noProof="0" smtClean="0">
              <a:ln>
                <a:noFill/>
              </a:ln>
              <a:solidFill>
                <a:schemeClr val="tx1"/>
              </a:solidFill>
              <a:effectLst/>
              <a:uLnTx/>
              <a:uFillTx/>
              <a:latin typeface="Arial" pitchFamily="34" charset="0"/>
              <a:ea typeface="+mn-ea"/>
              <a:cs typeface="Arial" pitchFamily="34" charset="0"/>
            </a:endParaRPr>
          </a:p>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s-ES" sz="2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a:t>
            </a:r>
          </a:p>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sz="2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endParaRPr>
          </a:p>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sz="2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endParaRPr>
          </a:p>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C" sz="2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600" dirty="0" smtClean="0">
                <a:solidFill>
                  <a:srgbClr val="FF0000"/>
                </a:solidFill>
                <a:latin typeface="Arial" pitchFamily="34" charset="0"/>
                <a:cs typeface="Arial" pitchFamily="34" charset="0"/>
              </a:rPr>
              <a:t>I .- ESTUDIO TECNICO: </a:t>
            </a:r>
            <a:r>
              <a:rPr lang="es-ES" sz="3200" dirty="0" smtClean="0">
                <a:solidFill>
                  <a:srgbClr val="FF0000"/>
                </a:solidFill>
                <a:latin typeface="Arial" pitchFamily="34" charset="0"/>
                <a:cs typeface="Arial" pitchFamily="34" charset="0"/>
              </a:rPr>
              <a:t>1.1Determinación tamaño propuesta.</a:t>
            </a:r>
            <a:endParaRPr lang="es-EC" sz="3200" dirty="0">
              <a:solidFill>
                <a:srgbClr val="FF0000"/>
              </a:solidFill>
              <a:latin typeface="Arial" pitchFamily="34" charset="0"/>
              <a:cs typeface="Arial" pitchFamily="34" charset="0"/>
            </a:endParaRP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pic>
        <p:nvPicPr>
          <p:cNvPr id="66562" name="Picture 2"/>
          <p:cNvPicPr>
            <a:picLocks noChangeAspect="1" noChangeArrowheads="1"/>
          </p:cNvPicPr>
          <p:nvPr/>
        </p:nvPicPr>
        <p:blipFill>
          <a:blip r:embed="rId2" cstate="print"/>
          <a:srcRect/>
          <a:stretch>
            <a:fillRect/>
          </a:stretch>
        </p:blipFill>
        <p:spPr bwMode="auto">
          <a:xfrm>
            <a:off x="1403648" y="4653136"/>
            <a:ext cx="7200800" cy="1944216"/>
          </a:xfrm>
          <a:prstGeom prst="rect">
            <a:avLst/>
          </a:prstGeom>
          <a:noFill/>
          <a:ln w="9525">
            <a:noFill/>
            <a:miter lim="800000"/>
            <a:headEnd/>
            <a:tailEnd/>
          </a:ln>
        </p:spPr>
      </p:pic>
      <p:sp>
        <p:nvSpPr>
          <p:cNvPr id="9" name="8 Rectángulo"/>
          <p:cNvSpPr/>
          <p:nvPr/>
        </p:nvSpPr>
        <p:spPr>
          <a:xfrm>
            <a:off x="1475656" y="4005064"/>
            <a:ext cx="6840760" cy="461665"/>
          </a:xfrm>
          <a:prstGeom prst="rect">
            <a:avLst/>
          </a:prstGeom>
        </p:spPr>
        <p:txBody>
          <a:bodyPr wrap="square">
            <a:spAutoFit/>
          </a:bodyPr>
          <a:lstStyle/>
          <a:p>
            <a:pPr>
              <a:buNone/>
            </a:pPr>
            <a:r>
              <a:rPr lang="es-ES" sz="2400" b="1" dirty="0" smtClean="0">
                <a:latin typeface="Arial" pitchFamily="34" charset="0"/>
                <a:cs typeface="Arial" pitchFamily="34" charset="0"/>
              </a:rPr>
              <a:t>1.1.3 </a:t>
            </a:r>
            <a:r>
              <a:rPr lang="es-ES" sz="2400" b="1" dirty="0" smtClean="0">
                <a:latin typeface="Arial" pitchFamily="34" charset="0"/>
                <a:cs typeface="Arial" pitchFamily="34" charset="0"/>
              </a:rPr>
              <a:t>Definición capacidad de operación</a:t>
            </a:r>
            <a:r>
              <a:rPr lang="es-ES" sz="2400" b="1" dirty="0" smtClean="0">
                <a:latin typeface="Arial" pitchFamily="34" charset="0"/>
                <a:cs typeface="Arial" pitchFamily="34" charset="0"/>
              </a:rPr>
              <a:t>. T3.</a:t>
            </a:r>
            <a:endParaRPr lang="es-ES" sz="2400" b="1" dirty="0" smtClean="0">
              <a:latin typeface="Arial" pitchFamily="34" charset="0"/>
              <a:cs typeface="Arial" pitchFamily="34" charset="0"/>
            </a:endParaRPr>
          </a:p>
        </p:txBody>
      </p:sp>
      <p:pic>
        <p:nvPicPr>
          <p:cNvPr id="7" name="Picture 23"/>
          <p:cNvPicPr>
            <a:picLocks noChangeAspect="1" noChangeArrowheads="1"/>
          </p:cNvPicPr>
          <p:nvPr/>
        </p:nvPicPr>
        <p:blipFill>
          <a:blip r:embed="rId3" cstate="print"/>
          <a:srcRect/>
          <a:stretch>
            <a:fillRect/>
          </a:stretch>
        </p:blipFill>
        <p:spPr bwMode="auto">
          <a:xfrm>
            <a:off x="1331640" y="1484784"/>
            <a:ext cx="7488832"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600" dirty="0" smtClean="0">
                <a:solidFill>
                  <a:srgbClr val="FF0000"/>
                </a:solidFill>
                <a:latin typeface="Arial" pitchFamily="34" charset="0"/>
                <a:cs typeface="Arial" pitchFamily="34" charset="0"/>
              </a:rPr>
              <a:t>I .- ESTUDIO TECNICO: </a:t>
            </a:r>
            <a:br>
              <a:rPr lang="es-ES" sz="3600" dirty="0" smtClean="0">
                <a:solidFill>
                  <a:srgbClr val="FF0000"/>
                </a:solidFill>
                <a:latin typeface="Arial" pitchFamily="34" charset="0"/>
                <a:cs typeface="Arial" pitchFamily="34" charset="0"/>
              </a:rPr>
            </a:br>
            <a:r>
              <a:rPr lang="es-ES" sz="3200" dirty="0" smtClean="0">
                <a:solidFill>
                  <a:srgbClr val="FF0000"/>
                </a:solidFill>
                <a:latin typeface="Arial" pitchFamily="34" charset="0"/>
                <a:cs typeface="Arial" pitchFamily="34" charset="0"/>
              </a:rPr>
              <a:t>1.2 Localización del proyecto.</a:t>
            </a:r>
            <a:endParaRPr lang="es-EC" sz="3200"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a:xfrm>
            <a:off x="1619672" y="1556792"/>
            <a:ext cx="7314016" cy="1368152"/>
          </a:xfrm>
        </p:spPr>
        <p:txBody>
          <a:bodyPr>
            <a:normAutofit fontScale="62500" lnSpcReduction="20000"/>
          </a:bodyPr>
          <a:lstStyle/>
          <a:p>
            <a:pPr>
              <a:buNone/>
            </a:pPr>
            <a:r>
              <a:rPr lang="es-ES" sz="2900" dirty="0" smtClean="0"/>
              <a:t> </a:t>
            </a:r>
          </a:p>
          <a:p>
            <a:pPr lvl="0">
              <a:buNone/>
            </a:pPr>
            <a:r>
              <a:rPr lang="es-ES" sz="8000" dirty="0" smtClean="0"/>
              <a:t>    </a:t>
            </a:r>
            <a:endParaRPr lang="es-ES" sz="7200" b="1" dirty="0" smtClean="0">
              <a:latin typeface="Arial" pitchFamily="34" charset="0"/>
              <a:cs typeface="Arial" pitchFamily="34" charset="0"/>
            </a:endParaRPr>
          </a:p>
          <a:p>
            <a:pPr algn="just">
              <a:buNone/>
            </a:pPr>
            <a:r>
              <a:rPr lang="es-ES" sz="2600" dirty="0" smtClean="0">
                <a:latin typeface="Arial" pitchFamily="34" charset="0"/>
                <a:cs typeface="Arial" pitchFamily="34" charset="0"/>
              </a:rPr>
              <a:t>   </a:t>
            </a:r>
          </a:p>
          <a:p>
            <a:pPr algn="just">
              <a:buNone/>
            </a:pPr>
            <a:endParaRPr lang="es-ES" sz="2600" dirty="0" smtClean="0">
              <a:latin typeface="Arial" pitchFamily="34" charset="0"/>
              <a:cs typeface="Arial" pitchFamily="34" charset="0"/>
            </a:endParaRPr>
          </a:p>
          <a:p>
            <a:pPr algn="just">
              <a:buNone/>
            </a:pPr>
            <a:endParaRPr lang="es-ES" sz="2600" dirty="0" smtClean="0">
              <a:latin typeface="Arial" pitchFamily="34" charset="0"/>
              <a:cs typeface="Arial" pitchFamily="34" charset="0"/>
            </a:endParaRPr>
          </a:p>
          <a:p>
            <a:pPr algn="just">
              <a:buNone/>
            </a:pPr>
            <a:endParaRPr lang="es-EC" sz="2600" dirty="0">
              <a:latin typeface="Arial" pitchFamily="34" charset="0"/>
              <a:cs typeface="Arial" pitchFamily="34" charset="0"/>
            </a:endParaRP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pic>
        <p:nvPicPr>
          <p:cNvPr id="67586" name="0 Imagen"/>
          <p:cNvPicPr>
            <a:picLocks noChangeAspect="1" noChangeArrowheads="1"/>
          </p:cNvPicPr>
          <p:nvPr/>
        </p:nvPicPr>
        <p:blipFill>
          <a:blip r:embed="rId2" cstate="print"/>
          <a:srcRect/>
          <a:stretch>
            <a:fillRect/>
          </a:stretch>
        </p:blipFill>
        <p:spPr bwMode="auto">
          <a:xfrm>
            <a:off x="1547664" y="2060848"/>
            <a:ext cx="3097213" cy="2448272"/>
          </a:xfrm>
          <a:prstGeom prst="rect">
            <a:avLst/>
          </a:prstGeom>
          <a:noFill/>
          <a:ln w="9525">
            <a:noFill/>
            <a:miter lim="800000"/>
            <a:headEnd/>
            <a:tailEnd/>
          </a:ln>
        </p:spPr>
      </p:pic>
      <p:pic>
        <p:nvPicPr>
          <p:cNvPr id="67587" name="0 Imagen"/>
          <p:cNvPicPr>
            <a:picLocks noChangeAspect="1" noChangeArrowheads="1"/>
          </p:cNvPicPr>
          <p:nvPr/>
        </p:nvPicPr>
        <p:blipFill>
          <a:blip r:embed="rId3" cstate="print"/>
          <a:srcRect/>
          <a:stretch>
            <a:fillRect/>
          </a:stretch>
        </p:blipFill>
        <p:spPr bwMode="auto">
          <a:xfrm>
            <a:off x="5220072" y="2132856"/>
            <a:ext cx="3054350" cy="2376264"/>
          </a:xfrm>
          <a:prstGeom prst="rect">
            <a:avLst/>
          </a:prstGeom>
          <a:noFill/>
          <a:ln w="9525">
            <a:noFill/>
            <a:miter lim="800000"/>
            <a:headEnd/>
            <a:tailEnd/>
          </a:ln>
        </p:spPr>
      </p:pic>
      <p:sp>
        <p:nvSpPr>
          <p:cNvPr id="10" name="9 Rectángulo"/>
          <p:cNvSpPr/>
          <p:nvPr/>
        </p:nvSpPr>
        <p:spPr>
          <a:xfrm>
            <a:off x="1403648" y="4797152"/>
            <a:ext cx="3240360" cy="646331"/>
          </a:xfrm>
          <a:prstGeom prst="rect">
            <a:avLst/>
          </a:prstGeom>
        </p:spPr>
        <p:txBody>
          <a:bodyPr wrap="square">
            <a:spAutoFit/>
          </a:bodyPr>
          <a:lstStyle/>
          <a:p>
            <a:r>
              <a:rPr lang="es-ES" dirty="0" smtClean="0">
                <a:latin typeface="Arial"/>
                <a:ea typeface="Times New Roman"/>
              </a:rPr>
              <a:t>    Talleres del Campamento</a:t>
            </a:r>
          </a:p>
          <a:p>
            <a:r>
              <a:rPr lang="es-ES" dirty="0" smtClean="0">
                <a:latin typeface="Arial"/>
                <a:ea typeface="Times New Roman"/>
              </a:rPr>
              <a:t>    Shushufindi de Dygoil</a:t>
            </a:r>
            <a:endParaRPr lang="es-MX" dirty="0"/>
          </a:p>
        </p:txBody>
      </p:sp>
      <p:sp>
        <p:nvSpPr>
          <p:cNvPr id="67588" name="Rectangle 4"/>
          <p:cNvSpPr>
            <a:spLocks noChangeArrowheads="1"/>
          </p:cNvSpPr>
          <p:nvPr/>
        </p:nvSpPr>
        <p:spPr bwMode="auto">
          <a:xfrm>
            <a:off x="5076056" y="4797152"/>
            <a:ext cx="367240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Oficinas del Campamento Lago Agrio</a:t>
            </a:r>
            <a:r>
              <a:rPr kumimoji="0" lang="es-E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600" dirty="0" smtClean="0">
                <a:solidFill>
                  <a:srgbClr val="FF0000"/>
                </a:solidFill>
                <a:latin typeface="Arial" pitchFamily="34" charset="0"/>
                <a:cs typeface="Arial" pitchFamily="34" charset="0"/>
              </a:rPr>
              <a:t>I .- ESTUDIO TECNICO: </a:t>
            </a:r>
            <a:br>
              <a:rPr lang="es-ES" sz="3600" dirty="0" smtClean="0">
                <a:solidFill>
                  <a:srgbClr val="FF0000"/>
                </a:solidFill>
                <a:latin typeface="Arial" pitchFamily="34" charset="0"/>
                <a:cs typeface="Arial" pitchFamily="34" charset="0"/>
              </a:rPr>
            </a:br>
            <a:r>
              <a:rPr lang="es-ES" sz="3200" dirty="0" smtClean="0">
                <a:solidFill>
                  <a:srgbClr val="FF0000"/>
                </a:solidFill>
                <a:latin typeface="Arial" pitchFamily="34" charset="0"/>
                <a:cs typeface="Arial" pitchFamily="34" charset="0"/>
              </a:rPr>
              <a:t>1.3 Ingeniería del proyecto.</a:t>
            </a:r>
            <a:endParaRPr lang="es-EC" sz="3200" dirty="0">
              <a:solidFill>
                <a:srgbClr val="FF0000"/>
              </a:solidFill>
              <a:latin typeface="Arial" pitchFamily="34" charset="0"/>
              <a:cs typeface="Arial" pitchFamily="34" charset="0"/>
            </a:endParaRP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0" name="9 Rectángulo"/>
          <p:cNvSpPr/>
          <p:nvPr/>
        </p:nvSpPr>
        <p:spPr>
          <a:xfrm>
            <a:off x="1403648" y="4797152"/>
            <a:ext cx="3240360" cy="369332"/>
          </a:xfrm>
          <a:prstGeom prst="rect">
            <a:avLst/>
          </a:prstGeom>
        </p:spPr>
        <p:txBody>
          <a:bodyPr wrap="square">
            <a:spAutoFit/>
          </a:bodyPr>
          <a:lstStyle/>
          <a:p>
            <a:r>
              <a:rPr lang="es-ES" dirty="0" smtClean="0">
                <a:latin typeface="Arial"/>
                <a:ea typeface="Times New Roman"/>
              </a:rPr>
              <a:t>    </a:t>
            </a:r>
            <a:endParaRPr lang="es-MX" dirty="0"/>
          </a:p>
        </p:txBody>
      </p:sp>
      <p:sp>
        <p:nvSpPr>
          <p:cNvPr id="67588" name="Rectangle 4"/>
          <p:cNvSpPr>
            <a:spLocks noChangeArrowheads="1"/>
          </p:cNvSpPr>
          <p:nvPr/>
        </p:nvSpPr>
        <p:spPr bwMode="auto">
          <a:xfrm>
            <a:off x="5076056" y="5012595"/>
            <a:ext cx="3672408"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611" name="Rectangle 3"/>
          <p:cNvSpPr>
            <a:spLocks noChangeArrowheads="1"/>
          </p:cNvSpPr>
          <p:nvPr/>
        </p:nvSpPr>
        <p:spPr bwMode="auto">
          <a:xfrm>
            <a:off x="1187624" y="4768505"/>
            <a:ext cx="728291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es-ES" sz="12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es-ES" sz="12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es-ES" sz="12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es-ES" sz="12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es-ES" sz="12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tabLst/>
            </a:pPr>
            <a:r>
              <a:rPr lang="es-ES" sz="1200" dirty="0" smtClean="0">
                <a:latin typeface="Arial" pitchFamily="34"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tabLst/>
            </a:pPr>
            <a:r>
              <a:rPr lang="es-ES" sz="1200" dirty="0" smtClean="0">
                <a:latin typeface="Arial" pitchFamily="34" charset="0"/>
                <a:ea typeface="Times New Roman" pitchFamily="18" charset="0"/>
                <a:cs typeface="Arial" pitchFamily="34" charset="0"/>
              </a:rPr>
              <a:t>                                                               </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1922" name="Imagen 1" descr="Jet Pump"/>
          <p:cNvPicPr>
            <a:picLocks noChangeAspect="1" noChangeArrowheads="1"/>
          </p:cNvPicPr>
          <p:nvPr/>
        </p:nvPicPr>
        <p:blipFill>
          <a:blip r:embed="rId3" cstate="print"/>
          <a:srcRect/>
          <a:stretch>
            <a:fillRect/>
          </a:stretch>
        </p:blipFill>
        <p:spPr bwMode="auto">
          <a:xfrm>
            <a:off x="5508104" y="1700808"/>
            <a:ext cx="3096344" cy="4320480"/>
          </a:xfrm>
          <a:prstGeom prst="rect">
            <a:avLst/>
          </a:prstGeom>
          <a:noFill/>
          <a:ln w="9525">
            <a:noFill/>
            <a:miter lim="800000"/>
            <a:headEnd/>
            <a:tailEnd/>
          </a:ln>
        </p:spPr>
      </p:pic>
      <p:graphicFrame>
        <p:nvGraphicFramePr>
          <p:cNvPr id="85002" name="Object 10"/>
          <p:cNvGraphicFramePr>
            <a:graphicFrameLocks noChangeAspect="1"/>
          </p:cNvGraphicFramePr>
          <p:nvPr>
            <p:ph idx="1"/>
          </p:nvPr>
        </p:nvGraphicFramePr>
        <p:xfrm>
          <a:off x="1619672" y="1772816"/>
          <a:ext cx="3672408" cy="4320480"/>
        </p:xfrm>
        <a:graphic>
          <a:graphicData uri="http://schemas.openxmlformats.org/presentationml/2006/ole">
            <p:oleObj spid="_x0000_s81924" name="Imagen de mapa de bits" r:id="rId4" imgW="6687483" imgH="3457143" progId="PBrush">
              <p:embed/>
            </p:oleObj>
          </a:graphicData>
        </a:graphic>
      </p:graphicFrame>
      <p:sp>
        <p:nvSpPr>
          <p:cNvPr id="81925" name="Rectangle 5"/>
          <p:cNvSpPr>
            <a:spLocks noChangeArrowheads="1"/>
          </p:cNvSpPr>
          <p:nvPr/>
        </p:nvSpPr>
        <p:spPr bwMode="auto">
          <a:xfrm>
            <a:off x="1763688" y="6021288"/>
            <a:ext cx="320384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Partes del equipo de superficie del bombeo hidráulico tipo jet</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12 Rectángulo"/>
          <p:cNvSpPr/>
          <p:nvPr/>
        </p:nvSpPr>
        <p:spPr>
          <a:xfrm>
            <a:off x="5436096" y="6093296"/>
            <a:ext cx="3438128" cy="523220"/>
          </a:xfrm>
          <a:prstGeom prst="rect">
            <a:avLst/>
          </a:prstGeom>
        </p:spPr>
        <p:txBody>
          <a:bodyPr wrap="square">
            <a:spAutoFit/>
          </a:bodyPr>
          <a:lstStyle/>
          <a:p>
            <a:r>
              <a:rPr lang="es-ES" sz="1400" dirty="0" smtClean="0">
                <a:latin typeface="Arial" pitchFamily="34" charset="0"/>
                <a:cs typeface="Arial" pitchFamily="34" charset="0"/>
              </a:rPr>
              <a:t>Partes del equipo de subsuelo del bombeo hidráulico tipo jet. </a:t>
            </a:r>
            <a:endParaRPr lang="es-MX"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3989</TotalTime>
  <Words>2308</Words>
  <Application>Microsoft Office PowerPoint</Application>
  <PresentationFormat>Presentación en pantalla (4:3)</PresentationFormat>
  <Paragraphs>664</Paragraphs>
  <Slides>39</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39</vt:i4>
      </vt:variant>
    </vt:vector>
  </HeadingPairs>
  <TitlesOfParts>
    <vt:vector size="41" baseType="lpstr">
      <vt:lpstr>Solsticio</vt:lpstr>
      <vt:lpstr>Imagen de mapa de bits</vt:lpstr>
      <vt:lpstr>Diapositiva 1</vt:lpstr>
      <vt:lpstr>     ESTRUCTURA  EXPOSICION</vt:lpstr>
      <vt:lpstr>I .- ESTUDIO TECNICO: 1.1Determinación tamaño propuesta.</vt:lpstr>
      <vt:lpstr>I .- ESTUDIO TECNICO: 1.1Determinación tamaño propuesta.</vt:lpstr>
      <vt:lpstr>I .- ESTUDIO TECNICO: 1.1Determinación tamaño propuesta.</vt:lpstr>
      <vt:lpstr>I .- ESTUDIO TECNICO: 1.1Determinación tamaño propuesta.</vt:lpstr>
      <vt:lpstr>I .- ESTUDIO TECNICO: 1.1Determinación tamaño propuesta.</vt:lpstr>
      <vt:lpstr>I .- ESTUDIO TECNICO:  1.2 Localización del proyecto.</vt:lpstr>
      <vt:lpstr>I .- ESTUDIO TECNICO:  1.3 Ingeniería del proyecto.</vt:lpstr>
      <vt:lpstr>I .- ESTUDIO TECNICO:  1.3 Ingeniería del proyecto.</vt:lpstr>
      <vt:lpstr>I .- ESTUDIO TECNICO:  1.3 Ingeniería del proyecto.</vt:lpstr>
      <vt:lpstr>II .- ESTUDIO ORGANIZACIONAL:  </vt:lpstr>
      <vt:lpstr>Diapositiva 13</vt:lpstr>
      <vt:lpstr>III .- ESTUDIO FINANCIERO:  3.1 Presupuestos.</vt:lpstr>
      <vt:lpstr>III .- ESTUDIO FINANCIERO:  3.1 Presupuestos.</vt:lpstr>
      <vt:lpstr>III .- ESTUDIO FINANCIERO:  3.1 Presupuestos.</vt:lpstr>
      <vt:lpstr>III .- ESTUDIO FINANCIERO:  3.1 Presupuestos.</vt:lpstr>
      <vt:lpstr>III .- ESTUDIO FINANCIERO:  3.1 Presupuestos.</vt:lpstr>
      <vt:lpstr>III .- ESTUDIO FINANCIERO:  3.1 Presupuestos.</vt:lpstr>
      <vt:lpstr>III .- ESTUDIO FINANCIERO: 3.1 Presupuestos.</vt:lpstr>
      <vt:lpstr>III .- ESTUDIO FINANCIERO:  3.1 Presupuestos.</vt:lpstr>
      <vt:lpstr>III .- ESTUDIO FINANCIERO:  3.1 Presupuestos.</vt:lpstr>
      <vt:lpstr>III .- ESTUDIO FINANCIERO:  3.1 Presupuestos.</vt:lpstr>
      <vt:lpstr>III .- ESTUDIO FINANCIERO:  3.2 Estados financieros.</vt:lpstr>
      <vt:lpstr>III .- ESTUDIO FINANCIERO:  3.2 Estados financieros.</vt:lpstr>
      <vt:lpstr>III .- ESTUDIO FINANCIERO:  3.2 Estados financieros.</vt:lpstr>
      <vt:lpstr>III .- ESTUDIO FINANCIERO:  3.2 Estados financieros.</vt:lpstr>
      <vt:lpstr>III .- ESTUDIO FINANCIERO:  3.2 Estados financieros.</vt:lpstr>
      <vt:lpstr>III .- ESTUDIO FINANCIERO:  3.3 Evaluación financiera.</vt:lpstr>
      <vt:lpstr>III .- ESTUDIO FINANCIERO:  3.3 Evaluación financiera.</vt:lpstr>
      <vt:lpstr>III .- ESTUDIO FINANCIERO:  3.3 Evaluación financiera.</vt:lpstr>
      <vt:lpstr>III .- ESTUDIO FINANCIERO:  3.3 Evaluación financiera.</vt:lpstr>
      <vt:lpstr>III .- ESTUDIO FINANCIERO:  3.3 Evaluación financiera.</vt:lpstr>
      <vt:lpstr>III .- ESTUDIO FINANCIERO:  3.3 Evaluación financiera.</vt:lpstr>
      <vt:lpstr>III .- ESTUDIO FINANCIERO:  3.3 Evaluación financiera.</vt:lpstr>
      <vt:lpstr>III .- ESTUDIO FINANCIERO:  3.3 Evaluación financiera.</vt:lpstr>
      <vt:lpstr>III .- ESTUDIO FINANCIERO:  3.3 Evaluación financiera.</vt:lpstr>
      <vt:lpstr>IV.- CONCLUSIONES Y RECOMENDACIONES</vt:lpstr>
      <vt:lpstr>IV.- CONCLUSIONES Y RECOMENDACIONES</vt:lpstr>
    </vt:vector>
  </TitlesOfParts>
  <Company>PC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RENDIMIENTO</dc:title>
  <dc:creator>PERSONAL</dc:creator>
  <cp:lastModifiedBy>USER</cp:lastModifiedBy>
  <cp:revision>116</cp:revision>
  <dcterms:created xsi:type="dcterms:W3CDTF">2010-10-16T02:11:18Z</dcterms:created>
  <dcterms:modified xsi:type="dcterms:W3CDTF">2013-08-29T02:25:12Z</dcterms:modified>
</cp:coreProperties>
</file>