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sldIdLst>
    <p:sldId id="256" r:id="rId2"/>
    <p:sldId id="257" r:id="rId3"/>
    <p:sldId id="258" r:id="rId4"/>
    <p:sldId id="259" r:id="rId5"/>
    <p:sldId id="260" r:id="rId6"/>
    <p:sldId id="261" r:id="rId7"/>
    <p:sldId id="285" r:id="rId8"/>
    <p:sldId id="263" r:id="rId9"/>
    <p:sldId id="264" r:id="rId10"/>
    <p:sldId id="262" r:id="rId11"/>
    <p:sldId id="265" r:id="rId12"/>
    <p:sldId id="270" r:id="rId13"/>
    <p:sldId id="266" r:id="rId14"/>
    <p:sldId id="268" r:id="rId15"/>
    <p:sldId id="269" r:id="rId16"/>
    <p:sldId id="271" r:id="rId17"/>
    <p:sldId id="272" r:id="rId18"/>
    <p:sldId id="273" r:id="rId19"/>
    <p:sldId id="280" r:id="rId20"/>
    <p:sldId id="282" r:id="rId21"/>
    <p:sldId id="284" r:id="rId22"/>
    <p:sldId id="274" r:id="rId23"/>
    <p:sldId id="275" r:id="rId24"/>
    <p:sldId id="276" r:id="rId25"/>
    <p:sldId id="277" r:id="rId26"/>
    <p:sldId id="278" r:id="rId27"/>
    <p:sldId id="279" r:id="rId28"/>
    <p:sldId id="28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5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ECB1F-40BB-407B-9558-A63B30D8F87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EC"/>
        </a:p>
      </dgm:t>
    </dgm:pt>
    <dgm:pt modelId="{1EFAC999-BB34-422D-862B-08364B7E51DE}">
      <dgm:prSet phldrT="[Texto]" custT="1"/>
      <dgm:spPr/>
      <dgm:t>
        <a:bodyPr/>
        <a:lstStyle/>
        <a:p>
          <a:r>
            <a:rPr lang="es-EC" sz="1600" b="1" dirty="0" smtClean="0"/>
            <a:t>OBTENCION DE DATOS</a:t>
          </a:r>
          <a:endParaRPr lang="es-EC" sz="1600" b="1" dirty="0"/>
        </a:p>
      </dgm:t>
    </dgm:pt>
    <dgm:pt modelId="{E1CC5B18-1A1F-4026-9CBE-F37809708398}" type="parTrans" cxnId="{C071DB77-E08F-446C-9A5F-DA7EB44244B3}">
      <dgm:prSet/>
      <dgm:spPr/>
      <dgm:t>
        <a:bodyPr/>
        <a:lstStyle/>
        <a:p>
          <a:endParaRPr lang="es-EC"/>
        </a:p>
      </dgm:t>
    </dgm:pt>
    <dgm:pt modelId="{D97C01F5-1964-4EDC-94D8-3FFB9D1F02EB}" type="sibTrans" cxnId="{C071DB77-E08F-446C-9A5F-DA7EB44244B3}">
      <dgm:prSet/>
      <dgm:spPr/>
      <dgm:t>
        <a:bodyPr/>
        <a:lstStyle/>
        <a:p>
          <a:endParaRPr lang="es-EC"/>
        </a:p>
      </dgm:t>
    </dgm:pt>
    <dgm:pt modelId="{B8E83658-2A68-4FD7-BB64-46C0E2E48541}">
      <dgm:prSet phldrT="[Texto]" custT="1"/>
      <dgm:spPr/>
      <dgm:t>
        <a:bodyPr/>
        <a:lstStyle/>
        <a:p>
          <a:r>
            <a:rPr lang="es-EC" sz="1600" dirty="0" smtClean="0"/>
            <a:t>SIRGAS</a:t>
          </a:r>
          <a:endParaRPr lang="es-EC" sz="1600" dirty="0"/>
        </a:p>
      </dgm:t>
    </dgm:pt>
    <dgm:pt modelId="{0B9D6A04-0622-4412-932B-11F6AAC99EF1}" type="parTrans" cxnId="{D3539F3F-DCC1-4C6A-B33F-2E5CC093A750}">
      <dgm:prSet/>
      <dgm:spPr/>
      <dgm:t>
        <a:bodyPr/>
        <a:lstStyle/>
        <a:p>
          <a:endParaRPr lang="es-EC"/>
        </a:p>
      </dgm:t>
    </dgm:pt>
    <dgm:pt modelId="{E1B9FE56-6B43-4D75-BB95-E537D0003DB2}" type="sibTrans" cxnId="{D3539F3F-DCC1-4C6A-B33F-2E5CC093A750}">
      <dgm:prSet/>
      <dgm:spPr/>
      <dgm:t>
        <a:bodyPr/>
        <a:lstStyle/>
        <a:p>
          <a:endParaRPr lang="es-EC"/>
        </a:p>
      </dgm:t>
    </dgm:pt>
    <dgm:pt modelId="{0EFF4F41-B940-4BEF-AA6A-03053091F2E5}">
      <dgm:prSet phldrT="[Texto]" custT="1"/>
      <dgm:spPr/>
      <dgm:t>
        <a:bodyPr/>
        <a:lstStyle/>
        <a:p>
          <a:r>
            <a:rPr lang="es-EC" sz="1600" dirty="0" smtClean="0"/>
            <a:t>Semanas GPS</a:t>
          </a:r>
          <a:endParaRPr lang="es-EC" sz="1600" dirty="0"/>
        </a:p>
      </dgm:t>
    </dgm:pt>
    <dgm:pt modelId="{BC3369EB-EF32-4EDF-8A57-F6A519B39CD0}" type="parTrans" cxnId="{224CF82C-6E6F-4F89-9173-43A012D26A4B}">
      <dgm:prSet/>
      <dgm:spPr/>
      <dgm:t>
        <a:bodyPr/>
        <a:lstStyle/>
        <a:p>
          <a:endParaRPr lang="es-EC"/>
        </a:p>
      </dgm:t>
    </dgm:pt>
    <dgm:pt modelId="{1F45F341-A57F-4FAA-9C5B-CE01BB03ADD7}" type="sibTrans" cxnId="{224CF82C-6E6F-4F89-9173-43A012D26A4B}">
      <dgm:prSet/>
      <dgm:spPr/>
      <dgm:t>
        <a:bodyPr/>
        <a:lstStyle/>
        <a:p>
          <a:endParaRPr lang="es-EC"/>
        </a:p>
      </dgm:t>
    </dgm:pt>
    <dgm:pt modelId="{AF56757C-206F-4D70-8A85-A1D3C98802A1}">
      <dgm:prSet phldrT="[Texto]" custT="1"/>
      <dgm:spPr/>
      <dgm:t>
        <a:bodyPr/>
        <a:lstStyle/>
        <a:p>
          <a:r>
            <a:rPr lang="es-EC" sz="1600" b="1" dirty="0" smtClean="0"/>
            <a:t>ANALISIS DE CONTINUIDAD</a:t>
          </a:r>
          <a:endParaRPr lang="es-EC" sz="1600" b="1" dirty="0"/>
        </a:p>
      </dgm:t>
    </dgm:pt>
    <dgm:pt modelId="{7212D231-7F43-458E-9FBA-7F7355BFC3E1}" type="parTrans" cxnId="{FF51EE45-EC4E-4B3A-8CD1-20FFA8423DE0}">
      <dgm:prSet/>
      <dgm:spPr/>
      <dgm:t>
        <a:bodyPr/>
        <a:lstStyle/>
        <a:p>
          <a:endParaRPr lang="es-EC"/>
        </a:p>
      </dgm:t>
    </dgm:pt>
    <dgm:pt modelId="{FDF148EE-321E-4D2B-80B3-59D15CA1238B}" type="sibTrans" cxnId="{FF51EE45-EC4E-4B3A-8CD1-20FFA8423DE0}">
      <dgm:prSet/>
      <dgm:spPr/>
      <dgm:t>
        <a:bodyPr/>
        <a:lstStyle/>
        <a:p>
          <a:endParaRPr lang="es-EC"/>
        </a:p>
      </dgm:t>
    </dgm:pt>
    <dgm:pt modelId="{83515F7A-3230-48AF-9DAE-D45A41044EBF}">
      <dgm:prSet phldrT="[Texto]" custT="1"/>
      <dgm:spPr/>
      <dgm:t>
        <a:bodyPr/>
        <a:lstStyle/>
        <a:p>
          <a:r>
            <a:rPr lang="es-EC" sz="1600" dirty="0" smtClean="0"/>
            <a:t>2 años</a:t>
          </a:r>
          <a:endParaRPr lang="es-EC" sz="1600" dirty="0"/>
        </a:p>
      </dgm:t>
    </dgm:pt>
    <dgm:pt modelId="{0F0BC142-548D-478C-A1A4-7B903E3FA14C}" type="parTrans" cxnId="{5FC99BC0-3991-431A-BAAD-A7B46E790EDB}">
      <dgm:prSet/>
      <dgm:spPr/>
      <dgm:t>
        <a:bodyPr/>
        <a:lstStyle/>
        <a:p>
          <a:endParaRPr lang="es-EC"/>
        </a:p>
      </dgm:t>
    </dgm:pt>
    <dgm:pt modelId="{DEE0FD22-F265-40C7-A952-204B39026325}" type="sibTrans" cxnId="{5FC99BC0-3991-431A-BAAD-A7B46E790EDB}">
      <dgm:prSet/>
      <dgm:spPr/>
      <dgm:t>
        <a:bodyPr/>
        <a:lstStyle/>
        <a:p>
          <a:endParaRPr lang="es-EC"/>
        </a:p>
      </dgm:t>
    </dgm:pt>
    <dgm:pt modelId="{A2A6460B-37DB-4ADF-B074-05FBB934B1E4}">
      <dgm:prSet phldrT="[Texto]" custT="1"/>
      <dgm:spPr/>
      <dgm:t>
        <a:bodyPr/>
        <a:lstStyle/>
        <a:p>
          <a:r>
            <a:rPr lang="es-EC" sz="1600" dirty="0" smtClean="0"/>
            <a:t>100 semanas</a:t>
          </a:r>
          <a:endParaRPr lang="es-EC" sz="1600" dirty="0"/>
        </a:p>
      </dgm:t>
    </dgm:pt>
    <dgm:pt modelId="{8B0F7A14-10D6-47DC-BFC2-4217AE8F8287}" type="parTrans" cxnId="{E6C6075B-ADB5-4F93-B416-66CFF2C27091}">
      <dgm:prSet/>
      <dgm:spPr/>
      <dgm:t>
        <a:bodyPr/>
        <a:lstStyle/>
        <a:p>
          <a:endParaRPr lang="es-EC"/>
        </a:p>
      </dgm:t>
    </dgm:pt>
    <dgm:pt modelId="{F190ACB5-5B67-452E-95FE-6A6DFB8CF936}" type="sibTrans" cxnId="{E6C6075B-ADB5-4F93-B416-66CFF2C27091}">
      <dgm:prSet/>
      <dgm:spPr/>
      <dgm:t>
        <a:bodyPr/>
        <a:lstStyle/>
        <a:p>
          <a:endParaRPr lang="es-EC"/>
        </a:p>
      </dgm:t>
    </dgm:pt>
    <dgm:pt modelId="{D9D5A284-4420-4664-ACCA-99CFE847F848}">
      <dgm:prSet phldrT="[Texto]" custT="1"/>
      <dgm:spPr/>
      <dgm:t>
        <a:bodyPr/>
        <a:lstStyle/>
        <a:p>
          <a:r>
            <a:rPr lang="es-EC" sz="1600" b="1" dirty="0" smtClean="0"/>
            <a:t>TRANSFORMACION</a:t>
          </a:r>
          <a:endParaRPr lang="es-EC" sz="1600" b="1" dirty="0"/>
        </a:p>
      </dgm:t>
    </dgm:pt>
    <dgm:pt modelId="{513E959B-ABF4-4176-ADA4-E0DB5A3C2301}" type="parTrans" cxnId="{DF3CAD63-D39D-4896-A4AA-4A32A2F11BA1}">
      <dgm:prSet/>
      <dgm:spPr/>
      <dgm:t>
        <a:bodyPr/>
        <a:lstStyle/>
        <a:p>
          <a:endParaRPr lang="es-EC"/>
        </a:p>
      </dgm:t>
    </dgm:pt>
    <dgm:pt modelId="{9814C09A-D994-4165-8BF7-BB81E8A08602}" type="sibTrans" cxnId="{DF3CAD63-D39D-4896-A4AA-4A32A2F11BA1}">
      <dgm:prSet/>
      <dgm:spPr/>
      <dgm:t>
        <a:bodyPr/>
        <a:lstStyle/>
        <a:p>
          <a:endParaRPr lang="es-EC"/>
        </a:p>
      </dgm:t>
    </dgm:pt>
    <dgm:pt modelId="{F0D3CCE6-5C26-43FE-8D8D-DC6F31FDF18A}">
      <dgm:prSet phldrT="[Texto]" custT="1"/>
      <dgm:spPr/>
      <dgm:t>
        <a:bodyPr/>
        <a:lstStyle/>
        <a:p>
          <a:r>
            <a:rPr lang="es-EC" sz="1600" dirty="0" smtClean="0"/>
            <a:t>Cartesianas a UTM</a:t>
          </a:r>
          <a:endParaRPr lang="es-EC" sz="1600" dirty="0"/>
        </a:p>
      </dgm:t>
    </dgm:pt>
    <dgm:pt modelId="{684D74E6-127C-400E-894A-E89D5E82BDE3}" type="parTrans" cxnId="{AF71DB98-D10A-492C-AA46-D3EF1600C61C}">
      <dgm:prSet/>
      <dgm:spPr/>
      <dgm:t>
        <a:bodyPr/>
        <a:lstStyle/>
        <a:p>
          <a:endParaRPr lang="es-EC"/>
        </a:p>
      </dgm:t>
    </dgm:pt>
    <dgm:pt modelId="{A4847F8D-D977-4625-9F95-AA33CB5E3864}" type="sibTrans" cxnId="{AF71DB98-D10A-492C-AA46-D3EF1600C61C}">
      <dgm:prSet/>
      <dgm:spPr/>
      <dgm:t>
        <a:bodyPr/>
        <a:lstStyle/>
        <a:p>
          <a:endParaRPr lang="es-EC"/>
        </a:p>
      </dgm:t>
    </dgm:pt>
    <dgm:pt modelId="{889218D7-3007-4047-85EF-FB2BD17A304C}">
      <dgm:prSet phldrT="[Texto]" custT="1"/>
      <dgm:spPr/>
      <dgm:t>
        <a:bodyPr/>
        <a:lstStyle/>
        <a:p>
          <a:r>
            <a:rPr lang="es-EC" sz="1600" dirty="0" smtClean="0"/>
            <a:t>Mayor comprensión</a:t>
          </a:r>
          <a:endParaRPr lang="es-EC" sz="1600" dirty="0"/>
        </a:p>
      </dgm:t>
    </dgm:pt>
    <dgm:pt modelId="{7F392699-8CE1-4C4F-BEE1-73ECB5B04E9D}" type="parTrans" cxnId="{4EFE61A3-726C-46DF-B137-AACC229CD4B4}">
      <dgm:prSet/>
      <dgm:spPr/>
      <dgm:t>
        <a:bodyPr/>
        <a:lstStyle/>
        <a:p>
          <a:endParaRPr lang="es-EC"/>
        </a:p>
      </dgm:t>
    </dgm:pt>
    <dgm:pt modelId="{CB9C56E7-3252-41C6-9F13-4B910EC43045}" type="sibTrans" cxnId="{4EFE61A3-726C-46DF-B137-AACC229CD4B4}">
      <dgm:prSet/>
      <dgm:spPr/>
      <dgm:t>
        <a:bodyPr/>
        <a:lstStyle/>
        <a:p>
          <a:endParaRPr lang="es-EC"/>
        </a:p>
      </dgm:t>
    </dgm:pt>
    <dgm:pt modelId="{FFBA50C0-1924-40ED-A034-BBF75D19BE4D}">
      <dgm:prSet custT="1"/>
      <dgm:spPr/>
      <dgm:t>
        <a:bodyPr/>
        <a:lstStyle/>
        <a:p>
          <a:r>
            <a:rPr lang="es-EC" sz="1800" b="1" dirty="0" smtClean="0"/>
            <a:t>MODELAMIENTO</a:t>
          </a:r>
          <a:endParaRPr lang="es-EC" sz="1800" b="1" dirty="0"/>
        </a:p>
      </dgm:t>
    </dgm:pt>
    <dgm:pt modelId="{B339B33B-AF27-47D3-9DF2-D9CFFEA2BEFE}" type="parTrans" cxnId="{4FAB6DED-9278-4ABB-8705-F7F4EF547A98}">
      <dgm:prSet/>
      <dgm:spPr/>
      <dgm:t>
        <a:bodyPr/>
        <a:lstStyle/>
        <a:p>
          <a:endParaRPr lang="es-EC"/>
        </a:p>
      </dgm:t>
    </dgm:pt>
    <dgm:pt modelId="{08600F7A-9DC7-44B4-BCF3-5A7873AE11C3}" type="sibTrans" cxnId="{4FAB6DED-9278-4ABB-8705-F7F4EF547A98}">
      <dgm:prSet/>
      <dgm:spPr/>
      <dgm:t>
        <a:bodyPr/>
        <a:lstStyle/>
        <a:p>
          <a:endParaRPr lang="es-EC"/>
        </a:p>
      </dgm:t>
    </dgm:pt>
    <dgm:pt modelId="{833FE7ED-289E-4BF0-ACBC-681C7F5E7B31}" type="pres">
      <dgm:prSet presAssocID="{502ECB1F-40BB-407B-9558-A63B30D8F876}" presName="arrowDiagram" presStyleCnt="0">
        <dgm:presLayoutVars>
          <dgm:chMax val="5"/>
          <dgm:dir/>
          <dgm:resizeHandles val="exact"/>
        </dgm:presLayoutVars>
      </dgm:prSet>
      <dgm:spPr/>
      <dgm:t>
        <a:bodyPr/>
        <a:lstStyle/>
        <a:p>
          <a:endParaRPr lang="es-EC"/>
        </a:p>
      </dgm:t>
    </dgm:pt>
    <dgm:pt modelId="{F9549766-F6DA-45A1-ACD2-8005AF1743C5}" type="pres">
      <dgm:prSet presAssocID="{502ECB1F-40BB-407B-9558-A63B30D8F876}" presName="arrow" presStyleLbl="bgShp" presStyleIdx="0" presStyleCnt="1"/>
      <dgm:spPr/>
    </dgm:pt>
    <dgm:pt modelId="{827EC4D0-1905-4071-A75E-00449C02ABEF}" type="pres">
      <dgm:prSet presAssocID="{502ECB1F-40BB-407B-9558-A63B30D8F876}" presName="arrowDiagram4" presStyleCnt="0"/>
      <dgm:spPr/>
    </dgm:pt>
    <dgm:pt modelId="{6FD51D76-EDFA-4D6D-BE62-97F0870EA764}" type="pres">
      <dgm:prSet presAssocID="{1EFAC999-BB34-422D-862B-08364B7E51DE}" presName="bullet4a" presStyleLbl="node1" presStyleIdx="0" presStyleCnt="4"/>
      <dgm:spPr/>
    </dgm:pt>
    <dgm:pt modelId="{94272ED9-0DCF-49C5-A663-B0B60B905AF7}" type="pres">
      <dgm:prSet presAssocID="{1EFAC999-BB34-422D-862B-08364B7E51DE}" presName="textBox4a" presStyleLbl="revTx" presStyleIdx="0" presStyleCnt="4" custScaleX="157819" custLinFactNeighborX="35596">
        <dgm:presLayoutVars>
          <dgm:bulletEnabled val="1"/>
        </dgm:presLayoutVars>
      </dgm:prSet>
      <dgm:spPr/>
      <dgm:t>
        <a:bodyPr/>
        <a:lstStyle/>
        <a:p>
          <a:endParaRPr lang="es-EC"/>
        </a:p>
      </dgm:t>
    </dgm:pt>
    <dgm:pt modelId="{7791072A-DD80-4723-82BE-C318388B76E7}" type="pres">
      <dgm:prSet presAssocID="{AF56757C-206F-4D70-8A85-A1D3C98802A1}" presName="bullet4b" presStyleLbl="node1" presStyleIdx="1" presStyleCnt="4"/>
      <dgm:spPr/>
    </dgm:pt>
    <dgm:pt modelId="{0490D442-F1B5-4232-98B8-F35DAD730CB9}" type="pres">
      <dgm:prSet presAssocID="{AF56757C-206F-4D70-8A85-A1D3C98802A1}" presName="textBox4b" presStyleLbl="revTx" presStyleIdx="1" presStyleCnt="4" custScaleX="154120" custScaleY="34756" custLinFactNeighborX="34037" custLinFactNeighborY="-35266">
        <dgm:presLayoutVars>
          <dgm:bulletEnabled val="1"/>
        </dgm:presLayoutVars>
      </dgm:prSet>
      <dgm:spPr/>
      <dgm:t>
        <a:bodyPr/>
        <a:lstStyle/>
        <a:p>
          <a:endParaRPr lang="es-EC"/>
        </a:p>
      </dgm:t>
    </dgm:pt>
    <dgm:pt modelId="{E0CBBCB1-EA40-4988-B9A3-ECEEAF72156B}" type="pres">
      <dgm:prSet presAssocID="{D9D5A284-4420-4664-ACCA-99CFE847F848}" presName="bullet4c" presStyleLbl="node1" presStyleIdx="2" presStyleCnt="4"/>
      <dgm:spPr/>
    </dgm:pt>
    <dgm:pt modelId="{34BA683F-8F89-46C3-93D0-D3079B1B9CC4}" type="pres">
      <dgm:prSet presAssocID="{D9D5A284-4420-4664-ACCA-99CFE847F848}" presName="textBox4c" presStyleLbl="revTx" presStyleIdx="2" presStyleCnt="4" custScaleX="198758" custScaleY="38245" custLinFactNeighborX="57971" custLinFactNeighborY="-33797">
        <dgm:presLayoutVars>
          <dgm:bulletEnabled val="1"/>
        </dgm:presLayoutVars>
      </dgm:prSet>
      <dgm:spPr/>
      <dgm:t>
        <a:bodyPr/>
        <a:lstStyle/>
        <a:p>
          <a:endParaRPr lang="es-EC"/>
        </a:p>
      </dgm:t>
    </dgm:pt>
    <dgm:pt modelId="{13AD72B4-662B-4EF4-89A5-233CCFF2FC57}" type="pres">
      <dgm:prSet presAssocID="{FFBA50C0-1924-40ED-A034-BBF75D19BE4D}" presName="bullet4d" presStyleLbl="node1" presStyleIdx="3" presStyleCnt="4"/>
      <dgm:spPr/>
    </dgm:pt>
    <dgm:pt modelId="{750B25EE-2FCD-43A7-98A8-B81EC8A75077}" type="pres">
      <dgm:prSet presAssocID="{FFBA50C0-1924-40ED-A034-BBF75D19BE4D}" presName="textBox4d" presStyleLbl="revTx" presStyleIdx="3" presStyleCnt="4" custScaleX="128182" custScaleY="11844" custLinFactNeighborX="16563" custLinFactNeighborY="-50251">
        <dgm:presLayoutVars>
          <dgm:bulletEnabled val="1"/>
        </dgm:presLayoutVars>
      </dgm:prSet>
      <dgm:spPr/>
      <dgm:t>
        <a:bodyPr/>
        <a:lstStyle/>
        <a:p>
          <a:endParaRPr lang="es-EC"/>
        </a:p>
      </dgm:t>
    </dgm:pt>
  </dgm:ptLst>
  <dgm:cxnLst>
    <dgm:cxn modelId="{AF71DB98-D10A-492C-AA46-D3EF1600C61C}" srcId="{D9D5A284-4420-4664-ACCA-99CFE847F848}" destId="{F0D3CCE6-5C26-43FE-8D8D-DC6F31FDF18A}" srcOrd="0" destOrd="0" parTransId="{684D74E6-127C-400E-894A-E89D5E82BDE3}" sibTransId="{A4847F8D-D977-4625-9F95-AA33CB5E3864}"/>
    <dgm:cxn modelId="{7B564A85-4F65-4AE4-ACFA-DF8A840C2B13}" type="presOf" srcId="{0EFF4F41-B940-4BEF-AA6A-03053091F2E5}" destId="{94272ED9-0DCF-49C5-A663-B0B60B905AF7}" srcOrd="0" destOrd="2" presId="urn:microsoft.com/office/officeart/2005/8/layout/arrow2"/>
    <dgm:cxn modelId="{A72FAF69-ACE3-45BD-8A30-1C2B00CF7FB8}" type="presOf" srcId="{1EFAC999-BB34-422D-862B-08364B7E51DE}" destId="{94272ED9-0DCF-49C5-A663-B0B60B905AF7}" srcOrd="0" destOrd="0" presId="urn:microsoft.com/office/officeart/2005/8/layout/arrow2"/>
    <dgm:cxn modelId="{D3539F3F-DCC1-4C6A-B33F-2E5CC093A750}" srcId="{1EFAC999-BB34-422D-862B-08364B7E51DE}" destId="{B8E83658-2A68-4FD7-BB64-46C0E2E48541}" srcOrd="0" destOrd="0" parTransId="{0B9D6A04-0622-4412-932B-11F6AAC99EF1}" sibTransId="{E1B9FE56-6B43-4D75-BB95-E537D0003DB2}"/>
    <dgm:cxn modelId="{78A31593-D8BD-49C3-802A-1B54CAE428A6}" type="presOf" srcId="{A2A6460B-37DB-4ADF-B074-05FBB934B1E4}" destId="{0490D442-F1B5-4232-98B8-F35DAD730CB9}" srcOrd="0" destOrd="2" presId="urn:microsoft.com/office/officeart/2005/8/layout/arrow2"/>
    <dgm:cxn modelId="{73A5E768-3299-4C48-A9BB-4C10A3C81954}" type="presOf" srcId="{83515F7A-3230-48AF-9DAE-D45A41044EBF}" destId="{0490D442-F1B5-4232-98B8-F35DAD730CB9}" srcOrd="0" destOrd="1" presId="urn:microsoft.com/office/officeart/2005/8/layout/arrow2"/>
    <dgm:cxn modelId="{224CF82C-6E6F-4F89-9173-43A012D26A4B}" srcId="{1EFAC999-BB34-422D-862B-08364B7E51DE}" destId="{0EFF4F41-B940-4BEF-AA6A-03053091F2E5}" srcOrd="1" destOrd="0" parTransId="{BC3369EB-EF32-4EDF-8A57-F6A519B39CD0}" sibTransId="{1F45F341-A57F-4FAA-9C5B-CE01BB03ADD7}"/>
    <dgm:cxn modelId="{4FAB6DED-9278-4ABB-8705-F7F4EF547A98}" srcId="{502ECB1F-40BB-407B-9558-A63B30D8F876}" destId="{FFBA50C0-1924-40ED-A034-BBF75D19BE4D}" srcOrd="3" destOrd="0" parTransId="{B339B33B-AF27-47D3-9DF2-D9CFFEA2BEFE}" sibTransId="{08600F7A-9DC7-44B4-BCF3-5A7873AE11C3}"/>
    <dgm:cxn modelId="{B8709C3B-CF8D-4F38-8D95-4F136EB89181}" type="presOf" srcId="{502ECB1F-40BB-407B-9558-A63B30D8F876}" destId="{833FE7ED-289E-4BF0-ACBC-681C7F5E7B31}" srcOrd="0" destOrd="0" presId="urn:microsoft.com/office/officeart/2005/8/layout/arrow2"/>
    <dgm:cxn modelId="{EC156872-7E1E-460E-A80B-B6215EEBE0FB}" type="presOf" srcId="{FFBA50C0-1924-40ED-A034-BBF75D19BE4D}" destId="{750B25EE-2FCD-43A7-98A8-B81EC8A75077}" srcOrd="0" destOrd="0" presId="urn:microsoft.com/office/officeart/2005/8/layout/arrow2"/>
    <dgm:cxn modelId="{8C485167-199F-4A70-BFAE-DE8775AEE462}" type="presOf" srcId="{D9D5A284-4420-4664-ACCA-99CFE847F848}" destId="{34BA683F-8F89-46C3-93D0-D3079B1B9CC4}" srcOrd="0" destOrd="0" presId="urn:microsoft.com/office/officeart/2005/8/layout/arrow2"/>
    <dgm:cxn modelId="{4EFE61A3-726C-46DF-B137-AACC229CD4B4}" srcId="{D9D5A284-4420-4664-ACCA-99CFE847F848}" destId="{889218D7-3007-4047-85EF-FB2BD17A304C}" srcOrd="1" destOrd="0" parTransId="{7F392699-8CE1-4C4F-BEE1-73ECB5B04E9D}" sibTransId="{CB9C56E7-3252-41C6-9F13-4B910EC43045}"/>
    <dgm:cxn modelId="{E6C6075B-ADB5-4F93-B416-66CFF2C27091}" srcId="{AF56757C-206F-4D70-8A85-A1D3C98802A1}" destId="{A2A6460B-37DB-4ADF-B074-05FBB934B1E4}" srcOrd="1" destOrd="0" parTransId="{8B0F7A14-10D6-47DC-BFC2-4217AE8F8287}" sibTransId="{F190ACB5-5B67-452E-95FE-6A6DFB8CF936}"/>
    <dgm:cxn modelId="{0C90F69F-3D8B-4B11-9353-C9938E993310}" type="presOf" srcId="{F0D3CCE6-5C26-43FE-8D8D-DC6F31FDF18A}" destId="{34BA683F-8F89-46C3-93D0-D3079B1B9CC4}" srcOrd="0" destOrd="1" presId="urn:microsoft.com/office/officeart/2005/8/layout/arrow2"/>
    <dgm:cxn modelId="{FF51EE45-EC4E-4B3A-8CD1-20FFA8423DE0}" srcId="{502ECB1F-40BB-407B-9558-A63B30D8F876}" destId="{AF56757C-206F-4D70-8A85-A1D3C98802A1}" srcOrd="1" destOrd="0" parTransId="{7212D231-7F43-458E-9FBA-7F7355BFC3E1}" sibTransId="{FDF148EE-321E-4D2B-80B3-59D15CA1238B}"/>
    <dgm:cxn modelId="{5FC99BC0-3991-431A-BAAD-A7B46E790EDB}" srcId="{AF56757C-206F-4D70-8A85-A1D3C98802A1}" destId="{83515F7A-3230-48AF-9DAE-D45A41044EBF}" srcOrd="0" destOrd="0" parTransId="{0F0BC142-548D-478C-A1A4-7B903E3FA14C}" sibTransId="{DEE0FD22-F265-40C7-A952-204B39026325}"/>
    <dgm:cxn modelId="{C071DB77-E08F-446C-9A5F-DA7EB44244B3}" srcId="{502ECB1F-40BB-407B-9558-A63B30D8F876}" destId="{1EFAC999-BB34-422D-862B-08364B7E51DE}" srcOrd="0" destOrd="0" parTransId="{E1CC5B18-1A1F-4026-9CBE-F37809708398}" sibTransId="{D97C01F5-1964-4EDC-94D8-3FFB9D1F02EB}"/>
    <dgm:cxn modelId="{AA3B97C4-C836-4148-BD21-ED7ACA5E44C7}" type="presOf" srcId="{AF56757C-206F-4D70-8A85-A1D3C98802A1}" destId="{0490D442-F1B5-4232-98B8-F35DAD730CB9}" srcOrd="0" destOrd="0" presId="urn:microsoft.com/office/officeart/2005/8/layout/arrow2"/>
    <dgm:cxn modelId="{2193D517-8226-45F6-9970-5D1FCB2600EA}" type="presOf" srcId="{B8E83658-2A68-4FD7-BB64-46C0E2E48541}" destId="{94272ED9-0DCF-49C5-A663-B0B60B905AF7}" srcOrd="0" destOrd="1" presId="urn:microsoft.com/office/officeart/2005/8/layout/arrow2"/>
    <dgm:cxn modelId="{C1FC8940-B92C-4EEC-BBC2-04DE2AC94642}" type="presOf" srcId="{889218D7-3007-4047-85EF-FB2BD17A304C}" destId="{34BA683F-8F89-46C3-93D0-D3079B1B9CC4}" srcOrd="0" destOrd="2" presId="urn:microsoft.com/office/officeart/2005/8/layout/arrow2"/>
    <dgm:cxn modelId="{DF3CAD63-D39D-4896-A4AA-4A32A2F11BA1}" srcId="{502ECB1F-40BB-407B-9558-A63B30D8F876}" destId="{D9D5A284-4420-4664-ACCA-99CFE847F848}" srcOrd="2" destOrd="0" parTransId="{513E959B-ABF4-4176-ADA4-E0DB5A3C2301}" sibTransId="{9814C09A-D994-4165-8BF7-BB81E8A08602}"/>
    <dgm:cxn modelId="{EAA1FA40-9A7E-4F90-872E-6DEA982B4C63}" type="presParOf" srcId="{833FE7ED-289E-4BF0-ACBC-681C7F5E7B31}" destId="{F9549766-F6DA-45A1-ACD2-8005AF1743C5}" srcOrd="0" destOrd="0" presId="urn:microsoft.com/office/officeart/2005/8/layout/arrow2"/>
    <dgm:cxn modelId="{8FAA9EB3-D330-484B-8725-3811414D1E0C}" type="presParOf" srcId="{833FE7ED-289E-4BF0-ACBC-681C7F5E7B31}" destId="{827EC4D0-1905-4071-A75E-00449C02ABEF}" srcOrd="1" destOrd="0" presId="urn:microsoft.com/office/officeart/2005/8/layout/arrow2"/>
    <dgm:cxn modelId="{68C5A7D5-E165-45FA-A380-83A833A5770F}" type="presParOf" srcId="{827EC4D0-1905-4071-A75E-00449C02ABEF}" destId="{6FD51D76-EDFA-4D6D-BE62-97F0870EA764}" srcOrd="0" destOrd="0" presId="urn:microsoft.com/office/officeart/2005/8/layout/arrow2"/>
    <dgm:cxn modelId="{B2680803-3203-4098-A685-933E04C45C6E}" type="presParOf" srcId="{827EC4D0-1905-4071-A75E-00449C02ABEF}" destId="{94272ED9-0DCF-49C5-A663-B0B60B905AF7}" srcOrd="1" destOrd="0" presId="urn:microsoft.com/office/officeart/2005/8/layout/arrow2"/>
    <dgm:cxn modelId="{1FEBE40C-7EBD-4DD3-9773-25455F14FA8E}" type="presParOf" srcId="{827EC4D0-1905-4071-A75E-00449C02ABEF}" destId="{7791072A-DD80-4723-82BE-C318388B76E7}" srcOrd="2" destOrd="0" presId="urn:microsoft.com/office/officeart/2005/8/layout/arrow2"/>
    <dgm:cxn modelId="{4F06D0F0-DF8E-40A5-BE26-2076D071AEFF}" type="presParOf" srcId="{827EC4D0-1905-4071-A75E-00449C02ABEF}" destId="{0490D442-F1B5-4232-98B8-F35DAD730CB9}" srcOrd="3" destOrd="0" presId="urn:microsoft.com/office/officeart/2005/8/layout/arrow2"/>
    <dgm:cxn modelId="{7792C489-5033-4ACA-B37E-FC43EAEB3576}" type="presParOf" srcId="{827EC4D0-1905-4071-A75E-00449C02ABEF}" destId="{E0CBBCB1-EA40-4988-B9A3-ECEEAF72156B}" srcOrd="4" destOrd="0" presId="urn:microsoft.com/office/officeart/2005/8/layout/arrow2"/>
    <dgm:cxn modelId="{29718686-85A5-468C-9356-505882AC25B2}" type="presParOf" srcId="{827EC4D0-1905-4071-A75E-00449C02ABEF}" destId="{34BA683F-8F89-46C3-93D0-D3079B1B9CC4}" srcOrd="5" destOrd="0" presId="urn:microsoft.com/office/officeart/2005/8/layout/arrow2"/>
    <dgm:cxn modelId="{DFB42E61-F0B1-4E9D-AB54-0D795B6B2BAF}" type="presParOf" srcId="{827EC4D0-1905-4071-A75E-00449C02ABEF}" destId="{13AD72B4-662B-4EF4-89A5-233CCFF2FC57}" srcOrd="6" destOrd="0" presId="urn:microsoft.com/office/officeart/2005/8/layout/arrow2"/>
    <dgm:cxn modelId="{4029C12F-8325-4B7F-95CE-BA322AF7B270}" type="presParOf" srcId="{827EC4D0-1905-4071-A75E-00449C02ABEF}" destId="{750B25EE-2FCD-43A7-98A8-B81EC8A75077}" srcOrd="7"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FF51C7BB-04B5-4173-8B52-8EEB29AA2089}"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FF51C7BB-04B5-4173-8B52-8EEB29AA2089}"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FF51C7BB-04B5-4173-8B52-8EEB29AA2089}"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3E626666-03D4-4722-A9E6-E20025C0D06F}" type="datetimeFigureOut">
              <a:rPr lang="en-US" smtClean="0"/>
              <a:pPr/>
              <a:t>7/9/2013</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FF51C7BB-04B5-4173-8B52-8EEB29AA2089}"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E626666-03D4-4722-A9E6-E20025C0D06F}" type="datetimeFigureOut">
              <a:rPr lang="en-US" smtClean="0"/>
              <a:pPr/>
              <a:t>7/9/2013</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F51C7BB-04B5-4173-8B52-8EEB29AA2089}"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duotone>
              <a:schemeClr val="accent2">
                <a:shade val="45000"/>
                <a:satMod val="135000"/>
              </a:schemeClr>
              <a:prstClr val="white"/>
            </a:duotone>
          </a:blip>
          <a:srcRect/>
          <a:stretch>
            <a:fillRect/>
          </a:stretch>
        </p:blipFill>
        <p:spPr bwMode="auto">
          <a:xfrm>
            <a:off x="0" y="0"/>
            <a:ext cx="9144000" cy="6857999"/>
          </a:xfrm>
          <a:prstGeom prst="rect">
            <a:avLst/>
          </a:prstGeom>
          <a:ln>
            <a:noFill/>
          </a:ln>
          <a:effectLst>
            <a:softEdge rad="112500"/>
          </a:effectLst>
        </p:spPr>
      </p:pic>
      <p:sp>
        <p:nvSpPr>
          <p:cNvPr id="2" name="1 Título"/>
          <p:cNvSpPr>
            <a:spLocks noGrp="1"/>
          </p:cNvSpPr>
          <p:nvPr>
            <p:ph type="ctrTitle"/>
          </p:nvPr>
        </p:nvSpPr>
        <p:spPr>
          <a:xfrm>
            <a:off x="685800" y="1071546"/>
            <a:ext cx="7772400" cy="3314723"/>
          </a:xfrm>
        </p:spPr>
        <p:txBody>
          <a:bodyPr>
            <a:normAutofit/>
          </a:bodyPr>
          <a:lstStyle/>
          <a:p>
            <a:pPr algn="ctr"/>
            <a:r>
              <a:rPr lang="es-EC" sz="3600" b="1" dirty="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“MODELO PRELIMINAR DE MOVIMIENTO DE VELOCIDADES DE PLACAS TECTONICAS DE AL MENOS UNA ESTACIÓN DE MONITOREO CONTINUO</a:t>
            </a:r>
            <a:r>
              <a:rPr lang="es-EC" sz="3600" b="1" dirty="0" smtClean="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rPr>
              <a:t>”</a:t>
            </a:r>
            <a:endParaRPr lang="es-EC" sz="3600" dirty="0">
              <a:solidFill>
                <a:schemeClr val="accent1">
                  <a:lumMod val="75000"/>
                </a:schemeClr>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 name="2 Subtítulo"/>
          <p:cNvSpPr>
            <a:spLocks noGrp="1"/>
          </p:cNvSpPr>
          <p:nvPr>
            <p:ph type="subTitle" idx="1"/>
          </p:nvPr>
        </p:nvSpPr>
        <p:spPr>
          <a:xfrm>
            <a:off x="214282" y="4643454"/>
            <a:ext cx="8305800" cy="1143000"/>
          </a:xfrm>
        </p:spPr>
        <p:txBody>
          <a:bodyPr>
            <a:normAutofit fontScale="92500" lnSpcReduction="10000"/>
          </a:bodyPr>
          <a:lstStyle/>
          <a:p>
            <a:r>
              <a:rPr lang="es-EC" dirty="0" smtClean="0">
                <a:solidFill>
                  <a:schemeClr val="accent6">
                    <a:lumMod val="75000"/>
                  </a:schemeClr>
                </a:solidFill>
                <a:effectLst>
                  <a:outerShdw blurRad="38100" dist="38100" dir="2700000" algn="tl">
                    <a:srgbClr val="000000">
                      <a:alpha val="43137"/>
                    </a:srgbClr>
                  </a:outerShdw>
                </a:effectLst>
              </a:rPr>
              <a:t>Autor: Capt. Freddy Romero</a:t>
            </a:r>
          </a:p>
          <a:p>
            <a:r>
              <a:rPr lang="es-EC" dirty="0" smtClean="0">
                <a:solidFill>
                  <a:schemeClr val="accent6">
                    <a:lumMod val="75000"/>
                  </a:schemeClr>
                </a:solidFill>
                <a:effectLst>
                  <a:outerShdw blurRad="38100" dist="38100" dir="2700000" algn="tl">
                    <a:srgbClr val="000000">
                      <a:alpha val="43137"/>
                    </a:srgbClr>
                  </a:outerShdw>
                </a:effectLst>
              </a:rPr>
              <a:t>Director: Dr. Alfonso Tierra</a:t>
            </a:r>
          </a:p>
          <a:p>
            <a:r>
              <a:rPr lang="es-EC" dirty="0" smtClean="0">
                <a:solidFill>
                  <a:schemeClr val="accent6">
                    <a:lumMod val="75000"/>
                  </a:schemeClr>
                </a:solidFill>
                <a:effectLst>
                  <a:outerShdw blurRad="38100" dist="38100" dir="2700000" algn="tl">
                    <a:srgbClr val="000000">
                      <a:alpha val="43137"/>
                    </a:srgbClr>
                  </a:outerShdw>
                </a:effectLst>
              </a:rPr>
              <a:t>Codirector: Ing. Alexander Robayo</a:t>
            </a:r>
            <a:endParaRPr lang="es-EC"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smtClean="0"/>
              <a:t>MODELAMIENTO POR MÍNIMOS CUADRADOS</a:t>
            </a:r>
            <a:endParaRPr lang="es-EC" dirty="0"/>
          </a:p>
        </p:txBody>
      </p:sp>
      <p:graphicFrame>
        <p:nvGraphicFramePr>
          <p:cNvPr id="4" name="3 Marcador de contenido"/>
          <p:cNvGraphicFramePr>
            <a:graphicFrameLocks noGrp="1"/>
          </p:cNvGraphicFramePr>
          <p:nvPr>
            <p:ph idx="1"/>
          </p:nvPr>
        </p:nvGraphicFramePr>
        <p:xfrm>
          <a:off x="2357422" y="2651768"/>
          <a:ext cx="4857784" cy="920108"/>
        </p:xfrm>
        <a:graphic>
          <a:graphicData uri="http://schemas.openxmlformats.org/drawingml/2006/table">
            <a:tbl>
              <a:tblPr/>
              <a:tblGrid>
                <a:gridCol w="1466167"/>
                <a:gridCol w="1229615"/>
                <a:gridCol w="739612"/>
                <a:gridCol w="739612"/>
                <a:gridCol w="682778"/>
              </a:tblGrid>
              <a:tr h="192409">
                <a:tc>
                  <a:txBody>
                    <a:bodyPr/>
                    <a:lstStyle/>
                    <a:p>
                      <a:pPr algn="ctr">
                        <a:spcAft>
                          <a:spcPts val="0"/>
                        </a:spcAft>
                      </a:pPr>
                      <a:r>
                        <a:rPr lang="es-PE" sz="1400" b="1" dirty="0">
                          <a:latin typeface="Arial"/>
                          <a:ea typeface="Times New Roman"/>
                        </a:rPr>
                        <a:t>COORDENADA</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b</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r>
                        <a:rPr lang="es-PE" sz="1400" b="1" baseline="30000">
                          <a:latin typeface="Arial"/>
                          <a:ea typeface="Times New Roman"/>
                        </a:rPr>
                        <a:t>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09">
                <a:tc>
                  <a:txBody>
                    <a:bodyPr/>
                    <a:lstStyle/>
                    <a:p>
                      <a:pPr algn="just">
                        <a:spcAft>
                          <a:spcPts val="0"/>
                        </a:spcAft>
                      </a:pPr>
                      <a:r>
                        <a:rPr lang="es-PE" sz="1400" b="1">
                          <a:latin typeface="Arial"/>
                          <a:ea typeface="Times New Roman"/>
                        </a:rPr>
                        <a:t>ESTE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0,345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-0,013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0,995</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0,990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409">
                <a:tc>
                  <a:txBody>
                    <a:bodyPr/>
                    <a:lstStyle/>
                    <a:p>
                      <a:pPr algn="just">
                        <a:spcAft>
                          <a:spcPts val="0"/>
                        </a:spcAft>
                      </a:pPr>
                      <a:r>
                        <a:rPr lang="es-PE" sz="1400" b="1">
                          <a:latin typeface="Arial"/>
                          <a:ea typeface="Times New Roman"/>
                        </a:rPr>
                        <a:t>NORTE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0,006 X 10</a:t>
                      </a:r>
                      <a:r>
                        <a:rPr lang="es-EC" sz="1400" baseline="30000" dirty="0">
                          <a:solidFill>
                            <a:srgbClr val="000000"/>
                          </a:solidFill>
                          <a:latin typeface="Arial"/>
                          <a:ea typeface="Times New Roman"/>
                        </a:rPr>
                        <a:t>-3</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0,412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0,991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0,982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028">
                <a:tc>
                  <a:txBody>
                    <a:bodyPr/>
                    <a:lstStyle/>
                    <a:p>
                      <a:pPr algn="just">
                        <a:spcAft>
                          <a:spcPts val="0"/>
                        </a:spcAft>
                      </a:pPr>
                      <a:r>
                        <a:rPr lang="es-PE" sz="1400" b="1">
                          <a:latin typeface="Arial"/>
                          <a:ea typeface="Times New Roman"/>
                        </a:rPr>
                        <a:t>He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-0,102 X 10</a:t>
                      </a:r>
                      <a:r>
                        <a:rPr lang="es-EC" sz="1400" baseline="30000" dirty="0">
                          <a:solidFill>
                            <a:srgbClr val="000000"/>
                          </a:solidFill>
                          <a:latin typeface="Arial"/>
                          <a:ea typeface="Times New Roman"/>
                        </a:rPr>
                        <a:t>-3</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0,811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-0,659</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0,434</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2357422" y="4093852"/>
          <a:ext cx="4714908" cy="1049660"/>
        </p:xfrm>
        <a:graphic>
          <a:graphicData uri="http://schemas.openxmlformats.org/drawingml/2006/table">
            <a:tbl>
              <a:tblPr/>
              <a:tblGrid>
                <a:gridCol w="1439891"/>
                <a:gridCol w="1207578"/>
                <a:gridCol w="670541"/>
                <a:gridCol w="726357"/>
                <a:gridCol w="670541"/>
              </a:tblGrid>
              <a:tr h="262415">
                <a:tc>
                  <a:txBody>
                    <a:bodyPr/>
                    <a:lstStyle/>
                    <a:p>
                      <a:pPr algn="ctr">
                        <a:spcAft>
                          <a:spcPts val="0"/>
                        </a:spcAft>
                      </a:pPr>
                      <a:r>
                        <a:rPr lang="es-PE" sz="1400" b="1" dirty="0">
                          <a:latin typeface="Arial"/>
                          <a:ea typeface="Times New Roman"/>
                        </a:rPr>
                        <a:t>COORDENADA</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b</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r>
                        <a:rPr lang="es-PE" sz="1400" b="1" baseline="30000">
                          <a:latin typeface="Arial"/>
                          <a:ea typeface="Times New Roman"/>
                        </a:rPr>
                        <a:t>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5">
                <a:tc>
                  <a:txBody>
                    <a:bodyPr/>
                    <a:lstStyle/>
                    <a:p>
                      <a:pPr algn="just">
                        <a:spcAft>
                          <a:spcPts val="0"/>
                        </a:spcAft>
                      </a:pPr>
                      <a:r>
                        <a:rPr lang="es-PE" sz="1400" b="1">
                          <a:latin typeface="Arial"/>
                          <a:ea typeface="Times New Roman"/>
                        </a:rPr>
                        <a:t>ESTE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0,027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0,510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0,640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0,410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5">
                <a:tc>
                  <a:txBody>
                    <a:bodyPr/>
                    <a:lstStyle/>
                    <a:p>
                      <a:pPr algn="just">
                        <a:spcAft>
                          <a:spcPts val="0"/>
                        </a:spcAft>
                      </a:pPr>
                      <a:r>
                        <a:rPr lang="es-PE" sz="1400" b="1">
                          <a:latin typeface="Arial"/>
                          <a:ea typeface="Times New Roman"/>
                        </a:rPr>
                        <a:t>NORTE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0,003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0,428</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0,981</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0,963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415">
                <a:tc>
                  <a:txBody>
                    <a:bodyPr/>
                    <a:lstStyle/>
                    <a:p>
                      <a:pPr algn="just">
                        <a:spcAft>
                          <a:spcPts val="0"/>
                        </a:spcAft>
                      </a:pPr>
                      <a:r>
                        <a:rPr lang="es-PE" sz="1400" b="1" dirty="0">
                          <a:latin typeface="Arial"/>
                          <a:ea typeface="Times New Roman"/>
                        </a:rPr>
                        <a:t>He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-0,162 X 10</a:t>
                      </a:r>
                      <a:r>
                        <a:rPr lang="es-EC" sz="1400" baseline="30000" dirty="0">
                          <a:solidFill>
                            <a:srgbClr val="000000"/>
                          </a:solidFill>
                          <a:latin typeface="Arial"/>
                          <a:ea typeface="Times New Roman"/>
                        </a:rPr>
                        <a:t>-3</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0,322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-0,808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0,652</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2071670" y="5615960"/>
          <a:ext cx="5304811" cy="956312"/>
        </p:xfrm>
        <a:graphic>
          <a:graphicData uri="http://schemas.openxmlformats.org/drawingml/2006/table">
            <a:tbl>
              <a:tblPr/>
              <a:tblGrid>
                <a:gridCol w="1438401"/>
                <a:gridCol w="1316963"/>
                <a:gridCol w="1152531"/>
                <a:gridCol w="726366"/>
                <a:gridCol w="670550"/>
              </a:tblGrid>
              <a:tr h="239078">
                <a:tc>
                  <a:txBody>
                    <a:bodyPr/>
                    <a:lstStyle/>
                    <a:p>
                      <a:pPr algn="ctr">
                        <a:spcAft>
                          <a:spcPts val="0"/>
                        </a:spcAft>
                      </a:pPr>
                      <a:r>
                        <a:rPr lang="es-PE" sz="1400" b="1" dirty="0">
                          <a:latin typeface="Arial"/>
                          <a:ea typeface="Times New Roman"/>
                        </a:rPr>
                        <a:t>COORDENADA</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b</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PE" sz="1400" b="1">
                          <a:latin typeface="Arial"/>
                          <a:ea typeface="Times New Roman"/>
                        </a:rPr>
                        <a:t>r</a:t>
                      </a:r>
                      <a:r>
                        <a:rPr lang="es-PE" sz="1400" b="1" baseline="30000">
                          <a:latin typeface="Arial"/>
                          <a:ea typeface="Times New Roman"/>
                        </a:rPr>
                        <a:t>2</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8">
                <a:tc>
                  <a:txBody>
                    <a:bodyPr/>
                    <a:lstStyle/>
                    <a:p>
                      <a:pPr algn="just">
                        <a:spcAft>
                          <a:spcPts val="0"/>
                        </a:spcAft>
                      </a:pPr>
                      <a:r>
                        <a:rPr lang="es-PE" sz="1400" b="1">
                          <a:latin typeface="Arial"/>
                          <a:ea typeface="Times New Roman"/>
                        </a:rPr>
                        <a:t>ESTE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0,331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4,502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0,995</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0,990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8">
                <a:tc>
                  <a:txBody>
                    <a:bodyPr/>
                    <a:lstStyle/>
                    <a:p>
                      <a:pPr algn="just">
                        <a:spcAft>
                          <a:spcPts val="0"/>
                        </a:spcAft>
                      </a:pPr>
                      <a:r>
                        <a:rPr lang="es-PE" sz="1400" b="1">
                          <a:latin typeface="Arial"/>
                          <a:ea typeface="Times New Roman"/>
                        </a:rPr>
                        <a:t>NORTE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0,003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0,708</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0,975</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0,950</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78">
                <a:tc>
                  <a:txBody>
                    <a:bodyPr/>
                    <a:lstStyle/>
                    <a:p>
                      <a:pPr algn="just">
                        <a:spcAft>
                          <a:spcPts val="0"/>
                        </a:spcAft>
                      </a:pPr>
                      <a:r>
                        <a:rPr lang="es-PE" sz="1400" b="1">
                          <a:latin typeface="Arial"/>
                          <a:ea typeface="Times New Roman"/>
                        </a:rPr>
                        <a:t>He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-0,044 X 10</a:t>
                      </a:r>
                      <a:r>
                        <a:rPr lang="es-EC" sz="1400" baseline="30000">
                          <a:solidFill>
                            <a:srgbClr val="000000"/>
                          </a:solidFill>
                          <a:latin typeface="Arial"/>
                          <a:ea typeface="Times New Roman"/>
                        </a:rPr>
                        <a:t>-3</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0,900</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a:solidFill>
                            <a:srgbClr val="000000"/>
                          </a:solidFill>
                          <a:latin typeface="Arial"/>
                          <a:ea typeface="Times New Roman"/>
                        </a:rPr>
                        <a:t>-0,314</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400" dirty="0">
                          <a:solidFill>
                            <a:srgbClr val="000000"/>
                          </a:solidFill>
                          <a:latin typeface="Arial"/>
                          <a:ea typeface="Times New Roman"/>
                        </a:rPr>
                        <a:t>0,099</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4071934" y="2202412"/>
            <a:ext cx="1643074" cy="369332"/>
          </a:xfrm>
          <a:prstGeom prst="rect">
            <a:avLst/>
          </a:prstGeom>
          <a:noFill/>
        </p:spPr>
        <p:txBody>
          <a:bodyPr wrap="square" rtlCol="0">
            <a:spAutoFit/>
          </a:bodyPr>
          <a:lstStyle/>
          <a:p>
            <a:r>
              <a:rPr lang="es-EC" b="1" dirty="0" smtClean="0"/>
              <a:t>ESMERALDAS</a:t>
            </a:r>
            <a:endParaRPr lang="es-EC" b="1" dirty="0"/>
          </a:p>
        </p:txBody>
      </p:sp>
      <p:sp>
        <p:nvSpPr>
          <p:cNvPr id="8" name="7 CuadroTexto"/>
          <p:cNvSpPr txBox="1"/>
          <p:nvPr/>
        </p:nvSpPr>
        <p:spPr>
          <a:xfrm>
            <a:off x="4357686" y="5202808"/>
            <a:ext cx="1643074" cy="369332"/>
          </a:xfrm>
          <a:prstGeom prst="rect">
            <a:avLst/>
          </a:prstGeom>
          <a:noFill/>
        </p:spPr>
        <p:txBody>
          <a:bodyPr wrap="square" rtlCol="0">
            <a:spAutoFit/>
          </a:bodyPr>
          <a:lstStyle/>
          <a:p>
            <a:r>
              <a:rPr lang="es-EC" b="1" dirty="0" smtClean="0"/>
              <a:t>LOJA</a:t>
            </a:r>
            <a:endParaRPr lang="es-EC" b="1" dirty="0"/>
          </a:p>
        </p:txBody>
      </p:sp>
      <p:sp>
        <p:nvSpPr>
          <p:cNvPr id="9" name="8 CuadroTexto"/>
          <p:cNvSpPr txBox="1"/>
          <p:nvPr/>
        </p:nvSpPr>
        <p:spPr>
          <a:xfrm>
            <a:off x="4143372" y="3631172"/>
            <a:ext cx="1643074" cy="369332"/>
          </a:xfrm>
          <a:prstGeom prst="rect">
            <a:avLst/>
          </a:prstGeom>
          <a:noFill/>
        </p:spPr>
        <p:txBody>
          <a:bodyPr wrap="square" rtlCol="0">
            <a:spAutoFit/>
          </a:bodyPr>
          <a:lstStyle/>
          <a:p>
            <a:r>
              <a:rPr lang="es-EC" b="1" dirty="0" smtClean="0"/>
              <a:t>RIOBAMBA</a:t>
            </a:r>
            <a:endParaRPr lang="es-EC" b="1" dirty="0"/>
          </a:p>
        </p:txBody>
      </p:sp>
      <p:pic>
        <p:nvPicPr>
          <p:cNvPr id="10" name="9 Imagen"/>
          <p:cNvPicPr/>
          <p:nvPr/>
        </p:nvPicPr>
        <p:blipFill>
          <a:blip r:embed="rId3"/>
          <a:srcRect/>
          <a:stretch>
            <a:fillRect/>
          </a:stretch>
        </p:blipFill>
        <p:spPr bwMode="auto">
          <a:xfrm>
            <a:off x="8072462" y="1"/>
            <a:ext cx="1071538" cy="1000108"/>
          </a:xfrm>
          <a:prstGeom prst="ellipse">
            <a:avLst/>
          </a:prstGeom>
          <a:ln>
            <a:noFill/>
          </a:ln>
          <a:effectLst>
            <a:softEdge rad="112500"/>
          </a:effectLst>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049" name="Object 1"/>
          <p:cNvGraphicFramePr>
            <a:graphicFrameLocks noChangeAspect="1"/>
          </p:cNvGraphicFramePr>
          <p:nvPr/>
        </p:nvGraphicFramePr>
        <p:xfrm>
          <a:off x="2214546" y="1304912"/>
          <a:ext cx="1752265" cy="481014"/>
        </p:xfrm>
        <a:graphic>
          <a:graphicData uri="http://schemas.openxmlformats.org/presentationml/2006/ole">
            <p:oleObj spid="_x0000_s2049" name="Ecuación" r:id="rId4" imgW="596641" imgH="165028" progId="Equation.3">
              <p:embed/>
            </p:oleObj>
          </a:graphicData>
        </a:graphic>
      </p:graphicFrame>
      <p:sp>
        <p:nvSpPr>
          <p:cNvPr id="2051" name="Rectangle 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14" name="13 Rectángulo"/>
          <p:cNvSpPr/>
          <p:nvPr/>
        </p:nvSpPr>
        <p:spPr>
          <a:xfrm>
            <a:off x="2143108" y="1285860"/>
            <a:ext cx="1928826" cy="57150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5" name="14 Elipse"/>
          <p:cNvSpPr/>
          <p:nvPr/>
        </p:nvSpPr>
        <p:spPr>
          <a:xfrm>
            <a:off x="5929322" y="2571744"/>
            <a:ext cx="642942" cy="1214446"/>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6" name="15 Elipse"/>
          <p:cNvSpPr/>
          <p:nvPr/>
        </p:nvSpPr>
        <p:spPr>
          <a:xfrm>
            <a:off x="5715008" y="4071942"/>
            <a:ext cx="714380" cy="12858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7" name="16 Elipse"/>
          <p:cNvSpPr/>
          <p:nvPr/>
        </p:nvSpPr>
        <p:spPr>
          <a:xfrm>
            <a:off x="6072198" y="5500702"/>
            <a:ext cx="714380" cy="128588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Object 2"/>
          <p:cNvGraphicFramePr>
            <a:graphicFrameLocks noChangeAspect="1"/>
          </p:cNvGraphicFramePr>
          <p:nvPr/>
        </p:nvGraphicFramePr>
        <p:xfrm>
          <a:off x="5072066" y="1214422"/>
          <a:ext cx="2638425" cy="657225"/>
        </p:xfrm>
        <a:graphic>
          <a:graphicData uri="http://schemas.openxmlformats.org/presentationml/2006/ole">
            <p:oleObj spid="_x0000_s2050" name="Ecuación" r:id="rId5" imgW="2641600" imgH="6604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MODELAMIENTO ARIMA</a:t>
            </a:r>
            <a:endParaRPr lang="es-EC" dirty="0"/>
          </a:p>
        </p:txBody>
      </p:sp>
      <p:pic>
        <p:nvPicPr>
          <p:cNvPr id="4" name="3 Imagen"/>
          <p:cNvPicPr/>
          <p:nvPr/>
        </p:nvPicPr>
        <p:blipFill>
          <a:blip r:embed="rId3"/>
          <a:srcRect/>
          <a:stretch>
            <a:fillRect/>
          </a:stretch>
        </p:blipFill>
        <p:spPr bwMode="auto">
          <a:xfrm>
            <a:off x="8072462" y="1"/>
            <a:ext cx="1071538" cy="1000108"/>
          </a:xfrm>
          <a:prstGeom prst="ellipse">
            <a:avLst/>
          </a:prstGeom>
          <a:ln>
            <a:noFill/>
          </a:ln>
          <a:effectLst>
            <a:softEdge rad="112500"/>
          </a:effectLst>
        </p:spPr>
      </p:pic>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553" name="Object 1"/>
          <p:cNvGraphicFramePr>
            <a:graphicFrameLocks noChangeAspect="1"/>
          </p:cNvGraphicFramePr>
          <p:nvPr/>
        </p:nvGraphicFramePr>
        <p:xfrm>
          <a:off x="500066" y="1503457"/>
          <a:ext cx="8429652" cy="925411"/>
        </p:xfrm>
        <a:graphic>
          <a:graphicData uri="http://schemas.openxmlformats.org/presentationml/2006/ole">
            <p:oleObj spid="_x0000_s23553" name="Ecuación" r:id="rId4" imgW="4076700" imgH="444500" progId="Equation.3">
              <p:embed/>
            </p:oleObj>
          </a:graphicData>
        </a:graphic>
      </p:graphicFrame>
      <p:sp>
        <p:nvSpPr>
          <p:cNvPr id="23555" name="Rectangle 3"/>
          <p:cNvSpPr>
            <a:spLocks noChangeArrowheads="1"/>
          </p:cNvSpPr>
          <p:nvPr/>
        </p:nvSpPr>
        <p:spPr bwMode="auto">
          <a:xfrm>
            <a:off x="1000132" y="3286124"/>
            <a:ext cx="78581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t>
            </a:r>
            <a:r>
              <a:rPr kumimoji="0" lang="es-EC"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t</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variable respuesta;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t-1</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Y</a:t>
            </a:r>
            <a:r>
              <a:rPr kumimoji="0" lang="es-EC"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t</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-p</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variable respuesta en los retrasos t-1; t-p</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Φ</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 </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Φ</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1, </a:t>
            </a:r>
            <a:r>
              <a:rPr kumimoji="0" lang="es-EC"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Φ</a:t>
            </a:r>
            <a:r>
              <a:rPr kumimoji="0" lang="es-EC"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p</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coeficientes calculados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Ɛ</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t-1</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Ɛ</a:t>
            </a:r>
            <a:r>
              <a:rPr kumimoji="0" lang="es-EC"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t</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-q</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errores en períodos anteriores al tiempo 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Ɛ</a:t>
            </a:r>
            <a:r>
              <a:rPr kumimoji="0" lang="es-EC" sz="20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t</a:t>
            </a:r>
            <a:r>
              <a:rPr kumimoji="0" lang="es-EC" sz="20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término de error en tiempo 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	diferenciales de orden d</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MODELAMIENTO ARIMA</a:t>
            </a:r>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pic>
        <p:nvPicPr>
          <p:cNvPr id="5" name="2 Imagen" descr="Imagen1.png"/>
          <p:cNvPicPr/>
          <p:nvPr/>
        </p:nvPicPr>
        <p:blipFill>
          <a:blip r:embed="rId3"/>
          <a:stretch>
            <a:fillRect/>
          </a:stretch>
        </p:blipFill>
        <p:spPr>
          <a:xfrm>
            <a:off x="1714480" y="1357299"/>
            <a:ext cx="5072098" cy="5286411"/>
          </a:xfrm>
          <a:prstGeom prst="rect">
            <a:avLst/>
          </a:prstGeom>
        </p:spPr>
      </p:pic>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MODELAMIENTO ARIMA</a:t>
            </a:r>
            <a:endParaRPr lang="es-EC" dirty="0"/>
          </a:p>
        </p:txBody>
      </p:sp>
      <p:pic>
        <p:nvPicPr>
          <p:cNvPr id="4" name="3 Imagen"/>
          <p:cNvPicPr/>
          <p:nvPr/>
        </p:nvPicPr>
        <p:blipFill>
          <a:blip r:embed="rId2"/>
          <a:srcRect/>
          <a:stretch>
            <a:fillRect/>
          </a:stretch>
        </p:blipFill>
        <p:spPr bwMode="auto">
          <a:xfrm>
            <a:off x="285720" y="1357298"/>
            <a:ext cx="3857652" cy="2571768"/>
          </a:xfrm>
          <a:prstGeom prst="rect">
            <a:avLst/>
          </a:prstGeom>
          <a:noFill/>
          <a:ln w="9525">
            <a:noFill/>
            <a:miter lim="800000"/>
            <a:headEnd/>
            <a:tailEnd/>
          </a:ln>
          <a:effectLst/>
        </p:spPr>
      </p:pic>
      <p:pic>
        <p:nvPicPr>
          <p:cNvPr id="5" name="4 Marcador de contenido"/>
          <p:cNvPicPr>
            <a:picLocks noGrp="1"/>
          </p:cNvPicPr>
          <p:nvPr>
            <p:ph idx="1"/>
          </p:nvPr>
        </p:nvPicPr>
        <p:blipFill>
          <a:blip r:embed="rId3"/>
          <a:srcRect/>
          <a:stretch>
            <a:fillRect/>
          </a:stretch>
        </p:blipFill>
        <p:spPr bwMode="auto">
          <a:xfrm>
            <a:off x="4714876" y="1357298"/>
            <a:ext cx="4143404" cy="2571768"/>
          </a:xfrm>
          <a:prstGeom prst="rect">
            <a:avLst/>
          </a:prstGeom>
          <a:noFill/>
          <a:ln w="9525">
            <a:noFill/>
            <a:miter lim="800000"/>
            <a:headEnd/>
            <a:tailEnd/>
          </a:ln>
          <a:effectLst/>
        </p:spPr>
      </p:pic>
      <p:sp>
        <p:nvSpPr>
          <p:cNvPr id="8" name="7 Rectángulo"/>
          <p:cNvSpPr/>
          <p:nvPr/>
        </p:nvSpPr>
        <p:spPr>
          <a:xfrm>
            <a:off x="214282" y="4000504"/>
            <a:ext cx="3929090" cy="2246769"/>
          </a:xfrm>
          <a:prstGeom prst="rect">
            <a:avLst/>
          </a:prstGeom>
        </p:spPr>
        <p:txBody>
          <a:bodyPr wrap="square">
            <a:spAutoFit/>
          </a:bodyPr>
          <a:lstStyle/>
          <a:p>
            <a:pPr algn="just"/>
            <a:r>
              <a:rPr lang="es-EC" sz="2000" dirty="0" smtClean="0"/>
              <a:t>Se </a:t>
            </a:r>
            <a:r>
              <a:rPr lang="es-EC" sz="2000" dirty="0"/>
              <a:t>observa </a:t>
            </a:r>
            <a:r>
              <a:rPr lang="es-EC" sz="2000" dirty="0" smtClean="0"/>
              <a:t>coeficientes </a:t>
            </a:r>
            <a:r>
              <a:rPr lang="es-EC" sz="2000" dirty="0"/>
              <a:t>que están fuera </a:t>
            </a:r>
            <a:r>
              <a:rPr lang="es-EC" sz="2000" dirty="0" smtClean="0"/>
              <a:t>de la </a:t>
            </a:r>
            <a:r>
              <a:rPr lang="es-EC" sz="2000" dirty="0"/>
              <a:t>banda de confianza, tienen diferencias significativas de cero, lo que ratifica </a:t>
            </a:r>
            <a:r>
              <a:rPr lang="es-EC" sz="2000" dirty="0" smtClean="0"/>
              <a:t>la tendencia </a:t>
            </a:r>
            <a:r>
              <a:rPr lang="es-EC" sz="2000" dirty="0"/>
              <a:t>por presentar relación entre ellos, </a:t>
            </a:r>
            <a:r>
              <a:rPr lang="es-EC" sz="2000" dirty="0" smtClean="0"/>
              <a:t>  </a:t>
            </a:r>
            <a:r>
              <a:rPr lang="es-EC" sz="2000" dirty="0"/>
              <a:t>requiere diferenciar por no </a:t>
            </a:r>
            <a:r>
              <a:rPr lang="es-EC" sz="2000" dirty="0" smtClean="0"/>
              <a:t>ser estacionaria </a:t>
            </a:r>
            <a:r>
              <a:rPr lang="es-EC" sz="2000" dirty="0"/>
              <a:t>en media.</a:t>
            </a:r>
          </a:p>
        </p:txBody>
      </p:sp>
      <p:sp>
        <p:nvSpPr>
          <p:cNvPr id="9" name="8 Rectángulo"/>
          <p:cNvSpPr/>
          <p:nvPr/>
        </p:nvSpPr>
        <p:spPr>
          <a:xfrm>
            <a:off x="4714876" y="4000504"/>
            <a:ext cx="3929090" cy="1015663"/>
          </a:xfrm>
          <a:prstGeom prst="rect">
            <a:avLst/>
          </a:prstGeom>
        </p:spPr>
        <p:txBody>
          <a:bodyPr wrap="square">
            <a:spAutoFit/>
          </a:bodyPr>
          <a:lstStyle/>
          <a:p>
            <a:pPr algn="just"/>
            <a:r>
              <a:rPr lang="es-EC" sz="2000" dirty="0" smtClean="0"/>
              <a:t>La primera autocorrelación es significativamente diferente de 0, pero las otras nunca se anulan</a:t>
            </a:r>
            <a:endParaRPr lang="es-EC" sz="2000" dirty="0"/>
          </a:p>
        </p:txBody>
      </p:sp>
      <p:sp>
        <p:nvSpPr>
          <p:cNvPr id="10" name="9 Elipse"/>
          <p:cNvSpPr/>
          <p:nvPr/>
        </p:nvSpPr>
        <p:spPr>
          <a:xfrm rot="5400000">
            <a:off x="4572000" y="2214554"/>
            <a:ext cx="1428760" cy="285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11" name="10 Imagen"/>
          <p:cNvPicPr/>
          <p:nvPr/>
        </p:nvPicPr>
        <p:blipFill>
          <a:blip r:embed="rId4"/>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90" y="1285860"/>
            <a:ext cx="385762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ARIMA: ESTE (0,1,1)</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Estimados finales de los par</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á</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metros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Tipo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CoefCoef</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de EE     T      P</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MA   1         0,5119       0,0693  7,38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Constante  0,00032474   0,00005578  5,82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Diferenciaci</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1 Diferencia regular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ú</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mero de observaciones:  Serie original 156, despu</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é</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 de diferenciar 155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Residuos:    SC =  0,000308625 (se excluyeron pron</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sticos retrospectivos)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MC =  0,000002017  GL = 153</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Estad</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í</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stica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chi</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-cuadrada modificada de Box-Pierce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Ljung</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-Box)</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Desfase          12     24     36     48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Chi-cuadrada    7,7   22,9   36,0   52,5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GL               10     22     34     46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Valor P       0,657  0,408  0,374  0,238</a:t>
            </a: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285720" y="4000504"/>
            <a:ext cx="385762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Modelo ARIMA: ESTE (1,1,0)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Estimados finales de los par</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á</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metros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Tipo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CoefCoef</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de EE      T      P</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AR   1       -0,4079       0,0736  -5,54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Constante  0,0004537    0,0001167   3,89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Diferenciaci</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 1 Diferencia regular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N</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ú</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mero de observaciones:  Serie original 156, despu</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é</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 de diferenciar 155</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Residuos:    SC =  0,000322705 (se excluyeron pron</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ó</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sticos retrospectivos)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              MC =  0,000002109  GL = 153</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Estad</a:t>
            </a:r>
            <a:r>
              <a:rPr kumimoji="0" lang="es-EC" sz="1000" b="0" i="0" u="none" strike="noStrike" cap="none" normalizeH="0" baseline="0" dirty="0" smtClean="0">
                <a:ln>
                  <a:noFill/>
                </a:ln>
                <a:solidFill>
                  <a:schemeClr val="tx1"/>
                </a:solidFill>
                <a:effectLst/>
                <a:latin typeface="Calibri"/>
                <a:ea typeface="Calibri" pitchFamily="34" charset="0"/>
                <a:cs typeface="Courier New" pitchFamily="49" charset="0"/>
              </a:rPr>
              <a:t>í</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stica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chi</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-cuadrada modificada de Box-Pierce (</a:t>
            </a:r>
            <a:r>
              <a:rPr kumimoji="0" lang="es-EC" sz="1000" b="0" i="0" u="none" strike="noStrike" cap="none" normalizeH="0" baseline="0" dirty="0" err="1" smtClean="0">
                <a:ln>
                  <a:noFill/>
                </a:ln>
                <a:solidFill>
                  <a:schemeClr val="tx1"/>
                </a:solidFill>
                <a:effectLst/>
                <a:latin typeface="Courier New" pitchFamily="49" charset="0"/>
                <a:ea typeface="Calibri" pitchFamily="34" charset="0"/>
                <a:cs typeface="Courier New" pitchFamily="49" charset="0"/>
              </a:rPr>
              <a:t>Ljung</a:t>
            </a: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-Box)</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Desfase          12     24     36     48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Chi-cuadrada   10,8   27,8   44,2   61,8</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GL               10     22     34     46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Valor P       0,375  0,183  0,113  0,060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7" name="Rectangle 1"/>
          <p:cNvSpPr>
            <a:spLocks noChangeArrowheads="1"/>
          </p:cNvSpPr>
          <p:nvPr/>
        </p:nvSpPr>
        <p:spPr bwMode="auto">
          <a:xfrm>
            <a:off x="4857752" y="1357298"/>
            <a:ext cx="3786182"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Modelo ARIMA: ESTE  (0,0,1)</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Estimados en cada iteración</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Iteración      SSE    Parámetros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0  1,97013   0,100  0,647</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1  1,09173  -0,050  0,633</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2  0,70103  -0,200  0,626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3  0,48528  -0,350  0,620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4  0,35210  -0,500  0,616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5  0,26321  -0,650  0,613</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6  0,19786  -0,800  0,609</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7  0,12873  -0,950  0,600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8  0,01139  -0,960  0,550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9  0,01103  -0,959  0,547</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10  0,01103  -0,958  0,547</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El cambio relativo en cada estimado es menor que 0,0010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Estimados finales de los parámetros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Tipo           </a:t>
            </a:r>
            <a:r>
              <a:rPr kumimoji="0" lang="es-EC" sz="1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CoefCoef</a:t>
            </a: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 de EE       T      P</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MA   1      -0,9582       0,0195  -49,18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Constante  0,546814     0,001283  426,17  0,000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Media      0,546814     0,001283</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Número de observaciones:  156</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Residuos:    SC =  0,0109985 (se excluyeron pronósticos retrospectivos)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MC =  0,0000714  GL = 154</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Estadística </a:t>
            </a:r>
            <a:r>
              <a:rPr kumimoji="0" lang="es-EC" sz="1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chi</a:t>
            </a: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-cuadrada modificada de Box-Pierce (</a:t>
            </a:r>
            <a:r>
              <a:rPr kumimoji="0" lang="es-EC" sz="1000" b="0" i="0" u="none" strike="noStrike" cap="none" normalizeH="0" baseline="0" dirty="0" err="1" smtClean="0">
                <a:ln>
                  <a:noFill/>
                </a:ln>
                <a:solidFill>
                  <a:schemeClr val="tx1"/>
                </a:solidFill>
                <a:effectLst/>
                <a:latin typeface="Courier New" pitchFamily="49" charset="0"/>
                <a:ea typeface="Times New Roman" pitchFamily="18" charset="0"/>
                <a:cs typeface="Courier New" pitchFamily="49" charset="0"/>
              </a:rPr>
              <a:t>Ljung</a:t>
            </a: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-Box)</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Courier New" pitchFamily="49" charset="0"/>
                <a:ea typeface="Times New Roman" pitchFamily="18" charset="0"/>
                <a:cs typeface="Courier New" pitchFamily="49" charset="0"/>
              </a:rPr>
              <a:t>Desfase           12      24      36      48</a:t>
            </a:r>
          </a:p>
          <a:p>
            <a:pPr eaLnBrk="0" fontAlgn="base" hangingPunct="0">
              <a:spcBef>
                <a:spcPct val="0"/>
              </a:spcBef>
              <a:spcAft>
                <a:spcPct val="0"/>
              </a:spcAft>
            </a:pPr>
            <a:r>
              <a:rPr lang="es-EC" sz="1000" dirty="0">
                <a:latin typeface="Courier New" pitchFamily="49" charset="0"/>
                <a:ea typeface="Times New Roman" pitchFamily="18" charset="0"/>
                <a:cs typeface="Courier New" pitchFamily="49" charset="0"/>
              </a:rPr>
              <a:t>Chi-cuadrada  1248,3  1976,1  2326,7  2441,1</a:t>
            </a:r>
          </a:p>
          <a:p>
            <a:pPr eaLnBrk="0" fontAlgn="base" hangingPunct="0">
              <a:spcBef>
                <a:spcPct val="0"/>
              </a:spcBef>
              <a:spcAft>
                <a:spcPct val="0"/>
              </a:spcAft>
            </a:pPr>
            <a:r>
              <a:rPr lang="es-EC" sz="1000" dirty="0">
                <a:latin typeface="Courier New" pitchFamily="49" charset="0"/>
                <a:ea typeface="Times New Roman" pitchFamily="18" charset="0"/>
                <a:cs typeface="Courier New" pitchFamily="49" charset="0"/>
              </a:rPr>
              <a:t>GL                10      22      34      46</a:t>
            </a:r>
          </a:p>
          <a:p>
            <a:pPr eaLnBrk="0" fontAlgn="base" hangingPunct="0">
              <a:spcBef>
                <a:spcPct val="0"/>
              </a:spcBef>
              <a:spcAft>
                <a:spcPct val="0"/>
              </a:spcAft>
            </a:pPr>
            <a:r>
              <a:rPr lang="es-EC" sz="1000" dirty="0">
                <a:latin typeface="Courier New" pitchFamily="49" charset="0"/>
                <a:ea typeface="Times New Roman" pitchFamily="18" charset="0"/>
                <a:cs typeface="Courier New" pitchFamily="49" charset="0"/>
              </a:rPr>
              <a:t>Valor P        0,000   0,000   0,000   0,000</a:t>
            </a:r>
          </a:p>
          <a:p>
            <a:pPr marL="0" marR="0" lvl="0" indent="0" defTabSz="914400" rtl="0" eaLnBrk="0" fontAlgn="base" latinLnBrk="0" hangingPunct="0">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500034" y="285728"/>
            <a:ext cx="8072494" cy="923330"/>
          </a:xfrm>
          <a:prstGeom prst="rect">
            <a:avLst/>
          </a:prstGeom>
        </p:spPr>
        <p:txBody>
          <a:bodyPr wrap="square">
            <a:spAutoFit/>
          </a:bodyPr>
          <a:lstStyle/>
          <a:p>
            <a:pPr algn="just"/>
            <a:r>
              <a:rPr lang="es-EC" dirty="0" smtClean="0"/>
              <a:t>Teniendo en cuenta el análisis de las gráficas podemos identificar 3 posibles modelos ARIMA que cumplen estas condiciones, estos pueden ser: ARIMA (0,0,1); ARIMA (1,1,0) y ARIMA (0,1,1).</a:t>
            </a:r>
            <a:endParaRPr lang="es-EC" dirty="0"/>
          </a:p>
        </p:txBody>
      </p:sp>
      <p:sp>
        <p:nvSpPr>
          <p:cNvPr id="8" name="7 Elipse"/>
          <p:cNvSpPr/>
          <p:nvPr/>
        </p:nvSpPr>
        <p:spPr>
          <a:xfrm>
            <a:off x="1428728" y="2857496"/>
            <a:ext cx="1428760" cy="285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9" name="8 Elipse"/>
          <p:cNvSpPr/>
          <p:nvPr/>
        </p:nvSpPr>
        <p:spPr>
          <a:xfrm>
            <a:off x="4786314" y="5072074"/>
            <a:ext cx="1428760" cy="285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0" name="9 Elipse"/>
          <p:cNvSpPr/>
          <p:nvPr/>
        </p:nvSpPr>
        <p:spPr>
          <a:xfrm>
            <a:off x="1357290" y="5572140"/>
            <a:ext cx="1428760" cy="28575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2" name="11 Rectángulo redondeado"/>
          <p:cNvSpPr/>
          <p:nvPr/>
        </p:nvSpPr>
        <p:spPr>
          <a:xfrm>
            <a:off x="1357290" y="3357562"/>
            <a:ext cx="2214578" cy="3571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3" name="12 Rectángulo redondeado"/>
          <p:cNvSpPr/>
          <p:nvPr/>
        </p:nvSpPr>
        <p:spPr>
          <a:xfrm>
            <a:off x="5929322" y="5572140"/>
            <a:ext cx="2428892" cy="3571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14" name="13 Rectángulo redondeado"/>
          <p:cNvSpPr/>
          <p:nvPr/>
        </p:nvSpPr>
        <p:spPr>
          <a:xfrm>
            <a:off x="1357290" y="6072206"/>
            <a:ext cx="2214578" cy="35719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71472" y="1390691"/>
          <a:ext cx="8143931" cy="5181581"/>
        </p:xfrm>
        <a:graphic>
          <a:graphicData uri="http://schemas.openxmlformats.org/drawingml/2006/table">
            <a:tbl>
              <a:tblPr/>
              <a:tblGrid>
                <a:gridCol w="1557196"/>
                <a:gridCol w="1557196"/>
                <a:gridCol w="1645249"/>
                <a:gridCol w="1692145"/>
                <a:gridCol w="1692145"/>
              </a:tblGrid>
              <a:tr h="274301">
                <a:tc>
                  <a:txBody>
                    <a:bodyPr/>
                    <a:lstStyle/>
                    <a:p>
                      <a:pPr algn="ctr">
                        <a:spcAft>
                          <a:spcPts val="0"/>
                        </a:spcAft>
                      </a:pPr>
                      <a:r>
                        <a:rPr lang="es-EC" sz="1400" b="1" dirty="0">
                          <a:latin typeface="Arial"/>
                          <a:ea typeface="Times New Roman"/>
                        </a:rPr>
                        <a:t>ESTACION</a:t>
                      </a:r>
                      <a:endParaRPr lang="en-US" sz="1600" dirty="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latin typeface="Arial"/>
                          <a:ea typeface="Times New Roman"/>
                        </a:rPr>
                        <a:t>COORDENADA</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latin typeface="Arial"/>
                          <a:ea typeface="Times New Roman"/>
                        </a:rPr>
                        <a:t>ARIMA</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latin typeface="Arial"/>
                          <a:ea typeface="Times New Roman"/>
                        </a:rPr>
                        <a:t>COEFICIENTES</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1400" b="1">
                          <a:latin typeface="Arial"/>
                          <a:ea typeface="Times New Roman"/>
                        </a:rPr>
                        <a:t>ERROR s</a:t>
                      </a:r>
                      <a:r>
                        <a:rPr lang="es-EC" sz="1400" b="1" baseline="30000">
                          <a:latin typeface="Arial"/>
                          <a:ea typeface="Times New Roman"/>
                        </a:rPr>
                        <a:t>2</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1">
                <a:tc rowSpan="3">
                  <a:txBody>
                    <a:bodyPr/>
                    <a:lstStyle/>
                    <a:p>
                      <a:pPr algn="ctr">
                        <a:spcAft>
                          <a:spcPts val="0"/>
                        </a:spcAft>
                      </a:pPr>
                      <a:r>
                        <a:rPr lang="es-EC" sz="1400" b="1">
                          <a:latin typeface="Arial"/>
                          <a:ea typeface="Times New Roman"/>
                        </a:rPr>
                        <a:t>RIOBAMBA</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ESTE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(2,0,0)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=0,0728298</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=0,5893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2</a:t>
                      </a:r>
                      <a:r>
                        <a:rPr lang="es-EC" sz="1400">
                          <a:latin typeface="Arial"/>
                          <a:ea typeface="Times New Roman"/>
                        </a:rPr>
                        <a:t>=0,2793</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0,000001427  </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1">
                <a:tc vMerge="1">
                  <a:txBody>
                    <a:bodyPr/>
                    <a:lstStyle/>
                    <a:p>
                      <a:endParaRPr lang="es-EC"/>
                    </a:p>
                  </a:txBody>
                  <a:tcPr/>
                </a:tc>
                <a:tc>
                  <a:txBody>
                    <a:bodyPr/>
                    <a:lstStyle/>
                    <a:p>
                      <a:pPr algn="just">
                        <a:spcAft>
                          <a:spcPts val="0"/>
                        </a:spcAft>
                      </a:pPr>
                      <a:r>
                        <a:rPr lang="es-EC" sz="1400">
                          <a:latin typeface="Arial"/>
                          <a:ea typeface="Times New Roman"/>
                        </a:rPr>
                        <a:t>NORTE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(2,0,0)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=-3,61391E-03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=0,7026</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2</a:t>
                      </a:r>
                      <a:r>
                        <a:rPr lang="es-EC" sz="1400">
                          <a:latin typeface="Arial"/>
                          <a:ea typeface="Times New Roman"/>
                        </a:rPr>
                        <a:t>=0,3057</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0,0000000004584</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vMerge="1">
                  <a:txBody>
                    <a:bodyPr/>
                    <a:lstStyle/>
                    <a:p>
                      <a:endParaRPr lang="es-EC"/>
                    </a:p>
                  </a:txBody>
                  <a:tcPr/>
                </a:tc>
                <a:tc>
                  <a:txBody>
                    <a:bodyPr/>
                    <a:lstStyle/>
                    <a:p>
                      <a:pPr algn="just">
                        <a:spcAft>
                          <a:spcPts val="0"/>
                        </a:spcAft>
                      </a:pPr>
                      <a:r>
                        <a:rPr lang="es-EC" sz="1400" dirty="0" smtClean="0">
                          <a:latin typeface="Arial"/>
                          <a:ea typeface="Times New Roman"/>
                        </a:rPr>
                        <a:t>h</a:t>
                      </a:r>
                      <a:endParaRPr lang="en-US" sz="1600" dirty="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(1,1,0)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=-0,0001093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=-0,2452</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0,00000797</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rowSpan="3">
                  <a:txBody>
                    <a:bodyPr/>
                    <a:lstStyle/>
                    <a:p>
                      <a:pPr algn="ctr">
                        <a:spcAft>
                          <a:spcPts val="0"/>
                        </a:spcAft>
                      </a:pPr>
                      <a:r>
                        <a:rPr lang="es-EC" sz="1400" b="1">
                          <a:latin typeface="Arial"/>
                          <a:ea typeface="Times New Roman"/>
                        </a:rPr>
                        <a:t>ESMERALDAS</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ESTE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(0,1,1)</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µ=0,00032474</a:t>
                      </a:r>
                      <a:endParaRPr lang="en-US" sz="1600">
                        <a:latin typeface="Times New Roman"/>
                        <a:ea typeface="Times New Roman"/>
                      </a:endParaRPr>
                    </a:p>
                    <a:p>
                      <a:pPr algn="just">
                        <a:spcAft>
                          <a:spcPts val="0"/>
                        </a:spcAft>
                      </a:pPr>
                      <a:r>
                        <a:rPr lang="es-EC" sz="1400">
                          <a:latin typeface="Arial"/>
                          <a:ea typeface="Times New Roman"/>
                        </a:rPr>
                        <a:t>w</a:t>
                      </a:r>
                      <a:r>
                        <a:rPr lang="es-EC" sz="1400" baseline="-25000">
                          <a:latin typeface="Arial"/>
                          <a:ea typeface="Times New Roman"/>
                        </a:rPr>
                        <a:t>1</a:t>
                      </a:r>
                      <a:r>
                        <a:rPr lang="es-EC" sz="1400">
                          <a:latin typeface="Arial"/>
                          <a:ea typeface="Times New Roman"/>
                        </a:rPr>
                        <a:t>=0,5119</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0,000002017</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vMerge="1">
                  <a:txBody>
                    <a:bodyPr/>
                    <a:lstStyle/>
                    <a:p>
                      <a:endParaRPr lang="es-EC"/>
                    </a:p>
                  </a:txBody>
                  <a:tcPr/>
                </a:tc>
                <a:tc>
                  <a:txBody>
                    <a:bodyPr/>
                    <a:lstStyle/>
                    <a:p>
                      <a:pPr algn="just">
                        <a:spcAft>
                          <a:spcPts val="0"/>
                        </a:spcAft>
                      </a:pPr>
                      <a:r>
                        <a:rPr lang="es-EC" sz="1400">
                          <a:latin typeface="Arial"/>
                          <a:ea typeface="Times New Roman"/>
                        </a:rPr>
                        <a:t>NORTE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(1,0,0)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=-3,07241E-03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=1,0073</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0,000000000847</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1">
                <a:tc vMerge="1">
                  <a:txBody>
                    <a:bodyPr/>
                    <a:lstStyle/>
                    <a:p>
                      <a:endParaRPr lang="es-EC"/>
                    </a:p>
                  </a:txBody>
                  <a:tcPr/>
                </a:tc>
                <a:tc>
                  <a:txBody>
                    <a:bodyPr/>
                    <a:lstStyle/>
                    <a:p>
                      <a:pPr algn="just">
                        <a:spcAft>
                          <a:spcPts val="0"/>
                        </a:spcAft>
                      </a:pPr>
                      <a:r>
                        <a:rPr lang="es-EC" sz="1400" dirty="0" smtClean="0">
                          <a:latin typeface="Arial"/>
                          <a:ea typeface="Times New Roman"/>
                        </a:rPr>
                        <a:t>h</a:t>
                      </a:r>
                      <a:endParaRPr lang="en-US" sz="1600" dirty="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(2,0,0) </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=0,0153617</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=0,5753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2</a:t>
                      </a:r>
                      <a:r>
                        <a:rPr lang="es-EC" sz="1400">
                          <a:latin typeface="Arial"/>
                          <a:ea typeface="Times New Roman"/>
                        </a:rPr>
                        <a:t>=0,4012</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0,00000928</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rowSpan="3">
                  <a:txBody>
                    <a:bodyPr/>
                    <a:lstStyle/>
                    <a:p>
                      <a:pPr algn="ctr">
                        <a:spcAft>
                          <a:spcPts val="0"/>
                        </a:spcAft>
                      </a:pPr>
                      <a:r>
                        <a:rPr lang="es-EC" sz="1400" b="1">
                          <a:latin typeface="Arial"/>
                          <a:ea typeface="Times New Roman"/>
                        </a:rPr>
                        <a:t>LOJA</a:t>
                      </a:r>
                      <a:endParaRPr lang="en-US" sz="1600">
                        <a:latin typeface="Times New Roman"/>
                        <a:ea typeface="Times New Roman"/>
                      </a:endParaRPr>
                    </a:p>
                  </a:txBody>
                  <a:tcPr marL="56107" marR="56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ESTE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(2,0,0)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=0,166600</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=0,4403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2</a:t>
                      </a:r>
                      <a:r>
                        <a:rPr lang="es-EC" sz="1400">
                          <a:latin typeface="Arial"/>
                          <a:ea typeface="Times New Roman"/>
                        </a:rPr>
                        <a:t>=0,2510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0,000005400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01">
                <a:tc vMerge="1">
                  <a:txBody>
                    <a:bodyPr/>
                    <a:lstStyle/>
                    <a:p>
                      <a:endParaRPr lang="es-EC"/>
                    </a:p>
                  </a:txBody>
                  <a:tcPr/>
                </a:tc>
                <a:tc>
                  <a:txBody>
                    <a:bodyPr/>
                    <a:lstStyle/>
                    <a:p>
                      <a:pPr algn="just">
                        <a:spcAft>
                          <a:spcPts val="0"/>
                        </a:spcAft>
                      </a:pPr>
                      <a:r>
                        <a:rPr lang="es-EC" sz="1400">
                          <a:latin typeface="Arial"/>
                          <a:ea typeface="Times New Roman"/>
                        </a:rPr>
                        <a:t>NORTE</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(2,0,0)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Φ</a:t>
                      </a:r>
                      <a:r>
                        <a:rPr lang="es-EC" sz="1400" baseline="-25000">
                          <a:latin typeface="Arial"/>
                          <a:ea typeface="Times New Roman"/>
                        </a:rPr>
                        <a:t>0</a:t>
                      </a:r>
                      <a:r>
                        <a:rPr lang="es-EC" sz="1400">
                          <a:latin typeface="Arial"/>
                          <a:ea typeface="Times New Roman"/>
                        </a:rPr>
                        <a:t>=-7,02412E-03</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1</a:t>
                      </a:r>
                      <a:r>
                        <a:rPr lang="es-EC" sz="1400">
                          <a:latin typeface="Arial"/>
                          <a:ea typeface="Times New Roman"/>
                        </a:rPr>
                        <a:t>=0,5642</a:t>
                      </a:r>
                      <a:endParaRPr lang="en-US" sz="1600">
                        <a:latin typeface="Times New Roman"/>
                        <a:ea typeface="Times New Roman"/>
                      </a:endParaRPr>
                    </a:p>
                    <a:p>
                      <a:pPr algn="just">
                        <a:spcAft>
                          <a:spcPts val="0"/>
                        </a:spcAft>
                      </a:pPr>
                      <a:r>
                        <a:rPr lang="es-EC" sz="1400">
                          <a:latin typeface="Arial"/>
                          <a:ea typeface="Times New Roman"/>
                        </a:rPr>
                        <a:t>Φ</a:t>
                      </a:r>
                      <a:r>
                        <a:rPr lang="es-EC" sz="1400" baseline="-25000">
                          <a:latin typeface="Arial"/>
                          <a:ea typeface="Times New Roman"/>
                        </a:rPr>
                        <a:t>2</a:t>
                      </a:r>
                      <a:r>
                        <a:rPr lang="es-EC" sz="1400">
                          <a:latin typeface="Arial"/>
                          <a:ea typeface="Times New Roman"/>
                        </a:rPr>
                        <a:t>=0,4457</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0,000000000600</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451">
                <a:tc vMerge="1">
                  <a:txBody>
                    <a:bodyPr/>
                    <a:lstStyle/>
                    <a:p>
                      <a:endParaRPr lang="es-EC"/>
                    </a:p>
                  </a:txBody>
                  <a:tcPr/>
                </a:tc>
                <a:tc>
                  <a:txBody>
                    <a:bodyPr/>
                    <a:lstStyle/>
                    <a:p>
                      <a:pPr algn="just">
                        <a:spcAft>
                          <a:spcPts val="0"/>
                        </a:spcAft>
                      </a:pPr>
                      <a:r>
                        <a:rPr lang="es-EC" sz="1400" dirty="0" smtClean="0">
                          <a:latin typeface="Arial"/>
                          <a:ea typeface="Times New Roman"/>
                        </a:rPr>
                        <a:t>h</a:t>
                      </a:r>
                      <a:endParaRPr lang="en-US" sz="1600" dirty="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(0,1,1) </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a:latin typeface="Arial"/>
                          <a:ea typeface="Times New Roman"/>
                        </a:rPr>
                        <a:t>µ=-0,0001056</a:t>
                      </a:r>
                      <a:endParaRPr lang="en-US" sz="1600">
                        <a:latin typeface="Times New Roman"/>
                        <a:ea typeface="Times New Roman"/>
                      </a:endParaRPr>
                    </a:p>
                    <a:p>
                      <a:pPr algn="just">
                        <a:spcAft>
                          <a:spcPts val="0"/>
                        </a:spcAft>
                      </a:pPr>
                      <a:r>
                        <a:rPr lang="es-EC" sz="1400">
                          <a:latin typeface="Arial"/>
                          <a:ea typeface="Times New Roman"/>
                        </a:rPr>
                        <a:t>w</a:t>
                      </a:r>
                      <a:r>
                        <a:rPr lang="es-EC" sz="1400" baseline="-25000">
                          <a:latin typeface="Arial"/>
                          <a:ea typeface="Times New Roman"/>
                        </a:rPr>
                        <a:t>1</a:t>
                      </a:r>
                      <a:r>
                        <a:rPr lang="es-EC" sz="1400">
                          <a:latin typeface="Arial"/>
                          <a:ea typeface="Times New Roman"/>
                        </a:rPr>
                        <a:t>=0,6239</a:t>
                      </a:r>
                      <a:endParaRPr lang="en-US" sz="160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C" sz="1400" dirty="0">
                          <a:latin typeface="Arial"/>
                          <a:ea typeface="Times New Roman"/>
                        </a:rPr>
                        <a:t>0,00002888 </a:t>
                      </a:r>
                      <a:endParaRPr lang="en-US" sz="1600" dirty="0">
                        <a:latin typeface="Times New Roman"/>
                        <a:ea typeface="Times New Roman"/>
                      </a:endParaRPr>
                    </a:p>
                  </a:txBody>
                  <a:tcPr marL="56107" marR="56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1 Título"/>
          <p:cNvSpPr>
            <a:spLocks noGrp="1"/>
          </p:cNvSpPr>
          <p:nvPr>
            <p:ph type="title"/>
          </p:nvPr>
        </p:nvSpPr>
        <p:spPr/>
        <p:txBody>
          <a:bodyPr/>
          <a:lstStyle/>
          <a:p>
            <a:r>
              <a:rPr lang="es-EC" b="1" dirty="0" smtClean="0"/>
              <a:t>MODELAMIENTO ARIMA</a:t>
            </a:r>
            <a:endParaRPr lang="es-EC" dirty="0"/>
          </a:p>
        </p:txBody>
      </p:sp>
      <p:pic>
        <p:nvPicPr>
          <p:cNvPr id="6" name="5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PRUEBA CHI-CUADRADO</a:t>
            </a:r>
            <a:endParaRPr lang="es-EC"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8673" name="Object 1"/>
          <p:cNvGraphicFramePr>
            <a:graphicFrameLocks noChangeAspect="1"/>
          </p:cNvGraphicFramePr>
          <p:nvPr/>
        </p:nvGraphicFramePr>
        <p:xfrm>
          <a:off x="2714612" y="1285860"/>
          <a:ext cx="3460863" cy="1100142"/>
        </p:xfrm>
        <a:graphic>
          <a:graphicData uri="http://schemas.openxmlformats.org/presentationml/2006/ole">
            <p:oleObj spid="_x0000_s28673" name="Ecuación" r:id="rId3" imgW="1435100" imgH="457200" progId="Equation.3">
              <p:embed/>
            </p:oleObj>
          </a:graphicData>
        </a:graphic>
      </p:graphicFrame>
      <p:graphicFrame>
        <p:nvGraphicFramePr>
          <p:cNvPr id="18" name="17 Tabla"/>
          <p:cNvGraphicFramePr>
            <a:graphicFrameLocks noGrp="1"/>
          </p:cNvGraphicFramePr>
          <p:nvPr/>
        </p:nvGraphicFramePr>
        <p:xfrm>
          <a:off x="928660" y="2357430"/>
          <a:ext cx="7429555" cy="1542288"/>
        </p:xfrm>
        <a:graphic>
          <a:graphicData uri="http://schemas.openxmlformats.org/drawingml/2006/table">
            <a:tbl>
              <a:tblPr/>
              <a:tblGrid>
                <a:gridCol w="1339755"/>
                <a:gridCol w="1217960"/>
                <a:gridCol w="1217960"/>
                <a:gridCol w="1217960"/>
                <a:gridCol w="1217960"/>
                <a:gridCol w="1217960"/>
              </a:tblGrid>
              <a:tr h="259042">
                <a:tc>
                  <a:txBody>
                    <a:bodyPr/>
                    <a:lstStyle/>
                    <a:p>
                      <a:pPr>
                        <a:lnSpc>
                          <a:spcPct val="115000"/>
                        </a:lnSpc>
                      </a:pPr>
                      <a:endParaRPr lang="en-US" sz="2400" dirty="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600" b="1">
                          <a:solidFill>
                            <a:srgbClr val="000000"/>
                          </a:solidFill>
                          <a:latin typeface="Calibri"/>
                          <a:ea typeface="Times New Roman"/>
                        </a:rPr>
                        <a:t>MÍNIMOS CUADRADOS</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lnSpc>
                          <a:spcPct val="115000"/>
                        </a:lnSpc>
                        <a:spcAft>
                          <a:spcPts val="0"/>
                        </a:spcAft>
                      </a:pPr>
                      <a:r>
                        <a:rPr lang="es-EC" sz="1600" b="1">
                          <a:solidFill>
                            <a:srgbClr val="000000"/>
                          </a:solidFill>
                          <a:latin typeface="Calibri"/>
                          <a:ea typeface="Times New Roman"/>
                        </a:rPr>
                        <a:t>ARIMA</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61745">
                <a:tc>
                  <a:txBody>
                    <a:bodyPr/>
                    <a:lstStyle/>
                    <a:p>
                      <a:pPr algn="ctr">
                        <a:lnSpc>
                          <a:spcPct val="115000"/>
                        </a:lnSpc>
                        <a:spcAft>
                          <a:spcPts val="0"/>
                        </a:spcAft>
                      </a:pPr>
                      <a:r>
                        <a:rPr lang="es-EC" sz="1600" b="1">
                          <a:solidFill>
                            <a:srgbClr val="000000"/>
                          </a:solidFill>
                          <a:latin typeface="Calibri"/>
                          <a:ea typeface="Times New Roman"/>
                        </a:rPr>
                        <a:t>ESTACIÓN</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Calibri"/>
                          <a:ea typeface="Times New Roman"/>
                        </a:rPr>
                        <a:t>ESTE</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Calibri"/>
                          <a:ea typeface="Times New Roman"/>
                        </a:rPr>
                        <a:t>NORTE</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Calibri"/>
                          <a:ea typeface="Times New Roman"/>
                        </a:rPr>
                        <a:t>ESTE</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solidFill>
                            <a:srgbClr val="000000"/>
                          </a:solidFill>
                          <a:latin typeface="Calibri"/>
                          <a:ea typeface="Times New Roman"/>
                        </a:rPr>
                        <a:t>NORTE</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smtClean="0">
                          <a:solidFill>
                            <a:srgbClr val="000000"/>
                          </a:solidFill>
                          <a:latin typeface="Calibri"/>
                          <a:ea typeface="Times New Roman"/>
                        </a:rPr>
                        <a:t>h</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745">
                <a:tc>
                  <a:txBody>
                    <a:bodyPr/>
                    <a:lstStyle/>
                    <a:p>
                      <a:pPr>
                        <a:lnSpc>
                          <a:spcPct val="115000"/>
                        </a:lnSpc>
                        <a:spcAft>
                          <a:spcPts val="0"/>
                        </a:spcAft>
                      </a:pPr>
                      <a:r>
                        <a:rPr lang="es-EC" sz="1600" b="1">
                          <a:solidFill>
                            <a:srgbClr val="000000"/>
                          </a:solidFill>
                          <a:latin typeface="Calibri"/>
                          <a:ea typeface="Times New Roman"/>
                        </a:rPr>
                        <a:t>ESMERALDAS</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Calibri"/>
                          <a:ea typeface="Times New Roman"/>
                        </a:rPr>
                        <a:t>3,1338E-12</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Calibri"/>
                          <a:ea typeface="Times New Roman"/>
                        </a:rPr>
                        <a:t>2,2671E-16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Calibri"/>
                          <a:ea typeface="Times New Roman"/>
                        </a:rPr>
                        <a:t>8,6577E-12</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Calibri"/>
                          <a:ea typeface="Times New Roman"/>
                        </a:rPr>
                        <a:t>3,439E-16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a:solidFill>
                            <a:srgbClr val="000000"/>
                          </a:solidFill>
                          <a:latin typeface="Calibri"/>
                          <a:ea typeface="Times New Roman"/>
                        </a:rPr>
                        <a:t>3,8992E-08</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745">
                <a:tc>
                  <a:txBody>
                    <a:bodyPr/>
                    <a:lstStyle/>
                    <a:p>
                      <a:pPr>
                        <a:lnSpc>
                          <a:spcPct val="115000"/>
                        </a:lnSpc>
                        <a:spcAft>
                          <a:spcPts val="0"/>
                        </a:spcAft>
                      </a:pPr>
                      <a:r>
                        <a:rPr lang="en-US" sz="1600" b="1">
                          <a:solidFill>
                            <a:srgbClr val="000000"/>
                          </a:solidFill>
                          <a:latin typeface="Calibri"/>
                          <a:ea typeface="Times New Roman"/>
                        </a:rPr>
                        <a:t>RIOBAMBA</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solidFill>
                            <a:srgbClr val="000000"/>
                          </a:solidFill>
                          <a:latin typeface="Calibri"/>
                          <a:ea typeface="Times New Roman"/>
                        </a:rPr>
                        <a:t> </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1,2194E-16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1,1085E-11</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2,62E-16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1,3019E-08</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745">
                <a:tc>
                  <a:txBody>
                    <a:bodyPr/>
                    <a:lstStyle/>
                    <a:p>
                      <a:pPr>
                        <a:lnSpc>
                          <a:spcPct val="115000"/>
                        </a:lnSpc>
                        <a:spcAft>
                          <a:spcPts val="0"/>
                        </a:spcAft>
                      </a:pPr>
                      <a:r>
                        <a:rPr lang="en-US" sz="1600" b="1">
                          <a:solidFill>
                            <a:srgbClr val="000000"/>
                          </a:solidFill>
                          <a:latin typeface="Calibri"/>
                          <a:ea typeface="Times New Roman"/>
                        </a:rPr>
                        <a:t>LOJA</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4,8518E-09</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3,5312E-16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1,3272E-10</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solidFill>
                            <a:srgbClr val="000000"/>
                          </a:solidFill>
                          <a:latin typeface="Calibri"/>
                          <a:ea typeface="Times New Roman"/>
                        </a:rPr>
                        <a:t>3,9917E-16</a:t>
                      </a:r>
                      <a:endParaRPr lang="en-US" sz="28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solidFill>
                            <a:srgbClr val="000000"/>
                          </a:solidFill>
                          <a:latin typeface="Calibri"/>
                          <a:ea typeface="Times New Roman"/>
                        </a:rPr>
                        <a:t>4,4294E-08</a:t>
                      </a:r>
                      <a:endParaRPr lang="en-US" sz="28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685" name="Rectangle 13"/>
          <p:cNvSpPr>
            <a:spLocks noChangeArrowheads="1"/>
          </p:cNvSpPr>
          <p:nvPr/>
        </p:nvSpPr>
        <p:spPr bwMode="auto">
          <a:xfrm>
            <a:off x="1357290" y="5074050"/>
            <a:ext cx="635798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 vez calculados los valores de </a:t>
            </a:r>
            <a:r>
              <a:rPr kumimoji="0" lang="es-EC" sz="1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chi</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-cuadrado se procede a verificar en la tabla los valores críticos para un nivel de confianza del 95% con 4 grados de libertad; el valor en la tabla es de 9,448; como se puede apreciar todos los valores calculados son menores por lo que se acepta la hipótesis nula de que los valores se ajustan correctamente al modelo.</a:t>
            </a:r>
            <a:endParaRPr kumimoji="0" lang="es-EC"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19 Imagen"/>
          <p:cNvPicPr/>
          <p:nvPr/>
        </p:nvPicPr>
        <p:blipFill>
          <a:blip r:embed="rId4"/>
          <a:srcRect/>
          <a:stretch>
            <a:fillRect/>
          </a:stretch>
        </p:blipFill>
        <p:spPr bwMode="auto">
          <a:xfrm>
            <a:off x="8072462" y="1"/>
            <a:ext cx="1071538" cy="1000108"/>
          </a:xfrm>
          <a:prstGeom prst="ellipse">
            <a:avLst/>
          </a:prstGeom>
          <a:ln>
            <a:noFill/>
          </a:ln>
          <a:effectLst>
            <a:softEdge rad="112500"/>
          </a:effectLst>
        </p:spPr>
      </p:pic>
      <p:graphicFrame>
        <p:nvGraphicFramePr>
          <p:cNvPr id="8" name="7 Objeto"/>
          <p:cNvGraphicFramePr>
            <a:graphicFrameLocks noChangeAspect="1"/>
          </p:cNvGraphicFramePr>
          <p:nvPr/>
        </p:nvGraphicFramePr>
        <p:xfrm>
          <a:off x="3489325" y="3960813"/>
          <a:ext cx="2166938" cy="995362"/>
        </p:xfrm>
        <a:graphic>
          <a:graphicData uri="http://schemas.openxmlformats.org/presentationml/2006/ole">
            <p:oleObj spid="_x0000_s28674" name="Ecuación" r:id="rId5" imgW="1155600" imgH="4824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VELOCIDADES DE LAS ESTACIONES</a:t>
            </a:r>
            <a:endParaRPr lang="es-EC"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9697" name="Object 1"/>
          <p:cNvGraphicFramePr>
            <a:graphicFrameLocks noChangeAspect="1"/>
          </p:cNvGraphicFramePr>
          <p:nvPr/>
        </p:nvGraphicFramePr>
        <p:xfrm>
          <a:off x="2928926" y="1357298"/>
          <a:ext cx="3214710" cy="1071570"/>
        </p:xfrm>
        <a:graphic>
          <a:graphicData uri="http://schemas.openxmlformats.org/presentationml/2006/ole">
            <p:oleObj spid="_x0000_s29697" name="Ecuación" r:id="rId3" imgW="1257300" imgH="419100" progId="Equation.3">
              <p:embed/>
            </p:oleObj>
          </a:graphicData>
        </a:graphic>
      </p:graphicFrame>
      <p:sp>
        <p:nvSpPr>
          <p:cNvPr id="29699" name="Rectangle 3"/>
          <p:cNvSpPr>
            <a:spLocks noChangeArrowheads="1"/>
          </p:cNvSpPr>
          <p:nvPr/>
        </p:nvSpPr>
        <p:spPr bwMode="auto">
          <a:xfrm>
            <a:off x="571472" y="2786058"/>
            <a:ext cx="78581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El desplazamiento está dado por la diferencia entre coordenada final, con la coordenada inicial; para el tiempo se tiene la diferencia entre el número de semana GPS final con el número de semana GPS inicial; con estos valores se obtiene el valor de velocidad para 1 semana; posteriormente se multiplica por 52 que es el número de semanas GPS que tiene un año GPS para obtener el valor de velocidad anual.</a:t>
            </a:r>
            <a:endParaRPr kumimoji="0" lang="es-EC"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p:cNvPicPr/>
          <p:nvPr/>
        </p:nvPicPr>
        <p:blipFill>
          <a:blip r:embed="rId4"/>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VELOCIDADES DE LAS ESTACIONES</a:t>
            </a:r>
            <a:endParaRPr lang="es-EC"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 name="5 Tabla"/>
          <p:cNvGraphicFramePr>
            <a:graphicFrameLocks noGrp="1"/>
          </p:cNvGraphicFramePr>
          <p:nvPr/>
        </p:nvGraphicFramePr>
        <p:xfrm>
          <a:off x="214282" y="1894281"/>
          <a:ext cx="8715408" cy="2177661"/>
        </p:xfrm>
        <a:graphic>
          <a:graphicData uri="http://schemas.openxmlformats.org/drawingml/2006/table">
            <a:tbl>
              <a:tblPr/>
              <a:tblGrid>
                <a:gridCol w="1568377"/>
                <a:gridCol w="1550507"/>
                <a:gridCol w="1434370"/>
                <a:gridCol w="1363892"/>
                <a:gridCol w="1434370"/>
                <a:gridCol w="1363892"/>
              </a:tblGrid>
              <a:tr h="333260">
                <a:tc>
                  <a:txBody>
                    <a:bodyPr/>
                    <a:lstStyle/>
                    <a:p>
                      <a:pPr>
                        <a:lnSpc>
                          <a:spcPct val="115000"/>
                        </a:lnSpc>
                      </a:pPr>
                      <a:endParaRPr lang="en-US" sz="2000" dirty="0">
                        <a:latin typeface="Calibri"/>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s-EC" sz="1400" b="1">
                          <a:solidFill>
                            <a:srgbClr val="000000"/>
                          </a:solidFill>
                          <a:latin typeface="Calibri"/>
                          <a:ea typeface="Times New Roman"/>
                        </a:rPr>
                        <a:t>MINIMOS CUADRADOS</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3">
                  <a:txBody>
                    <a:bodyPr/>
                    <a:lstStyle/>
                    <a:p>
                      <a:pPr algn="ctr">
                        <a:lnSpc>
                          <a:spcPct val="115000"/>
                        </a:lnSpc>
                        <a:spcAft>
                          <a:spcPts val="0"/>
                        </a:spcAft>
                      </a:pPr>
                      <a:r>
                        <a:rPr lang="es-EC" sz="1400" b="1">
                          <a:solidFill>
                            <a:srgbClr val="000000"/>
                          </a:solidFill>
                          <a:latin typeface="Calibri"/>
                          <a:ea typeface="Times New Roman"/>
                        </a:rPr>
                        <a:t>ARIMA</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818003">
                <a:tc>
                  <a:txBody>
                    <a:bodyPr/>
                    <a:lstStyle/>
                    <a:p>
                      <a:pPr algn="ctr">
                        <a:lnSpc>
                          <a:spcPct val="115000"/>
                        </a:lnSpc>
                        <a:spcAft>
                          <a:spcPts val="0"/>
                        </a:spcAft>
                      </a:pPr>
                      <a:r>
                        <a:rPr lang="es-EC" sz="1400" b="1">
                          <a:solidFill>
                            <a:srgbClr val="000000"/>
                          </a:solidFill>
                          <a:latin typeface="Calibri"/>
                          <a:ea typeface="Times New Roman"/>
                        </a:rPr>
                        <a:t>ESTACIÓN</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Calibri"/>
                          <a:ea typeface="Times New Roman"/>
                        </a:rPr>
                        <a:t>ESTE</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mm/año</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Calibri"/>
                          <a:ea typeface="Times New Roman"/>
                        </a:rPr>
                        <a:t>NORTE</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mm/año</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Calibri"/>
                          <a:ea typeface="Times New Roman"/>
                        </a:rPr>
                        <a:t>ESTE </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(0,1,1)</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mm/año</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a:solidFill>
                            <a:srgbClr val="000000"/>
                          </a:solidFill>
                          <a:latin typeface="Calibri"/>
                          <a:ea typeface="Times New Roman"/>
                        </a:rPr>
                        <a:t>NORTE </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(1,0,0)</a:t>
                      </a:r>
                      <a:endParaRPr lang="en-US" sz="2400">
                        <a:latin typeface="Times New Roman"/>
                        <a:ea typeface="Times New Roman"/>
                      </a:endParaRPr>
                    </a:p>
                    <a:p>
                      <a:pPr algn="ctr">
                        <a:lnSpc>
                          <a:spcPct val="115000"/>
                        </a:lnSpc>
                        <a:spcAft>
                          <a:spcPts val="0"/>
                        </a:spcAft>
                      </a:pPr>
                      <a:r>
                        <a:rPr lang="es-EC" sz="1400" b="1">
                          <a:solidFill>
                            <a:srgbClr val="000000"/>
                          </a:solidFill>
                          <a:latin typeface="Calibri"/>
                          <a:ea typeface="Times New Roman"/>
                        </a:rPr>
                        <a:t>mm/año</a:t>
                      </a:r>
                      <a:endParaRPr lang="en-US" sz="24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b="1" dirty="0" smtClean="0">
                          <a:solidFill>
                            <a:srgbClr val="000000"/>
                          </a:solidFill>
                          <a:latin typeface="Calibri"/>
                          <a:ea typeface="Times New Roman"/>
                        </a:rPr>
                        <a:t>h </a:t>
                      </a:r>
                      <a:endParaRPr lang="en-US" sz="2400" dirty="0">
                        <a:latin typeface="Times New Roman"/>
                        <a:ea typeface="Times New Roman"/>
                      </a:endParaRPr>
                    </a:p>
                    <a:p>
                      <a:pPr algn="ctr">
                        <a:lnSpc>
                          <a:spcPct val="115000"/>
                        </a:lnSpc>
                        <a:spcAft>
                          <a:spcPts val="0"/>
                        </a:spcAft>
                      </a:pPr>
                      <a:r>
                        <a:rPr lang="es-EC" sz="1400" b="1" dirty="0">
                          <a:solidFill>
                            <a:srgbClr val="000000"/>
                          </a:solidFill>
                          <a:latin typeface="Calibri"/>
                          <a:ea typeface="Times New Roman"/>
                        </a:rPr>
                        <a:t>(2,0,0)</a:t>
                      </a:r>
                      <a:endParaRPr lang="en-US" sz="2400" dirty="0">
                        <a:latin typeface="Times New Roman"/>
                        <a:ea typeface="Times New Roman"/>
                      </a:endParaRPr>
                    </a:p>
                    <a:p>
                      <a:pPr algn="ctr">
                        <a:lnSpc>
                          <a:spcPct val="115000"/>
                        </a:lnSpc>
                        <a:spcAft>
                          <a:spcPts val="0"/>
                        </a:spcAft>
                      </a:pPr>
                      <a:r>
                        <a:rPr lang="es-EC" sz="1400" b="1" dirty="0">
                          <a:solidFill>
                            <a:srgbClr val="000000"/>
                          </a:solidFill>
                          <a:latin typeface="Calibri"/>
                          <a:ea typeface="Times New Roman"/>
                        </a:rPr>
                        <a:t>mm/año</a:t>
                      </a:r>
                      <a:endParaRPr lang="en-US" sz="24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09">
                <a:tc>
                  <a:txBody>
                    <a:bodyPr/>
                    <a:lstStyle/>
                    <a:p>
                      <a:pPr algn="ctr">
                        <a:lnSpc>
                          <a:spcPct val="115000"/>
                        </a:lnSpc>
                        <a:spcAft>
                          <a:spcPts val="0"/>
                        </a:spcAft>
                      </a:pPr>
                      <a:r>
                        <a:rPr lang="es-EC" sz="1400" b="1">
                          <a:solidFill>
                            <a:srgbClr val="000000"/>
                          </a:solidFill>
                          <a:latin typeface="Calibri"/>
                          <a:ea typeface="Times New Roman"/>
                        </a:rPr>
                        <a:t>ESMERALDAS</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17,8485910098</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alibri"/>
                          <a:ea typeface="Times New Roman"/>
                        </a:rPr>
                        <a:t>0,30348</a:t>
                      </a:r>
                      <a:r>
                        <a:rPr lang="en-US" sz="1400">
                          <a:solidFill>
                            <a:srgbClr val="000000"/>
                          </a:solidFill>
                          <a:latin typeface="Calibri"/>
                          <a:ea typeface="Times New Roman"/>
                        </a:rPr>
                        <a:t>51203</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16,5498744516</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0,2897692223</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4,9910914607</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260">
                <a:tc>
                  <a:txBody>
                    <a:bodyPr/>
                    <a:lstStyle/>
                    <a:p>
                      <a:pPr algn="ctr">
                        <a:lnSpc>
                          <a:spcPct val="115000"/>
                        </a:lnSpc>
                        <a:spcAft>
                          <a:spcPts val="0"/>
                        </a:spcAft>
                      </a:pPr>
                      <a:r>
                        <a:rPr lang="en-US" sz="1400" b="1">
                          <a:solidFill>
                            <a:srgbClr val="000000"/>
                          </a:solidFill>
                          <a:latin typeface="Calibri"/>
                          <a:ea typeface="Times New Roman"/>
                        </a:rPr>
                        <a:t>RIOBAMBA</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000">
                        <a:latin typeface="Calibri"/>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0,1449590514</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0,1759821555</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0,1409740552</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-5,0632461114</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09">
                <a:tc>
                  <a:txBody>
                    <a:bodyPr/>
                    <a:lstStyle/>
                    <a:p>
                      <a:pPr algn="ctr">
                        <a:lnSpc>
                          <a:spcPct val="115000"/>
                        </a:lnSpc>
                        <a:spcAft>
                          <a:spcPts val="0"/>
                        </a:spcAft>
                      </a:pPr>
                      <a:r>
                        <a:rPr lang="en-US" sz="1400" b="1">
                          <a:solidFill>
                            <a:srgbClr val="000000"/>
                          </a:solidFill>
                          <a:latin typeface="Calibri"/>
                          <a:ea typeface="Times New Roman"/>
                        </a:rPr>
                        <a:t>LOJA</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17,1181370637</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0,1708226545</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0,2282509314</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solidFill>
                            <a:srgbClr val="000000"/>
                          </a:solidFill>
                          <a:latin typeface="Calibri"/>
                          <a:ea typeface="Times New Roman"/>
                        </a:rPr>
                        <a:t>0,1446886786</a:t>
                      </a:r>
                      <a:endParaRPr lang="en-US" sz="24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solidFill>
                            <a:srgbClr val="000000"/>
                          </a:solidFill>
                          <a:latin typeface="Calibri"/>
                          <a:ea typeface="Times New Roman"/>
                        </a:rPr>
                        <a:t>-4,9899137746</a:t>
                      </a:r>
                      <a:endParaRPr lang="en-US" sz="2400" dirty="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C"/>
          </a:p>
        </p:txBody>
      </p:sp>
      <p:sp>
        <p:nvSpPr>
          <p:cNvPr id="4" name="3 Título"/>
          <p:cNvSpPr>
            <a:spLocks noGrp="1"/>
          </p:cNvSpPr>
          <p:nvPr>
            <p:ph type="title"/>
          </p:nvPr>
        </p:nvSpPr>
        <p:spPr/>
        <p:txBody>
          <a:bodyPr/>
          <a:lstStyle/>
          <a:p>
            <a:r>
              <a:rPr lang="es-EC" dirty="0" smtClean="0"/>
              <a:t>MAPA DE VELOCIDADES</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C"/>
          </a:p>
        </p:txBody>
      </p:sp>
      <p:sp>
        <p:nvSpPr>
          <p:cNvPr id="4" name="3 Título"/>
          <p:cNvSpPr>
            <a:spLocks noGrp="1"/>
          </p:cNvSpPr>
          <p:nvPr>
            <p:ph type="title"/>
          </p:nvPr>
        </p:nvSpPr>
        <p:spPr/>
        <p:txBody>
          <a:bodyPr/>
          <a:lstStyle/>
          <a:p>
            <a:r>
              <a:rPr lang="es-EC" dirty="0" smtClean="0"/>
              <a:t>OBJETIVOS</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 Imagen"/>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1785918" y="0"/>
            <a:ext cx="5715040" cy="6857999"/>
          </a:xfrm>
          <a:prstGeom prst="rect">
            <a:avLst/>
          </a:prstGeom>
        </p:spPr>
      </p:pic>
      <p:pic>
        <p:nvPicPr>
          <p:cNvPr id="3" name="2 Imagen"/>
          <p:cNvPicPr/>
          <p:nvPr/>
        </p:nvPicPr>
        <p:blipFill>
          <a:blip r:embed="rId3"/>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C"/>
          </a:p>
        </p:txBody>
      </p:sp>
      <p:sp>
        <p:nvSpPr>
          <p:cNvPr id="4" name="3 Título"/>
          <p:cNvSpPr>
            <a:spLocks noGrp="1"/>
          </p:cNvSpPr>
          <p:nvPr>
            <p:ph type="title"/>
          </p:nvPr>
        </p:nvSpPr>
        <p:spPr/>
        <p:txBody>
          <a:bodyPr/>
          <a:lstStyle/>
          <a:p>
            <a:r>
              <a:rPr lang="es-EC" dirty="0" smtClean="0"/>
              <a:t>CONCLUSIONES</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marL="0" indent="0" algn="just">
              <a:buNone/>
            </a:pPr>
            <a:r>
              <a:rPr lang="es-EC" dirty="0" smtClean="0"/>
              <a:t>El modelamiento por mínimos cuadrados, ajuste a una recta, no es aplicable en la presente investigación ya que se necesita que se generen modelos para las coordenadas Este, Norte y Altura Elipsoidal de cada estación, y esta metodología se aplica únicamente a las coordenadas Este y Norte de las estaciones de Esmeraldas y Loja y a la coordenada Norte de la estación de Riobamba, quedando inconcluso el modelamiento.</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268542"/>
            <a:ext cx="8686800" cy="2732094"/>
          </a:xfrm>
        </p:spPr>
        <p:txBody>
          <a:bodyPr>
            <a:normAutofit/>
          </a:bodyPr>
          <a:lstStyle/>
          <a:p>
            <a:pPr marL="0" lvl="0" indent="0" algn="just">
              <a:buNone/>
            </a:pPr>
            <a:r>
              <a:rPr lang="es-EC" dirty="0" smtClean="0"/>
              <a:t>La metodología ARIMA es adecuada para realizar el modelamiento de las coordenadas Este, Norte y Altura Elipsoidal de las tres estaciones; esta metodología permite realizar modelos con un nivel de confianza del 95%.</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lvl="0" indent="0" algn="just">
              <a:buNone/>
            </a:pPr>
            <a:r>
              <a:rPr lang="es-EC" dirty="0" smtClean="0"/>
              <a:t>Dado que con la metodología ARIMA permite generar varios tipos de modelos, no se puede generalizar modelo para todas las coordenadas de las diferentes estaciones, el tipo de modelo generado obedece a aplicar los principios propios de esta metodología y está en base a las observaciones y a la realidad propia de cada estación.</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189185"/>
            <a:ext cx="8686800" cy="3168641"/>
          </a:xfrm>
        </p:spPr>
        <p:txBody>
          <a:bodyPr>
            <a:normAutofit/>
          </a:bodyPr>
          <a:lstStyle/>
          <a:p>
            <a:pPr marL="0" lvl="0" indent="0" algn="just">
              <a:buNone/>
            </a:pPr>
            <a:r>
              <a:rPr lang="es-EC" dirty="0" smtClean="0"/>
              <a:t>El movimiento anual en las coordenadas Este y Norte en las estaciones es relativamente mínimo en el orden de decimas de milímetro, sin embargo en la coordenada Este de la estación de Esmeraldas el movimiento anual es de 16.55 mm.</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268542"/>
            <a:ext cx="8686800" cy="2803532"/>
          </a:xfrm>
        </p:spPr>
        <p:txBody>
          <a:bodyPr>
            <a:normAutofit/>
          </a:bodyPr>
          <a:lstStyle/>
          <a:p>
            <a:pPr marL="0" lvl="0" indent="0" algn="just">
              <a:buNone/>
            </a:pPr>
            <a:r>
              <a:rPr lang="es-EC" dirty="0" smtClean="0"/>
              <a:t>Las estaciones de Riobamba y Loja presentan un movimiento negativo de alrededor de 5 mm anuales en el Altura Elipsoidal, mientras que la estación de Esmeraldas presenta un movimiento de 5 mm anuales en la Altura Elipsoidal.</a:t>
            </a:r>
            <a:endParaRPr lang="en-US" dirty="0" smtClean="0"/>
          </a:p>
          <a:p>
            <a:pPr>
              <a:buNone/>
            </a:pPr>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268542"/>
            <a:ext cx="8686800" cy="2232028"/>
          </a:xfrm>
        </p:spPr>
        <p:txBody>
          <a:bodyPr>
            <a:normAutofit/>
          </a:bodyPr>
          <a:lstStyle/>
          <a:p>
            <a:pPr marL="0" lvl="0" indent="0" algn="just">
              <a:buNone/>
            </a:pPr>
            <a:r>
              <a:rPr lang="es-EC" dirty="0" smtClean="0"/>
              <a:t>SIRGAS considera que se deben calcular modelos no lineales para el movimiento de placas tectónicas, por lo que la metodología ARIMA, podría satisfacer esta necesidad.</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
        <p:nvSpPr>
          <p:cNvPr id="5" name="4 Subtítulo"/>
          <p:cNvSpPr txBox="1">
            <a:spLocks/>
          </p:cNvSpPr>
          <p:nvPr/>
        </p:nvSpPr>
        <p:spPr>
          <a:xfrm>
            <a:off x="381000" y="4586302"/>
            <a:ext cx="8458200" cy="914400"/>
          </a:xfrm>
          <a:prstGeom prst="rect">
            <a:avLst/>
          </a:prstGeom>
        </p:spPr>
        <p:txBody>
          <a:bodyPr vert="horz">
            <a:noAutofit/>
          </a:bodyPr>
          <a:lstStyle/>
          <a:p>
            <a:pPr marR="0" lvl="0" algn="ctr" defTabSz="914400" rtl="0" eaLnBrk="1" fontAlgn="auto" latinLnBrk="0" hangingPunct="1">
              <a:lnSpc>
                <a:spcPct val="100000"/>
              </a:lnSpc>
              <a:spcBef>
                <a:spcPct val="20000"/>
              </a:spcBef>
              <a:spcAft>
                <a:spcPts val="0"/>
              </a:spcAft>
              <a:buClr>
                <a:schemeClr val="accent1"/>
              </a:buClr>
              <a:buSzPct val="70000"/>
              <a:tabLst/>
              <a:defRPr/>
            </a:pPr>
            <a:r>
              <a:rPr kumimoji="0" lang="es-EC" b="0" i="0" u="none" strike="noStrike" kern="1200" cap="none" spc="0" normalizeH="0" baseline="0" noProof="0" dirty="0" smtClean="0">
                <a:ln>
                  <a:noFill/>
                </a:ln>
                <a:solidFill>
                  <a:schemeClr val="accent6"/>
                </a:solidFill>
                <a:effectLst/>
                <a:uLnTx/>
                <a:uFillTx/>
                <a:latin typeface="+mn-lt"/>
                <a:ea typeface="+mn-ea"/>
                <a:cs typeface="+mn-cs"/>
              </a:rPr>
              <a:t>Resolución SIRGAS 2011 No. 04 del 10 de agosto de 2011 Proyecto </a:t>
            </a:r>
            <a:r>
              <a:rPr kumimoji="0" lang="es-EC" b="0" i="0" u="none" strike="noStrike" kern="1200" cap="none" spc="0" normalizeH="0" baseline="0" noProof="0" dirty="0" err="1" smtClean="0">
                <a:ln>
                  <a:noFill/>
                </a:ln>
                <a:solidFill>
                  <a:schemeClr val="accent6"/>
                </a:solidFill>
                <a:effectLst/>
                <a:uLnTx/>
                <a:uFillTx/>
                <a:latin typeface="+mn-lt"/>
                <a:ea typeface="+mn-ea"/>
                <a:cs typeface="+mn-cs"/>
              </a:rPr>
              <a:t>MoNoLin</a:t>
            </a:r>
            <a:endParaRPr kumimoji="0" lang="es-EC" b="0" i="0" u="none" strike="noStrike" kern="1200" cap="none" spc="0" normalizeH="0" baseline="0" noProof="0" dirty="0">
              <a:ln>
                <a:noFill/>
              </a:ln>
              <a:solidFill>
                <a:schemeClr val="accent6"/>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posición de imagen" descr="yo.jpg"/>
          <p:cNvPicPr>
            <a:picLocks noGrp="1" noChangeAspect="1"/>
          </p:cNvPicPr>
          <p:nvPr>
            <p:ph type="pic" idx="1"/>
          </p:nvPr>
        </p:nvPicPr>
        <p:blipFill>
          <a:blip r:embed="rId2">
            <a:duotone>
              <a:schemeClr val="accent4">
                <a:shade val="45000"/>
                <a:satMod val="135000"/>
              </a:schemeClr>
              <a:prstClr val="white"/>
            </a:duotone>
          </a:blip>
          <a:srcRect l="7031" r="7031"/>
          <a:stretch>
            <a:fillRect/>
          </a:stretch>
        </p:blipFill>
        <p:spPr/>
      </p:pic>
      <p:sp>
        <p:nvSpPr>
          <p:cNvPr id="3" name="2 Título"/>
          <p:cNvSpPr>
            <a:spLocks noGrp="1"/>
          </p:cNvSpPr>
          <p:nvPr>
            <p:ph type="title"/>
          </p:nvPr>
        </p:nvSpPr>
        <p:spPr/>
        <p:txBody>
          <a:bodyPr/>
          <a:lstStyle/>
          <a:p>
            <a:r>
              <a:rPr lang="es-EC" dirty="0" smtClean="0"/>
              <a:t>Gracias…</a:t>
            </a:r>
            <a:endParaRPr lang="es-EC" dirty="0"/>
          </a:p>
        </p:txBody>
      </p:sp>
      <p:sp>
        <p:nvSpPr>
          <p:cNvPr id="5" name="4 Marcador de texto"/>
          <p:cNvSpPr>
            <a:spLocks noGrp="1"/>
          </p:cNvSpPr>
          <p:nvPr>
            <p:ph type="body" sz="half" idx="2"/>
          </p:nvPr>
        </p:nvSpPr>
        <p:spPr/>
        <p:txBody>
          <a:bodyPr/>
          <a:lstStyle/>
          <a:p>
            <a:endParaRPr lang="es-EC"/>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smtClean="0"/>
              <a:t>OBJETIVO GENERAL</a:t>
            </a:r>
            <a:endParaRPr lang="es-EC" dirty="0"/>
          </a:p>
        </p:txBody>
      </p:sp>
      <p:sp>
        <p:nvSpPr>
          <p:cNvPr id="5" name="4 Marcador de contenido"/>
          <p:cNvSpPr>
            <a:spLocks noGrp="1"/>
          </p:cNvSpPr>
          <p:nvPr>
            <p:ph idx="1"/>
          </p:nvPr>
        </p:nvSpPr>
        <p:spPr>
          <a:xfrm>
            <a:off x="304800" y="2143116"/>
            <a:ext cx="8686800" cy="2643206"/>
          </a:xfrm>
        </p:spPr>
        <p:txBody>
          <a:bodyPr>
            <a:noAutofit/>
          </a:bodyPr>
          <a:lstStyle/>
          <a:p>
            <a:pPr marL="0" indent="0" algn="just">
              <a:buNone/>
            </a:pPr>
            <a:r>
              <a:rPr lang="es-EC" sz="4000" dirty="0" smtClean="0"/>
              <a:t>Generar un modelo preliminar de movimiento de velocidades de placas tectónicas de al menos una estación de monitoreo continuo</a:t>
            </a:r>
            <a:endParaRPr lang="en-US" sz="4000" dirty="0" smtClean="0"/>
          </a:p>
          <a:p>
            <a:pPr algn="just"/>
            <a:endParaRPr lang="es-EC" sz="4000" dirty="0"/>
          </a:p>
        </p:txBody>
      </p:sp>
      <p:pic>
        <p:nvPicPr>
          <p:cNvPr id="6" name="5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OBJETIVOS ESPECÍFICOS</a:t>
            </a:r>
            <a:endParaRPr lang="es-EC" dirty="0"/>
          </a:p>
        </p:txBody>
      </p:sp>
      <p:sp>
        <p:nvSpPr>
          <p:cNvPr id="3" name="2 Marcador de contenido"/>
          <p:cNvSpPr>
            <a:spLocks noGrp="1"/>
          </p:cNvSpPr>
          <p:nvPr>
            <p:ph idx="1"/>
          </p:nvPr>
        </p:nvSpPr>
        <p:spPr/>
        <p:txBody>
          <a:bodyPr>
            <a:normAutofit fontScale="92500" lnSpcReduction="20000"/>
          </a:bodyPr>
          <a:lstStyle/>
          <a:p>
            <a:pPr algn="just"/>
            <a:r>
              <a:rPr lang="es-EC" dirty="0" err="1" smtClean="0"/>
              <a:t>Preprocesar</a:t>
            </a:r>
            <a:r>
              <a:rPr lang="es-EC" dirty="0" smtClean="0"/>
              <a:t>  los datos de las Estaciones de Monitoreo Continuo obtenidos de la página oficial de SIRGAS, para obtener coordenadas UTM entendibles para el usuario común.</a:t>
            </a:r>
            <a:endParaRPr lang="en-US" dirty="0" smtClean="0"/>
          </a:p>
          <a:p>
            <a:pPr algn="just"/>
            <a:r>
              <a:rPr lang="es-EC" dirty="0" smtClean="0"/>
              <a:t>Aplicar modelos matemáticos y estadísticos a los datos de las estaciones de monitoreo continuo para obtener el mejor modelo de velocidades.</a:t>
            </a:r>
            <a:endParaRPr lang="en-US" dirty="0" smtClean="0"/>
          </a:p>
          <a:p>
            <a:pPr algn="just"/>
            <a:r>
              <a:rPr lang="es-EC" dirty="0" smtClean="0"/>
              <a:t>Generar un mapa de velocidades de las estaciones GPS permanentes utilizadas en esta investigación, para tener una idea clara de cómo y hacia donde se mueven estas.</a:t>
            </a:r>
            <a:endParaRPr lang="en-US" dirty="0" smtClean="0"/>
          </a:p>
          <a:p>
            <a:endParaRPr lang="es-EC" dirty="0"/>
          </a:p>
        </p:txBody>
      </p:sp>
      <p:pic>
        <p:nvPicPr>
          <p:cNvPr id="4" name="3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p:txBody>
          <a:bodyPr/>
          <a:lstStyle/>
          <a:p>
            <a:endParaRPr lang="es-EC"/>
          </a:p>
        </p:txBody>
      </p:sp>
      <p:sp>
        <p:nvSpPr>
          <p:cNvPr id="4" name="3 Título"/>
          <p:cNvSpPr>
            <a:spLocks noGrp="1"/>
          </p:cNvSpPr>
          <p:nvPr>
            <p:ph type="title"/>
          </p:nvPr>
        </p:nvSpPr>
        <p:spPr/>
        <p:txBody>
          <a:bodyPr/>
          <a:lstStyle/>
          <a:p>
            <a:r>
              <a:rPr lang="es-EC" dirty="0" smtClean="0"/>
              <a:t>MODELAMIENTO</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smtClean="0"/>
              <a:t>PREPROCESAMIENTO DE LOS DATOS</a:t>
            </a:r>
            <a:endParaRPr lang="es-EC" dirty="0"/>
          </a:p>
        </p:txBody>
      </p:sp>
      <p:graphicFrame>
        <p:nvGraphicFramePr>
          <p:cNvPr id="6" name="5 Diagrama"/>
          <p:cNvGraphicFramePr/>
          <p:nvPr/>
        </p:nvGraphicFramePr>
        <p:xfrm>
          <a:off x="571472" y="1397000"/>
          <a:ext cx="8358246" cy="531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p:cNvPicPr/>
          <p:nvPr/>
        </p:nvPicPr>
        <p:blipFill>
          <a:blip r:embed="rId6"/>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428596" y="142876"/>
            <a:ext cx="8358246" cy="66437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4 CuadroTexto"/>
          <p:cNvSpPr txBox="1"/>
          <p:nvPr/>
        </p:nvSpPr>
        <p:spPr>
          <a:xfrm>
            <a:off x="6143636" y="3000372"/>
            <a:ext cx="1071570"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19</a:t>
            </a:r>
            <a:endParaRPr lang="es-EC" b="1" dirty="0">
              <a:solidFill>
                <a:srgbClr val="FF0000"/>
              </a:solidFill>
              <a:effectLst>
                <a:outerShdw blurRad="38100" dist="38100" dir="2700000" algn="tl">
                  <a:srgbClr val="000000">
                    <a:alpha val="43137"/>
                  </a:srgbClr>
                </a:outerShdw>
              </a:effectLst>
            </a:endParaRPr>
          </a:p>
        </p:txBody>
      </p:sp>
      <p:sp>
        <p:nvSpPr>
          <p:cNvPr id="6" name="5 CuadroTexto"/>
          <p:cNvSpPr txBox="1"/>
          <p:nvPr/>
        </p:nvSpPr>
        <p:spPr>
          <a:xfrm>
            <a:off x="928662" y="1643050"/>
            <a:ext cx="357190" cy="646331"/>
          </a:xfrm>
          <a:prstGeom prst="rect">
            <a:avLst/>
          </a:prstGeom>
          <a:noFill/>
        </p:spPr>
        <p:txBody>
          <a:bodyPr wrap="square" rtlCol="0">
            <a:spAutoFit/>
          </a:bodyPr>
          <a:lstStyle/>
          <a:p>
            <a:r>
              <a:rPr lang="es-EC" sz="3600" b="1" dirty="0" smtClean="0">
                <a:solidFill>
                  <a:srgbClr val="FF0000"/>
                </a:solidFill>
                <a:effectLst>
                  <a:outerShdw blurRad="38100" dist="38100" dir="2700000" algn="tl">
                    <a:srgbClr val="000000">
                      <a:alpha val="43137"/>
                    </a:srgbClr>
                  </a:outerShdw>
                </a:effectLst>
              </a:rPr>
              <a:t>1</a:t>
            </a:r>
            <a:endParaRPr lang="es-EC"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Estación esmeraldas</a:t>
            </a:r>
            <a:endParaRPr lang="es-EC" dirty="0"/>
          </a:p>
        </p:txBody>
      </p:sp>
      <p:graphicFrame>
        <p:nvGraphicFramePr>
          <p:cNvPr id="4" name="3 Marcador de contenido"/>
          <p:cNvGraphicFramePr>
            <a:graphicFrameLocks noGrp="1"/>
          </p:cNvGraphicFramePr>
          <p:nvPr>
            <p:ph idx="1"/>
          </p:nvPr>
        </p:nvGraphicFramePr>
        <p:xfrm>
          <a:off x="1328086" y="1285853"/>
          <a:ext cx="6101434" cy="5357856"/>
        </p:xfrm>
        <a:graphic>
          <a:graphicData uri="http://schemas.openxmlformats.org/drawingml/2006/table">
            <a:tbl>
              <a:tblPr/>
              <a:tblGrid>
                <a:gridCol w="957898"/>
                <a:gridCol w="1000132"/>
                <a:gridCol w="1071570"/>
                <a:gridCol w="928694"/>
                <a:gridCol w="642942"/>
                <a:gridCol w="785818"/>
                <a:gridCol w="714380"/>
              </a:tblGrid>
              <a:tr h="216762">
                <a:tc>
                  <a:txBody>
                    <a:bodyPr/>
                    <a:lstStyle/>
                    <a:p>
                      <a:pPr algn="ctr">
                        <a:spcAft>
                          <a:spcPts val="0"/>
                        </a:spcAft>
                      </a:pPr>
                      <a:r>
                        <a:rPr lang="en-US" sz="1400" b="1" dirty="0">
                          <a:solidFill>
                            <a:srgbClr val="000000"/>
                          </a:solidFill>
                          <a:latin typeface="Arial" pitchFamily="34" charset="0"/>
                          <a:ea typeface="Times New Roman"/>
                          <a:cs typeface="Arial" pitchFamily="34" charset="0"/>
                        </a:rPr>
                        <a:t>SEMANA</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X</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Y</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smtClean="0">
                          <a:latin typeface="Arial" pitchFamily="34" charset="0"/>
                          <a:ea typeface="Times New Roman"/>
                          <a:cs typeface="Arial" pitchFamily="34" charset="0"/>
                        </a:rPr>
                        <a:t>Z</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Arial" pitchFamily="34" charset="0"/>
                          <a:ea typeface="Times New Roman"/>
                          <a:cs typeface="Arial" pitchFamily="34" charset="0"/>
                        </a:rPr>
                        <a:t>ESTE</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Arial" pitchFamily="34" charset="0"/>
                          <a:ea typeface="Times New Roman"/>
                          <a:cs typeface="Arial" pitchFamily="34" charset="0"/>
                        </a:rPr>
                        <a:t>NORTE</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dirty="0">
                          <a:solidFill>
                            <a:srgbClr val="000000"/>
                          </a:solidFill>
                          <a:latin typeface="Arial" pitchFamily="34" charset="0"/>
                          <a:ea typeface="Times New Roman"/>
                          <a:cs typeface="Arial" pitchFamily="34" charset="0"/>
                        </a:rPr>
                        <a:t>h</a:t>
                      </a:r>
                      <a:endParaRPr lang="en-US" sz="1400" b="1"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1543</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1137649,9926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-6275256,3383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0,5237</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0,4214</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1544</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1137649,9884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-6275256,3335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103347,6597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0,5204</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0,6511</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1137649,9946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-6275256,3424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103347,6583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0,5249</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0,4214</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0,6609</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1546</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1137649,9898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-6275256,3390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103347,6605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0,5208</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0,6568</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1547</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-6275256,3402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103347,6594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0,5221</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0,6582</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1548</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103347,6593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0,5209</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0,6577</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1549</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-6275256,3389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103347,6601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0,5214</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0,6568</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1550</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103347,6607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0,5231</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0,6545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1551</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0,5237</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0,6563</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1552</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0,5230</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0,6560</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1553</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-6275256,3406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0,5226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0,6588</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1554</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-6275256,3411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0,5240</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0,6595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0,5246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0,6544</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0,5245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0,6570</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1557</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-6275256,3382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0,5237</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0,6565</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1558</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0,5226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0,6578</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1559</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0,5238</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0,6541</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1560</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1137649,9893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0,5207</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0,4215</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0,6544</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1561</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0,5253</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0,6557</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1562</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103347,6671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0,5276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0,6514</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14">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1563</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1137649,9933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outerShdw blurRad="38100" dist="38100" dir="2700000" algn="tl">
                              <a:srgbClr val="000000">
                                <a:alpha val="43137"/>
                              </a:srgbClr>
                            </a:outerShdw>
                          </a:effectLst>
                          <a:latin typeface="Arial" pitchFamily="34" charset="0"/>
                          <a:cs typeface="Arial" pitchFamily="34" charset="0"/>
                        </a:rPr>
                        <a:t>-6275256,3328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103347,6647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0,5253</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0,4216</a:t>
                      </a:r>
                      <a:endParaRPr lang="en-US" sz="120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dirty="0">
                          <a:solidFill>
                            <a:srgbClr val="000000"/>
                          </a:solidFill>
                          <a:effectLst>
                            <a:outerShdw blurRad="38100" dist="38100" dir="2700000" algn="tl">
                              <a:srgbClr val="000000">
                                <a:alpha val="43137"/>
                              </a:srgbClr>
                            </a:outerShdw>
                          </a:effectLst>
                          <a:latin typeface="Arial" pitchFamily="34" charset="0"/>
                          <a:ea typeface="Times New Roman"/>
                          <a:cs typeface="Arial" pitchFamily="34" charset="0"/>
                        </a:rPr>
                        <a:t>0,6513</a:t>
                      </a:r>
                      <a:endParaRPr lang="en-US" sz="1200" dirty="0">
                        <a:effectLst>
                          <a:outerShdw blurRad="38100" dist="38100" dir="2700000" algn="tl">
                            <a:srgbClr val="000000">
                              <a:alpha val="43137"/>
                            </a:srgbClr>
                          </a:outerShdw>
                        </a:effectLst>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p:cNvPicPr/>
          <p:nvPr/>
        </p:nvPicPr>
        <p:blipFill>
          <a:blip r:embed="rId2"/>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Estación esmeraldas</a:t>
            </a:r>
            <a:endParaRPr lang="es-EC" dirty="0"/>
          </a:p>
        </p:txBody>
      </p:sp>
      <p:sp>
        <p:nvSpPr>
          <p:cNvPr id="3" name="2 Marcador de contenido"/>
          <p:cNvSpPr>
            <a:spLocks noGrp="1"/>
          </p:cNvSpPr>
          <p:nvPr>
            <p:ph idx="1"/>
          </p:nvPr>
        </p:nvSpPr>
        <p:spPr>
          <a:xfrm>
            <a:off x="304800" y="5715016"/>
            <a:ext cx="8839200" cy="928694"/>
          </a:xfrm>
        </p:spPr>
        <p:txBody>
          <a:bodyPr>
            <a:noAutofit/>
          </a:bodyPr>
          <a:lstStyle/>
          <a:p>
            <a:pPr lvl="0">
              <a:buNone/>
            </a:pPr>
            <a:r>
              <a:rPr lang="es-EC" sz="2000" b="1" dirty="0" smtClean="0"/>
              <a:t>Para las coordenadas Este y Norte todas las observaciones cumplen la regla</a:t>
            </a:r>
            <a:endParaRPr lang="en-US" sz="2000" b="1" dirty="0" smtClean="0"/>
          </a:p>
          <a:p>
            <a:pPr lvl="0">
              <a:buNone/>
            </a:pPr>
            <a:r>
              <a:rPr lang="es-EC" sz="2000" b="1" dirty="0" smtClean="0"/>
              <a:t>Para la Altura Elipsoidal no cumplen con la regla las semanas 1619 y 1632</a:t>
            </a:r>
            <a:endParaRPr lang="en-US" sz="2000" b="1" dirty="0" smtClean="0"/>
          </a:p>
          <a:p>
            <a:pPr marL="0" indent="0" algn="just">
              <a:buNone/>
            </a:pPr>
            <a:endParaRPr lang="es-EC" sz="2400" b="1" dirty="0"/>
          </a:p>
        </p:txBody>
      </p:sp>
      <p:graphicFrame>
        <p:nvGraphicFramePr>
          <p:cNvPr id="4" name="3 Tabla"/>
          <p:cNvGraphicFramePr>
            <a:graphicFrameLocks noGrp="1"/>
          </p:cNvGraphicFramePr>
          <p:nvPr/>
        </p:nvGraphicFramePr>
        <p:xfrm>
          <a:off x="2643173" y="1357298"/>
          <a:ext cx="3929091" cy="1143008"/>
        </p:xfrm>
        <a:graphic>
          <a:graphicData uri="http://schemas.openxmlformats.org/drawingml/2006/table">
            <a:tbl>
              <a:tblPr/>
              <a:tblGrid>
                <a:gridCol w="1449270"/>
                <a:gridCol w="793330"/>
                <a:gridCol w="892848"/>
                <a:gridCol w="793643"/>
              </a:tblGrid>
              <a:tr h="285752">
                <a:tc>
                  <a:txBody>
                    <a:bodyPr/>
                    <a:lstStyle/>
                    <a:p>
                      <a:pPr>
                        <a:lnSpc>
                          <a:spcPct val="115000"/>
                        </a:lnSpc>
                      </a:pPr>
                      <a:endParaRPr lang="en-US" sz="1600" dirty="0">
                        <a:latin typeface="Arial" pitchFamily="34" charset="0"/>
                        <a:ea typeface="Times New Roman"/>
                        <a:cs typeface="Arial" pitchFamily="34"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a:latin typeface="Arial" pitchFamily="34" charset="0"/>
                          <a:ea typeface="Times New Roman"/>
                          <a:cs typeface="Arial" pitchFamily="34" charset="0"/>
                        </a:rPr>
                        <a:t>ESTE</a:t>
                      </a:r>
                      <a:endParaRPr lang="en-US"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a:latin typeface="Arial" pitchFamily="34" charset="0"/>
                          <a:ea typeface="Times New Roman"/>
                          <a:cs typeface="Arial" pitchFamily="34" charset="0"/>
                        </a:rPr>
                        <a:t>NORTE</a:t>
                      </a:r>
                      <a:endParaRPr lang="en-US"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600" b="1" dirty="0" smtClean="0">
                          <a:latin typeface="Arial" pitchFamily="34" charset="0"/>
                          <a:ea typeface="Times New Roman"/>
                          <a:cs typeface="Arial" pitchFamily="34" charset="0"/>
                        </a:rPr>
                        <a:t>h</a:t>
                      </a:r>
                      <a:endParaRPr lang="en-US"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es-EC" sz="1600" b="1">
                          <a:latin typeface="Arial" pitchFamily="34" charset="0"/>
                          <a:ea typeface="Times New Roman"/>
                          <a:cs typeface="Arial" pitchFamily="34" charset="0"/>
                        </a:rPr>
                        <a:t>MEDIA</a:t>
                      </a:r>
                      <a:endParaRPr lang="en-US"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latin typeface="Arial" pitchFamily="34" charset="0"/>
                          <a:ea typeface="Times New Roman"/>
                          <a:cs typeface="Arial" pitchFamily="34" charset="0"/>
                        </a:rPr>
                        <a:t>0,5468</a:t>
                      </a:r>
                      <a:endParaRPr lang="en-US"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600" dirty="0">
                          <a:latin typeface="Arial" pitchFamily="34" charset="0"/>
                          <a:ea typeface="Times New Roman"/>
                          <a:cs typeface="Arial" pitchFamily="34" charset="0"/>
                        </a:rPr>
                        <a:t>0,42</a:t>
                      </a:r>
                      <a:r>
                        <a:rPr lang="en-US" sz="1600" dirty="0">
                          <a:latin typeface="Arial" pitchFamily="34" charset="0"/>
                          <a:ea typeface="Times New Roman"/>
                          <a:cs typeface="Arial" pitchFamily="34" charset="0"/>
                        </a:rPr>
                        <a:t>19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Arial" pitchFamily="34" charset="0"/>
                          <a:ea typeface="Times New Roman"/>
                          <a:cs typeface="Arial" pitchFamily="34" charset="0"/>
                        </a:rPr>
                        <a:t>0,6467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a:txBody>
                    <a:bodyPr/>
                    <a:lstStyle/>
                    <a:p>
                      <a:pPr>
                        <a:lnSpc>
                          <a:spcPct val="115000"/>
                        </a:lnSpc>
                        <a:spcAft>
                          <a:spcPts val="0"/>
                        </a:spcAft>
                      </a:pPr>
                      <a:r>
                        <a:rPr lang="en-US" sz="1600" b="1" dirty="0">
                          <a:latin typeface="Arial" pitchFamily="34" charset="0"/>
                          <a:ea typeface="Times New Roman"/>
                          <a:cs typeface="Arial" pitchFamily="34" charset="0"/>
                        </a:rPr>
                        <a:t>DESVIACION</a:t>
                      </a:r>
                      <a:endParaRPr lang="en-US" sz="1600" dirty="0">
                        <a:latin typeface="Arial" pitchFamily="34" charset="0"/>
                        <a:ea typeface="Times New Roman"/>
                        <a:cs typeface="Arial" pitchFamily="34" charset="0"/>
                      </a:endParaRPr>
                    </a:p>
                    <a:p>
                      <a:pPr>
                        <a:lnSpc>
                          <a:spcPct val="115000"/>
                        </a:lnSpc>
                        <a:spcAft>
                          <a:spcPts val="0"/>
                        </a:spcAft>
                      </a:pPr>
                      <a:r>
                        <a:rPr lang="en-US" sz="1600" b="1" dirty="0">
                          <a:latin typeface="Arial" pitchFamily="34" charset="0"/>
                          <a:ea typeface="Times New Roman"/>
                          <a:cs typeface="Arial" pitchFamily="34" charset="0"/>
                        </a:rPr>
                        <a:t>ESTÁNDAR</a:t>
                      </a:r>
                      <a:endParaRPr lang="en-US"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latin typeface="Arial" pitchFamily="34" charset="0"/>
                          <a:ea typeface="Times New Roman"/>
                          <a:cs typeface="Arial" pitchFamily="34" charset="0"/>
                        </a:rPr>
                        <a:t>0,0157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a:latin typeface="Arial" pitchFamily="34" charset="0"/>
                          <a:ea typeface="Times New Roman"/>
                          <a:cs typeface="Arial" pitchFamily="34" charset="0"/>
                        </a:rPr>
                        <a:t>0,0003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600" dirty="0">
                          <a:latin typeface="Arial" pitchFamily="34" charset="0"/>
                          <a:ea typeface="Times New Roman"/>
                          <a:cs typeface="Arial" pitchFamily="34" charset="0"/>
                        </a:rPr>
                        <a:t>0,0072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5 Imagen" descr="DISTR.gif"/>
          <p:cNvPicPr>
            <a:picLocks noChangeAspect="1"/>
          </p:cNvPicPr>
          <p:nvPr/>
        </p:nvPicPr>
        <p:blipFill>
          <a:blip r:embed="rId2"/>
          <a:stretch>
            <a:fillRect/>
          </a:stretch>
        </p:blipFill>
        <p:spPr>
          <a:xfrm>
            <a:off x="2428860" y="2469407"/>
            <a:ext cx="4048146" cy="3531361"/>
          </a:xfrm>
          <a:prstGeom prst="rect">
            <a:avLst/>
          </a:prstGeom>
        </p:spPr>
      </p:pic>
      <p:sp>
        <p:nvSpPr>
          <p:cNvPr id="8" name="7 Elipse"/>
          <p:cNvSpPr/>
          <p:nvPr/>
        </p:nvSpPr>
        <p:spPr>
          <a:xfrm>
            <a:off x="4071934" y="5143512"/>
            <a:ext cx="714380" cy="35719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9" name="8 Imagen"/>
          <p:cNvPicPr/>
          <p:nvPr/>
        </p:nvPicPr>
        <p:blipFill>
          <a:blip r:embed="rId3"/>
          <a:srcRect/>
          <a:stretch>
            <a:fillRect/>
          </a:stretch>
        </p:blipFill>
        <p:spPr bwMode="auto">
          <a:xfrm>
            <a:off x="8072462" y="1"/>
            <a:ext cx="1071538" cy="10001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495</TotalTime>
  <Words>1531</Words>
  <Application>Microsoft Office PowerPoint</Application>
  <PresentationFormat>Presentación en pantalla (4:3)</PresentationFormat>
  <Paragraphs>460</Paragraphs>
  <Slides>28</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28</vt:i4>
      </vt:variant>
    </vt:vector>
  </HeadingPairs>
  <TitlesOfParts>
    <vt:vector size="31" baseType="lpstr">
      <vt:lpstr>Viajes</vt:lpstr>
      <vt:lpstr>Ecuación</vt:lpstr>
      <vt:lpstr>Microsoft Editor de ecuaciones 3.0</vt:lpstr>
      <vt:lpstr>“MODELO PRELIMINAR DE MOVIMIENTO DE VELOCIDADES DE PLACAS TECTONICAS DE AL MENOS UNA ESTACIÓN DE MONITOREO CONTINUO”</vt:lpstr>
      <vt:lpstr>OBJETIVOS</vt:lpstr>
      <vt:lpstr>OBJETIVO GENERAL</vt:lpstr>
      <vt:lpstr>OBJETIVOS ESPECÍFICOS</vt:lpstr>
      <vt:lpstr>MODELAMIENTO</vt:lpstr>
      <vt:lpstr>PREPROCESAMIENTO DE LOS DATOS</vt:lpstr>
      <vt:lpstr>Diapositiva 7</vt:lpstr>
      <vt:lpstr>Estación esmeraldas</vt:lpstr>
      <vt:lpstr>Estación esmeraldas</vt:lpstr>
      <vt:lpstr>MODELAMIENTO POR MÍNIMOS CUADRADOS</vt:lpstr>
      <vt:lpstr>MODELAMIENTO ARIMA</vt:lpstr>
      <vt:lpstr>MODELAMIENTO ARIMA</vt:lpstr>
      <vt:lpstr>MODELAMIENTO ARIMA</vt:lpstr>
      <vt:lpstr>Diapositiva 14</vt:lpstr>
      <vt:lpstr>MODELAMIENTO ARIMA</vt:lpstr>
      <vt:lpstr>PRUEBA CHI-CUADRADO</vt:lpstr>
      <vt:lpstr>VELOCIDADES DE LAS ESTACIONES</vt:lpstr>
      <vt:lpstr>VELOCIDADES DE LAS ESTACIONES</vt:lpstr>
      <vt:lpstr>MAPA DE VELOCIDADES</vt:lpstr>
      <vt:lpstr>Diapositiva 20</vt:lpstr>
      <vt:lpstr>CONCLUSIONES</vt:lpstr>
      <vt:lpstr>Diapositiva 22</vt:lpstr>
      <vt:lpstr>Diapositiva 23</vt:lpstr>
      <vt:lpstr>Diapositiva 24</vt:lpstr>
      <vt:lpstr>Diapositiva 25</vt:lpstr>
      <vt:lpstr>Diapositiva 26</vt:lpstr>
      <vt:lpstr>Diapositiva 27</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PRELIMINAR DE MOVIMIENTO DE VELOCIDADES DE PLACAS TECTONICAS DE AL MENOS UNA ESTACIÓN DE MONITOREO CONTINUO”</dc:title>
  <dc:creator>Freddy</dc:creator>
  <cp:lastModifiedBy>Freddy</cp:lastModifiedBy>
  <cp:revision>10</cp:revision>
  <dcterms:created xsi:type="dcterms:W3CDTF">2013-07-07T17:09:58Z</dcterms:created>
  <dcterms:modified xsi:type="dcterms:W3CDTF">2013-07-09T13:44:04Z</dcterms:modified>
</cp:coreProperties>
</file>