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8" r:id="rId3"/>
    <p:sldId id="257"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5" r:id="rId39"/>
    <p:sldId id="294" r:id="rId40"/>
    <p:sldId id="296" r:id="rId41"/>
    <p:sldId id="298" r:id="rId42"/>
    <p:sldId id="299" r:id="rId43"/>
    <p:sldId id="301" r:id="rId44"/>
    <p:sldId id="310" r:id="rId45"/>
    <p:sldId id="309" r:id="rId46"/>
    <p:sldId id="302" r:id="rId47"/>
    <p:sldId id="303" r:id="rId48"/>
    <p:sldId id="304" r:id="rId49"/>
    <p:sldId id="305" r:id="rId50"/>
    <p:sldId id="306" r:id="rId51"/>
    <p:sldId id="307" r:id="rId52"/>
    <p:sldId id="308"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978" autoAdjust="0"/>
  </p:normalViewPr>
  <p:slideViewPr>
    <p:cSldViewPr>
      <p:cViewPr varScale="1">
        <p:scale>
          <a:sx n="89" d="100"/>
          <a:sy n="89" d="100"/>
        </p:scale>
        <p:origin x="-143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1FA6A8-5257-4B77-AFA2-BD34347822FB}" type="datetimeFigureOut">
              <a:rPr lang="es-ES" smtClean="0"/>
              <a:t>16/09/2013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A23C4F-4982-49FB-83EF-34E3B750E975}" type="slidenum">
              <a:rPr lang="es-ES" smtClean="0"/>
              <a:t>‹Nº›</a:t>
            </a:fld>
            <a:endParaRPr lang="es-ES"/>
          </a:p>
        </p:txBody>
      </p:sp>
    </p:spTree>
    <p:extLst>
      <p:ext uri="{BB962C8B-B14F-4D97-AF65-F5344CB8AC3E}">
        <p14:creationId xmlns:p14="http://schemas.microsoft.com/office/powerpoint/2010/main" val="2862481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FA23C4F-4982-49FB-83EF-34E3B750E975}" type="slidenum">
              <a:rPr lang="es-ES" smtClean="0"/>
              <a:t>37</a:t>
            </a:fld>
            <a:endParaRPr lang="es-ES"/>
          </a:p>
        </p:txBody>
      </p:sp>
    </p:spTree>
    <p:extLst>
      <p:ext uri="{BB962C8B-B14F-4D97-AF65-F5344CB8AC3E}">
        <p14:creationId xmlns:p14="http://schemas.microsoft.com/office/powerpoint/2010/main" val="130369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376913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367999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19804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342716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313347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71834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59734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291650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276841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423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B939BF-C207-477F-BF6F-1AB04EEE0E16}" type="datetimeFigureOut">
              <a:rPr lang="es-ES" smtClean="0"/>
              <a:t>16/09/2013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0471C68-5B3E-442B-87D0-3625AD22AA2C}" type="slidenum">
              <a:rPr lang="es-ES" smtClean="0"/>
              <a:t>‹Nº›</a:t>
            </a:fld>
            <a:endParaRPr lang="es-ES"/>
          </a:p>
        </p:txBody>
      </p:sp>
    </p:spTree>
    <p:extLst>
      <p:ext uri="{BB962C8B-B14F-4D97-AF65-F5344CB8AC3E}">
        <p14:creationId xmlns:p14="http://schemas.microsoft.com/office/powerpoint/2010/main" val="275495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939BF-C207-477F-BF6F-1AB04EEE0E16}" type="datetimeFigureOut">
              <a:rPr lang="es-ES" smtClean="0"/>
              <a:t>16/09/2013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71C68-5B3E-442B-87D0-3625AD22AA2C}" type="slidenum">
              <a:rPr lang="es-ES" smtClean="0"/>
              <a:t>‹Nº›</a:t>
            </a:fld>
            <a:endParaRPr lang="es-ES"/>
          </a:p>
        </p:txBody>
      </p:sp>
    </p:spTree>
    <p:extLst>
      <p:ext uri="{BB962C8B-B14F-4D97-AF65-F5344CB8AC3E}">
        <p14:creationId xmlns:p14="http://schemas.microsoft.com/office/powerpoint/2010/main" val="1861231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4047207"/>
            <a:ext cx="7772400" cy="1470025"/>
          </a:xfrm>
        </p:spPr>
        <p:txBody>
          <a:bodyPr/>
          <a:lstStyle/>
          <a:p>
            <a:r>
              <a:rPr lang="es-ES" dirty="0" smtClean="0"/>
              <a:t>DEPARTAMENTO DE CIENCIAS DE LA TIERRA Y LA CONSTRUCCIÓN</a:t>
            </a:r>
            <a:endParaRPr lang="es-ES" dirty="0"/>
          </a:p>
        </p:txBody>
      </p:sp>
      <p:sp>
        <p:nvSpPr>
          <p:cNvPr id="3" name="2 Subtítulo"/>
          <p:cNvSpPr>
            <a:spLocks noGrp="1"/>
          </p:cNvSpPr>
          <p:nvPr>
            <p:ph type="subTitle" idx="1"/>
          </p:nvPr>
        </p:nvSpPr>
        <p:spPr>
          <a:xfrm>
            <a:off x="1371600" y="5614392"/>
            <a:ext cx="6400800" cy="910952"/>
          </a:xfrm>
        </p:spPr>
        <p:txBody>
          <a:bodyPr/>
          <a:lstStyle/>
          <a:p>
            <a:r>
              <a:rPr lang="es-ES" dirty="0" smtClean="0">
                <a:solidFill>
                  <a:schemeClr val="tx1"/>
                </a:solidFill>
              </a:rPr>
              <a:t>CARRERA DE INGENIERÍA CIVIL</a:t>
            </a:r>
            <a:endParaRPr lang="es-ES" dirty="0">
              <a:solidFill>
                <a:schemeClr val="tx1"/>
              </a:solidFill>
            </a:endParaRPr>
          </a:p>
        </p:txBody>
      </p:sp>
      <p:sp>
        <p:nvSpPr>
          <p:cNvPr id="5" name="1 Título"/>
          <p:cNvSpPr txBox="1">
            <a:spLocks/>
          </p:cNvSpPr>
          <p:nvPr/>
        </p:nvSpPr>
        <p:spPr>
          <a:xfrm>
            <a:off x="838200" y="404664"/>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dirty="0" smtClean="0"/>
              <a:t>ESCUELA POLITÉCNICA DEL EJÉRCITO</a:t>
            </a:r>
            <a:endParaRPr lang="es-E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3373" y="2002092"/>
            <a:ext cx="202406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6084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a:solidFill>
                  <a:schemeClr val="bg1">
                    <a:lumMod val="65000"/>
                  </a:schemeClr>
                </a:solidFill>
                <a:latin typeface="Arial" pitchFamily="34" charset="0"/>
                <a:cs typeface="Arial" pitchFamily="34" charset="0"/>
              </a:rPr>
              <a:t>OBJETIVO GENERAL</a:t>
            </a:r>
          </a:p>
          <a:p>
            <a:r>
              <a:rPr lang="es-ES" sz="2800" dirty="0">
                <a:solidFill>
                  <a:schemeClr val="bg1">
                    <a:lumMod val="65000"/>
                  </a:schemeClr>
                </a:solidFill>
                <a:latin typeface="Arial" pitchFamily="34" charset="0"/>
                <a:cs typeface="Arial" pitchFamily="34" charset="0"/>
              </a:rPr>
              <a:t>OBJETIVOS ESPECÍFICOS</a:t>
            </a:r>
          </a:p>
          <a:p>
            <a:r>
              <a:rPr lang="es-ES" sz="2800" b="1" dirty="0" smtClean="0">
                <a:latin typeface="Arial" pitchFamily="34" charset="0"/>
                <a:cs typeface="Arial" pitchFamily="34" charset="0"/>
              </a:rPr>
              <a:t>MODELO MATEMÁTICO DE LAS RIGIDECES</a:t>
            </a:r>
          </a:p>
          <a:p>
            <a:r>
              <a:rPr lang="es-ES" sz="2800" dirty="0" smtClean="0">
                <a:solidFill>
                  <a:schemeClr val="bg1">
                    <a:lumMod val="65000"/>
                  </a:schemeClr>
                </a:solidFill>
                <a:latin typeface="Arial" pitchFamily="34" charset="0"/>
                <a:cs typeface="Arial" pitchFamily="34" charset="0"/>
              </a:rPr>
              <a:t>MODELO MATEMÁTICO PARA DETERMINAR EFECTO TORSIONAL</a:t>
            </a:r>
          </a:p>
          <a:p>
            <a:r>
              <a:rPr lang="es-ES" sz="2800" dirty="0" smtClean="0">
                <a:solidFill>
                  <a:schemeClr val="bg1">
                    <a:lumMod val="65000"/>
                  </a:schemeClr>
                </a:solidFill>
                <a:latin typeface="Arial" pitchFamily="34" charset="0"/>
                <a:cs typeface="Arial" pitchFamily="34" charset="0"/>
              </a:rPr>
              <a:t>MANUAL DEL USUARIO DEL PROGRAMA “EIXO”</a:t>
            </a:r>
          </a:p>
          <a:p>
            <a:r>
              <a:rPr lang="en-US" sz="2800" dirty="0" smtClean="0">
                <a:solidFill>
                  <a:schemeClr val="bg1">
                    <a:lumMod val="65000"/>
                  </a:schemeClr>
                </a:solidFill>
                <a:latin typeface="Arial" pitchFamily="34" charset="0"/>
                <a:cs typeface="Arial" pitchFamily="34" charset="0"/>
              </a:rPr>
              <a:t>APLICACIONES</a:t>
            </a:r>
          </a:p>
          <a:p>
            <a:r>
              <a:rPr lang="en-US" sz="2800" dirty="0" smtClean="0">
                <a:solidFill>
                  <a:schemeClr val="bg1">
                    <a:lumMod val="65000"/>
                  </a:schemeClr>
                </a:solidFill>
                <a:latin typeface="Arial" pitchFamily="34" charset="0"/>
                <a:cs typeface="Arial" pitchFamily="34" charset="0"/>
              </a:rPr>
              <a:t>RESUMEN DE RESULTADOS</a:t>
            </a:r>
          </a:p>
          <a:p>
            <a:r>
              <a:rPr lang="en-US" sz="2800" dirty="0" smtClean="0">
                <a:solidFill>
                  <a:schemeClr val="bg1">
                    <a:lumMod val="65000"/>
                  </a:schemeClr>
                </a:solidFill>
                <a:latin typeface="Arial" pitchFamily="34" charset="0"/>
                <a:cs typeface="Arial" pitchFamily="34" charset="0"/>
              </a:rPr>
              <a:t>CONCLUSIONES</a:t>
            </a:r>
          </a:p>
          <a:p>
            <a:r>
              <a:rPr lang="en-US" sz="2800" dirty="0" smtClean="0">
                <a:solidFill>
                  <a:schemeClr val="bg1">
                    <a:lumMod val="65000"/>
                  </a:schemeClr>
                </a:solidFill>
                <a:latin typeface="Arial" pitchFamily="34" charset="0"/>
                <a:cs typeface="Arial" pitchFamily="34" charset="0"/>
              </a:rPr>
              <a:t>RECOMENDACIONES</a:t>
            </a:r>
            <a:endParaRPr lang="es-ES" sz="280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756196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MODELO DE LAS RIGIDECES</a:t>
            </a:r>
            <a:endParaRPr lang="es-ES" dirty="0"/>
          </a:p>
        </p:txBody>
      </p:sp>
      <p:sp>
        <p:nvSpPr>
          <p:cNvPr id="4" name="3 Marcador de contenido"/>
          <p:cNvSpPr>
            <a:spLocks noGrp="1"/>
          </p:cNvSpPr>
          <p:nvPr>
            <p:ph sz="half" idx="2"/>
          </p:nvPr>
        </p:nvSpPr>
        <p:spPr>
          <a:xfrm>
            <a:off x="2552700" y="4408512"/>
            <a:ext cx="4038600" cy="2260848"/>
          </a:xfrm>
        </p:spPr>
        <p:txBody>
          <a:bodyPr>
            <a:normAutofit/>
          </a:bodyPr>
          <a:lstStyle/>
          <a:p>
            <a:r>
              <a:rPr lang="es-ES" sz="1600" dirty="0">
                <a:latin typeface="Arial" pitchFamily="34" charset="0"/>
                <a:cs typeface="Arial" pitchFamily="34" charset="0"/>
              </a:rPr>
              <a:t>V = viga</a:t>
            </a:r>
          </a:p>
          <a:p>
            <a:r>
              <a:rPr lang="es-ES" sz="1600" dirty="0">
                <a:latin typeface="Arial" pitchFamily="34" charset="0"/>
                <a:cs typeface="Arial" pitchFamily="34" charset="0"/>
              </a:rPr>
              <a:t>C = columna</a:t>
            </a:r>
          </a:p>
          <a:p>
            <a:r>
              <a:rPr lang="es-ES" sz="1600" dirty="0">
                <a:latin typeface="Arial" pitchFamily="34" charset="0"/>
                <a:cs typeface="Arial" pitchFamily="34" charset="0"/>
              </a:rPr>
              <a:t>∂ = desplazamiento relativo de piso</a:t>
            </a:r>
          </a:p>
          <a:p>
            <a:r>
              <a:rPr lang="es-ES" sz="1600" dirty="0">
                <a:latin typeface="Arial" pitchFamily="34" charset="0"/>
                <a:cs typeface="Arial" pitchFamily="34" charset="0"/>
              </a:rPr>
              <a:t>∆ = desplazamiento absoluto de piso</a:t>
            </a:r>
          </a:p>
          <a:p>
            <a:r>
              <a:rPr lang="es-ES" sz="1600" dirty="0">
                <a:latin typeface="Arial" pitchFamily="34" charset="0"/>
                <a:cs typeface="Arial" pitchFamily="34" charset="0"/>
              </a:rPr>
              <a:t>∆1 = ∂1</a:t>
            </a:r>
          </a:p>
          <a:p>
            <a:r>
              <a:rPr lang="es-ES" sz="1600" dirty="0">
                <a:latin typeface="Arial" pitchFamily="34" charset="0"/>
                <a:cs typeface="Arial" pitchFamily="34" charset="0"/>
              </a:rPr>
              <a:t>∆2 = ∂1 + ∂2</a:t>
            </a:r>
          </a:p>
          <a:p>
            <a:r>
              <a:rPr lang="es-ES" sz="1600" dirty="0">
                <a:latin typeface="Arial" pitchFamily="34" charset="0"/>
                <a:cs typeface="Arial" pitchFamily="34" charset="0"/>
              </a:rPr>
              <a:t>∆3 = ∂1 + ∂2 + ∂</a:t>
            </a:r>
            <a:r>
              <a:rPr lang="es-ES" sz="1600" dirty="0" smtClean="0">
                <a:latin typeface="Arial" pitchFamily="34" charset="0"/>
                <a:cs typeface="Arial" pitchFamily="34" charset="0"/>
              </a:rPr>
              <a:t>3</a:t>
            </a:r>
            <a:endParaRPr lang="es-ES" sz="1600" dirty="0">
              <a:latin typeface="Arial" pitchFamily="34" charset="0"/>
              <a:cs typeface="Arial" pitchFamily="34" charset="0"/>
            </a:endParaRPr>
          </a:p>
        </p:txBody>
      </p:sp>
      <p:pic>
        <p:nvPicPr>
          <p:cNvPr id="5" name="4 Marcador de contenido"/>
          <p:cNvPicPr>
            <a:picLocks noGrp="1"/>
          </p:cNvPicPr>
          <p:nvPr>
            <p:ph sz="half" idx="1"/>
          </p:nvPr>
        </p:nvPicPr>
        <p:blipFill rotWithShape="1">
          <a:blip r:embed="rId2">
            <a:extLst>
              <a:ext uri="{28A0092B-C50C-407E-A947-70E740481C1C}">
                <a14:useLocalDpi xmlns:a14="http://schemas.microsoft.com/office/drawing/2010/main" val="0"/>
              </a:ext>
            </a:extLst>
          </a:blip>
          <a:srcRect l="6446" t="36859" r="51220" b="37123"/>
          <a:stretch/>
        </p:blipFill>
        <p:spPr bwMode="auto">
          <a:xfrm>
            <a:off x="1511660" y="1340768"/>
            <a:ext cx="6120680" cy="2808312"/>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46476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ANÁLISIS DEL NUDO 7</a:t>
            </a:r>
            <a:endParaRPr lang="es-ES" dirty="0"/>
          </a:p>
        </p:txBody>
      </p:sp>
      <mc:AlternateContent xmlns:mc="http://schemas.openxmlformats.org/markup-compatibility/2006" xmlns:a14="http://schemas.microsoft.com/office/drawing/2010/main">
        <mc:Choice Requires="a14">
          <p:sp>
            <p:nvSpPr>
              <p:cNvPr id="4" name="3 Marcador de contenido"/>
              <p:cNvSpPr>
                <a:spLocks noGrp="1"/>
              </p:cNvSpPr>
              <p:nvPr>
                <p:ph sz="half" idx="2"/>
              </p:nvPr>
            </p:nvSpPr>
            <p:spPr/>
            <p:txBody>
              <a:bodyPr>
                <a:normAutofit fontScale="70000" lnSpcReduction="20000"/>
              </a:bodyPr>
              <a:lstStyle/>
              <a:p>
                <a:r>
                  <a:rPr lang="es-ES" dirty="0" err="1" smtClean="0"/>
                  <a:t>mf</a:t>
                </a:r>
                <a:r>
                  <a:rPr lang="es-ES" dirty="0"/>
                  <a:t>, </a:t>
                </a:r>
                <a:r>
                  <a:rPr lang="es-ES" dirty="0" err="1"/>
                  <a:t>mf</a:t>
                </a:r>
                <a:r>
                  <a:rPr lang="es-ES" dirty="0"/>
                  <a:t>’ = momento de empotramiento perfecto</a:t>
                </a:r>
              </a:p>
              <a:p>
                <a:r>
                  <a:rPr lang="es-ES" dirty="0"/>
                  <a:t>k, k’ = rigidez a flexión del elemento</a:t>
                </a:r>
              </a:p>
              <a:p>
                <a:r>
                  <a:rPr lang="es-ES" dirty="0"/>
                  <a:t>a = rigidez recíproca</a:t>
                </a:r>
              </a:p>
              <a:p>
                <a:r>
                  <a:rPr lang="es-ES" dirty="0"/>
                  <a:t>b, b’ = rigidez de flexión-cortante</a:t>
                </a:r>
              </a:p>
              <a:p>
                <a:r>
                  <a:rPr lang="es-ES" dirty="0"/>
                  <a:t>t = rigidez frente a cortante</a:t>
                </a:r>
              </a:p>
              <a:p>
                <a:r>
                  <a:rPr lang="es-ES" dirty="0"/>
                  <a:t>Ɵ = rotación en el nudo</a:t>
                </a:r>
              </a:p>
              <a:p>
                <a14:m>
                  <m:oMath xmlns:m="http://schemas.openxmlformats.org/officeDocument/2006/math">
                    <m:r>
                      <a:rPr lang="es-ES" i="1">
                        <a:latin typeface="Cambria Math"/>
                      </a:rPr>
                      <m:t>𝑘</m:t>
                    </m:r>
                    <m:r>
                      <a:rPr lang="es-ES" i="1">
                        <a:latin typeface="Cambria Math"/>
                      </a:rPr>
                      <m:t>=</m:t>
                    </m:r>
                    <m:f>
                      <m:fPr>
                        <m:ctrlPr>
                          <a:rPr lang="es-ES" i="1">
                            <a:latin typeface="Cambria Math"/>
                          </a:rPr>
                        </m:ctrlPr>
                      </m:fPr>
                      <m:num>
                        <m:r>
                          <a:rPr lang="es-ES" i="1">
                            <a:latin typeface="Cambria Math"/>
                          </a:rPr>
                          <m:t>4 </m:t>
                        </m:r>
                        <m:r>
                          <a:rPr lang="es-ES" i="1">
                            <a:latin typeface="Cambria Math"/>
                          </a:rPr>
                          <m:t>𝐸𝐼</m:t>
                        </m:r>
                      </m:num>
                      <m:den>
                        <m:r>
                          <a:rPr lang="es-ES" i="1">
                            <a:latin typeface="Cambria Math"/>
                          </a:rPr>
                          <m:t>𝐿</m:t>
                        </m:r>
                      </m:den>
                    </m:f>
                    <m:r>
                      <a:rPr lang="es-ES" i="1">
                        <a:latin typeface="Cambria Math"/>
                      </a:rPr>
                      <m:t>=</m:t>
                    </m:r>
                    <m:sSup>
                      <m:sSupPr>
                        <m:ctrlPr>
                          <a:rPr lang="es-ES" i="1">
                            <a:latin typeface="Cambria Math"/>
                          </a:rPr>
                        </m:ctrlPr>
                      </m:sSupPr>
                      <m:e>
                        <m:r>
                          <a:rPr lang="es-ES" i="1">
                            <a:latin typeface="Cambria Math"/>
                          </a:rPr>
                          <m:t>𝑘</m:t>
                        </m:r>
                      </m:e>
                      <m:sup>
                        <m:r>
                          <a:rPr lang="es-ES" i="1">
                            <a:latin typeface="Cambria Math"/>
                          </a:rPr>
                          <m:t>′</m:t>
                        </m:r>
                      </m:sup>
                    </m:sSup>
                  </m:oMath>
                </a14:m>
                <a:r>
                  <a:rPr lang="es-ES" dirty="0"/>
                  <a:t>  </a:t>
                </a:r>
                <a:endParaRPr lang="en-US" i="1" dirty="0" smtClean="0"/>
              </a:p>
              <a:p>
                <a14:m>
                  <m:oMath xmlns:m="http://schemas.openxmlformats.org/officeDocument/2006/math">
                    <m:r>
                      <a:rPr lang="es-ES" i="1">
                        <a:latin typeface="Cambria Math"/>
                      </a:rPr>
                      <m:t>𝑎</m:t>
                    </m:r>
                    <m:r>
                      <a:rPr lang="es-ES" i="1">
                        <a:latin typeface="Cambria Math"/>
                      </a:rPr>
                      <m:t>= </m:t>
                    </m:r>
                    <m:f>
                      <m:fPr>
                        <m:ctrlPr>
                          <a:rPr lang="es-ES" i="1">
                            <a:latin typeface="Cambria Math"/>
                          </a:rPr>
                        </m:ctrlPr>
                      </m:fPr>
                      <m:num>
                        <m:r>
                          <a:rPr lang="es-ES" i="1">
                            <a:latin typeface="Cambria Math"/>
                          </a:rPr>
                          <m:t>2 </m:t>
                        </m:r>
                        <m:r>
                          <a:rPr lang="es-ES" i="1">
                            <a:latin typeface="Cambria Math"/>
                          </a:rPr>
                          <m:t>𝐸𝐼</m:t>
                        </m:r>
                      </m:num>
                      <m:den>
                        <m:r>
                          <a:rPr lang="es-ES" i="1">
                            <a:latin typeface="Cambria Math"/>
                          </a:rPr>
                          <m:t>𝐿</m:t>
                        </m:r>
                      </m:den>
                    </m:f>
                  </m:oMath>
                </a14:m>
                <a:r>
                  <a:rPr lang="es-ES" dirty="0"/>
                  <a:t> </a:t>
                </a:r>
              </a:p>
              <a:p>
                <a14:m>
                  <m:oMath xmlns:m="http://schemas.openxmlformats.org/officeDocument/2006/math">
                    <m:r>
                      <a:rPr lang="es-ES" i="1">
                        <a:latin typeface="Cambria Math"/>
                      </a:rPr>
                      <m:t>𝑏</m:t>
                    </m:r>
                    <m:r>
                      <a:rPr lang="es-ES" i="1">
                        <a:latin typeface="Cambria Math"/>
                      </a:rPr>
                      <m:t>= </m:t>
                    </m:r>
                    <m:f>
                      <m:fPr>
                        <m:ctrlPr>
                          <a:rPr lang="es-ES" i="1">
                            <a:latin typeface="Cambria Math"/>
                          </a:rPr>
                        </m:ctrlPr>
                      </m:fPr>
                      <m:num>
                        <m:r>
                          <a:rPr lang="es-ES" i="1">
                            <a:latin typeface="Cambria Math"/>
                          </a:rPr>
                          <m:t>6 </m:t>
                        </m:r>
                        <m:r>
                          <a:rPr lang="es-ES" i="1">
                            <a:latin typeface="Cambria Math"/>
                          </a:rPr>
                          <m:t>𝐸𝐼</m:t>
                        </m:r>
                      </m:num>
                      <m:den>
                        <m:sSup>
                          <m:sSupPr>
                            <m:ctrlPr>
                              <a:rPr lang="es-ES" i="1">
                                <a:latin typeface="Cambria Math"/>
                              </a:rPr>
                            </m:ctrlPr>
                          </m:sSupPr>
                          <m:e>
                            <m:r>
                              <a:rPr lang="es-ES" i="1">
                                <a:latin typeface="Cambria Math"/>
                              </a:rPr>
                              <m:t>𝐿</m:t>
                            </m:r>
                          </m:e>
                          <m:sup>
                            <m:r>
                              <a:rPr lang="es-ES" i="1">
                                <a:latin typeface="Cambria Math"/>
                              </a:rPr>
                              <m:t>2</m:t>
                            </m:r>
                          </m:sup>
                        </m:sSup>
                      </m:den>
                    </m:f>
                    <m:r>
                      <a:rPr lang="es-ES" i="1">
                        <a:latin typeface="Cambria Math"/>
                      </a:rPr>
                      <m:t>=</m:t>
                    </m:r>
                    <m:r>
                      <a:rPr lang="es-ES" i="1">
                        <a:latin typeface="Cambria Math"/>
                      </a:rPr>
                      <m:t>𝑏</m:t>
                    </m:r>
                    <m:r>
                      <a:rPr lang="es-ES" i="1">
                        <a:latin typeface="Cambria Math"/>
                      </a:rPr>
                      <m:t>′</m:t>
                    </m:r>
                  </m:oMath>
                </a14:m>
                <a:r>
                  <a:rPr lang="es-ES" dirty="0"/>
                  <a:t> </a:t>
                </a:r>
                <a:endParaRPr lang="en-US" i="1" dirty="0" smtClean="0"/>
              </a:p>
              <a:p>
                <a14:m>
                  <m:oMath xmlns:m="http://schemas.openxmlformats.org/officeDocument/2006/math">
                    <m:r>
                      <a:rPr lang="es-ES" i="1">
                        <a:latin typeface="Cambria Math"/>
                      </a:rPr>
                      <m:t>𝑡</m:t>
                    </m:r>
                    <m:r>
                      <a:rPr lang="es-ES" i="1">
                        <a:latin typeface="Cambria Math"/>
                      </a:rPr>
                      <m:t>=</m:t>
                    </m:r>
                    <m:f>
                      <m:fPr>
                        <m:ctrlPr>
                          <a:rPr lang="es-ES" i="1">
                            <a:latin typeface="Cambria Math"/>
                          </a:rPr>
                        </m:ctrlPr>
                      </m:fPr>
                      <m:num>
                        <m:r>
                          <a:rPr lang="es-ES" i="1">
                            <a:latin typeface="Cambria Math"/>
                          </a:rPr>
                          <m:t>12 </m:t>
                        </m:r>
                        <m:r>
                          <a:rPr lang="es-ES" i="1">
                            <a:latin typeface="Cambria Math"/>
                          </a:rPr>
                          <m:t>𝐸𝐼</m:t>
                        </m:r>
                      </m:num>
                      <m:den>
                        <m:sSup>
                          <m:sSupPr>
                            <m:ctrlPr>
                              <a:rPr lang="es-ES" i="1">
                                <a:latin typeface="Cambria Math"/>
                              </a:rPr>
                            </m:ctrlPr>
                          </m:sSupPr>
                          <m:e>
                            <m:r>
                              <a:rPr lang="es-ES" i="1">
                                <a:latin typeface="Cambria Math"/>
                              </a:rPr>
                              <m:t>𝐿</m:t>
                            </m:r>
                          </m:e>
                          <m:sup>
                            <m:r>
                              <a:rPr lang="es-ES" i="1">
                                <a:latin typeface="Cambria Math"/>
                              </a:rPr>
                              <m:t>3</m:t>
                            </m:r>
                          </m:sup>
                        </m:sSup>
                      </m:den>
                    </m:f>
                  </m:oMath>
                </a14:m>
                <a:r>
                  <a:rPr lang="es-ES" dirty="0"/>
                  <a:t> </a:t>
                </a:r>
              </a:p>
              <a:p>
                <a:endParaRPr lang="es-ES" dirty="0"/>
              </a:p>
            </p:txBody>
          </p:sp>
        </mc:Choice>
        <mc:Fallback xmlns="">
          <p:sp>
            <p:nvSpPr>
              <p:cNvPr id="4" name="3 Marcador de contenido"/>
              <p:cNvSpPr>
                <a:spLocks noGrp="1" noRot="1" noChangeAspect="1" noMove="1" noResize="1" noEditPoints="1" noAdjustHandles="1" noChangeArrowheads="1" noChangeShapeType="1" noTextEdit="1"/>
              </p:cNvSpPr>
              <p:nvPr>
                <p:ph sz="half" idx="2"/>
              </p:nvPr>
            </p:nvSpPr>
            <p:spPr>
              <a:blipFill rotWithShape="1">
                <a:blip r:embed="rId2"/>
                <a:stretch>
                  <a:fillRect l="-1360" t="-1887"/>
                </a:stretch>
              </a:blipFill>
            </p:spPr>
            <p:txBody>
              <a:bodyPr/>
              <a:lstStyle/>
              <a:p>
                <a:r>
                  <a:rPr lang="es-ES">
                    <a:noFill/>
                  </a:rPr>
                  <a:t> </a:t>
                </a:r>
              </a:p>
            </p:txBody>
          </p:sp>
        </mc:Fallback>
      </mc:AlternateContent>
      <p:pic>
        <p:nvPicPr>
          <p:cNvPr id="5" name="4 Marcador de contenido"/>
          <p:cNvPicPr>
            <a:picLocks noGrp="1"/>
          </p:cNvPicPr>
          <p:nvPr>
            <p:ph sz="half" idx="1"/>
          </p:nvPr>
        </p:nvPicPr>
        <p:blipFill rotWithShape="1">
          <a:blip r:embed="rId3">
            <a:extLst>
              <a:ext uri="{28A0092B-C50C-407E-A947-70E740481C1C}">
                <a14:useLocalDpi xmlns:a14="http://schemas.microsoft.com/office/drawing/2010/main" val="0"/>
              </a:ext>
            </a:extLst>
          </a:blip>
          <a:srcRect l="4704" t="39957" r="68119" b="21945"/>
          <a:stretch/>
        </p:blipFill>
        <p:spPr bwMode="auto">
          <a:xfrm>
            <a:off x="457200" y="2270885"/>
            <a:ext cx="4038600" cy="3184593"/>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0664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836712"/>
                <a:ext cx="8229600" cy="5256584"/>
              </a:xfrm>
            </p:spPr>
            <p:txBody>
              <a:bodyPr>
                <a:normAutofit fontScale="85000" lnSpcReduction="10000"/>
              </a:bodyPr>
              <a:lstStyle/>
              <a:p>
                <a:r>
                  <a:rPr lang="es-ES" dirty="0" smtClean="0"/>
                  <a:t> Ecuaciones </a:t>
                </a:r>
                <a:r>
                  <a:rPr lang="es-ES" dirty="0"/>
                  <a:t>de Kani en vigas de nudos </a:t>
                </a:r>
                <a:r>
                  <a:rPr lang="es-ES" dirty="0" err="1"/>
                  <a:t>i,j</a:t>
                </a:r>
                <a:r>
                  <a:rPr lang="es-ES" dirty="0"/>
                  <a:t> </a:t>
                </a:r>
                <a:r>
                  <a:rPr lang="es-ES" dirty="0" smtClean="0"/>
                  <a:t>de </a:t>
                </a:r>
                <a:r>
                  <a:rPr lang="es-ES" dirty="0"/>
                  <a:t>sección </a:t>
                </a:r>
                <a:r>
                  <a:rPr lang="es-ES" dirty="0" smtClean="0"/>
                  <a:t>constante:</a:t>
                </a:r>
              </a:p>
              <a:p>
                <a:pPr marL="0" indent="0">
                  <a:buNone/>
                </a:pPr>
                <a:endParaRPr lang="es-ES" dirty="0" smtClean="0"/>
              </a:p>
              <a:p>
                <a:pPr marL="0" indent="0">
                  <a:buNone/>
                </a:pPr>
                <a:r>
                  <a:rPr lang="en-US" dirty="0"/>
                  <a:t>	</a:t>
                </a:r>
                <a14:m>
                  <m:oMath xmlns:m="http://schemas.openxmlformats.org/officeDocument/2006/math">
                    <m:sSub>
                      <m:sSubPr>
                        <m:ctrlPr>
                          <a:rPr lang="es-ES" i="1">
                            <a:latin typeface="Cambria Math"/>
                          </a:rPr>
                        </m:ctrlPr>
                      </m:sSubPr>
                      <m:e>
                        <m:r>
                          <a:rPr lang="es-ES" i="1">
                            <a:latin typeface="Cambria Math"/>
                          </a:rPr>
                          <m:t>𝑀</m:t>
                        </m:r>
                      </m:e>
                      <m:sub>
                        <m:r>
                          <a:rPr lang="es-ES" i="1">
                            <a:latin typeface="Cambria Math"/>
                          </a:rPr>
                          <m:t>𝑖</m:t>
                        </m:r>
                      </m:sub>
                    </m:sSub>
                    <m:r>
                      <a:rPr lang="es-ES" i="1">
                        <a:latin typeface="Cambria Math"/>
                      </a:rPr>
                      <m:t>=</m:t>
                    </m:r>
                    <m:sSub>
                      <m:sSubPr>
                        <m:ctrlPr>
                          <a:rPr lang="es-ES" i="1">
                            <a:latin typeface="Cambria Math"/>
                          </a:rPr>
                        </m:ctrlPr>
                      </m:sSubPr>
                      <m:e>
                        <m:r>
                          <a:rPr lang="es-ES" i="1">
                            <a:latin typeface="Cambria Math"/>
                          </a:rPr>
                          <m:t>𝑚𝑓</m:t>
                        </m:r>
                      </m:e>
                      <m:sub>
                        <m:r>
                          <a:rPr lang="es-ES" i="1">
                            <a:latin typeface="Cambria Math"/>
                          </a:rPr>
                          <m:t>𝑖</m:t>
                        </m:r>
                      </m:sub>
                    </m:sSub>
                    <m:r>
                      <a:rPr lang="es-ES" i="1">
                        <a:latin typeface="Cambria Math"/>
                      </a:rPr>
                      <m:t>+</m:t>
                    </m:r>
                    <m:r>
                      <a:rPr lang="es-ES" i="1">
                        <a:latin typeface="Cambria Math"/>
                      </a:rPr>
                      <m:t>𝑘</m:t>
                    </m:r>
                    <m:sSub>
                      <m:sSubPr>
                        <m:ctrlPr>
                          <a:rPr lang="es-ES" i="1">
                            <a:latin typeface="Cambria Math"/>
                          </a:rPr>
                        </m:ctrlPr>
                      </m:sSubPr>
                      <m:e>
                        <m:r>
                          <a:rPr lang="es-ES" i="1">
                            <a:latin typeface="Cambria Math"/>
                          </a:rPr>
                          <m:t>∗</m:t>
                        </m:r>
                        <m:r>
                          <a:rPr lang="es-ES" i="1">
                            <a:latin typeface="Cambria Math"/>
                          </a:rPr>
                          <m:t>𝜃</m:t>
                        </m:r>
                      </m:e>
                      <m:sub>
                        <m:r>
                          <a:rPr lang="es-ES" i="1">
                            <a:latin typeface="Cambria Math"/>
                          </a:rPr>
                          <m:t>𝑖</m:t>
                        </m:r>
                      </m:sub>
                    </m:sSub>
                    <m:r>
                      <a:rPr lang="es-ES" i="1">
                        <a:latin typeface="Cambria Math"/>
                      </a:rPr>
                      <m:t>+</m:t>
                    </m:r>
                    <m:r>
                      <a:rPr lang="es-ES" i="1">
                        <a:latin typeface="Cambria Math"/>
                      </a:rPr>
                      <m:t>𝑎</m:t>
                    </m:r>
                    <m:r>
                      <a:rPr lang="es-ES" i="1">
                        <a:latin typeface="Cambria Math"/>
                      </a:rPr>
                      <m:t>∗</m:t>
                    </m:r>
                    <m:sSub>
                      <m:sSubPr>
                        <m:ctrlPr>
                          <a:rPr lang="es-ES" i="1">
                            <a:latin typeface="Cambria Math"/>
                          </a:rPr>
                        </m:ctrlPr>
                      </m:sSubPr>
                      <m:e>
                        <m:r>
                          <a:rPr lang="es-ES" i="1">
                            <a:latin typeface="Cambria Math"/>
                          </a:rPr>
                          <m:t>𝜃</m:t>
                        </m:r>
                      </m:e>
                      <m:sub>
                        <m:r>
                          <a:rPr lang="es-ES" i="1">
                            <a:latin typeface="Cambria Math"/>
                          </a:rPr>
                          <m:t>𝑗</m:t>
                        </m:r>
                      </m:sub>
                    </m:sSub>
                  </m:oMath>
                </a14:m>
                <a:endParaRPr lang="es-ES" dirty="0"/>
              </a:p>
              <a:p>
                <a:pPr marL="0" indent="0">
                  <a:buNone/>
                </a:pPr>
                <a:r>
                  <a:rPr lang="en-US" dirty="0" smtClean="0"/>
                  <a:t>	</a:t>
                </a:r>
                <a14:m>
                  <m:oMath xmlns:m="http://schemas.openxmlformats.org/officeDocument/2006/math">
                    <m:sSub>
                      <m:sSubPr>
                        <m:ctrlPr>
                          <a:rPr lang="es-ES" i="1">
                            <a:latin typeface="Cambria Math"/>
                          </a:rPr>
                        </m:ctrlPr>
                      </m:sSubPr>
                      <m:e>
                        <m:r>
                          <a:rPr lang="es-ES" i="1">
                            <a:latin typeface="Cambria Math"/>
                          </a:rPr>
                          <m:t>𝑀</m:t>
                        </m:r>
                      </m:e>
                      <m:sub>
                        <m:r>
                          <a:rPr lang="es-ES" i="1">
                            <a:latin typeface="Cambria Math"/>
                          </a:rPr>
                          <m:t>𝑗</m:t>
                        </m:r>
                      </m:sub>
                    </m:sSub>
                    <m:r>
                      <a:rPr lang="es-ES" i="1">
                        <a:latin typeface="Cambria Math"/>
                      </a:rPr>
                      <m:t>=</m:t>
                    </m:r>
                    <m:sSub>
                      <m:sSubPr>
                        <m:ctrlPr>
                          <a:rPr lang="es-ES" i="1">
                            <a:latin typeface="Cambria Math"/>
                          </a:rPr>
                        </m:ctrlPr>
                      </m:sSubPr>
                      <m:e>
                        <m:r>
                          <a:rPr lang="es-ES" i="1">
                            <a:latin typeface="Cambria Math"/>
                          </a:rPr>
                          <m:t>𝑚𝑓</m:t>
                        </m:r>
                      </m:e>
                      <m:sub>
                        <m:r>
                          <a:rPr lang="es-ES" i="1">
                            <a:latin typeface="Cambria Math"/>
                          </a:rPr>
                          <m:t>𝑗</m:t>
                        </m:r>
                      </m:sub>
                    </m:sSub>
                    <m:r>
                      <a:rPr lang="es-ES" i="1">
                        <a:latin typeface="Cambria Math"/>
                      </a:rPr>
                      <m:t>+</m:t>
                    </m:r>
                    <m:r>
                      <a:rPr lang="es-ES" i="1">
                        <a:latin typeface="Cambria Math"/>
                      </a:rPr>
                      <m:t>𝑘</m:t>
                    </m:r>
                    <m:r>
                      <a:rPr lang="en-US" b="0" i="1" smtClean="0">
                        <a:latin typeface="Cambria Math"/>
                      </a:rPr>
                      <m:t>′</m:t>
                    </m:r>
                    <m:r>
                      <a:rPr lang="es-ES" i="1">
                        <a:latin typeface="Cambria Math"/>
                      </a:rPr>
                      <m:t>∗</m:t>
                    </m:r>
                    <m:sSub>
                      <m:sSubPr>
                        <m:ctrlPr>
                          <a:rPr lang="es-ES" i="1">
                            <a:latin typeface="Cambria Math"/>
                          </a:rPr>
                        </m:ctrlPr>
                      </m:sSubPr>
                      <m:e>
                        <m:r>
                          <a:rPr lang="es-ES" i="1">
                            <a:latin typeface="Cambria Math"/>
                          </a:rPr>
                          <m:t>𝜃</m:t>
                        </m:r>
                      </m:e>
                      <m:sub>
                        <m:r>
                          <a:rPr lang="es-ES" i="1">
                            <a:latin typeface="Cambria Math"/>
                          </a:rPr>
                          <m:t>𝑗</m:t>
                        </m:r>
                      </m:sub>
                    </m:sSub>
                    <m:r>
                      <a:rPr lang="es-ES" i="1">
                        <a:latin typeface="Cambria Math"/>
                      </a:rPr>
                      <m:t>+</m:t>
                    </m:r>
                    <m:r>
                      <a:rPr lang="es-ES" i="1">
                        <a:latin typeface="Cambria Math"/>
                      </a:rPr>
                      <m:t>𝑎</m:t>
                    </m:r>
                    <m:r>
                      <a:rPr lang="es-ES" i="1">
                        <a:latin typeface="Cambria Math"/>
                      </a:rPr>
                      <m:t>∗</m:t>
                    </m:r>
                    <m:sSub>
                      <m:sSubPr>
                        <m:ctrlPr>
                          <a:rPr lang="es-ES" i="1">
                            <a:latin typeface="Cambria Math"/>
                          </a:rPr>
                        </m:ctrlPr>
                      </m:sSubPr>
                      <m:e>
                        <m:r>
                          <a:rPr lang="es-ES" i="1">
                            <a:latin typeface="Cambria Math"/>
                          </a:rPr>
                          <m:t>𝜃</m:t>
                        </m:r>
                      </m:e>
                      <m:sub>
                        <m:r>
                          <a:rPr lang="es-ES" i="1">
                            <a:latin typeface="Cambria Math"/>
                          </a:rPr>
                          <m:t>𝑖</m:t>
                        </m:r>
                      </m:sub>
                    </m:sSub>
                  </m:oMath>
                </a14:m>
                <a:endParaRPr lang="es-ES" dirty="0" smtClean="0"/>
              </a:p>
              <a:p>
                <a:pPr marL="0" indent="0">
                  <a:buNone/>
                </a:pPr>
                <a:endParaRPr lang="es-ES" dirty="0" smtClean="0"/>
              </a:p>
              <a:p>
                <a:r>
                  <a:rPr lang="es-ES" dirty="0" smtClean="0"/>
                  <a:t>Ecuaciones de Kani para columnas </a:t>
                </a:r>
                <a:r>
                  <a:rPr lang="es-ES" dirty="0"/>
                  <a:t>de sección constante con nudos </a:t>
                </a:r>
                <a:r>
                  <a:rPr lang="es-ES" dirty="0" err="1" smtClean="0"/>
                  <a:t>i,j</a:t>
                </a:r>
                <a:endParaRPr lang="es-ES" dirty="0" smtClean="0"/>
              </a:p>
              <a:p>
                <a:pPr marL="0" indent="0">
                  <a:buNone/>
                </a:pPr>
                <a:endParaRPr lang="es-ES" dirty="0"/>
              </a:p>
              <a:p>
                <a:pPr marL="0" indent="0">
                  <a:buNone/>
                </a:pPr>
                <a:r>
                  <a:rPr lang="en-US" dirty="0" smtClean="0"/>
                  <a:t>	</a:t>
                </a:r>
                <a14:m>
                  <m:oMath xmlns:m="http://schemas.openxmlformats.org/officeDocument/2006/math">
                    <m:sSub>
                      <m:sSubPr>
                        <m:ctrlPr>
                          <a:rPr lang="es-ES" i="1">
                            <a:latin typeface="Cambria Math"/>
                          </a:rPr>
                        </m:ctrlPr>
                      </m:sSubPr>
                      <m:e>
                        <m:r>
                          <a:rPr lang="es-ES" i="1">
                            <a:latin typeface="Cambria Math"/>
                          </a:rPr>
                          <m:t>𝑀</m:t>
                        </m:r>
                      </m:e>
                      <m:sub>
                        <m:r>
                          <a:rPr lang="es-ES" i="1">
                            <a:latin typeface="Cambria Math"/>
                          </a:rPr>
                          <m:t>𝑖</m:t>
                        </m:r>
                      </m:sub>
                    </m:sSub>
                    <m:r>
                      <a:rPr lang="es-ES" i="1">
                        <a:latin typeface="Cambria Math"/>
                      </a:rPr>
                      <m:t>= </m:t>
                    </m:r>
                    <m:sSub>
                      <m:sSubPr>
                        <m:ctrlPr>
                          <a:rPr lang="es-ES" i="1">
                            <a:latin typeface="Cambria Math"/>
                          </a:rPr>
                        </m:ctrlPr>
                      </m:sSubPr>
                      <m:e>
                        <m:r>
                          <a:rPr lang="es-ES" i="1">
                            <a:latin typeface="Cambria Math"/>
                          </a:rPr>
                          <m:t>𝑚𝑓</m:t>
                        </m:r>
                      </m:e>
                      <m:sub>
                        <m:r>
                          <a:rPr lang="es-ES" i="1">
                            <a:latin typeface="Cambria Math"/>
                          </a:rPr>
                          <m:t>𝑖</m:t>
                        </m:r>
                      </m:sub>
                    </m:sSub>
                    <m:r>
                      <a:rPr lang="es-ES" i="1">
                        <a:latin typeface="Cambria Math"/>
                      </a:rPr>
                      <m:t>+</m:t>
                    </m:r>
                    <m:r>
                      <a:rPr lang="es-ES" i="1">
                        <a:latin typeface="Cambria Math"/>
                      </a:rPr>
                      <m:t>𝑘</m:t>
                    </m:r>
                    <m:r>
                      <a:rPr lang="es-ES" i="1">
                        <a:latin typeface="Cambria Math"/>
                      </a:rPr>
                      <m:t>∗</m:t>
                    </m:r>
                    <m:sSub>
                      <m:sSubPr>
                        <m:ctrlPr>
                          <a:rPr lang="es-ES" i="1">
                            <a:latin typeface="Cambria Math"/>
                          </a:rPr>
                        </m:ctrlPr>
                      </m:sSubPr>
                      <m:e>
                        <m:r>
                          <a:rPr lang="es-ES" i="1">
                            <a:latin typeface="Cambria Math"/>
                          </a:rPr>
                          <m:t>𝜃</m:t>
                        </m:r>
                      </m:e>
                      <m:sub>
                        <m:r>
                          <a:rPr lang="es-ES" i="1">
                            <a:latin typeface="Cambria Math"/>
                          </a:rPr>
                          <m:t>𝑖</m:t>
                        </m:r>
                      </m:sub>
                    </m:sSub>
                    <m:r>
                      <a:rPr lang="es-ES" i="1">
                        <a:latin typeface="Cambria Math"/>
                      </a:rPr>
                      <m:t>+</m:t>
                    </m:r>
                    <m:r>
                      <a:rPr lang="es-ES" i="1">
                        <a:latin typeface="Cambria Math"/>
                      </a:rPr>
                      <m:t>𝑎</m:t>
                    </m:r>
                    <m:r>
                      <a:rPr lang="es-ES" i="1">
                        <a:latin typeface="Cambria Math"/>
                      </a:rPr>
                      <m:t>∗</m:t>
                    </m:r>
                    <m:sSub>
                      <m:sSubPr>
                        <m:ctrlPr>
                          <a:rPr lang="es-ES" i="1">
                            <a:latin typeface="Cambria Math"/>
                          </a:rPr>
                        </m:ctrlPr>
                      </m:sSubPr>
                      <m:e>
                        <m:r>
                          <a:rPr lang="es-ES" i="1">
                            <a:latin typeface="Cambria Math"/>
                          </a:rPr>
                          <m:t>𝜃</m:t>
                        </m:r>
                      </m:e>
                      <m:sub>
                        <m:r>
                          <a:rPr lang="es-ES" i="1">
                            <a:latin typeface="Cambria Math"/>
                          </a:rPr>
                          <m:t>𝑗</m:t>
                        </m:r>
                      </m:sub>
                    </m:sSub>
                    <m:r>
                      <a:rPr lang="es-ES" i="1">
                        <a:latin typeface="Cambria Math"/>
                      </a:rPr>
                      <m:t>+</m:t>
                    </m:r>
                    <m:r>
                      <a:rPr lang="es-ES" i="1">
                        <a:latin typeface="Cambria Math"/>
                      </a:rPr>
                      <m:t>𝑏</m:t>
                    </m:r>
                    <m:r>
                      <a:rPr lang="es-ES" i="1">
                        <a:latin typeface="Cambria Math"/>
                      </a:rPr>
                      <m:t>∗</m:t>
                    </m:r>
                    <m:sSub>
                      <m:sSubPr>
                        <m:ctrlPr>
                          <a:rPr lang="es-ES" i="1">
                            <a:latin typeface="Cambria Math"/>
                          </a:rPr>
                        </m:ctrlPr>
                      </m:sSubPr>
                      <m:e>
                        <m:r>
                          <a:rPr lang="es-ES" i="1">
                            <a:latin typeface="Cambria Math"/>
                          </a:rPr>
                          <m:t>𝛿</m:t>
                        </m:r>
                      </m:e>
                      <m:sub>
                        <m:r>
                          <a:rPr lang="es-ES" i="1">
                            <a:latin typeface="Cambria Math"/>
                          </a:rPr>
                          <m:t>𝑖</m:t>
                        </m:r>
                      </m:sub>
                    </m:sSub>
                    <m:r>
                      <a:rPr lang="es-ES" i="1">
                        <a:latin typeface="Cambria Math"/>
                      </a:rPr>
                      <m:t>+</m:t>
                    </m:r>
                    <m:r>
                      <a:rPr lang="es-ES" i="1">
                        <a:latin typeface="Cambria Math"/>
                      </a:rPr>
                      <m:t>𝑏</m:t>
                    </m:r>
                    <m:r>
                      <a:rPr lang="en-US" b="0" i="1" smtClean="0">
                        <a:latin typeface="Cambria Math"/>
                      </a:rPr>
                      <m:t>′</m:t>
                    </m:r>
                    <m:r>
                      <a:rPr lang="es-ES" i="1">
                        <a:latin typeface="Cambria Math"/>
                      </a:rPr>
                      <m:t>∗</m:t>
                    </m:r>
                    <m:sSub>
                      <m:sSubPr>
                        <m:ctrlPr>
                          <a:rPr lang="es-ES" i="1">
                            <a:latin typeface="Cambria Math"/>
                          </a:rPr>
                        </m:ctrlPr>
                      </m:sSubPr>
                      <m:e>
                        <m:r>
                          <a:rPr lang="es-ES" i="1">
                            <a:latin typeface="Cambria Math"/>
                          </a:rPr>
                          <m:t>𝛿</m:t>
                        </m:r>
                      </m:e>
                      <m:sub>
                        <m:r>
                          <a:rPr lang="es-ES" i="1">
                            <a:latin typeface="Cambria Math"/>
                          </a:rPr>
                          <m:t>𝑗</m:t>
                        </m:r>
                      </m:sub>
                    </m:sSub>
                  </m:oMath>
                </a14:m>
                <a:endParaRPr lang="es-ES" dirty="0"/>
              </a:p>
              <a:p>
                <a:pPr marL="0" indent="0">
                  <a:buNone/>
                </a:pPr>
                <a:r>
                  <a:rPr lang="en-US" dirty="0" smtClean="0"/>
                  <a:t>	</a:t>
                </a:r>
                <a14:m>
                  <m:oMath xmlns:m="http://schemas.openxmlformats.org/officeDocument/2006/math">
                    <m:sSub>
                      <m:sSubPr>
                        <m:ctrlPr>
                          <a:rPr lang="es-ES" i="1">
                            <a:latin typeface="Cambria Math"/>
                          </a:rPr>
                        </m:ctrlPr>
                      </m:sSubPr>
                      <m:e>
                        <m:r>
                          <a:rPr lang="es-ES" i="1">
                            <a:latin typeface="Cambria Math"/>
                          </a:rPr>
                          <m:t>𝑀</m:t>
                        </m:r>
                      </m:e>
                      <m:sub>
                        <m:r>
                          <a:rPr lang="es-ES" i="1">
                            <a:latin typeface="Cambria Math"/>
                          </a:rPr>
                          <m:t>𝑗</m:t>
                        </m:r>
                      </m:sub>
                    </m:sSub>
                    <m:r>
                      <a:rPr lang="es-ES" i="1">
                        <a:latin typeface="Cambria Math"/>
                      </a:rPr>
                      <m:t>= </m:t>
                    </m:r>
                    <m:sSub>
                      <m:sSubPr>
                        <m:ctrlPr>
                          <a:rPr lang="es-ES" i="1">
                            <a:latin typeface="Cambria Math"/>
                          </a:rPr>
                        </m:ctrlPr>
                      </m:sSubPr>
                      <m:e>
                        <m:r>
                          <a:rPr lang="es-ES" i="1">
                            <a:latin typeface="Cambria Math"/>
                          </a:rPr>
                          <m:t>𝑚𝑓</m:t>
                        </m:r>
                      </m:e>
                      <m:sub>
                        <m:r>
                          <a:rPr lang="es-ES" i="1">
                            <a:latin typeface="Cambria Math"/>
                          </a:rPr>
                          <m:t>𝑗</m:t>
                        </m:r>
                      </m:sub>
                    </m:sSub>
                    <m:r>
                      <a:rPr lang="es-ES" i="1">
                        <a:latin typeface="Cambria Math"/>
                      </a:rPr>
                      <m:t>+</m:t>
                    </m:r>
                    <m:r>
                      <a:rPr lang="es-ES" i="1">
                        <a:latin typeface="Cambria Math"/>
                      </a:rPr>
                      <m:t>𝑘</m:t>
                    </m:r>
                    <m:r>
                      <a:rPr lang="en-US" b="0" i="1" smtClean="0">
                        <a:latin typeface="Cambria Math"/>
                      </a:rPr>
                      <m:t>′</m:t>
                    </m:r>
                    <m:r>
                      <a:rPr lang="es-ES" i="1">
                        <a:latin typeface="Cambria Math"/>
                      </a:rPr>
                      <m:t>∗</m:t>
                    </m:r>
                    <m:sSub>
                      <m:sSubPr>
                        <m:ctrlPr>
                          <a:rPr lang="es-ES" i="1">
                            <a:latin typeface="Cambria Math"/>
                          </a:rPr>
                        </m:ctrlPr>
                      </m:sSubPr>
                      <m:e>
                        <m:r>
                          <a:rPr lang="es-ES" i="1">
                            <a:latin typeface="Cambria Math"/>
                          </a:rPr>
                          <m:t>𝜃</m:t>
                        </m:r>
                      </m:e>
                      <m:sub>
                        <m:r>
                          <a:rPr lang="es-ES" i="1">
                            <a:latin typeface="Cambria Math"/>
                          </a:rPr>
                          <m:t>𝑗</m:t>
                        </m:r>
                      </m:sub>
                    </m:sSub>
                    <m:r>
                      <a:rPr lang="es-ES" i="1">
                        <a:latin typeface="Cambria Math"/>
                      </a:rPr>
                      <m:t>+</m:t>
                    </m:r>
                    <m:r>
                      <a:rPr lang="es-ES" i="1">
                        <a:latin typeface="Cambria Math"/>
                      </a:rPr>
                      <m:t>𝑎</m:t>
                    </m:r>
                    <m:r>
                      <a:rPr lang="es-ES" i="1">
                        <a:latin typeface="Cambria Math"/>
                      </a:rPr>
                      <m:t>∗</m:t>
                    </m:r>
                    <m:sSub>
                      <m:sSubPr>
                        <m:ctrlPr>
                          <a:rPr lang="es-ES" i="1">
                            <a:latin typeface="Cambria Math"/>
                          </a:rPr>
                        </m:ctrlPr>
                      </m:sSubPr>
                      <m:e>
                        <m:r>
                          <a:rPr lang="es-ES" i="1">
                            <a:latin typeface="Cambria Math"/>
                          </a:rPr>
                          <m:t>𝜃</m:t>
                        </m:r>
                      </m:e>
                      <m:sub>
                        <m:r>
                          <a:rPr lang="es-ES" i="1">
                            <a:latin typeface="Cambria Math"/>
                          </a:rPr>
                          <m:t>𝑖</m:t>
                        </m:r>
                      </m:sub>
                    </m:sSub>
                    <m:r>
                      <a:rPr lang="es-ES" i="1">
                        <a:latin typeface="Cambria Math"/>
                      </a:rPr>
                      <m:t>+</m:t>
                    </m:r>
                    <m:r>
                      <a:rPr lang="es-ES" i="1">
                        <a:latin typeface="Cambria Math"/>
                      </a:rPr>
                      <m:t>𝑏</m:t>
                    </m:r>
                    <m:r>
                      <a:rPr lang="es-ES" i="1">
                        <a:latin typeface="Cambria Math"/>
                      </a:rPr>
                      <m:t>∗</m:t>
                    </m:r>
                    <m:sSub>
                      <m:sSubPr>
                        <m:ctrlPr>
                          <a:rPr lang="es-ES" i="1">
                            <a:latin typeface="Cambria Math"/>
                          </a:rPr>
                        </m:ctrlPr>
                      </m:sSubPr>
                      <m:e>
                        <m:r>
                          <a:rPr lang="es-ES" i="1">
                            <a:latin typeface="Cambria Math"/>
                          </a:rPr>
                          <m:t>𝛿</m:t>
                        </m:r>
                      </m:e>
                      <m:sub>
                        <m:r>
                          <a:rPr lang="es-ES" i="1">
                            <a:latin typeface="Cambria Math"/>
                          </a:rPr>
                          <m:t>𝑖</m:t>
                        </m:r>
                      </m:sub>
                    </m:sSub>
                    <m:r>
                      <a:rPr lang="es-ES" i="1">
                        <a:latin typeface="Cambria Math"/>
                      </a:rPr>
                      <m:t>+</m:t>
                    </m:r>
                    <m:r>
                      <a:rPr lang="es-ES" i="1">
                        <a:latin typeface="Cambria Math"/>
                      </a:rPr>
                      <m:t>𝑏</m:t>
                    </m:r>
                    <m:r>
                      <a:rPr lang="en-US" b="0" i="1" smtClean="0">
                        <a:latin typeface="Cambria Math"/>
                      </a:rPr>
                      <m:t>′</m:t>
                    </m:r>
                    <m:r>
                      <a:rPr lang="es-ES" i="1">
                        <a:latin typeface="Cambria Math"/>
                      </a:rPr>
                      <m:t>∗</m:t>
                    </m:r>
                    <m:sSub>
                      <m:sSubPr>
                        <m:ctrlPr>
                          <a:rPr lang="es-ES" i="1">
                            <a:latin typeface="Cambria Math"/>
                          </a:rPr>
                        </m:ctrlPr>
                      </m:sSubPr>
                      <m:e>
                        <m:r>
                          <a:rPr lang="es-ES" i="1">
                            <a:latin typeface="Cambria Math"/>
                          </a:rPr>
                          <m:t>𝛿</m:t>
                        </m:r>
                      </m:e>
                      <m:sub>
                        <m:r>
                          <a:rPr lang="es-ES" i="1">
                            <a:latin typeface="Cambria Math"/>
                          </a:rPr>
                          <m:t>𝑗</m:t>
                        </m:r>
                      </m:sub>
                    </m:sSub>
                  </m:oMath>
                </a14:m>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836712"/>
                <a:ext cx="8229600" cy="5256584"/>
              </a:xfrm>
              <a:blipFill rotWithShape="1">
                <a:blip r:embed="rId2"/>
                <a:stretch>
                  <a:fillRect l="-1185" t="-1738"/>
                </a:stretch>
              </a:blipFill>
            </p:spPr>
            <p:txBody>
              <a:bodyPr/>
              <a:lstStyle/>
              <a:p>
                <a:r>
                  <a:rPr lang="es-ES">
                    <a:noFill/>
                  </a:rPr>
                  <a:t> </a:t>
                </a:r>
              </a:p>
            </p:txBody>
          </p:sp>
        </mc:Fallback>
      </mc:AlternateContent>
    </p:spTree>
    <p:extLst>
      <p:ext uri="{BB962C8B-B14F-4D97-AF65-F5344CB8AC3E}">
        <p14:creationId xmlns:p14="http://schemas.microsoft.com/office/powerpoint/2010/main" val="3683251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dirty="0" smtClean="0"/>
              <a:t>EQUILIBRIO EN EL NUDO 7</a:t>
            </a:r>
            <a:endParaRPr lang="es-ES"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340768"/>
                <a:ext cx="8229600" cy="4785395"/>
              </a:xfrm>
            </p:spPr>
            <p:txBody>
              <a:bodyPr>
                <a:normAutofit fontScale="92500" lnSpcReduction="10000"/>
              </a:bodyPr>
              <a:lstStyle/>
              <a:p>
                <a:r>
                  <a:rPr lang="es-ES" sz="1800" dirty="0" smtClean="0"/>
                  <a:t>∑M = 0</a:t>
                </a:r>
              </a:p>
              <a:p>
                <a:pPr marL="0" indent="0">
                  <a:buNone/>
                </a:pPr>
                <a:endParaRPr lang="es-ES" sz="1800" i="1" dirty="0" smtClean="0"/>
              </a:p>
              <a:p>
                <a:pPr marL="0" indent="0">
                  <a:buNone/>
                </a:pPr>
                <a14:m>
                  <m:oMathPara xmlns:m="http://schemas.openxmlformats.org/officeDocument/2006/math">
                    <m:oMathParaPr>
                      <m:jc m:val="centerGroup"/>
                    </m:oMathParaPr>
                    <m:oMath xmlns:m="http://schemas.openxmlformats.org/officeDocument/2006/math">
                      <m:sSub>
                        <m:sSubPr>
                          <m:ctrlPr>
                            <a:rPr lang="es-ES" sz="1800" i="1">
                              <a:latin typeface="Cambria Math"/>
                            </a:rPr>
                          </m:ctrlPr>
                        </m:sSubPr>
                        <m:e>
                          <m:r>
                            <a:rPr lang="es-ES" sz="1800" i="1">
                              <a:latin typeface="Cambria Math"/>
                            </a:rPr>
                            <m:t>𝑚</m:t>
                          </m:r>
                          <m:sSup>
                            <m:sSupPr>
                              <m:ctrlPr>
                                <a:rPr lang="es-ES" sz="1800" i="1">
                                  <a:latin typeface="Cambria Math"/>
                                </a:rPr>
                              </m:ctrlPr>
                            </m:sSupPr>
                            <m:e>
                              <m:r>
                                <a:rPr lang="es-ES" sz="1800" i="1">
                                  <a:latin typeface="Cambria Math"/>
                                </a:rPr>
                                <m:t>𝑓</m:t>
                              </m:r>
                            </m:e>
                            <m:sup>
                              <m:r>
                                <a:rPr lang="es-ES" sz="1800" i="1">
                                  <a:latin typeface="Cambria Math"/>
                                </a:rPr>
                                <m:t>′</m:t>
                              </m:r>
                            </m:sup>
                          </m:sSup>
                        </m:e>
                        <m:sub>
                          <m:r>
                            <a:rPr lang="es-ES" sz="1800" i="1">
                              <a:latin typeface="Cambria Math"/>
                            </a:rPr>
                            <m:t>𝑣</m:t>
                          </m:r>
                          <m:r>
                            <a:rPr lang="es-ES" sz="1800" i="1">
                              <a:latin typeface="Cambria Math"/>
                            </a:rPr>
                            <m:t>5</m:t>
                          </m:r>
                        </m:sub>
                      </m:sSub>
                      <m:r>
                        <a:rPr lang="es-ES" sz="1800" i="1">
                          <a:latin typeface="Cambria Math"/>
                        </a:rPr>
                        <m:t>+</m:t>
                      </m:r>
                      <m:sSub>
                        <m:sSubPr>
                          <m:ctrlPr>
                            <a:rPr lang="es-ES" sz="1800" i="1">
                              <a:latin typeface="Cambria Math"/>
                            </a:rPr>
                          </m:ctrlPr>
                        </m:sSubPr>
                        <m:e>
                          <m:r>
                            <a:rPr lang="es-ES" sz="1800" i="1">
                              <a:latin typeface="Cambria Math"/>
                            </a:rPr>
                            <m:t>𝑘</m:t>
                          </m:r>
                        </m:e>
                        <m:sub>
                          <m:r>
                            <a:rPr lang="es-ES" sz="1800" i="1">
                              <a:latin typeface="Cambria Math"/>
                            </a:rPr>
                            <m:t>𝑣</m:t>
                          </m:r>
                          <m:r>
                            <a:rPr lang="es-ES" sz="1800" i="1">
                              <a:latin typeface="Cambria Math"/>
                            </a:rPr>
                            <m:t>5</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𝑎</m:t>
                          </m:r>
                        </m:e>
                        <m:sub>
                          <m:r>
                            <a:rPr lang="es-ES" sz="1800" i="1">
                              <a:latin typeface="Cambria Math"/>
                            </a:rPr>
                            <m:t>𝑣</m:t>
                          </m:r>
                          <m:r>
                            <a:rPr lang="es-ES" sz="1800" i="1">
                              <a:latin typeface="Cambria Math"/>
                            </a:rPr>
                            <m:t>5</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6</m:t>
                          </m:r>
                        </m:sub>
                      </m:sSub>
                      <m:r>
                        <a:rPr lang="es-ES" sz="1800" i="1">
                          <a:latin typeface="Cambria Math"/>
                        </a:rPr>
                        <m:t>+</m:t>
                      </m:r>
                      <m:sSub>
                        <m:sSubPr>
                          <m:ctrlPr>
                            <a:rPr lang="es-ES" sz="1800" i="1">
                              <a:latin typeface="Cambria Math"/>
                            </a:rPr>
                          </m:ctrlPr>
                        </m:sSubPr>
                        <m:e>
                          <m:r>
                            <a:rPr lang="es-ES" sz="1800" i="1">
                              <a:latin typeface="Cambria Math"/>
                            </a:rPr>
                            <m:t>𝑚𝑓</m:t>
                          </m:r>
                        </m:e>
                        <m:sub>
                          <m:r>
                            <a:rPr lang="es-ES" sz="1800" i="1">
                              <a:latin typeface="Cambria Math"/>
                            </a:rPr>
                            <m:t>𝑣</m:t>
                          </m:r>
                          <m:r>
                            <a:rPr lang="es-ES" sz="1800" i="1">
                              <a:latin typeface="Cambria Math"/>
                            </a:rPr>
                            <m:t>6</m:t>
                          </m:r>
                        </m:sub>
                      </m:sSub>
                      <m:r>
                        <a:rPr lang="es-ES" sz="1800" i="1">
                          <a:latin typeface="Cambria Math"/>
                        </a:rPr>
                        <m:t>+</m:t>
                      </m:r>
                      <m:sSub>
                        <m:sSubPr>
                          <m:ctrlPr>
                            <a:rPr lang="es-ES" sz="1800" i="1">
                              <a:latin typeface="Cambria Math"/>
                            </a:rPr>
                          </m:ctrlPr>
                        </m:sSubPr>
                        <m:e>
                          <m:r>
                            <a:rPr lang="es-ES" sz="1800" i="1">
                              <a:latin typeface="Cambria Math"/>
                            </a:rPr>
                            <m:t>𝑘</m:t>
                          </m:r>
                        </m:e>
                        <m:sub>
                          <m:r>
                            <a:rPr lang="es-ES" sz="1800" i="1">
                              <a:latin typeface="Cambria Math"/>
                            </a:rPr>
                            <m:t>𝑣</m:t>
                          </m:r>
                          <m:r>
                            <a:rPr lang="es-ES" sz="1800" i="1">
                              <a:latin typeface="Cambria Math"/>
                            </a:rPr>
                            <m:t>6</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𝑎</m:t>
                          </m:r>
                        </m:e>
                        <m:sub>
                          <m:r>
                            <a:rPr lang="es-ES" sz="1800" i="1">
                              <a:latin typeface="Cambria Math"/>
                            </a:rPr>
                            <m:t>𝑣</m:t>
                          </m:r>
                          <m:r>
                            <a:rPr lang="es-ES" sz="1800" i="1">
                              <a:latin typeface="Cambria Math"/>
                            </a:rPr>
                            <m:t>6</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8</m:t>
                          </m:r>
                        </m:sub>
                      </m:sSub>
                      <m:r>
                        <a:rPr lang="es-ES" sz="1800" i="1">
                          <a:latin typeface="Cambria Math"/>
                        </a:rPr>
                        <m:t>+</m:t>
                      </m:r>
                      <m:sSub>
                        <m:sSubPr>
                          <m:ctrlPr>
                            <a:rPr lang="es-ES" sz="1800" i="1">
                              <a:latin typeface="Cambria Math"/>
                            </a:rPr>
                          </m:ctrlPr>
                        </m:sSubPr>
                        <m:e>
                          <m:r>
                            <a:rPr lang="es-ES" sz="1800" i="1">
                              <a:latin typeface="Cambria Math"/>
                            </a:rPr>
                            <m:t>𝑚</m:t>
                          </m:r>
                          <m:sSup>
                            <m:sSupPr>
                              <m:ctrlPr>
                                <a:rPr lang="es-ES" sz="1800" i="1">
                                  <a:latin typeface="Cambria Math"/>
                                </a:rPr>
                              </m:ctrlPr>
                            </m:sSupPr>
                            <m:e>
                              <m:r>
                                <a:rPr lang="es-ES" sz="1800" i="1">
                                  <a:latin typeface="Cambria Math"/>
                                </a:rPr>
                                <m:t>𝑓</m:t>
                              </m:r>
                            </m:e>
                            <m:sup>
                              <m:r>
                                <a:rPr lang="es-ES" sz="1800" i="1">
                                  <a:latin typeface="Cambria Math"/>
                                </a:rPr>
                                <m:t>′</m:t>
                              </m:r>
                            </m:sup>
                          </m:sSup>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𝑘</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7</m:t>
                          </m:r>
                        </m:sub>
                      </m:sSub>
                      <m:r>
                        <a:rPr lang="es-ES" sz="1800" i="1">
                          <a:latin typeface="Cambria Math"/>
                        </a:rPr>
                        <m:t>+… </m:t>
                      </m:r>
                    </m:oMath>
                  </m:oMathPara>
                </a14:m>
                <a:endParaRPr lang="es-ES" sz="1800" dirty="0"/>
              </a:p>
              <a:p>
                <a:pPr marL="0" indent="0">
                  <a:buNone/>
                </a:pPr>
                <a14:m>
                  <m:oMathPara xmlns:m="http://schemas.openxmlformats.org/officeDocument/2006/math">
                    <m:oMathParaPr>
                      <m:jc m:val="centerGroup"/>
                    </m:oMathParaPr>
                    <m:oMath xmlns:m="http://schemas.openxmlformats.org/officeDocument/2006/math">
                      <m:r>
                        <a:rPr lang="es-ES" sz="1600" i="1">
                          <a:latin typeface="Cambria Math"/>
                        </a:rPr>
                        <m:t> </m:t>
                      </m:r>
                      <m:sSub>
                        <m:sSubPr>
                          <m:ctrlPr>
                            <a:rPr lang="es-ES" sz="1600" i="1">
                              <a:latin typeface="Cambria Math"/>
                            </a:rPr>
                          </m:ctrlPr>
                        </m:sSubPr>
                        <m:e>
                          <m:r>
                            <a:rPr lang="es-ES" sz="1600" i="1">
                              <a:latin typeface="Cambria Math"/>
                            </a:rPr>
                            <m:t>𝑎</m:t>
                          </m:r>
                        </m:e>
                        <m:sub>
                          <m:r>
                            <a:rPr lang="es-ES" sz="1600" i="1">
                              <a:latin typeface="Cambria Math"/>
                            </a:rPr>
                            <m:t>𝑐</m:t>
                          </m:r>
                          <m:r>
                            <a:rPr lang="es-ES" sz="1600" i="1">
                              <a:latin typeface="Cambria Math"/>
                            </a:rPr>
                            <m:t>7</m:t>
                          </m:r>
                        </m:sub>
                      </m:sSub>
                      <m:r>
                        <a:rPr lang="es-ES" sz="1600" i="1">
                          <a:latin typeface="Cambria Math"/>
                        </a:rPr>
                        <m:t>∗</m:t>
                      </m:r>
                      <m:sSub>
                        <m:sSubPr>
                          <m:ctrlPr>
                            <a:rPr lang="es-ES" sz="1600" i="1">
                              <a:latin typeface="Cambria Math"/>
                            </a:rPr>
                          </m:ctrlPr>
                        </m:sSubPr>
                        <m:e>
                          <m:r>
                            <a:rPr lang="es-ES" sz="1600" i="1">
                              <a:latin typeface="Cambria Math"/>
                            </a:rPr>
                            <m:t>𝜃</m:t>
                          </m:r>
                        </m:e>
                        <m:sub>
                          <m:r>
                            <a:rPr lang="es-ES" sz="1600" i="1">
                              <a:latin typeface="Cambria Math"/>
                            </a:rPr>
                            <m:t>3</m:t>
                          </m:r>
                        </m:sub>
                      </m:sSub>
                      <m:r>
                        <a:rPr lang="es-ES" sz="1600" i="1">
                          <a:latin typeface="Cambria Math"/>
                        </a:rPr>
                        <m:t>+</m:t>
                      </m:r>
                      <m:sSub>
                        <m:sSubPr>
                          <m:ctrlPr>
                            <a:rPr lang="es-ES" sz="1600" i="1">
                              <a:latin typeface="Cambria Math"/>
                            </a:rPr>
                          </m:ctrlPr>
                        </m:sSubPr>
                        <m:e>
                          <m:r>
                            <a:rPr lang="es-ES" sz="1600" i="1">
                              <a:latin typeface="Cambria Math"/>
                            </a:rPr>
                            <m:t>𝑏</m:t>
                          </m:r>
                        </m:e>
                        <m:sub>
                          <m:r>
                            <a:rPr lang="es-ES" sz="1600" i="1">
                              <a:latin typeface="Cambria Math"/>
                            </a:rPr>
                            <m:t>𝑐</m:t>
                          </m:r>
                          <m:r>
                            <a:rPr lang="es-ES" sz="1600" i="1">
                              <a:latin typeface="Cambria Math"/>
                            </a:rPr>
                            <m:t>7</m:t>
                          </m:r>
                        </m:sub>
                      </m:sSub>
                      <m:r>
                        <a:rPr lang="es-ES" sz="1600" i="1">
                          <a:latin typeface="Cambria Math"/>
                        </a:rPr>
                        <m:t>∗</m:t>
                      </m:r>
                      <m:sSub>
                        <m:sSubPr>
                          <m:ctrlPr>
                            <a:rPr lang="es-ES" sz="1600" i="1">
                              <a:latin typeface="Cambria Math"/>
                            </a:rPr>
                          </m:ctrlPr>
                        </m:sSubPr>
                        <m:e>
                          <m:r>
                            <a:rPr lang="es-ES" sz="1600" i="1">
                              <a:latin typeface="Cambria Math"/>
                            </a:rPr>
                            <m:t>𝛿</m:t>
                          </m:r>
                        </m:e>
                        <m:sub>
                          <m:r>
                            <a:rPr lang="es-ES" sz="1600" i="1">
                              <a:latin typeface="Cambria Math"/>
                            </a:rPr>
                            <m:t>2</m:t>
                          </m:r>
                        </m:sub>
                      </m:sSub>
                      <m:r>
                        <a:rPr lang="es-ES" sz="1600" i="1">
                          <a:latin typeface="Cambria Math"/>
                        </a:rPr>
                        <m:t>+</m:t>
                      </m:r>
                      <m:sSub>
                        <m:sSubPr>
                          <m:ctrlPr>
                            <a:rPr lang="es-ES" sz="1600" i="1">
                              <a:latin typeface="Cambria Math"/>
                            </a:rPr>
                          </m:ctrlPr>
                        </m:sSubPr>
                        <m:e>
                          <m:sSup>
                            <m:sSupPr>
                              <m:ctrlPr>
                                <a:rPr lang="es-ES" sz="1600" i="1">
                                  <a:latin typeface="Cambria Math"/>
                                </a:rPr>
                              </m:ctrlPr>
                            </m:sSupPr>
                            <m:e>
                              <m:r>
                                <a:rPr lang="es-ES" sz="1600" i="1">
                                  <a:latin typeface="Cambria Math"/>
                                </a:rPr>
                                <m:t>𝑏</m:t>
                              </m:r>
                            </m:e>
                            <m:sup>
                              <m:r>
                                <a:rPr lang="es-ES" sz="1600" i="1">
                                  <a:latin typeface="Cambria Math"/>
                                </a:rPr>
                                <m:t>′</m:t>
                              </m:r>
                            </m:sup>
                          </m:sSup>
                        </m:e>
                        <m:sub>
                          <m:r>
                            <a:rPr lang="es-ES" sz="1600" i="1">
                              <a:latin typeface="Cambria Math"/>
                            </a:rPr>
                            <m:t>𝑐</m:t>
                          </m:r>
                          <m:r>
                            <a:rPr lang="es-ES" sz="1600" i="1">
                              <a:latin typeface="Cambria Math"/>
                            </a:rPr>
                            <m:t>7</m:t>
                          </m:r>
                        </m:sub>
                      </m:sSub>
                      <m:r>
                        <a:rPr lang="es-ES" sz="1600" i="1">
                          <a:latin typeface="Cambria Math"/>
                        </a:rPr>
                        <m:t>∗</m:t>
                      </m:r>
                      <m:sSub>
                        <m:sSubPr>
                          <m:ctrlPr>
                            <a:rPr lang="es-ES" sz="1600" i="1">
                              <a:latin typeface="Cambria Math"/>
                            </a:rPr>
                          </m:ctrlPr>
                        </m:sSubPr>
                        <m:e>
                          <m:r>
                            <a:rPr lang="es-ES" sz="1600" i="1">
                              <a:latin typeface="Cambria Math"/>
                            </a:rPr>
                            <m:t>𝛿</m:t>
                          </m:r>
                        </m:e>
                        <m:sub>
                          <m:r>
                            <a:rPr lang="es-ES" sz="1600" i="1">
                              <a:latin typeface="Cambria Math"/>
                            </a:rPr>
                            <m:t>1</m:t>
                          </m:r>
                        </m:sub>
                      </m:sSub>
                      <m:r>
                        <a:rPr lang="es-ES" sz="1600" i="1">
                          <a:latin typeface="Cambria Math"/>
                        </a:rPr>
                        <m:t>+</m:t>
                      </m:r>
                      <m:sSub>
                        <m:sSubPr>
                          <m:ctrlPr>
                            <a:rPr lang="es-ES" sz="1600" i="1">
                              <a:latin typeface="Cambria Math"/>
                            </a:rPr>
                          </m:ctrlPr>
                        </m:sSubPr>
                        <m:e>
                          <m:r>
                            <a:rPr lang="es-ES" sz="1600" i="1">
                              <a:latin typeface="Cambria Math"/>
                            </a:rPr>
                            <m:t>𝑚𝑓</m:t>
                          </m:r>
                        </m:e>
                        <m:sub>
                          <m:r>
                            <a:rPr lang="es-ES" sz="1600" i="1">
                              <a:latin typeface="Cambria Math"/>
                            </a:rPr>
                            <m:t>𝑐</m:t>
                          </m:r>
                          <m:r>
                            <a:rPr lang="es-ES" sz="1600" i="1">
                              <a:latin typeface="Cambria Math"/>
                            </a:rPr>
                            <m:t>11</m:t>
                          </m:r>
                        </m:sub>
                      </m:sSub>
                      <m:r>
                        <a:rPr lang="es-ES" sz="1600" i="1">
                          <a:latin typeface="Cambria Math"/>
                        </a:rPr>
                        <m:t>+</m:t>
                      </m:r>
                      <m:sSub>
                        <m:sSubPr>
                          <m:ctrlPr>
                            <a:rPr lang="es-ES" sz="1600" i="1">
                              <a:latin typeface="Cambria Math"/>
                            </a:rPr>
                          </m:ctrlPr>
                        </m:sSubPr>
                        <m:e>
                          <m:r>
                            <a:rPr lang="es-ES" sz="1600" i="1">
                              <a:latin typeface="Cambria Math"/>
                            </a:rPr>
                            <m:t>𝑘</m:t>
                          </m:r>
                        </m:e>
                        <m:sub>
                          <m:r>
                            <a:rPr lang="es-ES" sz="1600" i="1">
                              <a:latin typeface="Cambria Math"/>
                            </a:rPr>
                            <m:t>𝑐</m:t>
                          </m:r>
                          <m:r>
                            <a:rPr lang="es-ES" sz="1600" i="1">
                              <a:latin typeface="Cambria Math"/>
                            </a:rPr>
                            <m:t>11</m:t>
                          </m:r>
                        </m:sub>
                      </m:sSub>
                      <m:r>
                        <a:rPr lang="es-ES" sz="1600" i="1">
                          <a:latin typeface="Cambria Math"/>
                        </a:rPr>
                        <m:t>∗</m:t>
                      </m:r>
                      <m:sSub>
                        <m:sSubPr>
                          <m:ctrlPr>
                            <a:rPr lang="es-ES" sz="1600" i="1">
                              <a:latin typeface="Cambria Math"/>
                            </a:rPr>
                          </m:ctrlPr>
                        </m:sSubPr>
                        <m:e>
                          <m:r>
                            <a:rPr lang="es-ES" sz="1600" i="1">
                              <a:latin typeface="Cambria Math"/>
                            </a:rPr>
                            <m:t>𝜃</m:t>
                          </m:r>
                        </m:e>
                        <m:sub>
                          <m:r>
                            <a:rPr lang="es-ES" sz="1600" i="1">
                              <a:latin typeface="Cambria Math"/>
                            </a:rPr>
                            <m:t>7</m:t>
                          </m:r>
                        </m:sub>
                      </m:sSub>
                      <m:r>
                        <a:rPr lang="es-ES" sz="1600" i="1">
                          <a:latin typeface="Cambria Math"/>
                        </a:rPr>
                        <m:t>+</m:t>
                      </m:r>
                      <m:sSub>
                        <m:sSubPr>
                          <m:ctrlPr>
                            <a:rPr lang="es-ES" sz="1600" i="1">
                              <a:latin typeface="Cambria Math"/>
                            </a:rPr>
                          </m:ctrlPr>
                        </m:sSubPr>
                        <m:e>
                          <m:r>
                            <a:rPr lang="es-ES" sz="1600" i="1">
                              <a:latin typeface="Cambria Math"/>
                            </a:rPr>
                            <m:t>𝑎</m:t>
                          </m:r>
                        </m:e>
                        <m:sub>
                          <m:r>
                            <a:rPr lang="es-ES" sz="1600" i="1">
                              <a:latin typeface="Cambria Math"/>
                            </a:rPr>
                            <m:t>𝑐</m:t>
                          </m:r>
                          <m:r>
                            <a:rPr lang="es-ES" sz="1600" i="1">
                              <a:latin typeface="Cambria Math"/>
                            </a:rPr>
                            <m:t>11</m:t>
                          </m:r>
                        </m:sub>
                      </m:sSub>
                      <m:r>
                        <a:rPr lang="es-ES" sz="1600" i="1">
                          <a:latin typeface="Cambria Math"/>
                        </a:rPr>
                        <m:t>∗</m:t>
                      </m:r>
                      <m:sSub>
                        <m:sSubPr>
                          <m:ctrlPr>
                            <a:rPr lang="es-ES" sz="1600" i="1">
                              <a:latin typeface="Cambria Math"/>
                            </a:rPr>
                          </m:ctrlPr>
                        </m:sSubPr>
                        <m:e>
                          <m:r>
                            <a:rPr lang="es-ES" sz="1600" i="1">
                              <a:latin typeface="Cambria Math"/>
                            </a:rPr>
                            <m:t>𝜃</m:t>
                          </m:r>
                        </m:e>
                        <m:sub>
                          <m:r>
                            <a:rPr lang="es-ES" sz="1600" i="1">
                              <a:latin typeface="Cambria Math"/>
                            </a:rPr>
                            <m:t>11</m:t>
                          </m:r>
                        </m:sub>
                      </m:sSub>
                      <m:r>
                        <a:rPr lang="es-ES" sz="1600" i="1">
                          <a:latin typeface="Cambria Math"/>
                        </a:rPr>
                        <m:t>+</m:t>
                      </m:r>
                      <m:sSub>
                        <m:sSubPr>
                          <m:ctrlPr>
                            <a:rPr lang="es-ES" sz="1600" i="1">
                              <a:latin typeface="Cambria Math"/>
                            </a:rPr>
                          </m:ctrlPr>
                        </m:sSubPr>
                        <m:e>
                          <m:sSup>
                            <m:sSupPr>
                              <m:ctrlPr>
                                <a:rPr lang="es-ES" sz="1600" i="1">
                                  <a:latin typeface="Cambria Math"/>
                                </a:rPr>
                              </m:ctrlPr>
                            </m:sSupPr>
                            <m:e>
                              <m:r>
                                <a:rPr lang="es-ES" sz="1600" i="1">
                                  <a:latin typeface="Cambria Math"/>
                                </a:rPr>
                                <m:t>𝑏</m:t>
                              </m:r>
                            </m:e>
                            <m:sup>
                              <m:r>
                                <a:rPr lang="es-ES" sz="1600" i="1">
                                  <a:latin typeface="Cambria Math"/>
                                </a:rPr>
                                <m:t>′</m:t>
                              </m:r>
                            </m:sup>
                          </m:sSup>
                        </m:e>
                        <m:sub>
                          <m:r>
                            <a:rPr lang="es-ES" sz="1600" i="1">
                              <a:latin typeface="Cambria Math"/>
                            </a:rPr>
                            <m:t>𝑐</m:t>
                          </m:r>
                          <m:r>
                            <a:rPr lang="es-ES" sz="1600" i="1">
                              <a:latin typeface="Cambria Math"/>
                            </a:rPr>
                            <m:t>11</m:t>
                          </m:r>
                        </m:sub>
                      </m:sSub>
                      <m:r>
                        <a:rPr lang="es-ES" sz="1600" i="1">
                          <a:latin typeface="Cambria Math"/>
                        </a:rPr>
                        <m:t>∗</m:t>
                      </m:r>
                      <m:sSub>
                        <m:sSubPr>
                          <m:ctrlPr>
                            <a:rPr lang="es-ES" sz="1600" i="1">
                              <a:latin typeface="Cambria Math"/>
                            </a:rPr>
                          </m:ctrlPr>
                        </m:sSubPr>
                        <m:e>
                          <m:r>
                            <a:rPr lang="es-ES" sz="1600" i="1">
                              <a:latin typeface="Cambria Math"/>
                            </a:rPr>
                            <m:t>𝜕</m:t>
                          </m:r>
                        </m:e>
                        <m:sub>
                          <m:r>
                            <a:rPr lang="es-ES" sz="1600" i="1">
                              <a:latin typeface="Cambria Math"/>
                            </a:rPr>
                            <m:t>2</m:t>
                          </m:r>
                        </m:sub>
                      </m:sSub>
                      <m:r>
                        <a:rPr lang="es-ES" sz="1600" i="1">
                          <a:latin typeface="Cambria Math"/>
                        </a:rPr>
                        <m:t>+</m:t>
                      </m:r>
                      <m:sSub>
                        <m:sSubPr>
                          <m:ctrlPr>
                            <a:rPr lang="es-ES" sz="1600" i="1">
                              <a:latin typeface="Cambria Math"/>
                            </a:rPr>
                          </m:ctrlPr>
                        </m:sSubPr>
                        <m:e>
                          <m:r>
                            <a:rPr lang="es-ES" sz="1600" i="1">
                              <a:latin typeface="Cambria Math"/>
                            </a:rPr>
                            <m:t>𝑏</m:t>
                          </m:r>
                        </m:e>
                        <m:sub>
                          <m:r>
                            <a:rPr lang="es-ES" sz="1600" i="1">
                              <a:latin typeface="Cambria Math"/>
                            </a:rPr>
                            <m:t>𝑐</m:t>
                          </m:r>
                          <m:r>
                            <a:rPr lang="es-ES" sz="1600" i="1">
                              <a:latin typeface="Cambria Math"/>
                            </a:rPr>
                            <m:t>11</m:t>
                          </m:r>
                        </m:sub>
                      </m:sSub>
                      <m:r>
                        <a:rPr lang="es-ES" sz="1600" i="1">
                          <a:latin typeface="Cambria Math"/>
                        </a:rPr>
                        <m:t>∗</m:t>
                      </m:r>
                      <m:sSub>
                        <m:sSubPr>
                          <m:ctrlPr>
                            <a:rPr lang="es-ES" sz="1600" i="1">
                              <a:latin typeface="Cambria Math"/>
                            </a:rPr>
                          </m:ctrlPr>
                        </m:sSubPr>
                        <m:e>
                          <m:r>
                            <a:rPr lang="es-ES" sz="1600" i="1">
                              <a:latin typeface="Cambria Math"/>
                            </a:rPr>
                            <m:t>𝛿</m:t>
                          </m:r>
                        </m:e>
                        <m:sub>
                          <m:r>
                            <a:rPr lang="es-ES" sz="1600" i="1">
                              <a:latin typeface="Cambria Math"/>
                            </a:rPr>
                            <m:t>3</m:t>
                          </m:r>
                        </m:sub>
                      </m:sSub>
                      <m:r>
                        <a:rPr lang="es-ES" sz="1600" i="1">
                          <a:latin typeface="Cambria Math"/>
                        </a:rPr>
                        <m:t>=0</m:t>
                      </m:r>
                    </m:oMath>
                  </m:oMathPara>
                </a14:m>
                <a:endParaRPr lang="es-ES" sz="1600" dirty="0" smtClean="0"/>
              </a:p>
              <a:p>
                <a:pPr marL="0" indent="0">
                  <a:buNone/>
                </a:pPr>
                <a:endParaRPr lang="en-US" sz="1600" dirty="0"/>
              </a:p>
              <a:p>
                <a:r>
                  <a:rPr lang="es-ES" sz="1600" dirty="0" smtClean="0"/>
                  <a:t>Agrupamos:</a:t>
                </a:r>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d>
                        <m:dPr>
                          <m:ctrlPr>
                            <a:rPr lang="es-ES" sz="1400" i="1">
                              <a:latin typeface="Cambria Math"/>
                            </a:rPr>
                          </m:ctrlPr>
                        </m:dPr>
                        <m:e>
                          <m:sSub>
                            <m:sSubPr>
                              <m:ctrlPr>
                                <a:rPr lang="es-ES" sz="1400" i="1">
                                  <a:latin typeface="Cambria Math"/>
                                </a:rPr>
                              </m:ctrlPr>
                            </m:sSubPr>
                            <m:e>
                              <m:r>
                                <a:rPr lang="es-ES" sz="1400" i="1">
                                  <a:latin typeface="Cambria Math"/>
                                </a:rPr>
                                <m:t>𝑚</m:t>
                              </m:r>
                              <m:sSup>
                                <m:sSupPr>
                                  <m:ctrlPr>
                                    <a:rPr lang="es-ES" sz="1400" i="1">
                                      <a:latin typeface="Cambria Math"/>
                                    </a:rPr>
                                  </m:ctrlPr>
                                </m:sSupPr>
                                <m:e>
                                  <m:r>
                                    <a:rPr lang="es-ES" sz="1400" i="1">
                                      <a:latin typeface="Cambria Math"/>
                                    </a:rPr>
                                    <m:t>𝑓</m:t>
                                  </m:r>
                                </m:e>
                                <m:sup>
                                  <m:r>
                                    <a:rPr lang="es-ES" sz="1400" i="1">
                                      <a:latin typeface="Cambria Math"/>
                                    </a:rPr>
                                    <m:t>′</m:t>
                                  </m:r>
                                </m:sup>
                              </m:sSup>
                            </m:e>
                            <m:sub>
                              <m:r>
                                <a:rPr lang="es-ES" sz="1400" i="1">
                                  <a:latin typeface="Cambria Math"/>
                                </a:rPr>
                                <m:t>𝑣</m:t>
                              </m:r>
                              <m:r>
                                <a:rPr lang="es-ES" sz="1400" i="1">
                                  <a:latin typeface="Cambria Math"/>
                                </a:rPr>
                                <m:t>5</m:t>
                              </m:r>
                            </m:sub>
                          </m:sSub>
                          <m:r>
                            <a:rPr lang="es-ES" sz="1400" i="1">
                              <a:latin typeface="Cambria Math"/>
                            </a:rPr>
                            <m:t>+</m:t>
                          </m:r>
                          <m:sSub>
                            <m:sSubPr>
                              <m:ctrlPr>
                                <a:rPr lang="es-ES" sz="1400" i="1">
                                  <a:latin typeface="Cambria Math"/>
                                </a:rPr>
                              </m:ctrlPr>
                            </m:sSubPr>
                            <m:e>
                              <m:r>
                                <a:rPr lang="es-ES" sz="1400" i="1">
                                  <a:latin typeface="Cambria Math"/>
                                </a:rPr>
                                <m:t>𝑚𝑓</m:t>
                              </m:r>
                            </m:e>
                            <m:sub>
                              <m:r>
                                <a:rPr lang="es-ES" sz="1400" i="1">
                                  <a:latin typeface="Cambria Math"/>
                                </a:rPr>
                                <m:t>𝑣</m:t>
                              </m:r>
                              <m:r>
                                <a:rPr lang="es-ES" sz="1400" i="1">
                                  <a:latin typeface="Cambria Math"/>
                                </a:rPr>
                                <m:t>6</m:t>
                              </m:r>
                            </m:sub>
                          </m:sSub>
                          <m:r>
                            <a:rPr lang="es-ES" sz="1400" i="1">
                              <a:latin typeface="Cambria Math"/>
                            </a:rPr>
                            <m:t>+</m:t>
                          </m:r>
                          <m:sSub>
                            <m:sSubPr>
                              <m:ctrlPr>
                                <a:rPr lang="es-ES" sz="1400" i="1">
                                  <a:latin typeface="Cambria Math"/>
                                </a:rPr>
                              </m:ctrlPr>
                            </m:sSubPr>
                            <m:e>
                              <m:r>
                                <a:rPr lang="es-ES" sz="1400" i="1">
                                  <a:latin typeface="Cambria Math"/>
                                </a:rPr>
                                <m:t>𝑚</m:t>
                              </m:r>
                              <m:sSup>
                                <m:sSupPr>
                                  <m:ctrlPr>
                                    <a:rPr lang="es-ES" sz="1400" i="1">
                                      <a:latin typeface="Cambria Math"/>
                                    </a:rPr>
                                  </m:ctrlPr>
                                </m:sSupPr>
                                <m:e>
                                  <m:r>
                                    <a:rPr lang="es-ES" sz="1400" i="1">
                                      <a:latin typeface="Cambria Math"/>
                                    </a:rPr>
                                    <m:t>𝑓</m:t>
                                  </m:r>
                                </m:e>
                                <m:sup>
                                  <m:r>
                                    <a:rPr lang="es-ES" sz="1400" i="1">
                                      <a:latin typeface="Cambria Math"/>
                                    </a:rPr>
                                    <m:t>′</m:t>
                                  </m:r>
                                </m:sup>
                              </m:sSup>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𝑚𝑓</m:t>
                              </m:r>
                            </m:e>
                            <m:sub>
                              <m:r>
                                <a:rPr lang="es-ES" sz="1400" i="1">
                                  <a:latin typeface="Cambria Math"/>
                                </a:rPr>
                                <m:t>𝑐</m:t>
                              </m:r>
                              <m:r>
                                <a:rPr lang="es-ES" sz="1400" i="1">
                                  <a:latin typeface="Cambria Math"/>
                                </a:rPr>
                                <m:t>11</m:t>
                              </m:r>
                            </m:sub>
                          </m:sSub>
                        </m:e>
                      </m:d>
                      <m:r>
                        <a:rPr lang="es-ES" sz="1400" i="1">
                          <a:latin typeface="Cambria Math"/>
                        </a:rPr>
                        <m:t>+</m:t>
                      </m:r>
                      <m:d>
                        <m:dPr>
                          <m:ctrlPr>
                            <a:rPr lang="es-ES" sz="1400" i="1">
                              <a:latin typeface="Cambria Math"/>
                            </a:rPr>
                          </m:ctrlPr>
                        </m:dPr>
                        <m:e>
                          <m:sSub>
                            <m:sSubPr>
                              <m:ctrlPr>
                                <a:rPr lang="es-ES" sz="1400" i="1">
                                  <a:latin typeface="Cambria Math"/>
                                </a:rPr>
                              </m:ctrlPr>
                            </m:sSubPr>
                            <m:e>
                              <m:r>
                                <a:rPr lang="es-ES" sz="1400" i="1">
                                  <a:latin typeface="Cambria Math"/>
                                </a:rPr>
                                <m:t>𝑘</m:t>
                              </m:r>
                            </m:e>
                            <m:sub>
                              <m:r>
                                <a:rPr lang="es-ES" sz="1400" i="1">
                                  <a:latin typeface="Cambria Math"/>
                                </a:rPr>
                                <m:t>𝑣</m:t>
                              </m:r>
                              <m:r>
                                <a:rPr lang="es-ES" sz="1400" i="1">
                                  <a:latin typeface="Cambria Math"/>
                                </a:rPr>
                                <m:t>5</m:t>
                              </m:r>
                            </m:sub>
                          </m:sSub>
                          <m:r>
                            <a:rPr lang="es-ES" sz="1400" i="1">
                              <a:latin typeface="Cambria Math"/>
                            </a:rPr>
                            <m:t>+</m:t>
                          </m:r>
                          <m:sSub>
                            <m:sSubPr>
                              <m:ctrlPr>
                                <a:rPr lang="es-ES" sz="1400" i="1">
                                  <a:latin typeface="Cambria Math"/>
                                </a:rPr>
                              </m:ctrlPr>
                            </m:sSubPr>
                            <m:e>
                              <m:r>
                                <a:rPr lang="es-ES" sz="1400" i="1">
                                  <a:latin typeface="Cambria Math"/>
                                </a:rPr>
                                <m:t>𝑘</m:t>
                              </m:r>
                            </m:e>
                            <m:sub>
                              <m:r>
                                <a:rPr lang="es-ES" sz="1400" i="1">
                                  <a:latin typeface="Cambria Math"/>
                                </a:rPr>
                                <m:t>𝑣</m:t>
                              </m:r>
                              <m:r>
                                <a:rPr lang="es-ES" sz="1400" i="1">
                                  <a:latin typeface="Cambria Math"/>
                                </a:rPr>
                                <m:t>6</m:t>
                              </m:r>
                            </m:sub>
                          </m:sSub>
                          <m:r>
                            <a:rPr lang="es-ES" sz="1400" i="1">
                              <a:latin typeface="Cambria Math"/>
                            </a:rPr>
                            <m:t>+</m:t>
                          </m:r>
                          <m:sSub>
                            <m:sSubPr>
                              <m:ctrlPr>
                                <a:rPr lang="es-ES" sz="1400" i="1">
                                  <a:latin typeface="Cambria Math"/>
                                </a:rPr>
                              </m:ctrlPr>
                            </m:sSubPr>
                            <m:e>
                              <m:r>
                                <a:rPr lang="es-ES" sz="1400" i="1">
                                  <a:latin typeface="Cambria Math"/>
                                </a:rPr>
                                <m:t>𝑘</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𝑘</m:t>
                              </m:r>
                            </m:e>
                            <m:sub>
                              <m:r>
                                <a:rPr lang="es-ES" sz="1400" i="1">
                                  <a:latin typeface="Cambria Math"/>
                                </a:rPr>
                                <m:t>𝑐</m:t>
                              </m:r>
                              <m:r>
                                <a:rPr lang="es-ES" sz="1400" i="1">
                                  <a:latin typeface="Cambria Math"/>
                                </a:rPr>
                                <m:t>11</m:t>
                              </m:r>
                            </m:sub>
                          </m:sSub>
                        </m:e>
                      </m:d>
                      <m:r>
                        <a:rPr lang="es-ES" sz="1400" i="1">
                          <a:latin typeface="Cambria Math"/>
                        </a:rPr>
                        <m:t>∗</m:t>
                      </m:r>
                      <m:sSub>
                        <m:sSubPr>
                          <m:ctrlPr>
                            <a:rPr lang="es-ES" sz="1400" i="1">
                              <a:latin typeface="Cambria Math"/>
                            </a:rPr>
                          </m:ctrlPr>
                        </m:sSubPr>
                        <m:e>
                          <m:r>
                            <a:rPr lang="es-ES" sz="1400" i="1">
                              <a:latin typeface="Cambria Math"/>
                            </a:rPr>
                            <m:t>𝜃</m:t>
                          </m:r>
                        </m:e>
                        <m:sub>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𝑎</m:t>
                          </m:r>
                        </m:e>
                        <m:sub>
                          <m:r>
                            <a:rPr lang="es-ES" sz="1400" i="1">
                              <a:latin typeface="Cambria Math"/>
                            </a:rPr>
                            <m:t>𝑣</m:t>
                          </m:r>
                          <m:r>
                            <a:rPr lang="es-ES" sz="1400" i="1">
                              <a:latin typeface="Cambria Math"/>
                            </a:rPr>
                            <m:t>5</m:t>
                          </m:r>
                        </m:sub>
                      </m:sSub>
                      <m:r>
                        <a:rPr lang="es-ES" sz="1400" i="1">
                          <a:latin typeface="Cambria Math"/>
                        </a:rPr>
                        <m:t>∗</m:t>
                      </m:r>
                      <m:sSub>
                        <m:sSubPr>
                          <m:ctrlPr>
                            <a:rPr lang="es-ES" sz="1400" i="1">
                              <a:latin typeface="Cambria Math"/>
                            </a:rPr>
                          </m:ctrlPr>
                        </m:sSubPr>
                        <m:e>
                          <m:r>
                            <a:rPr lang="es-ES" sz="1400" i="1">
                              <a:latin typeface="Cambria Math"/>
                            </a:rPr>
                            <m:t>𝜃</m:t>
                          </m:r>
                        </m:e>
                        <m:sub>
                          <m:r>
                            <a:rPr lang="es-ES" sz="1400" i="1">
                              <a:latin typeface="Cambria Math"/>
                            </a:rPr>
                            <m:t>6</m:t>
                          </m:r>
                        </m:sub>
                      </m:sSub>
                      <m:r>
                        <a:rPr lang="es-ES" sz="1400" i="1">
                          <a:latin typeface="Cambria Math"/>
                        </a:rPr>
                        <m:t>+</m:t>
                      </m:r>
                      <m:sSub>
                        <m:sSubPr>
                          <m:ctrlPr>
                            <a:rPr lang="es-ES" sz="1400" i="1">
                              <a:latin typeface="Cambria Math"/>
                            </a:rPr>
                          </m:ctrlPr>
                        </m:sSubPr>
                        <m:e>
                          <m:r>
                            <a:rPr lang="es-ES" sz="1400" i="1">
                              <a:latin typeface="Cambria Math"/>
                            </a:rPr>
                            <m:t>𝑎</m:t>
                          </m:r>
                        </m:e>
                        <m:sub>
                          <m:r>
                            <a:rPr lang="es-ES" sz="1400" i="1">
                              <a:latin typeface="Cambria Math"/>
                            </a:rPr>
                            <m:t>𝑣</m:t>
                          </m:r>
                          <m:r>
                            <a:rPr lang="es-ES" sz="1400" i="1">
                              <a:latin typeface="Cambria Math"/>
                            </a:rPr>
                            <m:t>6</m:t>
                          </m:r>
                        </m:sub>
                      </m:sSub>
                      <m:r>
                        <a:rPr lang="es-ES" sz="1400" i="1">
                          <a:latin typeface="Cambria Math"/>
                        </a:rPr>
                        <m:t>∗</m:t>
                      </m:r>
                      <m:sSub>
                        <m:sSubPr>
                          <m:ctrlPr>
                            <a:rPr lang="es-ES" sz="1400" i="1">
                              <a:latin typeface="Cambria Math"/>
                            </a:rPr>
                          </m:ctrlPr>
                        </m:sSubPr>
                        <m:e>
                          <m:r>
                            <a:rPr lang="es-ES" sz="1400" i="1">
                              <a:latin typeface="Cambria Math"/>
                            </a:rPr>
                            <m:t>𝜃</m:t>
                          </m:r>
                        </m:e>
                        <m:sub>
                          <m:r>
                            <a:rPr lang="es-ES" sz="1400" i="1">
                              <a:latin typeface="Cambria Math"/>
                            </a:rPr>
                            <m:t>8</m:t>
                          </m:r>
                        </m:sub>
                      </m:sSub>
                      <m:r>
                        <a:rPr lang="es-ES" sz="1400" i="1">
                          <a:latin typeface="Cambria Math"/>
                        </a:rPr>
                        <m:t>+</m:t>
                      </m:r>
                      <m:sSub>
                        <m:sSubPr>
                          <m:ctrlPr>
                            <a:rPr lang="es-ES" sz="1400" i="1">
                              <a:latin typeface="Cambria Math"/>
                            </a:rPr>
                          </m:ctrlPr>
                        </m:sSubPr>
                        <m:e>
                          <m:r>
                            <a:rPr lang="es-ES" sz="1400" i="1">
                              <a:latin typeface="Cambria Math"/>
                            </a:rPr>
                            <m:t>𝑎</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𝜃</m:t>
                          </m:r>
                        </m:e>
                        <m:sub>
                          <m:r>
                            <a:rPr lang="es-ES" sz="1400" i="1">
                              <a:latin typeface="Cambria Math"/>
                            </a:rPr>
                            <m:t>3</m:t>
                          </m:r>
                        </m:sub>
                      </m:sSub>
                      <m:r>
                        <a:rPr lang="es-ES" sz="1400" i="1">
                          <a:latin typeface="Cambria Math"/>
                        </a:rPr>
                        <m:t>+…</m:t>
                      </m:r>
                    </m:oMath>
                  </m:oMathPara>
                </a14:m>
                <a:endParaRPr lang="es-ES" sz="1400" dirty="0"/>
              </a:p>
              <a:p>
                <a:pPr marL="0" indent="0">
                  <a:buNone/>
                </a:pPr>
                <a14:m>
                  <m:oMathPara xmlns:m="http://schemas.openxmlformats.org/officeDocument/2006/math">
                    <m:oMathParaPr>
                      <m:jc m:val="centerGroup"/>
                    </m:oMathParaPr>
                    <m:oMath xmlns:m="http://schemas.openxmlformats.org/officeDocument/2006/math">
                      <m:sSub>
                        <m:sSubPr>
                          <m:ctrlPr>
                            <a:rPr lang="es-ES" sz="1400" i="1">
                              <a:latin typeface="Cambria Math"/>
                            </a:rPr>
                          </m:ctrlPr>
                        </m:sSubPr>
                        <m:e>
                          <m:r>
                            <a:rPr lang="es-ES" sz="1400" i="1">
                              <a:latin typeface="Cambria Math"/>
                            </a:rPr>
                            <m:t>𝑎</m:t>
                          </m:r>
                        </m:e>
                        <m:sub>
                          <m:r>
                            <a:rPr lang="es-ES" sz="1400" i="1">
                              <a:latin typeface="Cambria Math"/>
                            </a:rPr>
                            <m:t>𝑐</m:t>
                          </m:r>
                          <m:r>
                            <a:rPr lang="es-ES" sz="1400" i="1">
                              <a:latin typeface="Cambria Math"/>
                            </a:rPr>
                            <m:t>11</m:t>
                          </m:r>
                        </m:sub>
                      </m:sSub>
                      <m:r>
                        <a:rPr lang="es-ES" sz="1400" i="1">
                          <a:latin typeface="Cambria Math"/>
                        </a:rPr>
                        <m:t>∗</m:t>
                      </m:r>
                      <m:sSub>
                        <m:sSubPr>
                          <m:ctrlPr>
                            <a:rPr lang="es-ES" sz="1400" i="1">
                              <a:latin typeface="Cambria Math"/>
                            </a:rPr>
                          </m:ctrlPr>
                        </m:sSubPr>
                        <m:e>
                          <m:r>
                            <a:rPr lang="es-ES" sz="1400" i="1">
                              <a:latin typeface="Cambria Math"/>
                            </a:rPr>
                            <m:t>𝜃</m:t>
                          </m:r>
                        </m:e>
                        <m:sub>
                          <m:r>
                            <a:rPr lang="es-ES" sz="1400" i="1">
                              <a:latin typeface="Cambria Math"/>
                            </a:rPr>
                            <m:t>11</m:t>
                          </m:r>
                        </m:sub>
                      </m:sSub>
                      <m:r>
                        <a:rPr lang="es-ES" sz="1400" i="1">
                          <a:latin typeface="Cambria Math"/>
                        </a:rPr>
                        <m:t>+</m:t>
                      </m:r>
                      <m:d>
                        <m:dPr>
                          <m:ctrlPr>
                            <a:rPr lang="es-ES" sz="1400" i="1">
                              <a:latin typeface="Cambria Math"/>
                            </a:rPr>
                          </m:ctrlPr>
                        </m:dPr>
                        <m:e>
                          <m:sSub>
                            <m:sSubPr>
                              <m:ctrlPr>
                                <a:rPr lang="es-ES" sz="1400" i="1">
                                  <a:latin typeface="Cambria Math"/>
                                </a:rPr>
                              </m:ctrlPr>
                            </m:sSubPr>
                            <m:e>
                              <m:r>
                                <a:rPr lang="es-ES" sz="1400" i="1">
                                  <a:latin typeface="Cambria Math"/>
                                </a:rPr>
                                <m:t>𝑏</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sSup>
                                <m:sSupPr>
                                  <m:ctrlPr>
                                    <a:rPr lang="es-ES" sz="1400" i="1">
                                      <a:latin typeface="Cambria Math"/>
                                    </a:rPr>
                                  </m:ctrlPr>
                                </m:sSupPr>
                                <m:e>
                                  <m:r>
                                    <a:rPr lang="es-ES" sz="1400" i="1">
                                      <a:latin typeface="Cambria Math"/>
                                    </a:rPr>
                                    <m:t>𝑏</m:t>
                                  </m:r>
                                </m:e>
                                <m:sup>
                                  <m:r>
                                    <a:rPr lang="es-ES" sz="1400" i="1">
                                      <a:latin typeface="Cambria Math"/>
                                    </a:rPr>
                                    <m:t>′</m:t>
                                  </m:r>
                                </m:sup>
                              </m:sSup>
                            </m:e>
                            <m:sub>
                              <m:r>
                                <a:rPr lang="es-ES" sz="1400" i="1">
                                  <a:latin typeface="Cambria Math"/>
                                </a:rPr>
                                <m:t>𝑐</m:t>
                              </m:r>
                              <m:r>
                                <a:rPr lang="es-ES" sz="1400" i="1">
                                  <a:latin typeface="Cambria Math"/>
                                </a:rPr>
                                <m:t>11</m:t>
                              </m:r>
                            </m:sub>
                          </m:sSub>
                        </m:e>
                      </m:d>
                      <m:r>
                        <a:rPr lang="es-ES" sz="1400" i="1">
                          <a:latin typeface="Cambria Math"/>
                        </a:rPr>
                        <m:t>∗</m:t>
                      </m:r>
                      <m:sSub>
                        <m:sSubPr>
                          <m:ctrlPr>
                            <a:rPr lang="es-ES" sz="1400" i="1">
                              <a:latin typeface="Cambria Math"/>
                            </a:rPr>
                          </m:ctrlPr>
                        </m:sSubPr>
                        <m:e>
                          <m:r>
                            <a:rPr lang="es-ES" sz="1400" i="1">
                              <a:latin typeface="Cambria Math"/>
                            </a:rPr>
                            <m:t>𝛿</m:t>
                          </m:r>
                        </m:e>
                        <m:sub>
                          <m:r>
                            <a:rPr lang="es-ES" sz="1400" i="1">
                              <a:latin typeface="Cambria Math"/>
                            </a:rPr>
                            <m:t>2</m:t>
                          </m:r>
                        </m:sub>
                      </m:sSub>
                      <m:r>
                        <a:rPr lang="es-ES" sz="1400" i="1">
                          <a:latin typeface="Cambria Math"/>
                        </a:rPr>
                        <m:t>+</m:t>
                      </m:r>
                      <m:sSub>
                        <m:sSubPr>
                          <m:ctrlPr>
                            <a:rPr lang="es-ES" sz="1400" i="1">
                              <a:latin typeface="Cambria Math"/>
                            </a:rPr>
                          </m:ctrlPr>
                        </m:sSubPr>
                        <m:e>
                          <m:sSup>
                            <m:sSupPr>
                              <m:ctrlPr>
                                <a:rPr lang="es-ES" sz="1400" i="1">
                                  <a:latin typeface="Cambria Math"/>
                                </a:rPr>
                              </m:ctrlPr>
                            </m:sSupPr>
                            <m:e>
                              <m:r>
                                <a:rPr lang="es-ES" sz="1400" i="1">
                                  <a:latin typeface="Cambria Math"/>
                                </a:rPr>
                                <m:t>𝑏</m:t>
                              </m:r>
                            </m:e>
                            <m:sup>
                              <m:r>
                                <a:rPr lang="es-ES" sz="1400" i="1">
                                  <a:latin typeface="Cambria Math"/>
                                </a:rPr>
                                <m:t>′</m:t>
                              </m:r>
                            </m:sup>
                          </m:sSup>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𝛿</m:t>
                          </m:r>
                        </m:e>
                        <m:sub>
                          <m:r>
                            <a:rPr lang="es-ES" sz="1400" i="1">
                              <a:latin typeface="Cambria Math"/>
                            </a:rPr>
                            <m:t>1</m:t>
                          </m:r>
                        </m:sub>
                      </m:sSub>
                      <m:r>
                        <a:rPr lang="es-ES" sz="1400" i="1">
                          <a:latin typeface="Cambria Math"/>
                        </a:rPr>
                        <m:t>+</m:t>
                      </m:r>
                      <m:sSub>
                        <m:sSubPr>
                          <m:ctrlPr>
                            <a:rPr lang="es-ES" sz="1400" i="1">
                              <a:latin typeface="Cambria Math"/>
                            </a:rPr>
                          </m:ctrlPr>
                        </m:sSubPr>
                        <m:e>
                          <m:r>
                            <a:rPr lang="es-ES" sz="1400" i="1">
                              <a:latin typeface="Cambria Math"/>
                            </a:rPr>
                            <m:t>𝑏</m:t>
                          </m:r>
                        </m:e>
                        <m:sub>
                          <m:r>
                            <a:rPr lang="es-ES" sz="1400" i="1">
                              <a:latin typeface="Cambria Math"/>
                            </a:rPr>
                            <m:t>𝑐</m:t>
                          </m:r>
                          <m:r>
                            <a:rPr lang="es-ES" sz="1400" i="1">
                              <a:latin typeface="Cambria Math"/>
                            </a:rPr>
                            <m:t>11</m:t>
                          </m:r>
                        </m:sub>
                      </m:sSub>
                      <m:r>
                        <a:rPr lang="es-ES" sz="1400" i="1">
                          <a:latin typeface="Cambria Math"/>
                        </a:rPr>
                        <m:t>∗</m:t>
                      </m:r>
                      <m:sSub>
                        <m:sSubPr>
                          <m:ctrlPr>
                            <a:rPr lang="es-ES" sz="1400" i="1">
                              <a:latin typeface="Cambria Math"/>
                            </a:rPr>
                          </m:ctrlPr>
                        </m:sSubPr>
                        <m:e>
                          <m:r>
                            <a:rPr lang="es-ES" sz="1400" i="1">
                              <a:latin typeface="Cambria Math"/>
                            </a:rPr>
                            <m:t>𝛿</m:t>
                          </m:r>
                        </m:e>
                        <m:sub>
                          <m:r>
                            <a:rPr lang="es-ES" sz="1400" i="1">
                              <a:latin typeface="Cambria Math"/>
                            </a:rPr>
                            <m:t>3 </m:t>
                          </m:r>
                        </m:sub>
                      </m:sSub>
                      <m:r>
                        <a:rPr lang="es-ES" sz="1400" i="1">
                          <a:latin typeface="Cambria Math"/>
                        </a:rPr>
                        <m:t>=0</m:t>
                      </m:r>
                    </m:oMath>
                  </m:oMathPara>
                </a14:m>
                <a:endParaRPr lang="es-ES" sz="1400" dirty="0"/>
              </a:p>
              <a:p>
                <a:pPr marL="0" indent="0">
                  <a:buNone/>
                </a:pPr>
                <a:endParaRPr lang="en-US" sz="1600" dirty="0" smtClean="0"/>
              </a:p>
              <a:p>
                <a:r>
                  <a:rPr lang="en-US" sz="1600" dirty="0" err="1" smtClean="0"/>
                  <a:t>Reemplazamos</a:t>
                </a:r>
                <a:r>
                  <a:rPr lang="en-US" sz="1600" dirty="0" smtClean="0"/>
                  <a:t>:</a:t>
                </a:r>
              </a:p>
              <a:p>
                <a:pPr marL="0" indent="0">
                  <a:buNone/>
                </a:pPr>
                <a:endParaRPr lang="en-US" sz="1600" dirty="0" smtClean="0"/>
              </a:p>
              <a:p>
                <a:pPr marL="0" indent="0">
                  <a:buNone/>
                </a:pPr>
                <a:r>
                  <a:rPr lang="en-US" sz="1600" dirty="0" smtClean="0"/>
                  <a:t>	</a:t>
                </a:r>
                <a14:m>
                  <m:oMath xmlns:m="http://schemas.openxmlformats.org/officeDocument/2006/math">
                    <m:d>
                      <m:dPr>
                        <m:ctrlPr>
                          <a:rPr lang="es-ES" sz="1600" i="1">
                            <a:latin typeface="Cambria Math"/>
                          </a:rPr>
                        </m:ctrlPr>
                      </m:dPr>
                      <m:e>
                        <m:sSub>
                          <m:sSubPr>
                            <m:ctrlPr>
                              <a:rPr lang="es-ES" sz="1600" i="1">
                                <a:latin typeface="Cambria Math"/>
                              </a:rPr>
                            </m:ctrlPr>
                          </m:sSubPr>
                          <m:e>
                            <m:r>
                              <a:rPr lang="es-ES" sz="1600" i="1">
                                <a:latin typeface="Cambria Math"/>
                              </a:rPr>
                              <m:t>𝑚</m:t>
                            </m:r>
                            <m:sSup>
                              <m:sSupPr>
                                <m:ctrlPr>
                                  <a:rPr lang="es-ES" sz="1600" i="1">
                                    <a:latin typeface="Cambria Math"/>
                                  </a:rPr>
                                </m:ctrlPr>
                              </m:sSupPr>
                              <m:e>
                                <m:r>
                                  <a:rPr lang="es-ES" sz="1600" i="1">
                                    <a:latin typeface="Cambria Math"/>
                                  </a:rPr>
                                  <m:t>𝑓</m:t>
                                </m:r>
                              </m:e>
                              <m:sup>
                                <m:r>
                                  <a:rPr lang="es-ES" sz="1600" i="1">
                                    <a:latin typeface="Cambria Math"/>
                                  </a:rPr>
                                  <m:t>′</m:t>
                                </m:r>
                              </m:sup>
                            </m:sSup>
                          </m:e>
                          <m:sub>
                            <m:r>
                              <a:rPr lang="es-ES" sz="1600" i="1">
                                <a:latin typeface="Cambria Math"/>
                              </a:rPr>
                              <m:t>𝑣</m:t>
                            </m:r>
                            <m:r>
                              <a:rPr lang="es-ES" sz="1600" i="1">
                                <a:latin typeface="Cambria Math"/>
                              </a:rPr>
                              <m:t>5</m:t>
                            </m:r>
                          </m:sub>
                        </m:sSub>
                        <m:r>
                          <a:rPr lang="es-ES" sz="1600" i="1">
                            <a:latin typeface="Cambria Math"/>
                          </a:rPr>
                          <m:t>+</m:t>
                        </m:r>
                        <m:sSub>
                          <m:sSubPr>
                            <m:ctrlPr>
                              <a:rPr lang="es-ES" sz="1600" i="1">
                                <a:latin typeface="Cambria Math"/>
                              </a:rPr>
                            </m:ctrlPr>
                          </m:sSubPr>
                          <m:e>
                            <m:r>
                              <a:rPr lang="es-ES" sz="1600" i="1">
                                <a:latin typeface="Cambria Math"/>
                              </a:rPr>
                              <m:t>𝑚𝑓</m:t>
                            </m:r>
                          </m:e>
                          <m:sub>
                            <m:r>
                              <a:rPr lang="es-ES" sz="1600" i="1">
                                <a:latin typeface="Cambria Math"/>
                              </a:rPr>
                              <m:t>𝑣</m:t>
                            </m:r>
                            <m:r>
                              <a:rPr lang="es-ES" sz="1600" i="1">
                                <a:latin typeface="Cambria Math"/>
                              </a:rPr>
                              <m:t>6</m:t>
                            </m:r>
                          </m:sub>
                        </m:sSub>
                        <m:r>
                          <a:rPr lang="es-ES" sz="1600" i="1">
                            <a:latin typeface="Cambria Math"/>
                          </a:rPr>
                          <m:t>+</m:t>
                        </m:r>
                        <m:sSub>
                          <m:sSubPr>
                            <m:ctrlPr>
                              <a:rPr lang="es-ES" sz="1600" i="1">
                                <a:latin typeface="Cambria Math"/>
                              </a:rPr>
                            </m:ctrlPr>
                          </m:sSubPr>
                          <m:e>
                            <m:r>
                              <a:rPr lang="es-ES" sz="1600" i="1">
                                <a:latin typeface="Cambria Math"/>
                              </a:rPr>
                              <m:t>𝑚</m:t>
                            </m:r>
                            <m:sSup>
                              <m:sSupPr>
                                <m:ctrlPr>
                                  <a:rPr lang="es-ES" sz="1600" i="1">
                                    <a:latin typeface="Cambria Math"/>
                                  </a:rPr>
                                </m:ctrlPr>
                              </m:sSupPr>
                              <m:e>
                                <m:r>
                                  <a:rPr lang="es-ES" sz="1600" i="1">
                                    <a:latin typeface="Cambria Math"/>
                                  </a:rPr>
                                  <m:t>𝑓</m:t>
                                </m:r>
                              </m:e>
                              <m:sup>
                                <m:r>
                                  <a:rPr lang="es-ES" sz="1600" i="1">
                                    <a:latin typeface="Cambria Math"/>
                                  </a:rPr>
                                  <m:t>′</m:t>
                                </m:r>
                              </m:sup>
                            </m:sSup>
                          </m:e>
                          <m:sub>
                            <m:r>
                              <a:rPr lang="es-ES" sz="1600" i="1">
                                <a:latin typeface="Cambria Math"/>
                              </a:rPr>
                              <m:t>𝑐</m:t>
                            </m:r>
                            <m:r>
                              <a:rPr lang="es-ES" sz="1600" i="1">
                                <a:latin typeface="Cambria Math"/>
                              </a:rPr>
                              <m:t>7</m:t>
                            </m:r>
                          </m:sub>
                        </m:sSub>
                        <m:r>
                          <a:rPr lang="es-ES" sz="1600" i="1">
                            <a:latin typeface="Cambria Math"/>
                          </a:rPr>
                          <m:t>+</m:t>
                        </m:r>
                        <m:sSub>
                          <m:sSubPr>
                            <m:ctrlPr>
                              <a:rPr lang="es-ES" sz="1600" i="1">
                                <a:latin typeface="Cambria Math"/>
                              </a:rPr>
                            </m:ctrlPr>
                          </m:sSubPr>
                          <m:e>
                            <m:r>
                              <a:rPr lang="es-ES" sz="1600" i="1">
                                <a:latin typeface="Cambria Math"/>
                              </a:rPr>
                              <m:t>𝑚𝑓</m:t>
                            </m:r>
                          </m:e>
                          <m:sub>
                            <m:r>
                              <a:rPr lang="es-ES" sz="1600" i="1">
                                <a:latin typeface="Cambria Math"/>
                              </a:rPr>
                              <m:t>𝑐</m:t>
                            </m:r>
                            <m:r>
                              <a:rPr lang="es-ES" sz="1600" i="1">
                                <a:latin typeface="Cambria Math"/>
                              </a:rPr>
                              <m:t>11</m:t>
                            </m:r>
                          </m:sub>
                        </m:sSub>
                      </m:e>
                    </m:d>
                    <m:r>
                      <a:rPr lang="es-ES" sz="1600" i="1">
                        <a:latin typeface="Cambria Math"/>
                      </a:rPr>
                      <m:t>=</m:t>
                    </m:r>
                    <m:sSub>
                      <m:sSubPr>
                        <m:ctrlPr>
                          <a:rPr lang="es-ES" sz="1600" i="1">
                            <a:latin typeface="Cambria Math"/>
                          </a:rPr>
                        </m:ctrlPr>
                      </m:sSubPr>
                      <m:e>
                        <m:r>
                          <a:rPr lang="es-ES" sz="1600" i="1">
                            <a:latin typeface="Cambria Math"/>
                          </a:rPr>
                          <m:t>𝑀</m:t>
                        </m:r>
                      </m:e>
                      <m:sub>
                        <m:r>
                          <a:rPr lang="es-ES" sz="1600" i="1">
                            <a:latin typeface="Cambria Math"/>
                          </a:rPr>
                          <m:t>7</m:t>
                        </m:r>
                      </m:sub>
                    </m:sSub>
                  </m:oMath>
                </a14:m>
                <a:endParaRPr lang="es-ES" sz="1600" dirty="0"/>
              </a:p>
              <a:p>
                <a:pPr marL="0" indent="0">
                  <a:buNone/>
                </a:pPr>
                <a:r>
                  <a:rPr lang="en-US" sz="1600" dirty="0" smtClean="0"/>
                  <a:t>	</a:t>
                </a:r>
                <a14:m>
                  <m:oMath xmlns:m="http://schemas.openxmlformats.org/officeDocument/2006/math">
                    <m:d>
                      <m:dPr>
                        <m:ctrlPr>
                          <a:rPr lang="es-ES" sz="1600" i="1">
                            <a:latin typeface="Cambria Math"/>
                          </a:rPr>
                        </m:ctrlPr>
                      </m:dPr>
                      <m:e>
                        <m:sSub>
                          <m:sSubPr>
                            <m:ctrlPr>
                              <a:rPr lang="es-ES" sz="1600" i="1">
                                <a:latin typeface="Cambria Math"/>
                              </a:rPr>
                            </m:ctrlPr>
                          </m:sSubPr>
                          <m:e>
                            <m:r>
                              <a:rPr lang="es-ES" sz="1600" i="1">
                                <a:latin typeface="Cambria Math"/>
                              </a:rPr>
                              <m:t>𝑘</m:t>
                            </m:r>
                          </m:e>
                          <m:sub>
                            <m:r>
                              <a:rPr lang="es-ES" sz="1600" i="1">
                                <a:latin typeface="Cambria Math"/>
                              </a:rPr>
                              <m:t>𝑣</m:t>
                            </m:r>
                            <m:r>
                              <a:rPr lang="es-ES" sz="1600" i="1">
                                <a:latin typeface="Cambria Math"/>
                              </a:rPr>
                              <m:t>5</m:t>
                            </m:r>
                          </m:sub>
                        </m:sSub>
                        <m:r>
                          <a:rPr lang="es-ES" sz="1600" i="1">
                            <a:latin typeface="Cambria Math"/>
                          </a:rPr>
                          <m:t>+</m:t>
                        </m:r>
                        <m:sSub>
                          <m:sSubPr>
                            <m:ctrlPr>
                              <a:rPr lang="es-ES" sz="1600" i="1">
                                <a:latin typeface="Cambria Math"/>
                              </a:rPr>
                            </m:ctrlPr>
                          </m:sSubPr>
                          <m:e>
                            <m:r>
                              <a:rPr lang="es-ES" sz="1600" i="1">
                                <a:latin typeface="Cambria Math"/>
                              </a:rPr>
                              <m:t>𝑘</m:t>
                            </m:r>
                          </m:e>
                          <m:sub>
                            <m:r>
                              <a:rPr lang="es-ES" sz="1600" i="1">
                                <a:latin typeface="Cambria Math"/>
                              </a:rPr>
                              <m:t>𝑣</m:t>
                            </m:r>
                            <m:r>
                              <a:rPr lang="es-ES" sz="1600" i="1">
                                <a:latin typeface="Cambria Math"/>
                              </a:rPr>
                              <m:t>6</m:t>
                            </m:r>
                          </m:sub>
                        </m:sSub>
                        <m:r>
                          <a:rPr lang="es-ES" sz="1600" i="1">
                            <a:latin typeface="Cambria Math"/>
                          </a:rPr>
                          <m:t>+</m:t>
                        </m:r>
                        <m:sSub>
                          <m:sSubPr>
                            <m:ctrlPr>
                              <a:rPr lang="es-ES" sz="1600" i="1">
                                <a:latin typeface="Cambria Math"/>
                              </a:rPr>
                            </m:ctrlPr>
                          </m:sSubPr>
                          <m:e>
                            <m:r>
                              <a:rPr lang="es-ES" sz="1600" i="1">
                                <a:latin typeface="Cambria Math"/>
                              </a:rPr>
                              <m:t>𝑘</m:t>
                            </m:r>
                          </m:e>
                          <m:sub>
                            <m:r>
                              <a:rPr lang="es-ES" sz="1600" i="1">
                                <a:latin typeface="Cambria Math"/>
                              </a:rPr>
                              <m:t>𝑐</m:t>
                            </m:r>
                            <m:r>
                              <a:rPr lang="es-ES" sz="1600" i="1">
                                <a:latin typeface="Cambria Math"/>
                              </a:rPr>
                              <m:t>7</m:t>
                            </m:r>
                          </m:sub>
                        </m:sSub>
                        <m:r>
                          <a:rPr lang="es-ES" sz="1600" i="1">
                            <a:latin typeface="Cambria Math"/>
                          </a:rPr>
                          <m:t>+</m:t>
                        </m:r>
                        <m:sSub>
                          <m:sSubPr>
                            <m:ctrlPr>
                              <a:rPr lang="es-ES" sz="1600" i="1">
                                <a:latin typeface="Cambria Math"/>
                              </a:rPr>
                            </m:ctrlPr>
                          </m:sSubPr>
                          <m:e>
                            <m:r>
                              <a:rPr lang="es-ES" sz="1600" i="1">
                                <a:latin typeface="Cambria Math"/>
                              </a:rPr>
                              <m:t>𝑘</m:t>
                            </m:r>
                          </m:e>
                          <m:sub>
                            <m:r>
                              <a:rPr lang="es-ES" sz="1600" i="1">
                                <a:latin typeface="Cambria Math"/>
                              </a:rPr>
                              <m:t>𝑐</m:t>
                            </m:r>
                            <m:r>
                              <a:rPr lang="es-ES" sz="1600" i="1">
                                <a:latin typeface="Cambria Math"/>
                              </a:rPr>
                              <m:t>11</m:t>
                            </m:r>
                          </m:sub>
                        </m:sSub>
                      </m:e>
                    </m:d>
                    <m:r>
                      <a:rPr lang="es-ES" sz="1600" i="1">
                        <a:latin typeface="Cambria Math"/>
                      </a:rPr>
                      <m:t>= </m:t>
                    </m:r>
                    <m:sSub>
                      <m:sSubPr>
                        <m:ctrlPr>
                          <a:rPr lang="es-ES" sz="1600" i="1">
                            <a:latin typeface="Cambria Math"/>
                          </a:rPr>
                        </m:ctrlPr>
                      </m:sSubPr>
                      <m:e>
                        <m:r>
                          <a:rPr lang="es-ES" sz="1600" i="1">
                            <a:latin typeface="Cambria Math"/>
                          </a:rPr>
                          <m:t>𝐴</m:t>
                        </m:r>
                      </m:e>
                      <m:sub>
                        <m:r>
                          <a:rPr lang="es-ES" sz="1600" i="1">
                            <a:latin typeface="Cambria Math"/>
                          </a:rPr>
                          <m:t>7</m:t>
                        </m:r>
                      </m:sub>
                    </m:sSub>
                  </m:oMath>
                </a14:m>
                <a:endParaRPr lang="es-ES" sz="1600" dirty="0" smtClean="0"/>
              </a:p>
              <a:p>
                <a:pPr marL="0" indent="0">
                  <a:buNone/>
                </a:pPr>
                <a:endParaRPr lang="en-US" sz="1600" dirty="0"/>
              </a:p>
              <a:p>
                <a:r>
                  <a:rPr lang="en-US" sz="1600" dirty="0" err="1" smtClean="0"/>
                  <a:t>Tenemos</a:t>
                </a:r>
                <a:r>
                  <a:rPr lang="en-US" sz="1600" dirty="0" smtClean="0"/>
                  <a:t>:</a:t>
                </a:r>
              </a:p>
              <a:p>
                <a:pPr marL="0" indent="0">
                  <a:buNone/>
                </a:pPr>
                <a:endParaRPr lang="en-US" sz="1600" dirty="0"/>
              </a:p>
              <a:p>
                <a:pPr marL="0" indent="0">
                  <a:buNone/>
                </a:pPr>
                <a14:m>
                  <m:oMathPara xmlns:m="http://schemas.openxmlformats.org/officeDocument/2006/math">
                    <m:oMathParaPr>
                      <m:jc m:val="centerGroup"/>
                    </m:oMathParaPr>
                    <m:oMath xmlns:m="http://schemas.openxmlformats.org/officeDocument/2006/math">
                      <m:sSub>
                        <m:sSubPr>
                          <m:ctrlPr>
                            <a:rPr lang="es-ES" sz="1500" i="1">
                              <a:latin typeface="Cambria Math"/>
                            </a:rPr>
                          </m:ctrlPr>
                        </m:sSubPr>
                        <m:e>
                          <m:r>
                            <a:rPr lang="es-ES" sz="1500" i="1">
                              <a:latin typeface="Cambria Math"/>
                            </a:rPr>
                            <m:t>𝑀</m:t>
                          </m:r>
                        </m:e>
                        <m:sub>
                          <m:r>
                            <a:rPr lang="es-ES" sz="1500" i="1">
                              <a:latin typeface="Cambria Math"/>
                            </a:rPr>
                            <m:t>7</m:t>
                          </m:r>
                        </m:sub>
                      </m:sSub>
                      <m:r>
                        <a:rPr lang="es-ES" sz="1500" i="1">
                          <a:latin typeface="Cambria Math"/>
                        </a:rPr>
                        <m:t>+</m:t>
                      </m:r>
                      <m:sSub>
                        <m:sSubPr>
                          <m:ctrlPr>
                            <a:rPr lang="es-ES" sz="1500" i="1">
                              <a:latin typeface="Cambria Math"/>
                            </a:rPr>
                          </m:ctrlPr>
                        </m:sSubPr>
                        <m:e>
                          <m:r>
                            <a:rPr lang="es-ES" sz="1500" i="1">
                              <a:latin typeface="Cambria Math"/>
                            </a:rPr>
                            <m:t>𝐴</m:t>
                          </m:r>
                        </m:e>
                        <m:sub>
                          <m:r>
                            <a:rPr lang="es-ES" sz="1500" i="1">
                              <a:latin typeface="Cambria Math"/>
                            </a:rPr>
                            <m:t>7</m:t>
                          </m:r>
                        </m:sub>
                      </m:sSub>
                      <m:r>
                        <a:rPr lang="es-ES" sz="1500" i="1">
                          <a:latin typeface="Cambria Math"/>
                        </a:rPr>
                        <m:t>∗</m:t>
                      </m:r>
                      <m:sSub>
                        <m:sSubPr>
                          <m:ctrlPr>
                            <a:rPr lang="es-ES" sz="1500" i="1">
                              <a:latin typeface="Cambria Math"/>
                            </a:rPr>
                          </m:ctrlPr>
                        </m:sSubPr>
                        <m:e>
                          <m:r>
                            <a:rPr lang="es-ES" sz="1500" i="1">
                              <a:latin typeface="Cambria Math"/>
                            </a:rPr>
                            <m:t>𝜃</m:t>
                          </m:r>
                        </m:e>
                        <m:sub>
                          <m:r>
                            <a:rPr lang="es-ES" sz="1500" i="1">
                              <a:latin typeface="Cambria Math"/>
                            </a:rPr>
                            <m:t>7</m:t>
                          </m:r>
                        </m:sub>
                      </m:sSub>
                      <m:r>
                        <a:rPr lang="es-ES" sz="1500" i="1">
                          <a:latin typeface="Cambria Math"/>
                        </a:rPr>
                        <m:t>+</m:t>
                      </m:r>
                      <m:sSub>
                        <m:sSubPr>
                          <m:ctrlPr>
                            <a:rPr lang="es-ES" sz="1500" i="1">
                              <a:latin typeface="Cambria Math"/>
                            </a:rPr>
                          </m:ctrlPr>
                        </m:sSubPr>
                        <m:e>
                          <m:r>
                            <a:rPr lang="es-ES" sz="1500" i="1">
                              <a:latin typeface="Cambria Math"/>
                            </a:rPr>
                            <m:t>𝑎</m:t>
                          </m:r>
                        </m:e>
                        <m:sub>
                          <m:r>
                            <a:rPr lang="es-ES" sz="1500" i="1">
                              <a:latin typeface="Cambria Math"/>
                            </a:rPr>
                            <m:t>𝑣</m:t>
                          </m:r>
                          <m:r>
                            <a:rPr lang="es-ES" sz="1500" i="1">
                              <a:latin typeface="Cambria Math"/>
                            </a:rPr>
                            <m:t>5</m:t>
                          </m:r>
                        </m:sub>
                      </m:sSub>
                      <m:r>
                        <a:rPr lang="es-ES" sz="1500" i="1">
                          <a:latin typeface="Cambria Math"/>
                        </a:rPr>
                        <m:t>∗</m:t>
                      </m:r>
                      <m:sSub>
                        <m:sSubPr>
                          <m:ctrlPr>
                            <a:rPr lang="es-ES" sz="1500" i="1">
                              <a:latin typeface="Cambria Math"/>
                            </a:rPr>
                          </m:ctrlPr>
                        </m:sSubPr>
                        <m:e>
                          <m:r>
                            <a:rPr lang="es-ES" sz="1500" i="1">
                              <a:latin typeface="Cambria Math"/>
                            </a:rPr>
                            <m:t>𝜃</m:t>
                          </m:r>
                        </m:e>
                        <m:sub>
                          <m:r>
                            <a:rPr lang="es-ES" sz="1500" i="1">
                              <a:latin typeface="Cambria Math"/>
                            </a:rPr>
                            <m:t>6</m:t>
                          </m:r>
                        </m:sub>
                      </m:sSub>
                      <m:r>
                        <a:rPr lang="es-ES" sz="1500" i="1">
                          <a:latin typeface="Cambria Math"/>
                        </a:rPr>
                        <m:t>+</m:t>
                      </m:r>
                      <m:sSub>
                        <m:sSubPr>
                          <m:ctrlPr>
                            <a:rPr lang="es-ES" sz="1500" i="1">
                              <a:latin typeface="Cambria Math"/>
                            </a:rPr>
                          </m:ctrlPr>
                        </m:sSubPr>
                        <m:e>
                          <m:r>
                            <a:rPr lang="es-ES" sz="1500" i="1">
                              <a:latin typeface="Cambria Math"/>
                            </a:rPr>
                            <m:t>𝑎</m:t>
                          </m:r>
                        </m:e>
                        <m:sub>
                          <m:r>
                            <a:rPr lang="es-ES" sz="1500" i="1">
                              <a:latin typeface="Cambria Math"/>
                            </a:rPr>
                            <m:t>𝑣</m:t>
                          </m:r>
                          <m:r>
                            <a:rPr lang="es-ES" sz="1500" i="1">
                              <a:latin typeface="Cambria Math"/>
                            </a:rPr>
                            <m:t>6</m:t>
                          </m:r>
                        </m:sub>
                      </m:sSub>
                      <m:r>
                        <a:rPr lang="es-ES" sz="1500" i="1">
                          <a:latin typeface="Cambria Math"/>
                        </a:rPr>
                        <m:t>∗</m:t>
                      </m:r>
                      <m:sSub>
                        <m:sSubPr>
                          <m:ctrlPr>
                            <a:rPr lang="es-ES" sz="1500" i="1">
                              <a:latin typeface="Cambria Math"/>
                            </a:rPr>
                          </m:ctrlPr>
                        </m:sSubPr>
                        <m:e>
                          <m:r>
                            <a:rPr lang="es-ES" sz="1500" i="1">
                              <a:latin typeface="Cambria Math"/>
                            </a:rPr>
                            <m:t>𝜃</m:t>
                          </m:r>
                        </m:e>
                        <m:sub>
                          <m:r>
                            <a:rPr lang="es-ES" sz="1500" i="1">
                              <a:latin typeface="Cambria Math"/>
                            </a:rPr>
                            <m:t>8</m:t>
                          </m:r>
                        </m:sub>
                      </m:sSub>
                      <m:r>
                        <a:rPr lang="es-ES" sz="1500" i="1">
                          <a:latin typeface="Cambria Math"/>
                        </a:rPr>
                        <m:t>+</m:t>
                      </m:r>
                      <m:sSub>
                        <m:sSubPr>
                          <m:ctrlPr>
                            <a:rPr lang="es-ES" sz="1500" i="1">
                              <a:latin typeface="Cambria Math"/>
                            </a:rPr>
                          </m:ctrlPr>
                        </m:sSubPr>
                        <m:e>
                          <m:r>
                            <a:rPr lang="es-ES" sz="1500" i="1">
                              <a:latin typeface="Cambria Math"/>
                            </a:rPr>
                            <m:t>𝑎</m:t>
                          </m:r>
                        </m:e>
                        <m:sub>
                          <m:r>
                            <a:rPr lang="es-ES" sz="1500" i="1">
                              <a:latin typeface="Cambria Math"/>
                            </a:rPr>
                            <m:t>𝑐</m:t>
                          </m:r>
                          <m:r>
                            <a:rPr lang="es-ES" sz="1500" i="1">
                              <a:latin typeface="Cambria Math"/>
                            </a:rPr>
                            <m:t>7</m:t>
                          </m:r>
                        </m:sub>
                      </m:sSub>
                      <m:r>
                        <a:rPr lang="es-ES" sz="1500" i="1">
                          <a:latin typeface="Cambria Math"/>
                        </a:rPr>
                        <m:t>∗</m:t>
                      </m:r>
                      <m:sSub>
                        <m:sSubPr>
                          <m:ctrlPr>
                            <a:rPr lang="es-ES" sz="1500" i="1">
                              <a:latin typeface="Cambria Math"/>
                            </a:rPr>
                          </m:ctrlPr>
                        </m:sSubPr>
                        <m:e>
                          <m:r>
                            <a:rPr lang="es-ES" sz="1500" i="1">
                              <a:latin typeface="Cambria Math"/>
                            </a:rPr>
                            <m:t>𝜃</m:t>
                          </m:r>
                        </m:e>
                        <m:sub>
                          <m:r>
                            <a:rPr lang="es-ES" sz="1500" i="1">
                              <a:latin typeface="Cambria Math"/>
                            </a:rPr>
                            <m:t>3</m:t>
                          </m:r>
                        </m:sub>
                      </m:sSub>
                      <m:r>
                        <a:rPr lang="es-ES" sz="1500" i="1">
                          <a:latin typeface="Cambria Math"/>
                        </a:rPr>
                        <m:t>+</m:t>
                      </m:r>
                      <m:sSub>
                        <m:sSubPr>
                          <m:ctrlPr>
                            <a:rPr lang="es-ES" sz="1500" i="1">
                              <a:latin typeface="Cambria Math"/>
                            </a:rPr>
                          </m:ctrlPr>
                        </m:sSubPr>
                        <m:e>
                          <m:r>
                            <a:rPr lang="es-ES" sz="1500" i="1">
                              <a:latin typeface="Cambria Math"/>
                            </a:rPr>
                            <m:t>𝑎</m:t>
                          </m:r>
                        </m:e>
                        <m:sub>
                          <m:r>
                            <a:rPr lang="es-ES" sz="1500" i="1">
                              <a:latin typeface="Cambria Math"/>
                            </a:rPr>
                            <m:t>𝑐</m:t>
                          </m:r>
                          <m:r>
                            <a:rPr lang="es-ES" sz="1500" i="1">
                              <a:latin typeface="Cambria Math"/>
                            </a:rPr>
                            <m:t>11</m:t>
                          </m:r>
                        </m:sub>
                      </m:sSub>
                      <m:r>
                        <a:rPr lang="es-ES" sz="1500" i="1">
                          <a:latin typeface="Cambria Math"/>
                        </a:rPr>
                        <m:t>∗</m:t>
                      </m:r>
                      <m:sSub>
                        <m:sSubPr>
                          <m:ctrlPr>
                            <a:rPr lang="es-ES" sz="1500" i="1">
                              <a:latin typeface="Cambria Math"/>
                            </a:rPr>
                          </m:ctrlPr>
                        </m:sSubPr>
                        <m:e>
                          <m:r>
                            <a:rPr lang="es-ES" sz="1500" i="1">
                              <a:latin typeface="Cambria Math"/>
                            </a:rPr>
                            <m:t>𝜃</m:t>
                          </m:r>
                        </m:e>
                        <m:sub>
                          <m:r>
                            <a:rPr lang="es-ES" sz="1500" i="1">
                              <a:latin typeface="Cambria Math"/>
                            </a:rPr>
                            <m:t>11</m:t>
                          </m:r>
                        </m:sub>
                      </m:sSub>
                      <m:r>
                        <a:rPr lang="es-ES" sz="1500" i="1">
                          <a:latin typeface="Cambria Math"/>
                        </a:rPr>
                        <m:t>+</m:t>
                      </m:r>
                      <m:d>
                        <m:dPr>
                          <m:ctrlPr>
                            <a:rPr lang="es-ES" sz="1500" i="1">
                              <a:latin typeface="Cambria Math"/>
                            </a:rPr>
                          </m:ctrlPr>
                        </m:dPr>
                        <m:e>
                          <m:sSub>
                            <m:sSubPr>
                              <m:ctrlPr>
                                <a:rPr lang="es-ES" sz="1500" i="1">
                                  <a:latin typeface="Cambria Math"/>
                                </a:rPr>
                              </m:ctrlPr>
                            </m:sSubPr>
                            <m:e>
                              <m:r>
                                <a:rPr lang="es-ES" sz="1500" i="1">
                                  <a:latin typeface="Cambria Math"/>
                                </a:rPr>
                                <m:t>𝑏</m:t>
                              </m:r>
                            </m:e>
                            <m:sub>
                              <m:r>
                                <a:rPr lang="es-ES" sz="1500" i="1">
                                  <a:latin typeface="Cambria Math"/>
                                </a:rPr>
                                <m:t>𝑐</m:t>
                              </m:r>
                              <m:r>
                                <a:rPr lang="es-ES" sz="1500" i="1">
                                  <a:latin typeface="Cambria Math"/>
                                </a:rPr>
                                <m:t>7</m:t>
                              </m:r>
                            </m:sub>
                          </m:sSub>
                          <m:r>
                            <a:rPr lang="es-ES" sz="1500" i="1">
                              <a:latin typeface="Cambria Math"/>
                            </a:rPr>
                            <m:t>+</m:t>
                          </m:r>
                          <m:sSub>
                            <m:sSubPr>
                              <m:ctrlPr>
                                <a:rPr lang="es-ES" sz="1500" i="1">
                                  <a:latin typeface="Cambria Math"/>
                                </a:rPr>
                              </m:ctrlPr>
                            </m:sSubPr>
                            <m:e>
                              <m:sSup>
                                <m:sSupPr>
                                  <m:ctrlPr>
                                    <a:rPr lang="es-ES" sz="1500" i="1">
                                      <a:latin typeface="Cambria Math"/>
                                    </a:rPr>
                                  </m:ctrlPr>
                                </m:sSupPr>
                                <m:e>
                                  <m:r>
                                    <a:rPr lang="es-ES" sz="1500" i="1">
                                      <a:latin typeface="Cambria Math"/>
                                    </a:rPr>
                                    <m:t>𝑏</m:t>
                                  </m:r>
                                </m:e>
                                <m:sup>
                                  <m:r>
                                    <a:rPr lang="es-ES" sz="1500" i="1">
                                      <a:latin typeface="Cambria Math"/>
                                    </a:rPr>
                                    <m:t>′</m:t>
                                  </m:r>
                                </m:sup>
                              </m:sSup>
                            </m:e>
                            <m:sub>
                              <m:r>
                                <a:rPr lang="es-ES" sz="1500" i="1">
                                  <a:latin typeface="Cambria Math"/>
                                </a:rPr>
                                <m:t>𝑐</m:t>
                              </m:r>
                              <m:r>
                                <a:rPr lang="es-ES" sz="1500" i="1">
                                  <a:latin typeface="Cambria Math"/>
                                </a:rPr>
                                <m:t>11</m:t>
                              </m:r>
                            </m:sub>
                          </m:sSub>
                        </m:e>
                      </m:d>
                      <m:r>
                        <a:rPr lang="es-ES" sz="1500" i="1">
                          <a:latin typeface="Cambria Math"/>
                        </a:rPr>
                        <m:t>∗</m:t>
                      </m:r>
                      <m:sSub>
                        <m:sSubPr>
                          <m:ctrlPr>
                            <a:rPr lang="es-ES" sz="1500" i="1">
                              <a:latin typeface="Cambria Math"/>
                            </a:rPr>
                          </m:ctrlPr>
                        </m:sSubPr>
                        <m:e>
                          <m:r>
                            <a:rPr lang="es-ES" sz="1500" i="1">
                              <a:latin typeface="Cambria Math"/>
                            </a:rPr>
                            <m:t>𝛿</m:t>
                          </m:r>
                        </m:e>
                        <m:sub>
                          <m:r>
                            <a:rPr lang="es-ES" sz="1500" i="1">
                              <a:latin typeface="Cambria Math"/>
                            </a:rPr>
                            <m:t>2</m:t>
                          </m:r>
                        </m:sub>
                      </m:sSub>
                      <m:r>
                        <a:rPr lang="es-ES" sz="1500" i="1">
                          <a:latin typeface="Cambria Math"/>
                        </a:rPr>
                        <m:t>+</m:t>
                      </m:r>
                      <m:sSub>
                        <m:sSubPr>
                          <m:ctrlPr>
                            <a:rPr lang="es-ES" sz="1500" i="1">
                              <a:latin typeface="Cambria Math"/>
                            </a:rPr>
                          </m:ctrlPr>
                        </m:sSubPr>
                        <m:e>
                          <m:sSup>
                            <m:sSupPr>
                              <m:ctrlPr>
                                <a:rPr lang="es-ES" sz="1500" i="1">
                                  <a:latin typeface="Cambria Math"/>
                                </a:rPr>
                              </m:ctrlPr>
                            </m:sSupPr>
                            <m:e>
                              <m:r>
                                <a:rPr lang="es-ES" sz="1500" i="1">
                                  <a:latin typeface="Cambria Math"/>
                                </a:rPr>
                                <m:t>𝑏</m:t>
                              </m:r>
                            </m:e>
                            <m:sup>
                              <m:r>
                                <a:rPr lang="es-ES" sz="1500" i="1">
                                  <a:latin typeface="Cambria Math"/>
                                </a:rPr>
                                <m:t>′</m:t>
                              </m:r>
                            </m:sup>
                          </m:sSup>
                        </m:e>
                        <m:sub>
                          <m:r>
                            <a:rPr lang="es-ES" sz="1500" i="1">
                              <a:latin typeface="Cambria Math"/>
                            </a:rPr>
                            <m:t>𝑐</m:t>
                          </m:r>
                          <m:r>
                            <a:rPr lang="es-ES" sz="1500" i="1">
                              <a:latin typeface="Cambria Math"/>
                            </a:rPr>
                            <m:t>7</m:t>
                          </m:r>
                        </m:sub>
                      </m:sSub>
                      <m:r>
                        <a:rPr lang="es-ES" sz="1500" i="1">
                          <a:latin typeface="Cambria Math"/>
                        </a:rPr>
                        <m:t>∗</m:t>
                      </m:r>
                      <m:sSub>
                        <m:sSubPr>
                          <m:ctrlPr>
                            <a:rPr lang="es-ES" sz="1500" i="1">
                              <a:latin typeface="Cambria Math"/>
                            </a:rPr>
                          </m:ctrlPr>
                        </m:sSubPr>
                        <m:e>
                          <m:r>
                            <a:rPr lang="es-ES" sz="1500" i="1">
                              <a:latin typeface="Cambria Math"/>
                            </a:rPr>
                            <m:t>𝛿</m:t>
                          </m:r>
                        </m:e>
                        <m:sub>
                          <m:r>
                            <a:rPr lang="es-ES" sz="1500" i="1">
                              <a:latin typeface="Cambria Math"/>
                            </a:rPr>
                            <m:t>1</m:t>
                          </m:r>
                        </m:sub>
                      </m:sSub>
                      <m:r>
                        <a:rPr lang="en-US" sz="1500" b="0" i="1" smtClean="0">
                          <a:latin typeface="Cambria Math"/>
                        </a:rPr>
                        <m:t>+</m:t>
                      </m:r>
                      <m:sSub>
                        <m:sSubPr>
                          <m:ctrlPr>
                            <a:rPr lang="es-ES" sz="1600" i="1">
                              <a:latin typeface="Cambria Math"/>
                            </a:rPr>
                          </m:ctrlPr>
                        </m:sSubPr>
                        <m:e>
                          <m:r>
                            <a:rPr lang="es-ES" sz="1600" i="1">
                              <a:latin typeface="Cambria Math"/>
                            </a:rPr>
                            <m:t>𝑏</m:t>
                          </m:r>
                        </m:e>
                        <m:sub>
                          <m:r>
                            <a:rPr lang="es-ES" sz="1600" i="1">
                              <a:latin typeface="Cambria Math"/>
                            </a:rPr>
                            <m:t>𝑐</m:t>
                          </m:r>
                          <m:r>
                            <a:rPr lang="es-ES" sz="1600" i="1">
                              <a:latin typeface="Cambria Math"/>
                            </a:rPr>
                            <m:t>11</m:t>
                          </m:r>
                        </m:sub>
                      </m:sSub>
                      <m:r>
                        <a:rPr lang="es-ES" sz="1600" i="1">
                          <a:latin typeface="Cambria Math"/>
                        </a:rPr>
                        <m:t>∗</m:t>
                      </m:r>
                      <m:sSub>
                        <m:sSubPr>
                          <m:ctrlPr>
                            <a:rPr lang="es-ES" sz="1600" i="1">
                              <a:latin typeface="Cambria Math"/>
                            </a:rPr>
                          </m:ctrlPr>
                        </m:sSubPr>
                        <m:e>
                          <m:r>
                            <a:rPr lang="es-ES" sz="1600" i="1">
                              <a:latin typeface="Cambria Math"/>
                            </a:rPr>
                            <m:t>𝛿</m:t>
                          </m:r>
                        </m:e>
                        <m:sub>
                          <m:r>
                            <a:rPr lang="es-ES" sz="1600" i="1">
                              <a:latin typeface="Cambria Math"/>
                            </a:rPr>
                            <m:t>3</m:t>
                          </m:r>
                        </m:sub>
                      </m:sSub>
                      <m:r>
                        <a:rPr lang="es-ES" sz="1600" i="1">
                          <a:latin typeface="Cambria Math"/>
                        </a:rPr>
                        <m:t>=0</m:t>
                      </m:r>
                    </m:oMath>
                  </m:oMathPara>
                </a14:m>
                <a:endParaRPr lang="es-ES" sz="1600" dirty="0"/>
              </a:p>
              <a:p>
                <a:pPr marL="0" indent="0">
                  <a:buNone/>
                </a:pPr>
                <a:endParaRPr lang="es-ES" sz="1500" dirty="0"/>
              </a:p>
              <a:p>
                <a:pPr marL="0" indent="0">
                  <a:buNone/>
                </a:pPr>
                <a:endParaRPr lang="es-ES" sz="1600" dirty="0"/>
              </a:p>
              <a:p>
                <a:pPr marL="0" indent="0">
                  <a:buNone/>
                </a:pPr>
                <a:endParaRPr lang="es-ES" sz="16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340768"/>
                <a:ext cx="8229600" cy="4785395"/>
              </a:xfrm>
              <a:blipFill rotWithShape="1">
                <a:blip r:embed="rId2"/>
                <a:stretch>
                  <a:fillRect l="-296" t="-1274"/>
                </a:stretch>
              </a:blipFill>
            </p:spPr>
            <p:txBody>
              <a:bodyPr/>
              <a:lstStyle/>
              <a:p>
                <a:r>
                  <a:rPr lang="es-ES">
                    <a:noFill/>
                  </a:rPr>
                  <a:t> </a:t>
                </a:r>
              </a:p>
            </p:txBody>
          </p:sp>
        </mc:Fallback>
      </mc:AlternateContent>
    </p:spTree>
    <p:extLst>
      <p:ext uri="{BB962C8B-B14F-4D97-AF65-F5344CB8AC3E}">
        <p14:creationId xmlns:p14="http://schemas.microsoft.com/office/powerpoint/2010/main" val="1666743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EN FORMA MATRICIAL…</a:t>
            </a:r>
            <a:endParaRPr lang="es-ES"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94137885"/>
              </p:ext>
            </p:extLst>
          </p:nvPr>
        </p:nvGraphicFramePr>
        <p:xfrm>
          <a:off x="1991995" y="1916832"/>
          <a:ext cx="5160010" cy="3259836"/>
        </p:xfrm>
        <a:graphic>
          <a:graphicData uri="http://schemas.openxmlformats.org/drawingml/2006/table">
            <a:tbl>
              <a:tblPr firstRow="1" firstCol="1" bandRow="1"/>
              <a:tblGrid>
                <a:gridCol w="127000"/>
                <a:gridCol w="250190"/>
                <a:gridCol w="252730"/>
                <a:gridCol w="173990"/>
                <a:gridCol w="138430"/>
                <a:gridCol w="252730"/>
                <a:gridCol w="213360"/>
                <a:gridCol w="252730"/>
                <a:gridCol w="180975"/>
                <a:gridCol w="180340"/>
                <a:gridCol w="309245"/>
                <a:gridCol w="304800"/>
                <a:gridCol w="458470"/>
                <a:gridCol w="551815"/>
                <a:gridCol w="458470"/>
                <a:gridCol w="245745"/>
                <a:gridCol w="258445"/>
                <a:gridCol w="245745"/>
                <a:gridCol w="304800"/>
              </a:tblGrid>
              <a:tr h="169545">
                <a:tc>
                  <a:txBody>
                    <a:bodyPr/>
                    <a:lstStyle/>
                    <a:p>
                      <a:pPr algn="r">
                        <a:lnSpc>
                          <a:spcPct val="115000"/>
                        </a:lnSpc>
                        <a:spcAft>
                          <a:spcPts val="0"/>
                        </a:spcAft>
                      </a:pPr>
                      <a:r>
                        <a:rPr lang="es-ES" sz="600">
                          <a:effectLst/>
                          <a:latin typeface="Times New Roman"/>
                          <a:ea typeface="Times New Roman"/>
                          <a:cs typeface="Times New Roman"/>
                        </a:rPr>
                        <a:t>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2</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3</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4</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5</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6</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7</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8</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9</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10</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11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r">
                        <a:lnSpc>
                          <a:spcPct val="115000"/>
                        </a:lnSpc>
                        <a:spcAft>
                          <a:spcPts val="0"/>
                        </a:spcAft>
                      </a:pPr>
                      <a:r>
                        <a:rPr lang="es-ES" sz="600">
                          <a:effectLst/>
                          <a:latin typeface="Times New Roman"/>
                          <a:ea typeface="Times New Roman"/>
                          <a:cs typeface="Times New Roman"/>
                        </a:rPr>
                        <a:t>12</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600">
                          <a:effectLst/>
                          <a:latin typeface="Times New Roman"/>
                          <a:ea typeface="Times New Roman"/>
                          <a:cs typeface="Times New Roman"/>
                        </a:rPr>
                        <a:t>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600">
                          <a:effectLst/>
                          <a:latin typeface="Times New Roman"/>
                          <a:ea typeface="Times New Roman"/>
                          <a:cs typeface="Times New Roman"/>
                        </a:rPr>
                        <a:t>2</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600">
                          <a:effectLst/>
                          <a:latin typeface="Times New Roman"/>
                          <a:ea typeface="Times New Roman"/>
                          <a:cs typeface="Times New Roman"/>
                        </a:rPr>
                        <a:t>3</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r>
              <a:tr h="169545">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q3</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q4</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q6</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ac7</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av5</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A7</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av6</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ac11</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b'c3</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bc7+b'c11</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bc11</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q7</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-M7</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q8</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q9</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q10</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9545">
                <a:tc>
                  <a:txBody>
                    <a:bodyPr/>
                    <a:lstStyle/>
                    <a:p>
                      <a:pPr>
                        <a:lnSpc>
                          <a:spcPct val="115000"/>
                        </a:lnSpc>
                        <a:spcAft>
                          <a:spcPts val="0"/>
                        </a:spcAft>
                      </a:pPr>
                      <a:r>
                        <a:rPr lang="es-ES" sz="10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∂3</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dirty="0">
                          <a:effectLst/>
                          <a:latin typeface="Times New Roman"/>
                          <a:ea typeface="Times New Roman"/>
                          <a:cs typeface="Times New Roman"/>
                        </a:rPr>
                        <a:t>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20747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sz="3800" dirty="0" smtClean="0"/>
              <a:t>APLICANDO PARA EL RESTO DE NUDOS…</a:t>
            </a:r>
            <a:endParaRPr lang="es-ES" sz="38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86359405"/>
              </p:ext>
            </p:extLst>
          </p:nvPr>
        </p:nvGraphicFramePr>
        <p:xfrm>
          <a:off x="1753870" y="2072616"/>
          <a:ext cx="5636260" cy="3084576"/>
        </p:xfrm>
        <a:graphic>
          <a:graphicData uri="http://schemas.openxmlformats.org/drawingml/2006/table">
            <a:tbl>
              <a:tblPr firstRow="1" firstCol="1" bandRow="1"/>
              <a:tblGrid>
                <a:gridCol w="236220"/>
                <a:gridCol w="236220"/>
                <a:gridCol w="236220"/>
                <a:gridCol w="236220"/>
                <a:gridCol w="236220"/>
                <a:gridCol w="281305"/>
                <a:gridCol w="281305"/>
                <a:gridCol w="281305"/>
                <a:gridCol w="236220"/>
                <a:gridCol w="281305"/>
                <a:gridCol w="281305"/>
                <a:gridCol w="281305"/>
                <a:gridCol w="458470"/>
                <a:gridCol w="509270"/>
                <a:gridCol w="426085"/>
                <a:gridCol w="284480"/>
                <a:gridCol w="312420"/>
                <a:gridCol w="146685"/>
                <a:gridCol w="393700"/>
              </a:tblGrid>
              <a:tr h="168910">
                <a:tc>
                  <a:txBody>
                    <a:bodyPr/>
                    <a:lstStyle/>
                    <a:p>
                      <a:pPr algn="r">
                        <a:lnSpc>
                          <a:spcPct val="115000"/>
                        </a:lnSpc>
                        <a:spcAft>
                          <a:spcPts val="0"/>
                        </a:spcAft>
                      </a:pPr>
                      <a:r>
                        <a:rPr lang="es-ES" sz="600">
                          <a:effectLst/>
                          <a:latin typeface="Times New Roman"/>
                          <a:ea typeface="Times New Roman"/>
                          <a:cs typeface="Times New Roman"/>
                        </a:rPr>
                        <a:t>1</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2</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3</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4</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5</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6</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7</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8</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9</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10</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11</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12</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1</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2</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600">
                          <a:effectLst/>
                          <a:latin typeface="Times New Roman"/>
                          <a:ea typeface="Times New Roman"/>
                          <a:cs typeface="Times New Roman"/>
                        </a:rPr>
                        <a:t>3</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r h="168910">
                <a:tc>
                  <a:txBody>
                    <a:bodyPr/>
                    <a:lstStyle/>
                    <a:p>
                      <a:pPr algn="ctr">
                        <a:lnSpc>
                          <a:spcPct val="115000"/>
                        </a:lnSpc>
                        <a:spcAft>
                          <a:spcPts val="0"/>
                        </a:spcAft>
                      </a:pPr>
                      <a:r>
                        <a:rPr lang="es-ES" sz="800">
                          <a:effectLst/>
                          <a:latin typeface="Times New Roman"/>
                          <a:ea typeface="Times New Roman"/>
                          <a:cs typeface="Times New Roman"/>
                        </a:rPr>
                        <a:t>A1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av1</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ac5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bc1+b'c5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bc5</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av1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A2</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av2</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ac6</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bc2+b'c6</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bc6</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av2</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A3</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av3</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ac7</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bc3+b'c7</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bc7</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q3</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-M3</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av3</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A4</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ac8</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bc4+b'c8</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bc8</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q4</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-M4</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ac5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av4</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ac9</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b'c5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bc5+b'c9</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bc9</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-M5</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ac6</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av4</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A6</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av5</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ac10</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b'c6</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bc6+b'c10</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bc10</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q6</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-M6</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ac7</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av5</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A7</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av6</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ac11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b'c7</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bc7+b'c11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bc11</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q7</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-M7</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ac8</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av6</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A8</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ac12</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b'c8</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bc8+b'c12</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bc12</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q8</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-M8</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ac9</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A9</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av7</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b'c9</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bc9</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q9</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-M9</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ac10</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av7</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A10</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av8</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b'c10</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bc10</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q10</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-M10</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ac11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av8</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A11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av9</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b'c11</a:t>
                      </a:r>
                      <a:endParaRPr lang="es-ES" sz="1100">
                        <a:effectLst/>
                        <a:latin typeface="Calibri"/>
                        <a:ea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bc11</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-M11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ac12</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av9</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A12</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b'c12</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bc12</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q12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-M12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∂1</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a:noFill/>
                    </a:lnL>
                    <a:lnR>
                      <a:noFill/>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∂2</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68910">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800">
                          <a:effectLst/>
                          <a:latin typeface="Times New Roman"/>
                          <a:ea typeface="Times New Roman"/>
                          <a:cs typeface="Times New Roman"/>
                        </a:rPr>
                        <a:t> </a:t>
                      </a:r>
                      <a:endParaRPr lang="es-ES" sz="1100">
                        <a:effectLst/>
                        <a:latin typeface="Calibri"/>
                        <a:ea typeface="Calibri"/>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115000"/>
                        </a:lnSpc>
                        <a:spcAft>
                          <a:spcPts val="0"/>
                        </a:spcAft>
                      </a:pPr>
                      <a:r>
                        <a:rPr lang="es-ES" sz="800">
                          <a:effectLst/>
                          <a:latin typeface="Times New Roman"/>
                          <a:ea typeface="Times New Roman"/>
                          <a:cs typeface="Times New Roman"/>
                        </a:rPr>
                        <a:t>∂3</a:t>
                      </a:r>
                      <a:endParaRPr lang="es-ES"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15000"/>
                        </a:lnSpc>
                      </a:pPr>
                      <a:endParaRPr lang="es-ES" sz="1100">
                        <a:effectLst/>
                        <a:latin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15000"/>
                        </a:lnSpc>
                        <a:spcAft>
                          <a:spcPts val="0"/>
                        </a:spcAft>
                      </a:pPr>
                      <a:r>
                        <a:rPr lang="es-ES" sz="800" dirty="0">
                          <a:effectLst/>
                          <a:latin typeface="Times New Roman"/>
                          <a:ea typeface="Times New Roman"/>
                          <a:cs typeface="Times New Roman"/>
                        </a:rPr>
                        <a:t> </a:t>
                      </a:r>
                      <a:endParaRPr lang="es-ES"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18940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sz="3700" dirty="0" smtClean="0"/>
              <a:t>FUERZAS HORIZONTALES A NIVEL DE PISO</a:t>
            </a:r>
            <a:endParaRPr lang="es-ES" sz="3700" dirty="0"/>
          </a:p>
        </p:txBody>
      </p:sp>
      <p:sp>
        <p:nvSpPr>
          <p:cNvPr id="4" name="3 Marcador de contenido"/>
          <p:cNvSpPr>
            <a:spLocks noGrp="1"/>
          </p:cNvSpPr>
          <p:nvPr>
            <p:ph sz="half" idx="2"/>
          </p:nvPr>
        </p:nvSpPr>
        <p:spPr/>
        <p:txBody>
          <a:bodyPr>
            <a:normAutofit fontScale="92500" lnSpcReduction="10000"/>
          </a:bodyPr>
          <a:lstStyle/>
          <a:p>
            <a:r>
              <a:rPr lang="es-ES" dirty="0"/>
              <a:t>Vi/n = </a:t>
            </a:r>
            <a:r>
              <a:rPr lang="es-ES" dirty="0" err="1"/>
              <a:t>Vci</a:t>
            </a:r>
            <a:r>
              <a:rPr lang="es-ES" dirty="0"/>
              <a:t> + </a:t>
            </a:r>
            <a:r>
              <a:rPr lang="es-ES" dirty="0" err="1"/>
              <a:t>Vcj</a:t>
            </a:r>
            <a:endParaRPr lang="es-ES" dirty="0"/>
          </a:p>
          <a:p>
            <a:r>
              <a:rPr lang="es-ES" dirty="0"/>
              <a:t>Vi = n * Vi/n</a:t>
            </a:r>
          </a:p>
          <a:p>
            <a:r>
              <a:rPr lang="es-ES" dirty="0"/>
              <a:t>Vi: cortante a nivel de piso del pórtico.</a:t>
            </a:r>
          </a:p>
          <a:p>
            <a:r>
              <a:rPr lang="es-ES" dirty="0"/>
              <a:t>Vi/n: Cortante a nivel de piso de pórtico dividido por n nudos.</a:t>
            </a:r>
          </a:p>
          <a:p>
            <a:r>
              <a:rPr lang="es-ES" dirty="0" err="1"/>
              <a:t>Vci</a:t>
            </a:r>
            <a:r>
              <a:rPr lang="es-ES" dirty="0"/>
              <a:t>: cortante en columna i del nudo n.</a:t>
            </a:r>
          </a:p>
          <a:p>
            <a:r>
              <a:rPr lang="es-ES" dirty="0" err="1"/>
              <a:t>Vcj</a:t>
            </a:r>
            <a:r>
              <a:rPr lang="es-ES" dirty="0"/>
              <a:t>: cortante en columna j del nudo n</a:t>
            </a:r>
            <a:r>
              <a:rPr lang="es-ES" dirty="0" smtClean="0"/>
              <a:t>.</a:t>
            </a:r>
            <a:endParaRPr lang="es-ES" dirty="0"/>
          </a:p>
        </p:txBody>
      </p:sp>
      <p:pic>
        <p:nvPicPr>
          <p:cNvPr id="5" name="4 Marcador de contenido"/>
          <p:cNvPicPr>
            <a:picLocks noGrp="1"/>
          </p:cNvPicPr>
          <p:nvPr>
            <p:ph sz="half" idx="1"/>
          </p:nvPr>
        </p:nvPicPr>
        <p:blipFill rotWithShape="1">
          <a:blip r:embed="rId2">
            <a:extLst>
              <a:ext uri="{28A0092B-C50C-407E-A947-70E740481C1C}">
                <a14:useLocalDpi xmlns:a14="http://schemas.microsoft.com/office/drawing/2010/main" val="0"/>
              </a:ext>
            </a:extLst>
          </a:blip>
          <a:srcRect l="4878" t="28496" r="62195" b="52610"/>
          <a:stretch/>
        </p:blipFill>
        <p:spPr bwMode="auto">
          <a:xfrm>
            <a:off x="457200" y="2629514"/>
            <a:ext cx="4038600" cy="1303542"/>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57876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PARA LA COLUMNA 7…</a:t>
            </a:r>
            <a:endParaRPr lang="es-ES"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normAutofit/>
              </a:bodyPr>
              <a:lstStyle/>
              <a:p>
                <a:r>
                  <a:rPr lang="es-ES" sz="2400" dirty="0" smtClean="0"/>
                  <a:t>Tenemos:</a:t>
                </a:r>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sSub>
                        <m:sSubPr>
                          <m:ctrlPr>
                            <a:rPr lang="es-ES" sz="1200" i="1">
                              <a:latin typeface="Cambria Math"/>
                            </a:rPr>
                          </m:ctrlPr>
                        </m:sSubPr>
                        <m:e>
                          <m:r>
                            <a:rPr lang="es-ES" sz="1200" i="1">
                              <a:latin typeface="Cambria Math"/>
                            </a:rPr>
                            <m:t>𝑀</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sSup>
                            <m:sSupPr>
                              <m:ctrlPr>
                                <a:rPr lang="es-ES" sz="1200" i="1">
                                  <a:latin typeface="Cambria Math"/>
                                </a:rPr>
                              </m:ctrlPr>
                            </m:sSupPr>
                            <m:e>
                              <m:r>
                                <a:rPr lang="es-ES" sz="1200" i="1">
                                  <a:latin typeface="Cambria Math"/>
                                </a:rPr>
                                <m:t>𝑀</m:t>
                              </m:r>
                            </m:e>
                            <m:sup>
                              <m:r>
                                <a:rPr lang="es-ES" sz="1200" i="1">
                                  <a:latin typeface="Cambria Math"/>
                                </a:rPr>
                                <m:t>′</m:t>
                              </m:r>
                            </m:sup>
                          </m:sSup>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𝑚𝑓</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𝑘</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𝜃</m:t>
                          </m:r>
                        </m:e>
                        <m:sub>
                          <m:r>
                            <a:rPr lang="es-ES" sz="1200" i="1">
                              <a:latin typeface="Cambria Math"/>
                            </a:rPr>
                            <m:t>3</m:t>
                          </m:r>
                        </m:sub>
                      </m:sSub>
                      <m:r>
                        <a:rPr lang="es-ES" sz="1200" i="1">
                          <a:latin typeface="Cambria Math"/>
                        </a:rPr>
                        <m:t>+</m:t>
                      </m:r>
                      <m:sSub>
                        <m:sSubPr>
                          <m:ctrlPr>
                            <a:rPr lang="es-ES" sz="1200" i="1">
                              <a:latin typeface="Cambria Math"/>
                            </a:rPr>
                          </m:ctrlPr>
                        </m:sSubPr>
                        <m:e>
                          <m:r>
                            <a:rPr lang="es-ES" sz="1200" i="1">
                              <a:latin typeface="Cambria Math"/>
                            </a:rPr>
                            <m:t>𝑎</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𝜃</m:t>
                          </m:r>
                        </m:e>
                        <m:sub>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𝑏</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𝛿</m:t>
                          </m:r>
                        </m:e>
                        <m:sub>
                          <m:r>
                            <a:rPr lang="es-ES" sz="1200" i="1">
                              <a:latin typeface="Cambria Math"/>
                            </a:rPr>
                            <m:t>2</m:t>
                          </m:r>
                        </m:sub>
                      </m:sSub>
                      <m:r>
                        <a:rPr lang="es-ES" sz="1200" i="1">
                          <a:latin typeface="Cambria Math"/>
                        </a:rPr>
                        <m:t>+</m:t>
                      </m:r>
                      <m:sSub>
                        <m:sSubPr>
                          <m:ctrlPr>
                            <a:rPr lang="es-ES" sz="1200" i="1">
                              <a:latin typeface="Cambria Math"/>
                            </a:rPr>
                          </m:ctrlPr>
                        </m:sSubPr>
                        <m:e>
                          <m:sSup>
                            <m:sSupPr>
                              <m:ctrlPr>
                                <a:rPr lang="es-ES" sz="1200" i="1">
                                  <a:latin typeface="Cambria Math"/>
                                </a:rPr>
                              </m:ctrlPr>
                            </m:sSupPr>
                            <m:e>
                              <m:r>
                                <a:rPr lang="es-ES" sz="1200" i="1">
                                  <a:latin typeface="Cambria Math"/>
                                </a:rPr>
                                <m:t>𝑏</m:t>
                              </m:r>
                            </m:e>
                            <m:sup>
                              <m:r>
                                <a:rPr lang="es-ES" sz="1200" i="1">
                                  <a:latin typeface="Cambria Math"/>
                                </a:rPr>
                                <m:t>′</m:t>
                              </m:r>
                            </m:sup>
                          </m:sSup>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𝛿</m:t>
                          </m:r>
                        </m:e>
                        <m:sub>
                          <m:r>
                            <a:rPr lang="es-ES" sz="1200" i="1">
                              <a:latin typeface="Cambria Math"/>
                            </a:rPr>
                            <m:t>1</m:t>
                          </m:r>
                        </m:sub>
                      </m:sSub>
                      <m:r>
                        <a:rPr lang="es-ES" sz="1200" i="1">
                          <a:latin typeface="Cambria Math"/>
                        </a:rPr>
                        <m:t>+ </m:t>
                      </m:r>
                      <m:sSub>
                        <m:sSubPr>
                          <m:ctrlPr>
                            <a:rPr lang="es-ES" sz="1200" i="1">
                              <a:latin typeface="Cambria Math"/>
                            </a:rPr>
                          </m:ctrlPr>
                        </m:sSubPr>
                        <m:e>
                          <m:r>
                            <a:rPr lang="es-ES" sz="1200" i="1">
                              <a:latin typeface="Cambria Math"/>
                            </a:rPr>
                            <m:t>𝑚</m:t>
                          </m:r>
                          <m:sSup>
                            <m:sSupPr>
                              <m:ctrlPr>
                                <a:rPr lang="es-ES" sz="1200" i="1">
                                  <a:latin typeface="Cambria Math"/>
                                </a:rPr>
                              </m:ctrlPr>
                            </m:sSupPr>
                            <m:e>
                              <m:r>
                                <a:rPr lang="es-ES" sz="1200" i="1">
                                  <a:latin typeface="Cambria Math"/>
                                </a:rPr>
                                <m:t>𝑓</m:t>
                              </m:r>
                            </m:e>
                            <m:sup>
                              <m:r>
                                <a:rPr lang="es-ES" sz="1200" i="1">
                                  <a:latin typeface="Cambria Math"/>
                                </a:rPr>
                                <m:t>′</m:t>
                              </m:r>
                            </m:sup>
                          </m:sSup>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𝑘</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𝜃</m:t>
                          </m:r>
                        </m:e>
                        <m:sub>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𝑎</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𝜃</m:t>
                          </m:r>
                        </m:e>
                        <m:sub>
                          <m:r>
                            <a:rPr lang="es-ES" sz="1200" i="1">
                              <a:latin typeface="Cambria Math"/>
                            </a:rPr>
                            <m:t>3</m:t>
                          </m:r>
                        </m:sub>
                      </m:sSub>
                      <m:r>
                        <a:rPr lang="es-ES" sz="1200" i="1">
                          <a:latin typeface="Cambria Math"/>
                        </a:rPr>
                        <m:t>+</m:t>
                      </m:r>
                      <m:sSub>
                        <m:sSubPr>
                          <m:ctrlPr>
                            <a:rPr lang="es-ES" sz="1200" i="1">
                              <a:latin typeface="Cambria Math"/>
                            </a:rPr>
                          </m:ctrlPr>
                        </m:sSubPr>
                        <m:e>
                          <m:r>
                            <a:rPr lang="es-ES" sz="1200" i="1">
                              <a:latin typeface="Cambria Math"/>
                            </a:rPr>
                            <m:t>𝑏</m:t>
                          </m:r>
                          <m:r>
                            <a:rPr lang="es-ES" sz="1200" i="1">
                              <a:latin typeface="Cambria Math"/>
                            </a:rPr>
                            <m:t>′</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𝛿</m:t>
                          </m:r>
                        </m:e>
                        <m:sub>
                          <m:r>
                            <a:rPr lang="es-ES" sz="1200" i="1">
                              <a:latin typeface="Cambria Math"/>
                            </a:rPr>
                            <m:t>2</m:t>
                          </m:r>
                        </m:sub>
                      </m:sSub>
                      <m:r>
                        <a:rPr lang="es-ES" sz="1200" i="1">
                          <a:latin typeface="Cambria Math"/>
                        </a:rPr>
                        <m:t>+</m:t>
                      </m:r>
                      <m:sSub>
                        <m:sSubPr>
                          <m:ctrlPr>
                            <a:rPr lang="es-ES" sz="1200" i="1">
                              <a:latin typeface="Cambria Math"/>
                            </a:rPr>
                          </m:ctrlPr>
                        </m:sSubPr>
                        <m:e>
                          <m:r>
                            <a:rPr lang="es-ES" sz="1200" i="1">
                              <a:latin typeface="Cambria Math"/>
                            </a:rPr>
                            <m:t>𝑏</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𝛿</m:t>
                          </m:r>
                        </m:e>
                        <m:sub>
                          <m:r>
                            <a:rPr lang="es-ES" sz="1200" i="1">
                              <a:latin typeface="Cambria Math"/>
                            </a:rPr>
                            <m:t>1</m:t>
                          </m:r>
                        </m:sub>
                      </m:sSub>
                    </m:oMath>
                  </m:oMathPara>
                </a14:m>
                <a:endParaRPr lang="es-ES" sz="1200" dirty="0"/>
              </a:p>
              <a:p>
                <a:pPr marL="0" indent="0">
                  <a:buNone/>
                </a:pPr>
                <a:endParaRPr lang="es-ES" sz="1400" dirty="0"/>
              </a:p>
              <a:p>
                <a:r>
                  <a:rPr lang="es-ES" sz="2400" dirty="0" smtClean="0"/>
                  <a:t>Agrupemos:</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s-ES" sz="1200" i="1">
                              <a:latin typeface="Cambria Math"/>
                            </a:rPr>
                          </m:ctrlPr>
                        </m:sSubPr>
                        <m:e>
                          <m:r>
                            <a:rPr lang="es-ES" sz="1200" i="1">
                              <a:latin typeface="Cambria Math"/>
                            </a:rPr>
                            <m:t>𝑀</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sSup>
                            <m:sSupPr>
                              <m:ctrlPr>
                                <a:rPr lang="es-ES" sz="1200" i="1">
                                  <a:latin typeface="Cambria Math"/>
                                </a:rPr>
                              </m:ctrlPr>
                            </m:sSupPr>
                            <m:e>
                              <m:r>
                                <a:rPr lang="es-ES" sz="1200" i="1">
                                  <a:latin typeface="Cambria Math"/>
                                </a:rPr>
                                <m:t>𝑀</m:t>
                              </m:r>
                            </m:e>
                            <m:sup>
                              <m:r>
                                <a:rPr lang="es-ES" sz="1200" i="1">
                                  <a:latin typeface="Cambria Math"/>
                                </a:rPr>
                                <m:t>′</m:t>
                              </m:r>
                            </m:sup>
                          </m:sSup>
                        </m:e>
                        <m:sub>
                          <m:r>
                            <a:rPr lang="es-ES" sz="1200" i="1">
                              <a:latin typeface="Cambria Math"/>
                            </a:rPr>
                            <m:t>𝑐</m:t>
                          </m:r>
                          <m:r>
                            <a:rPr lang="es-ES" sz="1200" i="1">
                              <a:latin typeface="Cambria Math"/>
                            </a:rPr>
                            <m:t>7</m:t>
                          </m:r>
                        </m:sub>
                      </m:sSub>
                      <m:r>
                        <a:rPr lang="es-ES" sz="1200" i="1">
                          <a:latin typeface="Cambria Math"/>
                        </a:rPr>
                        <m:t>=</m:t>
                      </m:r>
                      <m:d>
                        <m:dPr>
                          <m:ctrlPr>
                            <a:rPr lang="es-ES" sz="1200" i="1">
                              <a:latin typeface="Cambria Math"/>
                            </a:rPr>
                          </m:ctrlPr>
                        </m:dPr>
                        <m:e>
                          <m:sSub>
                            <m:sSubPr>
                              <m:ctrlPr>
                                <a:rPr lang="es-ES" sz="1200" i="1">
                                  <a:latin typeface="Cambria Math"/>
                                </a:rPr>
                              </m:ctrlPr>
                            </m:sSubPr>
                            <m:e>
                              <m:r>
                                <a:rPr lang="es-ES" sz="1200" i="1">
                                  <a:latin typeface="Cambria Math"/>
                                </a:rPr>
                                <m:t>𝑚𝑓</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𝑚</m:t>
                              </m:r>
                              <m:sSup>
                                <m:sSupPr>
                                  <m:ctrlPr>
                                    <a:rPr lang="es-ES" sz="1200" i="1">
                                      <a:latin typeface="Cambria Math"/>
                                    </a:rPr>
                                  </m:ctrlPr>
                                </m:sSupPr>
                                <m:e>
                                  <m:r>
                                    <a:rPr lang="es-ES" sz="1200" i="1">
                                      <a:latin typeface="Cambria Math"/>
                                    </a:rPr>
                                    <m:t>𝑓</m:t>
                                  </m:r>
                                </m:e>
                                <m:sup>
                                  <m:r>
                                    <a:rPr lang="es-ES" sz="1200" i="1">
                                      <a:latin typeface="Cambria Math"/>
                                    </a:rPr>
                                    <m:t>′</m:t>
                                  </m:r>
                                </m:sup>
                              </m:sSup>
                            </m:e>
                            <m:sub>
                              <m:r>
                                <a:rPr lang="es-ES" sz="1200" i="1">
                                  <a:latin typeface="Cambria Math"/>
                                </a:rPr>
                                <m:t>𝑐</m:t>
                              </m:r>
                              <m:r>
                                <a:rPr lang="es-ES" sz="1200" i="1">
                                  <a:latin typeface="Cambria Math"/>
                                </a:rPr>
                                <m:t>7</m:t>
                              </m:r>
                            </m:sub>
                          </m:sSub>
                        </m:e>
                      </m:d>
                      <m:r>
                        <a:rPr lang="es-ES" sz="1200" i="1">
                          <a:latin typeface="Cambria Math"/>
                        </a:rPr>
                        <m:t>+</m:t>
                      </m:r>
                      <m:d>
                        <m:dPr>
                          <m:ctrlPr>
                            <a:rPr lang="es-ES" sz="1200" i="1">
                              <a:latin typeface="Cambria Math"/>
                            </a:rPr>
                          </m:ctrlPr>
                        </m:dPr>
                        <m:e>
                          <m:sSub>
                            <m:sSubPr>
                              <m:ctrlPr>
                                <a:rPr lang="es-ES" sz="1200" i="1">
                                  <a:latin typeface="Cambria Math"/>
                                </a:rPr>
                              </m:ctrlPr>
                            </m:sSubPr>
                            <m:e>
                              <m:r>
                                <a:rPr lang="es-ES" sz="1200" i="1">
                                  <a:latin typeface="Cambria Math"/>
                                </a:rPr>
                                <m:t>𝑘</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𝑎</m:t>
                              </m:r>
                            </m:e>
                            <m:sub>
                              <m:r>
                                <a:rPr lang="es-ES" sz="1200" i="1">
                                  <a:latin typeface="Cambria Math"/>
                                </a:rPr>
                                <m:t>𝑐</m:t>
                              </m:r>
                              <m:r>
                                <a:rPr lang="es-ES" sz="1200" i="1">
                                  <a:latin typeface="Cambria Math"/>
                                </a:rPr>
                                <m:t>7</m:t>
                              </m:r>
                            </m:sub>
                          </m:sSub>
                        </m:e>
                      </m:d>
                      <m:r>
                        <a:rPr lang="es-ES" sz="1200" i="1">
                          <a:latin typeface="Cambria Math"/>
                        </a:rPr>
                        <m:t>∗</m:t>
                      </m:r>
                      <m:sSub>
                        <m:sSubPr>
                          <m:ctrlPr>
                            <a:rPr lang="es-ES" sz="1200" i="1">
                              <a:latin typeface="Cambria Math"/>
                            </a:rPr>
                          </m:ctrlPr>
                        </m:sSubPr>
                        <m:e>
                          <m:r>
                            <a:rPr lang="es-ES" sz="1200" i="1">
                              <a:latin typeface="Cambria Math"/>
                            </a:rPr>
                            <m:t>𝜃</m:t>
                          </m:r>
                        </m:e>
                        <m:sub>
                          <m:r>
                            <a:rPr lang="es-ES" sz="1200" i="1">
                              <a:latin typeface="Cambria Math"/>
                            </a:rPr>
                            <m:t>3</m:t>
                          </m:r>
                        </m:sub>
                      </m:sSub>
                      <m:r>
                        <a:rPr lang="es-ES" sz="1200" i="1">
                          <a:latin typeface="Cambria Math"/>
                        </a:rPr>
                        <m:t>+</m:t>
                      </m:r>
                      <m:d>
                        <m:dPr>
                          <m:ctrlPr>
                            <a:rPr lang="es-ES" sz="1200" i="1">
                              <a:latin typeface="Cambria Math"/>
                            </a:rPr>
                          </m:ctrlPr>
                        </m:dPr>
                        <m:e>
                          <m:sSub>
                            <m:sSubPr>
                              <m:ctrlPr>
                                <a:rPr lang="es-ES" sz="1200" i="1">
                                  <a:latin typeface="Cambria Math"/>
                                </a:rPr>
                              </m:ctrlPr>
                            </m:sSubPr>
                            <m:e>
                              <m:r>
                                <a:rPr lang="es-ES" sz="1200" i="1">
                                  <a:latin typeface="Cambria Math"/>
                                </a:rPr>
                                <m:t>𝑘</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𝑎</m:t>
                              </m:r>
                            </m:e>
                            <m:sub>
                              <m:r>
                                <a:rPr lang="es-ES" sz="1200" i="1">
                                  <a:latin typeface="Cambria Math"/>
                                </a:rPr>
                                <m:t>𝑐</m:t>
                              </m:r>
                              <m:r>
                                <a:rPr lang="es-ES" sz="1200" i="1">
                                  <a:latin typeface="Cambria Math"/>
                                </a:rPr>
                                <m:t>7</m:t>
                              </m:r>
                            </m:sub>
                          </m:sSub>
                        </m:e>
                      </m:d>
                      <m:r>
                        <a:rPr lang="es-ES" sz="1200" i="1">
                          <a:latin typeface="Cambria Math"/>
                        </a:rPr>
                        <m:t>∗</m:t>
                      </m:r>
                      <m:sSub>
                        <m:sSubPr>
                          <m:ctrlPr>
                            <a:rPr lang="es-ES" sz="1200" i="1">
                              <a:latin typeface="Cambria Math"/>
                            </a:rPr>
                          </m:ctrlPr>
                        </m:sSubPr>
                        <m:e>
                          <m:r>
                            <a:rPr lang="es-ES" sz="1200" i="1">
                              <a:latin typeface="Cambria Math"/>
                            </a:rPr>
                            <m:t>𝜃</m:t>
                          </m:r>
                        </m:e>
                        <m:sub>
                          <m:r>
                            <a:rPr lang="es-ES" sz="1200" i="1">
                              <a:latin typeface="Cambria Math"/>
                            </a:rPr>
                            <m:t>7</m:t>
                          </m:r>
                        </m:sub>
                      </m:sSub>
                      <m:r>
                        <a:rPr lang="es-ES" sz="1200" i="1">
                          <a:latin typeface="Cambria Math"/>
                        </a:rPr>
                        <m:t>+</m:t>
                      </m:r>
                      <m:d>
                        <m:dPr>
                          <m:ctrlPr>
                            <a:rPr lang="es-ES" sz="1200" i="1">
                              <a:latin typeface="Cambria Math"/>
                            </a:rPr>
                          </m:ctrlPr>
                        </m:dPr>
                        <m:e>
                          <m:sSub>
                            <m:sSubPr>
                              <m:ctrlPr>
                                <a:rPr lang="es-ES" sz="1200" i="1">
                                  <a:latin typeface="Cambria Math"/>
                                </a:rPr>
                              </m:ctrlPr>
                            </m:sSubPr>
                            <m:e>
                              <m:r>
                                <a:rPr lang="es-ES" sz="1200" i="1">
                                  <a:latin typeface="Cambria Math"/>
                                </a:rPr>
                                <m:t>𝑏</m:t>
                              </m:r>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sSup>
                                <m:sSupPr>
                                  <m:ctrlPr>
                                    <a:rPr lang="es-ES" sz="1200" i="1">
                                      <a:latin typeface="Cambria Math"/>
                                    </a:rPr>
                                  </m:ctrlPr>
                                </m:sSupPr>
                                <m:e>
                                  <m:r>
                                    <a:rPr lang="es-ES" sz="1200" i="1">
                                      <a:latin typeface="Cambria Math"/>
                                    </a:rPr>
                                    <m:t>𝑏</m:t>
                                  </m:r>
                                </m:e>
                                <m:sup>
                                  <m:r>
                                    <a:rPr lang="es-ES" sz="1200" i="1">
                                      <a:latin typeface="Cambria Math"/>
                                    </a:rPr>
                                    <m:t>′</m:t>
                                  </m:r>
                                </m:sup>
                              </m:sSup>
                            </m:e>
                            <m:sub>
                              <m:r>
                                <a:rPr lang="es-ES" sz="1200" i="1">
                                  <a:latin typeface="Cambria Math"/>
                                </a:rPr>
                                <m:t>𝑐</m:t>
                              </m:r>
                              <m:r>
                                <a:rPr lang="es-ES" sz="1200" i="1">
                                  <a:latin typeface="Cambria Math"/>
                                </a:rPr>
                                <m:t>7</m:t>
                              </m:r>
                            </m:sub>
                          </m:sSub>
                        </m:e>
                      </m:d>
                      <m:r>
                        <a:rPr lang="es-ES" sz="1200" i="1">
                          <a:latin typeface="Cambria Math"/>
                        </a:rPr>
                        <m:t>∗</m:t>
                      </m:r>
                      <m:sSub>
                        <m:sSubPr>
                          <m:ctrlPr>
                            <a:rPr lang="es-ES" sz="1200" i="1">
                              <a:latin typeface="Cambria Math"/>
                            </a:rPr>
                          </m:ctrlPr>
                        </m:sSubPr>
                        <m:e>
                          <m:r>
                            <a:rPr lang="es-ES" sz="1200" i="1">
                              <a:latin typeface="Cambria Math"/>
                            </a:rPr>
                            <m:t>𝛿</m:t>
                          </m:r>
                        </m:e>
                        <m:sub>
                          <m:r>
                            <a:rPr lang="es-ES" sz="1200" i="1">
                              <a:latin typeface="Cambria Math"/>
                            </a:rPr>
                            <m:t>1</m:t>
                          </m:r>
                        </m:sub>
                      </m:sSub>
                      <m:r>
                        <a:rPr lang="es-ES" sz="1200" i="1">
                          <a:latin typeface="Cambria Math"/>
                        </a:rPr>
                        <m:t>+</m:t>
                      </m:r>
                      <m:d>
                        <m:dPr>
                          <m:ctrlPr>
                            <a:rPr lang="es-ES" sz="1200" i="1">
                              <a:latin typeface="Cambria Math"/>
                            </a:rPr>
                          </m:ctrlPr>
                        </m:dPr>
                        <m:e>
                          <m:sSub>
                            <m:sSubPr>
                              <m:ctrlPr>
                                <a:rPr lang="es-ES" sz="1200" i="1">
                                  <a:latin typeface="Cambria Math"/>
                                </a:rPr>
                              </m:ctrlPr>
                            </m:sSubPr>
                            <m:e>
                              <m:sSup>
                                <m:sSupPr>
                                  <m:ctrlPr>
                                    <a:rPr lang="es-ES" sz="1200" i="1">
                                      <a:latin typeface="Cambria Math"/>
                                    </a:rPr>
                                  </m:ctrlPr>
                                </m:sSupPr>
                                <m:e>
                                  <m:r>
                                    <a:rPr lang="es-ES" sz="1200" i="1">
                                      <a:latin typeface="Cambria Math"/>
                                    </a:rPr>
                                    <m:t>𝑏</m:t>
                                  </m:r>
                                </m:e>
                                <m:sup>
                                  <m:r>
                                    <a:rPr lang="es-ES" sz="1200" i="1">
                                      <a:latin typeface="Cambria Math"/>
                                    </a:rPr>
                                    <m:t>′</m:t>
                                  </m:r>
                                </m:sup>
                              </m:sSup>
                            </m:e>
                            <m:sub>
                              <m:r>
                                <a:rPr lang="es-ES" sz="1200" i="1">
                                  <a:latin typeface="Cambria Math"/>
                                </a:rPr>
                                <m:t>𝑐</m:t>
                              </m:r>
                              <m:r>
                                <a:rPr lang="es-ES" sz="1200" i="1">
                                  <a:latin typeface="Cambria Math"/>
                                </a:rPr>
                                <m:t>7</m:t>
                              </m:r>
                            </m:sub>
                          </m:sSub>
                          <m:r>
                            <a:rPr lang="es-ES" sz="1200" i="1">
                              <a:latin typeface="Cambria Math"/>
                            </a:rPr>
                            <m:t>+</m:t>
                          </m:r>
                          <m:sSub>
                            <m:sSubPr>
                              <m:ctrlPr>
                                <a:rPr lang="es-ES" sz="1200" i="1">
                                  <a:latin typeface="Cambria Math"/>
                                </a:rPr>
                              </m:ctrlPr>
                            </m:sSubPr>
                            <m:e>
                              <m:r>
                                <a:rPr lang="es-ES" sz="1200" i="1">
                                  <a:latin typeface="Cambria Math"/>
                                </a:rPr>
                                <m:t>𝑏</m:t>
                              </m:r>
                            </m:e>
                            <m:sub>
                              <m:r>
                                <a:rPr lang="es-ES" sz="1200" i="1">
                                  <a:latin typeface="Cambria Math"/>
                                </a:rPr>
                                <m:t>𝑐</m:t>
                              </m:r>
                              <m:r>
                                <a:rPr lang="es-ES" sz="1200" i="1">
                                  <a:latin typeface="Cambria Math"/>
                                </a:rPr>
                                <m:t>7</m:t>
                              </m:r>
                            </m:sub>
                          </m:sSub>
                        </m:e>
                      </m:d>
                      <m:r>
                        <a:rPr lang="es-ES" sz="1200" i="1">
                          <a:latin typeface="Cambria Math"/>
                        </a:rPr>
                        <m:t>∗</m:t>
                      </m:r>
                      <m:sSub>
                        <m:sSubPr>
                          <m:ctrlPr>
                            <a:rPr lang="es-ES" sz="1200" i="1">
                              <a:latin typeface="Cambria Math"/>
                            </a:rPr>
                          </m:ctrlPr>
                        </m:sSubPr>
                        <m:e>
                          <m:r>
                            <a:rPr lang="es-ES" sz="1200" i="1">
                              <a:latin typeface="Cambria Math"/>
                            </a:rPr>
                            <m:t>𝛿</m:t>
                          </m:r>
                        </m:e>
                        <m:sub>
                          <m:r>
                            <a:rPr lang="es-ES" sz="1200" i="1">
                              <a:latin typeface="Cambria Math"/>
                            </a:rPr>
                            <m:t>2</m:t>
                          </m:r>
                        </m:sub>
                      </m:sSub>
                    </m:oMath>
                  </m:oMathPara>
                </a14:m>
                <a:endParaRPr lang="es-ES" sz="1200" dirty="0" smtClean="0"/>
              </a:p>
              <a:p>
                <a:pPr marL="0" indent="0">
                  <a:buNone/>
                </a:pPr>
                <a:endParaRPr lang="en-US" sz="1200" dirty="0"/>
              </a:p>
              <a:p>
                <a:pPr marL="0" indent="0">
                  <a:buNone/>
                </a:pPr>
                <a:endParaRPr lang="es-ES" sz="1200" dirty="0"/>
              </a:p>
              <a:p>
                <a:r>
                  <a:rPr lang="es-ES" sz="2400" dirty="0" smtClean="0"/>
                  <a:t>Dividimos para la longitud “L” del elemento</a:t>
                </a:r>
                <a:r>
                  <a:rPr lang="en-US" sz="2400" dirty="0" smtClean="0"/>
                  <a:t>:</a:t>
                </a:r>
              </a:p>
              <a:p>
                <a:pPr marL="0" indent="0">
                  <a:buNone/>
                </a:pPr>
                <a:endParaRPr lang="en-US" sz="2400" dirty="0"/>
              </a:p>
              <a:p>
                <a:pPr marL="0" indent="0">
                  <a:buNone/>
                </a:pPr>
                <a14:m>
                  <m:oMathPara xmlns:m="http://schemas.openxmlformats.org/officeDocument/2006/math">
                    <m:oMathParaPr>
                      <m:jc m:val="centerGroup"/>
                    </m:oMathParaPr>
                    <m:oMath xmlns:m="http://schemas.openxmlformats.org/officeDocument/2006/math">
                      <m:f>
                        <m:fPr>
                          <m:ctrlPr>
                            <a:rPr lang="es-ES" sz="1400" i="1">
                              <a:latin typeface="Cambria Math"/>
                            </a:rPr>
                          </m:ctrlPr>
                        </m:fPr>
                        <m:num>
                          <m:sSub>
                            <m:sSubPr>
                              <m:ctrlPr>
                                <a:rPr lang="es-ES" sz="1400" i="1">
                                  <a:latin typeface="Cambria Math"/>
                                </a:rPr>
                              </m:ctrlPr>
                            </m:sSubPr>
                            <m:e>
                              <m:r>
                                <a:rPr lang="es-ES" sz="1400" i="1">
                                  <a:latin typeface="Cambria Math"/>
                                </a:rPr>
                                <m:t>𝑀</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sSup>
                                <m:sSupPr>
                                  <m:ctrlPr>
                                    <a:rPr lang="es-ES" sz="1400" i="1">
                                      <a:latin typeface="Cambria Math"/>
                                    </a:rPr>
                                  </m:ctrlPr>
                                </m:sSupPr>
                                <m:e>
                                  <m:r>
                                    <a:rPr lang="es-ES" sz="1400" i="1">
                                      <a:latin typeface="Cambria Math"/>
                                    </a:rPr>
                                    <m:t>𝑀</m:t>
                                  </m:r>
                                </m:e>
                                <m:sup>
                                  <m:r>
                                    <a:rPr lang="es-ES" sz="1400" i="1">
                                      <a:latin typeface="Cambria Math"/>
                                    </a:rPr>
                                    <m:t>′</m:t>
                                  </m:r>
                                </m:sup>
                              </m:sSup>
                            </m:e>
                            <m:sub>
                              <m:r>
                                <a:rPr lang="es-ES" sz="1400" i="1">
                                  <a:latin typeface="Cambria Math"/>
                                </a:rPr>
                                <m:t>𝑐</m:t>
                              </m:r>
                              <m:r>
                                <a:rPr lang="es-ES" sz="1400" i="1">
                                  <a:latin typeface="Cambria Math"/>
                                </a:rPr>
                                <m:t>7</m:t>
                              </m:r>
                            </m:sub>
                          </m:sSub>
                        </m:num>
                        <m:den>
                          <m:r>
                            <a:rPr lang="es-ES" sz="1400" i="1">
                              <a:latin typeface="Cambria Math"/>
                            </a:rPr>
                            <m:t>𝐿</m:t>
                          </m:r>
                        </m:den>
                      </m:f>
                      <m:r>
                        <a:rPr lang="es-ES" sz="1400" i="1">
                          <a:latin typeface="Cambria Math"/>
                        </a:rPr>
                        <m:t>=</m:t>
                      </m:r>
                      <m:f>
                        <m:fPr>
                          <m:ctrlPr>
                            <a:rPr lang="es-ES" sz="1400" i="1">
                              <a:latin typeface="Cambria Math"/>
                            </a:rPr>
                          </m:ctrlPr>
                        </m:fPr>
                        <m:num>
                          <m:d>
                            <m:dPr>
                              <m:ctrlPr>
                                <a:rPr lang="es-ES" sz="1400" i="1">
                                  <a:latin typeface="Cambria Math"/>
                                </a:rPr>
                              </m:ctrlPr>
                            </m:dPr>
                            <m:e>
                              <m:sSub>
                                <m:sSubPr>
                                  <m:ctrlPr>
                                    <a:rPr lang="es-ES" sz="1400" i="1">
                                      <a:latin typeface="Cambria Math"/>
                                    </a:rPr>
                                  </m:ctrlPr>
                                </m:sSubPr>
                                <m:e>
                                  <m:r>
                                    <a:rPr lang="es-ES" sz="1400" i="1">
                                      <a:latin typeface="Cambria Math"/>
                                    </a:rPr>
                                    <m:t>𝑚𝑓</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𝑚</m:t>
                                  </m:r>
                                  <m:sSup>
                                    <m:sSupPr>
                                      <m:ctrlPr>
                                        <a:rPr lang="es-ES" sz="1400" i="1">
                                          <a:latin typeface="Cambria Math"/>
                                        </a:rPr>
                                      </m:ctrlPr>
                                    </m:sSupPr>
                                    <m:e>
                                      <m:r>
                                        <a:rPr lang="es-ES" sz="1400" i="1">
                                          <a:latin typeface="Cambria Math"/>
                                        </a:rPr>
                                        <m:t>𝑓</m:t>
                                      </m:r>
                                    </m:e>
                                    <m:sup>
                                      <m:r>
                                        <a:rPr lang="es-ES" sz="1400" i="1">
                                          <a:latin typeface="Cambria Math"/>
                                        </a:rPr>
                                        <m:t>′</m:t>
                                      </m:r>
                                    </m:sup>
                                  </m:sSup>
                                </m:e>
                                <m:sub>
                                  <m:r>
                                    <a:rPr lang="es-ES" sz="1400" i="1">
                                      <a:latin typeface="Cambria Math"/>
                                    </a:rPr>
                                    <m:t>𝑐</m:t>
                                  </m:r>
                                  <m:r>
                                    <a:rPr lang="es-ES" sz="1400" i="1">
                                      <a:latin typeface="Cambria Math"/>
                                    </a:rPr>
                                    <m:t>7</m:t>
                                  </m:r>
                                </m:sub>
                              </m:sSub>
                            </m:e>
                          </m:d>
                        </m:num>
                        <m:den>
                          <m:r>
                            <a:rPr lang="es-ES" sz="1400" i="1">
                              <a:latin typeface="Cambria Math"/>
                            </a:rPr>
                            <m:t>𝐿</m:t>
                          </m:r>
                        </m:den>
                      </m:f>
                      <m:r>
                        <a:rPr lang="es-ES" sz="1400" i="1">
                          <a:latin typeface="Cambria Math"/>
                        </a:rPr>
                        <m:t>+</m:t>
                      </m:r>
                      <m:f>
                        <m:fPr>
                          <m:ctrlPr>
                            <a:rPr lang="es-ES" sz="1400" i="1">
                              <a:latin typeface="Cambria Math"/>
                            </a:rPr>
                          </m:ctrlPr>
                        </m:fPr>
                        <m:num>
                          <m:d>
                            <m:dPr>
                              <m:ctrlPr>
                                <a:rPr lang="es-ES" sz="1400" i="1">
                                  <a:latin typeface="Cambria Math"/>
                                </a:rPr>
                              </m:ctrlPr>
                            </m:dPr>
                            <m:e>
                              <m:sSub>
                                <m:sSubPr>
                                  <m:ctrlPr>
                                    <a:rPr lang="es-ES" sz="1400" i="1">
                                      <a:latin typeface="Cambria Math"/>
                                    </a:rPr>
                                  </m:ctrlPr>
                                </m:sSubPr>
                                <m:e>
                                  <m:r>
                                    <a:rPr lang="es-ES" sz="1400" i="1">
                                      <a:latin typeface="Cambria Math"/>
                                    </a:rPr>
                                    <m:t>𝑘</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𝑎</m:t>
                                  </m:r>
                                </m:e>
                                <m:sub>
                                  <m:r>
                                    <a:rPr lang="es-ES" sz="1400" i="1">
                                      <a:latin typeface="Cambria Math"/>
                                    </a:rPr>
                                    <m:t>𝑐</m:t>
                                  </m:r>
                                  <m:r>
                                    <a:rPr lang="es-ES" sz="1400" i="1">
                                      <a:latin typeface="Cambria Math"/>
                                    </a:rPr>
                                    <m:t>7</m:t>
                                  </m:r>
                                </m:sub>
                              </m:sSub>
                            </m:e>
                          </m:d>
                        </m:num>
                        <m:den>
                          <m:r>
                            <a:rPr lang="es-ES" sz="1400" i="1">
                              <a:latin typeface="Cambria Math"/>
                            </a:rPr>
                            <m:t>𝐿</m:t>
                          </m:r>
                        </m:den>
                      </m:f>
                      <m:r>
                        <a:rPr lang="es-ES" sz="1400" i="1">
                          <a:latin typeface="Cambria Math"/>
                        </a:rPr>
                        <m:t>∗</m:t>
                      </m:r>
                      <m:sSub>
                        <m:sSubPr>
                          <m:ctrlPr>
                            <a:rPr lang="es-ES" sz="1400" i="1">
                              <a:latin typeface="Cambria Math"/>
                            </a:rPr>
                          </m:ctrlPr>
                        </m:sSubPr>
                        <m:e>
                          <m:r>
                            <a:rPr lang="es-ES" sz="1400" i="1">
                              <a:latin typeface="Cambria Math"/>
                            </a:rPr>
                            <m:t>𝜃</m:t>
                          </m:r>
                        </m:e>
                        <m:sub>
                          <m:r>
                            <a:rPr lang="es-ES" sz="1400" i="1">
                              <a:latin typeface="Cambria Math"/>
                            </a:rPr>
                            <m:t>3</m:t>
                          </m:r>
                        </m:sub>
                      </m:sSub>
                      <m:r>
                        <a:rPr lang="es-ES" sz="1400" i="1">
                          <a:latin typeface="Cambria Math"/>
                        </a:rPr>
                        <m:t>+</m:t>
                      </m:r>
                      <m:f>
                        <m:fPr>
                          <m:ctrlPr>
                            <a:rPr lang="es-ES" sz="1400" i="1">
                              <a:latin typeface="Cambria Math"/>
                            </a:rPr>
                          </m:ctrlPr>
                        </m:fPr>
                        <m:num>
                          <m:d>
                            <m:dPr>
                              <m:ctrlPr>
                                <a:rPr lang="es-ES" sz="1400" i="1">
                                  <a:latin typeface="Cambria Math"/>
                                </a:rPr>
                              </m:ctrlPr>
                            </m:dPr>
                            <m:e>
                              <m:sSub>
                                <m:sSubPr>
                                  <m:ctrlPr>
                                    <a:rPr lang="es-ES" sz="1400" i="1">
                                      <a:latin typeface="Cambria Math"/>
                                    </a:rPr>
                                  </m:ctrlPr>
                                </m:sSubPr>
                                <m:e>
                                  <m:r>
                                    <a:rPr lang="es-ES" sz="1400" i="1">
                                      <a:latin typeface="Cambria Math"/>
                                    </a:rPr>
                                    <m:t>𝑘</m:t>
                                  </m:r>
                                  <m:r>
                                    <a:rPr lang="es-ES" sz="1400" i="1">
                                      <a:latin typeface="Cambria Math"/>
                                    </a:rPr>
                                    <m:t>′</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𝑎</m:t>
                                  </m:r>
                                </m:e>
                                <m:sub>
                                  <m:r>
                                    <a:rPr lang="es-ES" sz="1400" i="1">
                                      <a:latin typeface="Cambria Math"/>
                                    </a:rPr>
                                    <m:t>𝑐</m:t>
                                  </m:r>
                                  <m:r>
                                    <a:rPr lang="es-ES" sz="1400" i="1">
                                      <a:latin typeface="Cambria Math"/>
                                    </a:rPr>
                                    <m:t>7</m:t>
                                  </m:r>
                                </m:sub>
                              </m:sSub>
                            </m:e>
                          </m:d>
                        </m:num>
                        <m:den>
                          <m:r>
                            <a:rPr lang="es-ES" sz="1400" i="1">
                              <a:latin typeface="Cambria Math"/>
                            </a:rPr>
                            <m:t>𝐿</m:t>
                          </m:r>
                        </m:den>
                      </m:f>
                      <m:r>
                        <a:rPr lang="es-ES" sz="1400" i="1">
                          <a:latin typeface="Cambria Math"/>
                        </a:rPr>
                        <m:t>∗</m:t>
                      </m:r>
                      <m:sSub>
                        <m:sSubPr>
                          <m:ctrlPr>
                            <a:rPr lang="es-ES" sz="1400" i="1">
                              <a:latin typeface="Cambria Math"/>
                            </a:rPr>
                          </m:ctrlPr>
                        </m:sSubPr>
                        <m:e>
                          <m:r>
                            <a:rPr lang="es-ES" sz="1400" i="1">
                              <a:latin typeface="Cambria Math"/>
                            </a:rPr>
                            <m:t>𝜃</m:t>
                          </m:r>
                        </m:e>
                        <m:sub>
                          <m:r>
                            <a:rPr lang="es-ES" sz="1400" i="1">
                              <a:latin typeface="Cambria Math"/>
                            </a:rPr>
                            <m:t>7</m:t>
                          </m:r>
                        </m:sub>
                      </m:sSub>
                      <m:r>
                        <a:rPr lang="es-ES" sz="1400" i="1">
                          <a:latin typeface="Cambria Math"/>
                        </a:rPr>
                        <m:t>+</m:t>
                      </m:r>
                      <m:f>
                        <m:fPr>
                          <m:ctrlPr>
                            <a:rPr lang="es-ES" sz="1400" i="1">
                              <a:latin typeface="Cambria Math"/>
                            </a:rPr>
                          </m:ctrlPr>
                        </m:fPr>
                        <m:num>
                          <m:d>
                            <m:dPr>
                              <m:ctrlPr>
                                <a:rPr lang="es-ES" sz="1400" i="1">
                                  <a:latin typeface="Cambria Math"/>
                                </a:rPr>
                              </m:ctrlPr>
                            </m:dPr>
                            <m:e>
                              <m:sSub>
                                <m:sSubPr>
                                  <m:ctrlPr>
                                    <a:rPr lang="es-ES" sz="1400" i="1">
                                      <a:latin typeface="Cambria Math"/>
                                    </a:rPr>
                                  </m:ctrlPr>
                                </m:sSubPr>
                                <m:e>
                                  <m:r>
                                    <a:rPr lang="es-ES" sz="1400" i="1">
                                      <a:latin typeface="Cambria Math"/>
                                    </a:rPr>
                                    <m:t>𝑏</m:t>
                                  </m:r>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sSup>
                                    <m:sSupPr>
                                      <m:ctrlPr>
                                        <a:rPr lang="es-ES" sz="1400" i="1">
                                          <a:latin typeface="Cambria Math"/>
                                        </a:rPr>
                                      </m:ctrlPr>
                                    </m:sSupPr>
                                    <m:e>
                                      <m:r>
                                        <a:rPr lang="es-ES" sz="1400" i="1">
                                          <a:latin typeface="Cambria Math"/>
                                        </a:rPr>
                                        <m:t>𝑏</m:t>
                                      </m:r>
                                    </m:e>
                                    <m:sup>
                                      <m:r>
                                        <a:rPr lang="es-ES" sz="1400" i="1">
                                          <a:latin typeface="Cambria Math"/>
                                        </a:rPr>
                                        <m:t>′</m:t>
                                      </m:r>
                                    </m:sup>
                                  </m:sSup>
                                </m:e>
                                <m:sub>
                                  <m:r>
                                    <a:rPr lang="es-ES" sz="1400" i="1">
                                      <a:latin typeface="Cambria Math"/>
                                    </a:rPr>
                                    <m:t>𝑐</m:t>
                                  </m:r>
                                  <m:r>
                                    <a:rPr lang="es-ES" sz="1400" i="1">
                                      <a:latin typeface="Cambria Math"/>
                                    </a:rPr>
                                    <m:t>7</m:t>
                                  </m:r>
                                </m:sub>
                              </m:sSub>
                            </m:e>
                          </m:d>
                        </m:num>
                        <m:den>
                          <m:r>
                            <a:rPr lang="es-ES" sz="1400" i="1">
                              <a:latin typeface="Cambria Math"/>
                            </a:rPr>
                            <m:t>𝐿</m:t>
                          </m:r>
                        </m:den>
                      </m:f>
                      <m:r>
                        <a:rPr lang="es-ES" sz="1400" i="1">
                          <a:latin typeface="Cambria Math"/>
                        </a:rPr>
                        <m:t>∗</m:t>
                      </m:r>
                      <m:sSub>
                        <m:sSubPr>
                          <m:ctrlPr>
                            <a:rPr lang="es-ES" sz="1400" i="1">
                              <a:latin typeface="Cambria Math"/>
                            </a:rPr>
                          </m:ctrlPr>
                        </m:sSubPr>
                        <m:e>
                          <m:r>
                            <a:rPr lang="es-ES" sz="1400" i="1">
                              <a:latin typeface="Cambria Math"/>
                            </a:rPr>
                            <m:t>𝛿</m:t>
                          </m:r>
                        </m:e>
                        <m:sub>
                          <m:r>
                            <a:rPr lang="es-ES" sz="1400" i="1">
                              <a:latin typeface="Cambria Math"/>
                            </a:rPr>
                            <m:t>1</m:t>
                          </m:r>
                        </m:sub>
                      </m:sSub>
                      <m:r>
                        <a:rPr lang="es-ES" sz="1400" i="1">
                          <a:latin typeface="Cambria Math"/>
                        </a:rPr>
                        <m:t>+</m:t>
                      </m:r>
                      <m:f>
                        <m:fPr>
                          <m:ctrlPr>
                            <a:rPr lang="es-ES" sz="1400" i="1">
                              <a:latin typeface="Cambria Math"/>
                            </a:rPr>
                          </m:ctrlPr>
                        </m:fPr>
                        <m:num>
                          <m:d>
                            <m:dPr>
                              <m:ctrlPr>
                                <a:rPr lang="es-ES" sz="1400" i="1">
                                  <a:latin typeface="Cambria Math"/>
                                </a:rPr>
                              </m:ctrlPr>
                            </m:dPr>
                            <m:e>
                              <m:sSub>
                                <m:sSubPr>
                                  <m:ctrlPr>
                                    <a:rPr lang="es-ES" sz="1400" i="1">
                                      <a:latin typeface="Cambria Math"/>
                                    </a:rPr>
                                  </m:ctrlPr>
                                </m:sSubPr>
                                <m:e>
                                  <m:sSup>
                                    <m:sSupPr>
                                      <m:ctrlPr>
                                        <a:rPr lang="es-ES" sz="1400" i="1">
                                          <a:latin typeface="Cambria Math"/>
                                        </a:rPr>
                                      </m:ctrlPr>
                                    </m:sSupPr>
                                    <m:e>
                                      <m:r>
                                        <a:rPr lang="es-ES" sz="1400" i="1">
                                          <a:latin typeface="Cambria Math"/>
                                        </a:rPr>
                                        <m:t>𝑏</m:t>
                                      </m:r>
                                    </m:e>
                                    <m:sup>
                                      <m:r>
                                        <a:rPr lang="es-ES" sz="1400" i="1">
                                          <a:latin typeface="Cambria Math"/>
                                        </a:rPr>
                                        <m:t>′</m:t>
                                      </m:r>
                                    </m:sup>
                                  </m:sSup>
                                </m:e>
                                <m:sub>
                                  <m:r>
                                    <a:rPr lang="es-ES" sz="1400" i="1">
                                      <a:latin typeface="Cambria Math"/>
                                    </a:rPr>
                                    <m:t>𝑐</m:t>
                                  </m:r>
                                  <m:r>
                                    <a:rPr lang="es-ES" sz="1400" i="1">
                                      <a:latin typeface="Cambria Math"/>
                                    </a:rPr>
                                    <m:t>7</m:t>
                                  </m:r>
                                </m:sub>
                              </m:sSub>
                              <m:r>
                                <a:rPr lang="es-ES" sz="1400" i="1">
                                  <a:latin typeface="Cambria Math"/>
                                </a:rPr>
                                <m:t>+</m:t>
                              </m:r>
                              <m:sSub>
                                <m:sSubPr>
                                  <m:ctrlPr>
                                    <a:rPr lang="es-ES" sz="1400" i="1">
                                      <a:latin typeface="Cambria Math"/>
                                    </a:rPr>
                                  </m:ctrlPr>
                                </m:sSubPr>
                                <m:e>
                                  <m:r>
                                    <a:rPr lang="es-ES" sz="1400" i="1">
                                      <a:latin typeface="Cambria Math"/>
                                    </a:rPr>
                                    <m:t>𝑏</m:t>
                                  </m:r>
                                </m:e>
                                <m:sub>
                                  <m:r>
                                    <a:rPr lang="es-ES" sz="1400" i="1">
                                      <a:latin typeface="Cambria Math"/>
                                    </a:rPr>
                                    <m:t>𝑐</m:t>
                                  </m:r>
                                  <m:r>
                                    <a:rPr lang="es-ES" sz="1400" i="1">
                                      <a:latin typeface="Cambria Math"/>
                                    </a:rPr>
                                    <m:t>7</m:t>
                                  </m:r>
                                </m:sub>
                              </m:sSub>
                            </m:e>
                          </m:d>
                        </m:num>
                        <m:den>
                          <m:r>
                            <a:rPr lang="es-ES" sz="1400" i="1">
                              <a:latin typeface="Cambria Math"/>
                            </a:rPr>
                            <m:t>𝐿</m:t>
                          </m:r>
                        </m:den>
                      </m:f>
                      <m:r>
                        <a:rPr lang="es-ES" sz="1400" i="1">
                          <a:latin typeface="Cambria Math"/>
                        </a:rPr>
                        <m:t>∗</m:t>
                      </m:r>
                      <m:sSub>
                        <m:sSubPr>
                          <m:ctrlPr>
                            <a:rPr lang="es-ES" sz="1400" i="1">
                              <a:latin typeface="Cambria Math"/>
                            </a:rPr>
                          </m:ctrlPr>
                        </m:sSubPr>
                        <m:e>
                          <m:r>
                            <a:rPr lang="es-ES" sz="1400" i="1">
                              <a:latin typeface="Cambria Math"/>
                            </a:rPr>
                            <m:t>𝛿</m:t>
                          </m:r>
                        </m:e>
                        <m:sub>
                          <m:r>
                            <a:rPr lang="es-ES" sz="1400" i="1">
                              <a:latin typeface="Cambria Math"/>
                            </a:rPr>
                            <m:t>2</m:t>
                          </m:r>
                        </m:sub>
                      </m:sSub>
                    </m:oMath>
                  </m:oMathPara>
                </a14:m>
                <a:endParaRPr lang="es-ES" sz="1400" dirty="0"/>
              </a:p>
              <a:p>
                <a:pPr marL="0" indent="0">
                  <a:buNone/>
                </a:pPr>
                <a:endParaRPr lang="es-ES" sz="1400" dirty="0"/>
              </a:p>
              <a:p>
                <a:pPr marL="0" indent="0">
                  <a:buNone/>
                </a:pPr>
                <a:endParaRPr lang="es-ES" sz="24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963" t="-1078"/>
                </a:stretch>
              </a:blipFill>
            </p:spPr>
            <p:txBody>
              <a:bodyPr/>
              <a:lstStyle/>
              <a:p>
                <a:r>
                  <a:rPr lang="es-ES">
                    <a:noFill/>
                  </a:rPr>
                  <a:t> </a:t>
                </a:r>
              </a:p>
            </p:txBody>
          </p:sp>
        </mc:Fallback>
      </mc:AlternateContent>
    </p:spTree>
    <p:extLst>
      <p:ext uri="{BB962C8B-B14F-4D97-AF65-F5344CB8AC3E}">
        <p14:creationId xmlns:p14="http://schemas.microsoft.com/office/powerpoint/2010/main" val="1877677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692696"/>
                <a:ext cx="8229600" cy="5433467"/>
              </a:xfrm>
            </p:spPr>
            <p:txBody>
              <a:bodyPr>
                <a:normAutofit fontScale="85000" lnSpcReduction="20000"/>
              </a:bodyPr>
              <a:lstStyle/>
              <a:p>
                <a:r>
                  <a:rPr lang="es-ES" dirty="0" smtClean="0"/>
                  <a:t>Siendo</a:t>
                </a:r>
                <a:r>
                  <a:rPr lang="en-US" dirty="0" smtClean="0"/>
                  <a:t>:</a:t>
                </a:r>
              </a:p>
              <a:p>
                <a:pPr marL="0" indent="0">
                  <a:buNone/>
                </a:pPr>
                <a:endParaRPr lang="en-US" dirty="0" smtClean="0"/>
              </a:p>
              <a:p>
                <a:pPr marL="0" indent="0">
                  <a:buNone/>
                </a:pPr>
                <a14:m>
                  <m:oMathPara xmlns:m="http://schemas.openxmlformats.org/officeDocument/2006/math">
                    <m:oMathParaPr>
                      <m:jc m:val="center"/>
                    </m:oMathParaPr>
                    <m:oMath xmlns:m="http://schemas.openxmlformats.org/officeDocument/2006/math">
                      <m:sSub>
                        <m:sSubPr>
                          <m:ctrlPr>
                            <a:rPr lang="es-ES" sz="1900" i="1">
                              <a:latin typeface="Cambria Math"/>
                            </a:rPr>
                          </m:ctrlPr>
                        </m:sSubPr>
                        <m:e>
                          <m:r>
                            <a:rPr lang="es-ES" sz="1900" i="1">
                              <a:latin typeface="Cambria Math"/>
                            </a:rPr>
                            <m:t>𝑏</m:t>
                          </m:r>
                        </m:e>
                        <m:sub>
                          <m:r>
                            <a:rPr lang="es-ES" sz="1900" i="1">
                              <a:latin typeface="Cambria Math"/>
                            </a:rPr>
                            <m:t>𝑐</m:t>
                          </m:r>
                          <m:r>
                            <a:rPr lang="es-ES" sz="1900" i="1">
                              <a:latin typeface="Cambria Math"/>
                            </a:rPr>
                            <m:t>7</m:t>
                          </m:r>
                        </m:sub>
                      </m:sSub>
                      <m:r>
                        <a:rPr lang="es-ES" sz="1900" i="1">
                          <a:latin typeface="Cambria Math"/>
                        </a:rPr>
                        <m:t>= </m:t>
                      </m:r>
                      <m:f>
                        <m:fPr>
                          <m:ctrlPr>
                            <a:rPr lang="es-ES" sz="1900" i="1">
                              <a:latin typeface="Cambria Math"/>
                            </a:rPr>
                          </m:ctrlPr>
                        </m:fPr>
                        <m:num>
                          <m:sSub>
                            <m:sSubPr>
                              <m:ctrlPr>
                                <a:rPr lang="es-ES" sz="1900" i="1">
                                  <a:latin typeface="Cambria Math"/>
                                </a:rPr>
                              </m:ctrlPr>
                            </m:sSubPr>
                            <m:e>
                              <m:r>
                                <a:rPr lang="es-ES" sz="1900" i="1">
                                  <a:latin typeface="Cambria Math"/>
                                </a:rPr>
                                <m:t>𝑘</m:t>
                              </m:r>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𝑎</m:t>
                              </m:r>
                            </m:e>
                            <m:sub>
                              <m:r>
                                <a:rPr lang="es-ES" sz="1900" i="1">
                                  <a:latin typeface="Cambria Math"/>
                                </a:rPr>
                                <m:t>𝑐</m:t>
                              </m:r>
                              <m:r>
                                <a:rPr lang="es-ES" sz="1900" i="1">
                                  <a:latin typeface="Cambria Math"/>
                                </a:rPr>
                                <m:t>7</m:t>
                              </m:r>
                            </m:sub>
                          </m:sSub>
                        </m:num>
                        <m:den>
                          <m:r>
                            <a:rPr lang="es-ES" sz="1900" i="1">
                              <a:latin typeface="Cambria Math"/>
                            </a:rPr>
                            <m:t>𝐿</m:t>
                          </m:r>
                        </m:den>
                      </m:f>
                      <m:r>
                        <a:rPr lang="es-ES" sz="1900" i="1">
                          <a:latin typeface="Cambria Math"/>
                        </a:rPr>
                        <m:t>=</m:t>
                      </m:r>
                      <m:sSub>
                        <m:sSubPr>
                          <m:ctrlPr>
                            <a:rPr lang="es-ES" sz="1900" i="1">
                              <a:latin typeface="Cambria Math"/>
                            </a:rPr>
                          </m:ctrlPr>
                        </m:sSubPr>
                        <m:e>
                          <m:r>
                            <a:rPr lang="es-ES" sz="1900" i="1">
                              <a:latin typeface="Cambria Math"/>
                            </a:rPr>
                            <m:t>𝑏</m:t>
                          </m:r>
                          <m:r>
                            <a:rPr lang="es-ES" sz="1900" i="1">
                              <a:latin typeface="Cambria Math"/>
                            </a:rPr>
                            <m:t>′</m:t>
                          </m:r>
                        </m:e>
                        <m:sub>
                          <m:r>
                            <a:rPr lang="es-ES" sz="1900" i="1">
                              <a:latin typeface="Cambria Math"/>
                            </a:rPr>
                            <m:t>𝑐</m:t>
                          </m:r>
                          <m:r>
                            <a:rPr lang="es-ES" sz="1900" i="1">
                              <a:latin typeface="Cambria Math"/>
                            </a:rPr>
                            <m:t>7</m:t>
                          </m:r>
                        </m:sub>
                      </m:sSub>
                    </m:oMath>
                  </m:oMathPara>
                </a14:m>
                <a:endParaRPr lang="es-ES" sz="1900" dirty="0" smtClean="0"/>
              </a:p>
              <a:p>
                <a:pPr marL="0" indent="0">
                  <a:buNone/>
                </a:pPr>
                <a:endParaRPr lang="es-ES" sz="1400" dirty="0"/>
              </a:p>
              <a:p>
                <a:pPr marL="0" indent="0">
                  <a:buNone/>
                </a:pPr>
                <a14:m>
                  <m:oMathPara xmlns:m="http://schemas.openxmlformats.org/officeDocument/2006/math">
                    <m:oMathParaPr>
                      <m:jc m:val="center"/>
                    </m:oMathParaPr>
                    <m:oMath xmlns:m="http://schemas.openxmlformats.org/officeDocument/2006/math">
                      <m:sSub>
                        <m:sSubPr>
                          <m:ctrlPr>
                            <a:rPr lang="es-ES" sz="1900" i="1">
                              <a:latin typeface="Cambria Math"/>
                            </a:rPr>
                          </m:ctrlPr>
                        </m:sSubPr>
                        <m:e>
                          <m:r>
                            <a:rPr lang="es-ES" sz="1900" i="1">
                              <a:latin typeface="Cambria Math"/>
                            </a:rPr>
                            <m:t>𝑡</m:t>
                          </m:r>
                        </m:e>
                        <m:sub>
                          <m:r>
                            <a:rPr lang="es-ES" sz="1900" i="1">
                              <a:latin typeface="Cambria Math"/>
                            </a:rPr>
                            <m:t>𝑐</m:t>
                          </m:r>
                          <m:r>
                            <a:rPr lang="es-ES" sz="1900" i="1">
                              <a:latin typeface="Cambria Math"/>
                            </a:rPr>
                            <m:t>7</m:t>
                          </m:r>
                        </m:sub>
                      </m:sSub>
                      <m:r>
                        <a:rPr lang="es-ES" sz="1900" i="1">
                          <a:latin typeface="Cambria Math"/>
                        </a:rPr>
                        <m:t>= </m:t>
                      </m:r>
                      <m:f>
                        <m:fPr>
                          <m:ctrlPr>
                            <a:rPr lang="es-ES" sz="1900" i="1">
                              <a:latin typeface="Cambria Math"/>
                            </a:rPr>
                          </m:ctrlPr>
                        </m:fPr>
                        <m:num>
                          <m:sSub>
                            <m:sSubPr>
                              <m:ctrlPr>
                                <a:rPr lang="es-ES" sz="1900" i="1">
                                  <a:latin typeface="Cambria Math"/>
                                </a:rPr>
                              </m:ctrlPr>
                            </m:sSubPr>
                            <m:e>
                              <m:r>
                                <a:rPr lang="es-ES" sz="1900" i="1">
                                  <a:latin typeface="Cambria Math"/>
                                </a:rPr>
                                <m:t>𝑏</m:t>
                              </m:r>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𝑏</m:t>
                              </m:r>
                              <m:r>
                                <a:rPr lang="es-ES" sz="1900" i="1">
                                  <a:latin typeface="Cambria Math"/>
                                </a:rPr>
                                <m:t>′</m:t>
                              </m:r>
                            </m:e>
                            <m:sub>
                              <m:r>
                                <a:rPr lang="es-ES" sz="1900" i="1">
                                  <a:latin typeface="Cambria Math"/>
                                </a:rPr>
                                <m:t>𝑐</m:t>
                              </m:r>
                              <m:r>
                                <a:rPr lang="es-ES" sz="1900" i="1">
                                  <a:latin typeface="Cambria Math"/>
                                </a:rPr>
                                <m:t>7</m:t>
                              </m:r>
                            </m:sub>
                          </m:sSub>
                        </m:num>
                        <m:den>
                          <m:r>
                            <a:rPr lang="es-ES" sz="1900" i="1">
                              <a:latin typeface="Cambria Math"/>
                            </a:rPr>
                            <m:t>𝐿</m:t>
                          </m:r>
                        </m:den>
                      </m:f>
                    </m:oMath>
                  </m:oMathPara>
                </a14:m>
                <a:endParaRPr lang="es-ES" sz="1900" dirty="0"/>
              </a:p>
              <a:p>
                <a:pPr marL="0" indent="0">
                  <a:buNone/>
                </a:pPr>
                <a:endParaRPr lang="en-US" dirty="0" smtClean="0"/>
              </a:p>
              <a:p>
                <a:r>
                  <a:rPr lang="es-ES" dirty="0" smtClean="0"/>
                  <a:t>Reemplazamos en la expresión:</a:t>
                </a:r>
              </a:p>
              <a:p>
                <a:pPr marL="0" indent="0">
                  <a:buNone/>
                </a:pPr>
                <a:endParaRPr lang="en-US" dirty="0"/>
              </a:p>
              <a:p>
                <a:pPr marL="0" indent="0">
                  <a:buNone/>
                </a:pPr>
                <a14:m>
                  <m:oMathPara xmlns:m="http://schemas.openxmlformats.org/officeDocument/2006/math">
                    <m:oMathParaPr>
                      <m:jc m:val="center"/>
                    </m:oMathParaPr>
                    <m:oMath xmlns:m="http://schemas.openxmlformats.org/officeDocument/2006/math">
                      <m:f>
                        <m:fPr>
                          <m:ctrlPr>
                            <a:rPr lang="es-ES" sz="1900" i="1">
                              <a:latin typeface="Cambria Math"/>
                            </a:rPr>
                          </m:ctrlPr>
                        </m:fPr>
                        <m:num>
                          <m:sSub>
                            <m:sSubPr>
                              <m:ctrlPr>
                                <a:rPr lang="es-ES" sz="1900" i="1">
                                  <a:latin typeface="Cambria Math"/>
                                </a:rPr>
                              </m:ctrlPr>
                            </m:sSubPr>
                            <m:e>
                              <m:r>
                                <a:rPr lang="es-ES" sz="1900" i="1">
                                  <a:latin typeface="Cambria Math"/>
                                </a:rPr>
                                <m:t>𝑀</m:t>
                              </m:r>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sSup>
                                <m:sSupPr>
                                  <m:ctrlPr>
                                    <a:rPr lang="es-ES" sz="1900" i="1">
                                      <a:latin typeface="Cambria Math"/>
                                    </a:rPr>
                                  </m:ctrlPr>
                                </m:sSupPr>
                                <m:e>
                                  <m:r>
                                    <a:rPr lang="es-ES" sz="1900" i="1">
                                      <a:latin typeface="Cambria Math"/>
                                    </a:rPr>
                                    <m:t>𝑀</m:t>
                                  </m:r>
                                </m:e>
                                <m:sup>
                                  <m:r>
                                    <a:rPr lang="es-ES" sz="1900" i="1">
                                      <a:latin typeface="Cambria Math"/>
                                    </a:rPr>
                                    <m:t>′</m:t>
                                  </m:r>
                                </m:sup>
                              </m:sSup>
                            </m:e>
                            <m:sub>
                              <m:r>
                                <a:rPr lang="es-ES" sz="1900" i="1">
                                  <a:latin typeface="Cambria Math"/>
                                </a:rPr>
                                <m:t>𝑐</m:t>
                              </m:r>
                              <m:r>
                                <a:rPr lang="es-ES" sz="1900" i="1">
                                  <a:latin typeface="Cambria Math"/>
                                </a:rPr>
                                <m:t>7</m:t>
                              </m:r>
                            </m:sub>
                          </m:sSub>
                        </m:num>
                        <m:den>
                          <m:r>
                            <a:rPr lang="es-ES" sz="1900" i="1">
                              <a:latin typeface="Cambria Math"/>
                            </a:rPr>
                            <m:t>𝐿</m:t>
                          </m:r>
                        </m:den>
                      </m:f>
                      <m:r>
                        <a:rPr lang="es-ES" sz="1900" i="1">
                          <a:latin typeface="Cambria Math"/>
                        </a:rPr>
                        <m:t>=</m:t>
                      </m:r>
                      <m:f>
                        <m:fPr>
                          <m:ctrlPr>
                            <a:rPr lang="es-ES" sz="1900" i="1">
                              <a:latin typeface="Cambria Math"/>
                            </a:rPr>
                          </m:ctrlPr>
                        </m:fPr>
                        <m:num>
                          <m:d>
                            <m:dPr>
                              <m:ctrlPr>
                                <a:rPr lang="es-ES" sz="1900" i="1">
                                  <a:latin typeface="Cambria Math"/>
                                </a:rPr>
                              </m:ctrlPr>
                            </m:dPr>
                            <m:e>
                              <m:sSub>
                                <m:sSubPr>
                                  <m:ctrlPr>
                                    <a:rPr lang="es-ES" sz="1900" i="1">
                                      <a:latin typeface="Cambria Math"/>
                                    </a:rPr>
                                  </m:ctrlPr>
                                </m:sSubPr>
                                <m:e>
                                  <m:r>
                                    <a:rPr lang="es-ES" sz="1900" i="1">
                                      <a:latin typeface="Cambria Math"/>
                                    </a:rPr>
                                    <m:t>𝑚𝑓</m:t>
                                  </m:r>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𝑚</m:t>
                                  </m:r>
                                  <m:sSup>
                                    <m:sSupPr>
                                      <m:ctrlPr>
                                        <a:rPr lang="es-ES" sz="1900" i="1">
                                          <a:latin typeface="Cambria Math"/>
                                        </a:rPr>
                                      </m:ctrlPr>
                                    </m:sSupPr>
                                    <m:e>
                                      <m:r>
                                        <a:rPr lang="es-ES" sz="1900" i="1">
                                          <a:latin typeface="Cambria Math"/>
                                        </a:rPr>
                                        <m:t>𝑓</m:t>
                                      </m:r>
                                    </m:e>
                                    <m:sup>
                                      <m:r>
                                        <a:rPr lang="es-ES" sz="1900" i="1">
                                          <a:latin typeface="Cambria Math"/>
                                        </a:rPr>
                                        <m:t>′</m:t>
                                      </m:r>
                                    </m:sup>
                                  </m:sSup>
                                </m:e>
                                <m:sub>
                                  <m:r>
                                    <a:rPr lang="es-ES" sz="1900" i="1">
                                      <a:latin typeface="Cambria Math"/>
                                    </a:rPr>
                                    <m:t>𝑐</m:t>
                                  </m:r>
                                  <m:r>
                                    <a:rPr lang="es-ES" sz="1900" i="1">
                                      <a:latin typeface="Cambria Math"/>
                                    </a:rPr>
                                    <m:t>7</m:t>
                                  </m:r>
                                </m:sub>
                              </m:sSub>
                            </m:e>
                          </m:d>
                        </m:num>
                        <m:den>
                          <m:r>
                            <a:rPr lang="es-ES" sz="1900" i="1">
                              <a:latin typeface="Cambria Math"/>
                            </a:rPr>
                            <m:t>𝐿</m:t>
                          </m:r>
                        </m:den>
                      </m:f>
                      <m:r>
                        <a:rPr lang="es-ES" sz="1900" i="1">
                          <a:latin typeface="Cambria Math"/>
                        </a:rPr>
                        <m:t>+</m:t>
                      </m:r>
                      <m:sSub>
                        <m:sSubPr>
                          <m:ctrlPr>
                            <a:rPr lang="es-ES" sz="1900" i="1">
                              <a:latin typeface="Cambria Math"/>
                            </a:rPr>
                          </m:ctrlPr>
                        </m:sSubPr>
                        <m:e>
                          <m:r>
                            <a:rPr lang="es-ES" sz="1900" i="1">
                              <a:latin typeface="Cambria Math"/>
                            </a:rPr>
                            <m:t>𝑏</m:t>
                          </m:r>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𝜃</m:t>
                          </m:r>
                        </m:e>
                        <m:sub>
                          <m:r>
                            <a:rPr lang="es-ES" sz="1900" i="1">
                              <a:latin typeface="Cambria Math"/>
                            </a:rPr>
                            <m:t>3</m:t>
                          </m:r>
                        </m:sub>
                      </m:sSub>
                      <m:r>
                        <a:rPr lang="es-ES" sz="1900" i="1">
                          <a:latin typeface="Cambria Math"/>
                        </a:rPr>
                        <m:t>+</m:t>
                      </m:r>
                      <m:sSub>
                        <m:sSubPr>
                          <m:ctrlPr>
                            <a:rPr lang="es-ES" sz="1900" i="1">
                              <a:latin typeface="Cambria Math"/>
                            </a:rPr>
                          </m:ctrlPr>
                        </m:sSubPr>
                        <m:e>
                          <m:sSup>
                            <m:sSupPr>
                              <m:ctrlPr>
                                <a:rPr lang="es-ES" sz="1900" i="1">
                                  <a:latin typeface="Cambria Math"/>
                                </a:rPr>
                              </m:ctrlPr>
                            </m:sSupPr>
                            <m:e>
                              <m:r>
                                <a:rPr lang="es-ES" sz="1900" i="1">
                                  <a:latin typeface="Cambria Math"/>
                                </a:rPr>
                                <m:t>𝑏</m:t>
                              </m:r>
                            </m:e>
                            <m:sup>
                              <m:r>
                                <a:rPr lang="es-ES" sz="1900" i="1">
                                  <a:latin typeface="Cambria Math"/>
                                </a:rPr>
                                <m:t>′</m:t>
                              </m:r>
                            </m:sup>
                          </m:sSup>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𝜃</m:t>
                          </m:r>
                        </m:e>
                        <m:sub>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𝑡</m:t>
                          </m:r>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𝛿</m:t>
                          </m:r>
                        </m:e>
                        <m:sub>
                          <m:r>
                            <a:rPr lang="es-ES" sz="1900" i="1">
                              <a:latin typeface="Cambria Math"/>
                            </a:rPr>
                            <m:t>1</m:t>
                          </m:r>
                        </m:sub>
                      </m:sSub>
                      <m:r>
                        <a:rPr lang="es-ES" sz="1900" i="1">
                          <a:latin typeface="Cambria Math"/>
                        </a:rPr>
                        <m:t>+</m:t>
                      </m:r>
                      <m:sSub>
                        <m:sSubPr>
                          <m:ctrlPr>
                            <a:rPr lang="es-ES" sz="1900" i="1">
                              <a:latin typeface="Cambria Math"/>
                            </a:rPr>
                          </m:ctrlPr>
                        </m:sSubPr>
                        <m:e>
                          <m:r>
                            <a:rPr lang="es-ES" sz="1900" i="1">
                              <a:latin typeface="Cambria Math"/>
                            </a:rPr>
                            <m:t>𝑡</m:t>
                          </m:r>
                        </m:e>
                        <m:sub>
                          <m:r>
                            <a:rPr lang="es-ES" sz="1900" i="1">
                              <a:latin typeface="Cambria Math"/>
                            </a:rPr>
                            <m:t>𝑐</m:t>
                          </m:r>
                          <m:r>
                            <a:rPr lang="es-ES" sz="1900" i="1">
                              <a:latin typeface="Cambria Math"/>
                            </a:rPr>
                            <m:t>7</m:t>
                          </m:r>
                        </m:sub>
                      </m:sSub>
                      <m:r>
                        <a:rPr lang="es-ES" sz="1900" i="1">
                          <a:latin typeface="Cambria Math"/>
                        </a:rPr>
                        <m:t>∗</m:t>
                      </m:r>
                      <m:sSub>
                        <m:sSubPr>
                          <m:ctrlPr>
                            <a:rPr lang="es-ES" sz="1900" i="1">
                              <a:latin typeface="Cambria Math"/>
                            </a:rPr>
                          </m:ctrlPr>
                        </m:sSubPr>
                        <m:e>
                          <m:r>
                            <a:rPr lang="es-ES" sz="1900" i="1">
                              <a:latin typeface="Cambria Math"/>
                            </a:rPr>
                            <m:t>𝛿</m:t>
                          </m:r>
                        </m:e>
                        <m:sub>
                          <m:r>
                            <a:rPr lang="es-ES" sz="1900" i="1">
                              <a:latin typeface="Cambria Math"/>
                            </a:rPr>
                            <m:t>2</m:t>
                          </m:r>
                        </m:sub>
                      </m:sSub>
                    </m:oMath>
                  </m:oMathPara>
                </a14:m>
                <a:endParaRPr lang="es-ES" sz="1900" dirty="0"/>
              </a:p>
              <a:p>
                <a:pPr marL="0" indent="0">
                  <a:buNone/>
                </a:pPr>
                <a:endParaRPr lang="en-US" dirty="0" smtClean="0"/>
              </a:p>
              <a:p>
                <a:r>
                  <a:rPr lang="es-ES" dirty="0" smtClean="0"/>
                  <a:t>Por teoría de estructuras</a:t>
                </a:r>
                <a:r>
                  <a:rPr lang="en-US" dirty="0" smtClean="0"/>
                  <a:t>:</a:t>
                </a:r>
              </a:p>
              <a:p>
                <a:endParaRPr lang="en-US" dirty="0"/>
              </a:p>
              <a:p>
                <a:pPr marL="0" indent="0">
                  <a:buNone/>
                </a:pPr>
                <a14:m>
                  <m:oMathPara xmlns:m="http://schemas.openxmlformats.org/officeDocument/2006/math">
                    <m:oMathParaPr>
                      <m:jc m:val="center"/>
                    </m:oMathParaPr>
                    <m:oMath xmlns:m="http://schemas.openxmlformats.org/officeDocument/2006/math">
                      <m:sSub>
                        <m:sSubPr>
                          <m:ctrlPr>
                            <a:rPr lang="es-ES" sz="1900" i="1">
                              <a:latin typeface="Cambria Math"/>
                            </a:rPr>
                          </m:ctrlPr>
                        </m:sSubPr>
                        <m:e>
                          <m:r>
                            <a:rPr lang="es-ES" sz="1900" i="1">
                              <a:latin typeface="Cambria Math"/>
                            </a:rPr>
                            <m:t>𝑉</m:t>
                          </m:r>
                        </m:e>
                        <m:sub>
                          <m:r>
                            <a:rPr lang="es-ES" sz="1900" i="1">
                              <a:latin typeface="Cambria Math"/>
                            </a:rPr>
                            <m:t>𝑐𝑖</m:t>
                          </m:r>
                        </m:sub>
                      </m:sSub>
                      <m:r>
                        <a:rPr lang="es-ES" sz="1900" i="1">
                          <a:latin typeface="Cambria Math"/>
                        </a:rPr>
                        <m:t>=</m:t>
                      </m:r>
                      <m:f>
                        <m:fPr>
                          <m:ctrlPr>
                            <a:rPr lang="es-ES" sz="1900" i="1">
                              <a:latin typeface="Cambria Math"/>
                            </a:rPr>
                          </m:ctrlPr>
                        </m:fPr>
                        <m:num>
                          <m:r>
                            <a:rPr lang="es-ES" sz="1900" i="1">
                              <a:latin typeface="Cambria Math"/>
                            </a:rPr>
                            <m:t>𝑀</m:t>
                          </m:r>
                          <m:r>
                            <a:rPr lang="es-ES" sz="1900" i="1">
                              <a:latin typeface="Cambria Math"/>
                            </a:rPr>
                            <m:t>+</m:t>
                          </m:r>
                          <m:r>
                            <a:rPr lang="es-ES" sz="1900" i="1">
                              <a:latin typeface="Cambria Math"/>
                            </a:rPr>
                            <m:t>𝑀</m:t>
                          </m:r>
                          <m:r>
                            <a:rPr lang="es-ES" sz="1900" i="1">
                              <a:latin typeface="Cambria Math"/>
                            </a:rPr>
                            <m:t>′</m:t>
                          </m:r>
                        </m:num>
                        <m:den>
                          <m:r>
                            <a:rPr lang="es-ES" sz="1900" i="1">
                              <a:latin typeface="Cambria Math"/>
                            </a:rPr>
                            <m:t>𝐿</m:t>
                          </m:r>
                        </m:den>
                      </m:f>
                    </m:oMath>
                  </m:oMathPara>
                </a14:m>
                <a:endParaRPr lang="es-ES" sz="1900" dirty="0"/>
              </a:p>
              <a:p>
                <a:pPr marL="0" indent="0">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692696"/>
                <a:ext cx="8229600" cy="5433467"/>
              </a:xfrm>
              <a:blipFill rotWithShape="1">
                <a:blip r:embed="rId2"/>
                <a:stretch>
                  <a:fillRect l="-1185" t="-2245"/>
                </a:stretch>
              </a:blipFill>
            </p:spPr>
            <p:txBody>
              <a:bodyPr/>
              <a:lstStyle/>
              <a:p>
                <a:r>
                  <a:rPr lang="es-ES">
                    <a:noFill/>
                  </a:rPr>
                  <a:t> </a:t>
                </a:r>
              </a:p>
            </p:txBody>
          </p:sp>
        </mc:Fallback>
      </mc:AlternateContent>
    </p:spTree>
    <p:extLst>
      <p:ext uri="{BB962C8B-B14F-4D97-AF65-F5344CB8AC3E}">
        <p14:creationId xmlns:p14="http://schemas.microsoft.com/office/powerpoint/2010/main" val="42762552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2313" y="5235277"/>
            <a:ext cx="7772400" cy="930027"/>
          </a:xfrm>
        </p:spPr>
        <p:txBody>
          <a:bodyPr>
            <a:normAutofit/>
          </a:bodyPr>
          <a:lstStyle/>
          <a:p>
            <a:pPr algn="r"/>
            <a:r>
              <a:rPr lang="es-ES" sz="2000" dirty="0" smtClean="0">
                <a:latin typeface="Arial" pitchFamily="34" charset="0"/>
                <a:cs typeface="Arial" pitchFamily="34" charset="0"/>
              </a:rPr>
              <a:t>CAPT. BOLÍVAR SALGADO CHÁVEZ</a:t>
            </a:r>
            <a:br>
              <a:rPr lang="es-ES" sz="2000" dirty="0" smtClean="0">
                <a:latin typeface="Arial" pitchFamily="34" charset="0"/>
                <a:cs typeface="Arial" pitchFamily="34" charset="0"/>
              </a:rPr>
            </a:br>
            <a:r>
              <a:rPr lang="es-ES" sz="2000" dirty="0" smtClean="0">
                <a:latin typeface="Arial" pitchFamily="34" charset="0"/>
                <a:cs typeface="Arial" pitchFamily="34" charset="0"/>
              </a:rPr>
              <a:t>2013</a:t>
            </a:r>
            <a:endParaRPr lang="es-ES" sz="2000" dirty="0">
              <a:latin typeface="Arial" pitchFamily="34" charset="0"/>
              <a:cs typeface="Arial" pitchFamily="34" charset="0"/>
            </a:endParaRPr>
          </a:p>
        </p:txBody>
      </p:sp>
      <p:sp>
        <p:nvSpPr>
          <p:cNvPr id="3" name="2 Marcador de texto"/>
          <p:cNvSpPr>
            <a:spLocks noGrp="1"/>
          </p:cNvSpPr>
          <p:nvPr>
            <p:ph type="body" idx="1"/>
          </p:nvPr>
        </p:nvSpPr>
        <p:spPr>
          <a:xfrm>
            <a:off x="722313" y="2990875"/>
            <a:ext cx="7772400" cy="1878285"/>
          </a:xfrm>
        </p:spPr>
        <p:txBody>
          <a:bodyPr>
            <a:noAutofit/>
          </a:bodyPr>
          <a:lstStyle/>
          <a:p>
            <a:pPr algn="ctr"/>
            <a:r>
              <a:rPr lang="es-ES" sz="2400" b="1" dirty="0">
                <a:solidFill>
                  <a:schemeClr val="tx1"/>
                </a:solidFill>
                <a:latin typeface="Arial" pitchFamily="34" charset="0"/>
                <a:cs typeface="Arial" pitchFamily="34" charset="0"/>
              </a:rPr>
              <a:t>“</a:t>
            </a:r>
            <a:r>
              <a:rPr lang="es-EC" sz="2400" b="1" dirty="0">
                <a:solidFill>
                  <a:schemeClr val="tx1"/>
                </a:solidFill>
                <a:latin typeface="Arial" pitchFamily="34" charset="0"/>
                <a:cs typeface="Arial" pitchFamily="34" charset="0"/>
              </a:rPr>
              <a:t>PROGRAMA DIDÁCTICO TENDIENTE A FACILITAR LA COMPRENSIÓN DE LA PROBLEMÁTICA DE LA TORSIÓN EN PLANTA DE LAS ESTRUCTURAS APORTICADAS DE HORMIGÓN ARMADO ANTE EVENTOS SÍSMICOS</a:t>
            </a:r>
            <a:r>
              <a:rPr lang="es-ES" sz="2400" b="1" dirty="0" smtClean="0">
                <a:solidFill>
                  <a:schemeClr val="tx1"/>
                </a:solidFill>
                <a:latin typeface="Arial" pitchFamily="34" charset="0"/>
                <a:cs typeface="Arial" pitchFamily="34" charset="0"/>
              </a:rPr>
              <a:t>”</a:t>
            </a:r>
            <a:endParaRPr lang="es-ES" sz="2400" dirty="0">
              <a:solidFill>
                <a:schemeClr val="tx1"/>
              </a:solidFill>
              <a:latin typeface="Arial" pitchFamily="34" charset="0"/>
              <a:cs typeface="Arial" pitchFamily="34" charset="0"/>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38" y="404664"/>
            <a:ext cx="2219325"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527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620688"/>
                <a:ext cx="8229600" cy="5505475"/>
              </a:xfrm>
            </p:spPr>
            <p:txBody>
              <a:bodyPr>
                <a:normAutofit fontScale="92500" lnSpcReduction="10000"/>
              </a:bodyPr>
              <a:lstStyle/>
              <a:p>
                <a:r>
                  <a:rPr lang="es-ES" dirty="0" smtClean="0"/>
                  <a:t>Entonces:</a:t>
                </a:r>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sSub>
                        <m:sSubPr>
                          <m:ctrlPr>
                            <a:rPr lang="es-ES" sz="1800" i="1">
                              <a:latin typeface="Cambria Math"/>
                            </a:rPr>
                          </m:ctrlPr>
                        </m:sSubPr>
                        <m:e>
                          <m:r>
                            <a:rPr lang="es-ES" sz="1800" i="1">
                              <a:latin typeface="Cambria Math"/>
                            </a:rPr>
                            <m:t>𝑉𝑐</m:t>
                          </m:r>
                        </m:e>
                        <m:sub>
                          <m:r>
                            <a:rPr lang="es-ES" sz="1800" i="1">
                              <a:latin typeface="Cambria Math"/>
                            </a:rPr>
                            <m:t>7</m:t>
                          </m:r>
                        </m:sub>
                      </m:sSub>
                      <m:r>
                        <a:rPr lang="es-ES" sz="1800" i="1">
                          <a:latin typeface="Cambria Math"/>
                        </a:rPr>
                        <m:t>=</m:t>
                      </m:r>
                      <m:f>
                        <m:fPr>
                          <m:ctrlPr>
                            <a:rPr lang="es-ES" sz="1800" i="1">
                              <a:latin typeface="Cambria Math"/>
                            </a:rPr>
                          </m:ctrlPr>
                        </m:fPr>
                        <m:num>
                          <m:d>
                            <m:dPr>
                              <m:ctrlPr>
                                <a:rPr lang="es-ES" sz="1800" i="1">
                                  <a:latin typeface="Cambria Math"/>
                                </a:rPr>
                              </m:ctrlPr>
                            </m:dPr>
                            <m:e>
                              <m:sSub>
                                <m:sSubPr>
                                  <m:ctrlPr>
                                    <a:rPr lang="es-ES" sz="1800" i="1">
                                      <a:latin typeface="Cambria Math"/>
                                    </a:rPr>
                                  </m:ctrlPr>
                                </m:sSubPr>
                                <m:e>
                                  <m:r>
                                    <a:rPr lang="es-ES" sz="1800" i="1">
                                      <a:latin typeface="Cambria Math"/>
                                    </a:rPr>
                                    <m:t>𝑚𝑓</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𝑚</m:t>
                                  </m:r>
                                  <m:sSup>
                                    <m:sSupPr>
                                      <m:ctrlPr>
                                        <a:rPr lang="es-ES" sz="1800" i="1">
                                          <a:latin typeface="Cambria Math"/>
                                        </a:rPr>
                                      </m:ctrlPr>
                                    </m:sSupPr>
                                    <m:e>
                                      <m:r>
                                        <a:rPr lang="es-ES" sz="1800" i="1">
                                          <a:latin typeface="Cambria Math"/>
                                        </a:rPr>
                                        <m:t>𝑓</m:t>
                                      </m:r>
                                    </m:e>
                                    <m:sup>
                                      <m:r>
                                        <a:rPr lang="es-ES" sz="1800" i="1">
                                          <a:latin typeface="Cambria Math"/>
                                        </a:rPr>
                                        <m:t>′</m:t>
                                      </m:r>
                                    </m:sup>
                                  </m:sSup>
                                </m:e>
                                <m:sub>
                                  <m:r>
                                    <a:rPr lang="es-ES" sz="1800" i="1">
                                      <a:latin typeface="Cambria Math"/>
                                    </a:rPr>
                                    <m:t>𝑐</m:t>
                                  </m:r>
                                  <m:r>
                                    <a:rPr lang="es-ES" sz="1800" i="1">
                                      <a:latin typeface="Cambria Math"/>
                                    </a:rPr>
                                    <m:t>7</m:t>
                                  </m:r>
                                </m:sub>
                              </m:sSub>
                            </m:e>
                          </m:d>
                        </m:num>
                        <m:den>
                          <m:r>
                            <a:rPr lang="es-ES" sz="1800" i="1">
                              <a:latin typeface="Cambria Math"/>
                            </a:rPr>
                            <m:t>𝐿</m:t>
                          </m:r>
                        </m:den>
                      </m:f>
                      <m:r>
                        <a:rPr lang="es-ES" sz="1800" i="1">
                          <a:latin typeface="Cambria Math"/>
                        </a:rPr>
                        <m:t>+</m:t>
                      </m:r>
                      <m:sSub>
                        <m:sSubPr>
                          <m:ctrlPr>
                            <a:rPr lang="es-ES" sz="1800" i="1">
                              <a:latin typeface="Cambria Math"/>
                            </a:rPr>
                          </m:ctrlPr>
                        </m:sSubPr>
                        <m:e>
                          <m:r>
                            <a:rPr lang="es-ES" sz="1800" i="1">
                              <a:latin typeface="Cambria Math"/>
                            </a:rPr>
                            <m:t>𝑏</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3</m:t>
                          </m:r>
                        </m:sub>
                      </m:sSub>
                      <m:r>
                        <a:rPr lang="es-ES" sz="1800" i="1">
                          <a:latin typeface="Cambria Math"/>
                        </a:rPr>
                        <m:t>+</m:t>
                      </m:r>
                      <m:sSub>
                        <m:sSubPr>
                          <m:ctrlPr>
                            <a:rPr lang="es-ES" sz="1800" i="1">
                              <a:latin typeface="Cambria Math"/>
                            </a:rPr>
                          </m:ctrlPr>
                        </m:sSubPr>
                        <m:e>
                          <m:sSup>
                            <m:sSupPr>
                              <m:ctrlPr>
                                <a:rPr lang="es-ES" sz="1800" i="1">
                                  <a:latin typeface="Cambria Math"/>
                                </a:rPr>
                              </m:ctrlPr>
                            </m:sSupPr>
                            <m:e>
                              <m:r>
                                <a:rPr lang="es-ES" sz="1800" i="1">
                                  <a:latin typeface="Cambria Math"/>
                                </a:rPr>
                                <m:t>𝑏</m:t>
                              </m:r>
                            </m:e>
                            <m:sup>
                              <m:r>
                                <a:rPr lang="es-ES" sz="1800" i="1">
                                  <a:latin typeface="Cambria Math"/>
                                </a:rPr>
                                <m:t>′</m:t>
                              </m:r>
                            </m:sup>
                          </m:sSup>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𝑡</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𝛿</m:t>
                          </m:r>
                        </m:e>
                        <m:sub>
                          <m:r>
                            <a:rPr lang="es-ES" sz="1800" i="1">
                              <a:latin typeface="Cambria Math"/>
                            </a:rPr>
                            <m:t>1</m:t>
                          </m:r>
                        </m:sub>
                      </m:sSub>
                      <m:r>
                        <a:rPr lang="es-ES" sz="1800" i="1">
                          <a:latin typeface="Cambria Math"/>
                        </a:rPr>
                        <m:t>+</m:t>
                      </m:r>
                      <m:sSub>
                        <m:sSubPr>
                          <m:ctrlPr>
                            <a:rPr lang="es-ES" sz="1800" i="1">
                              <a:latin typeface="Cambria Math"/>
                            </a:rPr>
                          </m:ctrlPr>
                        </m:sSubPr>
                        <m:e>
                          <m:r>
                            <a:rPr lang="es-ES" sz="1800" i="1">
                              <a:latin typeface="Cambria Math"/>
                            </a:rPr>
                            <m:t>𝑡</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𝛿</m:t>
                          </m:r>
                        </m:e>
                        <m:sub>
                          <m:r>
                            <a:rPr lang="es-ES" sz="1800" i="1">
                              <a:latin typeface="Cambria Math"/>
                            </a:rPr>
                            <m:t>2</m:t>
                          </m:r>
                        </m:sub>
                      </m:sSub>
                    </m:oMath>
                  </m:oMathPara>
                </a14:m>
                <a:endParaRPr lang="es-ES" sz="1800" dirty="0"/>
              </a:p>
              <a:p>
                <a:pPr marL="0" indent="0">
                  <a:buNone/>
                </a:pPr>
                <a:endParaRPr lang="es-ES" dirty="0" smtClean="0"/>
              </a:p>
              <a:p>
                <a:r>
                  <a:rPr lang="es-ES" dirty="0" smtClean="0"/>
                  <a:t>Llamaremos Hf a:</a:t>
                </a:r>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sSub>
                        <m:sSubPr>
                          <m:ctrlPr>
                            <a:rPr lang="es-ES" sz="1800" i="1">
                              <a:latin typeface="Cambria Math"/>
                            </a:rPr>
                          </m:ctrlPr>
                        </m:sSubPr>
                        <m:e>
                          <m:r>
                            <a:rPr lang="es-ES" sz="1800" i="1">
                              <a:latin typeface="Cambria Math"/>
                            </a:rPr>
                            <m:t>𝐻𝑓</m:t>
                          </m:r>
                        </m:e>
                        <m:sub>
                          <m:r>
                            <a:rPr lang="es-ES" sz="1800" i="1">
                              <a:latin typeface="Cambria Math"/>
                            </a:rPr>
                            <m:t>𝑐</m:t>
                          </m:r>
                          <m:r>
                            <a:rPr lang="es-ES" sz="1800" i="1">
                              <a:latin typeface="Cambria Math"/>
                            </a:rPr>
                            <m:t>7</m:t>
                          </m:r>
                        </m:sub>
                      </m:sSub>
                      <m:r>
                        <a:rPr lang="es-ES" sz="1800" i="1">
                          <a:latin typeface="Cambria Math"/>
                        </a:rPr>
                        <m:t>=</m:t>
                      </m:r>
                      <m:f>
                        <m:fPr>
                          <m:ctrlPr>
                            <a:rPr lang="es-ES" sz="1800" i="1">
                              <a:latin typeface="Cambria Math"/>
                            </a:rPr>
                          </m:ctrlPr>
                        </m:fPr>
                        <m:num>
                          <m:d>
                            <m:dPr>
                              <m:ctrlPr>
                                <a:rPr lang="es-ES" sz="1800" i="1">
                                  <a:latin typeface="Cambria Math"/>
                                </a:rPr>
                              </m:ctrlPr>
                            </m:dPr>
                            <m:e>
                              <m:sSub>
                                <m:sSubPr>
                                  <m:ctrlPr>
                                    <a:rPr lang="es-ES" sz="1800" i="1">
                                      <a:latin typeface="Cambria Math"/>
                                    </a:rPr>
                                  </m:ctrlPr>
                                </m:sSubPr>
                                <m:e>
                                  <m:r>
                                    <a:rPr lang="es-ES" sz="1800" i="1">
                                      <a:latin typeface="Cambria Math"/>
                                    </a:rPr>
                                    <m:t>𝑚𝑓</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𝑚</m:t>
                                  </m:r>
                                  <m:sSup>
                                    <m:sSupPr>
                                      <m:ctrlPr>
                                        <a:rPr lang="es-ES" sz="1800" i="1">
                                          <a:latin typeface="Cambria Math"/>
                                        </a:rPr>
                                      </m:ctrlPr>
                                    </m:sSupPr>
                                    <m:e>
                                      <m:r>
                                        <a:rPr lang="es-ES" sz="1800" i="1">
                                          <a:latin typeface="Cambria Math"/>
                                        </a:rPr>
                                        <m:t>𝑓</m:t>
                                      </m:r>
                                    </m:e>
                                    <m:sup>
                                      <m:r>
                                        <a:rPr lang="es-ES" sz="1800" i="1">
                                          <a:latin typeface="Cambria Math"/>
                                        </a:rPr>
                                        <m:t>′</m:t>
                                      </m:r>
                                    </m:sup>
                                  </m:sSup>
                                </m:e>
                                <m:sub>
                                  <m:r>
                                    <a:rPr lang="es-ES" sz="1800" i="1">
                                      <a:latin typeface="Cambria Math"/>
                                    </a:rPr>
                                    <m:t>𝑐</m:t>
                                  </m:r>
                                  <m:r>
                                    <a:rPr lang="es-ES" sz="1800" i="1">
                                      <a:latin typeface="Cambria Math"/>
                                    </a:rPr>
                                    <m:t>7</m:t>
                                  </m:r>
                                </m:sub>
                              </m:sSub>
                            </m:e>
                          </m:d>
                        </m:num>
                        <m:den>
                          <m:r>
                            <a:rPr lang="es-ES" sz="1800" i="1">
                              <a:latin typeface="Cambria Math"/>
                            </a:rPr>
                            <m:t>𝐿</m:t>
                          </m:r>
                        </m:den>
                      </m:f>
                    </m:oMath>
                  </m:oMathPara>
                </a14:m>
                <a:endParaRPr lang="es-ES" sz="1800" dirty="0"/>
              </a:p>
              <a:p>
                <a:pPr marL="0" indent="0">
                  <a:buNone/>
                </a:pPr>
                <a:endParaRPr lang="es-ES" dirty="0" smtClean="0"/>
              </a:p>
              <a:p>
                <a:r>
                  <a:rPr lang="es-ES" dirty="0" smtClean="0"/>
                  <a:t>Por tanto:</a:t>
                </a:r>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sSub>
                        <m:sSubPr>
                          <m:ctrlPr>
                            <a:rPr lang="es-ES" sz="2100" i="1">
                              <a:latin typeface="Cambria Math"/>
                            </a:rPr>
                          </m:ctrlPr>
                        </m:sSubPr>
                        <m:e>
                          <m:r>
                            <a:rPr lang="es-ES" sz="2100" i="1">
                              <a:latin typeface="Cambria Math"/>
                            </a:rPr>
                            <m:t>𝑉</m:t>
                          </m:r>
                        </m:e>
                        <m:sub>
                          <m:r>
                            <a:rPr lang="es-ES" sz="2100" i="1">
                              <a:latin typeface="Cambria Math"/>
                            </a:rPr>
                            <m:t>𝑐</m:t>
                          </m:r>
                          <m:r>
                            <a:rPr lang="es-ES" sz="2100" i="1">
                              <a:latin typeface="Cambria Math"/>
                            </a:rPr>
                            <m:t>7</m:t>
                          </m:r>
                        </m:sub>
                      </m:sSub>
                      <m:r>
                        <a:rPr lang="es-ES" sz="2100" i="1">
                          <a:latin typeface="Cambria Math"/>
                        </a:rPr>
                        <m:t>=</m:t>
                      </m:r>
                      <m:sSub>
                        <m:sSubPr>
                          <m:ctrlPr>
                            <a:rPr lang="es-ES" sz="2100" i="1">
                              <a:latin typeface="Cambria Math"/>
                            </a:rPr>
                          </m:ctrlPr>
                        </m:sSubPr>
                        <m:e>
                          <m:r>
                            <a:rPr lang="es-ES" sz="2100" i="1">
                              <a:latin typeface="Cambria Math"/>
                            </a:rPr>
                            <m:t>𝐻𝑓</m:t>
                          </m:r>
                        </m:e>
                        <m:sub>
                          <m:r>
                            <a:rPr lang="es-ES" sz="2100" i="1">
                              <a:latin typeface="Cambria Math"/>
                            </a:rPr>
                            <m:t>𝑐</m:t>
                          </m:r>
                          <m:r>
                            <a:rPr lang="es-ES" sz="2100" i="1">
                              <a:latin typeface="Cambria Math"/>
                            </a:rPr>
                            <m:t>7</m:t>
                          </m:r>
                        </m:sub>
                      </m:sSub>
                      <m:r>
                        <a:rPr lang="es-ES" sz="2100" i="1">
                          <a:latin typeface="Cambria Math"/>
                        </a:rPr>
                        <m:t>+</m:t>
                      </m:r>
                      <m:sSub>
                        <m:sSubPr>
                          <m:ctrlPr>
                            <a:rPr lang="es-ES" sz="2100" i="1">
                              <a:latin typeface="Cambria Math"/>
                            </a:rPr>
                          </m:ctrlPr>
                        </m:sSubPr>
                        <m:e>
                          <m:r>
                            <a:rPr lang="es-ES" sz="2100" i="1">
                              <a:latin typeface="Cambria Math"/>
                            </a:rPr>
                            <m:t>𝑏</m:t>
                          </m:r>
                        </m:e>
                        <m:sub>
                          <m:r>
                            <a:rPr lang="es-ES" sz="2100" i="1">
                              <a:latin typeface="Cambria Math"/>
                            </a:rPr>
                            <m:t>𝑐</m:t>
                          </m:r>
                          <m:r>
                            <a:rPr lang="es-ES" sz="2100" i="1">
                              <a:latin typeface="Cambria Math"/>
                            </a:rPr>
                            <m:t>7</m:t>
                          </m:r>
                        </m:sub>
                      </m:sSub>
                      <m:r>
                        <a:rPr lang="es-ES" sz="2100" i="1">
                          <a:latin typeface="Cambria Math"/>
                        </a:rPr>
                        <m:t>∗</m:t>
                      </m:r>
                      <m:sSub>
                        <m:sSubPr>
                          <m:ctrlPr>
                            <a:rPr lang="es-ES" sz="2100" i="1">
                              <a:latin typeface="Cambria Math"/>
                            </a:rPr>
                          </m:ctrlPr>
                        </m:sSubPr>
                        <m:e>
                          <m:r>
                            <a:rPr lang="es-ES" sz="2100" i="1">
                              <a:latin typeface="Cambria Math"/>
                            </a:rPr>
                            <m:t>𝜃</m:t>
                          </m:r>
                        </m:e>
                        <m:sub>
                          <m:r>
                            <a:rPr lang="es-ES" sz="2100" i="1">
                              <a:latin typeface="Cambria Math"/>
                            </a:rPr>
                            <m:t>3</m:t>
                          </m:r>
                        </m:sub>
                      </m:sSub>
                      <m:r>
                        <a:rPr lang="es-ES" sz="2100" i="1">
                          <a:latin typeface="Cambria Math"/>
                        </a:rPr>
                        <m:t>+</m:t>
                      </m:r>
                      <m:sSub>
                        <m:sSubPr>
                          <m:ctrlPr>
                            <a:rPr lang="es-ES" sz="2100" i="1">
                              <a:latin typeface="Cambria Math"/>
                            </a:rPr>
                          </m:ctrlPr>
                        </m:sSubPr>
                        <m:e>
                          <m:sSup>
                            <m:sSupPr>
                              <m:ctrlPr>
                                <a:rPr lang="es-ES" sz="2100" i="1">
                                  <a:latin typeface="Cambria Math"/>
                                </a:rPr>
                              </m:ctrlPr>
                            </m:sSupPr>
                            <m:e>
                              <m:r>
                                <a:rPr lang="es-ES" sz="2100" i="1">
                                  <a:latin typeface="Cambria Math"/>
                                </a:rPr>
                                <m:t>𝑏</m:t>
                              </m:r>
                            </m:e>
                            <m:sup>
                              <m:r>
                                <a:rPr lang="es-ES" sz="2100" i="1">
                                  <a:latin typeface="Cambria Math"/>
                                </a:rPr>
                                <m:t>′</m:t>
                              </m:r>
                            </m:sup>
                          </m:sSup>
                        </m:e>
                        <m:sub>
                          <m:r>
                            <a:rPr lang="es-ES" sz="2100" i="1">
                              <a:latin typeface="Cambria Math"/>
                            </a:rPr>
                            <m:t>𝑐</m:t>
                          </m:r>
                          <m:r>
                            <a:rPr lang="es-ES" sz="2100" i="1">
                              <a:latin typeface="Cambria Math"/>
                            </a:rPr>
                            <m:t>7</m:t>
                          </m:r>
                        </m:sub>
                      </m:sSub>
                      <m:r>
                        <a:rPr lang="es-ES" sz="2100" i="1">
                          <a:latin typeface="Cambria Math"/>
                        </a:rPr>
                        <m:t>∗</m:t>
                      </m:r>
                      <m:sSub>
                        <m:sSubPr>
                          <m:ctrlPr>
                            <a:rPr lang="es-ES" sz="2100" i="1">
                              <a:latin typeface="Cambria Math"/>
                            </a:rPr>
                          </m:ctrlPr>
                        </m:sSubPr>
                        <m:e>
                          <m:r>
                            <a:rPr lang="es-ES" sz="2100" i="1">
                              <a:latin typeface="Cambria Math"/>
                            </a:rPr>
                            <m:t>𝜃</m:t>
                          </m:r>
                        </m:e>
                        <m:sub>
                          <m:r>
                            <a:rPr lang="es-ES" sz="2100" i="1">
                              <a:latin typeface="Cambria Math"/>
                            </a:rPr>
                            <m:t>7</m:t>
                          </m:r>
                        </m:sub>
                      </m:sSub>
                      <m:r>
                        <a:rPr lang="es-ES" sz="2100" i="1">
                          <a:latin typeface="Cambria Math"/>
                        </a:rPr>
                        <m:t>+</m:t>
                      </m:r>
                      <m:sSub>
                        <m:sSubPr>
                          <m:ctrlPr>
                            <a:rPr lang="es-ES" sz="2100" i="1">
                              <a:latin typeface="Cambria Math"/>
                            </a:rPr>
                          </m:ctrlPr>
                        </m:sSubPr>
                        <m:e>
                          <m:r>
                            <a:rPr lang="es-ES" sz="2100" i="1">
                              <a:latin typeface="Cambria Math"/>
                            </a:rPr>
                            <m:t>𝑡</m:t>
                          </m:r>
                        </m:e>
                        <m:sub>
                          <m:r>
                            <a:rPr lang="es-ES" sz="2100" i="1">
                              <a:latin typeface="Cambria Math"/>
                            </a:rPr>
                            <m:t>𝑐</m:t>
                          </m:r>
                          <m:r>
                            <a:rPr lang="es-ES" sz="2100" i="1">
                              <a:latin typeface="Cambria Math"/>
                            </a:rPr>
                            <m:t>7</m:t>
                          </m:r>
                        </m:sub>
                      </m:sSub>
                      <m:r>
                        <a:rPr lang="es-ES" sz="2100" i="1">
                          <a:latin typeface="Cambria Math"/>
                        </a:rPr>
                        <m:t>∗</m:t>
                      </m:r>
                      <m:sSub>
                        <m:sSubPr>
                          <m:ctrlPr>
                            <a:rPr lang="es-ES" sz="2100" i="1">
                              <a:latin typeface="Cambria Math"/>
                            </a:rPr>
                          </m:ctrlPr>
                        </m:sSubPr>
                        <m:e>
                          <m:r>
                            <a:rPr lang="es-ES" sz="2100" i="1">
                              <a:latin typeface="Cambria Math"/>
                            </a:rPr>
                            <m:t>𝛿</m:t>
                          </m:r>
                        </m:e>
                        <m:sub>
                          <m:r>
                            <a:rPr lang="es-ES" sz="2100" i="1">
                              <a:latin typeface="Cambria Math"/>
                            </a:rPr>
                            <m:t>1</m:t>
                          </m:r>
                        </m:sub>
                      </m:sSub>
                      <m:r>
                        <a:rPr lang="es-ES" sz="2100" i="1">
                          <a:latin typeface="Cambria Math"/>
                        </a:rPr>
                        <m:t>+</m:t>
                      </m:r>
                      <m:sSub>
                        <m:sSubPr>
                          <m:ctrlPr>
                            <a:rPr lang="es-ES" sz="2100" i="1">
                              <a:latin typeface="Cambria Math"/>
                            </a:rPr>
                          </m:ctrlPr>
                        </m:sSubPr>
                        <m:e>
                          <m:r>
                            <a:rPr lang="es-ES" sz="2100" i="1">
                              <a:latin typeface="Cambria Math"/>
                            </a:rPr>
                            <m:t>𝑡</m:t>
                          </m:r>
                        </m:e>
                        <m:sub>
                          <m:r>
                            <a:rPr lang="es-ES" sz="2100" i="1">
                              <a:latin typeface="Cambria Math"/>
                            </a:rPr>
                            <m:t>𝑐</m:t>
                          </m:r>
                          <m:r>
                            <a:rPr lang="es-ES" sz="2100" i="1">
                              <a:latin typeface="Cambria Math"/>
                            </a:rPr>
                            <m:t>7</m:t>
                          </m:r>
                        </m:sub>
                      </m:sSub>
                      <m:r>
                        <a:rPr lang="es-ES" sz="2100" i="1">
                          <a:latin typeface="Cambria Math"/>
                        </a:rPr>
                        <m:t>∗</m:t>
                      </m:r>
                      <m:sSub>
                        <m:sSubPr>
                          <m:ctrlPr>
                            <a:rPr lang="es-ES" sz="2100" i="1">
                              <a:latin typeface="Cambria Math"/>
                            </a:rPr>
                          </m:ctrlPr>
                        </m:sSubPr>
                        <m:e>
                          <m:r>
                            <a:rPr lang="es-ES" sz="2100" i="1">
                              <a:latin typeface="Cambria Math"/>
                            </a:rPr>
                            <m:t>𝛿</m:t>
                          </m:r>
                        </m:e>
                        <m:sub>
                          <m:r>
                            <a:rPr lang="es-ES" sz="2100" i="1">
                              <a:latin typeface="Cambria Math"/>
                            </a:rPr>
                            <m:t>2</m:t>
                          </m:r>
                        </m:sub>
                      </m:sSub>
                    </m:oMath>
                  </m:oMathPara>
                </a14:m>
                <a:endParaRPr lang="es-ES" sz="21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620688"/>
                <a:ext cx="8229600" cy="5505475"/>
              </a:xfrm>
              <a:blipFill rotWithShape="1">
                <a:blip r:embed="rId2"/>
                <a:stretch>
                  <a:fillRect l="-1481" t="-2879"/>
                </a:stretch>
              </a:blipFill>
            </p:spPr>
            <p:txBody>
              <a:bodyPr/>
              <a:lstStyle/>
              <a:p>
                <a:r>
                  <a:rPr lang="es-ES">
                    <a:noFill/>
                  </a:rPr>
                  <a:t> </a:t>
                </a:r>
              </a:p>
            </p:txBody>
          </p:sp>
        </mc:Fallback>
      </mc:AlternateContent>
    </p:spTree>
    <p:extLst>
      <p:ext uri="{BB962C8B-B14F-4D97-AF65-F5344CB8AC3E}">
        <p14:creationId xmlns:p14="http://schemas.microsoft.com/office/powerpoint/2010/main" val="3742836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ECUACIONES PARA EL NUDO 7…</a:t>
            </a:r>
            <a:endParaRPr lang="es-ES"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556792"/>
                <a:ext cx="8229600" cy="4608512"/>
              </a:xfrm>
            </p:spPr>
            <p:txBody>
              <a:bodyPr/>
              <a:lstStyle/>
              <a:p>
                <a:r>
                  <a:rPr lang="es-ES" dirty="0" smtClean="0"/>
                  <a:t>Columnas 7 y 11</a:t>
                </a:r>
              </a:p>
              <a:p>
                <a:pPr marL="0" indent="0">
                  <a:buNone/>
                </a:pPr>
                <a:endParaRPr lang="es-ES" dirty="0" smtClean="0"/>
              </a:p>
              <a:p>
                <a:pPr marL="0" indent="0">
                  <a:buNone/>
                </a:pPr>
                <a14:m>
                  <m:oMathPara xmlns:m="http://schemas.openxmlformats.org/officeDocument/2006/math">
                    <m:oMathParaPr>
                      <m:jc m:val="left"/>
                    </m:oMathParaPr>
                    <m:oMath xmlns:m="http://schemas.openxmlformats.org/officeDocument/2006/math">
                      <m:sSub>
                        <m:sSubPr>
                          <m:ctrlPr>
                            <a:rPr lang="es-ES" sz="1800" i="1">
                              <a:latin typeface="Cambria Math"/>
                            </a:rPr>
                          </m:ctrlPr>
                        </m:sSubPr>
                        <m:e>
                          <m:r>
                            <a:rPr lang="es-ES" sz="1800" i="1">
                              <a:latin typeface="Cambria Math"/>
                            </a:rPr>
                            <m:t>𝑉</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𝐻𝑓</m:t>
                          </m:r>
                          <m:r>
                            <a:rPr lang="es-ES" sz="1800" i="1">
                              <a:latin typeface="Cambria Math"/>
                            </a:rPr>
                            <m:t>′</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𝑏</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3</m:t>
                          </m:r>
                        </m:sub>
                      </m:sSub>
                      <m:r>
                        <a:rPr lang="es-ES" sz="1800" i="1">
                          <a:latin typeface="Cambria Math"/>
                        </a:rPr>
                        <m:t>+</m:t>
                      </m:r>
                      <m:sSub>
                        <m:sSubPr>
                          <m:ctrlPr>
                            <a:rPr lang="es-ES" sz="1800" i="1">
                              <a:latin typeface="Cambria Math"/>
                            </a:rPr>
                          </m:ctrlPr>
                        </m:sSubPr>
                        <m:e>
                          <m:sSup>
                            <m:sSupPr>
                              <m:ctrlPr>
                                <a:rPr lang="es-ES" sz="1800" i="1">
                                  <a:latin typeface="Cambria Math"/>
                                </a:rPr>
                              </m:ctrlPr>
                            </m:sSupPr>
                            <m:e>
                              <m:r>
                                <a:rPr lang="es-ES" sz="1800" i="1">
                                  <a:latin typeface="Cambria Math"/>
                                </a:rPr>
                                <m:t>𝑏</m:t>
                              </m:r>
                            </m:e>
                            <m:sup>
                              <m:r>
                                <a:rPr lang="es-ES" sz="1800" i="1">
                                  <a:latin typeface="Cambria Math"/>
                                </a:rPr>
                                <m:t>′</m:t>
                              </m:r>
                            </m:sup>
                          </m:sSup>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𝑡</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𝛿</m:t>
                          </m:r>
                        </m:e>
                        <m:sub>
                          <m:r>
                            <a:rPr lang="es-ES" sz="1800" i="1">
                              <a:latin typeface="Cambria Math"/>
                            </a:rPr>
                            <m:t>1</m:t>
                          </m:r>
                        </m:sub>
                      </m:sSub>
                      <m:r>
                        <a:rPr lang="es-ES" sz="1800" i="1">
                          <a:latin typeface="Cambria Math"/>
                        </a:rPr>
                        <m:t>+</m:t>
                      </m:r>
                      <m:sSub>
                        <m:sSubPr>
                          <m:ctrlPr>
                            <a:rPr lang="es-ES" sz="1800" i="1">
                              <a:latin typeface="Cambria Math"/>
                            </a:rPr>
                          </m:ctrlPr>
                        </m:sSubPr>
                        <m:e>
                          <m:r>
                            <a:rPr lang="es-ES" sz="1800" i="1">
                              <a:latin typeface="Cambria Math"/>
                            </a:rPr>
                            <m:t>𝑡</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𝛿</m:t>
                          </m:r>
                        </m:e>
                        <m:sub>
                          <m:r>
                            <a:rPr lang="es-ES" sz="1800" i="1">
                              <a:latin typeface="Cambria Math"/>
                            </a:rPr>
                            <m:t>2</m:t>
                          </m:r>
                        </m:sub>
                      </m:sSub>
                    </m:oMath>
                  </m:oMathPara>
                </a14:m>
                <a:endParaRPr lang="es-ES" sz="1800" dirty="0"/>
              </a:p>
              <a:p>
                <a:pPr marL="0" indent="0">
                  <a:buNone/>
                </a:pPr>
                <a14:m>
                  <m:oMathPara xmlns:m="http://schemas.openxmlformats.org/officeDocument/2006/math">
                    <m:oMathParaPr>
                      <m:jc m:val="left"/>
                    </m:oMathParaPr>
                    <m:oMath xmlns:m="http://schemas.openxmlformats.org/officeDocument/2006/math">
                      <m:sSub>
                        <m:sSubPr>
                          <m:ctrlPr>
                            <a:rPr lang="es-ES" sz="1800" i="1">
                              <a:latin typeface="Cambria Math"/>
                            </a:rPr>
                          </m:ctrlPr>
                        </m:sSubPr>
                        <m:e>
                          <m:r>
                            <a:rPr lang="es-ES" sz="1800" i="1">
                              <a:latin typeface="Cambria Math"/>
                            </a:rPr>
                            <m:t>𝑉</m:t>
                          </m:r>
                        </m:e>
                        <m:sub>
                          <m:r>
                            <a:rPr lang="es-ES" sz="1800" i="1">
                              <a:latin typeface="Cambria Math"/>
                            </a:rPr>
                            <m:t>𝑐</m:t>
                          </m:r>
                          <m:r>
                            <a:rPr lang="es-ES" sz="1800" i="1">
                              <a:latin typeface="Cambria Math"/>
                            </a:rPr>
                            <m:t>11</m:t>
                          </m:r>
                        </m:sub>
                      </m:sSub>
                      <m:r>
                        <a:rPr lang="es-ES" sz="1800" i="1">
                          <a:latin typeface="Cambria Math"/>
                        </a:rPr>
                        <m:t>=</m:t>
                      </m:r>
                      <m:sSub>
                        <m:sSubPr>
                          <m:ctrlPr>
                            <a:rPr lang="es-ES" sz="1800" i="1">
                              <a:latin typeface="Cambria Math"/>
                            </a:rPr>
                          </m:ctrlPr>
                        </m:sSubPr>
                        <m:e>
                          <m:r>
                            <a:rPr lang="es-ES" sz="1800" i="1">
                              <a:latin typeface="Cambria Math"/>
                            </a:rPr>
                            <m:t>𝐻𝑓</m:t>
                          </m:r>
                        </m:e>
                        <m:sub>
                          <m:r>
                            <a:rPr lang="es-ES" sz="1800" i="1">
                              <a:latin typeface="Cambria Math"/>
                            </a:rPr>
                            <m:t>𝑐</m:t>
                          </m:r>
                          <m:r>
                            <a:rPr lang="es-ES" sz="1800" i="1">
                              <a:latin typeface="Cambria Math"/>
                            </a:rPr>
                            <m:t>11</m:t>
                          </m:r>
                        </m:sub>
                      </m:sSub>
                      <m:r>
                        <a:rPr lang="es-ES" sz="1800" i="1">
                          <a:latin typeface="Cambria Math"/>
                        </a:rPr>
                        <m:t>+</m:t>
                      </m:r>
                      <m:sSub>
                        <m:sSubPr>
                          <m:ctrlPr>
                            <a:rPr lang="es-ES" sz="1800" i="1">
                              <a:latin typeface="Cambria Math"/>
                            </a:rPr>
                          </m:ctrlPr>
                        </m:sSubPr>
                        <m:e>
                          <m:r>
                            <a:rPr lang="es-ES" sz="1800" i="1">
                              <a:latin typeface="Cambria Math"/>
                            </a:rPr>
                            <m:t>𝑏</m:t>
                          </m:r>
                        </m:e>
                        <m:sub>
                          <m:r>
                            <a:rPr lang="es-ES" sz="1800" i="1">
                              <a:latin typeface="Cambria Math"/>
                            </a:rPr>
                            <m:t>𝑐</m:t>
                          </m:r>
                          <m:r>
                            <a:rPr lang="es-ES" sz="1800" i="1">
                              <a:latin typeface="Cambria Math"/>
                            </a:rPr>
                            <m:t>11</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7</m:t>
                          </m:r>
                        </m:sub>
                      </m:sSub>
                      <m:r>
                        <a:rPr lang="es-ES" sz="1800" i="1">
                          <a:latin typeface="Cambria Math"/>
                        </a:rPr>
                        <m:t>+</m:t>
                      </m:r>
                      <m:sSub>
                        <m:sSubPr>
                          <m:ctrlPr>
                            <a:rPr lang="es-ES" sz="1800" i="1">
                              <a:latin typeface="Cambria Math"/>
                            </a:rPr>
                          </m:ctrlPr>
                        </m:sSubPr>
                        <m:e>
                          <m:sSup>
                            <m:sSupPr>
                              <m:ctrlPr>
                                <a:rPr lang="es-ES" sz="1800" i="1">
                                  <a:latin typeface="Cambria Math"/>
                                </a:rPr>
                              </m:ctrlPr>
                            </m:sSupPr>
                            <m:e>
                              <m:r>
                                <a:rPr lang="es-ES" sz="1800" i="1">
                                  <a:latin typeface="Cambria Math"/>
                                </a:rPr>
                                <m:t>𝑏</m:t>
                              </m:r>
                            </m:e>
                            <m:sup>
                              <m:r>
                                <a:rPr lang="es-ES" sz="1800" i="1">
                                  <a:latin typeface="Cambria Math"/>
                                </a:rPr>
                                <m:t>′</m:t>
                              </m:r>
                            </m:sup>
                          </m:sSup>
                        </m:e>
                        <m:sub>
                          <m:r>
                            <a:rPr lang="es-ES" sz="1800" i="1">
                              <a:latin typeface="Cambria Math"/>
                            </a:rPr>
                            <m:t>𝑐</m:t>
                          </m:r>
                          <m:r>
                            <a:rPr lang="es-ES" sz="1800" i="1">
                              <a:latin typeface="Cambria Math"/>
                            </a:rPr>
                            <m:t>11</m:t>
                          </m:r>
                        </m:sub>
                      </m:sSub>
                      <m:r>
                        <a:rPr lang="es-ES" sz="1800" i="1">
                          <a:latin typeface="Cambria Math"/>
                        </a:rPr>
                        <m:t>∗</m:t>
                      </m:r>
                      <m:sSub>
                        <m:sSubPr>
                          <m:ctrlPr>
                            <a:rPr lang="es-ES" sz="1800" i="1">
                              <a:latin typeface="Cambria Math"/>
                            </a:rPr>
                          </m:ctrlPr>
                        </m:sSubPr>
                        <m:e>
                          <m:r>
                            <a:rPr lang="es-ES" sz="1800" i="1">
                              <a:latin typeface="Cambria Math"/>
                            </a:rPr>
                            <m:t>𝜃</m:t>
                          </m:r>
                        </m:e>
                        <m:sub>
                          <m:r>
                            <a:rPr lang="es-ES" sz="1800" i="1">
                              <a:latin typeface="Cambria Math"/>
                            </a:rPr>
                            <m:t>11</m:t>
                          </m:r>
                        </m:sub>
                      </m:sSub>
                      <m:r>
                        <a:rPr lang="es-ES" sz="1800" i="1">
                          <a:latin typeface="Cambria Math"/>
                        </a:rPr>
                        <m:t>+</m:t>
                      </m:r>
                      <m:sSub>
                        <m:sSubPr>
                          <m:ctrlPr>
                            <a:rPr lang="es-ES" sz="1800" i="1">
                              <a:latin typeface="Cambria Math"/>
                            </a:rPr>
                          </m:ctrlPr>
                        </m:sSubPr>
                        <m:e>
                          <m:r>
                            <a:rPr lang="es-ES" sz="1800" i="1">
                              <a:latin typeface="Cambria Math"/>
                            </a:rPr>
                            <m:t>𝑡</m:t>
                          </m:r>
                        </m:e>
                        <m:sub>
                          <m:r>
                            <a:rPr lang="es-ES" sz="1800" i="1">
                              <a:latin typeface="Cambria Math"/>
                            </a:rPr>
                            <m:t>𝑐</m:t>
                          </m:r>
                          <m:r>
                            <a:rPr lang="es-ES" sz="1800" i="1">
                              <a:latin typeface="Cambria Math"/>
                            </a:rPr>
                            <m:t>11</m:t>
                          </m:r>
                        </m:sub>
                      </m:sSub>
                      <m:r>
                        <a:rPr lang="es-ES" sz="1800" i="1">
                          <a:latin typeface="Cambria Math"/>
                        </a:rPr>
                        <m:t>∗</m:t>
                      </m:r>
                      <m:sSub>
                        <m:sSubPr>
                          <m:ctrlPr>
                            <a:rPr lang="es-ES" sz="1800" i="1">
                              <a:latin typeface="Cambria Math"/>
                            </a:rPr>
                          </m:ctrlPr>
                        </m:sSubPr>
                        <m:e>
                          <m:r>
                            <a:rPr lang="es-ES" sz="1800" i="1">
                              <a:latin typeface="Cambria Math"/>
                            </a:rPr>
                            <m:t>𝛿</m:t>
                          </m:r>
                        </m:e>
                        <m:sub>
                          <m:r>
                            <a:rPr lang="es-ES" sz="1800" i="1">
                              <a:latin typeface="Cambria Math"/>
                            </a:rPr>
                            <m:t>2</m:t>
                          </m:r>
                        </m:sub>
                      </m:sSub>
                      <m:r>
                        <a:rPr lang="es-ES" sz="1800" i="1">
                          <a:latin typeface="Cambria Math"/>
                        </a:rPr>
                        <m:t>+</m:t>
                      </m:r>
                      <m:sSub>
                        <m:sSubPr>
                          <m:ctrlPr>
                            <a:rPr lang="es-ES" sz="1800" i="1">
                              <a:latin typeface="Cambria Math"/>
                            </a:rPr>
                          </m:ctrlPr>
                        </m:sSubPr>
                        <m:e>
                          <m:r>
                            <a:rPr lang="es-ES" sz="1800" i="1">
                              <a:latin typeface="Cambria Math"/>
                            </a:rPr>
                            <m:t>𝑡</m:t>
                          </m:r>
                        </m:e>
                        <m:sub>
                          <m:r>
                            <a:rPr lang="es-ES" sz="1800" i="1">
                              <a:latin typeface="Cambria Math"/>
                            </a:rPr>
                            <m:t>𝑐</m:t>
                          </m:r>
                          <m:r>
                            <a:rPr lang="es-ES" sz="1800" i="1">
                              <a:latin typeface="Cambria Math"/>
                            </a:rPr>
                            <m:t>11</m:t>
                          </m:r>
                        </m:sub>
                      </m:sSub>
                      <m:r>
                        <a:rPr lang="es-ES" sz="1800" i="1">
                          <a:latin typeface="Cambria Math"/>
                        </a:rPr>
                        <m:t>∗</m:t>
                      </m:r>
                      <m:sSub>
                        <m:sSubPr>
                          <m:ctrlPr>
                            <a:rPr lang="es-ES" sz="1800" i="1">
                              <a:latin typeface="Cambria Math"/>
                            </a:rPr>
                          </m:ctrlPr>
                        </m:sSubPr>
                        <m:e>
                          <m:r>
                            <a:rPr lang="es-ES" sz="1800" i="1">
                              <a:latin typeface="Cambria Math"/>
                            </a:rPr>
                            <m:t>𝛿</m:t>
                          </m:r>
                        </m:e>
                        <m:sub>
                          <m:r>
                            <a:rPr lang="es-ES" sz="1800" i="1">
                              <a:latin typeface="Cambria Math"/>
                            </a:rPr>
                            <m:t>3</m:t>
                          </m:r>
                        </m:sub>
                      </m:sSub>
                    </m:oMath>
                  </m:oMathPara>
                </a14:m>
                <a:endParaRPr lang="es-ES" sz="1800" dirty="0"/>
              </a:p>
              <a:p>
                <a:pPr marL="0" indent="0">
                  <a:buNone/>
                </a:pPr>
                <a:endParaRPr lang="es-ES" dirty="0" smtClean="0"/>
              </a:p>
              <a:p>
                <a:r>
                  <a:rPr lang="es-ES" dirty="0" smtClean="0"/>
                  <a:t>En el nudo 7:</a:t>
                </a:r>
              </a:p>
              <a:p>
                <a:pPr marL="0" indent="0">
                  <a:buNone/>
                </a:pPr>
                <a:endParaRPr lang="es-ES" dirty="0"/>
              </a:p>
              <a:p>
                <a:pPr marL="0" indent="0">
                  <a:buNone/>
                </a:pPr>
                <a14:m>
                  <m:oMathPara xmlns:m="http://schemas.openxmlformats.org/officeDocument/2006/math">
                    <m:oMathParaPr>
                      <m:jc m:val="left"/>
                    </m:oMathParaPr>
                    <m:oMath xmlns:m="http://schemas.openxmlformats.org/officeDocument/2006/math">
                      <m:r>
                        <a:rPr lang="es-ES" sz="1800" i="1">
                          <a:latin typeface="Cambria Math"/>
                        </a:rPr>
                        <m:t>𝑉</m:t>
                      </m:r>
                      <m:r>
                        <a:rPr lang="es-ES" sz="1800" b="0" i="1" smtClean="0">
                          <a:latin typeface="Cambria Math"/>
                        </a:rPr>
                        <m:t>𝑛</m:t>
                      </m:r>
                      <m:r>
                        <a:rPr lang="es-ES" sz="1800" b="0" i="1" smtClean="0">
                          <a:latin typeface="Cambria Math"/>
                        </a:rPr>
                        <m:t>7=</m:t>
                      </m:r>
                      <m:sSub>
                        <m:sSubPr>
                          <m:ctrlPr>
                            <a:rPr lang="es-ES" sz="1800" i="1">
                              <a:latin typeface="Cambria Math"/>
                            </a:rPr>
                          </m:ctrlPr>
                        </m:sSubPr>
                        <m:e>
                          <m:r>
                            <a:rPr lang="es-ES" sz="1800" i="1">
                              <a:latin typeface="Cambria Math"/>
                            </a:rPr>
                            <m:t>𝑉</m:t>
                          </m:r>
                        </m:e>
                        <m:sub>
                          <m:r>
                            <a:rPr lang="es-ES" sz="1800" i="1">
                              <a:latin typeface="Cambria Math"/>
                            </a:rPr>
                            <m:t>𝑐</m:t>
                          </m:r>
                          <m:r>
                            <a:rPr lang="es-ES" sz="1800" i="1">
                              <a:latin typeface="Cambria Math"/>
                            </a:rPr>
                            <m:t>7</m:t>
                          </m:r>
                        </m:sub>
                      </m:sSub>
                      <m:r>
                        <a:rPr lang="es-ES" sz="1800" i="1">
                          <a:latin typeface="Cambria Math"/>
                        </a:rPr>
                        <m:t>+</m:t>
                      </m:r>
                      <m:sSub>
                        <m:sSubPr>
                          <m:ctrlPr>
                            <a:rPr lang="es-ES" sz="1800" i="1">
                              <a:latin typeface="Cambria Math"/>
                            </a:rPr>
                          </m:ctrlPr>
                        </m:sSubPr>
                        <m:e>
                          <m:r>
                            <a:rPr lang="es-ES" sz="1800" i="1">
                              <a:latin typeface="Cambria Math"/>
                            </a:rPr>
                            <m:t>𝑉</m:t>
                          </m:r>
                        </m:e>
                        <m:sub>
                          <m:r>
                            <a:rPr lang="es-ES" sz="1800" i="1">
                              <a:latin typeface="Cambria Math"/>
                            </a:rPr>
                            <m:t>𝑐</m:t>
                          </m:r>
                          <m:r>
                            <a:rPr lang="es-ES" sz="1800" i="1">
                              <a:latin typeface="Cambria Math"/>
                            </a:rPr>
                            <m:t>11</m:t>
                          </m:r>
                        </m:sub>
                      </m:sSub>
                    </m:oMath>
                  </m:oMathPara>
                </a14:m>
                <a:endParaRPr lang="es-ES" sz="1800" dirty="0" smtClean="0"/>
              </a:p>
              <a:p>
                <a:pPr marL="0" indent="0">
                  <a:buNone/>
                </a:pPr>
                <a14:m>
                  <m:oMathPara xmlns:m="http://schemas.openxmlformats.org/officeDocument/2006/math">
                    <m:oMathParaPr>
                      <m:jc m:val="left"/>
                    </m:oMathParaPr>
                    <m:oMath xmlns:m="http://schemas.openxmlformats.org/officeDocument/2006/math">
                      <m:r>
                        <a:rPr lang="es-ES" sz="1300" i="1">
                          <a:latin typeface="Cambria Math"/>
                        </a:rPr>
                        <m:t>𝑉</m:t>
                      </m:r>
                      <m:r>
                        <a:rPr lang="es-ES" sz="1300" b="0" i="1" smtClean="0">
                          <a:latin typeface="Cambria Math"/>
                        </a:rPr>
                        <m:t>𝑛</m:t>
                      </m:r>
                      <m:r>
                        <a:rPr lang="es-ES" sz="1300" b="0" i="1" smtClean="0">
                          <a:latin typeface="Cambria Math"/>
                        </a:rPr>
                        <m:t>7=</m:t>
                      </m:r>
                      <m:d>
                        <m:dPr>
                          <m:ctrlPr>
                            <a:rPr lang="es-ES" sz="1300" i="1">
                              <a:latin typeface="Cambria Math"/>
                            </a:rPr>
                          </m:ctrlPr>
                        </m:dPr>
                        <m:e>
                          <m:sSub>
                            <m:sSubPr>
                              <m:ctrlPr>
                                <a:rPr lang="es-ES" sz="1300" i="1">
                                  <a:latin typeface="Cambria Math"/>
                                </a:rPr>
                              </m:ctrlPr>
                            </m:sSubPr>
                            <m:e>
                              <m:r>
                                <a:rPr lang="es-ES" sz="1300" i="1">
                                  <a:latin typeface="Cambria Math"/>
                                </a:rPr>
                                <m:t>𝐻𝑓</m:t>
                              </m:r>
                            </m:e>
                            <m:sub>
                              <m:r>
                                <a:rPr lang="es-ES" sz="1300" i="1">
                                  <a:latin typeface="Cambria Math"/>
                                </a:rPr>
                                <m:t>𝑐</m:t>
                              </m:r>
                              <m:r>
                                <a:rPr lang="es-ES" sz="1300" i="1">
                                  <a:latin typeface="Cambria Math"/>
                                </a:rPr>
                                <m:t>11</m:t>
                              </m:r>
                            </m:sub>
                          </m:sSub>
                          <m:r>
                            <a:rPr lang="es-ES" sz="1300" i="1">
                              <a:latin typeface="Cambria Math"/>
                            </a:rPr>
                            <m:t>+</m:t>
                          </m:r>
                          <m:sSub>
                            <m:sSubPr>
                              <m:ctrlPr>
                                <a:rPr lang="es-ES" sz="1300" i="1">
                                  <a:latin typeface="Cambria Math"/>
                                </a:rPr>
                              </m:ctrlPr>
                            </m:sSubPr>
                            <m:e>
                              <m:r>
                                <a:rPr lang="es-ES" sz="1300" i="1">
                                  <a:latin typeface="Cambria Math"/>
                                </a:rPr>
                                <m:t>𝐻</m:t>
                              </m:r>
                              <m:sSup>
                                <m:sSupPr>
                                  <m:ctrlPr>
                                    <a:rPr lang="es-ES" sz="1300" i="1">
                                      <a:latin typeface="Cambria Math"/>
                                    </a:rPr>
                                  </m:ctrlPr>
                                </m:sSupPr>
                                <m:e>
                                  <m:r>
                                    <a:rPr lang="es-ES" sz="1300" i="1">
                                      <a:latin typeface="Cambria Math"/>
                                    </a:rPr>
                                    <m:t>𝑓</m:t>
                                  </m:r>
                                </m:e>
                                <m:sup>
                                  <m:r>
                                    <a:rPr lang="es-ES" sz="1300" i="1">
                                      <a:latin typeface="Cambria Math"/>
                                    </a:rPr>
                                    <m:t>′</m:t>
                                  </m:r>
                                </m:sup>
                              </m:sSup>
                            </m:e>
                            <m:sub>
                              <m:r>
                                <a:rPr lang="es-ES" sz="1300" i="1">
                                  <a:latin typeface="Cambria Math"/>
                                </a:rPr>
                                <m:t>𝑐</m:t>
                              </m:r>
                              <m:r>
                                <a:rPr lang="es-ES" sz="1300" i="1">
                                  <a:latin typeface="Cambria Math"/>
                                </a:rPr>
                                <m:t>7</m:t>
                              </m:r>
                            </m:sub>
                          </m:sSub>
                        </m:e>
                      </m:d>
                      <m:r>
                        <a:rPr lang="es-ES" sz="1300" i="1">
                          <a:latin typeface="Cambria Math"/>
                        </a:rPr>
                        <m:t>+</m:t>
                      </m:r>
                      <m:d>
                        <m:dPr>
                          <m:ctrlPr>
                            <a:rPr lang="es-ES" sz="1300" i="1">
                              <a:latin typeface="Cambria Math"/>
                            </a:rPr>
                          </m:ctrlPr>
                        </m:dPr>
                        <m:e>
                          <m:sSub>
                            <m:sSubPr>
                              <m:ctrlPr>
                                <a:rPr lang="es-ES" sz="1300" i="1">
                                  <a:latin typeface="Cambria Math"/>
                                </a:rPr>
                              </m:ctrlPr>
                            </m:sSubPr>
                            <m:e>
                              <m:sSup>
                                <m:sSupPr>
                                  <m:ctrlPr>
                                    <a:rPr lang="es-ES" sz="1300" i="1">
                                      <a:latin typeface="Cambria Math"/>
                                    </a:rPr>
                                  </m:ctrlPr>
                                </m:sSupPr>
                                <m:e>
                                  <m:r>
                                    <a:rPr lang="es-ES" sz="1300" i="1">
                                      <a:latin typeface="Cambria Math"/>
                                    </a:rPr>
                                    <m:t>𝑏</m:t>
                                  </m:r>
                                </m:e>
                                <m:sup>
                                  <m:r>
                                    <a:rPr lang="es-ES" sz="1300" i="1">
                                      <a:latin typeface="Cambria Math"/>
                                    </a:rPr>
                                    <m:t>′</m:t>
                                  </m:r>
                                </m:sup>
                              </m:sSup>
                            </m:e>
                            <m:sub>
                              <m:r>
                                <a:rPr lang="es-ES" sz="1300" i="1">
                                  <a:latin typeface="Cambria Math"/>
                                </a:rPr>
                                <m:t>𝑐</m:t>
                              </m:r>
                              <m:r>
                                <a:rPr lang="es-ES" sz="1300" i="1">
                                  <a:latin typeface="Cambria Math"/>
                                </a:rPr>
                                <m:t>7</m:t>
                              </m:r>
                            </m:sub>
                          </m:sSub>
                          <m:r>
                            <a:rPr lang="es-ES" sz="1300" i="1">
                              <a:latin typeface="Cambria Math"/>
                            </a:rPr>
                            <m:t>+</m:t>
                          </m:r>
                          <m:sSub>
                            <m:sSubPr>
                              <m:ctrlPr>
                                <a:rPr lang="es-ES" sz="1300" i="1">
                                  <a:latin typeface="Cambria Math"/>
                                </a:rPr>
                              </m:ctrlPr>
                            </m:sSubPr>
                            <m:e>
                              <m:r>
                                <a:rPr lang="es-ES" sz="1300" i="1">
                                  <a:latin typeface="Cambria Math"/>
                                </a:rPr>
                                <m:t>𝑏</m:t>
                              </m:r>
                            </m:e>
                            <m:sub>
                              <m:r>
                                <a:rPr lang="es-ES" sz="1300" i="1">
                                  <a:latin typeface="Cambria Math"/>
                                </a:rPr>
                                <m:t>𝑐</m:t>
                              </m:r>
                              <m:r>
                                <a:rPr lang="es-ES" sz="1300" i="1">
                                  <a:latin typeface="Cambria Math"/>
                                </a:rPr>
                                <m:t>11</m:t>
                              </m:r>
                            </m:sub>
                          </m:sSub>
                        </m:e>
                      </m:d>
                      <m:r>
                        <a:rPr lang="es-ES" sz="1300" i="1">
                          <a:latin typeface="Cambria Math"/>
                        </a:rPr>
                        <m:t>∗</m:t>
                      </m:r>
                      <m:sSub>
                        <m:sSubPr>
                          <m:ctrlPr>
                            <a:rPr lang="es-ES" sz="1300" i="1">
                              <a:latin typeface="Cambria Math"/>
                            </a:rPr>
                          </m:ctrlPr>
                        </m:sSubPr>
                        <m:e>
                          <m:r>
                            <a:rPr lang="es-ES" sz="1300" i="1">
                              <a:latin typeface="Cambria Math"/>
                            </a:rPr>
                            <m:t>𝜃</m:t>
                          </m:r>
                        </m:e>
                        <m:sub>
                          <m:r>
                            <a:rPr lang="es-ES" sz="1300" i="1">
                              <a:latin typeface="Cambria Math"/>
                            </a:rPr>
                            <m:t>7</m:t>
                          </m:r>
                        </m:sub>
                      </m:sSub>
                      <m:r>
                        <a:rPr lang="es-ES" sz="1300" i="1">
                          <a:latin typeface="Cambria Math"/>
                        </a:rPr>
                        <m:t>+</m:t>
                      </m:r>
                      <m:sSub>
                        <m:sSubPr>
                          <m:ctrlPr>
                            <a:rPr lang="es-ES" sz="1300" i="1">
                              <a:latin typeface="Cambria Math"/>
                            </a:rPr>
                          </m:ctrlPr>
                        </m:sSubPr>
                        <m:e>
                          <m:r>
                            <a:rPr lang="es-ES" sz="1300" i="1">
                              <a:latin typeface="Cambria Math"/>
                            </a:rPr>
                            <m:t>𝑏</m:t>
                          </m:r>
                        </m:e>
                        <m:sub>
                          <m:r>
                            <a:rPr lang="es-ES" sz="1300" i="1">
                              <a:latin typeface="Cambria Math"/>
                            </a:rPr>
                            <m:t>𝑐</m:t>
                          </m:r>
                          <m:r>
                            <a:rPr lang="es-ES" sz="1300" i="1">
                              <a:latin typeface="Cambria Math"/>
                            </a:rPr>
                            <m:t>7</m:t>
                          </m:r>
                        </m:sub>
                      </m:sSub>
                      <m:r>
                        <a:rPr lang="es-ES" sz="1300" i="1">
                          <a:latin typeface="Cambria Math"/>
                        </a:rPr>
                        <m:t>∗</m:t>
                      </m:r>
                      <m:sSub>
                        <m:sSubPr>
                          <m:ctrlPr>
                            <a:rPr lang="es-ES" sz="1300" i="1">
                              <a:latin typeface="Cambria Math"/>
                            </a:rPr>
                          </m:ctrlPr>
                        </m:sSubPr>
                        <m:e>
                          <m:r>
                            <a:rPr lang="es-ES" sz="1300" i="1">
                              <a:latin typeface="Cambria Math"/>
                            </a:rPr>
                            <m:t>𝜃</m:t>
                          </m:r>
                        </m:e>
                        <m:sub>
                          <m:r>
                            <a:rPr lang="es-ES" sz="1300" i="1">
                              <a:latin typeface="Cambria Math"/>
                            </a:rPr>
                            <m:t>3</m:t>
                          </m:r>
                        </m:sub>
                      </m:sSub>
                      <m:r>
                        <a:rPr lang="es-ES" sz="1300" i="1">
                          <a:latin typeface="Cambria Math"/>
                        </a:rPr>
                        <m:t>+</m:t>
                      </m:r>
                      <m:sSub>
                        <m:sSubPr>
                          <m:ctrlPr>
                            <a:rPr lang="es-ES" sz="1300" i="1">
                              <a:latin typeface="Cambria Math"/>
                            </a:rPr>
                          </m:ctrlPr>
                        </m:sSubPr>
                        <m:e>
                          <m:sSup>
                            <m:sSupPr>
                              <m:ctrlPr>
                                <a:rPr lang="es-ES" sz="1300" i="1">
                                  <a:latin typeface="Cambria Math"/>
                                </a:rPr>
                              </m:ctrlPr>
                            </m:sSupPr>
                            <m:e>
                              <m:r>
                                <a:rPr lang="es-ES" sz="1300" i="1">
                                  <a:latin typeface="Cambria Math"/>
                                </a:rPr>
                                <m:t>𝑏</m:t>
                              </m:r>
                            </m:e>
                            <m:sup>
                              <m:r>
                                <a:rPr lang="es-ES" sz="1300" i="1">
                                  <a:latin typeface="Cambria Math"/>
                                </a:rPr>
                                <m:t>′</m:t>
                              </m:r>
                            </m:sup>
                          </m:sSup>
                        </m:e>
                        <m:sub>
                          <m:r>
                            <a:rPr lang="es-ES" sz="1300" i="1">
                              <a:latin typeface="Cambria Math"/>
                            </a:rPr>
                            <m:t>𝑐</m:t>
                          </m:r>
                          <m:r>
                            <a:rPr lang="es-ES" sz="1300" i="1">
                              <a:latin typeface="Cambria Math"/>
                            </a:rPr>
                            <m:t>11</m:t>
                          </m:r>
                        </m:sub>
                      </m:sSub>
                      <m:r>
                        <a:rPr lang="es-ES" sz="1300" i="1">
                          <a:latin typeface="Cambria Math"/>
                        </a:rPr>
                        <m:t>∗</m:t>
                      </m:r>
                      <m:sSub>
                        <m:sSubPr>
                          <m:ctrlPr>
                            <a:rPr lang="es-ES" sz="1300" i="1">
                              <a:latin typeface="Cambria Math"/>
                            </a:rPr>
                          </m:ctrlPr>
                        </m:sSubPr>
                        <m:e>
                          <m:r>
                            <a:rPr lang="es-ES" sz="1300" i="1">
                              <a:latin typeface="Cambria Math"/>
                            </a:rPr>
                            <m:t>𝜃</m:t>
                          </m:r>
                        </m:e>
                        <m:sub>
                          <m:r>
                            <a:rPr lang="es-ES" sz="1300" i="1">
                              <a:latin typeface="Cambria Math"/>
                            </a:rPr>
                            <m:t>11</m:t>
                          </m:r>
                        </m:sub>
                      </m:sSub>
                      <m:r>
                        <a:rPr lang="es-ES" sz="1300" i="1">
                          <a:latin typeface="Cambria Math"/>
                        </a:rPr>
                        <m:t>+</m:t>
                      </m:r>
                      <m:sSub>
                        <m:sSubPr>
                          <m:ctrlPr>
                            <a:rPr lang="es-ES" sz="1300" i="1">
                              <a:latin typeface="Cambria Math"/>
                            </a:rPr>
                          </m:ctrlPr>
                        </m:sSubPr>
                        <m:e>
                          <m:r>
                            <a:rPr lang="es-ES" sz="1300" i="1">
                              <a:latin typeface="Cambria Math"/>
                            </a:rPr>
                            <m:t>𝑡</m:t>
                          </m:r>
                        </m:e>
                        <m:sub>
                          <m:r>
                            <a:rPr lang="es-ES" sz="1300" i="1">
                              <a:latin typeface="Cambria Math"/>
                            </a:rPr>
                            <m:t>𝑐</m:t>
                          </m:r>
                          <m:r>
                            <a:rPr lang="es-ES" sz="1300" i="1">
                              <a:latin typeface="Cambria Math"/>
                            </a:rPr>
                            <m:t>7</m:t>
                          </m:r>
                        </m:sub>
                      </m:sSub>
                      <m:r>
                        <a:rPr lang="es-ES" sz="1300" i="1">
                          <a:latin typeface="Cambria Math"/>
                        </a:rPr>
                        <m:t>∗</m:t>
                      </m:r>
                      <m:sSub>
                        <m:sSubPr>
                          <m:ctrlPr>
                            <a:rPr lang="es-ES" sz="1300" i="1">
                              <a:latin typeface="Cambria Math"/>
                            </a:rPr>
                          </m:ctrlPr>
                        </m:sSubPr>
                        <m:e>
                          <m:r>
                            <a:rPr lang="es-ES" sz="1300" i="1">
                              <a:latin typeface="Cambria Math"/>
                            </a:rPr>
                            <m:t>𝛿</m:t>
                          </m:r>
                        </m:e>
                        <m:sub>
                          <m:r>
                            <a:rPr lang="es-ES" sz="1300" i="1">
                              <a:latin typeface="Cambria Math"/>
                            </a:rPr>
                            <m:t>1</m:t>
                          </m:r>
                        </m:sub>
                      </m:sSub>
                      <m:r>
                        <a:rPr lang="es-ES" sz="1300" b="0" i="1" smtClean="0">
                          <a:latin typeface="Cambria Math"/>
                        </a:rPr>
                        <m:t>+</m:t>
                      </m:r>
                      <m:d>
                        <m:dPr>
                          <m:ctrlPr>
                            <a:rPr lang="es-ES" sz="1300" i="1">
                              <a:latin typeface="Cambria Math"/>
                            </a:rPr>
                          </m:ctrlPr>
                        </m:dPr>
                        <m:e>
                          <m:sSub>
                            <m:sSubPr>
                              <m:ctrlPr>
                                <a:rPr lang="es-ES" sz="1300" i="1">
                                  <a:latin typeface="Cambria Math"/>
                                </a:rPr>
                              </m:ctrlPr>
                            </m:sSubPr>
                            <m:e>
                              <m:r>
                                <a:rPr lang="es-ES" sz="1300" i="1">
                                  <a:latin typeface="Cambria Math"/>
                                </a:rPr>
                                <m:t>𝑡</m:t>
                              </m:r>
                            </m:e>
                            <m:sub>
                              <m:r>
                                <a:rPr lang="es-ES" sz="1300" i="1">
                                  <a:latin typeface="Cambria Math"/>
                                </a:rPr>
                                <m:t>𝑐</m:t>
                              </m:r>
                              <m:r>
                                <a:rPr lang="es-ES" sz="1300" i="1">
                                  <a:latin typeface="Cambria Math"/>
                                </a:rPr>
                                <m:t>7</m:t>
                              </m:r>
                            </m:sub>
                          </m:sSub>
                          <m:r>
                            <a:rPr lang="es-ES" sz="1300" i="1">
                              <a:latin typeface="Cambria Math"/>
                            </a:rPr>
                            <m:t>+</m:t>
                          </m:r>
                          <m:sSub>
                            <m:sSubPr>
                              <m:ctrlPr>
                                <a:rPr lang="es-ES" sz="1300" i="1">
                                  <a:latin typeface="Cambria Math"/>
                                </a:rPr>
                              </m:ctrlPr>
                            </m:sSubPr>
                            <m:e>
                              <m:r>
                                <a:rPr lang="es-ES" sz="1300" i="1">
                                  <a:latin typeface="Cambria Math"/>
                                </a:rPr>
                                <m:t>𝑡</m:t>
                              </m:r>
                            </m:e>
                            <m:sub>
                              <m:r>
                                <a:rPr lang="es-ES" sz="1300" i="1">
                                  <a:latin typeface="Cambria Math"/>
                                </a:rPr>
                                <m:t>𝑐</m:t>
                              </m:r>
                              <m:r>
                                <a:rPr lang="es-ES" sz="1300" i="1">
                                  <a:latin typeface="Cambria Math"/>
                                </a:rPr>
                                <m:t>11</m:t>
                              </m:r>
                            </m:sub>
                          </m:sSub>
                        </m:e>
                      </m:d>
                      <m:r>
                        <a:rPr lang="es-ES" sz="1300" i="1">
                          <a:latin typeface="Cambria Math"/>
                        </a:rPr>
                        <m:t>∗</m:t>
                      </m:r>
                      <m:sSub>
                        <m:sSubPr>
                          <m:ctrlPr>
                            <a:rPr lang="es-ES" sz="1300" i="1">
                              <a:latin typeface="Cambria Math"/>
                            </a:rPr>
                          </m:ctrlPr>
                        </m:sSubPr>
                        <m:e>
                          <m:r>
                            <a:rPr lang="es-ES" sz="1300" i="1">
                              <a:latin typeface="Cambria Math"/>
                            </a:rPr>
                            <m:t>𝛿</m:t>
                          </m:r>
                        </m:e>
                        <m:sub>
                          <m:r>
                            <a:rPr lang="es-ES" sz="1300" i="1">
                              <a:latin typeface="Cambria Math"/>
                            </a:rPr>
                            <m:t>2</m:t>
                          </m:r>
                        </m:sub>
                      </m:sSub>
                      <m:r>
                        <a:rPr lang="es-ES" sz="1300" i="1">
                          <a:latin typeface="Cambria Math"/>
                        </a:rPr>
                        <m:t>+</m:t>
                      </m:r>
                      <m:sSub>
                        <m:sSubPr>
                          <m:ctrlPr>
                            <a:rPr lang="es-ES" sz="1300" i="1">
                              <a:latin typeface="Cambria Math"/>
                            </a:rPr>
                          </m:ctrlPr>
                        </m:sSubPr>
                        <m:e>
                          <m:r>
                            <a:rPr lang="es-ES" sz="1300" i="1">
                              <a:latin typeface="Cambria Math"/>
                            </a:rPr>
                            <m:t>𝑡</m:t>
                          </m:r>
                        </m:e>
                        <m:sub>
                          <m:r>
                            <a:rPr lang="es-ES" sz="1300" i="1">
                              <a:latin typeface="Cambria Math"/>
                            </a:rPr>
                            <m:t>𝑐</m:t>
                          </m:r>
                          <m:r>
                            <a:rPr lang="es-ES" sz="1300" i="1">
                              <a:latin typeface="Cambria Math"/>
                            </a:rPr>
                            <m:t>11</m:t>
                          </m:r>
                        </m:sub>
                      </m:sSub>
                      <m:r>
                        <a:rPr lang="es-ES" sz="1300" i="1">
                          <a:latin typeface="Cambria Math"/>
                        </a:rPr>
                        <m:t>∗</m:t>
                      </m:r>
                      <m:sSub>
                        <m:sSubPr>
                          <m:ctrlPr>
                            <a:rPr lang="es-ES" sz="1300" i="1">
                              <a:latin typeface="Cambria Math"/>
                            </a:rPr>
                          </m:ctrlPr>
                        </m:sSubPr>
                        <m:e>
                          <m:r>
                            <a:rPr lang="es-ES" sz="1300" i="1">
                              <a:latin typeface="Cambria Math"/>
                            </a:rPr>
                            <m:t>𝛿</m:t>
                          </m:r>
                        </m:e>
                        <m:sub>
                          <m:r>
                            <a:rPr lang="es-ES" sz="1300" i="1">
                              <a:latin typeface="Cambria Math"/>
                            </a:rPr>
                            <m:t>3</m:t>
                          </m:r>
                        </m:sub>
                      </m:sSub>
                    </m:oMath>
                  </m:oMathPara>
                </a14:m>
                <a:endParaRPr lang="es-ES" sz="13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556792"/>
                <a:ext cx="8229600" cy="4608512"/>
              </a:xfrm>
              <a:blipFill rotWithShape="1">
                <a:blip r:embed="rId2"/>
                <a:stretch>
                  <a:fillRect l="-1630" t="-1720"/>
                </a:stretch>
              </a:blipFill>
            </p:spPr>
            <p:txBody>
              <a:bodyPr/>
              <a:lstStyle/>
              <a:p>
                <a:r>
                  <a:rPr lang="es-ES">
                    <a:noFill/>
                  </a:rPr>
                  <a:t> </a:t>
                </a:r>
              </a:p>
            </p:txBody>
          </p:sp>
        </mc:Fallback>
      </mc:AlternateContent>
    </p:spTree>
    <p:extLst>
      <p:ext uri="{BB962C8B-B14F-4D97-AF65-F5344CB8AC3E}">
        <p14:creationId xmlns:p14="http://schemas.microsoft.com/office/powerpoint/2010/main" val="38258825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620688"/>
                <a:ext cx="8229600" cy="5505475"/>
              </a:xfrm>
            </p:spPr>
            <p:txBody>
              <a:bodyPr/>
              <a:lstStyle/>
              <a:p>
                <a:r>
                  <a:rPr lang="es-ES" dirty="0" smtClean="0"/>
                  <a:t>Llamaremos V2 al cortante producido en el nivel 2 del pórtico de análisis:</a:t>
                </a:r>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𝑉</m:t>
                      </m:r>
                      <m:r>
                        <a:rPr lang="es-ES" sz="2000" i="1">
                          <a:latin typeface="Cambria Math"/>
                        </a:rPr>
                        <m:t>2=</m:t>
                      </m:r>
                      <m:d>
                        <m:dPr>
                          <m:ctrlPr>
                            <a:rPr lang="es-ES" sz="2000" i="1">
                              <a:latin typeface="Cambria Math"/>
                            </a:rPr>
                          </m:ctrlPr>
                        </m:dPr>
                        <m:e>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5</m:t>
                              </m:r>
                            </m:sub>
                          </m:sSub>
                          <m:r>
                            <a:rPr lang="es-ES" sz="2000" i="1">
                              <a:latin typeface="Cambria Math"/>
                            </a:rPr>
                            <m:t>+</m:t>
                          </m:r>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9</m:t>
                              </m:r>
                            </m:sub>
                          </m:sSub>
                        </m:e>
                      </m:d>
                      <m:r>
                        <a:rPr lang="es-ES" sz="2000" i="1">
                          <a:latin typeface="Cambria Math"/>
                        </a:rPr>
                        <m:t>+</m:t>
                      </m:r>
                      <m:d>
                        <m:dPr>
                          <m:ctrlPr>
                            <a:rPr lang="es-ES" sz="2000" i="1">
                              <a:latin typeface="Cambria Math"/>
                            </a:rPr>
                          </m:ctrlPr>
                        </m:dPr>
                        <m:e>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6</m:t>
                              </m:r>
                            </m:sub>
                          </m:sSub>
                          <m:r>
                            <a:rPr lang="es-ES" sz="2000" i="1">
                              <a:latin typeface="Cambria Math"/>
                            </a:rPr>
                            <m:t>+</m:t>
                          </m:r>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10</m:t>
                              </m:r>
                            </m:sub>
                          </m:sSub>
                        </m:e>
                      </m:d>
                      <m:r>
                        <a:rPr lang="es-ES" sz="2000" i="1">
                          <a:latin typeface="Cambria Math"/>
                        </a:rPr>
                        <m:t>+</m:t>
                      </m:r>
                      <m:d>
                        <m:dPr>
                          <m:ctrlPr>
                            <a:rPr lang="es-ES" sz="2000" i="1">
                              <a:latin typeface="Cambria Math"/>
                            </a:rPr>
                          </m:ctrlPr>
                        </m:dPr>
                        <m:e>
                          <m:r>
                            <a:rPr lang="es-ES" sz="2000" i="1">
                              <a:latin typeface="Cambria Math"/>
                            </a:rPr>
                            <m:t> </m:t>
                          </m:r>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7</m:t>
                              </m:r>
                            </m:sub>
                          </m:sSub>
                          <m:r>
                            <a:rPr lang="es-ES" sz="2000" i="1">
                              <a:latin typeface="Cambria Math"/>
                            </a:rPr>
                            <m:t>+</m:t>
                          </m:r>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11</m:t>
                              </m:r>
                            </m:sub>
                          </m:sSub>
                        </m:e>
                      </m:d>
                      <m:r>
                        <a:rPr lang="es-ES" sz="2000" i="1">
                          <a:latin typeface="Cambria Math"/>
                        </a:rPr>
                        <m:t>+(</m:t>
                      </m:r>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8</m:t>
                          </m:r>
                        </m:sub>
                      </m:sSub>
                      <m:r>
                        <a:rPr lang="es-ES" sz="2000" i="1">
                          <a:latin typeface="Cambria Math"/>
                        </a:rPr>
                        <m:t>+</m:t>
                      </m:r>
                      <m:sSub>
                        <m:sSubPr>
                          <m:ctrlPr>
                            <a:rPr lang="es-ES" sz="2000" i="1">
                              <a:latin typeface="Cambria Math"/>
                            </a:rPr>
                          </m:ctrlPr>
                        </m:sSubPr>
                        <m:e>
                          <m:r>
                            <a:rPr lang="es-ES" sz="2000" i="1">
                              <a:latin typeface="Cambria Math"/>
                            </a:rPr>
                            <m:t>𝑉</m:t>
                          </m:r>
                        </m:e>
                        <m:sub>
                          <m:r>
                            <a:rPr lang="es-ES" sz="2000" i="1">
                              <a:latin typeface="Cambria Math"/>
                            </a:rPr>
                            <m:t>𝑐</m:t>
                          </m:r>
                          <m:r>
                            <a:rPr lang="es-ES" sz="2000" i="1">
                              <a:latin typeface="Cambria Math"/>
                            </a:rPr>
                            <m:t>12</m:t>
                          </m:r>
                        </m:sub>
                      </m:sSub>
                      <m:r>
                        <a:rPr lang="es-ES" sz="2000" i="1">
                          <a:latin typeface="Cambria Math"/>
                        </a:rPr>
                        <m:t>)</m:t>
                      </m:r>
                    </m:oMath>
                  </m:oMathPara>
                </a14:m>
                <a:endParaRPr lang="es-ES" sz="2000" dirty="0"/>
              </a:p>
              <a:p>
                <a:pPr marL="0" indent="0">
                  <a:buNone/>
                </a:pPr>
                <a:endParaRPr lang="es-ES" dirty="0" smtClean="0"/>
              </a:p>
              <a:p>
                <a:r>
                  <a:rPr lang="es-ES" dirty="0" smtClean="0"/>
                  <a:t>Siendo:</a:t>
                </a:r>
              </a:p>
              <a:p>
                <a:pPr marL="0" indent="0">
                  <a:buNone/>
                </a:pPr>
                <a:endParaRPr lang="es-ES" dirty="0"/>
              </a:p>
              <a:p>
                <a:pPr marL="0" indent="0">
                  <a:buNone/>
                </a:pPr>
                <a:r>
                  <a:rPr lang="es-ES" dirty="0"/>
                  <a:t>S = Vi + ∑ </a:t>
                </a:r>
                <a:r>
                  <a:rPr lang="es-ES" dirty="0" smtClean="0"/>
                  <a:t>Hf</a:t>
                </a:r>
              </a:p>
              <a:p>
                <a:pPr marL="0" indent="0">
                  <a:buNone/>
                </a:pPr>
                <a:r>
                  <a:rPr lang="es-ES" dirty="0"/>
                  <a:t>T2 = tc5+tc6+tc7+tc8+tc9+tc10+tc11+tc12</a:t>
                </a:r>
              </a:p>
              <a:p>
                <a:pPr marL="0" indent="0">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620688"/>
                <a:ext cx="8229600" cy="5505475"/>
              </a:xfrm>
              <a:blipFill rotWithShape="1">
                <a:blip r:embed="rId2"/>
                <a:stretch>
                  <a:fillRect l="-1852" t="-1440"/>
                </a:stretch>
              </a:blipFill>
            </p:spPr>
            <p:txBody>
              <a:bodyPr/>
              <a:lstStyle/>
              <a:p>
                <a:r>
                  <a:rPr lang="es-ES">
                    <a:noFill/>
                  </a:rPr>
                  <a:t> </a:t>
                </a:r>
              </a:p>
            </p:txBody>
          </p:sp>
        </mc:Fallback>
      </mc:AlternateContent>
    </p:spTree>
    <p:extLst>
      <p:ext uri="{BB962C8B-B14F-4D97-AF65-F5344CB8AC3E}">
        <p14:creationId xmlns:p14="http://schemas.microsoft.com/office/powerpoint/2010/main" val="3097188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EN FORMA MATRICIAL…</a:t>
            </a:r>
            <a:endParaRPr lang="es-ES" dirty="0"/>
          </a:p>
        </p:txBody>
      </p:sp>
      <p:pic>
        <p:nvPicPr>
          <p:cNvPr id="4" name="3 Marcador de contenido"/>
          <p:cNvPicPr>
            <a:picLocks noGrp="1"/>
          </p:cNvPicPr>
          <p:nvPr>
            <p:ph idx="1"/>
          </p:nvPr>
        </p:nvPicPr>
        <p:blipFill rotWithShape="1">
          <a:blip r:embed="rId2">
            <a:extLst>
              <a:ext uri="{28A0092B-C50C-407E-A947-70E740481C1C}">
                <a14:useLocalDpi xmlns:a14="http://schemas.microsoft.com/office/drawing/2010/main" val="0"/>
              </a:ext>
            </a:extLst>
          </a:blip>
          <a:srcRect l="2788" t="22301" r="31359" b="40220"/>
          <a:stretch/>
        </p:blipFill>
        <p:spPr bwMode="auto">
          <a:xfrm>
            <a:off x="395536" y="2348880"/>
            <a:ext cx="8424936" cy="28315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8484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ECUACIÓN MATRICIAL DE ESTRUCTURAS</a:t>
            </a:r>
            <a:endParaRPr lang="es-ES"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endParaRPr lang="es-ES" i="1" dirty="0" smtClean="0"/>
              </a:p>
              <a:p>
                <a:endParaRPr lang="es-ES" i="1" dirty="0"/>
              </a:p>
              <a:p>
                <a:pPr marL="0" indent="0">
                  <a:buNone/>
                </a:pPr>
                <a14:m>
                  <m:oMathPara xmlns:m="http://schemas.openxmlformats.org/officeDocument/2006/math">
                    <m:oMathParaPr>
                      <m:jc m:val="centerGroup"/>
                    </m:oMathParaPr>
                    <m:oMath xmlns:m="http://schemas.openxmlformats.org/officeDocument/2006/math">
                      <m:bar>
                        <m:barPr>
                          <m:pos m:val="top"/>
                          <m:ctrlPr>
                            <a:rPr lang="es-ES" i="1">
                              <a:latin typeface="Cambria Math"/>
                            </a:rPr>
                          </m:ctrlPr>
                        </m:barPr>
                        <m:e>
                          <m:r>
                            <a:rPr lang="es-ES" i="1">
                              <a:latin typeface="Cambria Math"/>
                            </a:rPr>
                            <m:t>𝐾</m:t>
                          </m:r>
                        </m:e>
                      </m:bar>
                      <m:r>
                        <a:rPr lang="es-ES" i="1">
                          <a:latin typeface="Cambria Math"/>
                        </a:rPr>
                        <m:t>∗</m:t>
                      </m:r>
                      <m:bar>
                        <m:barPr>
                          <m:pos m:val="top"/>
                          <m:ctrlPr>
                            <a:rPr lang="es-ES" i="1">
                              <a:latin typeface="Cambria Math"/>
                            </a:rPr>
                          </m:ctrlPr>
                        </m:barPr>
                        <m:e>
                          <m:r>
                            <a:rPr lang="es-ES" i="1">
                              <a:latin typeface="Cambria Math"/>
                            </a:rPr>
                            <m:t>𝑞</m:t>
                          </m:r>
                        </m:e>
                      </m:bar>
                      <m:r>
                        <a:rPr lang="es-ES" i="1">
                          <a:latin typeface="Cambria Math"/>
                        </a:rPr>
                        <m:t>=</m:t>
                      </m:r>
                      <m:bar>
                        <m:barPr>
                          <m:pos m:val="top"/>
                          <m:ctrlPr>
                            <a:rPr lang="es-ES" i="1">
                              <a:latin typeface="Cambria Math"/>
                            </a:rPr>
                          </m:ctrlPr>
                        </m:barPr>
                        <m:e>
                          <m:r>
                            <a:rPr lang="es-ES" i="1">
                              <a:latin typeface="Cambria Math"/>
                            </a:rPr>
                            <m:t>𝑄</m:t>
                          </m:r>
                        </m:e>
                      </m:bar>
                    </m:oMath>
                  </m:oMathPara>
                </a14:m>
                <a:endParaRPr lang="es-ES" dirty="0"/>
              </a:p>
              <a:p>
                <a:endParaRPr lang="es-ES" dirty="0" smtClean="0"/>
              </a:p>
              <a:p>
                <a:pPr marL="0" indent="0">
                  <a:buNone/>
                </a:pPr>
                <a14:m>
                  <m:oMathPara xmlns:m="http://schemas.openxmlformats.org/officeDocument/2006/math">
                    <m:oMathParaPr>
                      <m:jc m:val="centerGroup"/>
                    </m:oMathParaPr>
                    <m:oMath xmlns:m="http://schemas.openxmlformats.org/officeDocument/2006/math">
                      <m:bar>
                        <m:barPr>
                          <m:pos m:val="top"/>
                          <m:ctrlPr>
                            <a:rPr lang="es-ES" i="1">
                              <a:latin typeface="Cambria Math"/>
                            </a:rPr>
                          </m:ctrlPr>
                        </m:barPr>
                        <m:e>
                          <m:r>
                            <a:rPr lang="es-ES" i="1">
                              <a:latin typeface="Cambria Math"/>
                            </a:rPr>
                            <m:t>𝑞</m:t>
                          </m:r>
                        </m:e>
                      </m:bar>
                      <m:r>
                        <a:rPr lang="es-ES" i="1">
                          <a:latin typeface="Cambria Math"/>
                        </a:rPr>
                        <m:t>=</m:t>
                      </m:r>
                      <m:sSup>
                        <m:sSupPr>
                          <m:ctrlPr>
                            <a:rPr lang="es-ES" i="1">
                              <a:latin typeface="Cambria Math"/>
                            </a:rPr>
                          </m:ctrlPr>
                        </m:sSupPr>
                        <m:e>
                          <m:bar>
                            <m:barPr>
                              <m:pos m:val="top"/>
                              <m:ctrlPr>
                                <a:rPr lang="es-ES" i="1">
                                  <a:latin typeface="Cambria Math"/>
                                </a:rPr>
                              </m:ctrlPr>
                            </m:barPr>
                            <m:e>
                              <m:r>
                                <a:rPr lang="es-ES" i="1">
                                  <a:latin typeface="Cambria Math"/>
                                </a:rPr>
                                <m:t>𝐾</m:t>
                              </m:r>
                            </m:e>
                          </m:bar>
                        </m:e>
                        <m:sup>
                          <m:r>
                            <a:rPr lang="es-ES" i="1">
                              <a:latin typeface="Cambria Math"/>
                            </a:rPr>
                            <m:t>−1</m:t>
                          </m:r>
                        </m:sup>
                      </m:sSup>
                      <m:r>
                        <a:rPr lang="es-ES" i="1">
                          <a:latin typeface="Cambria Math"/>
                        </a:rPr>
                        <m:t>∗</m:t>
                      </m:r>
                      <m:bar>
                        <m:barPr>
                          <m:pos m:val="top"/>
                          <m:ctrlPr>
                            <a:rPr lang="es-ES" i="1">
                              <a:latin typeface="Cambria Math"/>
                            </a:rPr>
                          </m:ctrlPr>
                        </m:barPr>
                        <m:e>
                          <m:r>
                            <a:rPr lang="es-ES" i="1">
                              <a:latin typeface="Cambria Math"/>
                            </a:rPr>
                            <m:t>𝑄</m:t>
                          </m:r>
                        </m:e>
                      </m:bar>
                    </m:oMath>
                  </m:oMathPara>
                </a14:m>
                <a:endParaRPr lang="es-ES" dirty="0"/>
              </a:p>
              <a:p>
                <a:pPr marL="0" indent="0">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1256914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33867304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a:solidFill>
                  <a:schemeClr val="bg1">
                    <a:lumMod val="65000"/>
                  </a:schemeClr>
                </a:solidFill>
                <a:latin typeface="Arial" pitchFamily="34" charset="0"/>
                <a:cs typeface="Arial" pitchFamily="34" charset="0"/>
              </a:rPr>
              <a:t>OBJETIVO GENERAL</a:t>
            </a:r>
          </a:p>
          <a:p>
            <a:r>
              <a:rPr lang="es-ES" sz="2800" dirty="0">
                <a:solidFill>
                  <a:schemeClr val="bg1">
                    <a:lumMod val="65000"/>
                  </a:schemeClr>
                </a:solidFill>
                <a:latin typeface="Arial" pitchFamily="34" charset="0"/>
                <a:cs typeface="Arial" pitchFamily="34" charset="0"/>
              </a:rPr>
              <a:t>OBJETIVOS ESPECÍFICOS</a:t>
            </a:r>
          </a:p>
          <a:p>
            <a:r>
              <a:rPr lang="es-ES" sz="2800" dirty="0">
                <a:solidFill>
                  <a:schemeClr val="bg1">
                    <a:lumMod val="65000"/>
                  </a:schemeClr>
                </a:solidFill>
                <a:latin typeface="Arial" pitchFamily="34" charset="0"/>
                <a:cs typeface="Arial" pitchFamily="34" charset="0"/>
              </a:rPr>
              <a:t>MODELO MATEMÁTICO DE LAS RIGIDECES</a:t>
            </a:r>
          </a:p>
          <a:p>
            <a:r>
              <a:rPr lang="es-ES" sz="2800" b="1" dirty="0" smtClean="0">
                <a:latin typeface="Arial" pitchFamily="34" charset="0"/>
                <a:cs typeface="Arial" pitchFamily="34" charset="0"/>
              </a:rPr>
              <a:t>MODELO MATEMÁTICO PARA DETERMINAR EFECTO TORSIONAL</a:t>
            </a:r>
          </a:p>
          <a:p>
            <a:r>
              <a:rPr lang="es-ES" sz="2800" dirty="0" smtClean="0">
                <a:solidFill>
                  <a:schemeClr val="bg1">
                    <a:lumMod val="65000"/>
                  </a:schemeClr>
                </a:solidFill>
                <a:latin typeface="Arial" pitchFamily="34" charset="0"/>
                <a:cs typeface="Arial" pitchFamily="34" charset="0"/>
              </a:rPr>
              <a:t>MANUAL DEL USUARIO DEL PROGRAMA “EIXO”</a:t>
            </a:r>
          </a:p>
          <a:p>
            <a:r>
              <a:rPr lang="en-US" sz="2800" dirty="0" smtClean="0">
                <a:solidFill>
                  <a:schemeClr val="bg1">
                    <a:lumMod val="65000"/>
                  </a:schemeClr>
                </a:solidFill>
                <a:latin typeface="Arial" pitchFamily="34" charset="0"/>
                <a:cs typeface="Arial" pitchFamily="34" charset="0"/>
              </a:rPr>
              <a:t>APLICACIONES</a:t>
            </a:r>
          </a:p>
          <a:p>
            <a:r>
              <a:rPr lang="en-US" sz="2800" dirty="0" smtClean="0">
                <a:solidFill>
                  <a:schemeClr val="bg1">
                    <a:lumMod val="65000"/>
                  </a:schemeClr>
                </a:solidFill>
                <a:latin typeface="Arial" pitchFamily="34" charset="0"/>
                <a:cs typeface="Arial" pitchFamily="34" charset="0"/>
              </a:rPr>
              <a:t>RESUMEN DE RESULTADOS</a:t>
            </a:r>
          </a:p>
          <a:p>
            <a:r>
              <a:rPr lang="en-US" sz="2800" dirty="0" smtClean="0">
                <a:solidFill>
                  <a:schemeClr val="bg1">
                    <a:lumMod val="65000"/>
                  </a:schemeClr>
                </a:solidFill>
                <a:latin typeface="Arial" pitchFamily="34" charset="0"/>
                <a:cs typeface="Arial" pitchFamily="34" charset="0"/>
              </a:rPr>
              <a:t>CONCLUSIONES</a:t>
            </a:r>
          </a:p>
          <a:p>
            <a:r>
              <a:rPr lang="en-US" sz="2800" dirty="0" smtClean="0">
                <a:solidFill>
                  <a:schemeClr val="bg1">
                    <a:lumMod val="65000"/>
                  </a:schemeClr>
                </a:solidFill>
                <a:latin typeface="Arial" pitchFamily="34" charset="0"/>
                <a:cs typeface="Arial" pitchFamily="34" charset="0"/>
              </a:rPr>
              <a:t>RECOMENDACIONES</a:t>
            </a:r>
            <a:endParaRPr lang="es-ES" sz="280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4203288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600" dirty="0" smtClean="0"/>
              <a:t>MATRIZ DE RIGIDEZ DE LA ESTRUCTURA EN EL SENTIDO DE ANÁLISIS</a:t>
            </a:r>
            <a:endParaRPr lang="es-ES" sz="36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14:m>
                  <m:oMath xmlns:m="http://schemas.openxmlformats.org/officeDocument/2006/math">
                    <m:r>
                      <a:rPr lang="es-ES" i="1">
                        <a:latin typeface="Cambria Math"/>
                      </a:rPr>
                      <m:t>𝐾𝐸</m:t>
                    </m:r>
                    <m:r>
                      <a:rPr lang="es-ES" i="1">
                        <a:latin typeface="Cambria Math"/>
                      </a:rPr>
                      <m:t>=</m:t>
                    </m:r>
                    <m:d>
                      <m:dPr>
                        <m:begChr m:val="["/>
                        <m:endChr m:val="]"/>
                        <m:ctrlPr>
                          <a:rPr lang="es-ES" i="1">
                            <a:latin typeface="Cambria Math"/>
                          </a:rPr>
                        </m:ctrlPr>
                      </m:dPr>
                      <m:e>
                        <m:m>
                          <m:mPr>
                            <m:mcs>
                              <m:mc>
                                <m:mcPr>
                                  <m:count m:val="3"/>
                                  <m:mcJc m:val="center"/>
                                </m:mcPr>
                              </m:mc>
                            </m:mcs>
                            <m:ctrlPr>
                              <a:rPr lang="es-ES" i="1">
                                <a:latin typeface="Cambria Math"/>
                              </a:rPr>
                            </m:ctrlPr>
                          </m:mPr>
                          <m:mr>
                            <m:e>
                              <m:sSub>
                                <m:sSubPr>
                                  <m:ctrlPr>
                                    <a:rPr lang="es-ES" i="1">
                                      <a:latin typeface="Cambria Math"/>
                                    </a:rPr>
                                  </m:ctrlPr>
                                </m:sSubPr>
                                <m:e>
                                  <m:r>
                                    <a:rPr lang="es-ES" i="1">
                                      <a:latin typeface="Cambria Math"/>
                                    </a:rPr>
                                    <m:t>𝑘𝑒</m:t>
                                  </m:r>
                                </m:e>
                                <m:sub>
                                  <m:r>
                                    <a:rPr lang="es-ES" i="1">
                                      <a:latin typeface="Cambria Math"/>
                                    </a:rPr>
                                    <m:t>1,1</m:t>
                                  </m:r>
                                </m:sub>
                              </m:sSub>
                            </m:e>
                            <m:e>
                              <m:r>
                                <a:rPr lang="es-ES" i="1">
                                  <a:latin typeface="Cambria Math"/>
                                </a:rPr>
                                <m:t>⋯</m:t>
                              </m:r>
                            </m:e>
                            <m:e>
                              <m:sSub>
                                <m:sSubPr>
                                  <m:ctrlPr>
                                    <a:rPr lang="es-ES" i="1">
                                      <a:latin typeface="Cambria Math"/>
                                    </a:rPr>
                                  </m:ctrlPr>
                                </m:sSubPr>
                                <m:e>
                                  <m:r>
                                    <a:rPr lang="es-ES" i="1">
                                      <a:latin typeface="Cambria Math"/>
                                    </a:rPr>
                                    <m:t>𝑘𝑒</m:t>
                                  </m:r>
                                </m:e>
                                <m:sub>
                                  <m:r>
                                    <a:rPr lang="es-ES" i="1">
                                      <a:latin typeface="Cambria Math"/>
                                    </a:rPr>
                                    <m:t>1,</m:t>
                                  </m:r>
                                  <m:r>
                                    <a:rPr lang="es-ES" i="1">
                                      <a:latin typeface="Cambria Math"/>
                                    </a:rPr>
                                    <m:t>𝑛</m:t>
                                  </m:r>
                                </m:sub>
                              </m:sSub>
                            </m:e>
                          </m:mr>
                          <m:mr>
                            <m:e>
                              <m:r>
                                <a:rPr lang="es-ES" i="1">
                                  <a:latin typeface="Cambria Math"/>
                                </a:rPr>
                                <m:t>⋮</m:t>
                              </m:r>
                            </m:e>
                            <m:e>
                              <m:r>
                                <a:rPr lang="es-ES" i="1">
                                  <a:latin typeface="Cambria Math"/>
                                </a:rPr>
                                <m:t>⋱</m:t>
                              </m:r>
                            </m:e>
                            <m:e>
                              <m:r>
                                <a:rPr lang="es-ES" i="1">
                                  <a:latin typeface="Cambria Math"/>
                                </a:rPr>
                                <m:t>⋮</m:t>
                              </m:r>
                            </m:e>
                          </m:mr>
                          <m:mr>
                            <m:e>
                              <m:sSub>
                                <m:sSubPr>
                                  <m:ctrlPr>
                                    <a:rPr lang="es-ES" i="1">
                                      <a:latin typeface="Cambria Math"/>
                                    </a:rPr>
                                  </m:ctrlPr>
                                </m:sSubPr>
                                <m:e>
                                  <m:r>
                                    <a:rPr lang="es-ES" i="1">
                                      <a:latin typeface="Cambria Math"/>
                                    </a:rPr>
                                    <m:t>𝑘𝑒</m:t>
                                  </m:r>
                                </m:e>
                                <m:sub>
                                  <m:r>
                                    <a:rPr lang="es-ES" i="1">
                                      <a:latin typeface="Cambria Math"/>
                                    </a:rPr>
                                    <m:t>𝑛</m:t>
                                  </m:r>
                                  <m:r>
                                    <a:rPr lang="es-ES" i="1">
                                      <a:latin typeface="Cambria Math"/>
                                    </a:rPr>
                                    <m:t>,1</m:t>
                                  </m:r>
                                </m:sub>
                              </m:sSub>
                            </m:e>
                            <m:e>
                              <m:r>
                                <a:rPr lang="es-ES" i="1">
                                  <a:latin typeface="Cambria Math"/>
                                </a:rPr>
                                <m:t>⋯</m:t>
                              </m:r>
                            </m:e>
                            <m:e>
                              <m:sSub>
                                <m:sSubPr>
                                  <m:ctrlPr>
                                    <a:rPr lang="es-ES" i="1">
                                      <a:latin typeface="Cambria Math"/>
                                    </a:rPr>
                                  </m:ctrlPr>
                                </m:sSubPr>
                                <m:e>
                                  <m:r>
                                    <a:rPr lang="es-ES" i="1">
                                      <a:latin typeface="Cambria Math"/>
                                    </a:rPr>
                                    <m:t>𝑘𝑒</m:t>
                                  </m:r>
                                </m:e>
                                <m:sub>
                                  <m:r>
                                    <a:rPr lang="es-ES" i="1">
                                      <a:latin typeface="Cambria Math"/>
                                    </a:rPr>
                                    <m:t>𝑛</m:t>
                                  </m:r>
                                  <m:r>
                                    <a:rPr lang="es-ES" i="1">
                                      <a:latin typeface="Cambria Math"/>
                                    </a:rPr>
                                    <m:t>,</m:t>
                                  </m:r>
                                  <m:r>
                                    <a:rPr lang="es-ES" i="1">
                                      <a:latin typeface="Cambria Math"/>
                                    </a:rPr>
                                    <m:t>𝑛</m:t>
                                  </m:r>
                                </m:sub>
                              </m:sSub>
                            </m:e>
                          </m:mr>
                        </m:m>
                      </m:e>
                    </m:d>
                  </m:oMath>
                </a14:m>
                <a:endParaRPr lang="es-ES" dirty="0"/>
              </a:p>
              <a:p>
                <a:pPr marL="0" indent="0">
                  <a:buNone/>
                </a:pPr>
                <a:endParaRPr lang="es-ES" dirty="0" smtClean="0"/>
              </a:p>
              <a:p>
                <a:r>
                  <a:rPr lang="es-ES" dirty="0" err="1"/>
                  <a:t>ke</a:t>
                </a:r>
                <a:r>
                  <a:rPr lang="es-ES" baseline="-25000" dirty="0"/>
                  <a:t>(1,1) </a:t>
                </a:r>
                <a:r>
                  <a:rPr lang="es-ES" dirty="0"/>
                  <a:t> =  kp1</a:t>
                </a:r>
                <a:r>
                  <a:rPr lang="es-ES" baseline="-25000" dirty="0"/>
                  <a:t>(1,1)</a:t>
                </a:r>
                <a:r>
                  <a:rPr lang="es-ES" dirty="0"/>
                  <a:t> + kp2</a:t>
                </a:r>
                <a:r>
                  <a:rPr lang="es-ES" baseline="-25000" dirty="0"/>
                  <a:t>(1,1)</a:t>
                </a:r>
                <a:r>
                  <a:rPr lang="es-ES" dirty="0"/>
                  <a:t> + ……. + </a:t>
                </a:r>
                <a:r>
                  <a:rPr lang="es-ES" dirty="0" err="1"/>
                  <a:t>kpi</a:t>
                </a:r>
                <a:r>
                  <a:rPr lang="es-ES" baseline="-25000" dirty="0"/>
                  <a:t>(1,1)</a:t>
                </a:r>
                <a:endParaRPr lang="es-ES" dirty="0"/>
              </a:p>
              <a:p>
                <a:r>
                  <a:rPr lang="en-US" dirty="0" err="1"/>
                  <a:t>ke</a:t>
                </a:r>
                <a:r>
                  <a:rPr lang="en-US" baseline="-25000" dirty="0"/>
                  <a:t>(</a:t>
                </a:r>
                <a:r>
                  <a:rPr lang="en-US" baseline="-25000" dirty="0" err="1"/>
                  <a:t>f,g</a:t>
                </a:r>
                <a:r>
                  <a:rPr lang="en-US" baseline="-25000" dirty="0"/>
                  <a:t>)</a:t>
                </a:r>
                <a:r>
                  <a:rPr lang="en-US" dirty="0"/>
                  <a:t>  =  kp1</a:t>
                </a:r>
                <a:r>
                  <a:rPr lang="en-US" baseline="-25000" dirty="0"/>
                  <a:t>(</a:t>
                </a:r>
                <a:r>
                  <a:rPr lang="en-US" baseline="-25000" dirty="0" err="1"/>
                  <a:t>f,g</a:t>
                </a:r>
                <a:r>
                  <a:rPr lang="en-US" baseline="-25000" dirty="0"/>
                  <a:t>)</a:t>
                </a:r>
                <a:r>
                  <a:rPr lang="en-US" dirty="0"/>
                  <a:t> + kp2</a:t>
                </a:r>
                <a:r>
                  <a:rPr lang="en-US" baseline="-25000" dirty="0"/>
                  <a:t>(</a:t>
                </a:r>
                <a:r>
                  <a:rPr lang="en-US" baseline="-25000" dirty="0" err="1"/>
                  <a:t>f,g</a:t>
                </a:r>
                <a:r>
                  <a:rPr lang="en-US" baseline="-25000" dirty="0"/>
                  <a:t>)</a:t>
                </a:r>
                <a:r>
                  <a:rPr lang="en-US" dirty="0"/>
                  <a:t> + ……. </a:t>
                </a:r>
                <a:r>
                  <a:rPr lang="es-ES" dirty="0"/>
                  <a:t>+ </a:t>
                </a:r>
                <a:r>
                  <a:rPr lang="es-ES" dirty="0" err="1"/>
                  <a:t>kpi</a:t>
                </a:r>
                <a:r>
                  <a:rPr lang="es-ES" baseline="-25000" dirty="0"/>
                  <a:t>(</a:t>
                </a:r>
                <a:r>
                  <a:rPr lang="es-ES" baseline="-25000" dirty="0" err="1"/>
                  <a:t>f,g</a:t>
                </a:r>
                <a:r>
                  <a:rPr lang="es-ES" baseline="-25000" dirty="0"/>
                  <a:t>)</a:t>
                </a:r>
                <a:endParaRPr lang="es-ES" dirty="0"/>
              </a:p>
              <a:p>
                <a:pPr marL="0" indent="0">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l="-1630"/>
                </a:stretch>
              </a:blipFill>
            </p:spPr>
            <p:txBody>
              <a:bodyPr/>
              <a:lstStyle/>
              <a:p>
                <a:r>
                  <a:rPr lang="es-ES">
                    <a:noFill/>
                  </a:rPr>
                  <a:t> </a:t>
                </a:r>
              </a:p>
            </p:txBody>
          </p:sp>
        </mc:Fallback>
      </mc:AlternateContent>
    </p:spTree>
    <p:extLst>
      <p:ext uri="{BB962C8B-B14F-4D97-AF65-F5344CB8AC3E}">
        <p14:creationId xmlns:p14="http://schemas.microsoft.com/office/powerpoint/2010/main" val="1742306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PARTICIÓN ESTÁTICA DE LA MATRIZ DE RIGIDEZ</a:t>
            </a:r>
            <a:endParaRPr lang="es-ES" dirty="0"/>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988840"/>
            <a:ext cx="4631851" cy="1322880"/>
          </a:xfrm>
          <a:prstGeom prst="rect">
            <a:avLst/>
          </a:prstGeom>
          <a:noFill/>
          <a:ln>
            <a:noFill/>
          </a:ln>
        </p:spPr>
      </p:pic>
      <p:sp>
        <p:nvSpPr>
          <p:cNvPr id="5" name="4 CuadroTexto"/>
          <p:cNvSpPr txBox="1"/>
          <p:nvPr/>
        </p:nvSpPr>
        <p:spPr>
          <a:xfrm>
            <a:off x="2915816" y="4077072"/>
            <a:ext cx="3240360" cy="1569660"/>
          </a:xfrm>
          <a:prstGeom prst="rect">
            <a:avLst/>
          </a:prstGeom>
          <a:noFill/>
        </p:spPr>
        <p:txBody>
          <a:bodyPr wrap="square" rtlCol="0">
            <a:spAutoFit/>
          </a:bodyPr>
          <a:lstStyle/>
          <a:p>
            <a:pPr algn="ctr"/>
            <a:r>
              <a:rPr lang="es-ES" sz="3200" dirty="0"/>
              <a:t>K*G + B*D = M</a:t>
            </a:r>
          </a:p>
          <a:p>
            <a:pPr algn="ctr"/>
            <a:r>
              <a:rPr lang="es-ES" sz="3200" dirty="0" err="1"/>
              <a:t>Bt</a:t>
            </a:r>
            <a:r>
              <a:rPr lang="es-ES" sz="3200" dirty="0"/>
              <a:t>*G + T*D = S</a:t>
            </a:r>
          </a:p>
          <a:p>
            <a:pPr algn="ctr"/>
            <a:endParaRPr lang="es-ES" sz="3200" dirty="0"/>
          </a:p>
        </p:txBody>
      </p:sp>
    </p:spTree>
    <p:extLst>
      <p:ext uri="{BB962C8B-B14F-4D97-AF65-F5344CB8AC3E}">
        <p14:creationId xmlns:p14="http://schemas.microsoft.com/office/powerpoint/2010/main" val="418328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433467"/>
          </a:xfrm>
        </p:spPr>
        <p:txBody>
          <a:bodyPr/>
          <a:lstStyle/>
          <a:p>
            <a:r>
              <a:rPr lang="es-ES" dirty="0" smtClean="0"/>
              <a:t>Sub-vector M=0</a:t>
            </a:r>
          </a:p>
          <a:p>
            <a:pPr marL="0" indent="0">
              <a:buNone/>
            </a:pPr>
            <a:r>
              <a:rPr lang="es-ES" dirty="0" smtClean="0"/>
              <a:t>	K*G </a:t>
            </a:r>
            <a:r>
              <a:rPr lang="es-ES" dirty="0"/>
              <a:t>+ B*D = 0</a:t>
            </a:r>
          </a:p>
          <a:p>
            <a:pPr marL="0" indent="0">
              <a:buNone/>
            </a:pPr>
            <a:r>
              <a:rPr lang="es-ES" dirty="0" smtClean="0"/>
              <a:t>	G </a:t>
            </a:r>
            <a:r>
              <a:rPr lang="es-ES" dirty="0"/>
              <a:t>= -K</a:t>
            </a:r>
            <a:r>
              <a:rPr lang="es-ES" baseline="30000" dirty="0"/>
              <a:t>-1</a:t>
            </a:r>
            <a:r>
              <a:rPr lang="es-ES" dirty="0"/>
              <a:t>*B*D</a:t>
            </a:r>
          </a:p>
          <a:p>
            <a:pPr marL="0" indent="0">
              <a:buNone/>
            </a:pPr>
            <a:r>
              <a:rPr lang="en-US" dirty="0" smtClean="0"/>
              <a:t>	-</a:t>
            </a:r>
            <a:r>
              <a:rPr lang="en-US" dirty="0" err="1"/>
              <a:t>Bt</a:t>
            </a:r>
            <a:r>
              <a:rPr lang="en-US" dirty="0"/>
              <a:t>*K</a:t>
            </a:r>
            <a:r>
              <a:rPr lang="en-US" baseline="30000" dirty="0"/>
              <a:t>-1</a:t>
            </a:r>
            <a:r>
              <a:rPr lang="en-US" dirty="0"/>
              <a:t>*B*D + T*D = S</a:t>
            </a:r>
            <a:endParaRPr lang="es-ES" dirty="0"/>
          </a:p>
          <a:p>
            <a:pPr marL="0" indent="0">
              <a:buNone/>
            </a:pPr>
            <a:r>
              <a:rPr lang="en-US" dirty="0" smtClean="0"/>
              <a:t>	(-</a:t>
            </a:r>
            <a:r>
              <a:rPr lang="en-US" dirty="0" err="1"/>
              <a:t>Bt</a:t>
            </a:r>
            <a:r>
              <a:rPr lang="en-US" dirty="0"/>
              <a:t>*K</a:t>
            </a:r>
            <a:r>
              <a:rPr lang="en-US" baseline="30000" dirty="0"/>
              <a:t>-1</a:t>
            </a:r>
            <a:r>
              <a:rPr lang="en-US" dirty="0"/>
              <a:t>*B + T)*D = S</a:t>
            </a:r>
            <a:endParaRPr lang="es-ES" dirty="0"/>
          </a:p>
          <a:p>
            <a:pPr marL="0" indent="0">
              <a:buNone/>
            </a:pPr>
            <a:r>
              <a:rPr lang="es-ES" dirty="0" smtClean="0"/>
              <a:t>	D </a:t>
            </a:r>
            <a:r>
              <a:rPr lang="es-ES" dirty="0"/>
              <a:t>= (T - </a:t>
            </a:r>
            <a:r>
              <a:rPr lang="es-ES" dirty="0" err="1"/>
              <a:t>Bt</a:t>
            </a:r>
            <a:r>
              <a:rPr lang="es-ES" dirty="0"/>
              <a:t>*K</a:t>
            </a:r>
            <a:r>
              <a:rPr lang="es-ES" baseline="30000" dirty="0"/>
              <a:t>-1</a:t>
            </a:r>
            <a:r>
              <a:rPr lang="es-ES" dirty="0"/>
              <a:t>*B)</a:t>
            </a:r>
            <a:r>
              <a:rPr lang="es-ES" baseline="30000" dirty="0"/>
              <a:t>-</a:t>
            </a:r>
            <a:r>
              <a:rPr lang="es-ES" baseline="30000" dirty="0" smtClean="0"/>
              <a:t>1</a:t>
            </a:r>
            <a:r>
              <a:rPr lang="es-ES" dirty="0" smtClean="0"/>
              <a:t>*S</a:t>
            </a:r>
          </a:p>
          <a:p>
            <a:pPr marL="0" indent="0">
              <a:buNone/>
            </a:pPr>
            <a:endParaRPr lang="es-ES" dirty="0"/>
          </a:p>
          <a:p>
            <a:r>
              <a:rPr lang="es-ES" dirty="0" smtClean="0"/>
              <a:t>Fuerzas que actúan en los pórticos:</a:t>
            </a:r>
          </a:p>
          <a:p>
            <a:pPr marL="0" indent="0">
              <a:buNone/>
            </a:pPr>
            <a:r>
              <a:rPr lang="es-ES" dirty="0"/>
              <a:t>	(T - </a:t>
            </a:r>
            <a:r>
              <a:rPr lang="es-ES" dirty="0" err="1"/>
              <a:t>Bt</a:t>
            </a:r>
            <a:r>
              <a:rPr lang="es-ES" dirty="0"/>
              <a:t>*K</a:t>
            </a:r>
            <a:r>
              <a:rPr lang="es-ES" baseline="30000" dirty="0"/>
              <a:t>-1</a:t>
            </a:r>
            <a:r>
              <a:rPr lang="es-ES" dirty="0"/>
              <a:t>*B)*D = S</a:t>
            </a:r>
          </a:p>
        </p:txBody>
      </p:sp>
    </p:spTree>
    <p:extLst>
      <p:ext uri="{BB962C8B-B14F-4D97-AF65-F5344CB8AC3E}">
        <p14:creationId xmlns:p14="http://schemas.microsoft.com/office/powerpoint/2010/main" val="1107677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36384333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2 Marcador de contenido"/>
              <p:cNvSpPr>
                <a:spLocks noGrp="1"/>
              </p:cNvSpPr>
              <p:nvPr>
                <p:ph idx="1"/>
              </p:nvPr>
            </p:nvSpPr>
            <p:spPr>
              <a:xfrm>
                <a:off x="457200" y="836712"/>
                <a:ext cx="8229600" cy="5289451"/>
              </a:xfrm>
            </p:spPr>
            <p:txBody>
              <a:bodyPr/>
              <a:lstStyle/>
              <a:p>
                <a:r>
                  <a:rPr lang="es-ES" dirty="0" smtClean="0"/>
                  <a:t>Factor de Ajuste:</a:t>
                </a:r>
              </a:p>
              <a:p>
                <a:pPr marL="0" indent="0">
                  <a:buNone/>
                </a:pPr>
                <a:endParaRPr lang="es-ES" dirty="0"/>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r>
                        <a:rPr lang="es-ES" b="0" i="1" smtClean="0">
                          <a:latin typeface="Cambria Math"/>
                        </a:rPr>
                        <m:t>𝐹𝑎</m:t>
                      </m:r>
                      <m:r>
                        <a:rPr lang="es-ES" b="0" i="1" smtClean="0">
                          <a:latin typeface="Cambria Math"/>
                        </a:rPr>
                        <m:t>=</m:t>
                      </m:r>
                      <m:f>
                        <m:fPr>
                          <m:ctrlPr>
                            <a:rPr lang="es-ES" b="0" i="1" smtClean="0">
                              <a:latin typeface="Cambria Math"/>
                            </a:rPr>
                          </m:ctrlPr>
                        </m:fPr>
                        <m:num>
                          <m:r>
                            <a:rPr lang="es-ES" b="0" i="1" smtClean="0">
                              <a:latin typeface="Cambria Math"/>
                            </a:rPr>
                            <m:t>𝐹𝑐𝑎𝑙𝑐𝑢𝑙𝑎𝑑𝑜</m:t>
                          </m:r>
                        </m:num>
                        <m:den>
                          <m:nary>
                            <m:naryPr>
                              <m:chr m:val="∑"/>
                              <m:subHide m:val="on"/>
                              <m:supHide m:val="on"/>
                              <m:ctrlPr>
                                <a:rPr lang="es-ES" i="1">
                                  <a:latin typeface="Cambria Math"/>
                                </a:rPr>
                              </m:ctrlPr>
                            </m:naryPr>
                            <m:sub/>
                            <m:sup/>
                            <m:e>
                              <m:r>
                                <a:rPr lang="es-ES" i="1">
                                  <a:latin typeface="Cambria Math"/>
                                </a:rPr>
                                <m:t>𝐹𝑝</m:t>
                              </m:r>
                              <m:r>
                                <a:rPr lang="es-ES" i="1">
                                  <a:latin typeface="Cambria Math"/>
                                </a:rPr>
                                <m:t>ó</m:t>
                              </m:r>
                              <m:r>
                                <a:rPr lang="es-ES" i="1">
                                  <a:latin typeface="Cambria Math"/>
                                </a:rPr>
                                <m:t>𝑟𝑡𝑖𝑐𝑜𝑠</m:t>
                              </m:r>
                            </m:e>
                          </m:nary>
                        </m:den>
                      </m:f>
                    </m:oMath>
                  </m:oMathPara>
                </a14:m>
                <a:endParaRPr lang="es-ES" dirty="0" smtClean="0"/>
              </a:p>
              <a:p>
                <a:pPr marL="0" indent="0">
                  <a:buNone/>
                </a:pPr>
                <a:endParaRPr lang="es-ES" dirty="0" smtClean="0"/>
              </a:p>
              <a:p>
                <a:pPr marL="0" indent="0">
                  <a:buNone/>
                </a:pPr>
                <a14:m>
                  <m:oMathPara xmlns:m="http://schemas.openxmlformats.org/officeDocument/2006/math">
                    <m:oMathParaPr>
                      <m:jc m:val="centerGroup"/>
                    </m:oMathParaPr>
                    <m:oMath xmlns:m="http://schemas.openxmlformats.org/officeDocument/2006/math">
                      <m:r>
                        <a:rPr lang="es-ES" b="0" i="1" smtClean="0">
                          <a:latin typeface="Cambria Math"/>
                        </a:rPr>
                        <m:t>0.9</m:t>
                      </m:r>
                      <m:r>
                        <a:rPr lang="es-ES" b="0" i="1" smtClean="0">
                          <a:latin typeface="Cambria Math"/>
                          <a:ea typeface="Cambria Math"/>
                        </a:rPr>
                        <m:t>≤</m:t>
                      </m:r>
                      <m:r>
                        <a:rPr lang="es-ES" b="0" i="1" smtClean="0">
                          <a:latin typeface="Cambria Math"/>
                          <a:ea typeface="Cambria Math"/>
                        </a:rPr>
                        <m:t>𝐹𝑎</m:t>
                      </m:r>
                      <m:r>
                        <a:rPr lang="es-ES" b="0" i="1" smtClean="0">
                          <a:latin typeface="Cambria Math"/>
                          <a:ea typeface="Cambria Math"/>
                        </a:rPr>
                        <m:t>≤1.1</m:t>
                      </m:r>
                    </m:oMath>
                  </m:oMathPara>
                </a14:m>
                <a:endParaRPr lang="es-ES" dirty="0" smtClean="0"/>
              </a:p>
              <a:p>
                <a:pPr marL="0" indent="0">
                  <a:buNone/>
                </a:pPr>
                <a:endParaRPr lang="es-ES" dirty="0"/>
              </a:p>
            </p:txBody>
          </p:sp>
        </mc:Choice>
        <mc:Fallback>
          <p:sp>
            <p:nvSpPr>
              <p:cNvPr id="3" name="2 Marcador de contenido"/>
              <p:cNvSpPr>
                <a:spLocks noGrp="1" noRot="1" noChangeAspect="1" noMove="1" noResize="1" noEditPoints="1" noAdjustHandles="1" noChangeArrowheads="1" noChangeShapeType="1" noTextEdit="1"/>
              </p:cNvSpPr>
              <p:nvPr>
                <p:ph idx="1"/>
              </p:nvPr>
            </p:nvSpPr>
            <p:spPr>
              <a:xfrm>
                <a:off x="457200" y="836712"/>
                <a:ext cx="8229600" cy="5289451"/>
              </a:xfrm>
              <a:blipFill rotWithShape="1">
                <a:blip r:embed="rId2"/>
                <a:stretch>
                  <a:fillRect l="-1630" t="-1498"/>
                </a:stretch>
              </a:blipFill>
            </p:spPr>
            <p:txBody>
              <a:bodyPr/>
              <a:lstStyle/>
              <a:p>
                <a:r>
                  <a:rPr lang="es-ES">
                    <a:noFill/>
                  </a:rPr>
                  <a:t> </a:t>
                </a:r>
              </a:p>
            </p:txBody>
          </p:sp>
        </mc:Fallback>
      </mc:AlternateContent>
    </p:spTree>
    <p:extLst>
      <p:ext uri="{BB962C8B-B14F-4D97-AF65-F5344CB8AC3E}">
        <p14:creationId xmlns:p14="http://schemas.microsoft.com/office/powerpoint/2010/main" val="19443714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Factor Torsional</a:t>
            </a:r>
            <a:endParaRPr lang="es-ES"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340768"/>
                <a:ext cx="8229600" cy="4785395"/>
              </a:xfrm>
            </p:spPr>
            <p:txBody>
              <a:bodyPr>
                <a:normAutofit fontScale="85000" lnSpcReduction="20000"/>
              </a:bodyPr>
              <a:lstStyle/>
              <a:p>
                <a:r>
                  <a:rPr lang="es-ES" dirty="0" smtClean="0"/>
                  <a:t>Se determina un sistema de ejes coordenados, preferentemente que coincidan con los ejes del edificio.</a:t>
                </a:r>
              </a:p>
              <a:p>
                <a:r>
                  <a:rPr lang="es-ES" dirty="0"/>
                  <a:t>Se calcula el centro de masas de cada nivel donde actúa la fuerza sísmica</a:t>
                </a:r>
                <a:r>
                  <a:rPr lang="es-ES" dirty="0" smtClean="0"/>
                  <a:t>.</a:t>
                </a:r>
              </a:p>
              <a:p>
                <a:pPr lvl="0"/>
                <a:r>
                  <a:rPr lang="es-ES" dirty="0"/>
                  <a:t>Se determina el Centro de Rigidez (C.R) mediante las siguientes expresiones</a:t>
                </a:r>
                <a:r>
                  <a:rPr lang="es-ES" dirty="0" smtClean="0"/>
                  <a:t>:</a:t>
                </a:r>
              </a:p>
              <a:p>
                <a:pPr marL="0" lvl="0" indent="0">
                  <a:buNone/>
                </a:pPr>
                <a:endParaRPr lang="es-ES" dirty="0"/>
              </a:p>
              <a:p>
                <a:pPr marL="0" lvl="0" indent="0">
                  <a:buNone/>
                </a:pPr>
                <a:endParaRPr lang="es-ES" dirty="0" smtClean="0"/>
              </a:p>
              <a:p>
                <a:r>
                  <a:rPr lang="es-ES" dirty="0" smtClean="0"/>
                  <a:t>Donde:</a:t>
                </a:r>
              </a:p>
              <a:p>
                <a:pPr marL="0" indent="0" algn="ctr">
                  <a:buNone/>
                </a:pPr>
                <a14:m>
                  <m:oMath xmlns:m="http://schemas.openxmlformats.org/officeDocument/2006/math">
                    <m:r>
                      <a:rPr lang="es-ES" i="1">
                        <a:latin typeface="Cambria Math"/>
                      </a:rPr>
                      <m:t>𝑅𝑖</m:t>
                    </m:r>
                    <m:r>
                      <a:rPr lang="es-ES" i="1">
                        <a:latin typeface="Cambria Math"/>
                      </a:rPr>
                      <m:t>=</m:t>
                    </m:r>
                    <m:f>
                      <m:fPr>
                        <m:ctrlPr>
                          <a:rPr lang="es-ES" i="1">
                            <a:latin typeface="Cambria Math"/>
                          </a:rPr>
                        </m:ctrlPr>
                      </m:fPr>
                      <m:num>
                        <m:r>
                          <a:rPr lang="es-ES" i="1">
                            <a:latin typeface="Cambria Math"/>
                          </a:rPr>
                          <m:t>𝐹𝑢𝑒𝑟𝑧𝑎</m:t>
                        </m:r>
                        <m:r>
                          <a:rPr lang="es-ES" i="1">
                            <a:latin typeface="Cambria Math"/>
                          </a:rPr>
                          <m:t> </m:t>
                        </m:r>
                        <m:r>
                          <a:rPr lang="es-ES" i="1">
                            <a:latin typeface="Cambria Math"/>
                          </a:rPr>
                          <m:t>𝑙𝑎𝑡𝑒𝑟𝑎𝑙</m:t>
                        </m:r>
                      </m:num>
                      <m:den>
                        <m:r>
                          <a:rPr lang="es-ES" i="1">
                            <a:latin typeface="Cambria Math"/>
                          </a:rPr>
                          <m:t>𝑑𝑒𝑟𝑖𝑣𝑎</m:t>
                        </m:r>
                      </m:den>
                    </m:f>
                  </m:oMath>
                </a14:m>
                <a:r>
                  <a:rPr lang="es-ES" dirty="0"/>
                  <a:t> </a:t>
                </a:r>
              </a:p>
              <a:p>
                <a:pPr marL="0" indent="0">
                  <a:buNone/>
                </a:pPr>
                <a:endParaRPr lang="es-ES"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340768"/>
                <a:ext cx="8229600" cy="4785395"/>
              </a:xfrm>
              <a:blipFill rotWithShape="1">
                <a:blip r:embed="rId2"/>
                <a:stretch>
                  <a:fillRect l="-1185" t="-2548"/>
                </a:stretch>
              </a:blipFill>
            </p:spPr>
            <p:txBody>
              <a:bodyPr/>
              <a:lstStyle/>
              <a:p>
                <a:r>
                  <a:rPr lang="es-ES">
                    <a:noFill/>
                  </a:rPr>
                  <a:t> </a:t>
                </a:r>
              </a:p>
            </p:txBody>
          </p:sp>
        </mc:Fallback>
      </mc:AlternateContent>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861048"/>
            <a:ext cx="7681714" cy="75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7512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688632"/>
          </a:xfrm>
        </p:spPr>
        <p:txBody>
          <a:bodyPr>
            <a:normAutofit fontScale="85000" lnSpcReduction="20000"/>
          </a:bodyPr>
          <a:lstStyle/>
          <a:p>
            <a:r>
              <a:rPr lang="es-ES" dirty="0"/>
              <a:t>Un pórtico paralelo a la fuerza sísmica está sujeto a un empuje directo (sismo), más uno de </a:t>
            </a:r>
            <a:r>
              <a:rPr lang="es-ES" dirty="0" smtClean="0"/>
              <a:t>torsión:</a:t>
            </a:r>
          </a:p>
          <a:p>
            <a:pPr marL="0" indent="0">
              <a:buNone/>
            </a:pPr>
            <a:r>
              <a:rPr lang="es-ES" dirty="0" smtClean="0"/>
              <a:t>	Hi </a:t>
            </a:r>
            <a:r>
              <a:rPr lang="es-ES" dirty="0"/>
              <a:t>= </a:t>
            </a:r>
            <a:r>
              <a:rPr lang="es-ES" dirty="0" err="1"/>
              <a:t>Hd</a:t>
            </a:r>
            <a:r>
              <a:rPr lang="es-ES" dirty="0"/>
              <a:t> + </a:t>
            </a:r>
            <a:r>
              <a:rPr lang="es-ES" dirty="0" err="1"/>
              <a:t>Ht</a:t>
            </a:r>
            <a:endParaRPr lang="es-ES" dirty="0"/>
          </a:p>
          <a:p>
            <a:pPr marL="0" indent="0">
              <a:buNone/>
            </a:pPr>
            <a:r>
              <a:rPr lang="es-ES" dirty="0" smtClean="0"/>
              <a:t>	Hi</a:t>
            </a:r>
            <a:r>
              <a:rPr lang="es-ES" dirty="0"/>
              <a:t>: empuje total</a:t>
            </a:r>
          </a:p>
          <a:p>
            <a:pPr marL="0" indent="0">
              <a:buNone/>
            </a:pPr>
            <a:r>
              <a:rPr lang="es-ES" dirty="0" smtClean="0"/>
              <a:t>	</a:t>
            </a:r>
            <a:r>
              <a:rPr lang="es-ES" dirty="0" err="1" smtClean="0"/>
              <a:t>Ht</a:t>
            </a:r>
            <a:r>
              <a:rPr lang="es-ES" dirty="0"/>
              <a:t>: empuje de torsión</a:t>
            </a:r>
          </a:p>
          <a:p>
            <a:pPr marL="0" indent="0">
              <a:buNone/>
            </a:pPr>
            <a:r>
              <a:rPr lang="es-ES" dirty="0" smtClean="0"/>
              <a:t>	</a:t>
            </a:r>
            <a:r>
              <a:rPr lang="es-ES" dirty="0" err="1" smtClean="0"/>
              <a:t>Hd</a:t>
            </a:r>
            <a:r>
              <a:rPr lang="es-ES" dirty="0" smtClean="0"/>
              <a:t>: </a:t>
            </a:r>
            <a:r>
              <a:rPr lang="es-ES" dirty="0"/>
              <a:t>empuje </a:t>
            </a:r>
            <a:r>
              <a:rPr lang="es-ES" dirty="0" smtClean="0"/>
              <a:t>directo</a:t>
            </a:r>
          </a:p>
          <a:p>
            <a:pPr marL="0" indent="0">
              <a:buNone/>
            </a:pPr>
            <a:endParaRPr lang="es-ES" dirty="0"/>
          </a:p>
          <a:p>
            <a:pPr marL="0" indent="0">
              <a:buNone/>
            </a:pPr>
            <a:endParaRPr lang="es-ES" dirty="0" smtClean="0"/>
          </a:p>
          <a:p>
            <a:pPr marL="0" indent="0">
              <a:buNone/>
            </a:pPr>
            <a:r>
              <a:rPr lang="es-ES" dirty="0" smtClean="0"/>
              <a:t>	</a:t>
            </a:r>
          </a:p>
          <a:p>
            <a:pPr marL="0" indent="0">
              <a:buNone/>
            </a:pPr>
            <a:r>
              <a:rPr lang="es-ES" dirty="0"/>
              <a:t>	</a:t>
            </a:r>
            <a:r>
              <a:rPr lang="es-ES" dirty="0" smtClean="0"/>
              <a:t>S</a:t>
            </a:r>
            <a:r>
              <a:rPr lang="es-ES" dirty="0"/>
              <a:t>= fuerza sísmica</a:t>
            </a:r>
          </a:p>
          <a:p>
            <a:pPr marL="0" indent="0">
              <a:buNone/>
            </a:pPr>
            <a:r>
              <a:rPr lang="es-ES" dirty="0"/>
              <a:t>	</a:t>
            </a:r>
            <a:r>
              <a:rPr lang="es-ES" dirty="0" err="1" smtClean="0"/>
              <a:t>Ri</a:t>
            </a:r>
            <a:r>
              <a:rPr lang="es-ES" dirty="0" smtClean="0"/>
              <a:t> </a:t>
            </a:r>
            <a:r>
              <a:rPr lang="es-ES" dirty="0"/>
              <a:t>= rigidez lateral = fuerza lateral/deriva</a:t>
            </a:r>
          </a:p>
          <a:p>
            <a:pPr marL="0" indent="0">
              <a:buNone/>
            </a:pPr>
            <a:r>
              <a:rPr lang="es-ES" dirty="0" smtClean="0"/>
              <a:t>	e </a:t>
            </a:r>
            <a:r>
              <a:rPr lang="es-ES" dirty="0"/>
              <a:t>= excentricidad</a:t>
            </a:r>
          </a:p>
          <a:p>
            <a:pPr marL="0" indent="0">
              <a:buNone/>
            </a:pPr>
            <a:r>
              <a:rPr lang="es-ES" dirty="0" smtClean="0"/>
              <a:t>	Ci </a:t>
            </a:r>
            <a:r>
              <a:rPr lang="es-ES" dirty="0"/>
              <a:t>= distancia perpendicular entre eje de referencia </a:t>
            </a:r>
            <a:r>
              <a:rPr lang="es-ES" dirty="0" smtClean="0"/>
              <a:t>	y </a:t>
            </a:r>
            <a:r>
              <a:rPr lang="es-ES" dirty="0"/>
              <a:t>el CR</a:t>
            </a:r>
          </a:p>
          <a:p>
            <a:pPr marL="0" indent="0">
              <a:buNone/>
            </a:pPr>
            <a:endParaRPr lang="es-ES" dirty="0" smtClean="0"/>
          </a:p>
          <a:p>
            <a:pPr marL="0" indent="0">
              <a:buNone/>
            </a:pPr>
            <a:endParaRPr lang="es-E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8" y="3200400"/>
            <a:ext cx="3196200" cy="8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10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4704"/>
            <a:ext cx="8229600" cy="5361459"/>
          </a:xfrm>
        </p:spPr>
        <p:txBody>
          <a:bodyPr/>
          <a:lstStyle/>
          <a:p>
            <a:pPr marL="0" indent="0">
              <a:buNone/>
            </a:pPr>
            <a:endParaRPr lang="es-ES" dirty="0" smtClean="0"/>
          </a:p>
          <a:p>
            <a:pPr marL="0" indent="0">
              <a:buNone/>
            </a:pPr>
            <a:endParaRPr lang="es-E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340768"/>
            <a:ext cx="4820747" cy="132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3 Rectángulo"/>
              <p:cNvSpPr/>
              <p:nvPr/>
            </p:nvSpPr>
            <p:spPr>
              <a:xfrm>
                <a:off x="2843808" y="3933056"/>
                <a:ext cx="3672408" cy="1048685"/>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s-ES" sz="2800" i="1">
                          <a:latin typeface="Cambria Math"/>
                        </a:rPr>
                        <m:t>𝑓𝑡</m:t>
                      </m:r>
                      <m:r>
                        <a:rPr lang="es-ES" sz="2800" i="1">
                          <a:latin typeface="Cambria Math"/>
                        </a:rPr>
                        <m:t>=1+</m:t>
                      </m:r>
                      <m:f>
                        <m:fPr>
                          <m:ctrlPr>
                            <a:rPr lang="es-ES" sz="2800" i="1">
                              <a:latin typeface="Cambria Math"/>
                            </a:rPr>
                          </m:ctrlPr>
                        </m:fPr>
                        <m:num>
                          <m:r>
                            <a:rPr lang="es-ES" sz="2800" i="1">
                              <a:latin typeface="Cambria Math"/>
                            </a:rPr>
                            <m:t>𝑒</m:t>
                          </m:r>
                          <m:r>
                            <a:rPr lang="es-ES" sz="2800" i="1">
                              <a:latin typeface="Cambria Math"/>
                            </a:rPr>
                            <m:t>∗</m:t>
                          </m:r>
                          <m:r>
                            <a:rPr lang="es-ES" sz="2800" i="1">
                              <a:latin typeface="Cambria Math"/>
                            </a:rPr>
                            <m:t>𝐶𝑖</m:t>
                          </m:r>
                          <m:r>
                            <a:rPr lang="es-ES" sz="2800" i="1">
                              <a:latin typeface="Cambria Math"/>
                            </a:rPr>
                            <m:t>∗</m:t>
                          </m:r>
                          <m:nary>
                            <m:naryPr>
                              <m:chr m:val="∑"/>
                              <m:limLoc m:val="undOvr"/>
                              <m:subHide m:val="on"/>
                              <m:supHide m:val="on"/>
                              <m:ctrlPr>
                                <a:rPr lang="es-ES" sz="2800" i="1">
                                  <a:latin typeface="Cambria Math"/>
                                </a:rPr>
                              </m:ctrlPr>
                            </m:naryPr>
                            <m:sub/>
                            <m:sup/>
                            <m:e>
                              <m:r>
                                <a:rPr lang="es-ES" sz="2800" i="1">
                                  <a:latin typeface="Cambria Math"/>
                                </a:rPr>
                                <m:t>𝑅𝑖</m:t>
                              </m:r>
                            </m:e>
                          </m:nary>
                        </m:num>
                        <m:den>
                          <m:nary>
                            <m:naryPr>
                              <m:chr m:val="∑"/>
                              <m:limLoc m:val="undOvr"/>
                              <m:subHide m:val="on"/>
                              <m:supHide m:val="on"/>
                              <m:ctrlPr>
                                <a:rPr lang="es-ES" sz="2800" i="1">
                                  <a:latin typeface="Cambria Math"/>
                                </a:rPr>
                              </m:ctrlPr>
                            </m:naryPr>
                            <m:sub/>
                            <m:sup/>
                            <m:e>
                              <m:r>
                                <a:rPr lang="es-ES" sz="2800" i="1">
                                  <a:latin typeface="Cambria Math"/>
                                </a:rPr>
                                <m:t>𝑅𝑖</m:t>
                              </m:r>
                              <m:r>
                                <a:rPr lang="es-ES" sz="2800" i="1">
                                  <a:latin typeface="Cambria Math"/>
                                </a:rPr>
                                <m:t>∗</m:t>
                              </m:r>
                              <m:sSup>
                                <m:sSupPr>
                                  <m:ctrlPr>
                                    <a:rPr lang="es-ES" sz="2800" i="1">
                                      <a:latin typeface="Cambria Math"/>
                                    </a:rPr>
                                  </m:ctrlPr>
                                </m:sSupPr>
                                <m:e>
                                  <m:r>
                                    <a:rPr lang="es-ES" sz="2800" i="1">
                                      <a:latin typeface="Cambria Math"/>
                                    </a:rPr>
                                    <m:t>𝐶𝑖</m:t>
                                  </m:r>
                                </m:e>
                                <m:sup>
                                  <m:r>
                                    <a:rPr lang="es-ES" sz="2800" i="1">
                                      <a:latin typeface="Cambria Math"/>
                                    </a:rPr>
                                    <m:t>2</m:t>
                                  </m:r>
                                </m:sup>
                              </m:sSup>
                            </m:e>
                          </m:nary>
                        </m:den>
                      </m:f>
                    </m:oMath>
                  </m:oMathPara>
                </a14:m>
                <a:endParaRPr lang="es-ES" sz="2800" dirty="0"/>
              </a:p>
            </p:txBody>
          </p:sp>
        </mc:Choice>
        <mc:Fallback xmlns="">
          <p:sp>
            <p:nvSpPr>
              <p:cNvPr id="4" name="3 Rectángulo"/>
              <p:cNvSpPr>
                <a:spLocks noRot="1" noChangeAspect="1" noMove="1" noResize="1" noEditPoints="1" noAdjustHandles="1" noChangeArrowheads="1" noChangeShapeType="1" noTextEdit="1"/>
              </p:cNvSpPr>
              <p:nvPr/>
            </p:nvSpPr>
            <p:spPr>
              <a:xfrm>
                <a:off x="2843808" y="3933056"/>
                <a:ext cx="3672408" cy="1048685"/>
              </a:xfrm>
              <a:prstGeom prst="rect">
                <a:avLst/>
              </a:prstGeom>
              <a:blipFill rotWithShape="1">
                <a:blip r:embed="rId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389489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1919135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a:xfrm>
            <a:off x="457200" y="1600200"/>
            <a:ext cx="8363272" cy="4525963"/>
          </a:xfrm>
        </p:spPr>
        <p:txBody>
          <a:bodyPr>
            <a:normAutofit fontScale="92500" lnSpcReduction="10000"/>
          </a:bodyPr>
          <a:lstStyle/>
          <a:p>
            <a:r>
              <a:rPr lang="es-ES" sz="2800" dirty="0">
                <a:solidFill>
                  <a:schemeClr val="bg1">
                    <a:lumMod val="65000"/>
                  </a:schemeClr>
                </a:solidFill>
                <a:latin typeface="Arial" pitchFamily="34" charset="0"/>
                <a:cs typeface="Arial" pitchFamily="34" charset="0"/>
              </a:rPr>
              <a:t>OBJETIVO GENERAL</a:t>
            </a:r>
          </a:p>
          <a:p>
            <a:r>
              <a:rPr lang="es-ES" sz="2800" dirty="0">
                <a:solidFill>
                  <a:schemeClr val="bg1">
                    <a:lumMod val="65000"/>
                  </a:schemeClr>
                </a:solidFill>
                <a:latin typeface="Arial" pitchFamily="34" charset="0"/>
                <a:cs typeface="Arial" pitchFamily="34" charset="0"/>
              </a:rPr>
              <a:t>OBJETIVOS ESPECÍFICOS</a:t>
            </a:r>
          </a:p>
          <a:p>
            <a:r>
              <a:rPr lang="es-ES" sz="2800" dirty="0">
                <a:solidFill>
                  <a:schemeClr val="bg1">
                    <a:lumMod val="65000"/>
                  </a:schemeClr>
                </a:solidFill>
                <a:latin typeface="Arial" pitchFamily="34" charset="0"/>
                <a:cs typeface="Arial" pitchFamily="34" charset="0"/>
              </a:rPr>
              <a:t>MODELO MATEMÁTICO DE LAS RIGIDECES</a:t>
            </a:r>
          </a:p>
          <a:p>
            <a:r>
              <a:rPr lang="es-ES" sz="2800" dirty="0">
                <a:solidFill>
                  <a:schemeClr val="bg1">
                    <a:lumMod val="65000"/>
                  </a:schemeClr>
                </a:solidFill>
                <a:latin typeface="Arial" pitchFamily="34" charset="0"/>
                <a:cs typeface="Arial" pitchFamily="34" charset="0"/>
              </a:rPr>
              <a:t>MODELO MATEMÁTICO PARA DETERMINAR EFECTO TORSIONAL</a:t>
            </a:r>
          </a:p>
          <a:p>
            <a:r>
              <a:rPr lang="es-ES" sz="2800" b="1" dirty="0" smtClean="0">
                <a:latin typeface="Arial" pitchFamily="34" charset="0"/>
                <a:cs typeface="Arial" pitchFamily="34" charset="0"/>
              </a:rPr>
              <a:t>MANUAL DEL USUARIO DEL PROGRAMA “EIXO”</a:t>
            </a:r>
          </a:p>
          <a:p>
            <a:r>
              <a:rPr lang="en-US" sz="2800" b="1" dirty="0">
                <a:latin typeface="Arial" pitchFamily="34" charset="0"/>
                <a:cs typeface="Arial" pitchFamily="34" charset="0"/>
              </a:rPr>
              <a:t>APLICACIONES</a:t>
            </a:r>
          </a:p>
          <a:p>
            <a:r>
              <a:rPr lang="en-US" sz="2800" dirty="0" smtClean="0">
                <a:solidFill>
                  <a:schemeClr val="bg1">
                    <a:lumMod val="65000"/>
                  </a:schemeClr>
                </a:solidFill>
                <a:latin typeface="Arial" pitchFamily="34" charset="0"/>
                <a:cs typeface="Arial" pitchFamily="34" charset="0"/>
              </a:rPr>
              <a:t>RESUMEN DE RESULTADOS</a:t>
            </a:r>
          </a:p>
          <a:p>
            <a:r>
              <a:rPr lang="en-US" sz="2800" dirty="0" smtClean="0">
                <a:solidFill>
                  <a:schemeClr val="bg1">
                    <a:lumMod val="65000"/>
                  </a:schemeClr>
                </a:solidFill>
                <a:latin typeface="Arial" pitchFamily="34" charset="0"/>
                <a:cs typeface="Arial" pitchFamily="34" charset="0"/>
              </a:rPr>
              <a:t>CONCLUSIONES</a:t>
            </a:r>
          </a:p>
          <a:p>
            <a:r>
              <a:rPr lang="en-US" sz="2800" dirty="0" smtClean="0">
                <a:solidFill>
                  <a:schemeClr val="bg1">
                    <a:lumMod val="65000"/>
                  </a:schemeClr>
                </a:solidFill>
                <a:latin typeface="Arial" pitchFamily="34" charset="0"/>
                <a:cs typeface="Arial" pitchFamily="34" charset="0"/>
              </a:rPr>
              <a:t>RECOMENDACIONES</a:t>
            </a:r>
            <a:endParaRPr lang="es-ES" sz="280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13681813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433467"/>
          </a:xfrm>
        </p:spPr>
        <p:txBody>
          <a:bodyPr/>
          <a:lstStyle/>
          <a:p>
            <a:r>
              <a:rPr lang="es-ES" dirty="0" smtClean="0"/>
              <a:t>Crear en C:</a:t>
            </a:r>
            <a:r>
              <a:rPr lang="en-US" dirty="0"/>
              <a:t>\ </a:t>
            </a:r>
            <a:r>
              <a:rPr lang="es-ES" dirty="0" smtClean="0"/>
              <a:t>una carpeta llamada </a:t>
            </a:r>
            <a:r>
              <a:rPr lang="en-US" dirty="0" smtClean="0"/>
              <a:t>“</a:t>
            </a:r>
            <a:r>
              <a:rPr lang="en-US" dirty="0"/>
              <a:t>EIXO”</a:t>
            </a:r>
          </a:p>
          <a:p>
            <a:pPr marL="0" indent="0">
              <a:buNone/>
            </a:pPr>
            <a:r>
              <a:rPr lang="en-US" dirty="0" smtClean="0"/>
              <a:t> </a:t>
            </a:r>
            <a:endParaRPr lang="es-ES"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4" r="1" b="-4184"/>
          <a:stretch/>
        </p:blipFill>
        <p:spPr bwMode="auto">
          <a:xfrm>
            <a:off x="790909" y="1556792"/>
            <a:ext cx="760551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904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832648"/>
          </a:xfrm>
        </p:spPr>
        <p:txBody>
          <a:bodyPr/>
          <a:lstStyle/>
          <a:p>
            <a:r>
              <a:rPr lang="en-US" sz="2000" dirty="0" smtClean="0"/>
              <a:t>En el </a:t>
            </a:r>
            <a:r>
              <a:rPr lang="es-ES" sz="2000" dirty="0" smtClean="0"/>
              <a:t>interior crear las carpetas </a:t>
            </a:r>
            <a:r>
              <a:rPr lang="es-ES" sz="2000" dirty="0"/>
              <a:t> </a:t>
            </a:r>
            <a:r>
              <a:rPr lang="es-ES" sz="2000" dirty="0" smtClean="0"/>
              <a:t>“datos”, “resultados”, “temporales” y se crea un archivo de texto con los datos del proyecto.</a:t>
            </a:r>
          </a:p>
          <a:p>
            <a:pPr marL="0" indent="0">
              <a:buNone/>
            </a:pPr>
            <a:endParaRPr lang="es-ES"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78" y="1340768"/>
            <a:ext cx="8747787" cy="492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3275856" y="3212976"/>
            <a:ext cx="720080"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a:stCxn id="4" idx="6"/>
          </p:cNvCxnSpPr>
          <p:nvPr/>
        </p:nvCxnSpPr>
        <p:spPr>
          <a:xfrm>
            <a:off x="3995936" y="3320988"/>
            <a:ext cx="432048" cy="82809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4427984" y="4149080"/>
            <a:ext cx="158417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4499992" y="3872081"/>
            <a:ext cx="1440160" cy="276999"/>
          </a:xfrm>
          <a:prstGeom prst="rect">
            <a:avLst/>
          </a:prstGeom>
          <a:noFill/>
        </p:spPr>
        <p:txBody>
          <a:bodyPr wrap="square" rtlCol="0">
            <a:spAutoFit/>
          </a:bodyPr>
          <a:lstStyle/>
          <a:p>
            <a:r>
              <a:rPr lang="en-US" sz="1200" dirty="0" smtClean="0"/>
              <a:t>ARCHIVO DE TEXTO</a:t>
            </a:r>
            <a:endParaRPr lang="es-ES" sz="1200" dirty="0"/>
          </a:p>
        </p:txBody>
      </p:sp>
    </p:spTree>
    <p:extLst>
      <p:ext uri="{BB962C8B-B14F-4D97-AF65-F5344CB8AC3E}">
        <p14:creationId xmlns:p14="http://schemas.microsoft.com/office/powerpoint/2010/main" val="329293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EJERCICIO 1</a:t>
            </a:r>
            <a:endParaRPr lang="es-ES" dirty="0"/>
          </a:p>
        </p:txBody>
      </p:sp>
      <p:sp>
        <p:nvSpPr>
          <p:cNvPr id="3" name="2 Marcador de contenido"/>
          <p:cNvSpPr>
            <a:spLocks noGrp="1"/>
          </p:cNvSpPr>
          <p:nvPr>
            <p:ph idx="1"/>
          </p:nvPr>
        </p:nvSpPr>
        <p:spPr>
          <a:xfrm>
            <a:off x="493204" y="1556792"/>
            <a:ext cx="8229600" cy="4968552"/>
          </a:xfrm>
        </p:spPr>
        <p:txBody>
          <a:bodyPr>
            <a:normAutofit fontScale="92500" lnSpcReduction="20000"/>
          </a:bodyPr>
          <a:lstStyle/>
          <a:p>
            <a:endParaRPr lang="en-US" dirty="0" smtClean="0"/>
          </a:p>
          <a:p>
            <a:endParaRPr lang="en-US" dirty="0"/>
          </a:p>
          <a:p>
            <a:endParaRPr lang="en-US" dirty="0" smtClean="0"/>
          </a:p>
          <a:p>
            <a:endParaRPr lang="en-US" dirty="0"/>
          </a:p>
          <a:p>
            <a:endParaRPr lang="en-US" sz="2400" dirty="0"/>
          </a:p>
          <a:p>
            <a:endParaRPr lang="en-US" sz="2400" dirty="0" smtClean="0"/>
          </a:p>
          <a:p>
            <a:endParaRPr lang="en-US" sz="2400" dirty="0" smtClean="0"/>
          </a:p>
          <a:p>
            <a:r>
              <a:rPr lang="en-US" sz="2400" dirty="0" smtClean="0"/>
              <a:t>DOS PLANTAS, ALTURA DE ENTREPISO 2.6 m</a:t>
            </a:r>
          </a:p>
          <a:p>
            <a:r>
              <a:rPr lang="en-US" sz="2400" dirty="0" smtClean="0"/>
              <a:t>COLUMNAS 30 x 30 cm.</a:t>
            </a:r>
          </a:p>
          <a:p>
            <a:r>
              <a:rPr lang="en-US" sz="2400" dirty="0" smtClean="0"/>
              <a:t>VIGAS 30 x 30 cm.</a:t>
            </a:r>
          </a:p>
          <a:p>
            <a:r>
              <a:rPr lang="en-US" sz="2400" dirty="0" smtClean="0"/>
              <a:t>LOSA 20 cm.</a:t>
            </a:r>
          </a:p>
          <a:p>
            <a:r>
              <a:rPr lang="en-US" sz="2400" dirty="0" smtClean="0"/>
              <a:t>CM = 0.739 kg/m2</a:t>
            </a:r>
          </a:p>
          <a:p>
            <a:r>
              <a:rPr lang="en-US" sz="2400" dirty="0" smtClean="0"/>
              <a:t>CV = 0.200 kg/m2</a:t>
            </a:r>
          </a:p>
          <a:p>
            <a:pPr marL="0" indent="0">
              <a:buNone/>
            </a:pPr>
            <a:endParaRPr lang="en-US" dirty="0" smtClean="0"/>
          </a:p>
          <a:p>
            <a:endParaRPr lang="en-US" dirty="0"/>
          </a:p>
          <a:p>
            <a:endParaRPr lang="en-US" dirty="0" smtClean="0"/>
          </a:p>
          <a:p>
            <a:endParaRPr lang="en-US" dirty="0"/>
          </a:p>
          <a:p>
            <a:pPr marL="0" indent="0">
              <a:buNone/>
            </a:pPr>
            <a:endParaRPr lang="es-E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58" t="29333" r="35428" b="36460"/>
          <a:stretch/>
        </p:blipFill>
        <p:spPr bwMode="auto">
          <a:xfrm>
            <a:off x="2267744" y="1412776"/>
            <a:ext cx="4680520" cy="2557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0921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DATOS DEL PROYECTO</a:t>
            </a:r>
            <a:endParaRPr lang="es-ES" dirty="0"/>
          </a:p>
        </p:txBody>
      </p:sp>
      <p:sp>
        <p:nvSpPr>
          <p:cNvPr id="3" name="2 Marcador de contenido"/>
          <p:cNvSpPr>
            <a:spLocks noGrp="1"/>
          </p:cNvSpPr>
          <p:nvPr>
            <p:ph idx="1"/>
          </p:nvPr>
        </p:nvSpPr>
        <p:spPr/>
        <p:txBody>
          <a:bodyPr/>
          <a:lstStyle/>
          <a:p>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763788" cy="492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2699792" y="3717032"/>
            <a:ext cx="288032" cy="2880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a:stCxn id="4" idx="2"/>
          </p:cNvCxnSpPr>
          <p:nvPr/>
        </p:nvCxnSpPr>
        <p:spPr>
          <a:xfrm flipH="1" flipV="1">
            <a:off x="2267744" y="3717032"/>
            <a:ext cx="432048" cy="144016"/>
          </a:xfrm>
          <a:prstGeom prst="line">
            <a:avLst/>
          </a:prstGeom>
          <a:ln w="19050"/>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9" name="31 CuadroTexto"/>
              <p:cNvSpPr txBox="1"/>
              <p:nvPr/>
            </p:nvSpPr>
            <p:spPr>
              <a:xfrm>
                <a:off x="772319" y="3481492"/>
                <a:ext cx="1495425" cy="796052"/>
              </a:xfrm>
              <a:prstGeom prst="rect">
                <a:avLst/>
              </a:prstGeom>
              <a:solidFill>
                <a:schemeClr val="bg1">
                  <a:lumMod val="95000"/>
                </a:schemeClr>
              </a:solidFill>
              <a:ln w="19050">
                <a:solidFill>
                  <a:schemeClr val="accent2"/>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sz="1100" b="0" i="1">
                          <a:latin typeface="Cambria Math"/>
                        </a:rPr>
                        <m:t>𝑉</m:t>
                      </m:r>
                      <m:r>
                        <a:rPr lang="en-US" sz="1100" b="0" i="1">
                          <a:latin typeface="Cambria Math"/>
                        </a:rPr>
                        <m:t>=</m:t>
                      </m:r>
                      <m:f>
                        <m:fPr>
                          <m:ctrlPr>
                            <a:rPr lang="en-US" sz="1100" b="0" i="1">
                              <a:latin typeface="Cambria Math"/>
                            </a:rPr>
                          </m:ctrlPr>
                        </m:fPr>
                        <m:num>
                          <m:r>
                            <a:rPr lang="en-US" sz="1100" b="0" i="1">
                              <a:latin typeface="Cambria Math"/>
                            </a:rPr>
                            <m:t>𝑍</m:t>
                          </m:r>
                          <m:r>
                            <a:rPr lang="en-US" sz="1100" b="0" i="1">
                              <a:latin typeface="Cambria Math"/>
                            </a:rPr>
                            <m:t>∗</m:t>
                          </m:r>
                          <m:r>
                            <a:rPr lang="en-US" sz="1100" b="0" i="1">
                              <a:latin typeface="Cambria Math"/>
                            </a:rPr>
                            <m:t>𝐼</m:t>
                          </m:r>
                          <m:r>
                            <a:rPr lang="en-US" sz="1100" b="0" i="1">
                              <a:latin typeface="Cambria Math"/>
                            </a:rPr>
                            <m:t>∗</m:t>
                          </m:r>
                          <m:r>
                            <a:rPr lang="en-US" sz="1100" b="0" i="1">
                              <a:latin typeface="Cambria Math"/>
                            </a:rPr>
                            <m:t>𝐶</m:t>
                          </m:r>
                        </m:num>
                        <m:den>
                          <m:r>
                            <a:rPr lang="en-US" sz="1100" b="0" i="1">
                              <a:latin typeface="Cambria Math"/>
                            </a:rPr>
                            <m:t>𝑅</m:t>
                          </m:r>
                          <m:sSub>
                            <m:sSubPr>
                              <m:ctrlPr>
                                <a:rPr lang="en-US" sz="1100" b="0" i="1">
                                  <a:latin typeface="Cambria Math"/>
                                </a:rPr>
                              </m:ctrlPr>
                            </m:sSubPr>
                            <m:e>
                              <m:r>
                                <a:rPr lang="en-US" sz="1100" b="0" i="1">
                                  <a:latin typeface="Cambria Math"/>
                                  <a:ea typeface="Cambria Math"/>
                                </a:rPr>
                                <m:t>𝜑</m:t>
                              </m:r>
                            </m:e>
                            <m:sub>
                              <m:r>
                                <a:rPr lang="en-US" sz="1100" b="0" i="1">
                                  <a:latin typeface="Cambria Math"/>
                                </a:rPr>
                                <m:t>𝑝</m:t>
                              </m:r>
                            </m:sub>
                          </m:sSub>
                          <m:sSub>
                            <m:sSubPr>
                              <m:ctrlPr>
                                <a:rPr lang="en-US" sz="1100" b="0" i="1">
                                  <a:latin typeface="Cambria Math"/>
                                </a:rPr>
                              </m:ctrlPr>
                            </m:sSubPr>
                            <m:e>
                              <m:r>
                                <a:rPr lang="en-US" sz="1100" b="0" i="1">
                                  <a:latin typeface="Cambria Math"/>
                                  <a:ea typeface="Cambria Math"/>
                                </a:rPr>
                                <m:t>𝜑</m:t>
                              </m:r>
                            </m:e>
                            <m:sub>
                              <m:r>
                                <a:rPr lang="en-US" sz="1100" b="0" i="1">
                                  <a:latin typeface="Cambria Math"/>
                                </a:rPr>
                                <m:t>𝑒</m:t>
                              </m:r>
                            </m:sub>
                          </m:sSub>
                        </m:den>
                      </m:f>
                      <m:r>
                        <a:rPr lang="en-US" sz="1100" b="0" i="1">
                          <a:latin typeface="Cambria Math"/>
                        </a:rPr>
                        <m:t>∗</m:t>
                      </m:r>
                      <m:r>
                        <a:rPr lang="en-US" sz="1100" b="0" i="1">
                          <a:latin typeface="Cambria Math"/>
                        </a:rPr>
                        <m:t>𝑊</m:t>
                      </m:r>
                    </m:oMath>
                  </m:oMathPara>
                </a14:m>
                <a:endParaRPr lang="es-ES" sz="1100" dirty="0" smtClean="0"/>
              </a:p>
              <a:p>
                <a:endParaRPr lang="en-US" dirty="0" smtClean="0"/>
              </a:p>
              <a:p>
                <a:pPr algn="ctr"/>
                <a:r>
                  <a:rPr lang="en-US" dirty="0" smtClean="0"/>
                  <a:t>12 % DEL PESO</a:t>
                </a:r>
                <a:endParaRPr lang="en-US" dirty="0"/>
              </a:p>
            </p:txBody>
          </p:sp>
        </mc:Choice>
        <mc:Fallback xmlns="">
          <p:sp>
            <p:nvSpPr>
              <p:cNvPr id="9" name="31 CuadroTexto"/>
              <p:cNvSpPr txBox="1">
                <a:spLocks noRot="1" noChangeAspect="1" noMove="1" noResize="1" noEditPoints="1" noAdjustHandles="1" noChangeArrowheads="1" noChangeShapeType="1" noTextEdit="1"/>
              </p:cNvSpPr>
              <p:nvPr/>
            </p:nvSpPr>
            <p:spPr>
              <a:xfrm>
                <a:off x="772319" y="3481492"/>
                <a:ext cx="1495425" cy="796052"/>
              </a:xfrm>
              <a:prstGeom prst="rect">
                <a:avLst/>
              </a:prstGeom>
              <a:blipFill rotWithShape="1">
                <a:blip r:embed="rId3"/>
                <a:stretch>
                  <a:fillRect b="-2239"/>
                </a:stretch>
              </a:blipFill>
              <a:ln w="19050">
                <a:solidFill>
                  <a:schemeClr val="accent2"/>
                </a:solidFill>
              </a:ln>
            </p:spPr>
            <p:txBody>
              <a:bodyPr/>
              <a:lstStyle/>
              <a:p>
                <a:r>
                  <a:rPr lang="es-ES">
                    <a:noFill/>
                  </a:rPr>
                  <a:t> </a:t>
                </a:r>
              </a:p>
            </p:txBody>
          </p:sp>
        </mc:Fallback>
      </mc:AlternateContent>
    </p:spTree>
    <p:extLst>
      <p:ext uri="{BB962C8B-B14F-4D97-AF65-F5344CB8AC3E}">
        <p14:creationId xmlns:p14="http://schemas.microsoft.com/office/powerpoint/2010/main" val="4383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b="1" dirty="0" smtClean="0">
                <a:latin typeface="Arial" pitchFamily="34" charset="0"/>
                <a:cs typeface="Arial" pitchFamily="34" charset="0"/>
              </a:rPr>
              <a:t>OBJETIVO GENERAL</a:t>
            </a:r>
          </a:p>
          <a:p>
            <a:r>
              <a:rPr lang="es-ES" sz="2800" dirty="0" smtClean="0">
                <a:solidFill>
                  <a:schemeClr val="bg1">
                    <a:lumMod val="65000"/>
                  </a:schemeClr>
                </a:solidFill>
                <a:latin typeface="Arial" pitchFamily="34" charset="0"/>
                <a:cs typeface="Arial" pitchFamily="34" charset="0"/>
              </a:rPr>
              <a:t>OBJETIVOS ESPECÍFICOS</a:t>
            </a:r>
          </a:p>
          <a:p>
            <a:r>
              <a:rPr lang="es-ES" sz="2800" dirty="0" smtClean="0">
                <a:solidFill>
                  <a:schemeClr val="bg1">
                    <a:lumMod val="65000"/>
                  </a:schemeClr>
                </a:solidFill>
                <a:latin typeface="Arial" pitchFamily="34" charset="0"/>
                <a:cs typeface="Arial" pitchFamily="34" charset="0"/>
              </a:rPr>
              <a:t>MODELO MATEMÁTICO DE LAS RIGIDECES</a:t>
            </a:r>
          </a:p>
          <a:p>
            <a:r>
              <a:rPr lang="es-ES" sz="2800" dirty="0" smtClean="0">
                <a:solidFill>
                  <a:schemeClr val="bg1">
                    <a:lumMod val="65000"/>
                  </a:schemeClr>
                </a:solidFill>
                <a:latin typeface="Arial" pitchFamily="34" charset="0"/>
                <a:cs typeface="Arial" pitchFamily="34" charset="0"/>
              </a:rPr>
              <a:t>MODELO MATEMÁTICO PARA DETERMINAR EFECTO TORSIONAL</a:t>
            </a:r>
          </a:p>
          <a:p>
            <a:r>
              <a:rPr lang="es-ES" sz="2800" dirty="0" smtClean="0">
                <a:solidFill>
                  <a:schemeClr val="bg1">
                    <a:lumMod val="65000"/>
                  </a:schemeClr>
                </a:solidFill>
                <a:latin typeface="Arial" pitchFamily="34" charset="0"/>
                <a:cs typeface="Arial" pitchFamily="34" charset="0"/>
              </a:rPr>
              <a:t>MANUAL DEL USUARIO DEL PROGRAMA “EIXO”</a:t>
            </a:r>
          </a:p>
          <a:p>
            <a:r>
              <a:rPr lang="en-US" sz="2800" dirty="0" smtClean="0">
                <a:solidFill>
                  <a:schemeClr val="bg1">
                    <a:lumMod val="65000"/>
                  </a:schemeClr>
                </a:solidFill>
                <a:latin typeface="Arial" pitchFamily="34" charset="0"/>
                <a:cs typeface="Arial" pitchFamily="34" charset="0"/>
              </a:rPr>
              <a:t>APLICACIONES</a:t>
            </a:r>
          </a:p>
          <a:p>
            <a:r>
              <a:rPr lang="en-US" sz="2800" dirty="0" smtClean="0">
                <a:solidFill>
                  <a:schemeClr val="bg1">
                    <a:lumMod val="65000"/>
                  </a:schemeClr>
                </a:solidFill>
                <a:latin typeface="Arial" pitchFamily="34" charset="0"/>
                <a:cs typeface="Arial" pitchFamily="34" charset="0"/>
              </a:rPr>
              <a:t>RESUMEN DE RESULTADOS</a:t>
            </a:r>
          </a:p>
          <a:p>
            <a:r>
              <a:rPr lang="en-US" sz="2800" dirty="0" smtClean="0">
                <a:solidFill>
                  <a:schemeClr val="bg1">
                    <a:lumMod val="65000"/>
                  </a:schemeClr>
                </a:solidFill>
                <a:latin typeface="Arial" pitchFamily="34" charset="0"/>
                <a:cs typeface="Arial" pitchFamily="34" charset="0"/>
              </a:rPr>
              <a:t>CONCLUSIONES</a:t>
            </a:r>
          </a:p>
          <a:p>
            <a:r>
              <a:rPr lang="en-US" sz="2800" dirty="0" smtClean="0">
                <a:solidFill>
                  <a:schemeClr val="bg1">
                    <a:lumMod val="65000"/>
                  </a:schemeClr>
                </a:solidFill>
                <a:latin typeface="Arial" pitchFamily="34" charset="0"/>
                <a:cs typeface="Arial" pitchFamily="34" charset="0"/>
              </a:rPr>
              <a:t>RECOMENDACIONES</a:t>
            </a:r>
            <a:endParaRPr lang="es-ES" sz="280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5093148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DATOS DEL PROYECTO</a:t>
            </a:r>
            <a:endParaRPr lang="es-ES" dirty="0"/>
          </a:p>
        </p:txBody>
      </p:sp>
      <p:sp>
        <p:nvSpPr>
          <p:cNvPr id="3" name="2 Marcador de contenido"/>
          <p:cNvSpPr>
            <a:spLocks noGrp="1"/>
          </p:cNvSpPr>
          <p:nvPr>
            <p:ph idx="1"/>
          </p:nvPr>
        </p:nvSpPr>
        <p:spPr/>
        <p:txBody>
          <a:bodyPr/>
          <a:lstStyle/>
          <a:p>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763788" cy="492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a:off x="2944792" y="3706274"/>
            <a:ext cx="432048" cy="28803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6" name="5 Conector recto"/>
          <p:cNvCxnSpPr>
            <a:stCxn id="4" idx="2"/>
            <a:endCxn id="9" idx="3"/>
          </p:cNvCxnSpPr>
          <p:nvPr/>
        </p:nvCxnSpPr>
        <p:spPr>
          <a:xfrm flipH="1" flipV="1">
            <a:off x="2267744" y="3781574"/>
            <a:ext cx="677048" cy="68716"/>
          </a:xfrm>
          <a:prstGeom prst="line">
            <a:avLst/>
          </a:prstGeom>
          <a:ln w="19050"/>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9" name="31 CuadroTexto"/>
              <p:cNvSpPr txBox="1"/>
              <p:nvPr/>
            </p:nvSpPr>
            <p:spPr>
              <a:xfrm>
                <a:off x="772319" y="3481492"/>
                <a:ext cx="1495425" cy="600164"/>
              </a:xfrm>
              <a:prstGeom prst="rect">
                <a:avLst/>
              </a:prstGeom>
              <a:solidFill>
                <a:schemeClr val="bg1">
                  <a:lumMod val="95000"/>
                </a:schemeClr>
              </a:solidFill>
              <a:ln w="19050">
                <a:solidFill>
                  <a:schemeClr val="accent2"/>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i="1">
                          <a:latin typeface="Cambria Math"/>
                        </a:rPr>
                        <m:t>𝑉</m:t>
                      </m:r>
                      <m:r>
                        <a:rPr lang="en-US" i="1">
                          <a:latin typeface="Cambria Math"/>
                        </a:rPr>
                        <m:t>=</m:t>
                      </m:r>
                      <m:r>
                        <a:rPr lang="en-US" i="1">
                          <a:latin typeface="Cambria Math"/>
                        </a:rPr>
                        <m:t>𝐼</m:t>
                      </m:r>
                      <m:r>
                        <a:rPr lang="en-US" i="1">
                          <a:latin typeface="Cambria Math"/>
                        </a:rPr>
                        <m:t> </m:t>
                      </m:r>
                      <m:r>
                        <a:rPr lang="en-US" i="1">
                          <a:latin typeface="Cambria Math"/>
                        </a:rPr>
                        <m:t>𝐾</m:t>
                      </m:r>
                      <m:r>
                        <a:rPr lang="en-US" i="1">
                          <a:latin typeface="Cambria Math"/>
                        </a:rPr>
                        <m:t> </m:t>
                      </m:r>
                      <m:r>
                        <a:rPr lang="en-US" i="1">
                          <a:latin typeface="Cambria Math"/>
                        </a:rPr>
                        <m:t>𝐶</m:t>
                      </m:r>
                      <m:r>
                        <a:rPr lang="en-US" i="1">
                          <a:latin typeface="Cambria Math"/>
                        </a:rPr>
                        <m:t> </m:t>
                      </m:r>
                      <m:r>
                        <a:rPr lang="en-US" i="1">
                          <a:latin typeface="Cambria Math"/>
                        </a:rPr>
                        <m:t>𝑆</m:t>
                      </m:r>
                      <m:r>
                        <a:rPr lang="en-US" i="1">
                          <a:latin typeface="Cambria Math"/>
                        </a:rPr>
                        <m:t> </m:t>
                      </m:r>
                      <m:r>
                        <a:rPr lang="en-US" i="1">
                          <a:latin typeface="Cambria Math"/>
                        </a:rPr>
                        <m:t>𝑊</m:t>
                      </m:r>
                    </m:oMath>
                  </m:oMathPara>
                </a14:m>
                <a:endParaRPr lang="es-ES" sz="1100" dirty="0" smtClean="0"/>
              </a:p>
              <a:p>
                <a:endParaRPr lang="en-US" dirty="0" smtClean="0"/>
              </a:p>
              <a:p>
                <a:pPr algn="ctr"/>
                <a:r>
                  <a:rPr lang="en-US" dirty="0" smtClean="0"/>
                  <a:t>10 % DEL PESO</a:t>
                </a:r>
                <a:endParaRPr lang="en-US" dirty="0"/>
              </a:p>
            </p:txBody>
          </p:sp>
        </mc:Choice>
        <mc:Fallback xmlns="">
          <p:sp>
            <p:nvSpPr>
              <p:cNvPr id="9" name="31 CuadroTexto"/>
              <p:cNvSpPr txBox="1">
                <a:spLocks noRot="1" noChangeAspect="1" noMove="1" noResize="1" noEditPoints="1" noAdjustHandles="1" noChangeArrowheads="1" noChangeShapeType="1" noTextEdit="1"/>
              </p:cNvSpPr>
              <p:nvPr/>
            </p:nvSpPr>
            <p:spPr>
              <a:xfrm>
                <a:off x="772319" y="3481492"/>
                <a:ext cx="1495425" cy="600164"/>
              </a:xfrm>
              <a:prstGeom prst="rect">
                <a:avLst/>
              </a:prstGeom>
              <a:blipFill rotWithShape="1">
                <a:blip r:embed="rId3"/>
                <a:stretch>
                  <a:fillRect b="-2941"/>
                </a:stretch>
              </a:blipFill>
              <a:ln w="19050">
                <a:solidFill>
                  <a:schemeClr val="accent2"/>
                </a:solidFill>
              </a:ln>
            </p:spPr>
            <p:txBody>
              <a:bodyPr/>
              <a:lstStyle/>
              <a:p>
                <a:r>
                  <a:rPr lang="es-ES">
                    <a:noFill/>
                  </a:rPr>
                  <a:t> </a:t>
                </a:r>
              </a:p>
            </p:txBody>
          </p:sp>
        </mc:Fallback>
      </mc:AlternateContent>
    </p:spTree>
    <p:extLst>
      <p:ext uri="{BB962C8B-B14F-4D97-AF65-F5344CB8AC3E}">
        <p14:creationId xmlns:p14="http://schemas.microsoft.com/office/powerpoint/2010/main" val="242690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DATOS DEL PROYECTO</a:t>
            </a:r>
            <a:endParaRPr lang="es-ES" dirty="0"/>
          </a:p>
        </p:txBody>
      </p:sp>
      <p:sp>
        <p:nvSpPr>
          <p:cNvPr id="3" name="2 Marcador de contenido"/>
          <p:cNvSpPr>
            <a:spLocks noGrp="1"/>
          </p:cNvSpPr>
          <p:nvPr>
            <p:ph idx="1"/>
          </p:nvPr>
        </p:nvSpPr>
        <p:spPr/>
        <p:txBody>
          <a:bodyPr/>
          <a:lstStyle/>
          <a:p>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763788" cy="492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58" t="29333" r="35428" b="36460"/>
          <a:stretch/>
        </p:blipFill>
        <p:spPr bwMode="auto">
          <a:xfrm>
            <a:off x="215516" y="2670837"/>
            <a:ext cx="2340260" cy="1278762"/>
          </a:xfrm>
          <a:prstGeom prst="rect">
            <a:avLst/>
          </a:prstGeom>
          <a:solidFill>
            <a:srgbClr val="FFFFFF">
              <a:shade val="85000"/>
            </a:srgbClr>
          </a:solidFill>
          <a:ln w="1905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10" name="9 Conector recto"/>
          <p:cNvCxnSpPr/>
          <p:nvPr/>
        </p:nvCxnSpPr>
        <p:spPr>
          <a:xfrm>
            <a:off x="507278" y="2548361"/>
            <a:ext cx="0" cy="1456703"/>
          </a:xfrm>
          <a:prstGeom prst="line">
            <a:avLst/>
          </a:prstGeom>
          <a:ln w="28575">
            <a:solidFill>
              <a:schemeClr val="accent3">
                <a:lumMod val="75000"/>
              </a:schemeClr>
            </a:solidFill>
          </a:ln>
        </p:spPr>
        <p:style>
          <a:lnRef idx="1">
            <a:schemeClr val="accent2"/>
          </a:lnRef>
          <a:fillRef idx="0">
            <a:schemeClr val="accent2"/>
          </a:fillRef>
          <a:effectRef idx="0">
            <a:schemeClr val="accent2"/>
          </a:effectRef>
          <a:fontRef idx="minor">
            <a:schemeClr val="tx1"/>
          </a:fontRef>
        </p:style>
      </p:cxnSp>
      <p:cxnSp>
        <p:nvCxnSpPr>
          <p:cNvPr id="11" name="10 Conector recto"/>
          <p:cNvCxnSpPr/>
          <p:nvPr/>
        </p:nvCxnSpPr>
        <p:spPr>
          <a:xfrm>
            <a:off x="302012" y="3749306"/>
            <a:ext cx="2376264" cy="0"/>
          </a:xfrm>
          <a:prstGeom prst="line">
            <a:avLst/>
          </a:prstGeom>
          <a:ln w="28575">
            <a:solidFill>
              <a:schemeClr val="accent3">
                <a:lumMod val="75000"/>
              </a:schemeClr>
            </a:solidFill>
          </a:ln>
        </p:spPr>
        <p:style>
          <a:lnRef idx="1">
            <a:schemeClr val="accent2"/>
          </a:lnRef>
          <a:fillRef idx="0">
            <a:schemeClr val="accent2"/>
          </a:fillRef>
          <a:effectRef idx="0">
            <a:schemeClr val="accent2"/>
          </a:effectRef>
          <a:fontRef idx="minor">
            <a:schemeClr val="tx1"/>
          </a:fontRef>
        </p:style>
      </p:cxnSp>
      <p:sp>
        <p:nvSpPr>
          <p:cNvPr id="12" name="11 Elipse"/>
          <p:cNvSpPr/>
          <p:nvPr/>
        </p:nvSpPr>
        <p:spPr>
          <a:xfrm>
            <a:off x="2555776" y="4221088"/>
            <a:ext cx="1080120" cy="79208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cxnSp>
        <p:nvCxnSpPr>
          <p:cNvPr id="13" name="12 Conector recto"/>
          <p:cNvCxnSpPr>
            <a:stCxn id="12" idx="2"/>
            <a:endCxn id="8" idx="2"/>
          </p:cNvCxnSpPr>
          <p:nvPr/>
        </p:nvCxnSpPr>
        <p:spPr>
          <a:xfrm flipH="1" flipV="1">
            <a:off x="1385646" y="3949599"/>
            <a:ext cx="1170130" cy="667533"/>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0051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DATOS DE LOS PÓRTICOS</a:t>
            </a:r>
            <a:endParaRPr lang="es-ES" dirty="0"/>
          </a:p>
        </p:txBody>
      </p:sp>
      <p:sp>
        <p:nvSpPr>
          <p:cNvPr id="3" name="2 Marcador de contenido"/>
          <p:cNvSpPr>
            <a:spLocks noGrp="1"/>
          </p:cNvSpPr>
          <p:nvPr>
            <p:ph idx="1"/>
          </p:nvPr>
        </p:nvSpPr>
        <p:spPr/>
        <p:txBody>
          <a:bodyPr/>
          <a:lstStyle/>
          <a:p>
            <a:endParaRPr lang="es-E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412776"/>
            <a:ext cx="8795792" cy="494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946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PÓRTICO 1</a:t>
            </a:r>
            <a:endParaRPr lang="es-E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8190" y="1968580"/>
            <a:ext cx="4847619" cy="282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792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PÓRTICO 1</a:t>
            </a:r>
            <a:endParaRPr lang="es-ES" dirty="0"/>
          </a:p>
        </p:txBody>
      </p:sp>
      <p:sp>
        <p:nvSpPr>
          <p:cNvPr id="3" name="2 Marcador de contenido"/>
          <p:cNvSpPr>
            <a:spLocks noGrp="1"/>
          </p:cNvSpPr>
          <p:nvPr>
            <p:ph idx="1"/>
          </p:nvPr>
        </p:nvSpPr>
        <p:spPr/>
        <p:txBody>
          <a:bodyPr/>
          <a:lstStyle/>
          <a:p>
            <a:endParaRPr lang="es-E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86" y="1268760"/>
            <a:ext cx="8704967"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Elipse"/>
          <p:cNvSpPr/>
          <p:nvPr/>
        </p:nvSpPr>
        <p:spPr>
          <a:xfrm>
            <a:off x="2519772" y="2319904"/>
            <a:ext cx="324036" cy="10801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a:stCxn id="7" idx="2"/>
            <a:endCxn id="9" idx="3"/>
          </p:cNvCxnSpPr>
          <p:nvPr/>
        </p:nvCxnSpPr>
        <p:spPr>
          <a:xfrm flipH="1" flipV="1">
            <a:off x="1954693" y="2852583"/>
            <a:ext cx="565079" cy="738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9" name="8 CuadroTexto"/>
          <p:cNvSpPr txBox="1"/>
          <p:nvPr/>
        </p:nvSpPr>
        <p:spPr>
          <a:xfrm>
            <a:off x="251520" y="1975420"/>
            <a:ext cx="1703173" cy="1754326"/>
          </a:xfrm>
          <a:prstGeom prst="rect">
            <a:avLst/>
          </a:prstGeom>
          <a:solidFill>
            <a:schemeClr val="bg1"/>
          </a:solidFill>
          <a:ln w="19050">
            <a:solidFill>
              <a:schemeClr val="accent2"/>
            </a:solidFill>
          </a:ln>
        </p:spPr>
        <p:txBody>
          <a:bodyPr wrap="square" rtlCol="0">
            <a:spAutoFit/>
          </a:bodyPr>
          <a:lstStyle/>
          <a:p>
            <a:r>
              <a:rPr lang="en-US" dirty="0" err="1" smtClean="0"/>
              <a:t>Código</a:t>
            </a:r>
            <a:r>
              <a:rPr lang="en-US" dirty="0" smtClean="0"/>
              <a:t>:</a:t>
            </a:r>
          </a:p>
          <a:p>
            <a:r>
              <a:rPr lang="en-US" dirty="0" smtClean="0"/>
              <a:t>V = </a:t>
            </a:r>
            <a:r>
              <a:rPr lang="en-US" dirty="0" err="1" smtClean="0"/>
              <a:t>Vigas</a:t>
            </a:r>
            <a:endParaRPr lang="en-US" dirty="0" smtClean="0"/>
          </a:p>
          <a:p>
            <a:r>
              <a:rPr lang="en-US" dirty="0" smtClean="0"/>
              <a:t>C = </a:t>
            </a:r>
            <a:r>
              <a:rPr lang="en-US" dirty="0" err="1" smtClean="0"/>
              <a:t>columnas</a:t>
            </a:r>
            <a:r>
              <a:rPr lang="en-US" dirty="0" smtClean="0"/>
              <a:t>      </a:t>
            </a:r>
            <a:r>
              <a:rPr lang="en-US" dirty="0" err="1" smtClean="0"/>
              <a:t>primáticas</a:t>
            </a:r>
            <a:endParaRPr lang="en-US" dirty="0" smtClean="0"/>
          </a:p>
          <a:p>
            <a:r>
              <a:rPr lang="en-US" dirty="0" smtClean="0"/>
              <a:t>R = </a:t>
            </a:r>
            <a:r>
              <a:rPr lang="en-US" dirty="0" err="1" smtClean="0"/>
              <a:t>columnas</a:t>
            </a:r>
            <a:endParaRPr lang="en-US" dirty="0" smtClean="0"/>
          </a:p>
          <a:p>
            <a:r>
              <a:rPr lang="en-US" dirty="0" err="1" smtClean="0"/>
              <a:t>circulares</a:t>
            </a:r>
            <a:endParaRPr lang="en-US" dirty="0" smtClean="0"/>
          </a:p>
        </p:txBody>
      </p:sp>
    </p:spTree>
    <p:extLst>
      <p:ext uri="{BB962C8B-B14F-4D97-AF65-F5344CB8AC3E}">
        <p14:creationId xmlns:p14="http://schemas.microsoft.com/office/powerpoint/2010/main" val="275663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PÓRTICO 1</a:t>
            </a:r>
            <a:endParaRPr lang="es-ES" dirty="0"/>
          </a:p>
        </p:txBody>
      </p:sp>
      <p:sp>
        <p:nvSpPr>
          <p:cNvPr id="3" name="2 Marcador de contenido"/>
          <p:cNvSpPr>
            <a:spLocks noGrp="1"/>
          </p:cNvSpPr>
          <p:nvPr>
            <p:ph idx="1"/>
          </p:nvPr>
        </p:nvSpPr>
        <p:spPr/>
        <p:txBody>
          <a:bodyPr/>
          <a:lstStyle/>
          <a:p>
            <a:endParaRPr lang="es-E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86" y="1268760"/>
            <a:ext cx="8704967"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Elipse"/>
          <p:cNvSpPr/>
          <p:nvPr/>
        </p:nvSpPr>
        <p:spPr>
          <a:xfrm>
            <a:off x="3275856" y="3468734"/>
            <a:ext cx="216024" cy="79208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7 Conector recto"/>
          <p:cNvCxnSpPr>
            <a:stCxn id="7" idx="2"/>
          </p:cNvCxnSpPr>
          <p:nvPr/>
        </p:nvCxnSpPr>
        <p:spPr>
          <a:xfrm flipH="1" flipV="1">
            <a:off x="1979712" y="3862913"/>
            <a:ext cx="1296144" cy="186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9" name="8 CuadroTexto"/>
          <p:cNvSpPr txBox="1"/>
          <p:nvPr/>
        </p:nvSpPr>
        <p:spPr>
          <a:xfrm>
            <a:off x="276539" y="3140968"/>
            <a:ext cx="1703173" cy="1477328"/>
          </a:xfrm>
          <a:prstGeom prst="rect">
            <a:avLst/>
          </a:prstGeom>
          <a:solidFill>
            <a:schemeClr val="bg1"/>
          </a:solidFill>
          <a:ln w="19050">
            <a:solidFill>
              <a:schemeClr val="accent2"/>
            </a:solidFill>
          </a:ln>
        </p:spPr>
        <p:txBody>
          <a:bodyPr wrap="square" rtlCol="0">
            <a:spAutoFit/>
          </a:bodyPr>
          <a:lstStyle/>
          <a:p>
            <a:r>
              <a:rPr lang="en-US" dirty="0" err="1" smtClean="0"/>
              <a:t>Código</a:t>
            </a:r>
            <a:r>
              <a:rPr lang="en-US" dirty="0"/>
              <a:t>:</a:t>
            </a:r>
            <a:endParaRPr lang="en-US" dirty="0" smtClean="0"/>
          </a:p>
          <a:p>
            <a:pPr marL="342900" indent="-342900">
              <a:buAutoNum type="arabicPeriod"/>
            </a:pPr>
            <a:r>
              <a:rPr lang="en-US" dirty="0" smtClean="0"/>
              <a:t>Rectangular</a:t>
            </a:r>
          </a:p>
          <a:p>
            <a:pPr marL="342900" indent="-342900">
              <a:buAutoNum type="arabicPeriod"/>
            </a:pPr>
            <a:r>
              <a:rPr lang="en-US" dirty="0" smtClean="0"/>
              <a:t>Triangular</a:t>
            </a:r>
          </a:p>
          <a:p>
            <a:pPr marL="342900" indent="-342900">
              <a:buAutoNum type="arabicPeriod"/>
            </a:pPr>
            <a:r>
              <a:rPr lang="en-US" dirty="0" smtClean="0"/>
              <a:t>Trapezoidal</a:t>
            </a:r>
          </a:p>
          <a:p>
            <a:pPr marL="342900" indent="-342900">
              <a:buAutoNum type="arabicPeriod"/>
            </a:pPr>
            <a:r>
              <a:rPr lang="en-US" dirty="0" err="1" smtClean="0"/>
              <a:t>Puntual</a:t>
            </a:r>
            <a:endParaRPr lang="es-ES" dirty="0"/>
          </a:p>
        </p:txBody>
      </p:sp>
    </p:spTree>
    <p:extLst>
      <p:ext uri="{BB962C8B-B14F-4D97-AF65-F5344CB8AC3E}">
        <p14:creationId xmlns:p14="http://schemas.microsoft.com/office/powerpoint/2010/main" val="148386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INTERFAZ DEL USUARIO</a:t>
            </a:r>
            <a:endParaRPr lang="es-ES"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85" t="26667" r="29215" b="31302"/>
          <a:stretch/>
        </p:blipFill>
        <p:spPr bwMode="auto">
          <a:xfrm>
            <a:off x="1415751" y="1628800"/>
            <a:ext cx="6324601" cy="360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1589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RESULTADOS</a:t>
            </a:r>
            <a:endParaRPr lang="es-ES" dirty="0"/>
          </a:p>
        </p:txBody>
      </p:sp>
      <p:sp>
        <p:nvSpPr>
          <p:cNvPr id="3" name="2 Marcador de contenido"/>
          <p:cNvSpPr>
            <a:spLocks noGrp="1"/>
          </p:cNvSpPr>
          <p:nvPr>
            <p:ph idx="1"/>
          </p:nvPr>
        </p:nvSpPr>
        <p:spPr/>
        <p:txBody>
          <a:bodyPr/>
          <a:lstStyle/>
          <a:p>
            <a:endParaRPr lang="es-E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0" y="1268760"/>
            <a:ext cx="9001000" cy="520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016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2" y="964878"/>
            <a:ext cx="8989174" cy="505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3322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PÓRTICO 3 – CEC 2000</a:t>
            </a:r>
            <a:endParaRPr lang="es-ES" dirty="0"/>
          </a:p>
        </p:txBody>
      </p:sp>
      <p:pic>
        <p:nvPicPr>
          <p:cNvPr id="14337" name="Picture 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513"/>
          <a:stretch/>
        </p:blipFill>
        <p:spPr bwMode="auto">
          <a:xfrm>
            <a:off x="2392397" y="1484785"/>
            <a:ext cx="4253437" cy="44319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035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OBJETIVO GENERAL</a:t>
            </a:r>
            <a:endParaRPr lang="es-ES" dirty="0"/>
          </a:p>
        </p:txBody>
      </p:sp>
      <p:sp>
        <p:nvSpPr>
          <p:cNvPr id="3" name="2 Marcador de contenido"/>
          <p:cNvSpPr>
            <a:spLocks noGrp="1"/>
          </p:cNvSpPr>
          <p:nvPr>
            <p:ph idx="1"/>
          </p:nvPr>
        </p:nvSpPr>
        <p:spPr/>
        <p:txBody>
          <a:bodyPr>
            <a:normAutofit lnSpcReduction="10000"/>
          </a:bodyPr>
          <a:lstStyle/>
          <a:p>
            <a:r>
              <a:rPr lang="es-ES" dirty="0"/>
              <a:t>Facilitar el entendimiento de cómo afecta la torsión en planta en el dimensionamiento y cuantías de armado de los elementos estructurales a profesionales de la construcción que no tienen conocimientos profundos de </a:t>
            </a:r>
            <a:r>
              <a:rPr lang="es-ES" dirty="0" smtClean="0"/>
              <a:t>estructuras, </a:t>
            </a:r>
            <a:r>
              <a:rPr lang="es-ES" dirty="0"/>
              <a:t>para que comprendan que las limitaciones estructurales y económicas de una estructura mal concebida, terminan perjudicando finalmente al propietario del proyecto.</a:t>
            </a:r>
          </a:p>
        </p:txBody>
      </p:sp>
    </p:spTree>
    <p:extLst>
      <p:ext uri="{BB962C8B-B14F-4D97-AF65-F5344CB8AC3E}">
        <p14:creationId xmlns:p14="http://schemas.microsoft.com/office/powerpoint/2010/main" val="380014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PÓRTICO 3 – CEC 77</a:t>
            </a:r>
            <a:endParaRPr lang="es-ES" dirty="0"/>
          </a:p>
        </p:txBody>
      </p:sp>
      <p:pic>
        <p:nvPicPr>
          <p:cNvPr id="17409" name="Picture 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853" r="-1" b="4627"/>
          <a:stretch/>
        </p:blipFill>
        <p:spPr bwMode="auto">
          <a:xfrm>
            <a:off x="2699792" y="1600200"/>
            <a:ext cx="3744655" cy="46068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1821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PÓRTICO 3 – NORMATIVA ANTERIOR</a:t>
            </a:r>
            <a:endParaRPr lang="es-ES" dirty="0"/>
          </a:p>
        </p:txBody>
      </p:sp>
      <p:pic>
        <p:nvPicPr>
          <p:cNvPr id="18433" name="Picture 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5104"/>
          <a:stretch/>
        </p:blipFill>
        <p:spPr bwMode="auto">
          <a:xfrm>
            <a:off x="2195736" y="1341544"/>
            <a:ext cx="4834954" cy="489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81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RESUMEN ESTRUCTURA 1</a:t>
            </a:r>
            <a:endParaRPr lang="es-ES" dirty="0"/>
          </a:p>
        </p:txBody>
      </p:sp>
      <p:pic>
        <p:nvPicPr>
          <p:cNvPr id="19457" name="Picture 1"/>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2036" b="5578"/>
          <a:stretch/>
        </p:blipFill>
        <p:spPr bwMode="auto">
          <a:xfrm>
            <a:off x="1907705" y="1412776"/>
            <a:ext cx="5328592" cy="49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0453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2235196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a:xfrm>
            <a:off x="457200" y="1600200"/>
            <a:ext cx="8363272" cy="4525963"/>
          </a:xfrm>
        </p:spPr>
        <p:txBody>
          <a:bodyPr>
            <a:normAutofit fontScale="92500" lnSpcReduction="10000"/>
          </a:bodyPr>
          <a:lstStyle/>
          <a:p>
            <a:r>
              <a:rPr lang="es-ES" sz="2800" dirty="0">
                <a:solidFill>
                  <a:schemeClr val="bg1">
                    <a:lumMod val="65000"/>
                  </a:schemeClr>
                </a:solidFill>
                <a:latin typeface="Arial" pitchFamily="34" charset="0"/>
                <a:cs typeface="Arial" pitchFamily="34" charset="0"/>
              </a:rPr>
              <a:t>OBJETIVO GENERAL</a:t>
            </a:r>
          </a:p>
          <a:p>
            <a:r>
              <a:rPr lang="es-ES" sz="2800" dirty="0">
                <a:solidFill>
                  <a:schemeClr val="bg1">
                    <a:lumMod val="65000"/>
                  </a:schemeClr>
                </a:solidFill>
                <a:latin typeface="Arial" pitchFamily="34" charset="0"/>
                <a:cs typeface="Arial" pitchFamily="34" charset="0"/>
              </a:rPr>
              <a:t>OBJETIVOS ESPECÍFICOS</a:t>
            </a:r>
          </a:p>
          <a:p>
            <a:r>
              <a:rPr lang="es-ES" sz="2800" dirty="0">
                <a:solidFill>
                  <a:schemeClr val="bg1">
                    <a:lumMod val="65000"/>
                  </a:schemeClr>
                </a:solidFill>
                <a:latin typeface="Arial" pitchFamily="34" charset="0"/>
                <a:cs typeface="Arial" pitchFamily="34" charset="0"/>
              </a:rPr>
              <a:t>MODELO MATEMÁTICO DE LAS RIGIDECES</a:t>
            </a:r>
          </a:p>
          <a:p>
            <a:r>
              <a:rPr lang="es-ES" sz="2800" dirty="0">
                <a:solidFill>
                  <a:schemeClr val="bg1">
                    <a:lumMod val="65000"/>
                  </a:schemeClr>
                </a:solidFill>
                <a:latin typeface="Arial" pitchFamily="34" charset="0"/>
                <a:cs typeface="Arial" pitchFamily="34" charset="0"/>
              </a:rPr>
              <a:t>MODELO MATEMÁTICO PARA DETERMINAR EFECTO TORSIONAL</a:t>
            </a:r>
          </a:p>
          <a:p>
            <a:r>
              <a:rPr lang="es-ES" sz="2800" dirty="0">
                <a:solidFill>
                  <a:schemeClr val="bg1">
                    <a:lumMod val="65000"/>
                  </a:schemeClr>
                </a:solidFill>
                <a:latin typeface="Arial" pitchFamily="34" charset="0"/>
                <a:cs typeface="Arial" pitchFamily="34" charset="0"/>
              </a:rPr>
              <a:t>MANUAL DEL USUARIO DEL PROGRAMA “EIXO”</a:t>
            </a:r>
          </a:p>
          <a:p>
            <a:r>
              <a:rPr lang="en-US" sz="2800" dirty="0" smtClean="0">
                <a:solidFill>
                  <a:schemeClr val="bg1">
                    <a:lumMod val="65000"/>
                  </a:schemeClr>
                </a:solidFill>
                <a:latin typeface="Arial" pitchFamily="34" charset="0"/>
                <a:cs typeface="Arial" pitchFamily="34" charset="0"/>
              </a:rPr>
              <a:t>APLICACIONES</a:t>
            </a:r>
          </a:p>
          <a:p>
            <a:r>
              <a:rPr lang="en-US" sz="2800" b="1" dirty="0" smtClean="0">
                <a:latin typeface="Arial" pitchFamily="34" charset="0"/>
                <a:cs typeface="Arial" pitchFamily="34" charset="0"/>
              </a:rPr>
              <a:t>RESUMEN DE RESULTADOS</a:t>
            </a:r>
          </a:p>
          <a:p>
            <a:r>
              <a:rPr lang="en-US" sz="2800" dirty="0" smtClean="0">
                <a:solidFill>
                  <a:schemeClr val="bg1">
                    <a:lumMod val="65000"/>
                  </a:schemeClr>
                </a:solidFill>
                <a:latin typeface="Arial" pitchFamily="34" charset="0"/>
                <a:cs typeface="Arial" pitchFamily="34" charset="0"/>
              </a:rPr>
              <a:t>CONCLUSIONES</a:t>
            </a:r>
          </a:p>
          <a:p>
            <a:r>
              <a:rPr lang="en-US" sz="2800" dirty="0" smtClean="0">
                <a:solidFill>
                  <a:schemeClr val="bg1">
                    <a:lumMod val="65000"/>
                  </a:schemeClr>
                </a:solidFill>
                <a:latin typeface="Arial" pitchFamily="34" charset="0"/>
                <a:cs typeface="Arial" pitchFamily="34" charset="0"/>
              </a:rPr>
              <a:t>RECOMENDACIONES</a:t>
            </a:r>
            <a:endParaRPr lang="es-ES" sz="280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1947028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CUADRO RESUMEN DE ESTRUCTURAS</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055283657"/>
              </p:ext>
            </p:extLst>
          </p:nvPr>
        </p:nvGraphicFramePr>
        <p:xfrm>
          <a:off x="1259632" y="2060847"/>
          <a:ext cx="6696743" cy="3168352"/>
        </p:xfrm>
        <a:graphic>
          <a:graphicData uri="http://schemas.openxmlformats.org/drawingml/2006/table">
            <a:tbl>
              <a:tblPr firstRow="1" firstCol="1" bandRow="1">
                <a:tableStyleId>{5C22544A-7EE6-4342-B048-85BDC9FD1C3A}</a:tableStyleId>
              </a:tblPr>
              <a:tblGrid>
                <a:gridCol w="1291301"/>
                <a:gridCol w="1801814"/>
                <a:gridCol w="1801814"/>
                <a:gridCol w="1801814"/>
              </a:tblGrid>
              <a:tr h="288032">
                <a:tc>
                  <a:txBody>
                    <a:bodyPr/>
                    <a:lstStyle/>
                    <a:p>
                      <a:pPr>
                        <a:lnSpc>
                          <a:spcPct val="115000"/>
                        </a:lnSpc>
                        <a:spcAft>
                          <a:spcPts val="0"/>
                        </a:spcAft>
                      </a:pPr>
                      <a:r>
                        <a:rPr lang="es-ES" sz="1200">
                          <a:effectLst/>
                        </a:rPr>
                        <a:t>ESTRUCTURA</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NORMA ANTERIOR</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CEC-1977</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CEC-2000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1</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49.58%</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66.73%</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2</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49.92%</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66.74%</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3</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55.16%</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69.86%</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4</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56.15%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72.93%</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52.71%</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70.24%</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6</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56.04%</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74.26%</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7</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52.01%</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69.90%</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8</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51.89%</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70.00%</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Estructura 9</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58.65%</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73.59%</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100%</a:t>
                      </a:r>
                      <a:endParaRPr lang="es-ES" sz="1100">
                        <a:effectLst/>
                        <a:latin typeface="Calibri"/>
                        <a:ea typeface="Calibri"/>
                        <a:cs typeface="Times New Roman"/>
                      </a:endParaRPr>
                    </a:p>
                  </a:txBody>
                  <a:tcPr marL="44450" marR="44450" marT="0" marB="0" anchor="b"/>
                </a:tc>
              </a:tr>
              <a:tr h="288032">
                <a:tc>
                  <a:txBody>
                    <a:bodyPr/>
                    <a:lstStyle/>
                    <a:p>
                      <a:pPr>
                        <a:lnSpc>
                          <a:spcPct val="115000"/>
                        </a:lnSpc>
                        <a:spcAft>
                          <a:spcPts val="0"/>
                        </a:spcAft>
                      </a:pPr>
                      <a:r>
                        <a:rPr lang="es-ES" sz="1200">
                          <a:effectLst/>
                        </a:rPr>
                        <a:t>PROMEDIO</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53.57%</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a:effectLst/>
                        </a:rPr>
                        <a:t>70.47%</a:t>
                      </a:r>
                      <a:endParaRPr lang="es-ES" sz="1100">
                        <a:effectLst/>
                        <a:latin typeface="Calibri"/>
                        <a:ea typeface="Calibri"/>
                        <a:cs typeface="Times New Roman"/>
                      </a:endParaRPr>
                    </a:p>
                  </a:txBody>
                  <a:tcPr marL="44450" marR="44450" marT="0" marB="0" anchor="b"/>
                </a:tc>
                <a:tc>
                  <a:txBody>
                    <a:bodyPr/>
                    <a:lstStyle/>
                    <a:p>
                      <a:pPr algn="ctr">
                        <a:lnSpc>
                          <a:spcPct val="115000"/>
                        </a:lnSpc>
                        <a:spcAft>
                          <a:spcPts val="0"/>
                        </a:spcAft>
                      </a:pPr>
                      <a:r>
                        <a:rPr lang="es-ES" sz="1200" dirty="0">
                          <a:effectLst/>
                        </a:rPr>
                        <a:t>100%</a:t>
                      </a:r>
                      <a:endParaRPr lang="es-ES" sz="1100" dirty="0">
                        <a:effectLst/>
                        <a:latin typeface="Calibri"/>
                        <a:ea typeface="Calibri"/>
                        <a:cs typeface="Times New Roman"/>
                      </a:endParaRPr>
                    </a:p>
                  </a:txBody>
                  <a:tcPr marL="44450" marR="44450" marT="0" marB="0" anchor="b"/>
                </a:tc>
              </a:tr>
            </a:tbl>
          </a:graphicData>
        </a:graphic>
      </p:graphicFrame>
    </p:spTree>
    <p:extLst>
      <p:ext uri="{BB962C8B-B14F-4D97-AF65-F5344CB8AC3E}">
        <p14:creationId xmlns:p14="http://schemas.microsoft.com/office/powerpoint/2010/main" val="23850302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19105653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a:xfrm>
            <a:off x="457200" y="1600200"/>
            <a:ext cx="8363272" cy="4525963"/>
          </a:xfrm>
        </p:spPr>
        <p:txBody>
          <a:bodyPr>
            <a:normAutofit fontScale="92500" lnSpcReduction="10000"/>
          </a:bodyPr>
          <a:lstStyle/>
          <a:p>
            <a:r>
              <a:rPr lang="es-ES" sz="2800" dirty="0">
                <a:solidFill>
                  <a:schemeClr val="bg1">
                    <a:lumMod val="65000"/>
                  </a:schemeClr>
                </a:solidFill>
                <a:latin typeface="Arial" pitchFamily="34" charset="0"/>
                <a:cs typeface="Arial" pitchFamily="34" charset="0"/>
              </a:rPr>
              <a:t>OBJETIVO GENERAL</a:t>
            </a:r>
          </a:p>
          <a:p>
            <a:r>
              <a:rPr lang="es-ES" sz="2800" dirty="0">
                <a:solidFill>
                  <a:schemeClr val="bg1">
                    <a:lumMod val="65000"/>
                  </a:schemeClr>
                </a:solidFill>
                <a:latin typeface="Arial" pitchFamily="34" charset="0"/>
                <a:cs typeface="Arial" pitchFamily="34" charset="0"/>
              </a:rPr>
              <a:t>OBJETIVOS ESPECÍFICOS</a:t>
            </a:r>
          </a:p>
          <a:p>
            <a:r>
              <a:rPr lang="es-ES" sz="2800" dirty="0">
                <a:solidFill>
                  <a:schemeClr val="bg1">
                    <a:lumMod val="65000"/>
                  </a:schemeClr>
                </a:solidFill>
                <a:latin typeface="Arial" pitchFamily="34" charset="0"/>
                <a:cs typeface="Arial" pitchFamily="34" charset="0"/>
              </a:rPr>
              <a:t>MODELO MATEMÁTICO DE LAS RIGIDECES</a:t>
            </a:r>
          </a:p>
          <a:p>
            <a:r>
              <a:rPr lang="es-ES" sz="2800" dirty="0">
                <a:solidFill>
                  <a:schemeClr val="bg1">
                    <a:lumMod val="65000"/>
                  </a:schemeClr>
                </a:solidFill>
                <a:latin typeface="Arial" pitchFamily="34" charset="0"/>
                <a:cs typeface="Arial" pitchFamily="34" charset="0"/>
              </a:rPr>
              <a:t>MODELO MATEMÁTICO PARA DETERMINAR EFECTO TORSIONAL</a:t>
            </a:r>
          </a:p>
          <a:p>
            <a:r>
              <a:rPr lang="es-ES" sz="2800" dirty="0">
                <a:solidFill>
                  <a:schemeClr val="bg1">
                    <a:lumMod val="65000"/>
                  </a:schemeClr>
                </a:solidFill>
                <a:latin typeface="Arial" pitchFamily="34" charset="0"/>
                <a:cs typeface="Arial" pitchFamily="34" charset="0"/>
              </a:rPr>
              <a:t>MANUAL DEL USUARIO DEL PROGRAMA “EIXO”</a:t>
            </a:r>
          </a:p>
          <a:p>
            <a:r>
              <a:rPr lang="en-US" sz="2800" dirty="0" smtClean="0">
                <a:solidFill>
                  <a:schemeClr val="bg1">
                    <a:lumMod val="65000"/>
                  </a:schemeClr>
                </a:solidFill>
                <a:latin typeface="Arial" pitchFamily="34" charset="0"/>
                <a:cs typeface="Arial" pitchFamily="34" charset="0"/>
              </a:rPr>
              <a:t>APLICACIONES</a:t>
            </a:r>
          </a:p>
          <a:p>
            <a:r>
              <a:rPr lang="en-US" sz="2800" dirty="0">
                <a:solidFill>
                  <a:schemeClr val="bg1">
                    <a:lumMod val="65000"/>
                  </a:schemeClr>
                </a:solidFill>
                <a:latin typeface="Arial" pitchFamily="34" charset="0"/>
                <a:cs typeface="Arial" pitchFamily="34" charset="0"/>
              </a:rPr>
              <a:t>RESUMEN DE RESULTADOS</a:t>
            </a:r>
          </a:p>
          <a:p>
            <a:r>
              <a:rPr lang="en-US" sz="2800" b="1" dirty="0" smtClean="0">
                <a:latin typeface="Arial" pitchFamily="34" charset="0"/>
                <a:cs typeface="Arial" pitchFamily="34" charset="0"/>
              </a:rPr>
              <a:t>CONCLUSIONES</a:t>
            </a:r>
          </a:p>
          <a:p>
            <a:r>
              <a:rPr lang="en-US" sz="2800" dirty="0" smtClean="0">
                <a:solidFill>
                  <a:schemeClr val="bg1">
                    <a:lumMod val="65000"/>
                  </a:schemeClr>
                </a:solidFill>
                <a:latin typeface="Arial" pitchFamily="34" charset="0"/>
                <a:cs typeface="Arial" pitchFamily="34" charset="0"/>
              </a:rPr>
              <a:t>RECOMENDACIONES</a:t>
            </a:r>
            <a:endParaRPr lang="es-ES" sz="280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23415856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CONCLUSIONES</a:t>
            </a:r>
            <a:endParaRPr lang="es-ES" dirty="0"/>
          </a:p>
        </p:txBody>
      </p:sp>
      <p:sp>
        <p:nvSpPr>
          <p:cNvPr id="3" name="2 Marcador de contenido"/>
          <p:cNvSpPr>
            <a:spLocks noGrp="1"/>
          </p:cNvSpPr>
          <p:nvPr>
            <p:ph idx="1"/>
          </p:nvPr>
        </p:nvSpPr>
        <p:spPr>
          <a:xfrm>
            <a:off x="457200" y="1600200"/>
            <a:ext cx="8229600" cy="4853136"/>
          </a:xfrm>
        </p:spPr>
        <p:txBody>
          <a:bodyPr>
            <a:normAutofit fontScale="70000" lnSpcReduction="20000"/>
          </a:bodyPr>
          <a:lstStyle/>
          <a:p>
            <a:pPr lvl="0"/>
            <a:r>
              <a:rPr lang="es-ES" dirty="0"/>
              <a:t>La mayor parte del efecto por torsión en planta se concentra en los pórticos de los extremos, razón por la cual es necesario que estos tengas elementos constitutivos de rigidez adecuada, y de preferencia que sus dimensiones no difieran en los cuatro costados de la edificación a fin de minimizar el efecto torsional.</a:t>
            </a:r>
          </a:p>
          <a:p>
            <a:pPr lvl="0"/>
            <a:r>
              <a:rPr lang="es-ES" dirty="0"/>
              <a:t>Dado que las columnas son las que concentran mayores esfuerzos por acción sísmica y por torsión en planta, la comparación de cuantías de armado entre las calculadas con los parámetros del CEC-2000, CEC-77 y normativa anterior a 1977 ha arrojado valores muy dispersos sobre todo en las columnas de los niveles superiores, ya que de acuerdo a los códigos más antiguos estas podría tener una armadura mínima mientras que diseñadas con los factores estipulados en el CEC-2000, sobre todo considerando el efecto torsional, resultan fuertemente armadas</a:t>
            </a:r>
            <a:r>
              <a:rPr lang="es-ES" dirty="0" smtClean="0"/>
              <a:t>.</a:t>
            </a:r>
            <a:endParaRPr lang="es-ES" dirty="0"/>
          </a:p>
        </p:txBody>
      </p:sp>
    </p:spTree>
    <p:extLst>
      <p:ext uri="{BB962C8B-B14F-4D97-AF65-F5344CB8AC3E}">
        <p14:creationId xmlns:p14="http://schemas.microsoft.com/office/powerpoint/2010/main" val="4264107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47861"/>
            <a:ext cx="8229600" cy="4929411"/>
          </a:xfrm>
        </p:spPr>
        <p:txBody>
          <a:bodyPr>
            <a:normAutofit fontScale="70000" lnSpcReduction="20000"/>
          </a:bodyPr>
          <a:lstStyle/>
          <a:p>
            <a:pPr lvl="0"/>
            <a:r>
              <a:rPr lang="es-ES" dirty="0"/>
              <a:t>En vigas y losas se mantiene una diferencia uniforme entre las tres normativas de diseño que varía entre el 80% al 60% para el CEC-77 con respecto al CEC-2000 y el 70 al 45% entre la normativa anterior a 1977 con respecto al CEC-2000, existiendo las mayores diferencias en las vigas y losas de los niveles superiores para momentos negativos.</a:t>
            </a:r>
          </a:p>
          <a:p>
            <a:pPr lvl="0"/>
            <a:r>
              <a:rPr lang="es-ES" dirty="0"/>
              <a:t>En momentos positivos vemos que no existe diferencias considerables entre la tres normativas a razón de que la acción sísmica y torsional varía en forma lineal en los elementos provocando esfuerzos cercanos a cero en el sector de los elementos en donde se concentran los mayores esfuerzos por flexión.</a:t>
            </a:r>
          </a:p>
          <a:p>
            <a:pPr lvl="0"/>
            <a:r>
              <a:rPr lang="es-ES" dirty="0"/>
              <a:t>En general se puede concluir que la armadura determinada en base al CEC-77 constituye un 70.47% de la determinada en base al </a:t>
            </a:r>
            <a:r>
              <a:rPr lang="es-ES" dirty="0" smtClean="0"/>
              <a:t>CEC-2000, </a:t>
            </a:r>
            <a:r>
              <a:rPr lang="es-ES" dirty="0"/>
              <a:t>lo que implica una reducción del 29.53%.</a:t>
            </a:r>
          </a:p>
          <a:p>
            <a:pPr lvl="0"/>
            <a:r>
              <a:rPr lang="es-ES" dirty="0"/>
              <a:t>La armadura determinada en base a la normativa anterior a 1977 representa un 53.57% con respecto al CEC-2000, lo que implica una reducción del 46.43%.</a:t>
            </a:r>
          </a:p>
          <a:p>
            <a:endParaRPr lang="es-ES" dirty="0"/>
          </a:p>
        </p:txBody>
      </p:sp>
    </p:spTree>
    <p:extLst>
      <p:ext uri="{BB962C8B-B14F-4D97-AF65-F5344CB8AC3E}">
        <p14:creationId xmlns:p14="http://schemas.microsoft.com/office/powerpoint/2010/main" val="2391074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36018148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28194835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a:xfrm>
            <a:off x="457200" y="1600200"/>
            <a:ext cx="8363272" cy="4525963"/>
          </a:xfrm>
        </p:spPr>
        <p:txBody>
          <a:bodyPr>
            <a:normAutofit fontScale="92500" lnSpcReduction="10000"/>
          </a:bodyPr>
          <a:lstStyle/>
          <a:p>
            <a:r>
              <a:rPr lang="es-ES" sz="2800" dirty="0">
                <a:solidFill>
                  <a:schemeClr val="bg1">
                    <a:lumMod val="65000"/>
                  </a:schemeClr>
                </a:solidFill>
                <a:latin typeface="Arial" pitchFamily="34" charset="0"/>
                <a:cs typeface="Arial" pitchFamily="34" charset="0"/>
              </a:rPr>
              <a:t>OBJETIVO GENERAL</a:t>
            </a:r>
          </a:p>
          <a:p>
            <a:r>
              <a:rPr lang="es-ES" sz="2800" dirty="0">
                <a:solidFill>
                  <a:schemeClr val="bg1">
                    <a:lumMod val="65000"/>
                  </a:schemeClr>
                </a:solidFill>
                <a:latin typeface="Arial" pitchFamily="34" charset="0"/>
                <a:cs typeface="Arial" pitchFamily="34" charset="0"/>
              </a:rPr>
              <a:t>OBJETIVOS ESPECÍFICOS</a:t>
            </a:r>
          </a:p>
          <a:p>
            <a:r>
              <a:rPr lang="es-ES" sz="2800" dirty="0">
                <a:solidFill>
                  <a:schemeClr val="bg1">
                    <a:lumMod val="65000"/>
                  </a:schemeClr>
                </a:solidFill>
                <a:latin typeface="Arial" pitchFamily="34" charset="0"/>
                <a:cs typeface="Arial" pitchFamily="34" charset="0"/>
              </a:rPr>
              <a:t>MODELO MATEMÁTICO DE LAS RIGIDECES</a:t>
            </a:r>
          </a:p>
          <a:p>
            <a:r>
              <a:rPr lang="es-ES" sz="2800" dirty="0">
                <a:solidFill>
                  <a:schemeClr val="bg1">
                    <a:lumMod val="65000"/>
                  </a:schemeClr>
                </a:solidFill>
                <a:latin typeface="Arial" pitchFamily="34" charset="0"/>
                <a:cs typeface="Arial" pitchFamily="34" charset="0"/>
              </a:rPr>
              <a:t>MODELO MATEMÁTICO PARA DETERMINAR EFECTO TORSIONAL</a:t>
            </a:r>
          </a:p>
          <a:p>
            <a:r>
              <a:rPr lang="es-ES" sz="2800" dirty="0">
                <a:solidFill>
                  <a:schemeClr val="bg1">
                    <a:lumMod val="65000"/>
                  </a:schemeClr>
                </a:solidFill>
                <a:latin typeface="Arial" pitchFamily="34" charset="0"/>
                <a:cs typeface="Arial" pitchFamily="34" charset="0"/>
              </a:rPr>
              <a:t>MANUAL DEL USUARIO DEL PROGRAMA “EIXO”</a:t>
            </a:r>
          </a:p>
          <a:p>
            <a:r>
              <a:rPr lang="en-US" sz="2800" dirty="0" smtClean="0">
                <a:solidFill>
                  <a:schemeClr val="bg1">
                    <a:lumMod val="65000"/>
                  </a:schemeClr>
                </a:solidFill>
                <a:latin typeface="Arial" pitchFamily="34" charset="0"/>
                <a:cs typeface="Arial" pitchFamily="34" charset="0"/>
              </a:rPr>
              <a:t>APLICACIONES</a:t>
            </a:r>
          </a:p>
          <a:p>
            <a:r>
              <a:rPr lang="en-US" sz="2800" dirty="0">
                <a:solidFill>
                  <a:schemeClr val="bg1">
                    <a:lumMod val="65000"/>
                  </a:schemeClr>
                </a:solidFill>
                <a:latin typeface="Arial" pitchFamily="34" charset="0"/>
                <a:cs typeface="Arial" pitchFamily="34" charset="0"/>
              </a:rPr>
              <a:t>RESUMEN DE RESULTADOS</a:t>
            </a:r>
          </a:p>
          <a:p>
            <a:r>
              <a:rPr lang="en-US" sz="2800" dirty="0">
                <a:solidFill>
                  <a:schemeClr val="bg1">
                    <a:lumMod val="65000"/>
                  </a:schemeClr>
                </a:solidFill>
                <a:latin typeface="Arial" pitchFamily="34" charset="0"/>
                <a:cs typeface="Arial" pitchFamily="34" charset="0"/>
              </a:rPr>
              <a:t>CONCLUSIONES</a:t>
            </a:r>
          </a:p>
          <a:p>
            <a:r>
              <a:rPr lang="en-US" sz="2800" b="1" dirty="0">
                <a:latin typeface="Arial" pitchFamily="34" charset="0"/>
                <a:cs typeface="Arial" pitchFamily="34" charset="0"/>
              </a:rPr>
              <a:t>RECOMENDACIONES</a:t>
            </a:r>
            <a:endParaRPr lang="es-ES" sz="2800" b="1" dirty="0">
              <a:latin typeface="Arial" pitchFamily="34" charset="0"/>
              <a:cs typeface="Arial" pitchFamily="34" charset="0"/>
            </a:endParaRPr>
          </a:p>
        </p:txBody>
      </p:sp>
    </p:spTree>
    <p:extLst>
      <p:ext uri="{BB962C8B-B14F-4D97-AF65-F5344CB8AC3E}">
        <p14:creationId xmlns:p14="http://schemas.microsoft.com/office/powerpoint/2010/main" val="25110197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RECOMENDACIONES</a:t>
            </a:r>
            <a:endParaRPr lang="es-ES" dirty="0"/>
          </a:p>
        </p:txBody>
      </p:sp>
      <p:sp>
        <p:nvSpPr>
          <p:cNvPr id="3" name="2 Marcador de contenido"/>
          <p:cNvSpPr>
            <a:spLocks noGrp="1"/>
          </p:cNvSpPr>
          <p:nvPr>
            <p:ph idx="1"/>
          </p:nvPr>
        </p:nvSpPr>
        <p:spPr/>
        <p:txBody>
          <a:bodyPr>
            <a:normAutofit fontScale="85000" lnSpcReduction="20000"/>
          </a:bodyPr>
          <a:lstStyle/>
          <a:p>
            <a:pPr lvl="0"/>
            <a:r>
              <a:rPr lang="es-ES" dirty="0"/>
              <a:t>El no tomar en cuenta el efecto de torsión en planta en las estructuras pude llegar a implicar una reducción de cuantías de armado  de alrededor del 70% sobre todo en columnas de los niveles superiores, por esta razón es muy importante que el proyecto arquitectónico esté perfectamente integrado con el diseño estructural ya que las falla en columnas son de tipo frágil </a:t>
            </a:r>
            <a:r>
              <a:rPr lang="es-ES" dirty="0" smtClean="0"/>
              <a:t>que </a:t>
            </a:r>
            <a:r>
              <a:rPr lang="es-ES" dirty="0"/>
              <a:t>pueden llevar al colapso de la estructura.</a:t>
            </a:r>
          </a:p>
          <a:p>
            <a:r>
              <a:rPr lang="es-ES" dirty="0"/>
              <a:t>El dimensionamiento de las columnas debe evitar la existencia de pórticos fuertes en los extremos de la estructura a fin de minimizar el efecto de torsión en planta.</a:t>
            </a:r>
          </a:p>
        </p:txBody>
      </p:sp>
    </p:spTree>
    <p:extLst>
      <p:ext uri="{BB962C8B-B14F-4D97-AF65-F5344CB8AC3E}">
        <p14:creationId xmlns:p14="http://schemas.microsoft.com/office/powerpoint/2010/main" val="2083550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772816"/>
            <a:ext cx="8229600" cy="3124943"/>
          </a:xfrm>
        </p:spPr>
        <p:txBody>
          <a:bodyPr>
            <a:normAutofit fontScale="92500" lnSpcReduction="20000"/>
          </a:bodyPr>
          <a:lstStyle/>
          <a:p>
            <a:pPr lvl="0"/>
            <a:r>
              <a:rPr lang="es-ES" dirty="0"/>
              <a:t>En el presente trabajo se ha realizado un análisis estático del efecto de torsión en planta, sin embargo, para futuras investigaciones sería importante realizar una comparación entre el modelo estático de cálculo de este efecto y el análisis dinámico a fin de establecer las diferencias en cuanto a dimensionamiento y cuantías de armado.</a:t>
            </a:r>
          </a:p>
          <a:p>
            <a:endParaRPr lang="es-ES" dirty="0"/>
          </a:p>
        </p:txBody>
      </p:sp>
    </p:spTree>
    <p:extLst>
      <p:ext uri="{BB962C8B-B14F-4D97-AF65-F5344CB8AC3E}">
        <p14:creationId xmlns:p14="http://schemas.microsoft.com/office/powerpoint/2010/main" val="18029093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C-SALGADO\Downloads\essay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555776" y="2780928"/>
            <a:ext cx="3816424" cy="1296144"/>
          </a:xfrm>
          <a:prstGeom prst="rect">
            <a:avLst/>
          </a:prstGeom>
          <a:noFill/>
        </p:spPr>
        <p:txBody>
          <a:bodyPr wrap="none" lIns="91440" tIns="45720" rIns="91440" bIns="45720">
            <a:prstTxWarp prst="textInflate">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s-ES" sz="5400" b="1" cap="none" spc="0" dirty="0" smtClean="0">
                <a:ln/>
                <a:solidFill>
                  <a:schemeClr val="accent3"/>
                </a:solidFill>
                <a:effectLst/>
              </a:rPr>
              <a:t>GRACIAS</a:t>
            </a:r>
            <a:endParaRPr lang="es-ES" sz="5400" b="1" cap="none" spc="0" dirty="0">
              <a:ln/>
              <a:solidFill>
                <a:schemeClr val="accent3"/>
              </a:solidFill>
              <a:effectLst/>
            </a:endParaRPr>
          </a:p>
        </p:txBody>
      </p:sp>
    </p:spTree>
    <p:extLst>
      <p:ext uri="{BB962C8B-B14F-4D97-AF65-F5344CB8AC3E}">
        <p14:creationId xmlns:p14="http://schemas.microsoft.com/office/powerpoint/2010/main" val="30492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a:solidFill>
                  <a:schemeClr val="bg1">
                    <a:lumMod val="65000"/>
                  </a:schemeClr>
                </a:solidFill>
                <a:latin typeface="Arial" pitchFamily="34" charset="0"/>
                <a:cs typeface="Arial" pitchFamily="34" charset="0"/>
              </a:rPr>
              <a:t>OBJETIVO GENERAL</a:t>
            </a:r>
          </a:p>
          <a:p>
            <a:r>
              <a:rPr lang="es-ES" sz="2800" b="1" dirty="0" smtClean="0">
                <a:latin typeface="Arial" pitchFamily="34" charset="0"/>
                <a:cs typeface="Arial" pitchFamily="34" charset="0"/>
              </a:rPr>
              <a:t>OBJETIVOS ESPECÍFICOS</a:t>
            </a:r>
          </a:p>
          <a:p>
            <a:r>
              <a:rPr lang="es-ES" sz="2800" dirty="0" smtClean="0">
                <a:solidFill>
                  <a:schemeClr val="bg1">
                    <a:lumMod val="65000"/>
                  </a:schemeClr>
                </a:solidFill>
                <a:latin typeface="Arial" pitchFamily="34" charset="0"/>
                <a:cs typeface="Arial" pitchFamily="34" charset="0"/>
              </a:rPr>
              <a:t>MODELO MATEMÁTICO DE LAS RIGIDECES</a:t>
            </a:r>
          </a:p>
          <a:p>
            <a:r>
              <a:rPr lang="es-ES" sz="2800" dirty="0" smtClean="0">
                <a:solidFill>
                  <a:schemeClr val="bg1">
                    <a:lumMod val="65000"/>
                  </a:schemeClr>
                </a:solidFill>
                <a:latin typeface="Arial" pitchFamily="34" charset="0"/>
                <a:cs typeface="Arial" pitchFamily="34" charset="0"/>
              </a:rPr>
              <a:t>MODELO MATEMÁTICO PARA DETERMINAR EFECTO TORSIONAL</a:t>
            </a:r>
          </a:p>
          <a:p>
            <a:r>
              <a:rPr lang="es-ES" sz="2800" dirty="0" smtClean="0">
                <a:solidFill>
                  <a:schemeClr val="bg1">
                    <a:lumMod val="65000"/>
                  </a:schemeClr>
                </a:solidFill>
                <a:latin typeface="Arial" pitchFamily="34" charset="0"/>
                <a:cs typeface="Arial" pitchFamily="34" charset="0"/>
              </a:rPr>
              <a:t>MANUAL DEL USUARIO DEL PROGRAMA “EIXO”</a:t>
            </a:r>
          </a:p>
          <a:p>
            <a:r>
              <a:rPr lang="en-US" sz="2800" dirty="0" smtClean="0">
                <a:solidFill>
                  <a:schemeClr val="bg1">
                    <a:lumMod val="65000"/>
                  </a:schemeClr>
                </a:solidFill>
                <a:latin typeface="Arial" pitchFamily="34" charset="0"/>
                <a:cs typeface="Arial" pitchFamily="34" charset="0"/>
              </a:rPr>
              <a:t>APLICACIONES</a:t>
            </a:r>
          </a:p>
          <a:p>
            <a:r>
              <a:rPr lang="en-US" sz="2800" dirty="0" smtClean="0">
                <a:solidFill>
                  <a:schemeClr val="bg1">
                    <a:lumMod val="65000"/>
                  </a:schemeClr>
                </a:solidFill>
                <a:latin typeface="Arial" pitchFamily="34" charset="0"/>
                <a:cs typeface="Arial" pitchFamily="34" charset="0"/>
              </a:rPr>
              <a:t>RESUMEN DE RESULTADOS</a:t>
            </a:r>
          </a:p>
          <a:p>
            <a:r>
              <a:rPr lang="en-US" sz="2800" dirty="0" smtClean="0">
                <a:solidFill>
                  <a:schemeClr val="bg1">
                    <a:lumMod val="65000"/>
                  </a:schemeClr>
                </a:solidFill>
                <a:latin typeface="Arial" pitchFamily="34" charset="0"/>
                <a:cs typeface="Arial" pitchFamily="34" charset="0"/>
              </a:rPr>
              <a:t>CONCLUSIONES</a:t>
            </a:r>
          </a:p>
          <a:p>
            <a:r>
              <a:rPr lang="en-US" sz="2800" dirty="0" smtClean="0">
                <a:solidFill>
                  <a:schemeClr val="bg1">
                    <a:lumMod val="65000"/>
                  </a:schemeClr>
                </a:solidFill>
                <a:latin typeface="Arial" pitchFamily="34" charset="0"/>
                <a:cs typeface="Arial" pitchFamily="34" charset="0"/>
              </a:rPr>
              <a:t>RECOMENDACIONES</a:t>
            </a:r>
            <a:endParaRPr lang="es-ES" sz="2800" dirty="0">
              <a:solidFill>
                <a:schemeClr val="bg1">
                  <a:lumMod val="65000"/>
                </a:schemeClr>
              </a:solidFill>
              <a:latin typeface="Arial" pitchFamily="34" charset="0"/>
              <a:cs typeface="Arial" pitchFamily="34" charset="0"/>
            </a:endParaRPr>
          </a:p>
        </p:txBody>
      </p:sp>
    </p:spTree>
    <p:extLst>
      <p:ext uri="{BB962C8B-B14F-4D97-AF65-F5344CB8AC3E}">
        <p14:creationId xmlns:p14="http://schemas.microsoft.com/office/powerpoint/2010/main" val="2686115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OBJETIVOS ESPECÍFICOS</a:t>
            </a:r>
            <a:endParaRPr lang="es-ES" dirty="0"/>
          </a:p>
        </p:txBody>
      </p:sp>
      <p:sp>
        <p:nvSpPr>
          <p:cNvPr id="3" name="2 Marcador de contenido"/>
          <p:cNvSpPr>
            <a:spLocks noGrp="1"/>
          </p:cNvSpPr>
          <p:nvPr>
            <p:ph idx="1"/>
          </p:nvPr>
        </p:nvSpPr>
        <p:spPr/>
        <p:txBody>
          <a:bodyPr>
            <a:normAutofit fontScale="70000" lnSpcReduction="20000"/>
          </a:bodyPr>
          <a:lstStyle/>
          <a:p>
            <a:r>
              <a:rPr lang="es-ES" dirty="0"/>
              <a:t>Analizar el método de las rigidices orientado al cálculo de torsión en planta en edificaciones  de hormigón armado con pórticos orto-poligonales.</a:t>
            </a:r>
          </a:p>
          <a:p>
            <a:r>
              <a:rPr lang="es-ES" dirty="0"/>
              <a:t>Definir el problema de torsión en planta en edificaciones de hormigón armado ante eventos sísmicos.</a:t>
            </a:r>
          </a:p>
          <a:p>
            <a:r>
              <a:rPr lang="es-ES" dirty="0"/>
              <a:t>Desarrollar un programa didáctico que permita entender el problema de torsión en planta en edificaciones de hormigón armado.</a:t>
            </a:r>
          </a:p>
          <a:p>
            <a:r>
              <a:rPr lang="es-ES" dirty="0"/>
              <a:t>Determinar cómo afecta este problema en el dimensionamiento de los elementos estructurales y en las cuantías de armado de los mismos.</a:t>
            </a:r>
          </a:p>
          <a:p>
            <a:r>
              <a:rPr lang="es-ES" dirty="0"/>
              <a:t>Comparar los resultados obtenidos mediante el programa con la normativa vigente en los últimos 40 años (CEC77, CEC2000).</a:t>
            </a:r>
          </a:p>
          <a:p>
            <a:r>
              <a:rPr lang="es-ES" dirty="0"/>
              <a:t>Difundir estos conocimientos mediante el presente trabajo y el programa de aplicación</a:t>
            </a:r>
            <a:r>
              <a:rPr lang="es-ES" dirty="0" smtClean="0"/>
              <a:t>.</a:t>
            </a:r>
            <a:endParaRPr lang="es-ES" dirty="0"/>
          </a:p>
        </p:txBody>
      </p:sp>
    </p:spTree>
    <p:extLst>
      <p:ext uri="{BB962C8B-B14F-4D97-AF65-F5344CB8AC3E}">
        <p14:creationId xmlns:p14="http://schemas.microsoft.com/office/powerpoint/2010/main" val="2657109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dirty="0" smtClean="0">
                <a:latin typeface="Arial" pitchFamily="34" charset="0"/>
                <a:cs typeface="Arial" pitchFamily="34" charset="0"/>
              </a:rPr>
              <a:t>SUMARIO</a:t>
            </a:r>
            <a:endParaRPr lang="es-ES" sz="4000" dirty="0">
              <a:latin typeface="Arial" pitchFamily="34" charset="0"/>
              <a:cs typeface="Arial" pitchFamily="34" charset="0"/>
            </a:endParaRPr>
          </a:p>
        </p:txBody>
      </p:sp>
      <p:sp>
        <p:nvSpPr>
          <p:cNvPr id="5" name="4 Marcador de contenido"/>
          <p:cNvSpPr>
            <a:spLocks noGrp="1"/>
          </p:cNvSpPr>
          <p:nvPr>
            <p:ph idx="1"/>
          </p:nvPr>
        </p:nvSpPr>
        <p:spPr/>
        <p:txBody>
          <a:bodyPr>
            <a:normAutofit fontScale="92500" lnSpcReduction="10000"/>
          </a:bodyPr>
          <a:lstStyle/>
          <a:p>
            <a:r>
              <a:rPr lang="es-ES" sz="2800" dirty="0" smtClean="0">
                <a:latin typeface="Arial" pitchFamily="34" charset="0"/>
                <a:cs typeface="Arial" pitchFamily="34" charset="0"/>
              </a:rPr>
              <a:t>OBJETIVO GENERAL</a:t>
            </a:r>
          </a:p>
          <a:p>
            <a:r>
              <a:rPr lang="es-ES" sz="2800" dirty="0" smtClean="0">
                <a:latin typeface="Arial" pitchFamily="34" charset="0"/>
                <a:cs typeface="Arial" pitchFamily="34" charset="0"/>
              </a:rPr>
              <a:t>OBJETIVOS ESPECÍFICOS</a:t>
            </a:r>
          </a:p>
          <a:p>
            <a:r>
              <a:rPr lang="es-ES" sz="2800" dirty="0" smtClean="0">
                <a:latin typeface="Arial" pitchFamily="34" charset="0"/>
                <a:cs typeface="Arial" pitchFamily="34" charset="0"/>
              </a:rPr>
              <a:t>MODELO MATEMÁTICO DE LAS RIGIDECES</a:t>
            </a:r>
          </a:p>
          <a:p>
            <a:r>
              <a:rPr lang="es-ES" sz="2800" dirty="0" smtClean="0">
                <a:latin typeface="Arial" pitchFamily="34" charset="0"/>
                <a:cs typeface="Arial" pitchFamily="34" charset="0"/>
              </a:rPr>
              <a:t>MODELO MATEMÁTICO PARA DETERMINAR EFECTO TORSIONAL</a:t>
            </a:r>
          </a:p>
          <a:p>
            <a:r>
              <a:rPr lang="es-ES" sz="2800" dirty="0" smtClean="0">
                <a:latin typeface="Arial" pitchFamily="34" charset="0"/>
                <a:cs typeface="Arial" pitchFamily="34" charset="0"/>
              </a:rPr>
              <a:t>MANUAL DEL USUARIO DEL PROGRAMA </a:t>
            </a:r>
            <a:r>
              <a:rPr lang="es-ES" sz="2800" dirty="0" smtClean="0">
                <a:solidFill>
                  <a:schemeClr val="tx1"/>
                </a:solidFill>
                <a:latin typeface="Arial" pitchFamily="34" charset="0"/>
                <a:cs typeface="Arial" pitchFamily="34" charset="0"/>
              </a:rPr>
              <a:t>“EIXO”</a:t>
            </a:r>
          </a:p>
          <a:p>
            <a:r>
              <a:rPr lang="en-US" sz="2800" dirty="0" smtClean="0">
                <a:latin typeface="Arial" pitchFamily="34" charset="0"/>
                <a:cs typeface="Arial" pitchFamily="34" charset="0"/>
              </a:rPr>
              <a:t>APLICACIONES</a:t>
            </a:r>
          </a:p>
          <a:p>
            <a:r>
              <a:rPr lang="en-US" sz="2800" dirty="0" smtClean="0">
                <a:latin typeface="Arial" pitchFamily="34" charset="0"/>
                <a:cs typeface="Arial" pitchFamily="34" charset="0"/>
              </a:rPr>
              <a:t>RESUMEN DE RESULTADOS</a:t>
            </a:r>
          </a:p>
          <a:p>
            <a:r>
              <a:rPr lang="en-US" sz="2800" dirty="0" smtClean="0">
                <a:latin typeface="Arial" pitchFamily="34" charset="0"/>
                <a:cs typeface="Arial" pitchFamily="34" charset="0"/>
              </a:rPr>
              <a:t>CONCLUSIONES</a:t>
            </a:r>
          </a:p>
          <a:p>
            <a:r>
              <a:rPr lang="en-US" sz="2800" dirty="0" smtClean="0">
                <a:latin typeface="Arial" pitchFamily="34" charset="0"/>
                <a:cs typeface="Arial" pitchFamily="34" charset="0"/>
              </a:rPr>
              <a:t>RECOMENDACIONES</a:t>
            </a:r>
            <a:endParaRPr lang="es-ES" sz="2800" dirty="0">
              <a:latin typeface="Arial" pitchFamily="34" charset="0"/>
              <a:cs typeface="Arial" pitchFamily="34" charset="0"/>
            </a:endParaRPr>
          </a:p>
        </p:txBody>
      </p:sp>
    </p:spTree>
    <p:extLst>
      <p:ext uri="{BB962C8B-B14F-4D97-AF65-F5344CB8AC3E}">
        <p14:creationId xmlns:p14="http://schemas.microsoft.com/office/powerpoint/2010/main" val="2753361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2101</TotalTime>
  <Words>3299</Words>
  <Application>Microsoft Office PowerPoint</Application>
  <PresentationFormat>Presentación en pantalla (4:3)</PresentationFormat>
  <Paragraphs>781</Paragraphs>
  <Slides>64</Slides>
  <Notes>1</Notes>
  <HiddenSlides>0</HiddenSlides>
  <MMClips>0</MMClips>
  <ScaleCrop>false</ScaleCrop>
  <HeadingPairs>
    <vt:vector size="4" baseType="variant">
      <vt:variant>
        <vt:lpstr>Tema</vt:lpstr>
      </vt:variant>
      <vt:variant>
        <vt:i4>1</vt:i4>
      </vt:variant>
      <vt:variant>
        <vt:lpstr>Títulos de diapositiva</vt:lpstr>
      </vt:variant>
      <vt:variant>
        <vt:i4>64</vt:i4>
      </vt:variant>
    </vt:vector>
  </HeadingPairs>
  <TitlesOfParts>
    <vt:vector size="65" baseType="lpstr">
      <vt:lpstr>Tema de Office</vt:lpstr>
      <vt:lpstr>DEPARTAMENTO DE CIENCIAS DE LA TIERRA Y LA CONSTRUCCIÓN</vt:lpstr>
      <vt:lpstr>CAPT. BOLÍVAR SALGADO CHÁVEZ 2013</vt:lpstr>
      <vt:lpstr>SUMARIO</vt:lpstr>
      <vt:lpstr>SUMARIO</vt:lpstr>
      <vt:lpstr>OBJETIVO GENERAL</vt:lpstr>
      <vt:lpstr>SUMARIO</vt:lpstr>
      <vt:lpstr>SUMARIO</vt:lpstr>
      <vt:lpstr>OBJETIVOS ESPECÍFICOS</vt:lpstr>
      <vt:lpstr>SUMARIO</vt:lpstr>
      <vt:lpstr>SUMARIO</vt:lpstr>
      <vt:lpstr>MODELO DE LAS RIGIDECES</vt:lpstr>
      <vt:lpstr>ANÁLISIS DEL NUDO 7</vt:lpstr>
      <vt:lpstr>Presentación de PowerPoint</vt:lpstr>
      <vt:lpstr>EQUILIBRIO EN EL NUDO 7</vt:lpstr>
      <vt:lpstr>EN FORMA MATRICIAL…</vt:lpstr>
      <vt:lpstr>APLICANDO PARA EL RESTO DE NUDOS…</vt:lpstr>
      <vt:lpstr>FUERZAS HORIZONTALES A NIVEL DE PISO</vt:lpstr>
      <vt:lpstr>PARA LA COLUMNA 7…</vt:lpstr>
      <vt:lpstr>Presentación de PowerPoint</vt:lpstr>
      <vt:lpstr>Presentación de PowerPoint</vt:lpstr>
      <vt:lpstr>ECUACIONES PARA EL NUDO 7…</vt:lpstr>
      <vt:lpstr>Presentación de PowerPoint</vt:lpstr>
      <vt:lpstr>EN FORMA MATRICIAL…</vt:lpstr>
      <vt:lpstr>ECUACIÓN MATRICIAL DE ESTRUCTURAS</vt:lpstr>
      <vt:lpstr>SUMARIO</vt:lpstr>
      <vt:lpstr>SUMARIO</vt:lpstr>
      <vt:lpstr>MATRIZ DE RIGIDEZ DE LA ESTRUCTURA EN EL SENTIDO DE ANÁLISIS</vt:lpstr>
      <vt:lpstr>PARTICIÓN ESTÁTICA DE LA MATRIZ DE RIGIDEZ</vt:lpstr>
      <vt:lpstr>Presentación de PowerPoint</vt:lpstr>
      <vt:lpstr>Presentación de PowerPoint</vt:lpstr>
      <vt:lpstr>Factor Torsional</vt:lpstr>
      <vt:lpstr>Presentación de PowerPoint</vt:lpstr>
      <vt:lpstr>Presentación de PowerPoint</vt:lpstr>
      <vt:lpstr>SUMARIO</vt:lpstr>
      <vt:lpstr>SUMARIO</vt:lpstr>
      <vt:lpstr>Presentación de PowerPoint</vt:lpstr>
      <vt:lpstr>Presentación de PowerPoint</vt:lpstr>
      <vt:lpstr>EJERCICIO 1</vt:lpstr>
      <vt:lpstr>DATOS DEL PROYECTO</vt:lpstr>
      <vt:lpstr>DATOS DEL PROYECTO</vt:lpstr>
      <vt:lpstr>DATOS DEL PROYECTO</vt:lpstr>
      <vt:lpstr>DATOS DE LOS PÓRTICOS</vt:lpstr>
      <vt:lpstr>PÓRTICO 1</vt:lpstr>
      <vt:lpstr>PÓRTICO 1</vt:lpstr>
      <vt:lpstr>PÓRTICO 1</vt:lpstr>
      <vt:lpstr>INTERFAZ DEL USUARIO</vt:lpstr>
      <vt:lpstr>RESULTADOS</vt:lpstr>
      <vt:lpstr>Presentación de PowerPoint</vt:lpstr>
      <vt:lpstr>PÓRTICO 3 – CEC 2000</vt:lpstr>
      <vt:lpstr>PÓRTICO 3 – CEC 77</vt:lpstr>
      <vt:lpstr>PÓRTICO 3 – NORMATIVA ANTERIOR</vt:lpstr>
      <vt:lpstr>RESUMEN ESTRUCTURA 1</vt:lpstr>
      <vt:lpstr>SUMARIO</vt:lpstr>
      <vt:lpstr>SUMARIO</vt:lpstr>
      <vt:lpstr>CUADRO RESUMEN DE ESTRUCTURAS</vt:lpstr>
      <vt:lpstr>SUMARIO</vt:lpstr>
      <vt:lpstr>SUMARIO</vt:lpstr>
      <vt:lpstr>CONCLUSIONES</vt:lpstr>
      <vt:lpstr>Presentación de PowerPoint</vt:lpstr>
      <vt:lpstr>SUMARIO</vt:lpstr>
      <vt:lpstr>SUMARIO</vt:lpstr>
      <vt:lpstr>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TIERRA Y LA CONSTRUCCIÓN</dc:title>
  <dc:creator>PC-SALGADO</dc:creator>
  <cp:lastModifiedBy>PC-SALGADO</cp:lastModifiedBy>
  <cp:revision>50</cp:revision>
  <dcterms:created xsi:type="dcterms:W3CDTF">2013-09-12T14:16:35Z</dcterms:created>
  <dcterms:modified xsi:type="dcterms:W3CDTF">2013-09-17T04:29:54Z</dcterms:modified>
</cp:coreProperties>
</file>