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256" r:id="rId2"/>
    <p:sldId id="259" r:id="rId3"/>
    <p:sldId id="329" r:id="rId4"/>
    <p:sldId id="327" r:id="rId5"/>
    <p:sldId id="331" r:id="rId6"/>
    <p:sldId id="392" r:id="rId7"/>
    <p:sldId id="332" r:id="rId8"/>
    <p:sldId id="333" r:id="rId9"/>
    <p:sldId id="334" r:id="rId10"/>
    <p:sldId id="338" r:id="rId11"/>
    <p:sldId id="337" r:id="rId12"/>
    <p:sldId id="339" r:id="rId13"/>
    <p:sldId id="323" r:id="rId14"/>
    <p:sldId id="340" r:id="rId15"/>
    <p:sldId id="341" r:id="rId16"/>
    <p:sldId id="342" r:id="rId17"/>
    <p:sldId id="343" r:id="rId18"/>
    <p:sldId id="324" r:id="rId19"/>
    <p:sldId id="356" r:id="rId20"/>
    <p:sldId id="347" r:id="rId21"/>
    <p:sldId id="350" r:id="rId22"/>
    <p:sldId id="384" r:id="rId23"/>
    <p:sldId id="352" r:id="rId24"/>
    <p:sldId id="353" r:id="rId25"/>
    <p:sldId id="354" r:id="rId26"/>
    <p:sldId id="325" r:id="rId27"/>
    <p:sldId id="383" r:id="rId28"/>
    <p:sldId id="358" r:id="rId29"/>
    <p:sldId id="385" r:id="rId30"/>
    <p:sldId id="386" r:id="rId31"/>
    <p:sldId id="389" r:id="rId32"/>
    <p:sldId id="387" r:id="rId33"/>
    <p:sldId id="359" r:id="rId34"/>
    <p:sldId id="360" r:id="rId35"/>
    <p:sldId id="390" r:id="rId36"/>
    <p:sldId id="361" r:id="rId37"/>
    <p:sldId id="362" r:id="rId38"/>
    <p:sldId id="363" r:id="rId39"/>
    <p:sldId id="364" r:id="rId40"/>
    <p:sldId id="365" r:id="rId41"/>
    <p:sldId id="366" r:id="rId42"/>
    <p:sldId id="380" r:id="rId43"/>
    <p:sldId id="381" r:id="rId44"/>
    <p:sldId id="382" r:id="rId45"/>
    <p:sldId id="326" r:id="rId46"/>
    <p:sldId id="394" r:id="rId47"/>
    <p:sldId id="396" r:id="rId48"/>
    <p:sldId id="318" r:id="rId49"/>
    <p:sldId id="319" r:id="rId50"/>
    <p:sldId id="320" r:id="rId5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5D78B"/>
    <a:srgbClr val="F6B1AC"/>
    <a:srgbClr val="C3ED9D"/>
    <a:srgbClr val="A7FBB7"/>
    <a:srgbClr val="EDED2F"/>
    <a:srgbClr val="CE411A"/>
    <a:srgbClr val="A6D856"/>
    <a:srgbClr val="F39E05"/>
    <a:srgbClr val="FAAC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6" d="100"/>
          <a:sy n="66" d="100"/>
        </p:scale>
        <p:origin x="-2094" y="-582"/>
      </p:cViewPr>
      <p:guideLst>
        <p:guide orient="horz" pos="178"/>
        <p:guide pos="2880"/>
      </p:guideLst>
    </p:cSldViewPr>
  </p:slideViewPr>
  <p:notesTextViewPr>
    <p:cViewPr>
      <p:scale>
        <a:sx n="100" d="100"/>
        <a:sy n="100" d="100"/>
      </p:scale>
      <p:origin x="0" y="0"/>
    </p:cViewPr>
  </p:notesTextViewPr>
  <p:sorterViewPr>
    <p:cViewPr>
      <p:scale>
        <a:sx n="66" d="100"/>
        <a:sy n="66" d="100"/>
      </p:scale>
      <p:origin x="0" y="546"/>
    </p:cViewPr>
  </p:sorterViewPr>
  <p:notesViewPr>
    <p:cSldViewPr snapToGrid="0">
      <p:cViewPr varScale="1">
        <p:scale>
          <a:sx n="53" d="100"/>
          <a:sy n="53" d="100"/>
        </p:scale>
        <p:origin x="-184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4.xml.rels><?xml version="1.0" encoding="UTF-8" standalone="yes"?>
<Relationships xmlns="http://schemas.openxmlformats.org/package/2006/relationships"><Relationship Id="rId1" Type="http://schemas.openxmlformats.org/officeDocument/2006/relationships/image" Target="../media/image47.png"/></Relationships>
</file>

<file path=ppt/diagrams/_rels/drawing4.xml.rels><?xml version="1.0" encoding="UTF-8" standalone="yes"?>
<Relationships xmlns="http://schemas.openxmlformats.org/package/2006/relationships"><Relationship Id="rId1"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370872-84ED-44EC-8AC1-705E564630E5}" type="doc">
      <dgm:prSet loTypeId="urn:microsoft.com/office/officeart/2005/8/layout/chevron1" loCatId="process" qsTypeId="urn:microsoft.com/office/officeart/2005/8/quickstyle/simple1" qsCatId="simple" csTypeId="urn:microsoft.com/office/officeart/2005/8/colors/accent1_1" csCatId="accent1" phldr="1"/>
      <dgm:spPr/>
      <dgm:t>
        <a:bodyPr/>
        <a:lstStyle/>
        <a:p>
          <a:endParaRPr lang="es-ES"/>
        </a:p>
      </dgm:t>
    </dgm:pt>
    <dgm:pt modelId="{4A2B3F0A-D750-472D-864F-C2845E931B9A}">
      <dgm:prSet phldrT="[Texto]" custT="1"/>
      <dgm:spPr>
        <a:ln>
          <a:solidFill>
            <a:srgbClr val="A6D856"/>
          </a:solidFill>
        </a:ln>
        <a:scene3d>
          <a:camera prst="orthographicFront"/>
          <a:lightRig rig="balanced" dir="t"/>
        </a:scene3d>
        <a:sp3d prstMaterial="metal">
          <a:bevelT prst="relaxedInset"/>
          <a:bevelB w="165100" prst="coolSlant"/>
        </a:sp3d>
      </dgm:spPr>
      <dgm:t>
        <a:bodyPr/>
        <a:lstStyle/>
        <a:p>
          <a:r>
            <a:rPr lang="es-ES" sz="1500" b="0" i="0" dirty="0" smtClean="0">
              <a:latin typeface="Albertus Medium" pitchFamily="34" charset="0"/>
            </a:rPr>
            <a:t>Fundamentar la información</a:t>
          </a:r>
          <a:endParaRPr lang="es-ES" sz="1500" b="0" i="0" dirty="0">
            <a:latin typeface="Albertus Medium" pitchFamily="34" charset="0"/>
          </a:endParaRPr>
        </a:p>
      </dgm:t>
    </dgm:pt>
    <dgm:pt modelId="{D81BF3B9-9179-4A23-8C87-84313251A3B2}" type="parTrans" cxnId="{3CEA7D23-0B70-4DEE-AFB6-42B39FACAC83}">
      <dgm:prSet/>
      <dgm:spPr/>
      <dgm:t>
        <a:bodyPr/>
        <a:lstStyle/>
        <a:p>
          <a:endParaRPr lang="es-ES" sz="1500" b="0" i="0">
            <a:latin typeface="Albertus Medium" pitchFamily="34" charset="0"/>
          </a:endParaRPr>
        </a:p>
      </dgm:t>
    </dgm:pt>
    <dgm:pt modelId="{D5108174-E15B-4838-9B7F-1F53CD44A9CF}" type="sibTrans" cxnId="{3CEA7D23-0B70-4DEE-AFB6-42B39FACAC83}">
      <dgm:prSet custT="1"/>
      <dgm:spPr/>
      <dgm:t>
        <a:bodyPr/>
        <a:lstStyle/>
        <a:p>
          <a:endParaRPr lang="es-ES" sz="1500" b="0" i="0">
            <a:latin typeface="Albertus Medium" pitchFamily="34" charset="0"/>
          </a:endParaRPr>
        </a:p>
      </dgm:t>
    </dgm:pt>
    <dgm:pt modelId="{313E0E01-90B8-4C2A-B80B-03A3D7275514}">
      <dgm:prSet phldrT="[Texto]" custT="1"/>
      <dgm:spPr>
        <a:ln>
          <a:solidFill>
            <a:srgbClr val="A6D856"/>
          </a:solidFill>
        </a:ln>
        <a:scene3d>
          <a:camera prst="orthographicFront"/>
          <a:lightRig rig="balanced" dir="t"/>
        </a:scene3d>
        <a:sp3d prstMaterial="metal">
          <a:bevelT prst="relaxedInset"/>
          <a:bevelB w="165100" prst="coolSlant"/>
        </a:sp3d>
      </dgm:spPr>
      <dgm:t>
        <a:bodyPr/>
        <a:lstStyle/>
        <a:p>
          <a:r>
            <a:rPr lang="es-ES" sz="1500" b="0" i="0" dirty="0" smtClean="0">
              <a:latin typeface="Albertus Medium" pitchFamily="34" charset="0"/>
            </a:rPr>
            <a:t>Diagnosticar un macro y micro entorno</a:t>
          </a:r>
          <a:endParaRPr lang="es-ES" sz="1500" b="0" i="0" dirty="0">
            <a:latin typeface="Albertus Medium" pitchFamily="34" charset="0"/>
          </a:endParaRPr>
        </a:p>
      </dgm:t>
    </dgm:pt>
    <dgm:pt modelId="{129FA5CE-BD45-4F55-AB54-AA7796EF8101}" type="parTrans" cxnId="{AC7AB9D0-4395-4A8D-B4DE-79F63B24EEE5}">
      <dgm:prSet/>
      <dgm:spPr/>
      <dgm:t>
        <a:bodyPr/>
        <a:lstStyle/>
        <a:p>
          <a:endParaRPr lang="es-ES" sz="1500" b="0" i="0">
            <a:latin typeface="Albertus Medium" pitchFamily="34" charset="0"/>
          </a:endParaRPr>
        </a:p>
      </dgm:t>
    </dgm:pt>
    <dgm:pt modelId="{266AED0C-CC45-4364-9EFF-417AFF86682E}" type="sibTrans" cxnId="{AC7AB9D0-4395-4A8D-B4DE-79F63B24EEE5}">
      <dgm:prSet custT="1"/>
      <dgm:spPr/>
      <dgm:t>
        <a:bodyPr/>
        <a:lstStyle/>
        <a:p>
          <a:endParaRPr lang="es-ES" sz="1500" b="0" i="0">
            <a:latin typeface="Albertus Medium" pitchFamily="34" charset="0"/>
          </a:endParaRPr>
        </a:p>
      </dgm:t>
    </dgm:pt>
    <dgm:pt modelId="{448A883B-832F-4F09-BFF4-F66AE38DD01F}">
      <dgm:prSet phldrT="[Texto]" custT="1"/>
      <dgm:spPr>
        <a:ln>
          <a:solidFill>
            <a:srgbClr val="A6D856"/>
          </a:solidFill>
        </a:ln>
        <a:scene3d>
          <a:camera prst="orthographicFront"/>
          <a:lightRig rig="balanced" dir="t"/>
        </a:scene3d>
        <a:sp3d prstMaterial="metal">
          <a:bevelT prst="relaxedInset"/>
          <a:bevelB w="165100" prst="coolSlant"/>
        </a:sp3d>
      </dgm:spPr>
      <dgm:t>
        <a:bodyPr/>
        <a:lstStyle/>
        <a:p>
          <a:r>
            <a:rPr lang="es-EC" sz="1500" b="0" i="0" dirty="0" smtClean="0">
              <a:latin typeface="Albertus Medium" pitchFamily="34" charset="0"/>
            </a:rPr>
            <a:t>Realizar un estudio y análisis de mercado </a:t>
          </a:r>
          <a:endParaRPr lang="es-ES" sz="1500" b="0" i="0" dirty="0">
            <a:latin typeface="Albertus Medium" pitchFamily="34" charset="0"/>
          </a:endParaRPr>
        </a:p>
      </dgm:t>
    </dgm:pt>
    <dgm:pt modelId="{647AC086-1BE5-41B7-9B5D-B0FCAE69EA96}" type="parTrans" cxnId="{7C50C187-CD9D-49E1-BD03-E075975F3058}">
      <dgm:prSet/>
      <dgm:spPr/>
      <dgm:t>
        <a:bodyPr/>
        <a:lstStyle/>
        <a:p>
          <a:endParaRPr lang="es-ES" sz="1500" b="0" i="0">
            <a:latin typeface="Albertus Medium" pitchFamily="34" charset="0"/>
          </a:endParaRPr>
        </a:p>
      </dgm:t>
    </dgm:pt>
    <dgm:pt modelId="{9BEE1B59-18E3-4E7D-BADD-5E7757EB18B3}" type="sibTrans" cxnId="{7C50C187-CD9D-49E1-BD03-E075975F3058}">
      <dgm:prSet/>
      <dgm:spPr/>
      <dgm:t>
        <a:bodyPr/>
        <a:lstStyle/>
        <a:p>
          <a:endParaRPr lang="es-ES" sz="1500" b="0" i="0">
            <a:latin typeface="Albertus Medium" pitchFamily="34" charset="0"/>
          </a:endParaRPr>
        </a:p>
      </dgm:t>
    </dgm:pt>
    <dgm:pt modelId="{A8BBDB5D-2E58-45CD-89E1-2A2D35B6A827}">
      <dgm:prSet phldrT="[Texto]" custT="1"/>
      <dgm:spPr>
        <a:ln>
          <a:solidFill>
            <a:srgbClr val="A6D856"/>
          </a:solidFill>
        </a:ln>
        <a:scene3d>
          <a:camera prst="orthographicFront"/>
          <a:lightRig rig="balanced" dir="t"/>
        </a:scene3d>
        <a:sp3d prstMaterial="metal">
          <a:bevelT prst="relaxedInset"/>
          <a:bevelB w="165100" prst="coolSlant"/>
        </a:sp3d>
      </dgm:spPr>
      <dgm:t>
        <a:bodyPr/>
        <a:lstStyle/>
        <a:p>
          <a:r>
            <a:rPr lang="es-ES" sz="1500" b="0" i="0" dirty="0" smtClean="0">
              <a:latin typeface="Albertus Medium" pitchFamily="34" charset="0"/>
            </a:rPr>
            <a:t>Formular y proponer la estrategia</a:t>
          </a:r>
          <a:endParaRPr lang="es-ES" sz="1500" b="0" i="0" dirty="0">
            <a:latin typeface="Albertus Medium" pitchFamily="34" charset="0"/>
          </a:endParaRPr>
        </a:p>
      </dgm:t>
    </dgm:pt>
    <dgm:pt modelId="{73477D9D-4867-4B01-B21D-9287ED3A88CB}" type="parTrans" cxnId="{45250C15-ADCD-4439-9EA5-8E75C0CE05A6}">
      <dgm:prSet/>
      <dgm:spPr/>
      <dgm:t>
        <a:bodyPr/>
        <a:lstStyle/>
        <a:p>
          <a:endParaRPr lang="es-EC" sz="1500" b="0" i="0">
            <a:latin typeface="Albertus Medium" pitchFamily="34" charset="0"/>
          </a:endParaRPr>
        </a:p>
      </dgm:t>
    </dgm:pt>
    <dgm:pt modelId="{C5DEFB00-527F-45A7-A8BA-366B050F7C1E}" type="sibTrans" cxnId="{45250C15-ADCD-4439-9EA5-8E75C0CE05A6}">
      <dgm:prSet/>
      <dgm:spPr/>
      <dgm:t>
        <a:bodyPr/>
        <a:lstStyle/>
        <a:p>
          <a:endParaRPr lang="es-EC" sz="1500" b="0" i="0">
            <a:latin typeface="Albertus Medium" pitchFamily="34" charset="0"/>
          </a:endParaRPr>
        </a:p>
      </dgm:t>
    </dgm:pt>
    <dgm:pt modelId="{A43BEE90-B4E8-447E-B61D-8321F0B0C807}" type="pres">
      <dgm:prSet presAssocID="{D5370872-84ED-44EC-8AC1-705E564630E5}" presName="Name0" presStyleCnt="0">
        <dgm:presLayoutVars>
          <dgm:dir/>
          <dgm:animLvl val="lvl"/>
          <dgm:resizeHandles val="exact"/>
        </dgm:presLayoutVars>
      </dgm:prSet>
      <dgm:spPr/>
      <dgm:t>
        <a:bodyPr/>
        <a:lstStyle/>
        <a:p>
          <a:endParaRPr lang="es-ES"/>
        </a:p>
      </dgm:t>
    </dgm:pt>
    <dgm:pt modelId="{A280CE2D-33DA-47C0-9C7E-C910312FE115}" type="pres">
      <dgm:prSet presAssocID="{4A2B3F0A-D750-472D-864F-C2845E931B9A}" presName="parTxOnly" presStyleLbl="node1" presStyleIdx="0" presStyleCnt="4" custScaleY="111956">
        <dgm:presLayoutVars>
          <dgm:chMax val="0"/>
          <dgm:chPref val="0"/>
          <dgm:bulletEnabled val="1"/>
        </dgm:presLayoutVars>
      </dgm:prSet>
      <dgm:spPr>
        <a:prstGeom prst="parallelogram">
          <a:avLst/>
        </a:prstGeom>
      </dgm:spPr>
      <dgm:t>
        <a:bodyPr/>
        <a:lstStyle/>
        <a:p>
          <a:endParaRPr lang="es-ES"/>
        </a:p>
      </dgm:t>
    </dgm:pt>
    <dgm:pt modelId="{F1AEC192-994A-4941-869B-C65F246D654B}" type="pres">
      <dgm:prSet presAssocID="{D5108174-E15B-4838-9B7F-1F53CD44A9CF}" presName="parTxOnlySpace" presStyleCnt="0"/>
      <dgm:spPr/>
      <dgm:t>
        <a:bodyPr/>
        <a:lstStyle/>
        <a:p>
          <a:endParaRPr lang="es-EC"/>
        </a:p>
      </dgm:t>
    </dgm:pt>
    <dgm:pt modelId="{8A22B7D3-BD26-4CA6-94F5-3BA8EDF4E7DB}" type="pres">
      <dgm:prSet presAssocID="{313E0E01-90B8-4C2A-B80B-03A3D7275514}" presName="parTxOnly" presStyleLbl="node1" presStyleIdx="1" presStyleCnt="4" custScaleY="111956">
        <dgm:presLayoutVars>
          <dgm:chMax val="0"/>
          <dgm:chPref val="0"/>
          <dgm:bulletEnabled val="1"/>
        </dgm:presLayoutVars>
      </dgm:prSet>
      <dgm:spPr>
        <a:prstGeom prst="parallelogram">
          <a:avLst/>
        </a:prstGeom>
      </dgm:spPr>
      <dgm:t>
        <a:bodyPr/>
        <a:lstStyle/>
        <a:p>
          <a:endParaRPr lang="es-ES"/>
        </a:p>
      </dgm:t>
    </dgm:pt>
    <dgm:pt modelId="{01322D77-4C96-4C79-B631-23768408534D}" type="pres">
      <dgm:prSet presAssocID="{266AED0C-CC45-4364-9EFF-417AFF86682E}" presName="parTxOnlySpace" presStyleCnt="0"/>
      <dgm:spPr/>
      <dgm:t>
        <a:bodyPr/>
        <a:lstStyle/>
        <a:p>
          <a:endParaRPr lang="es-EC"/>
        </a:p>
      </dgm:t>
    </dgm:pt>
    <dgm:pt modelId="{E40365ED-8E9B-417A-8556-49DB6D26A07E}" type="pres">
      <dgm:prSet presAssocID="{448A883B-832F-4F09-BFF4-F66AE38DD01F}" presName="parTxOnly" presStyleLbl="node1" presStyleIdx="2" presStyleCnt="4" custScaleY="111956">
        <dgm:presLayoutVars>
          <dgm:chMax val="0"/>
          <dgm:chPref val="0"/>
          <dgm:bulletEnabled val="1"/>
        </dgm:presLayoutVars>
      </dgm:prSet>
      <dgm:spPr>
        <a:prstGeom prst="parallelogram">
          <a:avLst/>
        </a:prstGeom>
      </dgm:spPr>
      <dgm:t>
        <a:bodyPr/>
        <a:lstStyle/>
        <a:p>
          <a:endParaRPr lang="es-ES"/>
        </a:p>
      </dgm:t>
    </dgm:pt>
    <dgm:pt modelId="{4062F52F-85D2-4EE9-9D47-93EC5D8D0903}" type="pres">
      <dgm:prSet presAssocID="{9BEE1B59-18E3-4E7D-BADD-5E7757EB18B3}" presName="parTxOnlySpace" presStyleCnt="0"/>
      <dgm:spPr/>
      <dgm:t>
        <a:bodyPr/>
        <a:lstStyle/>
        <a:p>
          <a:endParaRPr lang="es-EC"/>
        </a:p>
      </dgm:t>
    </dgm:pt>
    <dgm:pt modelId="{92E298BD-5D51-4BB1-AB8F-75AC72C2F0CC}" type="pres">
      <dgm:prSet presAssocID="{A8BBDB5D-2E58-45CD-89E1-2A2D35B6A827}" presName="parTxOnly" presStyleLbl="node1" presStyleIdx="3" presStyleCnt="4" custScaleY="111956">
        <dgm:presLayoutVars>
          <dgm:chMax val="0"/>
          <dgm:chPref val="0"/>
          <dgm:bulletEnabled val="1"/>
        </dgm:presLayoutVars>
      </dgm:prSet>
      <dgm:spPr>
        <a:prstGeom prst="parallelogram">
          <a:avLst/>
        </a:prstGeom>
      </dgm:spPr>
      <dgm:t>
        <a:bodyPr/>
        <a:lstStyle/>
        <a:p>
          <a:endParaRPr lang="es-EC"/>
        </a:p>
      </dgm:t>
    </dgm:pt>
  </dgm:ptLst>
  <dgm:cxnLst>
    <dgm:cxn modelId="{27840EFE-9AC6-4248-87FB-C5B9036EADA3}" type="presOf" srcId="{A8BBDB5D-2E58-45CD-89E1-2A2D35B6A827}" destId="{92E298BD-5D51-4BB1-AB8F-75AC72C2F0CC}" srcOrd="0" destOrd="0" presId="urn:microsoft.com/office/officeart/2005/8/layout/chevron1"/>
    <dgm:cxn modelId="{AC7AB9D0-4395-4A8D-B4DE-79F63B24EEE5}" srcId="{D5370872-84ED-44EC-8AC1-705E564630E5}" destId="{313E0E01-90B8-4C2A-B80B-03A3D7275514}" srcOrd="1" destOrd="0" parTransId="{129FA5CE-BD45-4F55-AB54-AA7796EF8101}" sibTransId="{266AED0C-CC45-4364-9EFF-417AFF86682E}"/>
    <dgm:cxn modelId="{45250C15-ADCD-4439-9EA5-8E75C0CE05A6}" srcId="{D5370872-84ED-44EC-8AC1-705E564630E5}" destId="{A8BBDB5D-2E58-45CD-89E1-2A2D35B6A827}" srcOrd="3" destOrd="0" parTransId="{73477D9D-4867-4B01-B21D-9287ED3A88CB}" sibTransId="{C5DEFB00-527F-45A7-A8BA-366B050F7C1E}"/>
    <dgm:cxn modelId="{09F6FCF3-7D68-420B-96CA-DDF828E527E1}" type="presOf" srcId="{313E0E01-90B8-4C2A-B80B-03A3D7275514}" destId="{8A22B7D3-BD26-4CA6-94F5-3BA8EDF4E7DB}" srcOrd="0" destOrd="0" presId="urn:microsoft.com/office/officeart/2005/8/layout/chevron1"/>
    <dgm:cxn modelId="{C9DDD886-66CF-433D-9717-5E56A6B35CFB}" type="presOf" srcId="{4A2B3F0A-D750-472D-864F-C2845E931B9A}" destId="{A280CE2D-33DA-47C0-9C7E-C910312FE115}" srcOrd="0" destOrd="0" presId="urn:microsoft.com/office/officeart/2005/8/layout/chevron1"/>
    <dgm:cxn modelId="{D4C25BAD-7BC1-4D44-B94E-D58CB90EAE56}" type="presOf" srcId="{448A883B-832F-4F09-BFF4-F66AE38DD01F}" destId="{E40365ED-8E9B-417A-8556-49DB6D26A07E}" srcOrd="0" destOrd="0" presId="urn:microsoft.com/office/officeart/2005/8/layout/chevron1"/>
    <dgm:cxn modelId="{3CEA7D23-0B70-4DEE-AFB6-42B39FACAC83}" srcId="{D5370872-84ED-44EC-8AC1-705E564630E5}" destId="{4A2B3F0A-D750-472D-864F-C2845E931B9A}" srcOrd="0" destOrd="0" parTransId="{D81BF3B9-9179-4A23-8C87-84313251A3B2}" sibTransId="{D5108174-E15B-4838-9B7F-1F53CD44A9CF}"/>
    <dgm:cxn modelId="{7C50C187-CD9D-49E1-BD03-E075975F3058}" srcId="{D5370872-84ED-44EC-8AC1-705E564630E5}" destId="{448A883B-832F-4F09-BFF4-F66AE38DD01F}" srcOrd="2" destOrd="0" parTransId="{647AC086-1BE5-41B7-9B5D-B0FCAE69EA96}" sibTransId="{9BEE1B59-18E3-4E7D-BADD-5E7757EB18B3}"/>
    <dgm:cxn modelId="{B7F8A301-7DB0-4381-BD7F-CABBCFA1634E}" type="presOf" srcId="{D5370872-84ED-44EC-8AC1-705E564630E5}" destId="{A43BEE90-B4E8-447E-B61D-8321F0B0C807}" srcOrd="0" destOrd="0" presId="urn:microsoft.com/office/officeart/2005/8/layout/chevron1"/>
    <dgm:cxn modelId="{472ACD4E-BB53-433B-B883-759DB9E65378}" type="presParOf" srcId="{A43BEE90-B4E8-447E-B61D-8321F0B0C807}" destId="{A280CE2D-33DA-47C0-9C7E-C910312FE115}" srcOrd="0" destOrd="0" presId="urn:microsoft.com/office/officeart/2005/8/layout/chevron1"/>
    <dgm:cxn modelId="{BC1D4CE0-5EAA-43D7-B46D-0651F2CC3ACB}" type="presParOf" srcId="{A43BEE90-B4E8-447E-B61D-8321F0B0C807}" destId="{F1AEC192-994A-4941-869B-C65F246D654B}" srcOrd="1" destOrd="0" presId="urn:microsoft.com/office/officeart/2005/8/layout/chevron1"/>
    <dgm:cxn modelId="{55342793-C3D4-4B24-8E06-C3E567BC93A0}" type="presParOf" srcId="{A43BEE90-B4E8-447E-B61D-8321F0B0C807}" destId="{8A22B7D3-BD26-4CA6-94F5-3BA8EDF4E7DB}" srcOrd="2" destOrd="0" presId="urn:microsoft.com/office/officeart/2005/8/layout/chevron1"/>
    <dgm:cxn modelId="{D7E8D58B-3E01-4C04-B7CB-D79752ED3C81}" type="presParOf" srcId="{A43BEE90-B4E8-447E-B61D-8321F0B0C807}" destId="{01322D77-4C96-4C79-B631-23768408534D}" srcOrd="3" destOrd="0" presId="urn:microsoft.com/office/officeart/2005/8/layout/chevron1"/>
    <dgm:cxn modelId="{951E552E-47C1-49A4-AB5C-D487CF2E6B3E}" type="presParOf" srcId="{A43BEE90-B4E8-447E-B61D-8321F0B0C807}" destId="{E40365ED-8E9B-417A-8556-49DB6D26A07E}" srcOrd="4" destOrd="0" presId="urn:microsoft.com/office/officeart/2005/8/layout/chevron1"/>
    <dgm:cxn modelId="{93749762-213F-4F37-A3F2-23889D1035BD}" type="presParOf" srcId="{A43BEE90-B4E8-447E-B61D-8321F0B0C807}" destId="{4062F52F-85D2-4EE9-9D47-93EC5D8D0903}" srcOrd="5" destOrd="0" presId="urn:microsoft.com/office/officeart/2005/8/layout/chevron1"/>
    <dgm:cxn modelId="{617D4ADA-2341-41C1-922F-58FBB4EFAB36}" type="presParOf" srcId="{A43BEE90-B4E8-447E-B61D-8321F0B0C807}" destId="{92E298BD-5D51-4BB1-AB8F-75AC72C2F0CC}" srcOrd="6" destOrd="0" presId="urn:microsoft.com/office/officeart/2005/8/layout/chevron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43C1A60-855F-4014-934E-09B15AACD327}" type="doc">
      <dgm:prSet loTypeId="urn:microsoft.com/office/officeart/2005/8/layout/chevron1" loCatId="process" qsTypeId="urn:microsoft.com/office/officeart/2005/8/quickstyle/simple1" qsCatId="simple" csTypeId="urn:microsoft.com/office/officeart/2005/8/colors/colorful1#4" csCatId="colorful" phldr="1"/>
      <dgm:spPr/>
    </dgm:pt>
    <dgm:pt modelId="{7845F008-B986-4E9F-8AC8-64B957772E56}">
      <dgm:prSet phldrT="[Texto]" custT="1"/>
      <dgm:spPr>
        <a:solidFill>
          <a:srgbClr val="CCECFF"/>
        </a:solidFill>
        <a:ln>
          <a:solidFill>
            <a:schemeClr val="accent2">
              <a:lumMod val="40000"/>
              <a:lumOff val="60000"/>
            </a:schemeClr>
          </a:solidFill>
        </a:ln>
      </dgm:spPr>
      <dgm:t>
        <a:bodyPr/>
        <a:lstStyle/>
        <a:p>
          <a:r>
            <a:rPr lang="es-EC" sz="1400" dirty="0" smtClean="0">
              <a:solidFill>
                <a:schemeClr val="tx1"/>
              </a:solidFill>
              <a:latin typeface="Albertus Medium" pitchFamily="34" charset="0"/>
            </a:rPr>
            <a:t>El análisis financiero dio como resultado que la aplicación de la estrategia de marketing olfativo en los puntos de venta de Dilipa</a:t>
          </a:r>
          <a:endParaRPr lang="es-ES" sz="1400" dirty="0">
            <a:solidFill>
              <a:schemeClr val="tx1"/>
            </a:solidFill>
            <a:latin typeface="Albertus Medium" pitchFamily="34" charset="0"/>
          </a:endParaRPr>
        </a:p>
      </dgm:t>
    </dgm:pt>
    <dgm:pt modelId="{6A798B33-2EAD-4524-A11D-DD9D01362C5E}" type="parTrans" cxnId="{50FD52D3-17F5-440E-8CE0-8DDEB28DCC30}">
      <dgm:prSet/>
      <dgm:spPr/>
      <dgm:t>
        <a:bodyPr/>
        <a:lstStyle/>
        <a:p>
          <a:endParaRPr lang="es-ES" sz="1400">
            <a:solidFill>
              <a:schemeClr val="tx1"/>
            </a:solidFill>
            <a:latin typeface="Albertus Medium" pitchFamily="34" charset="0"/>
          </a:endParaRPr>
        </a:p>
      </dgm:t>
    </dgm:pt>
    <dgm:pt modelId="{E544ED2A-A50D-4A1C-A24B-14211F6911A6}" type="sibTrans" cxnId="{50FD52D3-17F5-440E-8CE0-8DDEB28DCC30}">
      <dgm:prSet/>
      <dgm:spPr/>
      <dgm:t>
        <a:bodyPr/>
        <a:lstStyle/>
        <a:p>
          <a:endParaRPr lang="es-ES" sz="1400">
            <a:solidFill>
              <a:schemeClr val="tx1"/>
            </a:solidFill>
            <a:latin typeface="Albertus Medium" pitchFamily="34" charset="0"/>
          </a:endParaRPr>
        </a:p>
      </dgm:t>
    </dgm:pt>
    <dgm:pt modelId="{A5B53819-A820-4B3C-AB76-541920B3EE7C}">
      <dgm:prSet phldrT="[Texto]" custT="1"/>
      <dgm:spPr>
        <a:solidFill>
          <a:srgbClr val="CCECFF"/>
        </a:solidFill>
        <a:ln>
          <a:solidFill>
            <a:schemeClr val="accent2">
              <a:lumMod val="40000"/>
              <a:lumOff val="60000"/>
            </a:schemeClr>
          </a:solidFill>
        </a:ln>
      </dgm:spPr>
      <dgm:t>
        <a:bodyPr/>
        <a:lstStyle/>
        <a:p>
          <a:r>
            <a:rPr lang="es-EC" sz="1400" dirty="0" smtClean="0">
              <a:solidFill>
                <a:schemeClr val="tx1"/>
              </a:solidFill>
              <a:latin typeface="Albertus Medium" pitchFamily="34" charset="0"/>
            </a:rPr>
            <a:t>es financieramente factible considerando cualquiera de los  escenarios propuestos.</a:t>
          </a:r>
          <a:r>
            <a:rPr lang="es-EC" sz="1400" i="0" dirty="0" smtClean="0">
              <a:solidFill>
                <a:schemeClr val="tx1"/>
              </a:solidFill>
              <a:latin typeface="Albertus Medium" pitchFamily="34" charset="0"/>
            </a:rPr>
            <a:t> </a:t>
          </a:r>
          <a:endParaRPr lang="es-ES" sz="1400" dirty="0">
            <a:solidFill>
              <a:schemeClr val="tx1"/>
            </a:solidFill>
            <a:latin typeface="Albertus Medium" pitchFamily="34" charset="0"/>
          </a:endParaRPr>
        </a:p>
      </dgm:t>
    </dgm:pt>
    <dgm:pt modelId="{B1CEFEB4-87E0-4C21-9831-52867170F4B9}" type="parTrans" cxnId="{2D5625E5-0376-4B55-AE45-BB62AE93FC9E}">
      <dgm:prSet/>
      <dgm:spPr/>
      <dgm:t>
        <a:bodyPr/>
        <a:lstStyle/>
        <a:p>
          <a:endParaRPr lang="es-ES" sz="1400">
            <a:solidFill>
              <a:schemeClr val="tx1"/>
            </a:solidFill>
            <a:latin typeface="Albertus Medium" pitchFamily="34" charset="0"/>
          </a:endParaRPr>
        </a:p>
      </dgm:t>
    </dgm:pt>
    <dgm:pt modelId="{BAA39A76-41A9-446B-95F6-C00B7520C25E}" type="sibTrans" cxnId="{2D5625E5-0376-4B55-AE45-BB62AE93FC9E}">
      <dgm:prSet/>
      <dgm:spPr/>
      <dgm:t>
        <a:bodyPr/>
        <a:lstStyle/>
        <a:p>
          <a:endParaRPr lang="es-ES" sz="1400">
            <a:solidFill>
              <a:schemeClr val="tx1"/>
            </a:solidFill>
            <a:latin typeface="Albertus Medium" pitchFamily="34" charset="0"/>
          </a:endParaRPr>
        </a:p>
      </dgm:t>
    </dgm:pt>
    <dgm:pt modelId="{B6BDC54D-0F12-4547-8D1E-895973180AF8}" type="pres">
      <dgm:prSet presAssocID="{F43C1A60-855F-4014-934E-09B15AACD327}" presName="Name0" presStyleCnt="0">
        <dgm:presLayoutVars>
          <dgm:dir/>
          <dgm:animLvl val="lvl"/>
          <dgm:resizeHandles val="exact"/>
        </dgm:presLayoutVars>
      </dgm:prSet>
      <dgm:spPr/>
    </dgm:pt>
    <dgm:pt modelId="{34B186EE-E8AA-431D-BD09-E27423E36980}" type="pres">
      <dgm:prSet presAssocID="{7845F008-B986-4E9F-8AC8-64B957772E56}" presName="parTxOnly" presStyleLbl="node1" presStyleIdx="0" presStyleCnt="2" custLinFactNeighborX="-1673" custLinFactNeighborY="-5143">
        <dgm:presLayoutVars>
          <dgm:chMax val="0"/>
          <dgm:chPref val="0"/>
          <dgm:bulletEnabled val="1"/>
        </dgm:presLayoutVars>
      </dgm:prSet>
      <dgm:spPr/>
      <dgm:t>
        <a:bodyPr/>
        <a:lstStyle/>
        <a:p>
          <a:endParaRPr lang="es-ES"/>
        </a:p>
      </dgm:t>
    </dgm:pt>
    <dgm:pt modelId="{34B581A5-D9A0-4A80-9CA6-EE549CF50F85}" type="pres">
      <dgm:prSet presAssocID="{E544ED2A-A50D-4A1C-A24B-14211F6911A6}" presName="parTxOnlySpace" presStyleCnt="0"/>
      <dgm:spPr/>
    </dgm:pt>
    <dgm:pt modelId="{912C7649-A5AB-420D-BE99-920DF6476B3B}" type="pres">
      <dgm:prSet presAssocID="{A5B53819-A820-4B3C-AB76-541920B3EE7C}" presName="parTxOnly" presStyleLbl="node1" presStyleIdx="1" presStyleCnt="2">
        <dgm:presLayoutVars>
          <dgm:chMax val="0"/>
          <dgm:chPref val="0"/>
          <dgm:bulletEnabled val="1"/>
        </dgm:presLayoutVars>
      </dgm:prSet>
      <dgm:spPr/>
      <dgm:t>
        <a:bodyPr/>
        <a:lstStyle/>
        <a:p>
          <a:endParaRPr lang="es-ES"/>
        </a:p>
      </dgm:t>
    </dgm:pt>
  </dgm:ptLst>
  <dgm:cxnLst>
    <dgm:cxn modelId="{2A320C58-DFAC-4DB4-8A5E-BC296F12E525}" type="presOf" srcId="{F43C1A60-855F-4014-934E-09B15AACD327}" destId="{B6BDC54D-0F12-4547-8D1E-895973180AF8}" srcOrd="0" destOrd="0" presId="urn:microsoft.com/office/officeart/2005/8/layout/chevron1"/>
    <dgm:cxn modelId="{50FD52D3-17F5-440E-8CE0-8DDEB28DCC30}" srcId="{F43C1A60-855F-4014-934E-09B15AACD327}" destId="{7845F008-B986-4E9F-8AC8-64B957772E56}" srcOrd="0" destOrd="0" parTransId="{6A798B33-2EAD-4524-A11D-DD9D01362C5E}" sibTransId="{E544ED2A-A50D-4A1C-A24B-14211F6911A6}"/>
    <dgm:cxn modelId="{632AB3EA-9E8A-40AF-8772-5C1293A309AF}" type="presOf" srcId="{A5B53819-A820-4B3C-AB76-541920B3EE7C}" destId="{912C7649-A5AB-420D-BE99-920DF6476B3B}" srcOrd="0" destOrd="0" presId="urn:microsoft.com/office/officeart/2005/8/layout/chevron1"/>
    <dgm:cxn modelId="{EFDBE621-1777-4426-9536-78CB60B93CE4}" type="presOf" srcId="{7845F008-B986-4E9F-8AC8-64B957772E56}" destId="{34B186EE-E8AA-431D-BD09-E27423E36980}" srcOrd="0" destOrd="0" presId="urn:microsoft.com/office/officeart/2005/8/layout/chevron1"/>
    <dgm:cxn modelId="{2D5625E5-0376-4B55-AE45-BB62AE93FC9E}" srcId="{F43C1A60-855F-4014-934E-09B15AACD327}" destId="{A5B53819-A820-4B3C-AB76-541920B3EE7C}" srcOrd="1" destOrd="0" parTransId="{B1CEFEB4-87E0-4C21-9831-52867170F4B9}" sibTransId="{BAA39A76-41A9-446B-95F6-C00B7520C25E}"/>
    <dgm:cxn modelId="{426BA4B4-95CB-460F-8E6B-37897313FD09}" type="presParOf" srcId="{B6BDC54D-0F12-4547-8D1E-895973180AF8}" destId="{34B186EE-E8AA-431D-BD09-E27423E36980}" srcOrd="0" destOrd="0" presId="urn:microsoft.com/office/officeart/2005/8/layout/chevron1"/>
    <dgm:cxn modelId="{58BE46AA-18D3-4940-87BE-711DD502E954}" type="presParOf" srcId="{B6BDC54D-0F12-4547-8D1E-895973180AF8}" destId="{34B581A5-D9A0-4A80-9CA6-EE549CF50F85}" srcOrd="1" destOrd="0" presId="urn:microsoft.com/office/officeart/2005/8/layout/chevron1"/>
    <dgm:cxn modelId="{2192B5E6-DD6B-41F4-BFC0-F8AF6A700368}" type="presParOf" srcId="{B6BDC54D-0F12-4547-8D1E-895973180AF8}" destId="{912C7649-A5AB-420D-BE99-920DF6476B3B}" srcOrd="2"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132EA8F-E1A1-4403-AA14-D910D7C9BABF}"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EC"/>
        </a:p>
      </dgm:t>
    </dgm:pt>
    <dgm:pt modelId="{16C2138D-EDEC-41CA-A936-F5C9C9FA58AB}">
      <dgm:prSet phldrT="[Texto]" custT="1"/>
      <dgm:spPr/>
      <dgm:t>
        <a:bodyPr/>
        <a:lstStyle/>
        <a:p>
          <a:r>
            <a:rPr lang="es-EC" sz="1600" dirty="0" smtClean="0">
              <a:solidFill>
                <a:schemeClr val="tx1"/>
              </a:solidFill>
              <a:latin typeface="Albertus Medium" pitchFamily="34" charset="0"/>
            </a:rPr>
            <a:t>Aprovechar el escaso manejo del marketing olfativo como estrategia de las empresas ecuatorianas, para lograr una ventaja competitiva en el mercado a través de la vinculación de la  marca.</a:t>
          </a:r>
          <a:endParaRPr lang="es-EC" sz="1600" dirty="0">
            <a:solidFill>
              <a:schemeClr val="tx1"/>
            </a:solidFill>
            <a:latin typeface="Albertus Medium" pitchFamily="34" charset="0"/>
          </a:endParaRPr>
        </a:p>
      </dgm:t>
    </dgm:pt>
    <dgm:pt modelId="{694C031E-EC6B-4852-86EA-C0D8E558F1B4}" type="parTrans" cxnId="{6F3F1B3A-BC0F-47CD-B6A4-0230F710329B}">
      <dgm:prSet/>
      <dgm:spPr/>
      <dgm:t>
        <a:bodyPr/>
        <a:lstStyle/>
        <a:p>
          <a:endParaRPr lang="es-EC" sz="1600">
            <a:solidFill>
              <a:schemeClr val="tx1"/>
            </a:solidFill>
            <a:latin typeface="Albertus Medium" pitchFamily="34" charset="0"/>
          </a:endParaRPr>
        </a:p>
      </dgm:t>
    </dgm:pt>
    <dgm:pt modelId="{1E194B7F-774A-41A7-9DBC-98C8F20CC90C}" type="sibTrans" cxnId="{6F3F1B3A-BC0F-47CD-B6A4-0230F710329B}">
      <dgm:prSet/>
      <dgm:spPr/>
      <dgm:t>
        <a:bodyPr/>
        <a:lstStyle/>
        <a:p>
          <a:endParaRPr lang="es-EC" sz="1600">
            <a:solidFill>
              <a:schemeClr val="tx1"/>
            </a:solidFill>
            <a:latin typeface="Albertus Medium" pitchFamily="34" charset="0"/>
          </a:endParaRPr>
        </a:p>
      </dgm:t>
    </dgm:pt>
    <dgm:pt modelId="{E169417D-43B5-4BDB-9531-E4FB05E1C8A8}">
      <dgm:prSet phldrT="[Texto]" custT="1"/>
      <dgm:spPr/>
      <dgm:t>
        <a:bodyPr/>
        <a:lstStyle/>
        <a:p>
          <a:r>
            <a:rPr lang="es-EC" sz="1600" dirty="0" smtClean="0">
              <a:solidFill>
                <a:schemeClr val="tx1"/>
              </a:solidFill>
              <a:latin typeface="Albertus Medium" pitchFamily="34" charset="0"/>
            </a:rPr>
            <a:t>Tomar ventaja que el sentido del olfato, para las marcas, representa una oportunidad para alcanzar diferenciación puesto que en el mercado los canales visuales y auditivos se encuentran saturados.</a:t>
          </a:r>
          <a:endParaRPr lang="es-EC" sz="1600" dirty="0">
            <a:solidFill>
              <a:schemeClr val="tx1"/>
            </a:solidFill>
            <a:latin typeface="Albertus Medium" pitchFamily="34" charset="0"/>
          </a:endParaRPr>
        </a:p>
      </dgm:t>
    </dgm:pt>
    <dgm:pt modelId="{B874E75D-05D4-448A-9138-B8BECB05E094}" type="parTrans" cxnId="{81F77012-6266-4A0D-9CBB-45965731699A}">
      <dgm:prSet/>
      <dgm:spPr/>
      <dgm:t>
        <a:bodyPr/>
        <a:lstStyle/>
        <a:p>
          <a:endParaRPr lang="es-EC" sz="1600">
            <a:solidFill>
              <a:schemeClr val="tx1"/>
            </a:solidFill>
            <a:latin typeface="Albertus Medium" pitchFamily="34" charset="0"/>
          </a:endParaRPr>
        </a:p>
      </dgm:t>
    </dgm:pt>
    <dgm:pt modelId="{869F323D-9F31-4292-A63C-1FDA472A0354}" type="sibTrans" cxnId="{81F77012-6266-4A0D-9CBB-45965731699A}">
      <dgm:prSet/>
      <dgm:spPr/>
      <dgm:t>
        <a:bodyPr/>
        <a:lstStyle/>
        <a:p>
          <a:endParaRPr lang="es-EC" sz="1600">
            <a:solidFill>
              <a:schemeClr val="tx1"/>
            </a:solidFill>
            <a:latin typeface="Albertus Medium" pitchFamily="34" charset="0"/>
          </a:endParaRPr>
        </a:p>
      </dgm:t>
    </dgm:pt>
    <dgm:pt modelId="{A6A9381A-B3A9-4864-8C07-3BA4B5F63C63}" type="pres">
      <dgm:prSet presAssocID="{E132EA8F-E1A1-4403-AA14-D910D7C9BABF}" presName="linear" presStyleCnt="0">
        <dgm:presLayoutVars>
          <dgm:dir/>
          <dgm:animLvl val="lvl"/>
          <dgm:resizeHandles val="exact"/>
        </dgm:presLayoutVars>
      </dgm:prSet>
      <dgm:spPr/>
      <dgm:t>
        <a:bodyPr/>
        <a:lstStyle/>
        <a:p>
          <a:endParaRPr lang="es-EC"/>
        </a:p>
      </dgm:t>
    </dgm:pt>
    <dgm:pt modelId="{B1D8F23E-BF20-4812-B009-1CD76E6BE244}" type="pres">
      <dgm:prSet presAssocID="{16C2138D-EDEC-41CA-A936-F5C9C9FA58AB}" presName="parentLin" presStyleCnt="0"/>
      <dgm:spPr/>
      <dgm:t>
        <a:bodyPr/>
        <a:lstStyle/>
        <a:p>
          <a:endParaRPr lang="es-EC"/>
        </a:p>
      </dgm:t>
    </dgm:pt>
    <dgm:pt modelId="{B89B347B-14B5-4C89-AE7A-1C8AB4B77026}" type="pres">
      <dgm:prSet presAssocID="{16C2138D-EDEC-41CA-A936-F5C9C9FA58AB}" presName="parentLeftMargin" presStyleLbl="node1" presStyleIdx="0" presStyleCnt="2"/>
      <dgm:spPr/>
      <dgm:t>
        <a:bodyPr/>
        <a:lstStyle/>
        <a:p>
          <a:endParaRPr lang="es-EC"/>
        </a:p>
      </dgm:t>
    </dgm:pt>
    <dgm:pt modelId="{1448121B-2FC8-424C-894B-F4415A613B1B}" type="pres">
      <dgm:prSet presAssocID="{16C2138D-EDEC-41CA-A936-F5C9C9FA58AB}" presName="parentText" presStyleLbl="node1" presStyleIdx="0" presStyleCnt="2" custScaleX="142857">
        <dgm:presLayoutVars>
          <dgm:chMax val="0"/>
          <dgm:bulletEnabled val="1"/>
        </dgm:presLayoutVars>
      </dgm:prSet>
      <dgm:spPr/>
      <dgm:t>
        <a:bodyPr/>
        <a:lstStyle/>
        <a:p>
          <a:endParaRPr lang="es-EC"/>
        </a:p>
      </dgm:t>
    </dgm:pt>
    <dgm:pt modelId="{4363198A-0BD0-431C-A162-2C58025F6CF4}" type="pres">
      <dgm:prSet presAssocID="{16C2138D-EDEC-41CA-A936-F5C9C9FA58AB}" presName="negativeSpace" presStyleCnt="0"/>
      <dgm:spPr/>
      <dgm:t>
        <a:bodyPr/>
        <a:lstStyle/>
        <a:p>
          <a:endParaRPr lang="es-EC"/>
        </a:p>
      </dgm:t>
    </dgm:pt>
    <dgm:pt modelId="{D13FCDFC-048E-4073-977D-A7864256585E}" type="pres">
      <dgm:prSet presAssocID="{16C2138D-EDEC-41CA-A936-F5C9C9FA58AB}" presName="childText" presStyleLbl="conFgAcc1" presStyleIdx="0" presStyleCnt="2">
        <dgm:presLayoutVars>
          <dgm:bulletEnabled val="1"/>
        </dgm:presLayoutVars>
      </dgm:prSet>
      <dgm:spPr>
        <a:solidFill>
          <a:srgbClr val="92D050">
            <a:alpha val="90000"/>
          </a:srgbClr>
        </a:solidFill>
      </dgm:spPr>
      <dgm:t>
        <a:bodyPr/>
        <a:lstStyle/>
        <a:p>
          <a:endParaRPr lang="es-EC"/>
        </a:p>
      </dgm:t>
    </dgm:pt>
    <dgm:pt modelId="{C304244A-00F0-40E8-B244-283B3C56B85C}" type="pres">
      <dgm:prSet presAssocID="{1E194B7F-774A-41A7-9DBC-98C8F20CC90C}" presName="spaceBetweenRectangles" presStyleCnt="0"/>
      <dgm:spPr/>
      <dgm:t>
        <a:bodyPr/>
        <a:lstStyle/>
        <a:p>
          <a:endParaRPr lang="es-EC"/>
        </a:p>
      </dgm:t>
    </dgm:pt>
    <dgm:pt modelId="{B46138C3-4086-44DA-9AF3-28EAFBF24238}" type="pres">
      <dgm:prSet presAssocID="{E169417D-43B5-4BDB-9531-E4FB05E1C8A8}" presName="parentLin" presStyleCnt="0"/>
      <dgm:spPr/>
      <dgm:t>
        <a:bodyPr/>
        <a:lstStyle/>
        <a:p>
          <a:endParaRPr lang="es-EC"/>
        </a:p>
      </dgm:t>
    </dgm:pt>
    <dgm:pt modelId="{06E8716D-1E2E-4CFA-BB3C-9309BBDB6EB9}" type="pres">
      <dgm:prSet presAssocID="{E169417D-43B5-4BDB-9531-E4FB05E1C8A8}" presName="parentLeftMargin" presStyleLbl="node1" presStyleIdx="0" presStyleCnt="2"/>
      <dgm:spPr/>
      <dgm:t>
        <a:bodyPr/>
        <a:lstStyle/>
        <a:p>
          <a:endParaRPr lang="es-EC"/>
        </a:p>
      </dgm:t>
    </dgm:pt>
    <dgm:pt modelId="{52228333-1210-4694-9998-F8E3F2AA54E3}" type="pres">
      <dgm:prSet presAssocID="{E169417D-43B5-4BDB-9531-E4FB05E1C8A8}" presName="parentText" presStyleLbl="node1" presStyleIdx="1" presStyleCnt="2" custScaleX="142857">
        <dgm:presLayoutVars>
          <dgm:chMax val="0"/>
          <dgm:bulletEnabled val="1"/>
        </dgm:presLayoutVars>
      </dgm:prSet>
      <dgm:spPr/>
      <dgm:t>
        <a:bodyPr/>
        <a:lstStyle/>
        <a:p>
          <a:endParaRPr lang="es-EC"/>
        </a:p>
      </dgm:t>
    </dgm:pt>
    <dgm:pt modelId="{79344C5C-460E-4418-BDFA-78DA5CF433FB}" type="pres">
      <dgm:prSet presAssocID="{E169417D-43B5-4BDB-9531-E4FB05E1C8A8}" presName="negativeSpace" presStyleCnt="0"/>
      <dgm:spPr/>
      <dgm:t>
        <a:bodyPr/>
        <a:lstStyle/>
        <a:p>
          <a:endParaRPr lang="es-EC"/>
        </a:p>
      </dgm:t>
    </dgm:pt>
    <dgm:pt modelId="{00539228-DF5F-46E3-AE71-FBBD4E561F3B}" type="pres">
      <dgm:prSet presAssocID="{E169417D-43B5-4BDB-9531-E4FB05E1C8A8}" presName="childText" presStyleLbl="conFgAcc1" presStyleIdx="1" presStyleCnt="2">
        <dgm:presLayoutVars>
          <dgm:bulletEnabled val="1"/>
        </dgm:presLayoutVars>
      </dgm:prSet>
      <dgm:spPr>
        <a:solidFill>
          <a:srgbClr val="00B0F0">
            <a:alpha val="90000"/>
          </a:srgbClr>
        </a:solidFill>
      </dgm:spPr>
      <dgm:t>
        <a:bodyPr/>
        <a:lstStyle/>
        <a:p>
          <a:endParaRPr lang="es-EC"/>
        </a:p>
      </dgm:t>
    </dgm:pt>
  </dgm:ptLst>
  <dgm:cxnLst>
    <dgm:cxn modelId="{4556AF9F-C7EC-4009-83D5-CF23BEF0AC3F}" type="presOf" srcId="{16C2138D-EDEC-41CA-A936-F5C9C9FA58AB}" destId="{1448121B-2FC8-424C-894B-F4415A613B1B}" srcOrd="1" destOrd="0" presId="urn:microsoft.com/office/officeart/2005/8/layout/list1"/>
    <dgm:cxn modelId="{6F3F1B3A-BC0F-47CD-B6A4-0230F710329B}" srcId="{E132EA8F-E1A1-4403-AA14-D910D7C9BABF}" destId="{16C2138D-EDEC-41CA-A936-F5C9C9FA58AB}" srcOrd="0" destOrd="0" parTransId="{694C031E-EC6B-4852-86EA-C0D8E558F1B4}" sibTransId="{1E194B7F-774A-41A7-9DBC-98C8F20CC90C}"/>
    <dgm:cxn modelId="{3E59C9F3-647D-4933-AFA1-95D556E2B4BD}" type="presOf" srcId="{E169417D-43B5-4BDB-9531-E4FB05E1C8A8}" destId="{06E8716D-1E2E-4CFA-BB3C-9309BBDB6EB9}" srcOrd="0" destOrd="0" presId="urn:microsoft.com/office/officeart/2005/8/layout/list1"/>
    <dgm:cxn modelId="{81F77012-6266-4A0D-9CBB-45965731699A}" srcId="{E132EA8F-E1A1-4403-AA14-D910D7C9BABF}" destId="{E169417D-43B5-4BDB-9531-E4FB05E1C8A8}" srcOrd="1" destOrd="0" parTransId="{B874E75D-05D4-448A-9138-B8BECB05E094}" sibTransId="{869F323D-9F31-4292-A63C-1FDA472A0354}"/>
    <dgm:cxn modelId="{2673762A-7522-40DE-90EE-607961E7BEEE}" type="presOf" srcId="{E169417D-43B5-4BDB-9531-E4FB05E1C8A8}" destId="{52228333-1210-4694-9998-F8E3F2AA54E3}" srcOrd="1" destOrd="0" presId="urn:microsoft.com/office/officeart/2005/8/layout/list1"/>
    <dgm:cxn modelId="{83D1AC73-BA7E-42DA-A99D-AB4C15DBB9D2}" type="presOf" srcId="{E132EA8F-E1A1-4403-AA14-D910D7C9BABF}" destId="{A6A9381A-B3A9-4864-8C07-3BA4B5F63C63}" srcOrd="0" destOrd="0" presId="urn:microsoft.com/office/officeart/2005/8/layout/list1"/>
    <dgm:cxn modelId="{0039720D-65F3-430A-A7F1-DD4F78B1F5F6}" type="presOf" srcId="{16C2138D-EDEC-41CA-A936-F5C9C9FA58AB}" destId="{B89B347B-14B5-4C89-AE7A-1C8AB4B77026}" srcOrd="0" destOrd="0" presId="urn:microsoft.com/office/officeart/2005/8/layout/list1"/>
    <dgm:cxn modelId="{8E3A173F-6020-49ED-A87B-BF62220334FF}" type="presParOf" srcId="{A6A9381A-B3A9-4864-8C07-3BA4B5F63C63}" destId="{B1D8F23E-BF20-4812-B009-1CD76E6BE244}" srcOrd="0" destOrd="0" presId="urn:microsoft.com/office/officeart/2005/8/layout/list1"/>
    <dgm:cxn modelId="{D70E659F-AFCF-4BE2-9237-1A62CF65385F}" type="presParOf" srcId="{B1D8F23E-BF20-4812-B009-1CD76E6BE244}" destId="{B89B347B-14B5-4C89-AE7A-1C8AB4B77026}" srcOrd="0" destOrd="0" presId="urn:microsoft.com/office/officeart/2005/8/layout/list1"/>
    <dgm:cxn modelId="{0D82F5E2-B113-4435-9EBC-CCB8BAEC847B}" type="presParOf" srcId="{B1D8F23E-BF20-4812-B009-1CD76E6BE244}" destId="{1448121B-2FC8-424C-894B-F4415A613B1B}" srcOrd="1" destOrd="0" presId="urn:microsoft.com/office/officeart/2005/8/layout/list1"/>
    <dgm:cxn modelId="{E7D4CCA7-FE56-4990-BA61-12D6CEFDEE6B}" type="presParOf" srcId="{A6A9381A-B3A9-4864-8C07-3BA4B5F63C63}" destId="{4363198A-0BD0-431C-A162-2C58025F6CF4}" srcOrd="1" destOrd="0" presId="urn:microsoft.com/office/officeart/2005/8/layout/list1"/>
    <dgm:cxn modelId="{234AB7DA-F625-4B09-80EC-82E537C5DB44}" type="presParOf" srcId="{A6A9381A-B3A9-4864-8C07-3BA4B5F63C63}" destId="{D13FCDFC-048E-4073-977D-A7864256585E}" srcOrd="2" destOrd="0" presId="urn:microsoft.com/office/officeart/2005/8/layout/list1"/>
    <dgm:cxn modelId="{5F1FB9A3-F72F-4270-B8E2-F7F88B31D1AB}" type="presParOf" srcId="{A6A9381A-B3A9-4864-8C07-3BA4B5F63C63}" destId="{C304244A-00F0-40E8-B244-283B3C56B85C}" srcOrd="3" destOrd="0" presId="urn:microsoft.com/office/officeart/2005/8/layout/list1"/>
    <dgm:cxn modelId="{4782AEDE-84AC-4CCA-9921-BA435C927140}" type="presParOf" srcId="{A6A9381A-B3A9-4864-8C07-3BA4B5F63C63}" destId="{B46138C3-4086-44DA-9AF3-28EAFBF24238}" srcOrd="4" destOrd="0" presId="urn:microsoft.com/office/officeart/2005/8/layout/list1"/>
    <dgm:cxn modelId="{2CA2D3CE-5001-4694-ACEB-571EAC4B852B}" type="presParOf" srcId="{B46138C3-4086-44DA-9AF3-28EAFBF24238}" destId="{06E8716D-1E2E-4CFA-BB3C-9309BBDB6EB9}" srcOrd="0" destOrd="0" presId="urn:microsoft.com/office/officeart/2005/8/layout/list1"/>
    <dgm:cxn modelId="{C9E264CC-1A5B-4F22-8AA0-965F10AFC05B}" type="presParOf" srcId="{B46138C3-4086-44DA-9AF3-28EAFBF24238}" destId="{52228333-1210-4694-9998-F8E3F2AA54E3}" srcOrd="1" destOrd="0" presId="urn:microsoft.com/office/officeart/2005/8/layout/list1"/>
    <dgm:cxn modelId="{0AB3CA56-48B3-408A-8292-DE71D1E51198}" type="presParOf" srcId="{A6A9381A-B3A9-4864-8C07-3BA4B5F63C63}" destId="{79344C5C-460E-4418-BDFA-78DA5CF433FB}" srcOrd="5" destOrd="0" presId="urn:microsoft.com/office/officeart/2005/8/layout/list1"/>
    <dgm:cxn modelId="{D380F793-D873-40CF-AD9B-C706C47A28BA}" type="presParOf" srcId="{A6A9381A-B3A9-4864-8C07-3BA4B5F63C63}" destId="{00539228-DF5F-46E3-AE71-FBBD4E561F3B}"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132EA8F-E1A1-4403-AA14-D910D7C9BABF}"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EC"/>
        </a:p>
      </dgm:t>
    </dgm:pt>
    <dgm:pt modelId="{DDDD5C9A-A626-414D-A815-598FB22CF427}">
      <dgm:prSet phldrT="[Texto]" custT="1"/>
      <dgm:spPr/>
      <dgm:t>
        <a:bodyPr/>
        <a:lstStyle/>
        <a:p>
          <a:r>
            <a:rPr lang="es-EC" sz="1500" dirty="0" smtClean="0">
              <a:latin typeface="Albertus Medium" pitchFamily="34" charset="0"/>
            </a:rPr>
            <a:t>Realizar un estudio posterior a la implantación de la estrategia de marketing, analizando los incrementos de ventas, satisfacción del cliente e incremento en la frecuencia de vistas al local, para evaluar la real efectividad de dicha estrategia.</a:t>
          </a:r>
          <a:endParaRPr lang="es-EC" sz="1500" dirty="0">
            <a:latin typeface="Albertus Medium" pitchFamily="34" charset="0"/>
          </a:endParaRPr>
        </a:p>
      </dgm:t>
    </dgm:pt>
    <dgm:pt modelId="{FE7D47C8-0334-4F56-9A18-CA630622B2EF}" type="parTrans" cxnId="{DE2F42D4-17E7-4EF5-BB64-80DBAA6E4DAC}">
      <dgm:prSet/>
      <dgm:spPr/>
      <dgm:t>
        <a:bodyPr/>
        <a:lstStyle/>
        <a:p>
          <a:endParaRPr lang="es-EC" sz="1500">
            <a:solidFill>
              <a:schemeClr val="tx1"/>
            </a:solidFill>
            <a:latin typeface="Albertus Medium" pitchFamily="34" charset="0"/>
          </a:endParaRPr>
        </a:p>
      </dgm:t>
    </dgm:pt>
    <dgm:pt modelId="{94E6B93D-1ECA-4694-9D5A-86BA4A42D3BB}" type="sibTrans" cxnId="{DE2F42D4-17E7-4EF5-BB64-80DBAA6E4DAC}">
      <dgm:prSet/>
      <dgm:spPr/>
      <dgm:t>
        <a:bodyPr/>
        <a:lstStyle/>
        <a:p>
          <a:endParaRPr lang="es-EC" sz="1500">
            <a:solidFill>
              <a:schemeClr val="tx1"/>
            </a:solidFill>
            <a:latin typeface="Albertus Medium" pitchFamily="34" charset="0"/>
          </a:endParaRPr>
        </a:p>
      </dgm:t>
    </dgm:pt>
    <dgm:pt modelId="{A6A9381A-B3A9-4864-8C07-3BA4B5F63C63}" type="pres">
      <dgm:prSet presAssocID="{E132EA8F-E1A1-4403-AA14-D910D7C9BABF}" presName="linear" presStyleCnt="0">
        <dgm:presLayoutVars>
          <dgm:dir/>
          <dgm:animLvl val="lvl"/>
          <dgm:resizeHandles val="exact"/>
        </dgm:presLayoutVars>
      </dgm:prSet>
      <dgm:spPr/>
      <dgm:t>
        <a:bodyPr/>
        <a:lstStyle/>
        <a:p>
          <a:endParaRPr lang="es-EC"/>
        </a:p>
      </dgm:t>
    </dgm:pt>
    <dgm:pt modelId="{3EFB2D22-98BF-42CB-962F-DCD5C7581A54}" type="pres">
      <dgm:prSet presAssocID="{DDDD5C9A-A626-414D-A815-598FB22CF427}" presName="parentLin" presStyleCnt="0"/>
      <dgm:spPr/>
      <dgm:t>
        <a:bodyPr/>
        <a:lstStyle/>
        <a:p>
          <a:endParaRPr lang="es-EC"/>
        </a:p>
      </dgm:t>
    </dgm:pt>
    <dgm:pt modelId="{34E7AB11-2BB9-4380-9090-60184C833492}" type="pres">
      <dgm:prSet presAssocID="{DDDD5C9A-A626-414D-A815-598FB22CF427}" presName="parentLeftMargin" presStyleLbl="node1" presStyleIdx="0" presStyleCnt="1"/>
      <dgm:spPr/>
      <dgm:t>
        <a:bodyPr/>
        <a:lstStyle/>
        <a:p>
          <a:endParaRPr lang="es-EC"/>
        </a:p>
      </dgm:t>
    </dgm:pt>
    <dgm:pt modelId="{D140F7C3-1920-4528-A0AC-E9D838CE4083}" type="pres">
      <dgm:prSet presAssocID="{DDDD5C9A-A626-414D-A815-598FB22CF427}" presName="parentText" presStyleLbl="node1" presStyleIdx="0" presStyleCnt="1" custScaleX="140541" custLinFactNeighborY="756">
        <dgm:presLayoutVars>
          <dgm:chMax val="0"/>
          <dgm:bulletEnabled val="1"/>
        </dgm:presLayoutVars>
      </dgm:prSet>
      <dgm:spPr/>
      <dgm:t>
        <a:bodyPr/>
        <a:lstStyle/>
        <a:p>
          <a:endParaRPr lang="es-EC"/>
        </a:p>
      </dgm:t>
    </dgm:pt>
    <dgm:pt modelId="{CB01A57C-DAF4-4867-9CC8-B49AB046BB78}" type="pres">
      <dgm:prSet presAssocID="{DDDD5C9A-A626-414D-A815-598FB22CF427}" presName="negativeSpace" presStyleCnt="0"/>
      <dgm:spPr/>
      <dgm:t>
        <a:bodyPr/>
        <a:lstStyle/>
        <a:p>
          <a:endParaRPr lang="es-EC"/>
        </a:p>
      </dgm:t>
    </dgm:pt>
    <dgm:pt modelId="{22DAB51D-827A-4EEA-853E-97D7135E682D}" type="pres">
      <dgm:prSet presAssocID="{DDDD5C9A-A626-414D-A815-598FB22CF427}" presName="childText" presStyleLbl="conFgAcc1" presStyleIdx="0" presStyleCnt="1">
        <dgm:presLayoutVars>
          <dgm:bulletEnabled val="1"/>
        </dgm:presLayoutVars>
      </dgm:prSet>
      <dgm:spPr>
        <a:solidFill>
          <a:srgbClr val="EDED2F">
            <a:alpha val="90000"/>
          </a:srgbClr>
        </a:solidFill>
      </dgm:spPr>
      <dgm:t>
        <a:bodyPr/>
        <a:lstStyle/>
        <a:p>
          <a:endParaRPr lang="es-EC"/>
        </a:p>
      </dgm:t>
    </dgm:pt>
  </dgm:ptLst>
  <dgm:cxnLst>
    <dgm:cxn modelId="{DE2F42D4-17E7-4EF5-BB64-80DBAA6E4DAC}" srcId="{E132EA8F-E1A1-4403-AA14-D910D7C9BABF}" destId="{DDDD5C9A-A626-414D-A815-598FB22CF427}" srcOrd="0" destOrd="0" parTransId="{FE7D47C8-0334-4F56-9A18-CA630622B2EF}" sibTransId="{94E6B93D-1ECA-4694-9D5A-86BA4A42D3BB}"/>
    <dgm:cxn modelId="{330B523F-C1D1-44E1-884B-ECB031CC48DD}" type="presOf" srcId="{E132EA8F-E1A1-4403-AA14-D910D7C9BABF}" destId="{A6A9381A-B3A9-4864-8C07-3BA4B5F63C63}" srcOrd="0" destOrd="0" presId="urn:microsoft.com/office/officeart/2005/8/layout/list1"/>
    <dgm:cxn modelId="{6DA1338C-B366-4BCD-8059-BAF36EC522C9}" type="presOf" srcId="{DDDD5C9A-A626-414D-A815-598FB22CF427}" destId="{34E7AB11-2BB9-4380-9090-60184C833492}" srcOrd="0" destOrd="0" presId="urn:microsoft.com/office/officeart/2005/8/layout/list1"/>
    <dgm:cxn modelId="{65C1BD1E-120C-41B8-982A-4F4AFB067548}" type="presOf" srcId="{DDDD5C9A-A626-414D-A815-598FB22CF427}" destId="{D140F7C3-1920-4528-A0AC-E9D838CE4083}" srcOrd="1" destOrd="0" presId="urn:microsoft.com/office/officeart/2005/8/layout/list1"/>
    <dgm:cxn modelId="{1FF91646-BC40-48A4-8EDA-21151E19C9D0}" type="presParOf" srcId="{A6A9381A-B3A9-4864-8C07-3BA4B5F63C63}" destId="{3EFB2D22-98BF-42CB-962F-DCD5C7581A54}" srcOrd="0" destOrd="0" presId="urn:microsoft.com/office/officeart/2005/8/layout/list1"/>
    <dgm:cxn modelId="{B2F3C0C0-3BF0-457F-A398-FD09D257C007}" type="presParOf" srcId="{3EFB2D22-98BF-42CB-962F-DCD5C7581A54}" destId="{34E7AB11-2BB9-4380-9090-60184C833492}" srcOrd="0" destOrd="0" presId="urn:microsoft.com/office/officeart/2005/8/layout/list1"/>
    <dgm:cxn modelId="{56DD50FC-4773-41C9-B7AB-D51D12C24CDB}" type="presParOf" srcId="{3EFB2D22-98BF-42CB-962F-DCD5C7581A54}" destId="{D140F7C3-1920-4528-A0AC-E9D838CE4083}" srcOrd="1" destOrd="0" presId="urn:microsoft.com/office/officeart/2005/8/layout/list1"/>
    <dgm:cxn modelId="{B727D700-1437-42EF-8317-EECCC8BE3B8A}" type="presParOf" srcId="{A6A9381A-B3A9-4864-8C07-3BA4B5F63C63}" destId="{CB01A57C-DAF4-4867-9CC8-B49AB046BB78}" srcOrd="1" destOrd="0" presId="urn:microsoft.com/office/officeart/2005/8/layout/list1"/>
    <dgm:cxn modelId="{E0F6E36F-BCAB-4FD7-B36E-B944ED332EC0}" type="presParOf" srcId="{A6A9381A-B3A9-4864-8C07-3BA4B5F63C63}" destId="{22DAB51D-827A-4EEA-853E-97D7135E682D}"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7C28BB-8BF0-4A32-911F-D0CCCEA277B6}" type="doc">
      <dgm:prSet loTypeId="urn:microsoft.com/office/officeart/2005/8/layout/venn3" loCatId="relationship" qsTypeId="urn:microsoft.com/office/officeart/2005/8/quickstyle/simple1" qsCatId="simple" csTypeId="urn:microsoft.com/office/officeart/2005/8/colors/colorful5" csCatId="colorful" phldr="1"/>
      <dgm:spPr/>
      <dgm:t>
        <a:bodyPr/>
        <a:lstStyle/>
        <a:p>
          <a:endParaRPr lang="es-EC"/>
        </a:p>
      </dgm:t>
    </dgm:pt>
    <dgm:pt modelId="{A52699DB-47A9-4AA3-9B87-00E98421DA56}">
      <dgm:prSet phldrT="[Texto]" custT="1"/>
      <dgm:spPr/>
      <dgm:t>
        <a:bodyPr/>
        <a:lstStyle/>
        <a:p>
          <a:r>
            <a:rPr lang="es-EC" sz="1300" dirty="0" smtClean="0">
              <a:latin typeface="Albertus Medium" pitchFamily="34" charset="0"/>
            </a:rPr>
            <a:t>Explicar y estimular los sentidos de los consumidores a través emociones</a:t>
          </a:r>
          <a:endParaRPr lang="es-EC" sz="1300" dirty="0">
            <a:latin typeface="Albertus Medium" pitchFamily="34" charset="0"/>
          </a:endParaRPr>
        </a:p>
      </dgm:t>
    </dgm:pt>
    <dgm:pt modelId="{59D097D1-8550-4116-97FA-5361731DAA12}" type="parTrans" cxnId="{3BA3C607-C93F-42C5-915A-1391A6E0BD15}">
      <dgm:prSet/>
      <dgm:spPr/>
      <dgm:t>
        <a:bodyPr/>
        <a:lstStyle/>
        <a:p>
          <a:endParaRPr lang="es-EC" sz="1300">
            <a:latin typeface="Albertus Medium" pitchFamily="34" charset="0"/>
          </a:endParaRPr>
        </a:p>
      </dgm:t>
    </dgm:pt>
    <dgm:pt modelId="{83EF059A-AC71-4D09-BEEC-EA49707DEFBB}" type="sibTrans" cxnId="{3BA3C607-C93F-42C5-915A-1391A6E0BD15}">
      <dgm:prSet/>
      <dgm:spPr/>
      <dgm:t>
        <a:bodyPr/>
        <a:lstStyle/>
        <a:p>
          <a:endParaRPr lang="es-EC" sz="1300">
            <a:latin typeface="Albertus Medium" pitchFamily="34" charset="0"/>
          </a:endParaRPr>
        </a:p>
      </dgm:t>
    </dgm:pt>
    <dgm:pt modelId="{A2682E4D-DA2D-4A7A-BBAA-FFB90D700E15}">
      <dgm:prSet phldrT="[Texto]" custT="1"/>
      <dgm:spPr/>
      <dgm:t>
        <a:bodyPr/>
        <a:lstStyle/>
        <a:p>
          <a:r>
            <a:rPr lang="es-EC" sz="1300" dirty="0" smtClean="0">
              <a:latin typeface="Albertus Medium" pitchFamily="34" charset="0"/>
            </a:rPr>
            <a:t>Detectar y aprovechar nuevas estrategias de marketing</a:t>
          </a:r>
          <a:endParaRPr lang="es-EC" sz="1300" dirty="0">
            <a:latin typeface="Albertus Medium" pitchFamily="34" charset="0"/>
          </a:endParaRPr>
        </a:p>
      </dgm:t>
    </dgm:pt>
    <dgm:pt modelId="{78EC5658-54C5-4430-B373-E9D8DB942280}" type="parTrans" cxnId="{A78A6A0F-51F7-45C7-9920-72EA936CEB9F}">
      <dgm:prSet/>
      <dgm:spPr/>
      <dgm:t>
        <a:bodyPr/>
        <a:lstStyle/>
        <a:p>
          <a:endParaRPr lang="es-EC" sz="1300">
            <a:latin typeface="Albertus Medium" pitchFamily="34" charset="0"/>
          </a:endParaRPr>
        </a:p>
      </dgm:t>
    </dgm:pt>
    <dgm:pt modelId="{F445DD1E-B15E-4611-BC95-CD3AAA5A8198}" type="sibTrans" cxnId="{A78A6A0F-51F7-45C7-9920-72EA936CEB9F}">
      <dgm:prSet/>
      <dgm:spPr/>
      <dgm:t>
        <a:bodyPr/>
        <a:lstStyle/>
        <a:p>
          <a:endParaRPr lang="es-EC" sz="1300">
            <a:latin typeface="Albertus Medium" pitchFamily="34" charset="0"/>
          </a:endParaRPr>
        </a:p>
      </dgm:t>
    </dgm:pt>
    <dgm:pt modelId="{679437E8-629F-4FDB-A096-16FF2B2897B5}">
      <dgm:prSet phldrT="[Texto]" custT="1"/>
      <dgm:spPr/>
      <dgm:t>
        <a:bodyPr/>
        <a:lstStyle/>
        <a:p>
          <a:r>
            <a:rPr lang="es-EC" sz="1300" dirty="0" smtClean="0">
              <a:latin typeface="Albertus Medium" pitchFamily="34" charset="0"/>
            </a:rPr>
            <a:t>Una oportunidad para maximizar el reconocimiento de la marca</a:t>
          </a:r>
          <a:endParaRPr lang="es-EC" sz="1300" dirty="0">
            <a:latin typeface="Albertus Medium" pitchFamily="34" charset="0"/>
          </a:endParaRPr>
        </a:p>
      </dgm:t>
    </dgm:pt>
    <dgm:pt modelId="{A9F6BE8F-87F7-4BA6-9586-72DB45A8AD27}" type="parTrans" cxnId="{9C98AC88-29F4-412A-BDD1-866474494CFB}">
      <dgm:prSet/>
      <dgm:spPr/>
      <dgm:t>
        <a:bodyPr/>
        <a:lstStyle/>
        <a:p>
          <a:endParaRPr lang="es-EC" sz="1300">
            <a:latin typeface="Albertus Medium" pitchFamily="34" charset="0"/>
          </a:endParaRPr>
        </a:p>
      </dgm:t>
    </dgm:pt>
    <dgm:pt modelId="{1D56CB2B-C85A-419B-9518-0C380CD12BBD}" type="sibTrans" cxnId="{9C98AC88-29F4-412A-BDD1-866474494CFB}">
      <dgm:prSet/>
      <dgm:spPr/>
      <dgm:t>
        <a:bodyPr/>
        <a:lstStyle/>
        <a:p>
          <a:endParaRPr lang="es-EC" sz="1300">
            <a:latin typeface="Albertus Medium" pitchFamily="34" charset="0"/>
          </a:endParaRPr>
        </a:p>
      </dgm:t>
    </dgm:pt>
    <dgm:pt modelId="{D6696059-F756-40B5-85E4-29AD81A567A8}">
      <dgm:prSet phldrT="[Texto]" custT="1"/>
      <dgm:spPr/>
      <dgm:t>
        <a:bodyPr/>
        <a:lstStyle/>
        <a:p>
          <a:r>
            <a:rPr lang="es-EC" sz="1300" dirty="0" smtClean="0">
              <a:latin typeface="Albertus Medium" pitchFamily="34" charset="0"/>
            </a:rPr>
            <a:t>Garantía de la primera compra y repetición (lealtad).</a:t>
          </a:r>
          <a:endParaRPr lang="es-EC" sz="1300" dirty="0">
            <a:latin typeface="Albertus Medium" pitchFamily="34" charset="0"/>
          </a:endParaRPr>
        </a:p>
      </dgm:t>
    </dgm:pt>
    <dgm:pt modelId="{FAA24E7A-007A-480E-85A5-0A31D1ADFDB9}" type="parTrans" cxnId="{A306ED50-697D-4452-8D5E-99079DD23D5B}">
      <dgm:prSet/>
      <dgm:spPr/>
      <dgm:t>
        <a:bodyPr/>
        <a:lstStyle/>
        <a:p>
          <a:endParaRPr lang="es-EC" sz="1300">
            <a:latin typeface="Albertus Medium" pitchFamily="34" charset="0"/>
          </a:endParaRPr>
        </a:p>
      </dgm:t>
    </dgm:pt>
    <dgm:pt modelId="{B8361F8C-4F11-4445-B631-AC4A1FA48498}" type="sibTrans" cxnId="{A306ED50-697D-4452-8D5E-99079DD23D5B}">
      <dgm:prSet/>
      <dgm:spPr/>
      <dgm:t>
        <a:bodyPr/>
        <a:lstStyle/>
        <a:p>
          <a:endParaRPr lang="es-EC" sz="1300">
            <a:latin typeface="Albertus Medium" pitchFamily="34" charset="0"/>
          </a:endParaRPr>
        </a:p>
      </dgm:t>
    </dgm:pt>
    <dgm:pt modelId="{63C96DCE-FFA1-4F21-B45A-6811A2024260}" type="pres">
      <dgm:prSet presAssocID="{4C7C28BB-8BF0-4A32-911F-D0CCCEA277B6}" presName="Name0" presStyleCnt="0">
        <dgm:presLayoutVars>
          <dgm:dir/>
          <dgm:resizeHandles val="exact"/>
        </dgm:presLayoutVars>
      </dgm:prSet>
      <dgm:spPr/>
      <dgm:t>
        <a:bodyPr/>
        <a:lstStyle/>
        <a:p>
          <a:endParaRPr lang="es-EC"/>
        </a:p>
      </dgm:t>
    </dgm:pt>
    <dgm:pt modelId="{7E02001A-474E-4A9E-86F6-072A1A886B47}" type="pres">
      <dgm:prSet presAssocID="{A52699DB-47A9-4AA3-9B87-00E98421DA56}" presName="Name5" presStyleLbl="vennNode1" presStyleIdx="0" presStyleCnt="4" custLinFactX="-6038" custLinFactNeighborX="-100000">
        <dgm:presLayoutVars>
          <dgm:bulletEnabled val="1"/>
        </dgm:presLayoutVars>
      </dgm:prSet>
      <dgm:spPr/>
      <dgm:t>
        <a:bodyPr/>
        <a:lstStyle/>
        <a:p>
          <a:endParaRPr lang="es-EC"/>
        </a:p>
      </dgm:t>
    </dgm:pt>
    <dgm:pt modelId="{0FAA31A5-F994-47FC-8AD9-FB89E6087574}" type="pres">
      <dgm:prSet presAssocID="{83EF059A-AC71-4D09-BEEC-EA49707DEFBB}" presName="space" presStyleCnt="0"/>
      <dgm:spPr/>
    </dgm:pt>
    <dgm:pt modelId="{F22C934C-F8B9-40EE-AB61-F2BA1BA60A79}" type="pres">
      <dgm:prSet presAssocID="{A2682E4D-DA2D-4A7A-BBAA-FFB90D700E15}" presName="Name5" presStyleLbl="vennNode1" presStyleIdx="1" presStyleCnt="4" custLinFactNeighborX="-93564">
        <dgm:presLayoutVars>
          <dgm:bulletEnabled val="1"/>
        </dgm:presLayoutVars>
      </dgm:prSet>
      <dgm:spPr/>
      <dgm:t>
        <a:bodyPr/>
        <a:lstStyle/>
        <a:p>
          <a:endParaRPr lang="es-EC"/>
        </a:p>
      </dgm:t>
    </dgm:pt>
    <dgm:pt modelId="{B065E361-2DA3-4C80-BF79-D6175B158FF5}" type="pres">
      <dgm:prSet presAssocID="{F445DD1E-B15E-4611-BC95-CD3AAA5A8198}" presName="space" presStyleCnt="0"/>
      <dgm:spPr/>
    </dgm:pt>
    <dgm:pt modelId="{516263A0-65DD-476A-9665-CE1122754A29}" type="pres">
      <dgm:prSet presAssocID="{679437E8-629F-4FDB-A096-16FF2B2897B5}" presName="Name5" presStyleLbl="vennNode1" presStyleIdx="2" presStyleCnt="4" custLinFactNeighborX="-52884">
        <dgm:presLayoutVars>
          <dgm:bulletEnabled val="1"/>
        </dgm:presLayoutVars>
      </dgm:prSet>
      <dgm:spPr/>
      <dgm:t>
        <a:bodyPr/>
        <a:lstStyle/>
        <a:p>
          <a:endParaRPr lang="es-EC"/>
        </a:p>
      </dgm:t>
    </dgm:pt>
    <dgm:pt modelId="{5F53EBBF-EA16-4216-9DFE-F0B762A5AB1D}" type="pres">
      <dgm:prSet presAssocID="{1D56CB2B-C85A-419B-9518-0C380CD12BBD}" presName="space" presStyleCnt="0"/>
      <dgm:spPr/>
    </dgm:pt>
    <dgm:pt modelId="{A401965F-3E7C-47BE-872B-08407D87D1EA}" type="pres">
      <dgm:prSet presAssocID="{D6696059-F756-40B5-85E4-29AD81A567A8}" presName="Name5" presStyleLbl="vennNode1" presStyleIdx="3" presStyleCnt="4" custLinFactNeighborX="0" custLinFactNeighborY="42">
        <dgm:presLayoutVars>
          <dgm:bulletEnabled val="1"/>
        </dgm:presLayoutVars>
      </dgm:prSet>
      <dgm:spPr/>
      <dgm:t>
        <a:bodyPr/>
        <a:lstStyle/>
        <a:p>
          <a:endParaRPr lang="es-EC"/>
        </a:p>
      </dgm:t>
    </dgm:pt>
  </dgm:ptLst>
  <dgm:cxnLst>
    <dgm:cxn modelId="{25142955-C245-4E5A-BA60-FBFCD87F1591}" type="presOf" srcId="{D6696059-F756-40B5-85E4-29AD81A567A8}" destId="{A401965F-3E7C-47BE-872B-08407D87D1EA}" srcOrd="0" destOrd="0" presId="urn:microsoft.com/office/officeart/2005/8/layout/venn3"/>
    <dgm:cxn modelId="{A306ED50-697D-4452-8D5E-99079DD23D5B}" srcId="{4C7C28BB-8BF0-4A32-911F-D0CCCEA277B6}" destId="{D6696059-F756-40B5-85E4-29AD81A567A8}" srcOrd="3" destOrd="0" parTransId="{FAA24E7A-007A-480E-85A5-0A31D1ADFDB9}" sibTransId="{B8361F8C-4F11-4445-B631-AC4A1FA48498}"/>
    <dgm:cxn modelId="{301BBC35-6326-43AA-93A7-60951B978909}" type="presOf" srcId="{A2682E4D-DA2D-4A7A-BBAA-FFB90D700E15}" destId="{F22C934C-F8B9-40EE-AB61-F2BA1BA60A79}" srcOrd="0" destOrd="0" presId="urn:microsoft.com/office/officeart/2005/8/layout/venn3"/>
    <dgm:cxn modelId="{3BA3C607-C93F-42C5-915A-1391A6E0BD15}" srcId="{4C7C28BB-8BF0-4A32-911F-D0CCCEA277B6}" destId="{A52699DB-47A9-4AA3-9B87-00E98421DA56}" srcOrd="0" destOrd="0" parTransId="{59D097D1-8550-4116-97FA-5361731DAA12}" sibTransId="{83EF059A-AC71-4D09-BEEC-EA49707DEFBB}"/>
    <dgm:cxn modelId="{65E2B73E-F055-4433-B3CA-BE3D61EE2395}" type="presOf" srcId="{679437E8-629F-4FDB-A096-16FF2B2897B5}" destId="{516263A0-65DD-476A-9665-CE1122754A29}" srcOrd="0" destOrd="0" presId="urn:microsoft.com/office/officeart/2005/8/layout/venn3"/>
    <dgm:cxn modelId="{A78A6A0F-51F7-45C7-9920-72EA936CEB9F}" srcId="{4C7C28BB-8BF0-4A32-911F-D0CCCEA277B6}" destId="{A2682E4D-DA2D-4A7A-BBAA-FFB90D700E15}" srcOrd="1" destOrd="0" parTransId="{78EC5658-54C5-4430-B373-E9D8DB942280}" sibTransId="{F445DD1E-B15E-4611-BC95-CD3AAA5A8198}"/>
    <dgm:cxn modelId="{BE60B861-10CA-40B5-AA01-D1BC27FE7265}" type="presOf" srcId="{4C7C28BB-8BF0-4A32-911F-D0CCCEA277B6}" destId="{63C96DCE-FFA1-4F21-B45A-6811A2024260}" srcOrd="0" destOrd="0" presId="urn:microsoft.com/office/officeart/2005/8/layout/venn3"/>
    <dgm:cxn modelId="{9C98AC88-29F4-412A-BDD1-866474494CFB}" srcId="{4C7C28BB-8BF0-4A32-911F-D0CCCEA277B6}" destId="{679437E8-629F-4FDB-A096-16FF2B2897B5}" srcOrd="2" destOrd="0" parTransId="{A9F6BE8F-87F7-4BA6-9586-72DB45A8AD27}" sibTransId="{1D56CB2B-C85A-419B-9518-0C380CD12BBD}"/>
    <dgm:cxn modelId="{EF788320-FF1C-4557-BE2F-20F450FD2910}" type="presOf" srcId="{A52699DB-47A9-4AA3-9B87-00E98421DA56}" destId="{7E02001A-474E-4A9E-86F6-072A1A886B47}" srcOrd="0" destOrd="0" presId="urn:microsoft.com/office/officeart/2005/8/layout/venn3"/>
    <dgm:cxn modelId="{8084D056-71A6-413D-A9AE-0C55CD0D629B}" type="presParOf" srcId="{63C96DCE-FFA1-4F21-B45A-6811A2024260}" destId="{7E02001A-474E-4A9E-86F6-072A1A886B47}" srcOrd="0" destOrd="0" presId="urn:microsoft.com/office/officeart/2005/8/layout/venn3"/>
    <dgm:cxn modelId="{7F7E0B54-FFD2-42D9-8446-5AF9AFA8397C}" type="presParOf" srcId="{63C96DCE-FFA1-4F21-B45A-6811A2024260}" destId="{0FAA31A5-F994-47FC-8AD9-FB89E6087574}" srcOrd="1" destOrd="0" presId="urn:microsoft.com/office/officeart/2005/8/layout/venn3"/>
    <dgm:cxn modelId="{A5AAFBBE-79CB-40CA-9AFB-9C51DAE31DF4}" type="presParOf" srcId="{63C96DCE-FFA1-4F21-B45A-6811A2024260}" destId="{F22C934C-F8B9-40EE-AB61-F2BA1BA60A79}" srcOrd="2" destOrd="0" presId="urn:microsoft.com/office/officeart/2005/8/layout/venn3"/>
    <dgm:cxn modelId="{4B1A37F7-D8C4-43D0-AC55-45295AD80255}" type="presParOf" srcId="{63C96DCE-FFA1-4F21-B45A-6811A2024260}" destId="{B065E361-2DA3-4C80-BF79-D6175B158FF5}" srcOrd="3" destOrd="0" presId="urn:microsoft.com/office/officeart/2005/8/layout/venn3"/>
    <dgm:cxn modelId="{0906E1C6-9C7E-400D-9E63-A810CCC76AFA}" type="presParOf" srcId="{63C96DCE-FFA1-4F21-B45A-6811A2024260}" destId="{516263A0-65DD-476A-9665-CE1122754A29}" srcOrd="4" destOrd="0" presId="urn:microsoft.com/office/officeart/2005/8/layout/venn3"/>
    <dgm:cxn modelId="{F904AEBC-F12F-4EDB-BE31-A6A780408B9B}" type="presParOf" srcId="{63C96DCE-FFA1-4F21-B45A-6811A2024260}" destId="{5F53EBBF-EA16-4216-9DFE-F0B762A5AB1D}" srcOrd="5" destOrd="0" presId="urn:microsoft.com/office/officeart/2005/8/layout/venn3"/>
    <dgm:cxn modelId="{08FCAA6F-6AE9-4F00-B4AC-D14D071CC73F}" type="presParOf" srcId="{63C96DCE-FFA1-4F21-B45A-6811A2024260}" destId="{A401965F-3E7C-47BE-872B-08407D87D1EA}"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370872-84ED-44EC-8AC1-705E564630E5}" type="doc">
      <dgm:prSet loTypeId="urn:microsoft.com/office/officeart/2005/8/layout/lProcess3" loCatId="process" qsTypeId="urn:microsoft.com/office/officeart/2005/8/quickstyle/simple1" qsCatId="simple" csTypeId="urn:microsoft.com/office/officeart/2005/8/colors/accent1_1" csCatId="accent1" phldr="1"/>
      <dgm:spPr/>
      <dgm:t>
        <a:bodyPr/>
        <a:lstStyle/>
        <a:p>
          <a:endParaRPr lang="es-ES"/>
        </a:p>
      </dgm:t>
    </dgm:pt>
    <dgm:pt modelId="{4A2B3F0A-D750-472D-864F-C2845E931B9A}">
      <dgm:prSet phldrT="[Texto]" custT="1"/>
      <dgm:spPr>
        <a:ln>
          <a:solidFill>
            <a:srgbClr val="A6D856"/>
          </a:solidFill>
        </a:ln>
        <a:scene3d>
          <a:camera prst="orthographicFront"/>
          <a:lightRig rig="balanced" dir="t"/>
        </a:scene3d>
        <a:sp3d prstMaterial="metal">
          <a:bevelT prst="relaxedInset"/>
          <a:bevelB w="165100" prst="coolSlant"/>
        </a:sp3d>
      </dgm:spPr>
      <dgm:t>
        <a:bodyPr/>
        <a:lstStyle/>
        <a:p>
          <a:r>
            <a:rPr lang="es-EC" sz="1500" i="0" dirty="0" smtClean="0">
              <a:latin typeface="Albertus Medium" pitchFamily="34" charset="0"/>
            </a:rPr>
            <a:t>Definir el aroma que identificará a la marca</a:t>
          </a:r>
          <a:endParaRPr lang="es-ES" sz="1500" b="0" i="0" dirty="0">
            <a:latin typeface="Albertus Medium" pitchFamily="34" charset="0"/>
          </a:endParaRPr>
        </a:p>
      </dgm:t>
    </dgm:pt>
    <dgm:pt modelId="{D81BF3B9-9179-4A23-8C87-84313251A3B2}" type="parTrans" cxnId="{3CEA7D23-0B70-4DEE-AFB6-42B39FACAC83}">
      <dgm:prSet/>
      <dgm:spPr/>
      <dgm:t>
        <a:bodyPr/>
        <a:lstStyle/>
        <a:p>
          <a:endParaRPr lang="es-ES" sz="1500" b="0" i="0">
            <a:latin typeface="Albertus Medium" pitchFamily="34" charset="0"/>
          </a:endParaRPr>
        </a:p>
      </dgm:t>
    </dgm:pt>
    <dgm:pt modelId="{D5108174-E15B-4838-9B7F-1F53CD44A9CF}" type="sibTrans" cxnId="{3CEA7D23-0B70-4DEE-AFB6-42B39FACAC83}">
      <dgm:prSet custT="1"/>
      <dgm:spPr/>
      <dgm:t>
        <a:bodyPr/>
        <a:lstStyle/>
        <a:p>
          <a:endParaRPr lang="es-ES" sz="1500" b="0" i="0">
            <a:latin typeface="Albertus Medium" pitchFamily="34" charset="0"/>
          </a:endParaRPr>
        </a:p>
      </dgm:t>
    </dgm:pt>
    <dgm:pt modelId="{313E0E01-90B8-4C2A-B80B-03A3D7275514}">
      <dgm:prSet phldrT="[Texto]" custT="1"/>
      <dgm:spPr>
        <a:ln>
          <a:solidFill>
            <a:srgbClr val="A6D856"/>
          </a:solidFill>
        </a:ln>
        <a:scene3d>
          <a:camera prst="orthographicFront"/>
          <a:lightRig rig="balanced" dir="t"/>
        </a:scene3d>
        <a:sp3d prstMaterial="metal">
          <a:bevelT prst="relaxedInset"/>
          <a:bevelB w="165100" prst="coolSlant"/>
        </a:sp3d>
      </dgm:spPr>
      <dgm:t>
        <a:bodyPr/>
        <a:lstStyle/>
        <a:p>
          <a:r>
            <a:rPr lang="es-EC" sz="1500" i="0" dirty="0" smtClean="0">
              <a:latin typeface="Albertus Medium" pitchFamily="34" charset="0"/>
            </a:rPr>
            <a:t>Definir el porcentaje de visitantes </a:t>
          </a:r>
          <a:endParaRPr lang="es-ES" sz="1500" b="0" i="0" dirty="0">
            <a:latin typeface="Albertus Medium" pitchFamily="34" charset="0"/>
          </a:endParaRPr>
        </a:p>
      </dgm:t>
    </dgm:pt>
    <dgm:pt modelId="{129FA5CE-BD45-4F55-AB54-AA7796EF8101}" type="parTrans" cxnId="{AC7AB9D0-4395-4A8D-B4DE-79F63B24EEE5}">
      <dgm:prSet/>
      <dgm:spPr/>
      <dgm:t>
        <a:bodyPr/>
        <a:lstStyle/>
        <a:p>
          <a:endParaRPr lang="es-ES" sz="1500" b="0" i="0">
            <a:latin typeface="Albertus Medium" pitchFamily="34" charset="0"/>
          </a:endParaRPr>
        </a:p>
      </dgm:t>
    </dgm:pt>
    <dgm:pt modelId="{266AED0C-CC45-4364-9EFF-417AFF86682E}" type="sibTrans" cxnId="{AC7AB9D0-4395-4A8D-B4DE-79F63B24EEE5}">
      <dgm:prSet custT="1"/>
      <dgm:spPr/>
      <dgm:t>
        <a:bodyPr/>
        <a:lstStyle/>
        <a:p>
          <a:endParaRPr lang="es-ES" sz="1500" b="0" i="0">
            <a:latin typeface="Albertus Medium" pitchFamily="34" charset="0"/>
          </a:endParaRPr>
        </a:p>
      </dgm:t>
    </dgm:pt>
    <dgm:pt modelId="{448A883B-832F-4F09-BFF4-F66AE38DD01F}">
      <dgm:prSet phldrT="[Texto]" custT="1"/>
      <dgm:spPr>
        <a:ln>
          <a:solidFill>
            <a:srgbClr val="A6D856"/>
          </a:solidFill>
        </a:ln>
        <a:scene3d>
          <a:camera prst="orthographicFront"/>
          <a:lightRig rig="balanced" dir="t"/>
        </a:scene3d>
        <a:sp3d prstMaterial="metal">
          <a:bevelT prst="relaxedInset"/>
          <a:bevelB w="165100" prst="coolSlant"/>
        </a:sp3d>
      </dgm:spPr>
      <dgm:t>
        <a:bodyPr/>
        <a:lstStyle/>
        <a:p>
          <a:r>
            <a:rPr lang="es-EC" sz="1500" i="0" dirty="0" smtClean="0">
              <a:latin typeface="Albertus Medium" pitchFamily="34" charset="0"/>
            </a:rPr>
            <a:t>Determinar el porcentaje de clientes que se siente a gusto </a:t>
          </a:r>
          <a:endParaRPr lang="es-ES" sz="1500" b="0" i="0" dirty="0">
            <a:latin typeface="Albertus Medium" pitchFamily="34" charset="0"/>
          </a:endParaRPr>
        </a:p>
      </dgm:t>
    </dgm:pt>
    <dgm:pt modelId="{647AC086-1BE5-41B7-9B5D-B0FCAE69EA96}" type="parTrans" cxnId="{7C50C187-CD9D-49E1-BD03-E075975F3058}">
      <dgm:prSet/>
      <dgm:spPr/>
      <dgm:t>
        <a:bodyPr/>
        <a:lstStyle/>
        <a:p>
          <a:endParaRPr lang="es-ES" sz="1500" b="0" i="0">
            <a:latin typeface="Albertus Medium" pitchFamily="34" charset="0"/>
          </a:endParaRPr>
        </a:p>
      </dgm:t>
    </dgm:pt>
    <dgm:pt modelId="{9BEE1B59-18E3-4E7D-BADD-5E7757EB18B3}" type="sibTrans" cxnId="{7C50C187-CD9D-49E1-BD03-E075975F3058}">
      <dgm:prSet/>
      <dgm:spPr/>
      <dgm:t>
        <a:bodyPr/>
        <a:lstStyle/>
        <a:p>
          <a:endParaRPr lang="es-ES" sz="1500" b="0" i="0">
            <a:latin typeface="Albertus Medium" pitchFamily="34" charset="0"/>
          </a:endParaRPr>
        </a:p>
      </dgm:t>
    </dgm:pt>
    <dgm:pt modelId="{A8BBDB5D-2E58-45CD-89E1-2A2D35B6A827}">
      <dgm:prSet phldrT="[Texto]" custT="1"/>
      <dgm:spPr>
        <a:ln>
          <a:solidFill>
            <a:srgbClr val="A6D856"/>
          </a:solidFill>
        </a:ln>
        <a:scene3d>
          <a:camera prst="orthographicFront"/>
          <a:lightRig rig="balanced" dir="t"/>
        </a:scene3d>
        <a:sp3d prstMaterial="metal">
          <a:bevelT prst="relaxedInset"/>
          <a:bevelB w="165100" prst="coolSlant"/>
        </a:sp3d>
      </dgm:spPr>
      <dgm:t>
        <a:bodyPr/>
        <a:lstStyle/>
        <a:p>
          <a:r>
            <a:rPr lang="es-EC" sz="1500" i="0" dirty="0" smtClean="0">
              <a:latin typeface="Albertus Medium" pitchFamily="34" charset="0"/>
            </a:rPr>
            <a:t>Medir el impacto de la implementación de un aroma específico </a:t>
          </a:r>
          <a:endParaRPr lang="es-ES" sz="1500" b="0" i="0" dirty="0">
            <a:latin typeface="Albertus Medium" pitchFamily="34" charset="0"/>
          </a:endParaRPr>
        </a:p>
      </dgm:t>
    </dgm:pt>
    <dgm:pt modelId="{73477D9D-4867-4B01-B21D-9287ED3A88CB}" type="parTrans" cxnId="{45250C15-ADCD-4439-9EA5-8E75C0CE05A6}">
      <dgm:prSet/>
      <dgm:spPr/>
      <dgm:t>
        <a:bodyPr/>
        <a:lstStyle/>
        <a:p>
          <a:endParaRPr lang="es-EC" sz="1500" b="0" i="0">
            <a:latin typeface="Albertus Medium" pitchFamily="34" charset="0"/>
          </a:endParaRPr>
        </a:p>
      </dgm:t>
    </dgm:pt>
    <dgm:pt modelId="{C5DEFB00-527F-45A7-A8BA-366B050F7C1E}" type="sibTrans" cxnId="{45250C15-ADCD-4439-9EA5-8E75C0CE05A6}">
      <dgm:prSet/>
      <dgm:spPr/>
      <dgm:t>
        <a:bodyPr/>
        <a:lstStyle/>
        <a:p>
          <a:endParaRPr lang="es-EC" sz="1500" b="0" i="0">
            <a:latin typeface="Albertus Medium" pitchFamily="34" charset="0"/>
          </a:endParaRPr>
        </a:p>
      </dgm:t>
    </dgm:pt>
    <dgm:pt modelId="{FC2D1E4F-5EC7-4C78-9F81-C87BF52BE7A0}" type="pres">
      <dgm:prSet presAssocID="{D5370872-84ED-44EC-8AC1-705E564630E5}" presName="Name0" presStyleCnt="0">
        <dgm:presLayoutVars>
          <dgm:chPref val="3"/>
          <dgm:dir/>
          <dgm:animLvl val="lvl"/>
          <dgm:resizeHandles/>
        </dgm:presLayoutVars>
      </dgm:prSet>
      <dgm:spPr/>
      <dgm:t>
        <a:bodyPr/>
        <a:lstStyle/>
        <a:p>
          <a:endParaRPr lang="es-EC"/>
        </a:p>
      </dgm:t>
    </dgm:pt>
    <dgm:pt modelId="{5CDAECA6-818E-49CE-A213-DDE0D38F7E84}" type="pres">
      <dgm:prSet presAssocID="{4A2B3F0A-D750-472D-864F-C2845E931B9A}" presName="horFlow" presStyleCnt="0"/>
      <dgm:spPr/>
    </dgm:pt>
    <dgm:pt modelId="{AF0A8C2B-DF6B-4162-9C71-2F8CD430550F}" type="pres">
      <dgm:prSet presAssocID="{4A2B3F0A-D750-472D-864F-C2845E931B9A}" presName="bigChev" presStyleLbl="node1" presStyleIdx="0" presStyleCnt="4"/>
      <dgm:spPr>
        <a:prstGeom prst="parallelogram">
          <a:avLst/>
        </a:prstGeom>
      </dgm:spPr>
      <dgm:t>
        <a:bodyPr/>
        <a:lstStyle/>
        <a:p>
          <a:endParaRPr lang="es-EC"/>
        </a:p>
      </dgm:t>
    </dgm:pt>
    <dgm:pt modelId="{A8B12899-8B5B-4706-8204-39AA3EAC3E73}" type="pres">
      <dgm:prSet presAssocID="{4A2B3F0A-D750-472D-864F-C2845E931B9A}" presName="vSp" presStyleCnt="0"/>
      <dgm:spPr/>
    </dgm:pt>
    <dgm:pt modelId="{282F3985-1DA6-4B21-A0C3-FAD63FE0099D}" type="pres">
      <dgm:prSet presAssocID="{313E0E01-90B8-4C2A-B80B-03A3D7275514}" presName="horFlow" presStyleCnt="0"/>
      <dgm:spPr/>
    </dgm:pt>
    <dgm:pt modelId="{977A72D6-979B-4406-9678-997791F0772D}" type="pres">
      <dgm:prSet presAssocID="{313E0E01-90B8-4C2A-B80B-03A3D7275514}" presName="bigChev" presStyleLbl="node1" presStyleIdx="1" presStyleCnt="4"/>
      <dgm:spPr>
        <a:prstGeom prst="parallelogram">
          <a:avLst/>
        </a:prstGeom>
      </dgm:spPr>
      <dgm:t>
        <a:bodyPr/>
        <a:lstStyle/>
        <a:p>
          <a:endParaRPr lang="es-EC"/>
        </a:p>
      </dgm:t>
    </dgm:pt>
    <dgm:pt modelId="{7A8F46E5-8171-40C1-BD9F-9C52FA8A918E}" type="pres">
      <dgm:prSet presAssocID="{313E0E01-90B8-4C2A-B80B-03A3D7275514}" presName="vSp" presStyleCnt="0"/>
      <dgm:spPr/>
    </dgm:pt>
    <dgm:pt modelId="{47512334-8E16-493E-AA8B-84B1A5D5F006}" type="pres">
      <dgm:prSet presAssocID="{448A883B-832F-4F09-BFF4-F66AE38DD01F}" presName="horFlow" presStyleCnt="0"/>
      <dgm:spPr/>
    </dgm:pt>
    <dgm:pt modelId="{FF008853-9A8E-4408-A520-E7A3EF7C3694}" type="pres">
      <dgm:prSet presAssocID="{448A883B-832F-4F09-BFF4-F66AE38DD01F}" presName="bigChev" presStyleLbl="node1" presStyleIdx="2" presStyleCnt="4"/>
      <dgm:spPr>
        <a:prstGeom prst="parallelogram">
          <a:avLst/>
        </a:prstGeom>
      </dgm:spPr>
      <dgm:t>
        <a:bodyPr/>
        <a:lstStyle/>
        <a:p>
          <a:endParaRPr lang="es-EC"/>
        </a:p>
      </dgm:t>
    </dgm:pt>
    <dgm:pt modelId="{35AC282E-01C5-457B-AA09-0FE4249B1763}" type="pres">
      <dgm:prSet presAssocID="{448A883B-832F-4F09-BFF4-F66AE38DD01F}" presName="vSp" presStyleCnt="0"/>
      <dgm:spPr/>
    </dgm:pt>
    <dgm:pt modelId="{84A136CB-EFF0-4BAA-869D-E80EBB36D5B2}" type="pres">
      <dgm:prSet presAssocID="{A8BBDB5D-2E58-45CD-89E1-2A2D35B6A827}" presName="horFlow" presStyleCnt="0"/>
      <dgm:spPr/>
    </dgm:pt>
    <dgm:pt modelId="{1162E657-B23B-421C-BE85-9D12C050F764}" type="pres">
      <dgm:prSet presAssocID="{A8BBDB5D-2E58-45CD-89E1-2A2D35B6A827}" presName="bigChev" presStyleLbl="node1" presStyleIdx="3" presStyleCnt="4"/>
      <dgm:spPr>
        <a:prstGeom prst="parallelogram">
          <a:avLst/>
        </a:prstGeom>
      </dgm:spPr>
      <dgm:t>
        <a:bodyPr/>
        <a:lstStyle/>
        <a:p>
          <a:endParaRPr lang="es-EC"/>
        </a:p>
      </dgm:t>
    </dgm:pt>
  </dgm:ptLst>
  <dgm:cxnLst>
    <dgm:cxn modelId="{E77FA9B9-2121-4D97-ADF8-2F0C2F15A605}" type="presOf" srcId="{313E0E01-90B8-4C2A-B80B-03A3D7275514}" destId="{977A72D6-979B-4406-9678-997791F0772D}" srcOrd="0" destOrd="0" presId="urn:microsoft.com/office/officeart/2005/8/layout/lProcess3"/>
    <dgm:cxn modelId="{AC7AB9D0-4395-4A8D-B4DE-79F63B24EEE5}" srcId="{D5370872-84ED-44EC-8AC1-705E564630E5}" destId="{313E0E01-90B8-4C2A-B80B-03A3D7275514}" srcOrd="1" destOrd="0" parTransId="{129FA5CE-BD45-4F55-AB54-AA7796EF8101}" sibTransId="{266AED0C-CC45-4364-9EFF-417AFF86682E}"/>
    <dgm:cxn modelId="{45250C15-ADCD-4439-9EA5-8E75C0CE05A6}" srcId="{D5370872-84ED-44EC-8AC1-705E564630E5}" destId="{A8BBDB5D-2E58-45CD-89E1-2A2D35B6A827}" srcOrd="3" destOrd="0" parTransId="{73477D9D-4867-4B01-B21D-9287ED3A88CB}" sibTransId="{C5DEFB00-527F-45A7-A8BA-366B050F7C1E}"/>
    <dgm:cxn modelId="{90242E4F-B7AE-44EE-9997-1ABB737B42D3}" type="presOf" srcId="{D5370872-84ED-44EC-8AC1-705E564630E5}" destId="{FC2D1E4F-5EC7-4C78-9F81-C87BF52BE7A0}" srcOrd="0" destOrd="0" presId="urn:microsoft.com/office/officeart/2005/8/layout/lProcess3"/>
    <dgm:cxn modelId="{ABC487CA-A739-48A9-81AA-4649CEF82109}" type="presOf" srcId="{448A883B-832F-4F09-BFF4-F66AE38DD01F}" destId="{FF008853-9A8E-4408-A520-E7A3EF7C3694}" srcOrd="0" destOrd="0" presId="urn:microsoft.com/office/officeart/2005/8/layout/lProcess3"/>
    <dgm:cxn modelId="{3CEA7D23-0B70-4DEE-AFB6-42B39FACAC83}" srcId="{D5370872-84ED-44EC-8AC1-705E564630E5}" destId="{4A2B3F0A-D750-472D-864F-C2845E931B9A}" srcOrd="0" destOrd="0" parTransId="{D81BF3B9-9179-4A23-8C87-84313251A3B2}" sibTransId="{D5108174-E15B-4838-9B7F-1F53CD44A9CF}"/>
    <dgm:cxn modelId="{4690117D-4BBF-4607-B356-DA105BA51244}" type="presOf" srcId="{A8BBDB5D-2E58-45CD-89E1-2A2D35B6A827}" destId="{1162E657-B23B-421C-BE85-9D12C050F764}" srcOrd="0" destOrd="0" presId="urn:microsoft.com/office/officeart/2005/8/layout/lProcess3"/>
    <dgm:cxn modelId="{840B3E75-6F43-4931-A402-8D5763EE5326}" type="presOf" srcId="{4A2B3F0A-D750-472D-864F-C2845E931B9A}" destId="{AF0A8C2B-DF6B-4162-9C71-2F8CD430550F}" srcOrd="0" destOrd="0" presId="urn:microsoft.com/office/officeart/2005/8/layout/lProcess3"/>
    <dgm:cxn modelId="{7C50C187-CD9D-49E1-BD03-E075975F3058}" srcId="{D5370872-84ED-44EC-8AC1-705E564630E5}" destId="{448A883B-832F-4F09-BFF4-F66AE38DD01F}" srcOrd="2" destOrd="0" parTransId="{647AC086-1BE5-41B7-9B5D-B0FCAE69EA96}" sibTransId="{9BEE1B59-18E3-4E7D-BADD-5E7757EB18B3}"/>
    <dgm:cxn modelId="{81B2FA3A-9787-45F4-A75C-75144AE20589}" type="presParOf" srcId="{FC2D1E4F-5EC7-4C78-9F81-C87BF52BE7A0}" destId="{5CDAECA6-818E-49CE-A213-DDE0D38F7E84}" srcOrd="0" destOrd="0" presId="urn:microsoft.com/office/officeart/2005/8/layout/lProcess3"/>
    <dgm:cxn modelId="{F5BE7C6E-413B-43CC-BAA2-AF0B4FE0E4B2}" type="presParOf" srcId="{5CDAECA6-818E-49CE-A213-DDE0D38F7E84}" destId="{AF0A8C2B-DF6B-4162-9C71-2F8CD430550F}" srcOrd="0" destOrd="0" presId="urn:microsoft.com/office/officeart/2005/8/layout/lProcess3"/>
    <dgm:cxn modelId="{4C450F5C-51C9-416E-9121-62555931D2DF}" type="presParOf" srcId="{FC2D1E4F-5EC7-4C78-9F81-C87BF52BE7A0}" destId="{A8B12899-8B5B-4706-8204-39AA3EAC3E73}" srcOrd="1" destOrd="0" presId="urn:microsoft.com/office/officeart/2005/8/layout/lProcess3"/>
    <dgm:cxn modelId="{06DBADF1-2F0D-4DDE-856E-A3A51A0971F2}" type="presParOf" srcId="{FC2D1E4F-5EC7-4C78-9F81-C87BF52BE7A0}" destId="{282F3985-1DA6-4B21-A0C3-FAD63FE0099D}" srcOrd="2" destOrd="0" presId="urn:microsoft.com/office/officeart/2005/8/layout/lProcess3"/>
    <dgm:cxn modelId="{391FF4E4-D9C2-4E94-872A-BF1FF39E002F}" type="presParOf" srcId="{282F3985-1DA6-4B21-A0C3-FAD63FE0099D}" destId="{977A72D6-979B-4406-9678-997791F0772D}" srcOrd="0" destOrd="0" presId="urn:microsoft.com/office/officeart/2005/8/layout/lProcess3"/>
    <dgm:cxn modelId="{00A1D3A2-7E2B-4982-A637-2AB92770FD7D}" type="presParOf" srcId="{FC2D1E4F-5EC7-4C78-9F81-C87BF52BE7A0}" destId="{7A8F46E5-8171-40C1-BD9F-9C52FA8A918E}" srcOrd="3" destOrd="0" presId="urn:microsoft.com/office/officeart/2005/8/layout/lProcess3"/>
    <dgm:cxn modelId="{794ADF27-1471-4FC1-A667-703C77018032}" type="presParOf" srcId="{FC2D1E4F-5EC7-4C78-9F81-C87BF52BE7A0}" destId="{47512334-8E16-493E-AA8B-84B1A5D5F006}" srcOrd="4" destOrd="0" presId="urn:microsoft.com/office/officeart/2005/8/layout/lProcess3"/>
    <dgm:cxn modelId="{D591297F-A38B-46CB-B15A-14C45D7D1CB3}" type="presParOf" srcId="{47512334-8E16-493E-AA8B-84B1A5D5F006}" destId="{FF008853-9A8E-4408-A520-E7A3EF7C3694}" srcOrd="0" destOrd="0" presId="urn:microsoft.com/office/officeart/2005/8/layout/lProcess3"/>
    <dgm:cxn modelId="{A97210E3-B39A-4809-B580-70E94A1B2B14}" type="presParOf" srcId="{FC2D1E4F-5EC7-4C78-9F81-C87BF52BE7A0}" destId="{35AC282E-01C5-457B-AA09-0FE4249B1763}" srcOrd="5" destOrd="0" presId="urn:microsoft.com/office/officeart/2005/8/layout/lProcess3"/>
    <dgm:cxn modelId="{6AE5B14D-A865-42B7-81D9-23FA142F9414}" type="presParOf" srcId="{FC2D1E4F-5EC7-4C78-9F81-C87BF52BE7A0}" destId="{84A136CB-EFF0-4BAA-869D-E80EBB36D5B2}" srcOrd="6" destOrd="0" presId="urn:microsoft.com/office/officeart/2005/8/layout/lProcess3"/>
    <dgm:cxn modelId="{E732C1FF-D216-47FD-9BC5-048979CB6322}" type="presParOf" srcId="{84A136CB-EFF0-4BAA-869D-E80EBB36D5B2}" destId="{1162E657-B23B-421C-BE85-9D12C050F764}" srcOrd="0" destOrd="0" presId="urn:microsoft.com/office/officeart/2005/8/layout/lProcess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2B4EAF-3398-4567-92F7-10985D5E1270}"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es-EC"/>
        </a:p>
      </dgm:t>
    </dgm:pt>
    <dgm:pt modelId="{BD6CA490-566B-4669-BCB4-1F5631976078}">
      <dgm:prSet phldrT="[Texto]"/>
      <dgm:spPr>
        <a:blipFill rotWithShape="0">
          <a:blip xmlns:r="http://schemas.openxmlformats.org/officeDocument/2006/relationships" r:embed="rId1"/>
          <a:stretch>
            <a:fillRect/>
          </a:stretch>
        </a:blipFill>
      </dgm:spPr>
      <dgm:t>
        <a:bodyPr/>
        <a:lstStyle/>
        <a:p>
          <a:r>
            <a:rPr lang="es-EC" dirty="0" smtClean="0"/>
            <a:t> </a:t>
          </a:r>
          <a:endParaRPr lang="es-EC" dirty="0"/>
        </a:p>
      </dgm:t>
    </dgm:pt>
    <dgm:pt modelId="{321EC0AC-81C6-4F56-B3F9-37153F3464D1}" type="parTrans" cxnId="{328AC36D-B009-42F0-922B-F8A04DFA9D02}">
      <dgm:prSet/>
      <dgm:spPr/>
      <dgm:t>
        <a:bodyPr/>
        <a:lstStyle/>
        <a:p>
          <a:endParaRPr lang="es-EC"/>
        </a:p>
      </dgm:t>
    </dgm:pt>
    <dgm:pt modelId="{48AAB8C6-578C-41F4-A2F4-C8F33134E8B2}" type="sibTrans" cxnId="{328AC36D-B009-42F0-922B-F8A04DFA9D02}">
      <dgm:prSet/>
      <dgm:spPr/>
      <dgm:t>
        <a:bodyPr/>
        <a:lstStyle/>
        <a:p>
          <a:endParaRPr lang="es-EC"/>
        </a:p>
      </dgm:t>
    </dgm:pt>
    <dgm:pt modelId="{C6A5CDF4-863A-47CE-97A1-A7C40B1CB9B9}">
      <dgm:prSet phldrT="[Texto]" custT="1"/>
      <dgm:spPr>
        <a:solidFill>
          <a:srgbClr val="A6D856"/>
        </a:solidFill>
        <a:ln>
          <a:solidFill>
            <a:srgbClr val="92D050"/>
          </a:solidFill>
        </a:ln>
      </dgm:spPr>
      <dgm:t>
        <a:bodyPr/>
        <a:lstStyle/>
        <a:p>
          <a:pPr algn="ctr" rtl="0" fontAlgn="base">
            <a:spcBef>
              <a:spcPct val="0"/>
            </a:spcBef>
            <a:spcAft>
              <a:spcPct val="0"/>
            </a:spcAft>
          </a:pPr>
          <a:r>
            <a:rPr lang="es-EC" sz="2400" kern="1200" dirty="0" smtClean="0">
              <a:solidFill>
                <a:schemeClr val="tx1"/>
              </a:solidFill>
              <a:latin typeface="Albertus Medium" pitchFamily="34" charset="0"/>
              <a:ea typeface="+mn-ea"/>
              <a:cs typeface="+mn-cs"/>
            </a:rPr>
            <a:t>Aroscent</a:t>
          </a:r>
          <a:endParaRPr lang="es-EC" sz="3600" kern="1200" dirty="0">
            <a:solidFill>
              <a:schemeClr val="tx1"/>
            </a:solidFill>
            <a:latin typeface="Albertus Medium" pitchFamily="34" charset="0"/>
            <a:ea typeface="+mn-ea"/>
            <a:cs typeface="+mn-cs"/>
          </a:endParaRPr>
        </a:p>
      </dgm:t>
    </dgm:pt>
    <dgm:pt modelId="{05462443-92CF-45F0-BDFF-4F510366BEBB}" type="parTrans" cxnId="{9DA1131A-8726-4E60-95A7-5C4304CCB55F}">
      <dgm:prSet/>
      <dgm:spPr/>
      <dgm:t>
        <a:bodyPr/>
        <a:lstStyle/>
        <a:p>
          <a:endParaRPr lang="es-EC" dirty="0"/>
        </a:p>
      </dgm:t>
    </dgm:pt>
    <dgm:pt modelId="{07AD8048-4B02-41E9-AA26-749681D63952}" type="sibTrans" cxnId="{9DA1131A-8726-4E60-95A7-5C4304CCB55F}">
      <dgm:prSet/>
      <dgm:spPr/>
      <dgm:t>
        <a:bodyPr/>
        <a:lstStyle/>
        <a:p>
          <a:endParaRPr lang="es-EC"/>
        </a:p>
      </dgm:t>
    </dgm:pt>
    <dgm:pt modelId="{BA65CCE8-23AB-4770-A159-A5AB86473D9D}">
      <dgm:prSet phldrT="[Texto]"/>
      <dgm:spPr/>
      <dgm:t>
        <a:bodyPr/>
        <a:lstStyle/>
        <a:p>
          <a:r>
            <a:rPr lang="es-EC" dirty="0" smtClean="0"/>
            <a:t>Locales sin aire acondicionado </a:t>
          </a:r>
          <a:endParaRPr lang="es-EC" dirty="0"/>
        </a:p>
      </dgm:t>
    </dgm:pt>
    <dgm:pt modelId="{60B64864-925B-4E64-A556-55AD496FC246}" type="parTrans" cxnId="{007319F3-8631-488C-8CBF-4822A769FF20}">
      <dgm:prSet/>
      <dgm:spPr/>
      <dgm:t>
        <a:bodyPr/>
        <a:lstStyle/>
        <a:p>
          <a:endParaRPr lang="es-EC" dirty="0"/>
        </a:p>
      </dgm:t>
    </dgm:pt>
    <dgm:pt modelId="{74E558A0-FA15-454C-9C46-5CC9F964127B}" type="sibTrans" cxnId="{007319F3-8631-488C-8CBF-4822A769FF20}">
      <dgm:prSet/>
      <dgm:spPr/>
      <dgm:t>
        <a:bodyPr/>
        <a:lstStyle/>
        <a:p>
          <a:endParaRPr lang="es-EC"/>
        </a:p>
      </dgm:t>
    </dgm:pt>
    <dgm:pt modelId="{36560881-2C7C-47A9-A3AF-D44032A09596}">
      <dgm:prSet phldrT="[Texto]" custT="1"/>
      <dgm:spPr>
        <a:solidFill>
          <a:srgbClr val="A6D856"/>
        </a:solidFill>
        <a:ln>
          <a:solidFill>
            <a:srgbClr val="92D050"/>
          </a:solidFill>
        </a:ln>
      </dgm:spPr>
      <dgm:t>
        <a:bodyPr/>
        <a:lstStyle/>
        <a:p>
          <a:r>
            <a:rPr lang="es-EC" sz="2400" b="0" dirty="0" smtClean="0">
              <a:solidFill>
                <a:schemeClr val="tx1"/>
              </a:solidFill>
              <a:latin typeface="Albertus Medium" pitchFamily="34" charset="0"/>
            </a:rPr>
            <a:t>Ecoscent</a:t>
          </a:r>
          <a:endParaRPr lang="es-EC" sz="2400" b="0" dirty="0">
            <a:solidFill>
              <a:schemeClr val="tx1"/>
            </a:solidFill>
            <a:latin typeface="Albertus Medium" pitchFamily="34" charset="0"/>
          </a:endParaRPr>
        </a:p>
      </dgm:t>
    </dgm:pt>
    <dgm:pt modelId="{F35B1C09-072F-4270-AAD1-291F94306CBC}" type="parTrans" cxnId="{09160161-70D5-4D52-B008-EB778267D2A5}">
      <dgm:prSet/>
      <dgm:spPr/>
      <dgm:t>
        <a:bodyPr/>
        <a:lstStyle/>
        <a:p>
          <a:endParaRPr lang="es-EC" dirty="0"/>
        </a:p>
      </dgm:t>
    </dgm:pt>
    <dgm:pt modelId="{5A0BC2A7-5D60-45E4-999F-CC8D5FE007CF}" type="sibTrans" cxnId="{09160161-70D5-4D52-B008-EB778267D2A5}">
      <dgm:prSet/>
      <dgm:spPr/>
      <dgm:t>
        <a:bodyPr/>
        <a:lstStyle/>
        <a:p>
          <a:endParaRPr lang="es-EC"/>
        </a:p>
      </dgm:t>
    </dgm:pt>
    <dgm:pt modelId="{A59885CB-DFA7-4E3C-9476-961DFFEC723C}">
      <dgm:prSet phldrT="[Texto]"/>
      <dgm:spPr/>
      <dgm:t>
        <a:bodyPr/>
        <a:lstStyle/>
        <a:p>
          <a:r>
            <a:rPr lang="es-EC" dirty="0" smtClean="0"/>
            <a:t>Locales con aire acondicionado.</a:t>
          </a:r>
          <a:endParaRPr lang="es-EC" dirty="0"/>
        </a:p>
      </dgm:t>
    </dgm:pt>
    <dgm:pt modelId="{D974AEB9-8F80-46B2-9274-C0BBF60A00D8}" type="parTrans" cxnId="{82006672-D30C-4F2D-BB6B-68C32DBB792C}">
      <dgm:prSet/>
      <dgm:spPr/>
      <dgm:t>
        <a:bodyPr/>
        <a:lstStyle/>
        <a:p>
          <a:endParaRPr lang="es-EC" dirty="0"/>
        </a:p>
      </dgm:t>
    </dgm:pt>
    <dgm:pt modelId="{1EFB586F-9AD2-4A3D-B786-FB3D302054E3}" type="sibTrans" cxnId="{82006672-D30C-4F2D-BB6B-68C32DBB792C}">
      <dgm:prSet/>
      <dgm:spPr/>
      <dgm:t>
        <a:bodyPr/>
        <a:lstStyle/>
        <a:p>
          <a:endParaRPr lang="es-EC"/>
        </a:p>
      </dgm:t>
    </dgm:pt>
    <dgm:pt modelId="{12E0F24E-F66A-4E6D-9686-FA568E412477}" type="pres">
      <dgm:prSet presAssocID="{F02B4EAF-3398-4567-92F7-10985D5E1270}" presName="diagram" presStyleCnt="0">
        <dgm:presLayoutVars>
          <dgm:chPref val="1"/>
          <dgm:dir/>
          <dgm:animOne val="branch"/>
          <dgm:animLvl val="lvl"/>
          <dgm:resizeHandles val="exact"/>
        </dgm:presLayoutVars>
      </dgm:prSet>
      <dgm:spPr/>
      <dgm:t>
        <a:bodyPr/>
        <a:lstStyle/>
        <a:p>
          <a:endParaRPr lang="es-ES"/>
        </a:p>
      </dgm:t>
    </dgm:pt>
    <dgm:pt modelId="{566933A8-0E38-4568-A9EF-8A2C3BA930EC}" type="pres">
      <dgm:prSet presAssocID="{BD6CA490-566B-4669-BCB4-1F5631976078}" presName="root1" presStyleCnt="0"/>
      <dgm:spPr/>
    </dgm:pt>
    <dgm:pt modelId="{28F06DFD-45C2-4943-AD19-C4F7D1D677DE}" type="pres">
      <dgm:prSet presAssocID="{BD6CA490-566B-4669-BCB4-1F5631976078}" presName="LevelOneTextNode" presStyleLbl="node0" presStyleIdx="0" presStyleCnt="1" custScaleY="64129">
        <dgm:presLayoutVars>
          <dgm:chPref val="3"/>
        </dgm:presLayoutVars>
      </dgm:prSet>
      <dgm:spPr/>
      <dgm:t>
        <a:bodyPr/>
        <a:lstStyle/>
        <a:p>
          <a:endParaRPr lang="es-ES"/>
        </a:p>
      </dgm:t>
    </dgm:pt>
    <dgm:pt modelId="{5E49D9B4-363D-4DD4-A585-193C1ACE9C07}" type="pres">
      <dgm:prSet presAssocID="{BD6CA490-566B-4669-BCB4-1F5631976078}" presName="level2hierChild" presStyleCnt="0"/>
      <dgm:spPr/>
    </dgm:pt>
    <dgm:pt modelId="{4F9BC659-6FCA-4D49-BCF2-474FA8927FE5}" type="pres">
      <dgm:prSet presAssocID="{05462443-92CF-45F0-BDFF-4F510366BEBB}" presName="conn2-1" presStyleLbl="parChTrans1D2" presStyleIdx="0" presStyleCnt="2"/>
      <dgm:spPr/>
      <dgm:t>
        <a:bodyPr/>
        <a:lstStyle/>
        <a:p>
          <a:endParaRPr lang="es-ES"/>
        </a:p>
      </dgm:t>
    </dgm:pt>
    <dgm:pt modelId="{BA427900-FDA9-49C9-B1FC-518EDED403A8}" type="pres">
      <dgm:prSet presAssocID="{05462443-92CF-45F0-BDFF-4F510366BEBB}" presName="connTx" presStyleLbl="parChTrans1D2" presStyleIdx="0" presStyleCnt="2"/>
      <dgm:spPr/>
      <dgm:t>
        <a:bodyPr/>
        <a:lstStyle/>
        <a:p>
          <a:endParaRPr lang="es-ES"/>
        </a:p>
      </dgm:t>
    </dgm:pt>
    <dgm:pt modelId="{1ADECD26-0603-4606-9E3B-BBDF1CC699A9}" type="pres">
      <dgm:prSet presAssocID="{C6A5CDF4-863A-47CE-97A1-A7C40B1CB9B9}" presName="root2" presStyleCnt="0"/>
      <dgm:spPr/>
    </dgm:pt>
    <dgm:pt modelId="{18778B5E-E5F6-435B-91E4-2CB817527B19}" type="pres">
      <dgm:prSet presAssocID="{C6A5CDF4-863A-47CE-97A1-A7C40B1CB9B9}" presName="LevelTwoTextNode" presStyleLbl="node2" presStyleIdx="0" presStyleCnt="2">
        <dgm:presLayoutVars>
          <dgm:chPref val="3"/>
        </dgm:presLayoutVars>
      </dgm:prSet>
      <dgm:spPr/>
      <dgm:t>
        <a:bodyPr/>
        <a:lstStyle/>
        <a:p>
          <a:endParaRPr lang="es-EC"/>
        </a:p>
      </dgm:t>
    </dgm:pt>
    <dgm:pt modelId="{A97EEC22-B806-4417-BAF9-70F075E0D5A4}" type="pres">
      <dgm:prSet presAssocID="{C6A5CDF4-863A-47CE-97A1-A7C40B1CB9B9}" presName="level3hierChild" presStyleCnt="0"/>
      <dgm:spPr/>
    </dgm:pt>
    <dgm:pt modelId="{E14E49D4-8D8C-495B-94FA-D43C7ACB3BD9}" type="pres">
      <dgm:prSet presAssocID="{60B64864-925B-4E64-A556-55AD496FC246}" presName="conn2-1" presStyleLbl="parChTrans1D3" presStyleIdx="0" presStyleCnt="2"/>
      <dgm:spPr/>
      <dgm:t>
        <a:bodyPr/>
        <a:lstStyle/>
        <a:p>
          <a:endParaRPr lang="es-ES"/>
        </a:p>
      </dgm:t>
    </dgm:pt>
    <dgm:pt modelId="{FAF4EF89-F2C1-495A-B9F8-05D41325548E}" type="pres">
      <dgm:prSet presAssocID="{60B64864-925B-4E64-A556-55AD496FC246}" presName="connTx" presStyleLbl="parChTrans1D3" presStyleIdx="0" presStyleCnt="2"/>
      <dgm:spPr/>
      <dgm:t>
        <a:bodyPr/>
        <a:lstStyle/>
        <a:p>
          <a:endParaRPr lang="es-ES"/>
        </a:p>
      </dgm:t>
    </dgm:pt>
    <dgm:pt modelId="{94F4606E-9433-4D05-8F58-DB87B535CA92}" type="pres">
      <dgm:prSet presAssocID="{BA65CCE8-23AB-4770-A159-A5AB86473D9D}" presName="root2" presStyleCnt="0"/>
      <dgm:spPr/>
    </dgm:pt>
    <dgm:pt modelId="{3E251D62-C7BE-41A5-9A16-B2D8D35AB313}" type="pres">
      <dgm:prSet presAssocID="{BA65CCE8-23AB-4770-A159-A5AB86473D9D}" presName="LevelTwoTextNode" presStyleLbl="node3" presStyleIdx="0" presStyleCnt="2">
        <dgm:presLayoutVars>
          <dgm:chPref val="3"/>
        </dgm:presLayoutVars>
      </dgm:prSet>
      <dgm:spPr/>
      <dgm:t>
        <a:bodyPr/>
        <a:lstStyle/>
        <a:p>
          <a:endParaRPr lang="es-EC"/>
        </a:p>
      </dgm:t>
    </dgm:pt>
    <dgm:pt modelId="{010B1B54-5D30-4559-9EEB-293C1AFF1F1D}" type="pres">
      <dgm:prSet presAssocID="{BA65CCE8-23AB-4770-A159-A5AB86473D9D}" presName="level3hierChild" presStyleCnt="0"/>
      <dgm:spPr/>
    </dgm:pt>
    <dgm:pt modelId="{F36E37A7-926F-4275-BB77-B3176B7B11BE}" type="pres">
      <dgm:prSet presAssocID="{F35B1C09-072F-4270-AAD1-291F94306CBC}" presName="conn2-1" presStyleLbl="parChTrans1D2" presStyleIdx="1" presStyleCnt="2"/>
      <dgm:spPr/>
      <dgm:t>
        <a:bodyPr/>
        <a:lstStyle/>
        <a:p>
          <a:endParaRPr lang="es-ES"/>
        </a:p>
      </dgm:t>
    </dgm:pt>
    <dgm:pt modelId="{042F22F9-E922-41B7-9FFB-893E571B97A0}" type="pres">
      <dgm:prSet presAssocID="{F35B1C09-072F-4270-AAD1-291F94306CBC}" presName="connTx" presStyleLbl="parChTrans1D2" presStyleIdx="1" presStyleCnt="2"/>
      <dgm:spPr/>
      <dgm:t>
        <a:bodyPr/>
        <a:lstStyle/>
        <a:p>
          <a:endParaRPr lang="es-ES"/>
        </a:p>
      </dgm:t>
    </dgm:pt>
    <dgm:pt modelId="{95BE517E-81BF-4C61-9FE1-B62A0BFCF2F7}" type="pres">
      <dgm:prSet presAssocID="{36560881-2C7C-47A9-A3AF-D44032A09596}" presName="root2" presStyleCnt="0"/>
      <dgm:spPr/>
    </dgm:pt>
    <dgm:pt modelId="{775C9417-E167-4155-A1B4-9104B7D3820C}" type="pres">
      <dgm:prSet presAssocID="{36560881-2C7C-47A9-A3AF-D44032A09596}" presName="LevelTwoTextNode" presStyleLbl="node2" presStyleIdx="1" presStyleCnt="2">
        <dgm:presLayoutVars>
          <dgm:chPref val="3"/>
        </dgm:presLayoutVars>
      </dgm:prSet>
      <dgm:spPr/>
      <dgm:t>
        <a:bodyPr/>
        <a:lstStyle/>
        <a:p>
          <a:endParaRPr lang="es-EC"/>
        </a:p>
      </dgm:t>
    </dgm:pt>
    <dgm:pt modelId="{437D6037-23A3-491C-91FD-67A396EF9F91}" type="pres">
      <dgm:prSet presAssocID="{36560881-2C7C-47A9-A3AF-D44032A09596}" presName="level3hierChild" presStyleCnt="0"/>
      <dgm:spPr/>
    </dgm:pt>
    <dgm:pt modelId="{84239630-2106-4968-8D7E-FBBD528ABA94}" type="pres">
      <dgm:prSet presAssocID="{D974AEB9-8F80-46B2-9274-C0BBF60A00D8}" presName="conn2-1" presStyleLbl="parChTrans1D3" presStyleIdx="1" presStyleCnt="2"/>
      <dgm:spPr/>
      <dgm:t>
        <a:bodyPr/>
        <a:lstStyle/>
        <a:p>
          <a:endParaRPr lang="es-ES"/>
        </a:p>
      </dgm:t>
    </dgm:pt>
    <dgm:pt modelId="{35E50E44-A17A-40D3-9777-22AFC50E1F5A}" type="pres">
      <dgm:prSet presAssocID="{D974AEB9-8F80-46B2-9274-C0BBF60A00D8}" presName="connTx" presStyleLbl="parChTrans1D3" presStyleIdx="1" presStyleCnt="2"/>
      <dgm:spPr/>
      <dgm:t>
        <a:bodyPr/>
        <a:lstStyle/>
        <a:p>
          <a:endParaRPr lang="es-ES"/>
        </a:p>
      </dgm:t>
    </dgm:pt>
    <dgm:pt modelId="{8D765520-7C2E-46E6-B54A-5BF0216A44F0}" type="pres">
      <dgm:prSet presAssocID="{A59885CB-DFA7-4E3C-9476-961DFFEC723C}" presName="root2" presStyleCnt="0"/>
      <dgm:spPr/>
    </dgm:pt>
    <dgm:pt modelId="{6781F1EA-7F84-4CF3-94AF-FB9F6DA806FE}" type="pres">
      <dgm:prSet presAssocID="{A59885CB-DFA7-4E3C-9476-961DFFEC723C}" presName="LevelTwoTextNode" presStyleLbl="node3" presStyleIdx="1" presStyleCnt="2">
        <dgm:presLayoutVars>
          <dgm:chPref val="3"/>
        </dgm:presLayoutVars>
      </dgm:prSet>
      <dgm:spPr/>
      <dgm:t>
        <a:bodyPr/>
        <a:lstStyle/>
        <a:p>
          <a:endParaRPr lang="es-EC"/>
        </a:p>
      </dgm:t>
    </dgm:pt>
    <dgm:pt modelId="{73C04F80-3ECF-49A6-AB6D-9B26F9F8BBB5}" type="pres">
      <dgm:prSet presAssocID="{A59885CB-DFA7-4E3C-9476-961DFFEC723C}" presName="level3hierChild" presStyleCnt="0"/>
      <dgm:spPr/>
    </dgm:pt>
  </dgm:ptLst>
  <dgm:cxnLst>
    <dgm:cxn modelId="{328AC36D-B009-42F0-922B-F8A04DFA9D02}" srcId="{F02B4EAF-3398-4567-92F7-10985D5E1270}" destId="{BD6CA490-566B-4669-BCB4-1F5631976078}" srcOrd="0" destOrd="0" parTransId="{321EC0AC-81C6-4F56-B3F9-37153F3464D1}" sibTransId="{48AAB8C6-578C-41F4-A2F4-C8F33134E8B2}"/>
    <dgm:cxn modelId="{A03F4184-78F9-42AD-BC2B-15C3AFD57CD8}" type="presOf" srcId="{F02B4EAF-3398-4567-92F7-10985D5E1270}" destId="{12E0F24E-F66A-4E6D-9686-FA568E412477}" srcOrd="0" destOrd="0" presId="urn:microsoft.com/office/officeart/2005/8/layout/hierarchy2"/>
    <dgm:cxn modelId="{DFB591EF-41FB-4002-BBA3-BA1DD727902C}" type="presOf" srcId="{05462443-92CF-45F0-BDFF-4F510366BEBB}" destId="{4F9BC659-6FCA-4D49-BCF2-474FA8927FE5}" srcOrd="0" destOrd="0" presId="urn:microsoft.com/office/officeart/2005/8/layout/hierarchy2"/>
    <dgm:cxn modelId="{007319F3-8631-488C-8CBF-4822A769FF20}" srcId="{C6A5CDF4-863A-47CE-97A1-A7C40B1CB9B9}" destId="{BA65CCE8-23AB-4770-A159-A5AB86473D9D}" srcOrd="0" destOrd="0" parTransId="{60B64864-925B-4E64-A556-55AD496FC246}" sibTransId="{74E558A0-FA15-454C-9C46-5CC9F964127B}"/>
    <dgm:cxn modelId="{20A2FC2A-5537-48AD-A672-53919BA72310}" type="presOf" srcId="{BD6CA490-566B-4669-BCB4-1F5631976078}" destId="{28F06DFD-45C2-4943-AD19-C4F7D1D677DE}" srcOrd="0" destOrd="0" presId="urn:microsoft.com/office/officeart/2005/8/layout/hierarchy2"/>
    <dgm:cxn modelId="{88411B29-A21A-4DF8-9EBC-6A5F7EC16268}" type="presOf" srcId="{36560881-2C7C-47A9-A3AF-D44032A09596}" destId="{775C9417-E167-4155-A1B4-9104B7D3820C}" srcOrd="0" destOrd="0" presId="urn:microsoft.com/office/officeart/2005/8/layout/hierarchy2"/>
    <dgm:cxn modelId="{9DA1131A-8726-4E60-95A7-5C4304CCB55F}" srcId="{BD6CA490-566B-4669-BCB4-1F5631976078}" destId="{C6A5CDF4-863A-47CE-97A1-A7C40B1CB9B9}" srcOrd="0" destOrd="0" parTransId="{05462443-92CF-45F0-BDFF-4F510366BEBB}" sibTransId="{07AD8048-4B02-41E9-AA26-749681D63952}"/>
    <dgm:cxn modelId="{EFC73C0D-9CF7-4793-8212-7527CD015D79}" type="presOf" srcId="{BA65CCE8-23AB-4770-A159-A5AB86473D9D}" destId="{3E251D62-C7BE-41A5-9A16-B2D8D35AB313}" srcOrd="0" destOrd="0" presId="urn:microsoft.com/office/officeart/2005/8/layout/hierarchy2"/>
    <dgm:cxn modelId="{09160161-70D5-4D52-B008-EB778267D2A5}" srcId="{BD6CA490-566B-4669-BCB4-1F5631976078}" destId="{36560881-2C7C-47A9-A3AF-D44032A09596}" srcOrd="1" destOrd="0" parTransId="{F35B1C09-072F-4270-AAD1-291F94306CBC}" sibTransId="{5A0BC2A7-5D60-45E4-999F-CC8D5FE007CF}"/>
    <dgm:cxn modelId="{BAE9A9BD-D7FA-43D0-8A5C-69F872054235}" type="presOf" srcId="{60B64864-925B-4E64-A556-55AD496FC246}" destId="{E14E49D4-8D8C-495B-94FA-D43C7ACB3BD9}" srcOrd="0" destOrd="0" presId="urn:microsoft.com/office/officeart/2005/8/layout/hierarchy2"/>
    <dgm:cxn modelId="{71D7D10F-31C0-4131-A82D-D67B3AB12E2C}" type="presOf" srcId="{60B64864-925B-4E64-A556-55AD496FC246}" destId="{FAF4EF89-F2C1-495A-B9F8-05D41325548E}" srcOrd="1" destOrd="0" presId="urn:microsoft.com/office/officeart/2005/8/layout/hierarchy2"/>
    <dgm:cxn modelId="{43AB62CD-4AD4-45D7-89C1-5F19E3210F3C}" type="presOf" srcId="{F35B1C09-072F-4270-AAD1-291F94306CBC}" destId="{F36E37A7-926F-4275-BB77-B3176B7B11BE}" srcOrd="0" destOrd="0" presId="urn:microsoft.com/office/officeart/2005/8/layout/hierarchy2"/>
    <dgm:cxn modelId="{603F59CF-DDBA-4047-8932-4428B09157E9}" type="presOf" srcId="{A59885CB-DFA7-4E3C-9476-961DFFEC723C}" destId="{6781F1EA-7F84-4CF3-94AF-FB9F6DA806FE}" srcOrd="0" destOrd="0" presId="urn:microsoft.com/office/officeart/2005/8/layout/hierarchy2"/>
    <dgm:cxn modelId="{82006672-D30C-4F2D-BB6B-68C32DBB792C}" srcId="{36560881-2C7C-47A9-A3AF-D44032A09596}" destId="{A59885CB-DFA7-4E3C-9476-961DFFEC723C}" srcOrd="0" destOrd="0" parTransId="{D974AEB9-8F80-46B2-9274-C0BBF60A00D8}" sibTransId="{1EFB586F-9AD2-4A3D-B786-FB3D302054E3}"/>
    <dgm:cxn modelId="{30C185D2-0513-4854-9FA1-CB87225AF1E5}" type="presOf" srcId="{F35B1C09-072F-4270-AAD1-291F94306CBC}" destId="{042F22F9-E922-41B7-9FFB-893E571B97A0}" srcOrd="1" destOrd="0" presId="urn:microsoft.com/office/officeart/2005/8/layout/hierarchy2"/>
    <dgm:cxn modelId="{9B077464-D428-427D-A72A-F9BF7DA14074}" type="presOf" srcId="{D974AEB9-8F80-46B2-9274-C0BBF60A00D8}" destId="{84239630-2106-4968-8D7E-FBBD528ABA94}" srcOrd="0" destOrd="0" presId="urn:microsoft.com/office/officeart/2005/8/layout/hierarchy2"/>
    <dgm:cxn modelId="{9F63FA20-BC68-4A54-A2E7-EAEFF773F955}" type="presOf" srcId="{C6A5CDF4-863A-47CE-97A1-A7C40B1CB9B9}" destId="{18778B5E-E5F6-435B-91E4-2CB817527B19}" srcOrd="0" destOrd="0" presId="urn:microsoft.com/office/officeart/2005/8/layout/hierarchy2"/>
    <dgm:cxn modelId="{F348D5E3-E646-477B-8738-7D7A1A460BB9}" type="presOf" srcId="{05462443-92CF-45F0-BDFF-4F510366BEBB}" destId="{BA427900-FDA9-49C9-B1FC-518EDED403A8}" srcOrd="1" destOrd="0" presId="urn:microsoft.com/office/officeart/2005/8/layout/hierarchy2"/>
    <dgm:cxn modelId="{0270ADD6-1911-4E08-80A1-F36806E7B204}" type="presOf" srcId="{D974AEB9-8F80-46B2-9274-C0BBF60A00D8}" destId="{35E50E44-A17A-40D3-9777-22AFC50E1F5A}" srcOrd="1" destOrd="0" presId="urn:microsoft.com/office/officeart/2005/8/layout/hierarchy2"/>
    <dgm:cxn modelId="{F85F7988-DC44-4046-A001-57F236B066A3}" type="presParOf" srcId="{12E0F24E-F66A-4E6D-9686-FA568E412477}" destId="{566933A8-0E38-4568-A9EF-8A2C3BA930EC}" srcOrd="0" destOrd="0" presId="urn:microsoft.com/office/officeart/2005/8/layout/hierarchy2"/>
    <dgm:cxn modelId="{C5241295-025B-413A-B543-FE6D96575A5B}" type="presParOf" srcId="{566933A8-0E38-4568-A9EF-8A2C3BA930EC}" destId="{28F06DFD-45C2-4943-AD19-C4F7D1D677DE}" srcOrd="0" destOrd="0" presId="urn:microsoft.com/office/officeart/2005/8/layout/hierarchy2"/>
    <dgm:cxn modelId="{FFBB4B3F-009C-444C-B1EE-059B2BB15084}" type="presParOf" srcId="{566933A8-0E38-4568-A9EF-8A2C3BA930EC}" destId="{5E49D9B4-363D-4DD4-A585-193C1ACE9C07}" srcOrd="1" destOrd="0" presId="urn:microsoft.com/office/officeart/2005/8/layout/hierarchy2"/>
    <dgm:cxn modelId="{481221E7-5009-47CB-8A4D-90B65A320AAC}" type="presParOf" srcId="{5E49D9B4-363D-4DD4-A585-193C1ACE9C07}" destId="{4F9BC659-6FCA-4D49-BCF2-474FA8927FE5}" srcOrd="0" destOrd="0" presId="urn:microsoft.com/office/officeart/2005/8/layout/hierarchy2"/>
    <dgm:cxn modelId="{E5A8A629-254D-4257-B3FF-B2928F68CDF8}" type="presParOf" srcId="{4F9BC659-6FCA-4D49-BCF2-474FA8927FE5}" destId="{BA427900-FDA9-49C9-B1FC-518EDED403A8}" srcOrd="0" destOrd="0" presId="urn:microsoft.com/office/officeart/2005/8/layout/hierarchy2"/>
    <dgm:cxn modelId="{334463AE-5328-4A42-9E1A-24909F494627}" type="presParOf" srcId="{5E49D9B4-363D-4DD4-A585-193C1ACE9C07}" destId="{1ADECD26-0603-4606-9E3B-BBDF1CC699A9}" srcOrd="1" destOrd="0" presId="urn:microsoft.com/office/officeart/2005/8/layout/hierarchy2"/>
    <dgm:cxn modelId="{79F5B56A-A2BD-4593-A6EA-0C219E0410ED}" type="presParOf" srcId="{1ADECD26-0603-4606-9E3B-BBDF1CC699A9}" destId="{18778B5E-E5F6-435B-91E4-2CB817527B19}" srcOrd="0" destOrd="0" presId="urn:microsoft.com/office/officeart/2005/8/layout/hierarchy2"/>
    <dgm:cxn modelId="{592B226F-B3A4-47D2-93B7-792082790F04}" type="presParOf" srcId="{1ADECD26-0603-4606-9E3B-BBDF1CC699A9}" destId="{A97EEC22-B806-4417-BAF9-70F075E0D5A4}" srcOrd="1" destOrd="0" presId="urn:microsoft.com/office/officeart/2005/8/layout/hierarchy2"/>
    <dgm:cxn modelId="{6505D2AF-5844-49A5-9724-7C3AE84974FE}" type="presParOf" srcId="{A97EEC22-B806-4417-BAF9-70F075E0D5A4}" destId="{E14E49D4-8D8C-495B-94FA-D43C7ACB3BD9}" srcOrd="0" destOrd="0" presId="urn:microsoft.com/office/officeart/2005/8/layout/hierarchy2"/>
    <dgm:cxn modelId="{A5D1C67E-64B3-4A25-B55B-332F7A4FFA00}" type="presParOf" srcId="{E14E49D4-8D8C-495B-94FA-D43C7ACB3BD9}" destId="{FAF4EF89-F2C1-495A-B9F8-05D41325548E}" srcOrd="0" destOrd="0" presId="urn:microsoft.com/office/officeart/2005/8/layout/hierarchy2"/>
    <dgm:cxn modelId="{67E98D5B-964F-4BC2-9301-8132EB18CD26}" type="presParOf" srcId="{A97EEC22-B806-4417-BAF9-70F075E0D5A4}" destId="{94F4606E-9433-4D05-8F58-DB87B535CA92}" srcOrd="1" destOrd="0" presId="urn:microsoft.com/office/officeart/2005/8/layout/hierarchy2"/>
    <dgm:cxn modelId="{454ADBA2-5A0E-4AE5-A1F3-53FA413A4614}" type="presParOf" srcId="{94F4606E-9433-4D05-8F58-DB87B535CA92}" destId="{3E251D62-C7BE-41A5-9A16-B2D8D35AB313}" srcOrd="0" destOrd="0" presId="urn:microsoft.com/office/officeart/2005/8/layout/hierarchy2"/>
    <dgm:cxn modelId="{A17FD98C-7D64-4163-9336-3E32815BAD06}" type="presParOf" srcId="{94F4606E-9433-4D05-8F58-DB87B535CA92}" destId="{010B1B54-5D30-4559-9EEB-293C1AFF1F1D}" srcOrd="1" destOrd="0" presId="urn:microsoft.com/office/officeart/2005/8/layout/hierarchy2"/>
    <dgm:cxn modelId="{B1C7EC85-5A2A-498F-B0F2-A767376DC6BB}" type="presParOf" srcId="{5E49D9B4-363D-4DD4-A585-193C1ACE9C07}" destId="{F36E37A7-926F-4275-BB77-B3176B7B11BE}" srcOrd="2" destOrd="0" presId="urn:microsoft.com/office/officeart/2005/8/layout/hierarchy2"/>
    <dgm:cxn modelId="{A8F28674-E589-4D58-A83E-D44352EA41E9}" type="presParOf" srcId="{F36E37A7-926F-4275-BB77-B3176B7B11BE}" destId="{042F22F9-E922-41B7-9FFB-893E571B97A0}" srcOrd="0" destOrd="0" presId="urn:microsoft.com/office/officeart/2005/8/layout/hierarchy2"/>
    <dgm:cxn modelId="{07043174-47D9-487B-9172-5FB310ACD03E}" type="presParOf" srcId="{5E49D9B4-363D-4DD4-A585-193C1ACE9C07}" destId="{95BE517E-81BF-4C61-9FE1-B62A0BFCF2F7}" srcOrd="3" destOrd="0" presId="urn:microsoft.com/office/officeart/2005/8/layout/hierarchy2"/>
    <dgm:cxn modelId="{B8D863E0-0AAE-4E40-9186-7F33E3919538}" type="presParOf" srcId="{95BE517E-81BF-4C61-9FE1-B62A0BFCF2F7}" destId="{775C9417-E167-4155-A1B4-9104B7D3820C}" srcOrd="0" destOrd="0" presId="urn:microsoft.com/office/officeart/2005/8/layout/hierarchy2"/>
    <dgm:cxn modelId="{50289557-F1CE-471D-ACBC-B1F24CA83065}" type="presParOf" srcId="{95BE517E-81BF-4C61-9FE1-B62A0BFCF2F7}" destId="{437D6037-23A3-491C-91FD-67A396EF9F91}" srcOrd="1" destOrd="0" presId="urn:microsoft.com/office/officeart/2005/8/layout/hierarchy2"/>
    <dgm:cxn modelId="{A894EF37-8070-44A7-907A-EE053335BBD2}" type="presParOf" srcId="{437D6037-23A3-491C-91FD-67A396EF9F91}" destId="{84239630-2106-4968-8D7E-FBBD528ABA94}" srcOrd="0" destOrd="0" presId="urn:microsoft.com/office/officeart/2005/8/layout/hierarchy2"/>
    <dgm:cxn modelId="{A164028E-25A3-4D69-B38D-307C1B84E9FA}" type="presParOf" srcId="{84239630-2106-4968-8D7E-FBBD528ABA94}" destId="{35E50E44-A17A-40D3-9777-22AFC50E1F5A}" srcOrd="0" destOrd="0" presId="urn:microsoft.com/office/officeart/2005/8/layout/hierarchy2"/>
    <dgm:cxn modelId="{668177E1-5213-4680-91DC-B284919B5EED}" type="presParOf" srcId="{437D6037-23A3-491C-91FD-67A396EF9F91}" destId="{8D765520-7C2E-46E6-B54A-5BF0216A44F0}" srcOrd="1" destOrd="0" presId="urn:microsoft.com/office/officeart/2005/8/layout/hierarchy2"/>
    <dgm:cxn modelId="{BBBA0258-79E0-4CFF-AEF8-43B99D5B4693}" type="presParOf" srcId="{8D765520-7C2E-46E6-B54A-5BF0216A44F0}" destId="{6781F1EA-7F84-4CF3-94AF-FB9F6DA806FE}" srcOrd="0" destOrd="0" presId="urn:microsoft.com/office/officeart/2005/8/layout/hierarchy2"/>
    <dgm:cxn modelId="{BD4701D7-67DB-42E0-B594-A2EC019CEDFC}" type="presParOf" srcId="{8D765520-7C2E-46E6-B54A-5BF0216A44F0}" destId="{73C04F80-3ECF-49A6-AB6D-9B26F9F8BBB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E5F2C6-4036-4323-ADAC-236EF803F0B8}" type="doc">
      <dgm:prSet loTypeId="urn:microsoft.com/office/officeart/2005/8/layout/hierarchy1" loCatId="hierarchy" qsTypeId="urn:microsoft.com/office/officeart/2005/8/quickstyle/simple1" qsCatId="simple" csTypeId="urn:microsoft.com/office/officeart/2005/8/colors/colorful1#2" csCatId="colorful" phldr="1"/>
      <dgm:spPr/>
      <dgm:t>
        <a:bodyPr/>
        <a:lstStyle/>
        <a:p>
          <a:endParaRPr lang="es-EC"/>
        </a:p>
      </dgm:t>
    </dgm:pt>
    <dgm:pt modelId="{473B27F0-B476-41FF-891B-39B4B85ABAD3}">
      <dgm:prSet phldrT="[Texto]" custT="1"/>
      <dgm:spPr/>
      <dgm:t>
        <a:bodyPr/>
        <a:lstStyle/>
        <a:p>
          <a:r>
            <a:rPr lang="es-EC" sz="1500" b="1" dirty="0" smtClean="0">
              <a:latin typeface="Albertus Medium" pitchFamily="34" charset="0"/>
            </a:rPr>
            <a:t>Criterios de evaluación</a:t>
          </a:r>
          <a:endParaRPr lang="es-EC" sz="1500" b="1" dirty="0">
            <a:latin typeface="Albertus Medium" pitchFamily="34" charset="0"/>
          </a:endParaRPr>
        </a:p>
      </dgm:t>
    </dgm:pt>
    <dgm:pt modelId="{FE10C118-7A16-4274-AFF5-0AD3D9F2D3AE}" type="parTrans" cxnId="{32E9AFC8-E9FB-4223-A01A-EE0497861BF2}">
      <dgm:prSet/>
      <dgm:spPr/>
      <dgm:t>
        <a:bodyPr/>
        <a:lstStyle/>
        <a:p>
          <a:endParaRPr lang="es-EC" sz="1500">
            <a:latin typeface="Albertus Medium" pitchFamily="34" charset="0"/>
          </a:endParaRPr>
        </a:p>
      </dgm:t>
    </dgm:pt>
    <dgm:pt modelId="{0C4D6397-1226-42F5-BC41-0CDDC58FD2D9}" type="sibTrans" cxnId="{32E9AFC8-E9FB-4223-A01A-EE0497861BF2}">
      <dgm:prSet/>
      <dgm:spPr/>
      <dgm:t>
        <a:bodyPr/>
        <a:lstStyle/>
        <a:p>
          <a:endParaRPr lang="es-EC" sz="1500">
            <a:latin typeface="Albertus Medium" pitchFamily="34" charset="0"/>
          </a:endParaRPr>
        </a:p>
      </dgm:t>
    </dgm:pt>
    <dgm:pt modelId="{791ECA99-BB55-403F-97C9-22F14AC60F3B}">
      <dgm:prSet phldrT="[Texto]" custT="1"/>
      <dgm:spPr/>
      <dgm:t>
        <a:bodyPr/>
        <a:lstStyle/>
        <a:p>
          <a:r>
            <a:rPr lang="es-EC" sz="1500" dirty="0" smtClean="0">
              <a:latin typeface="Albertus Medium" pitchFamily="34" charset="0"/>
            </a:rPr>
            <a:t>VAN</a:t>
          </a:r>
          <a:endParaRPr lang="es-EC" sz="1500" dirty="0">
            <a:latin typeface="Albertus Medium" pitchFamily="34" charset="0"/>
          </a:endParaRPr>
        </a:p>
      </dgm:t>
    </dgm:pt>
    <dgm:pt modelId="{A04D3C88-5989-4EB0-AD7E-7A5D0ADA857A}" type="parTrans" cxnId="{B94038D3-3C28-489E-B6EC-EB26E4D1C249}">
      <dgm:prSet/>
      <dgm:spPr/>
      <dgm:t>
        <a:bodyPr/>
        <a:lstStyle/>
        <a:p>
          <a:endParaRPr lang="es-EC" sz="1500" dirty="0">
            <a:latin typeface="Albertus Medium" pitchFamily="34" charset="0"/>
          </a:endParaRPr>
        </a:p>
      </dgm:t>
    </dgm:pt>
    <dgm:pt modelId="{3F797231-E318-4746-8D03-382358049EA1}" type="sibTrans" cxnId="{B94038D3-3C28-489E-B6EC-EB26E4D1C249}">
      <dgm:prSet/>
      <dgm:spPr/>
      <dgm:t>
        <a:bodyPr/>
        <a:lstStyle/>
        <a:p>
          <a:endParaRPr lang="es-EC" sz="1500">
            <a:latin typeface="Albertus Medium" pitchFamily="34" charset="0"/>
          </a:endParaRPr>
        </a:p>
      </dgm:t>
    </dgm:pt>
    <dgm:pt modelId="{28128CD3-486C-4242-9757-F544594B206E}">
      <dgm:prSet phldrT="[Texto]" custT="1"/>
      <dgm:spPr/>
      <dgm:t>
        <a:bodyPr/>
        <a:lstStyle/>
        <a:p>
          <a:r>
            <a:rPr lang="es-EC" sz="1500" dirty="0" smtClean="0">
              <a:latin typeface="Albertus Medium" pitchFamily="34" charset="0"/>
            </a:rPr>
            <a:t>TIR</a:t>
          </a:r>
          <a:endParaRPr lang="es-EC" sz="1500" dirty="0">
            <a:latin typeface="Albertus Medium" pitchFamily="34" charset="0"/>
          </a:endParaRPr>
        </a:p>
      </dgm:t>
    </dgm:pt>
    <dgm:pt modelId="{F8AF0708-3987-475B-B827-FB297ACB8874}" type="parTrans" cxnId="{1F146069-AECC-4003-8EF6-08EAAD849742}">
      <dgm:prSet/>
      <dgm:spPr/>
      <dgm:t>
        <a:bodyPr/>
        <a:lstStyle/>
        <a:p>
          <a:endParaRPr lang="es-EC" sz="1500" dirty="0">
            <a:latin typeface="Albertus Medium" pitchFamily="34" charset="0"/>
          </a:endParaRPr>
        </a:p>
      </dgm:t>
    </dgm:pt>
    <dgm:pt modelId="{A411C0E4-83FD-43EF-A616-95A1BA25731C}" type="sibTrans" cxnId="{1F146069-AECC-4003-8EF6-08EAAD849742}">
      <dgm:prSet/>
      <dgm:spPr/>
      <dgm:t>
        <a:bodyPr/>
        <a:lstStyle/>
        <a:p>
          <a:endParaRPr lang="es-EC" sz="1500">
            <a:latin typeface="Albertus Medium" pitchFamily="34" charset="0"/>
          </a:endParaRPr>
        </a:p>
      </dgm:t>
    </dgm:pt>
    <dgm:pt modelId="{4055E043-6A77-4D42-B477-1BC97FB73727}">
      <dgm:prSet phldrT="[Texto]" custT="1"/>
      <dgm:spPr/>
      <dgm:t>
        <a:bodyPr/>
        <a:lstStyle/>
        <a:p>
          <a:r>
            <a:rPr lang="es-EC" sz="1500" dirty="0" smtClean="0">
              <a:latin typeface="Albertus Medium" pitchFamily="34" charset="0"/>
            </a:rPr>
            <a:t>Relación beneficio/costo</a:t>
          </a:r>
          <a:endParaRPr lang="es-EC" sz="1500" dirty="0">
            <a:latin typeface="Albertus Medium" pitchFamily="34" charset="0"/>
          </a:endParaRPr>
        </a:p>
      </dgm:t>
    </dgm:pt>
    <dgm:pt modelId="{003149C9-136B-4003-8701-1525D24FB13A}" type="parTrans" cxnId="{1DA05E24-85C9-4526-985F-E5303976CF55}">
      <dgm:prSet/>
      <dgm:spPr/>
      <dgm:t>
        <a:bodyPr/>
        <a:lstStyle/>
        <a:p>
          <a:endParaRPr lang="es-EC" sz="1500" dirty="0">
            <a:latin typeface="Albertus Medium" pitchFamily="34" charset="0"/>
          </a:endParaRPr>
        </a:p>
      </dgm:t>
    </dgm:pt>
    <dgm:pt modelId="{8FF18526-B2CD-45CD-A91F-65DD0353879A}" type="sibTrans" cxnId="{1DA05E24-85C9-4526-985F-E5303976CF55}">
      <dgm:prSet/>
      <dgm:spPr/>
      <dgm:t>
        <a:bodyPr/>
        <a:lstStyle/>
        <a:p>
          <a:endParaRPr lang="es-EC" sz="1500">
            <a:latin typeface="Albertus Medium" pitchFamily="34" charset="0"/>
          </a:endParaRPr>
        </a:p>
      </dgm:t>
    </dgm:pt>
    <dgm:pt modelId="{3D414AA0-641E-4F5B-9609-AA6A05C27962}" type="pres">
      <dgm:prSet presAssocID="{E9E5F2C6-4036-4323-ADAC-236EF803F0B8}" presName="hierChild1" presStyleCnt="0">
        <dgm:presLayoutVars>
          <dgm:chPref val="1"/>
          <dgm:dir/>
          <dgm:animOne val="branch"/>
          <dgm:animLvl val="lvl"/>
          <dgm:resizeHandles/>
        </dgm:presLayoutVars>
      </dgm:prSet>
      <dgm:spPr/>
      <dgm:t>
        <a:bodyPr/>
        <a:lstStyle/>
        <a:p>
          <a:endParaRPr lang="es-ES"/>
        </a:p>
      </dgm:t>
    </dgm:pt>
    <dgm:pt modelId="{5B735556-9E72-4FC4-BBAB-C3D63A94D6FD}" type="pres">
      <dgm:prSet presAssocID="{473B27F0-B476-41FF-891B-39B4B85ABAD3}" presName="hierRoot1" presStyleCnt="0"/>
      <dgm:spPr/>
    </dgm:pt>
    <dgm:pt modelId="{BC3B3A59-C75B-4F2E-A35D-7DDC6B6A4C4E}" type="pres">
      <dgm:prSet presAssocID="{473B27F0-B476-41FF-891B-39B4B85ABAD3}" presName="composite" presStyleCnt="0"/>
      <dgm:spPr/>
    </dgm:pt>
    <dgm:pt modelId="{568A0060-3802-4344-B128-EDFB6AD1C3AF}" type="pres">
      <dgm:prSet presAssocID="{473B27F0-B476-41FF-891B-39B4B85ABAD3}" presName="background" presStyleLbl="node0" presStyleIdx="0" presStyleCnt="1"/>
      <dgm:spPr/>
    </dgm:pt>
    <dgm:pt modelId="{7201F633-2180-4B1B-AA82-820A3AC5E295}" type="pres">
      <dgm:prSet presAssocID="{473B27F0-B476-41FF-891B-39B4B85ABAD3}" presName="text" presStyleLbl="fgAcc0" presStyleIdx="0" presStyleCnt="1" custScaleX="270639">
        <dgm:presLayoutVars>
          <dgm:chPref val="3"/>
        </dgm:presLayoutVars>
      </dgm:prSet>
      <dgm:spPr/>
      <dgm:t>
        <a:bodyPr/>
        <a:lstStyle/>
        <a:p>
          <a:endParaRPr lang="es-ES"/>
        </a:p>
      </dgm:t>
    </dgm:pt>
    <dgm:pt modelId="{14AA1EE8-6A3A-42BD-9725-72D1D36C1F0D}" type="pres">
      <dgm:prSet presAssocID="{473B27F0-B476-41FF-891B-39B4B85ABAD3}" presName="hierChild2" presStyleCnt="0"/>
      <dgm:spPr/>
    </dgm:pt>
    <dgm:pt modelId="{042ADE18-5572-48E4-8E82-A4AB31B343DD}" type="pres">
      <dgm:prSet presAssocID="{A04D3C88-5989-4EB0-AD7E-7A5D0ADA857A}" presName="Name10" presStyleLbl="parChTrans1D2" presStyleIdx="0" presStyleCnt="3"/>
      <dgm:spPr/>
      <dgm:t>
        <a:bodyPr/>
        <a:lstStyle/>
        <a:p>
          <a:endParaRPr lang="es-ES"/>
        </a:p>
      </dgm:t>
    </dgm:pt>
    <dgm:pt modelId="{AE930A44-6151-4D1E-93D9-B78F103FBE39}" type="pres">
      <dgm:prSet presAssocID="{791ECA99-BB55-403F-97C9-22F14AC60F3B}" presName="hierRoot2" presStyleCnt="0"/>
      <dgm:spPr/>
    </dgm:pt>
    <dgm:pt modelId="{42FD2688-4A75-455E-8534-4646AC16B03C}" type="pres">
      <dgm:prSet presAssocID="{791ECA99-BB55-403F-97C9-22F14AC60F3B}" presName="composite2" presStyleCnt="0"/>
      <dgm:spPr/>
    </dgm:pt>
    <dgm:pt modelId="{66CB8397-A7FB-4059-BA6C-0FE0287FFA4F}" type="pres">
      <dgm:prSet presAssocID="{791ECA99-BB55-403F-97C9-22F14AC60F3B}" presName="background2" presStyleLbl="node2" presStyleIdx="0" presStyleCnt="3"/>
      <dgm:spPr/>
    </dgm:pt>
    <dgm:pt modelId="{BA3E5B10-B454-4EF6-BDC0-84C336439F11}" type="pres">
      <dgm:prSet presAssocID="{791ECA99-BB55-403F-97C9-22F14AC60F3B}" presName="text2" presStyleLbl="fgAcc2" presStyleIdx="0" presStyleCnt="3" custScaleX="150317">
        <dgm:presLayoutVars>
          <dgm:chPref val="3"/>
        </dgm:presLayoutVars>
      </dgm:prSet>
      <dgm:spPr/>
      <dgm:t>
        <a:bodyPr/>
        <a:lstStyle/>
        <a:p>
          <a:endParaRPr lang="es-ES"/>
        </a:p>
      </dgm:t>
    </dgm:pt>
    <dgm:pt modelId="{7D53AA4E-8183-4F81-ADAF-A160A8273700}" type="pres">
      <dgm:prSet presAssocID="{791ECA99-BB55-403F-97C9-22F14AC60F3B}" presName="hierChild3" presStyleCnt="0"/>
      <dgm:spPr/>
    </dgm:pt>
    <dgm:pt modelId="{177A13CE-DCA5-484E-8FA1-064CCF2210A9}" type="pres">
      <dgm:prSet presAssocID="{F8AF0708-3987-475B-B827-FB297ACB8874}" presName="Name10" presStyleLbl="parChTrans1D2" presStyleIdx="1" presStyleCnt="3"/>
      <dgm:spPr/>
      <dgm:t>
        <a:bodyPr/>
        <a:lstStyle/>
        <a:p>
          <a:endParaRPr lang="es-ES"/>
        </a:p>
      </dgm:t>
    </dgm:pt>
    <dgm:pt modelId="{3F110029-5591-4605-B1FA-A3D404C3F485}" type="pres">
      <dgm:prSet presAssocID="{28128CD3-486C-4242-9757-F544594B206E}" presName="hierRoot2" presStyleCnt="0"/>
      <dgm:spPr/>
    </dgm:pt>
    <dgm:pt modelId="{1D76791E-83E4-41FF-9F81-A6888C8420EA}" type="pres">
      <dgm:prSet presAssocID="{28128CD3-486C-4242-9757-F544594B206E}" presName="composite2" presStyleCnt="0"/>
      <dgm:spPr/>
    </dgm:pt>
    <dgm:pt modelId="{61D8CCFB-B539-44D7-86FD-1DED4B3E628B}" type="pres">
      <dgm:prSet presAssocID="{28128CD3-486C-4242-9757-F544594B206E}" presName="background2" presStyleLbl="node2" presStyleIdx="1" presStyleCnt="3"/>
      <dgm:spPr/>
    </dgm:pt>
    <dgm:pt modelId="{63A8AE12-7BA3-4189-8C4E-87372F5C49DF}" type="pres">
      <dgm:prSet presAssocID="{28128CD3-486C-4242-9757-F544594B206E}" presName="text2" presStyleLbl="fgAcc2" presStyleIdx="1" presStyleCnt="3" custScaleX="150317">
        <dgm:presLayoutVars>
          <dgm:chPref val="3"/>
        </dgm:presLayoutVars>
      </dgm:prSet>
      <dgm:spPr/>
      <dgm:t>
        <a:bodyPr/>
        <a:lstStyle/>
        <a:p>
          <a:endParaRPr lang="es-EC"/>
        </a:p>
      </dgm:t>
    </dgm:pt>
    <dgm:pt modelId="{F8644E29-EA0F-45BD-A644-75A1185DD1F5}" type="pres">
      <dgm:prSet presAssocID="{28128CD3-486C-4242-9757-F544594B206E}" presName="hierChild3" presStyleCnt="0"/>
      <dgm:spPr/>
    </dgm:pt>
    <dgm:pt modelId="{F8876FBB-534C-4ABD-BE8D-44E64477D412}" type="pres">
      <dgm:prSet presAssocID="{003149C9-136B-4003-8701-1525D24FB13A}" presName="Name10" presStyleLbl="parChTrans1D2" presStyleIdx="2" presStyleCnt="3"/>
      <dgm:spPr/>
      <dgm:t>
        <a:bodyPr/>
        <a:lstStyle/>
        <a:p>
          <a:endParaRPr lang="es-ES"/>
        </a:p>
      </dgm:t>
    </dgm:pt>
    <dgm:pt modelId="{E2513758-4EB1-47BC-8169-2BC282AB33F6}" type="pres">
      <dgm:prSet presAssocID="{4055E043-6A77-4D42-B477-1BC97FB73727}" presName="hierRoot2" presStyleCnt="0"/>
      <dgm:spPr/>
    </dgm:pt>
    <dgm:pt modelId="{13085483-CB7B-48B6-B447-872AAC0DDB68}" type="pres">
      <dgm:prSet presAssocID="{4055E043-6A77-4D42-B477-1BC97FB73727}" presName="composite2" presStyleCnt="0"/>
      <dgm:spPr/>
    </dgm:pt>
    <dgm:pt modelId="{D1E84A94-9598-4F63-A3D9-494E31179F79}" type="pres">
      <dgm:prSet presAssocID="{4055E043-6A77-4D42-B477-1BC97FB73727}" presName="background2" presStyleLbl="node2" presStyleIdx="2" presStyleCnt="3"/>
      <dgm:spPr/>
    </dgm:pt>
    <dgm:pt modelId="{162D1E17-3E75-41F8-B4EB-99EA3F96C9A7}" type="pres">
      <dgm:prSet presAssocID="{4055E043-6A77-4D42-B477-1BC97FB73727}" presName="text2" presStyleLbl="fgAcc2" presStyleIdx="2" presStyleCnt="3" custScaleX="150317">
        <dgm:presLayoutVars>
          <dgm:chPref val="3"/>
        </dgm:presLayoutVars>
      </dgm:prSet>
      <dgm:spPr/>
      <dgm:t>
        <a:bodyPr/>
        <a:lstStyle/>
        <a:p>
          <a:endParaRPr lang="es-EC"/>
        </a:p>
      </dgm:t>
    </dgm:pt>
    <dgm:pt modelId="{9C7EC976-2FC0-4DCF-8746-49CAC8BA41D1}" type="pres">
      <dgm:prSet presAssocID="{4055E043-6A77-4D42-B477-1BC97FB73727}" presName="hierChild3" presStyleCnt="0"/>
      <dgm:spPr/>
    </dgm:pt>
  </dgm:ptLst>
  <dgm:cxnLst>
    <dgm:cxn modelId="{1F146069-AECC-4003-8EF6-08EAAD849742}" srcId="{473B27F0-B476-41FF-891B-39B4B85ABAD3}" destId="{28128CD3-486C-4242-9757-F544594B206E}" srcOrd="1" destOrd="0" parTransId="{F8AF0708-3987-475B-B827-FB297ACB8874}" sibTransId="{A411C0E4-83FD-43EF-A616-95A1BA25731C}"/>
    <dgm:cxn modelId="{3911CBF3-EDB5-4B4C-8781-CF3BF5F86E47}" type="presOf" srcId="{003149C9-136B-4003-8701-1525D24FB13A}" destId="{F8876FBB-534C-4ABD-BE8D-44E64477D412}" srcOrd="0" destOrd="0" presId="urn:microsoft.com/office/officeart/2005/8/layout/hierarchy1"/>
    <dgm:cxn modelId="{F08E1041-0C92-4AC8-819A-544DC1B63143}" type="presOf" srcId="{A04D3C88-5989-4EB0-AD7E-7A5D0ADA857A}" destId="{042ADE18-5572-48E4-8E82-A4AB31B343DD}" srcOrd="0" destOrd="0" presId="urn:microsoft.com/office/officeart/2005/8/layout/hierarchy1"/>
    <dgm:cxn modelId="{D19F5B55-A65E-4333-BC8C-7599A32CFEFA}" type="presOf" srcId="{791ECA99-BB55-403F-97C9-22F14AC60F3B}" destId="{BA3E5B10-B454-4EF6-BDC0-84C336439F11}" srcOrd="0" destOrd="0" presId="urn:microsoft.com/office/officeart/2005/8/layout/hierarchy1"/>
    <dgm:cxn modelId="{27800285-6F52-4A0B-BEF0-FC46858F862A}" type="presOf" srcId="{E9E5F2C6-4036-4323-ADAC-236EF803F0B8}" destId="{3D414AA0-641E-4F5B-9609-AA6A05C27962}" srcOrd="0" destOrd="0" presId="urn:microsoft.com/office/officeart/2005/8/layout/hierarchy1"/>
    <dgm:cxn modelId="{CD0A4A10-8040-4B68-B6F1-4BCC20977440}" type="presOf" srcId="{F8AF0708-3987-475B-B827-FB297ACB8874}" destId="{177A13CE-DCA5-484E-8FA1-064CCF2210A9}" srcOrd="0" destOrd="0" presId="urn:microsoft.com/office/officeart/2005/8/layout/hierarchy1"/>
    <dgm:cxn modelId="{82D55D6A-595E-4753-83B9-B4102C72F030}" type="presOf" srcId="{28128CD3-486C-4242-9757-F544594B206E}" destId="{63A8AE12-7BA3-4189-8C4E-87372F5C49DF}" srcOrd="0" destOrd="0" presId="urn:microsoft.com/office/officeart/2005/8/layout/hierarchy1"/>
    <dgm:cxn modelId="{B94038D3-3C28-489E-B6EC-EB26E4D1C249}" srcId="{473B27F0-B476-41FF-891B-39B4B85ABAD3}" destId="{791ECA99-BB55-403F-97C9-22F14AC60F3B}" srcOrd="0" destOrd="0" parTransId="{A04D3C88-5989-4EB0-AD7E-7A5D0ADA857A}" sibTransId="{3F797231-E318-4746-8D03-382358049EA1}"/>
    <dgm:cxn modelId="{B6602B4D-BB79-4A5B-8DBB-08A82B9E9A47}" type="presOf" srcId="{473B27F0-B476-41FF-891B-39B4B85ABAD3}" destId="{7201F633-2180-4B1B-AA82-820A3AC5E295}" srcOrd="0" destOrd="0" presId="urn:microsoft.com/office/officeart/2005/8/layout/hierarchy1"/>
    <dgm:cxn modelId="{32E9AFC8-E9FB-4223-A01A-EE0497861BF2}" srcId="{E9E5F2C6-4036-4323-ADAC-236EF803F0B8}" destId="{473B27F0-B476-41FF-891B-39B4B85ABAD3}" srcOrd="0" destOrd="0" parTransId="{FE10C118-7A16-4274-AFF5-0AD3D9F2D3AE}" sibTransId="{0C4D6397-1226-42F5-BC41-0CDDC58FD2D9}"/>
    <dgm:cxn modelId="{9C140A6D-4327-4259-9802-C6ADA6D65879}" type="presOf" srcId="{4055E043-6A77-4D42-B477-1BC97FB73727}" destId="{162D1E17-3E75-41F8-B4EB-99EA3F96C9A7}" srcOrd="0" destOrd="0" presId="urn:microsoft.com/office/officeart/2005/8/layout/hierarchy1"/>
    <dgm:cxn modelId="{1DA05E24-85C9-4526-985F-E5303976CF55}" srcId="{473B27F0-B476-41FF-891B-39B4B85ABAD3}" destId="{4055E043-6A77-4D42-B477-1BC97FB73727}" srcOrd="2" destOrd="0" parTransId="{003149C9-136B-4003-8701-1525D24FB13A}" sibTransId="{8FF18526-B2CD-45CD-A91F-65DD0353879A}"/>
    <dgm:cxn modelId="{91D0185D-2768-48FA-B1F9-673D799A512A}" type="presParOf" srcId="{3D414AA0-641E-4F5B-9609-AA6A05C27962}" destId="{5B735556-9E72-4FC4-BBAB-C3D63A94D6FD}" srcOrd="0" destOrd="0" presId="urn:microsoft.com/office/officeart/2005/8/layout/hierarchy1"/>
    <dgm:cxn modelId="{8A476D5E-F3A9-4C3F-AD8F-026FAF001D99}" type="presParOf" srcId="{5B735556-9E72-4FC4-BBAB-C3D63A94D6FD}" destId="{BC3B3A59-C75B-4F2E-A35D-7DDC6B6A4C4E}" srcOrd="0" destOrd="0" presId="urn:microsoft.com/office/officeart/2005/8/layout/hierarchy1"/>
    <dgm:cxn modelId="{D2C89FA9-160E-4722-8933-0DC68E02F765}" type="presParOf" srcId="{BC3B3A59-C75B-4F2E-A35D-7DDC6B6A4C4E}" destId="{568A0060-3802-4344-B128-EDFB6AD1C3AF}" srcOrd="0" destOrd="0" presId="urn:microsoft.com/office/officeart/2005/8/layout/hierarchy1"/>
    <dgm:cxn modelId="{0A6397E8-E7B9-4626-8712-7C0016046A6B}" type="presParOf" srcId="{BC3B3A59-C75B-4F2E-A35D-7DDC6B6A4C4E}" destId="{7201F633-2180-4B1B-AA82-820A3AC5E295}" srcOrd="1" destOrd="0" presId="urn:microsoft.com/office/officeart/2005/8/layout/hierarchy1"/>
    <dgm:cxn modelId="{CB18DA9F-BAC8-43A5-BAE0-69BAF77AC980}" type="presParOf" srcId="{5B735556-9E72-4FC4-BBAB-C3D63A94D6FD}" destId="{14AA1EE8-6A3A-42BD-9725-72D1D36C1F0D}" srcOrd="1" destOrd="0" presId="urn:microsoft.com/office/officeart/2005/8/layout/hierarchy1"/>
    <dgm:cxn modelId="{E2F00931-7C02-4C46-8A08-66D75306EFA3}" type="presParOf" srcId="{14AA1EE8-6A3A-42BD-9725-72D1D36C1F0D}" destId="{042ADE18-5572-48E4-8E82-A4AB31B343DD}" srcOrd="0" destOrd="0" presId="urn:microsoft.com/office/officeart/2005/8/layout/hierarchy1"/>
    <dgm:cxn modelId="{3D04A956-F3A6-47D0-A379-FA58D18C66B4}" type="presParOf" srcId="{14AA1EE8-6A3A-42BD-9725-72D1D36C1F0D}" destId="{AE930A44-6151-4D1E-93D9-B78F103FBE39}" srcOrd="1" destOrd="0" presId="urn:microsoft.com/office/officeart/2005/8/layout/hierarchy1"/>
    <dgm:cxn modelId="{CA31D24D-E456-4B29-BE6C-55202EFCDB54}" type="presParOf" srcId="{AE930A44-6151-4D1E-93D9-B78F103FBE39}" destId="{42FD2688-4A75-455E-8534-4646AC16B03C}" srcOrd="0" destOrd="0" presId="urn:microsoft.com/office/officeart/2005/8/layout/hierarchy1"/>
    <dgm:cxn modelId="{F418DF9D-AFE7-4F6A-B32B-F8DC2964F9B5}" type="presParOf" srcId="{42FD2688-4A75-455E-8534-4646AC16B03C}" destId="{66CB8397-A7FB-4059-BA6C-0FE0287FFA4F}" srcOrd="0" destOrd="0" presId="urn:microsoft.com/office/officeart/2005/8/layout/hierarchy1"/>
    <dgm:cxn modelId="{C18FA50B-5079-4291-B3D2-D6B6D0CD925A}" type="presParOf" srcId="{42FD2688-4A75-455E-8534-4646AC16B03C}" destId="{BA3E5B10-B454-4EF6-BDC0-84C336439F11}" srcOrd="1" destOrd="0" presId="urn:microsoft.com/office/officeart/2005/8/layout/hierarchy1"/>
    <dgm:cxn modelId="{4B897D6F-0A7F-415D-BBC2-46834AE47CF5}" type="presParOf" srcId="{AE930A44-6151-4D1E-93D9-B78F103FBE39}" destId="{7D53AA4E-8183-4F81-ADAF-A160A8273700}" srcOrd="1" destOrd="0" presId="urn:microsoft.com/office/officeart/2005/8/layout/hierarchy1"/>
    <dgm:cxn modelId="{69CF4E4C-E5D2-466D-A376-A1CB58DE0942}" type="presParOf" srcId="{14AA1EE8-6A3A-42BD-9725-72D1D36C1F0D}" destId="{177A13CE-DCA5-484E-8FA1-064CCF2210A9}" srcOrd="2" destOrd="0" presId="urn:microsoft.com/office/officeart/2005/8/layout/hierarchy1"/>
    <dgm:cxn modelId="{E7D9AE28-CD91-4E24-B944-5061DC0C67BF}" type="presParOf" srcId="{14AA1EE8-6A3A-42BD-9725-72D1D36C1F0D}" destId="{3F110029-5591-4605-B1FA-A3D404C3F485}" srcOrd="3" destOrd="0" presId="urn:microsoft.com/office/officeart/2005/8/layout/hierarchy1"/>
    <dgm:cxn modelId="{469A89CF-A430-4F44-8CBA-5B69D35FCA02}" type="presParOf" srcId="{3F110029-5591-4605-B1FA-A3D404C3F485}" destId="{1D76791E-83E4-41FF-9F81-A6888C8420EA}" srcOrd="0" destOrd="0" presId="urn:microsoft.com/office/officeart/2005/8/layout/hierarchy1"/>
    <dgm:cxn modelId="{342D9EDF-DA97-4AF0-BAC8-ACAC8A9E9852}" type="presParOf" srcId="{1D76791E-83E4-41FF-9F81-A6888C8420EA}" destId="{61D8CCFB-B539-44D7-86FD-1DED4B3E628B}" srcOrd="0" destOrd="0" presId="urn:microsoft.com/office/officeart/2005/8/layout/hierarchy1"/>
    <dgm:cxn modelId="{C96A9720-BB83-45B3-BACE-826B99681032}" type="presParOf" srcId="{1D76791E-83E4-41FF-9F81-A6888C8420EA}" destId="{63A8AE12-7BA3-4189-8C4E-87372F5C49DF}" srcOrd="1" destOrd="0" presId="urn:microsoft.com/office/officeart/2005/8/layout/hierarchy1"/>
    <dgm:cxn modelId="{D72120CD-FDCB-4C90-BBD2-93F87EB0545C}" type="presParOf" srcId="{3F110029-5591-4605-B1FA-A3D404C3F485}" destId="{F8644E29-EA0F-45BD-A644-75A1185DD1F5}" srcOrd="1" destOrd="0" presId="urn:microsoft.com/office/officeart/2005/8/layout/hierarchy1"/>
    <dgm:cxn modelId="{50949475-9542-4720-8462-74FEF08811A5}" type="presParOf" srcId="{14AA1EE8-6A3A-42BD-9725-72D1D36C1F0D}" destId="{F8876FBB-534C-4ABD-BE8D-44E64477D412}" srcOrd="4" destOrd="0" presId="urn:microsoft.com/office/officeart/2005/8/layout/hierarchy1"/>
    <dgm:cxn modelId="{AE1FB160-EBC8-4072-BAB7-15DFC982BBF3}" type="presParOf" srcId="{14AA1EE8-6A3A-42BD-9725-72D1D36C1F0D}" destId="{E2513758-4EB1-47BC-8169-2BC282AB33F6}" srcOrd="5" destOrd="0" presId="urn:microsoft.com/office/officeart/2005/8/layout/hierarchy1"/>
    <dgm:cxn modelId="{8BC34E91-0940-4B3A-973B-044593D49307}" type="presParOf" srcId="{E2513758-4EB1-47BC-8169-2BC282AB33F6}" destId="{13085483-CB7B-48B6-B447-872AAC0DDB68}" srcOrd="0" destOrd="0" presId="urn:microsoft.com/office/officeart/2005/8/layout/hierarchy1"/>
    <dgm:cxn modelId="{24820FC3-CF08-4877-93B6-8B72552976D2}" type="presParOf" srcId="{13085483-CB7B-48B6-B447-872AAC0DDB68}" destId="{D1E84A94-9598-4F63-A3D9-494E31179F79}" srcOrd="0" destOrd="0" presId="urn:microsoft.com/office/officeart/2005/8/layout/hierarchy1"/>
    <dgm:cxn modelId="{D28B9A5F-CC7E-485B-B3A0-8B4FF64943EF}" type="presParOf" srcId="{13085483-CB7B-48B6-B447-872AAC0DDB68}" destId="{162D1E17-3E75-41F8-B4EB-99EA3F96C9A7}" srcOrd="1" destOrd="0" presId="urn:microsoft.com/office/officeart/2005/8/layout/hierarchy1"/>
    <dgm:cxn modelId="{ACB9F493-E3D0-4764-BD70-66E0D403B730}" type="presParOf" srcId="{E2513758-4EB1-47BC-8169-2BC282AB33F6}" destId="{9C7EC976-2FC0-4DCF-8746-49CAC8BA41D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E5F2C6-4036-4323-ADAC-236EF803F0B8}"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s-EC"/>
        </a:p>
      </dgm:t>
    </dgm:pt>
    <dgm:pt modelId="{473B27F0-B476-41FF-891B-39B4B85ABAD3}">
      <dgm:prSet phldrT="[Texto]" custT="1"/>
      <dgm:spPr/>
      <dgm:t>
        <a:bodyPr/>
        <a:lstStyle/>
        <a:p>
          <a:r>
            <a:rPr lang="es-EC" sz="1500" b="1" dirty="0" smtClean="0">
              <a:latin typeface="Albertus Medium" pitchFamily="34" charset="0"/>
            </a:rPr>
            <a:t>Flujo de caja sin proyecto</a:t>
          </a:r>
          <a:endParaRPr lang="es-EC" sz="1500" b="1" dirty="0">
            <a:latin typeface="Albertus Medium" pitchFamily="34" charset="0"/>
          </a:endParaRPr>
        </a:p>
      </dgm:t>
    </dgm:pt>
    <dgm:pt modelId="{FE10C118-7A16-4274-AFF5-0AD3D9F2D3AE}" type="parTrans" cxnId="{32E9AFC8-E9FB-4223-A01A-EE0497861BF2}">
      <dgm:prSet/>
      <dgm:spPr/>
      <dgm:t>
        <a:bodyPr/>
        <a:lstStyle/>
        <a:p>
          <a:endParaRPr lang="es-EC" sz="1500">
            <a:latin typeface="Albertus Medium" pitchFamily="34" charset="0"/>
          </a:endParaRPr>
        </a:p>
      </dgm:t>
    </dgm:pt>
    <dgm:pt modelId="{0C4D6397-1226-42F5-BC41-0CDDC58FD2D9}" type="sibTrans" cxnId="{32E9AFC8-E9FB-4223-A01A-EE0497861BF2}">
      <dgm:prSet/>
      <dgm:spPr/>
      <dgm:t>
        <a:bodyPr/>
        <a:lstStyle/>
        <a:p>
          <a:endParaRPr lang="es-EC" sz="1500">
            <a:latin typeface="Albertus Medium" pitchFamily="34" charset="0"/>
          </a:endParaRPr>
        </a:p>
      </dgm:t>
    </dgm:pt>
    <dgm:pt modelId="{791ECA99-BB55-403F-97C9-22F14AC60F3B}">
      <dgm:prSet phldrT="[Texto]" custT="1"/>
      <dgm:spPr/>
      <dgm:t>
        <a:bodyPr/>
        <a:lstStyle/>
        <a:p>
          <a:r>
            <a:rPr lang="es-EC" sz="1500" dirty="0" smtClean="0">
              <a:latin typeface="Albertus Medium" pitchFamily="34" charset="0"/>
            </a:rPr>
            <a:t>Flujo de caja con proyecto</a:t>
          </a:r>
          <a:endParaRPr lang="es-EC" sz="1500" dirty="0">
            <a:latin typeface="Albertus Medium" pitchFamily="34" charset="0"/>
          </a:endParaRPr>
        </a:p>
      </dgm:t>
    </dgm:pt>
    <dgm:pt modelId="{A04D3C88-5989-4EB0-AD7E-7A5D0ADA857A}" type="parTrans" cxnId="{B94038D3-3C28-489E-B6EC-EB26E4D1C249}">
      <dgm:prSet/>
      <dgm:spPr/>
      <dgm:t>
        <a:bodyPr/>
        <a:lstStyle/>
        <a:p>
          <a:endParaRPr lang="es-EC" sz="1500" dirty="0">
            <a:latin typeface="Albertus Medium" pitchFamily="34" charset="0"/>
          </a:endParaRPr>
        </a:p>
      </dgm:t>
    </dgm:pt>
    <dgm:pt modelId="{3F797231-E318-4746-8D03-382358049EA1}" type="sibTrans" cxnId="{B94038D3-3C28-489E-B6EC-EB26E4D1C249}">
      <dgm:prSet/>
      <dgm:spPr/>
      <dgm:t>
        <a:bodyPr/>
        <a:lstStyle/>
        <a:p>
          <a:endParaRPr lang="es-EC" sz="1500">
            <a:latin typeface="Albertus Medium" pitchFamily="34" charset="0"/>
          </a:endParaRPr>
        </a:p>
      </dgm:t>
    </dgm:pt>
    <dgm:pt modelId="{E743FD81-8562-4FB8-8CB9-AAD33F87E4EF}">
      <dgm:prSet custT="1"/>
      <dgm:spPr/>
      <dgm:t>
        <a:bodyPr/>
        <a:lstStyle/>
        <a:p>
          <a:r>
            <a:rPr lang="es-EC" sz="1500" dirty="0" smtClean="0">
              <a:latin typeface="Albertus Medium" pitchFamily="34" charset="0"/>
            </a:rPr>
            <a:t>Escenario  más probable</a:t>
          </a:r>
          <a:endParaRPr lang="es-EC" sz="1500" dirty="0">
            <a:latin typeface="Albertus Medium" pitchFamily="34" charset="0"/>
          </a:endParaRPr>
        </a:p>
      </dgm:t>
    </dgm:pt>
    <dgm:pt modelId="{08AA0BA9-39A2-4D92-932C-523191EF6509}" type="parTrans" cxnId="{61633925-8C33-4EE2-B275-7520BCAA789D}">
      <dgm:prSet/>
      <dgm:spPr/>
      <dgm:t>
        <a:bodyPr/>
        <a:lstStyle/>
        <a:p>
          <a:endParaRPr lang="es-EC" sz="1500" dirty="0">
            <a:latin typeface="Albertus Medium" pitchFamily="34" charset="0"/>
          </a:endParaRPr>
        </a:p>
      </dgm:t>
    </dgm:pt>
    <dgm:pt modelId="{EA9B6A76-1DB7-4648-9537-D1E060D8D69F}" type="sibTrans" cxnId="{61633925-8C33-4EE2-B275-7520BCAA789D}">
      <dgm:prSet/>
      <dgm:spPr/>
      <dgm:t>
        <a:bodyPr/>
        <a:lstStyle/>
        <a:p>
          <a:endParaRPr lang="es-EC" sz="1500">
            <a:latin typeface="Albertus Medium" pitchFamily="34" charset="0"/>
          </a:endParaRPr>
        </a:p>
      </dgm:t>
    </dgm:pt>
    <dgm:pt modelId="{45462248-B8EE-4F90-8FF4-D31B6A3A9B22}">
      <dgm:prSet custT="1"/>
      <dgm:spPr/>
      <dgm:t>
        <a:bodyPr/>
        <a:lstStyle/>
        <a:p>
          <a:r>
            <a:rPr lang="es-EC" sz="1500" dirty="0" smtClean="0">
              <a:latin typeface="Albertus Medium" pitchFamily="34" charset="0"/>
            </a:rPr>
            <a:t>Escenario optimista</a:t>
          </a:r>
          <a:endParaRPr lang="es-EC" sz="1500" dirty="0">
            <a:latin typeface="Albertus Medium" pitchFamily="34" charset="0"/>
          </a:endParaRPr>
        </a:p>
      </dgm:t>
    </dgm:pt>
    <dgm:pt modelId="{9D7D89DB-47DF-4133-90D5-427CE8360240}" type="parTrans" cxnId="{6EF3413B-D191-4CBC-86B7-E42A76D0967C}">
      <dgm:prSet/>
      <dgm:spPr/>
      <dgm:t>
        <a:bodyPr/>
        <a:lstStyle/>
        <a:p>
          <a:endParaRPr lang="es-EC" sz="1500" dirty="0">
            <a:latin typeface="Albertus Medium" pitchFamily="34" charset="0"/>
          </a:endParaRPr>
        </a:p>
      </dgm:t>
    </dgm:pt>
    <dgm:pt modelId="{416F0A1F-3528-4078-8764-7CA06154849C}" type="sibTrans" cxnId="{6EF3413B-D191-4CBC-86B7-E42A76D0967C}">
      <dgm:prSet/>
      <dgm:spPr/>
      <dgm:t>
        <a:bodyPr/>
        <a:lstStyle/>
        <a:p>
          <a:endParaRPr lang="es-EC" sz="1500">
            <a:latin typeface="Albertus Medium" pitchFamily="34" charset="0"/>
          </a:endParaRPr>
        </a:p>
      </dgm:t>
    </dgm:pt>
    <dgm:pt modelId="{051AEE82-FED1-4D68-B80A-E3AE412BBC30}">
      <dgm:prSet custT="1"/>
      <dgm:spPr/>
      <dgm:t>
        <a:bodyPr/>
        <a:lstStyle/>
        <a:p>
          <a:r>
            <a:rPr lang="es-EC" sz="1500" dirty="0" smtClean="0">
              <a:latin typeface="Albertus Medium" pitchFamily="34" charset="0"/>
            </a:rPr>
            <a:t>Escenario pesimista</a:t>
          </a:r>
          <a:endParaRPr lang="es-EC" sz="1500" dirty="0">
            <a:latin typeface="Albertus Medium" pitchFamily="34" charset="0"/>
          </a:endParaRPr>
        </a:p>
      </dgm:t>
    </dgm:pt>
    <dgm:pt modelId="{CAB9077E-69AC-426F-800F-9E47F0D544BD}" type="parTrans" cxnId="{EDCB41B7-CEF2-42C7-A67F-7B3F83626B3D}">
      <dgm:prSet/>
      <dgm:spPr/>
      <dgm:t>
        <a:bodyPr/>
        <a:lstStyle/>
        <a:p>
          <a:endParaRPr lang="es-EC" sz="1500" dirty="0">
            <a:latin typeface="Albertus Medium" pitchFamily="34" charset="0"/>
          </a:endParaRPr>
        </a:p>
      </dgm:t>
    </dgm:pt>
    <dgm:pt modelId="{90E8AEA6-BD76-4AF7-8DB5-34B10F91EFC4}" type="sibTrans" cxnId="{EDCB41B7-CEF2-42C7-A67F-7B3F83626B3D}">
      <dgm:prSet/>
      <dgm:spPr/>
      <dgm:t>
        <a:bodyPr/>
        <a:lstStyle/>
        <a:p>
          <a:endParaRPr lang="es-EC" sz="1500">
            <a:latin typeface="Albertus Medium" pitchFamily="34" charset="0"/>
          </a:endParaRPr>
        </a:p>
      </dgm:t>
    </dgm:pt>
    <dgm:pt modelId="{A0F63556-F17F-4A97-AC99-1B4A28A8FFA9}">
      <dgm:prSet custT="1"/>
      <dgm:spPr/>
      <dgm:t>
        <a:bodyPr/>
        <a:lstStyle/>
        <a:p>
          <a:r>
            <a:rPr lang="es-EC" sz="1500" dirty="0" smtClean="0">
              <a:latin typeface="Albertus Medium" pitchFamily="34" charset="0"/>
            </a:rPr>
            <a:t>Escenario esperado = (O + 4 M + P) / 6</a:t>
          </a:r>
          <a:endParaRPr lang="es-EC" sz="1500" dirty="0">
            <a:latin typeface="Albertus Medium" pitchFamily="34" charset="0"/>
          </a:endParaRPr>
        </a:p>
      </dgm:t>
    </dgm:pt>
    <dgm:pt modelId="{7B0AACA1-EB33-4C8E-9F00-100459D27039}" type="sibTrans" cxnId="{128CD50E-7FC9-4C73-8BF5-3FB102C2FE78}">
      <dgm:prSet/>
      <dgm:spPr/>
      <dgm:t>
        <a:bodyPr/>
        <a:lstStyle/>
        <a:p>
          <a:endParaRPr lang="es-EC" sz="1500">
            <a:latin typeface="Albertus Medium" pitchFamily="34" charset="0"/>
          </a:endParaRPr>
        </a:p>
      </dgm:t>
    </dgm:pt>
    <dgm:pt modelId="{A4349F9C-C0C7-4498-93AF-FA1644BE4491}" type="parTrans" cxnId="{128CD50E-7FC9-4C73-8BF5-3FB102C2FE78}">
      <dgm:prSet/>
      <dgm:spPr/>
      <dgm:t>
        <a:bodyPr/>
        <a:lstStyle/>
        <a:p>
          <a:endParaRPr lang="es-EC" sz="1500" dirty="0">
            <a:latin typeface="Albertus Medium" pitchFamily="34" charset="0"/>
          </a:endParaRPr>
        </a:p>
      </dgm:t>
    </dgm:pt>
    <dgm:pt modelId="{3D414AA0-641E-4F5B-9609-AA6A05C27962}" type="pres">
      <dgm:prSet presAssocID="{E9E5F2C6-4036-4323-ADAC-236EF803F0B8}" presName="hierChild1" presStyleCnt="0">
        <dgm:presLayoutVars>
          <dgm:chPref val="1"/>
          <dgm:dir/>
          <dgm:animOne val="branch"/>
          <dgm:animLvl val="lvl"/>
          <dgm:resizeHandles/>
        </dgm:presLayoutVars>
      </dgm:prSet>
      <dgm:spPr/>
      <dgm:t>
        <a:bodyPr/>
        <a:lstStyle/>
        <a:p>
          <a:endParaRPr lang="es-ES"/>
        </a:p>
      </dgm:t>
    </dgm:pt>
    <dgm:pt modelId="{5B735556-9E72-4FC4-BBAB-C3D63A94D6FD}" type="pres">
      <dgm:prSet presAssocID="{473B27F0-B476-41FF-891B-39B4B85ABAD3}" presName="hierRoot1" presStyleCnt="0"/>
      <dgm:spPr/>
      <dgm:t>
        <a:bodyPr/>
        <a:lstStyle/>
        <a:p>
          <a:endParaRPr lang="es-EC"/>
        </a:p>
      </dgm:t>
    </dgm:pt>
    <dgm:pt modelId="{BC3B3A59-C75B-4F2E-A35D-7DDC6B6A4C4E}" type="pres">
      <dgm:prSet presAssocID="{473B27F0-B476-41FF-891B-39B4B85ABAD3}" presName="composite" presStyleCnt="0"/>
      <dgm:spPr/>
      <dgm:t>
        <a:bodyPr/>
        <a:lstStyle/>
        <a:p>
          <a:endParaRPr lang="es-EC"/>
        </a:p>
      </dgm:t>
    </dgm:pt>
    <dgm:pt modelId="{568A0060-3802-4344-B128-EDFB6AD1C3AF}" type="pres">
      <dgm:prSet presAssocID="{473B27F0-B476-41FF-891B-39B4B85ABAD3}" presName="background" presStyleLbl="node0" presStyleIdx="0" presStyleCnt="1"/>
      <dgm:spPr/>
      <dgm:t>
        <a:bodyPr/>
        <a:lstStyle/>
        <a:p>
          <a:endParaRPr lang="es-EC"/>
        </a:p>
      </dgm:t>
    </dgm:pt>
    <dgm:pt modelId="{7201F633-2180-4B1B-AA82-820A3AC5E295}" type="pres">
      <dgm:prSet presAssocID="{473B27F0-B476-41FF-891B-39B4B85ABAD3}" presName="text" presStyleLbl="fgAcc0" presStyleIdx="0" presStyleCnt="1" custScaleX="270639">
        <dgm:presLayoutVars>
          <dgm:chPref val="3"/>
        </dgm:presLayoutVars>
      </dgm:prSet>
      <dgm:spPr/>
      <dgm:t>
        <a:bodyPr/>
        <a:lstStyle/>
        <a:p>
          <a:endParaRPr lang="es-ES"/>
        </a:p>
      </dgm:t>
    </dgm:pt>
    <dgm:pt modelId="{14AA1EE8-6A3A-42BD-9725-72D1D36C1F0D}" type="pres">
      <dgm:prSet presAssocID="{473B27F0-B476-41FF-891B-39B4B85ABAD3}" presName="hierChild2" presStyleCnt="0"/>
      <dgm:spPr/>
      <dgm:t>
        <a:bodyPr/>
        <a:lstStyle/>
        <a:p>
          <a:endParaRPr lang="es-EC"/>
        </a:p>
      </dgm:t>
    </dgm:pt>
    <dgm:pt modelId="{042ADE18-5572-48E4-8E82-A4AB31B343DD}" type="pres">
      <dgm:prSet presAssocID="{A04D3C88-5989-4EB0-AD7E-7A5D0ADA857A}" presName="Name10" presStyleLbl="parChTrans1D2" presStyleIdx="0" presStyleCnt="1"/>
      <dgm:spPr/>
      <dgm:t>
        <a:bodyPr/>
        <a:lstStyle/>
        <a:p>
          <a:endParaRPr lang="es-ES"/>
        </a:p>
      </dgm:t>
    </dgm:pt>
    <dgm:pt modelId="{AE930A44-6151-4D1E-93D9-B78F103FBE39}" type="pres">
      <dgm:prSet presAssocID="{791ECA99-BB55-403F-97C9-22F14AC60F3B}" presName="hierRoot2" presStyleCnt="0"/>
      <dgm:spPr/>
      <dgm:t>
        <a:bodyPr/>
        <a:lstStyle/>
        <a:p>
          <a:endParaRPr lang="es-EC"/>
        </a:p>
      </dgm:t>
    </dgm:pt>
    <dgm:pt modelId="{42FD2688-4A75-455E-8534-4646AC16B03C}" type="pres">
      <dgm:prSet presAssocID="{791ECA99-BB55-403F-97C9-22F14AC60F3B}" presName="composite2" presStyleCnt="0"/>
      <dgm:spPr/>
      <dgm:t>
        <a:bodyPr/>
        <a:lstStyle/>
        <a:p>
          <a:endParaRPr lang="es-EC"/>
        </a:p>
      </dgm:t>
    </dgm:pt>
    <dgm:pt modelId="{66CB8397-A7FB-4059-BA6C-0FE0287FFA4F}" type="pres">
      <dgm:prSet presAssocID="{791ECA99-BB55-403F-97C9-22F14AC60F3B}" presName="background2" presStyleLbl="node2" presStyleIdx="0" presStyleCnt="1"/>
      <dgm:spPr/>
      <dgm:t>
        <a:bodyPr/>
        <a:lstStyle/>
        <a:p>
          <a:endParaRPr lang="es-EC"/>
        </a:p>
      </dgm:t>
    </dgm:pt>
    <dgm:pt modelId="{BA3E5B10-B454-4EF6-BDC0-84C336439F11}" type="pres">
      <dgm:prSet presAssocID="{791ECA99-BB55-403F-97C9-22F14AC60F3B}" presName="text2" presStyleLbl="fgAcc2" presStyleIdx="0" presStyleCnt="1" custScaleX="262832">
        <dgm:presLayoutVars>
          <dgm:chPref val="3"/>
        </dgm:presLayoutVars>
      </dgm:prSet>
      <dgm:spPr/>
      <dgm:t>
        <a:bodyPr/>
        <a:lstStyle/>
        <a:p>
          <a:endParaRPr lang="es-ES"/>
        </a:p>
      </dgm:t>
    </dgm:pt>
    <dgm:pt modelId="{7D53AA4E-8183-4F81-ADAF-A160A8273700}" type="pres">
      <dgm:prSet presAssocID="{791ECA99-BB55-403F-97C9-22F14AC60F3B}" presName="hierChild3" presStyleCnt="0"/>
      <dgm:spPr/>
      <dgm:t>
        <a:bodyPr/>
        <a:lstStyle/>
        <a:p>
          <a:endParaRPr lang="es-EC"/>
        </a:p>
      </dgm:t>
    </dgm:pt>
    <dgm:pt modelId="{658D4564-161B-41DB-AEFF-4552BC8FA62C}" type="pres">
      <dgm:prSet presAssocID="{08AA0BA9-39A2-4D92-932C-523191EF6509}" presName="Name17" presStyleLbl="parChTrans1D3" presStyleIdx="0" presStyleCnt="3"/>
      <dgm:spPr/>
      <dgm:t>
        <a:bodyPr/>
        <a:lstStyle/>
        <a:p>
          <a:endParaRPr lang="es-ES"/>
        </a:p>
      </dgm:t>
    </dgm:pt>
    <dgm:pt modelId="{74848763-B77C-4F1D-9567-7B9D6FF42940}" type="pres">
      <dgm:prSet presAssocID="{E743FD81-8562-4FB8-8CB9-AAD33F87E4EF}" presName="hierRoot3" presStyleCnt="0"/>
      <dgm:spPr/>
      <dgm:t>
        <a:bodyPr/>
        <a:lstStyle/>
        <a:p>
          <a:endParaRPr lang="es-EC"/>
        </a:p>
      </dgm:t>
    </dgm:pt>
    <dgm:pt modelId="{EEE7D9C3-B278-4820-8A55-12353EAC21ED}" type="pres">
      <dgm:prSet presAssocID="{E743FD81-8562-4FB8-8CB9-AAD33F87E4EF}" presName="composite3" presStyleCnt="0"/>
      <dgm:spPr/>
      <dgm:t>
        <a:bodyPr/>
        <a:lstStyle/>
        <a:p>
          <a:endParaRPr lang="es-EC"/>
        </a:p>
      </dgm:t>
    </dgm:pt>
    <dgm:pt modelId="{408C439F-2A8C-465A-A009-9710007FCB46}" type="pres">
      <dgm:prSet presAssocID="{E743FD81-8562-4FB8-8CB9-AAD33F87E4EF}" presName="background3" presStyleLbl="node3" presStyleIdx="0" presStyleCnt="3"/>
      <dgm:spPr/>
      <dgm:t>
        <a:bodyPr/>
        <a:lstStyle/>
        <a:p>
          <a:endParaRPr lang="es-EC"/>
        </a:p>
      </dgm:t>
    </dgm:pt>
    <dgm:pt modelId="{13E6C6B6-A02A-4CC0-9049-F8F48A235618}" type="pres">
      <dgm:prSet presAssocID="{E743FD81-8562-4FB8-8CB9-AAD33F87E4EF}" presName="text3" presStyleLbl="fgAcc3" presStyleIdx="0" presStyleCnt="3" custScaleX="247665">
        <dgm:presLayoutVars>
          <dgm:chPref val="3"/>
        </dgm:presLayoutVars>
      </dgm:prSet>
      <dgm:spPr/>
      <dgm:t>
        <a:bodyPr/>
        <a:lstStyle/>
        <a:p>
          <a:endParaRPr lang="es-ES"/>
        </a:p>
      </dgm:t>
    </dgm:pt>
    <dgm:pt modelId="{8629BB68-926C-40D7-9517-AB073F6DD69A}" type="pres">
      <dgm:prSet presAssocID="{E743FD81-8562-4FB8-8CB9-AAD33F87E4EF}" presName="hierChild4" presStyleCnt="0"/>
      <dgm:spPr/>
      <dgm:t>
        <a:bodyPr/>
        <a:lstStyle/>
        <a:p>
          <a:endParaRPr lang="es-EC"/>
        </a:p>
      </dgm:t>
    </dgm:pt>
    <dgm:pt modelId="{CC2A0BFA-9C2A-4820-9643-609CC541774B}" type="pres">
      <dgm:prSet presAssocID="{9D7D89DB-47DF-4133-90D5-427CE8360240}" presName="Name17" presStyleLbl="parChTrans1D3" presStyleIdx="1" presStyleCnt="3"/>
      <dgm:spPr/>
      <dgm:t>
        <a:bodyPr/>
        <a:lstStyle/>
        <a:p>
          <a:endParaRPr lang="es-ES"/>
        </a:p>
      </dgm:t>
    </dgm:pt>
    <dgm:pt modelId="{F046F18D-8299-45EA-A471-E0DD9415FA94}" type="pres">
      <dgm:prSet presAssocID="{45462248-B8EE-4F90-8FF4-D31B6A3A9B22}" presName="hierRoot3" presStyleCnt="0"/>
      <dgm:spPr/>
      <dgm:t>
        <a:bodyPr/>
        <a:lstStyle/>
        <a:p>
          <a:endParaRPr lang="es-EC"/>
        </a:p>
      </dgm:t>
    </dgm:pt>
    <dgm:pt modelId="{71C631B6-F5F9-4629-ADDD-81993D420C7E}" type="pres">
      <dgm:prSet presAssocID="{45462248-B8EE-4F90-8FF4-D31B6A3A9B22}" presName="composite3" presStyleCnt="0"/>
      <dgm:spPr/>
      <dgm:t>
        <a:bodyPr/>
        <a:lstStyle/>
        <a:p>
          <a:endParaRPr lang="es-EC"/>
        </a:p>
      </dgm:t>
    </dgm:pt>
    <dgm:pt modelId="{9AE878DD-23B7-41AD-A70E-E39F580F2DE9}" type="pres">
      <dgm:prSet presAssocID="{45462248-B8EE-4F90-8FF4-D31B6A3A9B22}" presName="background3" presStyleLbl="node3" presStyleIdx="1" presStyleCnt="3"/>
      <dgm:spPr/>
      <dgm:t>
        <a:bodyPr/>
        <a:lstStyle/>
        <a:p>
          <a:endParaRPr lang="es-EC"/>
        </a:p>
      </dgm:t>
    </dgm:pt>
    <dgm:pt modelId="{9A5A895C-33D9-45B8-8714-90487F687CA0}" type="pres">
      <dgm:prSet presAssocID="{45462248-B8EE-4F90-8FF4-D31B6A3A9B22}" presName="text3" presStyleLbl="fgAcc3" presStyleIdx="1" presStyleCnt="3" custScaleX="247665">
        <dgm:presLayoutVars>
          <dgm:chPref val="3"/>
        </dgm:presLayoutVars>
      </dgm:prSet>
      <dgm:spPr/>
      <dgm:t>
        <a:bodyPr/>
        <a:lstStyle/>
        <a:p>
          <a:endParaRPr lang="es-ES"/>
        </a:p>
      </dgm:t>
    </dgm:pt>
    <dgm:pt modelId="{5FC7B562-AE63-48A5-8A67-7E32FA434CFC}" type="pres">
      <dgm:prSet presAssocID="{45462248-B8EE-4F90-8FF4-D31B6A3A9B22}" presName="hierChild4" presStyleCnt="0"/>
      <dgm:spPr/>
      <dgm:t>
        <a:bodyPr/>
        <a:lstStyle/>
        <a:p>
          <a:endParaRPr lang="es-EC"/>
        </a:p>
      </dgm:t>
    </dgm:pt>
    <dgm:pt modelId="{FFE8AAE5-A446-467D-8816-8262BEBF6731}" type="pres">
      <dgm:prSet presAssocID="{A4349F9C-C0C7-4498-93AF-FA1644BE4491}" presName="Name23" presStyleLbl="parChTrans1D4" presStyleIdx="0" presStyleCnt="1"/>
      <dgm:spPr/>
      <dgm:t>
        <a:bodyPr/>
        <a:lstStyle/>
        <a:p>
          <a:endParaRPr lang="es-ES"/>
        </a:p>
      </dgm:t>
    </dgm:pt>
    <dgm:pt modelId="{EFA08FB9-0778-47F4-AC96-AE03B407EBDF}" type="pres">
      <dgm:prSet presAssocID="{A0F63556-F17F-4A97-AC99-1B4A28A8FFA9}" presName="hierRoot4" presStyleCnt="0"/>
      <dgm:spPr/>
      <dgm:t>
        <a:bodyPr/>
        <a:lstStyle/>
        <a:p>
          <a:endParaRPr lang="es-EC"/>
        </a:p>
      </dgm:t>
    </dgm:pt>
    <dgm:pt modelId="{5A77D58C-45AB-4243-B9D9-8A6374327514}" type="pres">
      <dgm:prSet presAssocID="{A0F63556-F17F-4A97-AC99-1B4A28A8FFA9}" presName="composite4" presStyleCnt="0"/>
      <dgm:spPr/>
      <dgm:t>
        <a:bodyPr/>
        <a:lstStyle/>
        <a:p>
          <a:endParaRPr lang="es-EC"/>
        </a:p>
      </dgm:t>
    </dgm:pt>
    <dgm:pt modelId="{2F0ED095-21CB-4BEA-83B0-D4A89759311D}" type="pres">
      <dgm:prSet presAssocID="{A0F63556-F17F-4A97-AC99-1B4A28A8FFA9}" presName="background4" presStyleLbl="node4" presStyleIdx="0" presStyleCnt="1"/>
      <dgm:spPr/>
      <dgm:t>
        <a:bodyPr/>
        <a:lstStyle/>
        <a:p>
          <a:endParaRPr lang="es-EC"/>
        </a:p>
      </dgm:t>
    </dgm:pt>
    <dgm:pt modelId="{59A0F229-AAA6-4C61-836F-B3DD5C1541E9}" type="pres">
      <dgm:prSet presAssocID="{A0F63556-F17F-4A97-AC99-1B4A28A8FFA9}" presName="text4" presStyleLbl="fgAcc4" presStyleIdx="0" presStyleCnt="1" custScaleX="448762">
        <dgm:presLayoutVars>
          <dgm:chPref val="3"/>
        </dgm:presLayoutVars>
      </dgm:prSet>
      <dgm:spPr/>
      <dgm:t>
        <a:bodyPr/>
        <a:lstStyle/>
        <a:p>
          <a:endParaRPr lang="es-EC"/>
        </a:p>
      </dgm:t>
    </dgm:pt>
    <dgm:pt modelId="{8A6D65A7-9642-492A-9ED3-583091BA5C52}" type="pres">
      <dgm:prSet presAssocID="{A0F63556-F17F-4A97-AC99-1B4A28A8FFA9}" presName="hierChild5" presStyleCnt="0"/>
      <dgm:spPr/>
      <dgm:t>
        <a:bodyPr/>
        <a:lstStyle/>
        <a:p>
          <a:endParaRPr lang="es-EC"/>
        </a:p>
      </dgm:t>
    </dgm:pt>
    <dgm:pt modelId="{FAF97F4C-76CD-48AE-895D-C415354C866D}" type="pres">
      <dgm:prSet presAssocID="{CAB9077E-69AC-426F-800F-9E47F0D544BD}" presName="Name17" presStyleLbl="parChTrans1D3" presStyleIdx="2" presStyleCnt="3"/>
      <dgm:spPr/>
      <dgm:t>
        <a:bodyPr/>
        <a:lstStyle/>
        <a:p>
          <a:endParaRPr lang="es-ES"/>
        </a:p>
      </dgm:t>
    </dgm:pt>
    <dgm:pt modelId="{4000F647-88D1-43B5-933E-D852ACBF8F8E}" type="pres">
      <dgm:prSet presAssocID="{051AEE82-FED1-4D68-B80A-E3AE412BBC30}" presName="hierRoot3" presStyleCnt="0"/>
      <dgm:spPr/>
      <dgm:t>
        <a:bodyPr/>
        <a:lstStyle/>
        <a:p>
          <a:endParaRPr lang="es-EC"/>
        </a:p>
      </dgm:t>
    </dgm:pt>
    <dgm:pt modelId="{466BE991-0006-43EC-BE6D-419747AFF3D7}" type="pres">
      <dgm:prSet presAssocID="{051AEE82-FED1-4D68-B80A-E3AE412BBC30}" presName="composite3" presStyleCnt="0"/>
      <dgm:spPr/>
      <dgm:t>
        <a:bodyPr/>
        <a:lstStyle/>
        <a:p>
          <a:endParaRPr lang="es-EC"/>
        </a:p>
      </dgm:t>
    </dgm:pt>
    <dgm:pt modelId="{CA6623FE-445A-4A45-B087-3C6FA75F8ABF}" type="pres">
      <dgm:prSet presAssocID="{051AEE82-FED1-4D68-B80A-E3AE412BBC30}" presName="background3" presStyleLbl="node3" presStyleIdx="2" presStyleCnt="3"/>
      <dgm:spPr/>
      <dgm:t>
        <a:bodyPr/>
        <a:lstStyle/>
        <a:p>
          <a:endParaRPr lang="es-EC"/>
        </a:p>
      </dgm:t>
    </dgm:pt>
    <dgm:pt modelId="{5F7ABBFE-6EFA-462B-976D-0EE07E8337B1}" type="pres">
      <dgm:prSet presAssocID="{051AEE82-FED1-4D68-B80A-E3AE412BBC30}" presName="text3" presStyleLbl="fgAcc3" presStyleIdx="2" presStyleCnt="3" custScaleX="247665" custLinFactNeighborY="2377">
        <dgm:presLayoutVars>
          <dgm:chPref val="3"/>
        </dgm:presLayoutVars>
      </dgm:prSet>
      <dgm:spPr/>
      <dgm:t>
        <a:bodyPr/>
        <a:lstStyle/>
        <a:p>
          <a:endParaRPr lang="es-ES"/>
        </a:p>
      </dgm:t>
    </dgm:pt>
    <dgm:pt modelId="{4EFD7F3C-005C-4D2C-B96E-9AD74E24D1A8}" type="pres">
      <dgm:prSet presAssocID="{051AEE82-FED1-4D68-B80A-E3AE412BBC30}" presName="hierChild4" presStyleCnt="0"/>
      <dgm:spPr/>
      <dgm:t>
        <a:bodyPr/>
        <a:lstStyle/>
        <a:p>
          <a:endParaRPr lang="es-EC"/>
        </a:p>
      </dgm:t>
    </dgm:pt>
  </dgm:ptLst>
  <dgm:cxnLst>
    <dgm:cxn modelId="{22CCC5EB-EA2F-4639-B617-1FF4FAE257F5}" type="presOf" srcId="{A4349F9C-C0C7-4498-93AF-FA1644BE4491}" destId="{FFE8AAE5-A446-467D-8816-8262BEBF6731}" srcOrd="0" destOrd="0" presId="urn:microsoft.com/office/officeart/2005/8/layout/hierarchy1"/>
    <dgm:cxn modelId="{BC04A4D6-E90F-41BC-8927-31735C2AD031}" type="presOf" srcId="{E743FD81-8562-4FB8-8CB9-AAD33F87E4EF}" destId="{13E6C6B6-A02A-4CC0-9049-F8F48A235618}" srcOrd="0" destOrd="0" presId="urn:microsoft.com/office/officeart/2005/8/layout/hierarchy1"/>
    <dgm:cxn modelId="{EDCB41B7-CEF2-42C7-A67F-7B3F83626B3D}" srcId="{791ECA99-BB55-403F-97C9-22F14AC60F3B}" destId="{051AEE82-FED1-4D68-B80A-E3AE412BBC30}" srcOrd="2" destOrd="0" parTransId="{CAB9077E-69AC-426F-800F-9E47F0D544BD}" sibTransId="{90E8AEA6-BD76-4AF7-8DB5-34B10F91EFC4}"/>
    <dgm:cxn modelId="{4EACEF64-2B17-4F7F-A09B-BD4707A6A2EB}" type="presOf" srcId="{A0F63556-F17F-4A97-AC99-1B4A28A8FFA9}" destId="{59A0F229-AAA6-4C61-836F-B3DD5C1541E9}" srcOrd="0" destOrd="0" presId="urn:microsoft.com/office/officeart/2005/8/layout/hierarchy1"/>
    <dgm:cxn modelId="{7A8FA077-0419-4585-9A64-C12421BC3551}" type="presOf" srcId="{473B27F0-B476-41FF-891B-39B4B85ABAD3}" destId="{7201F633-2180-4B1B-AA82-820A3AC5E295}" srcOrd="0" destOrd="0" presId="urn:microsoft.com/office/officeart/2005/8/layout/hierarchy1"/>
    <dgm:cxn modelId="{27AD9395-3B81-4216-AA8A-7EE397B59CD4}" type="presOf" srcId="{A04D3C88-5989-4EB0-AD7E-7A5D0ADA857A}" destId="{042ADE18-5572-48E4-8E82-A4AB31B343DD}" srcOrd="0" destOrd="0" presId="urn:microsoft.com/office/officeart/2005/8/layout/hierarchy1"/>
    <dgm:cxn modelId="{6EF3413B-D191-4CBC-86B7-E42A76D0967C}" srcId="{791ECA99-BB55-403F-97C9-22F14AC60F3B}" destId="{45462248-B8EE-4F90-8FF4-D31B6A3A9B22}" srcOrd="1" destOrd="0" parTransId="{9D7D89DB-47DF-4133-90D5-427CE8360240}" sibTransId="{416F0A1F-3528-4078-8764-7CA06154849C}"/>
    <dgm:cxn modelId="{F306D18D-E236-4503-89C1-2AB9DDEF93AE}" type="presOf" srcId="{45462248-B8EE-4F90-8FF4-D31B6A3A9B22}" destId="{9A5A895C-33D9-45B8-8714-90487F687CA0}" srcOrd="0" destOrd="0" presId="urn:microsoft.com/office/officeart/2005/8/layout/hierarchy1"/>
    <dgm:cxn modelId="{23FAF891-02C0-4D3D-911B-43F9D878DCF3}" type="presOf" srcId="{9D7D89DB-47DF-4133-90D5-427CE8360240}" destId="{CC2A0BFA-9C2A-4820-9643-609CC541774B}" srcOrd="0" destOrd="0" presId="urn:microsoft.com/office/officeart/2005/8/layout/hierarchy1"/>
    <dgm:cxn modelId="{61633925-8C33-4EE2-B275-7520BCAA789D}" srcId="{791ECA99-BB55-403F-97C9-22F14AC60F3B}" destId="{E743FD81-8562-4FB8-8CB9-AAD33F87E4EF}" srcOrd="0" destOrd="0" parTransId="{08AA0BA9-39A2-4D92-932C-523191EF6509}" sibTransId="{EA9B6A76-1DB7-4648-9537-D1E060D8D69F}"/>
    <dgm:cxn modelId="{32E9AFC8-E9FB-4223-A01A-EE0497861BF2}" srcId="{E9E5F2C6-4036-4323-ADAC-236EF803F0B8}" destId="{473B27F0-B476-41FF-891B-39B4B85ABAD3}" srcOrd="0" destOrd="0" parTransId="{FE10C118-7A16-4274-AFF5-0AD3D9F2D3AE}" sibTransId="{0C4D6397-1226-42F5-BC41-0CDDC58FD2D9}"/>
    <dgm:cxn modelId="{78AE0EC9-73D7-4D12-8554-F21CD5C054FD}" type="presOf" srcId="{E9E5F2C6-4036-4323-ADAC-236EF803F0B8}" destId="{3D414AA0-641E-4F5B-9609-AA6A05C27962}" srcOrd="0" destOrd="0" presId="urn:microsoft.com/office/officeart/2005/8/layout/hierarchy1"/>
    <dgm:cxn modelId="{B94038D3-3C28-489E-B6EC-EB26E4D1C249}" srcId="{473B27F0-B476-41FF-891B-39B4B85ABAD3}" destId="{791ECA99-BB55-403F-97C9-22F14AC60F3B}" srcOrd="0" destOrd="0" parTransId="{A04D3C88-5989-4EB0-AD7E-7A5D0ADA857A}" sibTransId="{3F797231-E318-4746-8D03-382358049EA1}"/>
    <dgm:cxn modelId="{128CD50E-7FC9-4C73-8BF5-3FB102C2FE78}" srcId="{45462248-B8EE-4F90-8FF4-D31B6A3A9B22}" destId="{A0F63556-F17F-4A97-AC99-1B4A28A8FFA9}" srcOrd="0" destOrd="0" parTransId="{A4349F9C-C0C7-4498-93AF-FA1644BE4491}" sibTransId="{7B0AACA1-EB33-4C8E-9F00-100459D27039}"/>
    <dgm:cxn modelId="{B4143969-6D65-4B11-861F-7D85E3031B12}" type="presOf" srcId="{051AEE82-FED1-4D68-B80A-E3AE412BBC30}" destId="{5F7ABBFE-6EFA-462B-976D-0EE07E8337B1}" srcOrd="0" destOrd="0" presId="urn:microsoft.com/office/officeart/2005/8/layout/hierarchy1"/>
    <dgm:cxn modelId="{2E6F86AF-7A29-4EE7-8842-3DA0B5EBA131}" type="presOf" srcId="{08AA0BA9-39A2-4D92-932C-523191EF6509}" destId="{658D4564-161B-41DB-AEFF-4552BC8FA62C}" srcOrd="0" destOrd="0" presId="urn:microsoft.com/office/officeart/2005/8/layout/hierarchy1"/>
    <dgm:cxn modelId="{5D701E4F-E83D-4098-A90F-51CB23F74400}" type="presOf" srcId="{791ECA99-BB55-403F-97C9-22F14AC60F3B}" destId="{BA3E5B10-B454-4EF6-BDC0-84C336439F11}" srcOrd="0" destOrd="0" presId="urn:microsoft.com/office/officeart/2005/8/layout/hierarchy1"/>
    <dgm:cxn modelId="{DC468C6C-995C-4D1D-952B-852EDF9145C4}" type="presOf" srcId="{CAB9077E-69AC-426F-800F-9E47F0D544BD}" destId="{FAF97F4C-76CD-48AE-895D-C415354C866D}" srcOrd="0" destOrd="0" presId="urn:microsoft.com/office/officeart/2005/8/layout/hierarchy1"/>
    <dgm:cxn modelId="{B0DFC405-1FFD-4933-8E99-3B902848DE62}" type="presParOf" srcId="{3D414AA0-641E-4F5B-9609-AA6A05C27962}" destId="{5B735556-9E72-4FC4-BBAB-C3D63A94D6FD}" srcOrd="0" destOrd="0" presId="urn:microsoft.com/office/officeart/2005/8/layout/hierarchy1"/>
    <dgm:cxn modelId="{DAF98135-0C41-430B-BA59-9E53FFDD7B3A}" type="presParOf" srcId="{5B735556-9E72-4FC4-BBAB-C3D63A94D6FD}" destId="{BC3B3A59-C75B-4F2E-A35D-7DDC6B6A4C4E}" srcOrd="0" destOrd="0" presId="urn:microsoft.com/office/officeart/2005/8/layout/hierarchy1"/>
    <dgm:cxn modelId="{AB8EB470-B39D-424D-8481-3C8B749D3317}" type="presParOf" srcId="{BC3B3A59-C75B-4F2E-A35D-7DDC6B6A4C4E}" destId="{568A0060-3802-4344-B128-EDFB6AD1C3AF}" srcOrd="0" destOrd="0" presId="urn:microsoft.com/office/officeart/2005/8/layout/hierarchy1"/>
    <dgm:cxn modelId="{934A1823-38C6-4D10-935B-B1E96EC01D3F}" type="presParOf" srcId="{BC3B3A59-C75B-4F2E-A35D-7DDC6B6A4C4E}" destId="{7201F633-2180-4B1B-AA82-820A3AC5E295}" srcOrd="1" destOrd="0" presId="urn:microsoft.com/office/officeart/2005/8/layout/hierarchy1"/>
    <dgm:cxn modelId="{43B9B107-6BE3-473E-86B3-B6C14A87E8AE}" type="presParOf" srcId="{5B735556-9E72-4FC4-BBAB-C3D63A94D6FD}" destId="{14AA1EE8-6A3A-42BD-9725-72D1D36C1F0D}" srcOrd="1" destOrd="0" presId="urn:microsoft.com/office/officeart/2005/8/layout/hierarchy1"/>
    <dgm:cxn modelId="{DAD0BE79-501D-4C7B-8A49-6BC6D66B0E67}" type="presParOf" srcId="{14AA1EE8-6A3A-42BD-9725-72D1D36C1F0D}" destId="{042ADE18-5572-48E4-8E82-A4AB31B343DD}" srcOrd="0" destOrd="0" presId="urn:microsoft.com/office/officeart/2005/8/layout/hierarchy1"/>
    <dgm:cxn modelId="{0D0B17CC-35A4-4FE8-B116-434518EB5D5E}" type="presParOf" srcId="{14AA1EE8-6A3A-42BD-9725-72D1D36C1F0D}" destId="{AE930A44-6151-4D1E-93D9-B78F103FBE39}" srcOrd="1" destOrd="0" presId="urn:microsoft.com/office/officeart/2005/8/layout/hierarchy1"/>
    <dgm:cxn modelId="{0759840D-2170-4711-9D15-79F9E0AACB22}" type="presParOf" srcId="{AE930A44-6151-4D1E-93D9-B78F103FBE39}" destId="{42FD2688-4A75-455E-8534-4646AC16B03C}" srcOrd="0" destOrd="0" presId="urn:microsoft.com/office/officeart/2005/8/layout/hierarchy1"/>
    <dgm:cxn modelId="{7F76FFFA-34E0-4535-B2BE-D4D0FE245ADA}" type="presParOf" srcId="{42FD2688-4A75-455E-8534-4646AC16B03C}" destId="{66CB8397-A7FB-4059-BA6C-0FE0287FFA4F}" srcOrd="0" destOrd="0" presId="urn:microsoft.com/office/officeart/2005/8/layout/hierarchy1"/>
    <dgm:cxn modelId="{82CACB04-59A2-4095-A258-8D5E6688067C}" type="presParOf" srcId="{42FD2688-4A75-455E-8534-4646AC16B03C}" destId="{BA3E5B10-B454-4EF6-BDC0-84C336439F11}" srcOrd="1" destOrd="0" presId="urn:microsoft.com/office/officeart/2005/8/layout/hierarchy1"/>
    <dgm:cxn modelId="{4EBCE891-A6B6-41D0-BC25-E4441F2B4033}" type="presParOf" srcId="{AE930A44-6151-4D1E-93D9-B78F103FBE39}" destId="{7D53AA4E-8183-4F81-ADAF-A160A8273700}" srcOrd="1" destOrd="0" presId="urn:microsoft.com/office/officeart/2005/8/layout/hierarchy1"/>
    <dgm:cxn modelId="{BAD60BB1-F673-4887-AAC4-3066A2BB2BC4}" type="presParOf" srcId="{7D53AA4E-8183-4F81-ADAF-A160A8273700}" destId="{658D4564-161B-41DB-AEFF-4552BC8FA62C}" srcOrd="0" destOrd="0" presId="urn:microsoft.com/office/officeart/2005/8/layout/hierarchy1"/>
    <dgm:cxn modelId="{E9943015-D39C-498B-AB73-AFD9FA445B58}" type="presParOf" srcId="{7D53AA4E-8183-4F81-ADAF-A160A8273700}" destId="{74848763-B77C-4F1D-9567-7B9D6FF42940}" srcOrd="1" destOrd="0" presId="urn:microsoft.com/office/officeart/2005/8/layout/hierarchy1"/>
    <dgm:cxn modelId="{AFC3CC27-C72D-4244-8C41-ED73C3208E6C}" type="presParOf" srcId="{74848763-B77C-4F1D-9567-7B9D6FF42940}" destId="{EEE7D9C3-B278-4820-8A55-12353EAC21ED}" srcOrd="0" destOrd="0" presId="urn:microsoft.com/office/officeart/2005/8/layout/hierarchy1"/>
    <dgm:cxn modelId="{E04FD76B-57C6-4720-8493-EFF40D9BF0B8}" type="presParOf" srcId="{EEE7D9C3-B278-4820-8A55-12353EAC21ED}" destId="{408C439F-2A8C-465A-A009-9710007FCB46}" srcOrd="0" destOrd="0" presId="urn:microsoft.com/office/officeart/2005/8/layout/hierarchy1"/>
    <dgm:cxn modelId="{B2468AB8-3AC3-4173-B490-C46D405D594B}" type="presParOf" srcId="{EEE7D9C3-B278-4820-8A55-12353EAC21ED}" destId="{13E6C6B6-A02A-4CC0-9049-F8F48A235618}" srcOrd="1" destOrd="0" presId="urn:microsoft.com/office/officeart/2005/8/layout/hierarchy1"/>
    <dgm:cxn modelId="{175B61D0-1036-4FB2-9775-D1DE5360E9D0}" type="presParOf" srcId="{74848763-B77C-4F1D-9567-7B9D6FF42940}" destId="{8629BB68-926C-40D7-9517-AB073F6DD69A}" srcOrd="1" destOrd="0" presId="urn:microsoft.com/office/officeart/2005/8/layout/hierarchy1"/>
    <dgm:cxn modelId="{845BD896-52BF-4733-94DE-33C0E43D97F7}" type="presParOf" srcId="{7D53AA4E-8183-4F81-ADAF-A160A8273700}" destId="{CC2A0BFA-9C2A-4820-9643-609CC541774B}" srcOrd="2" destOrd="0" presId="urn:microsoft.com/office/officeart/2005/8/layout/hierarchy1"/>
    <dgm:cxn modelId="{E59FE0B9-DBDB-4737-B546-89337FAFD1A2}" type="presParOf" srcId="{7D53AA4E-8183-4F81-ADAF-A160A8273700}" destId="{F046F18D-8299-45EA-A471-E0DD9415FA94}" srcOrd="3" destOrd="0" presId="urn:microsoft.com/office/officeart/2005/8/layout/hierarchy1"/>
    <dgm:cxn modelId="{E70B28E9-B2C3-47E7-97D3-B957A0438153}" type="presParOf" srcId="{F046F18D-8299-45EA-A471-E0DD9415FA94}" destId="{71C631B6-F5F9-4629-ADDD-81993D420C7E}" srcOrd="0" destOrd="0" presId="urn:microsoft.com/office/officeart/2005/8/layout/hierarchy1"/>
    <dgm:cxn modelId="{B0F3EB42-2141-409B-A9C8-FEFFE8467064}" type="presParOf" srcId="{71C631B6-F5F9-4629-ADDD-81993D420C7E}" destId="{9AE878DD-23B7-41AD-A70E-E39F580F2DE9}" srcOrd="0" destOrd="0" presId="urn:microsoft.com/office/officeart/2005/8/layout/hierarchy1"/>
    <dgm:cxn modelId="{E172CA55-ADF4-4E14-8F07-13D48360AC26}" type="presParOf" srcId="{71C631B6-F5F9-4629-ADDD-81993D420C7E}" destId="{9A5A895C-33D9-45B8-8714-90487F687CA0}" srcOrd="1" destOrd="0" presId="urn:microsoft.com/office/officeart/2005/8/layout/hierarchy1"/>
    <dgm:cxn modelId="{2FB5EA43-7557-4DA7-BB1F-2AF42A4C25F2}" type="presParOf" srcId="{F046F18D-8299-45EA-A471-E0DD9415FA94}" destId="{5FC7B562-AE63-48A5-8A67-7E32FA434CFC}" srcOrd="1" destOrd="0" presId="urn:microsoft.com/office/officeart/2005/8/layout/hierarchy1"/>
    <dgm:cxn modelId="{96FBA7F3-7610-492B-9AE1-84A49160E057}" type="presParOf" srcId="{5FC7B562-AE63-48A5-8A67-7E32FA434CFC}" destId="{FFE8AAE5-A446-467D-8816-8262BEBF6731}" srcOrd="0" destOrd="0" presId="urn:microsoft.com/office/officeart/2005/8/layout/hierarchy1"/>
    <dgm:cxn modelId="{E7AC5E8D-8AC7-4482-B774-427B3E8E743A}" type="presParOf" srcId="{5FC7B562-AE63-48A5-8A67-7E32FA434CFC}" destId="{EFA08FB9-0778-47F4-AC96-AE03B407EBDF}" srcOrd="1" destOrd="0" presId="urn:microsoft.com/office/officeart/2005/8/layout/hierarchy1"/>
    <dgm:cxn modelId="{3479577F-479E-4EBC-8150-6613E4EABEA6}" type="presParOf" srcId="{EFA08FB9-0778-47F4-AC96-AE03B407EBDF}" destId="{5A77D58C-45AB-4243-B9D9-8A6374327514}" srcOrd="0" destOrd="0" presId="urn:microsoft.com/office/officeart/2005/8/layout/hierarchy1"/>
    <dgm:cxn modelId="{8FAE984B-1B26-45D8-BFCB-171198B3F190}" type="presParOf" srcId="{5A77D58C-45AB-4243-B9D9-8A6374327514}" destId="{2F0ED095-21CB-4BEA-83B0-D4A89759311D}" srcOrd="0" destOrd="0" presId="urn:microsoft.com/office/officeart/2005/8/layout/hierarchy1"/>
    <dgm:cxn modelId="{3C6A9214-AA01-4954-9C77-3B9524F0221A}" type="presParOf" srcId="{5A77D58C-45AB-4243-B9D9-8A6374327514}" destId="{59A0F229-AAA6-4C61-836F-B3DD5C1541E9}" srcOrd="1" destOrd="0" presId="urn:microsoft.com/office/officeart/2005/8/layout/hierarchy1"/>
    <dgm:cxn modelId="{2BB3D44F-40A9-44A1-9D9C-3C9AEDB2B247}" type="presParOf" srcId="{EFA08FB9-0778-47F4-AC96-AE03B407EBDF}" destId="{8A6D65A7-9642-492A-9ED3-583091BA5C52}" srcOrd="1" destOrd="0" presId="urn:microsoft.com/office/officeart/2005/8/layout/hierarchy1"/>
    <dgm:cxn modelId="{D5422819-A3F0-4A56-8497-727015875DA4}" type="presParOf" srcId="{7D53AA4E-8183-4F81-ADAF-A160A8273700}" destId="{FAF97F4C-76CD-48AE-895D-C415354C866D}" srcOrd="4" destOrd="0" presId="urn:microsoft.com/office/officeart/2005/8/layout/hierarchy1"/>
    <dgm:cxn modelId="{81998A8E-36EC-4A91-933A-A973A085AEC5}" type="presParOf" srcId="{7D53AA4E-8183-4F81-ADAF-A160A8273700}" destId="{4000F647-88D1-43B5-933E-D852ACBF8F8E}" srcOrd="5" destOrd="0" presId="urn:microsoft.com/office/officeart/2005/8/layout/hierarchy1"/>
    <dgm:cxn modelId="{563D34C9-974F-4FE2-9615-DFF8D239FEB5}" type="presParOf" srcId="{4000F647-88D1-43B5-933E-D852ACBF8F8E}" destId="{466BE991-0006-43EC-BE6D-419747AFF3D7}" srcOrd="0" destOrd="0" presId="urn:microsoft.com/office/officeart/2005/8/layout/hierarchy1"/>
    <dgm:cxn modelId="{4B990876-DCAA-46F0-8B82-97E0AA089EAF}" type="presParOf" srcId="{466BE991-0006-43EC-BE6D-419747AFF3D7}" destId="{CA6623FE-445A-4A45-B087-3C6FA75F8ABF}" srcOrd="0" destOrd="0" presId="urn:microsoft.com/office/officeart/2005/8/layout/hierarchy1"/>
    <dgm:cxn modelId="{14BE15A2-C94F-4D86-BF54-EF98B7BC6B64}" type="presParOf" srcId="{466BE991-0006-43EC-BE6D-419747AFF3D7}" destId="{5F7ABBFE-6EFA-462B-976D-0EE07E8337B1}" srcOrd="1" destOrd="0" presId="urn:microsoft.com/office/officeart/2005/8/layout/hierarchy1"/>
    <dgm:cxn modelId="{91D4A6D1-88DF-4219-A14A-9D327DAB866C}" type="presParOf" srcId="{4000F647-88D1-43B5-933E-D852ACBF8F8E}" destId="{4EFD7F3C-005C-4D2C-B96E-9AD74E24D1A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3C1A60-855F-4014-934E-09B15AACD327}" type="doc">
      <dgm:prSet loTypeId="urn:microsoft.com/office/officeart/2005/8/layout/chevron1" loCatId="process" qsTypeId="urn:microsoft.com/office/officeart/2005/8/quickstyle/simple1" qsCatId="simple" csTypeId="urn:microsoft.com/office/officeart/2005/8/colors/colorful4" csCatId="colorful" phldr="1"/>
      <dgm:spPr/>
    </dgm:pt>
    <dgm:pt modelId="{7845F008-B986-4E9F-8AC8-64B957772E56}">
      <dgm:prSet phldrT="[Texto]" custT="1"/>
      <dgm:spPr>
        <a:solidFill>
          <a:srgbClr val="C3ED9D"/>
        </a:solidFill>
        <a:ln>
          <a:solidFill>
            <a:srgbClr val="A6D856"/>
          </a:solidFill>
        </a:ln>
      </dgm:spPr>
      <dgm:t>
        <a:bodyPr/>
        <a:lstStyle/>
        <a:p>
          <a:r>
            <a:rPr lang="es-EC" sz="1400" dirty="0" smtClean="0">
              <a:solidFill>
                <a:schemeClr val="tx1"/>
              </a:solidFill>
              <a:latin typeface="Albertus Medium" pitchFamily="34" charset="0"/>
            </a:rPr>
            <a:t>Se realizó un análisis externo e interno de la empresa Dilipa Cia. Ltda. tomando en cuenta los factores que influyen sobre la misma</a:t>
          </a:r>
          <a:endParaRPr lang="es-ES" sz="1400" dirty="0">
            <a:solidFill>
              <a:schemeClr val="tx1"/>
            </a:solidFill>
            <a:latin typeface="Albertus Medium" pitchFamily="34" charset="0"/>
          </a:endParaRPr>
        </a:p>
      </dgm:t>
    </dgm:pt>
    <dgm:pt modelId="{6A798B33-2EAD-4524-A11D-DD9D01362C5E}" type="parTrans" cxnId="{50FD52D3-17F5-440E-8CE0-8DDEB28DCC30}">
      <dgm:prSet/>
      <dgm:spPr/>
      <dgm:t>
        <a:bodyPr/>
        <a:lstStyle/>
        <a:p>
          <a:endParaRPr lang="es-ES" sz="1400">
            <a:solidFill>
              <a:schemeClr val="tx1"/>
            </a:solidFill>
            <a:latin typeface="Albertus Medium" pitchFamily="34" charset="0"/>
          </a:endParaRPr>
        </a:p>
      </dgm:t>
    </dgm:pt>
    <dgm:pt modelId="{E544ED2A-A50D-4A1C-A24B-14211F6911A6}" type="sibTrans" cxnId="{50FD52D3-17F5-440E-8CE0-8DDEB28DCC30}">
      <dgm:prSet/>
      <dgm:spPr/>
      <dgm:t>
        <a:bodyPr/>
        <a:lstStyle/>
        <a:p>
          <a:endParaRPr lang="es-ES" sz="1400">
            <a:solidFill>
              <a:schemeClr val="tx1"/>
            </a:solidFill>
            <a:latin typeface="Albertus Medium" pitchFamily="34" charset="0"/>
          </a:endParaRPr>
        </a:p>
      </dgm:t>
    </dgm:pt>
    <dgm:pt modelId="{A5B53819-A820-4B3C-AB76-541920B3EE7C}">
      <dgm:prSet phldrT="[Texto]" custT="1"/>
      <dgm:spPr>
        <a:solidFill>
          <a:srgbClr val="C3ED9D"/>
        </a:solidFill>
        <a:ln>
          <a:solidFill>
            <a:srgbClr val="A6D856"/>
          </a:solidFill>
        </a:ln>
      </dgm:spPr>
      <dgm:t>
        <a:bodyPr/>
        <a:lstStyle/>
        <a:p>
          <a:r>
            <a:rPr lang="es-EC" sz="1400" dirty="0" smtClean="0">
              <a:solidFill>
                <a:schemeClr val="tx1"/>
              </a:solidFill>
              <a:latin typeface="Albertus Medium" pitchFamily="34" charset="0"/>
            </a:rPr>
            <a:t>con lo que se obtuvo un diagnostico que determina la necesidad de realizar estrategias de marketing que busquen el reconocimiento de la marca en los clientes de la empresa.</a:t>
          </a:r>
          <a:endParaRPr lang="es-ES" sz="1400" dirty="0">
            <a:solidFill>
              <a:schemeClr val="tx1"/>
            </a:solidFill>
            <a:latin typeface="Albertus Medium" pitchFamily="34" charset="0"/>
          </a:endParaRPr>
        </a:p>
      </dgm:t>
    </dgm:pt>
    <dgm:pt modelId="{B1CEFEB4-87E0-4C21-9831-52867170F4B9}" type="parTrans" cxnId="{2D5625E5-0376-4B55-AE45-BB62AE93FC9E}">
      <dgm:prSet/>
      <dgm:spPr/>
      <dgm:t>
        <a:bodyPr/>
        <a:lstStyle/>
        <a:p>
          <a:endParaRPr lang="es-ES" sz="1400">
            <a:solidFill>
              <a:schemeClr val="tx1"/>
            </a:solidFill>
            <a:latin typeface="Albertus Medium" pitchFamily="34" charset="0"/>
          </a:endParaRPr>
        </a:p>
      </dgm:t>
    </dgm:pt>
    <dgm:pt modelId="{BAA39A76-41A9-446B-95F6-C00B7520C25E}" type="sibTrans" cxnId="{2D5625E5-0376-4B55-AE45-BB62AE93FC9E}">
      <dgm:prSet/>
      <dgm:spPr/>
      <dgm:t>
        <a:bodyPr/>
        <a:lstStyle/>
        <a:p>
          <a:endParaRPr lang="es-ES" sz="1400">
            <a:solidFill>
              <a:schemeClr val="tx1"/>
            </a:solidFill>
            <a:latin typeface="Albertus Medium" pitchFamily="34" charset="0"/>
          </a:endParaRPr>
        </a:p>
      </dgm:t>
    </dgm:pt>
    <dgm:pt modelId="{B6BDC54D-0F12-4547-8D1E-895973180AF8}" type="pres">
      <dgm:prSet presAssocID="{F43C1A60-855F-4014-934E-09B15AACD327}" presName="Name0" presStyleCnt="0">
        <dgm:presLayoutVars>
          <dgm:dir/>
          <dgm:animLvl val="lvl"/>
          <dgm:resizeHandles val="exact"/>
        </dgm:presLayoutVars>
      </dgm:prSet>
      <dgm:spPr/>
    </dgm:pt>
    <dgm:pt modelId="{34B186EE-E8AA-431D-BD09-E27423E36980}" type="pres">
      <dgm:prSet presAssocID="{7845F008-B986-4E9F-8AC8-64B957772E56}" presName="parTxOnly" presStyleLbl="node1" presStyleIdx="0" presStyleCnt="2">
        <dgm:presLayoutVars>
          <dgm:chMax val="0"/>
          <dgm:chPref val="0"/>
          <dgm:bulletEnabled val="1"/>
        </dgm:presLayoutVars>
      </dgm:prSet>
      <dgm:spPr/>
      <dgm:t>
        <a:bodyPr/>
        <a:lstStyle/>
        <a:p>
          <a:endParaRPr lang="es-ES"/>
        </a:p>
      </dgm:t>
    </dgm:pt>
    <dgm:pt modelId="{34B581A5-D9A0-4A80-9CA6-EE549CF50F85}" type="pres">
      <dgm:prSet presAssocID="{E544ED2A-A50D-4A1C-A24B-14211F6911A6}" presName="parTxOnlySpace" presStyleCnt="0"/>
      <dgm:spPr/>
    </dgm:pt>
    <dgm:pt modelId="{912C7649-A5AB-420D-BE99-920DF6476B3B}" type="pres">
      <dgm:prSet presAssocID="{A5B53819-A820-4B3C-AB76-541920B3EE7C}" presName="parTxOnly" presStyleLbl="node1" presStyleIdx="1" presStyleCnt="2">
        <dgm:presLayoutVars>
          <dgm:chMax val="0"/>
          <dgm:chPref val="0"/>
          <dgm:bulletEnabled val="1"/>
        </dgm:presLayoutVars>
      </dgm:prSet>
      <dgm:spPr/>
      <dgm:t>
        <a:bodyPr/>
        <a:lstStyle/>
        <a:p>
          <a:endParaRPr lang="es-ES"/>
        </a:p>
      </dgm:t>
    </dgm:pt>
  </dgm:ptLst>
  <dgm:cxnLst>
    <dgm:cxn modelId="{5FBB5305-AF05-4A17-8D8F-C85B5F9E42F1}" type="presOf" srcId="{7845F008-B986-4E9F-8AC8-64B957772E56}" destId="{34B186EE-E8AA-431D-BD09-E27423E36980}" srcOrd="0" destOrd="0" presId="urn:microsoft.com/office/officeart/2005/8/layout/chevron1"/>
    <dgm:cxn modelId="{79B103C1-7294-44AA-A3B7-20332EFA7FEC}" type="presOf" srcId="{F43C1A60-855F-4014-934E-09B15AACD327}" destId="{B6BDC54D-0F12-4547-8D1E-895973180AF8}" srcOrd="0" destOrd="0" presId="urn:microsoft.com/office/officeart/2005/8/layout/chevron1"/>
    <dgm:cxn modelId="{3763FCA4-FF12-4C8F-B61E-9A32AFFBCC49}" type="presOf" srcId="{A5B53819-A820-4B3C-AB76-541920B3EE7C}" destId="{912C7649-A5AB-420D-BE99-920DF6476B3B}" srcOrd="0" destOrd="0" presId="urn:microsoft.com/office/officeart/2005/8/layout/chevron1"/>
    <dgm:cxn modelId="{50FD52D3-17F5-440E-8CE0-8DDEB28DCC30}" srcId="{F43C1A60-855F-4014-934E-09B15AACD327}" destId="{7845F008-B986-4E9F-8AC8-64B957772E56}" srcOrd="0" destOrd="0" parTransId="{6A798B33-2EAD-4524-A11D-DD9D01362C5E}" sibTransId="{E544ED2A-A50D-4A1C-A24B-14211F6911A6}"/>
    <dgm:cxn modelId="{2D5625E5-0376-4B55-AE45-BB62AE93FC9E}" srcId="{F43C1A60-855F-4014-934E-09B15AACD327}" destId="{A5B53819-A820-4B3C-AB76-541920B3EE7C}" srcOrd="1" destOrd="0" parTransId="{B1CEFEB4-87E0-4C21-9831-52867170F4B9}" sibTransId="{BAA39A76-41A9-446B-95F6-C00B7520C25E}"/>
    <dgm:cxn modelId="{31F675DA-93E8-4A51-9F09-7BE2B9CAACB5}" type="presParOf" srcId="{B6BDC54D-0F12-4547-8D1E-895973180AF8}" destId="{34B186EE-E8AA-431D-BD09-E27423E36980}" srcOrd="0" destOrd="0" presId="urn:microsoft.com/office/officeart/2005/8/layout/chevron1"/>
    <dgm:cxn modelId="{71A73F32-5ADC-431B-B0F6-845910923948}" type="presParOf" srcId="{B6BDC54D-0F12-4547-8D1E-895973180AF8}" destId="{34B581A5-D9A0-4A80-9CA6-EE549CF50F85}" srcOrd="1" destOrd="0" presId="urn:microsoft.com/office/officeart/2005/8/layout/chevron1"/>
    <dgm:cxn modelId="{B32E1114-DB7D-4B4E-8737-196130CEBE42}" type="presParOf" srcId="{B6BDC54D-0F12-4547-8D1E-895973180AF8}" destId="{912C7649-A5AB-420D-BE99-920DF6476B3B}" srcOrd="2"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3C1A60-855F-4014-934E-09B15AACD327}" type="doc">
      <dgm:prSet loTypeId="urn:microsoft.com/office/officeart/2005/8/layout/chevron1" loCatId="process" qsTypeId="urn:microsoft.com/office/officeart/2005/8/quickstyle/simple1" qsCatId="simple" csTypeId="urn:microsoft.com/office/officeart/2005/8/colors/colorful1#3" csCatId="colorful" phldr="1"/>
      <dgm:spPr/>
    </dgm:pt>
    <dgm:pt modelId="{7845F008-B986-4E9F-8AC8-64B957772E56}">
      <dgm:prSet phldrT="[Texto]" custT="1"/>
      <dgm:spPr>
        <a:solidFill>
          <a:srgbClr val="F6B1AC"/>
        </a:solidFill>
        <a:ln>
          <a:solidFill>
            <a:srgbClr val="FF0000"/>
          </a:solidFill>
        </a:ln>
      </dgm:spPr>
      <dgm:t>
        <a:bodyPr/>
        <a:lstStyle/>
        <a:p>
          <a:r>
            <a:rPr lang="es-EC" sz="1400" dirty="0" smtClean="0">
              <a:solidFill>
                <a:schemeClr val="tx1"/>
              </a:solidFill>
              <a:latin typeface="Albertus Medium" pitchFamily="34" charset="0"/>
            </a:rPr>
            <a:t>Se elaboró una investigación de mercados que determinó que existe el 46% de</a:t>
          </a:r>
          <a:r>
            <a:rPr lang="es-EC" sz="1400" i="0" dirty="0" smtClean="0">
              <a:solidFill>
                <a:schemeClr val="tx1"/>
              </a:solidFill>
              <a:latin typeface="Albertus Medium" pitchFamily="34" charset="0"/>
            </a:rPr>
            <a:t> </a:t>
          </a:r>
          <a:r>
            <a:rPr lang="es-EC" sz="1400" dirty="0" smtClean="0">
              <a:solidFill>
                <a:schemeClr val="tx1"/>
              </a:solidFill>
              <a:latin typeface="Albertus Medium" pitchFamily="34" charset="0"/>
            </a:rPr>
            <a:t>impacto al implementar</a:t>
          </a:r>
          <a:r>
            <a:rPr lang="es-EC" sz="1400" i="1" dirty="0" smtClean="0">
              <a:solidFill>
                <a:schemeClr val="tx1"/>
              </a:solidFill>
              <a:latin typeface="Albertus Medium" pitchFamily="34" charset="0"/>
            </a:rPr>
            <a:t> </a:t>
          </a:r>
          <a:r>
            <a:rPr lang="es-EC" sz="1400" i="0" dirty="0" smtClean="0">
              <a:solidFill>
                <a:schemeClr val="tx1"/>
              </a:solidFill>
              <a:latin typeface="Albertus Medium" pitchFamily="34" charset="0"/>
            </a:rPr>
            <a:t>un aroma en los PDV de Dilipa, </a:t>
          </a:r>
          <a:r>
            <a:rPr lang="es-EC" sz="1400" dirty="0" smtClean="0">
              <a:solidFill>
                <a:schemeClr val="tx1"/>
              </a:solidFill>
              <a:latin typeface="Albertus Medium" pitchFamily="34" charset="0"/>
            </a:rPr>
            <a:t>identificando que genera pensamientos</a:t>
          </a:r>
          <a:r>
            <a:rPr lang="es-EC" sz="1400" i="0" dirty="0" smtClean="0">
              <a:solidFill>
                <a:schemeClr val="tx1"/>
              </a:solidFill>
              <a:latin typeface="Albertus Medium" pitchFamily="34" charset="0"/>
            </a:rPr>
            <a:t> y recordación positiva de sus clientes</a:t>
          </a:r>
          <a:endParaRPr lang="es-ES" sz="1400" dirty="0">
            <a:solidFill>
              <a:schemeClr val="tx1"/>
            </a:solidFill>
            <a:latin typeface="Albertus Medium" pitchFamily="34" charset="0"/>
          </a:endParaRPr>
        </a:p>
      </dgm:t>
    </dgm:pt>
    <dgm:pt modelId="{6A798B33-2EAD-4524-A11D-DD9D01362C5E}" type="parTrans" cxnId="{50FD52D3-17F5-440E-8CE0-8DDEB28DCC30}">
      <dgm:prSet/>
      <dgm:spPr/>
      <dgm:t>
        <a:bodyPr/>
        <a:lstStyle/>
        <a:p>
          <a:endParaRPr lang="es-ES" sz="1400">
            <a:solidFill>
              <a:schemeClr val="tx1"/>
            </a:solidFill>
            <a:latin typeface="Albertus Medium" pitchFamily="34" charset="0"/>
          </a:endParaRPr>
        </a:p>
      </dgm:t>
    </dgm:pt>
    <dgm:pt modelId="{E544ED2A-A50D-4A1C-A24B-14211F6911A6}" type="sibTrans" cxnId="{50FD52D3-17F5-440E-8CE0-8DDEB28DCC30}">
      <dgm:prSet/>
      <dgm:spPr/>
      <dgm:t>
        <a:bodyPr/>
        <a:lstStyle/>
        <a:p>
          <a:endParaRPr lang="es-ES" sz="1400">
            <a:solidFill>
              <a:schemeClr val="tx1"/>
            </a:solidFill>
            <a:latin typeface="Albertus Medium" pitchFamily="34" charset="0"/>
          </a:endParaRPr>
        </a:p>
      </dgm:t>
    </dgm:pt>
    <dgm:pt modelId="{A5B53819-A820-4B3C-AB76-541920B3EE7C}">
      <dgm:prSet phldrT="[Texto]" custT="1"/>
      <dgm:spPr>
        <a:solidFill>
          <a:srgbClr val="F6B1AC"/>
        </a:solidFill>
        <a:ln>
          <a:solidFill>
            <a:srgbClr val="FF0000"/>
          </a:solidFill>
        </a:ln>
      </dgm:spPr>
      <dgm:t>
        <a:bodyPr/>
        <a:lstStyle/>
        <a:p>
          <a:r>
            <a:rPr lang="es-EC" sz="1400" dirty="0" smtClean="0">
              <a:solidFill>
                <a:schemeClr val="tx1"/>
              </a:solidFill>
              <a:latin typeface="Albertus Medium" pitchFamily="34" charset="0"/>
            </a:rPr>
            <a:t>con lo que se pudo generar una propuesta de marketing olfativo que permita afianzar la recordación de la marca.</a:t>
          </a:r>
          <a:endParaRPr lang="es-ES" sz="1400" dirty="0">
            <a:solidFill>
              <a:schemeClr val="tx1"/>
            </a:solidFill>
            <a:latin typeface="Albertus Medium" pitchFamily="34" charset="0"/>
          </a:endParaRPr>
        </a:p>
      </dgm:t>
    </dgm:pt>
    <dgm:pt modelId="{B1CEFEB4-87E0-4C21-9831-52867170F4B9}" type="parTrans" cxnId="{2D5625E5-0376-4B55-AE45-BB62AE93FC9E}">
      <dgm:prSet/>
      <dgm:spPr/>
      <dgm:t>
        <a:bodyPr/>
        <a:lstStyle/>
        <a:p>
          <a:endParaRPr lang="es-ES" sz="1400">
            <a:solidFill>
              <a:schemeClr val="tx1"/>
            </a:solidFill>
            <a:latin typeface="Albertus Medium" pitchFamily="34" charset="0"/>
          </a:endParaRPr>
        </a:p>
      </dgm:t>
    </dgm:pt>
    <dgm:pt modelId="{BAA39A76-41A9-446B-95F6-C00B7520C25E}" type="sibTrans" cxnId="{2D5625E5-0376-4B55-AE45-BB62AE93FC9E}">
      <dgm:prSet/>
      <dgm:spPr/>
      <dgm:t>
        <a:bodyPr/>
        <a:lstStyle/>
        <a:p>
          <a:endParaRPr lang="es-ES" sz="1400">
            <a:solidFill>
              <a:schemeClr val="tx1"/>
            </a:solidFill>
            <a:latin typeface="Albertus Medium" pitchFamily="34" charset="0"/>
          </a:endParaRPr>
        </a:p>
      </dgm:t>
    </dgm:pt>
    <dgm:pt modelId="{B6BDC54D-0F12-4547-8D1E-895973180AF8}" type="pres">
      <dgm:prSet presAssocID="{F43C1A60-855F-4014-934E-09B15AACD327}" presName="Name0" presStyleCnt="0">
        <dgm:presLayoutVars>
          <dgm:dir/>
          <dgm:animLvl val="lvl"/>
          <dgm:resizeHandles val="exact"/>
        </dgm:presLayoutVars>
      </dgm:prSet>
      <dgm:spPr/>
    </dgm:pt>
    <dgm:pt modelId="{34B186EE-E8AA-431D-BD09-E27423E36980}" type="pres">
      <dgm:prSet presAssocID="{7845F008-B986-4E9F-8AC8-64B957772E56}" presName="parTxOnly" presStyleLbl="node1" presStyleIdx="0" presStyleCnt="2" custLinFactNeighborX="-1673" custLinFactNeighborY="-5143">
        <dgm:presLayoutVars>
          <dgm:chMax val="0"/>
          <dgm:chPref val="0"/>
          <dgm:bulletEnabled val="1"/>
        </dgm:presLayoutVars>
      </dgm:prSet>
      <dgm:spPr/>
      <dgm:t>
        <a:bodyPr/>
        <a:lstStyle/>
        <a:p>
          <a:endParaRPr lang="es-ES"/>
        </a:p>
      </dgm:t>
    </dgm:pt>
    <dgm:pt modelId="{34B581A5-D9A0-4A80-9CA6-EE549CF50F85}" type="pres">
      <dgm:prSet presAssocID="{E544ED2A-A50D-4A1C-A24B-14211F6911A6}" presName="parTxOnlySpace" presStyleCnt="0"/>
      <dgm:spPr/>
    </dgm:pt>
    <dgm:pt modelId="{912C7649-A5AB-420D-BE99-920DF6476B3B}" type="pres">
      <dgm:prSet presAssocID="{A5B53819-A820-4B3C-AB76-541920B3EE7C}" presName="parTxOnly" presStyleLbl="node1" presStyleIdx="1" presStyleCnt="2">
        <dgm:presLayoutVars>
          <dgm:chMax val="0"/>
          <dgm:chPref val="0"/>
          <dgm:bulletEnabled val="1"/>
        </dgm:presLayoutVars>
      </dgm:prSet>
      <dgm:spPr/>
      <dgm:t>
        <a:bodyPr/>
        <a:lstStyle/>
        <a:p>
          <a:endParaRPr lang="es-ES"/>
        </a:p>
      </dgm:t>
    </dgm:pt>
  </dgm:ptLst>
  <dgm:cxnLst>
    <dgm:cxn modelId="{D8146A9C-49F7-4CE5-9303-4B2213C7EF41}" type="presOf" srcId="{7845F008-B986-4E9F-8AC8-64B957772E56}" destId="{34B186EE-E8AA-431D-BD09-E27423E36980}" srcOrd="0" destOrd="0" presId="urn:microsoft.com/office/officeart/2005/8/layout/chevron1"/>
    <dgm:cxn modelId="{50FD52D3-17F5-440E-8CE0-8DDEB28DCC30}" srcId="{F43C1A60-855F-4014-934E-09B15AACD327}" destId="{7845F008-B986-4E9F-8AC8-64B957772E56}" srcOrd="0" destOrd="0" parTransId="{6A798B33-2EAD-4524-A11D-DD9D01362C5E}" sibTransId="{E544ED2A-A50D-4A1C-A24B-14211F6911A6}"/>
    <dgm:cxn modelId="{5BD2794A-4A70-4EDB-A228-D4404FBBF938}" type="presOf" srcId="{A5B53819-A820-4B3C-AB76-541920B3EE7C}" destId="{912C7649-A5AB-420D-BE99-920DF6476B3B}" srcOrd="0" destOrd="0" presId="urn:microsoft.com/office/officeart/2005/8/layout/chevron1"/>
    <dgm:cxn modelId="{ADDB9D4B-A6E6-4197-8EB3-09F853086DB4}" type="presOf" srcId="{F43C1A60-855F-4014-934E-09B15AACD327}" destId="{B6BDC54D-0F12-4547-8D1E-895973180AF8}" srcOrd="0" destOrd="0" presId="urn:microsoft.com/office/officeart/2005/8/layout/chevron1"/>
    <dgm:cxn modelId="{2D5625E5-0376-4B55-AE45-BB62AE93FC9E}" srcId="{F43C1A60-855F-4014-934E-09B15AACD327}" destId="{A5B53819-A820-4B3C-AB76-541920B3EE7C}" srcOrd="1" destOrd="0" parTransId="{B1CEFEB4-87E0-4C21-9831-52867170F4B9}" sibTransId="{BAA39A76-41A9-446B-95F6-C00B7520C25E}"/>
    <dgm:cxn modelId="{6A407729-23C6-49A0-A461-38EC86371669}" type="presParOf" srcId="{B6BDC54D-0F12-4547-8D1E-895973180AF8}" destId="{34B186EE-E8AA-431D-BD09-E27423E36980}" srcOrd="0" destOrd="0" presId="urn:microsoft.com/office/officeart/2005/8/layout/chevron1"/>
    <dgm:cxn modelId="{A9F2185B-59D2-4526-9C0C-482314B78A1E}" type="presParOf" srcId="{B6BDC54D-0F12-4547-8D1E-895973180AF8}" destId="{34B581A5-D9A0-4A80-9CA6-EE549CF50F85}" srcOrd="1" destOrd="0" presId="urn:microsoft.com/office/officeart/2005/8/layout/chevron1"/>
    <dgm:cxn modelId="{3C29C1F7-22A7-448A-B5F2-20CB71DBF42C}" type="presParOf" srcId="{B6BDC54D-0F12-4547-8D1E-895973180AF8}" destId="{912C7649-A5AB-420D-BE99-920DF6476B3B}" srcOrd="2"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3C1A60-855F-4014-934E-09B15AACD327}" type="doc">
      <dgm:prSet loTypeId="urn:microsoft.com/office/officeart/2005/8/layout/chevron1" loCatId="process" qsTypeId="urn:microsoft.com/office/officeart/2005/8/quickstyle/simple1" qsCatId="simple" csTypeId="urn:microsoft.com/office/officeart/2005/8/colors/colorful4" csCatId="colorful" phldr="1"/>
      <dgm:spPr/>
    </dgm:pt>
    <dgm:pt modelId="{7845F008-B986-4E9F-8AC8-64B957772E56}">
      <dgm:prSet phldrT="[Texto]" custT="1"/>
      <dgm:spPr>
        <a:solidFill>
          <a:srgbClr val="F5D78B"/>
        </a:solidFill>
        <a:ln>
          <a:solidFill>
            <a:srgbClr val="FAAC20"/>
          </a:solidFill>
        </a:ln>
      </dgm:spPr>
      <dgm:t>
        <a:bodyPr/>
        <a:lstStyle/>
        <a:p>
          <a:r>
            <a:rPr lang="es-EC" sz="1400" dirty="0" smtClean="0">
              <a:solidFill>
                <a:schemeClr val="tx1"/>
              </a:solidFill>
              <a:latin typeface="Albertus Medium" pitchFamily="34" charset="0"/>
            </a:rPr>
            <a:t>El aroma frutal con fragancia a fresa, limón y naranja, elegido denota en la mayoría de los casos un recuerdo y un sentimiento de nostalgia por la niñez o la infancia de los clientes</a:t>
          </a:r>
          <a:endParaRPr lang="es-ES" sz="1400" dirty="0">
            <a:solidFill>
              <a:schemeClr val="tx1"/>
            </a:solidFill>
            <a:latin typeface="Albertus Medium" pitchFamily="34" charset="0"/>
          </a:endParaRPr>
        </a:p>
      </dgm:t>
    </dgm:pt>
    <dgm:pt modelId="{6A798B33-2EAD-4524-A11D-DD9D01362C5E}" type="parTrans" cxnId="{50FD52D3-17F5-440E-8CE0-8DDEB28DCC30}">
      <dgm:prSet/>
      <dgm:spPr/>
      <dgm:t>
        <a:bodyPr/>
        <a:lstStyle/>
        <a:p>
          <a:endParaRPr lang="es-ES" sz="1400">
            <a:solidFill>
              <a:schemeClr val="tx1"/>
            </a:solidFill>
            <a:latin typeface="Albertus Medium" pitchFamily="34" charset="0"/>
          </a:endParaRPr>
        </a:p>
      </dgm:t>
    </dgm:pt>
    <dgm:pt modelId="{E544ED2A-A50D-4A1C-A24B-14211F6911A6}" type="sibTrans" cxnId="{50FD52D3-17F5-440E-8CE0-8DDEB28DCC30}">
      <dgm:prSet/>
      <dgm:spPr/>
      <dgm:t>
        <a:bodyPr/>
        <a:lstStyle/>
        <a:p>
          <a:endParaRPr lang="es-ES" sz="1400">
            <a:solidFill>
              <a:schemeClr val="tx1"/>
            </a:solidFill>
            <a:latin typeface="Albertus Medium" pitchFamily="34" charset="0"/>
          </a:endParaRPr>
        </a:p>
      </dgm:t>
    </dgm:pt>
    <dgm:pt modelId="{A5B53819-A820-4B3C-AB76-541920B3EE7C}">
      <dgm:prSet phldrT="[Texto]" custT="1"/>
      <dgm:spPr>
        <a:solidFill>
          <a:srgbClr val="F5D78B"/>
        </a:solidFill>
        <a:ln>
          <a:solidFill>
            <a:srgbClr val="FAAC20"/>
          </a:solidFill>
        </a:ln>
      </dgm:spPr>
      <dgm:t>
        <a:bodyPr/>
        <a:lstStyle/>
        <a:p>
          <a:r>
            <a:rPr lang="es-EC" sz="1400" dirty="0" smtClean="0">
              <a:solidFill>
                <a:schemeClr val="tx1"/>
              </a:solidFill>
              <a:latin typeface="Albertus Medium" pitchFamily="34" charset="0"/>
            </a:rPr>
            <a:t>Que junto al tipo de negocio, los lleva directamente al punto cuando los  niños realizaban sus compras escolares causando así un sentimiento placentero que permitirá crear un mejor vínculo entre la empresa y el consumidor</a:t>
          </a:r>
          <a:endParaRPr lang="es-ES" sz="1400" dirty="0">
            <a:solidFill>
              <a:schemeClr val="tx1"/>
            </a:solidFill>
            <a:latin typeface="Albertus Medium" pitchFamily="34" charset="0"/>
          </a:endParaRPr>
        </a:p>
      </dgm:t>
    </dgm:pt>
    <dgm:pt modelId="{B1CEFEB4-87E0-4C21-9831-52867170F4B9}" type="parTrans" cxnId="{2D5625E5-0376-4B55-AE45-BB62AE93FC9E}">
      <dgm:prSet/>
      <dgm:spPr/>
      <dgm:t>
        <a:bodyPr/>
        <a:lstStyle/>
        <a:p>
          <a:endParaRPr lang="es-ES" sz="1400">
            <a:solidFill>
              <a:schemeClr val="tx1"/>
            </a:solidFill>
            <a:latin typeface="Albertus Medium" pitchFamily="34" charset="0"/>
          </a:endParaRPr>
        </a:p>
      </dgm:t>
    </dgm:pt>
    <dgm:pt modelId="{BAA39A76-41A9-446B-95F6-C00B7520C25E}" type="sibTrans" cxnId="{2D5625E5-0376-4B55-AE45-BB62AE93FC9E}">
      <dgm:prSet/>
      <dgm:spPr/>
      <dgm:t>
        <a:bodyPr/>
        <a:lstStyle/>
        <a:p>
          <a:endParaRPr lang="es-ES" sz="1400">
            <a:solidFill>
              <a:schemeClr val="tx1"/>
            </a:solidFill>
            <a:latin typeface="Albertus Medium" pitchFamily="34" charset="0"/>
          </a:endParaRPr>
        </a:p>
      </dgm:t>
    </dgm:pt>
    <dgm:pt modelId="{B6BDC54D-0F12-4547-8D1E-895973180AF8}" type="pres">
      <dgm:prSet presAssocID="{F43C1A60-855F-4014-934E-09B15AACD327}" presName="Name0" presStyleCnt="0">
        <dgm:presLayoutVars>
          <dgm:dir/>
          <dgm:animLvl val="lvl"/>
          <dgm:resizeHandles val="exact"/>
        </dgm:presLayoutVars>
      </dgm:prSet>
      <dgm:spPr/>
    </dgm:pt>
    <dgm:pt modelId="{34B186EE-E8AA-431D-BD09-E27423E36980}" type="pres">
      <dgm:prSet presAssocID="{7845F008-B986-4E9F-8AC8-64B957772E56}" presName="parTxOnly" presStyleLbl="node1" presStyleIdx="0" presStyleCnt="2">
        <dgm:presLayoutVars>
          <dgm:chMax val="0"/>
          <dgm:chPref val="0"/>
          <dgm:bulletEnabled val="1"/>
        </dgm:presLayoutVars>
      </dgm:prSet>
      <dgm:spPr/>
      <dgm:t>
        <a:bodyPr/>
        <a:lstStyle/>
        <a:p>
          <a:endParaRPr lang="es-ES"/>
        </a:p>
      </dgm:t>
    </dgm:pt>
    <dgm:pt modelId="{34B581A5-D9A0-4A80-9CA6-EE549CF50F85}" type="pres">
      <dgm:prSet presAssocID="{E544ED2A-A50D-4A1C-A24B-14211F6911A6}" presName="parTxOnlySpace" presStyleCnt="0"/>
      <dgm:spPr/>
    </dgm:pt>
    <dgm:pt modelId="{912C7649-A5AB-420D-BE99-920DF6476B3B}" type="pres">
      <dgm:prSet presAssocID="{A5B53819-A820-4B3C-AB76-541920B3EE7C}" presName="parTxOnly" presStyleLbl="node1" presStyleIdx="1" presStyleCnt="2">
        <dgm:presLayoutVars>
          <dgm:chMax val="0"/>
          <dgm:chPref val="0"/>
          <dgm:bulletEnabled val="1"/>
        </dgm:presLayoutVars>
      </dgm:prSet>
      <dgm:spPr/>
      <dgm:t>
        <a:bodyPr/>
        <a:lstStyle/>
        <a:p>
          <a:endParaRPr lang="es-ES"/>
        </a:p>
      </dgm:t>
    </dgm:pt>
  </dgm:ptLst>
  <dgm:cxnLst>
    <dgm:cxn modelId="{F904BED7-2A3A-49C0-BA1D-D724EE1DC73D}" type="presOf" srcId="{F43C1A60-855F-4014-934E-09B15AACD327}" destId="{B6BDC54D-0F12-4547-8D1E-895973180AF8}" srcOrd="0" destOrd="0" presId="urn:microsoft.com/office/officeart/2005/8/layout/chevron1"/>
    <dgm:cxn modelId="{D5FCD9B0-39F5-4256-AA57-9B70474688A8}" type="presOf" srcId="{7845F008-B986-4E9F-8AC8-64B957772E56}" destId="{34B186EE-E8AA-431D-BD09-E27423E36980}" srcOrd="0" destOrd="0" presId="urn:microsoft.com/office/officeart/2005/8/layout/chevron1"/>
    <dgm:cxn modelId="{429F1561-71E2-4196-AE35-1BCFB861E57F}" type="presOf" srcId="{A5B53819-A820-4B3C-AB76-541920B3EE7C}" destId="{912C7649-A5AB-420D-BE99-920DF6476B3B}" srcOrd="0" destOrd="0" presId="urn:microsoft.com/office/officeart/2005/8/layout/chevron1"/>
    <dgm:cxn modelId="{50FD52D3-17F5-440E-8CE0-8DDEB28DCC30}" srcId="{F43C1A60-855F-4014-934E-09B15AACD327}" destId="{7845F008-B986-4E9F-8AC8-64B957772E56}" srcOrd="0" destOrd="0" parTransId="{6A798B33-2EAD-4524-A11D-DD9D01362C5E}" sibTransId="{E544ED2A-A50D-4A1C-A24B-14211F6911A6}"/>
    <dgm:cxn modelId="{2D5625E5-0376-4B55-AE45-BB62AE93FC9E}" srcId="{F43C1A60-855F-4014-934E-09B15AACD327}" destId="{A5B53819-A820-4B3C-AB76-541920B3EE7C}" srcOrd="1" destOrd="0" parTransId="{B1CEFEB4-87E0-4C21-9831-52867170F4B9}" sibTransId="{BAA39A76-41A9-446B-95F6-C00B7520C25E}"/>
    <dgm:cxn modelId="{26F533DC-99AE-47CE-89A2-DAD02F7A5958}" type="presParOf" srcId="{B6BDC54D-0F12-4547-8D1E-895973180AF8}" destId="{34B186EE-E8AA-431D-BD09-E27423E36980}" srcOrd="0" destOrd="0" presId="urn:microsoft.com/office/officeart/2005/8/layout/chevron1"/>
    <dgm:cxn modelId="{3E742A98-048B-4131-B8CA-034D61D160D1}" type="presParOf" srcId="{B6BDC54D-0F12-4547-8D1E-895973180AF8}" destId="{34B581A5-D9A0-4A80-9CA6-EE549CF50F85}" srcOrd="1" destOrd="0" presId="urn:microsoft.com/office/officeart/2005/8/layout/chevron1"/>
    <dgm:cxn modelId="{FA715A69-D107-43B6-A739-6432EE0F0E57}" type="presParOf" srcId="{B6BDC54D-0F12-4547-8D1E-895973180AF8}" destId="{912C7649-A5AB-420D-BE99-920DF6476B3B}"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0CE2D-33DA-47C0-9C7E-C910312FE115}">
      <dsp:nvSpPr>
        <dsp:cNvPr id="0" name=""/>
        <dsp:cNvSpPr/>
      </dsp:nvSpPr>
      <dsp:spPr>
        <a:xfrm>
          <a:off x="3608" y="580573"/>
          <a:ext cx="2100659" cy="940725"/>
        </a:xfrm>
        <a:prstGeom prst="parallelogram">
          <a:avLst/>
        </a:prstGeom>
        <a:solidFill>
          <a:schemeClr val="lt1">
            <a:hueOff val="0"/>
            <a:satOff val="0"/>
            <a:lumOff val="0"/>
            <a:alphaOff val="0"/>
          </a:schemeClr>
        </a:solidFill>
        <a:ln w="25400" cap="flat" cmpd="sng" algn="ctr">
          <a:solidFill>
            <a:srgbClr val="A6D856"/>
          </a:solidFill>
          <a:prstDash val="solid"/>
        </a:ln>
        <a:effectLst/>
        <a:scene3d>
          <a:camera prst="orthographicFront"/>
          <a:lightRig rig="balanced" dir="t"/>
        </a:scene3d>
        <a:sp3d prstMaterial="metal">
          <a:bevelT prst="relaxedInset"/>
          <a:bevelB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s-ES" sz="1500" b="0" i="0" kern="1200" dirty="0" smtClean="0">
              <a:latin typeface="Albertus Medium" pitchFamily="34" charset="0"/>
            </a:rPr>
            <a:t>Fundamentar la información</a:t>
          </a:r>
          <a:endParaRPr lang="es-ES" sz="1500" b="0" i="0" kern="1200" dirty="0">
            <a:latin typeface="Albertus Medium" pitchFamily="34" charset="0"/>
          </a:endParaRPr>
        </a:p>
      </dsp:txBody>
      <dsp:txXfrm>
        <a:off x="276655" y="702850"/>
        <a:ext cx="1554565" cy="696171"/>
      </dsp:txXfrm>
    </dsp:sp>
    <dsp:sp modelId="{8A22B7D3-BD26-4CA6-94F5-3BA8EDF4E7DB}">
      <dsp:nvSpPr>
        <dsp:cNvPr id="0" name=""/>
        <dsp:cNvSpPr/>
      </dsp:nvSpPr>
      <dsp:spPr>
        <a:xfrm>
          <a:off x="1894201" y="580573"/>
          <a:ext cx="2100659" cy="940725"/>
        </a:xfrm>
        <a:prstGeom prst="parallelogram">
          <a:avLst/>
        </a:prstGeom>
        <a:solidFill>
          <a:schemeClr val="lt1">
            <a:hueOff val="0"/>
            <a:satOff val="0"/>
            <a:lumOff val="0"/>
            <a:alphaOff val="0"/>
          </a:schemeClr>
        </a:solidFill>
        <a:ln w="25400" cap="flat" cmpd="sng" algn="ctr">
          <a:solidFill>
            <a:srgbClr val="A6D856"/>
          </a:solidFill>
          <a:prstDash val="solid"/>
        </a:ln>
        <a:effectLst/>
        <a:scene3d>
          <a:camera prst="orthographicFront"/>
          <a:lightRig rig="balanced" dir="t"/>
        </a:scene3d>
        <a:sp3d prstMaterial="metal">
          <a:bevelT prst="relaxedInset"/>
          <a:bevelB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s-ES" sz="1500" b="0" i="0" kern="1200" dirty="0" smtClean="0">
              <a:latin typeface="Albertus Medium" pitchFamily="34" charset="0"/>
            </a:rPr>
            <a:t>Diagnosticar un macro y micro entorno</a:t>
          </a:r>
          <a:endParaRPr lang="es-ES" sz="1500" b="0" i="0" kern="1200" dirty="0">
            <a:latin typeface="Albertus Medium" pitchFamily="34" charset="0"/>
          </a:endParaRPr>
        </a:p>
      </dsp:txBody>
      <dsp:txXfrm>
        <a:off x="2167248" y="702850"/>
        <a:ext cx="1554565" cy="696171"/>
      </dsp:txXfrm>
    </dsp:sp>
    <dsp:sp modelId="{E40365ED-8E9B-417A-8556-49DB6D26A07E}">
      <dsp:nvSpPr>
        <dsp:cNvPr id="0" name=""/>
        <dsp:cNvSpPr/>
      </dsp:nvSpPr>
      <dsp:spPr>
        <a:xfrm>
          <a:off x="3784795" y="580573"/>
          <a:ext cx="2100659" cy="940725"/>
        </a:xfrm>
        <a:prstGeom prst="parallelogram">
          <a:avLst/>
        </a:prstGeom>
        <a:solidFill>
          <a:schemeClr val="lt1">
            <a:hueOff val="0"/>
            <a:satOff val="0"/>
            <a:lumOff val="0"/>
            <a:alphaOff val="0"/>
          </a:schemeClr>
        </a:solidFill>
        <a:ln w="25400" cap="flat" cmpd="sng" algn="ctr">
          <a:solidFill>
            <a:srgbClr val="A6D856"/>
          </a:solidFill>
          <a:prstDash val="solid"/>
        </a:ln>
        <a:effectLst/>
        <a:scene3d>
          <a:camera prst="orthographicFront"/>
          <a:lightRig rig="balanced" dir="t"/>
        </a:scene3d>
        <a:sp3d prstMaterial="metal">
          <a:bevelT prst="relaxedInset"/>
          <a:bevelB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s-EC" sz="1500" b="0" i="0" kern="1200" dirty="0" smtClean="0">
              <a:latin typeface="Albertus Medium" pitchFamily="34" charset="0"/>
            </a:rPr>
            <a:t>Realizar un estudio y análisis de mercado </a:t>
          </a:r>
          <a:endParaRPr lang="es-ES" sz="1500" b="0" i="0" kern="1200" dirty="0">
            <a:latin typeface="Albertus Medium" pitchFamily="34" charset="0"/>
          </a:endParaRPr>
        </a:p>
      </dsp:txBody>
      <dsp:txXfrm>
        <a:off x="4057842" y="702850"/>
        <a:ext cx="1554565" cy="696171"/>
      </dsp:txXfrm>
    </dsp:sp>
    <dsp:sp modelId="{92E298BD-5D51-4BB1-AB8F-75AC72C2F0CC}">
      <dsp:nvSpPr>
        <dsp:cNvPr id="0" name=""/>
        <dsp:cNvSpPr/>
      </dsp:nvSpPr>
      <dsp:spPr>
        <a:xfrm>
          <a:off x="5675388" y="580573"/>
          <a:ext cx="2100659" cy="940725"/>
        </a:xfrm>
        <a:prstGeom prst="parallelogram">
          <a:avLst/>
        </a:prstGeom>
        <a:solidFill>
          <a:schemeClr val="lt1">
            <a:hueOff val="0"/>
            <a:satOff val="0"/>
            <a:lumOff val="0"/>
            <a:alphaOff val="0"/>
          </a:schemeClr>
        </a:solidFill>
        <a:ln w="25400" cap="flat" cmpd="sng" algn="ctr">
          <a:solidFill>
            <a:srgbClr val="A6D856"/>
          </a:solidFill>
          <a:prstDash val="solid"/>
        </a:ln>
        <a:effectLst/>
        <a:scene3d>
          <a:camera prst="orthographicFront"/>
          <a:lightRig rig="balanced" dir="t"/>
        </a:scene3d>
        <a:sp3d prstMaterial="metal">
          <a:bevelT prst="relaxedInset"/>
          <a:bevelB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s-ES" sz="1500" b="0" i="0" kern="1200" dirty="0" smtClean="0">
              <a:latin typeface="Albertus Medium" pitchFamily="34" charset="0"/>
            </a:rPr>
            <a:t>Formular y proponer la estrategia</a:t>
          </a:r>
          <a:endParaRPr lang="es-ES" sz="1500" b="0" i="0" kern="1200" dirty="0">
            <a:latin typeface="Albertus Medium" pitchFamily="34" charset="0"/>
          </a:endParaRPr>
        </a:p>
      </dsp:txBody>
      <dsp:txXfrm>
        <a:off x="5948435" y="702850"/>
        <a:ext cx="1554565" cy="6961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186EE-E8AA-431D-BD09-E27423E36980}">
      <dsp:nvSpPr>
        <dsp:cNvPr id="0" name=""/>
        <dsp:cNvSpPr/>
      </dsp:nvSpPr>
      <dsp:spPr>
        <a:xfrm>
          <a:off x="0" y="0"/>
          <a:ext cx="4171240" cy="1598615"/>
        </a:xfrm>
        <a:prstGeom prst="chevron">
          <a:avLst/>
        </a:prstGeom>
        <a:solidFill>
          <a:srgbClr val="CCECFF"/>
        </a:solidFill>
        <a:ln w="25400" cap="flat" cmpd="sng" algn="ctr">
          <a:solidFill>
            <a:schemeClr val="accent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latin typeface="Albertus Medium" pitchFamily="34" charset="0"/>
            </a:rPr>
            <a:t>El análisis financiero dio como resultado que la aplicación de la estrategia de marketing olfativo en los puntos de venta de Dilipa</a:t>
          </a:r>
          <a:endParaRPr lang="es-ES" sz="1400" kern="1200" dirty="0">
            <a:solidFill>
              <a:schemeClr val="tx1"/>
            </a:solidFill>
            <a:latin typeface="Albertus Medium" pitchFamily="34" charset="0"/>
          </a:endParaRPr>
        </a:p>
      </dsp:txBody>
      <dsp:txXfrm>
        <a:off x="799308" y="0"/>
        <a:ext cx="2572625" cy="1598615"/>
      </dsp:txXfrm>
    </dsp:sp>
    <dsp:sp modelId="{912C7649-A5AB-420D-BE99-920DF6476B3B}">
      <dsp:nvSpPr>
        <dsp:cNvPr id="0" name=""/>
        <dsp:cNvSpPr/>
      </dsp:nvSpPr>
      <dsp:spPr>
        <a:xfrm>
          <a:off x="3761094" y="0"/>
          <a:ext cx="4171240" cy="1598615"/>
        </a:xfrm>
        <a:prstGeom prst="chevron">
          <a:avLst/>
        </a:prstGeom>
        <a:solidFill>
          <a:srgbClr val="CCECFF"/>
        </a:solidFill>
        <a:ln w="25400" cap="flat" cmpd="sng" algn="ctr">
          <a:solidFill>
            <a:schemeClr val="accent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latin typeface="Albertus Medium" pitchFamily="34" charset="0"/>
            </a:rPr>
            <a:t>es financieramente factible considerando cualquiera de los  escenarios propuestos.</a:t>
          </a:r>
          <a:r>
            <a:rPr lang="es-EC" sz="1400" i="0" kern="1200" dirty="0" smtClean="0">
              <a:solidFill>
                <a:schemeClr val="tx1"/>
              </a:solidFill>
              <a:latin typeface="Albertus Medium" pitchFamily="34" charset="0"/>
            </a:rPr>
            <a:t> </a:t>
          </a:r>
          <a:endParaRPr lang="es-ES" sz="1400" kern="1200" dirty="0">
            <a:solidFill>
              <a:schemeClr val="tx1"/>
            </a:solidFill>
            <a:latin typeface="Albertus Medium" pitchFamily="34" charset="0"/>
          </a:endParaRPr>
        </a:p>
      </dsp:txBody>
      <dsp:txXfrm>
        <a:off x="4560402" y="0"/>
        <a:ext cx="2572625" cy="15986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FCDFC-048E-4073-977D-A7864256585E}">
      <dsp:nvSpPr>
        <dsp:cNvPr id="0" name=""/>
        <dsp:cNvSpPr/>
      </dsp:nvSpPr>
      <dsp:spPr>
        <a:xfrm>
          <a:off x="0" y="720699"/>
          <a:ext cx="5283200" cy="1184400"/>
        </a:xfrm>
        <a:prstGeom prst="rect">
          <a:avLst/>
        </a:prstGeom>
        <a:solidFill>
          <a:srgbClr val="92D05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48121B-2FC8-424C-894B-F4415A613B1B}">
      <dsp:nvSpPr>
        <dsp:cNvPr id="0" name=""/>
        <dsp:cNvSpPr/>
      </dsp:nvSpPr>
      <dsp:spPr>
        <a:xfrm>
          <a:off x="251519" y="26979"/>
          <a:ext cx="5030385" cy="138744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85" tIns="0" rIns="139785" bIns="0" numCol="1" spcCol="1270" anchor="ctr" anchorCtr="0">
          <a:noAutofit/>
        </a:bodyPr>
        <a:lstStyle/>
        <a:p>
          <a:pPr lvl="0" algn="l" defTabSz="711200">
            <a:lnSpc>
              <a:spcPct val="90000"/>
            </a:lnSpc>
            <a:spcBef>
              <a:spcPct val="0"/>
            </a:spcBef>
            <a:spcAft>
              <a:spcPct val="35000"/>
            </a:spcAft>
          </a:pPr>
          <a:r>
            <a:rPr lang="es-EC" sz="1600" kern="1200" dirty="0" smtClean="0">
              <a:solidFill>
                <a:schemeClr val="tx1"/>
              </a:solidFill>
              <a:latin typeface="Albertus Medium" pitchFamily="34" charset="0"/>
            </a:rPr>
            <a:t>Aprovechar el escaso manejo del marketing olfativo como estrategia de las empresas ecuatorianas, para lograr una ventaja competitiva en el mercado a través de la vinculación de la  marca.</a:t>
          </a:r>
          <a:endParaRPr lang="es-EC" sz="1600" kern="1200" dirty="0">
            <a:solidFill>
              <a:schemeClr val="tx1"/>
            </a:solidFill>
            <a:latin typeface="Albertus Medium" pitchFamily="34" charset="0"/>
          </a:endParaRPr>
        </a:p>
      </dsp:txBody>
      <dsp:txXfrm>
        <a:off x="319248" y="94708"/>
        <a:ext cx="4894927" cy="1251982"/>
      </dsp:txXfrm>
    </dsp:sp>
    <dsp:sp modelId="{00539228-DF5F-46E3-AE71-FBBD4E561F3B}">
      <dsp:nvSpPr>
        <dsp:cNvPr id="0" name=""/>
        <dsp:cNvSpPr/>
      </dsp:nvSpPr>
      <dsp:spPr>
        <a:xfrm>
          <a:off x="0" y="2852620"/>
          <a:ext cx="5283200" cy="1184400"/>
        </a:xfrm>
        <a:prstGeom prst="rect">
          <a:avLst/>
        </a:prstGeom>
        <a:solidFill>
          <a:srgbClr val="00B0F0">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228333-1210-4694-9998-F8E3F2AA54E3}">
      <dsp:nvSpPr>
        <dsp:cNvPr id="0" name=""/>
        <dsp:cNvSpPr/>
      </dsp:nvSpPr>
      <dsp:spPr>
        <a:xfrm>
          <a:off x="251519" y="2158900"/>
          <a:ext cx="5030385" cy="138744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85" tIns="0" rIns="139785" bIns="0" numCol="1" spcCol="1270" anchor="ctr" anchorCtr="0">
          <a:noAutofit/>
        </a:bodyPr>
        <a:lstStyle/>
        <a:p>
          <a:pPr lvl="0" algn="l" defTabSz="711200">
            <a:lnSpc>
              <a:spcPct val="90000"/>
            </a:lnSpc>
            <a:spcBef>
              <a:spcPct val="0"/>
            </a:spcBef>
            <a:spcAft>
              <a:spcPct val="35000"/>
            </a:spcAft>
          </a:pPr>
          <a:r>
            <a:rPr lang="es-EC" sz="1600" kern="1200" dirty="0" smtClean="0">
              <a:solidFill>
                <a:schemeClr val="tx1"/>
              </a:solidFill>
              <a:latin typeface="Albertus Medium" pitchFamily="34" charset="0"/>
            </a:rPr>
            <a:t>Tomar ventaja que el sentido del olfato, para las marcas, representa una oportunidad para alcanzar diferenciación puesto que en el mercado los canales visuales y auditivos se encuentran saturados.</a:t>
          </a:r>
          <a:endParaRPr lang="es-EC" sz="1600" kern="1200" dirty="0">
            <a:solidFill>
              <a:schemeClr val="tx1"/>
            </a:solidFill>
            <a:latin typeface="Albertus Medium" pitchFamily="34" charset="0"/>
          </a:endParaRPr>
        </a:p>
      </dsp:txBody>
      <dsp:txXfrm>
        <a:off x="319248" y="2226629"/>
        <a:ext cx="4894927" cy="12519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AB51D-827A-4EEA-853E-97D7135E682D}">
      <dsp:nvSpPr>
        <dsp:cNvPr id="0" name=""/>
        <dsp:cNvSpPr/>
      </dsp:nvSpPr>
      <dsp:spPr>
        <a:xfrm>
          <a:off x="0" y="1692700"/>
          <a:ext cx="5350357" cy="1638000"/>
        </a:xfrm>
        <a:prstGeom prst="rect">
          <a:avLst/>
        </a:prstGeom>
        <a:solidFill>
          <a:srgbClr val="EDED2F">
            <a:alpha val="90000"/>
          </a:srgb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40F7C3-1920-4528-A0AC-E9D838CE4083}">
      <dsp:nvSpPr>
        <dsp:cNvPr id="0" name=""/>
        <dsp:cNvSpPr/>
      </dsp:nvSpPr>
      <dsp:spPr>
        <a:xfrm>
          <a:off x="258635" y="747806"/>
          <a:ext cx="5088843" cy="191880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1562" tIns="0" rIns="141562" bIns="0" numCol="1" spcCol="1270" anchor="ctr" anchorCtr="0">
          <a:noAutofit/>
        </a:bodyPr>
        <a:lstStyle/>
        <a:p>
          <a:pPr lvl="0" algn="l" defTabSz="666750">
            <a:lnSpc>
              <a:spcPct val="90000"/>
            </a:lnSpc>
            <a:spcBef>
              <a:spcPct val="0"/>
            </a:spcBef>
            <a:spcAft>
              <a:spcPct val="35000"/>
            </a:spcAft>
          </a:pPr>
          <a:r>
            <a:rPr lang="es-EC" sz="1500" kern="1200" dirty="0" smtClean="0">
              <a:latin typeface="Albertus Medium" pitchFamily="34" charset="0"/>
            </a:rPr>
            <a:t>Realizar un estudio posterior a la implantación de la estrategia de marketing, analizando los incrementos de ventas, satisfacción del cliente e incremento en la frecuencia de vistas al local, para evaluar la real efectividad de dicha estrategia.</a:t>
          </a:r>
          <a:endParaRPr lang="es-EC" sz="1500" kern="1200" dirty="0">
            <a:latin typeface="Albertus Medium" pitchFamily="34" charset="0"/>
          </a:endParaRPr>
        </a:p>
      </dsp:txBody>
      <dsp:txXfrm>
        <a:off x="352303" y="841474"/>
        <a:ext cx="4901507" cy="1731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2001A-474E-4A9E-86F6-072A1A886B47}">
      <dsp:nvSpPr>
        <dsp:cNvPr id="0" name=""/>
        <dsp:cNvSpPr/>
      </dsp:nvSpPr>
      <dsp:spPr>
        <a:xfrm>
          <a:off x="2111577" y="496"/>
          <a:ext cx="1958436" cy="1958436"/>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779" tIns="16510" rIns="107779" bIns="16510" numCol="1" spcCol="1270" anchor="ctr" anchorCtr="0">
          <a:noAutofit/>
        </a:bodyPr>
        <a:lstStyle/>
        <a:p>
          <a:pPr lvl="0" algn="ctr" defTabSz="577850">
            <a:lnSpc>
              <a:spcPct val="90000"/>
            </a:lnSpc>
            <a:spcBef>
              <a:spcPct val="0"/>
            </a:spcBef>
            <a:spcAft>
              <a:spcPct val="35000"/>
            </a:spcAft>
          </a:pPr>
          <a:r>
            <a:rPr lang="es-EC" sz="1300" kern="1200" dirty="0" smtClean="0">
              <a:latin typeface="Albertus Medium" pitchFamily="34" charset="0"/>
            </a:rPr>
            <a:t>Explicar y estimular los sentidos de los consumidores a través emociones</a:t>
          </a:r>
          <a:endParaRPr lang="es-EC" sz="1300" kern="1200" dirty="0">
            <a:latin typeface="Albertus Medium" pitchFamily="34" charset="0"/>
          </a:endParaRPr>
        </a:p>
      </dsp:txBody>
      <dsp:txXfrm>
        <a:off x="2398383" y="287302"/>
        <a:ext cx="1384824" cy="1384824"/>
      </dsp:txXfrm>
    </dsp:sp>
    <dsp:sp modelId="{F22C934C-F8B9-40EE-AB61-F2BA1BA60A79}">
      <dsp:nvSpPr>
        <dsp:cNvPr id="0" name=""/>
        <dsp:cNvSpPr/>
      </dsp:nvSpPr>
      <dsp:spPr>
        <a:xfrm>
          <a:off x="3821785" y="496"/>
          <a:ext cx="1958436" cy="1958436"/>
        </a:xfrm>
        <a:prstGeom prst="ellipse">
          <a:avLst/>
        </a:prstGeom>
        <a:solidFill>
          <a:schemeClr val="accent5">
            <a:alpha val="50000"/>
            <a:hueOff val="1085675"/>
            <a:satOff val="3732"/>
            <a:lumOff val="-179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779" tIns="16510" rIns="107779" bIns="16510" numCol="1" spcCol="1270" anchor="ctr" anchorCtr="0">
          <a:noAutofit/>
        </a:bodyPr>
        <a:lstStyle/>
        <a:p>
          <a:pPr lvl="0" algn="ctr" defTabSz="577850">
            <a:lnSpc>
              <a:spcPct val="90000"/>
            </a:lnSpc>
            <a:spcBef>
              <a:spcPct val="0"/>
            </a:spcBef>
            <a:spcAft>
              <a:spcPct val="35000"/>
            </a:spcAft>
          </a:pPr>
          <a:r>
            <a:rPr lang="es-EC" sz="1300" kern="1200" dirty="0" smtClean="0">
              <a:latin typeface="Albertus Medium" pitchFamily="34" charset="0"/>
            </a:rPr>
            <a:t>Detectar y aprovechar nuevas estrategias de marketing</a:t>
          </a:r>
          <a:endParaRPr lang="es-EC" sz="1300" kern="1200" dirty="0">
            <a:latin typeface="Albertus Medium" pitchFamily="34" charset="0"/>
          </a:endParaRPr>
        </a:p>
      </dsp:txBody>
      <dsp:txXfrm>
        <a:off x="4108591" y="287302"/>
        <a:ext cx="1384824" cy="1384824"/>
      </dsp:txXfrm>
    </dsp:sp>
    <dsp:sp modelId="{516263A0-65DD-476A-9665-CE1122754A29}">
      <dsp:nvSpPr>
        <dsp:cNvPr id="0" name=""/>
        <dsp:cNvSpPr/>
      </dsp:nvSpPr>
      <dsp:spPr>
        <a:xfrm>
          <a:off x="5547873" y="496"/>
          <a:ext cx="1958436" cy="1958436"/>
        </a:xfrm>
        <a:prstGeom prst="ellipse">
          <a:avLst/>
        </a:prstGeom>
        <a:solidFill>
          <a:schemeClr val="accent5">
            <a:alpha val="50000"/>
            <a:hueOff val="2171350"/>
            <a:satOff val="7464"/>
            <a:lumOff val="-358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779" tIns="16510" rIns="107779" bIns="16510" numCol="1" spcCol="1270" anchor="ctr" anchorCtr="0">
          <a:noAutofit/>
        </a:bodyPr>
        <a:lstStyle/>
        <a:p>
          <a:pPr lvl="0" algn="ctr" defTabSz="577850">
            <a:lnSpc>
              <a:spcPct val="90000"/>
            </a:lnSpc>
            <a:spcBef>
              <a:spcPct val="0"/>
            </a:spcBef>
            <a:spcAft>
              <a:spcPct val="35000"/>
            </a:spcAft>
          </a:pPr>
          <a:r>
            <a:rPr lang="es-EC" sz="1300" kern="1200" dirty="0" smtClean="0">
              <a:latin typeface="Albertus Medium" pitchFamily="34" charset="0"/>
            </a:rPr>
            <a:t>Una oportunidad para maximizar el reconocimiento de la marca</a:t>
          </a:r>
          <a:endParaRPr lang="es-EC" sz="1300" kern="1200" dirty="0">
            <a:latin typeface="Albertus Medium" pitchFamily="34" charset="0"/>
          </a:endParaRPr>
        </a:p>
      </dsp:txBody>
      <dsp:txXfrm>
        <a:off x="5834679" y="287302"/>
        <a:ext cx="1384824" cy="1384824"/>
      </dsp:txXfrm>
    </dsp:sp>
    <dsp:sp modelId="{A401965F-3E7C-47BE-872B-08407D87D1EA}">
      <dsp:nvSpPr>
        <dsp:cNvPr id="0" name=""/>
        <dsp:cNvSpPr/>
      </dsp:nvSpPr>
      <dsp:spPr>
        <a:xfrm>
          <a:off x="7321761" y="993"/>
          <a:ext cx="1958436" cy="1958436"/>
        </a:xfrm>
        <a:prstGeom prst="ellipse">
          <a:avLst/>
        </a:prstGeom>
        <a:solidFill>
          <a:schemeClr val="accent5">
            <a:alpha val="50000"/>
            <a:hueOff val="3257024"/>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779" tIns="16510" rIns="107779" bIns="16510" numCol="1" spcCol="1270" anchor="ctr" anchorCtr="0">
          <a:noAutofit/>
        </a:bodyPr>
        <a:lstStyle/>
        <a:p>
          <a:pPr lvl="0" algn="ctr" defTabSz="577850">
            <a:lnSpc>
              <a:spcPct val="90000"/>
            </a:lnSpc>
            <a:spcBef>
              <a:spcPct val="0"/>
            </a:spcBef>
            <a:spcAft>
              <a:spcPct val="35000"/>
            </a:spcAft>
          </a:pPr>
          <a:r>
            <a:rPr lang="es-EC" sz="1300" kern="1200" dirty="0" smtClean="0">
              <a:latin typeface="Albertus Medium" pitchFamily="34" charset="0"/>
            </a:rPr>
            <a:t>Garantía de la primera compra y repetición (lealtad).</a:t>
          </a:r>
          <a:endParaRPr lang="es-EC" sz="1300" kern="1200" dirty="0">
            <a:latin typeface="Albertus Medium" pitchFamily="34" charset="0"/>
          </a:endParaRPr>
        </a:p>
      </dsp:txBody>
      <dsp:txXfrm>
        <a:off x="7608567" y="287799"/>
        <a:ext cx="1384824" cy="13848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A8C2B-DF6B-4162-9C71-2F8CD430550F}">
      <dsp:nvSpPr>
        <dsp:cNvPr id="0" name=""/>
        <dsp:cNvSpPr/>
      </dsp:nvSpPr>
      <dsp:spPr>
        <a:xfrm>
          <a:off x="0" y="90098"/>
          <a:ext cx="2539999" cy="1015999"/>
        </a:xfrm>
        <a:prstGeom prst="parallelogram">
          <a:avLst/>
        </a:prstGeom>
        <a:solidFill>
          <a:schemeClr val="lt1">
            <a:hueOff val="0"/>
            <a:satOff val="0"/>
            <a:lumOff val="0"/>
            <a:alphaOff val="0"/>
          </a:schemeClr>
        </a:solidFill>
        <a:ln w="25400" cap="flat" cmpd="sng" algn="ctr">
          <a:solidFill>
            <a:srgbClr val="A6D856"/>
          </a:solidFill>
          <a:prstDash val="solid"/>
        </a:ln>
        <a:effectLst/>
        <a:scene3d>
          <a:camera prst="orthographicFront"/>
          <a:lightRig rig="balanced" dir="t"/>
        </a:scene3d>
        <a:sp3d prstMaterial="metal">
          <a:bevelT prst="relaxedInset"/>
          <a:bevelB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s-EC" sz="1500" i="0" kern="1200" dirty="0" smtClean="0">
              <a:latin typeface="Albertus Medium" pitchFamily="34" charset="0"/>
            </a:rPr>
            <a:t>Definir el aroma que identificará a la marca</a:t>
          </a:r>
          <a:endParaRPr lang="es-ES" sz="1500" b="0" i="0" kern="1200" dirty="0">
            <a:latin typeface="Albertus Medium" pitchFamily="34" charset="0"/>
          </a:endParaRPr>
        </a:p>
      </dsp:txBody>
      <dsp:txXfrm>
        <a:off x="317500" y="217098"/>
        <a:ext cx="1904999" cy="761999"/>
      </dsp:txXfrm>
    </dsp:sp>
    <dsp:sp modelId="{977A72D6-979B-4406-9678-997791F0772D}">
      <dsp:nvSpPr>
        <dsp:cNvPr id="0" name=""/>
        <dsp:cNvSpPr/>
      </dsp:nvSpPr>
      <dsp:spPr>
        <a:xfrm>
          <a:off x="0" y="1248337"/>
          <a:ext cx="2539999" cy="1015999"/>
        </a:xfrm>
        <a:prstGeom prst="parallelogram">
          <a:avLst/>
        </a:prstGeom>
        <a:solidFill>
          <a:schemeClr val="lt1">
            <a:hueOff val="0"/>
            <a:satOff val="0"/>
            <a:lumOff val="0"/>
            <a:alphaOff val="0"/>
          </a:schemeClr>
        </a:solidFill>
        <a:ln w="25400" cap="flat" cmpd="sng" algn="ctr">
          <a:solidFill>
            <a:srgbClr val="A6D856"/>
          </a:solidFill>
          <a:prstDash val="solid"/>
        </a:ln>
        <a:effectLst/>
        <a:scene3d>
          <a:camera prst="orthographicFront"/>
          <a:lightRig rig="balanced" dir="t"/>
        </a:scene3d>
        <a:sp3d prstMaterial="metal">
          <a:bevelT prst="relaxedInset"/>
          <a:bevelB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s-EC" sz="1500" i="0" kern="1200" dirty="0" smtClean="0">
              <a:latin typeface="Albertus Medium" pitchFamily="34" charset="0"/>
            </a:rPr>
            <a:t>Definir el porcentaje de visitantes </a:t>
          </a:r>
          <a:endParaRPr lang="es-ES" sz="1500" b="0" i="0" kern="1200" dirty="0">
            <a:latin typeface="Albertus Medium" pitchFamily="34" charset="0"/>
          </a:endParaRPr>
        </a:p>
      </dsp:txBody>
      <dsp:txXfrm>
        <a:off x="317500" y="1375337"/>
        <a:ext cx="1904999" cy="761999"/>
      </dsp:txXfrm>
    </dsp:sp>
    <dsp:sp modelId="{FF008853-9A8E-4408-A520-E7A3EF7C3694}">
      <dsp:nvSpPr>
        <dsp:cNvPr id="0" name=""/>
        <dsp:cNvSpPr/>
      </dsp:nvSpPr>
      <dsp:spPr>
        <a:xfrm>
          <a:off x="0" y="2406577"/>
          <a:ext cx="2539999" cy="1015999"/>
        </a:xfrm>
        <a:prstGeom prst="parallelogram">
          <a:avLst/>
        </a:prstGeom>
        <a:solidFill>
          <a:schemeClr val="lt1">
            <a:hueOff val="0"/>
            <a:satOff val="0"/>
            <a:lumOff val="0"/>
            <a:alphaOff val="0"/>
          </a:schemeClr>
        </a:solidFill>
        <a:ln w="25400" cap="flat" cmpd="sng" algn="ctr">
          <a:solidFill>
            <a:srgbClr val="A6D856"/>
          </a:solidFill>
          <a:prstDash val="solid"/>
        </a:ln>
        <a:effectLst/>
        <a:scene3d>
          <a:camera prst="orthographicFront"/>
          <a:lightRig rig="balanced" dir="t"/>
        </a:scene3d>
        <a:sp3d prstMaterial="metal">
          <a:bevelT prst="relaxedInset"/>
          <a:bevelB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s-EC" sz="1500" i="0" kern="1200" dirty="0" smtClean="0">
              <a:latin typeface="Albertus Medium" pitchFamily="34" charset="0"/>
            </a:rPr>
            <a:t>Determinar el porcentaje de clientes que se siente a gusto </a:t>
          </a:r>
          <a:endParaRPr lang="es-ES" sz="1500" b="0" i="0" kern="1200" dirty="0">
            <a:latin typeface="Albertus Medium" pitchFamily="34" charset="0"/>
          </a:endParaRPr>
        </a:p>
      </dsp:txBody>
      <dsp:txXfrm>
        <a:off x="317500" y="2533577"/>
        <a:ext cx="1904999" cy="761999"/>
      </dsp:txXfrm>
    </dsp:sp>
    <dsp:sp modelId="{1162E657-B23B-421C-BE85-9D12C050F764}">
      <dsp:nvSpPr>
        <dsp:cNvPr id="0" name=""/>
        <dsp:cNvSpPr/>
      </dsp:nvSpPr>
      <dsp:spPr>
        <a:xfrm>
          <a:off x="0" y="3564817"/>
          <a:ext cx="2539999" cy="1015999"/>
        </a:xfrm>
        <a:prstGeom prst="parallelogram">
          <a:avLst/>
        </a:prstGeom>
        <a:solidFill>
          <a:schemeClr val="lt1">
            <a:hueOff val="0"/>
            <a:satOff val="0"/>
            <a:lumOff val="0"/>
            <a:alphaOff val="0"/>
          </a:schemeClr>
        </a:solidFill>
        <a:ln w="25400" cap="flat" cmpd="sng" algn="ctr">
          <a:solidFill>
            <a:srgbClr val="A6D856"/>
          </a:solidFill>
          <a:prstDash val="solid"/>
        </a:ln>
        <a:effectLst/>
        <a:scene3d>
          <a:camera prst="orthographicFront"/>
          <a:lightRig rig="balanced" dir="t"/>
        </a:scene3d>
        <a:sp3d prstMaterial="metal">
          <a:bevelT prst="relaxedInset"/>
          <a:bevelB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s-EC" sz="1500" i="0" kern="1200" dirty="0" smtClean="0">
              <a:latin typeface="Albertus Medium" pitchFamily="34" charset="0"/>
            </a:rPr>
            <a:t>Medir el impacto de la implementación de un aroma específico </a:t>
          </a:r>
          <a:endParaRPr lang="es-ES" sz="1500" b="0" i="0" kern="1200" dirty="0">
            <a:latin typeface="Albertus Medium" pitchFamily="34" charset="0"/>
          </a:endParaRPr>
        </a:p>
      </dsp:txBody>
      <dsp:txXfrm>
        <a:off x="317500" y="3691817"/>
        <a:ext cx="1904999" cy="7619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06DFD-45C2-4943-AD19-C4F7D1D677DE}">
      <dsp:nvSpPr>
        <dsp:cNvPr id="0" name=""/>
        <dsp:cNvSpPr/>
      </dsp:nvSpPr>
      <dsp:spPr>
        <a:xfrm>
          <a:off x="2758" y="1070016"/>
          <a:ext cx="1942698" cy="622916"/>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t> </a:t>
          </a:r>
          <a:endParaRPr lang="es-EC" sz="2100" kern="1200" dirty="0"/>
        </a:p>
      </dsp:txBody>
      <dsp:txXfrm>
        <a:off x="21003" y="1088261"/>
        <a:ext cx="1906208" cy="586426"/>
      </dsp:txXfrm>
    </dsp:sp>
    <dsp:sp modelId="{4F9BC659-6FCA-4D49-BCF2-474FA8927FE5}">
      <dsp:nvSpPr>
        <dsp:cNvPr id="0" name=""/>
        <dsp:cNvSpPr/>
      </dsp:nvSpPr>
      <dsp:spPr>
        <a:xfrm rot="19457599">
          <a:off x="1855508" y="1070570"/>
          <a:ext cx="956976" cy="63281"/>
        </a:xfrm>
        <a:custGeom>
          <a:avLst/>
          <a:gdLst/>
          <a:ahLst/>
          <a:cxnLst/>
          <a:rect l="0" t="0" r="0" b="0"/>
          <a:pathLst>
            <a:path>
              <a:moveTo>
                <a:pt x="0" y="31640"/>
              </a:moveTo>
              <a:lnTo>
                <a:pt x="956976" y="3164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2310072" y="1078287"/>
        <a:ext cx="47848" cy="47848"/>
      </dsp:txXfrm>
    </dsp:sp>
    <dsp:sp modelId="{18778B5E-E5F6-435B-91E4-2CB817527B19}">
      <dsp:nvSpPr>
        <dsp:cNvPr id="0" name=""/>
        <dsp:cNvSpPr/>
      </dsp:nvSpPr>
      <dsp:spPr>
        <a:xfrm>
          <a:off x="2722536" y="337274"/>
          <a:ext cx="1942698" cy="971349"/>
        </a:xfrm>
        <a:prstGeom prst="roundRect">
          <a:avLst>
            <a:gd name="adj" fmla="val 10000"/>
          </a:avLst>
        </a:prstGeom>
        <a:solidFill>
          <a:srgbClr val="A6D856"/>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0" fontAlgn="base">
            <a:lnSpc>
              <a:spcPct val="90000"/>
            </a:lnSpc>
            <a:spcBef>
              <a:spcPct val="0"/>
            </a:spcBef>
            <a:spcAft>
              <a:spcPct val="0"/>
            </a:spcAft>
          </a:pPr>
          <a:r>
            <a:rPr lang="es-EC" sz="2400" kern="1200" dirty="0" smtClean="0">
              <a:solidFill>
                <a:schemeClr val="tx1"/>
              </a:solidFill>
              <a:latin typeface="Albertus Medium" pitchFamily="34" charset="0"/>
              <a:ea typeface="+mn-ea"/>
              <a:cs typeface="+mn-cs"/>
            </a:rPr>
            <a:t>Aroscent</a:t>
          </a:r>
          <a:endParaRPr lang="es-EC" sz="3600" kern="1200" dirty="0">
            <a:solidFill>
              <a:schemeClr val="tx1"/>
            </a:solidFill>
            <a:latin typeface="Albertus Medium" pitchFamily="34" charset="0"/>
            <a:ea typeface="+mn-ea"/>
            <a:cs typeface="+mn-cs"/>
          </a:endParaRPr>
        </a:p>
      </dsp:txBody>
      <dsp:txXfrm>
        <a:off x="2750986" y="365724"/>
        <a:ext cx="1885798" cy="914449"/>
      </dsp:txXfrm>
    </dsp:sp>
    <dsp:sp modelId="{E14E49D4-8D8C-495B-94FA-D43C7ACB3BD9}">
      <dsp:nvSpPr>
        <dsp:cNvPr id="0" name=""/>
        <dsp:cNvSpPr/>
      </dsp:nvSpPr>
      <dsp:spPr>
        <a:xfrm>
          <a:off x="4665234" y="791308"/>
          <a:ext cx="777079" cy="63281"/>
        </a:xfrm>
        <a:custGeom>
          <a:avLst/>
          <a:gdLst/>
          <a:ahLst/>
          <a:cxnLst/>
          <a:rect l="0" t="0" r="0" b="0"/>
          <a:pathLst>
            <a:path>
              <a:moveTo>
                <a:pt x="0" y="31640"/>
              </a:moveTo>
              <a:lnTo>
                <a:pt x="777079" y="3164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5034347" y="803521"/>
        <a:ext cx="38853" cy="38853"/>
      </dsp:txXfrm>
    </dsp:sp>
    <dsp:sp modelId="{3E251D62-C7BE-41A5-9A16-B2D8D35AB313}">
      <dsp:nvSpPr>
        <dsp:cNvPr id="0" name=""/>
        <dsp:cNvSpPr/>
      </dsp:nvSpPr>
      <dsp:spPr>
        <a:xfrm>
          <a:off x="5442314" y="337274"/>
          <a:ext cx="1942698" cy="9713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t>Locales sin aire acondicionado </a:t>
          </a:r>
          <a:endParaRPr lang="es-EC" sz="2100" kern="1200" dirty="0"/>
        </a:p>
      </dsp:txBody>
      <dsp:txXfrm>
        <a:off x="5470764" y="365724"/>
        <a:ext cx="1885798" cy="914449"/>
      </dsp:txXfrm>
    </dsp:sp>
    <dsp:sp modelId="{F36E37A7-926F-4275-BB77-B3176B7B11BE}">
      <dsp:nvSpPr>
        <dsp:cNvPr id="0" name=""/>
        <dsp:cNvSpPr/>
      </dsp:nvSpPr>
      <dsp:spPr>
        <a:xfrm rot="2142401">
          <a:off x="1855508" y="1629096"/>
          <a:ext cx="956976" cy="63281"/>
        </a:xfrm>
        <a:custGeom>
          <a:avLst/>
          <a:gdLst/>
          <a:ahLst/>
          <a:cxnLst/>
          <a:rect l="0" t="0" r="0" b="0"/>
          <a:pathLst>
            <a:path>
              <a:moveTo>
                <a:pt x="0" y="31640"/>
              </a:moveTo>
              <a:lnTo>
                <a:pt x="956976" y="3164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2310072" y="1636813"/>
        <a:ext cx="47848" cy="47848"/>
      </dsp:txXfrm>
    </dsp:sp>
    <dsp:sp modelId="{775C9417-E167-4155-A1B4-9104B7D3820C}">
      <dsp:nvSpPr>
        <dsp:cNvPr id="0" name=""/>
        <dsp:cNvSpPr/>
      </dsp:nvSpPr>
      <dsp:spPr>
        <a:xfrm>
          <a:off x="2722536" y="1454325"/>
          <a:ext cx="1942698" cy="971349"/>
        </a:xfrm>
        <a:prstGeom prst="roundRect">
          <a:avLst>
            <a:gd name="adj" fmla="val 10000"/>
          </a:avLst>
        </a:prstGeom>
        <a:solidFill>
          <a:srgbClr val="A6D856"/>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b="0" kern="1200" dirty="0" smtClean="0">
              <a:solidFill>
                <a:schemeClr val="tx1"/>
              </a:solidFill>
              <a:latin typeface="Albertus Medium" pitchFamily="34" charset="0"/>
            </a:rPr>
            <a:t>Ecoscent</a:t>
          </a:r>
          <a:endParaRPr lang="es-EC" sz="2400" b="0" kern="1200" dirty="0">
            <a:solidFill>
              <a:schemeClr val="tx1"/>
            </a:solidFill>
            <a:latin typeface="Albertus Medium" pitchFamily="34" charset="0"/>
          </a:endParaRPr>
        </a:p>
      </dsp:txBody>
      <dsp:txXfrm>
        <a:off x="2750986" y="1482775"/>
        <a:ext cx="1885798" cy="914449"/>
      </dsp:txXfrm>
    </dsp:sp>
    <dsp:sp modelId="{84239630-2106-4968-8D7E-FBBD528ABA94}">
      <dsp:nvSpPr>
        <dsp:cNvPr id="0" name=""/>
        <dsp:cNvSpPr/>
      </dsp:nvSpPr>
      <dsp:spPr>
        <a:xfrm>
          <a:off x="4665234" y="1908359"/>
          <a:ext cx="777079" cy="63281"/>
        </a:xfrm>
        <a:custGeom>
          <a:avLst/>
          <a:gdLst/>
          <a:ahLst/>
          <a:cxnLst/>
          <a:rect l="0" t="0" r="0" b="0"/>
          <a:pathLst>
            <a:path>
              <a:moveTo>
                <a:pt x="0" y="31640"/>
              </a:moveTo>
              <a:lnTo>
                <a:pt x="777079" y="3164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5034347" y="1920573"/>
        <a:ext cx="38853" cy="38853"/>
      </dsp:txXfrm>
    </dsp:sp>
    <dsp:sp modelId="{6781F1EA-7F84-4CF3-94AF-FB9F6DA806FE}">
      <dsp:nvSpPr>
        <dsp:cNvPr id="0" name=""/>
        <dsp:cNvSpPr/>
      </dsp:nvSpPr>
      <dsp:spPr>
        <a:xfrm>
          <a:off x="5442314" y="1454325"/>
          <a:ext cx="1942698" cy="9713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t>Locales con aire acondicionado.</a:t>
          </a:r>
          <a:endParaRPr lang="es-EC" sz="2100" kern="1200" dirty="0"/>
        </a:p>
      </dsp:txBody>
      <dsp:txXfrm>
        <a:off x="5470764" y="1482775"/>
        <a:ext cx="1885798" cy="9144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76FBB-534C-4ABD-BE8D-44E64477D412}">
      <dsp:nvSpPr>
        <dsp:cNvPr id="0" name=""/>
        <dsp:cNvSpPr/>
      </dsp:nvSpPr>
      <dsp:spPr>
        <a:xfrm>
          <a:off x="3703205" y="1346941"/>
          <a:ext cx="2577993" cy="434548"/>
        </a:xfrm>
        <a:custGeom>
          <a:avLst/>
          <a:gdLst/>
          <a:ahLst/>
          <a:cxnLst/>
          <a:rect l="0" t="0" r="0" b="0"/>
          <a:pathLst>
            <a:path>
              <a:moveTo>
                <a:pt x="0" y="0"/>
              </a:moveTo>
              <a:lnTo>
                <a:pt x="0" y="296132"/>
              </a:lnTo>
              <a:lnTo>
                <a:pt x="2577993" y="296132"/>
              </a:lnTo>
              <a:lnTo>
                <a:pt x="2577993" y="43454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7A13CE-DCA5-484E-8FA1-064CCF2210A9}">
      <dsp:nvSpPr>
        <dsp:cNvPr id="0" name=""/>
        <dsp:cNvSpPr/>
      </dsp:nvSpPr>
      <dsp:spPr>
        <a:xfrm>
          <a:off x="3657485" y="1346941"/>
          <a:ext cx="91440" cy="434548"/>
        </a:xfrm>
        <a:custGeom>
          <a:avLst/>
          <a:gdLst/>
          <a:ahLst/>
          <a:cxnLst/>
          <a:rect l="0" t="0" r="0" b="0"/>
          <a:pathLst>
            <a:path>
              <a:moveTo>
                <a:pt x="45720" y="0"/>
              </a:moveTo>
              <a:lnTo>
                <a:pt x="45720" y="43454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2ADE18-5572-48E4-8E82-A4AB31B343DD}">
      <dsp:nvSpPr>
        <dsp:cNvPr id="0" name=""/>
        <dsp:cNvSpPr/>
      </dsp:nvSpPr>
      <dsp:spPr>
        <a:xfrm>
          <a:off x="1125211" y="1346941"/>
          <a:ext cx="2577993" cy="434548"/>
        </a:xfrm>
        <a:custGeom>
          <a:avLst/>
          <a:gdLst/>
          <a:ahLst/>
          <a:cxnLst/>
          <a:rect l="0" t="0" r="0" b="0"/>
          <a:pathLst>
            <a:path>
              <a:moveTo>
                <a:pt x="2577993" y="0"/>
              </a:moveTo>
              <a:lnTo>
                <a:pt x="2577993" y="296132"/>
              </a:lnTo>
              <a:lnTo>
                <a:pt x="0" y="296132"/>
              </a:lnTo>
              <a:lnTo>
                <a:pt x="0" y="43454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8A0060-3802-4344-B128-EDFB6AD1C3AF}">
      <dsp:nvSpPr>
        <dsp:cNvPr id="0" name=""/>
        <dsp:cNvSpPr/>
      </dsp:nvSpPr>
      <dsp:spPr>
        <a:xfrm>
          <a:off x="1681330" y="398156"/>
          <a:ext cx="4043751" cy="9487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01F633-2180-4B1B-AA82-820A3AC5E295}">
      <dsp:nvSpPr>
        <dsp:cNvPr id="0" name=""/>
        <dsp:cNvSpPr/>
      </dsp:nvSpPr>
      <dsp:spPr>
        <a:xfrm>
          <a:off x="1847346" y="555872"/>
          <a:ext cx="4043751" cy="9487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b="1" kern="1200" dirty="0" smtClean="0">
              <a:latin typeface="Albertus Medium" pitchFamily="34" charset="0"/>
            </a:rPr>
            <a:t>Criterios de evaluación</a:t>
          </a:r>
          <a:endParaRPr lang="es-EC" sz="1500" b="1" kern="1200" dirty="0">
            <a:latin typeface="Albertus Medium" pitchFamily="34" charset="0"/>
          </a:endParaRPr>
        </a:p>
      </dsp:txBody>
      <dsp:txXfrm>
        <a:off x="1875135" y="583661"/>
        <a:ext cx="3988173" cy="893206"/>
      </dsp:txXfrm>
    </dsp:sp>
    <dsp:sp modelId="{66CB8397-A7FB-4059-BA6C-0FE0287FFA4F}">
      <dsp:nvSpPr>
        <dsp:cNvPr id="0" name=""/>
        <dsp:cNvSpPr/>
      </dsp:nvSpPr>
      <dsp:spPr>
        <a:xfrm>
          <a:off x="2231" y="1781490"/>
          <a:ext cx="2245960" cy="94878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3E5B10-B454-4EF6-BDC0-84C336439F11}">
      <dsp:nvSpPr>
        <dsp:cNvPr id="0" name=""/>
        <dsp:cNvSpPr/>
      </dsp:nvSpPr>
      <dsp:spPr>
        <a:xfrm>
          <a:off x="168248" y="1939206"/>
          <a:ext cx="2245960" cy="94878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latin typeface="Albertus Medium" pitchFamily="34" charset="0"/>
            </a:rPr>
            <a:t>VAN</a:t>
          </a:r>
          <a:endParaRPr lang="es-EC" sz="1500" kern="1200" dirty="0">
            <a:latin typeface="Albertus Medium" pitchFamily="34" charset="0"/>
          </a:endParaRPr>
        </a:p>
      </dsp:txBody>
      <dsp:txXfrm>
        <a:off x="196037" y="1966995"/>
        <a:ext cx="2190382" cy="893206"/>
      </dsp:txXfrm>
    </dsp:sp>
    <dsp:sp modelId="{61D8CCFB-B539-44D7-86FD-1DED4B3E628B}">
      <dsp:nvSpPr>
        <dsp:cNvPr id="0" name=""/>
        <dsp:cNvSpPr/>
      </dsp:nvSpPr>
      <dsp:spPr>
        <a:xfrm>
          <a:off x="2580225" y="1781490"/>
          <a:ext cx="2245960" cy="94878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A8AE12-7BA3-4189-8C4E-87372F5C49DF}">
      <dsp:nvSpPr>
        <dsp:cNvPr id="0" name=""/>
        <dsp:cNvSpPr/>
      </dsp:nvSpPr>
      <dsp:spPr>
        <a:xfrm>
          <a:off x="2746241" y="1939206"/>
          <a:ext cx="2245960" cy="94878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latin typeface="Albertus Medium" pitchFamily="34" charset="0"/>
            </a:rPr>
            <a:t>TIR</a:t>
          </a:r>
          <a:endParaRPr lang="es-EC" sz="1500" kern="1200" dirty="0">
            <a:latin typeface="Albertus Medium" pitchFamily="34" charset="0"/>
          </a:endParaRPr>
        </a:p>
      </dsp:txBody>
      <dsp:txXfrm>
        <a:off x="2774030" y="1966995"/>
        <a:ext cx="2190382" cy="893206"/>
      </dsp:txXfrm>
    </dsp:sp>
    <dsp:sp modelId="{D1E84A94-9598-4F63-A3D9-494E31179F79}">
      <dsp:nvSpPr>
        <dsp:cNvPr id="0" name=""/>
        <dsp:cNvSpPr/>
      </dsp:nvSpPr>
      <dsp:spPr>
        <a:xfrm>
          <a:off x="5158219" y="1781490"/>
          <a:ext cx="2245960" cy="94878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2D1E17-3E75-41F8-B4EB-99EA3F96C9A7}">
      <dsp:nvSpPr>
        <dsp:cNvPr id="0" name=""/>
        <dsp:cNvSpPr/>
      </dsp:nvSpPr>
      <dsp:spPr>
        <a:xfrm>
          <a:off x="5324235" y="1939206"/>
          <a:ext cx="2245960" cy="94878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latin typeface="Albertus Medium" pitchFamily="34" charset="0"/>
            </a:rPr>
            <a:t>Relación beneficio/costo</a:t>
          </a:r>
          <a:endParaRPr lang="es-EC" sz="1500" kern="1200" dirty="0">
            <a:latin typeface="Albertus Medium" pitchFamily="34" charset="0"/>
          </a:endParaRPr>
        </a:p>
      </dsp:txBody>
      <dsp:txXfrm>
        <a:off x="5352024" y="1966995"/>
        <a:ext cx="2190382" cy="8932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97F4C-76CD-48AE-895D-C415354C866D}">
      <dsp:nvSpPr>
        <dsp:cNvPr id="0" name=""/>
        <dsp:cNvSpPr/>
      </dsp:nvSpPr>
      <dsp:spPr>
        <a:xfrm>
          <a:off x="3792854" y="2089044"/>
          <a:ext cx="2595665" cy="294228"/>
        </a:xfrm>
        <a:custGeom>
          <a:avLst/>
          <a:gdLst/>
          <a:ahLst/>
          <a:cxnLst/>
          <a:rect l="0" t="0" r="0" b="0"/>
          <a:pathLst>
            <a:path>
              <a:moveTo>
                <a:pt x="0" y="0"/>
              </a:moveTo>
              <a:lnTo>
                <a:pt x="0" y="205132"/>
              </a:lnTo>
              <a:lnTo>
                <a:pt x="2595665" y="205132"/>
              </a:lnTo>
              <a:lnTo>
                <a:pt x="2595665" y="29422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E8AAE5-A446-467D-8816-8262BEBF6731}">
      <dsp:nvSpPr>
        <dsp:cNvPr id="0" name=""/>
        <dsp:cNvSpPr/>
      </dsp:nvSpPr>
      <dsp:spPr>
        <a:xfrm>
          <a:off x="3747134" y="2979473"/>
          <a:ext cx="91440" cy="279711"/>
        </a:xfrm>
        <a:custGeom>
          <a:avLst/>
          <a:gdLst/>
          <a:ahLst/>
          <a:cxnLst/>
          <a:rect l="0" t="0" r="0" b="0"/>
          <a:pathLst>
            <a:path>
              <a:moveTo>
                <a:pt x="45720" y="0"/>
              </a:moveTo>
              <a:lnTo>
                <a:pt x="45720" y="27971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2A0BFA-9C2A-4820-9643-609CC541774B}">
      <dsp:nvSpPr>
        <dsp:cNvPr id="0" name=""/>
        <dsp:cNvSpPr/>
      </dsp:nvSpPr>
      <dsp:spPr>
        <a:xfrm>
          <a:off x="3747134" y="2089044"/>
          <a:ext cx="91440" cy="279711"/>
        </a:xfrm>
        <a:custGeom>
          <a:avLst/>
          <a:gdLst/>
          <a:ahLst/>
          <a:cxnLst/>
          <a:rect l="0" t="0" r="0" b="0"/>
          <a:pathLst>
            <a:path>
              <a:moveTo>
                <a:pt x="45720" y="0"/>
              </a:moveTo>
              <a:lnTo>
                <a:pt x="45720" y="27971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8D4564-161B-41DB-AEFF-4552BC8FA62C}">
      <dsp:nvSpPr>
        <dsp:cNvPr id="0" name=""/>
        <dsp:cNvSpPr/>
      </dsp:nvSpPr>
      <dsp:spPr>
        <a:xfrm>
          <a:off x="1197189" y="2089044"/>
          <a:ext cx="2595665" cy="279711"/>
        </a:xfrm>
        <a:custGeom>
          <a:avLst/>
          <a:gdLst/>
          <a:ahLst/>
          <a:cxnLst/>
          <a:rect l="0" t="0" r="0" b="0"/>
          <a:pathLst>
            <a:path>
              <a:moveTo>
                <a:pt x="2595665" y="0"/>
              </a:moveTo>
              <a:lnTo>
                <a:pt x="2595665" y="190615"/>
              </a:lnTo>
              <a:lnTo>
                <a:pt x="0" y="190615"/>
              </a:lnTo>
              <a:lnTo>
                <a:pt x="0" y="27971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2ADE18-5572-48E4-8E82-A4AB31B343DD}">
      <dsp:nvSpPr>
        <dsp:cNvPr id="0" name=""/>
        <dsp:cNvSpPr/>
      </dsp:nvSpPr>
      <dsp:spPr>
        <a:xfrm>
          <a:off x="3747134" y="1198615"/>
          <a:ext cx="91440" cy="279711"/>
        </a:xfrm>
        <a:custGeom>
          <a:avLst/>
          <a:gdLst/>
          <a:ahLst/>
          <a:cxnLst/>
          <a:rect l="0" t="0" r="0" b="0"/>
          <a:pathLst>
            <a:path>
              <a:moveTo>
                <a:pt x="45720" y="0"/>
              </a:moveTo>
              <a:lnTo>
                <a:pt x="45720" y="27971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8A0060-3802-4344-B128-EDFB6AD1C3AF}">
      <dsp:nvSpPr>
        <dsp:cNvPr id="0" name=""/>
        <dsp:cNvSpPr/>
      </dsp:nvSpPr>
      <dsp:spPr>
        <a:xfrm>
          <a:off x="2491406" y="587898"/>
          <a:ext cx="2602895" cy="61071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01F633-2180-4B1B-AA82-820A3AC5E295}">
      <dsp:nvSpPr>
        <dsp:cNvPr id="0" name=""/>
        <dsp:cNvSpPr/>
      </dsp:nvSpPr>
      <dsp:spPr>
        <a:xfrm>
          <a:off x="2598268" y="689417"/>
          <a:ext cx="2602895" cy="610717"/>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b="1" kern="1200" dirty="0" smtClean="0">
              <a:latin typeface="Albertus Medium" pitchFamily="34" charset="0"/>
            </a:rPr>
            <a:t>Flujo de caja sin proyecto</a:t>
          </a:r>
          <a:endParaRPr lang="es-EC" sz="1500" b="1" kern="1200" dirty="0">
            <a:latin typeface="Albertus Medium" pitchFamily="34" charset="0"/>
          </a:endParaRPr>
        </a:p>
      </dsp:txBody>
      <dsp:txXfrm>
        <a:off x="2616155" y="707304"/>
        <a:ext cx="2567121" cy="574943"/>
      </dsp:txXfrm>
    </dsp:sp>
    <dsp:sp modelId="{66CB8397-A7FB-4059-BA6C-0FE0287FFA4F}">
      <dsp:nvSpPr>
        <dsp:cNvPr id="0" name=""/>
        <dsp:cNvSpPr/>
      </dsp:nvSpPr>
      <dsp:spPr>
        <a:xfrm>
          <a:off x="2528948" y="1478327"/>
          <a:ext cx="2527810" cy="61071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3E5B10-B454-4EF6-BDC0-84C336439F11}">
      <dsp:nvSpPr>
        <dsp:cNvPr id="0" name=""/>
        <dsp:cNvSpPr/>
      </dsp:nvSpPr>
      <dsp:spPr>
        <a:xfrm>
          <a:off x="2635811" y="1579846"/>
          <a:ext cx="2527810" cy="610717"/>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latin typeface="Albertus Medium" pitchFamily="34" charset="0"/>
            </a:rPr>
            <a:t>Flujo de caja con proyecto</a:t>
          </a:r>
          <a:endParaRPr lang="es-EC" sz="1500" kern="1200" dirty="0">
            <a:latin typeface="Albertus Medium" pitchFamily="34" charset="0"/>
          </a:endParaRPr>
        </a:p>
      </dsp:txBody>
      <dsp:txXfrm>
        <a:off x="2653698" y="1597733"/>
        <a:ext cx="2492036" cy="574943"/>
      </dsp:txXfrm>
    </dsp:sp>
    <dsp:sp modelId="{408C439F-2A8C-465A-A009-9710007FCB46}">
      <dsp:nvSpPr>
        <dsp:cNvPr id="0" name=""/>
        <dsp:cNvSpPr/>
      </dsp:nvSpPr>
      <dsp:spPr>
        <a:xfrm>
          <a:off x="6218" y="2368756"/>
          <a:ext cx="2381940" cy="6107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E6C6B6-A02A-4CC0-9049-F8F48A235618}">
      <dsp:nvSpPr>
        <dsp:cNvPr id="0" name=""/>
        <dsp:cNvSpPr/>
      </dsp:nvSpPr>
      <dsp:spPr>
        <a:xfrm>
          <a:off x="113080" y="2470275"/>
          <a:ext cx="2381940" cy="61071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latin typeface="Albertus Medium" pitchFamily="34" charset="0"/>
            </a:rPr>
            <a:t>Escenario  más probable</a:t>
          </a:r>
          <a:endParaRPr lang="es-EC" sz="1500" kern="1200" dirty="0">
            <a:latin typeface="Albertus Medium" pitchFamily="34" charset="0"/>
          </a:endParaRPr>
        </a:p>
      </dsp:txBody>
      <dsp:txXfrm>
        <a:off x="130967" y="2488162"/>
        <a:ext cx="2346166" cy="574943"/>
      </dsp:txXfrm>
    </dsp:sp>
    <dsp:sp modelId="{9AE878DD-23B7-41AD-A70E-E39F580F2DE9}">
      <dsp:nvSpPr>
        <dsp:cNvPr id="0" name=""/>
        <dsp:cNvSpPr/>
      </dsp:nvSpPr>
      <dsp:spPr>
        <a:xfrm>
          <a:off x="2601883" y="2368756"/>
          <a:ext cx="2381940" cy="6107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5A895C-33D9-45B8-8714-90487F687CA0}">
      <dsp:nvSpPr>
        <dsp:cNvPr id="0" name=""/>
        <dsp:cNvSpPr/>
      </dsp:nvSpPr>
      <dsp:spPr>
        <a:xfrm>
          <a:off x="2708746" y="2470275"/>
          <a:ext cx="2381940" cy="61071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latin typeface="Albertus Medium" pitchFamily="34" charset="0"/>
            </a:rPr>
            <a:t>Escenario optimista</a:t>
          </a:r>
          <a:endParaRPr lang="es-EC" sz="1500" kern="1200" dirty="0">
            <a:latin typeface="Albertus Medium" pitchFamily="34" charset="0"/>
          </a:endParaRPr>
        </a:p>
      </dsp:txBody>
      <dsp:txXfrm>
        <a:off x="2726633" y="2488162"/>
        <a:ext cx="2346166" cy="574943"/>
      </dsp:txXfrm>
    </dsp:sp>
    <dsp:sp modelId="{2F0ED095-21CB-4BEA-83B0-D4A89759311D}">
      <dsp:nvSpPr>
        <dsp:cNvPr id="0" name=""/>
        <dsp:cNvSpPr/>
      </dsp:nvSpPr>
      <dsp:spPr>
        <a:xfrm>
          <a:off x="1634849" y="3259185"/>
          <a:ext cx="4316009" cy="6107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A0F229-AAA6-4C61-836F-B3DD5C1541E9}">
      <dsp:nvSpPr>
        <dsp:cNvPr id="0" name=""/>
        <dsp:cNvSpPr/>
      </dsp:nvSpPr>
      <dsp:spPr>
        <a:xfrm>
          <a:off x="1741711" y="3360704"/>
          <a:ext cx="4316009" cy="61071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latin typeface="Albertus Medium" pitchFamily="34" charset="0"/>
            </a:rPr>
            <a:t>Escenario esperado = (O + 4 M + P) / 6</a:t>
          </a:r>
          <a:endParaRPr lang="es-EC" sz="1500" kern="1200" dirty="0">
            <a:latin typeface="Albertus Medium" pitchFamily="34" charset="0"/>
          </a:endParaRPr>
        </a:p>
      </dsp:txBody>
      <dsp:txXfrm>
        <a:off x="1759598" y="3378591"/>
        <a:ext cx="4280235" cy="574943"/>
      </dsp:txXfrm>
    </dsp:sp>
    <dsp:sp modelId="{CA6623FE-445A-4A45-B087-3C6FA75F8ABF}">
      <dsp:nvSpPr>
        <dsp:cNvPr id="0" name=""/>
        <dsp:cNvSpPr/>
      </dsp:nvSpPr>
      <dsp:spPr>
        <a:xfrm>
          <a:off x="5197549" y="2383273"/>
          <a:ext cx="2381940" cy="6107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7ABBFE-6EFA-462B-976D-0EE07E8337B1}">
      <dsp:nvSpPr>
        <dsp:cNvPr id="0" name=""/>
        <dsp:cNvSpPr/>
      </dsp:nvSpPr>
      <dsp:spPr>
        <a:xfrm>
          <a:off x="5304411" y="2484792"/>
          <a:ext cx="2381940" cy="61071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latin typeface="Albertus Medium" pitchFamily="34" charset="0"/>
            </a:rPr>
            <a:t>Escenario pesimista</a:t>
          </a:r>
          <a:endParaRPr lang="es-EC" sz="1500" kern="1200" dirty="0">
            <a:latin typeface="Albertus Medium" pitchFamily="34" charset="0"/>
          </a:endParaRPr>
        </a:p>
      </dsp:txBody>
      <dsp:txXfrm>
        <a:off x="5322298" y="2502679"/>
        <a:ext cx="2346166" cy="5749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186EE-E8AA-431D-BD09-E27423E36980}">
      <dsp:nvSpPr>
        <dsp:cNvPr id="0" name=""/>
        <dsp:cNvSpPr/>
      </dsp:nvSpPr>
      <dsp:spPr>
        <a:xfrm>
          <a:off x="6977" y="0"/>
          <a:ext cx="4171240" cy="1598615"/>
        </a:xfrm>
        <a:prstGeom prst="chevron">
          <a:avLst/>
        </a:prstGeom>
        <a:solidFill>
          <a:srgbClr val="C3ED9D"/>
        </a:solidFill>
        <a:ln w="25400" cap="flat" cmpd="sng" algn="ctr">
          <a:solidFill>
            <a:srgbClr val="A6D8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latin typeface="Albertus Medium" pitchFamily="34" charset="0"/>
            </a:rPr>
            <a:t>Se realizó un análisis externo e interno de la empresa Dilipa Cia. Ltda. tomando en cuenta los factores que influyen sobre la misma</a:t>
          </a:r>
          <a:endParaRPr lang="es-ES" sz="1400" kern="1200" dirty="0">
            <a:solidFill>
              <a:schemeClr val="tx1"/>
            </a:solidFill>
            <a:latin typeface="Albertus Medium" pitchFamily="34" charset="0"/>
          </a:endParaRPr>
        </a:p>
      </dsp:txBody>
      <dsp:txXfrm>
        <a:off x="806285" y="0"/>
        <a:ext cx="2572625" cy="1598615"/>
      </dsp:txXfrm>
    </dsp:sp>
    <dsp:sp modelId="{912C7649-A5AB-420D-BE99-920DF6476B3B}">
      <dsp:nvSpPr>
        <dsp:cNvPr id="0" name=""/>
        <dsp:cNvSpPr/>
      </dsp:nvSpPr>
      <dsp:spPr>
        <a:xfrm>
          <a:off x="3761094" y="0"/>
          <a:ext cx="4171240" cy="1598615"/>
        </a:xfrm>
        <a:prstGeom prst="chevron">
          <a:avLst/>
        </a:prstGeom>
        <a:solidFill>
          <a:srgbClr val="C3ED9D"/>
        </a:solidFill>
        <a:ln w="25400" cap="flat" cmpd="sng" algn="ctr">
          <a:solidFill>
            <a:srgbClr val="A6D8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latin typeface="Albertus Medium" pitchFamily="34" charset="0"/>
            </a:rPr>
            <a:t>con lo que se obtuvo un diagnostico que determina la necesidad de realizar estrategias de marketing que busquen el reconocimiento de la marca en los clientes de la empresa.</a:t>
          </a:r>
          <a:endParaRPr lang="es-ES" sz="1400" kern="1200" dirty="0">
            <a:solidFill>
              <a:schemeClr val="tx1"/>
            </a:solidFill>
            <a:latin typeface="Albertus Medium" pitchFamily="34" charset="0"/>
          </a:endParaRPr>
        </a:p>
      </dsp:txBody>
      <dsp:txXfrm>
        <a:off x="4560402" y="0"/>
        <a:ext cx="2572625" cy="15986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186EE-E8AA-431D-BD09-E27423E36980}">
      <dsp:nvSpPr>
        <dsp:cNvPr id="0" name=""/>
        <dsp:cNvSpPr/>
      </dsp:nvSpPr>
      <dsp:spPr>
        <a:xfrm>
          <a:off x="0" y="0"/>
          <a:ext cx="4171240" cy="1598615"/>
        </a:xfrm>
        <a:prstGeom prst="chevron">
          <a:avLst/>
        </a:prstGeom>
        <a:solidFill>
          <a:srgbClr val="F6B1AC"/>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latin typeface="Albertus Medium" pitchFamily="34" charset="0"/>
            </a:rPr>
            <a:t>Se elaboró una investigación de mercados que determinó que existe el 46% de</a:t>
          </a:r>
          <a:r>
            <a:rPr lang="es-EC" sz="1400" i="0" kern="1200" dirty="0" smtClean="0">
              <a:solidFill>
                <a:schemeClr val="tx1"/>
              </a:solidFill>
              <a:latin typeface="Albertus Medium" pitchFamily="34" charset="0"/>
            </a:rPr>
            <a:t> </a:t>
          </a:r>
          <a:r>
            <a:rPr lang="es-EC" sz="1400" kern="1200" dirty="0" smtClean="0">
              <a:solidFill>
                <a:schemeClr val="tx1"/>
              </a:solidFill>
              <a:latin typeface="Albertus Medium" pitchFamily="34" charset="0"/>
            </a:rPr>
            <a:t>impacto al implementar</a:t>
          </a:r>
          <a:r>
            <a:rPr lang="es-EC" sz="1400" i="1" kern="1200" dirty="0" smtClean="0">
              <a:solidFill>
                <a:schemeClr val="tx1"/>
              </a:solidFill>
              <a:latin typeface="Albertus Medium" pitchFamily="34" charset="0"/>
            </a:rPr>
            <a:t> </a:t>
          </a:r>
          <a:r>
            <a:rPr lang="es-EC" sz="1400" i="0" kern="1200" dirty="0" smtClean="0">
              <a:solidFill>
                <a:schemeClr val="tx1"/>
              </a:solidFill>
              <a:latin typeface="Albertus Medium" pitchFamily="34" charset="0"/>
            </a:rPr>
            <a:t>un aroma en los PDV de Dilipa, </a:t>
          </a:r>
          <a:r>
            <a:rPr lang="es-EC" sz="1400" kern="1200" dirty="0" smtClean="0">
              <a:solidFill>
                <a:schemeClr val="tx1"/>
              </a:solidFill>
              <a:latin typeface="Albertus Medium" pitchFamily="34" charset="0"/>
            </a:rPr>
            <a:t>identificando que genera pensamientos</a:t>
          </a:r>
          <a:r>
            <a:rPr lang="es-EC" sz="1400" i="0" kern="1200" dirty="0" smtClean="0">
              <a:solidFill>
                <a:schemeClr val="tx1"/>
              </a:solidFill>
              <a:latin typeface="Albertus Medium" pitchFamily="34" charset="0"/>
            </a:rPr>
            <a:t> y recordación positiva de sus clientes</a:t>
          </a:r>
          <a:endParaRPr lang="es-ES" sz="1400" kern="1200" dirty="0">
            <a:solidFill>
              <a:schemeClr val="tx1"/>
            </a:solidFill>
            <a:latin typeface="Albertus Medium" pitchFamily="34" charset="0"/>
          </a:endParaRPr>
        </a:p>
      </dsp:txBody>
      <dsp:txXfrm>
        <a:off x="799308" y="0"/>
        <a:ext cx="2572625" cy="1598615"/>
      </dsp:txXfrm>
    </dsp:sp>
    <dsp:sp modelId="{912C7649-A5AB-420D-BE99-920DF6476B3B}">
      <dsp:nvSpPr>
        <dsp:cNvPr id="0" name=""/>
        <dsp:cNvSpPr/>
      </dsp:nvSpPr>
      <dsp:spPr>
        <a:xfrm>
          <a:off x="3761094" y="0"/>
          <a:ext cx="4171240" cy="1598615"/>
        </a:xfrm>
        <a:prstGeom prst="chevron">
          <a:avLst/>
        </a:prstGeom>
        <a:solidFill>
          <a:srgbClr val="F6B1AC"/>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latin typeface="Albertus Medium" pitchFamily="34" charset="0"/>
            </a:rPr>
            <a:t>con lo que se pudo generar una propuesta de marketing olfativo que permita afianzar la recordación de la marca.</a:t>
          </a:r>
          <a:endParaRPr lang="es-ES" sz="1400" kern="1200" dirty="0">
            <a:solidFill>
              <a:schemeClr val="tx1"/>
            </a:solidFill>
            <a:latin typeface="Albertus Medium" pitchFamily="34" charset="0"/>
          </a:endParaRPr>
        </a:p>
      </dsp:txBody>
      <dsp:txXfrm>
        <a:off x="4560402" y="0"/>
        <a:ext cx="2572625" cy="15986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186EE-E8AA-431D-BD09-E27423E36980}">
      <dsp:nvSpPr>
        <dsp:cNvPr id="0" name=""/>
        <dsp:cNvSpPr/>
      </dsp:nvSpPr>
      <dsp:spPr>
        <a:xfrm>
          <a:off x="6977" y="0"/>
          <a:ext cx="4171240" cy="1598615"/>
        </a:xfrm>
        <a:prstGeom prst="chevron">
          <a:avLst/>
        </a:prstGeom>
        <a:solidFill>
          <a:srgbClr val="F5D78B"/>
        </a:solidFill>
        <a:ln w="25400" cap="flat" cmpd="sng" algn="ctr">
          <a:solidFill>
            <a:srgbClr val="FAAC2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latin typeface="Albertus Medium" pitchFamily="34" charset="0"/>
            </a:rPr>
            <a:t>El aroma frutal con fragancia a fresa, limón y naranja, elegido denota en la mayoría de los casos un recuerdo y un sentimiento de nostalgia por la niñez o la infancia de los clientes</a:t>
          </a:r>
          <a:endParaRPr lang="es-ES" sz="1400" kern="1200" dirty="0">
            <a:solidFill>
              <a:schemeClr val="tx1"/>
            </a:solidFill>
            <a:latin typeface="Albertus Medium" pitchFamily="34" charset="0"/>
          </a:endParaRPr>
        </a:p>
      </dsp:txBody>
      <dsp:txXfrm>
        <a:off x="806285" y="0"/>
        <a:ext cx="2572625" cy="1598615"/>
      </dsp:txXfrm>
    </dsp:sp>
    <dsp:sp modelId="{912C7649-A5AB-420D-BE99-920DF6476B3B}">
      <dsp:nvSpPr>
        <dsp:cNvPr id="0" name=""/>
        <dsp:cNvSpPr/>
      </dsp:nvSpPr>
      <dsp:spPr>
        <a:xfrm>
          <a:off x="3761094" y="0"/>
          <a:ext cx="4171240" cy="1598615"/>
        </a:xfrm>
        <a:prstGeom prst="chevron">
          <a:avLst/>
        </a:prstGeom>
        <a:solidFill>
          <a:srgbClr val="F5D78B"/>
        </a:solidFill>
        <a:ln w="25400" cap="flat" cmpd="sng" algn="ctr">
          <a:solidFill>
            <a:srgbClr val="FAAC2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latin typeface="Albertus Medium" pitchFamily="34" charset="0"/>
            </a:rPr>
            <a:t>Que junto al tipo de negocio, los lleva directamente al punto cuando los  niños realizaban sus compras escolares causando así un sentimiento placentero que permitirá crear un mejor vínculo entre la empresa y el consumidor</a:t>
          </a:r>
          <a:endParaRPr lang="es-ES" sz="1400" kern="1200" dirty="0">
            <a:solidFill>
              <a:schemeClr val="tx1"/>
            </a:solidFill>
            <a:latin typeface="Albertus Medium" pitchFamily="34" charset="0"/>
          </a:endParaRPr>
        </a:p>
      </dsp:txBody>
      <dsp:txXfrm>
        <a:off x="4560402" y="0"/>
        <a:ext cx="2572625" cy="159861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2048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2048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2048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7650548-B913-421E-A8C5-CB5DFFFB3F7F}" type="slidenum">
              <a:rPr lang="en-US" altLang="en-US"/>
              <a:pPr/>
              <a:t>‹Nº›</a:t>
            </a:fld>
            <a:endParaRPr lang="en-US" altLang="en-US"/>
          </a:p>
        </p:txBody>
      </p:sp>
    </p:spTree>
    <p:extLst>
      <p:ext uri="{BB962C8B-B14F-4D97-AF65-F5344CB8AC3E}">
        <p14:creationId xmlns:p14="http://schemas.microsoft.com/office/powerpoint/2010/main" val="4067617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35B983A-DF51-4997-88A4-638D22BD8B14}" type="slidenum">
              <a:rPr lang="en-US" altLang="en-US"/>
              <a:pPr/>
              <a:t>‹Nº›</a:t>
            </a:fld>
            <a:endParaRPr lang="en-US" altLang="en-US"/>
          </a:p>
        </p:txBody>
      </p:sp>
    </p:spTree>
    <p:extLst>
      <p:ext uri="{BB962C8B-B14F-4D97-AF65-F5344CB8AC3E}">
        <p14:creationId xmlns:p14="http://schemas.microsoft.com/office/powerpoint/2010/main" val="107047326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B35B983A-DF51-4997-88A4-638D22BD8B14}" type="slidenum">
              <a:rPr lang="en-US" altLang="en-US" smtClean="0"/>
              <a:pPr/>
              <a:t>4</a:t>
            </a:fld>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16DDD21-F9A9-451F-B8A2-DF14BF898CB5}" type="slidenum">
              <a:rPr lang="es-ES" smtClean="0"/>
              <a:pPr/>
              <a:t>15</a:t>
            </a:fld>
            <a:endParaRPr lang="es-E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16DDD21-F9A9-451F-B8A2-DF14BF898CB5}" type="slidenum">
              <a:rPr lang="es-ES" smtClean="0"/>
              <a:pPr/>
              <a:t>16</a:t>
            </a:fld>
            <a:endParaRPr lang="es-E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16DDD21-F9A9-451F-B8A2-DF14BF898CB5}" type="slidenum">
              <a:rPr lang="es-ES" smtClean="0"/>
              <a:pPr/>
              <a:t>17</a:t>
            </a:fld>
            <a:endParaRPr lang="es-E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B35B983A-DF51-4997-88A4-638D22BD8B14}" type="slidenum">
              <a:rPr lang="en-US" altLang="en-US" smtClean="0"/>
              <a:pPr/>
              <a:t>19</a:t>
            </a:fld>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B35B983A-DF51-4997-88A4-638D22BD8B14}" type="slidenum">
              <a:rPr lang="en-US" altLang="en-US" smtClean="0"/>
              <a:pPr/>
              <a:t>20</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B35B983A-DF51-4997-88A4-638D22BD8B14}" type="slidenum">
              <a:rPr lang="en-US" altLang="en-US" smtClean="0"/>
              <a:pPr/>
              <a:t>5</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B35B983A-DF51-4997-88A4-638D22BD8B14}" type="slidenum">
              <a:rPr lang="en-US" altLang="en-US" smtClean="0"/>
              <a:pPr/>
              <a:t>7</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B35B983A-DF51-4997-88A4-638D22BD8B14}" type="slidenum">
              <a:rPr lang="en-US" altLang="en-US" smtClean="0"/>
              <a:pPr/>
              <a:t>8</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B35B983A-DF51-4997-88A4-638D22BD8B14}" type="slidenum">
              <a:rPr lang="en-US" altLang="en-US" smtClean="0"/>
              <a:pPr/>
              <a:t>9</a:t>
            </a:fld>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B35B983A-DF51-4997-88A4-638D22BD8B14}" type="slidenum">
              <a:rPr lang="en-US" altLang="en-US" smtClean="0"/>
              <a:pPr/>
              <a:t>10</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B35B983A-DF51-4997-88A4-638D22BD8B14}" type="slidenum">
              <a:rPr lang="en-US" altLang="en-US" smtClean="0"/>
              <a:pPr/>
              <a:t>11</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B35B983A-DF51-4997-88A4-638D22BD8B14}" type="slidenum">
              <a:rPr lang="en-US" altLang="en-US" smtClean="0"/>
              <a:pPr/>
              <a:t>12</a:t>
            </a:fld>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16DDD21-F9A9-451F-B8A2-DF14BF898CB5}" type="slidenum">
              <a:rPr lang="es-ES" smtClean="0"/>
              <a:pPr/>
              <a:t>14</a:t>
            </a:fld>
            <a:endParaRPr lang="es-E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3079" name="Rectangle 7"/>
          <p:cNvSpPr>
            <a:spLocks noChangeArrowheads="1"/>
          </p:cNvSpPr>
          <p:nvPr userDrawn="1"/>
        </p:nvSpPr>
        <p:spPr bwMode="auto">
          <a:xfrm>
            <a:off x="0" y="0"/>
            <a:ext cx="9144000" cy="6873875"/>
          </a:xfrm>
          <a:prstGeom prst="rect">
            <a:avLst/>
          </a:prstGeom>
          <a:solidFill>
            <a:srgbClr val="F39E05"/>
          </a:solidFill>
          <a:ln w="9525">
            <a:noFill/>
            <a:miter lim="800000"/>
            <a:headEnd/>
            <a:tailEnd/>
          </a:ln>
          <a:effectLst/>
        </p:spPr>
        <p:txBody>
          <a:bodyPr wrap="none" anchor="ctr"/>
          <a:lstStyle/>
          <a:p>
            <a:pPr algn="ctr"/>
            <a:endParaRPr lang="en-US" altLang="en-US" sz="2400">
              <a:latin typeface="Times" charset="0"/>
            </a:endParaRPr>
          </a:p>
        </p:txBody>
      </p:sp>
      <p:sp>
        <p:nvSpPr>
          <p:cNvPr id="3233" name="Rectangle 161"/>
          <p:cNvSpPr>
            <a:spLocks noChangeArrowheads="1"/>
          </p:cNvSpPr>
          <p:nvPr/>
        </p:nvSpPr>
        <p:spPr bwMode="auto">
          <a:xfrm>
            <a:off x="0" y="2667000"/>
            <a:ext cx="9144000" cy="939800"/>
          </a:xfrm>
          <a:prstGeom prst="rect">
            <a:avLst/>
          </a:prstGeom>
          <a:solidFill>
            <a:srgbClr val="CE411A"/>
          </a:solidFill>
          <a:ln w="9525">
            <a:noFill/>
            <a:miter lim="800000"/>
            <a:headEnd/>
            <a:tailEnd/>
          </a:ln>
          <a:effectLst/>
        </p:spPr>
        <p:txBody>
          <a:bodyPr wrap="none" anchor="ctr"/>
          <a:lstStyle/>
          <a:p>
            <a:endParaRPr lang="es-EC"/>
          </a:p>
        </p:txBody>
      </p:sp>
      <p:sp>
        <p:nvSpPr>
          <p:cNvPr id="3076" name="Rectangle 4"/>
          <p:cNvSpPr>
            <a:spLocks noGrp="1" noChangeArrowheads="1"/>
          </p:cNvSpPr>
          <p:nvPr>
            <p:ph type="dt" sz="half" idx="2"/>
          </p:nvPr>
        </p:nvSpPr>
        <p:spPr bwMode="auto">
          <a:xfrm>
            <a:off x="2017713" y="3656013"/>
            <a:ext cx="2038350" cy="312737"/>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sz="1200">
                <a:solidFill>
                  <a:schemeClr val="bg1"/>
                </a:solidFill>
              </a:defRPr>
            </a:lvl1pPr>
          </a:lstStyle>
          <a:p>
            <a:fld id="{81C51136-779D-416E-B307-2994272E10B1}" type="datetime1">
              <a:rPr lang="es-ES_tradnl"/>
              <a:pPr/>
              <a:t>16/12/2013</a:t>
            </a:fld>
            <a:endParaRPr lang="es-ES_tradnl" altLang="en-US"/>
          </a:p>
        </p:txBody>
      </p:sp>
      <p:sp>
        <p:nvSpPr>
          <p:cNvPr id="3237" name="Rectangle 165"/>
          <p:cNvSpPr>
            <a:spLocks noChangeArrowheads="1"/>
          </p:cNvSpPr>
          <p:nvPr/>
        </p:nvSpPr>
        <p:spPr bwMode="auto">
          <a:xfrm>
            <a:off x="1949450" y="2667000"/>
            <a:ext cx="5227638" cy="1346200"/>
          </a:xfrm>
          <a:prstGeom prst="rect">
            <a:avLst/>
          </a:prstGeom>
          <a:noFill/>
          <a:ln w="9525">
            <a:solidFill>
              <a:schemeClr val="bg1"/>
            </a:solidFill>
            <a:miter lim="800000"/>
            <a:headEnd/>
            <a:tailEnd/>
          </a:ln>
          <a:effectLst/>
        </p:spPr>
        <p:txBody>
          <a:bodyPr wrap="none" anchor="ctr"/>
          <a:lstStyle/>
          <a:p>
            <a:endParaRPr lang="es-EC"/>
          </a:p>
        </p:txBody>
      </p:sp>
      <p:sp>
        <p:nvSpPr>
          <p:cNvPr id="3239" name="Freeform 167"/>
          <p:cNvSpPr>
            <a:spLocks/>
          </p:cNvSpPr>
          <p:nvPr/>
        </p:nvSpPr>
        <p:spPr bwMode="auto">
          <a:xfrm>
            <a:off x="1949450" y="3187700"/>
            <a:ext cx="5218113" cy="1588"/>
          </a:xfrm>
          <a:custGeom>
            <a:avLst/>
            <a:gdLst/>
            <a:ahLst/>
            <a:cxnLst>
              <a:cxn ang="0">
                <a:pos x="3287" y="0"/>
              </a:cxn>
              <a:cxn ang="0">
                <a:pos x="0" y="0"/>
              </a:cxn>
            </a:cxnLst>
            <a:rect l="0" t="0" r="r" b="b"/>
            <a:pathLst>
              <a:path w="3287" h="1">
                <a:moveTo>
                  <a:pt x="3287" y="0"/>
                </a:moveTo>
                <a:lnTo>
                  <a:pt x="0" y="0"/>
                </a:lnTo>
              </a:path>
            </a:pathLst>
          </a:custGeom>
          <a:noFill/>
          <a:ln w="9525">
            <a:solidFill>
              <a:schemeClr val="bg1"/>
            </a:solidFill>
            <a:round/>
            <a:headEnd/>
            <a:tailEnd/>
          </a:ln>
          <a:effectLst/>
        </p:spPr>
        <p:txBody>
          <a:bodyPr wrap="none" anchor="ctr"/>
          <a:lstStyle/>
          <a:p>
            <a:endParaRPr lang="es-EC"/>
          </a:p>
        </p:txBody>
      </p:sp>
      <p:sp>
        <p:nvSpPr>
          <p:cNvPr id="3240" name="Freeform 168"/>
          <p:cNvSpPr>
            <a:spLocks/>
          </p:cNvSpPr>
          <p:nvPr userDrawn="1"/>
        </p:nvSpPr>
        <p:spPr bwMode="auto">
          <a:xfrm>
            <a:off x="1949450" y="3600450"/>
            <a:ext cx="5221288" cy="1588"/>
          </a:xfrm>
          <a:custGeom>
            <a:avLst/>
            <a:gdLst/>
            <a:ahLst/>
            <a:cxnLst>
              <a:cxn ang="0">
                <a:pos x="3289" y="1"/>
              </a:cxn>
              <a:cxn ang="0">
                <a:pos x="0" y="0"/>
              </a:cxn>
            </a:cxnLst>
            <a:rect l="0" t="0" r="r" b="b"/>
            <a:pathLst>
              <a:path w="3289" h="1">
                <a:moveTo>
                  <a:pt x="3289" y="1"/>
                </a:moveTo>
                <a:lnTo>
                  <a:pt x="0" y="0"/>
                </a:lnTo>
              </a:path>
            </a:pathLst>
          </a:custGeom>
          <a:noFill/>
          <a:ln w="9525">
            <a:solidFill>
              <a:schemeClr val="bg1"/>
            </a:solidFill>
            <a:round/>
            <a:headEnd/>
            <a:tailEnd/>
          </a:ln>
          <a:effectLst/>
        </p:spPr>
        <p:txBody>
          <a:bodyPr wrap="none" anchor="ctr"/>
          <a:lstStyle/>
          <a:p>
            <a:endParaRPr lang="es-EC"/>
          </a:p>
        </p:txBody>
      </p:sp>
      <p:sp>
        <p:nvSpPr>
          <p:cNvPr id="3242" name="Rectangle 170"/>
          <p:cNvSpPr>
            <a:spLocks noGrp="1" noChangeArrowheads="1"/>
          </p:cNvSpPr>
          <p:nvPr>
            <p:ph type="subTitle" idx="1"/>
          </p:nvPr>
        </p:nvSpPr>
        <p:spPr>
          <a:xfrm>
            <a:off x="2017713" y="3240088"/>
            <a:ext cx="5000625" cy="279400"/>
          </a:xfrm>
        </p:spPr>
        <p:txBody>
          <a:bodyPr anchor="ctr"/>
          <a:lstStyle>
            <a:lvl1pPr marL="0" indent="0">
              <a:buFontTx/>
              <a:buNone/>
              <a:defRPr sz="1400">
                <a:solidFill>
                  <a:srgbClr val="F39E05"/>
                </a:solidFill>
              </a:defRPr>
            </a:lvl1pPr>
          </a:lstStyle>
          <a:p>
            <a:r>
              <a:rPr lang="es-ES_tradnl" altLang="en-US"/>
              <a:t>Click aquí para insertar Subtítulo</a:t>
            </a:r>
          </a:p>
        </p:txBody>
      </p:sp>
      <p:sp>
        <p:nvSpPr>
          <p:cNvPr id="3243" name="Rectangle 171"/>
          <p:cNvSpPr>
            <a:spLocks noGrp="1" noChangeArrowheads="1"/>
          </p:cNvSpPr>
          <p:nvPr>
            <p:ph type="ctrTitle" sz="quarter"/>
          </p:nvPr>
        </p:nvSpPr>
        <p:spPr>
          <a:xfrm>
            <a:off x="2027238" y="2730500"/>
            <a:ext cx="5000625" cy="384175"/>
          </a:xfrm>
        </p:spPr>
        <p:txBody>
          <a:bodyPr/>
          <a:lstStyle>
            <a:lvl1pPr>
              <a:defRPr>
                <a:solidFill>
                  <a:schemeClr val="bg1"/>
                </a:solidFill>
              </a:defRPr>
            </a:lvl1pPr>
          </a:lstStyle>
          <a:p>
            <a:r>
              <a:rPr lang="es-ES_tradnl" altLang="en-US"/>
              <a:t>Click aquí para insertar T</a:t>
            </a:r>
            <a:r>
              <a:rPr lang="en-US" altLang="en-US"/>
              <a:t>ítulo</a:t>
            </a:r>
            <a:endParaRPr lang="es-ES_tradnl" altLang="en-US"/>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número de diapositiva"/>
          <p:cNvSpPr>
            <a:spLocks noGrp="1"/>
          </p:cNvSpPr>
          <p:nvPr>
            <p:ph type="sldNum" sz="quarter" idx="10"/>
          </p:nvPr>
        </p:nvSpPr>
        <p:spPr/>
        <p:txBody>
          <a:bodyPr/>
          <a:lstStyle>
            <a:lvl1pPr>
              <a:defRPr/>
            </a:lvl1pPr>
          </a:lstStyle>
          <a:p>
            <a:fld id="{A3E0A5BE-2C2B-45F1-B62B-E8F9E3DD78D0}" type="slidenum">
              <a:rPr lang="es-ES_tradnl"/>
              <a:pPr/>
              <a:t>‹Nº›</a:t>
            </a:fld>
            <a:endParaRPr lang="es-ES_tradnl"/>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365875" y="1095375"/>
            <a:ext cx="1914525" cy="4764088"/>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17538" y="1095375"/>
            <a:ext cx="5595937" cy="476408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número de diapositiva"/>
          <p:cNvSpPr>
            <a:spLocks noGrp="1"/>
          </p:cNvSpPr>
          <p:nvPr>
            <p:ph type="sldNum" sz="quarter" idx="10"/>
          </p:nvPr>
        </p:nvSpPr>
        <p:spPr/>
        <p:txBody>
          <a:bodyPr/>
          <a:lstStyle>
            <a:lvl1pPr>
              <a:defRPr/>
            </a:lvl1pPr>
          </a:lstStyle>
          <a:p>
            <a:fld id="{98163894-1A33-4B70-BEA2-06007140D36E}" type="slidenum">
              <a:rPr lang="es-ES_tradnl"/>
              <a:pPr/>
              <a:t>‹Nº›</a:t>
            </a:fld>
            <a:endParaRPr lang="es-ES_tradnl"/>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número de diapositiva"/>
          <p:cNvSpPr>
            <a:spLocks noGrp="1"/>
          </p:cNvSpPr>
          <p:nvPr>
            <p:ph type="sldNum" sz="quarter" idx="10"/>
          </p:nvPr>
        </p:nvSpPr>
        <p:spPr/>
        <p:txBody>
          <a:bodyPr/>
          <a:lstStyle>
            <a:lvl1pPr>
              <a:defRPr/>
            </a:lvl1pPr>
          </a:lstStyle>
          <a:p>
            <a:fld id="{B031D446-26E7-4BF2-9A92-19C31FBA48D2}" type="slidenum">
              <a:rPr lang="es-ES_tradnl"/>
              <a:pPr/>
              <a:t>‹Nº›</a:t>
            </a:fld>
            <a:endParaRPr lang="es-ES_tradnl"/>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número de diapositiva"/>
          <p:cNvSpPr>
            <a:spLocks noGrp="1"/>
          </p:cNvSpPr>
          <p:nvPr>
            <p:ph type="sldNum" sz="quarter" idx="10"/>
          </p:nvPr>
        </p:nvSpPr>
        <p:spPr/>
        <p:txBody>
          <a:bodyPr/>
          <a:lstStyle>
            <a:lvl1pPr>
              <a:defRPr/>
            </a:lvl1pPr>
          </a:lstStyle>
          <a:p>
            <a:fld id="{6EE2E8AA-693B-4E80-A994-0D60561C287A}" type="slidenum">
              <a:rPr lang="es-ES_tradnl"/>
              <a:pPr/>
              <a:t>‹Nº›</a:t>
            </a:fld>
            <a:endParaRPr lang="es-ES_tradnl"/>
          </a:p>
        </p:txBody>
      </p:sp>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838200" y="1765300"/>
            <a:ext cx="3644900" cy="4094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35500" y="1765300"/>
            <a:ext cx="3644900" cy="4094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número de diapositiva"/>
          <p:cNvSpPr>
            <a:spLocks noGrp="1"/>
          </p:cNvSpPr>
          <p:nvPr>
            <p:ph type="sldNum" sz="quarter" idx="10"/>
          </p:nvPr>
        </p:nvSpPr>
        <p:spPr/>
        <p:txBody>
          <a:bodyPr/>
          <a:lstStyle>
            <a:lvl1pPr>
              <a:defRPr/>
            </a:lvl1pPr>
          </a:lstStyle>
          <a:p>
            <a:fld id="{6907E853-DB14-4309-9007-19EA4CA56018}" type="slidenum">
              <a:rPr lang="es-ES_tradnl"/>
              <a:pPr/>
              <a:t>‹Nº›</a:t>
            </a:fld>
            <a:endParaRPr lang="es-ES_tradnl"/>
          </a:p>
        </p:txBody>
      </p:sp>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número de diapositiva"/>
          <p:cNvSpPr>
            <a:spLocks noGrp="1"/>
          </p:cNvSpPr>
          <p:nvPr>
            <p:ph type="sldNum" sz="quarter" idx="10"/>
          </p:nvPr>
        </p:nvSpPr>
        <p:spPr/>
        <p:txBody>
          <a:bodyPr/>
          <a:lstStyle>
            <a:lvl1pPr>
              <a:defRPr/>
            </a:lvl1pPr>
          </a:lstStyle>
          <a:p>
            <a:fld id="{700E1FC9-905C-4D56-8CD1-6E6E11304B40}" type="slidenum">
              <a:rPr lang="es-ES_tradnl"/>
              <a:pPr/>
              <a:t>‹Nº›</a:t>
            </a:fld>
            <a:endParaRPr lang="es-ES_tradnl"/>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número de diapositiva"/>
          <p:cNvSpPr>
            <a:spLocks noGrp="1"/>
          </p:cNvSpPr>
          <p:nvPr>
            <p:ph type="sldNum" sz="quarter" idx="10"/>
          </p:nvPr>
        </p:nvSpPr>
        <p:spPr/>
        <p:txBody>
          <a:bodyPr/>
          <a:lstStyle>
            <a:lvl1pPr>
              <a:defRPr/>
            </a:lvl1pPr>
          </a:lstStyle>
          <a:p>
            <a:fld id="{F33965A4-C699-4D83-9B55-05185DCA9978}" type="slidenum">
              <a:rPr lang="es-ES_tradnl"/>
              <a:pPr/>
              <a:t>‹Nº›</a:t>
            </a:fld>
            <a:endParaRPr lang="es-ES_tradnl"/>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0"/>
          </p:nvPr>
        </p:nvSpPr>
        <p:spPr/>
        <p:txBody>
          <a:bodyPr/>
          <a:lstStyle>
            <a:lvl1pPr>
              <a:defRPr/>
            </a:lvl1pPr>
          </a:lstStyle>
          <a:p>
            <a:fld id="{A572DD0A-5CCE-438B-A8CC-9EC6CCA073CE}" type="slidenum">
              <a:rPr lang="es-ES_tradnl"/>
              <a:pPr/>
              <a:t>‹Nº›</a:t>
            </a:fld>
            <a:endParaRPr lang="es-ES_tradnl"/>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número de diapositiva"/>
          <p:cNvSpPr>
            <a:spLocks noGrp="1"/>
          </p:cNvSpPr>
          <p:nvPr>
            <p:ph type="sldNum" sz="quarter" idx="10"/>
          </p:nvPr>
        </p:nvSpPr>
        <p:spPr/>
        <p:txBody>
          <a:bodyPr/>
          <a:lstStyle>
            <a:lvl1pPr>
              <a:defRPr/>
            </a:lvl1pPr>
          </a:lstStyle>
          <a:p>
            <a:fld id="{D0E17852-E4F0-4275-9E7E-EE8FF253F18D}" type="slidenum">
              <a:rPr lang="es-ES_tradnl"/>
              <a:pPr/>
              <a:t>‹Nº›</a:t>
            </a:fld>
            <a:endParaRPr lang="es-ES_tradnl"/>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número de diapositiva"/>
          <p:cNvSpPr>
            <a:spLocks noGrp="1"/>
          </p:cNvSpPr>
          <p:nvPr>
            <p:ph type="sldNum" sz="quarter" idx="10"/>
          </p:nvPr>
        </p:nvSpPr>
        <p:spPr/>
        <p:txBody>
          <a:bodyPr/>
          <a:lstStyle>
            <a:lvl1pPr>
              <a:defRPr/>
            </a:lvl1pPr>
          </a:lstStyle>
          <a:p>
            <a:fld id="{89DDF276-B125-4083-A1D6-B792A20FC696}" type="slidenum">
              <a:rPr lang="es-ES_tradnl"/>
              <a:pPr/>
              <a:t>‹Nº›</a:t>
            </a:fld>
            <a:endParaRPr lang="es-ES_tradnl"/>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6"/>
          <p:cNvSpPr>
            <a:spLocks noChangeArrowheads="1"/>
          </p:cNvSpPr>
          <p:nvPr/>
        </p:nvSpPr>
        <p:spPr bwMode="auto">
          <a:xfrm>
            <a:off x="0" y="0"/>
            <a:ext cx="9144000" cy="6873875"/>
          </a:xfrm>
          <a:prstGeom prst="rect">
            <a:avLst/>
          </a:prstGeom>
          <a:solidFill>
            <a:srgbClr val="F39E05"/>
          </a:solidFill>
          <a:ln w="12700">
            <a:noFill/>
            <a:miter lim="800000"/>
            <a:headEnd/>
            <a:tailEnd/>
          </a:ln>
          <a:effectLst/>
        </p:spPr>
        <p:txBody>
          <a:bodyPr wrap="none" anchor="ctr"/>
          <a:lstStyle/>
          <a:p>
            <a:endParaRPr lang="es-EC" dirty="0"/>
          </a:p>
        </p:txBody>
      </p:sp>
      <p:sp>
        <p:nvSpPr>
          <p:cNvPr id="1032" name="Freeform 8"/>
          <p:cNvSpPr>
            <a:spLocks/>
          </p:cNvSpPr>
          <p:nvPr/>
        </p:nvSpPr>
        <p:spPr bwMode="auto">
          <a:xfrm>
            <a:off x="-12700" y="342900"/>
            <a:ext cx="6032500"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endParaRPr lang="es-EC" dirty="0"/>
          </a:p>
        </p:txBody>
      </p:sp>
      <p:sp>
        <p:nvSpPr>
          <p:cNvPr id="1089" name="Rectangle 65"/>
          <p:cNvSpPr>
            <a:spLocks noChangeArrowheads="1"/>
          </p:cNvSpPr>
          <p:nvPr/>
        </p:nvSpPr>
        <p:spPr bwMode="auto">
          <a:xfrm>
            <a:off x="407988" y="609600"/>
            <a:ext cx="3059112" cy="381000"/>
          </a:xfrm>
          <a:prstGeom prst="rect">
            <a:avLst/>
          </a:prstGeom>
          <a:noFill/>
          <a:ln w="9525">
            <a:noFill/>
            <a:miter lim="800000"/>
            <a:headEnd/>
            <a:tailEnd/>
          </a:ln>
          <a:effectLst/>
        </p:spPr>
        <p:txBody>
          <a:bodyPr anchor="ctr"/>
          <a:lstStyle/>
          <a:p>
            <a:r>
              <a:rPr lang="es-ES_tradnl" altLang="en-US" sz="1500" b="1" dirty="0" err="1">
                <a:solidFill>
                  <a:srgbClr val="F39E05"/>
                </a:solidFill>
              </a:rPr>
              <a:t>Click</a:t>
            </a:r>
            <a:r>
              <a:rPr lang="es-ES_tradnl" altLang="en-US" sz="1500" b="1" dirty="0">
                <a:solidFill>
                  <a:srgbClr val="F39E05"/>
                </a:solidFill>
              </a:rPr>
              <a:t> </a:t>
            </a:r>
            <a:r>
              <a:rPr lang="es-ES_tradnl" altLang="en-US" sz="1500" b="1" dirty="0" err="1">
                <a:solidFill>
                  <a:srgbClr val="F39E05"/>
                </a:solidFill>
              </a:rPr>
              <a:t>to</a:t>
            </a:r>
            <a:r>
              <a:rPr lang="es-ES_tradnl" altLang="en-US" sz="1500" b="1" dirty="0">
                <a:solidFill>
                  <a:srgbClr val="F39E05"/>
                </a:solidFill>
              </a:rPr>
              <a:t> </a:t>
            </a:r>
            <a:r>
              <a:rPr lang="es-ES_tradnl" altLang="en-US" sz="1500" b="1" dirty="0" err="1">
                <a:solidFill>
                  <a:srgbClr val="F39E05"/>
                </a:solidFill>
              </a:rPr>
              <a:t>edit</a:t>
            </a:r>
            <a:r>
              <a:rPr lang="es-ES_tradnl" altLang="en-US" sz="1500" b="1" dirty="0">
                <a:solidFill>
                  <a:srgbClr val="F39E05"/>
                </a:solidFill>
              </a:rPr>
              <a:t> </a:t>
            </a:r>
            <a:r>
              <a:rPr lang="es-ES_tradnl" altLang="en-US" sz="1500" b="1" dirty="0" err="1">
                <a:solidFill>
                  <a:srgbClr val="F39E05"/>
                </a:solidFill>
              </a:rPr>
              <a:t>Master</a:t>
            </a:r>
            <a:r>
              <a:rPr lang="es-ES_tradnl" altLang="en-US" sz="1500" b="1" dirty="0">
                <a:solidFill>
                  <a:srgbClr val="F39E05"/>
                </a:solidFill>
              </a:rPr>
              <a:t> </a:t>
            </a:r>
            <a:r>
              <a:rPr lang="es-ES_tradnl" altLang="en-US" sz="1500" b="1" dirty="0" err="1">
                <a:solidFill>
                  <a:srgbClr val="F39E05"/>
                </a:solidFill>
              </a:rPr>
              <a:t>title</a:t>
            </a:r>
            <a:r>
              <a:rPr lang="es-ES_tradnl" altLang="en-US" sz="1500" b="1" dirty="0">
                <a:solidFill>
                  <a:srgbClr val="F39E05"/>
                </a:solidFill>
              </a:rPr>
              <a:t> </a:t>
            </a:r>
            <a:r>
              <a:rPr lang="es-ES_tradnl" altLang="en-US" sz="1500" b="1" dirty="0" err="1">
                <a:solidFill>
                  <a:srgbClr val="F39E05"/>
                </a:solidFill>
              </a:rPr>
              <a:t>style</a:t>
            </a:r>
            <a:endParaRPr lang="es-ES_tradnl" altLang="en-US" sz="1500" b="1" dirty="0">
              <a:solidFill>
                <a:srgbClr val="F39E05"/>
              </a:solidFill>
            </a:endParaRPr>
          </a:p>
        </p:txBody>
      </p:sp>
      <p:sp>
        <p:nvSpPr>
          <p:cNvPr id="1091" name="Rectangle 67"/>
          <p:cNvSpPr>
            <a:spLocks noChangeArrowheads="1"/>
          </p:cNvSpPr>
          <p:nvPr/>
        </p:nvSpPr>
        <p:spPr bwMode="auto">
          <a:xfrm>
            <a:off x="533400" y="622300"/>
            <a:ext cx="8102600" cy="5676900"/>
          </a:xfrm>
          <a:prstGeom prst="rect">
            <a:avLst/>
          </a:prstGeom>
          <a:solidFill>
            <a:schemeClr val="bg1"/>
          </a:solidFill>
          <a:ln w="9525">
            <a:noFill/>
            <a:miter lim="800000"/>
            <a:headEnd/>
            <a:tailEnd/>
          </a:ln>
          <a:effectLst/>
        </p:spPr>
        <p:txBody>
          <a:bodyPr wrap="none" anchor="ctr"/>
          <a:lstStyle/>
          <a:p>
            <a:endParaRPr lang="es-EC"/>
          </a:p>
        </p:txBody>
      </p:sp>
      <p:sp>
        <p:nvSpPr>
          <p:cNvPr id="1027" name="Rectangle 3"/>
          <p:cNvSpPr>
            <a:spLocks noGrp="1" noChangeArrowheads="1"/>
          </p:cNvSpPr>
          <p:nvPr>
            <p:ph type="body" idx="1"/>
          </p:nvPr>
        </p:nvSpPr>
        <p:spPr bwMode="auto">
          <a:xfrm>
            <a:off x="838200" y="1765300"/>
            <a:ext cx="7442200" cy="40941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_tradnl" altLang="en-US" smtClean="0"/>
              <a:t>Primer nivel</a:t>
            </a:r>
          </a:p>
          <a:p>
            <a:pPr lvl="1"/>
            <a:r>
              <a:rPr lang="es-ES_tradnl" altLang="en-US" smtClean="0"/>
              <a:t>Segundo nivel</a:t>
            </a:r>
          </a:p>
          <a:p>
            <a:pPr lvl="2"/>
            <a:r>
              <a:rPr lang="es-ES_tradnl" altLang="en-US" smtClean="0"/>
              <a:t>Tercer nivel</a:t>
            </a:r>
          </a:p>
          <a:p>
            <a:pPr lvl="3"/>
            <a:r>
              <a:rPr lang="es-ES_tradnl" altLang="en-US" smtClean="0"/>
              <a:t>Cuarto nivel</a:t>
            </a:r>
          </a:p>
          <a:p>
            <a:pPr lvl="4"/>
            <a:r>
              <a:rPr lang="es-ES_tradnl" altLang="en-US" smtClean="0"/>
              <a:t>Quinto nivel</a:t>
            </a:r>
          </a:p>
        </p:txBody>
      </p:sp>
      <p:sp>
        <p:nvSpPr>
          <p:cNvPr id="1095" name="Rectangle 71"/>
          <p:cNvSpPr>
            <a:spLocks noChangeArrowheads="1"/>
          </p:cNvSpPr>
          <p:nvPr/>
        </p:nvSpPr>
        <p:spPr bwMode="auto">
          <a:xfrm>
            <a:off x="533400" y="1054100"/>
            <a:ext cx="3810000" cy="419100"/>
          </a:xfrm>
          <a:prstGeom prst="rect">
            <a:avLst/>
          </a:prstGeom>
          <a:noFill/>
          <a:ln w="9525">
            <a:solidFill>
              <a:srgbClr val="CE411A"/>
            </a:solidFill>
            <a:miter lim="800000"/>
            <a:headEnd/>
            <a:tailEnd/>
          </a:ln>
          <a:effectLst/>
        </p:spPr>
        <p:txBody>
          <a:bodyPr wrap="none" anchor="ctr"/>
          <a:lstStyle/>
          <a:p>
            <a:endParaRPr lang="es-EC"/>
          </a:p>
        </p:txBody>
      </p:sp>
      <p:sp>
        <p:nvSpPr>
          <p:cNvPr id="1096" name="Rectangle 72"/>
          <p:cNvSpPr>
            <a:spLocks noChangeArrowheads="1"/>
          </p:cNvSpPr>
          <p:nvPr/>
        </p:nvSpPr>
        <p:spPr bwMode="auto">
          <a:xfrm>
            <a:off x="266700" y="342900"/>
            <a:ext cx="8623300" cy="6223000"/>
          </a:xfrm>
          <a:prstGeom prst="rect">
            <a:avLst/>
          </a:prstGeom>
          <a:noFill/>
          <a:ln w="9525">
            <a:solidFill>
              <a:schemeClr val="bg1"/>
            </a:solidFill>
            <a:miter lim="800000"/>
            <a:headEnd/>
            <a:tailEnd/>
          </a:ln>
          <a:effectLst/>
        </p:spPr>
        <p:txBody>
          <a:bodyPr wrap="none" anchor="ctr"/>
          <a:lstStyle/>
          <a:p>
            <a:endParaRPr lang="es-EC"/>
          </a:p>
        </p:txBody>
      </p:sp>
      <p:sp>
        <p:nvSpPr>
          <p:cNvPr id="1097" name="Rectangle 73"/>
          <p:cNvSpPr>
            <a:spLocks noGrp="1" noChangeArrowheads="1"/>
          </p:cNvSpPr>
          <p:nvPr>
            <p:ph type="sldNum" sz="quarter" idx="4"/>
          </p:nvPr>
        </p:nvSpPr>
        <p:spPr bwMode="auto">
          <a:xfrm>
            <a:off x="8370888" y="6272213"/>
            <a:ext cx="47783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CE411A"/>
                </a:solidFill>
              </a:defRPr>
            </a:lvl1pPr>
          </a:lstStyle>
          <a:p>
            <a:fld id="{A2EE7DEB-4843-4132-AE6C-B9891C50D539}" type="slidenum">
              <a:rPr lang="es-ES_tradnl"/>
              <a:pPr/>
              <a:t>‹Nº›</a:t>
            </a:fld>
            <a:endParaRPr lang="es-ES_tradnl"/>
          </a:p>
        </p:txBody>
      </p:sp>
      <p:sp>
        <p:nvSpPr>
          <p:cNvPr id="1098" name="Rectangle 74"/>
          <p:cNvSpPr>
            <a:spLocks noGrp="1" noChangeArrowheads="1"/>
          </p:cNvSpPr>
          <p:nvPr>
            <p:ph type="title"/>
          </p:nvPr>
        </p:nvSpPr>
        <p:spPr bwMode="auto">
          <a:xfrm>
            <a:off x="617538" y="1095375"/>
            <a:ext cx="3671887" cy="341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_tradnl" smtClean="0"/>
              <a:t>Click aquí para insertar Título</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p:transition>
  <p:hf hdr="0" ftr="0" dt="0"/>
  <p:txStyles>
    <p:titleStyle>
      <a:lvl1pPr algn="l" rtl="0" fontAlgn="base">
        <a:spcBef>
          <a:spcPct val="0"/>
        </a:spcBef>
        <a:spcAft>
          <a:spcPct val="0"/>
        </a:spcAft>
        <a:defRPr sz="1500" b="1">
          <a:solidFill>
            <a:srgbClr val="F39E05"/>
          </a:solidFill>
          <a:latin typeface="+mj-lt"/>
          <a:ea typeface="+mj-ea"/>
          <a:cs typeface="+mj-cs"/>
        </a:defRPr>
      </a:lvl1pPr>
      <a:lvl2pPr algn="l" rtl="0" fontAlgn="base">
        <a:spcBef>
          <a:spcPct val="0"/>
        </a:spcBef>
        <a:spcAft>
          <a:spcPct val="0"/>
        </a:spcAft>
        <a:defRPr sz="1500" b="1">
          <a:solidFill>
            <a:srgbClr val="F39E05"/>
          </a:solidFill>
          <a:latin typeface="Arial" charset="0"/>
        </a:defRPr>
      </a:lvl2pPr>
      <a:lvl3pPr algn="l" rtl="0" fontAlgn="base">
        <a:spcBef>
          <a:spcPct val="0"/>
        </a:spcBef>
        <a:spcAft>
          <a:spcPct val="0"/>
        </a:spcAft>
        <a:defRPr sz="1500" b="1">
          <a:solidFill>
            <a:srgbClr val="F39E05"/>
          </a:solidFill>
          <a:latin typeface="Arial" charset="0"/>
        </a:defRPr>
      </a:lvl3pPr>
      <a:lvl4pPr algn="l" rtl="0" fontAlgn="base">
        <a:spcBef>
          <a:spcPct val="0"/>
        </a:spcBef>
        <a:spcAft>
          <a:spcPct val="0"/>
        </a:spcAft>
        <a:defRPr sz="1500" b="1">
          <a:solidFill>
            <a:srgbClr val="F39E05"/>
          </a:solidFill>
          <a:latin typeface="Arial" charset="0"/>
        </a:defRPr>
      </a:lvl4pPr>
      <a:lvl5pPr algn="l" rtl="0" fontAlgn="base">
        <a:spcBef>
          <a:spcPct val="0"/>
        </a:spcBef>
        <a:spcAft>
          <a:spcPct val="0"/>
        </a:spcAft>
        <a:defRPr sz="1500" b="1">
          <a:solidFill>
            <a:srgbClr val="F39E05"/>
          </a:solidFill>
          <a:latin typeface="Arial" charset="0"/>
        </a:defRPr>
      </a:lvl5pPr>
      <a:lvl6pPr marL="457200" algn="l" rtl="0" fontAlgn="base">
        <a:spcBef>
          <a:spcPct val="0"/>
        </a:spcBef>
        <a:spcAft>
          <a:spcPct val="0"/>
        </a:spcAft>
        <a:defRPr sz="1500" b="1">
          <a:solidFill>
            <a:srgbClr val="F39E05"/>
          </a:solidFill>
          <a:latin typeface="Arial" charset="0"/>
        </a:defRPr>
      </a:lvl6pPr>
      <a:lvl7pPr marL="914400" algn="l" rtl="0" fontAlgn="base">
        <a:spcBef>
          <a:spcPct val="0"/>
        </a:spcBef>
        <a:spcAft>
          <a:spcPct val="0"/>
        </a:spcAft>
        <a:defRPr sz="1500" b="1">
          <a:solidFill>
            <a:srgbClr val="F39E05"/>
          </a:solidFill>
          <a:latin typeface="Arial" charset="0"/>
        </a:defRPr>
      </a:lvl7pPr>
      <a:lvl8pPr marL="1371600" algn="l" rtl="0" fontAlgn="base">
        <a:spcBef>
          <a:spcPct val="0"/>
        </a:spcBef>
        <a:spcAft>
          <a:spcPct val="0"/>
        </a:spcAft>
        <a:defRPr sz="1500" b="1">
          <a:solidFill>
            <a:srgbClr val="F39E05"/>
          </a:solidFill>
          <a:latin typeface="Arial" charset="0"/>
        </a:defRPr>
      </a:lvl8pPr>
      <a:lvl9pPr marL="1828800" algn="l" rtl="0" fontAlgn="base">
        <a:spcBef>
          <a:spcPct val="0"/>
        </a:spcBef>
        <a:spcAft>
          <a:spcPct val="0"/>
        </a:spcAft>
        <a:defRPr sz="1500" b="1">
          <a:solidFill>
            <a:srgbClr val="F39E05"/>
          </a:solidFill>
          <a:latin typeface="Arial" charset="0"/>
        </a:defRPr>
      </a:lvl9pPr>
    </p:titleStyle>
    <p:bodyStyle>
      <a:lvl1pPr marL="342900" indent="-342900" algn="l" rtl="0" fontAlgn="base">
        <a:spcBef>
          <a:spcPct val="20000"/>
        </a:spcBef>
        <a:spcAft>
          <a:spcPct val="0"/>
        </a:spcAft>
        <a:buChar char="•"/>
        <a:defRPr sz="1500" b="1">
          <a:solidFill>
            <a:srgbClr val="BA3B18"/>
          </a:solidFill>
          <a:latin typeface="+mn-lt"/>
          <a:ea typeface="+mn-ea"/>
          <a:cs typeface="+mn-cs"/>
        </a:defRPr>
      </a:lvl1pPr>
      <a:lvl2pPr marL="742950" indent="-285750" algn="l" rtl="0" fontAlgn="base">
        <a:spcBef>
          <a:spcPct val="20000"/>
        </a:spcBef>
        <a:spcAft>
          <a:spcPct val="0"/>
        </a:spcAft>
        <a:buChar char="–"/>
        <a:defRPr sz="1600">
          <a:solidFill>
            <a:srgbClr val="BA3B18"/>
          </a:solidFill>
          <a:latin typeface="+mn-lt"/>
        </a:defRPr>
      </a:lvl2pPr>
      <a:lvl3pPr marL="1143000" indent="-228600" algn="l" rtl="0" fontAlgn="base">
        <a:spcBef>
          <a:spcPct val="20000"/>
        </a:spcBef>
        <a:spcAft>
          <a:spcPct val="0"/>
        </a:spcAft>
        <a:buChar char="•"/>
        <a:defRPr sz="1600">
          <a:solidFill>
            <a:srgbClr val="BA3B18"/>
          </a:solidFill>
          <a:latin typeface="+mn-lt"/>
        </a:defRPr>
      </a:lvl3pPr>
      <a:lvl4pPr marL="1600200" indent="-228600" algn="l" rtl="0" fontAlgn="base">
        <a:spcBef>
          <a:spcPct val="20000"/>
        </a:spcBef>
        <a:spcAft>
          <a:spcPct val="0"/>
        </a:spcAft>
        <a:buChar char="–"/>
        <a:defRPr sz="1600">
          <a:solidFill>
            <a:srgbClr val="BA3B18"/>
          </a:solidFill>
          <a:latin typeface="+mn-lt"/>
        </a:defRPr>
      </a:lvl4pPr>
      <a:lvl5pPr marL="2057400" indent="-228600" algn="l" rtl="0" fontAlgn="base">
        <a:spcBef>
          <a:spcPct val="20000"/>
        </a:spcBef>
        <a:spcAft>
          <a:spcPct val="0"/>
        </a:spcAft>
        <a:buChar char="»"/>
        <a:defRPr sz="1600">
          <a:solidFill>
            <a:srgbClr val="BA3B18"/>
          </a:solidFill>
          <a:latin typeface="+mn-lt"/>
        </a:defRPr>
      </a:lvl5pPr>
      <a:lvl6pPr marL="2514600" indent="-228600" algn="l" rtl="0" fontAlgn="base">
        <a:spcBef>
          <a:spcPct val="20000"/>
        </a:spcBef>
        <a:spcAft>
          <a:spcPct val="0"/>
        </a:spcAft>
        <a:buChar char="»"/>
        <a:defRPr sz="1600">
          <a:solidFill>
            <a:srgbClr val="BA3B18"/>
          </a:solidFill>
          <a:latin typeface="+mn-lt"/>
        </a:defRPr>
      </a:lvl6pPr>
      <a:lvl7pPr marL="2971800" indent="-228600" algn="l" rtl="0" fontAlgn="base">
        <a:spcBef>
          <a:spcPct val="20000"/>
        </a:spcBef>
        <a:spcAft>
          <a:spcPct val="0"/>
        </a:spcAft>
        <a:buChar char="»"/>
        <a:defRPr sz="1600">
          <a:solidFill>
            <a:srgbClr val="BA3B18"/>
          </a:solidFill>
          <a:latin typeface="+mn-lt"/>
        </a:defRPr>
      </a:lvl7pPr>
      <a:lvl8pPr marL="3429000" indent="-228600" algn="l" rtl="0" fontAlgn="base">
        <a:spcBef>
          <a:spcPct val="20000"/>
        </a:spcBef>
        <a:spcAft>
          <a:spcPct val="0"/>
        </a:spcAft>
        <a:buChar char="»"/>
        <a:defRPr sz="1600">
          <a:solidFill>
            <a:srgbClr val="BA3B18"/>
          </a:solidFill>
          <a:latin typeface="+mn-lt"/>
        </a:defRPr>
      </a:lvl8pPr>
      <a:lvl9pPr marL="3886200" indent="-228600" algn="l" rtl="0" fontAlgn="base">
        <a:spcBef>
          <a:spcPct val="20000"/>
        </a:spcBef>
        <a:spcAft>
          <a:spcPct val="0"/>
        </a:spcAft>
        <a:buChar char="»"/>
        <a:defRPr sz="1600">
          <a:solidFill>
            <a:srgbClr val="BA3B18"/>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hyperlink" Target="http://www.sensia.ec/index.php" TargetMode="External"/><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57.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5.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1.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47.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image" Target="../media/image1.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66.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67.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neuromarketing.mastermarketingdigital.net/files/2013/04/eeg-neuromarketing.jpg" TargetMode="Externa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bacosta\Desktop\tesis final Dayanita\Nueva carpeta\untitled.png"/>
          <p:cNvPicPr>
            <a:picLocks noChangeAspect="1" noChangeArrowheads="1"/>
          </p:cNvPicPr>
          <p:nvPr/>
        </p:nvPicPr>
        <p:blipFill>
          <a:blip r:embed="rId2" cstate="print">
            <a:lum/>
          </a:blip>
          <a:srcRect t="24339" b="9206"/>
          <a:stretch>
            <a:fillRect/>
          </a:stretch>
        </p:blipFill>
        <p:spPr bwMode="auto">
          <a:xfrm>
            <a:off x="0" y="2902857"/>
            <a:ext cx="9144000" cy="3955142"/>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pic>
      <p:sp>
        <p:nvSpPr>
          <p:cNvPr id="6" name="5 Rectángulo"/>
          <p:cNvSpPr/>
          <p:nvPr/>
        </p:nvSpPr>
        <p:spPr>
          <a:xfrm>
            <a:off x="0" y="2685128"/>
            <a:ext cx="9144000" cy="2162640"/>
          </a:xfrm>
          <a:prstGeom prst="rect">
            <a:avLst/>
          </a:prstGeom>
          <a:solidFill>
            <a:srgbClr val="CE41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smtClean="0">
                <a:solidFill>
                  <a:schemeClr val="bg1"/>
                </a:solidFill>
                <a:latin typeface="Albertus Medium" pitchFamily="34" charset="0"/>
              </a:rPr>
              <a:t>Análisis Y Propuesta De Implementación De Marketing Olfativo En Los Puntos De Venta De Dilipa Cia. Ltda. Para Afianzar El Reconocimiento De Marca</a:t>
            </a:r>
          </a:p>
          <a:p>
            <a:pPr algn="ctr"/>
            <a:endParaRPr lang="es-EC" dirty="0">
              <a:solidFill>
                <a:schemeClr val="bg1"/>
              </a:solidFill>
              <a:latin typeface="Albertus Medium" pitchFamily="34" charset="0"/>
            </a:endParaRPr>
          </a:p>
          <a:p>
            <a:pPr algn="ctr"/>
            <a:r>
              <a:rPr lang="es-EC" dirty="0" smtClean="0">
                <a:solidFill>
                  <a:schemeClr val="bg1"/>
                </a:solidFill>
                <a:latin typeface="Albertus Medium" pitchFamily="34" charset="0"/>
              </a:rPr>
              <a:t>Dayana Acosta</a:t>
            </a:r>
          </a:p>
          <a:p>
            <a:pPr algn="ctr"/>
            <a:endParaRPr lang="es-EC" dirty="0">
              <a:solidFill>
                <a:schemeClr val="bg1"/>
              </a:solidFill>
              <a:latin typeface="Albertus Medium" pitchFamily="34" charset="0"/>
            </a:endParaRPr>
          </a:p>
          <a:p>
            <a:pPr algn="ctr"/>
            <a:r>
              <a:rPr lang="es-EC" dirty="0" smtClean="0">
                <a:solidFill>
                  <a:schemeClr val="bg1"/>
                </a:solidFill>
                <a:latin typeface="Albertus Medium" pitchFamily="34" charset="0"/>
              </a:rPr>
              <a:t>Sangolquí, noviembre de 2013</a:t>
            </a:r>
            <a:endParaRPr lang="es-ES" b="1" dirty="0" smtClean="0">
              <a:solidFill>
                <a:schemeClr val="bg1"/>
              </a:solidFill>
              <a:latin typeface="Albertus Medium" pitchFamily="34" charset="0"/>
            </a:endParaRPr>
          </a:p>
        </p:txBody>
      </p:sp>
      <p:sp>
        <p:nvSpPr>
          <p:cNvPr id="8" name="7 CuadroTexto"/>
          <p:cNvSpPr txBox="1"/>
          <p:nvPr/>
        </p:nvSpPr>
        <p:spPr>
          <a:xfrm>
            <a:off x="957942" y="2002933"/>
            <a:ext cx="7053942" cy="646331"/>
          </a:xfrm>
          <a:prstGeom prst="rect">
            <a:avLst/>
          </a:prstGeom>
          <a:noFill/>
        </p:spPr>
        <p:txBody>
          <a:bodyPr wrap="square" rtlCol="0">
            <a:spAutoFit/>
          </a:bodyPr>
          <a:lstStyle/>
          <a:p>
            <a:pPr algn="ctr"/>
            <a:r>
              <a:rPr lang="es-EC" sz="3600" dirty="0" smtClean="0">
                <a:latin typeface="Albertus Medium" pitchFamily="34" charset="0"/>
              </a:rPr>
              <a:t>Trabajo de Conclusión de Carrera</a:t>
            </a:r>
            <a:endParaRPr lang="es-EC" sz="3600" dirty="0">
              <a:latin typeface="Albertus Medium" pitchFamily="34" charset="0"/>
            </a:endParaRPr>
          </a:p>
        </p:txBody>
      </p:sp>
      <p:pic>
        <p:nvPicPr>
          <p:cNvPr id="10" name="9 Imagen" descr="C:\Users\CPUUIO105\Pictures\Logo-RP-UFA-ESPE.jpg"/>
          <p:cNvPicPr/>
          <p:nvPr/>
        </p:nvPicPr>
        <p:blipFill>
          <a:blip r:embed="rId3" cstate="print"/>
          <a:srcRect/>
          <a:stretch>
            <a:fillRect/>
          </a:stretch>
        </p:blipFill>
        <p:spPr bwMode="auto">
          <a:xfrm>
            <a:off x="2859306" y="304804"/>
            <a:ext cx="3599541" cy="10450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El olfato</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142338" name="Picture 2" descr="http://perfumesnaturales.info/wp-content/uploads/2013/02/fisio-olfato.jpg"/>
          <p:cNvPicPr>
            <a:picLocks noChangeAspect="1" noChangeArrowheads="1"/>
          </p:cNvPicPr>
          <p:nvPr/>
        </p:nvPicPr>
        <p:blipFill>
          <a:blip r:embed="rId3" cstate="print"/>
          <a:srcRect/>
          <a:stretch>
            <a:fillRect/>
          </a:stretch>
        </p:blipFill>
        <p:spPr bwMode="auto">
          <a:xfrm>
            <a:off x="1494989" y="2090057"/>
            <a:ext cx="4731640" cy="3945215"/>
          </a:xfrm>
          <a:prstGeom prst="rect">
            <a:avLst/>
          </a:prstGeom>
          <a:noFill/>
        </p:spPr>
      </p:pic>
      <p:sp>
        <p:nvSpPr>
          <p:cNvPr id="17" name="16 Marco"/>
          <p:cNvSpPr/>
          <p:nvPr/>
        </p:nvSpPr>
        <p:spPr>
          <a:xfrm>
            <a:off x="943447" y="1785257"/>
            <a:ext cx="5936343" cy="4412344"/>
          </a:xfrm>
          <a:prstGeom prst="frame">
            <a:avLst>
              <a:gd name="adj1" fmla="val 61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pic>
        <p:nvPicPr>
          <p:cNvPr id="142339" name="Picture 3" descr="C:\Users\bacosta\Desktop\tesis final Dayanita\Nueva carpeta\imagesCAQAX06P.jpg"/>
          <p:cNvPicPr>
            <a:picLocks noChangeAspect="1" noChangeArrowheads="1"/>
          </p:cNvPicPr>
          <p:nvPr/>
        </p:nvPicPr>
        <p:blipFill>
          <a:blip r:embed="rId4" cstate="print"/>
          <a:srcRect/>
          <a:stretch>
            <a:fillRect/>
          </a:stretch>
        </p:blipFill>
        <p:spPr bwMode="auto">
          <a:xfrm rot="16200000">
            <a:off x="4955040" y="2618242"/>
            <a:ext cx="5649236" cy="1683657"/>
          </a:xfrm>
          <a:prstGeom prst="rect">
            <a:avLst/>
          </a:prstGeom>
          <a:ln>
            <a:noFill/>
          </a:ln>
          <a:effectLst>
            <a:softEdge rad="112500"/>
          </a:effectLst>
        </p:spPr>
      </p:pic>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CuadroTexto"/>
          <p:cNvSpPr txBox="1"/>
          <p:nvPr/>
        </p:nvSpPr>
        <p:spPr>
          <a:xfrm>
            <a:off x="537021" y="638604"/>
            <a:ext cx="4760693"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El Marketing Olfativo</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
        <p:nvSpPr>
          <p:cNvPr id="10" name="9 Marco"/>
          <p:cNvSpPr/>
          <p:nvPr/>
        </p:nvSpPr>
        <p:spPr>
          <a:xfrm>
            <a:off x="3091542" y="3570515"/>
            <a:ext cx="5370286" cy="2380342"/>
          </a:xfrm>
          <a:prstGeom prst="frame">
            <a:avLst>
              <a:gd name="adj1" fmla="val 94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latin typeface="Albertus Medium" pitchFamily="34" charset="0"/>
              </a:rPr>
              <a:t>“El </a:t>
            </a:r>
            <a:r>
              <a:rPr lang="es-EC" dirty="0">
                <a:solidFill>
                  <a:schemeClr val="tx1"/>
                </a:solidFill>
                <a:latin typeface="Albertus Medium" pitchFamily="34" charset="0"/>
              </a:rPr>
              <a:t>odotipo es una forma aromática estable que se inscribe como uno más de los elementos de identificación para una marca, que junto con el logotipo, el isotipo y otros niveles de identificación funciona como índice para reconocer una marca determinada”</a:t>
            </a:r>
          </a:p>
          <a:p>
            <a:pPr algn="ctr"/>
            <a:r>
              <a:rPr lang="es-EC" dirty="0">
                <a:solidFill>
                  <a:schemeClr val="tx1"/>
                </a:solidFill>
                <a:latin typeface="Albertus Medium" pitchFamily="34" charset="0"/>
              </a:rPr>
              <a:t>(Bonadeo, 2005)</a:t>
            </a:r>
          </a:p>
        </p:txBody>
      </p:sp>
      <p:sp>
        <p:nvSpPr>
          <p:cNvPr id="11" name="10 Rectángulo redondeado"/>
          <p:cNvSpPr/>
          <p:nvPr/>
        </p:nvSpPr>
        <p:spPr>
          <a:xfrm>
            <a:off x="1132123" y="1915894"/>
            <a:ext cx="1886848" cy="711202"/>
          </a:xfrm>
          <a:prstGeom prst="roundRect">
            <a:avLst/>
          </a:prstGeom>
          <a:solidFill>
            <a:srgbClr val="A6D856"/>
          </a:solidFill>
          <a:ln>
            <a:solidFill>
              <a:srgbClr val="A6D856"/>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smtClean="0">
                <a:solidFill>
                  <a:schemeClr val="tx1"/>
                </a:solidFill>
                <a:latin typeface="Albertus Medium" pitchFamily="34" charset="0"/>
              </a:rPr>
              <a:t>Reconocimiento de marca</a:t>
            </a:r>
            <a:endParaRPr lang="es-EC" dirty="0">
              <a:solidFill>
                <a:schemeClr val="tx1"/>
              </a:solidFill>
              <a:latin typeface="Albertus Medium" pitchFamily="34" charset="0"/>
            </a:endParaRPr>
          </a:p>
        </p:txBody>
      </p:sp>
      <p:sp>
        <p:nvSpPr>
          <p:cNvPr id="12" name="11 Flecha derecha"/>
          <p:cNvSpPr/>
          <p:nvPr/>
        </p:nvSpPr>
        <p:spPr>
          <a:xfrm>
            <a:off x="4049485" y="2162628"/>
            <a:ext cx="537028" cy="290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13 Rectángulo redondeado"/>
          <p:cNvSpPr/>
          <p:nvPr/>
        </p:nvSpPr>
        <p:spPr>
          <a:xfrm>
            <a:off x="4956638" y="1966694"/>
            <a:ext cx="1886848" cy="711202"/>
          </a:xfrm>
          <a:prstGeom prst="roundRect">
            <a:avLst/>
          </a:prstGeom>
          <a:no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2400" i="1" dirty="0" smtClean="0">
                <a:solidFill>
                  <a:schemeClr val="tx1"/>
                </a:solidFill>
                <a:latin typeface="Albertus Medium" pitchFamily="34" charset="0"/>
              </a:rPr>
              <a:t>Odotipo</a:t>
            </a:r>
            <a:endParaRPr lang="es-EC" sz="2400" i="1" dirty="0">
              <a:solidFill>
                <a:schemeClr val="tx1"/>
              </a:solidFill>
              <a:latin typeface="Albertus Medium" pitchFamily="34" charset="0"/>
            </a:endParaRPr>
          </a:p>
        </p:txBody>
      </p:sp>
      <p:pic>
        <p:nvPicPr>
          <p:cNvPr id="143362" name="Picture 2" descr="C:\Users\bacosta\Desktop\tesis final Dayanita\Nueva carpeta\untitledddd.png"/>
          <p:cNvPicPr>
            <a:picLocks noChangeAspect="1" noChangeArrowheads="1"/>
          </p:cNvPicPr>
          <p:nvPr/>
        </p:nvPicPr>
        <p:blipFill>
          <a:blip r:embed="rId3" cstate="print"/>
          <a:srcRect/>
          <a:stretch>
            <a:fillRect/>
          </a:stretch>
        </p:blipFill>
        <p:spPr bwMode="auto">
          <a:xfrm>
            <a:off x="6777491" y="813028"/>
            <a:ext cx="1743075" cy="2619375"/>
          </a:xfrm>
          <a:prstGeom prst="rect">
            <a:avLst/>
          </a:prstGeom>
          <a:noFill/>
        </p:spPr>
      </p:pic>
      <p:pic>
        <p:nvPicPr>
          <p:cNvPr id="143363" name="Picture 3" descr="C:\Users\bacosta\Desktop\tesis final Dayanita\Nueva carpeta\4275964362_c3cb0579fb_o.jpg"/>
          <p:cNvPicPr>
            <a:picLocks noChangeAspect="1" noChangeArrowheads="1"/>
          </p:cNvPicPr>
          <p:nvPr/>
        </p:nvPicPr>
        <p:blipFill>
          <a:blip r:embed="rId4" cstate="print"/>
          <a:srcRect/>
          <a:stretch>
            <a:fillRect/>
          </a:stretch>
        </p:blipFill>
        <p:spPr bwMode="auto">
          <a:xfrm rot="5400000">
            <a:off x="-97391" y="3541360"/>
            <a:ext cx="3357336" cy="2196444"/>
          </a:xfrm>
          <a:prstGeom prst="rect">
            <a:avLst/>
          </a:prstGeom>
          <a:ln>
            <a:noFill/>
          </a:ln>
          <a:effectLst>
            <a:softEdge rad="112500"/>
          </a:effectLst>
        </p:spPr>
      </p:pic>
    </p:spTree>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2" name="Picture 6"/>
          <p:cNvPicPr>
            <a:picLocks noChangeAspect="1" noChangeArrowheads="1"/>
          </p:cNvPicPr>
          <p:nvPr/>
        </p:nvPicPr>
        <p:blipFill>
          <a:blip r:embed="rId3" cstate="print"/>
          <a:srcRect l="582" t="21577" r="78335" b="68304"/>
          <a:stretch>
            <a:fillRect/>
          </a:stretch>
        </p:blipFill>
        <p:spPr bwMode="auto">
          <a:xfrm>
            <a:off x="899896" y="5573021"/>
            <a:ext cx="1991881" cy="537491"/>
          </a:xfrm>
          <a:prstGeom prst="rect">
            <a:avLst/>
          </a:prstGeom>
          <a:noFill/>
          <a:ln w="9525">
            <a:noFill/>
            <a:miter lim="800000"/>
            <a:headEnd/>
            <a:tailEnd/>
          </a:ln>
          <a:effectLst/>
        </p:spPr>
      </p:pic>
      <p:sp>
        <p:nvSpPr>
          <p:cNvPr id="15" name="14 Rectángulo redondeado"/>
          <p:cNvSpPr/>
          <p:nvPr/>
        </p:nvSpPr>
        <p:spPr>
          <a:xfrm>
            <a:off x="3643085" y="1567543"/>
            <a:ext cx="4847771" cy="24383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65540" name="Picture 4" descr="C:\Users\bacosta\Desktop\tesis final Dayanita\Nueva carpeta\ugntitled.png"/>
          <p:cNvPicPr>
            <a:picLocks noChangeAspect="1" noChangeArrowheads="1"/>
          </p:cNvPicPr>
          <p:nvPr/>
        </p:nvPicPr>
        <p:blipFill>
          <a:blip r:embed="rId4" cstate="print"/>
          <a:srcRect b="4433"/>
          <a:stretch>
            <a:fillRect/>
          </a:stretch>
        </p:blipFill>
        <p:spPr bwMode="auto">
          <a:xfrm>
            <a:off x="5442863" y="2186815"/>
            <a:ext cx="1219200" cy="1139485"/>
          </a:xfrm>
          <a:prstGeom prst="rect">
            <a:avLst/>
          </a:prstGeom>
          <a:noFill/>
        </p:spPr>
      </p:pic>
      <p:sp>
        <p:nvSpPr>
          <p:cNvPr id="19" name="18 CuadroTexto"/>
          <p:cNvSpPr txBox="1"/>
          <p:nvPr/>
        </p:nvSpPr>
        <p:spPr>
          <a:xfrm>
            <a:off x="537021" y="638604"/>
            <a:ext cx="4760693"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El Marketing Olfativo</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145409" name="Picture 1" descr="C:\Users\bacosta\Desktop\tesis final Dayanita\Nueva carpeta\untitledww.png"/>
          <p:cNvPicPr>
            <a:picLocks noChangeAspect="1" noChangeArrowheads="1"/>
          </p:cNvPicPr>
          <p:nvPr/>
        </p:nvPicPr>
        <p:blipFill>
          <a:blip r:embed="rId5" cstate="print"/>
          <a:srcRect l="21767" t="8855" r="11001" b="10839"/>
          <a:stretch>
            <a:fillRect/>
          </a:stretch>
        </p:blipFill>
        <p:spPr bwMode="auto">
          <a:xfrm>
            <a:off x="6371773" y="4034707"/>
            <a:ext cx="2133598" cy="2249977"/>
          </a:xfrm>
          <a:prstGeom prst="rect">
            <a:avLst/>
          </a:prstGeom>
          <a:noFill/>
        </p:spPr>
      </p:pic>
      <p:pic>
        <p:nvPicPr>
          <p:cNvPr id="145410" name="Picture 2" descr="C:\Users\bacosta\Desktop\tesis final Dayanita\Nueva carpeta\imagesCA7ZF7D1.jpg"/>
          <p:cNvPicPr>
            <a:picLocks noChangeAspect="1" noChangeArrowheads="1"/>
          </p:cNvPicPr>
          <p:nvPr/>
        </p:nvPicPr>
        <p:blipFill>
          <a:blip r:embed="rId6" cstate="print"/>
          <a:srcRect/>
          <a:stretch>
            <a:fillRect/>
          </a:stretch>
        </p:blipFill>
        <p:spPr bwMode="auto">
          <a:xfrm>
            <a:off x="771756" y="1730830"/>
            <a:ext cx="2174648" cy="2174648"/>
          </a:xfrm>
          <a:prstGeom prst="rect">
            <a:avLst/>
          </a:prstGeom>
          <a:noFill/>
        </p:spPr>
      </p:pic>
      <p:pic>
        <p:nvPicPr>
          <p:cNvPr id="65537" name="Picture 1" descr="C:\Users\bacosta\Desktop\tesis final Dayanita\Nueva carpeta\Walt-Disney-Pictures.jpg"/>
          <p:cNvPicPr>
            <a:picLocks noChangeAspect="1" noChangeArrowheads="1"/>
          </p:cNvPicPr>
          <p:nvPr/>
        </p:nvPicPr>
        <p:blipFill>
          <a:blip r:embed="rId7" cstate="print"/>
          <a:srcRect l="9374" t="5273" r="10495" b="21753"/>
          <a:stretch>
            <a:fillRect/>
          </a:stretch>
        </p:blipFill>
        <p:spPr bwMode="auto">
          <a:xfrm>
            <a:off x="3701144" y="2148112"/>
            <a:ext cx="1657516" cy="11321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5538" name="Picture 2" descr="C:\Users\bacosta\Desktop\tesis final Dayanita\Nueva carpeta\imagesCAJ8YM3R.jpg"/>
          <p:cNvPicPr>
            <a:picLocks noChangeAspect="1" noChangeArrowheads="1"/>
          </p:cNvPicPr>
          <p:nvPr/>
        </p:nvPicPr>
        <p:blipFill>
          <a:blip r:embed="rId8" cstate="print"/>
          <a:srcRect l="14692" t="45332" r="17170" b="12091"/>
          <a:stretch>
            <a:fillRect/>
          </a:stretch>
        </p:blipFill>
        <p:spPr bwMode="auto">
          <a:xfrm>
            <a:off x="6647545" y="1669140"/>
            <a:ext cx="1596571" cy="827315"/>
          </a:xfrm>
          <a:prstGeom prst="rect">
            <a:avLst/>
          </a:prstGeom>
          <a:noFill/>
        </p:spPr>
      </p:pic>
      <p:pic>
        <p:nvPicPr>
          <p:cNvPr id="65539" name="Picture 3" descr="C:\Users\bacosta\Desktop\tesis final Dayanita\Nueva carpeta\unt1itled.png"/>
          <p:cNvPicPr>
            <a:picLocks noChangeAspect="1" noChangeArrowheads="1"/>
          </p:cNvPicPr>
          <p:nvPr/>
        </p:nvPicPr>
        <p:blipFill>
          <a:blip r:embed="rId9" cstate="print"/>
          <a:srcRect t="22741" r="4524" b="24434"/>
          <a:stretch>
            <a:fillRect/>
          </a:stretch>
        </p:blipFill>
        <p:spPr bwMode="auto">
          <a:xfrm>
            <a:off x="6573594" y="2931887"/>
            <a:ext cx="1757606" cy="972456"/>
          </a:xfrm>
          <a:prstGeom prst="rect">
            <a:avLst/>
          </a:prstGeom>
          <a:noFill/>
        </p:spPr>
      </p:pic>
      <p:sp>
        <p:nvSpPr>
          <p:cNvPr id="13" name="12 Flecha derecha"/>
          <p:cNvSpPr/>
          <p:nvPr/>
        </p:nvSpPr>
        <p:spPr>
          <a:xfrm>
            <a:off x="3033485" y="2525486"/>
            <a:ext cx="551543" cy="522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13 Flecha derecha"/>
          <p:cNvSpPr/>
          <p:nvPr/>
        </p:nvSpPr>
        <p:spPr>
          <a:xfrm flipH="1">
            <a:off x="5602514" y="4905828"/>
            <a:ext cx="602343" cy="5007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15 Rectángulo redondeado"/>
          <p:cNvSpPr/>
          <p:nvPr/>
        </p:nvSpPr>
        <p:spPr>
          <a:xfrm>
            <a:off x="703942" y="4100286"/>
            <a:ext cx="4847771" cy="2082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65541" name="Picture 5"/>
          <p:cNvPicPr>
            <a:picLocks noChangeAspect="1" noChangeArrowheads="1"/>
          </p:cNvPicPr>
          <p:nvPr/>
        </p:nvPicPr>
        <p:blipFill>
          <a:blip r:embed="rId10" cstate="print"/>
          <a:srcRect l="57896" t="20040" r="16893" b="56746"/>
          <a:stretch>
            <a:fillRect/>
          </a:stretch>
        </p:blipFill>
        <p:spPr bwMode="auto">
          <a:xfrm>
            <a:off x="2090070" y="4913597"/>
            <a:ext cx="1611086" cy="834057"/>
          </a:xfrm>
          <a:prstGeom prst="rect">
            <a:avLst/>
          </a:prstGeom>
          <a:noFill/>
          <a:ln w="9525">
            <a:noFill/>
            <a:miter lim="800000"/>
            <a:headEnd/>
            <a:tailEnd/>
          </a:ln>
          <a:effectLst/>
        </p:spPr>
      </p:pic>
      <p:pic>
        <p:nvPicPr>
          <p:cNvPr id="65544" name="Picture 8" descr="http://www.sensia.ec/images/logo.png">
            <a:hlinkClick r:id="rId11"/>
          </p:cNvPr>
          <p:cNvPicPr>
            <a:picLocks noChangeAspect="1" noChangeArrowheads="1"/>
          </p:cNvPicPr>
          <p:nvPr/>
        </p:nvPicPr>
        <p:blipFill>
          <a:blip r:embed="rId12" cstate="print"/>
          <a:srcRect/>
          <a:stretch>
            <a:fillRect/>
          </a:stretch>
        </p:blipFill>
        <p:spPr bwMode="auto">
          <a:xfrm>
            <a:off x="750676" y="4165601"/>
            <a:ext cx="1499076" cy="753382"/>
          </a:xfrm>
          <a:prstGeom prst="rect">
            <a:avLst/>
          </a:prstGeom>
          <a:noFill/>
        </p:spPr>
      </p:pic>
      <p:sp>
        <p:nvSpPr>
          <p:cNvPr id="22" name="21 CuadroTexto"/>
          <p:cNvSpPr txBox="1"/>
          <p:nvPr/>
        </p:nvSpPr>
        <p:spPr>
          <a:xfrm>
            <a:off x="3526974" y="4426860"/>
            <a:ext cx="2090057" cy="1525161"/>
          </a:xfrm>
          <a:prstGeom prst="rect">
            <a:avLst/>
          </a:prstGeom>
          <a:noFill/>
        </p:spPr>
        <p:txBody>
          <a:bodyPr wrap="square" rtlCol="0">
            <a:spAutoFit/>
          </a:bodyPr>
          <a:lstStyle/>
          <a:p>
            <a:pPr algn="ctr">
              <a:lnSpc>
                <a:spcPct val="150000"/>
              </a:lnSpc>
            </a:pPr>
            <a:r>
              <a:rPr lang="es-EC" sz="1600" dirty="0" smtClean="0">
                <a:latin typeface="Albertus Medium" pitchFamily="34" charset="0"/>
              </a:rPr>
              <a:t>Nike</a:t>
            </a:r>
          </a:p>
          <a:p>
            <a:pPr algn="ctr">
              <a:lnSpc>
                <a:spcPct val="150000"/>
              </a:lnSpc>
            </a:pPr>
            <a:r>
              <a:rPr lang="es-EC" sz="1600" dirty="0" smtClean="0">
                <a:latin typeface="Albertus Medium" pitchFamily="34" charset="0"/>
              </a:rPr>
              <a:t>Quicentro Shopping</a:t>
            </a:r>
          </a:p>
          <a:p>
            <a:pPr algn="ctr">
              <a:lnSpc>
                <a:spcPct val="150000"/>
              </a:lnSpc>
            </a:pPr>
            <a:r>
              <a:rPr lang="es-EC" sz="1600" dirty="0" smtClean="0">
                <a:latin typeface="Albertus Medium" pitchFamily="34" charset="0"/>
              </a:rPr>
              <a:t>Sukasa</a:t>
            </a:r>
          </a:p>
          <a:p>
            <a:pPr algn="ctr">
              <a:lnSpc>
                <a:spcPct val="150000"/>
              </a:lnSpc>
            </a:pPr>
            <a:r>
              <a:rPr lang="es-EC" sz="1600" dirty="0" smtClean="0">
                <a:latin typeface="Albertus Medium" pitchFamily="34" charset="0"/>
              </a:rPr>
              <a:t>Hotel Marriot</a:t>
            </a:r>
            <a:endParaRPr lang="es-EC" sz="1600" dirty="0">
              <a:latin typeface="Albertus Medium" pitchFamily="34" charset="0"/>
            </a:endParaRPr>
          </a:p>
        </p:txBody>
      </p:sp>
    </p:spTree>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1001471" y="3947884"/>
            <a:ext cx="5573500" cy="986973"/>
          </a:xfrm>
          <a:prstGeom prst="roundRect">
            <a:avLst/>
          </a:prstGeom>
          <a:solidFill>
            <a:srgbClr val="A6D856"/>
          </a:solidFill>
        </p:spPr>
        <p:style>
          <a:lnRef idx="0">
            <a:schemeClr val="accent1"/>
          </a:lnRef>
          <a:fillRef idx="3">
            <a:schemeClr val="accent1"/>
          </a:fillRef>
          <a:effectRef idx="3">
            <a:schemeClr val="accent1"/>
          </a:effectRef>
          <a:fontRef idx="minor">
            <a:schemeClr val="lt1"/>
          </a:fontRef>
        </p:style>
        <p:txBody>
          <a:bodyPr rtlCol="0" anchor="ctr"/>
          <a:lstStyle/>
          <a:p>
            <a:pPr algn="r"/>
            <a:endParaRPr lang="es-ES" dirty="0" smtClean="0">
              <a:solidFill>
                <a:schemeClr val="tx1"/>
              </a:solidFill>
              <a:latin typeface="Albertus Medium" pitchFamily="34" charset="0"/>
            </a:endParaRPr>
          </a:p>
        </p:txBody>
      </p:sp>
      <p:sp>
        <p:nvSpPr>
          <p:cNvPr id="6" name="5 CuadroTexto"/>
          <p:cNvSpPr txBox="1"/>
          <p:nvPr/>
        </p:nvSpPr>
        <p:spPr>
          <a:xfrm>
            <a:off x="537021" y="638604"/>
            <a:ext cx="4339779" cy="1200329"/>
          </a:xfrm>
          <a:prstGeom prst="rect">
            <a:avLst/>
          </a:prstGeom>
          <a:solidFill>
            <a:schemeClr val="bg1"/>
          </a:solidFill>
        </p:spPr>
        <p:txBody>
          <a:bodyPr wrap="square" rtlCol="0">
            <a:spAutoFit/>
          </a:bodyPr>
          <a:lstStyle/>
          <a:p>
            <a:pPr algn="ctr"/>
            <a:endParaRPr lang="es-EC" sz="3600" b="1" dirty="0" smtClean="0">
              <a:solidFill>
                <a:srgbClr val="CE411A"/>
              </a:solidFill>
              <a:effectLst>
                <a:outerShdw blurRad="38100" dist="38100" dir="2700000" algn="tl">
                  <a:srgbClr val="000000">
                    <a:alpha val="43137"/>
                  </a:srgbClr>
                </a:outerShdw>
              </a:effectLst>
              <a:latin typeface="Albertus Medium" pitchFamily="34" charset="0"/>
            </a:endParaRPr>
          </a:p>
          <a:p>
            <a:pPr algn="ct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graphicFrame>
        <p:nvGraphicFramePr>
          <p:cNvPr id="14" name="13 Tabla"/>
          <p:cNvGraphicFramePr>
            <a:graphicFrameLocks noGrp="1"/>
          </p:cNvGraphicFramePr>
          <p:nvPr/>
        </p:nvGraphicFramePr>
        <p:xfrm>
          <a:off x="7620002" y="1045028"/>
          <a:ext cx="1146620" cy="4876805"/>
        </p:xfrm>
        <a:graphic>
          <a:graphicData uri="http://schemas.openxmlformats.org/drawingml/2006/table">
            <a:tbl>
              <a:tblPr/>
              <a:tblGrid>
                <a:gridCol w="1146620"/>
              </a:tblGrid>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bl>
          </a:graphicData>
        </a:graphic>
      </p:graphicFrame>
      <p:pic>
        <p:nvPicPr>
          <p:cNvPr id="43011" name="Picture 3" descr="C:\Users\bacosta\Desktop\tesis final Dayanita\Nueva carpeta\10470492-corte-el-papel--los-iconos-de-oficinas-y-locales.jpg"/>
          <p:cNvPicPr>
            <a:picLocks noChangeAspect="1" noChangeArrowheads="1"/>
          </p:cNvPicPr>
          <p:nvPr/>
        </p:nvPicPr>
        <p:blipFill>
          <a:blip r:embed="rId2" cstate="print"/>
          <a:srcRect l="77082" t="75416" r="1865" b="5130"/>
          <a:stretch>
            <a:fillRect/>
          </a:stretch>
        </p:blipFill>
        <p:spPr bwMode="auto">
          <a:xfrm>
            <a:off x="7692563" y="2090057"/>
            <a:ext cx="934582" cy="863601"/>
          </a:xfrm>
          <a:prstGeom prst="rect">
            <a:avLst/>
          </a:prstGeom>
          <a:noFill/>
        </p:spPr>
      </p:pic>
      <p:pic>
        <p:nvPicPr>
          <p:cNvPr id="43012" name="Picture 4" descr="C:\Users\bacosta\Desktop\tesis final Dayanita\Nueva carpeta\10470492-corte-el-papel--los-iconos-de-oficinas-y-locales.jpg"/>
          <p:cNvPicPr>
            <a:picLocks noChangeAspect="1" noChangeArrowheads="1"/>
          </p:cNvPicPr>
          <p:nvPr/>
        </p:nvPicPr>
        <p:blipFill>
          <a:blip r:embed="rId2" cstate="print"/>
          <a:srcRect l="2493" t="27429" r="74000" b="53524"/>
          <a:stretch>
            <a:fillRect/>
          </a:stretch>
        </p:blipFill>
        <p:spPr bwMode="auto">
          <a:xfrm>
            <a:off x="7736117" y="1132115"/>
            <a:ext cx="957932" cy="776222"/>
          </a:xfrm>
          <a:prstGeom prst="rect">
            <a:avLst/>
          </a:prstGeom>
          <a:noFill/>
        </p:spPr>
      </p:pic>
      <p:pic>
        <p:nvPicPr>
          <p:cNvPr id="43013" name="Picture 5" descr="C:\Users\bacosta\Desktop\tesis final Dayanita\Nueva carpeta\10470492-corte-el-papel--los-iconos-de-oficinas-y-locales.jpg"/>
          <p:cNvPicPr>
            <a:picLocks noChangeAspect="1" noChangeArrowheads="1"/>
          </p:cNvPicPr>
          <p:nvPr/>
        </p:nvPicPr>
        <p:blipFill>
          <a:blip r:embed="rId2" cstate="print"/>
          <a:srcRect l="28667" t="4190" r="47714" b="74857"/>
          <a:stretch>
            <a:fillRect/>
          </a:stretch>
        </p:blipFill>
        <p:spPr bwMode="auto">
          <a:xfrm>
            <a:off x="7707078" y="3091543"/>
            <a:ext cx="929153" cy="798286"/>
          </a:xfrm>
          <a:prstGeom prst="rect">
            <a:avLst/>
          </a:prstGeom>
          <a:noFill/>
        </p:spPr>
      </p:pic>
      <p:pic>
        <p:nvPicPr>
          <p:cNvPr id="43014" name="Picture 6" descr="C:\Users\bacosta\Desktop\tesis final Dayanita\Nueva carpeta\10470492-corte-el-papel--los-iconos-de-oficinas-y-locales.jpg"/>
          <p:cNvPicPr>
            <a:picLocks noChangeAspect="1" noChangeArrowheads="1"/>
          </p:cNvPicPr>
          <p:nvPr/>
        </p:nvPicPr>
        <p:blipFill>
          <a:blip r:embed="rId2" cstate="print"/>
          <a:srcRect l="77474" t="26667" b="54903"/>
          <a:stretch>
            <a:fillRect/>
          </a:stretch>
        </p:blipFill>
        <p:spPr bwMode="auto">
          <a:xfrm>
            <a:off x="7765145" y="4034971"/>
            <a:ext cx="957932" cy="783771"/>
          </a:xfrm>
          <a:prstGeom prst="rect">
            <a:avLst/>
          </a:prstGeom>
          <a:noFill/>
        </p:spPr>
      </p:pic>
      <p:pic>
        <p:nvPicPr>
          <p:cNvPr id="43016" name="Picture 8" descr="C:\Users\bacosta\Desktop\tesis final Dayanita\Nueva carpeta\10470492-corte-el-papel--los-iconos-de-oficinas-y-locales.jpg"/>
          <p:cNvPicPr>
            <a:picLocks noChangeAspect="1" noChangeArrowheads="1"/>
          </p:cNvPicPr>
          <p:nvPr/>
        </p:nvPicPr>
        <p:blipFill>
          <a:blip r:embed="rId2" cstate="print"/>
          <a:srcRect l="76667" t="4952" r="3524" b="77155"/>
          <a:stretch>
            <a:fillRect/>
          </a:stretch>
        </p:blipFill>
        <p:spPr bwMode="auto">
          <a:xfrm>
            <a:off x="7750620" y="5036458"/>
            <a:ext cx="899885" cy="812799"/>
          </a:xfrm>
          <a:prstGeom prst="rect">
            <a:avLst/>
          </a:prstGeom>
          <a:noFill/>
        </p:spPr>
      </p:pic>
      <p:graphicFrame>
        <p:nvGraphicFramePr>
          <p:cNvPr id="22" name="21 Tabla"/>
          <p:cNvGraphicFramePr>
            <a:graphicFrameLocks noGrp="1"/>
          </p:cNvGraphicFramePr>
          <p:nvPr/>
        </p:nvGraphicFramePr>
        <p:xfrm>
          <a:off x="5762172" y="1553013"/>
          <a:ext cx="2380343" cy="1785256"/>
        </p:xfrm>
        <a:graphic>
          <a:graphicData uri="http://schemas.openxmlformats.org/drawingml/2006/table">
            <a:tbl>
              <a:tblPr>
                <a:effectLst/>
              </a:tblPr>
              <a:tblGrid>
                <a:gridCol w="2380343"/>
              </a:tblGrid>
              <a:tr h="1785256">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bl>
          </a:graphicData>
        </a:graphic>
      </p:graphicFrame>
      <p:sp>
        <p:nvSpPr>
          <p:cNvPr id="24" name="23 CuadroTexto"/>
          <p:cNvSpPr txBox="1"/>
          <p:nvPr/>
        </p:nvSpPr>
        <p:spPr>
          <a:xfrm>
            <a:off x="907135" y="3374559"/>
            <a:ext cx="5914579" cy="1446550"/>
          </a:xfrm>
          <a:prstGeom prst="rect">
            <a:avLst/>
          </a:prstGeom>
          <a:noFill/>
        </p:spPr>
        <p:txBody>
          <a:bodyPr wrap="square" rtlCol="0">
            <a:spAutoFit/>
          </a:bodyPr>
          <a:lstStyle/>
          <a:p>
            <a:pPr algn="ctr"/>
            <a:endParaRPr lang="es-EC" sz="4800" b="1" dirty="0" smtClean="0">
              <a:solidFill>
                <a:srgbClr val="CE411A"/>
              </a:solidFill>
              <a:effectLst>
                <a:outerShdw blurRad="38100" dist="38100" dir="2700000" algn="tl">
                  <a:srgbClr val="000000">
                    <a:alpha val="43137"/>
                  </a:srgbClr>
                </a:outerShdw>
              </a:effectLst>
              <a:latin typeface="Albertus Medium" pitchFamily="34" charset="0"/>
            </a:endParaRPr>
          </a:p>
          <a:p>
            <a:pPr algn="ctr"/>
            <a:r>
              <a:rPr lang="es-EC" sz="4000" b="1" dirty="0" smtClean="0">
                <a:solidFill>
                  <a:srgbClr val="CE411A"/>
                </a:solidFill>
                <a:effectLst>
                  <a:outerShdw blurRad="38100" dist="38100" dir="2700000" algn="tl">
                    <a:srgbClr val="000000">
                      <a:alpha val="43137"/>
                    </a:srgbClr>
                  </a:outerShdw>
                </a:effectLst>
                <a:latin typeface="Albertus Medium" pitchFamily="34" charset="0"/>
              </a:rPr>
              <a:t>Análisis Situacional</a:t>
            </a:r>
            <a:endParaRPr lang="es-EC" sz="40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12" name="Picture 3" descr="C:\Users\bacosta\Desktop\tesis final Dayanita\Nueva carpeta\10470492-corte-el-papel--los-iconos-de-oficinas-y-locales.jpg"/>
          <p:cNvPicPr>
            <a:picLocks noChangeAspect="1" noChangeArrowheads="1"/>
          </p:cNvPicPr>
          <p:nvPr/>
        </p:nvPicPr>
        <p:blipFill>
          <a:blip r:embed="rId2" cstate="print"/>
          <a:srcRect l="77082" t="75416" r="1865" b="5130"/>
          <a:stretch>
            <a:fillRect/>
          </a:stretch>
        </p:blipFill>
        <p:spPr bwMode="auto">
          <a:xfrm>
            <a:off x="6204849" y="1734459"/>
            <a:ext cx="1531266" cy="1414967"/>
          </a:xfrm>
          <a:prstGeom prst="rect">
            <a:avLst/>
          </a:prstGeom>
          <a:noFill/>
        </p:spPr>
      </p:pic>
    </p:spTree>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Tabla"/>
          <p:cNvGraphicFramePr>
            <a:graphicFrameLocks noGrp="1"/>
          </p:cNvGraphicFramePr>
          <p:nvPr/>
        </p:nvGraphicFramePr>
        <p:xfrm>
          <a:off x="711201" y="1591376"/>
          <a:ext cx="7707086" cy="4651602"/>
        </p:xfrm>
        <a:graphic>
          <a:graphicData uri="http://schemas.openxmlformats.org/drawingml/2006/table">
            <a:tbl>
              <a:tblPr/>
              <a:tblGrid>
                <a:gridCol w="345627"/>
                <a:gridCol w="5762019"/>
                <a:gridCol w="461350"/>
                <a:gridCol w="644283"/>
                <a:gridCol w="493807"/>
              </a:tblGrid>
              <a:tr h="250371">
                <a:tc gridSpan="2">
                  <a:txBody>
                    <a:bodyPr/>
                    <a:lstStyle/>
                    <a:p>
                      <a:pPr algn="ctr">
                        <a:lnSpc>
                          <a:spcPct val="115000"/>
                        </a:lnSpc>
                        <a:spcAft>
                          <a:spcPts val="0"/>
                        </a:spcAft>
                      </a:pPr>
                      <a:r>
                        <a:rPr lang="es-EC" sz="1400" b="1" dirty="0">
                          <a:solidFill>
                            <a:schemeClr val="tx1"/>
                          </a:solidFill>
                          <a:latin typeface="Albertus Medium" pitchFamily="34" charset="0"/>
                          <a:ea typeface="Times New Roman"/>
                          <a:cs typeface="Times New Roman"/>
                        </a:rPr>
                        <a:t>ENTORNO EXTERNO</a:t>
                      </a:r>
                      <a:endParaRPr lang="es-EC" sz="1400" dirty="0">
                        <a:solidFill>
                          <a:schemeClr val="tx1"/>
                        </a:solidFill>
                        <a:latin typeface="Albertus Medium" pitchFamily="34" charset="0"/>
                        <a:ea typeface="Times New Roman"/>
                        <a:cs typeface="Times New Roman"/>
                      </a:endParaRP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hMerge="1">
                  <a:txBody>
                    <a:bodyPr/>
                    <a:lstStyle/>
                    <a:p>
                      <a:endParaRPr lang="es-EC"/>
                    </a:p>
                  </a:txBody>
                  <a:tcPr/>
                </a:tc>
                <a:tc gridSpan="3">
                  <a:txBody>
                    <a:bodyPr/>
                    <a:lstStyle/>
                    <a:p>
                      <a:pPr algn="ctr">
                        <a:lnSpc>
                          <a:spcPct val="115000"/>
                        </a:lnSpc>
                        <a:spcAft>
                          <a:spcPts val="0"/>
                        </a:spcAft>
                      </a:pPr>
                      <a:r>
                        <a:rPr lang="es-EC" sz="1400" b="1" dirty="0">
                          <a:solidFill>
                            <a:schemeClr val="tx1"/>
                          </a:solidFill>
                          <a:latin typeface="Albertus Medium" pitchFamily="34" charset="0"/>
                          <a:ea typeface="Times New Roman"/>
                          <a:cs typeface="Times New Roman"/>
                        </a:rPr>
                        <a:t>Impacto</a:t>
                      </a:r>
                      <a:endParaRPr lang="es-EC" sz="1400" dirty="0">
                        <a:solidFill>
                          <a:schemeClr val="tx1"/>
                        </a:solidFill>
                        <a:latin typeface="Albertus Medium" pitchFamily="34" charset="0"/>
                        <a:ea typeface="Times New Roman"/>
                        <a:cs typeface="Times New Roman"/>
                      </a:endParaRP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hMerge="1">
                  <a:txBody>
                    <a:bodyPr/>
                    <a:lstStyle/>
                    <a:p>
                      <a:endParaRPr lang="es-EC"/>
                    </a:p>
                  </a:txBody>
                  <a:tcPr/>
                </a:tc>
                <a:tc hMerge="1">
                  <a:txBody>
                    <a:bodyPr/>
                    <a:lstStyle/>
                    <a:p>
                      <a:endParaRPr lang="es-EC"/>
                    </a:p>
                  </a:txBody>
                  <a:tcPr/>
                </a:tc>
              </a:tr>
              <a:tr h="751113">
                <a:tc gridSpan="2">
                  <a:txBody>
                    <a:bodyPr/>
                    <a:lstStyle/>
                    <a:p>
                      <a:pPr algn="ctr">
                        <a:lnSpc>
                          <a:spcPct val="115000"/>
                        </a:lnSpc>
                        <a:spcAft>
                          <a:spcPts val="0"/>
                        </a:spcAft>
                      </a:pPr>
                      <a:r>
                        <a:rPr lang="es-EC" sz="1400" b="1" dirty="0">
                          <a:solidFill>
                            <a:schemeClr val="tx1"/>
                          </a:solidFill>
                          <a:latin typeface="Albertus Medium" pitchFamily="34" charset="0"/>
                          <a:ea typeface="Times New Roman"/>
                          <a:cs typeface="Times New Roman"/>
                        </a:rPr>
                        <a:t>ANÁLISIS DE LAS OPORTUNIDADES</a:t>
                      </a:r>
                      <a:endParaRPr lang="es-EC" sz="1400" dirty="0">
                        <a:solidFill>
                          <a:schemeClr val="tx1"/>
                        </a:solidFill>
                        <a:latin typeface="Albertus Medium" pitchFamily="34" charset="0"/>
                        <a:ea typeface="Times New Roman"/>
                        <a:cs typeface="Times New Roman"/>
                      </a:endParaRP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hMerge="1">
                  <a:txBody>
                    <a:bodyPr/>
                    <a:lstStyle/>
                    <a:p>
                      <a:endParaRPr lang="es-EC"/>
                    </a:p>
                  </a:txBody>
                  <a:tcPr/>
                </a:tc>
                <a:tc>
                  <a:txBody>
                    <a:bodyPr/>
                    <a:lstStyle/>
                    <a:p>
                      <a:pPr algn="ctr">
                        <a:lnSpc>
                          <a:spcPct val="115000"/>
                        </a:lnSpc>
                        <a:spcAft>
                          <a:spcPts val="0"/>
                        </a:spcAft>
                      </a:pPr>
                      <a:r>
                        <a:rPr lang="es-EC" sz="1400" b="1" dirty="0">
                          <a:solidFill>
                            <a:schemeClr val="tx1"/>
                          </a:solidFill>
                          <a:latin typeface="Albertus Medium" pitchFamily="34" charset="0"/>
                          <a:ea typeface="Times New Roman"/>
                          <a:cs typeface="Times New Roman"/>
                        </a:rPr>
                        <a:t>Alto</a:t>
                      </a:r>
                      <a:endParaRPr lang="es-EC" sz="1400" dirty="0">
                        <a:solidFill>
                          <a:schemeClr val="tx1"/>
                        </a:solidFill>
                        <a:latin typeface="Albertus Medium" pitchFamily="34" charset="0"/>
                        <a:ea typeface="Times New Roman"/>
                        <a:cs typeface="Times New Roman"/>
                      </a:endParaRP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400" b="1" dirty="0">
                          <a:solidFill>
                            <a:schemeClr val="tx1"/>
                          </a:solidFill>
                          <a:latin typeface="Albertus Medium" pitchFamily="34" charset="0"/>
                          <a:ea typeface="Times New Roman"/>
                          <a:cs typeface="Times New Roman"/>
                        </a:rPr>
                        <a:t>Medio</a:t>
                      </a:r>
                      <a:endParaRPr lang="es-EC" sz="1400" dirty="0">
                        <a:solidFill>
                          <a:schemeClr val="tx1"/>
                        </a:solidFill>
                        <a:latin typeface="Albertus Medium" pitchFamily="34" charset="0"/>
                        <a:ea typeface="Times New Roman"/>
                        <a:cs typeface="Times New Roman"/>
                      </a:endParaRP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400" b="1" dirty="0">
                          <a:solidFill>
                            <a:schemeClr val="tx1"/>
                          </a:solidFill>
                          <a:latin typeface="Albertus Medium" pitchFamily="34" charset="0"/>
                          <a:ea typeface="Times New Roman"/>
                          <a:cs typeface="Times New Roman"/>
                        </a:rPr>
                        <a:t>Bajo</a:t>
                      </a:r>
                      <a:endParaRPr lang="es-EC" sz="1400" dirty="0">
                        <a:solidFill>
                          <a:schemeClr val="tx1"/>
                        </a:solidFill>
                        <a:latin typeface="Albertus Medium" pitchFamily="34" charset="0"/>
                        <a:ea typeface="Times New Roman"/>
                        <a:cs typeface="Times New Roman"/>
                      </a:endParaRP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r>
              <a:tr h="952205">
                <a:tc>
                  <a:txBody>
                    <a:bodyPr/>
                    <a:lstStyle/>
                    <a:p>
                      <a:pPr algn="ctr">
                        <a:lnSpc>
                          <a:spcPct val="115000"/>
                        </a:lnSpc>
                        <a:spcAft>
                          <a:spcPts val="0"/>
                        </a:spcAft>
                      </a:pPr>
                      <a:r>
                        <a:rPr lang="es-EC" sz="1400" b="1" dirty="0">
                          <a:latin typeface="Albertus Medium" pitchFamily="34" charset="0"/>
                          <a:ea typeface="Times New Roman"/>
                          <a:cs typeface="Times New Roman"/>
                        </a:rPr>
                        <a:t>O1</a:t>
                      </a:r>
                      <a:endParaRPr lang="es-EC" sz="1400" dirty="0">
                        <a:latin typeface="Albertus Medium" pitchFamily="34" charset="0"/>
                        <a:ea typeface="Times New Roman"/>
                        <a:cs typeface="Times New Roman"/>
                      </a:endParaRP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600" dirty="0">
                          <a:latin typeface="Albertus Medium" pitchFamily="34" charset="0"/>
                          <a:ea typeface="Times New Roman"/>
                          <a:cs typeface="Times New Roman"/>
                        </a:rPr>
                        <a:t>La inflación ha disminuido con respecto a los años anteriores, manteniendo así los precios controlados </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x</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 </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 </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3503">
                <a:tc>
                  <a:txBody>
                    <a:bodyPr/>
                    <a:lstStyle/>
                    <a:p>
                      <a:pPr algn="ctr">
                        <a:lnSpc>
                          <a:spcPct val="115000"/>
                        </a:lnSpc>
                        <a:spcAft>
                          <a:spcPts val="0"/>
                        </a:spcAft>
                      </a:pPr>
                      <a:r>
                        <a:rPr lang="es-EC" sz="1400" b="1" dirty="0">
                          <a:latin typeface="Albertus Medium" pitchFamily="34" charset="0"/>
                          <a:ea typeface="Times New Roman"/>
                          <a:cs typeface="Times New Roman"/>
                        </a:rPr>
                        <a:t>O2</a:t>
                      </a:r>
                      <a:endParaRPr lang="es-EC" sz="1400" dirty="0">
                        <a:latin typeface="Albertus Medium" pitchFamily="34" charset="0"/>
                        <a:ea typeface="Times New Roman"/>
                        <a:cs typeface="Times New Roman"/>
                      </a:endParaRP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600" dirty="0">
                          <a:latin typeface="Albertus Medium" pitchFamily="34" charset="0"/>
                          <a:ea typeface="Times New Roman"/>
                          <a:cs typeface="Times New Roman"/>
                        </a:rPr>
                        <a:t>Disminución y estabilidad de las tasas de interés en el país</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 </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x</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 </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2205">
                <a:tc>
                  <a:txBody>
                    <a:bodyPr/>
                    <a:lstStyle/>
                    <a:p>
                      <a:pPr algn="ctr">
                        <a:lnSpc>
                          <a:spcPct val="115000"/>
                        </a:lnSpc>
                        <a:spcAft>
                          <a:spcPts val="0"/>
                        </a:spcAft>
                      </a:pPr>
                      <a:r>
                        <a:rPr lang="es-EC" sz="1400" b="1" dirty="0">
                          <a:latin typeface="Albertus Medium" pitchFamily="34" charset="0"/>
                          <a:ea typeface="Times New Roman"/>
                          <a:cs typeface="Times New Roman"/>
                        </a:rPr>
                        <a:t>O3</a:t>
                      </a:r>
                      <a:endParaRPr lang="es-EC" sz="1400" dirty="0">
                        <a:latin typeface="Albertus Medium" pitchFamily="34" charset="0"/>
                        <a:ea typeface="Times New Roman"/>
                        <a:cs typeface="Times New Roman"/>
                      </a:endParaRP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600" dirty="0">
                          <a:latin typeface="Albertus Medium" pitchFamily="34" charset="0"/>
                          <a:ea typeface="Times New Roman"/>
                          <a:cs typeface="Times New Roman"/>
                        </a:rPr>
                        <a:t>El nivel de ingresos por familia de los ecuatorianos es mayor que la canasta básica familiar</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 </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x</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 </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2205">
                <a:tc>
                  <a:txBody>
                    <a:bodyPr/>
                    <a:lstStyle/>
                    <a:p>
                      <a:pPr algn="ctr">
                        <a:lnSpc>
                          <a:spcPct val="115000"/>
                        </a:lnSpc>
                        <a:spcAft>
                          <a:spcPts val="0"/>
                        </a:spcAft>
                      </a:pPr>
                      <a:r>
                        <a:rPr lang="es-EC" sz="1400" b="1" dirty="0">
                          <a:latin typeface="Albertus Medium" pitchFamily="34" charset="0"/>
                          <a:ea typeface="Times New Roman"/>
                          <a:cs typeface="Times New Roman"/>
                        </a:rPr>
                        <a:t>O4</a:t>
                      </a:r>
                      <a:endParaRPr lang="es-EC" sz="1400" dirty="0">
                        <a:latin typeface="Albertus Medium" pitchFamily="34" charset="0"/>
                        <a:ea typeface="Times New Roman"/>
                        <a:cs typeface="Times New Roman"/>
                      </a:endParaRP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600" dirty="0">
                          <a:latin typeface="Albertus Medium" pitchFamily="34" charset="0"/>
                          <a:ea typeface="Times New Roman"/>
                          <a:cs typeface="Times New Roman"/>
                        </a:rPr>
                        <a:t>Posicionamiento de marca en los clientes mayoristas</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x</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 </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 </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 name="13 Rectángulo"/>
          <p:cNvSpPr/>
          <p:nvPr/>
        </p:nvSpPr>
        <p:spPr>
          <a:xfrm>
            <a:off x="711200" y="2629620"/>
            <a:ext cx="7692571" cy="928694"/>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14 Rectángulo"/>
          <p:cNvSpPr/>
          <p:nvPr/>
        </p:nvSpPr>
        <p:spPr>
          <a:xfrm>
            <a:off x="696686" y="5314284"/>
            <a:ext cx="7736115" cy="928694"/>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5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Entorno Externo</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ox(i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Tabla"/>
          <p:cNvGraphicFramePr>
            <a:graphicFrameLocks noGrp="1"/>
          </p:cNvGraphicFramePr>
          <p:nvPr/>
        </p:nvGraphicFramePr>
        <p:xfrm>
          <a:off x="682170" y="1598376"/>
          <a:ext cx="7852229" cy="4641128"/>
        </p:xfrm>
        <a:graphic>
          <a:graphicData uri="http://schemas.openxmlformats.org/drawingml/2006/table">
            <a:tbl>
              <a:tblPr/>
              <a:tblGrid>
                <a:gridCol w="348721"/>
                <a:gridCol w="5868129"/>
                <a:gridCol w="468969"/>
                <a:gridCol w="661367"/>
                <a:gridCol w="505043"/>
              </a:tblGrid>
              <a:tr h="230380">
                <a:tc gridSpan="2">
                  <a:txBody>
                    <a:bodyPr/>
                    <a:lstStyle/>
                    <a:p>
                      <a:pPr marL="0" algn="ctr" defTabSz="914400" rtl="0" eaLnBrk="1" latinLnBrk="0" hangingPunct="1">
                        <a:lnSpc>
                          <a:spcPct val="115000"/>
                        </a:lnSpc>
                        <a:spcAft>
                          <a:spcPts val="0"/>
                        </a:spcAft>
                      </a:pPr>
                      <a:r>
                        <a:rPr lang="es-EC" sz="1400" b="1" kern="1200" dirty="0">
                          <a:solidFill>
                            <a:schemeClr val="tx1"/>
                          </a:solidFill>
                          <a:latin typeface="Albertus Medium" pitchFamily="34" charset="0"/>
                          <a:ea typeface="Times New Roman"/>
                          <a:cs typeface="Times New Roman"/>
                        </a:rPr>
                        <a:t>ENTORNO EXTERNO</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endParaRPr lang="es-EC"/>
                    </a:p>
                  </a:txBody>
                  <a:tcPr/>
                </a:tc>
                <a:tc gridSpan="3">
                  <a:txBody>
                    <a:bodyPr/>
                    <a:lstStyle/>
                    <a:p>
                      <a:pPr marL="0" algn="ctr" defTabSz="914400" rtl="0" eaLnBrk="1" latinLnBrk="0" hangingPunct="1">
                        <a:lnSpc>
                          <a:spcPct val="115000"/>
                        </a:lnSpc>
                        <a:spcAft>
                          <a:spcPts val="0"/>
                        </a:spcAft>
                      </a:pPr>
                      <a:r>
                        <a:rPr lang="es-EC" sz="1400" b="1" kern="1200" dirty="0">
                          <a:solidFill>
                            <a:schemeClr val="tx1"/>
                          </a:solidFill>
                          <a:latin typeface="Albertus Medium" pitchFamily="34" charset="0"/>
                          <a:ea typeface="Times New Roman"/>
                          <a:cs typeface="Times New Roman"/>
                        </a:rPr>
                        <a:t>Impacto</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endParaRPr lang="es-EC"/>
                    </a:p>
                  </a:txBody>
                  <a:tcPr/>
                </a:tc>
                <a:tc hMerge="1">
                  <a:txBody>
                    <a:bodyPr/>
                    <a:lstStyle/>
                    <a:p>
                      <a:endParaRPr lang="es-EC"/>
                    </a:p>
                  </a:txBody>
                  <a:tcPr/>
                </a:tc>
              </a:tr>
              <a:tr h="691724">
                <a:tc gridSpan="2">
                  <a:txBody>
                    <a:bodyPr/>
                    <a:lstStyle/>
                    <a:p>
                      <a:pPr marL="0" algn="ctr" defTabSz="914400" rtl="0" eaLnBrk="1" latinLnBrk="0" hangingPunct="1">
                        <a:lnSpc>
                          <a:spcPct val="115000"/>
                        </a:lnSpc>
                        <a:spcAft>
                          <a:spcPts val="0"/>
                        </a:spcAft>
                      </a:pPr>
                      <a:r>
                        <a:rPr lang="es-EC" sz="1400" b="1" kern="1200" dirty="0">
                          <a:solidFill>
                            <a:schemeClr val="tx1"/>
                          </a:solidFill>
                          <a:latin typeface="Albertus Medium" pitchFamily="34" charset="0"/>
                          <a:ea typeface="Times New Roman"/>
                          <a:cs typeface="Times New Roman"/>
                        </a:rPr>
                        <a:t>ANÁLISIS DE LAS </a:t>
                      </a:r>
                      <a:r>
                        <a:rPr lang="es-EC" sz="1400" b="1" kern="1200" dirty="0" smtClean="0">
                          <a:solidFill>
                            <a:schemeClr val="tx1"/>
                          </a:solidFill>
                          <a:latin typeface="Albertus Medium" pitchFamily="34" charset="0"/>
                          <a:ea typeface="Times New Roman"/>
                          <a:cs typeface="Times New Roman"/>
                        </a:rPr>
                        <a:t>AMENAZAS</a:t>
                      </a:r>
                      <a:endParaRPr lang="es-EC" sz="1400" b="1" kern="1200" dirty="0">
                        <a:solidFill>
                          <a:schemeClr val="tx1"/>
                        </a:solidFill>
                        <a:latin typeface="Albertus Medium" pitchFamily="34" charset="0"/>
                        <a:ea typeface="Times New Roman"/>
                        <a:cs typeface="Times New Roman"/>
                      </a:endParaRP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endParaRPr lang="es-EC"/>
                    </a:p>
                  </a:txBody>
                  <a:tcPr/>
                </a:tc>
                <a:tc>
                  <a:txBody>
                    <a:bodyPr/>
                    <a:lstStyle/>
                    <a:p>
                      <a:pPr marL="0" algn="ctr" defTabSz="914400" rtl="0" eaLnBrk="1" latinLnBrk="0" hangingPunct="1">
                        <a:lnSpc>
                          <a:spcPct val="115000"/>
                        </a:lnSpc>
                        <a:spcAft>
                          <a:spcPts val="0"/>
                        </a:spcAft>
                      </a:pPr>
                      <a:r>
                        <a:rPr lang="es-EC" sz="1400" b="1" kern="1200" dirty="0">
                          <a:solidFill>
                            <a:schemeClr val="tx1"/>
                          </a:solidFill>
                          <a:latin typeface="Albertus Medium" pitchFamily="34" charset="0"/>
                          <a:ea typeface="Times New Roman"/>
                          <a:cs typeface="Times New Roman"/>
                        </a:rPr>
                        <a:t>Alto</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lnSpc>
                          <a:spcPct val="115000"/>
                        </a:lnSpc>
                        <a:spcAft>
                          <a:spcPts val="0"/>
                        </a:spcAft>
                      </a:pPr>
                      <a:r>
                        <a:rPr lang="es-EC" sz="1400" b="1" kern="1200" dirty="0">
                          <a:solidFill>
                            <a:schemeClr val="tx1"/>
                          </a:solidFill>
                          <a:latin typeface="Albertus Medium" pitchFamily="34" charset="0"/>
                          <a:ea typeface="Times New Roman"/>
                          <a:cs typeface="Times New Roman"/>
                        </a:rPr>
                        <a:t>Medio</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0" algn="ctr" defTabSz="914400" rtl="0" eaLnBrk="1" latinLnBrk="0" hangingPunct="1">
                        <a:lnSpc>
                          <a:spcPct val="115000"/>
                        </a:lnSpc>
                        <a:spcAft>
                          <a:spcPts val="0"/>
                        </a:spcAft>
                      </a:pPr>
                      <a:r>
                        <a:rPr lang="es-EC" sz="1400" b="1" kern="1200" dirty="0">
                          <a:solidFill>
                            <a:schemeClr val="tx1"/>
                          </a:solidFill>
                          <a:latin typeface="Albertus Medium" pitchFamily="34" charset="0"/>
                          <a:ea typeface="Times New Roman"/>
                          <a:cs typeface="Times New Roman"/>
                        </a:rPr>
                        <a:t>Bajo</a:t>
                      </a:r>
                    </a:p>
                  </a:txBody>
                  <a:tcPr marL="36293" marR="36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r>
              <a:tr h="715698">
                <a:tc>
                  <a:txBody>
                    <a:bodyPr/>
                    <a:lstStyle/>
                    <a:p>
                      <a:pPr algn="ctr">
                        <a:lnSpc>
                          <a:spcPct val="115000"/>
                        </a:lnSpc>
                        <a:spcAft>
                          <a:spcPts val="0"/>
                        </a:spcAft>
                      </a:pPr>
                      <a:r>
                        <a:rPr lang="es-EC" sz="1400" b="1" dirty="0">
                          <a:latin typeface="Albertus Medium" pitchFamily="34" charset="0"/>
                          <a:ea typeface="Times New Roman"/>
                          <a:cs typeface="Times New Roman"/>
                        </a:rPr>
                        <a:t>A1</a:t>
                      </a:r>
                      <a:endParaRPr lang="es-EC" sz="14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600" dirty="0">
                          <a:latin typeface="Albertus Medium" pitchFamily="34" charset="0"/>
                          <a:ea typeface="Times New Roman"/>
                          <a:cs typeface="Times New Roman"/>
                        </a:rPr>
                        <a:t>Inestabilidad e incertidumbre jurídica para realizar inversiones privadas en el país</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x</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5698">
                <a:tc>
                  <a:txBody>
                    <a:bodyPr/>
                    <a:lstStyle/>
                    <a:p>
                      <a:pPr algn="ctr">
                        <a:lnSpc>
                          <a:spcPct val="115000"/>
                        </a:lnSpc>
                        <a:spcAft>
                          <a:spcPts val="0"/>
                        </a:spcAft>
                      </a:pPr>
                      <a:r>
                        <a:rPr lang="es-EC" sz="1400" b="1" dirty="0">
                          <a:latin typeface="Albertus Medium" pitchFamily="34" charset="0"/>
                          <a:ea typeface="Times New Roman"/>
                          <a:cs typeface="Times New Roman"/>
                        </a:rPr>
                        <a:t>A2</a:t>
                      </a:r>
                      <a:endParaRPr lang="es-EC" sz="14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600" dirty="0">
                          <a:latin typeface="Albertus Medium" pitchFamily="34" charset="0"/>
                          <a:ea typeface="Times New Roman"/>
                          <a:cs typeface="Times New Roman"/>
                        </a:rPr>
                        <a:t>Disminución de la tasa de crecimiento del Producto Interno Bruto específicamente del sector de actividad de comercio al por mayor y menor</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x</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5698">
                <a:tc>
                  <a:txBody>
                    <a:bodyPr/>
                    <a:lstStyle/>
                    <a:p>
                      <a:pPr algn="ctr">
                        <a:lnSpc>
                          <a:spcPct val="115000"/>
                        </a:lnSpc>
                        <a:spcAft>
                          <a:spcPts val="0"/>
                        </a:spcAft>
                      </a:pPr>
                      <a:r>
                        <a:rPr lang="es-EC" sz="1400" b="1" dirty="0">
                          <a:latin typeface="Albertus Medium" pitchFamily="34" charset="0"/>
                          <a:ea typeface="Times New Roman"/>
                          <a:cs typeface="Times New Roman"/>
                        </a:rPr>
                        <a:t>A3</a:t>
                      </a:r>
                      <a:endParaRPr lang="es-EC" sz="14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600" dirty="0">
                          <a:latin typeface="Albertus Medium" pitchFamily="34" charset="0"/>
                          <a:ea typeface="Times New Roman"/>
                          <a:cs typeface="Times New Roman"/>
                        </a:rPr>
                        <a:t> Restricciones arancelarias en las importaciones debido al déficit de la balanza comercial registrada durante los últimos años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x</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5698">
                <a:tc>
                  <a:txBody>
                    <a:bodyPr/>
                    <a:lstStyle/>
                    <a:p>
                      <a:pPr algn="ctr">
                        <a:lnSpc>
                          <a:spcPct val="115000"/>
                        </a:lnSpc>
                        <a:spcAft>
                          <a:spcPts val="0"/>
                        </a:spcAft>
                      </a:pPr>
                      <a:r>
                        <a:rPr lang="es-EC" sz="1400" b="1" dirty="0">
                          <a:latin typeface="Albertus Medium" pitchFamily="34" charset="0"/>
                          <a:ea typeface="Times New Roman"/>
                          <a:cs typeface="Times New Roman"/>
                        </a:rPr>
                        <a:t>A4</a:t>
                      </a:r>
                      <a:endParaRPr lang="es-EC" sz="14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600" dirty="0">
                          <a:latin typeface="Albertus Medium" pitchFamily="34" charset="0"/>
                          <a:ea typeface="Times New Roman"/>
                          <a:cs typeface="Times New Roman"/>
                        </a:rPr>
                        <a:t>Alta competencia en el mercado dentro del sector papelero</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x</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5698">
                <a:tc>
                  <a:txBody>
                    <a:bodyPr/>
                    <a:lstStyle/>
                    <a:p>
                      <a:pPr algn="ctr">
                        <a:lnSpc>
                          <a:spcPct val="115000"/>
                        </a:lnSpc>
                        <a:spcAft>
                          <a:spcPts val="0"/>
                        </a:spcAft>
                      </a:pPr>
                      <a:r>
                        <a:rPr lang="es-EC" sz="1400" b="1" dirty="0">
                          <a:latin typeface="Albertus Medium" pitchFamily="34" charset="0"/>
                          <a:ea typeface="Times New Roman"/>
                          <a:cs typeface="Times New Roman"/>
                        </a:rPr>
                        <a:t>A5</a:t>
                      </a:r>
                      <a:endParaRPr lang="es-EC" sz="14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600" dirty="0">
                          <a:latin typeface="Albertus Medium" pitchFamily="34" charset="0"/>
                          <a:ea typeface="Times New Roman"/>
                          <a:cs typeface="Times New Roman"/>
                        </a:rPr>
                        <a:t>La competencia posee varias estrategias de marketing</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x</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latin typeface="Albertus Medium" pitchFamily="34" charset="0"/>
                          <a:ea typeface="Times New Roman"/>
                          <a:cs typeface="Times New Roman"/>
                        </a:rPr>
                        <a:t>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8 Rectángulo"/>
          <p:cNvSpPr/>
          <p:nvPr/>
        </p:nvSpPr>
        <p:spPr>
          <a:xfrm>
            <a:off x="675334" y="5544457"/>
            <a:ext cx="7859066" cy="714167"/>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9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Entorno Externo</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
        <p:nvSpPr>
          <p:cNvPr id="11" name="10 Rectángulo"/>
          <p:cNvSpPr/>
          <p:nvPr/>
        </p:nvSpPr>
        <p:spPr>
          <a:xfrm>
            <a:off x="697106" y="4782457"/>
            <a:ext cx="7859066" cy="714167"/>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Tabla"/>
          <p:cNvGraphicFramePr>
            <a:graphicFrameLocks noGrp="1"/>
          </p:cNvGraphicFramePr>
          <p:nvPr/>
        </p:nvGraphicFramePr>
        <p:xfrm>
          <a:off x="711200" y="1714490"/>
          <a:ext cx="7803271" cy="4357717"/>
        </p:xfrm>
        <a:graphic>
          <a:graphicData uri="http://schemas.openxmlformats.org/drawingml/2006/table">
            <a:tbl>
              <a:tblPr/>
              <a:tblGrid>
                <a:gridCol w="347612"/>
                <a:gridCol w="5825483"/>
                <a:gridCol w="467477"/>
                <a:gridCol w="659263"/>
                <a:gridCol w="503436"/>
              </a:tblGrid>
              <a:tr h="422417">
                <a:tc gridSpan="2">
                  <a:txBody>
                    <a:bodyPr/>
                    <a:lstStyle/>
                    <a:p>
                      <a:pPr marL="450215" indent="-450215" algn="ctr">
                        <a:lnSpc>
                          <a:spcPct val="115000"/>
                        </a:lnSpc>
                        <a:spcAft>
                          <a:spcPts val="1000"/>
                        </a:spcAft>
                      </a:pPr>
                      <a:r>
                        <a:rPr lang="es-EC" sz="1400" b="1" dirty="0" smtClean="0">
                          <a:solidFill>
                            <a:schemeClr val="tx1"/>
                          </a:solidFill>
                          <a:latin typeface="Albertus Medium" pitchFamily="34" charset="0"/>
                          <a:ea typeface="Calibri"/>
                          <a:cs typeface="Times New Roman"/>
                        </a:rPr>
                        <a:t>ENTORNO INTERNO</a:t>
                      </a:r>
                      <a:r>
                        <a:rPr lang="es-EC" sz="1400" dirty="0" smtClean="0">
                          <a:solidFill>
                            <a:schemeClr val="tx1"/>
                          </a:solidFill>
                          <a:latin typeface="Albertus Medium" pitchFamily="34" charset="0"/>
                          <a:ea typeface="Calibri"/>
                          <a:cs typeface="Times New Roman"/>
                        </a:rPr>
                        <a:t> </a:t>
                      </a:r>
                      <a:endParaRPr lang="es-EC" sz="1400" dirty="0">
                        <a:solidFill>
                          <a:schemeClr val="tx1"/>
                        </a:solidFill>
                        <a:latin typeface="Albertus Medium" pitchFamily="34" charset="0"/>
                        <a:ea typeface="Calibri"/>
                        <a:cs typeface="Times New Roman"/>
                      </a:endParaRPr>
                    </a:p>
                  </a:txBody>
                  <a:tcPr marL="26688" marR="26688"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endParaRPr lang="es-EC"/>
                    </a:p>
                  </a:txBody>
                  <a:tcPr/>
                </a:tc>
                <a:tc gridSpan="3">
                  <a:txBody>
                    <a:bodyPr/>
                    <a:lstStyle/>
                    <a:p>
                      <a:pPr marL="450215" indent="-450215" algn="ctr">
                        <a:lnSpc>
                          <a:spcPct val="115000"/>
                        </a:lnSpc>
                        <a:spcAft>
                          <a:spcPts val="1000"/>
                        </a:spcAft>
                      </a:pPr>
                      <a:r>
                        <a:rPr lang="es-EC" sz="1400" b="1" dirty="0">
                          <a:solidFill>
                            <a:schemeClr val="tx1"/>
                          </a:solidFill>
                          <a:latin typeface="Albertus Medium" pitchFamily="34" charset="0"/>
                          <a:ea typeface="Calibri"/>
                          <a:cs typeface="Times New Roman"/>
                        </a:rPr>
                        <a:t>Impacto</a:t>
                      </a:r>
                      <a:r>
                        <a:rPr lang="es-EC" sz="1400" dirty="0">
                          <a:solidFill>
                            <a:schemeClr val="tx1"/>
                          </a:solidFill>
                          <a:latin typeface="Albertus Medium" pitchFamily="34" charset="0"/>
                          <a:ea typeface="Calibri"/>
                          <a:cs typeface="Times New Roman"/>
                        </a:rPr>
                        <a:t> </a:t>
                      </a:r>
                    </a:p>
                  </a:txBody>
                  <a:tcPr marL="26688" marR="26688"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endParaRPr lang="es-EC"/>
                    </a:p>
                  </a:txBody>
                  <a:tcPr/>
                </a:tc>
                <a:tc hMerge="1">
                  <a:txBody>
                    <a:bodyPr/>
                    <a:lstStyle/>
                    <a:p>
                      <a:endParaRPr lang="es-EC"/>
                    </a:p>
                  </a:txBody>
                  <a:tcPr/>
                </a:tc>
              </a:tr>
              <a:tr h="598568">
                <a:tc gridSpan="2">
                  <a:txBody>
                    <a:bodyPr/>
                    <a:lstStyle/>
                    <a:p>
                      <a:pPr marL="450215" indent="-450215" algn="ctr">
                        <a:lnSpc>
                          <a:spcPct val="115000"/>
                        </a:lnSpc>
                        <a:spcAft>
                          <a:spcPts val="1000"/>
                        </a:spcAft>
                      </a:pPr>
                      <a:r>
                        <a:rPr lang="es-EC" sz="1400" b="1" dirty="0">
                          <a:solidFill>
                            <a:schemeClr val="tx1"/>
                          </a:solidFill>
                          <a:latin typeface="Albertus Medium" pitchFamily="34" charset="0"/>
                          <a:ea typeface="Calibri"/>
                          <a:cs typeface="Times New Roman"/>
                        </a:rPr>
                        <a:t>ANÁLISIS DE LAS  FORTALEZAS</a:t>
                      </a:r>
                      <a:r>
                        <a:rPr lang="es-EC" sz="1400" dirty="0">
                          <a:solidFill>
                            <a:schemeClr val="tx1"/>
                          </a:solidFill>
                          <a:latin typeface="Albertus Medium" pitchFamily="34" charset="0"/>
                          <a:ea typeface="Calibri"/>
                          <a:cs typeface="Times New Roman"/>
                        </a:rPr>
                        <a:t> </a:t>
                      </a:r>
                    </a:p>
                  </a:txBody>
                  <a:tcPr marL="26688" marR="26688"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endParaRPr lang="es-EC"/>
                    </a:p>
                  </a:txBody>
                  <a:tcPr/>
                </a:tc>
                <a:tc>
                  <a:txBody>
                    <a:bodyPr/>
                    <a:lstStyle/>
                    <a:p>
                      <a:pPr marL="450215" indent="-450215" algn="ctr">
                        <a:lnSpc>
                          <a:spcPct val="115000"/>
                        </a:lnSpc>
                        <a:spcAft>
                          <a:spcPts val="1000"/>
                        </a:spcAft>
                      </a:pPr>
                      <a:r>
                        <a:rPr lang="es-EC" sz="1400" b="1" dirty="0">
                          <a:solidFill>
                            <a:schemeClr val="tx1"/>
                          </a:solidFill>
                          <a:latin typeface="Albertus Medium" pitchFamily="34" charset="0"/>
                          <a:ea typeface="Calibri"/>
                          <a:cs typeface="Times New Roman"/>
                        </a:rPr>
                        <a:t>Alto</a:t>
                      </a:r>
                      <a:r>
                        <a:rPr lang="es-EC" sz="1400" dirty="0">
                          <a:solidFill>
                            <a:schemeClr val="tx1"/>
                          </a:solidFill>
                          <a:latin typeface="Albertus Medium" pitchFamily="34" charset="0"/>
                          <a:ea typeface="Calibri"/>
                          <a:cs typeface="Times New Roman"/>
                        </a:rPr>
                        <a:t> </a:t>
                      </a:r>
                    </a:p>
                  </a:txBody>
                  <a:tcPr marL="26688" marR="26688"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450215" indent="-450215" algn="ctr">
                        <a:lnSpc>
                          <a:spcPct val="115000"/>
                        </a:lnSpc>
                        <a:spcAft>
                          <a:spcPts val="1000"/>
                        </a:spcAft>
                      </a:pPr>
                      <a:r>
                        <a:rPr lang="es-EC" sz="1400" b="1" dirty="0">
                          <a:solidFill>
                            <a:schemeClr val="tx1"/>
                          </a:solidFill>
                          <a:latin typeface="Albertus Medium" pitchFamily="34" charset="0"/>
                          <a:ea typeface="Calibri"/>
                          <a:cs typeface="Times New Roman"/>
                        </a:rPr>
                        <a:t>Medio</a:t>
                      </a:r>
                      <a:r>
                        <a:rPr lang="es-EC" sz="1400" dirty="0">
                          <a:solidFill>
                            <a:schemeClr val="tx1"/>
                          </a:solidFill>
                          <a:latin typeface="Albertus Medium" pitchFamily="34" charset="0"/>
                          <a:ea typeface="Calibri"/>
                          <a:cs typeface="Times New Roman"/>
                        </a:rPr>
                        <a:t> </a:t>
                      </a:r>
                    </a:p>
                  </a:txBody>
                  <a:tcPr marL="26688" marR="26688"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450215" indent="-450215" algn="ctr">
                        <a:lnSpc>
                          <a:spcPct val="115000"/>
                        </a:lnSpc>
                        <a:spcAft>
                          <a:spcPts val="1000"/>
                        </a:spcAft>
                      </a:pPr>
                      <a:r>
                        <a:rPr lang="es-EC" sz="1400" b="1" dirty="0">
                          <a:solidFill>
                            <a:schemeClr val="tx1"/>
                          </a:solidFill>
                          <a:latin typeface="Albertus Medium" pitchFamily="34" charset="0"/>
                          <a:ea typeface="Calibri"/>
                          <a:cs typeface="Times New Roman"/>
                        </a:rPr>
                        <a:t>Bajo</a:t>
                      </a:r>
                      <a:r>
                        <a:rPr lang="es-EC" sz="1400" dirty="0">
                          <a:solidFill>
                            <a:schemeClr val="tx1"/>
                          </a:solidFill>
                          <a:latin typeface="Albertus Medium" pitchFamily="34" charset="0"/>
                          <a:ea typeface="Calibri"/>
                          <a:cs typeface="Times New Roman"/>
                        </a:rPr>
                        <a:t> </a:t>
                      </a:r>
                    </a:p>
                  </a:txBody>
                  <a:tcPr marL="26688" marR="26688"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r>
              <a:tr h="370748">
                <a:tc>
                  <a:txBody>
                    <a:bodyPr/>
                    <a:lstStyle/>
                    <a:p>
                      <a:pPr marL="450215" indent="-450215" algn="ctr">
                        <a:lnSpc>
                          <a:spcPct val="115000"/>
                        </a:lnSpc>
                        <a:spcAft>
                          <a:spcPts val="1000"/>
                        </a:spcAft>
                      </a:pPr>
                      <a:r>
                        <a:rPr lang="es-EC" sz="1400" b="1" dirty="0">
                          <a:latin typeface="Albertus Medium" pitchFamily="34" charset="0"/>
                          <a:ea typeface="Calibri"/>
                          <a:cs typeface="Times New Roman"/>
                        </a:rPr>
                        <a:t>F1</a:t>
                      </a: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l">
                        <a:lnSpc>
                          <a:spcPct val="115000"/>
                        </a:lnSpc>
                        <a:spcAft>
                          <a:spcPts val="1000"/>
                        </a:spcAft>
                      </a:pPr>
                      <a:r>
                        <a:rPr lang="es-EC" sz="1600" dirty="0">
                          <a:latin typeface="Albertus Medium" pitchFamily="34" charset="0"/>
                          <a:ea typeface="Calibri"/>
                          <a:cs typeface="Times New Roman"/>
                        </a:rPr>
                        <a:t>Dilipa emplea una administración por procesos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x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748">
                <a:tc>
                  <a:txBody>
                    <a:bodyPr/>
                    <a:lstStyle/>
                    <a:p>
                      <a:pPr marL="450215" indent="-450215" algn="ctr">
                        <a:lnSpc>
                          <a:spcPct val="115000"/>
                        </a:lnSpc>
                        <a:spcAft>
                          <a:spcPts val="1000"/>
                        </a:spcAft>
                      </a:pPr>
                      <a:r>
                        <a:rPr lang="es-EC" sz="1400" b="1" dirty="0">
                          <a:latin typeface="Albertus Medium" pitchFamily="34" charset="0"/>
                          <a:ea typeface="Calibri"/>
                          <a:cs typeface="Times New Roman"/>
                        </a:rPr>
                        <a:t>F2</a:t>
                      </a: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l">
                        <a:lnSpc>
                          <a:spcPct val="115000"/>
                        </a:lnSpc>
                        <a:spcAft>
                          <a:spcPts val="1000"/>
                        </a:spcAft>
                      </a:pPr>
                      <a:r>
                        <a:rPr lang="es-EC" sz="1600" dirty="0">
                          <a:latin typeface="Albertus Medium" pitchFamily="34" charset="0"/>
                          <a:ea typeface="Calibri"/>
                          <a:cs typeface="Times New Roman"/>
                        </a:rPr>
                        <a:t>Cobertura en varias ciudades del país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x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748">
                <a:tc>
                  <a:txBody>
                    <a:bodyPr/>
                    <a:lstStyle/>
                    <a:p>
                      <a:pPr marL="450215" indent="-450215" algn="ctr">
                        <a:lnSpc>
                          <a:spcPct val="115000"/>
                        </a:lnSpc>
                        <a:spcAft>
                          <a:spcPts val="1000"/>
                        </a:spcAft>
                      </a:pPr>
                      <a:r>
                        <a:rPr lang="es-EC" sz="1400" b="1" dirty="0">
                          <a:latin typeface="Albertus Medium" pitchFamily="34" charset="0"/>
                          <a:ea typeface="Calibri"/>
                          <a:cs typeface="Times New Roman"/>
                        </a:rPr>
                        <a:t>F3</a:t>
                      </a: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l">
                        <a:lnSpc>
                          <a:spcPct val="115000"/>
                        </a:lnSpc>
                        <a:spcAft>
                          <a:spcPts val="1000"/>
                        </a:spcAft>
                      </a:pPr>
                      <a:r>
                        <a:rPr lang="es-EC" sz="1600" dirty="0">
                          <a:latin typeface="Albertus Medium" pitchFamily="34" charset="0"/>
                          <a:ea typeface="Calibri"/>
                          <a:cs typeface="Times New Roman"/>
                        </a:rPr>
                        <a:t>Precios accesibles al mercado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x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748">
                <a:tc>
                  <a:txBody>
                    <a:bodyPr/>
                    <a:lstStyle/>
                    <a:p>
                      <a:pPr marL="450215" indent="-450215" algn="ctr">
                        <a:lnSpc>
                          <a:spcPct val="115000"/>
                        </a:lnSpc>
                        <a:spcAft>
                          <a:spcPts val="1000"/>
                        </a:spcAft>
                      </a:pPr>
                      <a:r>
                        <a:rPr lang="es-EC" sz="1400" b="1" dirty="0">
                          <a:latin typeface="Albertus Medium" pitchFamily="34" charset="0"/>
                          <a:ea typeface="Calibri"/>
                          <a:cs typeface="Times New Roman"/>
                        </a:rPr>
                        <a:t>F4</a:t>
                      </a: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l">
                        <a:lnSpc>
                          <a:spcPct val="115000"/>
                        </a:lnSpc>
                        <a:spcAft>
                          <a:spcPts val="1000"/>
                        </a:spcAft>
                      </a:pPr>
                      <a:r>
                        <a:rPr lang="es-EC" sz="1600" dirty="0">
                          <a:latin typeface="Albertus Medium" pitchFamily="34" charset="0"/>
                          <a:ea typeface="Calibri"/>
                          <a:cs typeface="Times New Roman"/>
                        </a:rPr>
                        <a:t>Variedad de productos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x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748">
                <a:tc>
                  <a:txBody>
                    <a:bodyPr/>
                    <a:lstStyle/>
                    <a:p>
                      <a:pPr marL="450215" indent="-450215" algn="ctr">
                        <a:lnSpc>
                          <a:spcPct val="115000"/>
                        </a:lnSpc>
                        <a:spcAft>
                          <a:spcPts val="1000"/>
                        </a:spcAft>
                      </a:pPr>
                      <a:r>
                        <a:rPr lang="es-EC" sz="1400" b="1" dirty="0">
                          <a:latin typeface="Albertus Medium" pitchFamily="34" charset="0"/>
                          <a:ea typeface="Calibri"/>
                          <a:cs typeface="Times New Roman"/>
                        </a:rPr>
                        <a:t>F5</a:t>
                      </a: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l">
                        <a:lnSpc>
                          <a:spcPct val="115000"/>
                        </a:lnSpc>
                        <a:spcAft>
                          <a:spcPts val="1000"/>
                        </a:spcAft>
                      </a:pPr>
                      <a:r>
                        <a:rPr lang="es-EC" sz="1600" dirty="0">
                          <a:latin typeface="Albertus Medium" pitchFamily="34" charset="0"/>
                          <a:ea typeface="Calibri"/>
                          <a:cs typeface="Times New Roman"/>
                        </a:rPr>
                        <a:t>Entrega a domicilio sin costo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x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748">
                <a:tc>
                  <a:txBody>
                    <a:bodyPr/>
                    <a:lstStyle/>
                    <a:p>
                      <a:pPr marL="450215" indent="-450215" algn="ctr">
                        <a:lnSpc>
                          <a:spcPct val="115000"/>
                        </a:lnSpc>
                        <a:spcAft>
                          <a:spcPts val="1000"/>
                        </a:spcAft>
                      </a:pPr>
                      <a:r>
                        <a:rPr lang="es-EC" sz="1400" b="1" dirty="0">
                          <a:latin typeface="Albertus Medium" pitchFamily="34" charset="0"/>
                          <a:ea typeface="Calibri"/>
                          <a:cs typeface="Times New Roman"/>
                        </a:rPr>
                        <a:t>F6</a:t>
                      </a: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l">
                        <a:lnSpc>
                          <a:spcPct val="115000"/>
                        </a:lnSpc>
                        <a:spcAft>
                          <a:spcPts val="1000"/>
                        </a:spcAft>
                      </a:pPr>
                      <a:r>
                        <a:rPr lang="es-EC" sz="1600" dirty="0">
                          <a:latin typeface="Albertus Medium" pitchFamily="34" charset="0"/>
                          <a:ea typeface="Calibri"/>
                          <a:cs typeface="Times New Roman"/>
                        </a:rPr>
                        <a:t>Existen estrategias de promoción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x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748">
                <a:tc>
                  <a:txBody>
                    <a:bodyPr/>
                    <a:lstStyle/>
                    <a:p>
                      <a:pPr marL="450215" indent="-450215" algn="ctr">
                        <a:lnSpc>
                          <a:spcPct val="115000"/>
                        </a:lnSpc>
                        <a:spcAft>
                          <a:spcPts val="1000"/>
                        </a:spcAft>
                      </a:pPr>
                      <a:r>
                        <a:rPr lang="es-EC" sz="1400" b="1" dirty="0">
                          <a:latin typeface="Albertus Medium" pitchFamily="34" charset="0"/>
                          <a:ea typeface="Calibri"/>
                          <a:cs typeface="Times New Roman"/>
                        </a:rPr>
                        <a:t>F7</a:t>
                      </a: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l">
                        <a:lnSpc>
                          <a:spcPct val="115000"/>
                        </a:lnSpc>
                        <a:spcAft>
                          <a:spcPts val="1000"/>
                        </a:spcAft>
                      </a:pPr>
                      <a:r>
                        <a:rPr lang="es-EC" sz="1600" dirty="0">
                          <a:latin typeface="Albertus Medium" pitchFamily="34" charset="0"/>
                          <a:ea typeface="Calibri"/>
                          <a:cs typeface="Times New Roman"/>
                        </a:rPr>
                        <a:t>Campañas publicitarias en temporada escolar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x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748">
                <a:tc>
                  <a:txBody>
                    <a:bodyPr/>
                    <a:lstStyle/>
                    <a:p>
                      <a:pPr marL="450215" indent="-450215" algn="ctr">
                        <a:lnSpc>
                          <a:spcPct val="115000"/>
                        </a:lnSpc>
                        <a:spcAft>
                          <a:spcPts val="1000"/>
                        </a:spcAft>
                      </a:pPr>
                      <a:r>
                        <a:rPr lang="es-EC" sz="1400" b="1" dirty="0">
                          <a:latin typeface="Albertus Medium" pitchFamily="34" charset="0"/>
                          <a:ea typeface="Calibri"/>
                          <a:cs typeface="Times New Roman"/>
                        </a:rPr>
                        <a:t>F8</a:t>
                      </a: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l">
                        <a:lnSpc>
                          <a:spcPct val="115000"/>
                        </a:lnSpc>
                        <a:spcAft>
                          <a:spcPts val="1000"/>
                        </a:spcAft>
                      </a:pPr>
                      <a:r>
                        <a:rPr lang="es-EC" sz="1600" dirty="0">
                          <a:latin typeface="Albertus Medium" pitchFamily="34" charset="0"/>
                          <a:ea typeface="Calibri"/>
                          <a:cs typeface="Times New Roman"/>
                        </a:rPr>
                        <a:t>Publicidad en medios masivos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x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748">
                <a:tc>
                  <a:txBody>
                    <a:bodyPr/>
                    <a:lstStyle/>
                    <a:p>
                      <a:pPr marL="450215" indent="-450215" algn="ctr">
                        <a:lnSpc>
                          <a:spcPct val="115000"/>
                        </a:lnSpc>
                        <a:spcAft>
                          <a:spcPts val="1000"/>
                        </a:spcAft>
                      </a:pPr>
                      <a:r>
                        <a:rPr lang="es-EC" sz="1400" b="1" dirty="0">
                          <a:latin typeface="Albertus Medium" pitchFamily="34" charset="0"/>
                          <a:ea typeface="Calibri"/>
                          <a:cs typeface="Times New Roman"/>
                        </a:rPr>
                        <a:t>F9</a:t>
                      </a: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l">
                        <a:lnSpc>
                          <a:spcPct val="115000"/>
                        </a:lnSpc>
                        <a:spcAft>
                          <a:spcPts val="1000"/>
                        </a:spcAft>
                      </a:pPr>
                      <a:r>
                        <a:rPr lang="es-EC" sz="1600" dirty="0">
                          <a:latin typeface="Albertus Medium" pitchFamily="34" charset="0"/>
                          <a:ea typeface="Calibri"/>
                          <a:cs typeface="Times New Roman"/>
                        </a:rPr>
                        <a:t>La empresa está calificada con la Bolsa de Valores Quito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x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22006" marR="22006" marT="70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 name="10 Rectángulo"/>
          <p:cNvSpPr/>
          <p:nvPr/>
        </p:nvSpPr>
        <p:spPr>
          <a:xfrm>
            <a:off x="711200" y="3117018"/>
            <a:ext cx="7846813" cy="328603"/>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11 Rectángulo"/>
          <p:cNvSpPr/>
          <p:nvPr/>
        </p:nvSpPr>
        <p:spPr>
          <a:xfrm>
            <a:off x="711200" y="3512456"/>
            <a:ext cx="7846813" cy="328603"/>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16 Rectángulo"/>
          <p:cNvSpPr/>
          <p:nvPr/>
        </p:nvSpPr>
        <p:spPr>
          <a:xfrm>
            <a:off x="711200" y="3902836"/>
            <a:ext cx="7846813" cy="328603"/>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17 Rectángulo"/>
          <p:cNvSpPr/>
          <p:nvPr/>
        </p:nvSpPr>
        <p:spPr>
          <a:xfrm>
            <a:off x="711200" y="4625484"/>
            <a:ext cx="7846813" cy="328603"/>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18 Rectángulo"/>
          <p:cNvSpPr/>
          <p:nvPr/>
        </p:nvSpPr>
        <p:spPr>
          <a:xfrm>
            <a:off x="711200" y="5012654"/>
            <a:ext cx="7846813" cy="328603"/>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12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Entorno Interno</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ox(in)">
                                      <p:cBhvr>
                                        <p:cTn id="13" dur="500"/>
                                        <p:tgtEl>
                                          <p:spTgt spid="17"/>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ox(in)">
                                      <p:cBhvr>
                                        <p:cTn id="16" dur="500"/>
                                        <p:tgtEl>
                                          <p:spTgt spid="18"/>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ox(i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Tabla"/>
          <p:cNvGraphicFramePr>
            <a:graphicFrameLocks noGrp="1"/>
          </p:cNvGraphicFramePr>
          <p:nvPr/>
        </p:nvGraphicFramePr>
        <p:xfrm>
          <a:off x="653144" y="1676514"/>
          <a:ext cx="7918252" cy="4415545"/>
        </p:xfrm>
        <a:graphic>
          <a:graphicData uri="http://schemas.openxmlformats.org/drawingml/2006/table">
            <a:tbl>
              <a:tblPr/>
              <a:tblGrid>
                <a:gridCol w="351653"/>
                <a:gridCol w="5917467"/>
                <a:gridCol w="472913"/>
                <a:gridCol w="666928"/>
                <a:gridCol w="509291"/>
              </a:tblGrid>
              <a:tr h="230644">
                <a:tc gridSpan="2">
                  <a:txBody>
                    <a:bodyPr/>
                    <a:lstStyle/>
                    <a:p>
                      <a:pPr marL="450215" indent="-450215" algn="ctr">
                        <a:lnSpc>
                          <a:spcPct val="115000"/>
                        </a:lnSpc>
                        <a:spcAft>
                          <a:spcPts val="1000"/>
                        </a:spcAft>
                      </a:pPr>
                      <a:r>
                        <a:rPr lang="es-EC" sz="1400" b="1" dirty="0">
                          <a:latin typeface="Albertus Medium" pitchFamily="34" charset="0"/>
                          <a:ea typeface="Calibri"/>
                          <a:cs typeface="Times New Roman"/>
                        </a:rPr>
                        <a:t>ENTORNO INTERNO</a:t>
                      </a:r>
                      <a:r>
                        <a:rPr lang="es-EC" sz="1400" dirty="0">
                          <a:latin typeface="Albertus Medium" pitchFamily="34" charset="0"/>
                          <a:ea typeface="Calibri"/>
                          <a:cs typeface="Times New Roman"/>
                        </a:rPr>
                        <a:t> </a:t>
                      </a:r>
                    </a:p>
                  </a:txBody>
                  <a:tcPr marL="19604" marR="19604" marT="5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endParaRPr lang="es-EC"/>
                    </a:p>
                  </a:txBody>
                  <a:tcPr/>
                </a:tc>
                <a:tc gridSpan="3">
                  <a:txBody>
                    <a:bodyPr/>
                    <a:lstStyle/>
                    <a:p>
                      <a:pPr marL="450215" indent="-450215" algn="ctr">
                        <a:lnSpc>
                          <a:spcPct val="115000"/>
                        </a:lnSpc>
                        <a:spcAft>
                          <a:spcPts val="1000"/>
                        </a:spcAft>
                      </a:pPr>
                      <a:r>
                        <a:rPr lang="es-EC" sz="1400" b="1" dirty="0">
                          <a:latin typeface="Albertus Medium" pitchFamily="34" charset="0"/>
                          <a:ea typeface="Calibri"/>
                          <a:cs typeface="Times New Roman"/>
                        </a:rPr>
                        <a:t>Impacto</a:t>
                      </a:r>
                      <a:r>
                        <a:rPr lang="es-EC" sz="1400" dirty="0">
                          <a:latin typeface="Albertus Medium" pitchFamily="34" charset="0"/>
                          <a:ea typeface="Calibri"/>
                          <a:cs typeface="Times New Roman"/>
                        </a:rPr>
                        <a:t> </a:t>
                      </a:r>
                    </a:p>
                  </a:txBody>
                  <a:tcPr marL="19604" marR="19604" marT="5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endParaRPr lang="es-EC"/>
                    </a:p>
                  </a:txBody>
                  <a:tcPr/>
                </a:tc>
                <a:tc hMerge="1">
                  <a:txBody>
                    <a:bodyPr/>
                    <a:lstStyle/>
                    <a:p>
                      <a:endParaRPr lang="es-EC"/>
                    </a:p>
                  </a:txBody>
                  <a:tcPr/>
                </a:tc>
              </a:tr>
              <a:tr h="692515">
                <a:tc gridSpan="2">
                  <a:txBody>
                    <a:bodyPr/>
                    <a:lstStyle/>
                    <a:p>
                      <a:pPr marL="450215" indent="-450215" algn="ctr">
                        <a:lnSpc>
                          <a:spcPct val="115000"/>
                        </a:lnSpc>
                        <a:spcAft>
                          <a:spcPts val="1000"/>
                        </a:spcAft>
                      </a:pPr>
                      <a:r>
                        <a:rPr lang="es-EC" sz="1400" b="1" dirty="0">
                          <a:latin typeface="Albertus Medium" pitchFamily="34" charset="0"/>
                          <a:ea typeface="Calibri"/>
                          <a:cs typeface="Times New Roman"/>
                        </a:rPr>
                        <a:t>ANÁLISIS DE LAS  </a:t>
                      </a:r>
                      <a:r>
                        <a:rPr lang="es-EC" sz="1400" b="1" dirty="0" smtClean="0">
                          <a:latin typeface="Albertus Medium" pitchFamily="34" charset="0"/>
                          <a:ea typeface="Calibri"/>
                          <a:cs typeface="Times New Roman"/>
                        </a:rPr>
                        <a:t>DEBILIDADES</a:t>
                      </a:r>
                      <a:endParaRPr lang="es-EC" sz="1400" dirty="0">
                        <a:latin typeface="Albertus Medium" pitchFamily="34" charset="0"/>
                        <a:ea typeface="Calibri"/>
                        <a:cs typeface="Times New Roman"/>
                      </a:endParaRPr>
                    </a:p>
                  </a:txBody>
                  <a:tcPr marL="19604" marR="19604" marT="5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endParaRPr lang="es-EC"/>
                    </a:p>
                  </a:txBody>
                  <a:tcPr/>
                </a:tc>
                <a:tc>
                  <a:txBody>
                    <a:bodyPr/>
                    <a:lstStyle/>
                    <a:p>
                      <a:pPr marL="450215" indent="-450215" algn="ctr">
                        <a:lnSpc>
                          <a:spcPct val="115000"/>
                        </a:lnSpc>
                        <a:spcAft>
                          <a:spcPts val="1000"/>
                        </a:spcAft>
                      </a:pPr>
                      <a:r>
                        <a:rPr lang="es-EC" sz="1400" b="1" dirty="0">
                          <a:latin typeface="Albertus Medium" pitchFamily="34" charset="0"/>
                          <a:ea typeface="Calibri"/>
                          <a:cs typeface="Times New Roman"/>
                        </a:rPr>
                        <a:t>Alto</a:t>
                      </a:r>
                      <a:r>
                        <a:rPr lang="es-EC" sz="1400" dirty="0">
                          <a:latin typeface="Albertus Medium" pitchFamily="34" charset="0"/>
                          <a:ea typeface="Calibri"/>
                          <a:cs typeface="Times New Roman"/>
                        </a:rPr>
                        <a:t> </a:t>
                      </a:r>
                    </a:p>
                  </a:txBody>
                  <a:tcPr marL="19604" marR="19604" marT="5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450215" indent="-450215" algn="ctr">
                        <a:lnSpc>
                          <a:spcPct val="115000"/>
                        </a:lnSpc>
                        <a:spcAft>
                          <a:spcPts val="1000"/>
                        </a:spcAft>
                      </a:pPr>
                      <a:r>
                        <a:rPr lang="es-EC" sz="1400" b="1" dirty="0">
                          <a:latin typeface="Albertus Medium" pitchFamily="34" charset="0"/>
                          <a:ea typeface="Calibri"/>
                          <a:cs typeface="Times New Roman"/>
                        </a:rPr>
                        <a:t>Medio</a:t>
                      </a:r>
                      <a:r>
                        <a:rPr lang="es-EC" sz="1400" dirty="0">
                          <a:latin typeface="Albertus Medium" pitchFamily="34" charset="0"/>
                          <a:ea typeface="Calibri"/>
                          <a:cs typeface="Times New Roman"/>
                        </a:rPr>
                        <a:t> </a:t>
                      </a:r>
                    </a:p>
                  </a:txBody>
                  <a:tcPr marL="19604" marR="19604" marT="5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450215" indent="-450215" algn="ctr">
                        <a:lnSpc>
                          <a:spcPct val="115000"/>
                        </a:lnSpc>
                        <a:spcAft>
                          <a:spcPts val="1000"/>
                        </a:spcAft>
                      </a:pPr>
                      <a:r>
                        <a:rPr lang="es-EC" sz="1400" b="1" dirty="0">
                          <a:latin typeface="Albertus Medium" pitchFamily="34" charset="0"/>
                          <a:ea typeface="Calibri"/>
                          <a:cs typeface="Times New Roman"/>
                        </a:rPr>
                        <a:t>Bajo</a:t>
                      </a:r>
                      <a:r>
                        <a:rPr lang="es-EC" sz="1400" dirty="0">
                          <a:latin typeface="Albertus Medium" pitchFamily="34" charset="0"/>
                          <a:ea typeface="Calibri"/>
                          <a:cs typeface="Times New Roman"/>
                        </a:rPr>
                        <a:t> </a:t>
                      </a:r>
                    </a:p>
                  </a:txBody>
                  <a:tcPr marL="19604" marR="19604" marT="513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r>
              <a:tr h="868133">
                <a:tc>
                  <a:txBody>
                    <a:bodyPr/>
                    <a:lstStyle/>
                    <a:p>
                      <a:pPr marL="450215" indent="-450215" algn="ctr">
                        <a:lnSpc>
                          <a:spcPct val="115000"/>
                        </a:lnSpc>
                        <a:spcAft>
                          <a:spcPts val="1000"/>
                        </a:spcAft>
                      </a:pPr>
                      <a:r>
                        <a:rPr lang="es-EC" sz="1400" b="1" dirty="0">
                          <a:latin typeface="Albertus Medium" pitchFamily="34" charset="0"/>
                          <a:ea typeface="Calibri"/>
                          <a:cs typeface="Times New Roman"/>
                        </a:rPr>
                        <a:t>D1</a:t>
                      </a:r>
                      <a:r>
                        <a:rPr lang="es-EC" sz="1400" dirty="0">
                          <a:latin typeface="Albertus Medium" pitchFamily="34" charset="0"/>
                          <a:ea typeface="Calibri"/>
                          <a:cs typeface="Times New Roman"/>
                        </a:rPr>
                        <a:t>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l">
                        <a:lnSpc>
                          <a:spcPct val="115000"/>
                        </a:lnSpc>
                        <a:spcAft>
                          <a:spcPts val="1000"/>
                        </a:spcAft>
                      </a:pPr>
                      <a:r>
                        <a:rPr lang="es-EC" sz="1600" dirty="0">
                          <a:latin typeface="Albertus Medium" pitchFamily="34" charset="0"/>
                          <a:ea typeface="Calibri"/>
                          <a:cs typeface="Times New Roman"/>
                        </a:rPr>
                        <a:t>No poseen productos en stock cuando es necesario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x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8133">
                <a:tc>
                  <a:txBody>
                    <a:bodyPr/>
                    <a:lstStyle/>
                    <a:p>
                      <a:pPr marL="450215" indent="-450215" algn="ctr">
                        <a:lnSpc>
                          <a:spcPct val="115000"/>
                        </a:lnSpc>
                        <a:spcAft>
                          <a:spcPts val="1000"/>
                        </a:spcAft>
                      </a:pPr>
                      <a:r>
                        <a:rPr lang="es-EC" sz="1400" b="1" dirty="0">
                          <a:latin typeface="Albertus Medium" pitchFamily="34" charset="0"/>
                          <a:ea typeface="Calibri"/>
                          <a:cs typeface="Times New Roman"/>
                        </a:rPr>
                        <a:t>D2</a:t>
                      </a:r>
                      <a:r>
                        <a:rPr lang="es-EC" sz="1400" dirty="0">
                          <a:latin typeface="Albertus Medium" pitchFamily="34" charset="0"/>
                          <a:ea typeface="Calibri"/>
                          <a:cs typeface="Times New Roman"/>
                        </a:rPr>
                        <a:t>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l">
                        <a:lnSpc>
                          <a:spcPct val="115000"/>
                        </a:lnSpc>
                        <a:spcAft>
                          <a:spcPts val="1000"/>
                        </a:spcAft>
                      </a:pPr>
                      <a:r>
                        <a:rPr lang="es-EC" sz="1600" dirty="0">
                          <a:latin typeface="Albertus Medium" pitchFamily="34" charset="0"/>
                          <a:ea typeface="Calibri"/>
                          <a:cs typeface="Times New Roman"/>
                        </a:rPr>
                        <a:t>No existe un plan de marketing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x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8133">
                <a:tc>
                  <a:txBody>
                    <a:bodyPr/>
                    <a:lstStyle/>
                    <a:p>
                      <a:pPr marL="450215" indent="-450215" algn="ctr">
                        <a:lnSpc>
                          <a:spcPct val="115000"/>
                        </a:lnSpc>
                        <a:spcAft>
                          <a:spcPts val="1000"/>
                        </a:spcAft>
                      </a:pPr>
                      <a:r>
                        <a:rPr lang="es-EC" sz="1400" b="1" dirty="0">
                          <a:latin typeface="Albertus Medium" pitchFamily="34" charset="0"/>
                          <a:ea typeface="Calibri"/>
                          <a:cs typeface="Times New Roman"/>
                        </a:rPr>
                        <a:t>D3</a:t>
                      </a:r>
                      <a:r>
                        <a:rPr lang="es-EC" sz="1400" dirty="0">
                          <a:latin typeface="Albertus Medium" pitchFamily="34" charset="0"/>
                          <a:ea typeface="Calibri"/>
                          <a:cs typeface="Times New Roman"/>
                        </a:rPr>
                        <a:t>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l">
                        <a:lnSpc>
                          <a:spcPct val="115000"/>
                        </a:lnSpc>
                        <a:spcAft>
                          <a:spcPts val="1000"/>
                        </a:spcAft>
                      </a:pPr>
                      <a:r>
                        <a:rPr lang="es-EC" sz="1600" dirty="0">
                          <a:latin typeface="Albertus Medium" pitchFamily="34" charset="0"/>
                          <a:ea typeface="Calibri"/>
                          <a:cs typeface="Times New Roman"/>
                        </a:rPr>
                        <a:t>Falta de estrategias innovadoras de marketing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x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8133">
                <a:tc>
                  <a:txBody>
                    <a:bodyPr/>
                    <a:lstStyle/>
                    <a:p>
                      <a:pPr marL="450215" indent="-450215" algn="ctr">
                        <a:lnSpc>
                          <a:spcPct val="115000"/>
                        </a:lnSpc>
                        <a:spcAft>
                          <a:spcPts val="1000"/>
                        </a:spcAft>
                      </a:pPr>
                      <a:r>
                        <a:rPr lang="es-EC" sz="1400" b="1" dirty="0">
                          <a:latin typeface="Albertus Medium" pitchFamily="34" charset="0"/>
                          <a:ea typeface="Calibri"/>
                          <a:cs typeface="Times New Roman"/>
                        </a:rPr>
                        <a:t>D4</a:t>
                      </a:r>
                      <a:r>
                        <a:rPr lang="es-EC" sz="1400" dirty="0">
                          <a:latin typeface="Albertus Medium" pitchFamily="34" charset="0"/>
                          <a:ea typeface="Calibri"/>
                          <a:cs typeface="Times New Roman"/>
                        </a:rPr>
                        <a:t>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l">
                        <a:lnSpc>
                          <a:spcPct val="115000"/>
                        </a:lnSpc>
                        <a:spcAft>
                          <a:spcPts val="1000"/>
                        </a:spcAft>
                      </a:pPr>
                      <a:r>
                        <a:rPr lang="es-EC" sz="1600" dirty="0">
                          <a:latin typeface="Albertus Medium" pitchFamily="34" charset="0"/>
                          <a:ea typeface="Calibri"/>
                          <a:cs typeface="Times New Roman"/>
                        </a:rPr>
                        <a:t>No existe análisis financiero para la toma de decisiones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x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  </a:t>
                      </a:r>
                    </a:p>
                  </a:txBody>
                  <a:tcPr marL="32674" marR="32674" marT="70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8 Rectángulo"/>
          <p:cNvSpPr/>
          <p:nvPr/>
        </p:nvSpPr>
        <p:spPr>
          <a:xfrm>
            <a:off x="653144" y="2643182"/>
            <a:ext cx="7918252" cy="785818"/>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lbertus Medium" pitchFamily="34" charset="0"/>
            </a:endParaRPr>
          </a:p>
        </p:txBody>
      </p:sp>
      <p:sp>
        <p:nvSpPr>
          <p:cNvPr id="10" name="9 Rectángulo"/>
          <p:cNvSpPr/>
          <p:nvPr/>
        </p:nvSpPr>
        <p:spPr>
          <a:xfrm>
            <a:off x="653144" y="3500438"/>
            <a:ext cx="7918252" cy="857256"/>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lbertus Medium" pitchFamily="34" charset="0"/>
            </a:endParaRPr>
          </a:p>
        </p:txBody>
      </p:sp>
      <p:sp>
        <p:nvSpPr>
          <p:cNvPr id="11" name="10 Rectángulo"/>
          <p:cNvSpPr/>
          <p:nvPr/>
        </p:nvSpPr>
        <p:spPr>
          <a:xfrm>
            <a:off x="653144" y="4429132"/>
            <a:ext cx="7918252" cy="785818"/>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lbertus Medium" pitchFamily="34" charset="0"/>
            </a:endParaRPr>
          </a:p>
        </p:txBody>
      </p:sp>
      <p:sp>
        <p:nvSpPr>
          <p:cNvPr id="12" name="11 Rectángulo"/>
          <p:cNvSpPr/>
          <p:nvPr/>
        </p:nvSpPr>
        <p:spPr>
          <a:xfrm>
            <a:off x="653144" y="5286388"/>
            <a:ext cx="7918252" cy="785818"/>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lbertus Medium" pitchFamily="34" charset="0"/>
            </a:endParaRPr>
          </a:p>
        </p:txBody>
      </p:sp>
      <p:sp>
        <p:nvSpPr>
          <p:cNvPr id="14" name="13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Entorno Interno</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ox(in)">
                                      <p:cBhvr>
                                        <p:cTn id="13" dur="500"/>
                                        <p:tgtEl>
                                          <p:spTgt spid="11"/>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ox(i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redondeado"/>
          <p:cNvSpPr/>
          <p:nvPr/>
        </p:nvSpPr>
        <p:spPr>
          <a:xfrm>
            <a:off x="682172" y="2888341"/>
            <a:ext cx="4905828" cy="1741715"/>
          </a:xfrm>
          <a:prstGeom prst="roundRect">
            <a:avLst/>
          </a:prstGeom>
          <a:solidFill>
            <a:srgbClr val="A6D856"/>
          </a:solidFill>
        </p:spPr>
        <p:style>
          <a:lnRef idx="0">
            <a:schemeClr val="accent1"/>
          </a:lnRef>
          <a:fillRef idx="3">
            <a:schemeClr val="accent1"/>
          </a:fillRef>
          <a:effectRef idx="3">
            <a:schemeClr val="accent1"/>
          </a:effectRef>
          <a:fontRef idx="minor">
            <a:schemeClr val="lt1"/>
          </a:fontRef>
        </p:style>
        <p:txBody>
          <a:bodyPr rtlCol="0" anchor="ctr"/>
          <a:lstStyle/>
          <a:p>
            <a:pPr algn="r"/>
            <a:endParaRPr lang="es-ES" dirty="0" smtClean="0">
              <a:solidFill>
                <a:schemeClr val="tx1"/>
              </a:solidFill>
              <a:latin typeface="Albertus Medium" pitchFamily="34" charset="0"/>
            </a:endParaRPr>
          </a:p>
        </p:txBody>
      </p:sp>
      <p:sp>
        <p:nvSpPr>
          <p:cNvPr id="6" name="5 CuadroTexto"/>
          <p:cNvSpPr txBox="1"/>
          <p:nvPr/>
        </p:nvSpPr>
        <p:spPr>
          <a:xfrm>
            <a:off x="537021" y="638604"/>
            <a:ext cx="4339779" cy="1200329"/>
          </a:xfrm>
          <a:prstGeom prst="rect">
            <a:avLst/>
          </a:prstGeom>
          <a:solidFill>
            <a:schemeClr val="bg1"/>
          </a:solidFill>
        </p:spPr>
        <p:txBody>
          <a:bodyPr wrap="square" rtlCol="0">
            <a:spAutoFit/>
          </a:bodyPr>
          <a:lstStyle/>
          <a:p>
            <a:pPr algn="ctr"/>
            <a:endParaRPr lang="es-EC" sz="3600" b="1" dirty="0" smtClean="0">
              <a:solidFill>
                <a:srgbClr val="CE411A"/>
              </a:solidFill>
              <a:effectLst>
                <a:outerShdw blurRad="38100" dist="38100" dir="2700000" algn="tl">
                  <a:srgbClr val="000000">
                    <a:alpha val="43137"/>
                  </a:srgbClr>
                </a:outerShdw>
              </a:effectLst>
              <a:latin typeface="Albertus Medium" pitchFamily="34" charset="0"/>
            </a:endParaRPr>
          </a:p>
          <a:p>
            <a:pPr algn="ct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graphicFrame>
        <p:nvGraphicFramePr>
          <p:cNvPr id="14" name="13 Tabla"/>
          <p:cNvGraphicFramePr>
            <a:graphicFrameLocks noGrp="1"/>
          </p:cNvGraphicFramePr>
          <p:nvPr/>
        </p:nvGraphicFramePr>
        <p:xfrm>
          <a:off x="7620002" y="1045028"/>
          <a:ext cx="1146620" cy="4876805"/>
        </p:xfrm>
        <a:graphic>
          <a:graphicData uri="http://schemas.openxmlformats.org/drawingml/2006/table">
            <a:tbl>
              <a:tblPr/>
              <a:tblGrid>
                <a:gridCol w="1146620"/>
              </a:tblGrid>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bl>
          </a:graphicData>
        </a:graphic>
      </p:graphicFrame>
      <p:pic>
        <p:nvPicPr>
          <p:cNvPr id="43011" name="Picture 3" descr="C:\Users\bacosta\Desktop\tesis final Dayanita\Nueva carpeta\10470492-corte-el-papel--los-iconos-de-oficinas-y-locales.jpg"/>
          <p:cNvPicPr>
            <a:picLocks noChangeAspect="1" noChangeArrowheads="1"/>
          </p:cNvPicPr>
          <p:nvPr/>
        </p:nvPicPr>
        <p:blipFill>
          <a:blip r:embed="rId2" cstate="print"/>
          <a:srcRect l="77082" t="75416" r="1865" b="5130"/>
          <a:stretch>
            <a:fillRect/>
          </a:stretch>
        </p:blipFill>
        <p:spPr bwMode="auto">
          <a:xfrm>
            <a:off x="7692563" y="2090057"/>
            <a:ext cx="934582" cy="863601"/>
          </a:xfrm>
          <a:prstGeom prst="rect">
            <a:avLst/>
          </a:prstGeom>
          <a:noFill/>
        </p:spPr>
      </p:pic>
      <p:pic>
        <p:nvPicPr>
          <p:cNvPr id="43012" name="Picture 4" descr="C:\Users\bacosta\Desktop\tesis final Dayanita\Nueva carpeta\10470492-corte-el-papel--los-iconos-de-oficinas-y-locales.jpg"/>
          <p:cNvPicPr>
            <a:picLocks noChangeAspect="1" noChangeArrowheads="1"/>
          </p:cNvPicPr>
          <p:nvPr/>
        </p:nvPicPr>
        <p:blipFill>
          <a:blip r:embed="rId2" cstate="print"/>
          <a:srcRect l="2493" t="27429" r="74000" b="53524"/>
          <a:stretch>
            <a:fillRect/>
          </a:stretch>
        </p:blipFill>
        <p:spPr bwMode="auto">
          <a:xfrm>
            <a:off x="7736117" y="1132115"/>
            <a:ext cx="957932" cy="776222"/>
          </a:xfrm>
          <a:prstGeom prst="rect">
            <a:avLst/>
          </a:prstGeom>
          <a:noFill/>
        </p:spPr>
      </p:pic>
      <p:pic>
        <p:nvPicPr>
          <p:cNvPr id="43013" name="Picture 5" descr="C:\Users\bacosta\Desktop\tesis final Dayanita\Nueva carpeta\10470492-corte-el-papel--los-iconos-de-oficinas-y-locales.jpg"/>
          <p:cNvPicPr>
            <a:picLocks noChangeAspect="1" noChangeArrowheads="1"/>
          </p:cNvPicPr>
          <p:nvPr/>
        </p:nvPicPr>
        <p:blipFill>
          <a:blip r:embed="rId2" cstate="print"/>
          <a:srcRect l="28667" t="4190" r="47714" b="74857"/>
          <a:stretch>
            <a:fillRect/>
          </a:stretch>
        </p:blipFill>
        <p:spPr bwMode="auto">
          <a:xfrm>
            <a:off x="7707078" y="3091543"/>
            <a:ext cx="929153" cy="798286"/>
          </a:xfrm>
          <a:prstGeom prst="rect">
            <a:avLst/>
          </a:prstGeom>
          <a:noFill/>
        </p:spPr>
      </p:pic>
      <p:pic>
        <p:nvPicPr>
          <p:cNvPr id="43014" name="Picture 6" descr="C:\Users\bacosta\Desktop\tesis final Dayanita\Nueva carpeta\10470492-corte-el-papel--los-iconos-de-oficinas-y-locales.jpg"/>
          <p:cNvPicPr>
            <a:picLocks noChangeAspect="1" noChangeArrowheads="1"/>
          </p:cNvPicPr>
          <p:nvPr/>
        </p:nvPicPr>
        <p:blipFill>
          <a:blip r:embed="rId2" cstate="print"/>
          <a:srcRect l="77474" t="26667" b="54903"/>
          <a:stretch>
            <a:fillRect/>
          </a:stretch>
        </p:blipFill>
        <p:spPr bwMode="auto">
          <a:xfrm>
            <a:off x="7765145" y="4034971"/>
            <a:ext cx="957932" cy="783771"/>
          </a:xfrm>
          <a:prstGeom prst="rect">
            <a:avLst/>
          </a:prstGeom>
          <a:noFill/>
        </p:spPr>
      </p:pic>
      <p:pic>
        <p:nvPicPr>
          <p:cNvPr id="43016" name="Picture 8" descr="C:\Users\bacosta\Desktop\tesis final Dayanita\Nueva carpeta\10470492-corte-el-papel--los-iconos-de-oficinas-y-locales.jpg"/>
          <p:cNvPicPr>
            <a:picLocks noChangeAspect="1" noChangeArrowheads="1"/>
          </p:cNvPicPr>
          <p:nvPr/>
        </p:nvPicPr>
        <p:blipFill>
          <a:blip r:embed="rId2" cstate="print"/>
          <a:srcRect l="76667" t="4952" r="3524" b="77155"/>
          <a:stretch>
            <a:fillRect/>
          </a:stretch>
        </p:blipFill>
        <p:spPr bwMode="auto">
          <a:xfrm>
            <a:off x="7750620" y="5036458"/>
            <a:ext cx="899885" cy="812799"/>
          </a:xfrm>
          <a:prstGeom prst="rect">
            <a:avLst/>
          </a:prstGeom>
          <a:noFill/>
        </p:spPr>
      </p:pic>
      <p:graphicFrame>
        <p:nvGraphicFramePr>
          <p:cNvPr id="22" name="21 Tabla"/>
          <p:cNvGraphicFramePr>
            <a:graphicFrameLocks noGrp="1"/>
          </p:cNvGraphicFramePr>
          <p:nvPr/>
        </p:nvGraphicFramePr>
        <p:xfrm>
          <a:off x="5762172" y="2612535"/>
          <a:ext cx="2380343" cy="1785256"/>
        </p:xfrm>
        <a:graphic>
          <a:graphicData uri="http://schemas.openxmlformats.org/drawingml/2006/table">
            <a:tbl>
              <a:tblPr>
                <a:effectLst/>
              </a:tblPr>
              <a:tblGrid>
                <a:gridCol w="2380343"/>
              </a:tblGrid>
              <a:tr h="1785256">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bl>
          </a:graphicData>
        </a:graphic>
      </p:graphicFrame>
      <p:sp>
        <p:nvSpPr>
          <p:cNvPr id="24" name="23 CuadroTexto"/>
          <p:cNvSpPr txBox="1"/>
          <p:nvPr/>
        </p:nvSpPr>
        <p:spPr>
          <a:xfrm>
            <a:off x="624115" y="2685133"/>
            <a:ext cx="4978401" cy="1446550"/>
          </a:xfrm>
          <a:prstGeom prst="rect">
            <a:avLst/>
          </a:prstGeom>
          <a:noFill/>
        </p:spPr>
        <p:txBody>
          <a:bodyPr wrap="square" rtlCol="0">
            <a:spAutoFit/>
          </a:bodyPr>
          <a:lstStyle/>
          <a:p>
            <a:pPr algn="ctr"/>
            <a:endParaRPr lang="es-EC" sz="4800" b="1" dirty="0" smtClean="0">
              <a:solidFill>
                <a:srgbClr val="CE411A"/>
              </a:solidFill>
              <a:effectLst>
                <a:outerShdw blurRad="38100" dist="38100" dir="2700000" algn="tl">
                  <a:srgbClr val="000000">
                    <a:alpha val="43137"/>
                  </a:srgbClr>
                </a:outerShdw>
              </a:effectLst>
              <a:latin typeface="Albertus Medium" pitchFamily="34" charset="0"/>
            </a:endParaRPr>
          </a:p>
          <a:p>
            <a:pPr algn="ctr"/>
            <a:r>
              <a:rPr lang="es-EC" sz="4000" b="1" dirty="0" smtClean="0">
                <a:solidFill>
                  <a:srgbClr val="CE411A"/>
                </a:solidFill>
                <a:effectLst>
                  <a:outerShdw blurRad="38100" dist="38100" dir="2700000" algn="tl">
                    <a:srgbClr val="000000">
                      <a:alpha val="43137"/>
                    </a:srgbClr>
                  </a:outerShdw>
                </a:effectLst>
                <a:latin typeface="Albertus Medium" pitchFamily="34" charset="0"/>
              </a:rPr>
              <a:t>Estudio De Mercado</a:t>
            </a:r>
            <a:endParaRPr lang="es-EC" sz="40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13" name="Picture 5" descr="C:\Users\bacosta\Desktop\tesis final Dayanita\Nueva carpeta\10470492-corte-el-papel--los-iconos-de-oficinas-y-locales.jpg"/>
          <p:cNvPicPr>
            <a:picLocks noChangeAspect="1" noChangeArrowheads="1"/>
          </p:cNvPicPr>
          <p:nvPr/>
        </p:nvPicPr>
        <p:blipFill>
          <a:blip r:embed="rId2" cstate="print"/>
          <a:srcRect l="28667" t="4190" r="47714" b="74857"/>
          <a:stretch>
            <a:fillRect/>
          </a:stretch>
        </p:blipFill>
        <p:spPr bwMode="auto">
          <a:xfrm>
            <a:off x="6364506" y="2852057"/>
            <a:ext cx="1458694" cy="1253244"/>
          </a:xfrm>
          <a:prstGeom prst="rect">
            <a:avLst/>
          </a:prstGeom>
          <a:noFill/>
        </p:spPr>
      </p:pic>
    </p:spTree>
  </p:cSld>
  <p:clrMapOvr>
    <a:masterClrMapping/>
  </p:clrMapOvr>
  <p:transition>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Objetivos</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
        <p:nvSpPr>
          <p:cNvPr id="15" name="14 Marco"/>
          <p:cNvSpPr/>
          <p:nvPr/>
        </p:nvSpPr>
        <p:spPr>
          <a:xfrm>
            <a:off x="870860" y="1915896"/>
            <a:ext cx="3367311" cy="2133601"/>
          </a:xfrm>
          <a:prstGeom prst="frame">
            <a:avLst>
              <a:gd name="adj1" fmla="val 31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C" dirty="0" smtClean="0">
                <a:solidFill>
                  <a:schemeClr val="tx1"/>
                </a:solidFill>
                <a:latin typeface="Albertus Medium" pitchFamily="34" charset="0"/>
              </a:rPr>
              <a:t>Identificar </a:t>
            </a:r>
            <a:r>
              <a:rPr lang="es-EC" dirty="0">
                <a:solidFill>
                  <a:schemeClr val="tx1"/>
                </a:solidFill>
                <a:latin typeface="Albertus Medium" pitchFamily="34" charset="0"/>
              </a:rPr>
              <a:t>si la aplicación de marketing olfativo en los puntos de venta de Dilipa, genera pensamientos y recordación positiva de los clientes frente a la marca</a:t>
            </a:r>
            <a:r>
              <a:rPr lang="es-EC" dirty="0" smtClean="0">
                <a:solidFill>
                  <a:schemeClr val="tx1"/>
                </a:solidFill>
                <a:latin typeface="Albertus Medium" pitchFamily="34" charset="0"/>
              </a:rPr>
              <a:t>.</a:t>
            </a:r>
            <a:endParaRPr lang="es-EC" dirty="0">
              <a:solidFill>
                <a:schemeClr val="tx1"/>
              </a:solidFill>
              <a:latin typeface="Albertus Medium" pitchFamily="34" charset="0"/>
            </a:endParaRPr>
          </a:p>
        </p:txBody>
      </p:sp>
      <p:graphicFrame>
        <p:nvGraphicFramePr>
          <p:cNvPr id="20" name="19 Diagrama"/>
          <p:cNvGraphicFramePr/>
          <p:nvPr/>
        </p:nvGraphicFramePr>
        <p:xfrm>
          <a:off x="4644574" y="1233714"/>
          <a:ext cx="2539999" cy="4670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7698" name="Picture 2" descr="C:\Users\bacosta\Desktop\tesis final Dayanita\Nueva carpeta\4275842804_02b52a6b71_o.jpg"/>
          <p:cNvPicPr>
            <a:picLocks noChangeAspect="1" noChangeArrowheads="1"/>
          </p:cNvPicPr>
          <p:nvPr/>
        </p:nvPicPr>
        <p:blipFill>
          <a:blip r:embed="rId8" cstate="print"/>
          <a:srcRect/>
          <a:stretch>
            <a:fillRect/>
          </a:stretch>
        </p:blipFill>
        <p:spPr bwMode="auto">
          <a:xfrm rot="5400000">
            <a:off x="5079999" y="2775178"/>
            <a:ext cx="5718632" cy="1387475"/>
          </a:xfrm>
          <a:prstGeom prst="rect">
            <a:avLst/>
          </a:prstGeom>
          <a:ln>
            <a:noFill/>
          </a:ln>
          <a:effectLst>
            <a:softEdge rad="112500"/>
          </a:effectLst>
        </p:spPr>
      </p:pic>
      <p:pic>
        <p:nvPicPr>
          <p:cNvPr id="157699" name="Picture 3" descr="C:\Users\bacosta\Desktop\tesis final Dayanita\Nueva carpeta\marketing-olfativo-520x224.jpg"/>
          <p:cNvPicPr>
            <a:picLocks noChangeAspect="1" noChangeArrowheads="1"/>
          </p:cNvPicPr>
          <p:nvPr/>
        </p:nvPicPr>
        <p:blipFill>
          <a:blip r:embed="rId9" cstate="print"/>
          <a:srcRect/>
          <a:stretch>
            <a:fillRect/>
          </a:stretch>
        </p:blipFill>
        <p:spPr bwMode="auto">
          <a:xfrm>
            <a:off x="539297" y="4576039"/>
            <a:ext cx="3960132" cy="1705699"/>
          </a:xfrm>
          <a:prstGeom prst="rect">
            <a:avLst/>
          </a:prstGeom>
          <a:noFill/>
        </p:spPr>
      </p:pic>
    </p:spTree>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Agenda</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graphicFrame>
        <p:nvGraphicFramePr>
          <p:cNvPr id="14" name="13 Tabla"/>
          <p:cNvGraphicFramePr>
            <a:graphicFrameLocks noGrp="1"/>
          </p:cNvGraphicFramePr>
          <p:nvPr/>
        </p:nvGraphicFramePr>
        <p:xfrm>
          <a:off x="7736114" y="1045028"/>
          <a:ext cx="1146620" cy="4876805"/>
        </p:xfrm>
        <a:graphic>
          <a:graphicData uri="http://schemas.openxmlformats.org/drawingml/2006/table">
            <a:tbl>
              <a:tblPr/>
              <a:tblGrid>
                <a:gridCol w="1146620"/>
              </a:tblGrid>
              <a:tr h="975361">
                <a:tc>
                  <a:txBody>
                    <a:bodyPr/>
                    <a:lstStyle/>
                    <a:p>
                      <a:endParaRPr lang="es-EC" dirty="0"/>
                    </a:p>
                  </a:txBody>
                  <a:tcPr>
                    <a:lnL w="76200" cmpd="sng">
                      <a:solidFill>
                        <a:srgbClr val="0070C0"/>
                      </a:solidFill>
                      <a:prstDash val="solid"/>
                    </a:lnL>
                    <a:lnR w="76200" cmpd="sng">
                      <a:solidFill>
                        <a:srgbClr val="0070C0"/>
                      </a:solidFill>
                      <a:prstDash val="solid"/>
                    </a:lnR>
                    <a:lnT w="76200" cmpd="sng">
                      <a:solidFill>
                        <a:srgbClr val="0070C0"/>
                      </a:solidFill>
                      <a:prstDash val="soli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mpd="sng">
                      <a:solidFill>
                        <a:srgbClr val="0070C0"/>
                      </a:solidFill>
                      <a:prstDash val="solid"/>
                    </a:lnL>
                    <a:lnR w="76200" cmpd="sng">
                      <a:solidFill>
                        <a:srgbClr val="0070C0"/>
                      </a:solidFill>
                      <a:prstDash val="solid"/>
                    </a:lnR>
                    <a:lnT w="76200" cmpd="sng">
                      <a:solidFill>
                        <a:srgbClr val="0070C0"/>
                      </a:solidFill>
                      <a:prstDash val="soli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mpd="sng">
                      <a:solidFill>
                        <a:srgbClr val="0070C0"/>
                      </a:solidFill>
                      <a:prstDash val="solid"/>
                    </a:lnL>
                    <a:lnR w="76200" cmpd="sng">
                      <a:solidFill>
                        <a:srgbClr val="0070C0"/>
                      </a:solidFill>
                      <a:prstDash val="solid"/>
                    </a:lnR>
                    <a:lnT w="76200" cmpd="sng">
                      <a:solidFill>
                        <a:srgbClr val="0070C0"/>
                      </a:solidFill>
                      <a:prstDash val="soli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mpd="sng">
                      <a:solidFill>
                        <a:srgbClr val="0070C0"/>
                      </a:solidFill>
                      <a:prstDash val="solid"/>
                    </a:lnL>
                    <a:lnR w="76200" cmpd="sng">
                      <a:solidFill>
                        <a:srgbClr val="0070C0"/>
                      </a:solidFill>
                      <a:prstDash val="soli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mpd="sng">
                      <a:solidFill>
                        <a:srgbClr val="0070C0"/>
                      </a:solidFill>
                      <a:prstDash val="solid"/>
                    </a:lnL>
                    <a:lnR w="76200" cmpd="sng">
                      <a:solidFill>
                        <a:srgbClr val="0070C0"/>
                      </a:solidFill>
                      <a:prstDash val="solid"/>
                    </a:lnR>
                    <a:lnT w="76200" cmpd="sng">
                      <a:solidFill>
                        <a:srgbClr val="0070C0"/>
                      </a:solidFill>
                      <a:prstDash val="solid"/>
                    </a:lnT>
                    <a:lnB w="76200" cmpd="sng">
                      <a:solidFill>
                        <a:srgbClr val="0070C0"/>
                      </a:solidFill>
                      <a:prstDash val="solid"/>
                    </a:lnB>
                    <a:solidFill>
                      <a:schemeClr val="bg1">
                        <a:lumMod val="85000"/>
                      </a:schemeClr>
                    </a:solidFill>
                  </a:tcPr>
                </a:tc>
              </a:tr>
            </a:tbl>
          </a:graphicData>
        </a:graphic>
      </p:graphicFrame>
      <p:sp>
        <p:nvSpPr>
          <p:cNvPr id="16" name="15 Rectángulo redondeado"/>
          <p:cNvSpPr/>
          <p:nvPr/>
        </p:nvSpPr>
        <p:spPr>
          <a:xfrm>
            <a:off x="3875300" y="1625599"/>
            <a:ext cx="3889827" cy="522514"/>
          </a:xfrm>
          <a:prstGeom prst="roundRect">
            <a:avLst/>
          </a:prstGeom>
          <a:solidFill>
            <a:srgbClr val="A6D856"/>
          </a:solidFill>
        </p:spPr>
        <p:style>
          <a:lnRef idx="0">
            <a:schemeClr val="accent1"/>
          </a:lnRef>
          <a:fillRef idx="3">
            <a:schemeClr val="accent1"/>
          </a:fillRef>
          <a:effectRef idx="3">
            <a:schemeClr val="accent1"/>
          </a:effectRef>
          <a:fontRef idx="minor">
            <a:schemeClr val="lt1"/>
          </a:fontRef>
        </p:style>
        <p:txBody>
          <a:bodyPr rtlCol="0" anchor="ctr"/>
          <a:lstStyle/>
          <a:p>
            <a:pPr algn="r"/>
            <a:r>
              <a:rPr lang="es-ES" dirty="0" smtClean="0">
                <a:solidFill>
                  <a:schemeClr val="tx1"/>
                </a:solidFill>
                <a:latin typeface="Albertus Medium" pitchFamily="34" charset="0"/>
              </a:rPr>
              <a:t>1. Generalidades</a:t>
            </a:r>
          </a:p>
        </p:txBody>
      </p:sp>
      <p:sp>
        <p:nvSpPr>
          <p:cNvPr id="17" name="16 Rectángulo redondeado"/>
          <p:cNvSpPr/>
          <p:nvPr/>
        </p:nvSpPr>
        <p:spPr>
          <a:xfrm>
            <a:off x="3868043" y="2648858"/>
            <a:ext cx="3889827" cy="522514"/>
          </a:xfrm>
          <a:prstGeom prst="roundRect">
            <a:avLst/>
          </a:prstGeom>
          <a:solidFill>
            <a:srgbClr val="A6D856"/>
          </a:solidFill>
        </p:spPr>
        <p:style>
          <a:lnRef idx="0">
            <a:schemeClr val="accent1"/>
          </a:lnRef>
          <a:fillRef idx="3">
            <a:schemeClr val="accent1"/>
          </a:fillRef>
          <a:effectRef idx="3">
            <a:schemeClr val="accent1"/>
          </a:effectRef>
          <a:fontRef idx="minor">
            <a:schemeClr val="lt1"/>
          </a:fontRef>
        </p:style>
        <p:txBody>
          <a:bodyPr rtlCol="0" anchor="ctr"/>
          <a:lstStyle/>
          <a:p>
            <a:pPr marL="457200" indent="-457200" algn="r">
              <a:lnSpc>
                <a:spcPct val="250000"/>
              </a:lnSpc>
            </a:pPr>
            <a:r>
              <a:rPr lang="es-ES" dirty="0">
                <a:solidFill>
                  <a:schemeClr val="tx1"/>
                </a:solidFill>
                <a:latin typeface="Albertus Medium" pitchFamily="34" charset="0"/>
              </a:rPr>
              <a:t>2. Análisis situacional</a:t>
            </a:r>
          </a:p>
        </p:txBody>
      </p:sp>
      <p:sp>
        <p:nvSpPr>
          <p:cNvPr id="18" name="17 Rectángulo redondeado"/>
          <p:cNvSpPr/>
          <p:nvPr/>
        </p:nvSpPr>
        <p:spPr>
          <a:xfrm>
            <a:off x="3882557" y="3606799"/>
            <a:ext cx="3889827" cy="522514"/>
          </a:xfrm>
          <a:prstGeom prst="roundRect">
            <a:avLst/>
          </a:prstGeom>
          <a:solidFill>
            <a:srgbClr val="A6D856"/>
          </a:solidFill>
        </p:spPr>
        <p:style>
          <a:lnRef idx="0">
            <a:schemeClr val="accent1"/>
          </a:lnRef>
          <a:fillRef idx="3">
            <a:schemeClr val="accent1"/>
          </a:fillRef>
          <a:effectRef idx="3">
            <a:schemeClr val="accent1"/>
          </a:effectRef>
          <a:fontRef idx="minor">
            <a:schemeClr val="lt1"/>
          </a:fontRef>
        </p:style>
        <p:txBody>
          <a:bodyPr rtlCol="0" anchor="ctr"/>
          <a:lstStyle/>
          <a:p>
            <a:pPr marL="457200" indent="-457200" algn="r">
              <a:lnSpc>
                <a:spcPct val="250000"/>
              </a:lnSpc>
            </a:pPr>
            <a:r>
              <a:rPr lang="es-ES" dirty="0">
                <a:solidFill>
                  <a:schemeClr val="tx1"/>
                </a:solidFill>
                <a:latin typeface="Albertus Medium" pitchFamily="34" charset="0"/>
              </a:rPr>
              <a:t>3. Estudio de mercado</a:t>
            </a:r>
          </a:p>
        </p:txBody>
      </p:sp>
      <p:sp>
        <p:nvSpPr>
          <p:cNvPr id="19" name="18 Rectángulo redondeado"/>
          <p:cNvSpPr/>
          <p:nvPr/>
        </p:nvSpPr>
        <p:spPr>
          <a:xfrm>
            <a:off x="3875300" y="4630058"/>
            <a:ext cx="3889827" cy="522514"/>
          </a:xfrm>
          <a:prstGeom prst="roundRect">
            <a:avLst/>
          </a:prstGeom>
          <a:solidFill>
            <a:srgbClr val="A6D856"/>
          </a:solidFill>
        </p:spPr>
        <p:style>
          <a:lnRef idx="0">
            <a:schemeClr val="accent1"/>
          </a:lnRef>
          <a:fillRef idx="3">
            <a:schemeClr val="accent1"/>
          </a:fillRef>
          <a:effectRef idx="3">
            <a:schemeClr val="accent1"/>
          </a:effectRef>
          <a:fontRef idx="minor">
            <a:schemeClr val="lt1"/>
          </a:fontRef>
        </p:style>
        <p:txBody>
          <a:bodyPr rtlCol="0" anchor="ctr"/>
          <a:lstStyle/>
          <a:p>
            <a:pPr marL="457200" indent="-457200" algn="r">
              <a:lnSpc>
                <a:spcPct val="250000"/>
              </a:lnSpc>
            </a:pPr>
            <a:r>
              <a:rPr lang="es-ES" dirty="0">
                <a:solidFill>
                  <a:schemeClr val="tx1"/>
                </a:solidFill>
                <a:latin typeface="Albertus Medium" pitchFamily="34" charset="0"/>
              </a:rPr>
              <a:t>4. Propuesta de implementación</a:t>
            </a:r>
          </a:p>
        </p:txBody>
      </p:sp>
      <p:sp>
        <p:nvSpPr>
          <p:cNvPr id="21" name="20 Rectángulo redondeado"/>
          <p:cNvSpPr/>
          <p:nvPr/>
        </p:nvSpPr>
        <p:spPr>
          <a:xfrm>
            <a:off x="3860786" y="5631543"/>
            <a:ext cx="3889827" cy="522514"/>
          </a:xfrm>
          <a:prstGeom prst="roundRect">
            <a:avLst/>
          </a:prstGeom>
          <a:solidFill>
            <a:srgbClr val="A6D856"/>
          </a:solidFill>
        </p:spPr>
        <p:style>
          <a:lnRef idx="0">
            <a:schemeClr val="accent1"/>
          </a:lnRef>
          <a:fillRef idx="3">
            <a:schemeClr val="accent1"/>
          </a:fillRef>
          <a:effectRef idx="3">
            <a:schemeClr val="accent1"/>
          </a:effectRef>
          <a:fontRef idx="minor">
            <a:schemeClr val="lt1"/>
          </a:fontRef>
        </p:style>
        <p:txBody>
          <a:bodyPr rtlCol="0" anchor="ctr"/>
          <a:lstStyle/>
          <a:p>
            <a:pPr marL="457200" indent="-457200" algn="r">
              <a:lnSpc>
                <a:spcPct val="250000"/>
              </a:lnSpc>
            </a:pPr>
            <a:r>
              <a:rPr lang="es-ES" dirty="0">
                <a:solidFill>
                  <a:schemeClr val="tx1"/>
                </a:solidFill>
                <a:latin typeface="Albertus Medium" pitchFamily="34" charset="0"/>
              </a:rPr>
              <a:t>5. Conclusiones y recomendaciones</a:t>
            </a:r>
          </a:p>
        </p:txBody>
      </p:sp>
      <p:pic>
        <p:nvPicPr>
          <p:cNvPr id="43011" name="Picture 3" descr="C:\Users\bacosta\Desktop\tesis final Dayanita\Nueva carpeta\10470492-corte-el-papel--los-iconos-de-oficinas-y-locales.jpg"/>
          <p:cNvPicPr>
            <a:picLocks noChangeAspect="1" noChangeArrowheads="1"/>
          </p:cNvPicPr>
          <p:nvPr/>
        </p:nvPicPr>
        <p:blipFill>
          <a:blip r:embed="rId2" cstate="print"/>
          <a:srcRect l="77082" t="75416" r="1865" b="5130"/>
          <a:stretch>
            <a:fillRect/>
          </a:stretch>
        </p:blipFill>
        <p:spPr bwMode="auto">
          <a:xfrm>
            <a:off x="7808675" y="2090057"/>
            <a:ext cx="934582" cy="863601"/>
          </a:xfrm>
          <a:prstGeom prst="rect">
            <a:avLst/>
          </a:prstGeom>
          <a:noFill/>
        </p:spPr>
      </p:pic>
      <p:pic>
        <p:nvPicPr>
          <p:cNvPr id="43012" name="Picture 4" descr="C:\Users\bacosta\Desktop\tesis final Dayanita\Nueva carpeta\10470492-corte-el-papel--los-iconos-de-oficinas-y-locales.jpg"/>
          <p:cNvPicPr>
            <a:picLocks noChangeAspect="1" noChangeArrowheads="1"/>
          </p:cNvPicPr>
          <p:nvPr/>
        </p:nvPicPr>
        <p:blipFill>
          <a:blip r:embed="rId2" cstate="print"/>
          <a:srcRect l="2493" t="27429" r="74000" b="53524"/>
          <a:stretch>
            <a:fillRect/>
          </a:stretch>
        </p:blipFill>
        <p:spPr bwMode="auto">
          <a:xfrm>
            <a:off x="7852229" y="1132115"/>
            <a:ext cx="957932" cy="776222"/>
          </a:xfrm>
          <a:prstGeom prst="rect">
            <a:avLst/>
          </a:prstGeom>
          <a:noFill/>
        </p:spPr>
      </p:pic>
      <p:pic>
        <p:nvPicPr>
          <p:cNvPr id="43013" name="Picture 5" descr="C:\Users\bacosta\Desktop\tesis final Dayanita\Nueva carpeta\10470492-corte-el-papel--los-iconos-de-oficinas-y-locales.jpg"/>
          <p:cNvPicPr>
            <a:picLocks noChangeAspect="1" noChangeArrowheads="1"/>
          </p:cNvPicPr>
          <p:nvPr/>
        </p:nvPicPr>
        <p:blipFill>
          <a:blip r:embed="rId2" cstate="print"/>
          <a:srcRect l="28667" t="4190" r="47714" b="74857"/>
          <a:stretch>
            <a:fillRect/>
          </a:stretch>
        </p:blipFill>
        <p:spPr bwMode="auto">
          <a:xfrm>
            <a:off x="7823190" y="3091543"/>
            <a:ext cx="929153" cy="798286"/>
          </a:xfrm>
          <a:prstGeom prst="rect">
            <a:avLst/>
          </a:prstGeom>
          <a:noFill/>
        </p:spPr>
      </p:pic>
      <p:pic>
        <p:nvPicPr>
          <p:cNvPr id="43014" name="Picture 6" descr="C:\Users\bacosta\Desktop\tesis final Dayanita\Nueva carpeta\10470492-corte-el-papel--los-iconos-de-oficinas-y-locales.jpg"/>
          <p:cNvPicPr>
            <a:picLocks noChangeAspect="1" noChangeArrowheads="1"/>
          </p:cNvPicPr>
          <p:nvPr/>
        </p:nvPicPr>
        <p:blipFill>
          <a:blip r:embed="rId2" cstate="print"/>
          <a:srcRect l="77474" t="26667" b="54903"/>
          <a:stretch>
            <a:fillRect/>
          </a:stretch>
        </p:blipFill>
        <p:spPr bwMode="auto">
          <a:xfrm>
            <a:off x="7881257" y="4034971"/>
            <a:ext cx="957932" cy="783771"/>
          </a:xfrm>
          <a:prstGeom prst="rect">
            <a:avLst/>
          </a:prstGeom>
          <a:noFill/>
        </p:spPr>
      </p:pic>
      <p:pic>
        <p:nvPicPr>
          <p:cNvPr id="43016" name="Picture 8" descr="C:\Users\bacosta\Desktop\tesis final Dayanita\Nueva carpeta\10470492-corte-el-papel--los-iconos-de-oficinas-y-locales.jpg"/>
          <p:cNvPicPr>
            <a:picLocks noChangeAspect="1" noChangeArrowheads="1"/>
          </p:cNvPicPr>
          <p:nvPr/>
        </p:nvPicPr>
        <p:blipFill>
          <a:blip r:embed="rId2" cstate="print"/>
          <a:srcRect l="76667" t="4952" r="3524" b="77155"/>
          <a:stretch>
            <a:fillRect/>
          </a:stretch>
        </p:blipFill>
        <p:spPr bwMode="auto">
          <a:xfrm>
            <a:off x="7866732" y="5036458"/>
            <a:ext cx="899885" cy="812799"/>
          </a:xfrm>
          <a:prstGeom prst="rect">
            <a:avLst/>
          </a:prstGeom>
          <a:noFill/>
        </p:spPr>
      </p:pic>
      <p:pic>
        <p:nvPicPr>
          <p:cNvPr id="1026" name="Picture 2" descr="C:\Users\bacosta\Desktop\tesis final Dayanita\Nueva carpeta\02_03_2012_16_15_56_1457555388.jpg"/>
          <p:cNvPicPr>
            <a:picLocks noChangeAspect="1" noChangeArrowheads="1"/>
          </p:cNvPicPr>
          <p:nvPr/>
        </p:nvPicPr>
        <p:blipFill>
          <a:blip r:embed="rId3" cstate="print"/>
          <a:srcRect l="13185"/>
          <a:stretch>
            <a:fillRect/>
          </a:stretch>
        </p:blipFill>
        <p:spPr bwMode="auto">
          <a:xfrm flipH="1">
            <a:off x="696686" y="2656113"/>
            <a:ext cx="2956530" cy="2484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Bisel"/>
          <p:cNvSpPr/>
          <p:nvPr/>
        </p:nvSpPr>
        <p:spPr>
          <a:xfrm>
            <a:off x="3265713" y="4107539"/>
            <a:ext cx="2641601" cy="2133601"/>
          </a:xfrm>
          <a:prstGeom prst="bevel">
            <a:avLst>
              <a:gd name="adj" fmla="val 5047"/>
            </a:avLst>
          </a:prstGeom>
          <a:solidFill>
            <a:srgbClr val="A6D8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aphicFrame>
        <p:nvGraphicFramePr>
          <p:cNvPr id="10" name="9 Tabla"/>
          <p:cNvGraphicFramePr>
            <a:graphicFrameLocks noGrp="1"/>
          </p:cNvGraphicFramePr>
          <p:nvPr/>
        </p:nvGraphicFramePr>
        <p:xfrm>
          <a:off x="1509491" y="1785771"/>
          <a:ext cx="6352510" cy="1711960"/>
        </p:xfrm>
        <a:graphic>
          <a:graphicData uri="http://schemas.openxmlformats.org/drawingml/2006/table">
            <a:tbl>
              <a:tblPr/>
              <a:tblGrid>
                <a:gridCol w="1758603"/>
                <a:gridCol w="2254885"/>
                <a:gridCol w="2339022"/>
              </a:tblGrid>
              <a:tr h="427990">
                <a:tc>
                  <a:txBody>
                    <a:bodyPr/>
                    <a:lstStyle/>
                    <a:p>
                      <a:pPr marL="450215" indent="-450215" algn="ctr">
                        <a:lnSpc>
                          <a:spcPct val="115000"/>
                        </a:lnSpc>
                        <a:spcAft>
                          <a:spcPts val="1000"/>
                        </a:spcAft>
                      </a:pPr>
                      <a:r>
                        <a:rPr lang="es-EC" sz="1600" b="1" dirty="0" smtClean="0">
                          <a:solidFill>
                            <a:schemeClr val="bg1"/>
                          </a:solidFill>
                          <a:latin typeface="Albertus Medium" pitchFamily="34" charset="0"/>
                          <a:ea typeface="Calibri"/>
                          <a:cs typeface="Times New Roman"/>
                        </a:rPr>
                        <a:t>Aroma </a:t>
                      </a:r>
                      <a:endParaRPr lang="es-EC" sz="1600" b="1" dirty="0">
                        <a:solidFill>
                          <a:schemeClr val="bg1"/>
                        </a:solidFill>
                        <a:latin typeface="Albertus Medium" pitchFamily="34" charset="0"/>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15000"/>
                        </a:lnSpc>
                        <a:spcAft>
                          <a:spcPts val="1000"/>
                        </a:spcAft>
                      </a:pPr>
                      <a:r>
                        <a:rPr lang="es-EC" sz="1600" b="1" dirty="0" smtClean="0">
                          <a:solidFill>
                            <a:schemeClr val="bg1"/>
                          </a:solidFill>
                          <a:latin typeface="Albertus Medium" pitchFamily="34" charset="0"/>
                          <a:ea typeface="Calibri"/>
                          <a:cs typeface="Times New Roman"/>
                        </a:rPr>
                        <a:t>Fragancia </a:t>
                      </a:r>
                      <a:endParaRPr lang="es-EC" sz="1600" b="1" dirty="0">
                        <a:solidFill>
                          <a:schemeClr val="bg1"/>
                        </a:solidFill>
                        <a:latin typeface="Albertus Medium" pitchFamily="34" charset="0"/>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15000"/>
                        </a:lnSpc>
                        <a:spcAft>
                          <a:spcPts val="1000"/>
                        </a:spcAft>
                      </a:pPr>
                      <a:r>
                        <a:rPr lang="es-EC" sz="1600" b="1" dirty="0">
                          <a:solidFill>
                            <a:schemeClr val="bg1"/>
                          </a:solidFill>
                          <a:latin typeface="Albertus Medium" pitchFamily="34" charset="0"/>
                          <a:ea typeface="Calibri"/>
                          <a:cs typeface="Times New Roman"/>
                        </a:rPr>
                        <a:t>Recuerdo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r>
              <a:tr h="427990">
                <a:tc>
                  <a:txBody>
                    <a:bodyPr/>
                    <a:lstStyle/>
                    <a:p>
                      <a:pPr marL="450215" indent="-450215" algn="ctr">
                        <a:lnSpc>
                          <a:spcPct val="115000"/>
                        </a:lnSpc>
                        <a:spcAft>
                          <a:spcPts val="1000"/>
                        </a:spcAft>
                      </a:pPr>
                      <a:r>
                        <a:rPr lang="es-EC" sz="1400" dirty="0" smtClean="0">
                          <a:latin typeface="Albertus Medium" pitchFamily="34" charset="0"/>
                          <a:ea typeface="Calibri"/>
                          <a:cs typeface="Times New Roman"/>
                        </a:rPr>
                        <a:t>Amaderado</a:t>
                      </a:r>
                      <a:endParaRPr lang="es-EC" sz="1400" dirty="0">
                        <a:latin typeface="Albertus Medium" pitchFamily="34" charset="0"/>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smtClean="0">
                          <a:latin typeface="Albertus Medium" pitchFamily="34" charset="0"/>
                          <a:ea typeface="Calibri"/>
                          <a:cs typeface="Times New Roman"/>
                        </a:rPr>
                        <a:t>Canela, anís, nuez moscada</a:t>
                      </a:r>
                      <a:endParaRPr lang="es-EC" sz="1400" dirty="0">
                        <a:latin typeface="Albertus Medium" pitchFamily="34" charset="0"/>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9263" indent="-449263" algn="ctr">
                        <a:lnSpc>
                          <a:spcPct val="115000"/>
                        </a:lnSpc>
                        <a:spcAft>
                          <a:spcPts val="1000"/>
                        </a:spcAft>
                        <a:tabLst>
                          <a:tab pos="363538" algn="l"/>
                        </a:tabLst>
                      </a:pPr>
                      <a:r>
                        <a:rPr lang="es-EC" sz="1400" dirty="0">
                          <a:latin typeface="Albertus Medium" pitchFamily="34" charset="0"/>
                          <a:ea typeface="Calibri"/>
                          <a:cs typeface="Times New Roman"/>
                        </a:rPr>
                        <a:t>Papel, cuadernos, lápices</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7990">
                <a:tc>
                  <a:txBody>
                    <a:bodyPr/>
                    <a:lstStyle/>
                    <a:p>
                      <a:pPr marL="450215" indent="-450215" algn="ctr">
                        <a:lnSpc>
                          <a:spcPct val="115000"/>
                        </a:lnSpc>
                        <a:spcAft>
                          <a:spcPts val="1000"/>
                        </a:spcAft>
                      </a:pPr>
                      <a:r>
                        <a:rPr lang="es-EC" sz="1400" dirty="0" smtClean="0">
                          <a:latin typeface="Albertus Medium" pitchFamily="34" charset="0"/>
                          <a:ea typeface="Calibri"/>
                          <a:cs typeface="Times New Roman"/>
                        </a:rPr>
                        <a:t>Frutal</a:t>
                      </a:r>
                      <a:endParaRPr lang="es-EC" sz="1400" dirty="0">
                        <a:latin typeface="Albertus Medium" pitchFamily="34" charset="0"/>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smtClean="0">
                          <a:latin typeface="Albertus Medium" pitchFamily="34" charset="0"/>
                          <a:ea typeface="Calibri"/>
                          <a:cs typeface="Times New Roman"/>
                        </a:rPr>
                        <a:t>Fresa, limón, naranja</a:t>
                      </a:r>
                      <a:endParaRPr lang="es-EC" sz="1400" dirty="0">
                        <a:latin typeface="Albertus Medium" pitchFamily="34" charset="0"/>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Caramelos, dulces, golosinas</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7990">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Floral</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smtClean="0">
                          <a:latin typeface="Albertus Medium" pitchFamily="34" charset="0"/>
                          <a:ea typeface="Calibri"/>
                          <a:cs typeface="Times New Roman"/>
                        </a:rPr>
                        <a:t>Orquídeas</a:t>
                      </a:r>
                      <a:endParaRPr lang="es-EC" sz="1400" dirty="0">
                        <a:latin typeface="Albertus Medium" pitchFamily="34" charset="0"/>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0215" indent="-450215" algn="ctr">
                        <a:lnSpc>
                          <a:spcPct val="115000"/>
                        </a:lnSpc>
                        <a:spcAft>
                          <a:spcPts val="1000"/>
                        </a:spcAft>
                      </a:pPr>
                      <a:r>
                        <a:rPr lang="es-EC" sz="1400" dirty="0">
                          <a:latin typeface="Albertus Medium" pitchFamily="34" charset="0"/>
                          <a:ea typeface="Calibri"/>
                          <a:cs typeface="Times New Roman"/>
                        </a:rPr>
                        <a:t>Parques, jardines, bosques</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7" name="16 Rectángulo"/>
          <p:cNvSpPr/>
          <p:nvPr/>
        </p:nvSpPr>
        <p:spPr>
          <a:xfrm>
            <a:off x="1524005" y="2639341"/>
            <a:ext cx="6357258" cy="408659"/>
          </a:xfrm>
          <a:prstGeom prst="rect">
            <a:avLst/>
          </a:prstGeom>
          <a:noFill/>
          <a:ln w="539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12 CuadroTexto"/>
          <p:cNvSpPr txBox="1"/>
          <p:nvPr/>
        </p:nvSpPr>
        <p:spPr>
          <a:xfrm>
            <a:off x="537021" y="638604"/>
            <a:ext cx="6429836"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Determinación del Aroma</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44033" name="Picture 1" descr="C:\Users\bacosta\Desktop\tesis final Dayanita\Nueva carpeta\floresorquideas1.jpg"/>
          <p:cNvPicPr>
            <a:picLocks noChangeAspect="1" noChangeArrowheads="1"/>
          </p:cNvPicPr>
          <p:nvPr/>
        </p:nvPicPr>
        <p:blipFill>
          <a:blip r:embed="rId3" cstate="print"/>
          <a:srcRect r="12883"/>
          <a:stretch>
            <a:fillRect/>
          </a:stretch>
        </p:blipFill>
        <p:spPr bwMode="auto">
          <a:xfrm>
            <a:off x="5950859" y="4267195"/>
            <a:ext cx="2351314"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4034" name="Picture 2" descr="C:\Users\bacosta\Desktop\tesis final Dayanita\Nueva carpeta\untitled2.png"/>
          <p:cNvPicPr>
            <a:picLocks noChangeAspect="1" noChangeArrowheads="1"/>
          </p:cNvPicPr>
          <p:nvPr/>
        </p:nvPicPr>
        <p:blipFill>
          <a:blip r:embed="rId4" cstate="print"/>
          <a:srcRect l="11830" t="14959" r="24719" b="46573"/>
          <a:stretch>
            <a:fillRect/>
          </a:stretch>
        </p:blipFill>
        <p:spPr bwMode="auto">
          <a:xfrm>
            <a:off x="3410859" y="4252682"/>
            <a:ext cx="2377613"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4035" name="Picture 3" descr="C:\Users\bacosta\Desktop\tesis final Dayanita\Nueva carpeta\untitled9.png"/>
          <p:cNvPicPr>
            <a:picLocks noChangeAspect="1" noChangeArrowheads="1"/>
          </p:cNvPicPr>
          <p:nvPr/>
        </p:nvPicPr>
        <p:blipFill>
          <a:blip r:embed="rId5" cstate="print"/>
          <a:srcRect/>
          <a:stretch>
            <a:fillRect/>
          </a:stretch>
        </p:blipFill>
        <p:spPr bwMode="auto">
          <a:xfrm>
            <a:off x="663576" y="4277045"/>
            <a:ext cx="2520001"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13 CuadroTexto"/>
          <p:cNvSpPr txBox="1"/>
          <p:nvPr/>
        </p:nvSpPr>
        <p:spPr>
          <a:xfrm>
            <a:off x="4078514" y="3585029"/>
            <a:ext cx="885372" cy="461665"/>
          </a:xfrm>
          <a:prstGeom prst="rect">
            <a:avLst/>
          </a:prstGeom>
          <a:noFill/>
        </p:spPr>
        <p:txBody>
          <a:bodyPr wrap="square" rtlCol="0">
            <a:spAutoFit/>
          </a:bodyPr>
          <a:lstStyle/>
          <a:p>
            <a:pPr algn="ctr"/>
            <a:r>
              <a:rPr lang="es-EC" sz="2400" b="1" dirty="0" smtClean="0">
                <a:solidFill>
                  <a:srgbClr val="CE411A"/>
                </a:solidFill>
                <a:latin typeface="Albertus Medium" pitchFamily="34" charset="0"/>
              </a:rPr>
              <a:t>70%</a:t>
            </a:r>
            <a:endParaRPr lang="es-EC" sz="2400" b="1" dirty="0">
              <a:solidFill>
                <a:srgbClr val="CE411A"/>
              </a:solidFill>
              <a:latin typeface="Albertus Medium"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580575" y="1609692"/>
            <a:ext cx="8004204" cy="571504"/>
          </a:xfrm>
          <a:prstGeom prst="roundRect">
            <a:avLst/>
          </a:prstGeom>
          <a:solidFill>
            <a:schemeClr val="accent5">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1600" b="1" u="sng" dirty="0" smtClean="0">
                <a:latin typeface="Albertus Medium" pitchFamily="34" charset="0"/>
              </a:rPr>
              <a:t>¿Notó algo diferente con relación al olor de este local?</a:t>
            </a:r>
            <a:endParaRPr lang="es-EC" sz="1600" dirty="0">
              <a:latin typeface="Albertus Medium" pitchFamily="34" charset="0"/>
            </a:endParaRPr>
          </a:p>
        </p:txBody>
      </p:sp>
      <p:sp>
        <p:nvSpPr>
          <p:cNvPr id="10" name="9 Marco"/>
          <p:cNvSpPr/>
          <p:nvPr/>
        </p:nvSpPr>
        <p:spPr>
          <a:xfrm>
            <a:off x="615014" y="3786190"/>
            <a:ext cx="3929090" cy="2214578"/>
          </a:xfrm>
          <a:prstGeom prst="frame">
            <a:avLst>
              <a:gd name="adj1" fmla="val 6983"/>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C" sz="1600" dirty="0" smtClean="0">
                <a:solidFill>
                  <a:schemeClr val="tx1"/>
                </a:solidFill>
                <a:latin typeface="Albertus Medium" pitchFamily="34" charset="0"/>
              </a:rPr>
              <a:t>El aroma aplicado en Dilipa fue identificado por el 70% de los encuestados, esto indica que a través del marketing olfativo un gran porcentaje de clientes podrían recordar la marca Dilipa.</a:t>
            </a:r>
            <a:endParaRPr lang="es-EC" sz="1600" dirty="0">
              <a:solidFill>
                <a:schemeClr val="tx1"/>
              </a:solidFill>
              <a:latin typeface="Albertus Medium" pitchFamily="34" charset="0"/>
            </a:endParaRPr>
          </a:p>
        </p:txBody>
      </p:sp>
      <p:graphicFrame>
        <p:nvGraphicFramePr>
          <p:cNvPr id="7" name="6 Tabla"/>
          <p:cNvGraphicFramePr>
            <a:graphicFrameLocks noGrp="1"/>
          </p:cNvGraphicFramePr>
          <p:nvPr/>
        </p:nvGraphicFramePr>
        <p:xfrm>
          <a:off x="2357422" y="2376472"/>
          <a:ext cx="4786345" cy="1116330"/>
        </p:xfrm>
        <a:graphic>
          <a:graphicData uri="http://schemas.openxmlformats.org/drawingml/2006/table">
            <a:tbl>
              <a:tblPr/>
              <a:tblGrid>
                <a:gridCol w="564196"/>
                <a:gridCol w="754953"/>
                <a:gridCol w="754953"/>
                <a:gridCol w="904081"/>
                <a:gridCol w="904081"/>
                <a:gridCol w="904081"/>
              </a:tblGrid>
              <a:tr h="0">
                <a:tc>
                  <a:txBody>
                    <a:bodyPr/>
                    <a:lstStyle/>
                    <a:p>
                      <a:pPr algn="ctr">
                        <a:lnSpc>
                          <a:spcPct val="115000"/>
                        </a:lnSpc>
                        <a:spcAft>
                          <a:spcPts val="0"/>
                        </a:spcAft>
                      </a:pPr>
                      <a:endParaRPr lang="es-EC" sz="1100" dirty="0">
                        <a:latin typeface="Calibri"/>
                        <a:ea typeface="Calibri"/>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endParaRPr lang="es-EC" sz="1100" dirty="0">
                        <a:latin typeface="Calibri"/>
                        <a:ea typeface="Calibri"/>
                        <a:cs typeface="Times New Roman"/>
                      </a:endParaRPr>
                    </a:p>
                  </a:txBody>
                  <a:tcPr marL="19050" marR="19050" marT="19050" marB="19050" anchor="ctr">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latin typeface="Times New Roman"/>
                          <a:ea typeface="Calibri"/>
                          <a:cs typeface="Times New Roman"/>
                        </a:rPr>
                        <a:t>Frecuencia</a:t>
                      </a:r>
                      <a:endParaRPr lang="es-EC" sz="1100" dirty="0">
                        <a:latin typeface="Calibri"/>
                        <a:ea typeface="Calibri"/>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latin typeface="Times New Roman"/>
                          <a:ea typeface="Calibri"/>
                          <a:cs typeface="Times New Roman"/>
                        </a:rPr>
                        <a:t>Porcentaje</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latin typeface="Times New Roman"/>
                          <a:ea typeface="Calibri"/>
                          <a:cs typeface="Times New Roman"/>
                        </a:rPr>
                        <a:t>Porcentaje válido</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latin typeface="Times New Roman"/>
                          <a:ea typeface="Calibri"/>
                          <a:cs typeface="Times New Roman"/>
                        </a:rPr>
                        <a:t>Porcentaje acumulado</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r>
              <a:tr h="0">
                <a:tc rowSpan="3">
                  <a:txBody>
                    <a:bodyPr/>
                    <a:lstStyle/>
                    <a:p>
                      <a:pPr algn="ctr">
                        <a:lnSpc>
                          <a:spcPct val="115000"/>
                        </a:lnSpc>
                        <a:spcAft>
                          <a:spcPts val="0"/>
                        </a:spcAft>
                      </a:pPr>
                      <a:r>
                        <a:rPr lang="es-EC" sz="1100" b="1" dirty="0">
                          <a:latin typeface="Times New Roman"/>
                          <a:ea typeface="Calibri"/>
                          <a:cs typeface="Times New Roman"/>
                        </a:rPr>
                        <a:t>Válidos</a:t>
                      </a:r>
                      <a:endParaRPr lang="es-EC" sz="1100" dirty="0">
                        <a:latin typeface="Calibri"/>
                        <a:ea typeface="Calibri"/>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latin typeface="Times New Roman"/>
                          <a:ea typeface="Calibri"/>
                          <a:cs typeface="Times New Roman"/>
                        </a:rPr>
                        <a:t>NO</a:t>
                      </a:r>
                      <a:endParaRPr lang="es-EC" sz="1100" dirty="0">
                        <a:latin typeface="Calibri"/>
                        <a:ea typeface="Calibri"/>
                        <a:cs typeface="Times New Roman"/>
                      </a:endParaRPr>
                    </a:p>
                  </a:txBody>
                  <a:tcPr marL="19050" marR="19050" marT="19050" marB="19050" anchor="ctr">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BFBFBF"/>
                    </a:solidFill>
                  </a:tcPr>
                </a:tc>
                <a:tc>
                  <a:txBody>
                    <a:bodyPr/>
                    <a:lstStyle/>
                    <a:p>
                      <a:pPr algn="ctr">
                        <a:lnSpc>
                          <a:spcPct val="115000"/>
                        </a:lnSpc>
                        <a:spcAft>
                          <a:spcPts val="0"/>
                        </a:spcAft>
                      </a:pPr>
                      <a:r>
                        <a:rPr lang="es-EC" sz="1100" dirty="0">
                          <a:latin typeface="Times New Roman"/>
                          <a:ea typeface="Calibri"/>
                          <a:cs typeface="Times New Roman"/>
                        </a:rPr>
                        <a:t>72</a:t>
                      </a:r>
                      <a:endParaRPr lang="es-EC" sz="1100" dirty="0">
                        <a:latin typeface="Calibri"/>
                        <a:ea typeface="Calibri"/>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30.4</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30.4</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30.4</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r>
              <a:tr h="0">
                <a:tc vMerge="1">
                  <a:txBody>
                    <a:bodyPr/>
                    <a:lstStyle/>
                    <a:p>
                      <a:endParaRPr lang="es-EC"/>
                    </a:p>
                  </a:txBody>
                  <a:tcPr/>
                </a:tc>
                <a:tc>
                  <a:txBody>
                    <a:bodyPr/>
                    <a:lstStyle/>
                    <a:p>
                      <a:pPr algn="ctr">
                        <a:lnSpc>
                          <a:spcPct val="115000"/>
                        </a:lnSpc>
                        <a:spcAft>
                          <a:spcPts val="0"/>
                        </a:spcAft>
                      </a:pPr>
                      <a:r>
                        <a:rPr lang="es-EC" sz="1100" b="1" dirty="0">
                          <a:latin typeface="Times New Roman"/>
                          <a:ea typeface="Calibri"/>
                          <a:cs typeface="Times New Roman"/>
                        </a:rPr>
                        <a:t>SI</a:t>
                      </a:r>
                      <a:endParaRPr lang="es-EC" sz="1100" dirty="0">
                        <a:latin typeface="Calibri"/>
                        <a:ea typeface="Calibri"/>
                        <a:cs typeface="Times New Roman"/>
                      </a:endParaRPr>
                    </a:p>
                  </a:txBody>
                  <a:tcPr marL="19050" marR="19050" marT="19050" marB="1905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algn="ctr">
                        <a:lnSpc>
                          <a:spcPct val="115000"/>
                        </a:lnSpc>
                        <a:spcAft>
                          <a:spcPts val="0"/>
                        </a:spcAft>
                      </a:pPr>
                      <a:r>
                        <a:rPr lang="es-EC" sz="1100" dirty="0">
                          <a:latin typeface="Times New Roman"/>
                          <a:ea typeface="Calibri"/>
                          <a:cs typeface="Times New Roman"/>
                        </a:rPr>
                        <a:t>165</a:t>
                      </a:r>
                      <a:endParaRPr lang="es-EC" sz="1100" dirty="0">
                        <a:latin typeface="Calibri"/>
                        <a:ea typeface="Calibri"/>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69.6</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69.6</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100.0</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FFFFFF"/>
                    </a:solidFill>
                  </a:tcPr>
                </a:tc>
              </a:tr>
              <a:tr h="0">
                <a:tc vMerge="1">
                  <a:txBody>
                    <a:bodyPr/>
                    <a:lstStyle/>
                    <a:p>
                      <a:endParaRPr lang="es-EC"/>
                    </a:p>
                  </a:txBody>
                  <a:tcPr/>
                </a:tc>
                <a:tc>
                  <a:txBody>
                    <a:bodyPr/>
                    <a:lstStyle/>
                    <a:p>
                      <a:pPr algn="ctr">
                        <a:lnSpc>
                          <a:spcPct val="115000"/>
                        </a:lnSpc>
                        <a:spcAft>
                          <a:spcPts val="0"/>
                        </a:spcAft>
                      </a:pPr>
                      <a:r>
                        <a:rPr lang="es-EC" sz="1100" b="1" dirty="0">
                          <a:latin typeface="Times New Roman"/>
                          <a:ea typeface="Calibri"/>
                          <a:cs typeface="Times New Roman"/>
                        </a:rPr>
                        <a:t>Total</a:t>
                      </a:r>
                      <a:endParaRPr lang="es-EC" sz="1100" dirty="0">
                        <a:latin typeface="Calibri"/>
                        <a:ea typeface="Calibri"/>
                        <a:cs typeface="Times New Roman"/>
                      </a:endParaRPr>
                    </a:p>
                  </a:txBody>
                  <a:tcPr marL="19050" marR="19050" marT="19050" marB="19050" anchor="ctr">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dirty="0">
                          <a:latin typeface="Times New Roman"/>
                          <a:ea typeface="Calibri"/>
                          <a:cs typeface="Times New Roman"/>
                        </a:rPr>
                        <a:t>237</a:t>
                      </a:r>
                      <a:endParaRPr lang="es-EC" sz="1100" dirty="0">
                        <a:latin typeface="Calibri"/>
                        <a:ea typeface="Calibri"/>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100.0</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100.0</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endParaRPr lang="es-EC" sz="1100" dirty="0">
                        <a:latin typeface="Times New Roman"/>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r>
            </a:tbl>
          </a:graphicData>
        </a:graphic>
      </p:graphicFrame>
      <p:pic>
        <p:nvPicPr>
          <p:cNvPr id="1026" name="Picture 2"/>
          <p:cNvPicPr>
            <a:picLocks noChangeAspect="1" noChangeArrowheads="1"/>
          </p:cNvPicPr>
          <p:nvPr/>
        </p:nvPicPr>
        <p:blipFill>
          <a:blip r:embed="rId2" cstate="print"/>
          <a:srcRect l="30747" t="41992" r="29721" b="15039"/>
          <a:stretch>
            <a:fillRect/>
          </a:stretch>
        </p:blipFill>
        <p:spPr bwMode="auto">
          <a:xfrm>
            <a:off x="4627794" y="3714752"/>
            <a:ext cx="3974581" cy="2428892"/>
          </a:xfrm>
          <a:prstGeom prst="rect">
            <a:avLst/>
          </a:prstGeom>
          <a:noFill/>
          <a:ln w="9525">
            <a:noFill/>
            <a:miter lim="800000"/>
            <a:headEnd/>
            <a:tailEnd/>
          </a:ln>
          <a:effectLst/>
        </p:spPr>
      </p:pic>
      <p:sp>
        <p:nvSpPr>
          <p:cNvPr id="12" name="11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Resultados</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Tree>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7482" t="28175" r="15889" b="18849"/>
          <a:stretch>
            <a:fillRect/>
          </a:stretch>
        </p:blipFill>
        <p:spPr bwMode="auto">
          <a:xfrm>
            <a:off x="1132114" y="1915887"/>
            <a:ext cx="6850742" cy="4375952"/>
          </a:xfrm>
          <a:prstGeom prst="rect">
            <a:avLst/>
          </a:prstGeom>
          <a:noFill/>
          <a:ln w="9525">
            <a:noFill/>
            <a:miter lim="800000"/>
            <a:headEnd/>
            <a:tailEnd/>
          </a:ln>
          <a:effectLst/>
        </p:spPr>
      </p:pic>
      <p:sp>
        <p:nvSpPr>
          <p:cNvPr id="6" name="5 Rectángulo redondeado"/>
          <p:cNvSpPr/>
          <p:nvPr/>
        </p:nvSpPr>
        <p:spPr>
          <a:xfrm>
            <a:off x="638630" y="1406500"/>
            <a:ext cx="7808683" cy="571504"/>
          </a:xfrm>
          <a:prstGeom prst="roundRect">
            <a:avLst/>
          </a:prstGeom>
          <a:solidFill>
            <a:schemeClr val="accent5">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600" b="1" u="sng" dirty="0" smtClean="0">
                <a:latin typeface="Albertus Medium" pitchFamily="34" charset="0"/>
              </a:rPr>
              <a:t>Pensando en el olor que se percibió en este local</a:t>
            </a:r>
            <a:r>
              <a:rPr lang="es-ES" sz="1600" b="1" u="sng" dirty="0" smtClean="0">
                <a:latin typeface="Albertus Medium" pitchFamily="34" charset="0"/>
              </a:rPr>
              <a:t>, que  tan de acuerdo está con:</a:t>
            </a:r>
            <a:endParaRPr lang="es-EC" sz="1600" u="sng" dirty="0">
              <a:latin typeface="Albertus Medium" pitchFamily="34" charset="0"/>
            </a:endParaRPr>
          </a:p>
        </p:txBody>
      </p:sp>
      <p:sp>
        <p:nvSpPr>
          <p:cNvPr id="19" name="18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Resultados</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Tree>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616146" y="1479070"/>
            <a:ext cx="7932766" cy="571504"/>
          </a:xfrm>
          <a:prstGeom prst="roundRect">
            <a:avLst/>
          </a:prstGeom>
          <a:solidFill>
            <a:schemeClr val="accent5">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600" b="1" u="sng" dirty="0" smtClean="0">
                <a:latin typeface="Albertus Medium" pitchFamily="34" charset="0"/>
              </a:rPr>
              <a:t>¿Con qué frecuencia visita este local?</a:t>
            </a:r>
            <a:endParaRPr lang="es-EC" sz="1600" u="sng" dirty="0">
              <a:latin typeface="Albertus Medium" pitchFamily="34" charset="0"/>
            </a:endParaRPr>
          </a:p>
        </p:txBody>
      </p:sp>
      <p:sp>
        <p:nvSpPr>
          <p:cNvPr id="10" name="9 Marco"/>
          <p:cNvSpPr/>
          <p:nvPr/>
        </p:nvSpPr>
        <p:spPr>
          <a:xfrm>
            <a:off x="794853" y="3954695"/>
            <a:ext cx="2586975" cy="2242906"/>
          </a:xfrm>
          <a:prstGeom prst="frame">
            <a:avLst>
              <a:gd name="adj1" fmla="val 6983"/>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600" dirty="0" smtClean="0">
                <a:solidFill>
                  <a:schemeClr val="tx1"/>
                </a:solidFill>
                <a:latin typeface="Albertus Medium" pitchFamily="34" charset="0"/>
              </a:rPr>
              <a:t>En términos generales la frecuencia de visita de los encuestados es </a:t>
            </a:r>
            <a:r>
              <a:rPr lang="es-EC" sz="1600" dirty="0" smtClean="0">
                <a:solidFill>
                  <a:schemeClr val="tx1"/>
                </a:solidFill>
                <a:latin typeface="Albertus Medium" pitchFamily="34" charset="0"/>
              </a:rPr>
              <a:t>trimestral y mensualmente con un porcentaje de 33% y 39% respectivamente.</a:t>
            </a:r>
            <a:endParaRPr lang="es-EC" sz="1600" dirty="0">
              <a:solidFill>
                <a:schemeClr val="tx1"/>
              </a:solidFill>
              <a:latin typeface="Albertus Medium" pitchFamily="34" charset="0"/>
            </a:endParaRPr>
          </a:p>
        </p:txBody>
      </p:sp>
      <p:graphicFrame>
        <p:nvGraphicFramePr>
          <p:cNvPr id="8" name="7 Tabla"/>
          <p:cNvGraphicFramePr>
            <a:graphicFrameLocks noGrp="1"/>
          </p:cNvGraphicFramePr>
          <p:nvPr/>
        </p:nvGraphicFramePr>
        <p:xfrm>
          <a:off x="1643042" y="2147644"/>
          <a:ext cx="6096000" cy="1542288"/>
        </p:xfrm>
        <a:graphic>
          <a:graphicData uri="http://schemas.openxmlformats.org/drawingml/2006/table">
            <a:tbl>
              <a:tblPr/>
              <a:tblGrid>
                <a:gridCol w="1016000"/>
                <a:gridCol w="1016000"/>
                <a:gridCol w="1016000"/>
                <a:gridCol w="1016000"/>
                <a:gridCol w="1016000"/>
                <a:gridCol w="1016000"/>
              </a:tblGrid>
              <a:tr h="0">
                <a:tc>
                  <a:txBody>
                    <a:bodyPr/>
                    <a:lstStyle/>
                    <a:p>
                      <a:pPr algn="ctr">
                        <a:lnSpc>
                          <a:spcPct val="115000"/>
                        </a:lnSpc>
                        <a:spcAft>
                          <a:spcPts val="0"/>
                        </a:spcAft>
                      </a:pPr>
                      <a:endParaRPr lang="es-EC" sz="1100" dirty="0">
                        <a:latin typeface="Calibri"/>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endParaRPr lang="es-EC" sz="1100" dirty="0">
                        <a:latin typeface="Calibri"/>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latin typeface="Times New Roman"/>
                          <a:ea typeface="Calibri"/>
                          <a:cs typeface="Times New Roman"/>
                        </a:rPr>
                        <a:t>Frecuencia</a:t>
                      </a:r>
                      <a:endParaRPr lang="es-EC" sz="1100" dirty="0">
                        <a:latin typeface="Calibri"/>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latin typeface="Times New Roman"/>
                          <a:ea typeface="Calibri"/>
                          <a:cs typeface="Times New Roman"/>
                        </a:rPr>
                        <a:t>Porcentaje</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latin typeface="Times New Roman"/>
                          <a:ea typeface="Calibri"/>
                          <a:cs typeface="Times New Roman"/>
                        </a:rPr>
                        <a:t>Porcentaje válido</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latin typeface="Times New Roman"/>
                          <a:ea typeface="Calibri"/>
                          <a:cs typeface="Times New Roman"/>
                        </a:rPr>
                        <a:t>Porcentaje acumulado</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r>
              <a:tr h="0">
                <a:tc rowSpan="6">
                  <a:txBody>
                    <a:bodyPr/>
                    <a:lstStyle/>
                    <a:p>
                      <a:pPr algn="ctr">
                        <a:lnSpc>
                          <a:spcPct val="115000"/>
                        </a:lnSpc>
                        <a:spcAft>
                          <a:spcPts val="0"/>
                        </a:spcAft>
                      </a:pPr>
                      <a:r>
                        <a:rPr lang="es-EC" sz="1100" b="1" dirty="0">
                          <a:latin typeface="Times New Roman"/>
                          <a:ea typeface="Calibri"/>
                          <a:cs typeface="Times New Roman"/>
                        </a:rPr>
                        <a:t>Válidos</a:t>
                      </a:r>
                      <a:endParaRPr lang="es-EC" sz="1100" dirty="0">
                        <a:latin typeface="Calibri"/>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latin typeface="Times New Roman"/>
                          <a:ea typeface="Calibri"/>
                          <a:cs typeface="Times New Roman"/>
                        </a:rPr>
                        <a:t>Primera vez</a:t>
                      </a:r>
                      <a:endParaRPr lang="es-EC" sz="1100" dirty="0">
                        <a:latin typeface="Calibri"/>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BFBFBF"/>
                    </a:solidFill>
                  </a:tcPr>
                </a:tc>
                <a:tc>
                  <a:txBody>
                    <a:bodyPr/>
                    <a:lstStyle/>
                    <a:p>
                      <a:pPr algn="ctr">
                        <a:lnSpc>
                          <a:spcPct val="115000"/>
                        </a:lnSpc>
                        <a:spcAft>
                          <a:spcPts val="0"/>
                        </a:spcAft>
                      </a:pPr>
                      <a:r>
                        <a:rPr lang="es-EC" sz="1100" dirty="0">
                          <a:latin typeface="Times New Roman"/>
                          <a:ea typeface="Calibri"/>
                          <a:cs typeface="Times New Roman"/>
                        </a:rPr>
                        <a:t>2</a:t>
                      </a:r>
                      <a:endParaRPr lang="es-EC" sz="1100" dirty="0">
                        <a:latin typeface="Calibri"/>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.8</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.8</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.8</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r>
              <a:tr h="0">
                <a:tc vMerge="1">
                  <a:txBody>
                    <a:bodyPr/>
                    <a:lstStyle/>
                    <a:p>
                      <a:endParaRPr lang="es-EC"/>
                    </a:p>
                  </a:txBody>
                  <a:tcPr/>
                </a:tc>
                <a:tc>
                  <a:txBody>
                    <a:bodyPr/>
                    <a:lstStyle/>
                    <a:p>
                      <a:pPr algn="ctr">
                        <a:lnSpc>
                          <a:spcPct val="115000"/>
                        </a:lnSpc>
                        <a:spcAft>
                          <a:spcPts val="0"/>
                        </a:spcAft>
                      </a:pPr>
                      <a:r>
                        <a:rPr lang="es-EC" sz="1100" b="1" dirty="0">
                          <a:latin typeface="Times New Roman"/>
                          <a:ea typeface="Calibri"/>
                          <a:cs typeface="Times New Roman"/>
                        </a:rPr>
                        <a:t>Trimestral</a:t>
                      </a:r>
                      <a:endParaRPr lang="es-EC" sz="1100" dirty="0">
                        <a:latin typeface="Calibri"/>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algn="ctr">
                        <a:lnSpc>
                          <a:spcPct val="115000"/>
                        </a:lnSpc>
                        <a:spcAft>
                          <a:spcPts val="0"/>
                        </a:spcAft>
                      </a:pPr>
                      <a:r>
                        <a:rPr lang="es-EC" sz="1100" dirty="0">
                          <a:latin typeface="Times New Roman"/>
                          <a:ea typeface="Calibri"/>
                          <a:cs typeface="Times New Roman"/>
                        </a:rPr>
                        <a:t>80</a:t>
                      </a:r>
                      <a:endParaRPr lang="es-EC" sz="1100" dirty="0">
                        <a:latin typeface="Calibri"/>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33.8</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33.8</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34.6</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FFFFFF"/>
                    </a:solidFill>
                  </a:tcPr>
                </a:tc>
              </a:tr>
              <a:tr h="0">
                <a:tc vMerge="1">
                  <a:txBody>
                    <a:bodyPr/>
                    <a:lstStyle/>
                    <a:p>
                      <a:endParaRPr lang="es-EC"/>
                    </a:p>
                  </a:txBody>
                  <a:tcPr/>
                </a:tc>
                <a:tc>
                  <a:txBody>
                    <a:bodyPr/>
                    <a:lstStyle/>
                    <a:p>
                      <a:pPr algn="ctr">
                        <a:lnSpc>
                          <a:spcPct val="115000"/>
                        </a:lnSpc>
                        <a:spcAft>
                          <a:spcPts val="0"/>
                        </a:spcAft>
                      </a:pPr>
                      <a:r>
                        <a:rPr lang="es-EC" sz="1100" b="1" dirty="0">
                          <a:latin typeface="Times New Roman"/>
                          <a:ea typeface="Calibri"/>
                          <a:cs typeface="Times New Roman"/>
                        </a:rPr>
                        <a:t>Mensual</a:t>
                      </a:r>
                      <a:endParaRPr lang="es-EC" sz="1100" dirty="0">
                        <a:latin typeface="Calibri"/>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algn="ctr">
                        <a:lnSpc>
                          <a:spcPct val="115000"/>
                        </a:lnSpc>
                        <a:spcAft>
                          <a:spcPts val="0"/>
                        </a:spcAft>
                      </a:pPr>
                      <a:r>
                        <a:rPr lang="es-EC" sz="1100" dirty="0">
                          <a:latin typeface="Times New Roman"/>
                          <a:ea typeface="Calibri"/>
                          <a:cs typeface="Times New Roman"/>
                        </a:rPr>
                        <a:t>93</a:t>
                      </a:r>
                      <a:endParaRPr lang="es-EC" sz="1100" dirty="0">
                        <a:latin typeface="Calibri"/>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39.2</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39.2</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73.8</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FFFFFF"/>
                    </a:solidFill>
                  </a:tcPr>
                </a:tc>
              </a:tr>
              <a:tr h="0">
                <a:tc vMerge="1">
                  <a:txBody>
                    <a:bodyPr/>
                    <a:lstStyle/>
                    <a:p>
                      <a:endParaRPr lang="es-EC"/>
                    </a:p>
                  </a:txBody>
                  <a:tcPr/>
                </a:tc>
                <a:tc>
                  <a:txBody>
                    <a:bodyPr/>
                    <a:lstStyle/>
                    <a:p>
                      <a:pPr algn="ctr">
                        <a:lnSpc>
                          <a:spcPct val="115000"/>
                        </a:lnSpc>
                        <a:spcAft>
                          <a:spcPts val="0"/>
                        </a:spcAft>
                      </a:pPr>
                      <a:r>
                        <a:rPr lang="es-EC" sz="1100" b="1" dirty="0">
                          <a:latin typeface="Times New Roman"/>
                          <a:ea typeface="Calibri"/>
                          <a:cs typeface="Times New Roman"/>
                        </a:rPr>
                        <a:t>Quincenal</a:t>
                      </a:r>
                      <a:endParaRPr lang="es-EC" sz="1100" dirty="0">
                        <a:latin typeface="Calibri"/>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algn="ctr">
                        <a:lnSpc>
                          <a:spcPct val="115000"/>
                        </a:lnSpc>
                        <a:spcAft>
                          <a:spcPts val="0"/>
                        </a:spcAft>
                      </a:pPr>
                      <a:r>
                        <a:rPr lang="es-EC" sz="1100" dirty="0">
                          <a:latin typeface="Times New Roman"/>
                          <a:ea typeface="Calibri"/>
                          <a:cs typeface="Times New Roman"/>
                        </a:rPr>
                        <a:t>38</a:t>
                      </a:r>
                      <a:endParaRPr lang="es-EC" sz="1100" dirty="0">
                        <a:latin typeface="Calibri"/>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16.0</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16.0</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89.9</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FFFFFF"/>
                    </a:solidFill>
                  </a:tcPr>
                </a:tc>
              </a:tr>
              <a:tr h="0">
                <a:tc vMerge="1">
                  <a:txBody>
                    <a:bodyPr/>
                    <a:lstStyle/>
                    <a:p>
                      <a:endParaRPr lang="es-EC"/>
                    </a:p>
                  </a:txBody>
                  <a:tcPr/>
                </a:tc>
                <a:tc>
                  <a:txBody>
                    <a:bodyPr/>
                    <a:lstStyle/>
                    <a:p>
                      <a:pPr algn="ctr">
                        <a:lnSpc>
                          <a:spcPct val="115000"/>
                        </a:lnSpc>
                        <a:spcAft>
                          <a:spcPts val="0"/>
                        </a:spcAft>
                      </a:pPr>
                      <a:r>
                        <a:rPr lang="es-EC" sz="1100" b="1" dirty="0">
                          <a:latin typeface="Times New Roman"/>
                          <a:ea typeface="Calibri"/>
                          <a:cs typeface="Times New Roman"/>
                        </a:rPr>
                        <a:t>Semanal</a:t>
                      </a:r>
                      <a:endParaRPr lang="es-EC" sz="1100" dirty="0">
                        <a:latin typeface="Calibri"/>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algn="ctr">
                        <a:lnSpc>
                          <a:spcPct val="115000"/>
                        </a:lnSpc>
                        <a:spcAft>
                          <a:spcPts val="0"/>
                        </a:spcAft>
                      </a:pPr>
                      <a:r>
                        <a:rPr lang="es-EC" sz="1100" dirty="0">
                          <a:latin typeface="Times New Roman"/>
                          <a:ea typeface="Calibri"/>
                          <a:cs typeface="Times New Roman"/>
                        </a:rPr>
                        <a:t>24</a:t>
                      </a:r>
                      <a:endParaRPr lang="es-EC" sz="1100" dirty="0">
                        <a:latin typeface="Calibri"/>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10.1</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10.1</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100.0</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FFFFFF"/>
                    </a:solidFill>
                  </a:tcPr>
                </a:tc>
              </a:tr>
              <a:tr h="0">
                <a:tc vMerge="1">
                  <a:txBody>
                    <a:bodyPr/>
                    <a:lstStyle/>
                    <a:p>
                      <a:endParaRPr lang="es-EC"/>
                    </a:p>
                  </a:txBody>
                  <a:tcPr/>
                </a:tc>
                <a:tc>
                  <a:txBody>
                    <a:bodyPr/>
                    <a:lstStyle/>
                    <a:p>
                      <a:pPr algn="ctr">
                        <a:lnSpc>
                          <a:spcPct val="115000"/>
                        </a:lnSpc>
                        <a:spcAft>
                          <a:spcPts val="0"/>
                        </a:spcAft>
                      </a:pPr>
                      <a:r>
                        <a:rPr lang="es-EC" sz="1100" b="1" dirty="0">
                          <a:latin typeface="Times New Roman"/>
                          <a:ea typeface="Calibri"/>
                          <a:cs typeface="Times New Roman"/>
                        </a:rPr>
                        <a:t>Total</a:t>
                      </a:r>
                      <a:endParaRPr lang="es-EC" sz="1100" dirty="0">
                        <a:latin typeface="Calibri"/>
                        <a:ea typeface="Calibri"/>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dirty="0">
                          <a:latin typeface="Times New Roman"/>
                          <a:ea typeface="Calibri"/>
                          <a:cs typeface="Times New Roman"/>
                        </a:rPr>
                        <a:t>237</a:t>
                      </a:r>
                      <a:endParaRPr lang="es-EC" sz="1100" dirty="0">
                        <a:latin typeface="Calibri"/>
                        <a:ea typeface="Calibri"/>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100.0</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100.0</a:t>
                      </a:r>
                      <a:endParaRPr lang="es-EC" sz="1100" dirty="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endParaRPr lang="es-EC" sz="1100" dirty="0">
                        <a:latin typeface="Times New Roman"/>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r>
            </a:tbl>
          </a:graphicData>
        </a:graphic>
      </p:graphicFrame>
      <p:pic>
        <p:nvPicPr>
          <p:cNvPr id="1026" name="Picture 2"/>
          <p:cNvPicPr>
            <a:picLocks noChangeAspect="1" noChangeArrowheads="1"/>
          </p:cNvPicPr>
          <p:nvPr/>
        </p:nvPicPr>
        <p:blipFill>
          <a:blip r:embed="rId2" cstate="print"/>
          <a:srcRect l="30119" t="31944" r="14439" b="17262"/>
          <a:stretch>
            <a:fillRect/>
          </a:stretch>
        </p:blipFill>
        <p:spPr bwMode="auto">
          <a:xfrm>
            <a:off x="3672109" y="3831771"/>
            <a:ext cx="4705748" cy="2423886"/>
          </a:xfrm>
          <a:prstGeom prst="rect">
            <a:avLst/>
          </a:prstGeom>
          <a:noFill/>
          <a:ln w="9525">
            <a:noFill/>
            <a:miter lim="800000"/>
            <a:headEnd/>
            <a:tailEnd/>
          </a:ln>
          <a:effectLst/>
        </p:spPr>
      </p:pic>
      <p:sp>
        <p:nvSpPr>
          <p:cNvPr id="12" name="11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Resultados</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Tree>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616146" y="1522612"/>
            <a:ext cx="7932766" cy="571504"/>
          </a:xfrm>
          <a:prstGeom prst="roundRect">
            <a:avLst/>
          </a:prstGeom>
          <a:solidFill>
            <a:schemeClr val="accent5">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600" b="1" u="sng" dirty="0" smtClean="0">
                <a:latin typeface="Albertus Medium" pitchFamily="34" charset="0"/>
              </a:rPr>
              <a:t>Frecuencia de visita – Notó diferente olor</a:t>
            </a:r>
            <a:endParaRPr lang="es-EC" sz="1600" dirty="0">
              <a:latin typeface="Albertus Medium" pitchFamily="34" charset="0"/>
            </a:endParaRPr>
          </a:p>
        </p:txBody>
      </p:sp>
      <p:sp>
        <p:nvSpPr>
          <p:cNvPr id="10" name="9 Marco"/>
          <p:cNvSpPr/>
          <p:nvPr/>
        </p:nvSpPr>
        <p:spPr>
          <a:xfrm>
            <a:off x="769255" y="3598637"/>
            <a:ext cx="3062516" cy="2571768"/>
          </a:xfrm>
          <a:prstGeom prst="frame">
            <a:avLst>
              <a:gd name="adj1" fmla="val 6983"/>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solidFill>
                  <a:schemeClr val="tx1"/>
                </a:solidFill>
                <a:latin typeface="Albertus Medium" pitchFamily="34" charset="0"/>
              </a:rPr>
              <a:t>Los clientes que frecuentan más los locales, son quienes identificaron el nuevo olor aplicado, ya que son clientes habituales y por lo tanto propensos a identificar nuevos cambios en los puntos de venta.</a:t>
            </a:r>
            <a:endParaRPr lang="es-EC" sz="1600" dirty="0">
              <a:solidFill>
                <a:schemeClr val="tx1"/>
              </a:solidFill>
              <a:latin typeface="Albertus Medium" pitchFamily="34" charset="0"/>
            </a:endParaRPr>
          </a:p>
        </p:txBody>
      </p:sp>
      <p:graphicFrame>
        <p:nvGraphicFramePr>
          <p:cNvPr id="7" name="6 Tabla"/>
          <p:cNvGraphicFramePr>
            <a:graphicFrameLocks noGrp="1"/>
          </p:cNvGraphicFramePr>
          <p:nvPr/>
        </p:nvGraphicFramePr>
        <p:xfrm>
          <a:off x="2357422" y="2217950"/>
          <a:ext cx="4600574" cy="1116330"/>
        </p:xfrm>
        <a:graphic>
          <a:graphicData uri="http://schemas.openxmlformats.org/drawingml/2006/table">
            <a:tbl>
              <a:tblPr/>
              <a:tblGrid>
                <a:gridCol w="827633"/>
                <a:gridCol w="924815"/>
                <a:gridCol w="640892"/>
                <a:gridCol w="924180"/>
                <a:gridCol w="641527"/>
                <a:gridCol w="641527"/>
              </a:tblGrid>
              <a:tr h="0">
                <a:tc>
                  <a:txBody>
                    <a:bodyPr/>
                    <a:lstStyle/>
                    <a:p>
                      <a:pPr algn="ctr">
                        <a:lnSpc>
                          <a:spcPct val="115000"/>
                        </a:lnSpc>
                        <a:spcAft>
                          <a:spcPts val="0"/>
                        </a:spcAft>
                      </a:pPr>
                      <a:endParaRPr lang="es-EC" sz="1100" dirty="0">
                        <a:latin typeface="Calibri"/>
                        <a:ea typeface="Times New Roman"/>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solidFill>
                            <a:srgbClr val="000000"/>
                          </a:solidFill>
                          <a:latin typeface="Times New Roman"/>
                          <a:ea typeface="Times New Roman"/>
                          <a:cs typeface="Times New Roman"/>
                        </a:rPr>
                        <a:t>Suma de cuadrados</a:t>
                      </a:r>
                      <a:endParaRPr lang="es-EC" sz="1100" dirty="0">
                        <a:latin typeface="Calibri"/>
                        <a:ea typeface="Times New Roman"/>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solidFill>
                            <a:srgbClr val="000000"/>
                          </a:solidFill>
                          <a:latin typeface="Times New Roman"/>
                          <a:ea typeface="Times New Roman"/>
                          <a:cs typeface="Times New Roman"/>
                        </a:rPr>
                        <a:t>gl</a:t>
                      </a:r>
                      <a:endParaRPr lang="es-EC" sz="1100" dirty="0">
                        <a:latin typeface="Calibri"/>
                        <a:ea typeface="Times New Roman"/>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solidFill>
                            <a:srgbClr val="000000"/>
                          </a:solidFill>
                          <a:latin typeface="Times New Roman"/>
                          <a:ea typeface="Times New Roman"/>
                          <a:cs typeface="Times New Roman"/>
                        </a:rPr>
                        <a:t>Media cuadrática</a:t>
                      </a:r>
                      <a:endParaRPr lang="es-EC" sz="1100" dirty="0">
                        <a:latin typeface="Calibri"/>
                        <a:ea typeface="Times New Roman"/>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solidFill>
                            <a:srgbClr val="000000"/>
                          </a:solidFill>
                          <a:latin typeface="Times New Roman"/>
                          <a:ea typeface="Times New Roman"/>
                          <a:cs typeface="Times New Roman"/>
                        </a:rPr>
                        <a:t>F</a:t>
                      </a:r>
                      <a:endParaRPr lang="es-EC" sz="1100" dirty="0">
                        <a:latin typeface="Calibri"/>
                        <a:ea typeface="Times New Roman"/>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solidFill>
                            <a:srgbClr val="000000"/>
                          </a:solidFill>
                          <a:latin typeface="Times New Roman"/>
                          <a:ea typeface="Times New Roman"/>
                          <a:cs typeface="Times New Roman"/>
                        </a:rPr>
                        <a:t>Sig.</a:t>
                      </a:r>
                      <a:endParaRPr lang="es-EC" sz="1100" dirty="0">
                        <a:latin typeface="Calibri"/>
                        <a:ea typeface="Times New Roman"/>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r>
              <a:tr h="0">
                <a:tc>
                  <a:txBody>
                    <a:bodyPr/>
                    <a:lstStyle/>
                    <a:p>
                      <a:pPr algn="ctr">
                        <a:lnSpc>
                          <a:spcPct val="115000"/>
                        </a:lnSpc>
                        <a:spcAft>
                          <a:spcPts val="0"/>
                        </a:spcAft>
                      </a:pPr>
                      <a:r>
                        <a:rPr lang="es-EC" sz="1100" b="1" dirty="0">
                          <a:solidFill>
                            <a:srgbClr val="000000"/>
                          </a:solidFill>
                          <a:latin typeface="Times New Roman"/>
                          <a:ea typeface="Times New Roman"/>
                          <a:cs typeface="Times New Roman"/>
                        </a:rPr>
                        <a:t>Inter-grupos</a:t>
                      </a:r>
                      <a:endParaRPr lang="es-EC" sz="1100" dirty="0">
                        <a:latin typeface="Calibri"/>
                        <a:ea typeface="Times New Roman"/>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BFBFBF"/>
                    </a:solidFill>
                  </a:tcPr>
                </a:tc>
                <a:tc>
                  <a:txBody>
                    <a:bodyPr/>
                    <a:lstStyle/>
                    <a:p>
                      <a:pPr algn="ctr">
                        <a:lnSpc>
                          <a:spcPct val="115000"/>
                        </a:lnSpc>
                        <a:spcAft>
                          <a:spcPts val="0"/>
                        </a:spcAft>
                      </a:pPr>
                      <a:r>
                        <a:rPr lang="es-EC" sz="1100" dirty="0">
                          <a:solidFill>
                            <a:srgbClr val="000000"/>
                          </a:solidFill>
                          <a:latin typeface="Times New Roman"/>
                          <a:ea typeface="Times New Roman"/>
                          <a:cs typeface="Times New Roman"/>
                        </a:rPr>
                        <a:t>61.688</a:t>
                      </a:r>
                      <a:endParaRPr lang="es-EC" sz="1100" dirty="0">
                        <a:latin typeface="Calibri"/>
                        <a:ea typeface="Times New Roman"/>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100" dirty="0">
                          <a:solidFill>
                            <a:srgbClr val="000000"/>
                          </a:solidFill>
                          <a:latin typeface="Times New Roman"/>
                          <a:ea typeface="Times New Roman"/>
                          <a:cs typeface="Times New Roman"/>
                        </a:rPr>
                        <a:t>1</a:t>
                      </a:r>
                      <a:endParaRPr lang="es-EC" sz="1100" dirty="0">
                        <a:latin typeface="Calibri"/>
                        <a:ea typeface="Times New Roman"/>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100" dirty="0">
                          <a:solidFill>
                            <a:srgbClr val="000000"/>
                          </a:solidFill>
                          <a:latin typeface="Times New Roman"/>
                          <a:ea typeface="Times New Roman"/>
                          <a:cs typeface="Times New Roman"/>
                        </a:rPr>
                        <a:t>61.688</a:t>
                      </a:r>
                      <a:endParaRPr lang="es-EC" sz="1100" dirty="0">
                        <a:latin typeface="Calibri"/>
                        <a:ea typeface="Times New Roman"/>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100" dirty="0">
                          <a:solidFill>
                            <a:srgbClr val="000000"/>
                          </a:solidFill>
                          <a:latin typeface="Times New Roman"/>
                          <a:ea typeface="Times New Roman"/>
                          <a:cs typeface="Times New Roman"/>
                        </a:rPr>
                        <a:t>90.437</a:t>
                      </a:r>
                      <a:endParaRPr lang="es-EC" sz="1100" dirty="0">
                        <a:latin typeface="Calibri"/>
                        <a:ea typeface="Times New Roman"/>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100" dirty="0">
                          <a:solidFill>
                            <a:srgbClr val="000000"/>
                          </a:solidFill>
                          <a:latin typeface="Times New Roman"/>
                          <a:ea typeface="Times New Roman"/>
                          <a:cs typeface="Times New Roman"/>
                        </a:rPr>
                        <a:t>.000</a:t>
                      </a:r>
                      <a:endParaRPr lang="es-EC" sz="1100" dirty="0">
                        <a:latin typeface="Calibri"/>
                        <a:ea typeface="Times New Roman"/>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r>
              <a:tr h="0">
                <a:tc>
                  <a:txBody>
                    <a:bodyPr/>
                    <a:lstStyle/>
                    <a:p>
                      <a:pPr algn="ctr">
                        <a:lnSpc>
                          <a:spcPct val="115000"/>
                        </a:lnSpc>
                        <a:spcAft>
                          <a:spcPts val="0"/>
                        </a:spcAft>
                      </a:pPr>
                      <a:r>
                        <a:rPr lang="es-EC" sz="1100" b="1" dirty="0">
                          <a:solidFill>
                            <a:srgbClr val="000000"/>
                          </a:solidFill>
                          <a:latin typeface="Times New Roman"/>
                          <a:ea typeface="Times New Roman"/>
                          <a:cs typeface="Times New Roman"/>
                        </a:rPr>
                        <a:t>Intra-grupos</a:t>
                      </a:r>
                      <a:endParaRPr lang="es-EC" sz="1100" dirty="0">
                        <a:latin typeface="Calibri"/>
                        <a:ea typeface="Times New Roman"/>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algn="ctr">
                        <a:lnSpc>
                          <a:spcPct val="115000"/>
                        </a:lnSpc>
                        <a:spcAft>
                          <a:spcPts val="0"/>
                        </a:spcAft>
                      </a:pPr>
                      <a:r>
                        <a:rPr lang="es-EC" sz="1100" dirty="0">
                          <a:solidFill>
                            <a:srgbClr val="000000"/>
                          </a:solidFill>
                          <a:latin typeface="Times New Roman"/>
                          <a:ea typeface="Times New Roman"/>
                          <a:cs typeface="Times New Roman"/>
                        </a:rPr>
                        <a:t>160.295</a:t>
                      </a:r>
                      <a:endParaRPr lang="es-EC" sz="1100" dirty="0">
                        <a:latin typeface="Calibri"/>
                        <a:ea typeface="Times New Roman"/>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solidFill>
                            <a:srgbClr val="000000"/>
                          </a:solidFill>
                          <a:latin typeface="Times New Roman"/>
                          <a:ea typeface="Times New Roman"/>
                          <a:cs typeface="Times New Roman"/>
                        </a:rPr>
                        <a:t>235</a:t>
                      </a:r>
                      <a:endParaRPr lang="es-EC" sz="1100" dirty="0">
                        <a:latin typeface="Calibri"/>
                        <a:ea typeface="Times New Roman"/>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solidFill>
                            <a:srgbClr val="000000"/>
                          </a:solidFill>
                          <a:latin typeface="Times New Roman"/>
                          <a:ea typeface="Times New Roman"/>
                          <a:cs typeface="Times New Roman"/>
                        </a:rPr>
                        <a:t>.682</a:t>
                      </a:r>
                      <a:endParaRPr lang="es-EC" sz="1100" dirty="0">
                        <a:latin typeface="Calibri"/>
                        <a:ea typeface="Times New Roman"/>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endParaRPr lang="es-EC" sz="1100" dirty="0">
                        <a:latin typeface="Times New Roman"/>
                        <a:ea typeface="Times New Roman"/>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endParaRPr lang="es-EC" sz="1100" dirty="0">
                        <a:latin typeface="Times New Roman"/>
                        <a:ea typeface="Times New Roman"/>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FFFFFF"/>
                    </a:solidFill>
                  </a:tcPr>
                </a:tc>
              </a:tr>
              <a:tr h="0">
                <a:tc>
                  <a:txBody>
                    <a:bodyPr/>
                    <a:lstStyle/>
                    <a:p>
                      <a:pPr algn="ctr">
                        <a:lnSpc>
                          <a:spcPct val="115000"/>
                        </a:lnSpc>
                        <a:spcAft>
                          <a:spcPts val="0"/>
                        </a:spcAft>
                      </a:pPr>
                      <a:r>
                        <a:rPr lang="es-EC" sz="1100" b="1" dirty="0">
                          <a:solidFill>
                            <a:srgbClr val="000000"/>
                          </a:solidFill>
                          <a:latin typeface="Times New Roman"/>
                          <a:ea typeface="Times New Roman"/>
                          <a:cs typeface="Times New Roman"/>
                        </a:rPr>
                        <a:t>Total</a:t>
                      </a:r>
                      <a:endParaRPr lang="es-EC" sz="1100" dirty="0">
                        <a:latin typeface="Calibri"/>
                        <a:ea typeface="Times New Roman"/>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dirty="0">
                          <a:solidFill>
                            <a:srgbClr val="000000"/>
                          </a:solidFill>
                          <a:latin typeface="Times New Roman"/>
                          <a:ea typeface="Times New Roman"/>
                          <a:cs typeface="Times New Roman"/>
                        </a:rPr>
                        <a:t>221.983</a:t>
                      </a:r>
                      <a:endParaRPr lang="es-EC" sz="1100" dirty="0">
                        <a:latin typeface="Calibri"/>
                        <a:ea typeface="Times New Roman"/>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100" dirty="0">
                          <a:solidFill>
                            <a:srgbClr val="000000"/>
                          </a:solidFill>
                          <a:latin typeface="Times New Roman"/>
                          <a:ea typeface="Times New Roman"/>
                          <a:cs typeface="Times New Roman"/>
                        </a:rPr>
                        <a:t>236</a:t>
                      </a:r>
                      <a:endParaRPr lang="es-EC" sz="1100" dirty="0">
                        <a:latin typeface="Calibri"/>
                        <a:ea typeface="Times New Roman"/>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endParaRPr lang="es-EC" sz="1100" dirty="0">
                        <a:latin typeface="Times New Roman"/>
                        <a:ea typeface="Times New Roman"/>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endParaRPr lang="es-EC" sz="1100" dirty="0">
                        <a:latin typeface="Times New Roman"/>
                        <a:ea typeface="Times New Roman"/>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endParaRPr lang="es-EC" sz="1100" dirty="0">
                        <a:latin typeface="Times New Roman"/>
                        <a:ea typeface="Times New Roman"/>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r>
            </a:tbl>
          </a:graphicData>
        </a:graphic>
      </p:graphicFrame>
      <p:pic>
        <p:nvPicPr>
          <p:cNvPr id="8" name="7 Imagen"/>
          <p:cNvPicPr/>
          <p:nvPr/>
        </p:nvPicPr>
        <p:blipFill>
          <a:blip r:embed="rId2" cstate="print"/>
          <a:stretch>
            <a:fillRect/>
          </a:stretch>
        </p:blipFill>
        <p:spPr>
          <a:xfrm>
            <a:off x="4269467" y="3585027"/>
            <a:ext cx="3829504" cy="2567463"/>
          </a:xfrm>
          <a:prstGeom prst="rect">
            <a:avLst/>
          </a:prstGeom>
        </p:spPr>
      </p:pic>
      <p:sp>
        <p:nvSpPr>
          <p:cNvPr id="11" name="10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Resultados</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Tree>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redondeado"/>
          <p:cNvSpPr/>
          <p:nvPr/>
        </p:nvSpPr>
        <p:spPr>
          <a:xfrm>
            <a:off x="775800" y="1421014"/>
            <a:ext cx="7671509" cy="571504"/>
          </a:xfrm>
          <a:prstGeom prst="roundRect">
            <a:avLst/>
          </a:prstGeom>
          <a:solidFill>
            <a:schemeClr val="accent5">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600" b="1" u="sng" dirty="0" smtClean="0">
                <a:latin typeface="Albertus Medium" pitchFamily="34" charset="0"/>
              </a:rPr>
              <a:t>¿Cuál de estos aromas fue el que percibió en Dilipa?</a:t>
            </a:r>
            <a:endParaRPr lang="es-EC" sz="1600" dirty="0">
              <a:latin typeface="Albertus Medium" pitchFamily="34" charset="0"/>
            </a:endParaRPr>
          </a:p>
        </p:txBody>
      </p:sp>
      <p:sp>
        <p:nvSpPr>
          <p:cNvPr id="10" name="9 Marco"/>
          <p:cNvSpPr/>
          <p:nvPr/>
        </p:nvSpPr>
        <p:spPr>
          <a:xfrm>
            <a:off x="606167" y="3642181"/>
            <a:ext cx="3109489" cy="2357454"/>
          </a:xfrm>
          <a:prstGeom prst="frame">
            <a:avLst>
              <a:gd name="adj1" fmla="val 6983"/>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solidFill>
                  <a:schemeClr val="tx1"/>
                </a:solidFill>
                <a:latin typeface="Albertus Medium" pitchFamily="34" charset="0"/>
              </a:rPr>
              <a:t>El impacto de la implementación de marketing olfativo en los puntos de venta de Dilipa, fue medido a través del porcentaje de recordación del aroma que tuvieron las personas encuestadas. </a:t>
            </a:r>
            <a:endParaRPr lang="es-EC" sz="1600" dirty="0">
              <a:solidFill>
                <a:schemeClr val="tx1"/>
              </a:solidFill>
              <a:latin typeface="Albertus Medium" pitchFamily="34" charset="0"/>
            </a:endParaRPr>
          </a:p>
        </p:txBody>
      </p:sp>
      <p:graphicFrame>
        <p:nvGraphicFramePr>
          <p:cNvPr id="12" name="11 Tabla"/>
          <p:cNvGraphicFramePr>
            <a:graphicFrameLocks noGrp="1"/>
          </p:cNvGraphicFramePr>
          <p:nvPr/>
        </p:nvGraphicFramePr>
        <p:xfrm>
          <a:off x="928662" y="2090720"/>
          <a:ext cx="7448423" cy="1385316"/>
        </p:xfrm>
        <a:graphic>
          <a:graphicData uri="http://schemas.openxmlformats.org/drawingml/2006/table">
            <a:tbl>
              <a:tblPr/>
              <a:tblGrid>
                <a:gridCol w="693875"/>
                <a:gridCol w="1085850"/>
                <a:gridCol w="928078"/>
                <a:gridCol w="1111365"/>
                <a:gridCol w="1111365"/>
                <a:gridCol w="1111365"/>
                <a:gridCol w="1406525"/>
              </a:tblGrid>
              <a:tr h="0">
                <a:tc>
                  <a:txBody>
                    <a:bodyPr/>
                    <a:lstStyle/>
                    <a:p>
                      <a:pPr algn="ctr">
                        <a:lnSpc>
                          <a:spcPct val="115000"/>
                        </a:lnSpc>
                        <a:spcAft>
                          <a:spcPts val="0"/>
                        </a:spcAft>
                      </a:pPr>
                      <a:endParaRPr lang="es-EC" sz="1100" dirty="0">
                        <a:latin typeface="Calibri"/>
                        <a:ea typeface="Calibri"/>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endParaRPr lang="es-EC" sz="1100" dirty="0">
                        <a:latin typeface="Calibri"/>
                        <a:ea typeface="Calibri"/>
                        <a:cs typeface="Times New Roman"/>
                      </a:endParaRPr>
                    </a:p>
                  </a:txBody>
                  <a:tcPr marL="19050" marR="19050" marT="19050" marB="19050" anchor="ctr">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latin typeface="Times New Roman"/>
                          <a:ea typeface="Calibri"/>
                          <a:cs typeface="Times New Roman"/>
                        </a:rPr>
                        <a:t>Frecuencia</a:t>
                      </a:r>
                      <a:endParaRPr lang="es-EC" sz="1100" dirty="0">
                        <a:latin typeface="Calibri"/>
                        <a:ea typeface="Calibri"/>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latin typeface="Times New Roman"/>
                          <a:ea typeface="Calibri"/>
                          <a:cs typeface="Times New Roman"/>
                        </a:rPr>
                        <a:t>% total</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latin typeface="Times New Roman"/>
                          <a:ea typeface="Calibri"/>
                          <a:cs typeface="Times New Roman"/>
                        </a:rPr>
                        <a:t>% si responde </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latin typeface="Times New Roman"/>
                          <a:ea typeface="Calibri"/>
                          <a:cs typeface="Times New Roman"/>
                        </a:rPr>
                        <a:t>Porcentaje válido</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latin typeface="Times New Roman"/>
                          <a:ea typeface="Calibri"/>
                          <a:cs typeface="Times New Roman"/>
                        </a:rPr>
                        <a:t>Porcentaje acumulado</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r>
              <a:tr h="0">
                <a:tc rowSpan="5">
                  <a:txBody>
                    <a:bodyPr/>
                    <a:lstStyle/>
                    <a:p>
                      <a:pPr algn="ctr">
                        <a:lnSpc>
                          <a:spcPct val="115000"/>
                        </a:lnSpc>
                        <a:spcAft>
                          <a:spcPts val="0"/>
                        </a:spcAft>
                      </a:pPr>
                      <a:r>
                        <a:rPr lang="es-EC" sz="1100" b="1" dirty="0">
                          <a:latin typeface="Times New Roman"/>
                          <a:ea typeface="Calibri"/>
                          <a:cs typeface="Times New Roman"/>
                        </a:rPr>
                        <a:t>Válidos</a:t>
                      </a:r>
                      <a:endParaRPr lang="es-EC" sz="1100" dirty="0">
                        <a:latin typeface="Calibri"/>
                        <a:ea typeface="Calibri"/>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b="1" dirty="0">
                          <a:latin typeface="Times New Roman"/>
                          <a:ea typeface="Calibri"/>
                          <a:cs typeface="Times New Roman"/>
                        </a:rPr>
                        <a:t>No responde</a:t>
                      </a:r>
                      <a:endParaRPr lang="es-EC" sz="1100" dirty="0">
                        <a:latin typeface="Calibri"/>
                        <a:ea typeface="Calibri"/>
                        <a:cs typeface="Times New Roman"/>
                      </a:endParaRPr>
                    </a:p>
                  </a:txBody>
                  <a:tcPr marL="19050" marR="19050" marT="19050" marB="19050" anchor="ctr">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BFBFBF"/>
                    </a:solidFill>
                  </a:tcPr>
                </a:tc>
                <a:tc>
                  <a:txBody>
                    <a:bodyPr/>
                    <a:lstStyle/>
                    <a:p>
                      <a:pPr algn="ctr">
                        <a:lnSpc>
                          <a:spcPct val="115000"/>
                        </a:lnSpc>
                        <a:spcAft>
                          <a:spcPts val="0"/>
                        </a:spcAft>
                      </a:pPr>
                      <a:r>
                        <a:rPr lang="es-EC" sz="1100" dirty="0">
                          <a:latin typeface="Times New Roman"/>
                          <a:ea typeface="Calibri"/>
                          <a:cs typeface="Times New Roman"/>
                        </a:rPr>
                        <a:t>72</a:t>
                      </a:r>
                      <a:endParaRPr lang="es-EC" sz="1100" dirty="0">
                        <a:latin typeface="Calibri"/>
                        <a:ea typeface="Calibri"/>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30.4</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30.4</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30.4</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r>
              <a:tr h="0">
                <a:tc vMerge="1">
                  <a:txBody>
                    <a:bodyPr/>
                    <a:lstStyle/>
                    <a:p>
                      <a:endParaRPr lang="es-EC"/>
                    </a:p>
                  </a:txBody>
                  <a:tcPr/>
                </a:tc>
                <a:tc>
                  <a:txBody>
                    <a:bodyPr/>
                    <a:lstStyle/>
                    <a:p>
                      <a:pPr algn="ctr">
                        <a:lnSpc>
                          <a:spcPct val="115000"/>
                        </a:lnSpc>
                        <a:spcAft>
                          <a:spcPts val="0"/>
                        </a:spcAft>
                      </a:pPr>
                      <a:r>
                        <a:rPr lang="es-EC" sz="1100" b="1" dirty="0">
                          <a:latin typeface="Times New Roman"/>
                          <a:ea typeface="Calibri"/>
                          <a:cs typeface="Times New Roman"/>
                        </a:rPr>
                        <a:t>Aroma 1 madera</a:t>
                      </a:r>
                      <a:endParaRPr lang="es-EC" sz="1100" dirty="0">
                        <a:latin typeface="Calibri"/>
                        <a:ea typeface="Calibri"/>
                        <a:cs typeface="Times New Roman"/>
                      </a:endParaRPr>
                    </a:p>
                  </a:txBody>
                  <a:tcPr marL="19050" marR="19050" marT="19050" marB="1905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algn="ctr">
                        <a:lnSpc>
                          <a:spcPct val="115000"/>
                        </a:lnSpc>
                        <a:spcAft>
                          <a:spcPts val="0"/>
                        </a:spcAft>
                      </a:pPr>
                      <a:r>
                        <a:rPr lang="es-EC" sz="1100" dirty="0">
                          <a:latin typeface="Times New Roman"/>
                          <a:ea typeface="Calibri"/>
                          <a:cs typeface="Times New Roman"/>
                        </a:rPr>
                        <a:t>37</a:t>
                      </a:r>
                      <a:endParaRPr lang="es-EC" sz="1100" dirty="0">
                        <a:latin typeface="Calibri"/>
                        <a:ea typeface="Calibri"/>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15.6</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22</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15.6</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46.0</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FFFFFF"/>
                    </a:solidFill>
                  </a:tcPr>
                </a:tc>
              </a:tr>
              <a:tr h="0">
                <a:tc vMerge="1">
                  <a:txBody>
                    <a:bodyPr/>
                    <a:lstStyle/>
                    <a:p>
                      <a:endParaRPr lang="es-EC"/>
                    </a:p>
                  </a:txBody>
                  <a:tcPr/>
                </a:tc>
                <a:tc>
                  <a:txBody>
                    <a:bodyPr/>
                    <a:lstStyle/>
                    <a:p>
                      <a:pPr algn="ctr">
                        <a:lnSpc>
                          <a:spcPct val="115000"/>
                        </a:lnSpc>
                        <a:spcAft>
                          <a:spcPts val="0"/>
                        </a:spcAft>
                      </a:pPr>
                      <a:r>
                        <a:rPr lang="es-EC" sz="1100" b="1" dirty="0">
                          <a:latin typeface="Times New Roman"/>
                          <a:ea typeface="Calibri"/>
                          <a:cs typeface="Times New Roman"/>
                        </a:rPr>
                        <a:t>Aroma 2 frutal</a:t>
                      </a:r>
                      <a:endParaRPr lang="es-EC" sz="1100" dirty="0">
                        <a:latin typeface="Calibri"/>
                        <a:ea typeface="Calibri"/>
                        <a:cs typeface="Times New Roman"/>
                      </a:endParaRPr>
                    </a:p>
                  </a:txBody>
                  <a:tcPr marL="19050" marR="19050" marT="19050" marB="1905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algn="ctr">
                        <a:lnSpc>
                          <a:spcPct val="115000"/>
                        </a:lnSpc>
                        <a:spcAft>
                          <a:spcPts val="0"/>
                        </a:spcAft>
                      </a:pPr>
                      <a:r>
                        <a:rPr lang="es-EC" sz="1100" dirty="0">
                          <a:latin typeface="Times New Roman"/>
                          <a:ea typeface="Calibri"/>
                          <a:cs typeface="Times New Roman"/>
                        </a:rPr>
                        <a:t>76</a:t>
                      </a:r>
                      <a:endParaRPr lang="es-EC" sz="1100" dirty="0">
                        <a:latin typeface="Calibri"/>
                        <a:ea typeface="Calibri"/>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32.1</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46</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32.1</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78.1</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FFFFFF"/>
                    </a:solidFill>
                  </a:tcPr>
                </a:tc>
              </a:tr>
              <a:tr h="0">
                <a:tc vMerge="1">
                  <a:txBody>
                    <a:bodyPr/>
                    <a:lstStyle/>
                    <a:p>
                      <a:endParaRPr lang="es-EC"/>
                    </a:p>
                  </a:txBody>
                  <a:tcPr/>
                </a:tc>
                <a:tc>
                  <a:txBody>
                    <a:bodyPr/>
                    <a:lstStyle/>
                    <a:p>
                      <a:pPr algn="ctr">
                        <a:lnSpc>
                          <a:spcPct val="115000"/>
                        </a:lnSpc>
                        <a:spcAft>
                          <a:spcPts val="0"/>
                        </a:spcAft>
                      </a:pPr>
                      <a:r>
                        <a:rPr lang="es-EC" sz="1100" b="1" dirty="0">
                          <a:latin typeface="Times New Roman"/>
                          <a:ea typeface="Calibri"/>
                          <a:cs typeface="Times New Roman"/>
                        </a:rPr>
                        <a:t>Aroma 3 floral</a:t>
                      </a:r>
                      <a:endParaRPr lang="es-EC" sz="1100" dirty="0">
                        <a:latin typeface="Calibri"/>
                        <a:ea typeface="Calibri"/>
                        <a:cs typeface="Times New Roman"/>
                      </a:endParaRPr>
                    </a:p>
                  </a:txBody>
                  <a:tcPr marL="19050" marR="19050" marT="19050" marB="19050" anchor="ctr">
                    <a:lnL>
                      <a:noFill/>
                    </a:lnL>
                    <a:lnR w="28575"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algn="ctr">
                        <a:lnSpc>
                          <a:spcPct val="115000"/>
                        </a:lnSpc>
                        <a:spcAft>
                          <a:spcPts val="0"/>
                        </a:spcAft>
                      </a:pPr>
                      <a:r>
                        <a:rPr lang="es-EC" sz="1100" dirty="0">
                          <a:latin typeface="Times New Roman"/>
                          <a:ea typeface="Calibri"/>
                          <a:cs typeface="Times New Roman"/>
                        </a:rPr>
                        <a:t>52</a:t>
                      </a:r>
                      <a:endParaRPr lang="es-EC" sz="1100" dirty="0">
                        <a:latin typeface="Calibri"/>
                        <a:ea typeface="Calibri"/>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21.9</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32</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21.9</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100.0</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solidFill>
                      <a:srgbClr val="FFFFFF"/>
                    </a:solidFill>
                  </a:tcPr>
                </a:tc>
              </a:tr>
              <a:tr h="0">
                <a:tc vMerge="1">
                  <a:txBody>
                    <a:bodyPr/>
                    <a:lstStyle/>
                    <a:p>
                      <a:endParaRPr lang="es-EC"/>
                    </a:p>
                  </a:txBody>
                  <a:tcPr/>
                </a:tc>
                <a:tc>
                  <a:txBody>
                    <a:bodyPr/>
                    <a:lstStyle/>
                    <a:p>
                      <a:pPr algn="ctr">
                        <a:lnSpc>
                          <a:spcPct val="115000"/>
                        </a:lnSpc>
                        <a:spcAft>
                          <a:spcPts val="0"/>
                        </a:spcAft>
                      </a:pPr>
                      <a:r>
                        <a:rPr lang="es-EC" sz="1100" b="1" dirty="0">
                          <a:latin typeface="Times New Roman"/>
                          <a:ea typeface="Calibri"/>
                          <a:cs typeface="Times New Roman"/>
                        </a:rPr>
                        <a:t>Total</a:t>
                      </a:r>
                      <a:endParaRPr lang="es-EC" sz="1100" dirty="0">
                        <a:latin typeface="Calibri"/>
                        <a:ea typeface="Calibri"/>
                        <a:cs typeface="Times New Roman"/>
                      </a:endParaRPr>
                    </a:p>
                  </a:txBody>
                  <a:tcPr marL="19050" marR="19050" marT="19050" marB="19050" anchor="ctr">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0"/>
                        </a:spcAft>
                      </a:pPr>
                      <a:r>
                        <a:rPr lang="es-EC" sz="1100" dirty="0">
                          <a:latin typeface="Times New Roman"/>
                          <a:ea typeface="Calibri"/>
                          <a:cs typeface="Times New Roman"/>
                        </a:rPr>
                        <a:t>237</a:t>
                      </a:r>
                      <a:endParaRPr lang="es-EC" sz="1100" dirty="0">
                        <a:latin typeface="Calibri"/>
                        <a:ea typeface="Calibri"/>
                        <a:cs typeface="Times New Roman"/>
                      </a:endParaRPr>
                    </a:p>
                  </a:txBody>
                  <a:tcPr marL="19050" marR="19050" marT="19050" marB="1905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100.0</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100.0</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100" dirty="0">
                          <a:latin typeface="Times New Roman"/>
                          <a:ea typeface="Calibri"/>
                          <a:cs typeface="Times New Roman"/>
                        </a:rPr>
                        <a:t>100.0</a:t>
                      </a:r>
                      <a:endParaRPr lang="es-EC" sz="1100" dirty="0">
                        <a:latin typeface="Calibri"/>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endParaRPr lang="es-EC" sz="1100" dirty="0">
                        <a:latin typeface="Times New Roman"/>
                        <a:ea typeface="Calibri"/>
                        <a:cs typeface="Times New Roman"/>
                      </a:endParaRPr>
                    </a:p>
                  </a:txBody>
                  <a:tcPr marL="19050" marR="19050" marT="19050" marB="1905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r>
            </a:tbl>
          </a:graphicData>
        </a:graphic>
      </p:graphicFrame>
      <p:sp>
        <p:nvSpPr>
          <p:cNvPr id="9" name="8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Resultados</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2050" name="Picture 2"/>
          <p:cNvPicPr>
            <a:picLocks noChangeAspect="1" noChangeArrowheads="1"/>
          </p:cNvPicPr>
          <p:nvPr/>
        </p:nvPicPr>
        <p:blipFill>
          <a:blip r:embed="rId2" cstate="print"/>
          <a:srcRect l="45179" t="30953" r="12543" b="25198"/>
          <a:stretch>
            <a:fillRect/>
          </a:stretch>
        </p:blipFill>
        <p:spPr bwMode="auto">
          <a:xfrm>
            <a:off x="4005945" y="3570514"/>
            <a:ext cx="4455494" cy="2598058"/>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redondeado"/>
          <p:cNvSpPr/>
          <p:nvPr/>
        </p:nvSpPr>
        <p:spPr>
          <a:xfrm>
            <a:off x="1045013" y="1843313"/>
            <a:ext cx="6139557" cy="1465943"/>
          </a:xfrm>
          <a:prstGeom prst="roundRect">
            <a:avLst/>
          </a:prstGeom>
          <a:solidFill>
            <a:srgbClr val="A6D856"/>
          </a:solidFill>
        </p:spPr>
        <p:style>
          <a:lnRef idx="0">
            <a:schemeClr val="accent1"/>
          </a:lnRef>
          <a:fillRef idx="3">
            <a:schemeClr val="accent1"/>
          </a:fillRef>
          <a:effectRef idx="3">
            <a:schemeClr val="accent1"/>
          </a:effectRef>
          <a:fontRef idx="minor">
            <a:schemeClr val="lt1"/>
          </a:fontRef>
        </p:style>
        <p:txBody>
          <a:bodyPr rtlCol="0" anchor="ctr"/>
          <a:lstStyle/>
          <a:p>
            <a:pPr algn="r"/>
            <a:endParaRPr lang="es-ES" dirty="0" smtClean="0">
              <a:solidFill>
                <a:schemeClr val="tx1"/>
              </a:solidFill>
              <a:latin typeface="Albertus Medium" pitchFamily="34" charset="0"/>
            </a:endParaRPr>
          </a:p>
        </p:txBody>
      </p:sp>
      <p:sp>
        <p:nvSpPr>
          <p:cNvPr id="6" name="5 CuadroTexto"/>
          <p:cNvSpPr txBox="1"/>
          <p:nvPr/>
        </p:nvSpPr>
        <p:spPr>
          <a:xfrm>
            <a:off x="537021" y="638604"/>
            <a:ext cx="4339779" cy="1200329"/>
          </a:xfrm>
          <a:prstGeom prst="rect">
            <a:avLst/>
          </a:prstGeom>
          <a:solidFill>
            <a:schemeClr val="bg1"/>
          </a:solidFill>
        </p:spPr>
        <p:txBody>
          <a:bodyPr wrap="square" rtlCol="0">
            <a:spAutoFit/>
          </a:bodyPr>
          <a:lstStyle/>
          <a:p>
            <a:pPr algn="ctr"/>
            <a:endParaRPr lang="es-EC" sz="3600" b="1" dirty="0" smtClean="0">
              <a:solidFill>
                <a:srgbClr val="CE411A"/>
              </a:solidFill>
              <a:effectLst>
                <a:outerShdw blurRad="38100" dist="38100" dir="2700000" algn="tl">
                  <a:srgbClr val="000000">
                    <a:alpha val="43137"/>
                  </a:srgbClr>
                </a:outerShdw>
              </a:effectLst>
              <a:latin typeface="Albertus Medium" pitchFamily="34" charset="0"/>
            </a:endParaRPr>
          </a:p>
          <a:p>
            <a:pPr algn="ct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graphicFrame>
        <p:nvGraphicFramePr>
          <p:cNvPr id="14" name="13 Tabla"/>
          <p:cNvGraphicFramePr>
            <a:graphicFrameLocks noGrp="1"/>
          </p:cNvGraphicFramePr>
          <p:nvPr/>
        </p:nvGraphicFramePr>
        <p:xfrm>
          <a:off x="7620002" y="1045028"/>
          <a:ext cx="1146620" cy="4876805"/>
        </p:xfrm>
        <a:graphic>
          <a:graphicData uri="http://schemas.openxmlformats.org/drawingml/2006/table">
            <a:tbl>
              <a:tblPr/>
              <a:tblGrid>
                <a:gridCol w="1146620"/>
              </a:tblGrid>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bl>
          </a:graphicData>
        </a:graphic>
      </p:graphicFrame>
      <p:pic>
        <p:nvPicPr>
          <p:cNvPr id="43011" name="Picture 3" descr="C:\Users\bacosta\Desktop\tesis final Dayanita\Nueva carpeta\10470492-corte-el-papel--los-iconos-de-oficinas-y-locales.jpg"/>
          <p:cNvPicPr>
            <a:picLocks noChangeAspect="1" noChangeArrowheads="1"/>
          </p:cNvPicPr>
          <p:nvPr/>
        </p:nvPicPr>
        <p:blipFill>
          <a:blip r:embed="rId2" cstate="print"/>
          <a:srcRect l="77082" t="75416" r="1865" b="5130"/>
          <a:stretch>
            <a:fillRect/>
          </a:stretch>
        </p:blipFill>
        <p:spPr bwMode="auto">
          <a:xfrm>
            <a:off x="7692563" y="2090057"/>
            <a:ext cx="934582" cy="863601"/>
          </a:xfrm>
          <a:prstGeom prst="rect">
            <a:avLst/>
          </a:prstGeom>
          <a:noFill/>
        </p:spPr>
      </p:pic>
      <p:pic>
        <p:nvPicPr>
          <p:cNvPr id="43012" name="Picture 4" descr="C:\Users\bacosta\Desktop\tesis final Dayanita\Nueva carpeta\10470492-corte-el-papel--los-iconos-de-oficinas-y-locales.jpg"/>
          <p:cNvPicPr>
            <a:picLocks noChangeAspect="1" noChangeArrowheads="1"/>
          </p:cNvPicPr>
          <p:nvPr/>
        </p:nvPicPr>
        <p:blipFill>
          <a:blip r:embed="rId2" cstate="print"/>
          <a:srcRect l="2493" t="27429" r="74000" b="53524"/>
          <a:stretch>
            <a:fillRect/>
          </a:stretch>
        </p:blipFill>
        <p:spPr bwMode="auto">
          <a:xfrm>
            <a:off x="7736117" y="1132115"/>
            <a:ext cx="957932" cy="776222"/>
          </a:xfrm>
          <a:prstGeom prst="rect">
            <a:avLst/>
          </a:prstGeom>
          <a:noFill/>
        </p:spPr>
      </p:pic>
      <p:pic>
        <p:nvPicPr>
          <p:cNvPr id="43013" name="Picture 5" descr="C:\Users\bacosta\Desktop\tesis final Dayanita\Nueva carpeta\10470492-corte-el-papel--los-iconos-de-oficinas-y-locales.jpg"/>
          <p:cNvPicPr>
            <a:picLocks noChangeAspect="1" noChangeArrowheads="1"/>
          </p:cNvPicPr>
          <p:nvPr/>
        </p:nvPicPr>
        <p:blipFill>
          <a:blip r:embed="rId2" cstate="print"/>
          <a:srcRect l="28667" t="4190" r="47714" b="74857"/>
          <a:stretch>
            <a:fillRect/>
          </a:stretch>
        </p:blipFill>
        <p:spPr bwMode="auto">
          <a:xfrm>
            <a:off x="7707078" y="3091543"/>
            <a:ext cx="929153" cy="798286"/>
          </a:xfrm>
          <a:prstGeom prst="rect">
            <a:avLst/>
          </a:prstGeom>
          <a:noFill/>
        </p:spPr>
      </p:pic>
      <p:pic>
        <p:nvPicPr>
          <p:cNvPr id="43014" name="Picture 6" descr="C:\Users\bacosta\Desktop\tesis final Dayanita\Nueva carpeta\10470492-corte-el-papel--los-iconos-de-oficinas-y-locales.jpg"/>
          <p:cNvPicPr>
            <a:picLocks noChangeAspect="1" noChangeArrowheads="1"/>
          </p:cNvPicPr>
          <p:nvPr/>
        </p:nvPicPr>
        <p:blipFill>
          <a:blip r:embed="rId2" cstate="print"/>
          <a:srcRect l="77474" t="26667" b="54903"/>
          <a:stretch>
            <a:fillRect/>
          </a:stretch>
        </p:blipFill>
        <p:spPr bwMode="auto">
          <a:xfrm>
            <a:off x="7765145" y="4034971"/>
            <a:ext cx="957932" cy="783771"/>
          </a:xfrm>
          <a:prstGeom prst="rect">
            <a:avLst/>
          </a:prstGeom>
          <a:noFill/>
        </p:spPr>
      </p:pic>
      <p:pic>
        <p:nvPicPr>
          <p:cNvPr id="43016" name="Picture 8" descr="C:\Users\bacosta\Desktop\tesis final Dayanita\Nueva carpeta\10470492-corte-el-papel--los-iconos-de-oficinas-y-locales.jpg"/>
          <p:cNvPicPr>
            <a:picLocks noChangeAspect="1" noChangeArrowheads="1"/>
          </p:cNvPicPr>
          <p:nvPr/>
        </p:nvPicPr>
        <p:blipFill>
          <a:blip r:embed="rId2" cstate="print"/>
          <a:srcRect l="76667" t="4952" r="3524" b="77155"/>
          <a:stretch>
            <a:fillRect/>
          </a:stretch>
        </p:blipFill>
        <p:spPr bwMode="auto">
          <a:xfrm>
            <a:off x="7750620" y="5036458"/>
            <a:ext cx="899885" cy="812799"/>
          </a:xfrm>
          <a:prstGeom prst="rect">
            <a:avLst/>
          </a:prstGeom>
          <a:noFill/>
        </p:spPr>
      </p:pic>
      <p:graphicFrame>
        <p:nvGraphicFramePr>
          <p:cNvPr id="22" name="21 Tabla"/>
          <p:cNvGraphicFramePr>
            <a:graphicFrameLocks noGrp="1"/>
          </p:cNvGraphicFramePr>
          <p:nvPr/>
        </p:nvGraphicFramePr>
        <p:xfrm>
          <a:off x="5762172" y="3555945"/>
          <a:ext cx="2380343" cy="1785256"/>
        </p:xfrm>
        <a:graphic>
          <a:graphicData uri="http://schemas.openxmlformats.org/drawingml/2006/table">
            <a:tbl>
              <a:tblPr>
                <a:effectLst/>
              </a:tblPr>
              <a:tblGrid>
                <a:gridCol w="2380343"/>
              </a:tblGrid>
              <a:tr h="1785256">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bl>
          </a:graphicData>
        </a:graphic>
      </p:graphicFrame>
      <p:sp>
        <p:nvSpPr>
          <p:cNvPr id="24" name="23 CuadroTexto"/>
          <p:cNvSpPr txBox="1"/>
          <p:nvPr/>
        </p:nvSpPr>
        <p:spPr>
          <a:xfrm>
            <a:off x="943429" y="1146627"/>
            <a:ext cx="6313714" cy="2062103"/>
          </a:xfrm>
          <a:prstGeom prst="rect">
            <a:avLst/>
          </a:prstGeom>
          <a:noFill/>
        </p:spPr>
        <p:txBody>
          <a:bodyPr wrap="square" rtlCol="0">
            <a:spAutoFit/>
          </a:bodyPr>
          <a:lstStyle/>
          <a:p>
            <a:pPr algn="ctr"/>
            <a:endParaRPr lang="es-EC" sz="4800" b="1" dirty="0" smtClean="0">
              <a:solidFill>
                <a:srgbClr val="CE411A"/>
              </a:solidFill>
              <a:effectLst>
                <a:outerShdw blurRad="38100" dist="38100" dir="2700000" algn="tl">
                  <a:srgbClr val="000000">
                    <a:alpha val="43137"/>
                  </a:srgbClr>
                </a:outerShdw>
              </a:effectLst>
              <a:latin typeface="Albertus Medium" pitchFamily="34" charset="0"/>
            </a:endParaRPr>
          </a:p>
          <a:p>
            <a:pPr algn="ctr"/>
            <a:r>
              <a:rPr lang="es-EC" sz="4000" b="1" dirty="0" smtClean="0">
                <a:solidFill>
                  <a:srgbClr val="CE411A"/>
                </a:solidFill>
                <a:effectLst>
                  <a:outerShdw blurRad="38100" dist="38100" dir="2700000" algn="tl">
                    <a:srgbClr val="000000">
                      <a:alpha val="43137"/>
                    </a:srgbClr>
                  </a:outerShdw>
                </a:effectLst>
                <a:latin typeface="Albertus Medium" pitchFamily="34" charset="0"/>
              </a:rPr>
              <a:t>Propuesta De Implementación</a:t>
            </a:r>
            <a:endParaRPr lang="es-EC" sz="40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12" name="Picture 6" descr="C:\Users\bacosta\Desktop\tesis final Dayanita\Nueva carpeta\10470492-corte-el-papel--los-iconos-de-oficinas-y-locales.jpg"/>
          <p:cNvPicPr>
            <a:picLocks noChangeAspect="1" noChangeArrowheads="1"/>
          </p:cNvPicPr>
          <p:nvPr/>
        </p:nvPicPr>
        <p:blipFill>
          <a:blip r:embed="rId2" cstate="print"/>
          <a:srcRect l="77474" t="26667" b="54903"/>
          <a:stretch>
            <a:fillRect/>
          </a:stretch>
        </p:blipFill>
        <p:spPr bwMode="auto">
          <a:xfrm>
            <a:off x="6393544" y="3766456"/>
            <a:ext cx="1587685" cy="1299029"/>
          </a:xfrm>
          <a:prstGeom prst="rect">
            <a:avLst/>
          </a:prstGeom>
          <a:noFill/>
        </p:spPr>
      </p:pic>
    </p:spTree>
  </p:cSld>
  <p:clrMapOvr>
    <a:masterClrMapping/>
  </p:clrMapOvr>
  <p:transition>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654728" y="2023153"/>
            <a:ext cx="5076825" cy="3305175"/>
          </a:xfrm>
          <a:prstGeom prst="rect">
            <a:avLst/>
          </a:prstGeom>
          <a:noFill/>
          <a:ln w="9525">
            <a:noFill/>
            <a:miter lim="800000"/>
            <a:headEnd/>
            <a:tailEnd/>
          </a:ln>
          <a:effectLst/>
        </p:spPr>
      </p:pic>
      <p:sp>
        <p:nvSpPr>
          <p:cNvPr id="5" name="4 CuadroTexto"/>
          <p:cNvSpPr txBox="1"/>
          <p:nvPr/>
        </p:nvSpPr>
        <p:spPr>
          <a:xfrm>
            <a:off x="537021" y="638604"/>
            <a:ext cx="6618522"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Características de los Locales</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
        <p:nvSpPr>
          <p:cNvPr id="22" name="21 Rectángulo redondeado"/>
          <p:cNvSpPr/>
          <p:nvPr/>
        </p:nvSpPr>
        <p:spPr>
          <a:xfrm>
            <a:off x="6110523" y="2206169"/>
            <a:ext cx="2177134" cy="595084"/>
          </a:xfrm>
          <a:prstGeom prst="roundRect">
            <a:avLst/>
          </a:prstGeom>
          <a:solidFill>
            <a:srgbClr val="A6D856"/>
          </a:solidFill>
          <a:ln>
            <a:solidFill>
              <a:srgbClr val="A6D856"/>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smtClean="0">
                <a:solidFill>
                  <a:schemeClr val="tx1"/>
                </a:solidFill>
                <a:latin typeface="Albertus Medium" pitchFamily="34" charset="0"/>
              </a:rPr>
              <a:t>Volumen</a:t>
            </a:r>
            <a:endParaRPr lang="es-EC" dirty="0">
              <a:solidFill>
                <a:schemeClr val="tx1"/>
              </a:solidFill>
              <a:latin typeface="Albertus Medium" pitchFamily="34" charset="0"/>
            </a:endParaRPr>
          </a:p>
        </p:txBody>
      </p:sp>
      <p:sp>
        <p:nvSpPr>
          <p:cNvPr id="23" name="22 Rectángulo redondeado"/>
          <p:cNvSpPr/>
          <p:nvPr/>
        </p:nvSpPr>
        <p:spPr>
          <a:xfrm>
            <a:off x="6117781" y="3142340"/>
            <a:ext cx="2177134" cy="595084"/>
          </a:xfrm>
          <a:prstGeom prst="roundRect">
            <a:avLst/>
          </a:prstGeom>
          <a:solidFill>
            <a:srgbClr val="A6D856"/>
          </a:solidFill>
          <a:ln>
            <a:solidFill>
              <a:srgbClr val="A6D856"/>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smtClean="0">
                <a:solidFill>
                  <a:schemeClr val="tx1"/>
                </a:solidFill>
                <a:latin typeface="Albertus Medium" pitchFamily="34" charset="0"/>
              </a:rPr>
              <a:t>Comunicación entre pisos</a:t>
            </a:r>
            <a:endParaRPr lang="es-EC" dirty="0">
              <a:solidFill>
                <a:schemeClr val="tx1"/>
              </a:solidFill>
              <a:latin typeface="Albertus Medium" pitchFamily="34" charset="0"/>
            </a:endParaRPr>
          </a:p>
        </p:txBody>
      </p:sp>
      <p:sp>
        <p:nvSpPr>
          <p:cNvPr id="24" name="23 Rectángulo redondeado"/>
          <p:cNvSpPr/>
          <p:nvPr/>
        </p:nvSpPr>
        <p:spPr>
          <a:xfrm>
            <a:off x="6139552" y="4136569"/>
            <a:ext cx="2177134" cy="595084"/>
          </a:xfrm>
          <a:prstGeom prst="roundRect">
            <a:avLst/>
          </a:prstGeom>
          <a:solidFill>
            <a:srgbClr val="A6D856"/>
          </a:solidFill>
          <a:ln>
            <a:solidFill>
              <a:srgbClr val="A6D856"/>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smtClean="0">
                <a:solidFill>
                  <a:schemeClr val="tx1"/>
                </a:solidFill>
                <a:latin typeface="Albertus Medium" pitchFamily="34" charset="0"/>
              </a:rPr>
              <a:t>Aire acondicionado centralizado</a:t>
            </a:r>
            <a:endParaRPr lang="es-EC" dirty="0">
              <a:solidFill>
                <a:schemeClr val="tx1"/>
              </a:solidFill>
              <a:latin typeface="Albertus Medium" pitchFamily="34" charset="0"/>
            </a:endParaRPr>
          </a:p>
        </p:txBody>
      </p:sp>
      <p:pic>
        <p:nvPicPr>
          <p:cNvPr id="3074" name="Picture 2" descr="C:\Users\bacosta\Desktop\tesis final Dayanita\Nueva carpeta\4275096267_21d0d03475_o.jpg"/>
          <p:cNvPicPr>
            <a:picLocks noChangeAspect="1" noChangeArrowheads="1"/>
          </p:cNvPicPr>
          <p:nvPr/>
        </p:nvPicPr>
        <p:blipFill>
          <a:blip r:embed="rId3" cstate="print">
            <a:lum contrast="-20000"/>
          </a:blip>
          <a:srcRect/>
          <a:stretch>
            <a:fillRect/>
          </a:stretch>
        </p:blipFill>
        <p:spPr bwMode="auto">
          <a:xfrm>
            <a:off x="544288" y="5631543"/>
            <a:ext cx="8091712" cy="665619"/>
          </a:xfrm>
          <a:prstGeom prst="rect">
            <a:avLst/>
          </a:prstGeom>
          <a:noFill/>
        </p:spPr>
      </p:pic>
    </p:spTree>
  </p:cSld>
  <p:clrMapOvr>
    <a:masterClrMapping/>
  </p:clrMapOvr>
  <p:transition>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bacosta\Desktop\tesis final Dayanita\Nueva carpeta\20121129154226-970993_66199590-web.jpg"/>
          <p:cNvPicPr>
            <a:picLocks noChangeAspect="1" noChangeArrowheads="1"/>
          </p:cNvPicPr>
          <p:nvPr/>
        </p:nvPicPr>
        <p:blipFill>
          <a:blip r:embed="rId2" cstate="print"/>
          <a:srcRect/>
          <a:stretch>
            <a:fillRect/>
          </a:stretch>
        </p:blipFill>
        <p:spPr bwMode="auto">
          <a:xfrm>
            <a:off x="537030" y="3672115"/>
            <a:ext cx="8098969" cy="2699656"/>
          </a:xfrm>
          <a:prstGeom prst="rect">
            <a:avLst/>
          </a:prstGeom>
          <a:noFill/>
        </p:spPr>
      </p:pic>
      <p:graphicFrame>
        <p:nvGraphicFramePr>
          <p:cNvPr id="6" name="5 Diagrama"/>
          <p:cNvGraphicFramePr/>
          <p:nvPr/>
        </p:nvGraphicFramePr>
        <p:xfrm>
          <a:off x="928912" y="1857827"/>
          <a:ext cx="7387771" cy="2762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8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Tecnología</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40961" name="Picture 1" descr="C:\Users\bacosta\Desktop\tesis final Dayanita\Nueva carpeta\imagesCASZUNRD.jpg"/>
          <p:cNvPicPr>
            <a:picLocks noChangeAspect="1" noChangeArrowheads="1"/>
          </p:cNvPicPr>
          <p:nvPr/>
        </p:nvPicPr>
        <p:blipFill>
          <a:blip r:embed="rId8" cstate="print"/>
          <a:srcRect/>
          <a:stretch>
            <a:fillRect/>
          </a:stretch>
        </p:blipFill>
        <p:spPr bwMode="auto">
          <a:xfrm>
            <a:off x="862465" y="4337957"/>
            <a:ext cx="2600325" cy="1752600"/>
          </a:xfrm>
          <a:prstGeom prst="rect">
            <a:avLst/>
          </a:prstGeom>
          <a:ln>
            <a:noFill/>
          </a:ln>
          <a:effectLst>
            <a:softEdge rad="112500"/>
          </a:effectLst>
        </p:spPr>
      </p:pic>
    </p:spTree>
  </p:cSld>
  <p:clrMapOvr>
    <a:masterClrMapping/>
  </p:clrMapOvr>
  <p:transition>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bacosta\Desktop\tesis final Dayanita\Nueva carpeta\20121129154226-970993_66199590-web.jpg"/>
          <p:cNvPicPr>
            <a:picLocks noChangeAspect="1" noChangeArrowheads="1"/>
          </p:cNvPicPr>
          <p:nvPr/>
        </p:nvPicPr>
        <p:blipFill>
          <a:blip r:embed="rId2" cstate="print"/>
          <a:srcRect/>
          <a:stretch>
            <a:fillRect/>
          </a:stretch>
        </p:blipFill>
        <p:spPr bwMode="auto">
          <a:xfrm>
            <a:off x="527958" y="2263094"/>
            <a:ext cx="8122556" cy="4021590"/>
          </a:xfrm>
          <a:prstGeom prst="rect">
            <a:avLst/>
          </a:prstGeom>
          <a:noFill/>
        </p:spPr>
      </p:pic>
      <p:sp>
        <p:nvSpPr>
          <p:cNvPr id="4" name="3 Marcador de número de diapositiva"/>
          <p:cNvSpPr>
            <a:spLocks noGrp="1"/>
          </p:cNvSpPr>
          <p:nvPr>
            <p:ph type="sldNum" sz="quarter" idx="10"/>
          </p:nvPr>
        </p:nvSpPr>
        <p:spPr/>
        <p:txBody>
          <a:bodyPr/>
          <a:lstStyle/>
          <a:p>
            <a:fld id="{B031D446-26E7-4BF2-9A92-19C31FBA48D2}" type="slidenum">
              <a:rPr lang="es-ES_tradnl" smtClean="0"/>
              <a:pPr/>
              <a:t>29</a:t>
            </a:fld>
            <a:endParaRPr lang="es-ES_tradnl" dirty="0"/>
          </a:p>
        </p:txBody>
      </p:sp>
      <p:sp>
        <p:nvSpPr>
          <p:cNvPr id="5" name="4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Tecnología</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4098" name="Picture 2" descr="C:\Users\bacosta\Desktop\tesis final Dayanita\FOTOS CC EL JARDIN\sukasa_small[1].jpg"/>
          <p:cNvPicPr>
            <a:picLocks noChangeAspect="1" noChangeArrowheads="1"/>
          </p:cNvPicPr>
          <p:nvPr/>
        </p:nvPicPr>
        <p:blipFill>
          <a:blip r:embed="rId3" cstate="print"/>
          <a:srcRect t="33390" b="32476"/>
          <a:stretch>
            <a:fillRect/>
          </a:stretch>
        </p:blipFill>
        <p:spPr bwMode="auto">
          <a:xfrm>
            <a:off x="5137604" y="1016000"/>
            <a:ext cx="2381250" cy="812800"/>
          </a:xfrm>
          <a:prstGeom prst="rect">
            <a:avLst/>
          </a:prstGeom>
          <a:noFill/>
        </p:spPr>
      </p:pic>
      <p:pic>
        <p:nvPicPr>
          <p:cNvPr id="4099" name="Picture 3" descr="C:\Users\bacosta\Desktop\tesis final Dayanita\FOTOS CC EL JARDIN\IMG-20131113-00071.jpg"/>
          <p:cNvPicPr>
            <a:picLocks noChangeAspect="1" noChangeArrowheads="1"/>
          </p:cNvPicPr>
          <p:nvPr/>
        </p:nvPicPr>
        <p:blipFill>
          <a:blip r:embed="rId4" cstate="print"/>
          <a:srcRect/>
          <a:stretch>
            <a:fillRect/>
          </a:stretch>
        </p:blipFill>
        <p:spPr bwMode="auto">
          <a:xfrm>
            <a:off x="2380343" y="2264232"/>
            <a:ext cx="4800000" cy="36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28 Rectángulo redondeado"/>
          <p:cNvSpPr/>
          <p:nvPr/>
        </p:nvSpPr>
        <p:spPr>
          <a:xfrm>
            <a:off x="1175643" y="3439885"/>
            <a:ext cx="5588014" cy="1175658"/>
          </a:xfrm>
          <a:prstGeom prst="roundRect">
            <a:avLst/>
          </a:prstGeom>
          <a:solidFill>
            <a:srgbClr val="A6D856"/>
          </a:solidFill>
          <a:ln>
            <a:solidFill>
              <a:srgbClr val="A6D856"/>
            </a:solidFill>
          </a:ln>
        </p:spPr>
        <p:style>
          <a:lnRef idx="0">
            <a:schemeClr val="accent1"/>
          </a:lnRef>
          <a:fillRef idx="3">
            <a:schemeClr val="accent1"/>
          </a:fillRef>
          <a:effectRef idx="3">
            <a:schemeClr val="accent1"/>
          </a:effectRef>
          <a:fontRef idx="minor">
            <a:schemeClr val="lt1"/>
          </a:fontRef>
        </p:style>
        <p:txBody>
          <a:bodyPr rtlCol="0" anchor="ctr"/>
          <a:lstStyle/>
          <a:p>
            <a:pPr algn="r"/>
            <a:endParaRPr lang="es-ES" dirty="0" smtClean="0">
              <a:solidFill>
                <a:schemeClr val="tx1"/>
              </a:solidFill>
              <a:latin typeface="Albertus Medium" pitchFamily="34" charset="0"/>
            </a:endParaRPr>
          </a:p>
        </p:txBody>
      </p:sp>
      <p:sp>
        <p:nvSpPr>
          <p:cNvPr id="6" name="5 CuadroTexto"/>
          <p:cNvSpPr txBox="1"/>
          <p:nvPr/>
        </p:nvSpPr>
        <p:spPr>
          <a:xfrm>
            <a:off x="537021" y="638604"/>
            <a:ext cx="4339779" cy="1200329"/>
          </a:xfrm>
          <a:prstGeom prst="rect">
            <a:avLst/>
          </a:prstGeom>
          <a:solidFill>
            <a:schemeClr val="bg1"/>
          </a:solidFill>
        </p:spPr>
        <p:txBody>
          <a:bodyPr wrap="square" rtlCol="0">
            <a:spAutoFit/>
          </a:bodyPr>
          <a:lstStyle/>
          <a:p>
            <a:pPr algn="ctr"/>
            <a:endParaRPr lang="es-EC" sz="3600" b="1" dirty="0" smtClean="0">
              <a:solidFill>
                <a:srgbClr val="CE411A"/>
              </a:solidFill>
              <a:effectLst>
                <a:outerShdw blurRad="38100" dist="38100" dir="2700000" algn="tl">
                  <a:srgbClr val="000000">
                    <a:alpha val="43137"/>
                  </a:srgbClr>
                </a:outerShdw>
              </a:effectLst>
              <a:latin typeface="Albertus Medium" pitchFamily="34" charset="0"/>
            </a:endParaRPr>
          </a:p>
          <a:p>
            <a:pPr algn="ct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graphicFrame>
        <p:nvGraphicFramePr>
          <p:cNvPr id="14" name="13 Tabla"/>
          <p:cNvGraphicFramePr>
            <a:graphicFrameLocks noGrp="1"/>
          </p:cNvGraphicFramePr>
          <p:nvPr/>
        </p:nvGraphicFramePr>
        <p:xfrm>
          <a:off x="7620002" y="1045028"/>
          <a:ext cx="1146620" cy="4876805"/>
        </p:xfrm>
        <a:graphic>
          <a:graphicData uri="http://schemas.openxmlformats.org/drawingml/2006/table">
            <a:tbl>
              <a:tblPr/>
              <a:tblGrid>
                <a:gridCol w="1146620"/>
              </a:tblGrid>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bl>
          </a:graphicData>
        </a:graphic>
      </p:graphicFrame>
      <p:pic>
        <p:nvPicPr>
          <p:cNvPr id="43011" name="Picture 3" descr="C:\Users\bacosta\Desktop\tesis final Dayanita\Nueva carpeta\10470492-corte-el-papel--los-iconos-de-oficinas-y-locales.jpg"/>
          <p:cNvPicPr>
            <a:picLocks noChangeAspect="1" noChangeArrowheads="1"/>
          </p:cNvPicPr>
          <p:nvPr/>
        </p:nvPicPr>
        <p:blipFill>
          <a:blip r:embed="rId2" cstate="print"/>
          <a:srcRect l="77082" t="75416" r="1865" b="5130"/>
          <a:stretch>
            <a:fillRect/>
          </a:stretch>
        </p:blipFill>
        <p:spPr bwMode="auto">
          <a:xfrm>
            <a:off x="7692563" y="2090057"/>
            <a:ext cx="934582" cy="863601"/>
          </a:xfrm>
          <a:prstGeom prst="rect">
            <a:avLst/>
          </a:prstGeom>
          <a:noFill/>
        </p:spPr>
      </p:pic>
      <p:pic>
        <p:nvPicPr>
          <p:cNvPr id="43012" name="Picture 4" descr="C:\Users\bacosta\Desktop\tesis final Dayanita\Nueva carpeta\10470492-corte-el-papel--los-iconos-de-oficinas-y-locales.jpg"/>
          <p:cNvPicPr>
            <a:picLocks noChangeAspect="1" noChangeArrowheads="1"/>
          </p:cNvPicPr>
          <p:nvPr/>
        </p:nvPicPr>
        <p:blipFill>
          <a:blip r:embed="rId2" cstate="print"/>
          <a:srcRect l="2493" t="27429" r="74000" b="53524"/>
          <a:stretch>
            <a:fillRect/>
          </a:stretch>
        </p:blipFill>
        <p:spPr bwMode="auto">
          <a:xfrm>
            <a:off x="7736117" y="1132115"/>
            <a:ext cx="957932" cy="776222"/>
          </a:xfrm>
          <a:prstGeom prst="rect">
            <a:avLst/>
          </a:prstGeom>
          <a:noFill/>
        </p:spPr>
      </p:pic>
      <p:pic>
        <p:nvPicPr>
          <p:cNvPr id="43013" name="Picture 5" descr="C:\Users\bacosta\Desktop\tesis final Dayanita\Nueva carpeta\10470492-corte-el-papel--los-iconos-de-oficinas-y-locales.jpg"/>
          <p:cNvPicPr>
            <a:picLocks noChangeAspect="1" noChangeArrowheads="1"/>
          </p:cNvPicPr>
          <p:nvPr/>
        </p:nvPicPr>
        <p:blipFill>
          <a:blip r:embed="rId2" cstate="print"/>
          <a:srcRect l="28667" t="4190" r="47714" b="74857"/>
          <a:stretch>
            <a:fillRect/>
          </a:stretch>
        </p:blipFill>
        <p:spPr bwMode="auto">
          <a:xfrm>
            <a:off x="7707078" y="3091543"/>
            <a:ext cx="929153" cy="798286"/>
          </a:xfrm>
          <a:prstGeom prst="rect">
            <a:avLst/>
          </a:prstGeom>
          <a:noFill/>
        </p:spPr>
      </p:pic>
      <p:pic>
        <p:nvPicPr>
          <p:cNvPr id="43014" name="Picture 6" descr="C:\Users\bacosta\Desktop\tesis final Dayanita\Nueva carpeta\10470492-corte-el-papel--los-iconos-de-oficinas-y-locales.jpg"/>
          <p:cNvPicPr>
            <a:picLocks noChangeAspect="1" noChangeArrowheads="1"/>
          </p:cNvPicPr>
          <p:nvPr/>
        </p:nvPicPr>
        <p:blipFill>
          <a:blip r:embed="rId2" cstate="print"/>
          <a:srcRect l="77474" t="26667" b="54903"/>
          <a:stretch>
            <a:fillRect/>
          </a:stretch>
        </p:blipFill>
        <p:spPr bwMode="auto">
          <a:xfrm>
            <a:off x="7765145" y="4034971"/>
            <a:ext cx="957932" cy="783771"/>
          </a:xfrm>
          <a:prstGeom prst="rect">
            <a:avLst/>
          </a:prstGeom>
          <a:noFill/>
        </p:spPr>
      </p:pic>
      <p:pic>
        <p:nvPicPr>
          <p:cNvPr id="43016" name="Picture 8" descr="C:\Users\bacosta\Desktop\tesis final Dayanita\Nueva carpeta\10470492-corte-el-papel--los-iconos-de-oficinas-y-locales.jpg"/>
          <p:cNvPicPr>
            <a:picLocks noChangeAspect="1" noChangeArrowheads="1"/>
          </p:cNvPicPr>
          <p:nvPr/>
        </p:nvPicPr>
        <p:blipFill>
          <a:blip r:embed="rId2" cstate="print"/>
          <a:srcRect l="76667" t="4952" r="3524" b="77155"/>
          <a:stretch>
            <a:fillRect/>
          </a:stretch>
        </p:blipFill>
        <p:spPr bwMode="auto">
          <a:xfrm>
            <a:off x="7750620" y="5036458"/>
            <a:ext cx="899885" cy="812799"/>
          </a:xfrm>
          <a:prstGeom prst="rect">
            <a:avLst/>
          </a:prstGeom>
          <a:noFill/>
        </p:spPr>
      </p:pic>
      <p:graphicFrame>
        <p:nvGraphicFramePr>
          <p:cNvPr id="22" name="21 Tabla"/>
          <p:cNvGraphicFramePr>
            <a:graphicFrameLocks noGrp="1"/>
          </p:cNvGraphicFramePr>
          <p:nvPr/>
        </p:nvGraphicFramePr>
        <p:xfrm>
          <a:off x="5762172" y="711201"/>
          <a:ext cx="2380343" cy="1785256"/>
        </p:xfrm>
        <a:graphic>
          <a:graphicData uri="http://schemas.openxmlformats.org/drawingml/2006/table">
            <a:tbl>
              <a:tblPr>
                <a:effectLst/>
              </a:tblPr>
              <a:tblGrid>
                <a:gridCol w="2380343"/>
              </a:tblGrid>
              <a:tr h="1785256">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bl>
          </a:graphicData>
        </a:graphic>
      </p:graphicFrame>
      <p:pic>
        <p:nvPicPr>
          <p:cNvPr id="23" name="Picture 4" descr="C:\Users\bacosta\Desktop\tesis final Dayanita\Nueva carpeta\10470492-corte-el-papel--los-iconos-de-oficinas-y-locales.jpg"/>
          <p:cNvPicPr>
            <a:picLocks noChangeAspect="1" noChangeArrowheads="1"/>
          </p:cNvPicPr>
          <p:nvPr/>
        </p:nvPicPr>
        <p:blipFill>
          <a:blip r:embed="rId2" cstate="print"/>
          <a:srcRect l="2493" t="27429" r="74000" b="53524"/>
          <a:stretch>
            <a:fillRect/>
          </a:stretch>
        </p:blipFill>
        <p:spPr bwMode="auto">
          <a:xfrm>
            <a:off x="6256433" y="914400"/>
            <a:ext cx="1537729" cy="1246037"/>
          </a:xfrm>
          <a:prstGeom prst="rect">
            <a:avLst/>
          </a:prstGeom>
          <a:noFill/>
        </p:spPr>
      </p:pic>
      <p:sp>
        <p:nvSpPr>
          <p:cNvPr id="24" name="23 CuadroTexto"/>
          <p:cNvSpPr txBox="1"/>
          <p:nvPr/>
        </p:nvSpPr>
        <p:spPr>
          <a:xfrm>
            <a:off x="936164" y="2953632"/>
            <a:ext cx="5914579" cy="1446550"/>
          </a:xfrm>
          <a:prstGeom prst="rect">
            <a:avLst/>
          </a:prstGeom>
          <a:noFill/>
        </p:spPr>
        <p:txBody>
          <a:bodyPr wrap="square" rtlCol="0">
            <a:spAutoFit/>
          </a:bodyPr>
          <a:lstStyle/>
          <a:p>
            <a:pPr algn="ctr"/>
            <a:endParaRPr lang="es-EC" sz="4800" b="1" dirty="0" smtClean="0">
              <a:solidFill>
                <a:srgbClr val="CE411A"/>
              </a:solidFill>
              <a:effectLst>
                <a:outerShdw blurRad="38100" dist="38100" dir="2700000" algn="tl">
                  <a:srgbClr val="000000">
                    <a:alpha val="43137"/>
                  </a:srgbClr>
                </a:outerShdw>
              </a:effectLst>
              <a:latin typeface="Albertus Medium" pitchFamily="34" charset="0"/>
            </a:endParaRPr>
          </a:p>
          <a:p>
            <a:pPr algn="ctr"/>
            <a:r>
              <a:rPr lang="es-EC" sz="4000" b="1" dirty="0" smtClean="0">
                <a:solidFill>
                  <a:srgbClr val="CE411A"/>
                </a:solidFill>
                <a:effectLst>
                  <a:outerShdw blurRad="38100" dist="38100" dir="2700000" algn="tl">
                    <a:srgbClr val="000000">
                      <a:alpha val="43137"/>
                    </a:srgbClr>
                  </a:outerShdw>
                </a:effectLst>
                <a:latin typeface="Albertus Medium" pitchFamily="34" charset="0"/>
              </a:rPr>
              <a:t>Generalidades</a:t>
            </a:r>
            <a:endParaRPr lang="es-EC" sz="4800" b="1" dirty="0">
              <a:solidFill>
                <a:srgbClr val="CE411A"/>
              </a:solidFill>
              <a:effectLst>
                <a:outerShdw blurRad="38100" dist="38100" dir="2700000" algn="tl">
                  <a:srgbClr val="000000">
                    <a:alpha val="43137"/>
                  </a:srgbClr>
                </a:outerShdw>
              </a:effectLst>
              <a:latin typeface="Albertus Medium" pitchFamily="34" charset="0"/>
            </a:endParaRPr>
          </a:p>
        </p:txBody>
      </p:sp>
    </p:spTree>
  </p:cSld>
  <p:clrMapOvr>
    <a:masterClrMapping/>
  </p:clrMapOvr>
  <p:transition>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bacosta\Desktop\tesis final Dayanita\Nueva carpeta\20121129154226-970993_66199590-web.jpg"/>
          <p:cNvPicPr>
            <a:picLocks noChangeAspect="1" noChangeArrowheads="1"/>
          </p:cNvPicPr>
          <p:nvPr/>
        </p:nvPicPr>
        <p:blipFill>
          <a:blip r:embed="rId2" cstate="print"/>
          <a:srcRect/>
          <a:stretch>
            <a:fillRect/>
          </a:stretch>
        </p:blipFill>
        <p:spPr bwMode="auto">
          <a:xfrm>
            <a:off x="527958" y="2263094"/>
            <a:ext cx="8122556" cy="4021590"/>
          </a:xfrm>
          <a:prstGeom prst="rect">
            <a:avLst/>
          </a:prstGeom>
          <a:noFill/>
        </p:spPr>
      </p:pic>
      <p:sp>
        <p:nvSpPr>
          <p:cNvPr id="4" name="3 Marcador de número de diapositiva"/>
          <p:cNvSpPr>
            <a:spLocks noGrp="1"/>
          </p:cNvSpPr>
          <p:nvPr>
            <p:ph type="sldNum" sz="quarter" idx="10"/>
          </p:nvPr>
        </p:nvSpPr>
        <p:spPr/>
        <p:txBody>
          <a:bodyPr/>
          <a:lstStyle/>
          <a:p>
            <a:fld id="{B031D446-26E7-4BF2-9A92-19C31FBA48D2}" type="slidenum">
              <a:rPr lang="es-ES_tradnl" smtClean="0"/>
              <a:pPr/>
              <a:t>30</a:t>
            </a:fld>
            <a:endParaRPr lang="es-ES_tradnl" dirty="0"/>
          </a:p>
        </p:txBody>
      </p:sp>
      <p:sp>
        <p:nvSpPr>
          <p:cNvPr id="5" name="4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Tecnología</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4098" name="Picture 2" descr="C:\Users\bacosta\Desktop\tesis final Dayanita\FOTOS CC EL JARDIN\sukasa_small[1].jpg"/>
          <p:cNvPicPr>
            <a:picLocks noChangeAspect="1" noChangeArrowheads="1"/>
          </p:cNvPicPr>
          <p:nvPr/>
        </p:nvPicPr>
        <p:blipFill>
          <a:blip r:embed="rId3" cstate="print"/>
          <a:srcRect t="33390" b="32476"/>
          <a:stretch>
            <a:fillRect/>
          </a:stretch>
        </p:blipFill>
        <p:spPr bwMode="auto">
          <a:xfrm>
            <a:off x="4919890" y="1277257"/>
            <a:ext cx="2381250" cy="812800"/>
          </a:xfrm>
          <a:prstGeom prst="rect">
            <a:avLst/>
          </a:prstGeom>
          <a:noFill/>
        </p:spPr>
      </p:pic>
      <p:pic>
        <p:nvPicPr>
          <p:cNvPr id="5122" name="Picture 2" descr="C:\Users\bacosta\Desktop\tesis final Dayanita\FOTOS CC EL JARDIN\IMG-20131113-00074.jpg"/>
          <p:cNvPicPr>
            <a:picLocks noChangeAspect="1" noChangeArrowheads="1"/>
          </p:cNvPicPr>
          <p:nvPr/>
        </p:nvPicPr>
        <p:blipFill>
          <a:blip r:embed="rId4" cstate="print"/>
          <a:srcRect/>
          <a:stretch>
            <a:fillRect/>
          </a:stretch>
        </p:blipFill>
        <p:spPr bwMode="auto">
          <a:xfrm>
            <a:off x="2206172" y="2137226"/>
            <a:ext cx="4800000" cy="36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bacosta\Desktop\tesis final Dayanita\Nueva carpeta\20121129154226-970993_66199590-web.jpg"/>
          <p:cNvPicPr>
            <a:picLocks noChangeAspect="1" noChangeArrowheads="1"/>
          </p:cNvPicPr>
          <p:nvPr/>
        </p:nvPicPr>
        <p:blipFill>
          <a:blip r:embed="rId2" cstate="print"/>
          <a:srcRect/>
          <a:stretch>
            <a:fillRect/>
          </a:stretch>
        </p:blipFill>
        <p:spPr bwMode="auto">
          <a:xfrm>
            <a:off x="527958" y="2263094"/>
            <a:ext cx="8122556" cy="4021590"/>
          </a:xfrm>
          <a:prstGeom prst="rect">
            <a:avLst/>
          </a:prstGeom>
          <a:noFill/>
        </p:spPr>
      </p:pic>
      <p:sp>
        <p:nvSpPr>
          <p:cNvPr id="4" name="3 Marcador de número de diapositiva"/>
          <p:cNvSpPr>
            <a:spLocks noGrp="1"/>
          </p:cNvSpPr>
          <p:nvPr>
            <p:ph type="sldNum" sz="quarter" idx="10"/>
          </p:nvPr>
        </p:nvSpPr>
        <p:spPr/>
        <p:txBody>
          <a:bodyPr/>
          <a:lstStyle/>
          <a:p>
            <a:fld id="{B031D446-26E7-4BF2-9A92-19C31FBA48D2}" type="slidenum">
              <a:rPr lang="es-ES_tradnl" smtClean="0"/>
              <a:pPr/>
              <a:t>31</a:t>
            </a:fld>
            <a:endParaRPr lang="es-ES_tradnl" dirty="0"/>
          </a:p>
        </p:txBody>
      </p:sp>
      <p:sp>
        <p:nvSpPr>
          <p:cNvPr id="5" name="4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Tecnología</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4098" name="Picture 2" descr="C:\Users\bacosta\Desktop\tesis final Dayanita\FOTOS CC EL JARDIN\sukasa_small[1].jpg"/>
          <p:cNvPicPr>
            <a:picLocks noChangeAspect="1" noChangeArrowheads="1"/>
          </p:cNvPicPr>
          <p:nvPr/>
        </p:nvPicPr>
        <p:blipFill>
          <a:blip r:embed="rId3" cstate="print"/>
          <a:srcRect t="33390" b="32476"/>
          <a:stretch>
            <a:fillRect/>
          </a:stretch>
        </p:blipFill>
        <p:spPr bwMode="auto">
          <a:xfrm>
            <a:off x="4919890" y="1277257"/>
            <a:ext cx="2381250" cy="812800"/>
          </a:xfrm>
          <a:prstGeom prst="rect">
            <a:avLst/>
          </a:prstGeom>
          <a:noFill/>
        </p:spPr>
      </p:pic>
      <p:pic>
        <p:nvPicPr>
          <p:cNvPr id="7170" name="Picture 2" descr="C:\Users\bacosta\Desktop\tesis final Dayanita\FOTOS CC EL JARDIN\IMG-20131113-00072.jpg"/>
          <p:cNvPicPr>
            <a:picLocks noChangeAspect="1" noChangeArrowheads="1"/>
          </p:cNvPicPr>
          <p:nvPr/>
        </p:nvPicPr>
        <p:blipFill>
          <a:blip r:embed="rId4" cstate="print"/>
          <a:srcRect/>
          <a:stretch>
            <a:fillRect/>
          </a:stretch>
        </p:blipFill>
        <p:spPr bwMode="auto">
          <a:xfrm>
            <a:off x="2191657" y="2282372"/>
            <a:ext cx="4800000" cy="36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bacosta\Desktop\tesis final Dayanita\Nueva carpeta\20121129154226-970993_66199590-web.jpg"/>
          <p:cNvPicPr>
            <a:picLocks noChangeAspect="1" noChangeArrowheads="1"/>
          </p:cNvPicPr>
          <p:nvPr/>
        </p:nvPicPr>
        <p:blipFill>
          <a:blip r:embed="rId2" cstate="print"/>
          <a:srcRect/>
          <a:stretch>
            <a:fillRect/>
          </a:stretch>
        </p:blipFill>
        <p:spPr bwMode="auto">
          <a:xfrm>
            <a:off x="527958" y="2263094"/>
            <a:ext cx="8122556" cy="4021590"/>
          </a:xfrm>
          <a:prstGeom prst="rect">
            <a:avLst/>
          </a:prstGeom>
          <a:noFill/>
        </p:spPr>
      </p:pic>
      <p:sp>
        <p:nvSpPr>
          <p:cNvPr id="4" name="3 Marcador de número de diapositiva"/>
          <p:cNvSpPr>
            <a:spLocks noGrp="1"/>
          </p:cNvSpPr>
          <p:nvPr>
            <p:ph type="sldNum" sz="quarter" idx="10"/>
          </p:nvPr>
        </p:nvSpPr>
        <p:spPr/>
        <p:txBody>
          <a:bodyPr/>
          <a:lstStyle/>
          <a:p>
            <a:fld id="{B031D446-26E7-4BF2-9A92-19C31FBA48D2}" type="slidenum">
              <a:rPr lang="es-ES_tradnl" smtClean="0"/>
              <a:pPr/>
              <a:t>32</a:t>
            </a:fld>
            <a:endParaRPr lang="es-ES_tradnl" dirty="0"/>
          </a:p>
        </p:txBody>
      </p:sp>
      <p:sp>
        <p:nvSpPr>
          <p:cNvPr id="5" name="4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Tecnología</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4098" name="Picture 2" descr="C:\Users\bacosta\Desktop\tesis final Dayanita\FOTOS CC EL JARDIN\sukasa_small[1].jpg"/>
          <p:cNvPicPr>
            <a:picLocks noChangeAspect="1" noChangeArrowheads="1"/>
          </p:cNvPicPr>
          <p:nvPr/>
        </p:nvPicPr>
        <p:blipFill>
          <a:blip r:embed="rId3" cstate="print"/>
          <a:srcRect t="33390" b="32476"/>
          <a:stretch>
            <a:fillRect/>
          </a:stretch>
        </p:blipFill>
        <p:spPr bwMode="auto">
          <a:xfrm>
            <a:off x="4919890" y="1277257"/>
            <a:ext cx="2381250" cy="812800"/>
          </a:xfrm>
          <a:prstGeom prst="rect">
            <a:avLst/>
          </a:prstGeom>
          <a:noFill/>
        </p:spPr>
      </p:pic>
      <p:pic>
        <p:nvPicPr>
          <p:cNvPr id="6146" name="Picture 2" descr="C:\Users\bacosta\Desktop\tesis final Dayanita\FOTOS CC EL JARDIN\IMG-20131113-00073.jpg"/>
          <p:cNvPicPr>
            <a:picLocks noChangeAspect="1" noChangeArrowheads="1"/>
          </p:cNvPicPr>
          <p:nvPr/>
        </p:nvPicPr>
        <p:blipFill>
          <a:blip r:embed="rId4" cstate="print"/>
          <a:srcRect/>
          <a:stretch>
            <a:fillRect/>
          </a:stretch>
        </p:blipFill>
        <p:spPr bwMode="auto">
          <a:xfrm>
            <a:off x="2061028" y="2264229"/>
            <a:ext cx="4800000" cy="36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Bisel"/>
          <p:cNvSpPr/>
          <p:nvPr/>
        </p:nvSpPr>
        <p:spPr>
          <a:xfrm>
            <a:off x="674200" y="3045058"/>
            <a:ext cx="3071834" cy="2020428"/>
          </a:xfrm>
          <a:prstGeom prst="bevel">
            <a:avLst>
              <a:gd name="adj" fmla="val 712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s-EC" dirty="0"/>
          </a:p>
        </p:txBody>
      </p:sp>
      <p:pic>
        <p:nvPicPr>
          <p:cNvPr id="5" name="4 Imagen" descr="Aroscent Wall "/>
          <p:cNvPicPr/>
          <p:nvPr/>
        </p:nvPicPr>
        <p:blipFill>
          <a:blip r:embed="rId2" cstate="print">
            <a:extLst>
              <a:ext uri="{28A0092B-C50C-407E-A947-70E740481C1C}">
                <a14:useLocalDpi xmlns:a14="http://schemas.microsoft.com/office/drawing/2010/main" val="0"/>
              </a:ext>
            </a:extLst>
          </a:blip>
          <a:srcRect l="15131" t="15318" r="12967" b="19501"/>
          <a:stretch>
            <a:fillRect/>
          </a:stretch>
        </p:blipFill>
        <p:spPr bwMode="auto">
          <a:xfrm>
            <a:off x="1204685" y="3410857"/>
            <a:ext cx="2032000" cy="1190171"/>
          </a:xfrm>
          <a:prstGeom prst="rect">
            <a:avLst/>
          </a:prstGeom>
          <a:noFill/>
          <a:ln>
            <a:noFill/>
          </a:ln>
        </p:spPr>
      </p:pic>
      <p:graphicFrame>
        <p:nvGraphicFramePr>
          <p:cNvPr id="10" name="9 Tabla"/>
          <p:cNvGraphicFramePr>
            <a:graphicFrameLocks noGrp="1"/>
          </p:cNvGraphicFramePr>
          <p:nvPr/>
        </p:nvGraphicFramePr>
        <p:xfrm>
          <a:off x="3904344" y="1584995"/>
          <a:ext cx="4620108" cy="4643470"/>
        </p:xfrm>
        <a:graphic>
          <a:graphicData uri="http://schemas.openxmlformats.org/drawingml/2006/table">
            <a:tbl>
              <a:tblPr/>
              <a:tblGrid>
                <a:gridCol w="1660351"/>
                <a:gridCol w="649703"/>
                <a:gridCol w="1010648"/>
                <a:gridCol w="1299406"/>
              </a:tblGrid>
              <a:tr h="96015">
                <a:tc gridSpan="4">
                  <a:txBody>
                    <a:bodyPr/>
                    <a:lstStyle/>
                    <a:p>
                      <a:pPr algn="ctr">
                        <a:lnSpc>
                          <a:spcPct val="150000"/>
                        </a:lnSpc>
                        <a:spcAft>
                          <a:spcPts val="0"/>
                        </a:spcAft>
                        <a:tabLst>
                          <a:tab pos="571500" algn="l"/>
                        </a:tabLst>
                      </a:pPr>
                      <a:r>
                        <a:rPr lang="es-EC" sz="1200" b="1" dirty="0">
                          <a:solidFill>
                            <a:schemeClr val="bg1"/>
                          </a:solidFill>
                          <a:latin typeface="Albertus Medium" pitchFamily="34" charset="0"/>
                          <a:ea typeface="Times New Roman"/>
                          <a:cs typeface="Times New Roman"/>
                        </a:rPr>
                        <a:t>Dimensiones</a:t>
                      </a:r>
                      <a:endParaRPr lang="es-EC" sz="1100" b="1" dirty="0">
                        <a:solidFill>
                          <a:schemeClr val="bg1"/>
                        </a:solidFill>
                        <a:latin typeface="Albertus Medium" pitchFamily="34" charset="0"/>
                        <a:ea typeface="Times New Roman"/>
                        <a:cs typeface="Times New Roman"/>
                      </a:endParaRPr>
                    </a:p>
                  </a:txBody>
                  <a:tcPr marL="29193" marR="29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294447">
                <a:tc gridSpan="2">
                  <a:txBody>
                    <a:bodyPr/>
                    <a:lstStyle/>
                    <a:p>
                      <a:pPr algn="ctr">
                        <a:lnSpc>
                          <a:spcPct val="115000"/>
                        </a:lnSpc>
                        <a:spcAft>
                          <a:spcPts val="0"/>
                        </a:spcAft>
                      </a:pPr>
                      <a:r>
                        <a:rPr lang="es-EC" sz="1200" b="1" dirty="0">
                          <a:latin typeface="Albertus Medium" pitchFamily="34" charset="0"/>
                          <a:ea typeface="Times New Roman"/>
                          <a:cs typeface="Times New Roman"/>
                        </a:rPr>
                        <a:t>Tamaño</a:t>
                      </a:r>
                      <a:endParaRPr lang="es-EC" sz="1200" dirty="0">
                        <a:latin typeface="Albertus Medium" pitchFamily="34" charset="0"/>
                        <a:ea typeface="Times New Roman"/>
                        <a:cs typeface="Times New Roman"/>
                      </a:endParaRPr>
                    </a:p>
                    <a:p>
                      <a:pPr algn="ctr">
                        <a:lnSpc>
                          <a:spcPct val="115000"/>
                        </a:lnSpc>
                        <a:spcAft>
                          <a:spcPts val="0"/>
                        </a:spcAft>
                      </a:pPr>
                      <a:r>
                        <a:rPr lang="es-EC" sz="1200" dirty="0">
                          <a:latin typeface="Albertus Medium" pitchFamily="34" charset="0"/>
                          <a:ea typeface="Times New Roman"/>
                          <a:cs typeface="Times New Roman"/>
                        </a:rPr>
                        <a:t>Altura: 34cm</a:t>
                      </a:r>
                    </a:p>
                    <a:p>
                      <a:pPr algn="ctr">
                        <a:lnSpc>
                          <a:spcPct val="115000"/>
                        </a:lnSpc>
                        <a:spcAft>
                          <a:spcPts val="0"/>
                        </a:spcAft>
                      </a:pPr>
                      <a:r>
                        <a:rPr lang="es-EC" sz="1200" dirty="0">
                          <a:latin typeface="Albertus Medium" pitchFamily="34" charset="0"/>
                          <a:ea typeface="Times New Roman"/>
                          <a:cs typeface="Times New Roman"/>
                        </a:rPr>
                        <a:t>Ancho: 38cm</a:t>
                      </a:r>
                    </a:p>
                    <a:p>
                      <a:pPr algn="ctr">
                        <a:lnSpc>
                          <a:spcPct val="115000"/>
                        </a:lnSpc>
                        <a:spcAft>
                          <a:spcPts val="0"/>
                        </a:spcAft>
                      </a:pPr>
                      <a:r>
                        <a:rPr lang="es-EC" sz="1200" dirty="0">
                          <a:latin typeface="Albertus Medium" pitchFamily="34" charset="0"/>
                          <a:ea typeface="Times New Roman"/>
                          <a:cs typeface="Times New Roman"/>
                        </a:rPr>
                        <a:t>Profundidad: 11cm</a:t>
                      </a:r>
                    </a:p>
                  </a:txBody>
                  <a:tcPr marL="29193" marR="29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lnSpc>
                          <a:spcPct val="115000"/>
                        </a:lnSpc>
                        <a:spcAft>
                          <a:spcPts val="0"/>
                        </a:spcAft>
                      </a:pPr>
                      <a:r>
                        <a:rPr lang="es-EC" sz="1200" b="1" dirty="0">
                          <a:latin typeface="Albertus Medium" pitchFamily="34" charset="0"/>
                          <a:ea typeface="Times New Roman"/>
                          <a:cs typeface="Times New Roman"/>
                        </a:rPr>
                        <a:t>Peso</a:t>
                      </a:r>
                      <a:endParaRPr lang="es-EC" sz="1200" dirty="0">
                        <a:latin typeface="Albertus Medium" pitchFamily="34" charset="0"/>
                        <a:ea typeface="Times New Roman"/>
                        <a:cs typeface="Times New Roman"/>
                      </a:endParaRPr>
                    </a:p>
                    <a:p>
                      <a:pPr algn="ctr">
                        <a:lnSpc>
                          <a:spcPct val="115000"/>
                        </a:lnSpc>
                        <a:spcAft>
                          <a:spcPts val="0"/>
                        </a:spcAft>
                      </a:pPr>
                      <a:r>
                        <a:rPr lang="es-EC" sz="1200" dirty="0">
                          <a:latin typeface="Albertus Medium" pitchFamily="34" charset="0"/>
                          <a:ea typeface="Times New Roman"/>
                          <a:cs typeface="Times New Roman"/>
                        </a:rPr>
                        <a:t>6.6kg</a:t>
                      </a:r>
                    </a:p>
                  </a:txBody>
                  <a:tcPr marL="29193" marR="29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96015">
                <a:tc gridSpan="4">
                  <a:txBody>
                    <a:bodyPr/>
                    <a:lstStyle/>
                    <a:p>
                      <a:pPr algn="ctr">
                        <a:lnSpc>
                          <a:spcPct val="150000"/>
                        </a:lnSpc>
                        <a:spcAft>
                          <a:spcPts val="0"/>
                        </a:spcAft>
                        <a:tabLst>
                          <a:tab pos="571500" algn="l"/>
                        </a:tabLst>
                      </a:pPr>
                      <a:r>
                        <a:rPr lang="es-EC" sz="1200" b="1" dirty="0">
                          <a:solidFill>
                            <a:schemeClr val="bg1"/>
                          </a:solidFill>
                          <a:latin typeface="Albertus Medium" pitchFamily="34" charset="0"/>
                          <a:ea typeface="Times New Roman"/>
                          <a:cs typeface="Times New Roman"/>
                        </a:rPr>
                        <a:t>Potencia</a:t>
                      </a:r>
                      <a:endParaRPr lang="es-EC" sz="1100" b="1" dirty="0">
                        <a:solidFill>
                          <a:schemeClr val="bg1"/>
                        </a:solidFill>
                        <a:latin typeface="Albertus Medium" pitchFamily="34" charset="0"/>
                        <a:ea typeface="Times New Roman"/>
                        <a:cs typeface="Times New Roman"/>
                      </a:endParaRPr>
                    </a:p>
                  </a:txBody>
                  <a:tcPr marL="29193" marR="29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294447">
                <a:tc gridSpan="2">
                  <a:txBody>
                    <a:bodyPr/>
                    <a:lstStyle/>
                    <a:p>
                      <a:pPr algn="ctr">
                        <a:lnSpc>
                          <a:spcPct val="115000"/>
                        </a:lnSpc>
                        <a:spcAft>
                          <a:spcPts val="0"/>
                        </a:spcAft>
                      </a:pPr>
                      <a:r>
                        <a:rPr lang="es-EC" sz="1200" b="1" dirty="0">
                          <a:latin typeface="Albertus Medium" pitchFamily="34" charset="0"/>
                          <a:ea typeface="Times New Roman"/>
                          <a:cs typeface="Times New Roman"/>
                        </a:rPr>
                        <a:t>Suministro de energía</a:t>
                      </a:r>
                      <a:endParaRPr lang="es-EC" sz="1200" dirty="0">
                        <a:latin typeface="Albertus Medium" pitchFamily="34" charset="0"/>
                        <a:ea typeface="Times New Roman"/>
                        <a:cs typeface="Times New Roman"/>
                      </a:endParaRPr>
                    </a:p>
                    <a:p>
                      <a:pPr algn="ctr">
                        <a:lnSpc>
                          <a:spcPct val="115000"/>
                        </a:lnSpc>
                        <a:spcAft>
                          <a:spcPts val="0"/>
                        </a:spcAft>
                      </a:pPr>
                      <a:r>
                        <a:rPr lang="es-EC" sz="1200" dirty="0">
                          <a:latin typeface="Albertus Medium" pitchFamily="34" charset="0"/>
                          <a:ea typeface="Times New Roman"/>
                          <a:cs typeface="Times New Roman"/>
                        </a:rPr>
                        <a:t>220-240V 50/60Hz</a:t>
                      </a:r>
                    </a:p>
                    <a:p>
                      <a:pPr algn="ctr">
                        <a:lnSpc>
                          <a:spcPct val="115000"/>
                        </a:lnSpc>
                        <a:spcAft>
                          <a:spcPts val="0"/>
                        </a:spcAft>
                      </a:pPr>
                      <a:r>
                        <a:rPr lang="es-EC" sz="1200" dirty="0">
                          <a:latin typeface="Albertus Medium" pitchFamily="34" charset="0"/>
                          <a:ea typeface="Times New Roman"/>
                          <a:cs typeface="Times New Roman"/>
                        </a:rPr>
                        <a:t>120V 60Hz</a:t>
                      </a:r>
                    </a:p>
                    <a:p>
                      <a:pPr algn="ctr">
                        <a:lnSpc>
                          <a:spcPct val="115000"/>
                        </a:lnSpc>
                        <a:spcAft>
                          <a:spcPts val="0"/>
                        </a:spcAft>
                      </a:pPr>
                      <a:r>
                        <a:rPr lang="es-EC" sz="1200" dirty="0">
                          <a:latin typeface="Albertus Medium" pitchFamily="34" charset="0"/>
                          <a:ea typeface="Times New Roman"/>
                          <a:cs typeface="Times New Roman"/>
                        </a:rPr>
                        <a:t>100V 50/60Hz</a:t>
                      </a:r>
                    </a:p>
                  </a:txBody>
                  <a:tcPr marL="29193" marR="29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lnSpc>
                          <a:spcPct val="115000"/>
                        </a:lnSpc>
                        <a:spcAft>
                          <a:spcPts val="0"/>
                        </a:spcAft>
                      </a:pPr>
                      <a:r>
                        <a:rPr lang="es-EC" sz="1200" b="1" dirty="0">
                          <a:latin typeface="Albertus Medium" pitchFamily="34" charset="0"/>
                          <a:ea typeface="Times New Roman"/>
                          <a:cs typeface="Times New Roman"/>
                        </a:rPr>
                        <a:t>Gasto de energía</a:t>
                      </a:r>
                      <a:endParaRPr lang="es-EC" sz="1200" dirty="0">
                        <a:latin typeface="Albertus Medium" pitchFamily="34" charset="0"/>
                        <a:ea typeface="Times New Roman"/>
                        <a:cs typeface="Times New Roman"/>
                      </a:endParaRPr>
                    </a:p>
                    <a:p>
                      <a:pPr algn="ctr">
                        <a:lnSpc>
                          <a:spcPct val="115000"/>
                        </a:lnSpc>
                        <a:spcAft>
                          <a:spcPts val="0"/>
                        </a:spcAft>
                      </a:pPr>
                      <a:r>
                        <a:rPr lang="es-EC" sz="1200" dirty="0">
                          <a:latin typeface="Albertus Medium" pitchFamily="34" charset="0"/>
                          <a:ea typeface="Times New Roman"/>
                          <a:cs typeface="Times New Roman"/>
                        </a:rPr>
                        <a:t>240v: 50W Max</a:t>
                      </a:r>
                    </a:p>
                    <a:p>
                      <a:pPr algn="ctr">
                        <a:lnSpc>
                          <a:spcPct val="115000"/>
                        </a:lnSpc>
                        <a:spcAft>
                          <a:spcPts val="0"/>
                        </a:spcAft>
                      </a:pPr>
                      <a:r>
                        <a:rPr lang="en-US" sz="1200" dirty="0">
                          <a:latin typeface="Albertus Medium" pitchFamily="34" charset="0"/>
                          <a:ea typeface="Times New Roman"/>
                          <a:cs typeface="Times New Roman"/>
                        </a:rPr>
                        <a:t>110v: 66W Max</a:t>
                      </a:r>
                      <a:endParaRPr lang="es-EC" sz="1200" dirty="0">
                        <a:latin typeface="Albertus Medium" pitchFamily="34" charset="0"/>
                        <a:ea typeface="Times New Roman"/>
                        <a:cs typeface="Times New Roman"/>
                      </a:endParaRPr>
                    </a:p>
                  </a:txBody>
                  <a:tcPr marL="29193" marR="29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96015">
                <a:tc gridSpan="4">
                  <a:txBody>
                    <a:bodyPr/>
                    <a:lstStyle/>
                    <a:p>
                      <a:pPr algn="ctr">
                        <a:lnSpc>
                          <a:spcPct val="150000"/>
                        </a:lnSpc>
                        <a:spcAft>
                          <a:spcPts val="0"/>
                        </a:spcAft>
                        <a:tabLst>
                          <a:tab pos="571500" algn="l"/>
                        </a:tabLst>
                      </a:pPr>
                      <a:r>
                        <a:rPr lang="es-EC" sz="1200" b="1" dirty="0">
                          <a:solidFill>
                            <a:schemeClr val="bg1"/>
                          </a:solidFill>
                          <a:latin typeface="Albertus Medium" pitchFamily="34" charset="0"/>
                          <a:ea typeface="Times New Roman"/>
                          <a:cs typeface="Times New Roman"/>
                        </a:rPr>
                        <a:t>Exterior</a:t>
                      </a:r>
                      <a:endParaRPr lang="es-EC" sz="1100" b="1" dirty="0">
                        <a:solidFill>
                          <a:schemeClr val="bg1"/>
                        </a:solidFill>
                        <a:latin typeface="Albertus Medium" pitchFamily="34" charset="0"/>
                        <a:ea typeface="Times New Roman"/>
                        <a:cs typeface="Times New Roman"/>
                      </a:endParaRPr>
                    </a:p>
                  </a:txBody>
                  <a:tcPr marL="29193" marR="29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147223">
                <a:tc gridSpan="4">
                  <a:txBody>
                    <a:bodyPr/>
                    <a:lstStyle/>
                    <a:p>
                      <a:pPr algn="ctr">
                        <a:lnSpc>
                          <a:spcPct val="115000"/>
                        </a:lnSpc>
                        <a:spcAft>
                          <a:spcPts val="0"/>
                        </a:spcAft>
                      </a:pPr>
                      <a:r>
                        <a:rPr lang="es-EC" sz="1200" b="1" dirty="0">
                          <a:latin typeface="Albertus Medium" pitchFamily="34" charset="0"/>
                          <a:ea typeface="Times New Roman"/>
                          <a:cs typeface="Times New Roman"/>
                        </a:rPr>
                        <a:t>Material</a:t>
                      </a:r>
                      <a:endParaRPr lang="es-EC" sz="1200" dirty="0">
                        <a:latin typeface="Albertus Medium" pitchFamily="34" charset="0"/>
                        <a:ea typeface="Times New Roman"/>
                        <a:cs typeface="Times New Roman"/>
                      </a:endParaRPr>
                    </a:p>
                    <a:p>
                      <a:pPr algn="ctr">
                        <a:lnSpc>
                          <a:spcPct val="115000"/>
                        </a:lnSpc>
                        <a:spcAft>
                          <a:spcPts val="0"/>
                        </a:spcAft>
                      </a:pPr>
                      <a:r>
                        <a:rPr lang="es-EC" sz="1200" dirty="0">
                          <a:latin typeface="Albertus Medium" pitchFamily="34" charset="0"/>
                          <a:ea typeface="Times New Roman"/>
                          <a:cs typeface="Times New Roman"/>
                        </a:rPr>
                        <a:t>Aluminio </a:t>
                      </a:r>
                      <a:r>
                        <a:rPr lang="es-EC" sz="1200" dirty="0" smtClean="0">
                          <a:latin typeface="Albertus Medium" pitchFamily="34" charset="0"/>
                          <a:ea typeface="Times New Roman"/>
                          <a:cs typeface="Times New Roman"/>
                        </a:rPr>
                        <a:t>anodizado</a:t>
                      </a:r>
                      <a:endParaRPr lang="es-EC" sz="1200" dirty="0">
                        <a:latin typeface="Albertus Medium" pitchFamily="34" charset="0"/>
                        <a:ea typeface="Times New Roman"/>
                        <a:cs typeface="Times New Roman"/>
                      </a:endParaRPr>
                    </a:p>
                  </a:txBody>
                  <a:tcPr marL="29193" marR="29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pPr algn="ctr">
                        <a:lnSpc>
                          <a:spcPct val="115000"/>
                        </a:lnSpc>
                        <a:spcAft>
                          <a:spcPts val="0"/>
                        </a:spcAft>
                      </a:pPr>
                      <a:endParaRPr lang="es-EC" sz="1200" dirty="0">
                        <a:latin typeface="Albertus Medium" pitchFamily="34" charset="0"/>
                        <a:ea typeface="Times New Roman"/>
                        <a:cs typeface="Times New Roman"/>
                      </a:endParaRPr>
                    </a:p>
                  </a:txBody>
                  <a:tcPr marL="29193" marR="29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96015">
                <a:tc gridSpan="4">
                  <a:txBody>
                    <a:bodyPr/>
                    <a:lstStyle/>
                    <a:p>
                      <a:pPr algn="ctr">
                        <a:lnSpc>
                          <a:spcPct val="150000"/>
                        </a:lnSpc>
                        <a:spcAft>
                          <a:spcPts val="0"/>
                        </a:spcAft>
                        <a:tabLst>
                          <a:tab pos="571500" algn="l"/>
                        </a:tabLst>
                      </a:pPr>
                      <a:r>
                        <a:rPr lang="es-EC" sz="1200" b="1" dirty="0">
                          <a:solidFill>
                            <a:schemeClr val="bg1"/>
                          </a:solidFill>
                          <a:latin typeface="Albertus Medium" pitchFamily="34" charset="0"/>
                          <a:ea typeface="Times New Roman"/>
                          <a:cs typeface="Times New Roman"/>
                        </a:rPr>
                        <a:t>Esencia</a:t>
                      </a:r>
                      <a:endParaRPr lang="es-EC" sz="1100" b="1" dirty="0">
                        <a:solidFill>
                          <a:schemeClr val="bg1"/>
                        </a:solidFill>
                        <a:latin typeface="Albertus Medium" pitchFamily="34" charset="0"/>
                        <a:ea typeface="Times New Roman"/>
                        <a:cs typeface="Times New Roman"/>
                      </a:endParaRPr>
                    </a:p>
                  </a:txBody>
                  <a:tcPr marL="29193" marR="29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147223">
                <a:tc gridSpan="2">
                  <a:txBody>
                    <a:bodyPr/>
                    <a:lstStyle/>
                    <a:p>
                      <a:pPr algn="ctr">
                        <a:lnSpc>
                          <a:spcPct val="115000"/>
                        </a:lnSpc>
                        <a:spcAft>
                          <a:spcPts val="0"/>
                        </a:spcAft>
                      </a:pPr>
                      <a:r>
                        <a:rPr lang="es-EC" sz="1200" b="1" dirty="0">
                          <a:latin typeface="Albertus Medium" pitchFamily="34" charset="0"/>
                          <a:ea typeface="Times New Roman"/>
                          <a:cs typeface="Times New Roman"/>
                        </a:rPr>
                        <a:t>Cartucho de fragancia</a:t>
                      </a:r>
                      <a:endParaRPr lang="es-EC" sz="1200" dirty="0">
                        <a:latin typeface="Albertus Medium" pitchFamily="34" charset="0"/>
                        <a:ea typeface="Times New Roman"/>
                        <a:cs typeface="Times New Roman"/>
                      </a:endParaRPr>
                    </a:p>
                    <a:p>
                      <a:pPr algn="ctr">
                        <a:lnSpc>
                          <a:spcPct val="115000"/>
                        </a:lnSpc>
                        <a:spcAft>
                          <a:spcPts val="0"/>
                        </a:spcAft>
                      </a:pPr>
                      <a:r>
                        <a:rPr lang="es-EC" sz="1200" dirty="0" smtClean="0">
                          <a:latin typeface="Albertus Medium" pitchFamily="34" charset="0"/>
                          <a:ea typeface="Times New Roman"/>
                          <a:cs typeface="Times New Roman"/>
                        </a:rPr>
                        <a:t>450ml</a:t>
                      </a:r>
                      <a:endParaRPr lang="es-EC" sz="1200" dirty="0">
                        <a:latin typeface="Albertus Medium" pitchFamily="34" charset="0"/>
                        <a:ea typeface="Times New Roman"/>
                        <a:cs typeface="Times New Roman"/>
                      </a:endParaRPr>
                    </a:p>
                  </a:txBody>
                  <a:tcPr marL="29193" marR="29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lnSpc>
                          <a:spcPct val="115000"/>
                        </a:lnSpc>
                        <a:spcAft>
                          <a:spcPts val="0"/>
                        </a:spcAft>
                      </a:pPr>
                      <a:r>
                        <a:rPr lang="es-EC" sz="1200" b="1" dirty="0">
                          <a:latin typeface="Albertus Medium" pitchFamily="34" charset="0"/>
                          <a:ea typeface="Times New Roman"/>
                          <a:cs typeface="Times New Roman"/>
                        </a:rPr>
                        <a:t>Cobertura de esencia</a:t>
                      </a:r>
                      <a:endParaRPr lang="es-EC" sz="1200" dirty="0">
                        <a:latin typeface="Albertus Medium" pitchFamily="34" charset="0"/>
                        <a:ea typeface="Times New Roman"/>
                        <a:cs typeface="Times New Roman"/>
                      </a:endParaRPr>
                    </a:p>
                    <a:p>
                      <a:pPr algn="ctr">
                        <a:lnSpc>
                          <a:spcPct val="115000"/>
                        </a:lnSpc>
                        <a:spcAft>
                          <a:spcPts val="0"/>
                        </a:spcAft>
                      </a:pPr>
                      <a:r>
                        <a:rPr lang="es-EC" sz="1200" dirty="0">
                          <a:latin typeface="Albertus Medium" pitchFamily="34" charset="0"/>
                          <a:ea typeface="Times New Roman"/>
                          <a:cs typeface="Times New Roman"/>
                        </a:rPr>
                        <a:t>500-1000m</a:t>
                      </a:r>
                      <a:r>
                        <a:rPr lang="es-EC" sz="1200" baseline="30000" dirty="0">
                          <a:latin typeface="Albertus Medium" pitchFamily="34" charset="0"/>
                          <a:ea typeface="Times New Roman"/>
                          <a:cs typeface="Times New Roman"/>
                        </a:rPr>
                        <a:t>3</a:t>
                      </a:r>
                      <a:endParaRPr lang="es-EC" sz="1200" dirty="0">
                        <a:latin typeface="Albertus Medium" pitchFamily="34" charset="0"/>
                        <a:ea typeface="Times New Roman"/>
                        <a:cs typeface="Times New Roman"/>
                      </a:endParaRPr>
                    </a:p>
                  </a:txBody>
                  <a:tcPr marL="29193" marR="29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96015">
                <a:tc gridSpan="4">
                  <a:txBody>
                    <a:bodyPr/>
                    <a:lstStyle/>
                    <a:p>
                      <a:pPr algn="ctr">
                        <a:lnSpc>
                          <a:spcPct val="150000"/>
                        </a:lnSpc>
                        <a:spcAft>
                          <a:spcPts val="0"/>
                        </a:spcAft>
                        <a:tabLst>
                          <a:tab pos="571500" algn="l"/>
                        </a:tabLst>
                      </a:pPr>
                      <a:r>
                        <a:rPr lang="es-EC" sz="1200" b="1" dirty="0">
                          <a:solidFill>
                            <a:schemeClr val="bg1"/>
                          </a:solidFill>
                          <a:latin typeface="Albertus Medium" pitchFamily="34" charset="0"/>
                          <a:ea typeface="Times New Roman"/>
                          <a:cs typeface="Times New Roman"/>
                        </a:rPr>
                        <a:t>Funciones</a:t>
                      </a:r>
                      <a:endParaRPr lang="es-EC" sz="1100" b="1" dirty="0">
                        <a:solidFill>
                          <a:schemeClr val="bg1"/>
                        </a:solidFill>
                        <a:latin typeface="Albertus Medium" pitchFamily="34" charset="0"/>
                        <a:ea typeface="Times New Roman"/>
                        <a:cs typeface="Times New Roman"/>
                      </a:endParaRPr>
                    </a:p>
                  </a:txBody>
                  <a:tcPr marL="29193" marR="29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748126">
                <a:tc>
                  <a:txBody>
                    <a:bodyPr/>
                    <a:lstStyle/>
                    <a:p>
                      <a:pPr algn="ctr">
                        <a:lnSpc>
                          <a:spcPct val="115000"/>
                        </a:lnSpc>
                        <a:spcAft>
                          <a:spcPts val="0"/>
                        </a:spcAft>
                      </a:pPr>
                      <a:r>
                        <a:rPr lang="es-EC" sz="1200" b="1" dirty="0">
                          <a:latin typeface="Albertus Medium" pitchFamily="34" charset="0"/>
                          <a:ea typeface="Times New Roman"/>
                          <a:cs typeface="Times New Roman"/>
                        </a:rPr>
                        <a:t>Controlador</a:t>
                      </a:r>
                      <a:endParaRPr lang="es-EC" sz="1200" dirty="0">
                        <a:latin typeface="Albertus Medium" pitchFamily="34" charset="0"/>
                        <a:ea typeface="Times New Roman"/>
                        <a:cs typeface="Times New Roman"/>
                      </a:endParaRPr>
                    </a:p>
                    <a:p>
                      <a:pPr algn="ctr">
                        <a:lnSpc>
                          <a:spcPct val="115000"/>
                        </a:lnSpc>
                        <a:spcAft>
                          <a:spcPts val="0"/>
                        </a:spcAft>
                      </a:pPr>
                      <a:r>
                        <a:rPr lang="es-EC" sz="1200" dirty="0">
                          <a:latin typeface="Albertus Medium" pitchFamily="34" charset="0"/>
                          <a:ea typeface="Times New Roman"/>
                          <a:cs typeface="Times New Roman"/>
                        </a:rPr>
                        <a:t>Timer programable interno</a:t>
                      </a:r>
                    </a:p>
                  </a:txBody>
                  <a:tcPr marL="29193" marR="29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C" sz="1200" b="1" dirty="0">
                          <a:latin typeface="Albertus Medium" pitchFamily="34" charset="0"/>
                          <a:ea typeface="Times New Roman"/>
                          <a:cs typeface="Times New Roman"/>
                        </a:rPr>
                        <a:t>Potencia de fragancia</a:t>
                      </a:r>
                      <a:endParaRPr lang="es-EC" sz="1200" dirty="0">
                        <a:latin typeface="Albertus Medium" pitchFamily="34" charset="0"/>
                        <a:ea typeface="Times New Roman"/>
                        <a:cs typeface="Times New Roman"/>
                      </a:endParaRPr>
                    </a:p>
                    <a:p>
                      <a:pPr algn="ctr">
                        <a:lnSpc>
                          <a:spcPct val="115000"/>
                        </a:lnSpc>
                        <a:spcAft>
                          <a:spcPts val="0"/>
                        </a:spcAft>
                      </a:pPr>
                      <a:r>
                        <a:rPr lang="es-EC" sz="1200" dirty="0">
                          <a:latin typeface="Albertus Medium" pitchFamily="34" charset="0"/>
                          <a:ea typeface="Times New Roman"/>
                          <a:cs typeface="Times New Roman"/>
                        </a:rPr>
                        <a:t>Intensidad de salida del aroma ajustable</a:t>
                      </a:r>
                    </a:p>
                  </a:txBody>
                  <a:tcPr marL="29193" marR="29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15000"/>
                        </a:lnSpc>
                        <a:spcAft>
                          <a:spcPts val="0"/>
                        </a:spcAft>
                      </a:pPr>
                      <a:r>
                        <a:rPr lang="es-EC" sz="1200" b="1" dirty="0">
                          <a:latin typeface="Albertus Medium" pitchFamily="34" charset="0"/>
                          <a:ea typeface="Times New Roman"/>
                          <a:cs typeface="Times New Roman"/>
                        </a:rPr>
                        <a:t>Cerradura</a:t>
                      </a:r>
                      <a:endParaRPr lang="es-EC" sz="1200" dirty="0">
                        <a:latin typeface="Albertus Medium" pitchFamily="34" charset="0"/>
                        <a:ea typeface="Times New Roman"/>
                        <a:cs typeface="Times New Roman"/>
                      </a:endParaRPr>
                    </a:p>
                    <a:p>
                      <a:pPr algn="ctr">
                        <a:lnSpc>
                          <a:spcPct val="115000"/>
                        </a:lnSpc>
                        <a:spcAft>
                          <a:spcPts val="0"/>
                        </a:spcAft>
                      </a:pPr>
                      <a:r>
                        <a:rPr lang="es-EC" sz="1200" dirty="0">
                          <a:latin typeface="Albertus Medium" pitchFamily="34" charset="0"/>
                          <a:ea typeface="Times New Roman"/>
                          <a:cs typeface="Times New Roman"/>
                        </a:rPr>
                        <a:t>Si</a:t>
                      </a:r>
                    </a:p>
                  </a:txBody>
                  <a:tcPr marL="29193" marR="291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8 CuadroTexto"/>
          <p:cNvSpPr txBox="1"/>
          <p:nvPr/>
        </p:nvSpPr>
        <p:spPr>
          <a:xfrm>
            <a:off x="537021" y="638604"/>
            <a:ext cx="5297722"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Especificaciones Técnicas</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
        <p:nvSpPr>
          <p:cNvPr id="13" name="12 Rectángulo redondeado"/>
          <p:cNvSpPr/>
          <p:nvPr/>
        </p:nvSpPr>
        <p:spPr>
          <a:xfrm>
            <a:off x="1161152" y="2293247"/>
            <a:ext cx="2177134" cy="595084"/>
          </a:xfrm>
          <a:prstGeom prst="roundRect">
            <a:avLst/>
          </a:prstGeom>
          <a:solidFill>
            <a:srgbClr val="A6D856"/>
          </a:solidFill>
          <a:ln>
            <a:solidFill>
              <a:srgbClr val="A6D856"/>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smtClean="0">
                <a:solidFill>
                  <a:schemeClr val="tx1"/>
                </a:solidFill>
                <a:latin typeface="Albertus Medium" pitchFamily="34" charset="0"/>
              </a:rPr>
              <a:t>Aroscent Wall</a:t>
            </a:r>
            <a:endParaRPr lang="es-EC" dirty="0">
              <a:solidFill>
                <a:schemeClr val="tx1"/>
              </a:solidFill>
              <a:latin typeface="Albertus Medium" pitchFamily="34" charset="0"/>
            </a:endParaRPr>
          </a:p>
        </p:txBody>
      </p:sp>
      <p:sp>
        <p:nvSpPr>
          <p:cNvPr id="39940" name="AutoShape 4" descr="http://www.air-aroma.ec/images/content/legal-products-diffusers.jpg%09"/>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C" dirty="0"/>
          </a:p>
        </p:txBody>
      </p:sp>
    </p:spTree>
  </p:cSld>
  <p:clrMapOvr>
    <a:masterClrMapping/>
  </p:clrMapOvr>
  <p:transition>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Bisel"/>
          <p:cNvSpPr/>
          <p:nvPr/>
        </p:nvSpPr>
        <p:spPr>
          <a:xfrm>
            <a:off x="812800" y="2235200"/>
            <a:ext cx="2687629" cy="1550990"/>
          </a:xfrm>
          <a:prstGeom prst="bevel">
            <a:avLst>
              <a:gd name="adj" fmla="val 712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s-EC" dirty="0"/>
          </a:p>
        </p:txBody>
      </p:sp>
      <p:pic>
        <p:nvPicPr>
          <p:cNvPr id="8" name="7 Imagen"/>
          <p:cNvPicPr/>
          <p:nvPr/>
        </p:nvPicPr>
        <p:blipFill rotWithShape="1">
          <a:blip r:embed="rId2" cstate="print"/>
          <a:srcRect l="21998" t="40320" r="49154" b="22684"/>
          <a:stretch/>
        </p:blipFill>
        <p:spPr bwMode="auto">
          <a:xfrm>
            <a:off x="1233714" y="2379544"/>
            <a:ext cx="1909525" cy="1263770"/>
          </a:xfrm>
          <a:prstGeom prst="rect">
            <a:avLst/>
          </a:prstGeom>
          <a:ln>
            <a:noFill/>
          </a:ln>
          <a:extLst>
            <a:ext uri="{53640926-AAD7-44D8-BBD7-CCE9431645EC}">
              <a14:shadowObscured xmlns:a14="http://schemas.microsoft.com/office/drawing/2010/main"/>
            </a:ext>
          </a:extLst>
        </p:spPr>
      </p:pic>
      <p:sp>
        <p:nvSpPr>
          <p:cNvPr id="15" name="14 Bisel"/>
          <p:cNvSpPr/>
          <p:nvPr/>
        </p:nvSpPr>
        <p:spPr>
          <a:xfrm>
            <a:off x="783770" y="4572000"/>
            <a:ext cx="2716659" cy="1714520"/>
          </a:xfrm>
          <a:prstGeom prst="bevel">
            <a:avLst>
              <a:gd name="adj" fmla="val 712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s-EC" dirty="0"/>
          </a:p>
        </p:txBody>
      </p:sp>
      <p:pic>
        <p:nvPicPr>
          <p:cNvPr id="18" name="17 Imagen"/>
          <p:cNvPicPr/>
          <p:nvPr/>
        </p:nvPicPr>
        <p:blipFill rotWithShape="1">
          <a:blip r:embed="rId2" cstate="print"/>
          <a:srcRect l="52531" t="40204" r="16519" b="22390"/>
          <a:stretch/>
        </p:blipFill>
        <p:spPr bwMode="auto">
          <a:xfrm>
            <a:off x="1117600" y="4775200"/>
            <a:ext cx="1954202" cy="1368444"/>
          </a:xfrm>
          <a:prstGeom prst="rect">
            <a:avLst/>
          </a:prstGeom>
          <a:ln>
            <a:noFill/>
          </a:ln>
          <a:extLst>
            <a:ext uri="{53640926-AAD7-44D8-BBD7-CCE9431645EC}">
              <a14:shadowObscured xmlns:a14="http://schemas.microsoft.com/office/drawing/2010/main"/>
            </a:ext>
          </a:extLst>
        </p:spPr>
      </p:pic>
      <p:graphicFrame>
        <p:nvGraphicFramePr>
          <p:cNvPr id="22" name="21 Tabla"/>
          <p:cNvGraphicFramePr>
            <a:graphicFrameLocks noGrp="1"/>
          </p:cNvGraphicFramePr>
          <p:nvPr/>
        </p:nvGraphicFramePr>
        <p:xfrm>
          <a:off x="3639904" y="1522018"/>
          <a:ext cx="4929224" cy="4902938"/>
        </p:xfrm>
        <a:graphic>
          <a:graphicData uri="http://schemas.openxmlformats.org/drawingml/2006/table">
            <a:tbl>
              <a:tblPr/>
              <a:tblGrid>
                <a:gridCol w="1232306"/>
                <a:gridCol w="1232306"/>
                <a:gridCol w="1232306"/>
                <a:gridCol w="1232306"/>
              </a:tblGrid>
              <a:tr h="148931">
                <a:tc gridSpan="2">
                  <a:txBody>
                    <a:bodyPr/>
                    <a:lstStyle/>
                    <a:p>
                      <a:pPr indent="-450215" algn="ctr">
                        <a:lnSpc>
                          <a:spcPct val="115000"/>
                        </a:lnSpc>
                        <a:spcAft>
                          <a:spcPts val="0"/>
                        </a:spcAft>
                      </a:pPr>
                      <a:r>
                        <a:rPr lang="es-EC" sz="950" b="1" dirty="0">
                          <a:solidFill>
                            <a:schemeClr val="bg1"/>
                          </a:solidFill>
                          <a:latin typeface="Albertus Medium" pitchFamily="34" charset="0"/>
                          <a:ea typeface="Times New Roman"/>
                          <a:cs typeface="Times New Roman"/>
                        </a:rPr>
                        <a:t>Ecoscent r1, r2</a:t>
                      </a:r>
                      <a:endParaRPr lang="es-EC" sz="950" dirty="0">
                        <a:solidFill>
                          <a:schemeClr val="bg1"/>
                        </a:solidFill>
                        <a:latin typeface="Albertus Medium" pitchFamily="34" charset="0"/>
                        <a:ea typeface="Times New Roman"/>
                        <a:cs typeface="Times New Roman"/>
                      </a:endParaRP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endParaRPr lang="es-EC"/>
                    </a:p>
                  </a:txBody>
                  <a:tcPr/>
                </a:tc>
                <a:tc gridSpan="2">
                  <a:txBody>
                    <a:bodyPr/>
                    <a:lstStyle/>
                    <a:p>
                      <a:pPr indent="-450215" algn="ctr">
                        <a:lnSpc>
                          <a:spcPct val="115000"/>
                        </a:lnSpc>
                        <a:spcAft>
                          <a:spcPts val="0"/>
                        </a:spcAft>
                      </a:pPr>
                      <a:r>
                        <a:rPr lang="es-EC" sz="950" b="1" dirty="0">
                          <a:solidFill>
                            <a:schemeClr val="bg1"/>
                          </a:solidFill>
                          <a:latin typeface="Albertus Medium" pitchFamily="34" charset="0"/>
                          <a:ea typeface="Times New Roman"/>
                          <a:cs typeface="Times New Roman"/>
                        </a:rPr>
                        <a:t>Ecoscent  r4, r6</a:t>
                      </a:r>
                      <a:endParaRPr lang="es-EC" sz="950" dirty="0">
                        <a:solidFill>
                          <a:schemeClr val="bg1"/>
                        </a:solidFill>
                        <a:latin typeface="Albertus Medium" pitchFamily="34" charset="0"/>
                        <a:ea typeface="Times New Roman"/>
                        <a:cs typeface="Times New Roman"/>
                      </a:endParaRP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endParaRPr lang="es-EC"/>
                    </a:p>
                  </a:txBody>
                  <a:tcPr/>
                </a:tc>
              </a:tr>
              <a:tr h="141442">
                <a:tc gridSpan="4">
                  <a:txBody>
                    <a:bodyPr/>
                    <a:lstStyle/>
                    <a:p>
                      <a:pPr indent="-450215" algn="ctr">
                        <a:lnSpc>
                          <a:spcPct val="115000"/>
                        </a:lnSpc>
                        <a:spcAft>
                          <a:spcPts val="0"/>
                        </a:spcAft>
                      </a:pPr>
                      <a:r>
                        <a:rPr lang="es-EC" sz="950" b="1" dirty="0">
                          <a:solidFill>
                            <a:schemeClr val="bg1"/>
                          </a:solidFill>
                          <a:latin typeface="Albertus Medium" pitchFamily="34" charset="0"/>
                          <a:ea typeface="Times New Roman"/>
                          <a:cs typeface="Times New Roman"/>
                        </a:rPr>
                        <a:t>Dimensiones</a:t>
                      </a:r>
                      <a:endParaRPr lang="es-EC" sz="950" dirty="0">
                        <a:solidFill>
                          <a:schemeClr val="bg1"/>
                        </a:solidFill>
                        <a:latin typeface="Albertus Medium" pitchFamily="34" charset="0"/>
                        <a:ea typeface="Times New Roman"/>
                        <a:cs typeface="Times New Roman"/>
                      </a:endParaRP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583524">
                <a:tc>
                  <a:txBody>
                    <a:bodyPr/>
                    <a:lstStyle/>
                    <a:p>
                      <a:pPr indent="-450215" algn="ctr">
                        <a:lnSpc>
                          <a:spcPct val="115000"/>
                        </a:lnSpc>
                        <a:spcAft>
                          <a:spcPts val="0"/>
                        </a:spcAft>
                      </a:pPr>
                      <a:r>
                        <a:rPr lang="es-EC" sz="950" b="1" dirty="0">
                          <a:latin typeface="Albertus Medium" pitchFamily="34" charset="0"/>
                          <a:ea typeface="Times New Roman"/>
                          <a:cs typeface="Times New Roman"/>
                        </a:rPr>
                        <a:t>Tamaño</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a:latin typeface="Albertus Medium" pitchFamily="34" charset="0"/>
                          <a:ea typeface="Times New Roman"/>
                          <a:cs typeface="Times New Roman"/>
                        </a:rPr>
                        <a:t>Altura: 12.5cm</a:t>
                      </a:r>
                    </a:p>
                    <a:p>
                      <a:pPr indent="-450215" algn="ctr">
                        <a:lnSpc>
                          <a:spcPct val="115000"/>
                        </a:lnSpc>
                        <a:spcAft>
                          <a:spcPts val="0"/>
                        </a:spcAft>
                      </a:pPr>
                      <a:r>
                        <a:rPr lang="es-EC" sz="950" dirty="0">
                          <a:latin typeface="Albertus Medium" pitchFamily="34" charset="0"/>
                          <a:ea typeface="Times New Roman"/>
                          <a:cs typeface="Times New Roman"/>
                        </a:rPr>
                        <a:t>Ancho: 30cm</a:t>
                      </a:r>
                    </a:p>
                    <a:p>
                      <a:pPr indent="-450215" algn="ctr">
                        <a:lnSpc>
                          <a:spcPct val="115000"/>
                        </a:lnSpc>
                        <a:spcAft>
                          <a:spcPts val="0"/>
                        </a:spcAft>
                      </a:pPr>
                      <a:r>
                        <a:rPr lang="es-EC" sz="950" dirty="0">
                          <a:latin typeface="Albertus Medium" pitchFamily="34" charset="0"/>
                          <a:ea typeface="Times New Roman"/>
                          <a:cs typeface="Times New Roman"/>
                        </a:rPr>
                        <a:t>Profundidad: 15cm</a:t>
                      </a: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115000"/>
                        </a:lnSpc>
                        <a:spcAft>
                          <a:spcPts val="0"/>
                        </a:spcAft>
                      </a:pPr>
                      <a:r>
                        <a:rPr lang="es-EC" sz="950" b="1" dirty="0">
                          <a:latin typeface="Albertus Medium" pitchFamily="34" charset="0"/>
                          <a:ea typeface="Times New Roman"/>
                          <a:cs typeface="Times New Roman"/>
                        </a:rPr>
                        <a:t>Peso</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a:latin typeface="Albertus Medium" pitchFamily="34" charset="0"/>
                          <a:ea typeface="Times New Roman"/>
                          <a:cs typeface="Times New Roman"/>
                        </a:rPr>
                        <a:t>3.6kg (r1)</a:t>
                      </a:r>
                    </a:p>
                    <a:p>
                      <a:pPr indent="-450215" algn="ctr">
                        <a:lnSpc>
                          <a:spcPct val="115000"/>
                        </a:lnSpc>
                        <a:spcAft>
                          <a:spcPts val="0"/>
                        </a:spcAft>
                      </a:pPr>
                      <a:r>
                        <a:rPr lang="es-EC" sz="950" dirty="0">
                          <a:latin typeface="Albertus Medium" pitchFamily="34" charset="0"/>
                          <a:ea typeface="Times New Roman"/>
                          <a:cs typeface="Times New Roman"/>
                        </a:rPr>
                        <a:t>4.5kg (r2)</a:t>
                      </a: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115000"/>
                        </a:lnSpc>
                        <a:spcAft>
                          <a:spcPts val="0"/>
                        </a:spcAft>
                      </a:pPr>
                      <a:r>
                        <a:rPr lang="es-EC" sz="950" b="1" dirty="0">
                          <a:latin typeface="Albertus Medium" pitchFamily="34" charset="0"/>
                          <a:ea typeface="Times New Roman"/>
                          <a:cs typeface="Times New Roman"/>
                        </a:rPr>
                        <a:t>Tamaño</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a:latin typeface="Albertus Medium" pitchFamily="34" charset="0"/>
                          <a:ea typeface="Times New Roman"/>
                          <a:cs typeface="Times New Roman"/>
                        </a:rPr>
                        <a:t>Altura: 22cm</a:t>
                      </a:r>
                    </a:p>
                    <a:p>
                      <a:pPr indent="-450215" algn="ctr">
                        <a:lnSpc>
                          <a:spcPct val="115000"/>
                        </a:lnSpc>
                        <a:spcAft>
                          <a:spcPts val="0"/>
                        </a:spcAft>
                      </a:pPr>
                      <a:r>
                        <a:rPr lang="es-EC" sz="950" dirty="0">
                          <a:latin typeface="Albertus Medium" pitchFamily="34" charset="0"/>
                          <a:ea typeface="Times New Roman"/>
                          <a:cs typeface="Times New Roman"/>
                        </a:rPr>
                        <a:t>Ancho: 32cm</a:t>
                      </a:r>
                    </a:p>
                    <a:p>
                      <a:pPr indent="-450215" algn="ctr">
                        <a:lnSpc>
                          <a:spcPct val="115000"/>
                        </a:lnSpc>
                        <a:spcAft>
                          <a:spcPts val="0"/>
                        </a:spcAft>
                      </a:pPr>
                      <a:r>
                        <a:rPr lang="es-EC" sz="950" dirty="0">
                          <a:latin typeface="Albertus Medium" pitchFamily="34" charset="0"/>
                          <a:ea typeface="Times New Roman"/>
                          <a:cs typeface="Times New Roman"/>
                        </a:rPr>
                        <a:t>Profundidad: 24cm</a:t>
                      </a: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115000"/>
                        </a:lnSpc>
                        <a:spcAft>
                          <a:spcPts val="0"/>
                        </a:spcAft>
                      </a:pPr>
                      <a:r>
                        <a:rPr lang="es-EC" sz="950" b="1" dirty="0">
                          <a:latin typeface="Albertus Medium" pitchFamily="34" charset="0"/>
                          <a:ea typeface="Times New Roman"/>
                          <a:cs typeface="Times New Roman"/>
                        </a:rPr>
                        <a:t>Peso</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a:latin typeface="Albertus Medium" pitchFamily="34" charset="0"/>
                          <a:ea typeface="Times New Roman"/>
                          <a:cs typeface="Times New Roman"/>
                        </a:rPr>
                        <a:t>6.3kg (r4)</a:t>
                      </a:r>
                    </a:p>
                    <a:p>
                      <a:pPr indent="-450215" algn="ctr">
                        <a:lnSpc>
                          <a:spcPct val="115000"/>
                        </a:lnSpc>
                        <a:spcAft>
                          <a:spcPts val="0"/>
                        </a:spcAft>
                      </a:pPr>
                      <a:r>
                        <a:rPr lang="es-EC" sz="950" dirty="0">
                          <a:latin typeface="Albertus Medium" pitchFamily="34" charset="0"/>
                          <a:ea typeface="Times New Roman"/>
                          <a:cs typeface="Times New Roman"/>
                        </a:rPr>
                        <a:t>7.4kg (r6)</a:t>
                      </a: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442">
                <a:tc gridSpan="4">
                  <a:txBody>
                    <a:bodyPr/>
                    <a:lstStyle/>
                    <a:p>
                      <a:pPr indent="-450215" algn="ctr">
                        <a:lnSpc>
                          <a:spcPct val="115000"/>
                        </a:lnSpc>
                        <a:spcAft>
                          <a:spcPts val="0"/>
                        </a:spcAft>
                      </a:pPr>
                      <a:r>
                        <a:rPr lang="es-EC" sz="950" b="1" dirty="0">
                          <a:solidFill>
                            <a:schemeClr val="bg1"/>
                          </a:solidFill>
                          <a:latin typeface="Albertus Medium" pitchFamily="34" charset="0"/>
                          <a:ea typeface="Times New Roman"/>
                          <a:cs typeface="Times New Roman"/>
                        </a:rPr>
                        <a:t>Potencia</a:t>
                      </a:r>
                      <a:endParaRPr lang="es-EC" sz="950" dirty="0">
                        <a:solidFill>
                          <a:schemeClr val="bg1"/>
                        </a:solidFill>
                        <a:latin typeface="Albertus Medium" pitchFamily="34" charset="0"/>
                        <a:ea typeface="Times New Roman"/>
                        <a:cs typeface="Times New Roman"/>
                      </a:endParaRP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730885">
                <a:tc>
                  <a:txBody>
                    <a:bodyPr/>
                    <a:lstStyle/>
                    <a:p>
                      <a:pPr indent="-450215" algn="ctr">
                        <a:lnSpc>
                          <a:spcPct val="115000"/>
                        </a:lnSpc>
                        <a:spcAft>
                          <a:spcPts val="0"/>
                        </a:spcAft>
                      </a:pPr>
                      <a:r>
                        <a:rPr lang="es-EC" sz="950" b="1" dirty="0">
                          <a:latin typeface="Albertus Medium" pitchFamily="34" charset="0"/>
                          <a:ea typeface="Times New Roman"/>
                          <a:cs typeface="Times New Roman"/>
                        </a:rPr>
                        <a:t>Suministro de energía</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a:latin typeface="Albertus Medium" pitchFamily="34" charset="0"/>
                          <a:ea typeface="Times New Roman"/>
                          <a:cs typeface="Times New Roman"/>
                        </a:rPr>
                        <a:t>220-240V 50/60Hz</a:t>
                      </a:r>
                    </a:p>
                    <a:p>
                      <a:pPr indent="-450215" algn="ctr">
                        <a:lnSpc>
                          <a:spcPct val="115000"/>
                        </a:lnSpc>
                        <a:spcAft>
                          <a:spcPts val="0"/>
                        </a:spcAft>
                      </a:pPr>
                      <a:r>
                        <a:rPr lang="es-EC" sz="950" dirty="0">
                          <a:latin typeface="Albertus Medium" pitchFamily="34" charset="0"/>
                          <a:ea typeface="Times New Roman"/>
                          <a:cs typeface="Times New Roman"/>
                        </a:rPr>
                        <a:t>120V 50/60Hz</a:t>
                      </a: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115000"/>
                        </a:lnSpc>
                        <a:spcAft>
                          <a:spcPts val="0"/>
                        </a:spcAft>
                      </a:pPr>
                      <a:r>
                        <a:rPr lang="es-EC" sz="950" b="1" dirty="0">
                          <a:latin typeface="Albertus Medium" pitchFamily="34" charset="0"/>
                          <a:ea typeface="Times New Roman"/>
                          <a:cs typeface="Times New Roman"/>
                        </a:rPr>
                        <a:t>Gasto de energía</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a:latin typeface="Albertus Medium" pitchFamily="34" charset="0"/>
                          <a:ea typeface="Times New Roman"/>
                          <a:cs typeface="Times New Roman"/>
                        </a:rPr>
                        <a:t>240V 50W / 120V 60W (r1)</a:t>
                      </a:r>
                    </a:p>
                    <a:p>
                      <a:pPr indent="-450215" algn="ctr">
                        <a:lnSpc>
                          <a:spcPct val="115000"/>
                        </a:lnSpc>
                        <a:spcAft>
                          <a:spcPts val="0"/>
                        </a:spcAft>
                      </a:pPr>
                      <a:r>
                        <a:rPr lang="es-EC" sz="950" dirty="0">
                          <a:latin typeface="Albertus Medium" pitchFamily="34" charset="0"/>
                          <a:ea typeface="Times New Roman"/>
                          <a:cs typeface="Times New Roman"/>
                        </a:rPr>
                        <a:t>240V 70W / 120V 90W (r2)</a:t>
                      </a: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115000"/>
                        </a:lnSpc>
                        <a:spcAft>
                          <a:spcPts val="0"/>
                        </a:spcAft>
                      </a:pPr>
                      <a:r>
                        <a:rPr lang="es-EC" sz="950" b="1" dirty="0">
                          <a:latin typeface="Albertus Medium" pitchFamily="34" charset="0"/>
                          <a:ea typeface="Times New Roman"/>
                          <a:cs typeface="Times New Roman"/>
                        </a:rPr>
                        <a:t>Suministro de energía</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a:latin typeface="Albertus Medium" pitchFamily="34" charset="0"/>
                          <a:ea typeface="Times New Roman"/>
                          <a:cs typeface="Times New Roman"/>
                        </a:rPr>
                        <a:t>220-240V 50/60Hz</a:t>
                      </a:r>
                    </a:p>
                    <a:p>
                      <a:pPr indent="-450215" algn="ctr">
                        <a:lnSpc>
                          <a:spcPct val="115000"/>
                        </a:lnSpc>
                        <a:spcAft>
                          <a:spcPts val="0"/>
                        </a:spcAft>
                      </a:pPr>
                      <a:r>
                        <a:rPr lang="es-EC" sz="950" dirty="0">
                          <a:latin typeface="Albertus Medium" pitchFamily="34" charset="0"/>
                          <a:ea typeface="Times New Roman"/>
                          <a:cs typeface="Times New Roman"/>
                        </a:rPr>
                        <a:t>120V 50/60Hz</a:t>
                      </a: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115000"/>
                        </a:lnSpc>
                        <a:spcAft>
                          <a:spcPts val="0"/>
                        </a:spcAft>
                      </a:pPr>
                      <a:r>
                        <a:rPr lang="es-EC" sz="950" b="1" dirty="0">
                          <a:latin typeface="Albertus Medium" pitchFamily="34" charset="0"/>
                          <a:ea typeface="Times New Roman"/>
                          <a:cs typeface="Times New Roman"/>
                        </a:rPr>
                        <a:t>Gasto de energía</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a:latin typeface="Albertus Medium" pitchFamily="34" charset="0"/>
                          <a:ea typeface="Times New Roman"/>
                          <a:cs typeface="Times New Roman"/>
                        </a:rPr>
                        <a:t>240V 140W / 120V 180W (r4)</a:t>
                      </a:r>
                    </a:p>
                    <a:p>
                      <a:pPr indent="-450215" algn="ctr">
                        <a:lnSpc>
                          <a:spcPct val="115000"/>
                        </a:lnSpc>
                        <a:spcAft>
                          <a:spcPts val="0"/>
                        </a:spcAft>
                      </a:pPr>
                      <a:r>
                        <a:rPr lang="es-EC" sz="950" dirty="0">
                          <a:latin typeface="Albertus Medium" pitchFamily="34" charset="0"/>
                          <a:ea typeface="Times New Roman"/>
                          <a:cs typeface="Times New Roman"/>
                        </a:rPr>
                        <a:t>240V 210W / 120V 270W (r6)</a:t>
                      </a: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442">
                <a:tc gridSpan="4">
                  <a:txBody>
                    <a:bodyPr/>
                    <a:lstStyle/>
                    <a:p>
                      <a:pPr indent="-450215" algn="ctr">
                        <a:lnSpc>
                          <a:spcPct val="115000"/>
                        </a:lnSpc>
                        <a:spcAft>
                          <a:spcPts val="0"/>
                        </a:spcAft>
                      </a:pPr>
                      <a:r>
                        <a:rPr lang="es-EC" sz="950" b="1" dirty="0">
                          <a:solidFill>
                            <a:schemeClr val="bg1"/>
                          </a:solidFill>
                          <a:latin typeface="Albertus Medium" pitchFamily="34" charset="0"/>
                          <a:ea typeface="Times New Roman"/>
                          <a:cs typeface="Times New Roman"/>
                        </a:rPr>
                        <a:t>Exterior</a:t>
                      </a:r>
                      <a:endParaRPr lang="es-EC" sz="950" dirty="0">
                        <a:solidFill>
                          <a:schemeClr val="bg1"/>
                        </a:solidFill>
                        <a:latin typeface="Albertus Medium" pitchFamily="34" charset="0"/>
                        <a:ea typeface="Times New Roman"/>
                        <a:cs typeface="Times New Roman"/>
                      </a:endParaRP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288803">
                <a:tc>
                  <a:txBody>
                    <a:bodyPr/>
                    <a:lstStyle/>
                    <a:p>
                      <a:pPr indent="-450215" algn="ctr">
                        <a:lnSpc>
                          <a:spcPct val="115000"/>
                        </a:lnSpc>
                        <a:spcAft>
                          <a:spcPts val="0"/>
                        </a:spcAft>
                      </a:pPr>
                      <a:r>
                        <a:rPr lang="es-EC" sz="950" b="1" dirty="0">
                          <a:latin typeface="Albertus Medium" pitchFamily="34" charset="0"/>
                          <a:ea typeface="Times New Roman"/>
                          <a:cs typeface="Times New Roman"/>
                        </a:rPr>
                        <a:t>Material</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a:latin typeface="Albertus Medium" pitchFamily="34" charset="0"/>
                          <a:ea typeface="Times New Roman"/>
                          <a:cs typeface="Times New Roman"/>
                        </a:rPr>
                        <a:t>Aluminio anodizado</a:t>
                      </a: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115000"/>
                        </a:lnSpc>
                        <a:spcAft>
                          <a:spcPts val="0"/>
                        </a:spcAft>
                      </a:pPr>
                      <a:r>
                        <a:rPr lang="es-EC" sz="950" b="1" dirty="0">
                          <a:latin typeface="Albertus Medium" pitchFamily="34" charset="0"/>
                          <a:ea typeface="Times New Roman"/>
                          <a:cs typeface="Times New Roman"/>
                        </a:rPr>
                        <a:t>Colores</a:t>
                      </a:r>
                      <a:endParaRPr lang="es-EC" sz="950" dirty="0">
                        <a:latin typeface="Albertus Medium" pitchFamily="34" charset="0"/>
                        <a:ea typeface="Times New Roman"/>
                        <a:cs typeface="Times New Roman"/>
                      </a:endParaRP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115000"/>
                        </a:lnSpc>
                        <a:spcAft>
                          <a:spcPts val="0"/>
                        </a:spcAft>
                      </a:pPr>
                      <a:r>
                        <a:rPr lang="es-EC" sz="950" b="1" dirty="0">
                          <a:latin typeface="Albertus Medium" pitchFamily="34" charset="0"/>
                          <a:ea typeface="Times New Roman"/>
                          <a:cs typeface="Times New Roman"/>
                        </a:rPr>
                        <a:t>Material</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a:latin typeface="Albertus Medium" pitchFamily="34" charset="0"/>
                          <a:ea typeface="Times New Roman"/>
                          <a:cs typeface="Times New Roman"/>
                        </a:rPr>
                        <a:t>Aluminio anodizado</a:t>
                      </a: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ctr">
                        <a:lnSpc>
                          <a:spcPct val="115000"/>
                        </a:lnSpc>
                        <a:spcAft>
                          <a:spcPts val="0"/>
                        </a:spcAft>
                      </a:pPr>
                      <a:r>
                        <a:rPr lang="es-EC" sz="950" b="1" dirty="0">
                          <a:latin typeface="Albertus Medium" pitchFamily="34" charset="0"/>
                          <a:ea typeface="Times New Roman"/>
                          <a:cs typeface="Times New Roman"/>
                        </a:rPr>
                        <a:t>Colores</a:t>
                      </a:r>
                      <a:endParaRPr lang="es-EC" sz="950" dirty="0">
                        <a:latin typeface="Albertus Medium" pitchFamily="34" charset="0"/>
                        <a:ea typeface="Times New Roman"/>
                        <a:cs typeface="Times New Roman"/>
                      </a:endParaRP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442">
                <a:tc gridSpan="4">
                  <a:txBody>
                    <a:bodyPr/>
                    <a:lstStyle/>
                    <a:p>
                      <a:pPr indent="-450215" algn="ctr">
                        <a:lnSpc>
                          <a:spcPct val="115000"/>
                        </a:lnSpc>
                        <a:spcAft>
                          <a:spcPts val="0"/>
                        </a:spcAft>
                      </a:pPr>
                      <a:r>
                        <a:rPr lang="es-EC" sz="950" b="1" dirty="0">
                          <a:solidFill>
                            <a:schemeClr val="bg1"/>
                          </a:solidFill>
                          <a:latin typeface="Albertus Medium" pitchFamily="34" charset="0"/>
                          <a:ea typeface="Times New Roman"/>
                          <a:cs typeface="Times New Roman"/>
                        </a:rPr>
                        <a:t>Esencia</a:t>
                      </a:r>
                      <a:endParaRPr lang="es-EC" sz="950" dirty="0">
                        <a:solidFill>
                          <a:schemeClr val="bg1"/>
                        </a:solidFill>
                        <a:latin typeface="Albertus Medium" pitchFamily="34" charset="0"/>
                        <a:ea typeface="Times New Roman"/>
                        <a:cs typeface="Times New Roman"/>
                      </a:endParaRP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1172967">
                <a:tc gridSpan="2">
                  <a:txBody>
                    <a:bodyPr/>
                    <a:lstStyle/>
                    <a:p>
                      <a:pPr indent="-450215" algn="ctr">
                        <a:lnSpc>
                          <a:spcPct val="115000"/>
                        </a:lnSpc>
                        <a:spcAft>
                          <a:spcPts val="0"/>
                        </a:spcAft>
                      </a:pPr>
                      <a:r>
                        <a:rPr lang="es-EC" sz="950" b="1" dirty="0">
                          <a:latin typeface="Albertus Medium" pitchFamily="34" charset="0"/>
                          <a:ea typeface="Times New Roman"/>
                          <a:cs typeface="Times New Roman"/>
                        </a:rPr>
                        <a:t>Puntos de conexión de esencia</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a:latin typeface="Albertus Medium" pitchFamily="34" charset="0"/>
                          <a:ea typeface="Times New Roman"/>
                          <a:cs typeface="Times New Roman"/>
                        </a:rPr>
                        <a:t>1 conexiones (r1)</a:t>
                      </a:r>
                    </a:p>
                    <a:p>
                      <a:pPr indent="-450215" algn="ctr">
                        <a:lnSpc>
                          <a:spcPct val="115000"/>
                        </a:lnSpc>
                        <a:spcAft>
                          <a:spcPts val="0"/>
                        </a:spcAft>
                      </a:pPr>
                      <a:r>
                        <a:rPr lang="es-EC" sz="950" dirty="0">
                          <a:latin typeface="Albertus Medium" pitchFamily="34" charset="0"/>
                          <a:ea typeface="Times New Roman"/>
                          <a:cs typeface="Times New Roman"/>
                        </a:rPr>
                        <a:t>2 conexiones (r2)</a:t>
                      </a:r>
                    </a:p>
                    <a:p>
                      <a:pPr indent="-450215" algn="ctr">
                        <a:lnSpc>
                          <a:spcPct val="115000"/>
                        </a:lnSpc>
                        <a:spcAft>
                          <a:spcPts val="0"/>
                        </a:spcAft>
                      </a:pPr>
                      <a:r>
                        <a:rPr lang="es-EC" sz="950" b="1" dirty="0">
                          <a:latin typeface="Albertus Medium" pitchFamily="34" charset="0"/>
                          <a:ea typeface="Times New Roman"/>
                          <a:cs typeface="Times New Roman"/>
                        </a:rPr>
                        <a:t>Cartucho de fragancia</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smtClean="0">
                          <a:latin typeface="Albertus Medium" pitchFamily="34" charset="0"/>
                          <a:ea typeface="Times New Roman"/>
                          <a:cs typeface="Times New Roman"/>
                        </a:rPr>
                        <a:t>450ml</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b="1" dirty="0">
                          <a:latin typeface="Albertus Medium" pitchFamily="34" charset="0"/>
                          <a:ea typeface="Times New Roman"/>
                          <a:cs typeface="Times New Roman"/>
                        </a:rPr>
                        <a:t>Cobertura de esencia</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a:latin typeface="Albertus Medium" pitchFamily="34" charset="0"/>
                          <a:ea typeface="Times New Roman"/>
                          <a:cs typeface="Times New Roman"/>
                        </a:rPr>
                        <a:t>500-1000m</a:t>
                      </a:r>
                      <a:r>
                        <a:rPr lang="es-EC" sz="950" baseline="30000" dirty="0">
                          <a:latin typeface="Albertus Medium" pitchFamily="34" charset="0"/>
                          <a:ea typeface="Times New Roman"/>
                          <a:cs typeface="Times New Roman"/>
                        </a:rPr>
                        <a:t>3</a:t>
                      </a:r>
                      <a:r>
                        <a:rPr lang="es-EC" sz="950" dirty="0">
                          <a:latin typeface="Albertus Medium" pitchFamily="34" charset="0"/>
                          <a:ea typeface="Times New Roman"/>
                          <a:cs typeface="Times New Roman"/>
                        </a:rPr>
                        <a:t> (r1)</a:t>
                      </a:r>
                    </a:p>
                    <a:p>
                      <a:pPr indent="-450215" algn="ctr">
                        <a:lnSpc>
                          <a:spcPct val="115000"/>
                        </a:lnSpc>
                        <a:spcAft>
                          <a:spcPts val="0"/>
                        </a:spcAft>
                      </a:pPr>
                      <a:r>
                        <a:rPr lang="en-US" sz="950" dirty="0">
                          <a:latin typeface="Albertus Medium" pitchFamily="34" charset="0"/>
                          <a:ea typeface="Times New Roman"/>
                          <a:cs typeface="Times New Roman"/>
                        </a:rPr>
                        <a:t>1000-2000m</a:t>
                      </a:r>
                      <a:r>
                        <a:rPr lang="en-US" sz="950" baseline="30000" dirty="0">
                          <a:latin typeface="Albertus Medium" pitchFamily="34" charset="0"/>
                          <a:ea typeface="Times New Roman"/>
                          <a:cs typeface="Times New Roman"/>
                        </a:rPr>
                        <a:t>3</a:t>
                      </a:r>
                      <a:r>
                        <a:rPr lang="en-US" sz="950" dirty="0">
                          <a:latin typeface="Albertus Medium" pitchFamily="34" charset="0"/>
                          <a:ea typeface="Times New Roman"/>
                          <a:cs typeface="Times New Roman"/>
                        </a:rPr>
                        <a:t> (r2)</a:t>
                      </a:r>
                      <a:endParaRPr lang="es-EC" sz="950" dirty="0">
                        <a:latin typeface="Albertus Medium" pitchFamily="34" charset="0"/>
                        <a:ea typeface="Times New Roman"/>
                        <a:cs typeface="Times New Roman"/>
                      </a:endParaRP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indent="-450215" algn="ctr">
                        <a:lnSpc>
                          <a:spcPct val="115000"/>
                        </a:lnSpc>
                        <a:spcAft>
                          <a:spcPts val="0"/>
                        </a:spcAft>
                      </a:pPr>
                      <a:r>
                        <a:rPr lang="es-EC" sz="950" b="1" dirty="0">
                          <a:latin typeface="Albertus Medium" pitchFamily="34" charset="0"/>
                          <a:ea typeface="Times New Roman"/>
                          <a:cs typeface="Times New Roman"/>
                        </a:rPr>
                        <a:t>Puntos de conexión de esencia</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a:latin typeface="Albertus Medium" pitchFamily="34" charset="0"/>
                          <a:ea typeface="Times New Roman"/>
                          <a:cs typeface="Times New Roman"/>
                        </a:rPr>
                        <a:t>4 conexiones (r4)</a:t>
                      </a:r>
                    </a:p>
                    <a:p>
                      <a:pPr indent="-450215" algn="ctr">
                        <a:lnSpc>
                          <a:spcPct val="115000"/>
                        </a:lnSpc>
                        <a:spcAft>
                          <a:spcPts val="0"/>
                        </a:spcAft>
                      </a:pPr>
                      <a:r>
                        <a:rPr lang="es-EC" sz="950" dirty="0">
                          <a:latin typeface="Albertus Medium" pitchFamily="34" charset="0"/>
                          <a:ea typeface="Times New Roman"/>
                          <a:cs typeface="Times New Roman"/>
                        </a:rPr>
                        <a:t>6 conexiones (r6)</a:t>
                      </a:r>
                    </a:p>
                    <a:p>
                      <a:pPr indent="-450215" algn="ctr">
                        <a:lnSpc>
                          <a:spcPct val="115000"/>
                        </a:lnSpc>
                        <a:spcAft>
                          <a:spcPts val="0"/>
                        </a:spcAft>
                      </a:pPr>
                      <a:r>
                        <a:rPr lang="es-EC" sz="950" b="1" dirty="0">
                          <a:latin typeface="Albertus Medium" pitchFamily="34" charset="0"/>
                          <a:ea typeface="Times New Roman"/>
                          <a:cs typeface="Times New Roman"/>
                        </a:rPr>
                        <a:t>Cartucho de fragancia</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smtClean="0">
                          <a:latin typeface="Albertus Medium" pitchFamily="34" charset="0"/>
                          <a:ea typeface="Times New Roman"/>
                          <a:cs typeface="Times New Roman"/>
                        </a:rPr>
                        <a:t>450ml</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b="1" dirty="0">
                          <a:latin typeface="Albertus Medium" pitchFamily="34" charset="0"/>
                          <a:ea typeface="Times New Roman"/>
                          <a:cs typeface="Times New Roman"/>
                        </a:rPr>
                        <a:t>Cobertura de esencia</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a:latin typeface="Albertus Medium" pitchFamily="34" charset="0"/>
                          <a:ea typeface="Times New Roman"/>
                          <a:cs typeface="Times New Roman"/>
                        </a:rPr>
                        <a:t>4000m</a:t>
                      </a:r>
                      <a:r>
                        <a:rPr lang="es-EC" sz="950" baseline="30000" dirty="0">
                          <a:latin typeface="Albertus Medium" pitchFamily="34" charset="0"/>
                          <a:ea typeface="Times New Roman"/>
                          <a:cs typeface="Times New Roman"/>
                        </a:rPr>
                        <a:t>3</a:t>
                      </a:r>
                      <a:r>
                        <a:rPr lang="es-EC" sz="950" dirty="0">
                          <a:latin typeface="Albertus Medium" pitchFamily="34" charset="0"/>
                          <a:ea typeface="Times New Roman"/>
                          <a:cs typeface="Times New Roman"/>
                        </a:rPr>
                        <a:t> (r4)</a:t>
                      </a:r>
                    </a:p>
                    <a:p>
                      <a:pPr indent="-450215" algn="ctr">
                        <a:lnSpc>
                          <a:spcPct val="115000"/>
                        </a:lnSpc>
                        <a:spcAft>
                          <a:spcPts val="0"/>
                        </a:spcAft>
                      </a:pPr>
                      <a:r>
                        <a:rPr lang="en-US" sz="950" dirty="0">
                          <a:latin typeface="Albertus Medium" pitchFamily="34" charset="0"/>
                          <a:ea typeface="Times New Roman"/>
                          <a:cs typeface="Times New Roman"/>
                        </a:rPr>
                        <a:t>6000m</a:t>
                      </a:r>
                      <a:r>
                        <a:rPr lang="en-US" sz="950" baseline="30000" dirty="0">
                          <a:latin typeface="Albertus Medium" pitchFamily="34" charset="0"/>
                          <a:ea typeface="Times New Roman"/>
                          <a:cs typeface="Times New Roman"/>
                        </a:rPr>
                        <a:t>3</a:t>
                      </a:r>
                      <a:r>
                        <a:rPr lang="en-US" sz="950" dirty="0">
                          <a:latin typeface="Albertus Medium" pitchFamily="34" charset="0"/>
                          <a:ea typeface="Times New Roman"/>
                          <a:cs typeface="Times New Roman"/>
                        </a:rPr>
                        <a:t> (r6)</a:t>
                      </a:r>
                      <a:endParaRPr lang="es-EC" sz="950" dirty="0">
                        <a:latin typeface="Albertus Medium" pitchFamily="34" charset="0"/>
                        <a:ea typeface="Times New Roman"/>
                        <a:cs typeface="Times New Roman"/>
                      </a:endParaRP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141442">
                <a:tc gridSpan="4">
                  <a:txBody>
                    <a:bodyPr/>
                    <a:lstStyle/>
                    <a:p>
                      <a:pPr indent="-450215" algn="ctr">
                        <a:lnSpc>
                          <a:spcPct val="115000"/>
                        </a:lnSpc>
                        <a:spcAft>
                          <a:spcPts val="0"/>
                        </a:spcAft>
                      </a:pPr>
                      <a:r>
                        <a:rPr lang="es-EC" sz="950" b="1" dirty="0">
                          <a:solidFill>
                            <a:schemeClr val="bg1"/>
                          </a:solidFill>
                          <a:latin typeface="Albertus Medium" pitchFamily="34" charset="0"/>
                          <a:ea typeface="Times New Roman"/>
                          <a:cs typeface="Times New Roman"/>
                        </a:rPr>
                        <a:t>Funciones</a:t>
                      </a:r>
                      <a:endParaRPr lang="es-EC" sz="950" dirty="0">
                        <a:solidFill>
                          <a:schemeClr val="bg1"/>
                        </a:solidFill>
                        <a:latin typeface="Albertus Medium" pitchFamily="34" charset="0"/>
                        <a:ea typeface="Times New Roman"/>
                        <a:cs typeface="Times New Roman"/>
                      </a:endParaRP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583524">
                <a:tc gridSpan="2">
                  <a:txBody>
                    <a:bodyPr/>
                    <a:lstStyle/>
                    <a:p>
                      <a:pPr indent="-450215" algn="ctr">
                        <a:lnSpc>
                          <a:spcPct val="115000"/>
                        </a:lnSpc>
                        <a:spcAft>
                          <a:spcPts val="0"/>
                        </a:spcAft>
                      </a:pPr>
                      <a:r>
                        <a:rPr lang="es-EC" sz="950" b="1" dirty="0">
                          <a:latin typeface="Albertus Medium" pitchFamily="34" charset="0"/>
                          <a:ea typeface="Times New Roman"/>
                          <a:cs typeface="Times New Roman"/>
                        </a:rPr>
                        <a:t>Controlador</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a:latin typeface="Albertus Medium" pitchFamily="34" charset="0"/>
                          <a:ea typeface="Times New Roman"/>
                          <a:cs typeface="Times New Roman"/>
                        </a:rPr>
                        <a:t>Timer programable interno</a:t>
                      </a:r>
                    </a:p>
                    <a:p>
                      <a:pPr indent="-450215" algn="ctr">
                        <a:lnSpc>
                          <a:spcPct val="115000"/>
                        </a:lnSpc>
                        <a:spcAft>
                          <a:spcPts val="0"/>
                        </a:spcAft>
                      </a:pPr>
                      <a:r>
                        <a:rPr lang="es-EC" sz="950" b="1" dirty="0">
                          <a:latin typeface="Albertus Medium" pitchFamily="34" charset="0"/>
                          <a:ea typeface="Times New Roman"/>
                          <a:cs typeface="Times New Roman"/>
                        </a:rPr>
                        <a:t>Potencia de fragancia</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a:latin typeface="Albertus Medium" pitchFamily="34" charset="0"/>
                          <a:ea typeface="Times New Roman"/>
                          <a:cs typeface="Times New Roman"/>
                        </a:rPr>
                        <a:t>Intensidad de salida del aroma ajustable</a:t>
                      </a: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indent="-450215" algn="ctr">
                        <a:lnSpc>
                          <a:spcPct val="115000"/>
                        </a:lnSpc>
                        <a:spcAft>
                          <a:spcPts val="0"/>
                        </a:spcAft>
                      </a:pPr>
                      <a:r>
                        <a:rPr lang="es-EC" sz="950" b="1" dirty="0">
                          <a:latin typeface="Albertus Medium" pitchFamily="34" charset="0"/>
                          <a:ea typeface="Times New Roman"/>
                          <a:cs typeface="Times New Roman"/>
                        </a:rPr>
                        <a:t>Controlador</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a:latin typeface="Albertus Medium" pitchFamily="34" charset="0"/>
                          <a:ea typeface="Times New Roman"/>
                          <a:cs typeface="Times New Roman"/>
                        </a:rPr>
                        <a:t>Timer programable interno</a:t>
                      </a:r>
                    </a:p>
                    <a:p>
                      <a:pPr indent="-450215" algn="ctr">
                        <a:lnSpc>
                          <a:spcPct val="115000"/>
                        </a:lnSpc>
                        <a:spcAft>
                          <a:spcPts val="0"/>
                        </a:spcAft>
                      </a:pPr>
                      <a:r>
                        <a:rPr lang="es-EC" sz="950" b="1" dirty="0">
                          <a:latin typeface="Albertus Medium" pitchFamily="34" charset="0"/>
                          <a:ea typeface="Times New Roman"/>
                          <a:cs typeface="Times New Roman"/>
                        </a:rPr>
                        <a:t>Potencia de fragancia</a:t>
                      </a:r>
                      <a:endParaRPr lang="es-EC" sz="950" dirty="0">
                        <a:latin typeface="Albertus Medium" pitchFamily="34" charset="0"/>
                        <a:ea typeface="Times New Roman"/>
                        <a:cs typeface="Times New Roman"/>
                      </a:endParaRPr>
                    </a:p>
                    <a:p>
                      <a:pPr indent="-450215" algn="ctr">
                        <a:lnSpc>
                          <a:spcPct val="115000"/>
                        </a:lnSpc>
                        <a:spcAft>
                          <a:spcPts val="0"/>
                        </a:spcAft>
                      </a:pPr>
                      <a:r>
                        <a:rPr lang="es-EC" sz="950" dirty="0">
                          <a:latin typeface="Albertus Medium" pitchFamily="34" charset="0"/>
                          <a:ea typeface="Times New Roman"/>
                          <a:cs typeface="Times New Roman"/>
                        </a:rPr>
                        <a:t>Intensidad de salida del aroma ajustable</a:t>
                      </a:r>
                    </a:p>
                  </a:txBody>
                  <a:tcPr marL="25745" marR="25745" marT="67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bl>
          </a:graphicData>
        </a:graphic>
      </p:graphicFrame>
      <p:sp>
        <p:nvSpPr>
          <p:cNvPr id="12" name="11 CuadroTexto"/>
          <p:cNvSpPr txBox="1"/>
          <p:nvPr/>
        </p:nvSpPr>
        <p:spPr>
          <a:xfrm>
            <a:off x="537021" y="638604"/>
            <a:ext cx="5297722"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Especificaciones Técnicas</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
        <p:nvSpPr>
          <p:cNvPr id="14" name="13 Rectángulo redondeado"/>
          <p:cNvSpPr/>
          <p:nvPr/>
        </p:nvSpPr>
        <p:spPr>
          <a:xfrm>
            <a:off x="1001500" y="1683666"/>
            <a:ext cx="2177134" cy="435417"/>
          </a:xfrm>
          <a:prstGeom prst="roundRect">
            <a:avLst/>
          </a:prstGeom>
          <a:solidFill>
            <a:srgbClr val="A6D856"/>
          </a:solidFill>
          <a:ln>
            <a:solidFill>
              <a:srgbClr val="A6D856"/>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smtClean="0">
                <a:solidFill>
                  <a:schemeClr val="tx1"/>
                </a:solidFill>
                <a:latin typeface="Albertus Medium" pitchFamily="34" charset="0"/>
              </a:rPr>
              <a:t>Ecoscent r1, r2</a:t>
            </a:r>
            <a:endParaRPr lang="es-EC" dirty="0">
              <a:solidFill>
                <a:schemeClr val="tx1"/>
              </a:solidFill>
              <a:latin typeface="Albertus Medium" pitchFamily="34" charset="0"/>
            </a:endParaRPr>
          </a:p>
        </p:txBody>
      </p:sp>
      <p:sp>
        <p:nvSpPr>
          <p:cNvPr id="17" name="16 Rectángulo redondeado"/>
          <p:cNvSpPr/>
          <p:nvPr/>
        </p:nvSpPr>
        <p:spPr>
          <a:xfrm>
            <a:off x="1052300" y="3940638"/>
            <a:ext cx="2177134" cy="435417"/>
          </a:xfrm>
          <a:prstGeom prst="roundRect">
            <a:avLst/>
          </a:prstGeom>
          <a:solidFill>
            <a:srgbClr val="A6D856"/>
          </a:solidFill>
          <a:ln>
            <a:solidFill>
              <a:srgbClr val="A6D856"/>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smtClean="0">
                <a:solidFill>
                  <a:schemeClr val="tx1"/>
                </a:solidFill>
                <a:latin typeface="Albertus Medium" pitchFamily="34" charset="0"/>
              </a:rPr>
              <a:t>Ecoscent r4</a:t>
            </a:r>
            <a:endParaRPr lang="es-EC" dirty="0">
              <a:solidFill>
                <a:schemeClr val="tx1"/>
              </a:solidFill>
              <a:latin typeface="Albertus Medium" pitchFamily="34" charset="0"/>
            </a:endParaRPr>
          </a:p>
        </p:txBody>
      </p:sp>
    </p:spTree>
  </p:cSld>
  <p:clrMapOvr>
    <a:masterClrMapping/>
  </p:clrMapOvr>
  <p:transition>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537020" y="638604"/>
            <a:ext cx="8040923" cy="553998"/>
          </a:xfrm>
          <a:prstGeom prst="rect">
            <a:avLst/>
          </a:prstGeom>
          <a:solidFill>
            <a:schemeClr val="bg1"/>
          </a:solidFill>
        </p:spPr>
        <p:txBody>
          <a:bodyPr wrap="square" rtlCol="0">
            <a:spAutoFit/>
          </a:bodyPr>
          <a:lstStyle/>
          <a:p>
            <a:r>
              <a:rPr lang="es-EC" sz="3000" b="1" dirty="0" smtClean="0">
                <a:solidFill>
                  <a:srgbClr val="CE411A"/>
                </a:solidFill>
                <a:effectLst>
                  <a:outerShdw blurRad="38100" dist="38100" dir="2700000" algn="tl">
                    <a:srgbClr val="000000">
                      <a:alpha val="43137"/>
                    </a:srgbClr>
                  </a:outerShdw>
                </a:effectLst>
                <a:latin typeface="Albertus Medium" pitchFamily="34" charset="0"/>
              </a:rPr>
              <a:t>Aplicación del Aroma</a:t>
            </a:r>
            <a:endParaRPr lang="es-EC" sz="30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8" name="7 Imagen" descr="Aroscent Wall "/>
          <p:cNvPicPr/>
          <p:nvPr/>
        </p:nvPicPr>
        <p:blipFill>
          <a:blip r:embed="rId2" cstate="print">
            <a:extLst>
              <a:ext uri="{28A0092B-C50C-407E-A947-70E740481C1C}">
                <a14:useLocalDpi xmlns:a14="http://schemas.microsoft.com/office/drawing/2010/main" val="0"/>
              </a:ext>
            </a:extLst>
          </a:blip>
          <a:srcRect l="15131" t="15318" r="12967" b="19501"/>
          <a:stretch>
            <a:fillRect/>
          </a:stretch>
        </p:blipFill>
        <p:spPr bwMode="auto">
          <a:xfrm>
            <a:off x="798286" y="2351314"/>
            <a:ext cx="2540000" cy="1335314"/>
          </a:xfrm>
          <a:prstGeom prst="rect">
            <a:avLst/>
          </a:prstGeom>
          <a:noFill/>
          <a:ln>
            <a:noFill/>
          </a:ln>
        </p:spPr>
      </p:pic>
      <p:pic>
        <p:nvPicPr>
          <p:cNvPr id="9" name="Picture 5" descr="C:\Users\bacosta\Desktop\tesis final Dayanita\Nueva carpeta\legal-products-diffusers[1].jpg"/>
          <p:cNvPicPr>
            <a:picLocks noChangeAspect="1" noChangeArrowheads="1"/>
          </p:cNvPicPr>
          <p:nvPr/>
        </p:nvPicPr>
        <p:blipFill>
          <a:blip r:embed="rId3" cstate="print"/>
          <a:srcRect l="27033" t="27451" r="49286" b="8520"/>
          <a:stretch>
            <a:fillRect/>
          </a:stretch>
        </p:blipFill>
        <p:spPr bwMode="auto">
          <a:xfrm>
            <a:off x="4833257" y="2133599"/>
            <a:ext cx="2303251" cy="1741715"/>
          </a:xfrm>
          <a:prstGeom prst="rect">
            <a:avLst/>
          </a:prstGeom>
          <a:noFill/>
        </p:spPr>
      </p:pic>
      <p:pic>
        <p:nvPicPr>
          <p:cNvPr id="10" name="9 Imagen"/>
          <p:cNvPicPr/>
          <p:nvPr/>
        </p:nvPicPr>
        <p:blipFill rotWithShape="1">
          <a:blip r:embed="rId4" cstate="print"/>
          <a:srcRect l="55598" t="40204" r="20144" b="22390"/>
          <a:stretch/>
        </p:blipFill>
        <p:spPr bwMode="auto">
          <a:xfrm>
            <a:off x="827313" y="4252685"/>
            <a:ext cx="2525486" cy="1745815"/>
          </a:xfrm>
          <a:prstGeom prst="rect">
            <a:avLst/>
          </a:prstGeom>
          <a:ln>
            <a:noFill/>
          </a:ln>
          <a:extLst>
            <a:ext uri="{53640926-AAD7-44D8-BBD7-CCE9431645EC}">
              <a14:shadowObscured xmlns:a14="http://schemas.microsoft.com/office/drawing/2010/main"/>
            </a:ext>
          </a:extLst>
        </p:spPr>
      </p:pic>
      <p:pic>
        <p:nvPicPr>
          <p:cNvPr id="11" name="Picture 2" descr="http://www.aromascenting.com/yahoo_site_admin/assets/images/ecoscent.88140224_std.png"/>
          <p:cNvPicPr>
            <a:picLocks noChangeAspect="1" noChangeArrowheads="1"/>
          </p:cNvPicPr>
          <p:nvPr/>
        </p:nvPicPr>
        <p:blipFill>
          <a:blip r:embed="rId5" cstate="print"/>
          <a:srcRect/>
          <a:stretch>
            <a:fillRect/>
          </a:stretch>
        </p:blipFill>
        <p:spPr bwMode="auto">
          <a:xfrm>
            <a:off x="4992915" y="4188731"/>
            <a:ext cx="1762125" cy="2028825"/>
          </a:xfrm>
          <a:prstGeom prst="rect">
            <a:avLst/>
          </a:prstGeom>
          <a:noFill/>
        </p:spPr>
      </p:pic>
      <p:sp>
        <p:nvSpPr>
          <p:cNvPr id="12" name="11 Flecha derecha"/>
          <p:cNvSpPr/>
          <p:nvPr/>
        </p:nvSpPr>
        <p:spPr>
          <a:xfrm>
            <a:off x="3643086" y="2699657"/>
            <a:ext cx="943429" cy="580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12 Flecha derecha"/>
          <p:cNvSpPr/>
          <p:nvPr/>
        </p:nvSpPr>
        <p:spPr>
          <a:xfrm>
            <a:off x="3679373" y="4825998"/>
            <a:ext cx="943429" cy="580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8306" name="Picture 2" descr="C:\Users\bacosta\Desktop\tesis final Dayanita\Nueva carpeta\imagesCAQAX06P.jpg"/>
          <p:cNvPicPr>
            <a:picLocks noChangeAspect="1" noChangeArrowheads="1"/>
          </p:cNvPicPr>
          <p:nvPr/>
        </p:nvPicPr>
        <p:blipFill>
          <a:blip r:embed="rId6" cstate="print"/>
          <a:srcRect/>
          <a:stretch>
            <a:fillRect/>
          </a:stretch>
        </p:blipFill>
        <p:spPr bwMode="auto">
          <a:xfrm rot="16200000">
            <a:off x="5076714" y="2670739"/>
            <a:ext cx="5591176" cy="1520603"/>
          </a:xfrm>
          <a:prstGeom prst="rect">
            <a:avLst/>
          </a:prstGeom>
          <a:noFill/>
        </p:spPr>
      </p:pic>
      <p:sp>
        <p:nvSpPr>
          <p:cNvPr id="16" name="15 Rectángulo redondeado"/>
          <p:cNvSpPr/>
          <p:nvPr/>
        </p:nvSpPr>
        <p:spPr>
          <a:xfrm>
            <a:off x="1001500" y="1683666"/>
            <a:ext cx="2177134" cy="435417"/>
          </a:xfrm>
          <a:prstGeom prst="roundRect">
            <a:avLst/>
          </a:prstGeom>
          <a:solidFill>
            <a:srgbClr val="A6D856"/>
          </a:solidFill>
          <a:ln>
            <a:solidFill>
              <a:srgbClr val="A6D856"/>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smtClean="0">
                <a:solidFill>
                  <a:schemeClr val="tx1"/>
                </a:solidFill>
                <a:latin typeface="Albertus Medium" pitchFamily="34" charset="0"/>
              </a:rPr>
              <a:t>Aeroscent</a:t>
            </a:r>
            <a:endParaRPr lang="es-EC" dirty="0">
              <a:solidFill>
                <a:schemeClr val="tx1"/>
              </a:solidFill>
              <a:latin typeface="Albertus Medium" pitchFamily="34" charset="0"/>
            </a:endParaRPr>
          </a:p>
        </p:txBody>
      </p:sp>
      <p:sp>
        <p:nvSpPr>
          <p:cNvPr id="17" name="16 Rectángulo redondeado"/>
          <p:cNvSpPr/>
          <p:nvPr/>
        </p:nvSpPr>
        <p:spPr>
          <a:xfrm>
            <a:off x="892643" y="3737438"/>
            <a:ext cx="2177134" cy="435417"/>
          </a:xfrm>
          <a:prstGeom prst="roundRect">
            <a:avLst/>
          </a:prstGeom>
          <a:solidFill>
            <a:srgbClr val="A6D856"/>
          </a:solidFill>
          <a:ln>
            <a:solidFill>
              <a:srgbClr val="A6D856"/>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smtClean="0">
                <a:solidFill>
                  <a:schemeClr val="tx1"/>
                </a:solidFill>
                <a:latin typeface="Albertus Medium" pitchFamily="34" charset="0"/>
              </a:rPr>
              <a:t>Ecoscent R2</a:t>
            </a:r>
            <a:endParaRPr lang="es-EC" dirty="0">
              <a:solidFill>
                <a:schemeClr val="tx1"/>
              </a:solidFill>
              <a:latin typeface="Albertus Medium" pitchFamily="34" charset="0"/>
            </a:endParaRPr>
          </a:p>
        </p:txBody>
      </p:sp>
    </p:spTree>
  </p:cSld>
  <p:clrMapOvr>
    <a:masterClrMapping/>
  </p:clrMapOvr>
  <p:transition>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rotWithShape="1">
          <a:blip r:embed="rId2" cstate="print"/>
          <a:srcRect l="26578" t="40320" r="52935" b="22684"/>
          <a:stretch/>
        </p:blipFill>
        <p:spPr bwMode="auto">
          <a:xfrm flipH="1">
            <a:off x="5558972" y="3817260"/>
            <a:ext cx="2960913" cy="2481939"/>
          </a:xfrm>
          <a:prstGeom prst="rect">
            <a:avLst/>
          </a:prstGeom>
          <a:ln>
            <a:noFill/>
          </a:ln>
          <a:extLst>
            <a:ext uri="{53640926-AAD7-44D8-BBD7-CCE9431645EC}">
              <a14:shadowObscured xmlns:a14="http://schemas.microsoft.com/office/drawing/2010/main"/>
            </a:ext>
          </a:extLst>
        </p:spPr>
      </p:pic>
      <p:pic>
        <p:nvPicPr>
          <p:cNvPr id="37889" name="Picture 1" descr="C:\Users\bacosta\Desktop\tesis final Dayanita\Nueva carpeta\imagesCAOU2AFD.jpg"/>
          <p:cNvPicPr>
            <a:picLocks noChangeAspect="1" noChangeArrowheads="1"/>
          </p:cNvPicPr>
          <p:nvPr/>
        </p:nvPicPr>
        <p:blipFill>
          <a:blip r:embed="rId3" cstate="print"/>
          <a:srcRect/>
          <a:stretch>
            <a:fillRect/>
          </a:stretch>
        </p:blipFill>
        <p:spPr bwMode="auto">
          <a:xfrm rot="5400000">
            <a:off x="140379" y="1882097"/>
            <a:ext cx="4818745" cy="4015468"/>
          </a:xfrm>
          <a:prstGeom prst="rect">
            <a:avLst/>
          </a:prstGeom>
          <a:noFill/>
        </p:spPr>
      </p:pic>
      <p:sp>
        <p:nvSpPr>
          <p:cNvPr id="6" name="5 Bisel"/>
          <p:cNvSpPr/>
          <p:nvPr/>
        </p:nvSpPr>
        <p:spPr>
          <a:xfrm>
            <a:off x="1079471" y="1741713"/>
            <a:ext cx="6192186" cy="3309257"/>
          </a:xfrm>
          <a:prstGeom prst="bevel">
            <a:avLst>
              <a:gd name="adj" fmla="val 71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4" name="3 Imagen"/>
          <p:cNvPicPr/>
          <p:nvPr/>
        </p:nvPicPr>
        <p:blipFill rotWithShape="1">
          <a:blip r:embed="rId4" cstate="print"/>
          <a:srcRect l="24666" t="35566" r="13001" b="18643"/>
          <a:stretch/>
        </p:blipFill>
        <p:spPr bwMode="auto">
          <a:xfrm>
            <a:off x="1405365" y="2017733"/>
            <a:ext cx="5549045" cy="2650209"/>
          </a:xfrm>
          <a:prstGeom prst="rect">
            <a:avLst/>
          </a:prstGeom>
          <a:ln>
            <a:noFill/>
          </a:ln>
          <a:extLst>
            <a:ext uri="{53640926-AAD7-44D8-BBD7-CCE9431645EC}">
              <a14:shadowObscured xmlns:a14="http://schemas.microsoft.com/office/drawing/2010/main"/>
            </a:ext>
          </a:extLst>
        </p:spPr>
      </p:pic>
      <p:sp>
        <p:nvSpPr>
          <p:cNvPr id="7" name="6 CuadroTexto"/>
          <p:cNvSpPr txBox="1"/>
          <p:nvPr/>
        </p:nvSpPr>
        <p:spPr>
          <a:xfrm>
            <a:off x="537020" y="638604"/>
            <a:ext cx="8040923" cy="553998"/>
          </a:xfrm>
          <a:prstGeom prst="rect">
            <a:avLst/>
          </a:prstGeom>
          <a:solidFill>
            <a:schemeClr val="bg1"/>
          </a:solidFill>
        </p:spPr>
        <p:txBody>
          <a:bodyPr wrap="square" rtlCol="0">
            <a:spAutoFit/>
          </a:bodyPr>
          <a:lstStyle/>
          <a:p>
            <a:pPr algn="ctr"/>
            <a:r>
              <a:rPr lang="es-EC" sz="3000" b="1" dirty="0" smtClean="0">
                <a:solidFill>
                  <a:srgbClr val="CE411A"/>
                </a:solidFill>
                <a:effectLst>
                  <a:outerShdw blurRad="38100" dist="38100" dir="2700000" algn="tl">
                    <a:srgbClr val="000000">
                      <a:alpha val="43137"/>
                    </a:srgbClr>
                  </a:outerShdw>
                </a:effectLst>
                <a:latin typeface="Albertus Medium" pitchFamily="34" charset="0"/>
              </a:rPr>
              <a:t>Esquema de conexión con aire acondicionado</a:t>
            </a:r>
            <a:endParaRPr lang="es-EC" sz="3000" b="1" dirty="0">
              <a:solidFill>
                <a:srgbClr val="CE411A"/>
              </a:solidFill>
              <a:effectLst>
                <a:outerShdw blurRad="38100" dist="38100" dir="2700000" algn="tl">
                  <a:srgbClr val="000000">
                    <a:alpha val="43137"/>
                  </a:srgbClr>
                </a:outerShdw>
              </a:effectLst>
              <a:latin typeface="Albertus Medium" pitchFamily="34" charset="0"/>
            </a:endParaRPr>
          </a:p>
        </p:txBody>
      </p:sp>
    </p:spTree>
  </p:cSld>
  <p:clrMapOvr>
    <a:masterClrMapping/>
  </p:clrMapOvr>
  <p:transition>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Tabla"/>
          <p:cNvGraphicFramePr>
            <a:graphicFrameLocks noGrp="1"/>
          </p:cNvGraphicFramePr>
          <p:nvPr/>
        </p:nvGraphicFramePr>
        <p:xfrm>
          <a:off x="714348" y="1583085"/>
          <a:ext cx="7715305" cy="4658057"/>
        </p:xfrm>
        <a:graphic>
          <a:graphicData uri="http://schemas.openxmlformats.org/drawingml/2006/table">
            <a:tbl>
              <a:tblPr/>
              <a:tblGrid>
                <a:gridCol w="1453966"/>
                <a:gridCol w="1389514"/>
                <a:gridCol w="1137391"/>
                <a:gridCol w="1137391"/>
                <a:gridCol w="1137391"/>
                <a:gridCol w="1459652"/>
              </a:tblGrid>
              <a:tr h="349517">
                <a:tc>
                  <a:txBody>
                    <a:bodyPr/>
                    <a:lstStyle/>
                    <a:p>
                      <a:pPr algn="ctr">
                        <a:lnSpc>
                          <a:spcPct val="115000"/>
                        </a:lnSpc>
                        <a:spcAft>
                          <a:spcPts val="0"/>
                        </a:spcAft>
                      </a:pPr>
                      <a:r>
                        <a:rPr lang="es-EC" sz="1200" b="1" dirty="0">
                          <a:solidFill>
                            <a:schemeClr val="bg1"/>
                          </a:solidFill>
                          <a:latin typeface="Albertus Medium" pitchFamily="34" charset="0"/>
                          <a:ea typeface="Times New Roman"/>
                          <a:cs typeface="Times New Roman"/>
                        </a:rPr>
                        <a:t>Local</a:t>
                      </a:r>
                      <a:endParaRPr lang="es-EC" sz="1200" dirty="0">
                        <a:solidFill>
                          <a:schemeClr val="bg1"/>
                        </a:solidFill>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200" b="1" dirty="0">
                          <a:solidFill>
                            <a:schemeClr val="bg1"/>
                          </a:solidFill>
                          <a:latin typeface="Albertus Medium" pitchFamily="34" charset="0"/>
                          <a:ea typeface="Times New Roman"/>
                          <a:cs typeface="Times New Roman"/>
                        </a:rPr>
                        <a:t>Equipo</a:t>
                      </a:r>
                      <a:endParaRPr lang="es-EC" sz="1200" dirty="0">
                        <a:solidFill>
                          <a:schemeClr val="bg1"/>
                        </a:solidFill>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200" b="1" dirty="0">
                          <a:solidFill>
                            <a:schemeClr val="bg1"/>
                          </a:solidFill>
                          <a:latin typeface="Albertus Medium" pitchFamily="34" charset="0"/>
                          <a:ea typeface="Times New Roman"/>
                          <a:cs typeface="Times New Roman"/>
                        </a:rPr>
                        <a:t>Tamaño m3</a:t>
                      </a:r>
                      <a:endParaRPr lang="es-EC" sz="1200" dirty="0">
                        <a:solidFill>
                          <a:schemeClr val="bg1"/>
                        </a:solidFill>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200" b="1" dirty="0">
                          <a:solidFill>
                            <a:schemeClr val="bg1"/>
                          </a:solidFill>
                          <a:latin typeface="Albertus Medium" pitchFamily="34" charset="0"/>
                          <a:ea typeface="Times New Roman"/>
                          <a:cs typeface="Times New Roman"/>
                        </a:rPr>
                        <a:t>Cant. equipos</a:t>
                      </a:r>
                      <a:endParaRPr lang="es-EC" sz="1200" dirty="0">
                        <a:solidFill>
                          <a:schemeClr val="bg1"/>
                        </a:solidFill>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200" b="1" dirty="0">
                          <a:solidFill>
                            <a:schemeClr val="bg1"/>
                          </a:solidFill>
                          <a:latin typeface="Albertus Medium" pitchFamily="34" charset="0"/>
                          <a:ea typeface="Times New Roman"/>
                          <a:cs typeface="Times New Roman"/>
                        </a:rPr>
                        <a:t>Valor unitario</a:t>
                      </a:r>
                      <a:endParaRPr lang="es-EC" sz="1200" dirty="0">
                        <a:solidFill>
                          <a:schemeClr val="bg1"/>
                        </a:solidFill>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200" b="1" dirty="0">
                          <a:solidFill>
                            <a:schemeClr val="bg1"/>
                          </a:solidFill>
                          <a:latin typeface="Albertus Medium" pitchFamily="34" charset="0"/>
                          <a:ea typeface="Times New Roman"/>
                          <a:cs typeface="Times New Roman"/>
                        </a:rPr>
                        <a:t>Valor total</a:t>
                      </a:r>
                      <a:endParaRPr lang="es-EC" sz="1200" dirty="0">
                        <a:solidFill>
                          <a:schemeClr val="bg1"/>
                        </a:solidFill>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r>
              <a:tr h="287236">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Mega</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Aroscent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5.800</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6</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$ 2.090,00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$ 12.540,00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236">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Carrión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Aroscent</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850</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2</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$ 2.090,00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$ 4.180,00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236">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Villaflora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Aroscent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918</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2</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$ 2.090,00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$ 4.180,00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236">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Cotocollao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Aroscent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648</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1</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$ 2.090,00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$ 2.090,00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236">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Universitario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Aroscent</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784</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1</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$ 2.090,00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$ 2.090,00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236">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Calderón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Aroscent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4.087</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4</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$ 2.090,00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$ 8.360,00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236">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Cuenca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Aroscent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702</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1</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$ 2.090,00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$ 2.090,00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236">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Ibarra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Aroscent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2.205</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2</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$ 2.090,00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$ 4.180,00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236">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S. Domingo 1</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Ecoscent R1</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525</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1</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$ 1.490,00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$ 1.490,00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236">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S. Domingo 2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Ecoscent R2</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1.655</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1</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$ 2.090,00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$ 2.090,00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236">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S. Domingo 3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Ecoscent R4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2.448</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1</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$ 3.590,00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$ 3.590,00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236">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Portoviejo</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Ecoscent R1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819</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1</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$ 1.490,00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$ 1.490,00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236">
                <a:tc gridSpan="5">
                  <a:txBody>
                    <a:bodyPr/>
                    <a:lstStyle/>
                    <a:p>
                      <a:pPr algn="r">
                        <a:lnSpc>
                          <a:spcPct val="115000"/>
                        </a:lnSpc>
                        <a:spcAft>
                          <a:spcPts val="0"/>
                        </a:spcAft>
                      </a:pPr>
                      <a:r>
                        <a:rPr lang="es-EC" sz="1200" b="1" dirty="0">
                          <a:solidFill>
                            <a:srgbClr val="000000"/>
                          </a:solidFill>
                          <a:latin typeface="Albertus Medium" pitchFamily="34" charset="0"/>
                          <a:ea typeface="Times New Roman"/>
                          <a:cs typeface="Times New Roman"/>
                        </a:rPr>
                        <a:t>Subtotal</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$ 48.370,00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236">
                <a:tc gridSpan="5">
                  <a:txBody>
                    <a:bodyPr/>
                    <a:lstStyle/>
                    <a:p>
                      <a:pPr algn="r">
                        <a:lnSpc>
                          <a:spcPct val="115000"/>
                        </a:lnSpc>
                        <a:spcAft>
                          <a:spcPts val="0"/>
                        </a:spcAft>
                      </a:pPr>
                      <a:r>
                        <a:rPr lang="es-EC" sz="1200" b="1" dirty="0">
                          <a:solidFill>
                            <a:srgbClr val="000000"/>
                          </a:solidFill>
                          <a:latin typeface="Albertus Medium" pitchFamily="34" charset="0"/>
                          <a:ea typeface="Times New Roman"/>
                          <a:cs typeface="Times New Roman"/>
                        </a:rPr>
                        <a:t>Descuento 8%</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$ 3.869,60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236">
                <a:tc gridSpan="5">
                  <a:txBody>
                    <a:bodyPr/>
                    <a:lstStyle/>
                    <a:p>
                      <a:pPr algn="r">
                        <a:lnSpc>
                          <a:spcPct val="115000"/>
                        </a:lnSpc>
                        <a:spcAft>
                          <a:spcPts val="0"/>
                        </a:spcAft>
                      </a:pPr>
                      <a:r>
                        <a:rPr lang="es-EC" sz="1200" b="1" dirty="0">
                          <a:solidFill>
                            <a:srgbClr val="000000"/>
                          </a:solidFill>
                          <a:latin typeface="Albertus Medium" pitchFamily="34" charset="0"/>
                          <a:ea typeface="Times New Roman"/>
                          <a:cs typeface="Times New Roman"/>
                        </a:rPr>
                        <a:t>TOTAL VENTA DE EQUIPOS</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$ 44.500,50 </a:t>
                      </a:r>
                      <a:endParaRPr lang="es-EC" sz="1200" dirty="0">
                        <a:latin typeface="Albertus Medium" pitchFamily="34" charset="0"/>
                        <a:ea typeface="Times New Roman"/>
                        <a:cs typeface="Times New Roman"/>
                      </a:endParaRPr>
                    </a:p>
                  </a:txBody>
                  <a:tcPr marL="35155" marR="351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7 CuadroTexto"/>
          <p:cNvSpPr txBox="1"/>
          <p:nvPr/>
        </p:nvSpPr>
        <p:spPr>
          <a:xfrm>
            <a:off x="642910" y="6545508"/>
            <a:ext cx="7858180" cy="276999"/>
          </a:xfrm>
          <a:prstGeom prst="rect">
            <a:avLst/>
          </a:prstGeom>
          <a:noFill/>
        </p:spPr>
        <p:txBody>
          <a:bodyPr wrap="square" rtlCol="0">
            <a:spAutoFit/>
          </a:bodyPr>
          <a:lstStyle/>
          <a:p>
            <a:r>
              <a:rPr lang="es-EC" sz="1200" b="1" dirty="0" smtClean="0">
                <a:latin typeface="Albertus Medium" pitchFamily="34" charset="0"/>
              </a:rPr>
              <a:t>Instalación:</a:t>
            </a:r>
            <a:r>
              <a:rPr lang="es-EC" sz="1200" dirty="0" smtClean="0">
                <a:latin typeface="Albertus Medium" pitchFamily="34" charset="0"/>
              </a:rPr>
              <a:t> Gratis		</a:t>
            </a:r>
            <a:r>
              <a:rPr lang="es-EC" sz="1200" b="1" dirty="0" smtClean="0">
                <a:latin typeface="Albertus Medium" pitchFamily="34" charset="0"/>
              </a:rPr>
              <a:t>Mantenimiento:</a:t>
            </a:r>
            <a:r>
              <a:rPr lang="es-EC" sz="1200" dirty="0" smtClean="0">
                <a:latin typeface="Albertus Medium" pitchFamily="34" charset="0"/>
              </a:rPr>
              <a:t> no es necesario		</a:t>
            </a:r>
            <a:r>
              <a:rPr lang="es-EC" sz="1200" b="1" dirty="0" smtClean="0">
                <a:latin typeface="Albertus Medium" pitchFamily="34" charset="0"/>
              </a:rPr>
              <a:t>Garantía:</a:t>
            </a:r>
            <a:r>
              <a:rPr lang="es-EC" sz="1200" dirty="0" smtClean="0">
                <a:latin typeface="Albertus Medium" pitchFamily="34" charset="0"/>
              </a:rPr>
              <a:t> 2años</a:t>
            </a:r>
            <a:endParaRPr lang="es-EC" sz="1200" dirty="0">
              <a:latin typeface="Albertus Medium" pitchFamily="34" charset="0"/>
            </a:endParaRPr>
          </a:p>
        </p:txBody>
      </p:sp>
      <p:sp>
        <p:nvSpPr>
          <p:cNvPr id="9" name="8 CuadroTexto"/>
          <p:cNvSpPr txBox="1"/>
          <p:nvPr/>
        </p:nvSpPr>
        <p:spPr>
          <a:xfrm>
            <a:off x="537021" y="638604"/>
            <a:ext cx="7721608"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Presupuesto para compra de difusores</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Tree>
  </p:cSld>
  <p:clrMapOvr>
    <a:masterClrMapping/>
  </p:clrMapOvr>
  <p:transition>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Tabla"/>
          <p:cNvGraphicFramePr>
            <a:graphicFrameLocks noGrp="1"/>
          </p:cNvGraphicFramePr>
          <p:nvPr/>
        </p:nvGraphicFramePr>
        <p:xfrm>
          <a:off x="714348" y="1643044"/>
          <a:ext cx="7715305" cy="4511015"/>
        </p:xfrm>
        <a:graphic>
          <a:graphicData uri="http://schemas.openxmlformats.org/drawingml/2006/table">
            <a:tbl>
              <a:tblPr/>
              <a:tblGrid>
                <a:gridCol w="1453966"/>
                <a:gridCol w="1389514"/>
                <a:gridCol w="1137391"/>
                <a:gridCol w="1137391"/>
                <a:gridCol w="1137391"/>
                <a:gridCol w="1459652"/>
              </a:tblGrid>
              <a:tr h="386102">
                <a:tc>
                  <a:txBody>
                    <a:bodyPr/>
                    <a:lstStyle/>
                    <a:p>
                      <a:pPr algn="ctr">
                        <a:lnSpc>
                          <a:spcPct val="115000"/>
                        </a:lnSpc>
                        <a:spcAft>
                          <a:spcPts val="0"/>
                        </a:spcAft>
                      </a:pPr>
                      <a:r>
                        <a:rPr lang="es-EC" sz="1200" b="1" dirty="0">
                          <a:solidFill>
                            <a:srgbClr val="000000"/>
                          </a:solidFill>
                          <a:latin typeface="Albertus Medium" pitchFamily="34" charset="0"/>
                          <a:ea typeface="Times New Roman"/>
                          <a:cs typeface="Times New Roman"/>
                        </a:rPr>
                        <a:t>Local</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200" b="1" dirty="0">
                          <a:solidFill>
                            <a:srgbClr val="000000"/>
                          </a:solidFill>
                          <a:latin typeface="Albertus Medium" pitchFamily="34" charset="0"/>
                          <a:ea typeface="Times New Roman"/>
                          <a:cs typeface="Times New Roman"/>
                        </a:rPr>
                        <a:t>Botella</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200" b="1" dirty="0">
                          <a:solidFill>
                            <a:srgbClr val="000000"/>
                          </a:solidFill>
                          <a:latin typeface="Albertus Medium" pitchFamily="34" charset="0"/>
                          <a:ea typeface="Times New Roman"/>
                          <a:cs typeface="Times New Roman"/>
                        </a:rPr>
                        <a:t>Tamaño m3</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200" b="1" dirty="0">
                          <a:solidFill>
                            <a:srgbClr val="000000"/>
                          </a:solidFill>
                          <a:latin typeface="Albertus Medium" pitchFamily="34" charset="0"/>
                          <a:ea typeface="Times New Roman"/>
                          <a:cs typeface="Times New Roman"/>
                        </a:rPr>
                        <a:t>Cant. equipos</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200" b="1" dirty="0">
                          <a:solidFill>
                            <a:srgbClr val="000000"/>
                          </a:solidFill>
                          <a:latin typeface="Albertus Medium" pitchFamily="34" charset="0"/>
                          <a:ea typeface="Times New Roman"/>
                          <a:cs typeface="Times New Roman"/>
                        </a:rPr>
                        <a:t>Valor unitario</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200" b="1" dirty="0">
                          <a:solidFill>
                            <a:srgbClr val="000000"/>
                          </a:solidFill>
                          <a:latin typeface="Albertus Medium" pitchFamily="34" charset="0"/>
                          <a:ea typeface="Times New Roman"/>
                          <a:cs typeface="Times New Roman"/>
                        </a:rPr>
                        <a:t>Valor total</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r>
              <a:tr h="317301">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Mega</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450 ml</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5.800</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6</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$ 60,62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$ 363,72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301">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Carrión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450 ml</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850</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2</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$ 50,48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$ 100,96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301">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Villaflora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450 ml</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918</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2</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$ 40,98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$ 81,96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301">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Cotocollao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450 ml</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648</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1</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$ 54,10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$ 54,10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301">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Universitario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450 ml</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784</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1</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$ 56,82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$ 56,82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301">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Calderón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450 ml</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4.087</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4</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$ 60,62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$ 242,48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301">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Cuenca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450 ml</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702</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1</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$ 56,82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$ 56,82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301">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Ibarra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450 ml</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2.205</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2</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$ 60,62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$ 121,24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301">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S. Domingo 1</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2000 ml</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525</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1</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$ 47,79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$ 47,79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301">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S. Domingo 2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2000 ml</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1.655</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2</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$ 53,34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$ 106,68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301">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S. Domingo 3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2000 ml</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2.448</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4</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$ 47,25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$ 189,00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301">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Portoviejo</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2000 ml</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819</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1</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$ 53,73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$ 53,73 </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301">
                <a:tc gridSpan="5">
                  <a:txBody>
                    <a:bodyPr/>
                    <a:lstStyle/>
                    <a:p>
                      <a:pPr algn="r">
                        <a:lnSpc>
                          <a:spcPct val="115000"/>
                        </a:lnSpc>
                        <a:spcAft>
                          <a:spcPts val="0"/>
                        </a:spcAft>
                      </a:pPr>
                      <a:r>
                        <a:rPr lang="es-EC" sz="1200" b="1" dirty="0">
                          <a:solidFill>
                            <a:srgbClr val="000000"/>
                          </a:solidFill>
                          <a:latin typeface="Albertus Medium" pitchFamily="34" charset="0"/>
                          <a:ea typeface="Times New Roman"/>
                          <a:cs typeface="Times New Roman"/>
                        </a:rPr>
                        <a:t>TOTAL CONTRATO FRAGANCIAS</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1200" dirty="0">
                          <a:solidFill>
                            <a:srgbClr val="000000"/>
                          </a:solidFill>
                          <a:latin typeface="Albertus Medium" pitchFamily="34" charset="0"/>
                          <a:ea typeface="Times New Roman"/>
                          <a:cs typeface="Times New Roman"/>
                        </a:rPr>
                        <a:t>$ 1.475,3 / mes</a:t>
                      </a:r>
                      <a:endParaRPr lang="es-EC" sz="1200" dirty="0">
                        <a:latin typeface="Albertus Medium" pitchFamily="34" charset="0"/>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8 CuadroTexto"/>
          <p:cNvSpPr txBox="1"/>
          <p:nvPr/>
        </p:nvSpPr>
        <p:spPr>
          <a:xfrm>
            <a:off x="537021" y="638604"/>
            <a:ext cx="7721608"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Presupuesto de contrato de fragancia</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Tree>
  </p:cSld>
  <p:clrMapOvr>
    <a:masterClrMapping/>
  </p:clrMapOvr>
  <p:transition>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nvGraphicFramePr>
        <p:xfrm>
          <a:off x="857224" y="1714488"/>
          <a:ext cx="7572428" cy="3286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9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Análisis Financiero</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3074" name="Picture 2" descr="C:\Users\bacosta\Desktop\tesis final Dayanita\Nueva carpeta\4275964362_c3cb0579fb_o.jpg"/>
          <p:cNvPicPr>
            <a:picLocks noChangeAspect="1" noChangeArrowheads="1"/>
          </p:cNvPicPr>
          <p:nvPr/>
        </p:nvPicPr>
        <p:blipFill>
          <a:blip r:embed="rId7" cstate="print"/>
          <a:srcRect t="35230"/>
          <a:stretch>
            <a:fillRect/>
          </a:stretch>
        </p:blipFill>
        <p:spPr bwMode="auto">
          <a:xfrm>
            <a:off x="507093" y="4804228"/>
            <a:ext cx="8157936" cy="1494970"/>
          </a:xfrm>
          <a:prstGeom prst="rect">
            <a:avLst/>
          </a:prstGeom>
          <a:noFill/>
        </p:spPr>
      </p:pic>
    </p:spTree>
  </p:cSld>
  <p:clrMapOvr>
    <a:masterClrMapping/>
  </p:clrMapOvr>
  <p:transition>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bacosta\Desktop\tesis final Dayanita\Nueva carpeta\images3-200x149.jpg"/>
          <p:cNvPicPr>
            <a:picLocks noChangeAspect="1" noChangeArrowheads="1"/>
          </p:cNvPicPr>
          <p:nvPr/>
        </p:nvPicPr>
        <p:blipFill>
          <a:blip r:embed="rId3" cstate="print"/>
          <a:srcRect/>
          <a:stretch>
            <a:fillRect/>
          </a:stretch>
        </p:blipFill>
        <p:spPr bwMode="auto">
          <a:xfrm>
            <a:off x="515256" y="5050971"/>
            <a:ext cx="8120744" cy="1263396"/>
          </a:xfrm>
          <a:prstGeom prst="rect">
            <a:avLst/>
          </a:prstGeom>
          <a:noFill/>
        </p:spPr>
      </p:pic>
      <p:sp>
        <p:nvSpPr>
          <p:cNvPr id="6" name="5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Objetivos</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
        <p:nvSpPr>
          <p:cNvPr id="15" name="14 Marco"/>
          <p:cNvSpPr/>
          <p:nvPr/>
        </p:nvSpPr>
        <p:spPr>
          <a:xfrm>
            <a:off x="1857831" y="1973940"/>
            <a:ext cx="5617028" cy="175622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latin typeface="Albertus Medium" pitchFamily="34" charset="0"/>
              </a:rPr>
              <a:t>Analizar el impacto de la implementación de marketing olfativo en los puntos de venta de Dilipa Cia. Ltda.</a:t>
            </a:r>
            <a:endParaRPr lang="es-EC" dirty="0">
              <a:solidFill>
                <a:schemeClr val="tx1"/>
              </a:solidFill>
              <a:latin typeface="Albertus Medium" pitchFamily="34" charset="0"/>
            </a:endParaRPr>
          </a:p>
        </p:txBody>
      </p:sp>
      <p:graphicFrame>
        <p:nvGraphicFramePr>
          <p:cNvPr id="20" name="19 Diagrama"/>
          <p:cNvGraphicFramePr/>
          <p:nvPr/>
        </p:nvGraphicFramePr>
        <p:xfrm>
          <a:off x="667657" y="3396357"/>
          <a:ext cx="7779656" cy="2101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C:\Users\bacosta\Desktop\tesis final Dayanita\Nueva carpeta\20121129154226-970993_66199590-web.jpg"/>
          <p:cNvPicPr>
            <a:picLocks noChangeAspect="1" noChangeArrowheads="1"/>
          </p:cNvPicPr>
          <p:nvPr/>
        </p:nvPicPr>
        <p:blipFill>
          <a:blip r:embed="rId2" cstate="print"/>
          <a:srcRect/>
          <a:stretch>
            <a:fillRect/>
          </a:stretch>
        </p:blipFill>
        <p:spPr bwMode="auto">
          <a:xfrm>
            <a:off x="537030" y="3672115"/>
            <a:ext cx="8098969" cy="2699656"/>
          </a:xfrm>
          <a:prstGeom prst="rect">
            <a:avLst/>
          </a:prstGeom>
          <a:noFill/>
        </p:spPr>
      </p:pic>
      <p:graphicFrame>
        <p:nvGraphicFramePr>
          <p:cNvPr id="7" name="6 Diagrama"/>
          <p:cNvGraphicFramePr/>
          <p:nvPr/>
        </p:nvGraphicFramePr>
        <p:xfrm>
          <a:off x="711203" y="1494971"/>
          <a:ext cx="7692571" cy="4559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7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Flujo de Caja</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Tree>
  </p:cSld>
  <p:clrMapOvr>
    <a:masterClrMapping/>
  </p:clrMapOvr>
  <p:transition>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71406" y="785794"/>
          <a:ext cx="8929721" cy="5986561"/>
        </p:xfrm>
        <a:graphic>
          <a:graphicData uri="http://schemas.openxmlformats.org/drawingml/2006/table">
            <a:tbl>
              <a:tblPr/>
              <a:tblGrid>
                <a:gridCol w="286221"/>
                <a:gridCol w="2490646"/>
                <a:gridCol w="232915"/>
                <a:gridCol w="522660"/>
                <a:gridCol w="483551"/>
                <a:gridCol w="483551"/>
                <a:gridCol w="483551"/>
                <a:gridCol w="522660"/>
                <a:gridCol w="483551"/>
                <a:gridCol w="483551"/>
                <a:gridCol w="483551"/>
                <a:gridCol w="522660"/>
                <a:gridCol w="483551"/>
                <a:gridCol w="483551"/>
                <a:gridCol w="483551"/>
              </a:tblGrid>
              <a:tr h="379000">
                <a:tc>
                  <a:txBody>
                    <a:bodyPr/>
                    <a:lstStyle/>
                    <a:p>
                      <a:pPr indent="-450215" algn="ctr">
                        <a:lnSpc>
                          <a:spcPct val="150000"/>
                        </a:lnSpc>
                        <a:spcAft>
                          <a:spcPts val="0"/>
                        </a:spcAft>
                      </a:pPr>
                      <a:endParaRPr lang="es-EC" sz="1000" dirty="0">
                        <a:latin typeface="Times New Roman" pitchFamily="18" charset="0"/>
                        <a:ea typeface="Times New Roman"/>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Times New Roman"/>
                          <a:cs typeface="Times New Roman" pitchFamily="18" charset="0"/>
                        </a:rPr>
                        <a:t>Estado de pérdidas y </a:t>
                      </a:r>
                      <a:r>
                        <a:rPr lang="es-EC" sz="1000" b="1" dirty="0" smtClean="0">
                          <a:solidFill>
                            <a:schemeClr val="bg1"/>
                          </a:solidFill>
                          <a:latin typeface="Times New Roman" pitchFamily="18" charset="0"/>
                          <a:ea typeface="Times New Roman"/>
                          <a:cs typeface="Times New Roman" pitchFamily="18" charset="0"/>
                        </a:rPr>
                        <a:t>ganancias</a:t>
                      </a:r>
                      <a:endParaRPr lang="es-EC" sz="1000" b="1" baseline="0" dirty="0" smtClean="0">
                        <a:solidFill>
                          <a:schemeClr val="bg1"/>
                        </a:solidFill>
                        <a:latin typeface="Times New Roman" pitchFamily="18" charset="0"/>
                        <a:ea typeface="Times New Roman"/>
                        <a:cs typeface="Times New Roman" pitchFamily="18" charset="0"/>
                      </a:endParaRPr>
                    </a:p>
                    <a:p>
                      <a:pPr marL="450215" indent="-450215" algn="ctr">
                        <a:lnSpc>
                          <a:spcPct val="150000"/>
                        </a:lnSpc>
                        <a:spcAft>
                          <a:spcPts val="0"/>
                        </a:spcAft>
                      </a:pPr>
                      <a:r>
                        <a:rPr lang="es-EC" sz="1000" b="1" dirty="0" smtClean="0">
                          <a:solidFill>
                            <a:schemeClr val="bg1"/>
                          </a:solidFill>
                          <a:latin typeface="Times New Roman" pitchFamily="18" charset="0"/>
                          <a:ea typeface="Times New Roman"/>
                          <a:cs typeface="Times New Roman" pitchFamily="18" charset="0"/>
                        </a:rPr>
                        <a:t>(En </a:t>
                      </a:r>
                      <a:r>
                        <a:rPr lang="es-EC" sz="1000" b="1" dirty="0">
                          <a:solidFill>
                            <a:schemeClr val="bg1"/>
                          </a:solidFill>
                          <a:latin typeface="Times New Roman" pitchFamily="18" charset="0"/>
                          <a:ea typeface="Times New Roman"/>
                          <a:cs typeface="Times New Roman" pitchFamily="18" charset="0"/>
                        </a:rPr>
                        <a:t>miles USD)</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indent="-450215" algn="ctr">
                        <a:lnSpc>
                          <a:spcPct val="150000"/>
                        </a:lnSpc>
                        <a:spcAft>
                          <a:spcPts val="0"/>
                        </a:spcAft>
                      </a:pPr>
                      <a:endParaRPr lang="es-EC" sz="1000" dirty="0">
                        <a:solidFill>
                          <a:schemeClr val="bg1"/>
                        </a:solidFill>
                        <a:latin typeface="Times New Roman" pitchFamily="18" charset="0"/>
                        <a:ea typeface="Times New Roman"/>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Times New Roman"/>
                          <a:cs typeface="Times New Roman" pitchFamily="18" charset="0"/>
                        </a:rPr>
                        <a:t>mar-14</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Times New Roman"/>
                          <a:cs typeface="Times New Roman" pitchFamily="18" charset="0"/>
                        </a:rPr>
                        <a:t>jun-14</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Times New Roman"/>
                          <a:cs typeface="Times New Roman" pitchFamily="18" charset="0"/>
                        </a:rPr>
                        <a:t>sep-14</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Times New Roman"/>
                          <a:cs typeface="Times New Roman" pitchFamily="18" charset="0"/>
                        </a:rPr>
                        <a:t>dic-14</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Times New Roman"/>
                          <a:cs typeface="Times New Roman" pitchFamily="18" charset="0"/>
                        </a:rPr>
                        <a:t>mar-15</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Times New Roman"/>
                          <a:cs typeface="Times New Roman" pitchFamily="18" charset="0"/>
                        </a:rPr>
                        <a:t>jun-15</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Times New Roman"/>
                          <a:cs typeface="Times New Roman" pitchFamily="18" charset="0"/>
                        </a:rPr>
                        <a:t>sep-15</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Times New Roman"/>
                          <a:cs typeface="Times New Roman" pitchFamily="18" charset="0"/>
                        </a:rPr>
                        <a:t>dic-15</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Times New Roman"/>
                          <a:cs typeface="Times New Roman" pitchFamily="18" charset="0"/>
                        </a:rPr>
                        <a:t>mar-16</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Times New Roman"/>
                          <a:cs typeface="Times New Roman" pitchFamily="18" charset="0"/>
                        </a:rPr>
                        <a:t>jun-16</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Times New Roman"/>
                          <a:cs typeface="Times New Roman" pitchFamily="18" charset="0"/>
                        </a:rPr>
                        <a:t>sep-16</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Times New Roman"/>
                          <a:cs typeface="Times New Roman" pitchFamily="18" charset="0"/>
                        </a:rPr>
                        <a:t>dic-16</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r>
              <a:tr h="284250">
                <a:tc>
                  <a:txBody>
                    <a:bodyPr/>
                    <a:lstStyle/>
                    <a:p>
                      <a:pPr marL="450215" indent="-450215" algn="ctr">
                        <a:lnSpc>
                          <a:spcPct val="150000"/>
                        </a:lnSpc>
                        <a:spcAft>
                          <a:spcPts val="0"/>
                        </a:spcAft>
                      </a:pPr>
                      <a:r>
                        <a:rPr lang="es-EC" sz="1000" dirty="0">
                          <a:solidFill>
                            <a:srgbClr val="000000"/>
                          </a:solidFill>
                          <a:latin typeface="Times New Roman" pitchFamily="18" charset="0"/>
                          <a:ea typeface="Times New Roman"/>
                          <a:cs typeface="Times New Roman" pitchFamily="18" charset="0"/>
                        </a:rPr>
                        <a:t>(+)</a:t>
                      </a:r>
                      <a:endParaRPr lang="es-EC" sz="1000" dirty="0">
                        <a:latin typeface="Times New Roman" pitchFamily="18" charset="0"/>
                        <a:ea typeface="Calibri"/>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dirty="0">
                          <a:solidFill>
                            <a:srgbClr val="000000"/>
                          </a:solidFill>
                          <a:latin typeface="Times New Roman" pitchFamily="18" charset="0"/>
                          <a:ea typeface="Times New Roman"/>
                          <a:cs typeface="Times New Roman" pitchFamily="18" charset="0"/>
                        </a:rPr>
                        <a:t>Ventas</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7610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16098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29746</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34100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8028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16983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31382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35975</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8470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17917</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33108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37954</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8976">
                <a:tc>
                  <a:txBody>
                    <a:bodyPr/>
                    <a:lstStyle/>
                    <a:p>
                      <a:pPr marL="450215" indent="-450215" algn="ctr">
                        <a:lnSpc>
                          <a:spcPct val="150000"/>
                        </a:lnSpc>
                        <a:spcAft>
                          <a:spcPts val="0"/>
                        </a:spcAft>
                      </a:pPr>
                      <a:r>
                        <a:rPr lang="es-EC" sz="1000" dirty="0">
                          <a:solidFill>
                            <a:srgbClr val="000000"/>
                          </a:solidFill>
                          <a:latin typeface="Times New Roman" pitchFamily="18" charset="0"/>
                          <a:ea typeface="Times New Roman"/>
                          <a:cs typeface="Times New Roman" pitchFamily="18" charset="0"/>
                        </a:rPr>
                        <a:t>(-)</a:t>
                      </a:r>
                      <a:endParaRPr lang="es-EC" sz="1000" dirty="0">
                        <a:latin typeface="Times New Roman" pitchFamily="18" charset="0"/>
                        <a:ea typeface="Calibri"/>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dirty="0">
                          <a:solidFill>
                            <a:srgbClr val="000000"/>
                          </a:solidFill>
                          <a:latin typeface="Times New Roman" pitchFamily="18" charset="0"/>
                          <a:ea typeface="Times New Roman"/>
                          <a:cs typeface="Times New Roman" pitchFamily="18" charset="0"/>
                        </a:rPr>
                        <a:t>Costo de Ventas</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-5898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-12476</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-23053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-26427</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-6222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-13162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-24321</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-27881</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-6564</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-13886</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-25658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-29414</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4250">
                <a:tc>
                  <a:txBody>
                    <a:bodyPr/>
                    <a:lstStyle/>
                    <a:p>
                      <a:pPr marL="450215" indent="-450215" algn="ctr">
                        <a:lnSpc>
                          <a:spcPct val="150000"/>
                        </a:lnSpc>
                        <a:spcAft>
                          <a:spcPts val="0"/>
                        </a:spcAft>
                      </a:pPr>
                      <a:r>
                        <a:rPr lang="es-EC" sz="1000" dirty="0">
                          <a:solidFill>
                            <a:srgbClr val="000000"/>
                          </a:solidFill>
                          <a:latin typeface="Times New Roman" pitchFamily="18" charset="0"/>
                          <a:ea typeface="Times New Roman"/>
                          <a:cs typeface="Times New Roman" pitchFamily="18" charset="0"/>
                        </a:rPr>
                        <a:t>(=)</a:t>
                      </a:r>
                      <a:endParaRPr lang="es-EC" sz="1000" dirty="0">
                        <a:latin typeface="Times New Roman" pitchFamily="18" charset="0"/>
                        <a:ea typeface="Calibri"/>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dirty="0">
                          <a:solidFill>
                            <a:srgbClr val="000000"/>
                          </a:solidFill>
                          <a:latin typeface="Times New Roman" pitchFamily="18" charset="0"/>
                          <a:ea typeface="Times New Roman"/>
                          <a:cs typeface="Times New Roman" pitchFamily="18" charset="0"/>
                        </a:rPr>
                        <a:t>Utilidad Bruta</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1712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3622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6693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7672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1806</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3821</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7061</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8094</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1906</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4031</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7450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8540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53481">
                <a:tc>
                  <a:txBody>
                    <a:bodyPr/>
                    <a:lstStyle/>
                    <a:p>
                      <a:pPr marL="450215" indent="-450215" algn="ctr">
                        <a:lnSpc>
                          <a:spcPct val="150000"/>
                        </a:lnSpc>
                        <a:spcAft>
                          <a:spcPts val="0"/>
                        </a:spcAft>
                      </a:pPr>
                      <a:r>
                        <a:rPr lang="es-EC" sz="1000" dirty="0">
                          <a:solidFill>
                            <a:srgbClr val="000000"/>
                          </a:solidFill>
                          <a:latin typeface="Times New Roman" pitchFamily="18" charset="0"/>
                          <a:ea typeface="Times New Roman"/>
                          <a:cs typeface="Times New Roman" pitchFamily="18" charset="0"/>
                        </a:rPr>
                        <a:t>(-)</a:t>
                      </a:r>
                      <a:endParaRPr lang="es-EC" sz="1000" dirty="0">
                        <a:latin typeface="Times New Roman" pitchFamily="18" charset="0"/>
                        <a:ea typeface="Calibri"/>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dirty="0">
                          <a:solidFill>
                            <a:srgbClr val="000000"/>
                          </a:solidFill>
                          <a:latin typeface="Times New Roman" pitchFamily="18" charset="0"/>
                          <a:ea typeface="Times New Roman"/>
                          <a:cs typeface="Times New Roman" pitchFamily="18" charset="0"/>
                        </a:rPr>
                        <a:t>Gastos administrativos y ventas</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-1354</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-2864</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-5292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-6067</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-1428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-3022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-5584</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-6401</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-1507</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-3188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-5891</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-6753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4250">
                <a:tc>
                  <a:txBody>
                    <a:bodyPr/>
                    <a:lstStyle/>
                    <a:p>
                      <a:pPr marL="450215" indent="-450215" algn="ctr">
                        <a:lnSpc>
                          <a:spcPct val="150000"/>
                        </a:lnSpc>
                        <a:spcAft>
                          <a:spcPts val="0"/>
                        </a:spcAft>
                      </a:pPr>
                      <a:r>
                        <a:rPr lang="es-EC" sz="1000" dirty="0">
                          <a:solidFill>
                            <a:srgbClr val="000000"/>
                          </a:solidFill>
                          <a:latin typeface="Times New Roman" pitchFamily="18" charset="0"/>
                          <a:ea typeface="Times New Roman"/>
                          <a:cs typeface="Times New Roman" pitchFamily="18" charset="0"/>
                        </a:rPr>
                        <a:t>(=)</a:t>
                      </a:r>
                      <a:endParaRPr lang="es-EC" sz="1000" dirty="0">
                        <a:latin typeface="Times New Roman" pitchFamily="18" charset="0"/>
                        <a:ea typeface="Calibri"/>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dirty="0">
                          <a:solidFill>
                            <a:srgbClr val="000000"/>
                          </a:solidFill>
                          <a:latin typeface="Times New Roman" pitchFamily="18" charset="0"/>
                          <a:ea typeface="Times New Roman"/>
                          <a:cs typeface="Times New Roman" pitchFamily="18" charset="0"/>
                        </a:rPr>
                        <a:t>Utilidad operativa</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358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758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1400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1605</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378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799</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1477</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1694</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399</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843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1559</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1787</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9501">
                <a:tc>
                  <a:txBody>
                    <a:bodyPr/>
                    <a:lstStyle/>
                    <a:p>
                      <a:pPr marL="450215" indent="-450215" algn="ctr">
                        <a:lnSpc>
                          <a:spcPct val="150000"/>
                        </a:lnSpc>
                        <a:spcAft>
                          <a:spcPts val="0"/>
                        </a:spcAft>
                      </a:pPr>
                      <a:r>
                        <a:rPr lang="es-EC" sz="1000" dirty="0">
                          <a:solidFill>
                            <a:srgbClr val="000000"/>
                          </a:solidFill>
                          <a:latin typeface="Times New Roman" pitchFamily="18" charset="0"/>
                          <a:ea typeface="Times New Roman"/>
                          <a:cs typeface="Times New Roman" pitchFamily="18" charset="0"/>
                        </a:rPr>
                        <a:t>(-)</a:t>
                      </a:r>
                      <a:endParaRPr lang="es-EC" sz="1000" dirty="0">
                        <a:latin typeface="Times New Roman" pitchFamily="18" charset="0"/>
                        <a:ea typeface="Calibri"/>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dirty="0">
                          <a:solidFill>
                            <a:srgbClr val="000000"/>
                          </a:solidFill>
                          <a:latin typeface="Times New Roman" pitchFamily="18" charset="0"/>
                          <a:ea typeface="Times New Roman"/>
                          <a:cs typeface="Times New Roman" pitchFamily="18" charset="0"/>
                        </a:rPr>
                        <a:t>Gastos financieros</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-64</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-129</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-193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-257</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-64</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-129</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-193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-257</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-64</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-129</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-193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-257</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7917">
                <a:tc>
                  <a:txBody>
                    <a:bodyPr/>
                    <a:lstStyle/>
                    <a:p>
                      <a:pPr indent="-450215" algn="ctr">
                        <a:lnSpc>
                          <a:spcPct val="150000"/>
                        </a:lnSpc>
                        <a:spcAft>
                          <a:spcPts val="0"/>
                        </a:spcAft>
                      </a:pPr>
                      <a:endParaRPr lang="es-EC" sz="1000" dirty="0">
                        <a:latin typeface="Times New Roman" pitchFamily="18" charset="0"/>
                        <a:ea typeface="Times New Roman"/>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dirty="0">
                          <a:solidFill>
                            <a:srgbClr val="000000"/>
                          </a:solidFill>
                          <a:latin typeface="Times New Roman" pitchFamily="18" charset="0"/>
                          <a:ea typeface="Times New Roman"/>
                          <a:cs typeface="Times New Roman" pitchFamily="18" charset="0"/>
                        </a:rPr>
                        <a:t>Otros ingresos</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59361">
                <a:tc>
                  <a:txBody>
                    <a:bodyPr/>
                    <a:lstStyle/>
                    <a:p>
                      <a:pPr marL="450215" indent="-450215" algn="ctr">
                        <a:lnSpc>
                          <a:spcPct val="150000"/>
                        </a:lnSpc>
                        <a:spcAft>
                          <a:spcPts val="0"/>
                        </a:spcAft>
                      </a:pPr>
                      <a:r>
                        <a:rPr lang="es-EC" sz="1000" dirty="0">
                          <a:solidFill>
                            <a:srgbClr val="000000"/>
                          </a:solidFill>
                          <a:latin typeface="Times New Roman" pitchFamily="18" charset="0"/>
                          <a:ea typeface="Times New Roman"/>
                          <a:cs typeface="Times New Roman" pitchFamily="18" charset="0"/>
                        </a:rPr>
                        <a:t>(=)</a:t>
                      </a:r>
                      <a:endParaRPr lang="es-EC" sz="1000" dirty="0">
                        <a:latin typeface="Times New Roman" pitchFamily="18" charset="0"/>
                        <a:ea typeface="Calibri"/>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dirty="0">
                          <a:solidFill>
                            <a:srgbClr val="000000"/>
                          </a:solidFill>
                          <a:latin typeface="Times New Roman" pitchFamily="18" charset="0"/>
                          <a:ea typeface="Times New Roman"/>
                          <a:cs typeface="Times New Roman" pitchFamily="18" charset="0"/>
                        </a:rPr>
                        <a:t>Utilidad antes de participación e impuestos</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332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668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1246</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1386</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352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709</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1323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1475</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373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752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1404</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1568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9501">
                <a:tc>
                  <a:txBody>
                    <a:bodyPr/>
                    <a:lstStyle/>
                    <a:p>
                      <a:pPr marL="450215" indent="-450215" algn="ctr">
                        <a:lnSpc>
                          <a:spcPct val="150000"/>
                        </a:lnSpc>
                        <a:spcAft>
                          <a:spcPts val="0"/>
                        </a:spcAft>
                      </a:pPr>
                      <a:r>
                        <a:rPr lang="es-EC" sz="1000" dirty="0">
                          <a:solidFill>
                            <a:srgbClr val="000000"/>
                          </a:solidFill>
                          <a:latin typeface="Times New Roman" pitchFamily="18" charset="0"/>
                          <a:ea typeface="Times New Roman"/>
                          <a:cs typeface="Times New Roman" pitchFamily="18" charset="0"/>
                        </a:rPr>
                        <a:t>(-)</a:t>
                      </a:r>
                      <a:endParaRPr lang="es-EC" sz="1000" dirty="0">
                        <a:latin typeface="Times New Roman" pitchFamily="18" charset="0"/>
                        <a:ea typeface="Calibri"/>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dirty="0">
                          <a:solidFill>
                            <a:srgbClr val="000000"/>
                          </a:solidFill>
                          <a:latin typeface="Times New Roman" pitchFamily="18" charset="0"/>
                          <a:ea typeface="Times New Roman"/>
                          <a:cs typeface="Times New Roman" pitchFamily="18" charset="0"/>
                        </a:rPr>
                        <a:t>15% de Trabajadores</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-50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-100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-187</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-208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-53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-106</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-198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-221</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-56</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-113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-211</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-235</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4250">
                <a:tc>
                  <a:txBody>
                    <a:bodyPr/>
                    <a:lstStyle/>
                    <a:p>
                      <a:pPr marL="450215" indent="-450215" algn="ctr">
                        <a:lnSpc>
                          <a:spcPct val="150000"/>
                        </a:lnSpc>
                        <a:spcAft>
                          <a:spcPts val="0"/>
                        </a:spcAft>
                      </a:pPr>
                      <a:r>
                        <a:rPr lang="es-EC" sz="1000" dirty="0">
                          <a:solidFill>
                            <a:srgbClr val="000000"/>
                          </a:solidFill>
                          <a:latin typeface="Times New Roman" pitchFamily="18" charset="0"/>
                          <a:ea typeface="Times New Roman"/>
                          <a:cs typeface="Times New Roman" pitchFamily="18" charset="0"/>
                        </a:rPr>
                        <a:t>(=)</a:t>
                      </a:r>
                      <a:endParaRPr lang="es-EC" sz="1000" dirty="0">
                        <a:latin typeface="Times New Roman" pitchFamily="18" charset="0"/>
                        <a:ea typeface="Calibri"/>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dirty="0">
                          <a:solidFill>
                            <a:srgbClr val="000000"/>
                          </a:solidFill>
                          <a:latin typeface="Times New Roman" pitchFamily="18" charset="0"/>
                          <a:ea typeface="Times New Roman"/>
                          <a:cs typeface="Times New Roman" pitchFamily="18" charset="0"/>
                        </a:rPr>
                        <a:t>Utilidad antes de impuestos</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282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567</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1059</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1178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299</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602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1124</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1253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317</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639</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1193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1333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9501">
                <a:tc>
                  <a:txBody>
                    <a:bodyPr/>
                    <a:lstStyle/>
                    <a:p>
                      <a:pPr marL="450215" indent="-450215" algn="ctr">
                        <a:lnSpc>
                          <a:spcPct val="150000"/>
                        </a:lnSpc>
                        <a:spcAft>
                          <a:spcPts val="0"/>
                        </a:spcAft>
                      </a:pPr>
                      <a:r>
                        <a:rPr lang="es-EC" sz="1000" dirty="0">
                          <a:solidFill>
                            <a:srgbClr val="000000"/>
                          </a:solidFill>
                          <a:latin typeface="Times New Roman" pitchFamily="18" charset="0"/>
                          <a:ea typeface="Times New Roman"/>
                          <a:cs typeface="Times New Roman" pitchFamily="18" charset="0"/>
                        </a:rPr>
                        <a:t>(-)</a:t>
                      </a:r>
                      <a:endParaRPr lang="es-EC" sz="1000" dirty="0">
                        <a:latin typeface="Times New Roman" pitchFamily="18" charset="0"/>
                        <a:ea typeface="Calibri"/>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dirty="0">
                          <a:solidFill>
                            <a:srgbClr val="000000"/>
                          </a:solidFill>
                          <a:latin typeface="Times New Roman" pitchFamily="18" charset="0"/>
                          <a:ea typeface="Times New Roman"/>
                          <a:cs typeface="Times New Roman" pitchFamily="18" charset="0"/>
                        </a:rPr>
                        <a:t>Impuesto a la renta (24% - 2011)</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-68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-136</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-254</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-283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-72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-145</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-270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-301</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-76</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-153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-286</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-320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4250">
                <a:tc>
                  <a:txBody>
                    <a:bodyPr/>
                    <a:lstStyle/>
                    <a:p>
                      <a:pPr marL="450215" indent="-450215" algn="ctr">
                        <a:lnSpc>
                          <a:spcPct val="150000"/>
                        </a:lnSpc>
                        <a:spcAft>
                          <a:spcPts val="0"/>
                        </a:spcAft>
                      </a:pPr>
                      <a:r>
                        <a:rPr lang="es-EC" sz="1000" dirty="0">
                          <a:solidFill>
                            <a:srgbClr val="000000"/>
                          </a:solidFill>
                          <a:latin typeface="Times New Roman" pitchFamily="18" charset="0"/>
                          <a:ea typeface="Times New Roman"/>
                          <a:cs typeface="Times New Roman" pitchFamily="18" charset="0"/>
                        </a:rPr>
                        <a:t>(=)</a:t>
                      </a:r>
                      <a:endParaRPr lang="es-EC" sz="1000" dirty="0">
                        <a:latin typeface="Times New Roman" pitchFamily="18" charset="0"/>
                        <a:ea typeface="Calibri"/>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dirty="0">
                          <a:solidFill>
                            <a:srgbClr val="000000"/>
                          </a:solidFill>
                          <a:latin typeface="Times New Roman" pitchFamily="18" charset="0"/>
                          <a:ea typeface="Times New Roman"/>
                          <a:cs typeface="Times New Roman" pitchFamily="18" charset="0"/>
                        </a:rPr>
                        <a:t>Utilidad neta (Acumulada trimestralmente)</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214</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431</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805</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895</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227</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458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854</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953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241</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485,9</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907</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1013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9000">
                <a:tc>
                  <a:txBody>
                    <a:bodyPr/>
                    <a:lstStyle/>
                    <a:p>
                      <a:pPr indent="-450215" algn="ctr">
                        <a:lnSpc>
                          <a:spcPct val="150000"/>
                        </a:lnSpc>
                        <a:spcAft>
                          <a:spcPts val="0"/>
                        </a:spcAft>
                      </a:pPr>
                      <a:endParaRPr lang="es-EC" sz="1000" dirty="0">
                        <a:latin typeface="Times New Roman" pitchFamily="18" charset="0"/>
                        <a:ea typeface="Times New Roman"/>
                        <a:cs typeface="Times New Roman" pitchFamily="18" charset="0"/>
                      </a:endParaRPr>
                    </a:p>
                  </a:txBody>
                  <a:tcPr marL="15939" marR="15939" marT="0" marB="0" anchor="ctr">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b="1" dirty="0">
                          <a:solidFill>
                            <a:schemeClr val="bg1"/>
                          </a:solidFill>
                          <a:latin typeface="Times New Roman" pitchFamily="18" charset="0"/>
                          <a:ea typeface="Times New Roman"/>
                          <a:cs typeface="Times New Roman" pitchFamily="18" charset="0"/>
                        </a:rPr>
                        <a:t>Flujo de </a:t>
                      </a:r>
                      <a:r>
                        <a:rPr lang="es-EC" sz="1000" b="1" dirty="0" smtClean="0">
                          <a:solidFill>
                            <a:schemeClr val="bg1"/>
                          </a:solidFill>
                          <a:latin typeface="Times New Roman" pitchFamily="18" charset="0"/>
                          <a:ea typeface="Times New Roman"/>
                          <a:cs typeface="Times New Roman" pitchFamily="18" charset="0"/>
                        </a:rPr>
                        <a:t>caja (En </a:t>
                      </a:r>
                      <a:r>
                        <a:rPr lang="es-EC" sz="1000" b="1" dirty="0">
                          <a:solidFill>
                            <a:schemeClr val="bg1"/>
                          </a:solidFill>
                          <a:latin typeface="Times New Roman" pitchFamily="18" charset="0"/>
                          <a:ea typeface="Times New Roman"/>
                          <a:cs typeface="Times New Roman" pitchFamily="18" charset="0"/>
                        </a:rPr>
                        <a:t>miles USD)</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indent="-450215" algn="ctr">
                        <a:lnSpc>
                          <a:spcPct val="150000"/>
                        </a:lnSpc>
                        <a:spcAft>
                          <a:spcPts val="0"/>
                        </a:spcAft>
                      </a:pPr>
                      <a:endParaRPr lang="es-EC" sz="1000" dirty="0">
                        <a:solidFill>
                          <a:schemeClr val="bg1"/>
                        </a:solidFill>
                        <a:latin typeface="Times New Roman" pitchFamily="18" charset="0"/>
                        <a:ea typeface="Times New Roman"/>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Calibri"/>
                          <a:cs typeface="Times New Roman" pitchFamily="18" charset="0"/>
                        </a:rPr>
                        <a:t>mar-14</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Calibri"/>
                          <a:cs typeface="Times New Roman" pitchFamily="18" charset="0"/>
                        </a:rPr>
                        <a:t>jun-14</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Calibri"/>
                          <a:cs typeface="Times New Roman" pitchFamily="18" charset="0"/>
                        </a:rPr>
                        <a:t>sep-14</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Calibri"/>
                          <a:cs typeface="Times New Roman" pitchFamily="18" charset="0"/>
                        </a:rPr>
                        <a:t>dic-14</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Calibri"/>
                          <a:cs typeface="Times New Roman" pitchFamily="18" charset="0"/>
                        </a:rPr>
                        <a:t>mar-15</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Calibri"/>
                          <a:cs typeface="Times New Roman" pitchFamily="18" charset="0"/>
                        </a:rPr>
                        <a:t>jun-15</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Calibri"/>
                          <a:cs typeface="Times New Roman" pitchFamily="18" charset="0"/>
                        </a:rPr>
                        <a:t>sep-15</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Calibri"/>
                          <a:cs typeface="Times New Roman" pitchFamily="18" charset="0"/>
                        </a:rPr>
                        <a:t>dic-15</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Calibri"/>
                          <a:cs typeface="Times New Roman" pitchFamily="18" charset="0"/>
                        </a:rPr>
                        <a:t>mar-16</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Calibri"/>
                          <a:cs typeface="Times New Roman" pitchFamily="18" charset="0"/>
                        </a:rPr>
                        <a:t>jun-16</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Calibri"/>
                          <a:cs typeface="Times New Roman" pitchFamily="18" charset="0"/>
                        </a:rPr>
                        <a:t>sep-16</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450215" indent="-450215" algn="ctr">
                        <a:lnSpc>
                          <a:spcPct val="150000"/>
                        </a:lnSpc>
                        <a:spcAft>
                          <a:spcPts val="0"/>
                        </a:spcAft>
                      </a:pPr>
                      <a:r>
                        <a:rPr lang="es-EC" sz="1000" b="1" dirty="0">
                          <a:solidFill>
                            <a:schemeClr val="bg1"/>
                          </a:solidFill>
                          <a:latin typeface="Times New Roman" pitchFamily="18" charset="0"/>
                          <a:ea typeface="Calibri"/>
                          <a:cs typeface="Times New Roman" pitchFamily="18" charset="0"/>
                        </a:rPr>
                        <a:t>dic-16</a:t>
                      </a:r>
                      <a:endParaRPr lang="es-EC" sz="1000" dirty="0">
                        <a:solidFill>
                          <a:schemeClr val="bg1"/>
                        </a:solidFill>
                        <a:latin typeface="Times New Roman" pitchFamily="18" charset="0"/>
                        <a:ea typeface="Calibri"/>
                        <a:cs typeface="Times New Roman" pitchFamily="18" charset="0"/>
                      </a:endParaRPr>
                    </a:p>
                  </a:txBody>
                  <a:tcPr marL="15939" marR="159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r>
              <a:tr h="157917">
                <a:tc>
                  <a:txBody>
                    <a:bodyPr/>
                    <a:lstStyle/>
                    <a:p>
                      <a:pPr indent="-450215" algn="ctr">
                        <a:lnSpc>
                          <a:spcPct val="150000"/>
                        </a:lnSpc>
                        <a:spcAft>
                          <a:spcPts val="0"/>
                        </a:spcAft>
                      </a:pPr>
                      <a:endParaRPr lang="es-EC" sz="1000" dirty="0">
                        <a:latin typeface="Times New Roman" pitchFamily="18" charset="0"/>
                        <a:ea typeface="Times New Roman"/>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dirty="0">
                          <a:solidFill>
                            <a:srgbClr val="000000"/>
                          </a:solidFill>
                          <a:latin typeface="Times New Roman" pitchFamily="18" charset="0"/>
                          <a:ea typeface="Times New Roman"/>
                          <a:cs typeface="Times New Roman" pitchFamily="18" charset="0"/>
                        </a:rPr>
                        <a:t>Utilidad neta  (Trimestral)</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214</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217</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374</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91</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227</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230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397</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98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241</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245</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421</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106</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30093">
                <a:tc>
                  <a:txBody>
                    <a:bodyPr/>
                    <a:lstStyle/>
                    <a:p>
                      <a:pPr marL="450215" indent="-450215" algn="ctr">
                        <a:lnSpc>
                          <a:spcPct val="150000"/>
                        </a:lnSpc>
                        <a:spcAft>
                          <a:spcPts val="0"/>
                        </a:spcAft>
                      </a:pPr>
                      <a:r>
                        <a:rPr lang="es-EC" sz="1000" dirty="0">
                          <a:solidFill>
                            <a:srgbClr val="000000"/>
                          </a:solidFill>
                          <a:latin typeface="Times New Roman" pitchFamily="18" charset="0"/>
                          <a:ea typeface="Times New Roman"/>
                          <a:cs typeface="Times New Roman" pitchFamily="18" charset="0"/>
                        </a:rPr>
                        <a:t>(+)</a:t>
                      </a:r>
                      <a:endParaRPr lang="es-EC" sz="1000" dirty="0">
                        <a:latin typeface="Times New Roman" pitchFamily="18" charset="0"/>
                        <a:ea typeface="Calibri"/>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dirty="0">
                          <a:solidFill>
                            <a:srgbClr val="000000"/>
                          </a:solidFill>
                          <a:latin typeface="Times New Roman" pitchFamily="18" charset="0"/>
                          <a:ea typeface="Times New Roman"/>
                          <a:cs typeface="Times New Roman" pitchFamily="18" charset="0"/>
                        </a:rPr>
                        <a:t>Depreciaciones</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4250">
                <a:tc>
                  <a:txBody>
                    <a:bodyPr/>
                    <a:lstStyle/>
                    <a:p>
                      <a:pPr marL="450215" indent="-450215" algn="ctr">
                        <a:lnSpc>
                          <a:spcPct val="150000"/>
                        </a:lnSpc>
                        <a:spcAft>
                          <a:spcPts val="0"/>
                        </a:spcAft>
                      </a:pPr>
                      <a:r>
                        <a:rPr lang="es-EC" sz="1000" dirty="0">
                          <a:solidFill>
                            <a:srgbClr val="000000"/>
                          </a:solidFill>
                          <a:latin typeface="Times New Roman" pitchFamily="18" charset="0"/>
                          <a:ea typeface="Times New Roman"/>
                          <a:cs typeface="Times New Roman" pitchFamily="18" charset="0"/>
                        </a:rPr>
                        <a:t>(+)</a:t>
                      </a:r>
                      <a:endParaRPr lang="es-EC" sz="1000" dirty="0">
                        <a:latin typeface="Times New Roman" pitchFamily="18" charset="0"/>
                        <a:ea typeface="Calibri"/>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dirty="0">
                          <a:solidFill>
                            <a:srgbClr val="000000"/>
                          </a:solidFill>
                          <a:latin typeface="Times New Roman" pitchFamily="18" charset="0"/>
                          <a:ea typeface="Times New Roman"/>
                          <a:cs typeface="Times New Roman" pitchFamily="18" charset="0"/>
                        </a:rPr>
                        <a:t>Provisiones laborales</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4250">
                <a:tc>
                  <a:txBody>
                    <a:bodyPr/>
                    <a:lstStyle/>
                    <a:p>
                      <a:pPr marL="450215" indent="-450215" algn="ctr">
                        <a:lnSpc>
                          <a:spcPct val="150000"/>
                        </a:lnSpc>
                        <a:spcAft>
                          <a:spcPts val="0"/>
                        </a:spcAft>
                      </a:pPr>
                      <a:r>
                        <a:rPr lang="es-EC" sz="1000" dirty="0">
                          <a:solidFill>
                            <a:srgbClr val="000000"/>
                          </a:solidFill>
                          <a:latin typeface="Times New Roman" pitchFamily="18" charset="0"/>
                          <a:ea typeface="Times New Roman"/>
                          <a:cs typeface="Times New Roman" pitchFamily="18" charset="0"/>
                        </a:rPr>
                        <a:t>(=)</a:t>
                      </a:r>
                      <a:endParaRPr lang="es-EC" sz="1000" dirty="0">
                        <a:latin typeface="Times New Roman" pitchFamily="18" charset="0"/>
                        <a:ea typeface="Calibri"/>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dirty="0">
                          <a:solidFill>
                            <a:srgbClr val="000000"/>
                          </a:solidFill>
                          <a:latin typeface="Times New Roman" pitchFamily="18" charset="0"/>
                          <a:ea typeface="Times New Roman"/>
                          <a:cs typeface="Times New Roman" pitchFamily="18" charset="0"/>
                        </a:rPr>
                        <a:t>Cargos no monetarios</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4250">
                <a:tc>
                  <a:txBody>
                    <a:bodyPr/>
                    <a:lstStyle/>
                    <a:p>
                      <a:pPr marL="450215" indent="-450215" algn="ctr">
                        <a:lnSpc>
                          <a:spcPct val="150000"/>
                        </a:lnSpc>
                        <a:spcAft>
                          <a:spcPts val="0"/>
                        </a:spcAft>
                      </a:pPr>
                      <a:r>
                        <a:rPr lang="es-EC" sz="1000" dirty="0">
                          <a:solidFill>
                            <a:srgbClr val="000000"/>
                          </a:solidFill>
                          <a:latin typeface="Times New Roman" pitchFamily="18" charset="0"/>
                          <a:ea typeface="Times New Roman"/>
                          <a:cs typeface="Times New Roman" pitchFamily="18" charset="0"/>
                        </a:rPr>
                        <a:t>(+)</a:t>
                      </a:r>
                      <a:endParaRPr lang="es-EC" sz="1000" dirty="0">
                        <a:latin typeface="Times New Roman" pitchFamily="18" charset="0"/>
                        <a:ea typeface="Calibri"/>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dirty="0">
                          <a:solidFill>
                            <a:srgbClr val="000000"/>
                          </a:solidFill>
                          <a:latin typeface="Times New Roman" pitchFamily="18" charset="0"/>
                          <a:ea typeface="Times New Roman"/>
                          <a:cs typeface="Times New Roman" pitchFamily="18" charset="0"/>
                        </a:rPr>
                        <a:t>Utilidad más cargos no monetarios</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236</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239</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396</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113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249</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252</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419</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121</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263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268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443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127,94</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7917">
                <a:tc>
                  <a:txBody>
                    <a:bodyPr/>
                    <a:lstStyle/>
                    <a:p>
                      <a:pPr indent="-450215" algn="ctr">
                        <a:lnSpc>
                          <a:spcPct val="150000"/>
                        </a:lnSpc>
                        <a:spcAft>
                          <a:spcPts val="0"/>
                        </a:spcAft>
                      </a:pPr>
                      <a:endParaRPr lang="es-EC" sz="1000" dirty="0">
                        <a:latin typeface="Times New Roman" pitchFamily="18" charset="0"/>
                        <a:ea typeface="Times New Roman"/>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dirty="0">
                          <a:solidFill>
                            <a:srgbClr val="000000"/>
                          </a:solidFill>
                          <a:latin typeface="Times New Roman" pitchFamily="18" charset="0"/>
                          <a:ea typeface="Times New Roman"/>
                          <a:cs typeface="Times New Roman" pitchFamily="18" charset="0"/>
                        </a:rPr>
                        <a:t>(+/-) Capital de trabajo</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-88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-88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-88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-88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-93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-93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-93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-93</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-98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-98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-98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-98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7917">
                <a:tc>
                  <a:txBody>
                    <a:bodyPr/>
                    <a:lstStyle/>
                    <a:p>
                      <a:pPr indent="-450215" algn="ctr">
                        <a:lnSpc>
                          <a:spcPct val="150000"/>
                        </a:lnSpc>
                        <a:spcAft>
                          <a:spcPts val="0"/>
                        </a:spcAft>
                      </a:pPr>
                      <a:endParaRPr lang="es-EC" sz="1000" dirty="0">
                        <a:latin typeface="Times New Roman" pitchFamily="18" charset="0"/>
                        <a:ea typeface="Times New Roman"/>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dirty="0">
                          <a:solidFill>
                            <a:srgbClr val="000000"/>
                          </a:solidFill>
                          <a:latin typeface="Times New Roman" pitchFamily="18" charset="0"/>
                          <a:ea typeface="Times New Roman"/>
                          <a:cs typeface="Times New Roman" pitchFamily="18" charset="0"/>
                        </a:rPr>
                        <a:t>Inversión inicial</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450215" indent="-450215" algn="ctr">
                        <a:lnSpc>
                          <a:spcPct val="150000"/>
                        </a:lnSpc>
                        <a:spcAft>
                          <a:spcPts val="0"/>
                        </a:spcAft>
                      </a:pPr>
                      <a:r>
                        <a:rPr lang="es-EC" sz="1000" dirty="0">
                          <a:solidFill>
                            <a:srgbClr val="000000"/>
                          </a:solidFill>
                          <a:latin typeface="Times New Roman" pitchFamily="18" charset="0"/>
                          <a:ea typeface="Calibri"/>
                          <a:cs typeface="Times New Roman" pitchFamily="18" charset="0"/>
                        </a:rPr>
                        <a:t> </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84250">
                <a:tc>
                  <a:txBody>
                    <a:bodyPr/>
                    <a:lstStyle/>
                    <a:p>
                      <a:pPr marL="450215" indent="-450215" algn="ctr">
                        <a:lnSpc>
                          <a:spcPct val="150000"/>
                        </a:lnSpc>
                        <a:spcAft>
                          <a:spcPts val="0"/>
                        </a:spcAft>
                      </a:pPr>
                      <a:r>
                        <a:rPr lang="es-EC" sz="1000" dirty="0">
                          <a:solidFill>
                            <a:srgbClr val="000000"/>
                          </a:solidFill>
                          <a:latin typeface="Times New Roman" pitchFamily="18" charset="0"/>
                          <a:ea typeface="Times New Roman"/>
                          <a:cs typeface="Times New Roman" pitchFamily="18" charset="0"/>
                        </a:rPr>
                        <a:t>(=)</a:t>
                      </a:r>
                      <a:endParaRPr lang="es-EC" sz="1000" dirty="0">
                        <a:latin typeface="Times New Roman" pitchFamily="18" charset="0"/>
                        <a:ea typeface="Calibri"/>
                        <a:cs typeface="Times New Roman" pitchFamily="18" charset="0"/>
                      </a:endParaRPr>
                    </a:p>
                  </a:txBody>
                  <a:tcPr marL="15939" marR="15939"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450215" indent="-450215" algn="l">
                        <a:lnSpc>
                          <a:spcPct val="150000"/>
                        </a:lnSpc>
                        <a:spcAft>
                          <a:spcPts val="0"/>
                        </a:spcAft>
                      </a:pPr>
                      <a:r>
                        <a:rPr lang="es-EC" sz="1000" b="1" dirty="0">
                          <a:solidFill>
                            <a:srgbClr val="000000"/>
                          </a:solidFill>
                          <a:latin typeface="Times New Roman" pitchFamily="18" charset="0"/>
                          <a:ea typeface="Times New Roman"/>
                          <a:cs typeface="Times New Roman" pitchFamily="18" charset="0"/>
                        </a:rPr>
                        <a:t>I. Flujo operativo</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450215" indent="-450215" algn="ctr">
                        <a:lnSpc>
                          <a:spcPct val="150000"/>
                        </a:lnSpc>
                        <a:spcAft>
                          <a:spcPts val="0"/>
                        </a:spcAft>
                      </a:pPr>
                      <a:r>
                        <a:rPr lang="es-EC" sz="1000" b="1" dirty="0">
                          <a:solidFill>
                            <a:srgbClr val="000000"/>
                          </a:solidFill>
                          <a:latin typeface="Times New Roman" pitchFamily="18" charset="0"/>
                          <a:ea typeface="Calibri"/>
                          <a:cs typeface="Times New Roman" pitchFamily="18" charset="0"/>
                        </a:rPr>
                        <a:t>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450215" indent="-450215" algn="ctr">
                        <a:lnSpc>
                          <a:spcPct val="150000"/>
                        </a:lnSpc>
                        <a:spcAft>
                          <a:spcPts val="0"/>
                        </a:spcAft>
                      </a:pPr>
                      <a:r>
                        <a:rPr lang="es-EC" sz="1000" b="1" dirty="0">
                          <a:solidFill>
                            <a:srgbClr val="000000"/>
                          </a:solidFill>
                          <a:latin typeface="Times New Roman" pitchFamily="18" charset="0"/>
                          <a:ea typeface="Calibri"/>
                          <a:cs typeface="Times New Roman" pitchFamily="18" charset="0"/>
                        </a:rPr>
                        <a:t>148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450215" indent="-450215" algn="ctr">
                        <a:lnSpc>
                          <a:spcPct val="150000"/>
                        </a:lnSpc>
                        <a:spcAft>
                          <a:spcPts val="0"/>
                        </a:spcAft>
                      </a:pPr>
                      <a:r>
                        <a:rPr lang="es-EC" sz="1000" b="1" dirty="0">
                          <a:solidFill>
                            <a:srgbClr val="000000"/>
                          </a:solidFill>
                          <a:latin typeface="Times New Roman" pitchFamily="18" charset="0"/>
                          <a:ea typeface="Calibri"/>
                          <a:cs typeface="Times New Roman" pitchFamily="18" charset="0"/>
                        </a:rPr>
                        <a:t>151</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450215" indent="-450215" algn="ctr">
                        <a:lnSpc>
                          <a:spcPct val="150000"/>
                        </a:lnSpc>
                        <a:spcAft>
                          <a:spcPts val="0"/>
                        </a:spcAft>
                      </a:pPr>
                      <a:r>
                        <a:rPr lang="es-EC" sz="1000" b="1" dirty="0">
                          <a:solidFill>
                            <a:srgbClr val="000000"/>
                          </a:solidFill>
                          <a:latin typeface="Times New Roman" pitchFamily="18" charset="0"/>
                          <a:ea typeface="Calibri"/>
                          <a:cs typeface="Times New Roman" pitchFamily="18" charset="0"/>
                        </a:rPr>
                        <a:t>308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450215" indent="-450215" algn="ctr">
                        <a:lnSpc>
                          <a:spcPct val="150000"/>
                        </a:lnSpc>
                        <a:spcAft>
                          <a:spcPts val="0"/>
                        </a:spcAft>
                      </a:pPr>
                      <a:r>
                        <a:rPr lang="es-EC" sz="1000" b="1" dirty="0">
                          <a:solidFill>
                            <a:srgbClr val="000000"/>
                          </a:solidFill>
                          <a:latin typeface="Times New Roman" pitchFamily="18" charset="0"/>
                          <a:ea typeface="Calibri"/>
                          <a:cs typeface="Times New Roman" pitchFamily="18" charset="0"/>
                        </a:rPr>
                        <a:t>25</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450215" indent="-450215" algn="ctr">
                        <a:lnSpc>
                          <a:spcPct val="150000"/>
                        </a:lnSpc>
                        <a:spcAft>
                          <a:spcPts val="0"/>
                        </a:spcAft>
                      </a:pPr>
                      <a:r>
                        <a:rPr lang="es-EC" sz="1000" b="1" dirty="0">
                          <a:solidFill>
                            <a:srgbClr val="000000"/>
                          </a:solidFill>
                          <a:latin typeface="Times New Roman" pitchFamily="18" charset="0"/>
                          <a:ea typeface="Calibri"/>
                          <a:cs typeface="Times New Roman" pitchFamily="18" charset="0"/>
                        </a:rPr>
                        <a:t>156</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450215" indent="-450215" algn="ctr">
                        <a:lnSpc>
                          <a:spcPct val="150000"/>
                        </a:lnSpc>
                        <a:spcAft>
                          <a:spcPts val="0"/>
                        </a:spcAft>
                      </a:pPr>
                      <a:r>
                        <a:rPr lang="es-EC" sz="1000" b="1" dirty="0">
                          <a:solidFill>
                            <a:srgbClr val="000000"/>
                          </a:solidFill>
                          <a:latin typeface="Times New Roman" pitchFamily="18" charset="0"/>
                          <a:ea typeface="Calibri"/>
                          <a:cs typeface="Times New Roman" pitchFamily="18" charset="0"/>
                        </a:rPr>
                        <a:t>159</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450215" indent="-450215" algn="ctr">
                        <a:lnSpc>
                          <a:spcPct val="150000"/>
                        </a:lnSpc>
                        <a:spcAft>
                          <a:spcPts val="0"/>
                        </a:spcAft>
                      </a:pPr>
                      <a:r>
                        <a:rPr lang="es-EC" sz="1000" b="1" dirty="0">
                          <a:solidFill>
                            <a:srgbClr val="000000"/>
                          </a:solidFill>
                          <a:latin typeface="Times New Roman" pitchFamily="18" charset="0"/>
                          <a:ea typeface="Calibri"/>
                          <a:cs typeface="Times New Roman" pitchFamily="18" charset="0"/>
                        </a:rPr>
                        <a:t>326</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450215" indent="-450215" algn="ctr">
                        <a:lnSpc>
                          <a:spcPct val="150000"/>
                        </a:lnSpc>
                        <a:spcAft>
                          <a:spcPts val="0"/>
                        </a:spcAft>
                      </a:pPr>
                      <a:r>
                        <a:rPr lang="es-EC" sz="1000" b="1" dirty="0">
                          <a:solidFill>
                            <a:srgbClr val="000000"/>
                          </a:solidFill>
                          <a:latin typeface="Times New Roman" pitchFamily="18" charset="0"/>
                          <a:ea typeface="Calibri"/>
                          <a:cs typeface="Times New Roman" pitchFamily="18" charset="0"/>
                        </a:rPr>
                        <a:t>28</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450215" indent="-450215" algn="ctr">
                        <a:lnSpc>
                          <a:spcPct val="150000"/>
                        </a:lnSpc>
                        <a:spcAft>
                          <a:spcPts val="0"/>
                        </a:spcAft>
                      </a:pPr>
                      <a:r>
                        <a:rPr lang="es-EC" sz="1000" b="1" dirty="0">
                          <a:solidFill>
                            <a:srgbClr val="000000"/>
                          </a:solidFill>
                          <a:latin typeface="Times New Roman" pitchFamily="18" charset="0"/>
                          <a:ea typeface="Calibri"/>
                          <a:cs typeface="Times New Roman" pitchFamily="18" charset="0"/>
                        </a:rPr>
                        <a:t>165</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450215" indent="-450215" algn="ctr">
                        <a:lnSpc>
                          <a:spcPct val="150000"/>
                        </a:lnSpc>
                        <a:spcAft>
                          <a:spcPts val="0"/>
                        </a:spcAft>
                      </a:pPr>
                      <a:r>
                        <a:rPr lang="es-EC" sz="1000" b="1" dirty="0">
                          <a:solidFill>
                            <a:srgbClr val="000000"/>
                          </a:solidFill>
                          <a:latin typeface="Times New Roman" pitchFamily="18" charset="0"/>
                          <a:ea typeface="Calibri"/>
                          <a:cs typeface="Times New Roman" pitchFamily="18" charset="0"/>
                        </a:rPr>
                        <a:t>170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450215" indent="-450215" algn="ctr">
                        <a:lnSpc>
                          <a:spcPct val="150000"/>
                        </a:lnSpc>
                        <a:spcAft>
                          <a:spcPts val="0"/>
                        </a:spcAft>
                      </a:pPr>
                      <a:r>
                        <a:rPr lang="es-EC" sz="1000" b="1" dirty="0">
                          <a:solidFill>
                            <a:srgbClr val="000000"/>
                          </a:solidFill>
                          <a:latin typeface="Times New Roman" pitchFamily="18" charset="0"/>
                          <a:ea typeface="Calibri"/>
                          <a:cs typeface="Times New Roman" pitchFamily="18" charset="0"/>
                        </a:rPr>
                        <a:t>345</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450215" indent="-450215" algn="ctr">
                        <a:lnSpc>
                          <a:spcPct val="150000"/>
                        </a:lnSpc>
                        <a:spcAft>
                          <a:spcPts val="0"/>
                        </a:spcAft>
                      </a:pPr>
                      <a:r>
                        <a:rPr lang="es-EC" sz="1000" b="1" dirty="0">
                          <a:solidFill>
                            <a:srgbClr val="000000"/>
                          </a:solidFill>
                          <a:latin typeface="Times New Roman" pitchFamily="18" charset="0"/>
                          <a:ea typeface="Calibri"/>
                          <a:cs typeface="Times New Roman" pitchFamily="18" charset="0"/>
                        </a:rPr>
                        <a:t>30</a:t>
                      </a:r>
                      <a:endParaRPr lang="es-EC" sz="1000" dirty="0">
                        <a:latin typeface="Times New Roman" pitchFamily="18" charset="0"/>
                        <a:ea typeface="Calibri"/>
                        <a:cs typeface="Times New Roman" pitchFamily="18" charset="0"/>
                      </a:endParaRPr>
                    </a:p>
                  </a:txBody>
                  <a:tcPr marL="15939" marR="1593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bl>
          </a:graphicData>
        </a:graphic>
      </p:graphicFrame>
      <p:sp>
        <p:nvSpPr>
          <p:cNvPr id="8" name="7 CuadroTexto"/>
          <p:cNvSpPr txBox="1"/>
          <p:nvPr/>
        </p:nvSpPr>
        <p:spPr>
          <a:xfrm>
            <a:off x="522506" y="87065"/>
            <a:ext cx="5544465"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Flujo de Caja sin Proyecto</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Tree>
  </p:cSld>
  <p:clrMapOvr>
    <a:masterClrMapping/>
  </p:clrMapOvr>
  <p:transition>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Marco"/>
          <p:cNvSpPr/>
          <p:nvPr/>
        </p:nvSpPr>
        <p:spPr>
          <a:xfrm>
            <a:off x="754746" y="1725606"/>
            <a:ext cx="7683756" cy="1357322"/>
          </a:xfrm>
          <a:prstGeom prst="frame">
            <a:avLst>
              <a:gd name="adj1" fmla="val 1046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s-EC" sz="1400" dirty="0" smtClean="0">
                <a:solidFill>
                  <a:schemeClr val="tx1"/>
                </a:solidFill>
                <a:latin typeface="Albertus Medium" pitchFamily="34" charset="0"/>
              </a:rPr>
              <a:t>Mediante las variaciones realizadas en el porcentaje de incremento de ventas para cada escenario, se pudo determinar la sostenibilidad financiera del proyecto. </a:t>
            </a:r>
          </a:p>
          <a:p>
            <a:pPr algn="ctr"/>
            <a:r>
              <a:rPr lang="es-EC" sz="1400" dirty="0" smtClean="0">
                <a:solidFill>
                  <a:schemeClr val="tx1"/>
                </a:solidFill>
                <a:latin typeface="Albertus Medium" pitchFamily="34" charset="0"/>
              </a:rPr>
              <a:t>En el siguiente cuadro se muestra los resultados del VAN y TIR trimestral dadas las variaciones antes mencionadas:</a:t>
            </a:r>
          </a:p>
        </p:txBody>
      </p:sp>
      <p:graphicFrame>
        <p:nvGraphicFramePr>
          <p:cNvPr id="10" name="9 Tabla"/>
          <p:cNvGraphicFramePr>
            <a:graphicFrameLocks noGrp="1"/>
          </p:cNvGraphicFramePr>
          <p:nvPr/>
        </p:nvGraphicFramePr>
        <p:xfrm>
          <a:off x="1277256" y="3443934"/>
          <a:ext cx="6467708" cy="1692788"/>
        </p:xfrm>
        <a:graphic>
          <a:graphicData uri="http://schemas.openxmlformats.org/drawingml/2006/table">
            <a:tbl>
              <a:tblPr/>
              <a:tblGrid>
                <a:gridCol w="1819578"/>
                <a:gridCol w="854075"/>
                <a:gridCol w="1182624"/>
                <a:gridCol w="892175"/>
                <a:gridCol w="925259"/>
                <a:gridCol w="793997"/>
              </a:tblGrid>
              <a:tr h="667096">
                <a:tc>
                  <a:txBody>
                    <a:bodyPr/>
                    <a:lstStyle/>
                    <a:p>
                      <a:pPr algn="ctr">
                        <a:lnSpc>
                          <a:spcPct val="115000"/>
                        </a:lnSpc>
                        <a:spcAft>
                          <a:spcPts val="0"/>
                        </a:spcAft>
                      </a:pPr>
                      <a:r>
                        <a:rPr lang="es-EC" sz="1400" b="1" dirty="0">
                          <a:solidFill>
                            <a:schemeClr val="bg1"/>
                          </a:solidFill>
                          <a:latin typeface="Times New Roman" pitchFamily="18" charset="0"/>
                          <a:ea typeface="Times New Roman"/>
                          <a:cs typeface="Times New Roman" pitchFamily="18" charset="0"/>
                        </a:rPr>
                        <a:t>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400" b="1" dirty="0">
                          <a:solidFill>
                            <a:schemeClr val="bg1"/>
                          </a:solidFill>
                          <a:latin typeface="Times New Roman" pitchFamily="18" charset="0"/>
                          <a:ea typeface="Times New Roman"/>
                          <a:cs typeface="Times New Roman" pitchFamily="18" charset="0"/>
                        </a:rPr>
                        <a:t>Pesimista</a:t>
                      </a:r>
                    </a:p>
                    <a:p>
                      <a:pPr algn="ctr">
                        <a:lnSpc>
                          <a:spcPct val="115000"/>
                        </a:lnSpc>
                        <a:spcAft>
                          <a:spcPts val="0"/>
                        </a:spcAft>
                      </a:pPr>
                      <a:r>
                        <a:rPr lang="es-EC" sz="1400" b="1" dirty="0">
                          <a:solidFill>
                            <a:schemeClr val="bg1"/>
                          </a:solidFill>
                          <a:latin typeface="Times New Roman" pitchFamily="18" charset="0"/>
                          <a:ea typeface="Times New Roman"/>
                          <a:cs typeface="Times New Roman" pitchFamily="18" charset="0"/>
                        </a:rPr>
                        <a:t>0.7%</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400" b="1" dirty="0">
                          <a:solidFill>
                            <a:schemeClr val="bg1"/>
                          </a:solidFill>
                          <a:latin typeface="Times New Roman" pitchFamily="18" charset="0"/>
                          <a:ea typeface="Times New Roman"/>
                          <a:cs typeface="Times New Roman" pitchFamily="18" charset="0"/>
                        </a:rPr>
                        <a:t>Más probable</a:t>
                      </a:r>
                    </a:p>
                    <a:p>
                      <a:pPr algn="ctr">
                        <a:lnSpc>
                          <a:spcPct val="115000"/>
                        </a:lnSpc>
                        <a:spcAft>
                          <a:spcPts val="0"/>
                        </a:spcAft>
                      </a:pPr>
                      <a:r>
                        <a:rPr lang="es-EC" sz="1400" b="1" dirty="0">
                          <a:solidFill>
                            <a:schemeClr val="bg1"/>
                          </a:solidFill>
                          <a:latin typeface="Times New Roman" pitchFamily="18" charset="0"/>
                          <a:ea typeface="Times New Roman"/>
                          <a:cs typeface="Times New Roman" pitchFamily="18" charset="0"/>
                        </a:rPr>
                        <a:t>0.8%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400" b="1" dirty="0">
                          <a:solidFill>
                            <a:schemeClr val="bg1"/>
                          </a:solidFill>
                          <a:latin typeface="Times New Roman" pitchFamily="18" charset="0"/>
                          <a:ea typeface="Times New Roman"/>
                          <a:cs typeface="Times New Roman" pitchFamily="18" charset="0"/>
                        </a:rPr>
                        <a:t>Optimista</a:t>
                      </a:r>
                    </a:p>
                    <a:p>
                      <a:pPr algn="ctr">
                        <a:lnSpc>
                          <a:spcPct val="115000"/>
                        </a:lnSpc>
                        <a:spcAft>
                          <a:spcPts val="0"/>
                        </a:spcAft>
                      </a:pPr>
                      <a:r>
                        <a:rPr lang="es-EC" sz="1400" b="1" dirty="0">
                          <a:solidFill>
                            <a:schemeClr val="bg1"/>
                          </a:solidFill>
                          <a:latin typeface="Times New Roman" pitchFamily="18" charset="0"/>
                          <a:ea typeface="Times New Roman"/>
                          <a:cs typeface="Times New Roman" pitchFamily="18" charset="0"/>
                        </a:rPr>
                        <a:t>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400" b="1" dirty="0" smtClean="0">
                          <a:solidFill>
                            <a:schemeClr val="bg1"/>
                          </a:solidFill>
                          <a:latin typeface="Times New Roman" pitchFamily="18" charset="0"/>
                          <a:ea typeface="Times New Roman"/>
                          <a:cs typeface="Times New Roman" pitchFamily="18" charset="0"/>
                        </a:rPr>
                        <a:t>Viabilidad</a:t>
                      </a:r>
                      <a:endParaRPr lang="es-EC" sz="1400" b="1" dirty="0">
                        <a:solidFill>
                          <a:schemeClr val="bg1"/>
                        </a:solidFill>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400" b="1" dirty="0" smtClean="0">
                          <a:solidFill>
                            <a:schemeClr val="bg1"/>
                          </a:solidFill>
                          <a:latin typeface="Times New Roman" pitchFamily="18" charset="0"/>
                          <a:ea typeface="Times New Roman"/>
                          <a:cs typeface="Times New Roman" pitchFamily="18" charset="0"/>
                        </a:rPr>
                        <a:t>TMAR</a:t>
                      </a:r>
                      <a:endParaRPr lang="es-EC" sz="1400" b="1" dirty="0">
                        <a:solidFill>
                          <a:schemeClr val="bg1"/>
                        </a:solidFill>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r>
              <a:tr h="333548">
                <a:tc>
                  <a:txBody>
                    <a:bodyPr/>
                    <a:lstStyle/>
                    <a:p>
                      <a:pPr algn="ctr">
                        <a:lnSpc>
                          <a:spcPct val="115000"/>
                        </a:lnSpc>
                        <a:spcAft>
                          <a:spcPts val="0"/>
                        </a:spcAft>
                      </a:pPr>
                      <a:r>
                        <a:rPr lang="es-EC" sz="1400" b="1" dirty="0">
                          <a:solidFill>
                            <a:schemeClr val="bg1"/>
                          </a:solidFill>
                          <a:latin typeface="Times New Roman" pitchFamily="18" charset="0"/>
                          <a:ea typeface="Times New Roman"/>
                          <a:cs typeface="Times New Roman" pitchFamily="18" charset="0"/>
                        </a:rPr>
                        <a:t>VAN</a:t>
                      </a:r>
                      <a:endParaRPr lang="es-EC" sz="1400" dirty="0">
                        <a:solidFill>
                          <a:schemeClr val="bg1"/>
                        </a:solidFill>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400" dirty="0">
                          <a:solidFill>
                            <a:srgbClr val="000000"/>
                          </a:solidFill>
                          <a:latin typeface="Times New Roman" pitchFamily="18" charset="0"/>
                          <a:ea typeface="Times New Roman"/>
                          <a:cs typeface="Times New Roman" pitchFamily="18" charset="0"/>
                        </a:rPr>
                        <a:t>2.585</a:t>
                      </a:r>
                      <a:endParaRPr lang="es-EC" sz="1400" dirty="0">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solidFill>
                            <a:srgbClr val="000000"/>
                          </a:solidFill>
                          <a:latin typeface="Times New Roman" pitchFamily="18" charset="0"/>
                          <a:ea typeface="Times New Roman"/>
                          <a:cs typeface="Times New Roman" pitchFamily="18" charset="0"/>
                        </a:rPr>
                        <a:t>12.834</a:t>
                      </a:r>
                      <a:endParaRPr lang="es-EC" sz="1400" dirty="0">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solidFill>
                            <a:srgbClr val="000000"/>
                          </a:solidFill>
                          <a:latin typeface="Times New Roman" pitchFamily="18" charset="0"/>
                          <a:ea typeface="Times New Roman"/>
                          <a:cs typeface="Times New Roman" pitchFamily="18" charset="0"/>
                        </a:rPr>
                        <a:t>33.332</a:t>
                      </a:r>
                      <a:endParaRPr lang="es-EC" sz="1400" dirty="0">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smtClean="0">
                          <a:latin typeface="Times New Roman" pitchFamily="18" charset="0"/>
                          <a:ea typeface="Times New Roman"/>
                          <a:cs typeface="Times New Roman" pitchFamily="18" charset="0"/>
                        </a:rPr>
                        <a:t>+</a:t>
                      </a:r>
                      <a:endParaRPr lang="es-EC" sz="1400" dirty="0">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EC" sz="1400" dirty="0">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072">
                <a:tc>
                  <a:txBody>
                    <a:bodyPr/>
                    <a:lstStyle/>
                    <a:p>
                      <a:pPr algn="ctr">
                        <a:lnSpc>
                          <a:spcPct val="115000"/>
                        </a:lnSpc>
                        <a:spcAft>
                          <a:spcPts val="0"/>
                        </a:spcAft>
                      </a:pPr>
                      <a:r>
                        <a:rPr lang="es-EC" sz="1400" b="1" dirty="0" smtClean="0">
                          <a:solidFill>
                            <a:schemeClr val="bg1"/>
                          </a:solidFill>
                          <a:latin typeface="Times New Roman" pitchFamily="18" charset="0"/>
                          <a:ea typeface="Times New Roman"/>
                          <a:cs typeface="Times New Roman" pitchFamily="18" charset="0"/>
                        </a:rPr>
                        <a:t>TIR</a:t>
                      </a:r>
                      <a:endParaRPr lang="es-EC" sz="1400" dirty="0">
                        <a:solidFill>
                          <a:schemeClr val="bg1"/>
                        </a:solidFill>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400" dirty="0">
                          <a:solidFill>
                            <a:srgbClr val="000000"/>
                          </a:solidFill>
                          <a:latin typeface="Times New Roman" pitchFamily="18" charset="0"/>
                          <a:ea typeface="Times New Roman"/>
                          <a:cs typeface="Times New Roman" pitchFamily="18" charset="0"/>
                        </a:rPr>
                        <a:t>28.00%</a:t>
                      </a:r>
                      <a:endParaRPr lang="es-EC" sz="1400" dirty="0">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solidFill>
                            <a:srgbClr val="000000"/>
                          </a:solidFill>
                          <a:latin typeface="Times New Roman" pitchFamily="18" charset="0"/>
                          <a:ea typeface="Times New Roman"/>
                          <a:cs typeface="Times New Roman" pitchFamily="18" charset="0"/>
                        </a:rPr>
                        <a:t>44.29%</a:t>
                      </a:r>
                      <a:endParaRPr lang="es-EC" sz="1400" dirty="0">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solidFill>
                            <a:srgbClr val="000000"/>
                          </a:solidFill>
                          <a:latin typeface="Times New Roman" pitchFamily="18" charset="0"/>
                          <a:ea typeface="Times New Roman"/>
                          <a:cs typeface="Times New Roman" pitchFamily="18" charset="0"/>
                        </a:rPr>
                        <a:t>76.23%</a:t>
                      </a:r>
                      <a:endParaRPr lang="es-EC" sz="1400" dirty="0">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smtClean="0">
                          <a:latin typeface="Times New Roman" pitchFamily="18" charset="0"/>
                          <a:ea typeface="Times New Roman"/>
                          <a:cs typeface="Times New Roman" pitchFamily="18" charset="0"/>
                        </a:rPr>
                        <a:t>+</a:t>
                      </a:r>
                      <a:endParaRPr lang="es-EC" sz="1400" dirty="0">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smtClean="0">
                          <a:latin typeface="Times New Roman" pitchFamily="18" charset="0"/>
                          <a:ea typeface="Times New Roman"/>
                          <a:cs typeface="Times New Roman" pitchFamily="18" charset="0"/>
                        </a:rPr>
                        <a:t>21.95%</a:t>
                      </a:r>
                      <a:endParaRPr lang="es-EC" sz="1400" dirty="0">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072">
                <a:tc>
                  <a:txBody>
                    <a:bodyPr/>
                    <a:lstStyle/>
                    <a:p>
                      <a:pPr algn="ctr">
                        <a:lnSpc>
                          <a:spcPct val="115000"/>
                        </a:lnSpc>
                        <a:spcAft>
                          <a:spcPts val="0"/>
                        </a:spcAft>
                      </a:pPr>
                      <a:r>
                        <a:rPr lang="es-EC" sz="1400" b="1" dirty="0">
                          <a:solidFill>
                            <a:schemeClr val="bg1"/>
                          </a:solidFill>
                          <a:latin typeface="Times New Roman" pitchFamily="18" charset="0"/>
                          <a:ea typeface="Times New Roman"/>
                          <a:cs typeface="Times New Roman" pitchFamily="18" charset="0"/>
                        </a:rPr>
                        <a:t>Relación B/C</a:t>
                      </a:r>
                      <a:endParaRPr lang="es-EC" sz="1400" dirty="0">
                        <a:solidFill>
                          <a:schemeClr val="bg1"/>
                        </a:solidFill>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15000"/>
                        </a:lnSpc>
                        <a:spcAft>
                          <a:spcPts val="0"/>
                        </a:spcAft>
                      </a:pPr>
                      <a:r>
                        <a:rPr lang="es-EC" sz="1400" dirty="0">
                          <a:solidFill>
                            <a:srgbClr val="000000"/>
                          </a:solidFill>
                          <a:latin typeface="Times New Roman" pitchFamily="18" charset="0"/>
                          <a:ea typeface="Times New Roman"/>
                          <a:cs typeface="Times New Roman" pitchFamily="18" charset="0"/>
                        </a:rPr>
                        <a:t>1.057</a:t>
                      </a:r>
                      <a:endParaRPr lang="es-EC" sz="1400" dirty="0">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solidFill>
                            <a:srgbClr val="000000"/>
                          </a:solidFill>
                          <a:latin typeface="Times New Roman" pitchFamily="18" charset="0"/>
                          <a:ea typeface="Times New Roman"/>
                          <a:cs typeface="Times New Roman" pitchFamily="18" charset="0"/>
                        </a:rPr>
                        <a:t>1.282</a:t>
                      </a:r>
                      <a:endParaRPr lang="es-EC" sz="1400" dirty="0">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solidFill>
                            <a:srgbClr val="000000"/>
                          </a:solidFill>
                          <a:latin typeface="Times New Roman" pitchFamily="18" charset="0"/>
                          <a:ea typeface="Times New Roman"/>
                          <a:cs typeface="Times New Roman" pitchFamily="18" charset="0"/>
                        </a:rPr>
                        <a:t>1.749</a:t>
                      </a:r>
                      <a:endParaRPr lang="es-EC" sz="1400" dirty="0">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smtClean="0">
                          <a:latin typeface="Times New Roman" pitchFamily="18" charset="0"/>
                          <a:ea typeface="Times New Roman"/>
                          <a:cs typeface="Times New Roman" pitchFamily="18" charset="0"/>
                        </a:rPr>
                        <a:t>+</a:t>
                      </a:r>
                      <a:endParaRPr lang="es-EC" sz="1400" dirty="0">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EC" sz="1400" dirty="0">
                        <a:latin typeface="Times New Roman" pitchFamily="18" charset="0"/>
                        <a:ea typeface="Times New Roman"/>
                        <a:cs typeface="Times New Roman"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7 CuadroTexto"/>
          <p:cNvSpPr txBox="1"/>
          <p:nvPr/>
        </p:nvSpPr>
        <p:spPr>
          <a:xfrm>
            <a:off x="537021" y="638604"/>
            <a:ext cx="7460350"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Análisis de los Resultados Financieros</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18433" name="Picture 1" descr="C:\Users\bacosta\Desktop\tesis final Dayanita\Nueva carpeta\7148666-negocio-collage-sobre-contabilidad-y-presentacia-n-de-informes.jpg"/>
          <p:cNvPicPr>
            <a:picLocks noChangeAspect="1" noChangeArrowheads="1"/>
          </p:cNvPicPr>
          <p:nvPr/>
        </p:nvPicPr>
        <p:blipFill>
          <a:blip r:embed="rId2" cstate="print"/>
          <a:srcRect l="-182" t="63255"/>
          <a:stretch>
            <a:fillRect/>
          </a:stretch>
        </p:blipFill>
        <p:spPr bwMode="auto">
          <a:xfrm>
            <a:off x="522514" y="5341257"/>
            <a:ext cx="8098972" cy="937532"/>
          </a:xfrm>
          <a:prstGeom prst="rect">
            <a:avLst/>
          </a:prstGeom>
          <a:noFill/>
        </p:spPr>
      </p:pic>
      <p:sp>
        <p:nvSpPr>
          <p:cNvPr id="7" name="6 Rectángulo"/>
          <p:cNvSpPr/>
          <p:nvPr/>
        </p:nvSpPr>
        <p:spPr>
          <a:xfrm>
            <a:off x="5152571" y="3454400"/>
            <a:ext cx="885372" cy="1683657"/>
          </a:xfrm>
          <a:prstGeom prst="rect">
            <a:avLst/>
          </a:prstGeom>
          <a:noFill/>
          <a:ln w="57150">
            <a:solidFill>
              <a:srgbClr val="EDE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cSld>
  <p:clrMapOvr>
    <a:masterClrMapping/>
  </p:clrMapOvr>
  <p:transition>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C:\Users\bacosta\Desktop\tesis final Dayanita\Nueva carpeta\9741245-edificio-de-oficinas-documentos-oficiales-collage-de-negocio.jpg"/>
          <p:cNvPicPr>
            <a:picLocks noChangeAspect="1" noChangeArrowheads="1"/>
          </p:cNvPicPr>
          <p:nvPr/>
        </p:nvPicPr>
        <p:blipFill>
          <a:blip r:embed="rId2" cstate="print"/>
          <a:srcRect l="56468"/>
          <a:stretch>
            <a:fillRect/>
          </a:stretch>
        </p:blipFill>
        <p:spPr bwMode="auto">
          <a:xfrm>
            <a:off x="7155544" y="2641600"/>
            <a:ext cx="1460422" cy="3657600"/>
          </a:xfrm>
          <a:prstGeom prst="rect">
            <a:avLst/>
          </a:prstGeom>
          <a:noFill/>
        </p:spPr>
      </p:pic>
      <p:sp>
        <p:nvSpPr>
          <p:cNvPr id="9" name="8 Marco"/>
          <p:cNvSpPr/>
          <p:nvPr/>
        </p:nvSpPr>
        <p:spPr>
          <a:xfrm>
            <a:off x="667656" y="1571612"/>
            <a:ext cx="7620001" cy="1071570"/>
          </a:xfrm>
          <a:prstGeom prst="frame">
            <a:avLst>
              <a:gd name="adj1" fmla="val 1046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sz="1400" dirty="0" smtClean="0">
                <a:solidFill>
                  <a:schemeClr val="tx1"/>
                </a:solidFill>
                <a:latin typeface="Albertus Medium" pitchFamily="34" charset="0"/>
              </a:rPr>
              <a:t>Frente a la variación de los porcentajes de incrementos de ventas existe una gran sensibilidad de los criterios de evaluación financiera en el proyecto. La siguiente formula se utiliza para el cálculo de las variaciones entre los escenarios optimista y más probable.</a:t>
            </a:r>
          </a:p>
        </p:txBody>
      </p:sp>
      <p:pic>
        <p:nvPicPr>
          <p:cNvPr id="9011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0"/>
            <a:ext cx="66675" cy="209550"/>
          </a:xfrm>
          <a:prstGeom prst="rect">
            <a:avLst/>
          </a:prstGeom>
          <a:noFill/>
        </p:spPr>
      </p:pic>
      <p:pic>
        <p:nvPicPr>
          <p:cNvPr id="90114"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209550"/>
            <a:ext cx="5610225" cy="200025"/>
          </a:xfrm>
          <a:prstGeom prst="rect">
            <a:avLst/>
          </a:prstGeom>
          <a:noFill/>
        </p:spPr>
      </p:pic>
      <p:sp>
        <p:nvSpPr>
          <p:cNvPr id="9011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90119" name="Rectangle 7"/>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800" b="0" i="0" u="none" strike="noStrike" cap="none" normalizeH="0" baseline="0" dirty="0" smtClean="0">
                <a:ln>
                  <a:noFill/>
                </a:ln>
                <a:solidFill>
                  <a:schemeClr val="tx1"/>
                </a:solidFill>
                <a:effectLst/>
                <a:latin typeface="Arial" pitchFamily="34"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0120" name="Picture 8"/>
          <p:cNvPicPr>
            <a:picLocks noChangeAspect="1" noChangeArrowheads="1"/>
          </p:cNvPicPr>
          <p:nvPr/>
        </p:nvPicPr>
        <p:blipFill>
          <a:blip r:embed="rId5" cstate="print"/>
          <a:srcRect l="29649" t="64453" r="33565" b="20898"/>
          <a:stretch>
            <a:fillRect/>
          </a:stretch>
        </p:blipFill>
        <p:spPr bwMode="auto">
          <a:xfrm>
            <a:off x="1357070" y="2899905"/>
            <a:ext cx="4786346" cy="1071570"/>
          </a:xfrm>
          <a:prstGeom prst="rect">
            <a:avLst/>
          </a:prstGeom>
          <a:ln>
            <a:noFill/>
          </a:ln>
          <a:effectLst>
            <a:softEdge rad="112500"/>
          </a:effectLst>
        </p:spPr>
      </p:pic>
      <p:graphicFrame>
        <p:nvGraphicFramePr>
          <p:cNvPr id="15" name="14 Tabla"/>
          <p:cNvGraphicFramePr>
            <a:graphicFrameLocks noGrp="1"/>
          </p:cNvGraphicFramePr>
          <p:nvPr/>
        </p:nvGraphicFramePr>
        <p:xfrm>
          <a:off x="1157270" y="4072047"/>
          <a:ext cx="5000659" cy="1920240"/>
        </p:xfrm>
        <a:graphic>
          <a:graphicData uri="http://schemas.openxmlformats.org/drawingml/2006/table">
            <a:tbl>
              <a:tblPr/>
              <a:tblGrid>
                <a:gridCol w="2117910"/>
                <a:gridCol w="840624"/>
                <a:gridCol w="613366"/>
                <a:gridCol w="550953"/>
                <a:gridCol w="877806"/>
              </a:tblGrid>
              <a:tr h="209354">
                <a:tc>
                  <a:txBody>
                    <a:bodyPr/>
                    <a:lstStyle/>
                    <a:p>
                      <a:pPr algn="ctr">
                        <a:lnSpc>
                          <a:spcPct val="150000"/>
                        </a:lnSpc>
                        <a:spcAft>
                          <a:spcPts val="0"/>
                        </a:spcAft>
                      </a:pPr>
                      <a:endParaRPr lang="es-EC" sz="1200" dirty="0">
                        <a:latin typeface="Times New Roman" pitchFamily="18" charset="0"/>
                        <a:ea typeface="Times New Roman"/>
                        <a:cs typeface="Times New Roman" pitchFamily="18" charset="0"/>
                      </a:endParaRPr>
                    </a:p>
                  </a:txBody>
                  <a:tcPr marL="31234" marR="31234"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gridSpan="4">
                  <a:txBody>
                    <a:bodyPr/>
                    <a:lstStyle/>
                    <a:p>
                      <a:pPr algn="ctr">
                        <a:lnSpc>
                          <a:spcPct val="150000"/>
                        </a:lnSpc>
                        <a:spcAft>
                          <a:spcPts val="0"/>
                        </a:spcAft>
                      </a:pPr>
                      <a:r>
                        <a:rPr lang="es-EC" sz="1200" b="1" dirty="0">
                          <a:solidFill>
                            <a:schemeClr val="bg1"/>
                          </a:solidFill>
                          <a:latin typeface="Times New Roman" pitchFamily="18" charset="0"/>
                          <a:ea typeface="Times New Roman"/>
                          <a:cs typeface="Times New Roman" pitchFamily="18" charset="0"/>
                        </a:rPr>
                        <a:t>Porcentaje de incremento de ventas</a:t>
                      </a:r>
                      <a:endParaRPr lang="es-EC" sz="1200" dirty="0">
                        <a:solidFill>
                          <a:schemeClr val="bg1"/>
                        </a:solidFill>
                        <a:latin typeface="Times New Roman" pitchFamily="18" charset="0"/>
                        <a:ea typeface="Times New Roman"/>
                        <a:cs typeface="Times New Roman" pitchFamily="18" charset="0"/>
                      </a:endParaRPr>
                    </a:p>
                  </a:txBody>
                  <a:tcPr marL="31234" marR="31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433588">
                <a:tc>
                  <a:txBody>
                    <a:bodyPr/>
                    <a:lstStyle/>
                    <a:p>
                      <a:pPr algn="ctr">
                        <a:lnSpc>
                          <a:spcPct val="150000"/>
                        </a:lnSpc>
                        <a:spcAft>
                          <a:spcPts val="0"/>
                        </a:spcAft>
                      </a:pPr>
                      <a:r>
                        <a:rPr lang="es-EC" sz="1200" b="1" dirty="0">
                          <a:solidFill>
                            <a:srgbClr val="000000"/>
                          </a:solidFill>
                          <a:latin typeface="Times New Roman" pitchFamily="18" charset="0"/>
                          <a:ea typeface="Times New Roman"/>
                          <a:cs typeface="Times New Roman" pitchFamily="18" charset="0"/>
                        </a:rPr>
                        <a:t> </a:t>
                      </a:r>
                      <a:endParaRPr lang="es-EC" sz="1200" dirty="0">
                        <a:latin typeface="Times New Roman" pitchFamily="18" charset="0"/>
                        <a:ea typeface="Times New Roman"/>
                        <a:cs typeface="Times New Roman" pitchFamily="18" charset="0"/>
                      </a:endParaRPr>
                    </a:p>
                  </a:txBody>
                  <a:tcPr marL="31234" marR="31234"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dirty="0">
                          <a:solidFill>
                            <a:schemeClr val="bg1"/>
                          </a:solidFill>
                          <a:latin typeface="Times New Roman" pitchFamily="18" charset="0"/>
                          <a:ea typeface="Times New Roman"/>
                          <a:cs typeface="Times New Roman" pitchFamily="18" charset="0"/>
                        </a:rPr>
                        <a:t>Pesimista</a:t>
                      </a:r>
                      <a:endParaRPr lang="es-EC" sz="1200" dirty="0">
                        <a:solidFill>
                          <a:schemeClr val="bg1"/>
                        </a:solidFill>
                        <a:latin typeface="Times New Roman" pitchFamily="18" charset="0"/>
                        <a:ea typeface="Times New Roman"/>
                        <a:cs typeface="Times New Roman" pitchFamily="18" charset="0"/>
                      </a:endParaRPr>
                    </a:p>
                    <a:p>
                      <a:pPr algn="ctr">
                        <a:lnSpc>
                          <a:spcPct val="150000"/>
                        </a:lnSpc>
                        <a:spcAft>
                          <a:spcPts val="0"/>
                        </a:spcAft>
                      </a:pPr>
                      <a:r>
                        <a:rPr lang="es-EC" sz="1200" b="1" dirty="0">
                          <a:solidFill>
                            <a:schemeClr val="bg1"/>
                          </a:solidFill>
                          <a:latin typeface="Times New Roman" pitchFamily="18" charset="0"/>
                          <a:ea typeface="Times New Roman"/>
                          <a:cs typeface="Times New Roman" pitchFamily="18" charset="0"/>
                        </a:rPr>
                        <a:t>0.7%</a:t>
                      </a:r>
                      <a:endParaRPr lang="es-EC" sz="1200" dirty="0">
                        <a:solidFill>
                          <a:schemeClr val="bg1"/>
                        </a:solidFill>
                        <a:latin typeface="Times New Roman" pitchFamily="18" charset="0"/>
                        <a:ea typeface="Times New Roman"/>
                        <a:cs typeface="Times New Roman" pitchFamily="18" charset="0"/>
                      </a:endParaRPr>
                    </a:p>
                  </a:txBody>
                  <a:tcPr marL="31234" marR="31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gridSpan="2">
                  <a:txBody>
                    <a:bodyPr/>
                    <a:lstStyle/>
                    <a:p>
                      <a:pPr algn="ctr">
                        <a:lnSpc>
                          <a:spcPct val="150000"/>
                        </a:lnSpc>
                        <a:spcAft>
                          <a:spcPts val="0"/>
                        </a:spcAft>
                      </a:pPr>
                      <a:r>
                        <a:rPr lang="es-EC" sz="1200" b="1" dirty="0">
                          <a:solidFill>
                            <a:schemeClr val="bg1"/>
                          </a:solidFill>
                          <a:latin typeface="Times New Roman" pitchFamily="18" charset="0"/>
                          <a:ea typeface="Times New Roman"/>
                          <a:cs typeface="Times New Roman" pitchFamily="18" charset="0"/>
                        </a:rPr>
                        <a:t>Más probable</a:t>
                      </a:r>
                      <a:endParaRPr lang="es-EC" sz="1200" dirty="0">
                        <a:solidFill>
                          <a:schemeClr val="bg1"/>
                        </a:solidFill>
                        <a:latin typeface="Times New Roman" pitchFamily="18" charset="0"/>
                        <a:ea typeface="Times New Roman"/>
                        <a:cs typeface="Times New Roman" pitchFamily="18" charset="0"/>
                      </a:endParaRPr>
                    </a:p>
                    <a:p>
                      <a:pPr algn="ctr">
                        <a:lnSpc>
                          <a:spcPct val="150000"/>
                        </a:lnSpc>
                        <a:spcAft>
                          <a:spcPts val="0"/>
                        </a:spcAft>
                      </a:pPr>
                      <a:r>
                        <a:rPr lang="es-EC" sz="1200" b="1" dirty="0">
                          <a:solidFill>
                            <a:schemeClr val="bg1"/>
                          </a:solidFill>
                          <a:latin typeface="Times New Roman" pitchFamily="18" charset="0"/>
                          <a:ea typeface="Times New Roman"/>
                          <a:cs typeface="Times New Roman" pitchFamily="18" charset="0"/>
                        </a:rPr>
                        <a:t>0.8%</a:t>
                      </a:r>
                      <a:endParaRPr lang="es-EC" sz="1200" dirty="0">
                        <a:solidFill>
                          <a:schemeClr val="bg1"/>
                        </a:solidFill>
                        <a:latin typeface="Times New Roman" pitchFamily="18" charset="0"/>
                        <a:ea typeface="Times New Roman"/>
                        <a:cs typeface="Times New Roman" pitchFamily="18" charset="0"/>
                      </a:endParaRPr>
                    </a:p>
                  </a:txBody>
                  <a:tcPr marL="31234" marR="31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hMerge="1">
                  <a:txBody>
                    <a:bodyPr/>
                    <a:lstStyle/>
                    <a:p>
                      <a:endParaRPr lang="es-EC"/>
                    </a:p>
                  </a:txBody>
                  <a:tcPr/>
                </a:tc>
                <a:tc>
                  <a:txBody>
                    <a:bodyPr/>
                    <a:lstStyle/>
                    <a:p>
                      <a:pPr algn="ctr">
                        <a:lnSpc>
                          <a:spcPct val="150000"/>
                        </a:lnSpc>
                        <a:spcAft>
                          <a:spcPts val="0"/>
                        </a:spcAft>
                      </a:pPr>
                      <a:r>
                        <a:rPr lang="es-EC" sz="1200" b="1" dirty="0">
                          <a:solidFill>
                            <a:schemeClr val="bg1"/>
                          </a:solidFill>
                          <a:latin typeface="Times New Roman" pitchFamily="18" charset="0"/>
                          <a:ea typeface="Times New Roman"/>
                          <a:cs typeface="Times New Roman" pitchFamily="18" charset="0"/>
                        </a:rPr>
                        <a:t>Optimista</a:t>
                      </a:r>
                      <a:endParaRPr lang="es-EC" sz="1200" dirty="0">
                        <a:solidFill>
                          <a:schemeClr val="bg1"/>
                        </a:solidFill>
                        <a:latin typeface="Times New Roman" pitchFamily="18" charset="0"/>
                        <a:ea typeface="Times New Roman"/>
                        <a:cs typeface="Times New Roman" pitchFamily="18" charset="0"/>
                      </a:endParaRPr>
                    </a:p>
                    <a:p>
                      <a:pPr algn="ctr">
                        <a:lnSpc>
                          <a:spcPct val="150000"/>
                        </a:lnSpc>
                        <a:spcAft>
                          <a:spcPts val="0"/>
                        </a:spcAft>
                      </a:pPr>
                      <a:r>
                        <a:rPr lang="es-EC" sz="1200" b="1" dirty="0">
                          <a:solidFill>
                            <a:schemeClr val="bg1"/>
                          </a:solidFill>
                          <a:latin typeface="Times New Roman" pitchFamily="18" charset="0"/>
                          <a:ea typeface="Times New Roman"/>
                          <a:cs typeface="Times New Roman" pitchFamily="18" charset="0"/>
                        </a:rPr>
                        <a:t>1%</a:t>
                      </a:r>
                      <a:endParaRPr lang="es-EC" sz="1200" dirty="0">
                        <a:solidFill>
                          <a:schemeClr val="bg1"/>
                        </a:solidFill>
                        <a:latin typeface="Times New Roman" pitchFamily="18" charset="0"/>
                        <a:ea typeface="Times New Roman"/>
                        <a:cs typeface="Times New Roman" pitchFamily="18" charset="0"/>
                      </a:endParaRPr>
                    </a:p>
                  </a:txBody>
                  <a:tcPr marL="31234" marR="31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r>
              <a:tr h="209354">
                <a:tc>
                  <a:txBody>
                    <a:bodyPr/>
                    <a:lstStyle/>
                    <a:p>
                      <a:pPr algn="ctr">
                        <a:lnSpc>
                          <a:spcPct val="150000"/>
                        </a:lnSpc>
                        <a:spcAft>
                          <a:spcPts val="0"/>
                        </a:spcAft>
                      </a:pPr>
                      <a:r>
                        <a:rPr lang="es-EC" sz="1200" b="1" dirty="0">
                          <a:solidFill>
                            <a:schemeClr val="bg1"/>
                          </a:solidFill>
                          <a:latin typeface="Times New Roman" pitchFamily="18" charset="0"/>
                          <a:ea typeface="Times New Roman"/>
                          <a:cs typeface="Times New Roman" pitchFamily="18" charset="0"/>
                        </a:rPr>
                        <a:t>Variación</a:t>
                      </a:r>
                      <a:endParaRPr lang="es-EC" sz="1200" dirty="0">
                        <a:solidFill>
                          <a:schemeClr val="bg1"/>
                        </a:solidFill>
                        <a:latin typeface="Times New Roman" pitchFamily="18" charset="0"/>
                        <a:ea typeface="Times New Roman"/>
                        <a:cs typeface="Times New Roman" pitchFamily="18" charset="0"/>
                      </a:endParaRPr>
                    </a:p>
                  </a:txBody>
                  <a:tcPr marL="31234" marR="31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gridSpan="2">
                  <a:txBody>
                    <a:bodyPr/>
                    <a:lstStyle/>
                    <a:p>
                      <a:pPr algn="ctr">
                        <a:lnSpc>
                          <a:spcPct val="150000"/>
                        </a:lnSpc>
                        <a:spcAft>
                          <a:spcPts val="0"/>
                        </a:spcAft>
                      </a:pPr>
                      <a:r>
                        <a:rPr lang="es-EC" sz="1200" dirty="0">
                          <a:solidFill>
                            <a:srgbClr val="000000"/>
                          </a:solidFill>
                          <a:latin typeface="Times New Roman" pitchFamily="18" charset="0"/>
                          <a:ea typeface="Times New Roman"/>
                          <a:cs typeface="Times New Roman" pitchFamily="18" charset="0"/>
                        </a:rPr>
                        <a:t>-12.5%</a:t>
                      </a:r>
                      <a:endParaRPr lang="es-EC" sz="1200" dirty="0">
                        <a:latin typeface="Times New Roman" pitchFamily="18" charset="0"/>
                        <a:ea typeface="Times New Roman"/>
                        <a:cs typeface="Times New Roman" pitchFamily="18" charset="0"/>
                      </a:endParaRPr>
                    </a:p>
                  </a:txBody>
                  <a:tcPr marL="31234" marR="31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EC"/>
                    </a:p>
                  </a:txBody>
                  <a:tcPr/>
                </a:tc>
                <a:tc gridSpan="2">
                  <a:txBody>
                    <a:bodyPr/>
                    <a:lstStyle/>
                    <a:p>
                      <a:pPr algn="ctr">
                        <a:lnSpc>
                          <a:spcPct val="150000"/>
                        </a:lnSpc>
                        <a:spcAft>
                          <a:spcPts val="0"/>
                        </a:spcAft>
                      </a:pPr>
                      <a:r>
                        <a:rPr lang="es-EC" sz="1200" dirty="0">
                          <a:solidFill>
                            <a:srgbClr val="000000"/>
                          </a:solidFill>
                          <a:latin typeface="Times New Roman" pitchFamily="18" charset="0"/>
                          <a:ea typeface="Times New Roman"/>
                          <a:cs typeface="Times New Roman" pitchFamily="18" charset="0"/>
                        </a:rPr>
                        <a:t>25%</a:t>
                      </a:r>
                      <a:endParaRPr lang="es-EC" sz="1200" dirty="0">
                        <a:latin typeface="Times New Roman" pitchFamily="18" charset="0"/>
                        <a:ea typeface="Times New Roman"/>
                        <a:cs typeface="Times New Roman" pitchFamily="18" charset="0"/>
                      </a:endParaRPr>
                    </a:p>
                  </a:txBody>
                  <a:tcPr marL="31234" marR="31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EC"/>
                    </a:p>
                  </a:txBody>
                  <a:tcPr/>
                </a:tc>
              </a:tr>
              <a:tr h="209354">
                <a:tc>
                  <a:txBody>
                    <a:bodyPr/>
                    <a:lstStyle/>
                    <a:p>
                      <a:pPr algn="ctr">
                        <a:lnSpc>
                          <a:spcPct val="150000"/>
                        </a:lnSpc>
                        <a:spcAft>
                          <a:spcPts val="0"/>
                        </a:spcAft>
                      </a:pPr>
                      <a:r>
                        <a:rPr lang="es-EC" sz="1200" b="1" dirty="0">
                          <a:solidFill>
                            <a:schemeClr val="bg1"/>
                          </a:solidFill>
                          <a:latin typeface="Times New Roman" pitchFamily="18" charset="0"/>
                          <a:ea typeface="Times New Roman"/>
                          <a:cs typeface="Times New Roman" pitchFamily="18" charset="0"/>
                        </a:rPr>
                        <a:t>VAN</a:t>
                      </a:r>
                      <a:endParaRPr lang="es-EC" sz="1200" dirty="0">
                        <a:solidFill>
                          <a:schemeClr val="bg1"/>
                        </a:solidFill>
                        <a:latin typeface="Times New Roman" pitchFamily="18" charset="0"/>
                        <a:ea typeface="Times New Roman"/>
                        <a:cs typeface="Times New Roman" pitchFamily="18" charset="0"/>
                      </a:endParaRPr>
                    </a:p>
                  </a:txBody>
                  <a:tcPr marL="31234" marR="31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50000"/>
                        </a:lnSpc>
                        <a:spcAft>
                          <a:spcPts val="0"/>
                        </a:spcAft>
                      </a:pPr>
                      <a:r>
                        <a:rPr lang="es-EC" sz="1200" dirty="0">
                          <a:solidFill>
                            <a:srgbClr val="000000"/>
                          </a:solidFill>
                          <a:latin typeface="Times New Roman" pitchFamily="18" charset="0"/>
                          <a:ea typeface="Times New Roman"/>
                          <a:cs typeface="Times New Roman" pitchFamily="18" charset="0"/>
                        </a:rPr>
                        <a:t>-80%</a:t>
                      </a:r>
                      <a:endParaRPr lang="es-EC" sz="1200" dirty="0">
                        <a:latin typeface="Times New Roman" pitchFamily="18" charset="0"/>
                        <a:ea typeface="Times New Roman"/>
                        <a:cs typeface="Times New Roman" pitchFamily="18" charset="0"/>
                      </a:endParaRPr>
                    </a:p>
                  </a:txBody>
                  <a:tcPr marL="31234" marR="31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50000"/>
                        </a:lnSpc>
                        <a:spcAft>
                          <a:spcPts val="0"/>
                        </a:spcAft>
                      </a:pPr>
                      <a:r>
                        <a:rPr lang="es-EC" sz="1200" dirty="0">
                          <a:solidFill>
                            <a:srgbClr val="000000"/>
                          </a:solidFill>
                          <a:latin typeface="Times New Roman" pitchFamily="18" charset="0"/>
                          <a:ea typeface="Times New Roman"/>
                          <a:cs typeface="Times New Roman" pitchFamily="18" charset="0"/>
                        </a:rPr>
                        <a:t>0%</a:t>
                      </a:r>
                      <a:endParaRPr lang="es-EC" sz="1200" dirty="0">
                        <a:latin typeface="Times New Roman" pitchFamily="18" charset="0"/>
                        <a:ea typeface="Times New Roman"/>
                        <a:cs typeface="Times New Roman" pitchFamily="18" charset="0"/>
                      </a:endParaRPr>
                    </a:p>
                  </a:txBody>
                  <a:tcPr marL="31234" marR="31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EC"/>
                    </a:p>
                  </a:txBody>
                  <a:tcPr/>
                </a:tc>
                <a:tc>
                  <a:txBody>
                    <a:bodyPr/>
                    <a:lstStyle/>
                    <a:p>
                      <a:pPr algn="ctr">
                        <a:lnSpc>
                          <a:spcPct val="150000"/>
                        </a:lnSpc>
                        <a:spcAft>
                          <a:spcPts val="0"/>
                        </a:spcAft>
                      </a:pPr>
                      <a:r>
                        <a:rPr lang="es-EC" sz="1200" dirty="0">
                          <a:solidFill>
                            <a:srgbClr val="000000"/>
                          </a:solidFill>
                          <a:latin typeface="Times New Roman" pitchFamily="18" charset="0"/>
                          <a:ea typeface="Times New Roman"/>
                          <a:cs typeface="Times New Roman" pitchFamily="18" charset="0"/>
                        </a:rPr>
                        <a:t>160%</a:t>
                      </a:r>
                      <a:endParaRPr lang="es-EC" sz="1200" dirty="0">
                        <a:latin typeface="Times New Roman" pitchFamily="18" charset="0"/>
                        <a:ea typeface="Times New Roman"/>
                        <a:cs typeface="Times New Roman" pitchFamily="18" charset="0"/>
                      </a:endParaRPr>
                    </a:p>
                  </a:txBody>
                  <a:tcPr marL="31234" marR="31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3973">
                <a:tc>
                  <a:txBody>
                    <a:bodyPr/>
                    <a:lstStyle/>
                    <a:p>
                      <a:pPr algn="ctr">
                        <a:lnSpc>
                          <a:spcPct val="150000"/>
                        </a:lnSpc>
                        <a:spcAft>
                          <a:spcPts val="0"/>
                        </a:spcAft>
                      </a:pPr>
                      <a:r>
                        <a:rPr lang="es-EC" sz="1200" b="1" dirty="0">
                          <a:solidFill>
                            <a:schemeClr val="bg1"/>
                          </a:solidFill>
                          <a:latin typeface="Times New Roman" pitchFamily="18" charset="0"/>
                          <a:ea typeface="Times New Roman"/>
                          <a:cs typeface="Times New Roman" pitchFamily="18" charset="0"/>
                        </a:rPr>
                        <a:t>TEA (TIR Efectiva Anual)</a:t>
                      </a:r>
                      <a:endParaRPr lang="es-EC" sz="1200" dirty="0">
                        <a:solidFill>
                          <a:schemeClr val="bg1"/>
                        </a:solidFill>
                        <a:latin typeface="Times New Roman" pitchFamily="18" charset="0"/>
                        <a:ea typeface="Times New Roman"/>
                        <a:cs typeface="Times New Roman" pitchFamily="18" charset="0"/>
                      </a:endParaRPr>
                    </a:p>
                  </a:txBody>
                  <a:tcPr marL="31234" marR="31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50000"/>
                        </a:lnSpc>
                        <a:spcAft>
                          <a:spcPts val="0"/>
                        </a:spcAft>
                      </a:pPr>
                      <a:r>
                        <a:rPr lang="es-EC" sz="1200" dirty="0">
                          <a:solidFill>
                            <a:srgbClr val="000000"/>
                          </a:solidFill>
                          <a:latin typeface="Times New Roman" pitchFamily="18" charset="0"/>
                          <a:ea typeface="Times New Roman"/>
                          <a:cs typeface="Times New Roman" pitchFamily="18" charset="0"/>
                        </a:rPr>
                        <a:t>-36.79%</a:t>
                      </a:r>
                      <a:endParaRPr lang="es-EC" sz="1200" dirty="0">
                        <a:latin typeface="Times New Roman" pitchFamily="18" charset="0"/>
                        <a:ea typeface="Times New Roman"/>
                        <a:cs typeface="Times New Roman" pitchFamily="18" charset="0"/>
                      </a:endParaRPr>
                    </a:p>
                  </a:txBody>
                  <a:tcPr marL="31234" marR="31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50000"/>
                        </a:lnSpc>
                        <a:spcAft>
                          <a:spcPts val="0"/>
                        </a:spcAft>
                      </a:pPr>
                      <a:r>
                        <a:rPr lang="es-EC" sz="1200" dirty="0">
                          <a:solidFill>
                            <a:srgbClr val="000000"/>
                          </a:solidFill>
                          <a:latin typeface="Times New Roman" pitchFamily="18" charset="0"/>
                          <a:ea typeface="Times New Roman"/>
                          <a:cs typeface="Times New Roman" pitchFamily="18" charset="0"/>
                        </a:rPr>
                        <a:t>0.00%</a:t>
                      </a:r>
                      <a:endParaRPr lang="es-EC" sz="1200" dirty="0">
                        <a:latin typeface="Times New Roman" pitchFamily="18" charset="0"/>
                        <a:ea typeface="Times New Roman"/>
                        <a:cs typeface="Times New Roman" pitchFamily="18" charset="0"/>
                      </a:endParaRPr>
                    </a:p>
                  </a:txBody>
                  <a:tcPr marL="31234" marR="31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EC"/>
                    </a:p>
                  </a:txBody>
                  <a:tcPr/>
                </a:tc>
                <a:tc>
                  <a:txBody>
                    <a:bodyPr/>
                    <a:lstStyle/>
                    <a:p>
                      <a:pPr algn="ctr">
                        <a:lnSpc>
                          <a:spcPct val="150000"/>
                        </a:lnSpc>
                        <a:spcAft>
                          <a:spcPts val="0"/>
                        </a:spcAft>
                      </a:pPr>
                      <a:r>
                        <a:rPr lang="es-EC" sz="1200" dirty="0">
                          <a:solidFill>
                            <a:srgbClr val="000000"/>
                          </a:solidFill>
                          <a:latin typeface="Times New Roman" pitchFamily="18" charset="0"/>
                          <a:ea typeface="Times New Roman"/>
                          <a:cs typeface="Times New Roman" pitchFamily="18" charset="0"/>
                        </a:rPr>
                        <a:t>72.10%</a:t>
                      </a:r>
                      <a:endParaRPr lang="es-EC" sz="1200" dirty="0">
                        <a:latin typeface="Times New Roman" pitchFamily="18" charset="0"/>
                        <a:ea typeface="Times New Roman"/>
                        <a:cs typeface="Times New Roman" pitchFamily="18" charset="0"/>
                      </a:endParaRPr>
                    </a:p>
                  </a:txBody>
                  <a:tcPr marL="31234" marR="31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74575">
                <a:tc>
                  <a:txBody>
                    <a:bodyPr/>
                    <a:lstStyle/>
                    <a:p>
                      <a:pPr algn="ctr">
                        <a:lnSpc>
                          <a:spcPct val="150000"/>
                        </a:lnSpc>
                        <a:spcAft>
                          <a:spcPts val="0"/>
                        </a:spcAft>
                      </a:pPr>
                      <a:r>
                        <a:rPr lang="es-EC" sz="1200" b="1" dirty="0">
                          <a:solidFill>
                            <a:schemeClr val="bg1"/>
                          </a:solidFill>
                          <a:latin typeface="Times New Roman" pitchFamily="18" charset="0"/>
                          <a:ea typeface="Times New Roman"/>
                          <a:cs typeface="Times New Roman" pitchFamily="18" charset="0"/>
                        </a:rPr>
                        <a:t>Relación B/C</a:t>
                      </a:r>
                      <a:endParaRPr lang="es-EC" sz="1200" dirty="0">
                        <a:solidFill>
                          <a:schemeClr val="bg1"/>
                        </a:solidFill>
                        <a:latin typeface="Times New Roman" pitchFamily="18" charset="0"/>
                        <a:ea typeface="Times New Roman"/>
                        <a:cs typeface="Times New Roman" pitchFamily="18" charset="0"/>
                      </a:endParaRPr>
                    </a:p>
                  </a:txBody>
                  <a:tcPr marL="31234" marR="31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lnSpc>
                          <a:spcPct val="150000"/>
                        </a:lnSpc>
                        <a:spcAft>
                          <a:spcPts val="0"/>
                        </a:spcAft>
                      </a:pPr>
                      <a:r>
                        <a:rPr lang="es-EC" sz="1200" dirty="0">
                          <a:solidFill>
                            <a:srgbClr val="000000"/>
                          </a:solidFill>
                          <a:latin typeface="Times New Roman" pitchFamily="18" charset="0"/>
                          <a:ea typeface="Times New Roman"/>
                          <a:cs typeface="Times New Roman" pitchFamily="18" charset="0"/>
                        </a:rPr>
                        <a:t>-17.58%</a:t>
                      </a:r>
                      <a:endParaRPr lang="es-EC" sz="1200" dirty="0">
                        <a:latin typeface="Times New Roman" pitchFamily="18" charset="0"/>
                        <a:ea typeface="Times New Roman"/>
                        <a:cs typeface="Times New Roman" pitchFamily="18" charset="0"/>
                      </a:endParaRPr>
                    </a:p>
                  </a:txBody>
                  <a:tcPr marL="31234" marR="31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50000"/>
                        </a:lnSpc>
                        <a:spcAft>
                          <a:spcPts val="0"/>
                        </a:spcAft>
                      </a:pPr>
                      <a:r>
                        <a:rPr lang="es-EC" sz="1200" dirty="0">
                          <a:solidFill>
                            <a:srgbClr val="000000"/>
                          </a:solidFill>
                          <a:latin typeface="Times New Roman" pitchFamily="18" charset="0"/>
                          <a:ea typeface="Times New Roman"/>
                          <a:cs typeface="Times New Roman" pitchFamily="18" charset="0"/>
                        </a:rPr>
                        <a:t>0.00%</a:t>
                      </a:r>
                      <a:endParaRPr lang="es-EC" sz="1200" dirty="0">
                        <a:latin typeface="Times New Roman" pitchFamily="18" charset="0"/>
                        <a:ea typeface="Times New Roman"/>
                        <a:cs typeface="Times New Roman" pitchFamily="18" charset="0"/>
                      </a:endParaRPr>
                    </a:p>
                  </a:txBody>
                  <a:tcPr marL="31234" marR="31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s-EC"/>
                    </a:p>
                  </a:txBody>
                  <a:tcPr/>
                </a:tc>
                <a:tc>
                  <a:txBody>
                    <a:bodyPr/>
                    <a:lstStyle/>
                    <a:p>
                      <a:pPr algn="ctr">
                        <a:lnSpc>
                          <a:spcPct val="150000"/>
                        </a:lnSpc>
                        <a:spcAft>
                          <a:spcPts val="0"/>
                        </a:spcAft>
                      </a:pPr>
                      <a:r>
                        <a:rPr lang="es-EC" sz="1200" dirty="0">
                          <a:solidFill>
                            <a:srgbClr val="000000"/>
                          </a:solidFill>
                          <a:latin typeface="Times New Roman" pitchFamily="18" charset="0"/>
                          <a:ea typeface="Times New Roman"/>
                          <a:cs typeface="Times New Roman" pitchFamily="18" charset="0"/>
                        </a:rPr>
                        <a:t>36.44%</a:t>
                      </a:r>
                      <a:endParaRPr lang="es-EC" sz="1200" dirty="0">
                        <a:latin typeface="Times New Roman" pitchFamily="18" charset="0"/>
                        <a:ea typeface="Times New Roman"/>
                        <a:cs typeface="Times New Roman" pitchFamily="18" charset="0"/>
                      </a:endParaRPr>
                    </a:p>
                  </a:txBody>
                  <a:tcPr marL="31234" marR="312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3" name="12 CuadroTexto"/>
          <p:cNvSpPr txBox="1"/>
          <p:nvPr/>
        </p:nvSpPr>
        <p:spPr>
          <a:xfrm>
            <a:off x="537021" y="638604"/>
            <a:ext cx="7460350"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Análisis de los Resultados Financieros</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Tree>
  </p:cSld>
  <p:clrMapOvr>
    <a:masterClrMapping/>
  </p:clrMapOvr>
  <p:transition>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C:\Users\bacosta\Desktop\tesis final Dayanita\Nueva carpeta\8502576-collage-de-negocio-acerca-de-presentacion-de-informes-y-analisis-mosaico.jpg"/>
          <p:cNvPicPr>
            <a:picLocks noChangeAspect="1" noChangeArrowheads="1"/>
          </p:cNvPicPr>
          <p:nvPr/>
        </p:nvPicPr>
        <p:blipFill>
          <a:blip r:embed="rId2" cstate="print"/>
          <a:srcRect t="66418"/>
          <a:stretch>
            <a:fillRect/>
          </a:stretch>
        </p:blipFill>
        <p:spPr bwMode="auto">
          <a:xfrm>
            <a:off x="566057" y="5355770"/>
            <a:ext cx="8084457" cy="966563"/>
          </a:xfrm>
          <a:prstGeom prst="rect">
            <a:avLst/>
          </a:prstGeom>
          <a:noFill/>
        </p:spPr>
      </p:pic>
      <p:sp>
        <p:nvSpPr>
          <p:cNvPr id="9" name="8 Marco"/>
          <p:cNvSpPr/>
          <p:nvPr/>
        </p:nvSpPr>
        <p:spPr>
          <a:xfrm>
            <a:off x="682178" y="1789322"/>
            <a:ext cx="7842280" cy="1071570"/>
          </a:xfrm>
          <a:prstGeom prst="frame">
            <a:avLst>
              <a:gd name="adj1" fmla="val 1046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s-EC" sz="1400" dirty="0" smtClean="0">
                <a:solidFill>
                  <a:schemeClr val="tx1"/>
                </a:solidFill>
                <a:latin typeface="Albertus Medium" pitchFamily="34" charset="0"/>
              </a:rPr>
              <a:t>Los criterios de evaluación obtenidos a través del escenario esperado en el que se toma en cuenta las expectativas de todos los posibles escenarios son los siguientes:</a:t>
            </a:r>
          </a:p>
        </p:txBody>
      </p:sp>
      <p:pic>
        <p:nvPicPr>
          <p:cNvPr id="9011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0"/>
            <a:ext cx="66675" cy="209550"/>
          </a:xfrm>
          <a:prstGeom prst="rect">
            <a:avLst/>
          </a:prstGeom>
          <a:noFill/>
        </p:spPr>
      </p:pic>
      <p:pic>
        <p:nvPicPr>
          <p:cNvPr id="90114"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209550"/>
            <a:ext cx="5610225" cy="200025"/>
          </a:xfrm>
          <a:prstGeom prst="rect">
            <a:avLst/>
          </a:prstGeom>
          <a:noFill/>
        </p:spPr>
      </p:pic>
      <p:sp>
        <p:nvSpPr>
          <p:cNvPr id="9011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90119" name="Rectangle 7"/>
          <p:cNvSpPr>
            <a:spLocks noChangeArrowheads="1"/>
          </p:cNvSpPr>
          <p:nvPr/>
        </p:nvSpPr>
        <p:spPr bwMode="auto">
          <a:xfrm>
            <a:off x="0" y="723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800" b="0" i="0" u="none" strike="noStrike" cap="none" normalizeH="0" baseline="0" dirty="0" smtClean="0">
                <a:ln>
                  <a:noFill/>
                </a:ln>
                <a:solidFill>
                  <a:schemeClr val="tx1"/>
                </a:solidFill>
                <a:effectLst/>
                <a:latin typeface="Arial" pitchFamily="34"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2" name="11 Tabla"/>
          <p:cNvGraphicFramePr>
            <a:graphicFrameLocks noGrp="1"/>
          </p:cNvGraphicFramePr>
          <p:nvPr/>
        </p:nvGraphicFramePr>
        <p:xfrm>
          <a:off x="2214546" y="3048661"/>
          <a:ext cx="4286279" cy="1582670"/>
        </p:xfrm>
        <a:graphic>
          <a:graphicData uri="http://schemas.openxmlformats.org/drawingml/2006/table">
            <a:tbl>
              <a:tblPr>
                <a:tableStyleId>{08FB837D-C827-4EFA-A057-4D05807E0F7C}</a:tableStyleId>
              </a:tblPr>
              <a:tblGrid>
                <a:gridCol w="3203933"/>
                <a:gridCol w="1082346"/>
              </a:tblGrid>
              <a:tr h="521035">
                <a:tc>
                  <a:txBody>
                    <a:bodyPr/>
                    <a:lstStyle/>
                    <a:p>
                      <a:pPr algn="ctr">
                        <a:lnSpc>
                          <a:spcPct val="115000"/>
                        </a:lnSpc>
                        <a:spcAft>
                          <a:spcPts val="0"/>
                        </a:spcAft>
                      </a:pPr>
                      <a:r>
                        <a:rPr lang="es-EC" sz="1600" dirty="0">
                          <a:latin typeface="Albertus Medium" pitchFamily="34" charset="0"/>
                        </a:rPr>
                        <a:t>VAN</a:t>
                      </a:r>
                      <a:endParaRPr lang="es-EC" sz="1600" dirty="0">
                        <a:latin typeface="Albertus Medium" pitchFamily="34" charset="0"/>
                        <a:ea typeface="Times New Roman"/>
                        <a:cs typeface="Times New Roman"/>
                      </a:endParaRPr>
                    </a:p>
                  </a:txBody>
                  <a:tcPr marL="44450" marR="44450" marT="0" marB="0" anchor="ctr"/>
                </a:tc>
                <a:tc>
                  <a:txBody>
                    <a:bodyPr/>
                    <a:lstStyle/>
                    <a:p>
                      <a:pPr algn="ctr">
                        <a:lnSpc>
                          <a:spcPct val="115000"/>
                        </a:lnSpc>
                        <a:spcAft>
                          <a:spcPts val="0"/>
                        </a:spcAft>
                      </a:pPr>
                      <a:r>
                        <a:rPr lang="es-EC" sz="1600" dirty="0">
                          <a:latin typeface="Albertus Medium" pitchFamily="34" charset="0"/>
                        </a:rPr>
                        <a:t>14.542</a:t>
                      </a:r>
                      <a:endParaRPr lang="es-EC" sz="1600" dirty="0">
                        <a:latin typeface="Albertus Medium" pitchFamily="34" charset="0"/>
                        <a:ea typeface="Times New Roman"/>
                        <a:cs typeface="Times New Roman"/>
                      </a:endParaRPr>
                    </a:p>
                  </a:txBody>
                  <a:tcPr marL="44450" marR="44450" marT="0" marB="0" anchor="ctr"/>
                </a:tc>
              </a:tr>
              <a:tr h="521035">
                <a:tc>
                  <a:txBody>
                    <a:bodyPr/>
                    <a:lstStyle/>
                    <a:p>
                      <a:pPr algn="ctr">
                        <a:lnSpc>
                          <a:spcPct val="115000"/>
                        </a:lnSpc>
                        <a:spcAft>
                          <a:spcPts val="0"/>
                        </a:spcAft>
                      </a:pPr>
                      <a:r>
                        <a:rPr lang="es-EC" sz="1600" dirty="0" smtClean="0">
                          <a:latin typeface="Albertus Medium" pitchFamily="34" charset="0"/>
                        </a:rPr>
                        <a:t> TIR </a:t>
                      </a:r>
                      <a:r>
                        <a:rPr lang="es-EC" sz="1600" dirty="0">
                          <a:latin typeface="Albertus Medium" pitchFamily="34" charset="0"/>
                        </a:rPr>
                        <a:t>Efectiva </a:t>
                      </a:r>
                      <a:r>
                        <a:rPr lang="es-EC" sz="1600" dirty="0" smtClean="0">
                          <a:latin typeface="Albertus Medium" pitchFamily="34" charset="0"/>
                        </a:rPr>
                        <a:t>Anual</a:t>
                      </a:r>
                      <a:endParaRPr lang="es-EC" sz="1600" dirty="0">
                        <a:latin typeface="Albertus Medium" pitchFamily="34" charset="0"/>
                        <a:ea typeface="Times New Roman"/>
                        <a:cs typeface="Times New Roman"/>
                      </a:endParaRPr>
                    </a:p>
                  </a:txBody>
                  <a:tcPr marL="44450" marR="44450" marT="0" marB="0" anchor="ctr"/>
                </a:tc>
                <a:tc>
                  <a:txBody>
                    <a:bodyPr/>
                    <a:lstStyle/>
                    <a:p>
                      <a:pPr algn="ctr">
                        <a:lnSpc>
                          <a:spcPct val="115000"/>
                        </a:lnSpc>
                        <a:spcAft>
                          <a:spcPts val="0"/>
                        </a:spcAft>
                      </a:pPr>
                      <a:r>
                        <a:rPr lang="es-EC" sz="1600" dirty="0">
                          <a:latin typeface="Albertus Medium" pitchFamily="34" charset="0"/>
                        </a:rPr>
                        <a:t>47.0%</a:t>
                      </a:r>
                      <a:endParaRPr lang="es-EC" sz="1600" dirty="0">
                        <a:latin typeface="Albertus Medium" pitchFamily="34" charset="0"/>
                        <a:ea typeface="Times New Roman"/>
                        <a:cs typeface="Times New Roman"/>
                      </a:endParaRPr>
                    </a:p>
                  </a:txBody>
                  <a:tcPr marL="44450" marR="44450" marT="0" marB="0" anchor="ctr"/>
                </a:tc>
              </a:tr>
              <a:tr h="540600">
                <a:tc>
                  <a:txBody>
                    <a:bodyPr/>
                    <a:lstStyle/>
                    <a:p>
                      <a:pPr algn="ctr">
                        <a:lnSpc>
                          <a:spcPct val="115000"/>
                        </a:lnSpc>
                        <a:spcAft>
                          <a:spcPts val="0"/>
                        </a:spcAft>
                      </a:pPr>
                      <a:r>
                        <a:rPr lang="es-EC" sz="1600" dirty="0">
                          <a:latin typeface="Albertus Medium" pitchFamily="34" charset="0"/>
                        </a:rPr>
                        <a:t>Relación B/C </a:t>
                      </a:r>
                      <a:endParaRPr lang="es-EC" sz="1600" dirty="0">
                        <a:latin typeface="Albertus Medium" pitchFamily="34" charset="0"/>
                        <a:ea typeface="Times New Roman"/>
                        <a:cs typeface="Times New Roman"/>
                      </a:endParaRPr>
                    </a:p>
                  </a:txBody>
                  <a:tcPr marL="44450" marR="44450" marT="0" marB="0" anchor="ctr"/>
                </a:tc>
                <a:tc>
                  <a:txBody>
                    <a:bodyPr/>
                    <a:lstStyle/>
                    <a:p>
                      <a:pPr algn="ctr">
                        <a:lnSpc>
                          <a:spcPct val="115000"/>
                        </a:lnSpc>
                        <a:spcAft>
                          <a:spcPts val="0"/>
                        </a:spcAft>
                      </a:pPr>
                      <a:r>
                        <a:rPr lang="es-EC" sz="1600" dirty="0">
                          <a:latin typeface="Albertus Medium" pitchFamily="34" charset="0"/>
                        </a:rPr>
                        <a:t>1.320</a:t>
                      </a:r>
                      <a:endParaRPr lang="es-EC" sz="1600" dirty="0">
                        <a:latin typeface="Albertus Medium" pitchFamily="34" charset="0"/>
                        <a:ea typeface="Times New Roman"/>
                        <a:cs typeface="Times New Roman"/>
                      </a:endParaRPr>
                    </a:p>
                  </a:txBody>
                  <a:tcPr marL="44450" marR="44450" marT="0" marB="0" anchor="ctr"/>
                </a:tc>
              </a:tr>
            </a:tbl>
          </a:graphicData>
        </a:graphic>
      </p:graphicFrame>
      <p:sp>
        <p:nvSpPr>
          <p:cNvPr id="11" name="10 CuadroTexto"/>
          <p:cNvSpPr txBox="1"/>
          <p:nvPr/>
        </p:nvSpPr>
        <p:spPr>
          <a:xfrm>
            <a:off x="537021" y="638604"/>
            <a:ext cx="7460350"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Análisis de los Resultados Financieros</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spTree>
  </p:cSld>
  <p:clrMapOvr>
    <a:masterClrMapping/>
  </p:clrMapOvr>
  <p:transition>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redondeado"/>
          <p:cNvSpPr/>
          <p:nvPr/>
        </p:nvSpPr>
        <p:spPr>
          <a:xfrm>
            <a:off x="885357" y="2307771"/>
            <a:ext cx="6473386" cy="1567543"/>
          </a:xfrm>
          <a:prstGeom prst="roundRect">
            <a:avLst/>
          </a:prstGeom>
          <a:solidFill>
            <a:srgbClr val="A6D856"/>
          </a:solidFill>
        </p:spPr>
        <p:style>
          <a:lnRef idx="0">
            <a:schemeClr val="accent1"/>
          </a:lnRef>
          <a:fillRef idx="3">
            <a:schemeClr val="accent1"/>
          </a:fillRef>
          <a:effectRef idx="3">
            <a:schemeClr val="accent1"/>
          </a:effectRef>
          <a:fontRef idx="minor">
            <a:schemeClr val="lt1"/>
          </a:fontRef>
        </p:style>
        <p:txBody>
          <a:bodyPr rtlCol="0" anchor="ctr"/>
          <a:lstStyle/>
          <a:p>
            <a:pPr algn="r"/>
            <a:endParaRPr lang="es-ES" dirty="0" smtClean="0">
              <a:solidFill>
                <a:schemeClr val="tx1"/>
              </a:solidFill>
              <a:latin typeface="Albertus Medium" pitchFamily="34" charset="0"/>
            </a:endParaRPr>
          </a:p>
        </p:txBody>
      </p:sp>
      <p:sp>
        <p:nvSpPr>
          <p:cNvPr id="6" name="5 CuadroTexto"/>
          <p:cNvSpPr txBox="1"/>
          <p:nvPr/>
        </p:nvSpPr>
        <p:spPr>
          <a:xfrm>
            <a:off x="537021" y="638604"/>
            <a:ext cx="4339779" cy="1200329"/>
          </a:xfrm>
          <a:prstGeom prst="rect">
            <a:avLst/>
          </a:prstGeom>
          <a:solidFill>
            <a:schemeClr val="bg1"/>
          </a:solidFill>
        </p:spPr>
        <p:txBody>
          <a:bodyPr wrap="square" rtlCol="0">
            <a:spAutoFit/>
          </a:bodyPr>
          <a:lstStyle/>
          <a:p>
            <a:pPr algn="ctr"/>
            <a:endParaRPr lang="es-EC" sz="3600" b="1" dirty="0" smtClean="0">
              <a:solidFill>
                <a:srgbClr val="CE411A"/>
              </a:solidFill>
              <a:effectLst>
                <a:outerShdw blurRad="38100" dist="38100" dir="2700000" algn="tl">
                  <a:srgbClr val="000000">
                    <a:alpha val="43137"/>
                  </a:srgbClr>
                </a:outerShdw>
              </a:effectLst>
              <a:latin typeface="Albertus Medium" pitchFamily="34" charset="0"/>
            </a:endParaRPr>
          </a:p>
          <a:p>
            <a:pPr algn="ct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graphicFrame>
        <p:nvGraphicFramePr>
          <p:cNvPr id="14" name="13 Tabla"/>
          <p:cNvGraphicFramePr>
            <a:graphicFrameLocks noGrp="1"/>
          </p:cNvGraphicFramePr>
          <p:nvPr/>
        </p:nvGraphicFramePr>
        <p:xfrm>
          <a:off x="7620002" y="1045028"/>
          <a:ext cx="1146620" cy="4876805"/>
        </p:xfrm>
        <a:graphic>
          <a:graphicData uri="http://schemas.openxmlformats.org/drawingml/2006/table">
            <a:tbl>
              <a:tblPr/>
              <a:tblGrid>
                <a:gridCol w="1146620"/>
              </a:tblGrid>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975361">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bl>
          </a:graphicData>
        </a:graphic>
      </p:graphicFrame>
      <p:pic>
        <p:nvPicPr>
          <p:cNvPr id="43011" name="Picture 3" descr="C:\Users\bacosta\Desktop\tesis final Dayanita\Nueva carpeta\10470492-corte-el-papel--los-iconos-de-oficinas-y-locales.jpg"/>
          <p:cNvPicPr>
            <a:picLocks noChangeAspect="1" noChangeArrowheads="1"/>
          </p:cNvPicPr>
          <p:nvPr/>
        </p:nvPicPr>
        <p:blipFill>
          <a:blip r:embed="rId2" cstate="print"/>
          <a:srcRect l="77082" t="75416" r="1865" b="5130"/>
          <a:stretch>
            <a:fillRect/>
          </a:stretch>
        </p:blipFill>
        <p:spPr bwMode="auto">
          <a:xfrm>
            <a:off x="7692563" y="2090057"/>
            <a:ext cx="934582" cy="863601"/>
          </a:xfrm>
          <a:prstGeom prst="rect">
            <a:avLst/>
          </a:prstGeom>
          <a:noFill/>
        </p:spPr>
      </p:pic>
      <p:pic>
        <p:nvPicPr>
          <p:cNvPr id="43012" name="Picture 4" descr="C:\Users\bacosta\Desktop\tesis final Dayanita\Nueva carpeta\10470492-corte-el-papel--los-iconos-de-oficinas-y-locales.jpg"/>
          <p:cNvPicPr>
            <a:picLocks noChangeAspect="1" noChangeArrowheads="1"/>
          </p:cNvPicPr>
          <p:nvPr/>
        </p:nvPicPr>
        <p:blipFill>
          <a:blip r:embed="rId2" cstate="print"/>
          <a:srcRect l="2493" t="27429" r="74000" b="53524"/>
          <a:stretch>
            <a:fillRect/>
          </a:stretch>
        </p:blipFill>
        <p:spPr bwMode="auto">
          <a:xfrm>
            <a:off x="7736117" y="1132115"/>
            <a:ext cx="957932" cy="776222"/>
          </a:xfrm>
          <a:prstGeom prst="rect">
            <a:avLst/>
          </a:prstGeom>
          <a:noFill/>
        </p:spPr>
      </p:pic>
      <p:pic>
        <p:nvPicPr>
          <p:cNvPr id="43013" name="Picture 5" descr="C:\Users\bacosta\Desktop\tesis final Dayanita\Nueva carpeta\10470492-corte-el-papel--los-iconos-de-oficinas-y-locales.jpg"/>
          <p:cNvPicPr>
            <a:picLocks noChangeAspect="1" noChangeArrowheads="1"/>
          </p:cNvPicPr>
          <p:nvPr/>
        </p:nvPicPr>
        <p:blipFill>
          <a:blip r:embed="rId2" cstate="print"/>
          <a:srcRect l="28667" t="4190" r="47714" b="74857"/>
          <a:stretch>
            <a:fillRect/>
          </a:stretch>
        </p:blipFill>
        <p:spPr bwMode="auto">
          <a:xfrm>
            <a:off x="7707078" y="3091543"/>
            <a:ext cx="929153" cy="798286"/>
          </a:xfrm>
          <a:prstGeom prst="rect">
            <a:avLst/>
          </a:prstGeom>
          <a:noFill/>
        </p:spPr>
      </p:pic>
      <p:pic>
        <p:nvPicPr>
          <p:cNvPr id="43014" name="Picture 6" descr="C:\Users\bacosta\Desktop\tesis final Dayanita\Nueva carpeta\10470492-corte-el-papel--los-iconos-de-oficinas-y-locales.jpg"/>
          <p:cNvPicPr>
            <a:picLocks noChangeAspect="1" noChangeArrowheads="1"/>
          </p:cNvPicPr>
          <p:nvPr/>
        </p:nvPicPr>
        <p:blipFill>
          <a:blip r:embed="rId2" cstate="print"/>
          <a:srcRect l="77474" t="26667" b="54903"/>
          <a:stretch>
            <a:fillRect/>
          </a:stretch>
        </p:blipFill>
        <p:spPr bwMode="auto">
          <a:xfrm>
            <a:off x="7765145" y="4034971"/>
            <a:ext cx="957932" cy="783771"/>
          </a:xfrm>
          <a:prstGeom prst="rect">
            <a:avLst/>
          </a:prstGeom>
          <a:noFill/>
        </p:spPr>
      </p:pic>
      <p:pic>
        <p:nvPicPr>
          <p:cNvPr id="43016" name="Picture 8" descr="C:\Users\bacosta\Desktop\tesis final Dayanita\Nueva carpeta\10470492-corte-el-papel--los-iconos-de-oficinas-y-locales.jpg"/>
          <p:cNvPicPr>
            <a:picLocks noChangeAspect="1" noChangeArrowheads="1"/>
          </p:cNvPicPr>
          <p:nvPr/>
        </p:nvPicPr>
        <p:blipFill>
          <a:blip r:embed="rId2" cstate="print"/>
          <a:srcRect l="76667" t="4952" r="3524" b="77155"/>
          <a:stretch>
            <a:fillRect/>
          </a:stretch>
        </p:blipFill>
        <p:spPr bwMode="auto">
          <a:xfrm>
            <a:off x="7750620" y="5036458"/>
            <a:ext cx="899885" cy="812799"/>
          </a:xfrm>
          <a:prstGeom prst="rect">
            <a:avLst/>
          </a:prstGeom>
          <a:noFill/>
        </p:spPr>
      </p:pic>
      <p:graphicFrame>
        <p:nvGraphicFramePr>
          <p:cNvPr id="22" name="21 Tabla"/>
          <p:cNvGraphicFramePr>
            <a:graphicFrameLocks noGrp="1"/>
          </p:cNvGraphicFramePr>
          <p:nvPr/>
        </p:nvGraphicFramePr>
        <p:xfrm>
          <a:off x="5762172" y="4441299"/>
          <a:ext cx="2380343" cy="1785256"/>
        </p:xfrm>
        <a:graphic>
          <a:graphicData uri="http://schemas.openxmlformats.org/drawingml/2006/table">
            <a:tbl>
              <a:tblPr>
                <a:effectLst/>
              </a:tblPr>
              <a:tblGrid>
                <a:gridCol w="2380343"/>
              </a:tblGrid>
              <a:tr h="1785256">
                <a:tc>
                  <a:txBody>
                    <a:bodyPr/>
                    <a:lstStyle/>
                    <a:p>
                      <a:endParaRPr lang="es-EC" dirty="0"/>
                    </a:p>
                  </a:txBody>
                  <a:tcP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bl>
          </a:graphicData>
        </a:graphic>
      </p:graphicFrame>
      <p:sp>
        <p:nvSpPr>
          <p:cNvPr id="24" name="23 CuadroTexto"/>
          <p:cNvSpPr txBox="1"/>
          <p:nvPr/>
        </p:nvSpPr>
        <p:spPr>
          <a:xfrm>
            <a:off x="798285" y="1683645"/>
            <a:ext cx="6502400" cy="2062103"/>
          </a:xfrm>
          <a:prstGeom prst="rect">
            <a:avLst/>
          </a:prstGeom>
          <a:noFill/>
        </p:spPr>
        <p:txBody>
          <a:bodyPr wrap="square" rtlCol="0">
            <a:spAutoFit/>
          </a:bodyPr>
          <a:lstStyle/>
          <a:p>
            <a:pPr algn="ctr"/>
            <a:endParaRPr lang="es-EC" sz="4800" b="1" dirty="0" smtClean="0">
              <a:solidFill>
                <a:srgbClr val="CE411A"/>
              </a:solidFill>
              <a:effectLst>
                <a:outerShdw blurRad="38100" dist="38100" dir="2700000" algn="tl">
                  <a:srgbClr val="000000">
                    <a:alpha val="43137"/>
                  </a:srgbClr>
                </a:outerShdw>
              </a:effectLst>
              <a:latin typeface="Albertus Medium" pitchFamily="34" charset="0"/>
            </a:endParaRPr>
          </a:p>
          <a:p>
            <a:pPr algn="ctr"/>
            <a:r>
              <a:rPr lang="es-EC" sz="4000" b="1" dirty="0" smtClean="0">
                <a:solidFill>
                  <a:srgbClr val="CE411A"/>
                </a:solidFill>
                <a:effectLst>
                  <a:outerShdw blurRad="38100" dist="38100" dir="2700000" algn="tl">
                    <a:srgbClr val="000000">
                      <a:alpha val="43137"/>
                    </a:srgbClr>
                  </a:outerShdw>
                </a:effectLst>
                <a:latin typeface="Albertus Medium" pitchFamily="34" charset="0"/>
              </a:rPr>
              <a:t>Conclusiones Y Recomendaciones</a:t>
            </a:r>
            <a:endParaRPr lang="es-EC" sz="40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13" name="Picture 8" descr="C:\Users\bacosta\Desktop\tesis final Dayanita\Nueva carpeta\10470492-corte-el-papel--los-iconos-de-oficinas-y-locales.jpg"/>
          <p:cNvPicPr>
            <a:picLocks noChangeAspect="1" noChangeArrowheads="1"/>
          </p:cNvPicPr>
          <p:nvPr/>
        </p:nvPicPr>
        <p:blipFill>
          <a:blip r:embed="rId2" cstate="print"/>
          <a:srcRect l="76667" t="4952" r="3524" b="77155"/>
          <a:stretch>
            <a:fillRect/>
          </a:stretch>
        </p:blipFill>
        <p:spPr bwMode="auto">
          <a:xfrm>
            <a:off x="6248391" y="4637314"/>
            <a:ext cx="1560294" cy="1409297"/>
          </a:xfrm>
          <a:prstGeom prst="rect">
            <a:avLst/>
          </a:prstGeom>
          <a:noFill/>
        </p:spPr>
      </p:pic>
    </p:spTree>
  </p:cSld>
  <p:clrMapOvr>
    <a:masterClrMapping/>
  </p:clrMapOvr>
  <p:transition>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Conclusiones</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graphicFrame>
        <p:nvGraphicFramePr>
          <p:cNvPr id="4" name="3 Diagrama"/>
          <p:cNvGraphicFramePr/>
          <p:nvPr/>
        </p:nvGraphicFramePr>
        <p:xfrm>
          <a:off x="609597" y="1594535"/>
          <a:ext cx="7939313" cy="1598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Diagrama"/>
          <p:cNvGraphicFramePr/>
          <p:nvPr/>
        </p:nvGraphicFramePr>
        <p:xfrm>
          <a:off x="580569" y="3426295"/>
          <a:ext cx="7939313" cy="15986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5474" name="Picture 2" descr="C:\Users\bacosta\Desktop\tesis final Dayanita\Nueva carpeta\untitled.png"/>
          <p:cNvPicPr>
            <a:picLocks noChangeAspect="1" noChangeArrowheads="1"/>
          </p:cNvPicPr>
          <p:nvPr/>
        </p:nvPicPr>
        <p:blipFill>
          <a:blip r:embed="rId12" cstate="print"/>
          <a:srcRect t="36932" b="25268"/>
          <a:stretch>
            <a:fillRect/>
          </a:stretch>
        </p:blipFill>
        <p:spPr bwMode="auto">
          <a:xfrm>
            <a:off x="537028" y="5225143"/>
            <a:ext cx="8098972" cy="1059542"/>
          </a:xfrm>
          <a:prstGeom prst="rect">
            <a:avLst/>
          </a:prstGeom>
          <a:noFill/>
        </p:spPr>
      </p:pic>
    </p:spTree>
  </p:cSld>
  <p:clrMapOvr>
    <a:masterClrMapping/>
  </p:clrMapOvr>
  <p:transition>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Conclusiones</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graphicFrame>
        <p:nvGraphicFramePr>
          <p:cNvPr id="4" name="3 Diagrama"/>
          <p:cNvGraphicFramePr/>
          <p:nvPr/>
        </p:nvGraphicFramePr>
        <p:xfrm>
          <a:off x="609597" y="1681619"/>
          <a:ext cx="7939313" cy="1598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Diagrama"/>
          <p:cNvGraphicFramePr/>
          <p:nvPr/>
        </p:nvGraphicFramePr>
        <p:xfrm>
          <a:off x="580569" y="3513379"/>
          <a:ext cx="7939313" cy="15986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2" descr="C:\Users\bacosta\Desktop\tesis final Dayanita\Nueva carpeta\untitled.png"/>
          <p:cNvPicPr>
            <a:picLocks noChangeAspect="1" noChangeArrowheads="1"/>
          </p:cNvPicPr>
          <p:nvPr/>
        </p:nvPicPr>
        <p:blipFill>
          <a:blip r:embed="rId12" cstate="print"/>
          <a:srcRect t="36932" b="25268"/>
          <a:stretch>
            <a:fillRect/>
          </a:stretch>
        </p:blipFill>
        <p:spPr bwMode="auto">
          <a:xfrm>
            <a:off x="537028" y="5225143"/>
            <a:ext cx="8098972" cy="1059542"/>
          </a:xfrm>
          <a:prstGeom prst="rect">
            <a:avLst/>
          </a:prstGeom>
          <a:noFill/>
        </p:spPr>
      </p:pic>
    </p:spTree>
  </p:cSld>
  <p:clrMapOvr>
    <a:masterClrMapping/>
  </p:clrMapOvr>
  <p:transition>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3135086" y="1972345"/>
          <a:ext cx="52832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Recomendaciones</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11266" name="Picture 2" descr="C:\Users\bacosta\Desktop\tesis final Dayanita\Nueva carpeta\Aroma.jpg"/>
          <p:cNvPicPr>
            <a:picLocks noChangeAspect="1" noChangeArrowheads="1"/>
          </p:cNvPicPr>
          <p:nvPr/>
        </p:nvPicPr>
        <p:blipFill>
          <a:blip r:embed="rId7" cstate="print"/>
          <a:srcRect/>
          <a:stretch>
            <a:fillRect/>
          </a:stretch>
        </p:blipFill>
        <p:spPr bwMode="auto">
          <a:xfrm flipH="1">
            <a:off x="754739" y="2694096"/>
            <a:ext cx="2046515" cy="2385903"/>
          </a:xfrm>
          <a:prstGeom prst="rect">
            <a:avLst/>
          </a:prstGeom>
          <a:ln>
            <a:noFill/>
          </a:ln>
          <a:effectLst>
            <a:softEdge rad="112500"/>
          </a:effectLst>
        </p:spPr>
      </p:pic>
    </p:spTree>
  </p:cSld>
  <p:clrMapOvr>
    <a:masterClrMapping/>
  </p:clrMapOvr>
  <p:transition>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3222170" y="1928802"/>
          <a:ext cx="535035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Recomendaciones</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10241" name="Picture 1" descr="C:\Users\bacosta\Desktop\tesis final Dayanita\Nueva carpeta\imagesCAR3IRO0.jpg"/>
          <p:cNvPicPr>
            <a:picLocks noChangeAspect="1" noChangeArrowheads="1"/>
          </p:cNvPicPr>
          <p:nvPr/>
        </p:nvPicPr>
        <p:blipFill>
          <a:blip r:embed="rId7" cstate="print"/>
          <a:srcRect/>
          <a:stretch>
            <a:fillRect/>
          </a:stretch>
        </p:blipFill>
        <p:spPr bwMode="auto">
          <a:xfrm>
            <a:off x="769259" y="2844799"/>
            <a:ext cx="2210480" cy="1770743"/>
          </a:xfrm>
          <a:prstGeom prst="rect">
            <a:avLst/>
          </a:prstGeom>
          <a:ln>
            <a:noFill/>
          </a:ln>
          <a:effectLst>
            <a:softEdge rad="112500"/>
          </a:effectLst>
        </p:spPr>
      </p:pic>
    </p:spTree>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C:\Users\bacosta\Desktop\tesis final Dayanita\FOTOS DILIPA\utiles29ago_1.jpg"/>
          <p:cNvPicPr>
            <a:picLocks noChangeAspect="1" noChangeArrowheads="1"/>
          </p:cNvPicPr>
          <p:nvPr/>
        </p:nvPicPr>
        <p:blipFill>
          <a:blip r:embed="rId3" cstate="print"/>
          <a:srcRect/>
          <a:stretch>
            <a:fillRect/>
          </a:stretch>
        </p:blipFill>
        <p:spPr bwMode="auto">
          <a:xfrm>
            <a:off x="525239" y="2252891"/>
            <a:ext cx="4000500" cy="2381250"/>
          </a:xfrm>
          <a:prstGeom prst="ellipse">
            <a:avLst/>
          </a:prstGeom>
          <a:ln>
            <a:noFill/>
          </a:ln>
          <a:effectLst>
            <a:softEdge rad="112500"/>
          </a:effectLst>
        </p:spPr>
      </p:pic>
      <p:sp>
        <p:nvSpPr>
          <p:cNvPr id="6" name="5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La Empresa</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7" name="arribaNew_r1_c1" descr="http://www.dilipa.com.ec/templates/dilipa/images/arribaNew_r1_c1.png"/>
          <p:cNvPicPr/>
          <p:nvPr/>
        </p:nvPicPr>
        <p:blipFill>
          <a:blip r:embed="rId4" cstate="print"/>
          <a:srcRect/>
          <a:stretch>
            <a:fillRect/>
          </a:stretch>
        </p:blipFill>
        <p:spPr bwMode="auto">
          <a:xfrm>
            <a:off x="4499431" y="1509485"/>
            <a:ext cx="3424223" cy="1016000"/>
          </a:xfrm>
          <a:prstGeom prst="rect">
            <a:avLst/>
          </a:prstGeom>
          <a:noFill/>
          <a:ln w="9525">
            <a:noFill/>
            <a:miter lim="800000"/>
            <a:headEnd/>
            <a:tailEnd/>
          </a:ln>
        </p:spPr>
      </p:pic>
      <p:pic>
        <p:nvPicPr>
          <p:cNvPr id="46082" name="Picture 2"/>
          <p:cNvPicPr>
            <a:picLocks noChangeAspect="1" noChangeArrowheads="1"/>
          </p:cNvPicPr>
          <p:nvPr/>
        </p:nvPicPr>
        <p:blipFill>
          <a:blip r:embed="rId5" cstate="print"/>
          <a:srcRect l="9705" t="27381" r="69769" b="15873"/>
          <a:stretch>
            <a:fillRect/>
          </a:stretch>
        </p:blipFill>
        <p:spPr bwMode="auto">
          <a:xfrm>
            <a:off x="1494972" y="1629856"/>
            <a:ext cx="2191657" cy="34065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0" name="9 Tabla"/>
          <p:cNvGraphicFramePr>
            <a:graphicFrameLocks noGrp="1"/>
          </p:cNvGraphicFramePr>
          <p:nvPr/>
        </p:nvGraphicFramePr>
        <p:xfrm>
          <a:off x="4978401" y="2612576"/>
          <a:ext cx="2656114" cy="2293094"/>
        </p:xfrm>
        <a:graphic>
          <a:graphicData uri="http://schemas.openxmlformats.org/drawingml/2006/table">
            <a:tbl>
              <a:tblPr firstRow="1" bandRow="1">
                <a:tableStyleId>{21E4AEA4-8DFA-4A89-87EB-49C32662AFE0}</a:tableStyleId>
              </a:tblPr>
              <a:tblGrid>
                <a:gridCol w="2656114"/>
              </a:tblGrid>
              <a:tr h="601454">
                <a:tc>
                  <a:txBody>
                    <a:bodyPr/>
                    <a:lstStyle/>
                    <a:p>
                      <a:pPr algn="ctr"/>
                      <a:r>
                        <a:rPr lang="es-EC" sz="1600" dirty="0" smtClean="0">
                          <a:latin typeface="Albertus Medium" pitchFamily="34" charset="0"/>
                        </a:rPr>
                        <a:t>Puntos de Venta</a:t>
                      </a:r>
                      <a:endParaRPr lang="es-EC" sz="1600" dirty="0">
                        <a:solidFill>
                          <a:schemeClr val="tx1"/>
                        </a:solidFill>
                        <a:latin typeface="Albertus Medium" pitchFamily="34" charset="0"/>
                      </a:endParaRPr>
                    </a:p>
                  </a:txBody>
                  <a:tcPr anchor="ctr"/>
                </a:tc>
              </a:tr>
              <a:tr h="1604711">
                <a:tc>
                  <a:txBody>
                    <a:bodyPr/>
                    <a:lstStyle/>
                    <a:p>
                      <a:pPr lvl="0" algn="ctr">
                        <a:lnSpc>
                          <a:spcPct val="150000"/>
                        </a:lnSpc>
                      </a:pPr>
                      <a:r>
                        <a:rPr lang="es-EC" sz="1400" dirty="0" smtClean="0">
                          <a:latin typeface="Albertus Medium" pitchFamily="34" charset="0"/>
                        </a:rPr>
                        <a:t>Quito (6)</a:t>
                      </a:r>
                    </a:p>
                    <a:p>
                      <a:pPr lvl="0" algn="ctr">
                        <a:lnSpc>
                          <a:spcPct val="150000"/>
                        </a:lnSpc>
                      </a:pPr>
                      <a:r>
                        <a:rPr lang="es-EC" sz="1400" dirty="0" smtClean="0">
                          <a:latin typeface="Albertus Medium" pitchFamily="34" charset="0"/>
                        </a:rPr>
                        <a:t>Santo Domingo (3)</a:t>
                      </a:r>
                    </a:p>
                    <a:p>
                      <a:pPr lvl="0" algn="ctr">
                        <a:lnSpc>
                          <a:spcPct val="150000"/>
                        </a:lnSpc>
                      </a:pPr>
                      <a:r>
                        <a:rPr lang="es-EC" sz="1400" dirty="0" smtClean="0">
                          <a:latin typeface="Albertus Medium" pitchFamily="34" charset="0"/>
                        </a:rPr>
                        <a:t>Ibarra (1)</a:t>
                      </a:r>
                    </a:p>
                    <a:p>
                      <a:pPr lvl="0" algn="ctr">
                        <a:lnSpc>
                          <a:spcPct val="150000"/>
                        </a:lnSpc>
                      </a:pPr>
                      <a:r>
                        <a:rPr lang="es-EC" sz="1400" dirty="0" smtClean="0">
                          <a:latin typeface="Albertus Medium" pitchFamily="34" charset="0"/>
                        </a:rPr>
                        <a:t>Portoviejo (1)</a:t>
                      </a:r>
                    </a:p>
                    <a:p>
                      <a:pPr lvl="0" algn="ctr">
                        <a:lnSpc>
                          <a:spcPct val="150000"/>
                        </a:lnSpc>
                      </a:pPr>
                      <a:r>
                        <a:rPr lang="es-EC" sz="1400" dirty="0" smtClean="0">
                          <a:latin typeface="Albertus Medium" pitchFamily="34" charset="0"/>
                        </a:rPr>
                        <a:t>Cuenca (1)</a:t>
                      </a:r>
                      <a:endParaRPr lang="es-EC" sz="1400" dirty="0">
                        <a:latin typeface="Albertus Medium" pitchFamily="34" charset="0"/>
                      </a:endParaRPr>
                    </a:p>
                  </a:txBody>
                  <a:tcPr anchor="ctr"/>
                </a:tc>
              </a:tr>
            </a:tbl>
          </a:graphicData>
        </a:graphic>
      </p:graphicFrame>
      <p:pic>
        <p:nvPicPr>
          <p:cNvPr id="46083" name="Picture 3"/>
          <p:cNvPicPr>
            <a:picLocks noChangeAspect="1" noChangeArrowheads="1"/>
          </p:cNvPicPr>
          <p:nvPr/>
        </p:nvPicPr>
        <p:blipFill>
          <a:blip r:embed="rId6" cstate="print"/>
          <a:srcRect l="36477" t="44046" r="19013" b="37500"/>
          <a:stretch>
            <a:fillRect/>
          </a:stretch>
        </p:blipFill>
        <p:spPr bwMode="auto">
          <a:xfrm>
            <a:off x="537029" y="5123543"/>
            <a:ext cx="8098971" cy="1190171"/>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42844" y="142876"/>
            <a:ext cx="8856000" cy="6552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dirty="0"/>
          </a:p>
        </p:txBody>
      </p:sp>
      <p:sp>
        <p:nvSpPr>
          <p:cNvPr id="1026" name="AutoShape 2" descr="data:image/jpeg;base64,/9j/4AAQSkZJRgABAQAAAQABAAD/2wCEAAkGBxQTEBQTERMUFRUUFBgVFhYYFxQVFhQVFBgWFhQUGBQYHCggHB0lHBUUITEjJSkrLy4uGB8zODMsNygtLisBCgoKDg0OGxAQGywkICUsLCwsLzgsLCwsLywsLCwsLCwvLCwsLCwwLCwsLCwsLCw0LCwsLCwsLCwsLCwsLCwsLP/AABEIAOEA4QMBEQACEQEDEQH/xAAbAAEAAwEBAQEAAAAAAAAAAAAABAUGAwIBB//EADsQAAIBAgQDBQYEBAYDAAAAAAABAgMRBBIhQQUxUQYiYXGBEzJSkaHBQmKx0QcjcvAUM0OCkvFTssL/xAAaAQEAAgMBAAAAAAAAAAAAAAAAAwUBAgQG/8QAMREBAAICAgAGAAUDBAIDAAAAAAECAxEEIQUSIjFBURMyYYGRobHwFEJx0SPBFTNS/9oADAMBAAIRAxEAPwD9xAAAAAAAAAAAAAAAAAAAAAAAAAAAAAAAAAAAAAAAAAAAAAAAAAAAAAAAAAAAAAAAAAAAAAAAAAAAAAAAAAAAAAAAAAAAAAAAAAAAAAAAAAAAAAAAAAAAAAD5cDlRxUJNqMotrmk72I6ZaXmYrMTpvbHasRNo1t2JGgAAAAAAAAAAAAAAAAAAAAAAAAAAAAwIHEeLU6K7zu9orVv02OPk87Fx49c9/Xy6MHFyZp9MdfbJcT47Vq3SeSHRPV+cjzfL8Ty551Hpj6XvG4GPF3PcqzD1JQlmhJxa3Whw48t8dvNWdS7b1rePLaNw1HCu097Rrqz+NcvVbF/xPGYn05uv1/7UvJ8MmPVi/hpKdVSV4tNPdaova2i0brO1Ras1nUvZswAAAAAAAAAAAAAAAAAAAAAAAAHDFYqNNZpySX98kQ5s+PDXzXnUN8eK+SdVhmeJdopS7tK8V1dsz/Y87y/Gb39OHqPv5XHH8OrXvJ3P9FFJNu7d29ylmZmdz7rSNRGofMhg2ZAzsyA2mYDH1KL7j03i+TOrjc3Lx59E9fTmz8fHmj1R+7VcN43Cro+7Lo9/Jnp+J4niz+merfSk5HCvi794WiLJxvoAAAAAAAAAAAAAAAAAAAAPFSokrt2XVmtr1rG7TpmsTadQo+IcfS0pK7+J8vRFFy/Gqx6cPc/ayweHzPeT+Ger1JTlmm231Z57Lltlt5rzuVrStaR5axqHjIRt9mQGzIDb5lBt9yA2ZQbMgNrXh3GZ09Jd+P1Xky24fi2TD6b+qv8AWHBn4VMndepaXB42FRXg79VuvQ9Lx+Xi5Fd0lUZcN8c6tCSdKIAAAAAAAAAAAAAAAAfGzEzoVmP4xCGke9L6L1Krl+LYsPVPVP8AT+XXh4d8n5uoZ/GYudR3m9Omy9DzXJ5mXkTu8/t8LXFhpjj0o2Q5U+zKDZlBsyg2442pkpymo5rK9jakeadM17nSjwfH5TnGKhmu9k9F1udFuPqNprYoiN7aLIcrn2ZQzsyg2ZRs290pOLvFtPqjemS2O3mpOpa2iLRqV5gOOclVX+5fdHoOJ41v05o/dWZuDrvH/C7hUTV0011R6Cl63jzVncK6Yms6l7NmAAAAAAAAAAAAAAFH2koYmSi8O4yik89NvLKfK2WXXR6PqV3iPGy56ax21/7d3ByYKzMZffrU/X/LN4XGRnJw1jOPvU5K04+h5DLgvinVoW9qTWPN7x9pWUha7MoNmUGzKDbzOyTb0S1b6IzEbnRtAVN19XdUto8nUfV/l8NyfrF/z/Zvvyf8rBU7ckl9CDco9vuUM7Mpg2ZQbMoNmUGzKZNu2HxkqTunZdNmdXF5WbDb/wAc/t8IcuGmSPVDUYHEOdNScXG+z/U9pxstsuOL2jU/Smy0il5rE7SCdGAAAAAAAAAAAAAArOL8FpYhfzI2kvdnHuzj5SIM/Gx5o1aHTx+XkwT6J6+Y+JZnG4Svhv8AMXtqK/1YrvxX54Ln5o81zfCbYvVTuFtiz4eR+X02+vj9pe8PWjOOaElJPdFNas1nUtrVms6tGnXKYa7eajSV27JbmaxMzqCO+oRI0XValNWgneMfi6Sl9kTTMY41X3+0szFOo903KQItmUGzKDZlBsyg2ZQbfJWSu9EDZhaU6ztSjdbzekV5dfQseL4blzT7ahHkzUx/mlf4Dg0Kfeffn1e3ktj0vF8OxYI6jc/aty8m+Tr2hZlg5gAAAAAAAAAAAAAHmU0ld6Lr0MTMRG5I3Psz3FO1dOndU17SXg7RXrv6FTyfF8WPqnqn+ixweG5L/n6hkeJcXq1n35O3wrSPy3PP8jnZs8+qevr4XOHi4sUemP3+VfQUoSzUpOMnz6S847nP59xqzotq0avG4XlDjkYq2ISpNfiveD8pbeQ/Am0+jtxW48z3jnf906FJzalNWitYw/8AqXiYtaMcTWvv8yjtaKemvv8AMpWUgRbLA2WBssDZYGywNoU8enNU6S9pUbtZO0U/zS5I6sHFvltEQ2mNV81uoXWB7PXaliJZ3tBaU4+n4vU9NxPCceLu/cq/LzZnqnX919CCSskklstC2iIj2cMzM9y9GQAAAAAAAAAAAAABne0XamGGvCKz1Ph2j/U/scmflVxdR3Lv4nBvm9U9V+353xTtFia0rzn3doJJQS6W39Sn5OS2eNWlf4OJhxR6Y7+3zDY6MtH3X48n5MqMvGvTuO4TTVLynLtqkYKn3r9P1I8ltQ1tLj2lpp4Sqvy/dHTwLX/FjUIazWuSu51udJlGvOk/5TzQvfJJ306xkb3xx7WjU/P7fcIotTLG7ftMLjAcRhV0Wklzg9JL9znvjmqHJitTufb7TLEaLZYBYG0HiPFadHSTvJ8oR1k/TZeLJceK1/ZvSlreyjxGPq1fefs4fBHm/wCqX7Fhj49aporWvt29UYpKyVkdMRr2YmdpPCe1dahL2dW9WCdtfeS2tLf1O7Bzb4+rdw4svFrbuOpbvhfFaVeN6Ur9U9JLzRb4s1MkbrKuyYrUnVk4lRgAAAAAAAAABFxddr3beoEbC8RebLNJX5NAeO0fE/YUbx9+Xdj936HPyc34Vevd18Pj/jZNT7R7vzGtTbbb1b1b6lJP29PXrqEWpRMN4lFqUTDO3ShjZQ0fej0fP0Zy5eLW/cdSTG2owWsE7WzK/wAyjyxq0w57T258UwSqwytta3uvVevMsfCPE8nh2actKxbrUxPtr/IV/O4GPmUil5mNTuJj32+4GmsuT4VZehJzM9s8/wCon3tMzP7mDFGL/wAUe0RqHzFYXd7cpLRr1OemSLRpPFrUnp3wvFpw0q9+PxL3l5rcXxRPs1mlL/l6n6+FpX4rRjT9pKpHLs934Jc7kFcdrTqIQ/hX3rTM4/tJUq3jRXs4cs71qSXVL8J3Y+NWvdu5TVxVr3buUDDxUb25vm3q35s6m02mUunK/IzuIYiNplGjJ+Bj8SPhnyTKJxfDZXGXXT1RmtttL104Yaq4yUotprk1o0bxaazuPdHMRMalseEdsGrRxCuvjS19V+xZ4PEPjJ/Lhy8P5o12GxMakVKElJPdFpS9bRusuC1ZrOpdjZgAAAAAAAAiVlrqBX4vDgUnHHKahm1UNPn/AHYr+dS06t8LXw3JWPNWfeVTWwSlrB+j5nBNIn2WsZJj8yurYdrmrEephNFolEqUTDfaNUomG213heLQdlLuW06r5lLm4GSJ3XtDbHPvCyjZxbTusr1WvQ5q0mNxP0imdTCswta2JcOqv9H+x2V743+fcIL/AP3Lmxyx0klGr4PePyOimXXuitVmeMU7VI93W3Q66zpvS1pjUy8UaEn4eYnJDeKTKwo4Vb6ms5Jn2beSITqStyMM6hKgbQSrOOY+nkcVJOd00lrbrd7HThxT7zCDJaPZVUMWnz0JZxzCFPg7rQinplM4fi6tKWalJx/R+a3MV5n4M9WJ434sdw23Bu0cajUKiUZt2VuUn4dC14fi2PPbyTGpcHI8PviibR3C+TLdXvoAAAAAAPFSF0BElHZgV+Mw1zExExqWYmYncMzi6Ps5eGz+xS8jFOG36PRcXkRnp37x7/8Aby6ikrTV/Hcji0T7pvJMflRq+A3i7r6mJp8w2rl+LK2rRI08S+YXhdStLLSi5PfovNiI3Ooa5M1MUbvLXcL7Pf4ek1J3qT52vaK6Ih5OGKx6vef7KrJzPxb7r7QyOCxtN46td2UHki9m99fmcubjWphiK/LopW1587TIrtNnpG8Cm4+u/HyJIS4fZAgbwllJpmzVyr8ShDT3n0X3ZNWm0VskQo8bxWrN2byr4Y/vzZYYsVIjcdue2SZdeF4VyTst+bIeTyK0mImW1MVrey3pYFLn9Cuvzp/2p68aP9yQ1GK2RzTkyZPlPXHWPaHONWU3anH1Z0cfg5M06rDXLmx4Y3eWv7M9nIrJWqNynfNFckuj8T0nD8KphmLWncwpOV4nbLWaVjUS1ZbqwAAAAAAAA5Vqd14oCLJXQFVxDBKSae/93I8uOMlZrZJiy2xXi9fdmcThp0/eXd2lzT/ZnnsuPJhtq8dfb0uHkY88brPf0+U6u6Zmt/pJNft1cY1GlJWbdk14k02rPuindI3Hs2OEoRo0lCC225t7sjnNOOuqe6ivec1/NZlO1PGaibo0e7OSvOb/ANKD07v5n9CDDXczezuwceLz+kMdTwShHLFafr4smtMzO1zSIrGoSsFxCdLRd6Pwv7PY5svHrk7+S+OLR+rS4DHwqruvXeL5or74bU93Hek191f2g9+Hk/1NUmH5U9bGRhz1eyXMlpjmza+SIR5Rr1uUXGPy+e7JPPix+8oZ/Eul4bgiXvyv4LRfMgvzd/lhvXjfacsBC1sq89/mQf6jJve08Y619oeaEFSTzS0vp/0MlpyzGobPCxMpu1KP+5nVx+Bkyz1G0eXNjwxu86S8NwvW9R5n02PQ8bwnHTvJ3+nwp+R4pa3pxRqPtZ06GlkrIt61isaj2VUzNp3Lb8OVqUP6UZYSQAAAAAAAAHyTAiVpxesZRvurox5obeS31P8ADnOGZGWqGo5W1JZoS0knqvkYtWLRq0dMxaazuvuzPamOGoO9OqlLendNRXVu/d8mUvJ4lKTvHOv0ej8OvnzR646+/wDPdgeK9qb6UpTb6w7qT/q3NIxxHvK9xYI//O36NwHtHJ4Si6l3U9mszejbWmt+tr3Ip1t57k+Hx+Nby9RtCxMI1ZynJ2nK3PVWSsl6IkiKzGoS4qThjUdwrcTg3HmvXY0msw6q5In2QqlE1SRKO4NO8W01utGYmIn3Z6mO3riWNqVYpSdmlbMtG19iCvGpFttK4awiYCv7J+6pLdvWX/Jmufj/AIntOv7N4xV+Ggw2LjUXdfpuvQqMmG+Oe4YmNPdatGKvJpf30NK0m3UCD/jp1HloQb/N/fIsOP4ffJOtbR5c2PFG7zpNwvA7vNVk5PpsvU9BxvCaU7v3+inz+K3nrFGv1+V1RwiSslZdEW1a1rGqxqFVa02ndp3KVDDGzV6xEoUo56s4wj1k0v8As1tetY3aW1aWtOqwruE9vovEeyySlSbSjNKzi3prHdeOhX//ACFIvqfZ3f6C803Hu36ZZK99AAAAAAAAw/8AFzEyp4KEoykl7aKkou2ZZZaeV7fI5eXvydLzwCtZ5E+aN+mdfzD8lp9o6i92C9ZMr+vt6ycF7fEQnYPtJi5O1FVLpX/lym7eLSXIzW1v9syiy8LFreWK/v0l8P4nxHiMnQp1HLKu83aCgvzTik3yfVksfi5OtuLLj4PCj8Sax3+/93Ot2Xr0al8bRq1KKV26Eozd9nrt5mZwWrO7b0Y/FMWavlwTEW+PN1DbdjMBwiv3cPByq21VVy9okubSvl0vzRLTHgyR5Vb4jn8Uw+rJOq/prX/f8rHiXZqpTvKk88fh/Ev3OHNwL4+6dx/VDx/EqX6ydT9/CmjU2fquhx1yfCxmPp3hVfLmuh0Rf7RWpEudTBxnrDR9GZ8sT7EXmnVldXwzTs0RzGk1bxMdIlSiYb7RatIxLaJR8LTlOdqKbl1W3qaxS2X01jbTLnpjru8tLgezLbzYiWZ/Cm7er/YseP4VWv5/4UmfxSZ6xRr9Whw+CUVaKSXRFrWsVjVYVV72vO7TtKhhzLV7qZYRcptRiubeiRiZiI3LMRMzqGU4t22irwwsc8uWeWkV5Lm/Urs/iFa9UWGDgWt+f+FJguFYnHVM0nKo923aEfBvkvJFZFs3Jt6e1lNMPGr6+v0+X6FwDsXSo2lVtUmtUlpCL8t/UsuP4bSk+a/cq7keI2vHlpGo/q1ZZq0AAAAAAAA44vCwqRcKkYzi+cZJNP0ZiYiepb0yWx281J1KspdlcHHlhqX/ABT/AFNIw44+HVbxHlW98k/yz/anBYqvXhgqFP2OFlG9WtGyzR3grclyVt79CLJF7W8kRqHdwsnHxYp5GW3myRPVe/5Tey3ZqOA9tThdwqVFOMnq3G1lB23jr53JMWL8PcOPnc23K8tre8RrX+fa5r09481/diVwPPD8PSVR1I04qclZzUUpO34WzXyxvaWc2SaeSbTqPhaGyJXcU4LTr6yVpfGtH69Tl5HEx5u59/t1cfl5MP5Z6+mQ4jwerQ1azQ+Jfdc0U+Xj5cHvG4+13g5mLN+k/SFComR1vE9uma6d/aXVpLMvqTxfcdopp816RMXhY84u6fzRi0R8JKWmepU2GwcsViPZRuqcNZyX19egwYZzX8vx8o+VyYwY/N8/Dd4LhsKcVGEVFLb7vxL3HStI8tfZ5rJktkt5rT2mRpI3RvraSbbSS5t6JepiZ1G5ZiN9Qy/Ge2tKneND+bPlfXIn5836HDn51a9V7l2YeFa3dumVaxWOqJSz1HtGOkY+nJebKu+XLnt12tqYcWCu7df3brs9/D+MLSxLu9H7OPu/7pc36HZg8Nj3yzv9HFn8S/24Y1+rbYehGEVGEVGK5JaJFtWsVjUKq1ptO593UywAAAAAAAAAAAD5YDzUppqzAh8nZ/8AYHKSyyv+GXPwfJS/RAT6M9nzX1A6gfGgKDivZmE7ypfy5c9F3W/FbFdn8OpefNTqVjx/Eb4/TfuGWxmFqUZZakWuj/C/JlVkrfDOskf9LrFlx5o3SUfETWST6Rb+htFolvqXX+HdFLDTn+KdR3f9KVv/AGZa+H1j8OZ/VSeK23liPqP7tWd6sZzjPbCjRvGn/Nmtovurzn+xx5ubTH7dy68XDvfueoYvH8UxGMmotyd33acE7f8AFc/NlVl5GTNOlth4mPFHmnUfrLV9nv4dydp4mWRf+OPvPzlt6HRh8Om3eSf2QZvEa06xR+79C4fw6nQhkpQjBeC5+LfNlrjxUxxqsaVOTLfJO7ztLJEYAAAAAAAAAAAAAAAA5YilmXiuQEOOqcZLwaAYaT9xvvR1i/ijt8uTAnU53A9gAOdahGcXGcVJPZ6mtqVtGrRttW00ndZ0yvFuymjdB6NO8G+vST+5U5/DZr3h/hb8fxPfWX+WH4dxapw6VWhVpNpyzRV7W5q/k9PkR8flWwRNbQ6OVxq8rWSkq3i/aSviHlcnGDelOGl/N82aZuXkyfPTXDwa0+P3XXZ7+H9eq1Kv/Jp9H/mPyjt6kuHg3v3bqGuXnYsXVO5fpXBeA0MNG1GCT3k9ZS85MtMWCmONVhUZuRkyzu8rOxMhfQAAAAAAAAAAAAAAAAAAAjYqjfvLmvqgIdS8kpR96OsfvF+YEvD1VOKnH1XRrmmBIi7gegAACBxXhFHERy1qamtr815PmiLJhpk/NCXFnvindJ0icG7L4bDSzUafe+KTzSXk3yNcXGx4+6wkzcvLljVpXRO5gAAAAAAAAAAAAAAAAAAAAAABCxdGzzR9V9wKjHUsRmvhJxj7T33JXjFr8SXiB6wWLnQdsRiI1b75FTcfk39QNBCSautU+T6gegAAAAAAAAAAAAAAAAAAAAAAAAAAAAPjApeMzdGDkvdbSv8AC2BgsZjXWbd3a9kgNp2E9p/hnnbazvJf4bL6XuBpAAAAAAAAAAAAAAAAAAAAAAAAAAAAAAHOvRjOLjJJxas0+TApqPZLCxlmVN872zSt8r2Au4QSSSVktElsB6AAAAAAAAAAAAAAAAAAAAAAAAAAAAAAAAAAAAAAAAAAAAAAAAAAAAAAAAAAAAAAAAAAAAAAAAAAAAAAAAAAAAAAAAAAAAAAAAAAAAAAAAAAAAAAAAAAAAAAAAAAAAAAAAAAAAAAAAAAAAAAAAAAAAAAAAD/2Q=="/>
          <p:cNvSpPr>
            <a:spLocks noChangeAspect="1" noChangeArrowheads="1"/>
          </p:cNvSpPr>
          <p:nvPr/>
        </p:nvSpPr>
        <p:spPr bwMode="auto">
          <a:xfrm>
            <a:off x="0"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pic>
        <p:nvPicPr>
          <p:cNvPr id="5" name="Picture 2" descr="C:\Users\bacosta\Desktop\tesis final Dayanita\Nueva carpeta\untitled.png"/>
          <p:cNvPicPr>
            <a:picLocks noChangeAspect="1" noChangeArrowheads="1"/>
          </p:cNvPicPr>
          <p:nvPr/>
        </p:nvPicPr>
        <p:blipFill>
          <a:blip r:embed="rId2" cstate="print"/>
          <a:srcRect t="36932" b="25268"/>
          <a:stretch>
            <a:fillRect/>
          </a:stretch>
        </p:blipFill>
        <p:spPr bwMode="auto">
          <a:xfrm>
            <a:off x="0" y="3802742"/>
            <a:ext cx="9144000" cy="2191657"/>
          </a:xfrm>
          <a:prstGeom prst="rect">
            <a:avLst/>
          </a:prstGeom>
          <a:noFill/>
        </p:spPr>
      </p:pic>
      <p:sp>
        <p:nvSpPr>
          <p:cNvPr id="8" name="7 CuadroTexto"/>
          <p:cNvSpPr txBox="1"/>
          <p:nvPr/>
        </p:nvSpPr>
        <p:spPr>
          <a:xfrm>
            <a:off x="1451428" y="1407881"/>
            <a:ext cx="6502400" cy="1446550"/>
          </a:xfrm>
          <a:prstGeom prst="rect">
            <a:avLst/>
          </a:prstGeom>
          <a:noFill/>
        </p:spPr>
        <p:txBody>
          <a:bodyPr wrap="square" rtlCol="0">
            <a:spAutoFit/>
          </a:bodyPr>
          <a:lstStyle/>
          <a:p>
            <a:pPr algn="ctr"/>
            <a:endParaRPr lang="es-EC" sz="4800" b="1" dirty="0" smtClean="0">
              <a:solidFill>
                <a:srgbClr val="CE411A"/>
              </a:solidFill>
              <a:effectLst>
                <a:outerShdw blurRad="38100" dist="38100" dir="2700000" algn="tl">
                  <a:srgbClr val="000000">
                    <a:alpha val="43137"/>
                  </a:srgbClr>
                </a:outerShdw>
              </a:effectLst>
              <a:latin typeface="Albertus Medium" pitchFamily="34" charset="0"/>
            </a:endParaRPr>
          </a:p>
          <a:p>
            <a:pPr algn="ctr"/>
            <a:r>
              <a:rPr lang="es-EC" sz="4000" b="1" dirty="0" smtClean="0">
                <a:solidFill>
                  <a:srgbClr val="CE411A"/>
                </a:solidFill>
                <a:effectLst>
                  <a:outerShdw blurRad="38100" dist="38100" dir="2700000" algn="tl">
                    <a:srgbClr val="000000">
                      <a:alpha val="43137"/>
                    </a:srgbClr>
                  </a:outerShdw>
                </a:effectLst>
                <a:latin typeface="Albertus Medium" pitchFamily="34" charset="0"/>
              </a:rPr>
              <a:t>GRACIAS</a:t>
            </a:r>
            <a:endParaRPr lang="es-EC" sz="4000" b="1" dirty="0">
              <a:solidFill>
                <a:srgbClr val="CE411A"/>
              </a:solidFill>
              <a:effectLst>
                <a:outerShdw blurRad="38100" dist="38100" dir="2700000" algn="tl">
                  <a:srgbClr val="000000">
                    <a:alpha val="43137"/>
                  </a:srgbClr>
                </a:outerShdw>
              </a:effectLst>
              <a:latin typeface="Albertus Medium" pitchFamily="34" charset="0"/>
            </a:endParaRPr>
          </a:p>
        </p:txBody>
      </p:sp>
      <p:cxnSp>
        <p:nvCxnSpPr>
          <p:cNvPr id="10" name="9 Conector recto"/>
          <p:cNvCxnSpPr/>
          <p:nvPr/>
        </p:nvCxnSpPr>
        <p:spPr>
          <a:xfrm>
            <a:off x="0" y="1785257"/>
            <a:ext cx="9144000" cy="0"/>
          </a:xfrm>
          <a:prstGeom prst="line">
            <a:avLst/>
          </a:prstGeom>
          <a:ln w="76200">
            <a:solidFill>
              <a:srgbClr val="F39E05"/>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0" y="2953657"/>
            <a:ext cx="9144000" cy="0"/>
          </a:xfrm>
          <a:prstGeom prst="line">
            <a:avLst/>
          </a:prstGeom>
          <a:ln w="76200">
            <a:solidFill>
              <a:srgbClr val="F39E05"/>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0"/>
          </p:nvPr>
        </p:nvSpPr>
        <p:spPr/>
        <p:txBody>
          <a:bodyPr/>
          <a:lstStyle/>
          <a:p>
            <a:fld id="{B031D446-26E7-4BF2-9A92-19C31FBA48D2}" type="slidenum">
              <a:rPr lang="es-ES_tradnl" smtClean="0"/>
              <a:pPr/>
              <a:t>6</a:t>
            </a:fld>
            <a:endParaRPr lang="es-ES_tradnl" dirty="0"/>
          </a:p>
        </p:txBody>
      </p:sp>
      <p:pic>
        <p:nvPicPr>
          <p:cNvPr id="102402" name="Picture 2"/>
          <p:cNvPicPr>
            <a:picLocks noChangeAspect="1" noChangeArrowheads="1"/>
          </p:cNvPicPr>
          <p:nvPr/>
        </p:nvPicPr>
        <p:blipFill>
          <a:blip r:embed="rId2" cstate="print"/>
          <a:srcRect t="18452" r="29722" b="13889"/>
          <a:stretch>
            <a:fillRect/>
          </a:stretch>
        </p:blipFill>
        <p:spPr bwMode="auto">
          <a:xfrm rot="20349673">
            <a:off x="921367" y="2004823"/>
            <a:ext cx="3332353" cy="1803702"/>
          </a:xfrm>
          <a:prstGeom prst="rect">
            <a:avLst/>
          </a:prstGeom>
          <a:noFill/>
          <a:ln w="9525">
            <a:noFill/>
            <a:miter lim="800000"/>
            <a:headEnd/>
            <a:tailEnd/>
          </a:ln>
          <a:effectLst/>
        </p:spPr>
      </p:pic>
      <p:sp>
        <p:nvSpPr>
          <p:cNvPr id="7" name="6 CuadroTexto"/>
          <p:cNvSpPr txBox="1"/>
          <p:nvPr/>
        </p:nvSpPr>
        <p:spPr>
          <a:xfrm>
            <a:off x="537021" y="638604"/>
            <a:ext cx="4876808" cy="1200329"/>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Marketing de la Empresa</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102403" name="Picture 3"/>
          <p:cNvPicPr>
            <a:picLocks noChangeAspect="1" noChangeArrowheads="1"/>
          </p:cNvPicPr>
          <p:nvPr/>
        </p:nvPicPr>
        <p:blipFill>
          <a:blip r:embed="rId3" cstate="print"/>
          <a:srcRect l="27665" t="18254" r="12543" b="8730"/>
          <a:stretch>
            <a:fillRect/>
          </a:stretch>
        </p:blipFill>
        <p:spPr bwMode="auto">
          <a:xfrm rot="1081726">
            <a:off x="4467866" y="1305151"/>
            <a:ext cx="3405866" cy="2338356"/>
          </a:xfrm>
          <a:prstGeom prst="rect">
            <a:avLst/>
          </a:prstGeom>
          <a:noFill/>
          <a:ln w="9525">
            <a:noFill/>
            <a:miter lim="800000"/>
            <a:headEnd/>
            <a:tailEnd/>
          </a:ln>
          <a:effectLst/>
        </p:spPr>
      </p:pic>
      <p:pic>
        <p:nvPicPr>
          <p:cNvPr id="102404" name="Picture 4"/>
          <p:cNvPicPr>
            <a:picLocks noChangeAspect="1" noChangeArrowheads="1"/>
          </p:cNvPicPr>
          <p:nvPr/>
        </p:nvPicPr>
        <p:blipFill>
          <a:blip r:embed="rId4" cstate="print"/>
          <a:srcRect l="50533" t="45833" r="32065" b="34524"/>
          <a:stretch>
            <a:fillRect/>
          </a:stretch>
        </p:blipFill>
        <p:spPr bwMode="auto">
          <a:xfrm>
            <a:off x="3585028" y="2859317"/>
            <a:ext cx="2264229" cy="1436914"/>
          </a:xfrm>
          <a:prstGeom prst="rect">
            <a:avLst/>
          </a:prstGeom>
          <a:noFill/>
          <a:ln w="9525">
            <a:noFill/>
            <a:miter lim="800000"/>
            <a:headEnd/>
            <a:tailEnd/>
          </a:ln>
          <a:effectLst/>
        </p:spPr>
      </p:pic>
      <p:pic>
        <p:nvPicPr>
          <p:cNvPr id="102405" name="Picture 5"/>
          <p:cNvPicPr>
            <a:picLocks noChangeAspect="1" noChangeArrowheads="1"/>
          </p:cNvPicPr>
          <p:nvPr/>
        </p:nvPicPr>
        <p:blipFill>
          <a:blip r:embed="rId5" cstate="print"/>
          <a:srcRect l="37841" t="18204" r="39402" b="39732"/>
          <a:stretch>
            <a:fillRect/>
          </a:stretch>
        </p:blipFill>
        <p:spPr bwMode="auto">
          <a:xfrm>
            <a:off x="957944" y="3294740"/>
            <a:ext cx="2206719" cy="2293257"/>
          </a:xfrm>
          <a:prstGeom prst="rect">
            <a:avLst/>
          </a:prstGeom>
          <a:noFill/>
          <a:ln w="9525">
            <a:noFill/>
            <a:miter lim="800000"/>
            <a:headEnd/>
            <a:tailEnd/>
          </a:ln>
          <a:effectLst/>
        </p:spPr>
      </p:pic>
      <p:pic>
        <p:nvPicPr>
          <p:cNvPr id="102406" name="Picture 6"/>
          <p:cNvPicPr>
            <a:picLocks noChangeAspect="1" noChangeArrowheads="1"/>
          </p:cNvPicPr>
          <p:nvPr/>
        </p:nvPicPr>
        <p:blipFill>
          <a:blip r:embed="rId6" cstate="print"/>
          <a:srcRect l="57784" t="43254" r="4622" b="20833"/>
          <a:stretch>
            <a:fillRect/>
          </a:stretch>
        </p:blipFill>
        <p:spPr bwMode="auto">
          <a:xfrm>
            <a:off x="5936342" y="4225767"/>
            <a:ext cx="2266073" cy="1217090"/>
          </a:xfrm>
          <a:prstGeom prst="rect">
            <a:avLst/>
          </a:prstGeom>
          <a:noFill/>
          <a:ln w="9525">
            <a:noFill/>
            <a:miter lim="800000"/>
            <a:headEnd/>
            <a:tailEnd/>
          </a:ln>
          <a:effectLst/>
        </p:spPr>
      </p:pic>
      <p:pic>
        <p:nvPicPr>
          <p:cNvPr id="102407" name="Picture 7" descr="C:\Users\bacosta\Desktop\tesis final Dayanita\FOTOS CC EL JARDIN\IMG-20131113-00069.jpg"/>
          <p:cNvPicPr>
            <a:picLocks noChangeAspect="1" noChangeArrowheads="1"/>
          </p:cNvPicPr>
          <p:nvPr/>
        </p:nvPicPr>
        <p:blipFill>
          <a:blip r:embed="rId7" cstate="print"/>
          <a:srcRect b="23498"/>
          <a:stretch>
            <a:fillRect/>
          </a:stretch>
        </p:blipFill>
        <p:spPr bwMode="auto">
          <a:xfrm>
            <a:off x="2989941" y="4442092"/>
            <a:ext cx="3236686" cy="1857107"/>
          </a:xfrm>
          <a:prstGeom prst="rect">
            <a:avLst/>
          </a:prstGeom>
          <a:noFill/>
        </p:spPr>
      </p:pic>
    </p:spTree>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C:\Users\bacosta\Desktop\tesis final Dayanita\Nueva carpeta\olor.jpg"/>
          <p:cNvPicPr>
            <a:picLocks noChangeAspect="1" noChangeArrowheads="1"/>
          </p:cNvPicPr>
          <p:nvPr/>
        </p:nvPicPr>
        <p:blipFill>
          <a:blip r:embed="rId3" cstate="print"/>
          <a:srcRect l="39013"/>
          <a:stretch>
            <a:fillRect/>
          </a:stretch>
        </p:blipFill>
        <p:spPr bwMode="auto">
          <a:xfrm>
            <a:off x="6778171" y="4281715"/>
            <a:ext cx="1857831" cy="2021296"/>
          </a:xfrm>
          <a:prstGeom prst="rect">
            <a:avLst/>
          </a:prstGeom>
          <a:noFill/>
        </p:spPr>
      </p:pic>
      <p:pic>
        <p:nvPicPr>
          <p:cNvPr id="48130" name="Picture 2" descr="C:\Users\bacosta\Desktop\tesis final Dayanita\Nueva carpeta\20121129154226-970993_66199590-web.jpg"/>
          <p:cNvPicPr>
            <a:picLocks noChangeAspect="1" noChangeArrowheads="1"/>
          </p:cNvPicPr>
          <p:nvPr/>
        </p:nvPicPr>
        <p:blipFill>
          <a:blip r:embed="rId4" cstate="print"/>
          <a:srcRect/>
          <a:stretch>
            <a:fillRect/>
          </a:stretch>
        </p:blipFill>
        <p:spPr bwMode="auto">
          <a:xfrm flipH="1">
            <a:off x="4813301" y="4527319"/>
            <a:ext cx="2008414" cy="1554168"/>
          </a:xfrm>
          <a:prstGeom prst="rect">
            <a:avLst/>
          </a:prstGeom>
          <a:ln>
            <a:noFill/>
          </a:ln>
          <a:effectLst>
            <a:softEdge rad="112500"/>
          </a:effectLst>
        </p:spPr>
      </p:pic>
      <p:sp>
        <p:nvSpPr>
          <p:cNvPr id="38" name="37 Arco"/>
          <p:cNvSpPr/>
          <p:nvPr/>
        </p:nvSpPr>
        <p:spPr>
          <a:xfrm>
            <a:off x="2002971" y="2525484"/>
            <a:ext cx="1814286" cy="1407885"/>
          </a:xfrm>
          <a:prstGeom prst="arc">
            <a:avLst/>
          </a:prstGeom>
          <a:ln w="76200">
            <a:solidFill>
              <a:schemeClr val="accent2"/>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solidFill>
                <a:schemeClr val="dk1"/>
              </a:solidFill>
            </a:endParaRPr>
          </a:p>
        </p:txBody>
      </p:sp>
      <p:sp>
        <p:nvSpPr>
          <p:cNvPr id="40" name="39 Arco"/>
          <p:cNvSpPr/>
          <p:nvPr/>
        </p:nvSpPr>
        <p:spPr>
          <a:xfrm rot="3998463">
            <a:off x="2361850" y="4043249"/>
            <a:ext cx="1557734" cy="1274416"/>
          </a:xfrm>
          <a:prstGeom prst="arc">
            <a:avLst>
              <a:gd name="adj1" fmla="val 16200000"/>
              <a:gd name="adj2" fmla="val 2765820"/>
            </a:avLst>
          </a:prstGeom>
          <a:ln w="76200">
            <a:solidFill>
              <a:srgbClr val="EDED2F"/>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solidFill>
                <a:schemeClr val="dk1"/>
              </a:solidFill>
            </a:endParaRPr>
          </a:p>
        </p:txBody>
      </p:sp>
      <p:sp>
        <p:nvSpPr>
          <p:cNvPr id="39" name="38 Arco"/>
          <p:cNvSpPr/>
          <p:nvPr/>
        </p:nvSpPr>
        <p:spPr>
          <a:xfrm rot="5400000">
            <a:off x="4659084" y="1465943"/>
            <a:ext cx="2090057" cy="2061027"/>
          </a:xfrm>
          <a:prstGeom prst="arc">
            <a:avLst/>
          </a:prstGeom>
          <a:ln w="76200">
            <a:solidFill>
              <a:srgbClr val="A6D85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solidFill>
                <a:schemeClr val="dk1"/>
              </a:solidFill>
            </a:endParaRPr>
          </a:p>
        </p:txBody>
      </p:sp>
      <p:sp>
        <p:nvSpPr>
          <p:cNvPr id="35" name="34 Elipse"/>
          <p:cNvSpPr/>
          <p:nvPr/>
        </p:nvSpPr>
        <p:spPr>
          <a:xfrm>
            <a:off x="2206187" y="3178629"/>
            <a:ext cx="3773715" cy="1480457"/>
          </a:xfrm>
          <a:prstGeom prst="ellipse">
            <a:avLst/>
          </a:prstGeom>
          <a:ln w="76200">
            <a:solidFill>
              <a:schemeClr val="accent1">
                <a:lumMod val="9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p:sp>
        <p:nvSpPr>
          <p:cNvPr id="16" name="15 Elipse"/>
          <p:cNvSpPr/>
          <p:nvPr/>
        </p:nvSpPr>
        <p:spPr>
          <a:xfrm>
            <a:off x="1016001" y="4876801"/>
            <a:ext cx="1886856" cy="1204677"/>
          </a:xfrm>
          <a:prstGeom prst="ellipse">
            <a:avLst/>
          </a:prstGeom>
          <a:ln w="76200">
            <a:solidFill>
              <a:srgbClr val="EDED2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p:sp>
        <p:nvSpPr>
          <p:cNvPr id="15" name="14 Elipse"/>
          <p:cNvSpPr/>
          <p:nvPr/>
        </p:nvSpPr>
        <p:spPr>
          <a:xfrm>
            <a:off x="5225143" y="1255483"/>
            <a:ext cx="2010227" cy="1407886"/>
          </a:xfrm>
          <a:prstGeom prst="ellipse">
            <a:avLst/>
          </a:prstGeom>
          <a:ln w="76200">
            <a:solidFill>
              <a:srgbClr val="A6D85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p:sp>
        <p:nvSpPr>
          <p:cNvPr id="14" name="13 Elipse"/>
          <p:cNvSpPr/>
          <p:nvPr/>
        </p:nvSpPr>
        <p:spPr>
          <a:xfrm>
            <a:off x="827313" y="1741714"/>
            <a:ext cx="2061028" cy="1407886"/>
          </a:xfrm>
          <a:prstGeom prst="ellipse">
            <a:avLst/>
          </a:prstGeom>
          <a:ln w="762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p:sp>
        <p:nvSpPr>
          <p:cNvPr id="6" name="5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Problema</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9" name="arribaNew_r1_c1" descr="http://www.dilipa.com.ec/templates/dilipa/images/arribaNew_r1_c1.png"/>
          <p:cNvPicPr/>
          <p:nvPr/>
        </p:nvPicPr>
        <p:blipFill>
          <a:blip r:embed="rId5" cstate="print"/>
          <a:srcRect/>
          <a:stretch>
            <a:fillRect/>
          </a:stretch>
        </p:blipFill>
        <p:spPr bwMode="auto">
          <a:xfrm>
            <a:off x="2685158" y="3468913"/>
            <a:ext cx="2844799" cy="914405"/>
          </a:xfrm>
          <a:prstGeom prst="rect">
            <a:avLst/>
          </a:prstGeom>
          <a:noFill/>
          <a:ln w="9525">
            <a:noFill/>
            <a:miter lim="800000"/>
            <a:headEnd/>
            <a:tailEnd/>
          </a:ln>
        </p:spPr>
      </p:pic>
      <p:sp>
        <p:nvSpPr>
          <p:cNvPr id="11" name="10 CuadroTexto"/>
          <p:cNvSpPr txBox="1"/>
          <p:nvPr/>
        </p:nvSpPr>
        <p:spPr>
          <a:xfrm>
            <a:off x="1001487" y="2119085"/>
            <a:ext cx="1756227" cy="646331"/>
          </a:xfrm>
          <a:prstGeom prst="rect">
            <a:avLst/>
          </a:prstGeom>
          <a:noFill/>
        </p:spPr>
        <p:txBody>
          <a:bodyPr wrap="square" rtlCol="0">
            <a:spAutoFit/>
          </a:bodyPr>
          <a:lstStyle/>
          <a:p>
            <a:pPr algn="ctr"/>
            <a:r>
              <a:rPr lang="es-EC" dirty="0" smtClean="0">
                <a:latin typeface="Albertus Medium" pitchFamily="34" charset="0"/>
              </a:rPr>
              <a:t>Necesidad de reconocimiento</a:t>
            </a:r>
            <a:endParaRPr lang="es-EC" dirty="0">
              <a:latin typeface="Albertus Medium" pitchFamily="34" charset="0"/>
            </a:endParaRPr>
          </a:p>
        </p:txBody>
      </p:sp>
      <p:sp>
        <p:nvSpPr>
          <p:cNvPr id="12" name="11 CuadroTexto"/>
          <p:cNvSpPr txBox="1"/>
          <p:nvPr/>
        </p:nvSpPr>
        <p:spPr>
          <a:xfrm>
            <a:off x="5442857" y="1632861"/>
            <a:ext cx="1632858" cy="646331"/>
          </a:xfrm>
          <a:prstGeom prst="rect">
            <a:avLst/>
          </a:prstGeom>
          <a:noFill/>
        </p:spPr>
        <p:txBody>
          <a:bodyPr wrap="square" rtlCol="0">
            <a:spAutoFit/>
          </a:bodyPr>
          <a:lstStyle/>
          <a:p>
            <a:pPr algn="ctr"/>
            <a:r>
              <a:rPr lang="es-EC" dirty="0" smtClean="0">
                <a:latin typeface="Albertus Medium" pitchFamily="34" charset="0"/>
              </a:rPr>
              <a:t>Estrategias innovadoras </a:t>
            </a:r>
            <a:endParaRPr lang="es-EC" dirty="0">
              <a:latin typeface="Albertus Medium" pitchFamily="34" charset="0"/>
            </a:endParaRPr>
          </a:p>
        </p:txBody>
      </p:sp>
      <p:sp>
        <p:nvSpPr>
          <p:cNvPr id="13" name="12 CuadroTexto"/>
          <p:cNvSpPr txBox="1"/>
          <p:nvPr/>
        </p:nvSpPr>
        <p:spPr>
          <a:xfrm>
            <a:off x="1175657" y="5254164"/>
            <a:ext cx="1712686" cy="369332"/>
          </a:xfrm>
          <a:prstGeom prst="rect">
            <a:avLst/>
          </a:prstGeom>
          <a:noFill/>
        </p:spPr>
        <p:txBody>
          <a:bodyPr wrap="square" rtlCol="0">
            <a:spAutoFit/>
          </a:bodyPr>
          <a:lstStyle/>
          <a:p>
            <a:pPr algn="ctr"/>
            <a:r>
              <a:rPr lang="es-EC" dirty="0" smtClean="0">
                <a:latin typeface="Albertus Medium" pitchFamily="34" charset="0"/>
              </a:rPr>
              <a:t>Diferenciación </a:t>
            </a:r>
            <a:endParaRPr lang="es-EC" dirty="0">
              <a:latin typeface="Albertus Medium" pitchFamily="34" charset="0"/>
            </a:endParaRPr>
          </a:p>
        </p:txBody>
      </p:sp>
      <p:sp>
        <p:nvSpPr>
          <p:cNvPr id="41" name="40 CuadroTexto"/>
          <p:cNvSpPr txBox="1"/>
          <p:nvPr/>
        </p:nvSpPr>
        <p:spPr>
          <a:xfrm>
            <a:off x="4572001" y="5080000"/>
            <a:ext cx="1988458" cy="830997"/>
          </a:xfrm>
          <a:prstGeom prst="rect">
            <a:avLst/>
          </a:prstGeom>
          <a:noFill/>
        </p:spPr>
        <p:txBody>
          <a:bodyPr wrap="square" rtlCol="0">
            <a:spAutoFit/>
          </a:bodyPr>
          <a:lstStyle/>
          <a:p>
            <a:pPr algn="r"/>
            <a:r>
              <a:rPr lang="es-EC" sz="2400" b="1" i="1" dirty="0" smtClean="0">
                <a:latin typeface="Albertus Medium" pitchFamily="34" charset="0"/>
              </a:rPr>
              <a:t>Marketing Olfativo</a:t>
            </a:r>
            <a:endParaRPr lang="es-EC" sz="2400" b="1" i="1" dirty="0">
              <a:latin typeface="Albertus Medium" pitchFamily="34" charset="0"/>
            </a:endParaRPr>
          </a:p>
        </p:txBody>
      </p:sp>
    </p:spTree>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Neuromarketing</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137217" name="Picture 1" descr="C:\Users\bacosta\Desktop\tesis final Dayanita\Nueva carpeta\imagesCAQ90CI8.jpg"/>
          <p:cNvPicPr>
            <a:picLocks noChangeAspect="1" noChangeArrowheads="1"/>
          </p:cNvPicPr>
          <p:nvPr/>
        </p:nvPicPr>
        <p:blipFill>
          <a:blip r:embed="rId3" cstate="print"/>
          <a:srcRect/>
          <a:stretch>
            <a:fillRect/>
          </a:stretch>
        </p:blipFill>
        <p:spPr bwMode="auto">
          <a:xfrm>
            <a:off x="957046" y="2876989"/>
            <a:ext cx="2076450" cy="1753068"/>
          </a:xfrm>
          <a:prstGeom prst="rect">
            <a:avLst/>
          </a:prstGeom>
          <a:noFill/>
        </p:spPr>
      </p:pic>
      <p:sp>
        <p:nvSpPr>
          <p:cNvPr id="24" name="23 Rectángulo redondeado"/>
          <p:cNvSpPr/>
          <p:nvPr/>
        </p:nvSpPr>
        <p:spPr>
          <a:xfrm>
            <a:off x="754752" y="2220685"/>
            <a:ext cx="2540000" cy="478971"/>
          </a:xfrm>
          <a:prstGeom prst="roundRect">
            <a:avLst/>
          </a:prstGeom>
          <a:solidFill>
            <a:srgbClr val="A6D856"/>
          </a:solidFill>
          <a:ln>
            <a:solidFill>
              <a:srgbClr val="A6D856"/>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a:solidFill>
                  <a:schemeClr val="tx1"/>
                </a:solidFill>
                <a:latin typeface="Albertus Medium" pitchFamily="34" charset="0"/>
              </a:rPr>
              <a:t>Respuesta del cerebro</a:t>
            </a:r>
          </a:p>
        </p:txBody>
      </p:sp>
      <p:sp>
        <p:nvSpPr>
          <p:cNvPr id="26" name="25 Flecha abajo"/>
          <p:cNvSpPr/>
          <p:nvPr/>
        </p:nvSpPr>
        <p:spPr>
          <a:xfrm flipV="1">
            <a:off x="1814297" y="4731665"/>
            <a:ext cx="362857" cy="522515"/>
          </a:xfrm>
          <a:prstGeom prst="downArrow">
            <a:avLst/>
          </a:prstGeom>
          <a:solidFill>
            <a:srgbClr val="0070C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solidFill>
                <a:schemeClr val="tx1"/>
              </a:solidFill>
              <a:latin typeface="Albertus Medium" pitchFamily="34" charset="0"/>
            </a:endParaRPr>
          </a:p>
        </p:txBody>
      </p:sp>
      <p:sp>
        <p:nvSpPr>
          <p:cNvPr id="27" name="26 Rectángulo redondeado"/>
          <p:cNvSpPr/>
          <p:nvPr/>
        </p:nvSpPr>
        <p:spPr>
          <a:xfrm>
            <a:off x="718466" y="5246915"/>
            <a:ext cx="2540000" cy="522514"/>
          </a:xfrm>
          <a:prstGeom prst="roundRect">
            <a:avLst/>
          </a:prstGeom>
          <a:solidFill>
            <a:srgbClr val="0070C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a:solidFill>
                  <a:schemeClr val="tx1"/>
                </a:solidFill>
                <a:latin typeface="Albertus Medium" pitchFamily="34" charset="0"/>
              </a:rPr>
              <a:t>Estímulos Provocados</a:t>
            </a:r>
          </a:p>
        </p:txBody>
      </p:sp>
      <p:graphicFrame>
        <p:nvGraphicFramePr>
          <p:cNvPr id="28" name="27 Tabla"/>
          <p:cNvGraphicFramePr>
            <a:graphicFrameLocks noGrp="1"/>
          </p:cNvGraphicFramePr>
          <p:nvPr/>
        </p:nvGraphicFramePr>
        <p:xfrm>
          <a:off x="3817258" y="1966681"/>
          <a:ext cx="2293257" cy="3933370"/>
        </p:xfrm>
        <a:graphic>
          <a:graphicData uri="http://schemas.openxmlformats.org/drawingml/2006/table">
            <a:tbl>
              <a:tblPr firstRow="1" bandRow="1">
                <a:tableStyleId>{5C22544A-7EE6-4342-B048-85BDC9FD1C3A}</a:tableStyleId>
              </a:tblPr>
              <a:tblGrid>
                <a:gridCol w="2293257"/>
              </a:tblGrid>
              <a:tr h="786674">
                <a:tc>
                  <a:txBody>
                    <a:bodyPr/>
                    <a:lstStyle/>
                    <a:p>
                      <a:pPr marL="21590" algn="ctr" rtl="0" fontAlgn="base">
                        <a:lnSpc>
                          <a:spcPct val="100000"/>
                        </a:lnSpc>
                        <a:spcBef>
                          <a:spcPct val="0"/>
                        </a:spcBef>
                        <a:spcAft>
                          <a:spcPct val="0"/>
                        </a:spcAft>
                        <a:tabLst>
                          <a:tab pos="571500" algn="l"/>
                        </a:tabLst>
                      </a:pPr>
                      <a:r>
                        <a:rPr lang="es-EC" sz="1200" b="0" kern="1200" dirty="0">
                          <a:solidFill>
                            <a:schemeClr val="tx1"/>
                          </a:solidFill>
                          <a:latin typeface="Albertus Medium" pitchFamily="34" charset="0"/>
                          <a:ea typeface="+mn-ea"/>
                          <a:cs typeface="+mn-cs"/>
                        </a:rPr>
                        <a:t>Resonancia Magnética Funcional</a:t>
                      </a:r>
                    </a:p>
                  </a:txBody>
                  <a:tcPr marL="68580" marR="68580" marT="0" marB="0" anchor="ct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786674">
                <a:tc>
                  <a:txBody>
                    <a:bodyPr/>
                    <a:lstStyle/>
                    <a:p>
                      <a:pPr marL="21590" algn="ctr" defTabSz="914400" rtl="0" eaLnBrk="1" fontAlgn="base" latinLnBrk="0" hangingPunct="1">
                        <a:lnSpc>
                          <a:spcPct val="100000"/>
                        </a:lnSpc>
                        <a:spcBef>
                          <a:spcPct val="0"/>
                        </a:spcBef>
                        <a:spcAft>
                          <a:spcPct val="0"/>
                        </a:spcAft>
                        <a:tabLst>
                          <a:tab pos="571500" algn="l"/>
                        </a:tabLst>
                      </a:pPr>
                      <a:r>
                        <a:rPr lang="es-EC" sz="1200" b="0" kern="1200" dirty="0" smtClean="0">
                          <a:solidFill>
                            <a:schemeClr val="tx1"/>
                          </a:solidFill>
                          <a:latin typeface="Albertus Medium" pitchFamily="34" charset="0"/>
                          <a:ea typeface="+mn-ea"/>
                          <a:cs typeface="+mn-cs"/>
                        </a:rPr>
                        <a:t>Tomografía </a:t>
                      </a:r>
                      <a:r>
                        <a:rPr lang="es-EC" sz="1200" b="0" kern="1200" dirty="0">
                          <a:solidFill>
                            <a:schemeClr val="tx1"/>
                          </a:solidFill>
                          <a:latin typeface="Albertus Medium" pitchFamily="34" charset="0"/>
                          <a:ea typeface="+mn-ea"/>
                          <a:cs typeface="+mn-cs"/>
                        </a:rPr>
                        <a:t>de estado estable</a:t>
                      </a:r>
                    </a:p>
                  </a:txBody>
                  <a:tcPr marL="68580" marR="68580" marT="0" marB="0" anchor="ct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786674">
                <a:tc>
                  <a:txBody>
                    <a:bodyPr/>
                    <a:lstStyle/>
                    <a:p>
                      <a:pPr marL="21590" algn="ctr" defTabSz="914400" rtl="0" eaLnBrk="1" fontAlgn="base" latinLnBrk="0" hangingPunct="1">
                        <a:lnSpc>
                          <a:spcPct val="100000"/>
                        </a:lnSpc>
                        <a:spcBef>
                          <a:spcPct val="0"/>
                        </a:spcBef>
                        <a:spcAft>
                          <a:spcPct val="0"/>
                        </a:spcAft>
                        <a:tabLst>
                          <a:tab pos="571500" algn="l"/>
                        </a:tabLst>
                      </a:pPr>
                      <a:r>
                        <a:rPr lang="es-EC" sz="1200" b="0" kern="1200" dirty="0">
                          <a:solidFill>
                            <a:schemeClr val="tx1"/>
                          </a:solidFill>
                          <a:latin typeface="Albertus Medium" pitchFamily="34" charset="0"/>
                          <a:ea typeface="+mn-ea"/>
                          <a:cs typeface="+mn-cs"/>
                        </a:rPr>
                        <a:t>Tomografía axial de emisión de positrones</a:t>
                      </a:r>
                    </a:p>
                  </a:txBody>
                  <a:tcPr marL="68580" marR="68580" marT="0" marB="0" anchor="ct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786674">
                <a:tc>
                  <a:txBody>
                    <a:bodyPr/>
                    <a:lstStyle/>
                    <a:p>
                      <a:pPr marL="21590" algn="ctr" defTabSz="914400" rtl="0" eaLnBrk="1" fontAlgn="base" latinLnBrk="0" hangingPunct="1">
                        <a:lnSpc>
                          <a:spcPct val="100000"/>
                        </a:lnSpc>
                        <a:spcBef>
                          <a:spcPct val="0"/>
                        </a:spcBef>
                        <a:spcAft>
                          <a:spcPct val="0"/>
                        </a:spcAft>
                        <a:tabLst>
                          <a:tab pos="571500" algn="l"/>
                        </a:tabLst>
                      </a:pPr>
                      <a:r>
                        <a:rPr lang="es-EC" sz="1200" b="0" kern="1200" dirty="0">
                          <a:solidFill>
                            <a:schemeClr val="tx1"/>
                          </a:solidFill>
                          <a:latin typeface="Albertus Medium" pitchFamily="34" charset="0"/>
                          <a:ea typeface="+mn-ea"/>
                          <a:cs typeface="+mn-cs"/>
                        </a:rPr>
                        <a:t>Magnetoencelografía</a:t>
                      </a:r>
                    </a:p>
                  </a:txBody>
                  <a:tcPr marL="68580" marR="68580" marT="0" marB="0" anchor="ct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r h="786674">
                <a:tc>
                  <a:txBody>
                    <a:bodyPr/>
                    <a:lstStyle/>
                    <a:p>
                      <a:pPr marL="21590" algn="ctr" defTabSz="914400" rtl="0" eaLnBrk="1" fontAlgn="base" latinLnBrk="0" hangingPunct="1">
                        <a:lnSpc>
                          <a:spcPct val="100000"/>
                        </a:lnSpc>
                        <a:spcBef>
                          <a:spcPct val="0"/>
                        </a:spcBef>
                        <a:spcAft>
                          <a:spcPct val="0"/>
                        </a:spcAft>
                        <a:tabLst>
                          <a:tab pos="571500" algn="l"/>
                        </a:tabLst>
                      </a:pPr>
                      <a:r>
                        <a:rPr lang="es-EC" sz="1200" b="0" kern="1200" dirty="0">
                          <a:solidFill>
                            <a:schemeClr val="tx1"/>
                          </a:solidFill>
                          <a:latin typeface="Albertus Medium" pitchFamily="34" charset="0"/>
                          <a:ea typeface="+mn-ea"/>
                          <a:cs typeface="+mn-cs"/>
                        </a:rPr>
                        <a:t>Eye Tracking</a:t>
                      </a:r>
                    </a:p>
                  </a:txBody>
                  <a:tcPr marL="68580" marR="68580" marT="0" marB="0" anchor="ct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solidFill>
                      <a:schemeClr val="bg1">
                        <a:lumMod val="85000"/>
                      </a:schemeClr>
                    </a:solidFill>
                  </a:tcPr>
                </a:tc>
              </a:tr>
            </a:tbl>
          </a:graphicData>
        </a:graphic>
      </p:graphicFrame>
      <p:pic>
        <p:nvPicPr>
          <p:cNvPr id="137219" name="Picture 3" descr="eeg neuromarketing">
            <a:hlinkClick r:id="rId4"/>
          </p:cNvPr>
          <p:cNvPicPr>
            <a:picLocks noChangeAspect="1" noChangeArrowheads="1"/>
          </p:cNvPicPr>
          <p:nvPr/>
        </p:nvPicPr>
        <p:blipFill>
          <a:blip r:embed="rId5" cstate="print"/>
          <a:srcRect/>
          <a:stretch>
            <a:fillRect/>
          </a:stretch>
        </p:blipFill>
        <p:spPr bwMode="auto">
          <a:xfrm>
            <a:off x="6594929" y="1787385"/>
            <a:ext cx="1460499" cy="1803085"/>
          </a:xfrm>
          <a:prstGeom prst="rect">
            <a:avLst/>
          </a:prstGeom>
          <a:ln>
            <a:noFill/>
          </a:ln>
          <a:effectLst>
            <a:softEdge rad="112500"/>
          </a:effectLst>
        </p:spPr>
      </p:pic>
      <p:pic>
        <p:nvPicPr>
          <p:cNvPr id="137220" name="Picture 4" descr="C:\Users\bacosta\Desktop\tesis final Dayanita\Nueva carpeta\resonancia-magnetica-300x300.jpg"/>
          <p:cNvPicPr>
            <a:picLocks noChangeAspect="1" noChangeArrowheads="1"/>
          </p:cNvPicPr>
          <p:nvPr/>
        </p:nvPicPr>
        <p:blipFill>
          <a:blip r:embed="rId6" cstate="print"/>
          <a:srcRect/>
          <a:stretch>
            <a:fillRect/>
          </a:stretch>
        </p:blipFill>
        <p:spPr bwMode="auto">
          <a:xfrm>
            <a:off x="6437994" y="3995056"/>
            <a:ext cx="1820636" cy="1820636"/>
          </a:xfrm>
          <a:prstGeom prst="rect">
            <a:avLst/>
          </a:prstGeom>
          <a:ln>
            <a:noFill/>
          </a:ln>
          <a:effectLst>
            <a:softEdge rad="112500"/>
          </a:effectLst>
        </p:spPr>
      </p:pic>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CuadroTexto"/>
          <p:cNvSpPr txBox="1"/>
          <p:nvPr/>
        </p:nvSpPr>
        <p:spPr>
          <a:xfrm>
            <a:off x="537021" y="638604"/>
            <a:ext cx="4339779" cy="646331"/>
          </a:xfrm>
          <a:prstGeom prst="rect">
            <a:avLst/>
          </a:prstGeom>
          <a:solidFill>
            <a:schemeClr val="bg1"/>
          </a:solidFill>
        </p:spPr>
        <p:txBody>
          <a:bodyPr wrap="square" rtlCol="0">
            <a:spAutoFit/>
          </a:bodyPr>
          <a:lstStyle/>
          <a:p>
            <a:pPr algn="ctr"/>
            <a:r>
              <a:rPr lang="es-EC" sz="3600" b="1" dirty="0" smtClean="0">
                <a:solidFill>
                  <a:srgbClr val="CE411A"/>
                </a:solidFill>
                <a:effectLst>
                  <a:outerShdw blurRad="38100" dist="38100" dir="2700000" algn="tl">
                    <a:srgbClr val="000000">
                      <a:alpha val="43137"/>
                    </a:srgbClr>
                  </a:outerShdw>
                </a:effectLst>
                <a:latin typeface="Albertus Medium" pitchFamily="34" charset="0"/>
              </a:rPr>
              <a:t>Marketing Sensorial</a:t>
            </a:r>
            <a:endParaRPr lang="es-EC" sz="3600" b="1" dirty="0">
              <a:solidFill>
                <a:srgbClr val="CE411A"/>
              </a:solidFill>
              <a:effectLst>
                <a:outerShdw blurRad="38100" dist="38100" dir="2700000" algn="tl">
                  <a:srgbClr val="000000">
                    <a:alpha val="43137"/>
                  </a:srgbClr>
                </a:outerShdw>
              </a:effectLst>
              <a:latin typeface="Albertus Medium" pitchFamily="34" charset="0"/>
            </a:endParaRPr>
          </a:p>
        </p:txBody>
      </p:sp>
      <p:pic>
        <p:nvPicPr>
          <p:cNvPr id="139269" name="Picture 5" descr="C:\Users\bacosta\Desktop\tesis final Dayanita\Nueva carpeta\imagesCA2QQN3S.jpg"/>
          <p:cNvPicPr>
            <a:picLocks noChangeAspect="1" noChangeArrowheads="1"/>
          </p:cNvPicPr>
          <p:nvPr/>
        </p:nvPicPr>
        <p:blipFill>
          <a:blip r:embed="rId3" cstate="print"/>
          <a:srcRect/>
          <a:stretch>
            <a:fillRect/>
          </a:stretch>
        </p:blipFill>
        <p:spPr bwMode="auto">
          <a:xfrm>
            <a:off x="3122613" y="1724941"/>
            <a:ext cx="3278187" cy="2061899"/>
          </a:xfrm>
          <a:prstGeom prst="rect">
            <a:avLst/>
          </a:prstGeom>
          <a:noFill/>
        </p:spPr>
      </p:pic>
      <p:sp>
        <p:nvSpPr>
          <p:cNvPr id="21" name="20 Rectángulo redondeado"/>
          <p:cNvSpPr/>
          <p:nvPr/>
        </p:nvSpPr>
        <p:spPr>
          <a:xfrm>
            <a:off x="914409" y="2569037"/>
            <a:ext cx="1886848" cy="711202"/>
          </a:xfrm>
          <a:prstGeom prst="roundRect">
            <a:avLst/>
          </a:prstGeom>
          <a:solidFill>
            <a:srgbClr val="A6D856"/>
          </a:solidFill>
          <a:ln>
            <a:solidFill>
              <a:srgbClr val="A6D856"/>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smtClean="0">
                <a:solidFill>
                  <a:schemeClr val="tx1"/>
                </a:solidFill>
                <a:latin typeface="Albertus Medium" pitchFamily="34" charset="0"/>
              </a:rPr>
              <a:t>Estimular</a:t>
            </a:r>
            <a:endParaRPr lang="es-EC" dirty="0">
              <a:solidFill>
                <a:schemeClr val="tx1"/>
              </a:solidFill>
              <a:latin typeface="Albertus Medium" pitchFamily="34" charset="0"/>
            </a:endParaRPr>
          </a:p>
        </p:txBody>
      </p:sp>
      <p:sp>
        <p:nvSpPr>
          <p:cNvPr id="23" name="22 Rectángulo redondeado"/>
          <p:cNvSpPr/>
          <p:nvPr/>
        </p:nvSpPr>
        <p:spPr>
          <a:xfrm>
            <a:off x="6596752" y="2590809"/>
            <a:ext cx="1886848" cy="711202"/>
          </a:xfrm>
          <a:prstGeom prst="roundRect">
            <a:avLst/>
          </a:prstGeom>
          <a:solidFill>
            <a:srgbClr val="A6D856"/>
          </a:solidFill>
          <a:ln>
            <a:solidFill>
              <a:srgbClr val="A6D856"/>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EC" dirty="0" smtClean="0">
                <a:solidFill>
                  <a:schemeClr val="tx1"/>
                </a:solidFill>
                <a:latin typeface="Albertus Medium" pitchFamily="34" charset="0"/>
              </a:rPr>
              <a:t>Vínculos emocionales</a:t>
            </a:r>
            <a:endParaRPr lang="es-EC" dirty="0">
              <a:solidFill>
                <a:schemeClr val="tx1"/>
              </a:solidFill>
              <a:latin typeface="Albertus Medium" pitchFamily="34" charset="0"/>
            </a:endParaRPr>
          </a:p>
        </p:txBody>
      </p:sp>
      <p:graphicFrame>
        <p:nvGraphicFramePr>
          <p:cNvPr id="25" name="24 Diagrama"/>
          <p:cNvGraphicFramePr/>
          <p:nvPr/>
        </p:nvGraphicFramePr>
        <p:xfrm>
          <a:off x="-1132096" y="4180113"/>
          <a:ext cx="11901713" cy="19594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0" name="29 Flecha derecha"/>
          <p:cNvSpPr/>
          <p:nvPr/>
        </p:nvSpPr>
        <p:spPr>
          <a:xfrm>
            <a:off x="2830286" y="2815771"/>
            <a:ext cx="537028" cy="290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2" name="31 Flecha derecha"/>
          <p:cNvSpPr/>
          <p:nvPr/>
        </p:nvSpPr>
        <p:spPr>
          <a:xfrm>
            <a:off x="6045201" y="2808513"/>
            <a:ext cx="537028" cy="290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cSld>
  <p:clrMapOvr>
    <a:masterClrMapping/>
  </p:clrMapOvr>
  <p:transition>
    <p:wipe/>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2811</TotalTime>
  <Words>2636</Words>
  <Application>Microsoft Office PowerPoint</Application>
  <PresentationFormat>Presentación en pantalla (4:3)</PresentationFormat>
  <Paragraphs>1063</Paragraphs>
  <Slides>50</Slides>
  <Notes>14</Notes>
  <HiddenSlides>0</HiddenSlides>
  <MMClips>0</MMClips>
  <ScaleCrop>false</ScaleCrop>
  <HeadingPairs>
    <vt:vector size="4" baseType="variant">
      <vt:variant>
        <vt:lpstr>Tema</vt:lpstr>
      </vt:variant>
      <vt:variant>
        <vt:i4>1</vt:i4>
      </vt:variant>
      <vt:variant>
        <vt:lpstr>Títulos de diapositiva</vt:lpstr>
      </vt:variant>
      <vt:variant>
        <vt:i4>50</vt:i4>
      </vt:variant>
    </vt:vector>
  </HeadingPairs>
  <TitlesOfParts>
    <vt:vector size="51" baseType="lpstr">
      <vt:lpstr>Default Design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Byron Acosta</dc:creator>
  <cp:lastModifiedBy>Luffi</cp:lastModifiedBy>
  <cp:revision>174</cp:revision>
  <dcterms:created xsi:type="dcterms:W3CDTF">2003-01-16T21:06:27Z</dcterms:created>
  <dcterms:modified xsi:type="dcterms:W3CDTF">2013-12-17T01:55:45Z</dcterms:modified>
</cp:coreProperties>
</file>