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0" r:id="rId3"/>
    <p:sldId id="271" r:id="rId4"/>
    <p:sldId id="273" r:id="rId5"/>
    <p:sldId id="257" r:id="rId6"/>
    <p:sldId id="260" r:id="rId7"/>
    <p:sldId id="258" r:id="rId8"/>
    <p:sldId id="268" r:id="rId9"/>
    <p:sldId id="259" r:id="rId10"/>
    <p:sldId id="269" r:id="rId11"/>
    <p:sldId id="261" r:id="rId12"/>
    <p:sldId id="262" r:id="rId13"/>
    <p:sldId id="264" r:id="rId14"/>
    <p:sldId id="263" r:id="rId15"/>
    <p:sldId id="265" r:id="rId16"/>
    <p:sldId id="267" r:id="rId17"/>
    <p:sldId id="266" r:id="rId18"/>
    <p:sldId id="274" r:id="rId19"/>
    <p:sldId id="272"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05" autoAdjust="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guel\Tesis\resultados%20investigacion\Eficiencia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guel\Tesis\resultados%20investigacion\Eficienci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guel\Tesis\resultados%20investigacion\Eficienci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guel\Tesis\resultados%20investigacion\Eficiencia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n-US"/>
              <a:t>Número</a:t>
            </a:r>
            <a:r>
              <a:rPr lang="en-US" baseline="0"/>
              <a:t> de</a:t>
            </a:r>
            <a:r>
              <a:rPr lang="en-US"/>
              <a:t> Keypoints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TOTAL!$B$1</c:f>
              <c:strCache>
                <c:ptCount val="1"/>
                <c:pt idx="0">
                  <c:v># Keypoints</c:v>
                </c:pt>
              </c:strCache>
            </c:strRef>
          </c:tx>
          <c:invertIfNegative val="0"/>
          <c:dLbls>
            <c:showLegendKey val="0"/>
            <c:showVal val="1"/>
            <c:showCatName val="0"/>
            <c:showSerName val="0"/>
            <c:showPercent val="0"/>
            <c:showBubbleSize val="0"/>
            <c:showLeaderLines val="0"/>
          </c:dLbls>
          <c:cat>
            <c:strRef>
              <c:f>TOTAL!$A$2:$A$4</c:f>
              <c:strCache>
                <c:ptCount val="3"/>
                <c:pt idx="0">
                  <c:v>SIFT</c:v>
                </c:pt>
                <c:pt idx="1">
                  <c:v>SURF</c:v>
                </c:pt>
                <c:pt idx="2">
                  <c:v>ORB</c:v>
                </c:pt>
              </c:strCache>
            </c:strRef>
          </c:cat>
          <c:val>
            <c:numRef>
              <c:f>TOTAL!$B$2:$B$4</c:f>
              <c:numCache>
                <c:formatCode>0</c:formatCode>
                <c:ptCount val="3"/>
                <c:pt idx="0">
                  <c:v>221.67000000000002</c:v>
                </c:pt>
                <c:pt idx="1">
                  <c:v>430.61</c:v>
                </c:pt>
                <c:pt idx="2">
                  <c:v>432.39</c:v>
                </c:pt>
              </c:numCache>
            </c:numRef>
          </c:val>
        </c:ser>
        <c:dLbls>
          <c:showLegendKey val="0"/>
          <c:showVal val="0"/>
          <c:showCatName val="0"/>
          <c:showSerName val="0"/>
          <c:showPercent val="0"/>
          <c:showBubbleSize val="0"/>
        </c:dLbls>
        <c:gapWidth val="150"/>
        <c:shape val="cylinder"/>
        <c:axId val="40134144"/>
        <c:axId val="80409664"/>
        <c:axId val="0"/>
      </c:bar3DChart>
      <c:catAx>
        <c:axId val="40134144"/>
        <c:scaling>
          <c:orientation val="minMax"/>
        </c:scaling>
        <c:delete val="0"/>
        <c:axPos val="b"/>
        <c:majorTickMark val="out"/>
        <c:minorTickMark val="none"/>
        <c:tickLblPos val="nextTo"/>
        <c:crossAx val="80409664"/>
        <c:crosses val="autoZero"/>
        <c:auto val="1"/>
        <c:lblAlgn val="ctr"/>
        <c:lblOffset val="100"/>
        <c:noMultiLvlLbl val="0"/>
      </c:catAx>
      <c:valAx>
        <c:axId val="80409664"/>
        <c:scaling>
          <c:orientation val="minMax"/>
        </c:scaling>
        <c:delete val="0"/>
        <c:axPos val="l"/>
        <c:majorGridlines/>
        <c:title>
          <c:tx>
            <c:rich>
              <a:bodyPr rot="0" vert="horz"/>
              <a:lstStyle/>
              <a:p>
                <a:pPr>
                  <a:defRPr/>
                </a:pPr>
                <a:r>
                  <a:rPr lang="es-EC"/>
                  <a:t>#</a:t>
                </a:r>
              </a:p>
            </c:rich>
          </c:tx>
          <c:layout/>
          <c:overlay val="0"/>
        </c:title>
        <c:numFmt formatCode="0" sourceLinked="1"/>
        <c:majorTickMark val="out"/>
        <c:minorTickMark val="none"/>
        <c:tickLblPos val="nextTo"/>
        <c:crossAx val="401341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C" sz="1800">
                <a:effectLst/>
              </a:rPr>
              <a:t>Tiempo de ejecución</a:t>
            </a:r>
            <a:r>
              <a:rPr lang="en-US"/>
              <a:t> </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TOTAL!$B$2</c:f>
              <c:strCache>
                <c:ptCount val="1"/>
                <c:pt idx="0">
                  <c:v>Tiempo de ejecución (ms)</c:v>
                </c:pt>
              </c:strCache>
            </c:strRef>
          </c:tx>
          <c:invertIfNegative val="0"/>
          <c:dLbls>
            <c:dLbl>
              <c:idx val="0"/>
              <c:layout>
                <c:manualLayout>
                  <c:x val="2.4326798938049028E-2"/>
                  <c:y val="-5.8789764100285156E-3"/>
                </c:manualLayout>
              </c:layout>
              <c:tx>
                <c:rich>
                  <a:bodyPr/>
                  <a:lstStyle/>
                  <a:p>
                    <a:r>
                      <a:rPr lang="en-US" smtClean="0"/>
                      <a:t>2887,13, aprox 3s</a:t>
                    </a:r>
                    <a:endParaRPr lang="en-US"/>
                  </a:p>
                </c:rich>
              </c:tx>
              <c:showLegendKey val="0"/>
              <c:showVal val="1"/>
              <c:showCatName val="0"/>
              <c:showSerName val="0"/>
              <c:showPercent val="0"/>
              <c:showBubbleSize val="0"/>
            </c:dLbl>
            <c:dLbl>
              <c:idx val="1"/>
              <c:layout>
                <c:manualLayout>
                  <c:x val="9.1225496017682747E-3"/>
                  <c:y val="-2.3515905640114063E-2"/>
                </c:manualLayout>
              </c:layout>
              <c:tx>
                <c:rich>
                  <a:bodyPr/>
                  <a:lstStyle/>
                  <a:p>
                    <a:r>
                      <a:rPr lang="en-US" smtClean="0"/>
                      <a:t>959,87 Aprox 0,94s</a:t>
                    </a:r>
                    <a:endParaRPr lang="en-US"/>
                  </a:p>
                </c:rich>
              </c:tx>
              <c:showLegendKey val="0"/>
              <c:showVal val="1"/>
              <c:showCatName val="0"/>
              <c:showSerName val="0"/>
              <c:showPercent val="0"/>
              <c:showBubbleSize val="0"/>
            </c:dLbl>
            <c:dLbl>
              <c:idx val="2"/>
              <c:layout>
                <c:manualLayout>
                  <c:x val="2.1285949070792901E-2"/>
                  <c:y val="-2.3515905640114063E-2"/>
                </c:manualLayout>
              </c:layout>
              <c:tx>
                <c:rich>
                  <a:bodyPr/>
                  <a:lstStyle/>
                  <a:p>
                    <a:r>
                      <a:rPr lang="en-US" dirty="0" smtClean="0"/>
                      <a:t>157,74</a:t>
                    </a:r>
                  </a:p>
                  <a:p>
                    <a:r>
                      <a:rPr lang="en-US" dirty="0" err="1" smtClean="0"/>
                      <a:t>Aprox</a:t>
                    </a:r>
                    <a:r>
                      <a:rPr lang="en-US" baseline="0" dirty="0" smtClean="0"/>
                      <a:t> 0,16s</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TOTAL!$A$3:$A$5</c:f>
              <c:strCache>
                <c:ptCount val="3"/>
                <c:pt idx="0">
                  <c:v>SIFT</c:v>
                </c:pt>
                <c:pt idx="1">
                  <c:v>SURF</c:v>
                </c:pt>
                <c:pt idx="2">
                  <c:v>ORB</c:v>
                </c:pt>
              </c:strCache>
            </c:strRef>
          </c:cat>
          <c:val>
            <c:numRef>
              <c:f>TOTAL!$B$3:$B$5</c:f>
              <c:numCache>
                <c:formatCode>0.00</c:formatCode>
                <c:ptCount val="3"/>
                <c:pt idx="0">
                  <c:v>2887.1258000000007</c:v>
                </c:pt>
                <c:pt idx="1">
                  <c:v>959.87329999999997</c:v>
                </c:pt>
                <c:pt idx="2">
                  <c:v>157.74149999999997</c:v>
                </c:pt>
              </c:numCache>
            </c:numRef>
          </c:val>
        </c:ser>
        <c:dLbls>
          <c:showLegendKey val="0"/>
          <c:showVal val="1"/>
          <c:showCatName val="0"/>
          <c:showSerName val="0"/>
          <c:showPercent val="0"/>
          <c:showBubbleSize val="0"/>
        </c:dLbls>
        <c:gapWidth val="150"/>
        <c:shape val="cylinder"/>
        <c:axId val="40133120"/>
        <c:axId val="80411968"/>
        <c:axId val="0"/>
      </c:bar3DChart>
      <c:catAx>
        <c:axId val="40133120"/>
        <c:scaling>
          <c:orientation val="minMax"/>
        </c:scaling>
        <c:delete val="0"/>
        <c:axPos val="b"/>
        <c:majorTickMark val="out"/>
        <c:minorTickMark val="none"/>
        <c:tickLblPos val="nextTo"/>
        <c:crossAx val="80411968"/>
        <c:crosses val="autoZero"/>
        <c:auto val="1"/>
        <c:lblAlgn val="ctr"/>
        <c:lblOffset val="100"/>
        <c:noMultiLvlLbl val="0"/>
      </c:catAx>
      <c:valAx>
        <c:axId val="80411968"/>
        <c:scaling>
          <c:orientation val="minMax"/>
        </c:scaling>
        <c:delete val="0"/>
        <c:axPos val="l"/>
        <c:majorGridlines/>
        <c:title>
          <c:tx>
            <c:rich>
              <a:bodyPr rot="0" vert="horz"/>
              <a:lstStyle/>
              <a:p>
                <a:pPr>
                  <a:defRPr/>
                </a:pPr>
                <a:r>
                  <a:rPr lang="es-EC"/>
                  <a:t>ms</a:t>
                </a:r>
              </a:p>
            </c:rich>
          </c:tx>
          <c:layout/>
          <c:overlay val="0"/>
        </c:title>
        <c:numFmt formatCode="0.00" sourceLinked="1"/>
        <c:majorTickMark val="out"/>
        <c:minorTickMark val="none"/>
        <c:tickLblPos val="nextTo"/>
        <c:crossAx val="401331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Consumo de batería </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2"/>
          <c:order val="0"/>
          <c:tx>
            <c:strRef>
              <c:f>TOTAL!$D$2</c:f>
              <c:strCache>
                <c:ptCount val="1"/>
                <c:pt idx="0">
                  <c:v>Batería utilizada (%)</c:v>
                </c:pt>
              </c:strCache>
            </c:strRef>
          </c:tx>
          <c:invertIfNegative val="0"/>
          <c:cat>
            <c:strRef>
              <c:f>TOTAL!$A$3:$A$5</c:f>
              <c:strCache>
                <c:ptCount val="3"/>
                <c:pt idx="0">
                  <c:v>SIFT</c:v>
                </c:pt>
                <c:pt idx="1">
                  <c:v>SURF</c:v>
                </c:pt>
                <c:pt idx="2">
                  <c:v>ORB</c:v>
                </c:pt>
              </c:strCache>
            </c:strRef>
          </c:cat>
          <c:val>
            <c:numRef>
              <c:f>TOTAL!$D$3:$D$5</c:f>
              <c:numCache>
                <c:formatCode>0.00</c:formatCode>
                <c:ptCount val="3"/>
                <c:pt idx="0">
                  <c:v>4.3999999999999997E-2</c:v>
                </c:pt>
                <c:pt idx="1">
                  <c:v>2.4E-2</c:v>
                </c:pt>
                <c:pt idx="2">
                  <c:v>7.0000000000000019E-3</c:v>
                </c:pt>
              </c:numCache>
            </c:numRef>
          </c:val>
        </c:ser>
        <c:dLbls>
          <c:showLegendKey val="0"/>
          <c:showVal val="1"/>
          <c:showCatName val="0"/>
          <c:showSerName val="0"/>
          <c:showPercent val="0"/>
          <c:showBubbleSize val="0"/>
        </c:dLbls>
        <c:gapWidth val="150"/>
        <c:shape val="cylinder"/>
        <c:axId val="40134656"/>
        <c:axId val="41264256"/>
        <c:axId val="0"/>
      </c:bar3DChart>
      <c:catAx>
        <c:axId val="40134656"/>
        <c:scaling>
          <c:orientation val="minMax"/>
        </c:scaling>
        <c:delete val="0"/>
        <c:axPos val="b"/>
        <c:majorTickMark val="out"/>
        <c:minorTickMark val="none"/>
        <c:tickLblPos val="nextTo"/>
        <c:crossAx val="41264256"/>
        <c:crosses val="autoZero"/>
        <c:auto val="1"/>
        <c:lblAlgn val="ctr"/>
        <c:lblOffset val="100"/>
        <c:noMultiLvlLbl val="0"/>
      </c:catAx>
      <c:valAx>
        <c:axId val="41264256"/>
        <c:scaling>
          <c:orientation val="minMax"/>
        </c:scaling>
        <c:delete val="0"/>
        <c:axPos val="l"/>
        <c:majorGridlines/>
        <c:title>
          <c:tx>
            <c:rich>
              <a:bodyPr rot="0" vert="horz"/>
              <a:lstStyle/>
              <a:p>
                <a:pPr>
                  <a:defRPr/>
                </a:pPr>
                <a:r>
                  <a:rPr lang="es-EC"/>
                  <a:t>% </a:t>
                </a:r>
              </a:p>
            </c:rich>
          </c:tx>
          <c:layout/>
          <c:overlay val="0"/>
        </c:title>
        <c:numFmt formatCode="0.00" sourceLinked="1"/>
        <c:majorTickMark val="out"/>
        <c:minorTickMark val="none"/>
        <c:tickLblPos val="nextTo"/>
        <c:crossAx val="4013465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Uso de memoria</a:t>
            </a:r>
          </a:p>
        </c:rich>
      </c:tx>
      <c:layout>
        <c:manualLayout>
          <c:xMode val="edge"/>
          <c:yMode val="edge"/>
          <c:x val="0.27447322970639032"/>
          <c:y val="4.06091370558375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TOTAL!$D$1</c:f>
              <c:strCache>
                <c:ptCount val="1"/>
                <c:pt idx="0">
                  <c:v>Peso descriptor (KB)</c:v>
                </c:pt>
              </c:strCache>
            </c:strRef>
          </c:tx>
          <c:invertIfNegative val="0"/>
          <c:cat>
            <c:strRef>
              <c:f>TOTAL!$A$2:$A$4</c:f>
              <c:strCache>
                <c:ptCount val="3"/>
                <c:pt idx="0">
                  <c:v>SIFT</c:v>
                </c:pt>
                <c:pt idx="1">
                  <c:v>SURF</c:v>
                </c:pt>
                <c:pt idx="2">
                  <c:v>ORB</c:v>
                </c:pt>
              </c:strCache>
            </c:strRef>
          </c:cat>
          <c:val>
            <c:numRef>
              <c:f>TOTAL!$D$2:$D$4</c:f>
              <c:numCache>
                <c:formatCode>0.00</c:formatCode>
                <c:ptCount val="3"/>
                <c:pt idx="0">
                  <c:v>102.29760000000003</c:v>
                </c:pt>
                <c:pt idx="1">
                  <c:v>385.02399999999983</c:v>
                </c:pt>
                <c:pt idx="2">
                  <c:v>49.664000000000009</c:v>
                </c:pt>
              </c:numCache>
            </c:numRef>
          </c:val>
        </c:ser>
        <c:dLbls>
          <c:showLegendKey val="0"/>
          <c:showVal val="1"/>
          <c:showCatName val="0"/>
          <c:showSerName val="0"/>
          <c:showPercent val="0"/>
          <c:showBubbleSize val="0"/>
        </c:dLbls>
        <c:gapWidth val="150"/>
        <c:shape val="cylinder"/>
        <c:axId val="40135168"/>
        <c:axId val="41265408"/>
        <c:axId val="0"/>
      </c:bar3DChart>
      <c:catAx>
        <c:axId val="40135168"/>
        <c:scaling>
          <c:orientation val="minMax"/>
        </c:scaling>
        <c:delete val="0"/>
        <c:axPos val="b"/>
        <c:majorTickMark val="out"/>
        <c:minorTickMark val="none"/>
        <c:tickLblPos val="nextTo"/>
        <c:crossAx val="41265408"/>
        <c:crosses val="autoZero"/>
        <c:auto val="1"/>
        <c:lblAlgn val="ctr"/>
        <c:lblOffset val="100"/>
        <c:noMultiLvlLbl val="0"/>
      </c:catAx>
      <c:valAx>
        <c:axId val="41265408"/>
        <c:scaling>
          <c:orientation val="minMax"/>
        </c:scaling>
        <c:delete val="0"/>
        <c:axPos val="l"/>
        <c:majorGridlines/>
        <c:title>
          <c:tx>
            <c:rich>
              <a:bodyPr rot="0" vert="horz"/>
              <a:lstStyle/>
              <a:p>
                <a:pPr>
                  <a:defRPr/>
                </a:pPr>
                <a:r>
                  <a:rPr lang="es-EC"/>
                  <a:t>KB</a:t>
                </a:r>
              </a:p>
            </c:rich>
          </c:tx>
          <c:layout/>
          <c:overlay val="0"/>
        </c:title>
        <c:numFmt formatCode="0.00" sourceLinked="1"/>
        <c:majorTickMark val="out"/>
        <c:minorTickMark val="none"/>
        <c:tickLblPos val="nextTo"/>
        <c:crossAx val="4013516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405A1-C09E-4D3D-9F81-959D5A38EA10}" type="datetimeFigureOut">
              <a:rPr lang="es-EC" smtClean="0"/>
              <a:t>08/10/2013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BF669-DA11-45E8-B657-D13CE848FD7C}" type="slidenum">
              <a:rPr lang="es-EC" smtClean="0"/>
              <a:t>‹Nº›</a:t>
            </a:fld>
            <a:endParaRPr lang="es-EC"/>
          </a:p>
        </p:txBody>
      </p:sp>
    </p:spTree>
    <p:extLst>
      <p:ext uri="{BB962C8B-B14F-4D97-AF65-F5344CB8AC3E}">
        <p14:creationId xmlns:p14="http://schemas.microsoft.com/office/powerpoint/2010/main" val="174478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Dicho proceso inicia con la búsqueda de características especiales en la imagen,  a estas características se las llama puntos de interés y básicamente son puntos que sobresalen dentro de la imagen a analizar.</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siguiente paso consiste en identificar como los puntos de interés encontrados se relacionan, este proceso recibe el nombre de descriptor y obtiene como salida un modelo matemático.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Por último el modelo resultante se compara con otros modelos matemáticos guardados en la base de datos los mismos que pasaron por un proceso de entrenamiento donde se obtuvieron los puntos de interés ideales de varias imágenes para luego poder ser comparados con modelos entrantes.  </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5</a:t>
            </a:fld>
            <a:endParaRPr lang="es-EC"/>
          </a:p>
        </p:txBody>
      </p:sp>
    </p:spTree>
    <p:extLst>
      <p:ext uri="{BB962C8B-B14F-4D97-AF65-F5344CB8AC3E}">
        <p14:creationId xmlns:p14="http://schemas.microsoft.com/office/powerpoint/2010/main" val="352779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6</a:t>
            </a:fld>
            <a:endParaRPr lang="es-EC"/>
          </a:p>
        </p:txBody>
      </p:sp>
    </p:spTree>
    <p:extLst>
      <p:ext uri="{BB962C8B-B14F-4D97-AF65-F5344CB8AC3E}">
        <p14:creationId xmlns:p14="http://schemas.microsoft.com/office/powerpoint/2010/main" val="60732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Esquinas </a:t>
            </a:r>
          </a:p>
          <a:p>
            <a:r>
              <a:rPr lang="es-EC" dirty="0" smtClean="0"/>
              <a:t>Centro contorno</a:t>
            </a:r>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8</a:t>
            </a:fld>
            <a:endParaRPr lang="es-EC"/>
          </a:p>
        </p:txBody>
      </p:sp>
    </p:spTree>
    <p:extLst>
      <p:ext uri="{BB962C8B-B14F-4D97-AF65-F5344CB8AC3E}">
        <p14:creationId xmlns:p14="http://schemas.microsoft.com/office/powerpoint/2010/main" val="308857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Recall</a:t>
            </a:r>
            <a:r>
              <a:rPr lang="es-EC" baseline="0" dirty="0" smtClean="0"/>
              <a:t> </a:t>
            </a:r>
            <a:r>
              <a:rPr lang="es-EC" baseline="0" dirty="0" err="1" smtClean="0"/>
              <a:t>Exaustividad</a:t>
            </a:r>
            <a:r>
              <a:rPr lang="es-EC" baseline="0" dirty="0" smtClean="0"/>
              <a:t> = </a:t>
            </a:r>
            <a:r>
              <a:rPr lang="es-EC" baseline="0" dirty="0" err="1" smtClean="0"/>
              <a:t>Cantida</a:t>
            </a:r>
            <a:r>
              <a:rPr lang="es-EC" baseline="0" dirty="0" smtClean="0"/>
              <a:t> de información recuperada; total de todo no solo las tomadas por el sistema </a:t>
            </a:r>
          </a:p>
          <a:p>
            <a:r>
              <a:rPr lang="es-EC" baseline="0" dirty="0" err="1" smtClean="0"/>
              <a:t>Precision</a:t>
            </a:r>
            <a:r>
              <a:rPr lang="es-EC" baseline="0" dirty="0" smtClean="0"/>
              <a:t> = Calidad; solo analizadas por el sistema  </a:t>
            </a:r>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12</a:t>
            </a:fld>
            <a:endParaRPr lang="es-EC"/>
          </a:p>
        </p:txBody>
      </p:sp>
    </p:spTree>
    <p:extLst>
      <p:ext uri="{BB962C8B-B14F-4D97-AF65-F5344CB8AC3E}">
        <p14:creationId xmlns:p14="http://schemas.microsoft.com/office/powerpoint/2010/main" val="249970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Varchar</a:t>
            </a:r>
            <a:r>
              <a:rPr lang="es-EC" dirty="0" smtClean="0"/>
              <a:t> = 1 bytes</a:t>
            </a:r>
          </a:p>
          <a:p>
            <a:r>
              <a:rPr lang="es-EC" dirty="0" err="1" smtClean="0"/>
              <a:t>Float</a:t>
            </a:r>
            <a:r>
              <a:rPr lang="es-EC" dirty="0" smtClean="0"/>
              <a:t> = </a:t>
            </a:r>
            <a:r>
              <a:rPr lang="es-EC" sz="1200" b="0" i="0" kern="1200" dirty="0" smtClean="0">
                <a:solidFill>
                  <a:schemeClr val="tx1"/>
                </a:solidFill>
                <a:effectLst/>
                <a:latin typeface="+mn-lt"/>
                <a:ea typeface="+mn-ea"/>
                <a:cs typeface="+mn-cs"/>
              </a:rPr>
              <a:t> 4 bytes</a:t>
            </a:r>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14</a:t>
            </a:fld>
            <a:endParaRPr lang="es-EC"/>
          </a:p>
        </p:txBody>
      </p:sp>
    </p:spTree>
    <p:extLst>
      <p:ext uri="{BB962C8B-B14F-4D97-AF65-F5344CB8AC3E}">
        <p14:creationId xmlns:p14="http://schemas.microsoft.com/office/powerpoint/2010/main" val="250686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69BF669-DA11-45E8-B657-D13CE848FD7C}" type="slidenum">
              <a:rPr lang="es-EC" smtClean="0"/>
              <a:t>15</a:t>
            </a:fld>
            <a:endParaRPr lang="es-EC"/>
          </a:p>
        </p:txBody>
      </p:sp>
    </p:spTree>
    <p:extLst>
      <p:ext uri="{BB962C8B-B14F-4D97-AF65-F5344CB8AC3E}">
        <p14:creationId xmlns:p14="http://schemas.microsoft.com/office/powerpoint/2010/main" val="3165039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4A06EDC-B330-4183-893D-8B7321B1D28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1BB144A-1E73-4789-89EF-327092705B7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589985-FC90-4565-896A-9C4941EFDB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03D9A86-A814-4544-A21B-2E745EA796B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B122C2-D97A-460B-AB40-A81EDDC0C00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DB918C-0FCD-49B7-A9D9-D80D2453BF8B}" type="slidenum">
              <a:rPr lang="es-ES" smtClean="0"/>
              <a:pPr/>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11BBFE-6593-4D9E-BF64-4AB693413AB7}" type="slidenum">
              <a:rPr lang="es-ES" smtClean="0"/>
              <a:pPr/>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92EEA5F-D909-4AB3-908E-F8111A397E4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273A93-AACA-47D3-9B66-FF450426D99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9E6A2F3B-A64A-42A9-9919-851D4A060E1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58C6041B-C5D1-4D26-969E-7C374DA6F8E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F8EB917-EA5A-44A7-853B-2D1B596E52E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espe.edu.ec/portal/files/admision/matriculas_201220/imagenes/LOGO-espe.jpg"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n 1" descr="http://www.espe.edu.ec/portal/files/admision/matriculas_201220/imagenes/LOGO-espe.jpg"/>
          <p:cNvPicPr>
            <a:picLocks noGrp="1" noChangeAspect="1" noChangeArrowheads="1"/>
          </p:cNvPicPr>
          <p:nvPr>
            <p:ph type="ctrTitle"/>
          </p:nvPr>
        </p:nvPicPr>
        <p:blipFill>
          <a:blip r:embed="rId2" r:link="rId3">
            <a:extLst>
              <a:ext uri="{28A0092B-C50C-407E-A947-70E740481C1C}">
                <a14:useLocalDpi xmlns:a14="http://schemas.microsoft.com/office/drawing/2010/main" val="0"/>
              </a:ext>
            </a:extLst>
          </a:blip>
          <a:srcRect/>
          <a:stretch>
            <a:fillRect/>
          </a:stretch>
        </p:blipFill>
        <p:spPr>
          <a:xfrm>
            <a:off x="1331640" y="1526927"/>
            <a:ext cx="6338887" cy="147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p:cNvSpPr>
            <a:spLocks noGrp="1" noChangeArrowheads="1"/>
          </p:cNvSpPr>
          <p:nvPr>
            <p:ph type="subTitle" idx="1"/>
          </p:nvPr>
        </p:nvSpPr>
        <p:spPr>
          <a:xfrm>
            <a:off x="1371600" y="3404592"/>
            <a:ext cx="6400800" cy="1752600"/>
          </a:xfrm>
        </p:spPr>
        <p:txBody>
          <a:bodyPr/>
          <a:lstStyle/>
          <a:p>
            <a:pPr>
              <a:lnSpc>
                <a:spcPct val="90000"/>
              </a:lnSpc>
            </a:pPr>
            <a:r>
              <a:rPr lang="es-EC" sz="2400" b="1" dirty="0">
                <a:solidFill>
                  <a:schemeClr val="tx1"/>
                </a:solidFill>
              </a:rPr>
              <a:t>“ANÁLISIS DE EFICIENCIA EN ALGORITMOS DE RECONOCIMIENTO DE IMÁGENES DIGITALES APLICABLES A DISPOSITIVOS MÓVILES BAJO LA PLATAFORMA ANDROID”</a:t>
            </a:r>
            <a:endParaRPr lang="es-ES" sz="2400" b="1" dirty="0">
              <a:solidFill>
                <a:schemeClr val="tx1"/>
              </a:solidFill>
            </a:endParaRPr>
          </a:p>
        </p:txBody>
      </p:sp>
      <p:sp>
        <p:nvSpPr>
          <p:cNvPr id="2053" name="Text Box 5"/>
          <p:cNvSpPr txBox="1">
            <a:spLocks noChangeArrowheads="1"/>
          </p:cNvSpPr>
          <p:nvPr/>
        </p:nvSpPr>
        <p:spPr bwMode="auto">
          <a:xfrm>
            <a:off x="6300192" y="4941168"/>
            <a:ext cx="17287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s-MX" dirty="0"/>
              <a:t>Miguel </a:t>
            </a:r>
            <a:r>
              <a:rPr lang="es-MX" dirty="0" err="1"/>
              <a:t>Ñauñay</a:t>
            </a:r>
            <a:endParaRPr lang="es-MX" dirty="0"/>
          </a:p>
          <a:p>
            <a:pPr>
              <a:spcBef>
                <a:spcPts val="0"/>
              </a:spcBef>
            </a:pPr>
            <a:r>
              <a:rPr lang="es-MX" dirty="0"/>
              <a:t>Luis </a:t>
            </a:r>
            <a:r>
              <a:rPr lang="es-MX" dirty="0" err="1"/>
              <a:t>Tipantuña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MX" sz="4000" dirty="0" smtClean="0"/>
              <a:t/>
            </a:r>
            <a:br>
              <a:rPr lang="es-MX" sz="4000" dirty="0" smtClean="0"/>
            </a:br>
            <a:r>
              <a:rPr lang="es-MX" sz="4000" dirty="0" smtClean="0"/>
              <a:t>Generador de Correspondencias</a:t>
            </a:r>
            <a:r>
              <a:rPr lang="es-EC" dirty="0"/>
              <a:t/>
            </a:r>
            <a:br>
              <a:rPr lang="es-EC" dirty="0"/>
            </a:br>
            <a:endParaRPr lang="es-EC" dirty="0"/>
          </a:p>
        </p:txBody>
      </p:sp>
      <p:sp>
        <p:nvSpPr>
          <p:cNvPr id="3" name="2 Marcador de contenido"/>
          <p:cNvSpPr>
            <a:spLocks noGrp="1"/>
          </p:cNvSpPr>
          <p:nvPr>
            <p:ph idx="1"/>
          </p:nvPr>
        </p:nvSpPr>
        <p:spPr>
          <a:xfrm>
            <a:off x="971600" y="5488632"/>
            <a:ext cx="7128792" cy="604664"/>
          </a:xfrm>
        </p:spPr>
        <p:txBody>
          <a:bodyPr>
            <a:normAutofit fontScale="85000" lnSpcReduction="10000"/>
          </a:bodyPr>
          <a:lstStyle/>
          <a:p>
            <a:r>
              <a:rPr lang="es-MX" sz="2000" dirty="0" smtClean="0"/>
              <a:t>Identificar </a:t>
            </a:r>
            <a:r>
              <a:rPr lang="es-MX" sz="2000" dirty="0"/>
              <a:t>correspondencias o similitudes entre los descriptores de la imagen entrante versus la imagen guardada en la base de datos.</a:t>
            </a:r>
            <a:endParaRPr lang="es-EC" sz="2000" dirty="0"/>
          </a:p>
        </p:txBody>
      </p:sp>
      <p:pic>
        <p:nvPicPr>
          <p:cNvPr id="2052" name="Picture 4" descr="C:\Users\CHALI\Desktop\Tesis\result\ORB_individuales_0.65\youtube_187_match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844824"/>
            <a:ext cx="403244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ALI\Desktop\Tesis\result\ORB_individuales_0.65\directv_77_matc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639485"/>
            <a:ext cx="4032448" cy="16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3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Evaluación de los Descriptores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463040" y="1916832"/>
                <a:ext cx="6196405" cy="3888432"/>
              </a:xfrm>
            </p:spPr>
            <p:txBody>
              <a:bodyPr>
                <a:normAutofit fontScale="92500" lnSpcReduction="10000"/>
              </a:bodyPr>
              <a:lstStyle/>
              <a:p>
                <a:pPr marL="0" indent="0">
                  <a:buNone/>
                </a:pPr>
                <a:r>
                  <a:rPr lang="es-EC" sz="2000" dirty="0" smtClean="0">
                    <a:solidFill>
                      <a:schemeClr val="tx1"/>
                    </a:solidFill>
                    <a:latin typeface="+mn-lt"/>
                    <a:ea typeface="+mn-ea"/>
                    <a:cs typeface="+mn-cs"/>
                  </a:rPr>
                  <a:t>MÉTRICAS DE </a:t>
                </a:r>
                <a:r>
                  <a:rPr lang="es-EC" sz="2000" dirty="0">
                    <a:solidFill>
                      <a:schemeClr val="tx1"/>
                    </a:solidFill>
                    <a:latin typeface="+mn-lt"/>
                    <a:ea typeface="+mn-ea"/>
                    <a:cs typeface="+mn-cs"/>
                  </a:rPr>
                  <a:t>EFICIENCIA</a:t>
                </a:r>
                <a:r>
                  <a:rPr lang="es-EC" sz="2000" dirty="0" smtClean="0">
                    <a:solidFill>
                      <a:schemeClr val="tx1"/>
                    </a:solidFill>
                    <a:latin typeface="+mn-lt"/>
                    <a:ea typeface="+mn-ea"/>
                    <a:cs typeface="+mn-cs"/>
                  </a:rPr>
                  <a:t>: </a:t>
                </a:r>
              </a:p>
              <a:p>
                <a:endParaRPr lang="es-EC" sz="1200" b="1" dirty="0" smtClean="0">
                  <a:solidFill>
                    <a:schemeClr val="tx1"/>
                  </a:solidFill>
                  <a:latin typeface="+mn-lt"/>
                  <a:ea typeface="+mn-ea"/>
                  <a:cs typeface="+mn-cs"/>
                </a:endParaRPr>
              </a:p>
              <a:p>
                <a:endParaRPr lang="es-EC" sz="1200" b="1" dirty="0" smtClean="0">
                  <a:solidFill>
                    <a:schemeClr val="tx1"/>
                  </a:solidFill>
                  <a:latin typeface="+mn-lt"/>
                  <a:ea typeface="+mn-ea"/>
                  <a:cs typeface="+mn-cs"/>
                </a:endParaRPr>
              </a:p>
              <a:p>
                <a:r>
                  <a:rPr lang="es-EC" sz="1200" dirty="0">
                    <a:solidFill>
                      <a:schemeClr val="tx1"/>
                    </a:solidFill>
                    <a:latin typeface="+mn-lt"/>
                    <a:ea typeface="+mn-ea"/>
                    <a:cs typeface="+mn-cs"/>
                  </a:rPr>
                  <a:t>Numero de </a:t>
                </a:r>
                <a:r>
                  <a:rPr lang="es-EC" sz="1200" dirty="0" err="1">
                    <a:solidFill>
                      <a:schemeClr val="tx1"/>
                    </a:solidFill>
                    <a:latin typeface="+mn-lt"/>
                    <a:ea typeface="+mn-ea"/>
                    <a:cs typeface="+mn-cs"/>
                  </a:rPr>
                  <a:t>keypoints</a:t>
                </a:r>
                <a:endParaRPr lang="es-EC" sz="1200" dirty="0">
                  <a:solidFill>
                    <a:schemeClr val="tx1"/>
                  </a:solidFill>
                  <a:latin typeface="+mn-lt"/>
                  <a:ea typeface="+mn-ea"/>
                  <a:cs typeface="+mn-cs"/>
                </a:endParaRPr>
              </a:p>
              <a:p>
                <a:pPr marL="0" indent="0">
                  <a:buNone/>
                </a:pPr>
                <a:endParaRPr lang="es-EC" sz="1200" dirty="0" smtClean="0">
                  <a:solidFill>
                    <a:schemeClr val="tx1"/>
                  </a:solidFill>
                  <a:latin typeface="+mn-lt"/>
                  <a:ea typeface="+mn-ea"/>
                  <a:cs typeface="+mn-cs"/>
                </a:endParaRPr>
              </a:p>
              <a:p>
                <a:pPr marL="0" indent="0">
                  <a:buNone/>
                </a:pPr>
                <a:endParaRPr lang="es-EC" sz="1200" dirty="0" smtClean="0">
                  <a:solidFill>
                    <a:schemeClr val="tx1"/>
                  </a:solidFill>
                </a:endParaRPr>
              </a:p>
              <a:p>
                <a:r>
                  <a:rPr lang="es-EC" sz="1200" dirty="0"/>
                  <a:t>Tiempo de </a:t>
                </a:r>
                <a:r>
                  <a:rPr lang="es-EC" sz="1200" dirty="0" smtClean="0"/>
                  <a:t>ejecución</a:t>
                </a:r>
              </a:p>
              <a:p>
                <a:endParaRPr lang="es-EC" sz="1200" b="1" dirty="0"/>
              </a:p>
              <a:p>
                <a:pPr marL="0" indent="0">
                  <a:buNone/>
                </a:pPr>
                <a14:m>
                  <m:oMathPara xmlns:m="http://schemas.openxmlformats.org/officeDocument/2006/math">
                    <m:oMathParaPr>
                      <m:jc m:val="centerGroup"/>
                    </m:oMathParaPr>
                    <m:oMath xmlns:m="http://schemas.openxmlformats.org/officeDocument/2006/math">
                      <m:sSub>
                        <m:sSubPr>
                          <m:ctrlPr>
                            <a:rPr lang="es-EC" sz="1600" i="1">
                              <a:solidFill>
                                <a:schemeClr val="tx1"/>
                              </a:solidFill>
                              <a:latin typeface="Cambria Math"/>
                              <a:ea typeface="+mn-ea"/>
                              <a:cs typeface="+mn-cs"/>
                            </a:rPr>
                          </m:ctrlPr>
                        </m:sSubPr>
                        <m:e>
                          <m:r>
                            <a:rPr lang="es-EC" sz="1600" i="1">
                              <a:solidFill>
                                <a:schemeClr val="tx1"/>
                              </a:solidFill>
                              <a:latin typeface="Cambria Math"/>
                              <a:ea typeface="+mn-ea"/>
                              <a:cs typeface="+mn-cs"/>
                            </a:rPr>
                            <m:t>𝑇</m:t>
                          </m:r>
                        </m:e>
                        <m:sub>
                          <m:r>
                            <a:rPr lang="es-EC" sz="1600" i="1">
                              <a:solidFill>
                                <a:schemeClr val="tx1"/>
                              </a:solidFill>
                              <a:latin typeface="Cambria Math"/>
                              <a:ea typeface="+mn-ea"/>
                              <a:cs typeface="+mn-cs"/>
                            </a:rPr>
                            <m:t>𝑡𝑜𝑡𝑎𝑙</m:t>
                          </m:r>
                          <m:r>
                            <a:rPr lang="es-EC" sz="1600" i="1">
                              <a:solidFill>
                                <a:schemeClr val="tx1"/>
                              </a:solidFill>
                              <a:latin typeface="Cambria Math"/>
                              <a:ea typeface="+mn-ea"/>
                              <a:cs typeface="+mn-cs"/>
                            </a:rPr>
                            <m:t>= </m:t>
                          </m:r>
                        </m:sub>
                      </m:sSub>
                      <m:sSub>
                        <m:sSubPr>
                          <m:ctrlPr>
                            <a:rPr lang="es-EC" sz="1600" i="1">
                              <a:solidFill>
                                <a:schemeClr val="tx1"/>
                              </a:solidFill>
                              <a:latin typeface="Cambria Math"/>
                              <a:ea typeface="+mn-ea"/>
                              <a:cs typeface="+mn-cs"/>
                            </a:rPr>
                          </m:ctrlPr>
                        </m:sSubPr>
                        <m:e>
                          <m:r>
                            <a:rPr lang="es-EC" sz="1600" i="1">
                              <a:solidFill>
                                <a:schemeClr val="tx1"/>
                              </a:solidFill>
                              <a:latin typeface="Cambria Math"/>
                              <a:ea typeface="+mn-ea"/>
                              <a:cs typeface="+mn-cs"/>
                            </a:rPr>
                            <m:t>𝑇</m:t>
                          </m:r>
                        </m:e>
                        <m:sub>
                          <m:r>
                            <a:rPr lang="es-EC" sz="1600" i="1">
                              <a:solidFill>
                                <a:schemeClr val="tx1"/>
                              </a:solidFill>
                              <a:latin typeface="Cambria Math"/>
                              <a:ea typeface="+mn-ea"/>
                              <a:cs typeface="+mn-cs"/>
                            </a:rPr>
                            <m:t>𝑑𝑒𝑡𝑒𝑐𝑡𝑜𝑟</m:t>
                          </m:r>
                        </m:sub>
                      </m:sSub>
                      <m:r>
                        <a:rPr lang="es-EC" sz="1600" i="1">
                          <a:solidFill>
                            <a:schemeClr val="tx1"/>
                          </a:solidFill>
                          <a:latin typeface="Cambria Math"/>
                          <a:ea typeface="+mn-ea"/>
                          <a:cs typeface="+mn-cs"/>
                        </a:rPr>
                        <m:t>+ </m:t>
                      </m:r>
                      <m:sSub>
                        <m:sSubPr>
                          <m:ctrlPr>
                            <a:rPr lang="es-EC" sz="1600" i="1">
                              <a:solidFill>
                                <a:schemeClr val="tx1"/>
                              </a:solidFill>
                              <a:latin typeface="Cambria Math"/>
                              <a:ea typeface="+mn-ea"/>
                              <a:cs typeface="+mn-cs"/>
                            </a:rPr>
                          </m:ctrlPr>
                        </m:sSubPr>
                        <m:e>
                          <m:r>
                            <a:rPr lang="es-EC" sz="1600" i="1">
                              <a:solidFill>
                                <a:schemeClr val="tx1"/>
                              </a:solidFill>
                              <a:latin typeface="Cambria Math"/>
                              <a:ea typeface="+mn-ea"/>
                              <a:cs typeface="+mn-cs"/>
                            </a:rPr>
                            <m:t>𝑇</m:t>
                          </m:r>
                        </m:e>
                        <m:sub>
                          <m:r>
                            <a:rPr lang="es-EC" sz="1600" i="1">
                              <a:solidFill>
                                <a:schemeClr val="tx1"/>
                              </a:solidFill>
                              <a:latin typeface="Cambria Math"/>
                              <a:ea typeface="+mn-ea"/>
                              <a:cs typeface="+mn-cs"/>
                            </a:rPr>
                            <m:t>𝑒𝑥𝑡𝑟𝑎𝑐𝑡𝑜𝑟</m:t>
                          </m:r>
                        </m:sub>
                      </m:sSub>
                    </m:oMath>
                  </m:oMathPara>
                </a14:m>
                <a:endParaRPr lang="es-EC" sz="1600" b="1" dirty="0" smtClean="0">
                  <a:solidFill>
                    <a:schemeClr val="tx1"/>
                  </a:solidFill>
                  <a:latin typeface="+mn-lt"/>
                  <a:ea typeface="+mn-ea"/>
                  <a:cs typeface="+mn-cs"/>
                </a:endParaRPr>
              </a:p>
              <a:p>
                <a:endParaRPr lang="es-EC" sz="1200" b="1" dirty="0" smtClean="0"/>
              </a:p>
              <a:p>
                <a:endParaRPr lang="es-EC" sz="1200" b="1" dirty="0" smtClean="0"/>
              </a:p>
              <a:p>
                <a:r>
                  <a:rPr lang="es-EC" sz="1200" dirty="0" smtClean="0"/>
                  <a:t>Consumo </a:t>
                </a:r>
                <a:r>
                  <a:rPr lang="es-EC" sz="1200" dirty="0"/>
                  <a:t>de batería</a:t>
                </a:r>
                <a:endParaRPr lang="es-EC" sz="1200" dirty="0" smtClean="0"/>
              </a:p>
              <a:p>
                <a:pPr marL="0" indent="0" algn="ctr">
                  <a:buNone/>
                </a:pPr>
                <a14:m>
                  <m:oMath xmlns:m="http://schemas.openxmlformats.org/officeDocument/2006/math">
                    <m:sSub>
                      <m:sSubPr>
                        <m:ctrlPr>
                          <a:rPr lang="es-EC" sz="1600" i="1">
                            <a:solidFill>
                              <a:schemeClr val="tx1"/>
                            </a:solidFill>
                            <a:latin typeface="Cambria Math"/>
                            <a:ea typeface="+mn-ea"/>
                            <a:cs typeface="+mn-cs"/>
                          </a:rPr>
                        </m:ctrlPr>
                      </m:sSubPr>
                      <m:e>
                        <m:r>
                          <a:rPr lang="es-EC" sz="1600" i="1">
                            <a:solidFill>
                              <a:schemeClr val="tx1"/>
                            </a:solidFill>
                            <a:latin typeface="Cambria Math"/>
                            <a:ea typeface="+mn-ea"/>
                            <a:cs typeface="+mn-cs"/>
                          </a:rPr>
                          <m:t>𝐵</m:t>
                        </m:r>
                      </m:e>
                      <m:sub>
                        <m:r>
                          <a:rPr lang="es-EC" sz="1600" i="1">
                            <a:solidFill>
                              <a:schemeClr val="tx1"/>
                            </a:solidFill>
                            <a:latin typeface="Cambria Math"/>
                            <a:ea typeface="+mn-ea"/>
                            <a:cs typeface="+mn-cs"/>
                          </a:rPr>
                          <m:t>𝑡</m:t>
                        </m:r>
                      </m:sub>
                    </m:sSub>
                    <m:r>
                      <a:rPr lang="es-EC" sz="1600" i="1">
                        <a:solidFill>
                          <a:schemeClr val="tx1"/>
                        </a:solidFill>
                        <a:latin typeface="Cambria Math"/>
                        <a:ea typeface="+mn-ea"/>
                        <a:cs typeface="+mn-cs"/>
                      </a:rPr>
                      <m:t>= </m:t>
                    </m:r>
                    <m:f>
                      <m:fPr>
                        <m:ctrlPr>
                          <a:rPr lang="es-EC" sz="1600" i="1">
                            <a:solidFill>
                              <a:schemeClr val="tx1"/>
                            </a:solidFill>
                            <a:latin typeface="Cambria Math"/>
                            <a:ea typeface="+mn-ea"/>
                            <a:cs typeface="+mn-cs"/>
                          </a:rPr>
                        </m:ctrlPr>
                      </m:fPr>
                      <m:num>
                        <m:sSub>
                          <m:sSubPr>
                            <m:ctrlPr>
                              <a:rPr lang="es-EC" sz="1600" i="1">
                                <a:solidFill>
                                  <a:schemeClr val="tx1"/>
                                </a:solidFill>
                                <a:latin typeface="Cambria Math"/>
                                <a:ea typeface="+mn-ea"/>
                                <a:cs typeface="+mn-cs"/>
                              </a:rPr>
                            </m:ctrlPr>
                          </m:sSubPr>
                          <m:e>
                            <m:r>
                              <a:rPr lang="es-EC" sz="1600" i="1">
                                <a:solidFill>
                                  <a:schemeClr val="tx1"/>
                                </a:solidFill>
                                <a:latin typeface="Cambria Math"/>
                                <a:ea typeface="+mn-ea"/>
                                <a:cs typeface="+mn-cs"/>
                              </a:rPr>
                              <m:t>𝐵</m:t>
                            </m:r>
                          </m:e>
                          <m:sub>
                            <m:r>
                              <a:rPr lang="es-EC" sz="1600" i="1">
                                <a:solidFill>
                                  <a:schemeClr val="tx1"/>
                                </a:solidFill>
                                <a:latin typeface="Cambria Math"/>
                                <a:ea typeface="+mn-ea"/>
                                <a:cs typeface="+mn-cs"/>
                              </a:rPr>
                              <m:t>𝑐</m:t>
                            </m:r>
                          </m:sub>
                        </m:sSub>
                      </m:num>
                      <m:den>
                        <m:r>
                          <a:rPr lang="es-EC" sz="1600" i="1">
                            <a:solidFill>
                              <a:schemeClr val="tx1"/>
                            </a:solidFill>
                            <a:latin typeface="Cambria Math"/>
                            <a:ea typeface="+mn-ea"/>
                            <a:cs typeface="+mn-cs"/>
                          </a:rPr>
                          <m:t>𝑛</m:t>
                        </m:r>
                      </m:den>
                    </m:f>
                  </m:oMath>
                </a14:m>
                <a:r>
                  <a:rPr lang="es-EC" sz="1600" dirty="0">
                    <a:solidFill>
                      <a:schemeClr val="tx1"/>
                    </a:solidFill>
                    <a:latin typeface="+mn-lt"/>
                    <a:ea typeface="+mn-ea"/>
                    <a:cs typeface="+mn-cs"/>
                  </a:rPr>
                  <a:t> </a:t>
                </a:r>
                <a:endParaRPr lang="es-EC" sz="1600" dirty="0" smtClean="0">
                  <a:solidFill>
                    <a:schemeClr val="tx1"/>
                  </a:solidFill>
                  <a:latin typeface="+mn-lt"/>
                  <a:ea typeface="+mn-ea"/>
                  <a:cs typeface="+mn-cs"/>
                </a:endParaRPr>
              </a:p>
              <a:p>
                <a:endParaRPr lang="es-EC" sz="1200" b="1" dirty="0" smtClean="0"/>
              </a:p>
              <a:p>
                <a:endParaRPr lang="es-EC" sz="1200" b="1" dirty="0" smtClean="0"/>
              </a:p>
              <a:p>
                <a:r>
                  <a:rPr lang="es-EC" sz="1200" dirty="0" smtClean="0"/>
                  <a:t>Pesos </a:t>
                </a:r>
                <a:r>
                  <a:rPr lang="es-EC" sz="1200" dirty="0"/>
                  <a:t>de los descriptores</a:t>
                </a:r>
              </a:p>
              <a:p>
                <a:endParaRPr lang="es-EC" sz="1600" i="1" dirty="0" smtClean="0">
                  <a:solidFill>
                    <a:schemeClr val="tx1"/>
                  </a:solidFill>
                  <a:latin typeface="+mn-lt"/>
                  <a:ea typeface="+mn-ea"/>
                  <a:cs typeface="+mn-cs"/>
                </a:endParaRPr>
              </a:p>
              <a:p>
                <a:pPr marL="0" indent="0">
                  <a:buNone/>
                </a:pPr>
                <a14:m>
                  <m:oMathPara xmlns:m="http://schemas.openxmlformats.org/officeDocument/2006/math">
                    <m:oMathParaPr>
                      <m:jc m:val="centerGroup"/>
                    </m:oMathParaPr>
                    <m:oMath xmlns:m="http://schemas.openxmlformats.org/officeDocument/2006/math">
                      <m:sSub>
                        <m:sSubPr>
                          <m:ctrlPr>
                            <a:rPr lang="es-EC" sz="1600" i="1">
                              <a:solidFill>
                                <a:schemeClr val="tx1"/>
                              </a:solidFill>
                              <a:latin typeface="Cambria Math"/>
                              <a:ea typeface="+mn-ea"/>
                              <a:cs typeface="+mn-cs"/>
                            </a:rPr>
                          </m:ctrlPr>
                        </m:sSubPr>
                        <m:e>
                          <m:r>
                            <a:rPr lang="es-EC" sz="1600" b="0" i="1" smtClean="0">
                              <a:solidFill>
                                <a:schemeClr val="tx1"/>
                              </a:solidFill>
                              <a:latin typeface="Cambria Math"/>
                              <a:ea typeface="+mn-ea"/>
                              <a:cs typeface="+mn-cs"/>
                            </a:rPr>
                            <m:t> </m:t>
                          </m:r>
                          <m:r>
                            <a:rPr lang="es-EC" sz="1600" i="1">
                              <a:solidFill>
                                <a:schemeClr val="tx1"/>
                              </a:solidFill>
                              <a:latin typeface="Cambria Math"/>
                              <a:ea typeface="+mn-ea"/>
                              <a:cs typeface="+mn-cs"/>
                            </a:rPr>
                            <m:t>𝑃</m:t>
                          </m:r>
                        </m:e>
                        <m:sub>
                          <m:r>
                            <a:rPr lang="es-EC" sz="1600" i="1">
                              <a:solidFill>
                                <a:schemeClr val="tx1"/>
                              </a:solidFill>
                              <a:latin typeface="Cambria Math"/>
                              <a:ea typeface="+mn-ea"/>
                              <a:cs typeface="+mn-cs"/>
                            </a:rPr>
                            <m:t>𝑡</m:t>
                          </m:r>
                        </m:sub>
                      </m:sSub>
                      <m:r>
                        <a:rPr lang="es-EC" sz="1600" i="1">
                          <a:solidFill>
                            <a:schemeClr val="tx1"/>
                          </a:solidFill>
                          <a:latin typeface="Cambria Math"/>
                          <a:ea typeface="+mn-ea"/>
                          <a:cs typeface="+mn-cs"/>
                        </a:rPr>
                        <m:t>=</m:t>
                      </m:r>
                      <m:r>
                        <a:rPr lang="es-EC" sz="1600" i="1">
                          <a:solidFill>
                            <a:schemeClr val="tx1"/>
                          </a:solidFill>
                          <a:latin typeface="Cambria Math"/>
                          <a:ea typeface="+mn-ea"/>
                          <a:cs typeface="+mn-cs"/>
                        </a:rPr>
                        <m:t>𝐾𝐵</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𝑛𝑒𝑐𝑒𝑠𝑎𝑟𝑖𝑜𝑠</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𝑝𝑎𝑟𝑎</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𝑎𝑙𝑚𝑎𝑐𝑒𝑛𝑎𝑟</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𝑢𝑛</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𝑣𝑒𝑐𝑡𝑜𝑟</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𝑑𝑒</m:t>
                      </m:r>
                      <m:r>
                        <a:rPr lang="es-EC" sz="1600" i="1">
                          <a:solidFill>
                            <a:schemeClr val="tx1"/>
                          </a:solidFill>
                          <a:latin typeface="Cambria Math"/>
                          <a:ea typeface="+mn-ea"/>
                          <a:cs typeface="+mn-cs"/>
                        </a:rPr>
                        <m:t> </m:t>
                      </m:r>
                      <m:r>
                        <a:rPr lang="es-EC" sz="1600" i="1">
                          <a:solidFill>
                            <a:schemeClr val="tx1"/>
                          </a:solidFill>
                          <a:latin typeface="Cambria Math"/>
                          <a:ea typeface="+mn-ea"/>
                          <a:cs typeface="+mn-cs"/>
                        </a:rPr>
                        <m:t>𝑐𝑎𝑟𝑎𝑐𝑡𝑒𝑟𝑖𝑠𝑡𝑖𝑐𝑎𝑠</m:t>
                      </m:r>
                    </m:oMath>
                  </m:oMathPara>
                </a14:m>
                <a:endParaRPr lang="es-EC" sz="1600" b="1" dirty="0" smtClean="0">
                  <a:solidFill>
                    <a:schemeClr val="tx1"/>
                  </a:solidFill>
                  <a:latin typeface="+mn-lt"/>
                  <a:ea typeface="+mn-ea"/>
                  <a:cs typeface="+mn-cs"/>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463040" y="1916832"/>
                <a:ext cx="6196405" cy="3888432"/>
              </a:xfrm>
              <a:blipFill rotWithShape="1">
                <a:blip r:embed="rId2"/>
                <a:stretch>
                  <a:fillRect l="-886" t="-1567"/>
                </a:stretch>
              </a:blipFill>
            </p:spPr>
            <p:txBody>
              <a:bodyPr/>
              <a:lstStyle/>
              <a:p>
                <a:r>
                  <a:rPr lang="es-EC">
                    <a:noFill/>
                  </a:rPr>
                  <a:t> </a:t>
                </a:r>
              </a:p>
            </p:txBody>
          </p:sp>
        </mc:Fallback>
      </mc:AlternateContent>
    </p:spTree>
    <p:extLst>
      <p:ext uri="{BB962C8B-B14F-4D97-AF65-F5344CB8AC3E}">
        <p14:creationId xmlns:p14="http://schemas.microsoft.com/office/powerpoint/2010/main" val="225148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Evaluación de los Descriptores</a:t>
            </a:r>
            <a:endParaRPr lang="es-EC" dirty="0"/>
          </a:p>
        </p:txBody>
      </p:sp>
      <mc:AlternateContent xmlns:mc="http://schemas.openxmlformats.org/markup-compatibility/2006" xmlns:a14="http://schemas.microsoft.com/office/drawing/2010/main">
        <mc:Choice Requires="a14">
          <p:sp>
            <p:nvSpPr>
              <p:cNvPr id="4" name="2 Marcador de contenido"/>
              <p:cNvSpPr>
                <a:spLocks noGrp="1"/>
              </p:cNvSpPr>
              <p:nvPr>
                <p:ph idx="1"/>
              </p:nvPr>
            </p:nvSpPr>
            <p:spPr>
              <a:xfrm>
                <a:off x="1463040" y="2119256"/>
                <a:ext cx="6196405" cy="3830024"/>
              </a:xfrm>
            </p:spPr>
            <p:txBody>
              <a:bodyPr>
                <a:normAutofit fontScale="92500" lnSpcReduction="20000"/>
              </a:bodyPr>
              <a:lstStyle/>
              <a:p>
                <a:pPr marL="0" indent="0">
                  <a:buNone/>
                </a:pPr>
                <a:r>
                  <a:rPr lang="es-EC" sz="2000" dirty="0" smtClean="0">
                    <a:solidFill>
                      <a:schemeClr val="tx1"/>
                    </a:solidFill>
                    <a:latin typeface="+mn-lt"/>
                    <a:ea typeface="+mn-ea"/>
                    <a:cs typeface="+mn-cs"/>
                  </a:rPr>
                  <a:t>MÉTRICAS </a:t>
                </a:r>
                <a:r>
                  <a:rPr lang="es-EC" sz="2000" dirty="0">
                    <a:solidFill>
                      <a:schemeClr val="tx1"/>
                    </a:solidFill>
                    <a:latin typeface="+mn-lt"/>
                    <a:ea typeface="+mn-ea"/>
                    <a:cs typeface="+mn-cs"/>
                  </a:rPr>
                  <a:t>DE EFICACIA: </a:t>
                </a:r>
                <a:endParaRPr lang="es-EC" sz="2000" dirty="0" smtClean="0">
                  <a:solidFill>
                    <a:schemeClr val="tx1"/>
                  </a:solidFill>
                  <a:latin typeface="+mn-lt"/>
                  <a:ea typeface="+mn-ea"/>
                  <a:cs typeface="+mn-cs"/>
                </a:endParaRPr>
              </a:p>
              <a:p>
                <a:endParaRPr lang="es-EC" sz="1200" b="1" dirty="0" smtClean="0">
                  <a:solidFill>
                    <a:schemeClr val="tx1"/>
                  </a:solidFill>
                  <a:latin typeface="+mn-lt"/>
                  <a:ea typeface="+mn-ea"/>
                  <a:cs typeface="+mn-cs"/>
                </a:endParaRPr>
              </a:p>
              <a:p>
                <a:pPr marL="0" indent="0">
                  <a:buNone/>
                </a:pPr>
                <a:r>
                  <a:rPr lang="es-EC" sz="1200" dirty="0" smtClean="0">
                    <a:solidFill>
                      <a:schemeClr val="tx1"/>
                    </a:solidFill>
                    <a:latin typeface="+mn-lt"/>
                    <a:ea typeface="+mn-ea"/>
                    <a:cs typeface="+mn-cs"/>
                  </a:rPr>
                  <a:t>		</a:t>
                </a:r>
              </a:p>
              <a:p>
                <a:pPr marL="0" indent="0">
                  <a:buNone/>
                </a:pPr>
                <a:r>
                  <a:rPr lang="es-EC" sz="1200" b="1" dirty="0" smtClean="0"/>
                  <a:t>	</a:t>
                </a:r>
                <a:r>
                  <a:rPr lang="es-EC" sz="1200" dirty="0" smtClean="0">
                    <a:solidFill>
                      <a:schemeClr val="tx1"/>
                    </a:solidFill>
                  </a:rPr>
                  <a:t>Precisión vs </a:t>
                </a:r>
                <a:r>
                  <a:rPr lang="es-EC" sz="1200" dirty="0" err="1"/>
                  <a:t>R</a:t>
                </a:r>
                <a:r>
                  <a:rPr lang="es-EC" sz="1200" dirty="0" err="1" smtClean="0">
                    <a:solidFill>
                      <a:schemeClr val="tx1"/>
                    </a:solidFill>
                  </a:rPr>
                  <a:t>ecall</a:t>
                </a:r>
                <a:endParaRPr lang="es-EC" sz="1200" dirty="0" smtClean="0">
                  <a:solidFill>
                    <a:schemeClr val="tx1"/>
                  </a:solidFill>
                </a:endParaRPr>
              </a:p>
              <a:p>
                <a:pPr marL="0" indent="0">
                  <a:buNone/>
                </a:pPr>
                <a:endParaRPr lang="es-EC" sz="1200" dirty="0" smtClean="0">
                  <a:solidFill>
                    <a:schemeClr val="tx1"/>
                  </a:solidFill>
                  <a:latin typeface="+mn-lt"/>
                  <a:ea typeface="+mn-ea"/>
                  <a:cs typeface="+mn-cs"/>
                </a:endParaRPr>
              </a:p>
              <a:p>
                <a:endParaRPr lang="es-EC" sz="1600" b="1" dirty="0" smtClean="0">
                  <a:solidFill>
                    <a:schemeClr val="tx1"/>
                  </a:solidFill>
                  <a:latin typeface="+mn-lt"/>
                  <a:ea typeface="+mn-ea"/>
                  <a:cs typeface="+mn-cs"/>
                </a:endParaRPr>
              </a:p>
              <a:p>
                <a:r>
                  <a:rPr lang="es-EC" sz="1200" dirty="0"/>
                  <a:t>Precisión </a:t>
                </a:r>
                <a14:m>
                  <m:oMath xmlns:m="http://schemas.openxmlformats.org/officeDocument/2006/math">
                    <m:d>
                      <m:dPr>
                        <m:ctrlPr>
                          <a:rPr lang="es-EC" sz="1200" i="1">
                            <a:latin typeface="Cambria Math"/>
                          </a:rPr>
                        </m:ctrlPr>
                      </m:dPr>
                      <m:e>
                        <m:r>
                          <m:rPr>
                            <m:sty m:val="p"/>
                          </m:rPr>
                          <a:rPr lang="es-EC" sz="1200" b="0" i="1">
                            <a:latin typeface="Cambria Math"/>
                          </a:rPr>
                          <m:t>P</m:t>
                        </m:r>
                      </m:e>
                    </m:d>
                  </m:oMath>
                </a14:m>
                <a:endParaRPr lang="es-EC" sz="1200" dirty="0" smtClean="0"/>
              </a:p>
              <a:p>
                <a:pPr marL="0" indent="0">
                  <a:buNone/>
                </a:pPr>
                <a:endParaRPr lang="es-EC" sz="1200"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m:rPr>
                          <m:sty m:val="p"/>
                        </m:rPr>
                        <a:rPr lang="es-EC" sz="1200">
                          <a:solidFill>
                            <a:schemeClr val="tx1"/>
                          </a:solidFill>
                          <a:latin typeface="Cambria Math"/>
                        </a:rPr>
                        <m:t>P</m:t>
                      </m:r>
                      <m:r>
                        <a:rPr lang="es-EC" sz="1200">
                          <a:solidFill>
                            <a:schemeClr val="tx1"/>
                          </a:solidFill>
                          <a:latin typeface="Cambria Math"/>
                        </a:rPr>
                        <m:t>=</m:t>
                      </m:r>
                      <m:f>
                        <m:fPr>
                          <m:ctrlPr>
                            <a:rPr lang="es-EC" sz="1200" i="1">
                              <a:solidFill>
                                <a:schemeClr val="tx1"/>
                              </a:solidFill>
                              <a:latin typeface="Cambria Math"/>
                            </a:rPr>
                          </m:ctrlPr>
                        </m:fPr>
                        <m:num>
                          <m:r>
                            <a:rPr lang="es-EC" sz="1200">
                              <a:solidFill>
                                <a:schemeClr val="tx1"/>
                              </a:solidFill>
                              <a:latin typeface="Cambria Math"/>
                            </a:rPr>
                            <m:t># </m:t>
                          </m:r>
                          <m:r>
                            <m:rPr>
                              <m:sty m:val="p"/>
                            </m:rPr>
                            <a:rPr lang="es-EC" sz="1200">
                              <a:solidFill>
                                <a:schemeClr val="tx1"/>
                              </a:solidFill>
                              <a:latin typeface="Cambria Math"/>
                            </a:rPr>
                            <m:t>correct</m:t>
                          </m:r>
                          <m:r>
                            <a:rPr lang="es-EC" sz="1200">
                              <a:solidFill>
                                <a:schemeClr val="tx1"/>
                              </a:solidFill>
                              <a:latin typeface="Cambria Math"/>
                            </a:rPr>
                            <m:t> </m:t>
                          </m:r>
                          <m:r>
                            <m:rPr>
                              <m:sty m:val="p"/>
                            </m:rPr>
                            <a:rPr lang="es-EC" sz="1200">
                              <a:solidFill>
                                <a:schemeClr val="tx1"/>
                              </a:solidFill>
                              <a:latin typeface="Cambria Math"/>
                            </a:rPr>
                            <m:t>matches</m:t>
                          </m:r>
                        </m:num>
                        <m:den>
                          <m:r>
                            <a:rPr lang="es-EC" sz="1200">
                              <a:solidFill>
                                <a:schemeClr val="tx1"/>
                              </a:solidFill>
                              <a:latin typeface="Cambria Math"/>
                            </a:rPr>
                            <m:t>#</m:t>
                          </m:r>
                          <m:r>
                            <m:rPr>
                              <m:sty m:val="p"/>
                            </m:rPr>
                            <a:rPr lang="es-EC" sz="1200">
                              <a:solidFill>
                                <a:schemeClr val="tx1"/>
                              </a:solidFill>
                              <a:latin typeface="Cambria Math"/>
                            </a:rPr>
                            <m:t>correct</m:t>
                          </m:r>
                          <m:r>
                            <a:rPr lang="es-EC" sz="1200">
                              <a:solidFill>
                                <a:schemeClr val="tx1"/>
                              </a:solidFill>
                              <a:latin typeface="Cambria Math"/>
                            </a:rPr>
                            <m:t> </m:t>
                          </m:r>
                          <m:r>
                            <m:rPr>
                              <m:sty m:val="p"/>
                            </m:rPr>
                            <a:rPr lang="es-EC" sz="1200">
                              <a:solidFill>
                                <a:schemeClr val="tx1"/>
                              </a:solidFill>
                              <a:latin typeface="Cambria Math"/>
                            </a:rPr>
                            <m:t>matches</m:t>
                          </m:r>
                          <m:r>
                            <a:rPr lang="es-EC" sz="1200">
                              <a:solidFill>
                                <a:schemeClr val="tx1"/>
                              </a:solidFill>
                              <a:latin typeface="Cambria Math"/>
                            </a:rPr>
                            <m:t>+#</m:t>
                          </m:r>
                          <m:r>
                            <m:rPr>
                              <m:sty m:val="p"/>
                            </m:rPr>
                            <a:rPr lang="es-EC" sz="1200">
                              <a:solidFill>
                                <a:schemeClr val="tx1"/>
                              </a:solidFill>
                              <a:latin typeface="Cambria Math"/>
                            </a:rPr>
                            <m:t>false</m:t>
                          </m:r>
                          <m:r>
                            <a:rPr lang="es-EC" sz="1200">
                              <a:solidFill>
                                <a:schemeClr val="tx1"/>
                              </a:solidFill>
                              <a:latin typeface="Cambria Math"/>
                            </a:rPr>
                            <m:t> </m:t>
                          </m:r>
                          <m:r>
                            <m:rPr>
                              <m:sty m:val="p"/>
                            </m:rPr>
                            <a:rPr lang="es-EC" sz="1200">
                              <a:solidFill>
                                <a:schemeClr val="tx1"/>
                              </a:solidFill>
                              <a:latin typeface="Cambria Math"/>
                            </a:rPr>
                            <m:t>matches</m:t>
                          </m:r>
                        </m:den>
                      </m:f>
                    </m:oMath>
                  </m:oMathPara>
                </a14:m>
                <a:endParaRPr lang="es-EC" sz="1200" dirty="0" smtClean="0"/>
              </a:p>
              <a:p>
                <a:endParaRPr lang="es-EC" sz="1200" b="1" dirty="0" smtClean="0"/>
              </a:p>
              <a:p>
                <a:r>
                  <a:rPr lang="es-EC" sz="1200" dirty="0" err="1" smtClean="0"/>
                  <a:t>Recall</a:t>
                </a:r>
                <a14:m>
                  <m:oMath xmlns:m="http://schemas.openxmlformats.org/officeDocument/2006/math">
                    <m:r>
                      <a:rPr lang="es-EC" sz="1200" b="0">
                        <a:latin typeface="Cambria Math"/>
                      </a:rPr>
                      <m:t>(</m:t>
                    </m:r>
                    <m:r>
                      <m:rPr>
                        <m:sty m:val="p"/>
                      </m:rPr>
                      <a:rPr lang="es-EC" sz="1200" b="0" i="1">
                        <a:latin typeface="Cambria Math"/>
                      </a:rPr>
                      <m:t>R</m:t>
                    </m:r>
                    <m:r>
                      <a:rPr lang="es-EC" sz="1200" b="0">
                        <a:latin typeface="Cambria Math"/>
                      </a:rPr>
                      <m:t>)</m:t>
                    </m:r>
                  </m:oMath>
                </a14:m>
                <a:endParaRPr lang="es-EC" sz="1200" dirty="0"/>
              </a:p>
              <a:p>
                <a:pPr marL="0" indent="0">
                  <a:buNone/>
                </a:pPr>
                <a:endParaRPr lang="es-EC" sz="1600" dirty="0" smtClean="0">
                  <a:solidFill>
                    <a:schemeClr val="tx1"/>
                  </a:solidFill>
                  <a:latin typeface="+mn-lt"/>
                  <a:ea typeface="+mn-ea"/>
                  <a:cs typeface="+mn-cs"/>
                </a:endParaRPr>
              </a:p>
              <a:p>
                <a:pPr marL="0" indent="0">
                  <a:buNone/>
                </a:pPr>
                <a:r>
                  <a:rPr lang="es-EC" sz="1600" dirty="0"/>
                  <a:t>	</a:t>
                </a:r>
                <a:r>
                  <a:rPr lang="es-EC" sz="1600" dirty="0" smtClean="0"/>
                  <a:t>		</a:t>
                </a:r>
                <a14:m>
                  <m:oMath xmlns:m="http://schemas.openxmlformats.org/officeDocument/2006/math">
                    <m:r>
                      <m:rPr>
                        <m:sty m:val="p"/>
                      </m:rPr>
                      <a:rPr lang="es-EC" sz="1600">
                        <a:solidFill>
                          <a:schemeClr val="tx1"/>
                        </a:solidFill>
                        <a:latin typeface="Cambria Math"/>
                        <a:ea typeface="+mn-ea"/>
                        <a:cs typeface="+mn-cs"/>
                      </a:rPr>
                      <m:t>R</m:t>
                    </m:r>
                    <m:r>
                      <a:rPr lang="es-EC" sz="1600">
                        <a:solidFill>
                          <a:schemeClr val="tx1"/>
                        </a:solidFill>
                        <a:latin typeface="Cambria Math"/>
                        <a:ea typeface="+mn-ea"/>
                        <a:cs typeface="+mn-cs"/>
                      </a:rPr>
                      <m:t>= </m:t>
                    </m:r>
                    <m:f>
                      <m:fPr>
                        <m:ctrlPr>
                          <a:rPr lang="es-EC" sz="1600" i="1">
                            <a:solidFill>
                              <a:schemeClr val="tx1"/>
                            </a:solidFill>
                            <a:latin typeface="Cambria Math"/>
                            <a:ea typeface="+mn-ea"/>
                            <a:cs typeface="+mn-cs"/>
                          </a:rPr>
                        </m:ctrlPr>
                      </m:fPr>
                      <m:num>
                        <m:r>
                          <a:rPr lang="es-EC" sz="1600">
                            <a:solidFill>
                              <a:schemeClr val="tx1"/>
                            </a:solidFill>
                            <a:latin typeface="Cambria Math"/>
                            <a:ea typeface="+mn-ea"/>
                            <a:cs typeface="+mn-cs"/>
                          </a:rPr>
                          <m:t>#</m:t>
                        </m:r>
                        <m:r>
                          <m:rPr>
                            <m:sty m:val="p"/>
                          </m:rPr>
                          <a:rPr lang="es-EC" sz="1600">
                            <a:solidFill>
                              <a:schemeClr val="tx1"/>
                            </a:solidFill>
                            <a:latin typeface="Cambria Math"/>
                            <a:ea typeface="+mn-ea"/>
                            <a:cs typeface="+mn-cs"/>
                          </a:rPr>
                          <m:t>correct</m:t>
                        </m:r>
                        <m:r>
                          <a:rPr lang="es-EC" sz="1600">
                            <a:solidFill>
                              <a:schemeClr val="tx1"/>
                            </a:solidFill>
                            <a:latin typeface="Cambria Math"/>
                            <a:ea typeface="+mn-ea"/>
                            <a:cs typeface="+mn-cs"/>
                          </a:rPr>
                          <m:t> </m:t>
                        </m:r>
                        <m:r>
                          <m:rPr>
                            <m:sty m:val="p"/>
                          </m:rPr>
                          <a:rPr lang="es-EC" sz="1600">
                            <a:solidFill>
                              <a:schemeClr val="tx1"/>
                            </a:solidFill>
                            <a:latin typeface="Cambria Math"/>
                            <a:ea typeface="+mn-ea"/>
                            <a:cs typeface="+mn-cs"/>
                          </a:rPr>
                          <m:t>matches</m:t>
                        </m:r>
                      </m:num>
                      <m:den>
                        <m:r>
                          <a:rPr lang="es-EC" sz="1600">
                            <a:solidFill>
                              <a:schemeClr val="tx1"/>
                            </a:solidFill>
                            <a:latin typeface="Cambria Math"/>
                            <a:ea typeface="+mn-ea"/>
                            <a:cs typeface="+mn-cs"/>
                          </a:rPr>
                          <m:t>#</m:t>
                        </m:r>
                        <m:r>
                          <m:rPr>
                            <m:sty m:val="p"/>
                          </m:rPr>
                          <a:rPr lang="es-EC" sz="1600">
                            <a:solidFill>
                              <a:schemeClr val="tx1"/>
                            </a:solidFill>
                            <a:latin typeface="Cambria Math"/>
                            <a:ea typeface="+mn-ea"/>
                            <a:cs typeface="+mn-cs"/>
                          </a:rPr>
                          <m:t>correspondences</m:t>
                        </m:r>
                      </m:den>
                    </m:f>
                  </m:oMath>
                </a14:m>
                <a:r>
                  <a:rPr lang="es-EC" sz="1600" dirty="0">
                    <a:solidFill>
                      <a:schemeClr val="tx1"/>
                    </a:solidFill>
                    <a:latin typeface="+mn-lt"/>
                    <a:ea typeface="+mn-ea"/>
                    <a:cs typeface="+mn-cs"/>
                  </a:rPr>
                  <a:t> </a:t>
                </a:r>
                <a:endParaRPr lang="es-EC" sz="1600" dirty="0" smtClean="0">
                  <a:solidFill>
                    <a:schemeClr val="tx1"/>
                  </a:solidFill>
                  <a:latin typeface="+mn-lt"/>
                  <a:ea typeface="+mn-ea"/>
                  <a:cs typeface="+mn-cs"/>
                </a:endParaRPr>
              </a:p>
              <a:p>
                <a:endParaRPr lang="es-EC" sz="1200" b="1" dirty="0" smtClean="0"/>
              </a:p>
              <a:p>
                <a:r>
                  <a:rPr lang="es-EC" sz="1200" dirty="0" smtClean="0"/>
                  <a:t>Medida-F1 </a:t>
                </a:r>
                <a14:m>
                  <m:oMath xmlns:m="http://schemas.openxmlformats.org/officeDocument/2006/math">
                    <m:r>
                      <a:rPr lang="es-EC" sz="1200" b="0">
                        <a:latin typeface="Cambria Math"/>
                      </a:rPr>
                      <m:t>(</m:t>
                    </m:r>
                    <m:r>
                      <m:rPr>
                        <m:sty m:val="p"/>
                      </m:rPr>
                      <a:rPr lang="es-EC" sz="1200" b="0" i="1">
                        <a:latin typeface="Cambria Math"/>
                      </a:rPr>
                      <m:t>F</m:t>
                    </m:r>
                    <m:r>
                      <a:rPr lang="es-EC" sz="1200" b="0" i="1">
                        <a:latin typeface="Cambria Math"/>
                      </a:rPr>
                      <m:t>1</m:t>
                    </m:r>
                    <m:r>
                      <a:rPr lang="es-EC" sz="1200" b="0">
                        <a:latin typeface="Cambria Math"/>
                      </a:rPr>
                      <m:t>)</m:t>
                    </m:r>
                  </m:oMath>
                </a14:m>
                <a:endParaRPr lang="es-EC" sz="1200" dirty="0" smtClean="0"/>
              </a:p>
              <a:p>
                <a:pPr marL="0" indent="0">
                  <a:buNone/>
                </a:pPr>
                <a:endParaRPr lang="es-EC" sz="1600" dirty="0" smtClean="0"/>
              </a:p>
              <a:p>
                <a:pPr marL="0" indent="0">
                  <a:buNone/>
                </a:pPr>
                <a14:m>
                  <m:oMathPara xmlns:m="http://schemas.openxmlformats.org/officeDocument/2006/math">
                    <m:oMathParaPr>
                      <m:jc m:val="centerGroup"/>
                    </m:oMathParaPr>
                    <m:oMath xmlns:m="http://schemas.openxmlformats.org/officeDocument/2006/math">
                      <m:r>
                        <m:rPr>
                          <m:sty m:val="p"/>
                        </m:rPr>
                        <a:rPr lang="es-EC" sz="1600">
                          <a:latin typeface="Cambria Math"/>
                        </a:rPr>
                        <m:t>F</m:t>
                      </m:r>
                      <m:r>
                        <a:rPr lang="es-EC" sz="1600">
                          <a:latin typeface="Cambria Math"/>
                        </a:rPr>
                        <m:t>1=</m:t>
                      </m:r>
                      <m:f>
                        <m:fPr>
                          <m:ctrlPr>
                            <a:rPr lang="es-EC" sz="1600" i="1">
                              <a:latin typeface="Cambria Math"/>
                            </a:rPr>
                          </m:ctrlPr>
                        </m:fPr>
                        <m:num>
                          <m:r>
                            <a:rPr lang="es-EC" sz="1600">
                              <a:latin typeface="Cambria Math"/>
                            </a:rPr>
                            <m:t>2</m:t>
                          </m:r>
                          <m:r>
                            <m:rPr>
                              <m:sty m:val="p"/>
                            </m:rPr>
                            <a:rPr lang="es-EC" sz="1600">
                              <a:latin typeface="Cambria Math"/>
                            </a:rPr>
                            <m:t>PR</m:t>
                          </m:r>
                        </m:num>
                        <m:den>
                          <m:r>
                            <m:rPr>
                              <m:sty m:val="p"/>
                            </m:rPr>
                            <a:rPr lang="es-EC" sz="1600">
                              <a:latin typeface="Cambria Math"/>
                            </a:rPr>
                            <m:t>P</m:t>
                          </m:r>
                          <m:r>
                            <a:rPr lang="es-EC" sz="1600">
                              <a:latin typeface="Cambria Math"/>
                            </a:rPr>
                            <m:t>+</m:t>
                          </m:r>
                          <m:r>
                            <m:rPr>
                              <m:sty m:val="p"/>
                            </m:rPr>
                            <a:rPr lang="es-EC" sz="1600">
                              <a:latin typeface="Cambria Math"/>
                            </a:rPr>
                            <m:t>R</m:t>
                          </m:r>
                        </m:den>
                      </m:f>
                    </m:oMath>
                  </m:oMathPara>
                </a14:m>
                <a:endParaRPr lang="es-EC" sz="1600" dirty="0"/>
              </a:p>
            </p:txBody>
          </p:sp>
        </mc:Choice>
        <mc:Fallback xmlns="">
          <p:sp>
            <p:nvSpPr>
              <p:cNvPr id="4" name="2 Marcador de contenido"/>
              <p:cNvSpPr>
                <a:spLocks noGrp="1" noRot="1" noChangeAspect="1" noMove="1" noResize="1" noEditPoints="1" noAdjustHandles="1" noChangeArrowheads="1" noChangeShapeType="1" noTextEdit="1"/>
              </p:cNvSpPr>
              <p:nvPr>
                <p:ph idx="1"/>
              </p:nvPr>
            </p:nvSpPr>
            <p:spPr>
              <a:xfrm>
                <a:off x="1463040" y="2119256"/>
                <a:ext cx="6196405" cy="3830024"/>
              </a:xfrm>
              <a:blipFill rotWithShape="1">
                <a:blip r:embed="rId3"/>
                <a:stretch>
                  <a:fillRect l="-886" t="-2389"/>
                </a:stretch>
              </a:blipFill>
            </p:spPr>
            <p:txBody>
              <a:bodyPr/>
              <a:lstStyle/>
              <a:p>
                <a:r>
                  <a:rPr lang="es-EC">
                    <a:noFill/>
                  </a:rPr>
                  <a:t> </a:t>
                </a:r>
              </a:p>
            </p:txBody>
          </p:sp>
        </mc:Fallback>
      </mc:AlternateContent>
    </p:spTree>
    <p:extLst>
      <p:ext uri="{BB962C8B-B14F-4D97-AF65-F5344CB8AC3E}">
        <p14:creationId xmlns:p14="http://schemas.microsoft.com/office/powerpoint/2010/main" val="306666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482" y="629816"/>
            <a:ext cx="8229600" cy="1143000"/>
          </a:xfrm>
        </p:spPr>
        <p:txBody>
          <a:bodyPr/>
          <a:lstStyle/>
          <a:p>
            <a:r>
              <a:rPr lang="es-EC" b="1" dirty="0" smtClean="0"/>
              <a:t>Escenario de Prueba</a:t>
            </a:r>
            <a:endParaRPr lang="es-EC"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48" t="33085" r="14963" b="15471"/>
          <a:stretch/>
        </p:blipFill>
        <p:spPr bwMode="auto">
          <a:xfrm>
            <a:off x="1187624" y="1885253"/>
            <a:ext cx="6777317" cy="392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50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476672"/>
            <a:ext cx="6965245" cy="1130477"/>
          </a:xfrm>
        </p:spPr>
        <p:txBody>
          <a:bodyPr/>
          <a:lstStyle/>
          <a:p>
            <a:r>
              <a:rPr lang="es-EC" dirty="0" smtClean="0"/>
              <a:t>Resultados Experimentales</a:t>
            </a:r>
            <a:endParaRPr lang="es-EC" dirty="0"/>
          </a:p>
        </p:txBody>
      </p:sp>
      <p:sp>
        <p:nvSpPr>
          <p:cNvPr id="3" name="2 Marcador de contenido"/>
          <p:cNvSpPr>
            <a:spLocks noGrp="1"/>
          </p:cNvSpPr>
          <p:nvPr>
            <p:ph idx="1"/>
          </p:nvPr>
        </p:nvSpPr>
        <p:spPr>
          <a:xfrm>
            <a:off x="1105272" y="1556792"/>
            <a:ext cx="7139136" cy="676672"/>
          </a:xfrm>
        </p:spPr>
        <p:txBody>
          <a:bodyPr/>
          <a:lstStyle/>
          <a:p>
            <a:r>
              <a:rPr lang="es-EC" b="1" dirty="0" smtClean="0">
                <a:solidFill>
                  <a:schemeClr val="tx1"/>
                </a:solidFill>
                <a:latin typeface="+mn-lt"/>
                <a:ea typeface="+mn-ea"/>
                <a:cs typeface="+mn-cs"/>
              </a:rPr>
              <a:t>EFICIENCIA:</a:t>
            </a:r>
          </a:p>
          <a:p>
            <a:pPr marL="0" indent="0">
              <a:buNone/>
            </a:pPr>
            <a:endParaRPr lang="es-EC" dirty="0"/>
          </a:p>
        </p:txBody>
      </p:sp>
      <p:graphicFrame>
        <p:nvGraphicFramePr>
          <p:cNvPr id="4" name="3 Gráfico"/>
          <p:cNvGraphicFramePr/>
          <p:nvPr>
            <p:extLst>
              <p:ext uri="{D42A27DB-BD31-4B8C-83A1-F6EECF244321}">
                <p14:modId xmlns:p14="http://schemas.microsoft.com/office/powerpoint/2010/main" val="3537984682"/>
              </p:ext>
            </p:extLst>
          </p:nvPr>
        </p:nvGraphicFramePr>
        <p:xfrm>
          <a:off x="539552" y="2132856"/>
          <a:ext cx="4104456"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p:nvPr>
            <p:extLst>
              <p:ext uri="{D42A27DB-BD31-4B8C-83A1-F6EECF244321}">
                <p14:modId xmlns:p14="http://schemas.microsoft.com/office/powerpoint/2010/main" val="2648029205"/>
              </p:ext>
            </p:extLst>
          </p:nvPr>
        </p:nvGraphicFramePr>
        <p:xfrm>
          <a:off x="4355976" y="1988840"/>
          <a:ext cx="4176464"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Gráfico"/>
          <p:cNvGraphicFramePr/>
          <p:nvPr>
            <p:extLst>
              <p:ext uri="{D42A27DB-BD31-4B8C-83A1-F6EECF244321}">
                <p14:modId xmlns:p14="http://schemas.microsoft.com/office/powerpoint/2010/main" val="4022560516"/>
              </p:ext>
            </p:extLst>
          </p:nvPr>
        </p:nvGraphicFramePr>
        <p:xfrm>
          <a:off x="611560" y="4221088"/>
          <a:ext cx="3992116" cy="2016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6 Gráfico"/>
          <p:cNvGraphicFramePr/>
          <p:nvPr>
            <p:extLst>
              <p:ext uri="{D42A27DB-BD31-4B8C-83A1-F6EECF244321}">
                <p14:modId xmlns:p14="http://schemas.microsoft.com/office/powerpoint/2010/main" val="3350358990"/>
              </p:ext>
            </p:extLst>
          </p:nvPr>
        </p:nvGraphicFramePr>
        <p:xfrm>
          <a:off x="4499992" y="4221088"/>
          <a:ext cx="3964682" cy="20882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1197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lstStyle/>
          <a:p>
            <a:r>
              <a:rPr lang="es-EC" dirty="0" smtClean="0"/>
              <a:t>Resultados Experimentales</a:t>
            </a:r>
            <a:endParaRPr lang="es-EC" dirty="0"/>
          </a:p>
        </p:txBody>
      </p:sp>
      <p:sp>
        <p:nvSpPr>
          <p:cNvPr id="3" name="2 Marcador de contenido"/>
          <p:cNvSpPr>
            <a:spLocks noGrp="1"/>
          </p:cNvSpPr>
          <p:nvPr>
            <p:ph idx="1"/>
          </p:nvPr>
        </p:nvSpPr>
        <p:spPr>
          <a:xfrm>
            <a:off x="961256" y="1600201"/>
            <a:ext cx="6419056" cy="676672"/>
          </a:xfrm>
        </p:spPr>
        <p:txBody>
          <a:bodyPr/>
          <a:lstStyle/>
          <a:p>
            <a:r>
              <a:rPr lang="es-EC" b="1" dirty="0" smtClean="0">
                <a:solidFill>
                  <a:schemeClr val="tx1"/>
                </a:solidFill>
                <a:latin typeface="+mn-lt"/>
                <a:ea typeface="+mn-ea"/>
                <a:cs typeface="+mn-cs"/>
              </a:rPr>
              <a:t>EFICACIA</a:t>
            </a:r>
            <a:endParaRPr lang="es-EC" dirty="0"/>
          </a:p>
        </p:txBody>
      </p:sp>
      <p:pic>
        <p:nvPicPr>
          <p:cNvPr id="8194" name="Imagen 21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7"/>
            <a:ext cx="3528392" cy="18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214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132857"/>
            <a:ext cx="3600400" cy="187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21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4149080"/>
            <a:ext cx="352839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n 21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4231190"/>
            <a:ext cx="360040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993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16016" y="2564904"/>
            <a:ext cx="4536504" cy="1120770"/>
          </a:xfrm>
        </p:spPr>
        <p:txBody>
          <a:bodyPr/>
          <a:lstStyle/>
          <a:p>
            <a:r>
              <a:rPr lang="es-EC" dirty="0" smtClean="0"/>
              <a:t>Prototipo</a:t>
            </a:r>
            <a:endParaRPr lang="es-EC" dirty="0"/>
          </a:p>
        </p:txBody>
      </p:sp>
      <p:pic>
        <p:nvPicPr>
          <p:cNvPr id="4" name="3 Imagen" descr="C:\Users\Miguel\Tesis\Diagramas\red.png"/>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4687069" cy="2232248"/>
          </a:xfrm>
          <a:prstGeom prst="rect">
            <a:avLst/>
          </a:prstGeom>
          <a:noFill/>
          <a:ln>
            <a:noFill/>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006" y="3284984"/>
            <a:ext cx="5718051" cy="273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208918" y="5579948"/>
            <a:ext cx="3723122" cy="369332"/>
          </a:xfrm>
          <a:prstGeom prst="rect">
            <a:avLst/>
          </a:prstGeom>
          <a:noFill/>
        </p:spPr>
        <p:txBody>
          <a:bodyPr wrap="square" rtlCol="0">
            <a:spAutoFit/>
          </a:bodyPr>
          <a:lstStyle/>
          <a:p>
            <a:r>
              <a:rPr lang="es-EC" dirty="0" smtClean="0"/>
              <a:t>Diagrama de Clases </a:t>
            </a:r>
            <a:r>
              <a:rPr lang="es-EC" dirty="0" err="1" smtClean="0"/>
              <a:t>LogoFinder</a:t>
            </a:r>
            <a:endParaRPr lang="es-EC" dirty="0"/>
          </a:p>
        </p:txBody>
      </p:sp>
      <p:sp>
        <p:nvSpPr>
          <p:cNvPr id="6" name="5 CuadroTexto"/>
          <p:cNvSpPr txBox="1"/>
          <p:nvPr/>
        </p:nvSpPr>
        <p:spPr>
          <a:xfrm>
            <a:off x="2411760" y="1052736"/>
            <a:ext cx="3240360" cy="369332"/>
          </a:xfrm>
          <a:prstGeom prst="rect">
            <a:avLst/>
          </a:prstGeom>
          <a:noFill/>
        </p:spPr>
        <p:txBody>
          <a:bodyPr wrap="square" rtlCol="0">
            <a:spAutoFit/>
          </a:bodyPr>
          <a:lstStyle/>
          <a:p>
            <a:r>
              <a:rPr lang="es-EC" dirty="0" smtClean="0"/>
              <a:t>Arquitectura </a:t>
            </a:r>
            <a:r>
              <a:rPr lang="es-EC" dirty="0"/>
              <a:t>de </a:t>
            </a:r>
            <a:r>
              <a:rPr lang="es-EC" dirty="0" err="1"/>
              <a:t>LogoFinder</a:t>
            </a:r>
            <a:endParaRPr lang="es-EC" dirty="0"/>
          </a:p>
        </p:txBody>
      </p:sp>
    </p:spTree>
    <p:extLst>
      <p:ext uri="{BB962C8B-B14F-4D97-AF65-F5344CB8AC3E}">
        <p14:creationId xmlns:p14="http://schemas.microsoft.com/office/powerpoint/2010/main" val="2966233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lstStyle/>
          <a:p>
            <a:r>
              <a:rPr lang="es-EC" dirty="0" smtClean="0"/>
              <a:t>Conclusiones</a:t>
            </a:r>
            <a:endParaRPr lang="es-EC" dirty="0"/>
          </a:p>
        </p:txBody>
      </p:sp>
      <p:sp>
        <p:nvSpPr>
          <p:cNvPr id="4" name="3 Marcador de contenido"/>
          <p:cNvSpPr>
            <a:spLocks noGrp="1"/>
          </p:cNvSpPr>
          <p:nvPr>
            <p:ph idx="1"/>
          </p:nvPr>
        </p:nvSpPr>
        <p:spPr>
          <a:xfrm>
            <a:off x="971600" y="1600201"/>
            <a:ext cx="7344816" cy="2836912"/>
          </a:xfrm>
        </p:spPr>
        <p:txBody>
          <a:bodyPr>
            <a:normAutofit lnSpcReduction="10000"/>
          </a:bodyPr>
          <a:lstStyle/>
          <a:p>
            <a:pPr algn="just"/>
            <a:r>
              <a:rPr lang="es-EC" sz="1400" dirty="0">
                <a:solidFill>
                  <a:schemeClr val="tx1"/>
                </a:solidFill>
                <a:latin typeface="+mn-lt"/>
                <a:ea typeface="+mn-ea"/>
                <a:cs typeface="+mn-cs"/>
              </a:rPr>
              <a:t>El descriptor ORB muestra ser el que mejor efectividad presenta  en cuanto al uso de memoria, tiempo de procesamiento, consumo de batería, y precisión en el reconocimiento de imágenes comparados con los descriptores SIFT, SURF; los resultados obtenidos permiten determinar que las diferencias entre ORB y SURF no tienen una variación significativa, sin embargo el descriptor SIFT se presenta con el menor desempeño en todos los test realizados.  </a:t>
            </a:r>
          </a:p>
          <a:p>
            <a:pPr algn="just"/>
            <a:endParaRPr lang="es-EC" sz="1400" dirty="0">
              <a:solidFill>
                <a:schemeClr val="tx1"/>
              </a:solidFill>
              <a:latin typeface="+mn-lt"/>
              <a:ea typeface="+mn-ea"/>
              <a:cs typeface="+mn-cs"/>
            </a:endParaRPr>
          </a:p>
          <a:p>
            <a:pPr algn="just"/>
            <a:r>
              <a:rPr lang="es-EC" sz="1400" dirty="0">
                <a:solidFill>
                  <a:schemeClr val="tx1"/>
                </a:solidFill>
                <a:latin typeface="+mn-lt"/>
                <a:ea typeface="+mn-ea"/>
                <a:cs typeface="+mn-cs"/>
              </a:rPr>
              <a:t>Ninguno de los descriptores analizados tiene un buen desempeño con logotipos, debido a que este tipo de imagen no ofrece una alta cantidad de características visuales como texturas, número de objetos que componen la imagen, y transformaciones. Se ratifica lo expuesto por Juárez (2011) </a:t>
            </a:r>
            <a:r>
              <a:rPr lang="es-EC" sz="1400" dirty="0" smtClean="0">
                <a:solidFill>
                  <a:schemeClr val="tx1"/>
                </a:solidFill>
                <a:latin typeface="+mn-lt"/>
                <a:ea typeface="+mn-ea"/>
                <a:cs typeface="+mn-cs"/>
              </a:rPr>
              <a:t> </a:t>
            </a:r>
            <a:r>
              <a:rPr lang="es-EC" sz="1400" dirty="0">
                <a:solidFill>
                  <a:schemeClr val="tx1"/>
                </a:solidFill>
                <a:latin typeface="+mn-lt"/>
                <a:ea typeface="+mn-ea"/>
                <a:cs typeface="+mn-cs"/>
              </a:rPr>
              <a:t>en su estudio sobre el reconocimiento e identificación de logotipos en imágenes con trasformada SIFT en un ambiente desktop utilizando el mismo tipo de imágenes aquí analizadas.</a:t>
            </a:r>
          </a:p>
          <a:p>
            <a:endParaRPr lang="es-EC" dirty="0"/>
          </a:p>
        </p:txBody>
      </p:sp>
      <p:pic>
        <p:nvPicPr>
          <p:cNvPr id="9219" name="Imagen 4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365104"/>
            <a:ext cx="3403228" cy="16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623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HIPOTESIS</a:t>
            </a:r>
            <a:endParaRPr lang="es-EC" dirty="0"/>
          </a:p>
        </p:txBody>
      </p:sp>
      <p:sp>
        <p:nvSpPr>
          <p:cNvPr id="3" name="2 Marcador de contenido"/>
          <p:cNvSpPr>
            <a:spLocks noGrp="1"/>
          </p:cNvSpPr>
          <p:nvPr>
            <p:ph idx="1"/>
          </p:nvPr>
        </p:nvSpPr>
        <p:spPr>
          <a:xfrm>
            <a:off x="1463040" y="2119257"/>
            <a:ext cx="6493336" cy="3603812"/>
          </a:xfrm>
        </p:spPr>
        <p:txBody>
          <a:bodyPr/>
          <a:lstStyle/>
          <a:p>
            <a:pPr algn="just"/>
            <a:r>
              <a:rPr lang="es-EC" dirty="0"/>
              <a:t>En cuanto a la </a:t>
            </a:r>
            <a:r>
              <a:rPr lang="es-EC" dirty="0" smtClean="0"/>
              <a:t>hipótesis, </a:t>
            </a:r>
            <a:r>
              <a:rPr lang="es-EC" dirty="0"/>
              <a:t>se concluye la misma como verdadera, dado que la adecuada selección de un algoritmo de reconocimiento de imágenes, sí mejora la eficiencia y eficacia de una aplicación que corre sobre el sistema operativo </a:t>
            </a:r>
            <a:r>
              <a:rPr lang="es-EC" dirty="0" err="1"/>
              <a:t>Android</a:t>
            </a:r>
            <a:r>
              <a:rPr lang="es-EC" dirty="0"/>
              <a:t>.</a:t>
            </a:r>
          </a:p>
          <a:p>
            <a:endParaRPr lang="es-EC" dirty="0"/>
          </a:p>
        </p:txBody>
      </p:sp>
      <p:pic>
        <p:nvPicPr>
          <p:cNvPr id="1026" name="Picture 2" descr="http://www.ccbetania.org/alianzaextrema/wp-content/uploads/2012/04/fo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38809" y="4176844"/>
            <a:ext cx="1330878" cy="177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1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a:xfrm>
            <a:off x="1259632" y="2060848"/>
            <a:ext cx="6399813" cy="3830023"/>
          </a:xfrm>
        </p:spPr>
        <p:txBody>
          <a:bodyPr>
            <a:normAutofit fontScale="55000" lnSpcReduction="20000"/>
          </a:bodyPr>
          <a:lstStyle/>
          <a:p>
            <a:pPr lvl="0" algn="just"/>
            <a:r>
              <a:rPr lang="es-EC" dirty="0"/>
              <a:t>Se recomienda el uso de los algoritmos SURF y ORB en el reconocimiento de imágenes complejas, entendiéndose como una imagen compleja aquella imagen que posee una gran cantidad de características.</a:t>
            </a:r>
          </a:p>
          <a:p>
            <a:pPr marL="0" indent="0" algn="just">
              <a:buNone/>
            </a:pPr>
            <a:endParaRPr lang="es-EC" dirty="0"/>
          </a:p>
          <a:p>
            <a:pPr lvl="0" algn="just"/>
            <a:r>
              <a:rPr lang="es-EC" dirty="0"/>
              <a:t>Se promueve como trabajo futuro investigar la mejora de los algoritmos estudiados en lo referente al reconocimiento de logotipos o en su defecto la búsqueda de nuevos algoritmos. </a:t>
            </a:r>
          </a:p>
          <a:p>
            <a:pPr marL="0" indent="0" algn="just">
              <a:buNone/>
            </a:pPr>
            <a:r>
              <a:rPr lang="es-EC" dirty="0"/>
              <a:t> </a:t>
            </a:r>
          </a:p>
          <a:p>
            <a:pPr lvl="0" algn="just"/>
            <a:r>
              <a:rPr lang="es-EC" dirty="0"/>
              <a:t>Se sugiere el análisis de eficiencia y eficacia de los algoritmos SIFT, SURF y ORB, pero en sistemas operativos móviles como </a:t>
            </a:r>
            <a:r>
              <a:rPr lang="es-EC" dirty="0" err="1"/>
              <a:t>iOS</a:t>
            </a:r>
            <a:r>
              <a:rPr lang="es-EC" dirty="0"/>
              <a:t>, Windows </a:t>
            </a:r>
            <a:r>
              <a:rPr lang="es-EC" dirty="0" err="1"/>
              <a:t>phone</a:t>
            </a:r>
            <a:r>
              <a:rPr lang="es-EC" dirty="0"/>
              <a:t> o BlackBerry.</a:t>
            </a:r>
          </a:p>
          <a:p>
            <a:pPr marL="0" indent="0" algn="just">
              <a:buNone/>
            </a:pPr>
            <a:r>
              <a:rPr lang="es-EC" dirty="0"/>
              <a:t> </a:t>
            </a:r>
          </a:p>
          <a:p>
            <a:pPr lvl="0" algn="just"/>
            <a:r>
              <a:rPr lang="es-EC" dirty="0"/>
              <a:t>Se recomienda estudiar la posibilidad de combinar los algoritmos SIFT, SURF y ORB, con el objetivo de obtener lo mejor de los tres y colocarlo en uno solo.</a:t>
            </a:r>
          </a:p>
          <a:p>
            <a:pPr algn="just"/>
            <a:endParaRPr lang="es-EC" dirty="0"/>
          </a:p>
          <a:p>
            <a:pPr lvl="0" algn="just"/>
            <a:r>
              <a:rPr lang="es-EC" dirty="0"/>
              <a:t>Se promueve la combinación de los descriptores locales estudiados con otros algoritmos de reconocimiento de imágenes como por ejemplo el Histograma de color, para así mejorar el proceso de reconocimiento de imágenes.</a:t>
            </a:r>
          </a:p>
          <a:p>
            <a:pPr marL="0" indent="0" algn="just">
              <a:buNone/>
            </a:pPr>
            <a:r>
              <a:rPr lang="es-EC" dirty="0"/>
              <a:t> </a:t>
            </a:r>
          </a:p>
          <a:p>
            <a:pPr lvl="0" algn="just"/>
            <a:r>
              <a:rPr lang="es-EC" dirty="0"/>
              <a:t>Con respecto al prototipo diseñado se recomienda la investigación de nuevas tecnologías como OCR para mejorar los tiempos de respuesta en la búsqueda de imágenes</a:t>
            </a:r>
          </a:p>
          <a:p>
            <a:endParaRPr lang="es-EC" dirty="0"/>
          </a:p>
        </p:txBody>
      </p:sp>
    </p:spTree>
    <p:extLst>
      <p:ext uri="{BB962C8B-B14F-4D97-AF65-F5344CB8AC3E}">
        <p14:creationId xmlns:p14="http://schemas.microsoft.com/office/powerpoint/2010/main" val="1660588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Agenda:</a:t>
            </a:r>
            <a:endParaRPr lang="es-EC" dirty="0"/>
          </a:p>
        </p:txBody>
      </p:sp>
      <p:sp>
        <p:nvSpPr>
          <p:cNvPr id="3" name="2 Marcador de contenido"/>
          <p:cNvSpPr>
            <a:spLocks noGrp="1"/>
          </p:cNvSpPr>
          <p:nvPr>
            <p:ph idx="1"/>
          </p:nvPr>
        </p:nvSpPr>
        <p:spPr>
          <a:xfrm>
            <a:off x="1471939" y="1988840"/>
            <a:ext cx="6196405" cy="3960440"/>
          </a:xfrm>
        </p:spPr>
        <p:txBody>
          <a:bodyPr>
            <a:normAutofit fontScale="92500" lnSpcReduction="20000"/>
          </a:bodyPr>
          <a:lstStyle/>
          <a:p>
            <a:r>
              <a:rPr lang="es-EC" dirty="0" smtClean="0"/>
              <a:t>Objetivos</a:t>
            </a:r>
          </a:p>
          <a:p>
            <a:r>
              <a:rPr lang="es-EC" dirty="0" smtClean="0"/>
              <a:t>Hipótesis</a:t>
            </a:r>
          </a:p>
          <a:p>
            <a:r>
              <a:rPr lang="es-EC" dirty="0" smtClean="0"/>
              <a:t>Reconocimiento de Imágenes</a:t>
            </a:r>
          </a:p>
          <a:p>
            <a:r>
              <a:rPr lang="es-EC" dirty="0" smtClean="0"/>
              <a:t>Descriptores Locales</a:t>
            </a:r>
          </a:p>
          <a:p>
            <a:r>
              <a:rPr lang="es-EC" dirty="0"/>
              <a:t>Proceso del Reconocimiento de Imágenes</a:t>
            </a:r>
          </a:p>
          <a:p>
            <a:r>
              <a:rPr lang="es-EC" dirty="0" smtClean="0"/>
              <a:t>Investigación</a:t>
            </a:r>
          </a:p>
          <a:p>
            <a:pPr lvl="1"/>
            <a:r>
              <a:rPr lang="es-EC" dirty="0" smtClean="0"/>
              <a:t>Métricas de Evaluación (Eficiencia y Eficacia)</a:t>
            </a:r>
          </a:p>
          <a:p>
            <a:pPr lvl="1"/>
            <a:r>
              <a:rPr lang="es-EC" dirty="0" smtClean="0"/>
              <a:t>Escenario de Prueba </a:t>
            </a:r>
          </a:p>
          <a:p>
            <a:pPr lvl="1"/>
            <a:r>
              <a:rPr lang="es-EC" dirty="0" smtClean="0"/>
              <a:t>Resultados Experimentales </a:t>
            </a:r>
          </a:p>
          <a:p>
            <a:pPr marL="274320" lvl="1"/>
            <a:r>
              <a:rPr lang="es-EC" sz="2400" dirty="0"/>
              <a:t>Prototipo</a:t>
            </a:r>
          </a:p>
          <a:p>
            <a:pPr marL="274320" lvl="1"/>
            <a:r>
              <a:rPr lang="es-EC" sz="2400" dirty="0"/>
              <a:t>Conclusiones y Recomendaciones </a:t>
            </a:r>
          </a:p>
          <a:p>
            <a:pPr lvl="1"/>
            <a:endParaRPr lang="es-EC" dirty="0" smtClean="0"/>
          </a:p>
          <a:p>
            <a:pPr marL="365760" lvl="1" indent="0">
              <a:buNone/>
            </a:pPr>
            <a:endParaRPr lang="es-EC" dirty="0" smtClean="0"/>
          </a:p>
        </p:txBody>
      </p:sp>
    </p:spTree>
    <p:extLst>
      <p:ext uri="{BB962C8B-B14F-4D97-AF65-F5344CB8AC3E}">
        <p14:creationId xmlns:p14="http://schemas.microsoft.com/office/powerpoint/2010/main" val="248587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548680"/>
            <a:ext cx="6965245" cy="1202485"/>
          </a:xfrm>
        </p:spPr>
        <p:txBody>
          <a:bodyPr/>
          <a:lstStyle/>
          <a:p>
            <a:r>
              <a:rPr lang="es-EC" dirty="0" smtClean="0"/>
              <a:t>Objetivos</a:t>
            </a:r>
            <a:endParaRPr lang="es-EC" dirty="0"/>
          </a:p>
        </p:txBody>
      </p:sp>
      <p:sp>
        <p:nvSpPr>
          <p:cNvPr id="3" name="2 Marcador de contenido"/>
          <p:cNvSpPr>
            <a:spLocks noGrp="1"/>
          </p:cNvSpPr>
          <p:nvPr>
            <p:ph idx="1"/>
          </p:nvPr>
        </p:nvSpPr>
        <p:spPr>
          <a:xfrm>
            <a:off x="1043608" y="1844824"/>
            <a:ext cx="6984776" cy="4104456"/>
          </a:xfrm>
        </p:spPr>
        <p:txBody>
          <a:bodyPr>
            <a:normAutofit fontScale="62500" lnSpcReduction="20000"/>
          </a:bodyPr>
          <a:lstStyle/>
          <a:p>
            <a:pPr lvl="0" algn="just"/>
            <a:r>
              <a:rPr lang="es-EC" sz="2600" dirty="0"/>
              <a:t>Objetivo General</a:t>
            </a:r>
          </a:p>
          <a:p>
            <a:pPr marL="0" indent="0" algn="just">
              <a:buNone/>
            </a:pPr>
            <a:r>
              <a:rPr lang="es-EC" sz="2600" dirty="0"/>
              <a:t> </a:t>
            </a:r>
          </a:p>
          <a:p>
            <a:pPr marL="0" indent="0" algn="just">
              <a:buNone/>
            </a:pPr>
            <a:r>
              <a:rPr lang="es-EC" sz="2600" dirty="0"/>
              <a:t>Realizar un análisis de eficiencia y eficacia en algoritmos de reconocimiento de imágenes,  mediante  la investigación  experimental,  para optimizar el consumo de recursos en un teléfono inteligente con sistema operativo </a:t>
            </a:r>
            <a:r>
              <a:rPr lang="es-EC" sz="2600" dirty="0" err="1"/>
              <a:t>Android</a:t>
            </a:r>
            <a:r>
              <a:rPr lang="es-EC" sz="2600" dirty="0" smtClean="0"/>
              <a:t>.</a:t>
            </a:r>
          </a:p>
          <a:p>
            <a:pPr marL="0" indent="0" algn="just">
              <a:buNone/>
            </a:pPr>
            <a:r>
              <a:rPr lang="es-EC" sz="2600" dirty="0" smtClean="0"/>
              <a:t> </a:t>
            </a:r>
          </a:p>
          <a:p>
            <a:pPr lvl="0" algn="just"/>
            <a:r>
              <a:rPr lang="es-EC" sz="2600" dirty="0" smtClean="0"/>
              <a:t>Objetivos Específicos</a:t>
            </a:r>
          </a:p>
          <a:p>
            <a:pPr marL="0" lvl="0" indent="0" algn="just">
              <a:buNone/>
            </a:pPr>
            <a:r>
              <a:rPr lang="es-EC" sz="2600" dirty="0"/>
              <a:t> </a:t>
            </a:r>
          </a:p>
          <a:p>
            <a:pPr lvl="1" algn="just"/>
            <a:r>
              <a:rPr lang="es-EC" sz="2600" dirty="0"/>
              <a:t>Analizar e implementar algoritmos de reconocimiento de imágenes digitales que sean aplicables a dispositivos móviles, sobre plataforma </a:t>
            </a:r>
            <a:r>
              <a:rPr lang="es-EC" sz="2600" dirty="0" err="1"/>
              <a:t>Android</a:t>
            </a:r>
            <a:r>
              <a:rPr lang="es-EC" sz="2600" dirty="0"/>
              <a:t>.</a:t>
            </a:r>
          </a:p>
          <a:p>
            <a:pPr lvl="0" algn="just"/>
            <a:endParaRPr lang="es-EC" sz="2600" dirty="0" smtClean="0"/>
          </a:p>
          <a:p>
            <a:pPr lvl="1" algn="just"/>
            <a:r>
              <a:rPr lang="es-EC" sz="2600" dirty="0" smtClean="0"/>
              <a:t>Realizar </a:t>
            </a:r>
            <a:r>
              <a:rPr lang="es-EC" sz="2600" dirty="0"/>
              <a:t>un estudio comparativo de eficiencia y uso de recursos en dispositivos móviles, entre los algoritmos implementados. </a:t>
            </a:r>
          </a:p>
          <a:p>
            <a:pPr lvl="0" algn="just"/>
            <a:endParaRPr lang="es-EC" sz="2600" dirty="0" smtClean="0"/>
          </a:p>
          <a:p>
            <a:pPr lvl="1" algn="just"/>
            <a:r>
              <a:rPr lang="es-EC" sz="2600" dirty="0" smtClean="0"/>
              <a:t>Demostrar </a:t>
            </a:r>
            <a:r>
              <a:rPr lang="es-EC" sz="2600" dirty="0"/>
              <a:t>la eficiencia del algoritmo mediante el desarrollo de un prototipo capaz de reconocer logotipos de empresas y asociar información mediante el consumo de un servicio web.</a:t>
            </a:r>
          </a:p>
          <a:p>
            <a:endParaRPr lang="es-EC" dirty="0"/>
          </a:p>
        </p:txBody>
      </p:sp>
    </p:spTree>
    <p:extLst>
      <p:ext uri="{BB962C8B-B14F-4D97-AF65-F5344CB8AC3E}">
        <p14:creationId xmlns:p14="http://schemas.microsoft.com/office/powerpoint/2010/main" val="2571153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HIPOTESIS </a:t>
            </a:r>
            <a:endParaRPr lang="es-EC" dirty="0"/>
          </a:p>
        </p:txBody>
      </p:sp>
      <p:sp>
        <p:nvSpPr>
          <p:cNvPr id="3" name="2 Marcador de contenido"/>
          <p:cNvSpPr>
            <a:spLocks noGrp="1"/>
          </p:cNvSpPr>
          <p:nvPr>
            <p:ph idx="1"/>
          </p:nvPr>
        </p:nvSpPr>
        <p:spPr/>
        <p:txBody>
          <a:bodyPr/>
          <a:lstStyle/>
          <a:p>
            <a:endParaRPr lang="es-EC" dirty="0" smtClean="0"/>
          </a:p>
          <a:p>
            <a:pPr algn="just"/>
            <a:r>
              <a:rPr lang="es-EC" dirty="0" smtClean="0"/>
              <a:t>La </a:t>
            </a:r>
            <a:r>
              <a:rPr lang="es-EC" dirty="0"/>
              <a:t>adecuada selección de un algoritmo de reconocimiento de imágenes en aplicaciones móviles,  disminuye el uso de recursos disponibles en un teléfono inteligente.</a:t>
            </a:r>
          </a:p>
        </p:txBody>
      </p:sp>
      <p:pic>
        <p:nvPicPr>
          <p:cNvPr id="1026" name="Picture 2" descr="http://3.bp.blogspot.com/_EkCCSp1ep4o/SoX1F5XAj2I/AAAAAAAABGI/JJ6fW-2kwXc/s400/opciones_negocios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798" y="4149080"/>
            <a:ext cx="138255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3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95023" y="620688"/>
            <a:ext cx="6965245" cy="1202485"/>
          </a:xfrm>
        </p:spPr>
        <p:txBody>
          <a:bodyPr>
            <a:normAutofit fontScale="90000"/>
          </a:bodyPr>
          <a:lstStyle/>
          <a:p>
            <a:r>
              <a:rPr lang="es-EC" sz="3400" b="1" dirty="0"/>
              <a:t/>
            </a:r>
            <a:br>
              <a:rPr lang="es-EC" sz="3400" b="1" dirty="0"/>
            </a:br>
            <a:r>
              <a:rPr lang="es-EC" sz="3400" b="1" dirty="0"/>
              <a:t>RECONOCIMIENTO DE IMÁGENES</a:t>
            </a:r>
            <a:br>
              <a:rPr lang="es-EC" sz="3400" b="1" dirty="0"/>
            </a:br>
            <a:endParaRPr lang="es-ES" sz="3400" b="1" dirty="0"/>
          </a:p>
        </p:txBody>
      </p:sp>
      <p:sp>
        <p:nvSpPr>
          <p:cNvPr id="3075" name="Rectangle 3"/>
          <p:cNvSpPr>
            <a:spLocks noGrp="1" noChangeArrowheads="1"/>
          </p:cNvSpPr>
          <p:nvPr>
            <p:ph idx="1"/>
          </p:nvPr>
        </p:nvSpPr>
        <p:spPr>
          <a:xfrm>
            <a:off x="4984253" y="2492896"/>
            <a:ext cx="3332163" cy="1655762"/>
          </a:xfrm>
        </p:spPr>
        <p:txBody>
          <a:bodyPr/>
          <a:lstStyle/>
          <a:p>
            <a:pPr algn="ctr"/>
            <a:r>
              <a:rPr lang="es-MX" sz="1600" dirty="0"/>
              <a:t>El reconocimiento de imágenes es el proceso que busca identificar mediante la comparación de dos imágenes si ambas representan al mismo objeto o escena. </a:t>
            </a:r>
            <a:endParaRPr lang="es-ES" sz="1600" dirty="0"/>
          </a:p>
        </p:txBody>
      </p:sp>
      <p:grpSp>
        <p:nvGrpSpPr>
          <p:cNvPr id="3091" name="6 Grupo"/>
          <p:cNvGrpSpPr>
            <a:grpSpLocks/>
          </p:cNvGrpSpPr>
          <p:nvPr/>
        </p:nvGrpSpPr>
        <p:grpSpPr bwMode="auto">
          <a:xfrm>
            <a:off x="957114" y="2276475"/>
            <a:ext cx="3888432" cy="615950"/>
            <a:chOff x="0" y="0"/>
            <a:chExt cx="41998" cy="6166"/>
          </a:xfrm>
        </p:grpSpPr>
        <p:pic>
          <p:nvPicPr>
            <p:cNvPr id="3092" name="Imagen 46" descr="esp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457" cy="6166"/>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n 47" descr="esp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41" y="0"/>
              <a:ext cx="19457" cy="61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94" name="4 Grupo"/>
          <p:cNvGrpSpPr>
            <a:grpSpLocks/>
          </p:cNvGrpSpPr>
          <p:nvPr/>
        </p:nvGrpSpPr>
        <p:grpSpPr bwMode="auto">
          <a:xfrm>
            <a:off x="1187624" y="4451605"/>
            <a:ext cx="3657922" cy="705587"/>
            <a:chOff x="0" y="0"/>
            <a:chExt cx="40191" cy="8187"/>
          </a:xfrm>
        </p:grpSpPr>
        <p:pic>
          <p:nvPicPr>
            <p:cNvPr id="3095" name="Imagen 48" descr="esp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2"/>
              <a:ext cx="19457" cy="6167"/>
            </a:xfrm>
            <a:prstGeom prst="rect">
              <a:avLst/>
            </a:prstGeom>
            <a:noFill/>
            <a:extLst>
              <a:ext uri="{909E8E84-426E-40DD-AFC4-6F175D3DCCD1}">
                <a14:hiddenFill xmlns:a14="http://schemas.microsoft.com/office/drawing/2010/main">
                  <a:solidFill>
                    <a:srgbClr val="FFFFFF"/>
                  </a:solidFill>
                </a14:hiddenFill>
              </a:ext>
            </a:extLst>
          </p:spPr>
        </p:pic>
        <p:pic>
          <p:nvPicPr>
            <p:cNvPr id="3096" name="Imagen 49" descr="discovery_chanel"/>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85" y="0"/>
              <a:ext cx="16906" cy="8187"/>
            </a:xfrm>
            <a:prstGeom prst="rect">
              <a:avLst/>
            </a:prstGeom>
            <a:noFill/>
            <a:extLst>
              <a:ext uri="{909E8E84-426E-40DD-AFC4-6F175D3DCCD1}">
                <a14:hiddenFill xmlns:a14="http://schemas.microsoft.com/office/drawing/2010/main">
                  <a:solidFill>
                    <a:srgbClr val="FFFFFF"/>
                  </a:solidFill>
                </a14:hiddenFill>
              </a:ext>
            </a:extLst>
          </p:spPr>
        </p:pic>
      </p:grpSp>
      <p:sp>
        <p:nvSpPr>
          <p:cNvPr id="3100" name="Rectangle 28"/>
          <p:cNvSpPr>
            <a:spLocks noChangeArrowheads="1"/>
          </p:cNvSpPr>
          <p:nvPr/>
        </p:nvSpPr>
        <p:spPr bwMode="auto">
          <a:xfrm>
            <a:off x="2431232" y="1844824"/>
            <a:ext cx="1636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sz="1200" b="1" dirty="0">
                <a:solidFill>
                  <a:srgbClr val="000000"/>
                </a:solidFill>
                <a:latin typeface="Times New Roman" pitchFamily="18" charset="0"/>
                <a:ea typeface="Calibri" pitchFamily="34" charset="0"/>
                <a:cs typeface="Times New Roman" pitchFamily="18" charset="0"/>
              </a:rPr>
              <a:t>Comparación 1</a:t>
            </a:r>
            <a:endParaRPr lang="es-ES" sz="900" dirty="0">
              <a:ea typeface="Calibri" pitchFamily="34" charset="0"/>
              <a:cs typeface="Times New Roman" pitchFamily="18" charset="0"/>
            </a:endParaRPr>
          </a:p>
          <a:p>
            <a:pPr eaLnBrk="0" hangingPunct="0"/>
            <a:endParaRPr lang="es-ES" dirty="0">
              <a:ea typeface="Calibri" pitchFamily="34" charset="0"/>
              <a:cs typeface="Times New Roman" pitchFamily="18" charset="0"/>
            </a:endParaRPr>
          </a:p>
        </p:txBody>
      </p:sp>
      <p:sp>
        <p:nvSpPr>
          <p:cNvPr id="3101" name="Rectangle 29"/>
          <p:cNvSpPr>
            <a:spLocks noChangeArrowheads="1"/>
          </p:cNvSpPr>
          <p:nvPr/>
        </p:nvSpPr>
        <p:spPr bwMode="auto">
          <a:xfrm>
            <a:off x="971550" y="3183359"/>
            <a:ext cx="38739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49263"/>
            <a:r>
              <a:rPr lang="es-MX" sz="1200" b="1" dirty="0">
                <a:solidFill>
                  <a:srgbClr val="000000"/>
                </a:solidFill>
                <a:latin typeface="Times New Roman" pitchFamily="18" charset="0"/>
                <a:ea typeface="Calibri" pitchFamily="34" charset="0"/>
                <a:cs typeface="Times New Roman" pitchFamily="18" charset="0"/>
              </a:rPr>
              <a:t>Imagen 1	</a:t>
            </a:r>
            <a:r>
              <a:rPr lang="es-MX" sz="1200" dirty="0">
                <a:solidFill>
                  <a:srgbClr val="000000"/>
                </a:solidFill>
                <a:latin typeface="Times New Roman" pitchFamily="18" charset="0"/>
                <a:ea typeface="Calibri" pitchFamily="34" charset="0"/>
                <a:cs typeface="Times New Roman" pitchFamily="18" charset="0"/>
              </a:rPr>
              <a:t>=</a:t>
            </a:r>
            <a:r>
              <a:rPr lang="es-MX" sz="1200" b="1" dirty="0">
                <a:solidFill>
                  <a:srgbClr val="000000"/>
                </a:solidFill>
                <a:latin typeface="Times New Roman" pitchFamily="18" charset="0"/>
                <a:ea typeface="Calibri" pitchFamily="34" charset="0"/>
                <a:cs typeface="Times New Roman" pitchFamily="18" charset="0"/>
              </a:rPr>
              <a:t>	Imagen </a:t>
            </a:r>
            <a:r>
              <a:rPr lang="es-MX" sz="1200" b="1" dirty="0" smtClean="0">
                <a:solidFill>
                  <a:srgbClr val="000000"/>
                </a:solidFill>
                <a:latin typeface="Times New Roman" pitchFamily="18" charset="0"/>
                <a:ea typeface="Calibri" pitchFamily="34" charset="0"/>
                <a:cs typeface="Times New Roman" pitchFamily="18" charset="0"/>
              </a:rPr>
              <a:t>2</a:t>
            </a:r>
            <a:r>
              <a:rPr lang="es-MX" sz="1200" dirty="0">
                <a:solidFill>
                  <a:srgbClr val="000000"/>
                </a:solidFill>
                <a:latin typeface="Times New Roman" pitchFamily="18" charset="0"/>
                <a:ea typeface="Calibri" pitchFamily="34" charset="0"/>
                <a:cs typeface="Times New Roman" pitchFamily="18" charset="0"/>
              </a:rPr>
              <a:t>	                   </a:t>
            </a:r>
          </a:p>
          <a:p>
            <a:pPr indent="449263" eaLnBrk="0" hangingPunct="0"/>
            <a:r>
              <a:rPr lang="es-MX" sz="1200" dirty="0">
                <a:solidFill>
                  <a:srgbClr val="000000"/>
                </a:solidFill>
                <a:latin typeface="Times New Roman" pitchFamily="18" charset="0"/>
                <a:ea typeface="Calibri" pitchFamily="34" charset="0"/>
                <a:cs typeface="Times New Roman" pitchFamily="18" charset="0"/>
              </a:rPr>
              <a:t>                               </a:t>
            </a:r>
            <a:r>
              <a:rPr lang="es-MX" sz="1200" dirty="0" smtClean="0">
                <a:solidFill>
                  <a:srgbClr val="000000"/>
                </a:solidFill>
                <a:latin typeface="Times New Roman" pitchFamily="18" charset="0"/>
                <a:ea typeface="Calibri" pitchFamily="34" charset="0"/>
                <a:cs typeface="Times New Roman" pitchFamily="18" charset="0"/>
              </a:rPr>
              <a:t>  Iguales</a:t>
            </a:r>
            <a:endParaRPr lang="es-MX" dirty="0"/>
          </a:p>
        </p:txBody>
      </p:sp>
      <p:sp>
        <p:nvSpPr>
          <p:cNvPr id="3107" name="Rectangle 35"/>
          <p:cNvSpPr>
            <a:spLocks noChangeArrowheads="1"/>
          </p:cNvSpPr>
          <p:nvPr/>
        </p:nvSpPr>
        <p:spPr bwMode="auto">
          <a:xfrm>
            <a:off x="823963" y="5286960"/>
            <a:ext cx="40215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449263"/>
            <a:r>
              <a:rPr lang="es-MX" sz="1200" dirty="0">
                <a:solidFill>
                  <a:srgbClr val="000000"/>
                </a:solidFill>
                <a:latin typeface="Times New Roman" pitchFamily="18" charset="0"/>
                <a:ea typeface="Calibri" pitchFamily="34" charset="0"/>
                <a:cs typeface="Times New Roman" pitchFamily="18" charset="0"/>
              </a:rPr>
              <a:t>		</a:t>
            </a:r>
            <a:endParaRPr lang="es-ES" sz="900" dirty="0">
              <a:ea typeface="Calibri" pitchFamily="34" charset="0"/>
              <a:cs typeface="Times New Roman" pitchFamily="18" charset="0"/>
            </a:endParaRPr>
          </a:p>
          <a:p>
            <a:pPr indent="449263" eaLnBrk="0" hangingPunct="0"/>
            <a:r>
              <a:rPr lang="es-MX" sz="1200" b="1" dirty="0">
                <a:solidFill>
                  <a:srgbClr val="000000"/>
                </a:solidFill>
                <a:latin typeface="Times New Roman" pitchFamily="18" charset="0"/>
                <a:ea typeface="Calibri" pitchFamily="34" charset="0"/>
                <a:cs typeface="Times New Roman" pitchFamily="18" charset="0"/>
              </a:rPr>
              <a:t>Imagen 3	</a:t>
            </a:r>
            <a:r>
              <a:rPr lang="es-MX" sz="1200" b="1" dirty="0" smtClean="0">
                <a:solidFill>
                  <a:srgbClr val="000000"/>
                </a:solidFill>
                <a:latin typeface="Times New Roman" pitchFamily="18" charset="0"/>
                <a:ea typeface="Calibri" pitchFamily="34" charset="0"/>
                <a:cs typeface="Times New Roman" pitchFamily="18" charset="0"/>
              </a:rPr>
              <a:t> &lt; </a:t>
            </a:r>
            <a:r>
              <a:rPr lang="es-MX" sz="1200" b="1" dirty="0">
                <a:solidFill>
                  <a:srgbClr val="000000"/>
                </a:solidFill>
                <a:latin typeface="Times New Roman" pitchFamily="18" charset="0"/>
                <a:ea typeface="Calibri" pitchFamily="34" charset="0"/>
                <a:cs typeface="Times New Roman" pitchFamily="18" charset="0"/>
              </a:rPr>
              <a:t>&gt;	Imagen </a:t>
            </a:r>
            <a:r>
              <a:rPr lang="es-MX" sz="1200" b="1" dirty="0" smtClean="0">
                <a:solidFill>
                  <a:srgbClr val="000000"/>
                </a:solidFill>
                <a:latin typeface="Times New Roman" pitchFamily="18" charset="0"/>
                <a:ea typeface="Calibri" pitchFamily="34" charset="0"/>
                <a:cs typeface="Times New Roman" pitchFamily="18" charset="0"/>
              </a:rPr>
              <a:t>4</a:t>
            </a:r>
            <a:r>
              <a:rPr lang="es-MX" sz="1200" dirty="0">
                <a:solidFill>
                  <a:srgbClr val="000000"/>
                </a:solidFill>
                <a:latin typeface="Times New Roman" pitchFamily="18" charset="0"/>
                <a:ea typeface="Calibri" pitchFamily="34" charset="0"/>
                <a:cs typeface="Calibri" pitchFamily="34" charset="0"/>
              </a:rPr>
              <a:t>	</a:t>
            </a:r>
            <a:endParaRPr lang="es-ES" sz="900" dirty="0"/>
          </a:p>
          <a:p>
            <a:pPr indent="449263" eaLnBrk="0" hangingPunct="0"/>
            <a:r>
              <a:rPr lang="es-MX" sz="1200" dirty="0">
                <a:solidFill>
                  <a:srgbClr val="000000"/>
                </a:solidFill>
                <a:latin typeface="Times New Roman" pitchFamily="18" charset="0"/>
                <a:ea typeface="Calibri" pitchFamily="34" charset="0"/>
                <a:cs typeface="Calibri" pitchFamily="34" charset="0"/>
              </a:rPr>
              <a:t>	                   Diferentes</a:t>
            </a:r>
            <a:endParaRPr lang="es-MX" dirty="0"/>
          </a:p>
        </p:txBody>
      </p:sp>
      <p:sp>
        <p:nvSpPr>
          <p:cNvPr id="3108" name="Rectangle 36"/>
          <p:cNvSpPr>
            <a:spLocks noChangeArrowheads="1"/>
          </p:cNvSpPr>
          <p:nvPr/>
        </p:nvSpPr>
        <p:spPr bwMode="auto">
          <a:xfrm>
            <a:off x="2555776" y="4031853"/>
            <a:ext cx="16367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sz="1200" b="1" dirty="0">
                <a:solidFill>
                  <a:srgbClr val="000000"/>
                </a:solidFill>
                <a:latin typeface="Times New Roman" pitchFamily="18" charset="0"/>
                <a:ea typeface="Calibri" pitchFamily="34" charset="0"/>
                <a:cs typeface="Times New Roman" pitchFamily="18" charset="0"/>
              </a:rPr>
              <a:t>Comparación 2</a:t>
            </a:r>
            <a:endParaRPr lang="es-ES" sz="900" dirty="0">
              <a:ea typeface="Calibri" pitchFamily="34" charset="0"/>
              <a:cs typeface="Times New Roman" pitchFamily="18" charset="0"/>
            </a:endParaRPr>
          </a:p>
          <a:p>
            <a:pPr eaLnBrk="0" hangingPunct="0"/>
            <a:endParaRPr lang="es-ES" dirty="0">
              <a:ea typeface="Calibri" pitchFamily="34" charset="0"/>
              <a:cs typeface="Times New Roman" pitchFamily="18" charset="0"/>
            </a:endParaRPr>
          </a:p>
        </p:txBody>
      </p:sp>
      <p:pic>
        <p:nvPicPr>
          <p:cNvPr id="3110" name="Picture 38" descr="C:\Users\CHALI\Desktop\Tesis\result\ORB_escala_0.65\cnt_146_match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0000" y="4624150"/>
            <a:ext cx="3116416" cy="1037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C" dirty="0" smtClean="0"/>
              <a:t>DESCRIPTORES LOCALES</a:t>
            </a:r>
            <a:endParaRPr lang="es-EC" dirty="0"/>
          </a:p>
        </p:txBody>
      </p:sp>
      <p:sp>
        <p:nvSpPr>
          <p:cNvPr id="6147" name="Rectangle 3"/>
          <p:cNvSpPr>
            <a:spLocks noGrp="1" noChangeArrowheads="1"/>
          </p:cNvSpPr>
          <p:nvPr>
            <p:ph idx="1"/>
          </p:nvPr>
        </p:nvSpPr>
        <p:spPr>
          <a:xfrm>
            <a:off x="899592" y="1988840"/>
            <a:ext cx="7344816" cy="820688"/>
          </a:xfrm>
        </p:spPr>
        <p:txBody>
          <a:bodyPr/>
          <a:lstStyle/>
          <a:p>
            <a:r>
              <a:rPr lang="es-MX" sz="1800" dirty="0" smtClean="0"/>
              <a:t>Un descriptor local es un vector de características que es calculado sobre una pequeña región de interés de la imagen</a:t>
            </a:r>
          </a:p>
        </p:txBody>
      </p:sp>
      <p:sp>
        <p:nvSpPr>
          <p:cNvPr id="2" name="1 CuadroTexto"/>
          <p:cNvSpPr txBox="1"/>
          <p:nvPr/>
        </p:nvSpPr>
        <p:spPr>
          <a:xfrm>
            <a:off x="971600" y="3206006"/>
            <a:ext cx="2520280" cy="1446550"/>
          </a:xfrm>
          <a:prstGeom prst="rect">
            <a:avLst/>
          </a:prstGeom>
          <a:noFill/>
        </p:spPr>
        <p:txBody>
          <a:bodyPr wrap="square" rtlCol="0">
            <a:spAutoFit/>
          </a:bodyPr>
          <a:lstStyle/>
          <a:p>
            <a:r>
              <a:rPr lang="es-ES" sz="1400" dirty="0" smtClean="0"/>
              <a:t>SIFT: </a:t>
            </a:r>
            <a:r>
              <a:rPr lang="es-ES" sz="1400" dirty="0" err="1" smtClean="0"/>
              <a:t>scale</a:t>
            </a:r>
            <a:r>
              <a:rPr lang="es-ES" sz="1400" dirty="0" smtClean="0"/>
              <a:t> </a:t>
            </a:r>
            <a:r>
              <a:rPr lang="es-ES" sz="1400" dirty="0" err="1" smtClean="0"/>
              <a:t>invariant</a:t>
            </a:r>
            <a:r>
              <a:rPr lang="es-ES" sz="1400" dirty="0" smtClean="0"/>
              <a:t> </a:t>
            </a:r>
            <a:r>
              <a:rPr lang="es-ES" sz="1400" dirty="0" err="1" smtClean="0"/>
              <a:t>feature</a:t>
            </a:r>
            <a:r>
              <a:rPr lang="es-ES" sz="1400" dirty="0" smtClean="0"/>
              <a:t> </a:t>
            </a:r>
            <a:r>
              <a:rPr lang="es-ES" sz="1400" dirty="0" err="1" smtClean="0"/>
              <a:t>transform</a:t>
            </a:r>
            <a:r>
              <a:rPr lang="es-ES" sz="1400" dirty="0" smtClean="0"/>
              <a:t> (David </a:t>
            </a:r>
            <a:r>
              <a:rPr lang="es-ES" sz="1400" dirty="0" err="1" smtClean="0"/>
              <a:t>Lowe</a:t>
            </a:r>
            <a:r>
              <a:rPr lang="es-ES" sz="1400" dirty="0" smtClean="0"/>
              <a:t>, 1999): transforma una imagen en un conjunto de descriptores.</a:t>
            </a:r>
          </a:p>
          <a:p>
            <a:endParaRPr lang="es-EC" dirty="0"/>
          </a:p>
        </p:txBody>
      </p:sp>
      <p:sp>
        <p:nvSpPr>
          <p:cNvPr id="3" name="2 CuadroTexto"/>
          <p:cNvSpPr txBox="1"/>
          <p:nvPr/>
        </p:nvSpPr>
        <p:spPr>
          <a:xfrm>
            <a:off x="6012160" y="2934811"/>
            <a:ext cx="2220434" cy="3662541"/>
          </a:xfrm>
          <a:prstGeom prst="rect">
            <a:avLst/>
          </a:prstGeom>
          <a:noFill/>
        </p:spPr>
        <p:txBody>
          <a:bodyPr wrap="square" rtlCol="0">
            <a:spAutoFit/>
          </a:bodyPr>
          <a:lstStyle/>
          <a:p>
            <a:r>
              <a:rPr lang="es-MX" sz="1400" dirty="0" smtClean="0"/>
              <a:t>ORB: está </a:t>
            </a:r>
            <a:r>
              <a:rPr lang="es-MX" sz="1400" dirty="0"/>
              <a:t>basado en los siguientes </a:t>
            </a:r>
            <a:r>
              <a:rPr lang="es-MX" sz="1400" dirty="0" smtClean="0"/>
              <a:t>algoritmos (2011)</a:t>
            </a:r>
            <a:endParaRPr lang="es-EC" sz="1400" dirty="0"/>
          </a:p>
          <a:p>
            <a:r>
              <a:rPr lang="es-MX" sz="1400" dirty="0"/>
              <a:t>  </a:t>
            </a:r>
            <a:endParaRPr lang="es-EC" sz="1400" dirty="0"/>
          </a:p>
          <a:p>
            <a:pPr lvl="0"/>
            <a:r>
              <a:rPr lang="es-EC" sz="1400" dirty="0"/>
              <a:t>FAST (</a:t>
            </a:r>
            <a:r>
              <a:rPr lang="es-EC" sz="1400" dirty="0" err="1"/>
              <a:t>Features</a:t>
            </a:r>
            <a:r>
              <a:rPr lang="es-EC" sz="1400" dirty="0"/>
              <a:t> </a:t>
            </a:r>
            <a:r>
              <a:rPr lang="es-EC" sz="1400" dirty="0" err="1"/>
              <a:t>from</a:t>
            </a:r>
            <a:r>
              <a:rPr lang="es-EC" sz="1400" dirty="0"/>
              <a:t> </a:t>
            </a:r>
            <a:r>
              <a:rPr lang="es-EC" sz="1400" dirty="0" err="1"/>
              <a:t>Accelerated</a:t>
            </a:r>
            <a:r>
              <a:rPr lang="es-EC" sz="1400" dirty="0"/>
              <a:t> </a:t>
            </a:r>
            <a:r>
              <a:rPr lang="es-EC" sz="1400" dirty="0" err="1"/>
              <a:t>Segment</a:t>
            </a:r>
            <a:r>
              <a:rPr lang="es-EC" sz="1400" dirty="0"/>
              <a:t> Test): para la detección de Puntos de </a:t>
            </a:r>
            <a:r>
              <a:rPr lang="es-EC" sz="1400" dirty="0" err="1"/>
              <a:t>interes</a:t>
            </a:r>
            <a:r>
              <a:rPr lang="es-EC" sz="1400" dirty="0"/>
              <a:t>.</a:t>
            </a:r>
          </a:p>
          <a:p>
            <a:r>
              <a:rPr lang="es-EC" sz="1400" dirty="0"/>
              <a:t> </a:t>
            </a:r>
          </a:p>
          <a:p>
            <a:pPr lvl="0"/>
            <a:r>
              <a:rPr lang="es-MX" sz="1400" dirty="0"/>
              <a:t>BRIEF (</a:t>
            </a:r>
            <a:r>
              <a:rPr lang="es-MX" sz="1400" dirty="0" err="1"/>
              <a:t>Binary</a:t>
            </a:r>
            <a:r>
              <a:rPr lang="es-MX" sz="1400" dirty="0"/>
              <a:t> </a:t>
            </a:r>
            <a:r>
              <a:rPr lang="es-MX" sz="1400" dirty="0" err="1"/>
              <a:t>Robust</a:t>
            </a:r>
            <a:r>
              <a:rPr lang="es-MX" sz="1400" dirty="0"/>
              <a:t> </a:t>
            </a:r>
            <a:r>
              <a:rPr lang="es-MX" sz="1400" dirty="0" err="1"/>
              <a:t>Independent</a:t>
            </a:r>
            <a:r>
              <a:rPr lang="es-MX" sz="1400" dirty="0"/>
              <a:t> </a:t>
            </a:r>
            <a:r>
              <a:rPr lang="es-MX" sz="1400" dirty="0" err="1"/>
              <a:t>Elementary</a:t>
            </a:r>
            <a:r>
              <a:rPr lang="es-MX" sz="1400" dirty="0"/>
              <a:t> </a:t>
            </a:r>
            <a:r>
              <a:rPr lang="es-MX" sz="1400" dirty="0" err="1"/>
              <a:t>Features</a:t>
            </a:r>
            <a:r>
              <a:rPr lang="es-MX" sz="1400" dirty="0"/>
              <a:t>): para la extracción de descriptores.</a:t>
            </a:r>
            <a:endParaRPr lang="es-EC" sz="1400" dirty="0"/>
          </a:p>
          <a:p>
            <a:r>
              <a:rPr lang="es-EC" dirty="0"/>
              <a:t> </a:t>
            </a:r>
          </a:p>
          <a:p>
            <a:endParaRPr lang="es-EC" dirty="0"/>
          </a:p>
        </p:txBody>
      </p:sp>
      <p:sp>
        <p:nvSpPr>
          <p:cNvPr id="6" name="5 CuadroTexto"/>
          <p:cNvSpPr txBox="1"/>
          <p:nvPr/>
        </p:nvSpPr>
        <p:spPr>
          <a:xfrm>
            <a:off x="3707904" y="3212976"/>
            <a:ext cx="2088232" cy="1384995"/>
          </a:xfrm>
          <a:prstGeom prst="rect">
            <a:avLst/>
          </a:prstGeom>
          <a:noFill/>
        </p:spPr>
        <p:txBody>
          <a:bodyPr wrap="square" rtlCol="0">
            <a:spAutoFit/>
          </a:bodyPr>
          <a:lstStyle/>
          <a:p>
            <a:r>
              <a:rPr lang="es-EC" sz="1400" dirty="0" smtClean="0"/>
              <a:t>SURF: </a:t>
            </a:r>
            <a:r>
              <a:rPr lang="es-MX" sz="1400" dirty="0" err="1"/>
              <a:t>Speeded</a:t>
            </a:r>
            <a:r>
              <a:rPr lang="es-MX" sz="1400" dirty="0"/>
              <a:t>-Up </a:t>
            </a:r>
            <a:r>
              <a:rPr lang="es-MX" sz="1400" dirty="0" err="1"/>
              <a:t>Robust</a:t>
            </a:r>
            <a:r>
              <a:rPr lang="es-MX" sz="1400" dirty="0"/>
              <a:t> </a:t>
            </a:r>
            <a:r>
              <a:rPr lang="es-MX" sz="1400" dirty="0" err="1" smtClean="0"/>
              <a:t>Features</a:t>
            </a:r>
            <a:r>
              <a:rPr lang="es-MX" sz="1400" dirty="0" smtClean="0"/>
              <a:t>, (</a:t>
            </a:r>
            <a:r>
              <a:rPr lang="es-EC" sz="1400" dirty="0" smtClean="0"/>
              <a:t> Herbert </a:t>
            </a:r>
            <a:r>
              <a:rPr lang="es-EC" sz="1400" dirty="0" err="1" smtClean="0"/>
              <a:t>Bay</a:t>
            </a:r>
            <a:r>
              <a:rPr lang="es-EC" sz="1400" dirty="0" smtClean="0"/>
              <a:t>, </a:t>
            </a:r>
            <a:r>
              <a:rPr lang="es-MX" sz="1400" dirty="0"/>
              <a:t>2006</a:t>
            </a:r>
            <a:r>
              <a:rPr lang="es-EC" sz="1400" dirty="0" smtClean="0"/>
              <a:t>): detector de puntos de interés y descriptor robustos</a:t>
            </a:r>
            <a:endParaRPr lang="es-EC" sz="1400" dirty="0"/>
          </a:p>
        </p:txBody>
      </p:sp>
      <p:sp>
        <p:nvSpPr>
          <p:cNvPr id="4" name="3 CuadroTexto"/>
          <p:cNvSpPr txBox="1"/>
          <p:nvPr/>
        </p:nvSpPr>
        <p:spPr>
          <a:xfrm>
            <a:off x="1619672" y="4708301"/>
            <a:ext cx="3312368" cy="1384995"/>
          </a:xfrm>
          <a:prstGeom prst="rect">
            <a:avLst/>
          </a:prstGeom>
          <a:noFill/>
        </p:spPr>
        <p:txBody>
          <a:bodyPr wrap="square" rtlCol="0">
            <a:spAutoFit/>
          </a:bodyPr>
          <a:lstStyle/>
          <a:p>
            <a:pPr algn="just"/>
            <a:r>
              <a:rPr lang="es-EC" sz="1400" dirty="0"/>
              <a:t>ASIFT: </a:t>
            </a:r>
            <a:r>
              <a:rPr lang="es-EC" sz="1400" dirty="0" smtClean="0"/>
              <a:t>Mejora a SIFT, simulando </a:t>
            </a:r>
            <a:r>
              <a:rPr lang="es-EC" sz="1400" dirty="0"/>
              <a:t>tres parámetros: el zoom, el </a:t>
            </a:r>
            <a:r>
              <a:rPr lang="es-EC" sz="1400" dirty="0" smtClean="0"/>
              <a:t>ángulo de </a:t>
            </a:r>
            <a:r>
              <a:rPr lang="es-EC" sz="1400" dirty="0"/>
              <a:t>la cámara en latitud y el ángulo de la cámara en longitud, y normaliza </a:t>
            </a:r>
            <a:r>
              <a:rPr lang="es-EC" sz="1400" dirty="0" smtClean="0"/>
              <a:t>los otros </a:t>
            </a:r>
            <a:r>
              <a:rPr lang="es-EC" sz="1400" dirty="0"/>
              <a:t>3 parámetros: la traslación, rotación y escala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01824"/>
            <a:ext cx="8229600" cy="1143000"/>
          </a:xfrm>
        </p:spPr>
        <p:txBody>
          <a:bodyPr/>
          <a:lstStyle/>
          <a:p>
            <a:r>
              <a:rPr lang="es-EC" sz="2800" b="1" dirty="0"/>
              <a:t>PROCESO DEL  RECONOCIMIENTO DE IMÁGENES</a:t>
            </a:r>
            <a:endParaRPr lang="es-ES" sz="2800" b="1" dirty="0"/>
          </a:p>
        </p:txBody>
      </p:sp>
      <p:sp>
        <p:nvSpPr>
          <p:cNvPr id="4099" name="Rectangle 3"/>
          <p:cNvSpPr>
            <a:spLocks noGrp="1" noChangeArrowheads="1"/>
          </p:cNvSpPr>
          <p:nvPr>
            <p:ph idx="1"/>
          </p:nvPr>
        </p:nvSpPr>
        <p:spPr>
          <a:xfrm>
            <a:off x="899666" y="4797152"/>
            <a:ext cx="7488758" cy="1471612"/>
          </a:xfrm>
        </p:spPr>
        <p:txBody>
          <a:bodyPr/>
          <a:lstStyle/>
          <a:p>
            <a:pPr>
              <a:lnSpc>
                <a:spcPct val="80000"/>
              </a:lnSpc>
            </a:pPr>
            <a:r>
              <a:rPr lang="es-MX" sz="1600" dirty="0"/>
              <a:t>Búsqueda de características especiales en la imagen. </a:t>
            </a:r>
            <a:r>
              <a:rPr lang="es-MX" sz="1600" b="1" dirty="0"/>
              <a:t>Puntos de interés.</a:t>
            </a:r>
            <a:r>
              <a:rPr lang="es-MX" sz="1600" dirty="0"/>
              <a:t> </a:t>
            </a:r>
          </a:p>
          <a:p>
            <a:pPr>
              <a:lnSpc>
                <a:spcPct val="80000"/>
              </a:lnSpc>
            </a:pPr>
            <a:r>
              <a:rPr lang="es-MX" sz="1600" dirty="0"/>
              <a:t>Identificar como los puntos de interés encontrados se relacionan y generar un modelo matemático. </a:t>
            </a:r>
            <a:r>
              <a:rPr lang="es-MX" sz="1600" b="1" dirty="0"/>
              <a:t>Descriptor.</a:t>
            </a:r>
            <a:r>
              <a:rPr lang="es-MX" sz="1600" dirty="0"/>
              <a:t> </a:t>
            </a:r>
          </a:p>
          <a:p>
            <a:pPr>
              <a:lnSpc>
                <a:spcPct val="80000"/>
              </a:lnSpc>
            </a:pPr>
            <a:r>
              <a:rPr lang="es-MX" sz="1600" dirty="0"/>
              <a:t>Comparar el modelo obtenido con otros modelos matemáticos guardados en la base de datos. </a:t>
            </a:r>
            <a:r>
              <a:rPr lang="es-MX" sz="1600" b="1" dirty="0"/>
              <a:t>Correspondencias.</a:t>
            </a:r>
            <a:endParaRPr lang="es-ES" sz="1600" dirty="0"/>
          </a:p>
        </p:txBody>
      </p:sp>
      <p:grpSp>
        <p:nvGrpSpPr>
          <p:cNvPr id="4169" name="Group 73"/>
          <p:cNvGrpSpPr>
            <a:grpSpLocks/>
          </p:cNvGrpSpPr>
          <p:nvPr/>
        </p:nvGrpSpPr>
        <p:grpSpPr bwMode="auto">
          <a:xfrm>
            <a:off x="1042988" y="1916832"/>
            <a:ext cx="6985000" cy="2924175"/>
            <a:chOff x="521" y="981"/>
            <a:chExt cx="4400" cy="1842"/>
          </a:xfrm>
        </p:grpSpPr>
        <p:sp>
          <p:nvSpPr>
            <p:cNvPr id="4133" name="AutoShape 37"/>
            <p:cNvSpPr>
              <a:spLocks noChangeAspect="1" noChangeArrowheads="1"/>
            </p:cNvSpPr>
            <p:nvPr/>
          </p:nvSpPr>
          <p:spPr bwMode="auto">
            <a:xfrm>
              <a:off x="567" y="1026"/>
              <a:ext cx="4354" cy="1797"/>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C"/>
            </a:p>
          </p:txBody>
        </p:sp>
        <p:sp>
          <p:nvSpPr>
            <p:cNvPr id="4135" name="Line 210"/>
            <p:cNvSpPr>
              <a:spLocks noChangeShapeType="1"/>
            </p:cNvSpPr>
            <p:nvPr/>
          </p:nvSpPr>
          <p:spPr bwMode="auto">
            <a:xfrm flipV="1">
              <a:off x="2968" y="1446"/>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36" name="Line 211"/>
            <p:cNvSpPr>
              <a:spLocks noChangeShapeType="1"/>
            </p:cNvSpPr>
            <p:nvPr/>
          </p:nvSpPr>
          <p:spPr bwMode="auto">
            <a:xfrm flipV="1">
              <a:off x="2968" y="1543"/>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37" name="Line 212"/>
            <p:cNvSpPr>
              <a:spLocks noChangeShapeType="1"/>
            </p:cNvSpPr>
            <p:nvPr/>
          </p:nvSpPr>
          <p:spPr bwMode="auto">
            <a:xfrm flipV="1">
              <a:off x="2968" y="1638"/>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38" name="Line 213"/>
            <p:cNvSpPr>
              <a:spLocks noChangeShapeType="1"/>
            </p:cNvSpPr>
            <p:nvPr/>
          </p:nvSpPr>
          <p:spPr bwMode="auto">
            <a:xfrm flipV="1">
              <a:off x="2968" y="1734"/>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39" name="Line 214"/>
            <p:cNvSpPr>
              <a:spLocks noChangeShapeType="1"/>
            </p:cNvSpPr>
            <p:nvPr/>
          </p:nvSpPr>
          <p:spPr bwMode="auto">
            <a:xfrm flipV="1">
              <a:off x="2968" y="1830"/>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0" name="Rectangle 216"/>
            <p:cNvSpPr>
              <a:spLocks noChangeArrowheads="1"/>
            </p:cNvSpPr>
            <p:nvPr/>
          </p:nvSpPr>
          <p:spPr bwMode="auto">
            <a:xfrm>
              <a:off x="1264" y="1308"/>
              <a:ext cx="685" cy="619"/>
            </a:xfrm>
            <a:prstGeom prst="rect">
              <a:avLst/>
            </a:prstGeom>
            <a:solidFill>
              <a:srgbClr val="00CCFF"/>
            </a:solidFill>
            <a:ln w="9525">
              <a:solidFill>
                <a:srgbClr val="000000"/>
              </a:solidFill>
              <a:miter lim="800000"/>
              <a:headEnd/>
              <a:tailEnd/>
            </a:ln>
          </p:spPr>
          <p:txBody>
            <a:bodyPr lIns="59436" tIns="29718" rIns="59436" bIns="29718"/>
            <a:lstStyle/>
            <a:p>
              <a:endParaRPr lang="es-ES" sz="800" b="1">
                <a:solidFill>
                  <a:srgbClr val="000000"/>
                </a:solidFill>
              </a:endParaRPr>
            </a:p>
            <a:p>
              <a:r>
                <a:rPr lang="es-ES" sz="800" b="1">
                  <a:solidFill>
                    <a:srgbClr val="000000"/>
                  </a:solidFill>
                </a:rPr>
                <a:t>Detector de puntos de interés</a:t>
              </a:r>
              <a:endParaRPr lang="es-ES"/>
            </a:p>
          </p:txBody>
        </p:sp>
        <p:sp>
          <p:nvSpPr>
            <p:cNvPr id="4141" name="Rectangle 217"/>
            <p:cNvSpPr>
              <a:spLocks noChangeArrowheads="1"/>
            </p:cNvSpPr>
            <p:nvPr/>
          </p:nvSpPr>
          <p:spPr bwMode="auto">
            <a:xfrm>
              <a:off x="2254" y="1332"/>
              <a:ext cx="779" cy="595"/>
            </a:xfrm>
            <a:prstGeom prst="rect">
              <a:avLst/>
            </a:prstGeom>
            <a:solidFill>
              <a:srgbClr val="00CCFF"/>
            </a:solidFill>
            <a:ln w="9525">
              <a:solidFill>
                <a:srgbClr val="000000"/>
              </a:solidFill>
              <a:miter lim="800000"/>
              <a:headEnd/>
              <a:tailEnd/>
            </a:ln>
          </p:spPr>
          <p:txBody>
            <a:bodyPr lIns="59436" tIns="29718" rIns="59436" bIns="29718"/>
            <a:lstStyle/>
            <a:p>
              <a:endParaRPr lang="es-ES" sz="800" b="1">
                <a:solidFill>
                  <a:srgbClr val="000000"/>
                </a:solidFill>
              </a:endParaRPr>
            </a:p>
            <a:p>
              <a:r>
                <a:rPr lang="es-ES" sz="800" b="1">
                  <a:solidFill>
                    <a:srgbClr val="000000"/>
                  </a:solidFill>
                </a:rPr>
                <a:t>Generador de descriptores</a:t>
              </a:r>
              <a:endParaRPr lang="es-ES"/>
            </a:p>
          </p:txBody>
        </p:sp>
        <p:sp>
          <p:nvSpPr>
            <p:cNvPr id="4142" name="Line 218"/>
            <p:cNvSpPr>
              <a:spLocks noChangeShapeType="1"/>
            </p:cNvSpPr>
            <p:nvPr/>
          </p:nvSpPr>
          <p:spPr bwMode="auto">
            <a:xfrm>
              <a:off x="577" y="1622"/>
              <a:ext cx="67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3" name="Line 219"/>
            <p:cNvSpPr>
              <a:spLocks noChangeShapeType="1"/>
            </p:cNvSpPr>
            <p:nvPr/>
          </p:nvSpPr>
          <p:spPr bwMode="auto">
            <a:xfrm flipV="1">
              <a:off x="1949" y="1446"/>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4" name="Line 220"/>
            <p:cNvSpPr>
              <a:spLocks noChangeShapeType="1"/>
            </p:cNvSpPr>
            <p:nvPr/>
          </p:nvSpPr>
          <p:spPr bwMode="auto">
            <a:xfrm flipV="1">
              <a:off x="1949" y="1543"/>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5" name="Line 221"/>
            <p:cNvSpPr>
              <a:spLocks noChangeShapeType="1"/>
            </p:cNvSpPr>
            <p:nvPr/>
          </p:nvSpPr>
          <p:spPr bwMode="auto">
            <a:xfrm flipV="1">
              <a:off x="1949" y="1638"/>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6" name="Line 222"/>
            <p:cNvSpPr>
              <a:spLocks noChangeShapeType="1"/>
            </p:cNvSpPr>
            <p:nvPr/>
          </p:nvSpPr>
          <p:spPr bwMode="auto">
            <a:xfrm flipV="1">
              <a:off x="1949" y="1734"/>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47" name="Line 223"/>
            <p:cNvSpPr>
              <a:spLocks noChangeShapeType="1"/>
            </p:cNvSpPr>
            <p:nvPr/>
          </p:nvSpPr>
          <p:spPr bwMode="auto">
            <a:xfrm flipV="1">
              <a:off x="1949" y="1830"/>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0" name="Line 227"/>
            <p:cNvSpPr>
              <a:spLocks noChangeShapeType="1"/>
            </p:cNvSpPr>
            <p:nvPr/>
          </p:nvSpPr>
          <p:spPr bwMode="auto">
            <a:xfrm flipV="1">
              <a:off x="3930" y="1446"/>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1" name="Line 228"/>
            <p:cNvSpPr>
              <a:spLocks noChangeShapeType="1"/>
            </p:cNvSpPr>
            <p:nvPr/>
          </p:nvSpPr>
          <p:spPr bwMode="auto">
            <a:xfrm flipV="1">
              <a:off x="3930" y="1543"/>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2" name="Line 229"/>
            <p:cNvSpPr>
              <a:spLocks noChangeShapeType="1"/>
            </p:cNvSpPr>
            <p:nvPr/>
          </p:nvSpPr>
          <p:spPr bwMode="auto">
            <a:xfrm flipV="1">
              <a:off x="3930" y="1638"/>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3" name="Line 230"/>
            <p:cNvSpPr>
              <a:spLocks noChangeShapeType="1"/>
            </p:cNvSpPr>
            <p:nvPr/>
          </p:nvSpPr>
          <p:spPr bwMode="auto">
            <a:xfrm flipV="1">
              <a:off x="3930" y="1734"/>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4" name="Line 231"/>
            <p:cNvSpPr>
              <a:spLocks noChangeShapeType="1"/>
            </p:cNvSpPr>
            <p:nvPr/>
          </p:nvSpPr>
          <p:spPr bwMode="auto">
            <a:xfrm flipV="1">
              <a:off x="3930" y="1830"/>
              <a:ext cx="30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4155" name="Rectangle 232"/>
            <p:cNvSpPr>
              <a:spLocks noChangeArrowheads="1"/>
            </p:cNvSpPr>
            <p:nvPr/>
          </p:nvSpPr>
          <p:spPr bwMode="auto">
            <a:xfrm>
              <a:off x="4234" y="1348"/>
              <a:ext cx="687" cy="772"/>
            </a:xfrm>
            <a:prstGeom prst="rect">
              <a:avLst/>
            </a:prstGeom>
            <a:solidFill>
              <a:srgbClr val="2FC9FF"/>
            </a:solidFill>
            <a:ln w="9525">
              <a:solidFill>
                <a:srgbClr val="000000"/>
              </a:solidFill>
              <a:miter lim="800000"/>
              <a:headEnd/>
              <a:tailEnd/>
            </a:ln>
          </p:spPr>
          <p:txBody>
            <a:bodyPr lIns="59436" tIns="29718" rIns="59436" bIns="29718"/>
            <a:lstStyle/>
            <a:p>
              <a:endParaRPr lang="es-ES" sz="800" b="1">
                <a:solidFill>
                  <a:srgbClr val="000000"/>
                </a:solidFill>
              </a:endParaRPr>
            </a:p>
            <a:p>
              <a:r>
                <a:rPr lang="es-ES" sz="800" b="1">
                  <a:solidFill>
                    <a:srgbClr val="000000"/>
                  </a:solidFill>
                </a:rPr>
                <a:t>Verificador de correspondencias</a:t>
              </a:r>
              <a:endParaRPr lang="es-ES"/>
            </a:p>
          </p:txBody>
        </p:sp>
        <p:sp>
          <p:nvSpPr>
            <p:cNvPr id="4156" name="Rectangle 233"/>
            <p:cNvSpPr>
              <a:spLocks noChangeArrowheads="1"/>
            </p:cNvSpPr>
            <p:nvPr/>
          </p:nvSpPr>
          <p:spPr bwMode="auto">
            <a:xfrm>
              <a:off x="3273" y="1348"/>
              <a:ext cx="687" cy="549"/>
            </a:xfrm>
            <a:prstGeom prst="rect">
              <a:avLst/>
            </a:prstGeom>
            <a:solidFill>
              <a:srgbClr val="00CCFF"/>
            </a:solidFill>
            <a:ln w="9525">
              <a:solidFill>
                <a:srgbClr val="000000"/>
              </a:solidFill>
              <a:miter lim="800000"/>
              <a:headEnd/>
              <a:tailEnd/>
            </a:ln>
          </p:spPr>
          <p:txBody>
            <a:bodyPr lIns="59436" tIns="29718" rIns="59436" bIns="29718"/>
            <a:lstStyle/>
            <a:p>
              <a:r>
                <a:rPr lang="es-ES" sz="800" b="1">
                  <a:solidFill>
                    <a:srgbClr val="000000"/>
                  </a:solidFill>
                </a:rPr>
                <a:t>Generador de correspondencias</a:t>
              </a:r>
              <a:endParaRPr lang="es-ES"/>
            </a:p>
          </p:txBody>
        </p:sp>
        <p:sp>
          <p:nvSpPr>
            <p:cNvPr id="4157" name="Text Box 234"/>
            <p:cNvSpPr txBox="1">
              <a:spLocks noChangeArrowheads="1"/>
            </p:cNvSpPr>
            <p:nvPr/>
          </p:nvSpPr>
          <p:spPr bwMode="auto">
            <a:xfrm>
              <a:off x="3273" y="2463"/>
              <a:ext cx="76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lstStyle/>
            <a:p>
              <a:pPr algn="ctr"/>
              <a:r>
                <a:rPr lang="es-ES" sz="800" b="1">
                  <a:solidFill>
                    <a:srgbClr val="000000"/>
                  </a:solidFill>
                </a:rPr>
                <a:t>Base de datos</a:t>
              </a:r>
            </a:p>
            <a:p>
              <a:pPr algn="ctr"/>
              <a:r>
                <a:rPr lang="es-ES" sz="800" b="1">
                  <a:solidFill>
                    <a:srgbClr val="000000"/>
                  </a:solidFill>
                </a:rPr>
                <a:t>Prototipo</a:t>
              </a:r>
              <a:endParaRPr lang="es-ES"/>
            </a:p>
          </p:txBody>
        </p:sp>
        <p:sp>
          <p:nvSpPr>
            <p:cNvPr id="4158" name="Text Box 235"/>
            <p:cNvSpPr txBox="1">
              <a:spLocks noChangeArrowheads="1"/>
            </p:cNvSpPr>
            <p:nvPr/>
          </p:nvSpPr>
          <p:spPr bwMode="auto">
            <a:xfrm>
              <a:off x="1805" y="1129"/>
              <a:ext cx="848" cy="124"/>
            </a:xfrm>
            <a:prstGeom prst="rect">
              <a:avLst/>
            </a:prstGeom>
            <a:noFill/>
            <a:ln>
              <a:noFill/>
            </a:ln>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p>
              <a:r>
                <a:rPr lang="es-MX" sz="900">
                  <a:solidFill>
                    <a:srgbClr val="000000"/>
                  </a:solidFill>
                </a:rPr>
                <a:t>Puntos de interés</a:t>
              </a:r>
              <a:endParaRPr lang="es-ES"/>
            </a:p>
          </p:txBody>
        </p:sp>
        <p:sp>
          <p:nvSpPr>
            <p:cNvPr id="4159" name="Text Box 236"/>
            <p:cNvSpPr txBox="1">
              <a:spLocks noChangeArrowheads="1"/>
            </p:cNvSpPr>
            <p:nvPr/>
          </p:nvSpPr>
          <p:spPr bwMode="auto">
            <a:xfrm>
              <a:off x="2862" y="1142"/>
              <a:ext cx="636" cy="124"/>
            </a:xfrm>
            <a:prstGeom prst="rect">
              <a:avLst/>
            </a:prstGeom>
            <a:noFill/>
            <a:ln>
              <a:noFill/>
            </a:ln>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p>
              <a:r>
                <a:rPr lang="es-MX" sz="900">
                  <a:solidFill>
                    <a:srgbClr val="000000"/>
                  </a:solidFill>
                </a:rPr>
                <a:t>Descriptores</a:t>
              </a:r>
              <a:endParaRPr lang="es-ES"/>
            </a:p>
          </p:txBody>
        </p:sp>
        <p:sp>
          <p:nvSpPr>
            <p:cNvPr id="4160" name="Text Box 237"/>
            <p:cNvSpPr txBox="1">
              <a:spLocks noChangeArrowheads="1"/>
            </p:cNvSpPr>
            <p:nvPr/>
          </p:nvSpPr>
          <p:spPr bwMode="auto">
            <a:xfrm>
              <a:off x="3798" y="1151"/>
              <a:ext cx="987" cy="124"/>
            </a:xfrm>
            <a:prstGeom prst="rect">
              <a:avLst/>
            </a:prstGeom>
            <a:noFill/>
            <a:ln>
              <a:noFill/>
            </a:ln>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p>
              <a:r>
                <a:rPr lang="es-MX" sz="900">
                  <a:solidFill>
                    <a:srgbClr val="000000"/>
                  </a:solidFill>
                </a:rPr>
                <a:t>Correspondencias</a:t>
              </a:r>
              <a:endParaRPr lang="es-ES"/>
            </a:p>
          </p:txBody>
        </p:sp>
        <p:sp>
          <p:nvSpPr>
            <p:cNvPr id="4162" name="Text Box 48"/>
            <p:cNvSpPr txBox="1">
              <a:spLocks noChangeArrowheads="1"/>
            </p:cNvSpPr>
            <p:nvPr/>
          </p:nvSpPr>
          <p:spPr bwMode="auto">
            <a:xfrm>
              <a:off x="521" y="981"/>
              <a:ext cx="715" cy="26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838"/>
                </a:spcBef>
                <a:spcAft>
                  <a:spcPts val="500"/>
                </a:spcAft>
              </a:pPr>
              <a:r>
                <a:rPr lang="es-MX" sz="900">
                  <a:solidFill>
                    <a:srgbClr val="000000"/>
                  </a:solidFill>
                </a:rPr>
                <a:t>Imagen</a:t>
              </a:r>
              <a:endParaRPr lang="es-ES"/>
            </a:p>
          </p:txBody>
        </p:sp>
        <p:pic>
          <p:nvPicPr>
            <p:cNvPr id="4163" name="398 Imagen" descr="http://recursostic.educacion.es/observatorio/web/images/upload/1observatorio/iconos_art/Database.png"/>
            <p:cNvPicPr>
              <a:picLocks noChangeAspect="1" noChangeArrowheads="1"/>
            </p:cNvPicPr>
            <p:nvPr/>
          </p:nvPicPr>
          <p:blipFill>
            <a:blip r:embed="rId2">
              <a:extLst>
                <a:ext uri="{28A0092B-C50C-407E-A947-70E740481C1C}">
                  <a14:useLocalDpi xmlns:a14="http://schemas.microsoft.com/office/drawing/2010/main" val="0"/>
                </a:ext>
              </a:extLst>
            </a:blip>
            <a:srcRect l="9091" t="4546" r="8182"/>
            <a:stretch>
              <a:fillRect/>
            </a:stretch>
          </p:blipFill>
          <p:spPr bwMode="auto">
            <a:xfrm>
              <a:off x="3427" y="1950"/>
              <a:ext cx="436" cy="524"/>
            </a:xfrm>
            <a:prstGeom prst="rect">
              <a:avLst/>
            </a:prstGeom>
            <a:noFill/>
            <a:extLst>
              <a:ext uri="{909E8E84-426E-40DD-AFC4-6F175D3DCCD1}">
                <a14:hiddenFill xmlns:a14="http://schemas.microsoft.com/office/drawing/2010/main">
                  <a:solidFill>
                    <a:srgbClr val="FFFFFF"/>
                  </a:solidFill>
                </a14:hiddenFill>
              </a:ext>
            </a:extLst>
          </p:spPr>
        </p:pic>
        <p:pic>
          <p:nvPicPr>
            <p:cNvPr id="4168" name="Picture 72" descr="ANd9GcRxg25HIMhhgKSucPvos2cmFumFyhSM1bMXvoHqvZMhSiwD1x8POmuZYFY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 y="1253"/>
              <a:ext cx="355" cy="35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Puntos de Interés</a:t>
            </a:r>
            <a:endParaRPr lang="es-EC" dirty="0"/>
          </a:p>
        </p:txBody>
      </p:sp>
      <p:sp>
        <p:nvSpPr>
          <p:cNvPr id="3" name="2 Marcador de contenido"/>
          <p:cNvSpPr>
            <a:spLocks noGrp="1"/>
          </p:cNvSpPr>
          <p:nvPr>
            <p:ph idx="1"/>
          </p:nvPr>
        </p:nvSpPr>
        <p:spPr>
          <a:xfrm>
            <a:off x="1115616" y="5128593"/>
            <a:ext cx="7056784" cy="676671"/>
          </a:xfrm>
        </p:spPr>
        <p:txBody>
          <a:bodyPr/>
          <a:lstStyle/>
          <a:p>
            <a:pPr algn="just"/>
            <a:r>
              <a:rPr lang="es-MX" sz="1800" dirty="0"/>
              <a:t>P</a:t>
            </a:r>
            <a:r>
              <a:rPr lang="es-MX" sz="1800" dirty="0" smtClean="0"/>
              <a:t>untos </a:t>
            </a:r>
            <a:r>
              <a:rPr lang="es-MX" sz="1800" dirty="0"/>
              <a:t>que sobresalen dentro de una imagen se los denomina indistintamente </a:t>
            </a:r>
            <a:r>
              <a:rPr lang="es-MX" sz="1800" dirty="0" smtClean="0"/>
              <a:t>puntos </a:t>
            </a:r>
            <a:r>
              <a:rPr lang="es-MX" sz="1800" dirty="0"/>
              <a:t>de </a:t>
            </a:r>
            <a:r>
              <a:rPr lang="es-MX" sz="1800" dirty="0" smtClean="0"/>
              <a:t>interés </a:t>
            </a:r>
            <a:r>
              <a:rPr lang="es-MX" sz="1800" dirty="0"/>
              <a:t>o </a:t>
            </a:r>
            <a:r>
              <a:rPr lang="es-MX" sz="1800" dirty="0" smtClean="0"/>
              <a:t>local </a:t>
            </a:r>
            <a:r>
              <a:rPr lang="es-MX" sz="1800" dirty="0" err="1" smtClean="0"/>
              <a:t>feature</a:t>
            </a:r>
            <a:r>
              <a:rPr lang="es-MX" sz="1800" dirty="0" smtClean="0"/>
              <a:t>.</a:t>
            </a:r>
            <a:endParaRPr lang="es-EC" sz="1800"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2520280" cy="1728192"/>
          </a:xfrm>
          <a:prstGeom prst="rect">
            <a:avLst/>
          </a:prstGeom>
          <a:noFill/>
        </p:spPr>
      </p:pic>
      <p:pic>
        <p:nvPicPr>
          <p:cNvPr id="5" name="Picture 2" descr="http://w3.impa.br/~zang/IP2012/gallery/ass3/sift-a-keypoint.jpg"/>
          <p:cNvPicPr>
            <a:picLocks noChangeAspect="1" noChangeArrowheads="1"/>
          </p:cNvPicPr>
          <p:nvPr/>
        </p:nvPicPr>
        <p:blipFill rotWithShape="1">
          <a:blip r:embed="rId4">
            <a:extLst>
              <a:ext uri="{28A0092B-C50C-407E-A947-70E740481C1C}">
                <a14:useLocalDpi xmlns:a14="http://schemas.microsoft.com/office/drawing/2010/main" val="0"/>
              </a:ext>
            </a:extLst>
          </a:blip>
          <a:srcRect b="17305"/>
          <a:stretch/>
        </p:blipFill>
        <p:spPr bwMode="auto">
          <a:xfrm>
            <a:off x="4120252" y="2399280"/>
            <a:ext cx="3836124" cy="196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66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01824"/>
            <a:ext cx="8229600" cy="1143000"/>
          </a:xfrm>
        </p:spPr>
        <p:txBody>
          <a:bodyPr/>
          <a:lstStyle/>
          <a:p>
            <a:r>
              <a:rPr lang="es-EC" sz="3200" b="1" dirty="0"/>
              <a:t>DESCRIPTORES</a:t>
            </a:r>
            <a:endParaRPr lang="es-ES" sz="3200" b="1" dirty="0"/>
          </a:p>
        </p:txBody>
      </p:sp>
      <p:sp>
        <p:nvSpPr>
          <p:cNvPr id="5123" name="Rectangle 3"/>
          <p:cNvSpPr>
            <a:spLocks noGrp="1" noChangeArrowheads="1"/>
          </p:cNvSpPr>
          <p:nvPr>
            <p:ph idx="1"/>
          </p:nvPr>
        </p:nvSpPr>
        <p:spPr>
          <a:xfrm>
            <a:off x="1331640" y="4797153"/>
            <a:ext cx="6768929" cy="1080120"/>
          </a:xfrm>
        </p:spPr>
        <p:txBody>
          <a:bodyPr>
            <a:normAutofit/>
          </a:bodyPr>
          <a:lstStyle/>
          <a:p>
            <a:r>
              <a:rPr lang="es-MX" sz="1800" dirty="0"/>
              <a:t>Descriptor: Proceso que nombra y analiza una pequeña área alrededor de un punto de interés con el afán de obtener correspondencias entre pequeños sectores.</a:t>
            </a:r>
            <a:endParaRPr lang="es-ES" sz="1800" dirty="0"/>
          </a:p>
        </p:txBody>
      </p:sp>
      <p:sp>
        <p:nvSpPr>
          <p:cNvPr id="5125" name="AutoShape 5"/>
          <p:cNvSpPr>
            <a:spLocks noChangeAspect="1" noChangeArrowheads="1"/>
          </p:cNvSpPr>
          <p:nvPr/>
        </p:nvSpPr>
        <p:spPr bwMode="auto">
          <a:xfrm>
            <a:off x="755650" y="2781300"/>
            <a:ext cx="5372100"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EC"/>
          </a:p>
        </p:txBody>
      </p:sp>
      <p:grpSp>
        <p:nvGrpSpPr>
          <p:cNvPr id="2" name="1 Grupo"/>
          <p:cNvGrpSpPr/>
          <p:nvPr/>
        </p:nvGrpSpPr>
        <p:grpSpPr>
          <a:xfrm>
            <a:off x="2267744" y="1948482"/>
            <a:ext cx="4702175" cy="2560638"/>
            <a:chOff x="1033463" y="2981325"/>
            <a:chExt cx="4702175" cy="2560638"/>
          </a:xfrm>
        </p:grpSpPr>
        <p:sp>
          <p:nvSpPr>
            <p:cNvPr id="5126" name="Rectangle 61"/>
            <p:cNvSpPr>
              <a:spLocks noChangeArrowheads="1"/>
            </p:cNvSpPr>
            <p:nvPr/>
          </p:nvSpPr>
          <p:spPr bwMode="auto">
            <a:xfrm>
              <a:off x="1033463" y="3108325"/>
              <a:ext cx="1028700" cy="342900"/>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s-MX" sz="1000" b="1"/>
                <a:t>Detección</a:t>
              </a:r>
              <a:endParaRPr lang="es-ES" sz="1000"/>
            </a:p>
          </p:txBody>
        </p:sp>
        <p:sp>
          <p:nvSpPr>
            <p:cNvPr id="5127" name="Rectangle 62"/>
            <p:cNvSpPr>
              <a:spLocks noChangeArrowheads="1"/>
            </p:cNvSpPr>
            <p:nvPr/>
          </p:nvSpPr>
          <p:spPr bwMode="auto">
            <a:xfrm>
              <a:off x="2747963" y="2994025"/>
              <a:ext cx="1028700" cy="685800"/>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s-MX" sz="1000" b="1"/>
                <a:t>Extracción de descriptores</a:t>
              </a:r>
              <a:endParaRPr lang="es-ES" sz="1000"/>
            </a:p>
          </p:txBody>
        </p:sp>
        <p:sp>
          <p:nvSpPr>
            <p:cNvPr id="5128" name="Rectangle 63"/>
            <p:cNvSpPr>
              <a:spLocks noChangeArrowheads="1"/>
            </p:cNvSpPr>
            <p:nvPr/>
          </p:nvSpPr>
          <p:spPr bwMode="auto">
            <a:xfrm>
              <a:off x="4349750" y="2981325"/>
              <a:ext cx="1385888" cy="568325"/>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s-MX" sz="1000" b="1"/>
                <a:t>Determinación de correspondencias</a:t>
              </a:r>
              <a:endParaRPr lang="es-ES" sz="1000"/>
            </a:p>
          </p:txBody>
        </p:sp>
        <p:sp>
          <p:nvSpPr>
            <p:cNvPr id="5129" name="AutoShape 65"/>
            <p:cNvSpPr>
              <a:spLocks noChangeShapeType="1"/>
            </p:cNvSpPr>
            <p:nvPr/>
          </p:nvSpPr>
          <p:spPr bwMode="auto">
            <a:xfrm flipV="1">
              <a:off x="3790950" y="3265488"/>
              <a:ext cx="544513" cy="71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5130" name="AutoShape 66"/>
            <p:cNvSpPr>
              <a:spLocks noChangeShapeType="1"/>
            </p:cNvSpPr>
            <p:nvPr/>
          </p:nvSpPr>
          <p:spPr bwMode="auto">
            <a:xfrm>
              <a:off x="2074863" y="3279775"/>
              <a:ext cx="658812" cy="571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pic>
          <p:nvPicPr>
            <p:cNvPr id="5131" name="Picture 67" descr="https://encrypted-tbn0.gstatic.com/images?q=tbn:ANd9GcSeU5s5oWsvulIHZ6-Up4fc9RxR7uaLHjllE3Wx_LT4ivnAPOi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9956">
              <a:off x="1719263" y="4365625"/>
              <a:ext cx="795337" cy="5937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68" descr="https://encrypted-tbn0.gstatic.com/images?q=tbn:ANd9GcSeU5s5oWsvulIHZ6-Up4fc9RxR7uaLHjllE3Wx_LT4ivnAPOi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8163" y="4365625"/>
              <a:ext cx="795337" cy="593725"/>
            </a:xfrm>
            <a:prstGeom prst="rect">
              <a:avLst/>
            </a:prstGeom>
            <a:noFill/>
            <a:extLst>
              <a:ext uri="{909E8E84-426E-40DD-AFC4-6F175D3DCCD1}">
                <a14:hiddenFill xmlns:a14="http://schemas.microsoft.com/office/drawing/2010/main">
                  <a:solidFill>
                    <a:srgbClr val="FFFFFF"/>
                  </a:solidFill>
                </a14:hiddenFill>
              </a:ext>
            </a:extLst>
          </p:spPr>
        </p:pic>
        <p:sp>
          <p:nvSpPr>
            <p:cNvPr id="5133" name="AutoShape 70"/>
            <p:cNvSpPr>
              <a:spLocks noChangeShapeType="1"/>
            </p:cNvSpPr>
            <p:nvPr/>
          </p:nvSpPr>
          <p:spPr bwMode="auto">
            <a:xfrm flipH="1" flipV="1">
              <a:off x="1547813" y="3465513"/>
              <a:ext cx="658812" cy="91281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5134" name="AutoShape 72"/>
            <p:cNvSpPr>
              <a:spLocks noChangeShapeType="1"/>
            </p:cNvSpPr>
            <p:nvPr/>
          </p:nvSpPr>
          <p:spPr bwMode="auto">
            <a:xfrm flipH="1">
              <a:off x="4746625" y="3562350"/>
              <a:ext cx="296863" cy="803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sp>
          <p:nvSpPr>
            <p:cNvPr id="5135" name="Rectangle 73"/>
            <p:cNvSpPr>
              <a:spLocks noChangeArrowheads="1"/>
            </p:cNvSpPr>
            <p:nvPr/>
          </p:nvSpPr>
          <p:spPr bwMode="auto">
            <a:xfrm>
              <a:off x="1547813" y="5084763"/>
              <a:ext cx="914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MX" sz="1200"/>
                <a:t>Imagen Ingresada</a:t>
              </a:r>
              <a:endParaRPr lang="es-ES"/>
            </a:p>
          </p:txBody>
        </p:sp>
        <p:sp>
          <p:nvSpPr>
            <p:cNvPr id="5136" name="Rectangle 74"/>
            <p:cNvSpPr>
              <a:spLocks noChangeArrowheads="1"/>
            </p:cNvSpPr>
            <p:nvPr/>
          </p:nvSpPr>
          <p:spPr bwMode="auto">
            <a:xfrm>
              <a:off x="4284663" y="5084763"/>
              <a:ext cx="914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MX" sz="1200"/>
                <a:t>Imagen de la BD</a:t>
              </a:r>
              <a:endParaRPr lang="es-E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743</TotalTime>
  <Words>839</Words>
  <Application>Microsoft Office PowerPoint</Application>
  <PresentationFormat>Presentación en pantalla (4:3)</PresentationFormat>
  <Paragraphs>170</Paragraphs>
  <Slides>19</Slides>
  <Notes>6</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Chincheta</vt:lpstr>
      <vt:lpstr>Presentación de PowerPoint</vt:lpstr>
      <vt:lpstr>Agenda:</vt:lpstr>
      <vt:lpstr>Objetivos</vt:lpstr>
      <vt:lpstr>HIPOTESIS </vt:lpstr>
      <vt:lpstr> RECONOCIMIENTO DE IMÁGENES </vt:lpstr>
      <vt:lpstr>DESCRIPTORES LOCALES</vt:lpstr>
      <vt:lpstr>PROCESO DEL  RECONOCIMIENTO DE IMÁGENES</vt:lpstr>
      <vt:lpstr>Puntos de Interés</vt:lpstr>
      <vt:lpstr>DESCRIPTORES</vt:lpstr>
      <vt:lpstr> Generador de Correspondencias </vt:lpstr>
      <vt:lpstr>Evaluación de los Descriptores</vt:lpstr>
      <vt:lpstr>Evaluación de los Descriptores</vt:lpstr>
      <vt:lpstr>Escenario de Prueba</vt:lpstr>
      <vt:lpstr>Resultados Experimentales</vt:lpstr>
      <vt:lpstr>Resultados Experimentales</vt:lpstr>
      <vt:lpstr>Prototipo</vt:lpstr>
      <vt:lpstr>Conclusiones</vt:lpstr>
      <vt:lpstr>HIPOTESIS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CHALI</dc:creator>
  <cp:lastModifiedBy>CHALI</cp:lastModifiedBy>
  <cp:revision>44</cp:revision>
  <dcterms:created xsi:type="dcterms:W3CDTF">2013-06-03T20:14:01Z</dcterms:created>
  <dcterms:modified xsi:type="dcterms:W3CDTF">2013-10-09T02:42:12Z</dcterms:modified>
</cp:coreProperties>
</file>