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3" r:id="rId5"/>
    <p:sldId id="264" r:id="rId6"/>
    <p:sldId id="266" r:id="rId7"/>
    <p:sldId id="268" r:id="rId8"/>
    <p:sldId id="269" r:id="rId9"/>
    <p:sldId id="270" r:id="rId10"/>
    <p:sldId id="271" r:id="rId11"/>
    <p:sldId id="272" r:id="rId12"/>
    <p:sldId id="273" r:id="rId13"/>
    <p:sldId id="274" r:id="rId14"/>
    <p:sldId id="277" r:id="rId15"/>
    <p:sldId id="276" r:id="rId16"/>
    <p:sldId id="279" r:id="rId17"/>
    <p:sldId id="281" r:id="rId18"/>
    <p:sldId id="280" r:id="rId19"/>
    <p:sldId id="283" r:id="rId20"/>
    <p:sldId id="285" r:id="rId21"/>
    <p:sldId id="284" r:id="rId22"/>
    <p:sldId id="286" r:id="rId23"/>
    <p:sldId id="288" r:id="rId24"/>
    <p:sldId id="289" r:id="rId25"/>
    <p:sldId id="292" r:id="rId26"/>
    <p:sldId id="295" r:id="rId27"/>
    <p:sldId id="296" r:id="rId28"/>
    <p:sldId id="297" r:id="rId29"/>
    <p:sldId id="290" r:id="rId30"/>
    <p:sldId id="298" r:id="rId31"/>
    <p:sldId id="300" r:id="rId32"/>
    <p:sldId id="301" r:id="rId33"/>
    <p:sldId id="291" r:id="rId34"/>
    <p:sldId id="302" r:id="rId35"/>
    <p:sldId id="303" r:id="rId36"/>
    <p:sldId id="304" r:id="rId37"/>
    <p:sldId id="305" r:id="rId38"/>
    <p:sldId id="306" r:id="rId39"/>
    <p:sldId id="307" r:id="rId40"/>
    <p:sldId id="308" r:id="rId41"/>
    <p:sldId id="310" r:id="rId42"/>
    <p:sldId id="312" r:id="rId43"/>
    <p:sldId id="313" r:id="rId44"/>
    <p:sldId id="314" r:id="rId45"/>
    <p:sldId id="315" r:id="rId46"/>
    <p:sldId id="316" r:id="rId47"/>
    <p:sldId id="317" r:id="rId48"/>
    <p:sldId id="318" r:id="rId49"/>
    <p:sldId id="319" r:id="rId50"/>
    <p:sldId id="321" r:id="rId51"/>
    <p:sldId id="322" r:id="rId52"/>
    <p:sldId id="323" r:id="rId53"/>
    <p:sldId id="324" r:id="rId54"/>
    <p:sldId id="325" r:id="rId55"/>
    <p:sldId id="326" r:id="rId56"/>
    <p:sldId id="327" r:id="rId57"/>
    <p:sldId id="328" r:id="rId58"/>
    <p:sldId id="329"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94" autoAdjust="0"/>
  </p:normalViewPr>
  <p:slideViewPr>
    <p:cSldViewPr>
      <p:cViewPr>
        <p:scale>
          <a:sx n="60" d="100"/>
          <a:sy n="60" d="100"/>
        </p:scale>
        <p:origin x="-750"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B88635E-77FC-4C43-9902-F21E7FCE733C}" type="datetimeFigureOut">
              <a:rPr lang="es-EC" smtClean="0"/>
              <a:pPr/>
              <a:t>22/01/2014</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390E616-DC74-4C26-9030-4A5CA4B606E8}"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B88635E-77FC-4C43-9902-F21E7FCE733C}" type="datetimeFigureOut">
              <a:rPr lang="es-EC" smtClean="0"/>
              <a:pPr/>
              <a:t>22/01/2014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B88635E-77FC-4C43-9902-F21E7FCE733C}" type="datetimeFigureOut">
              <a:rPr lang="es-EC" smtClean="0"/>
              <a:pPr/>
              <a:t>22/01/2014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390E616-DC74-4C26-9030-4A5CA4B606E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B88635E-77FC-4C43-9902-F21E7FCE733C}" type="datetimeFigureOut">
              <a:rPr lang="es-EC" smtClean="0"/>
              <a:pPr/>
              <a:t>22/01/2014</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390E616-DC74-4C26-9030-4A5CA4B606E8}"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88635E-77FC-4C43-9902-F21E7FCE733C}" type="datetimeFigureOut">
              <a:rPr lang="es-EC" smtClean="0"/>
              <a:pPr/>
              <a:t>22/01/2014</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90E616-DC74-4C26-9030-4A5CA4B606E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5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3393273" y="428604"/>
            <a:ext cx="2357454" cy="785818"/>
          </a:xfrm>
          <a:prstGeom prst="rect">
            <a:avLst/>
          </a:prstGeom>
          <a:noFill/>
          <a:ln w="9525">
            <a:noFill/>
            <a:miter lim="800000"/>
            <a:headEnd/>
            <a:tailEnd/>
          </a:ln>
        </p:spPr>
      </p:pic>
      <p:sp>
        <p:nvSpPr>
          <p:cNvPr id="5" name="1 Subtítulo"/>
          <p:cNvSpPr>
            <a:spLocks noGrp="1"/>
          </p:cNvSpPr>
          <p:nvPr>
            <p:ph type="subTitle" idx="1"/>
          </p:nvPr>
        </p:nvSpPr>
        <p:spPr>
          <a:xfrm>
            <a:off x="642910" y="2643182"/>
            <a:ext cx="7929618" cy="3643338"/>
          </a:xfrm>
        </p:spPr>
        <p:txBody>
          <a:bodyPr>
            <a:normAutofit fontScale="92500" lnSpcReduction="10000"/>
          </a:bodyPr>
          <a:lstStyle/>
          <a:p>
            <a:pPr algn="ctr"/>
            <a:r>
              <a:rPr lang="es-EC" b="1" i="1" dirty="0" smtClean="0">
                <a:solidFill>
                  <a:schemeClr val="tx1"/>
                </a:solidFill>
                <a:latin typeface="Cambria" pitchFamily="18" charset="0"/>
              </a:rPr>
              <a:t>Estudio de factibilidad para la creación de una Cooperativa de Ahorro y Crédito en la parroquia de Alangasí</a:t>
            </a:r>
          </a:p>
          <a:p>
            <a:pPr algn="ctr"/>
            <a:endParaRPr lang="es-ES" i="1" dirty="0" smtClean="0">
              <a:solidFill>
                <a:schemeClr val="tx1"/>
              </a:solidFill>
              <a:latin typeface="Cambria" pitchFamily="18" charset="0"/>
            </a:endParaRPr>
          </a:p>
          <a:p>
            <a:pPr algn="ctr"/>
            <a:r>
              <a:rPr lang="es-ES" i="1" dirty="0" smtClean="0">
                <a:solidFill>
                  <a:schemeClr val="tx1"/>
                </a:solidFill>
                <a:latin typeface="Cambria" pitchFamily="18" charset="0"/>
              </a:rPr>
              <a:t>Francis Patricia Acosta Jaramillo</a:t>
            </a:r>
          </a:p>
          <a:p>
            <a:pPr algn="ctr"/>
            <a:endParaRPr lang="es-ES" i="1" dirty="0" smtClean="0">
              <a:solidFill>
                <a:schemeClr val="tx1"/>
              </a:solidFill>
              <a:latin typeface="Cambria" pitchFamily="18" charset="0"/>
            </a:endParaRPr>
          </a:p>
          <a:p>
            <a:pPr algn="ctr"/>
            <a:endParaRPr lang="es-ES" i="1" dirty="0" smtClean="0">
              <a:solidFill>
                <a:schemeClr val="tx1"/>
              </a:solidFill>
              <a:latin typeface="Cambria" pitchFamily="18" charset="0"/>
            </a:endParaRPr>
          </a:p>
          <a:p>
            <a:pPr algn="ctr"/>
            <a:endParaRPr lang="es-ES" i="1" dirty="0" smtClean="0">
              <a:solidFill>
                <a:schemeClr val="tx1"/>
              </a:solidFill>
              <a:latin typeface="Cambria" pitchFamily="18" charset="0"/>
            </a:endParaRPr>
          </a:p>
          <a:p>
            <a:pPr algn="ctr"/>
            <a:r>
              <a:rPr lang="es-ES" i="1" dirty="0" smtClean="0">
                <a:solidFill>
                  <a:schemeClr val="tx1"/>
                </a:solidFill>
                <a:latin typeface="Cambria" pitchFamily="18" charset="0"/>
              </a:rPr>
              <a:t>Sangolquí , Noviembre 2013</a:t>
            </a:r>
          </a:p>
          <a:p>
            <a:pPr algn="ctr"/>
            <a:endParaRPr lang="es-ES" i="1" dirty="0" smtClean="0">
              <a:latin typeface="Cambria" pitchFamily="18" charset="0"/>
            </a:endParaRPr>
          </a:p>
          <a:p>
            <a:pPr algn="ctr"/>
            <a:endParaRPr lang="es-ES" i="1" dirty="0">
              <a:latin typeface="Cambria" pitchFamily="18" charset="0"/>
            </a:endParaRPr>
          </a:p>
        </p:txBody>
      </p:sp>
      <p:sp>
        <p:nvSpPr>
          <p:cNvPr id="13313" name="Rectangle 1"/>
          <p:cNvSpPr>
            <a:spLocks noChangeArrowheads="1"/>
          </p:cNvSpPr>
          <p:nvPr/>
        </p:nvSpPr>
        <p:spPr bwMode="auto">
          <a:xfrm>
            <a:off x="542756" y="1548458"/>
            <a:ext cx="805848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C" sz="2800" b="1" i="1" dirty="0">
                <a:latin typeface="Cambria" pitchFamily="18" charset="0"/>
              </a:rPr>
              <a:t>UNIVERSIDAD DE LAS FUERZAS ARMADAS  “</a:t>
            </a:r>
            <a:r>
              <a:rPr lang="es-EC" sz="2800" b="1" i="1" dirty="0" err="1">
                <a:latin typeface="Cambria" pitchFamily="18" charset="0"/>
              </a:rPr>
              <a:t>ESPE</a:t>
            </a:r>
            <a:r>
              <a:rPr lang="es-EC" sz="2800" b="1" i="1" dirty="0">
                <a:latin typeface="Cambria" pitchFamily="18"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Cooperativas de Ahorro y Crédito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pic>
        <p:nvPicPr>
          <p:cNvPr id="8" name="7 Imagen" descr="C:\Users\CPUUIO105\Pictures\Amor\Región.jpg"/>
          <p:cNvPicPr>
            <a:picLocks noChangeAspect="1"/>
          </p:cNvPicPr>
          <p:nvPr/>
        </p:nvPicPr>
        <p:blipFill>
          <a:blip r:embed="rId3" cstate="print"/>
          <a:srcRect/>
          <a:stretch>
            <a:fillRect/>
          </a:stretch>
        </p:blipFill>
        <p:spPr bwMode="auto">
          <a:xfrm>
            <a:off x="500034" y="2428868"/>
            <a:ext cx="3725779" cy="292895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8"/>
          <p:cNvSpPr>
            <a:spLocks noChangeArrowheads="1"/>
          </p:cNvSpPr>
          <p:nvPr/>
        </p:nvSpPr>
        <p:spPr bwMode="auto">
          <a:xfrm>
            <a:off x="357158" y="1428736"/>
            <a:ext cx="4116383" cy="7853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Distribución Geográfica de la Cooperativas</a:t>
            </a:r>
          </a:p>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por regiones</a:t>
            </a:r>
          </a:p>
        </p:txBody>
      </p:sp>
      <p:sp>
        <p:nvSpPr>
          <p:cNvPr id="11" name="Rectangle 8"/>
          <p:cNvSpPr>
            <a:spLocks noChangeArrowheads="1"/>
          </p:cNvSpPr>
          <p:nvPr/>
        </p:nvSpPr>
        <p:spPr bwMode="auto">
          <a:xfrm>
            <a:off x="4684382" y="1428736"/>
            <a:ext cx="411638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Distribución Geográfica de la Cooperativas</a:t>
            </a:r>
          </a:p>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por provincias</a:t>
            </a:r>
          </a:p>
        </p:txBody>
      </p:sp>
      <p:pic>
        <p:nvPicPr>
          <p:cNvPr id="12" name="11 Imagen" descr="C:\Users\CPUUIO105\AppData\Local\Microsoft\Windows\Temporary Internet Files\Content.Word\Mapa.jpg"/>
          <p:cNvPicPr/>
          <p:nvPr/>
        </p:nvPicPr>
        <p:blipFill>
          <a:blip r:embed="rId4" cstate="print"/>
          <a:srcRect/>
          <a:stretch>
            <a:fillRect/>
          </a:stretch>
        </p:blipFill>
        <p:spPr bwMode="auto">
          <a:xfrm>
            <a:off x="4796408" y="2429088"/>
            <a:ext cx="3847558" cy="2928738"/>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p:spPr>
      </p:pic>
      <p:sp>
        <p:nvSpPr>
          <p:cNvPr id="13" name="Rectangle 9"/>
          <p:cNvSpPr>
            <a:spLocks noChangeArrowheads="1"/>
          </p:cNvSpPr>
          <p:nvPr/>
        </p:nvSpPr>
        <p:spPr bwMode="auto">
          <a:xfrm>
            <a:off x="642910" y="5500702"/>
            <a:ext cx="3464410"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SBS</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Listado de cooperativas  registradas, 2013.</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r>
              <a:rPr kumimoji="0" lang="es-EC" sz="11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Francis Acosta.</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lnSpcReduction="10000"/>
          </a:bodyPr>
          <a:lstStyle/>
          <a:p>
            <a:pPr algn="ctr"/>
            <a:r>
              <a:rPr lang="es-EC" sz="4000" b="1" i="1" dirty="0" smtClean="0">
                <a:solidFill>
                  <a:schemeClr val="tx1"/>
                </a:solidFill>
                <a:latin typeface="Cambria" pitchFamily="18" charset="0"/>
              </a:rPr>
              <a:t>Estudio de Mercado</a:t>
            </a:r>
          </a:p>
          <a:p>
            <a:pPr algn="ctr"/>
            <a:endParaRPr lang="es-ES" i="1" dirty="0" smtClean="0">
              <a:solidFill>
                <a:schemeClr val="tx1"/>
              </a:solidFill>
              <a:latin typeface="Cambria" pitchFamily="18" charset="0"/>
            </a:endParaRPr>
          </a:p>
          <a:p>
            <a:pPr algn="ctr"/>
            <a:endParaRPr lang="es-ES" i="1" dirty="0" smtClean="0">
              <a:latin typeface="Cambria" pitchFamily="18" charset="0"/>
            </a:endParaRPr>
          </a:p>
          <a:p>
            <a:pPr algn="ctr"/>
            <a:endParaRPr lang="es-ES" i="1" dirty="0">
              <a:latin typeface="Cambria" pitchFamily="18" charset="0"/>
            </a:endParaRPr>
          </a:p>
        </p:txBody>
      </p:sp>
      <p:pic>
        <p:nvPicPr>
          <p:cNvPr id="25602" name="Picture 2" descr="http://www.negociosdeinternet.es/wp-content/uploads/2011/05/como-hacer-un-estudio-basico-y-efectivo-de-mercado-en-internet.jpg"/>
          <p:cNvPicPr>
            <a:picLocks noChangeAspect="1" noChangeArrowheads="1"/>
          </p:cNvPicPr>
          <p:nvPr/>
        </p:nvPicPr>
        <p:blipFill>
          <a:blip r:embed="rId3"/>
          <a:srcRect/>
          <a:stretch>
            <a:fillRect/>
          </a:stretch>
        </p:blipFill>
        <p:spPr bwMode="auto">
          <a:xfrm>
            <a:off x="3344160" y="2714620"/>
            <a:ext cx="2455681" cy="235745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Objetivos del Estudio de Mercado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5" name="1 Marcador de contenido"/>
          <p:cNvSpPr>
            <a:spLocks noGrp="1"/>
          </p:cNvSpPr>
          <p:nvPr>
            <p:ph idx="1"/>
          </p:nvPr>
        </p:nvSpPr>
        <p:spPr>
          <a:xfrm>
            <a:off x="457200" y="1481328"/>
            <a:ext cx="8229600" cy="4525963"/>
          </a:xfrm>
        </p:spPr>
        <p:txBody>
          <a:bodyPr>
            <a:noAutofit/>
          </a:bodyPr>
          <a:lstStyle/>
          <a:p>
            <a:pPr marL="446088" lvl="0" indent="-446088" algn="just">
              <a:lnSpc>
                <a:spcPct val="220000"/>
              </a:lnSpc>
              <a:spcBef>
                <a:spcPts val="580"/>
              </a:spcBef>
              <a:buSzPct val="85000"/>
              <a:buFont typeface="Wingdings 2"/>
              <a:buChar char=""/>
            </a:pPr>
            <a:endParaRPr lang="es-EC" sz="1600" i="1" dirty="0" smtClean="0">
              <a:latin typeface="Cambria" pitchFamily="18" charset="0"/>
            </a:endParaRPr>
          </a:p>
          <a:p>
            <a:pPr marL="446088" lvl="0" indent="-446088" algn="just">
              <a:lnSpc>
                <a:spcPct val="220000"/>
              </a:lnSpc>
              <a:spcBef>
                <a:spcPts val="580"/>
              </a:spcBef>
              <a:buSzPct val="85000"/>
              <a:buFont typeface="Wingdings 2"/>
              <a:buChar char=""/>
            </a:pPr>
            <a:r>
              <a:rPr lang="es-EC" sz="1600" i="1" dirty="0" smtClean="0">
                <a:latin typeface="Cambria" pitchFamily="18" charset="0"/>
              </a:rPr>
              <a:t>Conocer las preferencias y las necesidades de los clientes potenciales con el fin de determinar las </a:t>
            </a:r>
            <a:r>
              <a:rPr lang="es-EC" sz="1600" b="1" i="1" dirty="0" smtClean="0">
                <a:latin typeface="Cambria" pitchFamily="18" charset="0"/>
              </a:rPr>
              <a:t>características de los productos y servicios</a:t>
            </a:r>
            <a:r>
              <a:rPr lang="es-EC" sz="1600" i="1" dirty="0" smtClean="0">
                <a:latin typeface="Cambria" pitchFamily="18" charset="0"/>
              </a:rPr>
              <a:t> de la cooperativa de ahorro y crédito.</a:t>
            </a:r>
          </a:p>
          <a:p>
            <a:pPr marL="446088" lvl="0" indent="-446088" algn="just">
              <a:lnSpc>
                <a:spcPct val="220000"/>
              </a:lnSpc>
              <a:spcBef>
                <a:spcPts val="580"/>
              </a:spcBef>
              <a:buSzPct val="85000"/>
              <a:buFont typeface="Wingdings 2"/>
              <a:buChar char=""/>
            </a:pPr>
            <a:r>
              <a:rPr lang="es-EC" sz="1600" i="1" dirty="0" smtClean="0">
                <a:latin typeface="Cambria" pitchFamily="18" charset="0"/>
              </a:rPr>
              <a:t>Determinar la </a:t>
            </a:r>
            <a:r>
              <a:rPr lang="es-EC" sz="1600" b="1" i="1" dirty="0" smtClean="0">
                <a:latin typeface="Cambria" pitchFamily="18" charset="0"/>
              </a:rPr>
              <a:t>oferta y la demanda </a:t>
            </a:r>
            <a:r>
              <a:rPr lang="es-EC" sz="1600" i="1" dirty="0" smtClean="0">
                <a:latin typeface="Cambria" pitchFamily="18" charset="0"/>
              </a:rPr>
              <a:t>de los servicios y productos financieros en el sector de la parroquia.</a:t>
            </a:r>
          </a:p>
          <a:p>
            <a:pPr marL="446088" lvl="0" indent="-446088" algn="just">
              <a:lnSpc>
                <a:spcPct val="220000"/>
              </a:lnSpc>
              <a:spcBef>
                <a:spcPts val="580"/>
              </a:spcBef>
              <a:buSzPct val="85000"/>
              <a:buFont typeface="Wingdings 2"/>
              <a:buChar char=""/>
            </a:pPr>
            <a:r>
              <a:rPr lang="es-EC" sz="1600" i="1" dirty="0" smtClean="0">
                <a:latin typeface="Cambria" pitchFamily="18" charset="0"/>
              </a:rPr>
              <a:t>Investigar las condiciones actuales de la </a:t>
            </a:r>
            <a:r>
              <a:rPr lang="es-EC" sz="1600" b="1" i="1" dirty="0" smtClean="0">
                <a:latin typeface="Cambria" pitchFamily="18" charset="0"/>
              </a:rPr>
              <a:t>competencia del mercado</a:t>
            </a:r>
            <a:r>
              <a:rPr lang="es-EC" sz="1600" i="1" dirty="0" smtClean="0">
                <a:latin typeface="Cambria"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Segmentación del Mercado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graphicFrame>
        <p:nvGraphicFramePr>
          <p:cNvPr id="9" name="8 Tabla"/>
          <p:cNvGraphicFramePr>
            <a:graphicFrameLocks noGrp="1"/>
          </p:cNvGraphicFramePr>
          <p:nvPr/>
        </p:nvGraphicFramePr>
        <p:xfrm>
          <a:off x="857224" y="1928802"/>
          <a:ext cx="7429552" cy="2301744"/>
        </p:xfrm>
        <a:graphic>
          <a:graphicData uri="http://schemas.openxmlformats.org/drawingml/2006/table">
            <a:tbl>
              <a:tblPr firstRow="1" bandRow="1">
                <a:tableStyleId>{5C22544A-7EE6-4342-B048-85BDC9FD1C3A}</a:tableStyleId>
              </a:tblPr>
              <a:tblGrid>
                <a:gridCol w="3714776"/>
                <a:gridCol w="3714776"/>
              </a:tblGrid>
              <a:tr h="435024">
                <a:tc>
                  <a:txBody>
                    <a:bodyPr/>
                    <a:lstStyle/>
                    <a:p>
                      <a:pPr algn="ctr">
                        <a:lnSpc>
                          <a:spcPct val="100000"/>
                        </a:lnSpc>
                      </a:pPr>
                      <a:r>
                        <a:rPr lang="es-EC" sz="1400" i="1" dirty="0" smtClean="0">
                          <a:latin typeface="Cambria" pitchFamily="18" charset="0"/>
                        </a:rPr>
                        <a:t>Variable</a:t>
                      </a:r>
                    </a:p>
                  </a:txBody>
                  <a:tcPr/>
                </a:tc>
                <a:tc>
                  <a:txBody>
                    <a:bodyPr/>
                    <a:lstStyle/>
                    <a:p>
                      <a:pPr algn="ctr">
                        <a:lnSpc>
                          <a:spcPct val="100000"/>
                        </a:lnSpc>
                      </a:pPr>
                      <a:r>
                        <a:rPr lang="es-EC" sz="1400" i="1" dirty="0" smtClean="0">
                          <a:latin typeface="Cambria" pitchFamily="18" charset="0"/>
                        </a:rPr>
                        <a:t>Descripción</a:t>
                      </a:r>
                      <a:endParaRPr lang="es-EC" sz="1400" i="1" dirty="0">
                        <a:latin typeface="Cambria" pitchFamily="18" charset="0"/>
                      </a:endParaRPr>
                    </a:p>
                  </a:txBody>
                  <a:tcPr/>
                </a:tc>
              </a:tr>
              <a:tr h="360000">
                <a:tc>
                  <a:txBody>
                    <a:bodyPr/>
                    <a:lstStyle/>
                    <a:p>
                      <a:pPr>
                        <a:lnSpc>
                          <a:spcPct val="100000"/>
                        </a:lnSpc>
                        <a:spcAft>
                          <a:spcPts val="0"/>
                        </a:spcAft>
                      </a:pPr>
                      <a:r>
                        <a:rPr lang="es-EC" sz="1400" b="1" i="1" dirty="0">
                          <a:latin typeface="Cambria" pitchFamily="18" charset="0"/>
                        </a:rPr>
                        <a:t>Región del mundo o país</a:t>
                      </a:r>
                      <a:endParaRPr lang="es-EC" sz="1400" b="1" i="1" dirty="0">
                        <a:latin typeface="Cambria" pitchFamily="18" charset="0"/>
                        <a:ea typeface="Times New Roman"/>
                        <a:cs typeface="Times New Roman"/>
                      </a:endParaRPr>
                    </a:p>
                  </a:txBody>
                  <a:tcPr marL="68580" marR="68580" marT="0" marB="0" anchor="ctr"/>
                </a:tc>
                <a:tc>
                  <a:txBody>
                    <a:bodyPr/>
                    <a:lstStyle/>
                    <a:p>
                      <a:pPr>
                        <a:lnSpc>
                          <a:spcPct val="100000"/>
                        </a:lnSpc>
                        <a:spcAft>
                          <a:spcPts val="0"/>
                        </a:spcAft>
                      </a:pPr>
                      <a:r>
                        <a:rPr lang="es-EC" sz="1400" i="1" dirty="0">
                          <a:latin typeface="Cambria" pitchFamily="18" charset="0"/>
                        </a:rPr>
                        <a:t>Ecuador</a:t>
                      </a:r>
                      <a:endParaRPr lang="es-EC" sz="1400" i="1" dirty="0">
                        <a:latin typeface="Cambria" pitchFamily="18" charset="0"/>
                        <a:ea typeface="Times New Roman"/>
                        <a:cs typeface="Times New Roman"/>
                      </a:endParaRPr>
                    </a:p>
                  </a:txBody>
                  <a:tcPr marL="68580" marR="68580" marT="0" marB="0" anchor="ctr"/>
                </a:tc>
              </a:tr>
              <a:tr h="360000">
                <a:tc>
                  <a:txBody>
                    <a:bodyPr/>
                    <a:lstStyle/>
                    <a:p>
                      <a:pPr>
                        <a:lnSpc>
                          <a:spcPct val="100000"/>
                        </a:lnSpc>
                        <a:spcAft>
                          <a:spcPts val="0"/>
                        </a:spcAft>
                      </a:pPr>
                      <a:r>
                        <a:rPr lang="es-EC" sz="1400" b="1" i="1" dirty="0">
                          <a:latin typeface="Cambria" pitchFamily="18" charset="0"/>
                        </a:rPr>
                        <a:t>Región del país</a:t>
                      </a:r>
                      <a:endParaRPr lang="es-EC" sz="1400" b="1" i="1" dirty="0">
                        <a:latin typeface="Cambria" pitchFamily="18" charset="0"/>
                        <a:ea typeface="Times New Roman"/>
                        <a:cs typeface="Times New Roman"/>
                      </a:endParaRPr>
                    </a:p>
                  </a:txBody>
                  <a:tcPr marL="68580" marR="68580" marT="0" marB="0" anchor="ctr"/>
                </a:tc>
                <a:tc>
                  <a:txBody>
                    <a:bodyPr/>
                    <a:lstStyle/>
                    <a:p>
                      <a:pPr>
                        <a:lnSpc>
                          <a:spcPct val="100000"/>
                        </a:lnSpc>
                        <a:spcAft>
                          <a:spcPts val="0"/>
                        </a:spcAft>
                      </a:pPr>
                      <a:r>
                        <a:rPr lang="es-EC" sz="1400" i="1" dirty="0">
                          <a:latin typeface="Cambria" pitchFamily="18" charset="0"/>
                        </a:rPr>
                        <a:t>Región Sierra, Provincia de Pichincha, Cantón Quito, Parroquia Alangasí</a:t>
                      </a:r>
                      <a:endParaRPr lang="es-EC" sz="1400" i="1" dirty="0">
                        <a:latin typeface="Cambria" pitchFamily="18" charset="0"/>
                        <a:ea typeface="Times New Roman"/>
                        <a:cs typeface="Times New Roman"/>
                      </a:endParaRPr>
                    </a:p>
                  </a:txBody>
                  <a:tcPr marL="68580" marR="68580" marT="0" marB="0" anchor="ctr"/>
                </a:tc>
              </a:tr>
              <a:tr h="360000">
                <a:tc>
                  <a:txBody>
                    <a:bodyPr/>
                    <a:lstStyle/>
                    <a:p>
                      <a:pPr>
                        <a:lnSpc>
                          <a:spcPct val="100000"/>
                        </a:lnSpc>
                        <a:spcAft>
                          <a:spcPts val="0"/>
                        </a:spcAft>
                      </a:pPr>
                      <a:r>
                        <a:rPr lang="es-EC" sz="1400" b="1" i="1" dirty="0">
                          <a:latin typeface="Cambria" pitchFamily="18" charset="0"/>
                        </a:rPr>
                        <a:t>Tamaño de la población</a:t>
                      </a:r>
                      <a:endParaRPr lang="es-EC" sz="1400" b="1" i="1" dirty="0">
                        <a:latin typeface="Cambria" pitchFamily="18" charset="0"/>
                        <a:ea typeface="Times New Roman"/>
                        <a:cs typeface="Times New Roman"/>
                      </a:endParaRPr>
                    </a:p>
                  </a:txBody>
                  <a:tcPr marL="68580" marR="68580" marT="0" marB="0" anchor="ctr"/>
                </a:tc>
                <a:tc>
                  <a:txBody>
                    <a:bodyPr/>
                    <a:lstStyle/>
                    <a:p>
                      <a:pPr>
                        <a:lnSpc>
                          <a:spcPct val="100000"/>
                        </a:lnSpc>
                        <a:spcAft>
                          <a:spcPts val="0"/>
                        </a:spcAft>
                      </a:pPr>
                      <a:r>
                        <a:rPr lang="es-EC" sz="1400" i="1" dirty="0">
                          <a:latin typeface="Cambria" pitchFamily="18" charset="0"/>
                        </a:rPr>
                        <a:t>24.251 habitantes</a:t>
                      </a:r>
                      <a:endParaRPr lang="es-EC" sz="1400" i="1" dirty="0">
                        <a:latin typeface="Cambria" pitchFamily="18" charset="0"/>
                        <a:ea typeface="Times New Roman"/>
                        <a:cs typeface="Times New Roman"/>
                      </a:endParaRPr>
                    </a:p>
                  </a:txBody>
                  <a:tcPr marL="68580" marR="68580" marT="0" marB="0" anchor="ctr"/>
                </a:tc>
              </a:tr>
              <a:tr h="360000">
                <a:tc>
                  <a:txBody>
                    <a:bodyPr/>
                    <a:lstStyle/>
                    <a:p>
                      <a:pPr>
                        <a:lnSpc>
                          <a:spcPct val="100000"/>
                        </a:lnSpc>
                        <a:spcAft>
                          <a:spcPts val="0"/>
                        </a:spcAft>
                      </a:pPr>
                      <a:r>
                        <a:rPr lang="es-EC" sz="1400" b="1" i="1" dirty="0">
                          <a:latin typeface="Cambria" pitchFamily="18" charset="0"/>
                        </a:rPr>
                        <a:t>Población Económicamente Activa</a:t>
                      </a:r>
                      <a:endParaRPr lang="es-EC" sz="1400" b="1" i="1" dirty="0">
                        <a:latin typeface="Cambria" pitchFamily="18" charset="0"/>
                        <a:ea typeface="Times New Roman"/>
                        <a:cs typeface="Times New Roman"/>
                      </a:endParaRPr>
                    </a:p>
                  </a:txBody>
                  <a:tcPr marL="68580" marR="68580" marT="0" marB="0" anchor="ctr"/>
                </a:tc>
                <a:tc>
                  <a:txBody>
                    <a:bodyPr/>
                    <a:lstStyle/>
                    <a:p>
                      <a:pPr>
                        <a:lnSpc>
                          <a:spcPct val="100000"/>
                        </a:lnSpc>
                        <a:spcAft>
                          <a:spcPts val="0"/>
                        </a:spcAft>
                      </a:pPr>
                      <a:r>
                        <a:rPr lang="es-EC" sz="1400" i="1" dirty="0">
                          <a:latin typeface="Cambria" pitchFamily="18" charset="0"/>
                        </a:rPr>
                        <a:t>11.707 habitantes</a:t>
                      </a:r>
                      <a:endParaRPr lang="es-EC" sz="1400" i="1" dirty="0">
                        <a:latin typeface="Cambria" pitchFamily="18" charset="0"/>
                        <a:ea typeface="Times New Roman"/>
                        <a:cs typeface="Times New Roman"/>
                      </a:endParaRPr>
                    </a:p>
                  </a:txBody>
                  <a:tcPr marL="68580" marR="68580" marT="0" marB="0" anchor="ctr"/>
                </a:tc>
              </a:tr>
              <a:tr h="360000">
                <a:tc>
                  <a:txBody>
                    <a:bodyPr/>
                    <a:lstStyle/>
                    <a:p>
                      <a:pPr>
                        <a:lnSpc>
                          <a:spcPct val="100000"/>
                        </a:lnSpc>
                        <a:spcAft>
                          <a:spcPts val="0"/>
                        </a:spcAft>
                      </a:pPr>
                      <a:r>
                        <a:rPr lang="es-EC" sz="1400" b="1" i="1" dirty="0">
                          <a:latin typeface="Cambria" pitchFamily="18" charset="0"/>
                        </a:rPr>
                        <a:t>Densidad</a:t>
                      </a:r>
                      <a:endParaRPr lang="es-EC" sz="1400" b="1" i="1" dirty="0">
                        <a:latin typeface="Cambria" pitchFamily="18" charset="0"/>
                        <a:ea typeface="Times New Roman"/>
                        <a:cs typeface="Times New Roman"/>
                      </a:endParaRPr>
                    </a:p>
                  </a:txBody>
                  <a:tcPr marL="68580" marR="68580" marT="0" marB="0" anchor="ctr"/>
                </a:tc>
                <a:tc>
                  <a:txBody>
                    <a:bodyPr/>
                    <a:lstStyle/>
                    <a:p>
                      <a:pPr>
                        <a:lnSpc>
                          <a:spcPct val="100000"/>
                        </a:lnSpc>
                        <a:spcAft>
                          <a:spcPts val="0"/>
                        </a:spcAft>
                      </a:pPr>
                      <a:r>
                        <a:rPr lang="es-EC" sz="1400" i="1" dirty="0">
                          <a:latin typeface="Cambria" pitchFamily="18" charset="0"/>
                        </a:rPr>
                        <a:t>Rural</a:t>
                      </a:r>
                      <a:endParaRPr lang="es-EC" sz="1400" i="1" dirty="0">
                        <a:latin typeface="Cambria" pitchFamily="18" charset="0"/>
                        <a:ea typeface="Times New Roman"/>
                        <a:cs typeface="Times New Roman"/>
                      </a:endParaRPr>
                    </a:p>
                  </a:txBody>
                  <a:tcPr marL="68580" marR="68580" marT="0" marB="0" anchor="ctr"/>
                </a:tc>
              </a:tr>
            </a:tbl>
          </a:graphicData>
        </a:graphic>
      </p:graphicFrame>
      <p:sp>
        <p:nvSpPr>
          <p:cNvPr id="10" name="Rectangle 8"/>
          <p:cNvSpPr>
            <a:spLocks noChangeArrowheads="1"/>
          </p:cNvSpPr>
          <p:nvPr/>
        </p:nvSpPr>
        <p:spPr bwMode="auto">
          <a:xfrm>
            <a:off x="3476604" y="1428736"/>
            <a:ext cx="2190793"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Variables Geográficas</a:t>
            </a:r>
          </a:p>
        </p:txBody>
      </p:sp>
      <p:graphicFrame>
        <p:nvGraphicFramePr>
          <p:cNvPr id="11" name="10 Tabla"/>
          <p:cNvGraphicFramePr>
            <a:graphicFrameLocks noGrp="1"/>
          </p:cNvGraphicFramePr>
          <p:nvPr/>
        </p:nvGraphicFramePr>
        <p:xfrm>
          <a:off x="857224" y="4845744"/>
          <a:ext cx="7429552" cy="1155024"/>
        </p:xfrm>
        <a:graphic>
          <a:graphicData uri="http://schemas.openxmlformats.org/drawingml/2006/table">
            <a:tbl>
              <a:tblPr firstRow="1" bandRow="1">
                <a:tableStyleId>{5C22544A-7EE6-4342-B048-85BDC9FD1C3A}</a:tableStyleId>
              </a:tblPr>
              <a:tblGrid>
                <a:gridCol w="3714776"/>
                <a:gridCol w="3714776"/>
              </a:tblGrid>
              <a:tr h="435024">
                <a:tc>
                  <a:txBody>
                    <a:bodyPr/>
                    <a:lstStyle/>
                    <a:p>
                      <a:pPr algn="ctr">
                        <a:lnSpc>
                          <a:spcPct val="100000"/>
                        </a:lnSpc>
                      </a:pPr>
                      <a:r>
                        <a:rPr lang="es-EC" sz="1400" i="1" dirty="0" smtClean="0">
                          <a:latin typeface="Cambria" pitchFamily="18" charset="0"/>
                        </a:rPr>
                        <a:t>Variable</a:t>
                      </a:r>
                    </a:p>
                  </a:txBody>
                  <a:tcPr/>
                </a:tc>
                <a:tc>
                  <a:txBody>
                    <a:bodyPr/>
                    <a:lstStyle/>
                    <a:p>
                      <a:pPr algn="ctr">
                        <a:lnSpc>
                          <a:spcPct val="100000"/>
                        </a:lnSpc>
                      </a:pPr>
                      <a:r>
                        <a:rPr lang="es-EC" sz="1400" i="1" dirty="0" smtClean="0">
                          <a:latin typeface="Cambria" pitchFamily="18" charset="0"/>
                        </a:rPr>
                        <a:t>Descripción</a:t>
                      </a:r>
                      <a:endParaRPr lang="es-EC" sz="1400" i="1" dirty="0">
                        <a:latin typeface="Cambria" pitchFamily="18" charset="0"/>
                      </a:endParaRPr>
                    </a:p>
                  </a:txBody>
                  <a:tcPr/>
                </a:tc>
              </a:tr>
              <a:tr h="360000">
                <a:tc>
                  <a:txBody>
                    <a:bodyPr/>
                    <a:lstStyle/>
                    <a:p>
                      <a:pPr marL="0" algn="l" rtl="0" eaLnBrk="1" latinLnBrk="0" hangingPunct="1">
                        <a:lnSpc>
                          <a:spcPct val="100000"/>
                        </a:lnSpc>
                        <a:spcAft>
                          <a:spcPts val="0"/>
                        </a:spcAft>
                      </a:pPr>
                      <a:r>
                        <a:rPr kumimoji="0" lang="es-EC" sz="1400" b="1" i="1" kern="1200" dirty="0">
                          <a:solidFill>
                            <a:schemeClr val="dk1"/>
                          </a:solidFill>
                          <a:latin typeface="Cambria" pitchFamily="18" charset="0"/>
                          <a:ea typeface="+mn-ea"/>
                          <a:cs typeface="+mn-cs"/>
                        </a:rPr>
                        <a:t>Genero</a:t>
                      </a:r>
                    </a:p>
                  </a:txBody>
                  <a:tcPr marL="68580" marR="68580" marT="0" marB="0" anchor="ctr"/>
                </a:tc>
                <a:tc>
                  <a:txBody>
                    <a:bodyPr/>
                    <a:lstStyle/>
                    <a:p>
                      <a:pPr marL="0" algn="l" rtl="0" eaLnBrk="1" latinLnBrk="0" hangingPunct="1">
                        <a:lnSpc>
                          <a:spcPct val="100000"/>
                        </a:lnSpc>
                        <a:spcAft>
                          <a:spcPts val="0"/>
                        </a:spcAft>
                      </a:pPr>
                      <a:r>
                        <a:rPr kumimoji="0" lang="es-EC" sz="1400" i="1" kern="1200" dirty="0">
                          <a:solidFill>
                            <a:schemeClr val="dk1"/>
                          </a:solidFill>
                          <a:latin typeface="Cambria" pitchFamily="18" charset="0"/>
                          <a:ea typeface="+mn-ea"/>
                          <a:cs typeface="+mn-cs"/>
                        </a:rPr>
                        <a:t>Masculino y Femenino</a:t>
                      </a:r>
                    </a:p>
                  </a:txBody>
                  <a:tcPr marL="68580" marR="68580" marT="0" marB="0" anchor="ctr"/>
                </a:tc>
              </a:tr>
              <a:tr h="360000">
                <a:tc>
                  <a:txBody>
                    <a:bodyPr/>
                    <a:lstStyle/>
                    <a:p>
                      <a:pPr marL="0" algn="l" rtl="0" eaLnBrk="1" latinLnBrk="0" hangingPunct="1">
                        <a:lnSpc>
                          <a:spcPct val="100000"/>
                        </a:lnSpc>
                        <a:spcAft>
                          <a:spcPts val="0"/>
                        </a:spcAft>
                      </a:pPr>
                      <a:r>
                        <a:rPr kumimoji="0" lang="es-EC" sz="1400" b="1" i="1" kern="1200" dirty="0">
                          <a:solidFill>
                            <a:schemeClr val="dk1"/>
                          </a:solidFill>
                          <a:latin typeface="Cambria" pitchFamily="18" charset="0"/>
                          <a:ea typeface="+mn-ea"/>
                          <a:cs typeface="+mn-cs"/>
                        </a:rPr>
                        <a:t>Rango de edad</a:t>
                      </a:r>
                    </a:p>
                  </a:txBody>
                  <a:tcPr marL="68580" marR="68580" marT="0" marB="0" anchor="ctr"/>
                </a:tc>
                <a:tc>
                  <a:txBody>
                    <a:bodyPr/>
                    <a:lstStyle/>
                    <a:p>
                      <a:pPr marL="0" algn="l" rtl="0" eaLnBrk="1" latinLnBrk="0" hangingPunct="1">
                        <a:lnSpc>
                          <a:spcPct val="100000"/>
                        </a:lnSpc>
                        <a:spcAft>
                          <a:spcPts val="0"/>
                        </a:spcAft>
                      </a:pPr>
                      <a:r>
                        <a:rPr kumimoji="0" lang="es-EC" sz="1400" i="1" kern="1200" dirty="0">
                          <a:solidFill>
                            <a:schemeClr val="dk1"/>
                          </a:solidFill>
                          <a:latin typeface="Cambria" pitchFamily="18" charset="0"/>
                          <a:ea typeface="+mn-ea"/>
                          <a:cs typeface="+mn-cs"/>
                        </a:rPr>
                        <a:t>De 18 a 65 años</a:t>
                      </a:r>
                    </a:p>
                  </a:txBody>
                  <a:tcPr marL="68580" marR="68580" marT="0" marB="0" anchor="ctr"/>
                </a:tc>
              </a:tr>
            </a:tbl>
          </a:graphicData>
        </a:graphic>
      </p:graphicFrame>
      <p:sp>
        <p:nvSpPr>
          <p:cNvPr id="12" name="Rectangle 8"/>
          <p:cNvSpPr>
            <a:spLocks noChangeArrowheads="1"/>
          </p:cNvSpPr>
          <p:nvPr/>
        </p:nvSpPr>
        <p:spPr bwMode="auto">
          <a:xfrm>
            <a:off x="3381225" y="4345678"/>
            <a:ext cx="2381550"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Variables Demográficas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la Oferta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pic>
        <p:nvPicPr>
          <p:cNvPr id="7" name="6 Imagen"/>
          <p:cNvPicPr/>
          <p:nvPr/>
        </p:nvPicPr>
        <p:blipFill>
          <a:blip r:embed="rId3"/>
          <a:srcRect/>
          <a:stretch>
            <a:fillRect/>
          </a:stretch>
        </p:blipFill>
        <p:spPr bwMode="auto">
          <a:xfrm>
            <a:off x="1330500" y="2000240"/>
            <a:ext cx="3769178" cy="687321"/>
          </a:xfrm>
          <a:prstGeom prst="rect">
            <a:avLst/>
          </a:prstGeom>
          <a:noFill/>
          <a:ln w="9525">
            <a:noFill/>
            <a:miter lim="800000"/>
            <a:headEnd/>
            <a:tailEnd/>
          </a:ln>
        </p:spPr>
      </p:pic>
      <p:pic>
        <p:nvPicPr>
          <p:cNvPr id="8" name="7 Imagen"/>
          <p:cNvPicPr/>
          <p:nvPr/>
        </p:nvPicPr>
        <p:blipFill>
          <a:blip r:embed="rId4"/>
          <a:srcRect/>
          <a:stretch>
            <a:fillRect/>
          </a:stretch>
        </p:blipFill>
        <p:spPr bwMode="auto">
          <a:xfrm>
            <a:off x="1259062" y="3071810"/>
            <a:ext cx="3786214" cy="753786"/>
          </a:xfrm>
          <a:prstGeom prst="rect">
            <a:avLst/>
          </a:prstGeom>
          <a:noFill/>
          <a:ln w="9525">
            <a:noFill/>
            <a:miter lim="800000"/>
            <a:headEnd/>
            <a:tailEnd/>
          </a:ln>
        </p:spPr>
      </p:pic>
      <p:pic>
        <p:nvPicPr>
          <p:cNvPr id="9" name="8 Imagen"/>
          <p:cNvPicPr/>
          <p:nvPr/>
        </p:nvPicPr>
        <p:blipFill>
          <a:blip r:embed="rId5"/>
          <a:srcRect l="21914" t="15489" r="24576" b="56250"/>
          <a:stretch>
            <a:fillRect/>
          </a:stretch>
        </p:blipFill>
        <p:spPr bwMode="auto">
          <a:xfrm>
            <a:off x="1187624" y="4143380"/>
            <a:ext cx="3857652" cy="1182414"/>
          </a:xfrm>
          <a:prstGeom prst="rect">
            <a:avLst/>
          </a:prstGeom>
          <a:noFill/>
          <a:ln w="9525">
            <a:noFill/>
            <a:miter lim="800000"/>
            <a:headEnd/>
            <a:tailEnd/>
          </a:ln>
        </p:spPr>
      </p:pic>
      <p:sp>
        <p:nvSpPr>
          <p:cNvPr id="11" name="Rectangle 8"/>
          <p:cNvSpPr>
            <a:spLocks noChangeArrowheads="1"/>
          </p:cNvSpPr>
          <p:nvPr/>
        </p:nvSpPr>
        <p:spPr bwMode="auto">
          <a:xfrm>
            <a:off x="3885562" y="1428736"/>
            <a:ext cx="1372876"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Competencia</a:t>
            </a:r>
          </a:p>
        </p:txBody>
      </p:sp>
      <p:sp>
        <p:nvSpPr>
          <p:cNvPr id="10" name="9 CuadroTexto"/>
          <p:cNvSpPr txBox="1"/>
          <p:nvPr/>
        </p:nvSpPr>
        <p:spPr>
          <a:xfrm>
            <a:off x="6237874" y="1988840"/>
            <a:ext cx="2510590" cy="523220"/>
          </a:xfrm>
          <a:prstGeom prst="rect">
            <a:avLst/>
          </a:prstGeom>
          <a:noFill/>
        </p:spPr>
        <p:txBody>
          <a:bodyPr wrap="square" rtlCol="0">
            <a:spAutoFit/>
          </a:bodyPr>
          <a:lstStyle/>
          <a:p>
            <a:pPr algn="ctr"/>
            <a:r>
              <a:rPr lang="es-ES" sz="2800" b="1" i="1" dirty="0" smtClean="0">
                <a:latin typeface="Cambria" pitchFamily="18" charset="0"/>
              </a:rPr>
              <a:t>1.700 socios</a:t>
            </a:r>
            <a:endParaRPr lang="es-ES" sz="2800" b="1" i="1" dirty="0">
              <a:latin typeface="Cambria" pitchFamily="18" charset="0"/>
            </a:endParaRPr>
          </a:p>
        </p:txBody>
      </p:sp>
      <p:sp>
        <p:nvSpPr>
          <p:cNvPr id="12" name="11 CuadroTexto"/>
          <p:cNvSpPr txBox="1"/>
          <p:nvPr/>
        </p:nvSpPr>
        <p:spPr>
          <a:xfrm>
            <a:off x="6228184" y="3212976"/>
            <a:ext cx="2510590" cy="523220"/>
          </a:xfrm>
          <a:prstGeom prst="rect">
            <a:avLst/>
          </a:prstGeom>
          <a:noFill/>
        </p:spPr>
        <p:txBody>
          <a:bodyPr wrap="square" rtlCol="0">
            <a:spAutoFit/>
          </a:bodyPr>
          <a:lstStyle/>
          <a:p>
            <a:pPr algn="ctr"/>
            <a:r>
              <a:rPr lang="es-ES" sz="2800" b="1" i="1" dirty="0" smtClean="0">
                <a:latin typeface="Cambria" pitchFamily="18" charset="0"/>
              </a:rPr>
              <a:t>2.200 socios</a:t>
            </a:r>
            <a:endParaRPr lang="es-ES" sz="2800" b="1" i="1" dirty="0">
              <a:latin typeface="Cambria" pitchFamily="18" charset="0"/>
            </a:endParaRPr>
          </a:p>
        </p:txBody>
      </p:sp>
      <p:sp>
        <p:nvSpPr>
          <p:cNvPr id="13" name="12 CuadroTexto"/>
          <p:cNvSpPr txBox="1"/>
          <p:nvPr/>
        </p:nvSpPr>
        <p:spPr>
          <a:xfrm>
            <a:off x="6228184" y="4345940"/>
            <a:ext cx="2510590" cy="523220"/>
          </a:xfrm>
          <a:prstGeom prst="rect">
            <a:avLst/>
          </a:prstGeom>
          <a:noFill/>
        </p:spPr>
        <p:txBody>
          <a:bodyPr wrap="square" rtlCol="0">
            <a:spAutoFit/>
          </a:bodyPr>
          <a:lstStyle/>
          <a:p>
            <a:pPr algn="ctr"/>
            <a:r>
              <a:rPr lang="es-ES" sz="2800" b="1" i="1" dirty="0" smtClean="0">
                <a:latin typeface="Cambria" pitchFamily="18" charset="0"/>
              </a:rPr>
              <a:t>1.500 socios</a:t>
            </a:r>
            <a:endParaRPr lang="es-ES" sz="2800" b="1" i="1"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la Oferta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0" name="Rectangle 8"/>
          <p:cNvSpPr>
            <a:spLocks noChangeArrowheads="1"/>
          </p:cNvSpPr>
          <p:nvPr/>
        </p:nvSpPr>
        <p:spPr bwMode="auto">
          <a:xfrm>
            <a:off x="1036449" y="1428736"/>
            <a:ext cx="7077130"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Oferta futura de Cooperativas de Ahorro y Crédito en la Parroquia Alangasí</a:t>
            </a:r>
          </a:p>
        </p:txBody>
      </p:sp>
      <p:sp>
        <p:nvSpPr>
          <p:cNvPr id="13" name="Rectangle 9"/>
          <p:cNvSpPr>
            <a:spLocks noChangeArrowheads="1"/>
          </p:cNvSpPr>
          <p:nvPr/>
        </p:nvSpPr>
        <p:spPr bwMode="auto">
          <a:xfrm>
            <a:off x="357158" y="4360388"/>
            <a:ext cx="2443298"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Cooperativas del Sector, 2013.</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r>
              <a:rPr kumimoji="0" lang="es-EC" sz="11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Francis Acosta.</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p:txBody>
      </p:sp>
      <p:pic>
        <p:nvPicPr>
          <p:cNvPr id="29698" name="Picture 2"/>
          <p:cNvPicPr>
            <a:picLocks noChangeAspect="1" noChangeArrowheads="1"/>
          </p:cNvPicPr>
          <p:nvPr/>
        </p:nvPicPr>
        <p:blipFill>
          <a:blip r:embed="rId3"/>
          <a:srcRect/>
          <a:stretch>
            <a:fillRect/>
          </a:stretch>
        </p:blipFill>
        <p:spPr bwMode="auto">
          <a:xfrm>
            <a:off x="2293938" y="1928802"/>
            <a:ext cx="4556125" cy="215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la Demanda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0" name="Rectangle 8"/>
          <p:cNvSpPr>
            <a:spLocks noChangeArrowheads="1"/>
          </p:cNvSpPr>
          <p:nvPr/>
        </p:nvSpPr>
        <p:spPr bwMode="auto">
          <a:xfrm>
            <a:off x="1036449" y="1428736"/>
            <a:ext cx="73783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Demanda futura de Cooperativas de Ahorro y Crédito en la Parroquia Alangasí</a:t>
            </a:r>
          </a:p>
        </p:txBody>
      </p:sp>
      <p:sp>
        <p:nvSpPr>
          <p:cNvPr id="13" name="Rectangle 9"/>
          <p:cNvSpPr>
            <a:spLocks noChangeArrowheads="1"/>
          </p:cNvSpPr>
          <p:nvPr/>
        </p:nvSpPr>
        <p:spPr bwMode="auto">
          <a:xfrm>
            <a:off x="649231" y="5157192"/>
            <a:ext cx="205056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INEC</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r>
              <a:rPr kumimoji="0" lang="es-EC" sz="11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Francis Acosta.</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2913" y="2204864"/>
            <a:ext cx="5716587"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857224" y="4429132"/>
            <a:ext cx="7429552" cy="1000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Tamaño de la muestra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0" name="Rectangle 8"/>
          <p:cNvSpPr>
            <a:spLocks noChangeArrowheads="1"/>
          </p:cNvSpPr>
          <p:nvPr/>
        </p:nvSpPr>
        <p:spPr bwMode="auto">
          <a:xfrm>
            <a:off x="2216868" y="1428736"/>
            <a:ext cx="471026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Determinación de probabilidad</a:t>
            </a:r>
            <a:r>
              <a:rPr kumimoji="0" lang="es-EC" sz="1600" b="1" i="1"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de éxito y fracaso</a:t>
            </a:r>
            <a:endPar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sp>
        <p:nvSpPr>
          <p:cNvPr id="13" name="Rectangle 9"/>
          <p:cNvSpPr>
            <a:spLocks noChangeArrowheads="1"/>
          </p:cNvSpPr>
          <p:nvPr/>
        </p:nvSpPr>
        <p:spPr bwMode="auto">
          <a:xfrm>
            <a:off x="428596" y="3643314"/>
            <a:ext cx="2621230" cy="5155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Investigación</a:t>
            </a:r>
            <a:r>
              <a:rPr kumimoji="0" lang="es-ES" sz="11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 de Mercados, </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2013.</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spcBef>
                <a:spcPct val="0"/>
              </a:spcBef>
              <a:spcAft>
                <a:spcPct val="0"/>
              </a:spcAft>
              <a:buClrTx/>
              <a:buSzTx/>
              <a:buFontTx/>
              <a:buNone/>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r>
              <a:rPr kumimoji="0" lang="es-EC" sz="11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Francis Acosta.</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p:txBody>
      </p:sp>
      <p:pic>
        <p:nvPicPr>
          <p:cNvPr id="33793" name="Picture 1"/>
          <p:cNvPicPr>
            <a:picLocks noChangeAspect="1" noChangeArrowheads="1"/>
          </p:cNvPicPr>
          <p:nvPr/>
        </p:nvPicPr>
        <p:blipFill>
          <a:blip r:embed="rId3"/>
          <a:srcRect/>
          <a:stretch>
            <a:fillRect/>
          </a:stretch>
        </p:blipFill>
        <p:spPr bwMode="auto">
          <a:xfrm>
            <a:off x="809704" y="1857364"/>
            <a:ext cx="7524593" cy="1725614"/>
          </a:xfrm>
          <a:prstGeom prst="rect">
            <a:avLst/>
          </a:prstGeom>
          <a:noFill/>
          <a:ln w="9525">
            <a:noFill/>
            <a:miter lim="800000"/>
            <a:headEnd/>
            <a:tailEnd/>
          </a:ln>
          <a:effectLst/>
        </p:spPr>
      </p:pic>
      <p:sp>
        <p:nvSpPr>
          <p:cNvPr id="11" name="10 Rectángulo"/>
          <p:cNvSpPr/>
          <p:nvPr/>
        </p:nvSpPr>
        <p:spPr>
          <a:xfrm>
            <a:off x="857224" y="4572008"/>
            <a:ext cx="1571636" cy="584775"/>
          </a:xfrm>
          <a:prstGeom prst="rect">
            <a:avLst/>
          </a:prstGeom>
          <a:noFill/>
        </p:spPr>
        <p:txBody>
          <a:bodyPr wrap="square" lIns="91440" tIns="45720" rIns="91440" bIns="45720">
            <a:spAutoFit/>
          </a:bodyPr>
          <a:lstStyle/>
          <a:p>
            <a:pPr algn="ctr"/>
            <a:r>
              <a:rPr lang="es-E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80%</a:t>
            </a:r>
            <a:endParaRPr lang="es-E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
        <p:nvSpPr>
          <p:cNvPr id="12" name="11 Flecha derecha"/>
          <p:cNvSpPr/>
          <p:nvPr/>
        </p:nvSpPr>
        <p:spPr>
          <a:xfrm>
            <a:off x="2285984" y="4786322"/>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4" name="13 CuadroTexto"/>
          <p:cNvSpPr txBox="1"/>
          <p:nvPr/>
        </p:nvSpPr>
        <p:spPr>
          <a:xfrm>
            <a:off x="2786050" y="4620292"/>
            <a:ext cx="1214446" cy="523220"/>
          </a:xfrm>
          <a:prstGeom prst="rect">
            <a:avLst/>
          </a:prstGeom>
          <a:noFill/>
        </p:spPr>
        <p:txBody>
          <a:bodyPr wrap="square" rtlCol="0">
            <a:spAutoFit/>
          </a:bodyPr>
          <a:lstStyle/>
          <a:p>
            <a:pPr algn="ctr"/>
            <a:r>
              <a:rPr lang="es-ES" sz="2800" b="1" i="1" dirty="0" smtClean="0">
                <a:latin typeface="Cambria" pitchFamily="18" charset="0"/>
              </a:rPr>
              <a:t>Éxito</a:t>
            </a:r>
            <a:endParaRPr lang="es-ES" sz="2800" b="1" i="1" dirty="0">
              <a:latin typeface="Cambria" pitchFamily="18" charset="0"/>
            </a:endParaRPr>
          </a:p>
        </p:txBody>
      </p:sp>
      <p:sp>
        <p:nvSpPr>
          <p:cNvPr id="15" name="14 Rectángulo"/>
          <p:cNvSpPr/>
          <p:nvPr/>
        </p:nvSpPr>
        <p:spPr>
          <a:xfrm>
            <a:off x="4714876" y="4595162"/>
            <a:ext cx="1571636" cy="584775"/>
          </a:xfrm>
          <a:prstGeom prst="rect">
            <a:avLst/>
          </a:prstGeom>
          <a:noFill/>
        </p:spPr>
        <p:txBody>
          <a:bodyPr wrap="square" lIns="91440" tIns="45720" rIns="91440" bIns="45720">
            <a:spAutoFit/>
          </a:bodyPr>
          <a:lstStyle/>
          <a:p>
            <a:pPr algn="ctr"/>
            <a:r>
              <a:rPr lang="es-E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20%</a:t>
            </a:r>
            <a:endParaRPr lang="es-E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
        <p:nvSpPr>
          <p:cNvPr id="16" name="15 Flecha derecha"/>
          <p:cNvSpPr/>
          <p:nvPr/>
        </p:nvSpPr>
        <p:spPr>
          <a:xfrm>
            <a:off x="6143636" y="4809476"/>
            <a:ext cx="428628" cy="2143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7" name="16 CuadroTexto"/>
          <p:cNvSpPr txBox="1"/>
          <p:nvPr/>
        </p:nvSpPr>
        <p:spPr>
          <a:xfrm>
            <a:off x="6643702" y="4643446"/>
            <a:ext cx="1571636" cy="523220"/>
          </a:xfrm>
          <a:prstGeom prst="rect">
            <a:avLst/>
          </a:prstGeom>
          <a:noFill/>
        </p:spPr>
        <p:txBody>
          <a:bodyPr wrap="square" rtlCol="0">
            <a:spAutoFit/>
          </a:bodyPr>
          <a:lstStyle/>
          <a:p>
            <a:pPr algn="ctr"/>
            <a:r>
              <a:rPr lang="es-ES" sz="2800" b="1" i="1" dirty="0" smtClean="0">
                <a:latin typeface="Cambria" pitchFamily="18" charset="0"/>
              </a:rPr>
              <a:t>Fracaso</a:t>
            </a:r>
            <a:endParaRPr lang="es-ES" sz="2800" b="1" i="1"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Tamaño de la muestra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0" name="Rectangle 8"/>
          <p:cNvSpPr>
            <a:spLocks noChangeArrowheads="1"/>
          </p:cNvSpPr>
          <p:nvPr/>
        </p:nvSpPr>
        <p:spPr bwMode="auto">
          <a:xfrm>
            <a:off x="3138659" y="1428736"/>
            <a:ext cx="2866682"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Determinación de la muestra</a:t>
            </a:r>
          </a:p>
        </p:txBody>
      </p:sp>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803"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05238" y="2000240"/>
            <a:ext cx="1533525" cy="419100"/>
          </a:xfrm>
          <a:prstGeom prst="rect">
            <a:avLst/>
          </a:prstGeom>
          <a:noFill/>
        </p:spPr>
      </p:pic>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571604" y="2571744"/>
            <a:ext cx="85725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Donde:</a:t>
            </a:r>
            <a:endParaRPr kumimoji="0" lang="es-EC" sz="1800" b="0" i="1" u="none" strike="noStrike" cap="none" normalizeH="0" baseline="0" dirty="0" smtClean="0">
              <a:ln>
                <a:noFill/>
              </a:ln>
              <a:solidFill>
                <a:schemeClr val="tx1"/>
              </a:solidFill>
              <a:effectLst/>
              <a:latin typeface="Cambria" pitchFamily="18" charset="0"/>
              <a:cs typeface="Arial" pitchFamily="34" charset="0"/>
            </a:endParaRPr>
          </a:p>
        </p:txBody>
      </p:sp>
      <p:graphicFrame>
        <p:nvGraphicFramePr>
          <p:cNvPr id="32" name="31 Tabla"/>
          <p:cNvGraphicFramePr>
            <a:graphicFrameLocks noGrp="1"/>
          </p:cNvGraphicFramePr>
          <p:nvPr/>
        </p:nvGraphicFramePr>
        <p:xfrm>
          <a:off x="1524000" y="3052762"/>
          <a:ext cx="6096000" cy="752475"/>
        </p:xfrm>
        <a:graphic>
          <a:graphicData uri="http://schemas.openxmlformats.org/drawingml/2006/table">
            <a:tbl>
              <a:tblPr/>
              <a:tblGrid>
                <a:gridCol w="3048000"/>
                <a:gridCol w="3048000"/>
              </a:tblGrid>
              <a:tr h="257175">
                <a:tc>
                  <a:txBody>
                    <a:bodyPr/>
                    <a:lstStyle/>
                    <a:p>
                      <a:pPr>
                        <a:lnSpc>
                          <a:spcPct val="115000"/>
                        </a:lnSpc>
                        <a:spcAft>
                          <a:spcPts val="1000"/>
                        </a:spcAft>
                      </a:pPr>
                      <a:r>
                        <a:rPr lang="es-EC" sz="1200" b="1" i="1" dirty="0">
                          <a:latin typeface="Cambria" pitchFamily="18" charset="0"/>
                          <a:ea typeface="Times New Roman"/>
                          <a:cs typeface="Times New Roman"/>
                        </a:rPr>
                        <a:t>n</a:t>
                      </a:r>
                      <a:r>
                        <a:rPr lang="es-EC" sz="1200" i="1" dirty="0">
                          <a:latin typeface="Cambria" pitchFamily="18" charset="0"/>
                          <a:ea typeface="Times New Roman"/>
                          <a:cs typeface="Times New Roman"/>
                        </a:rPr>
                        <a:t>= Tamaño de muestra</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c>
                  <a:txBody>
                    <a:bodyPr/>
                    <a:lstStyle/>
                    <a:p>
                      <a:pPr>
                        <a:lnSpc>
                          <a:spcPct val="115000"/>
                        </a:lnSpc>
                        <a:spcAft>
                          <a:spcPts val="1000"/>
                        </a:spcAft>
                      </a:pPr>
                      <a:r>
                        <a:rPr lang="es-EC" sz="1200" b="1" i="1" dirty="0">
                          <a:latin typeface="Cambria" pitchFamily="18" charset="0"/>
                          <a:ea typeface="Times New Roman"/>
                          <a:cs typeface="Times New Roman"/>
                        </a:rPr>
                        <a:t>Q</a:t>
                      </a:r>
                      <a:r>
                        <a:rPr lang="es-EC" sz="1200" i="1" dirty="0">
                          <a:latin typeface="Cambria" pitchFamily="18" charset="0"/>
                          <a:ea typeface="Times New Roman"/>
                          <a:cs typeface="Times New Roman"/>
                        </a:rPr>
                        <a:t>= Probabilidad de fracaso (0.20)</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r>
              <a:tr h="247650">
                <a:tc>
                  <a:txBody>
                    <a:bodyPr/>
                    <a:lstStyle/>
                    <a:p>
                      <a:pPr>
                        <a:lnSpc>
                          <a:spcPct val="115000"/>
                        </a:lnSpc>
                        <a:spcAft>
                          <a:spcPts val="1000"/>
                        </a:spcAft>
                      </a:pPr>
                      <a:r>
                        <a:rPr lang="es-EC" sz="1200" b="1" i="1" dirty="0">
                          <a:latin typeface="Cambria" pitchFamily="18" charset="0"/>
                          <a:ea typeface="Times New Roman"/>
                          <a:cs typeface="Times New Roman"/>
                        </a:rPr>
                        <a:t>Z</a:t>
                      </a:r>
                      <a:r>
                        <a:rPr lang="es-EC" sz="1200" i="1" dirty="0">
                          <a:latin typeface="Cambria" pitchFamily="18" charset="0"/>
                          <a:ea typeface="Times New Roman"/>
                          <a:cs typeface="Times New Roman"/>
                        </a:rPr>
                        <a:t>= Valor Z curva normal (1.96)</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c>
                  <a:txBody>
                    <a:bodyPr/>
                    <a:lstStyle/>
                    <a:p>
                      <a:pPr>
                        <a:lnSpc>
                          <a:spcPct val="115000"/>
                        </a:lnSpc>
                        <a:spcAft>
                          <a:spcPts val="1000"/>
                        </a:spcAft>
                      </a:pPr>
                      <a:r>
                        <a:rPr lang="es-EC" sz="1200" b="1" i="1" dirty="0">
                          <a:latin typeface="Cambria" pitchFamily="18" charset="0"/>
                          <a:ea typeface="Times New Roman"/>
                          <a:cs typeface="Times New Roman"/>
                        </a:rPr>
                        <a:t>N</a:t>
                      </a:r>
                      <a:r>
                        <a:rPr lang="es-EC" sz="1200" i="1" dirty="0">
                          <a:latin typeface="Cambria" pitchFamily="18" charset="0"/>
                          <a:ea typeface="Times New Roman"/>
                          <a:cs typeface="Times New Roman"/>
                        </a:rPr>
                        <a:t>= Población (12.163)</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r>
              <a:tr h="247650">
                <a:tc>
                  <a:txBody>
                    <a:bodyPr/>
                    <a:lstStyle/>
                    <a:p>
                      <a:pPr>
                        <a:lnSpc>
                          <a:spcPct val="115000"/>
                        </a:lnSpc>
                        <a:spcAft>
                          <a:spcPts val="1000"/>
                        </a:spcAft>
                      </a:pPr>
                      <a:r>
                        <a:rPr lang="es-EC" sz="1200" b="1" i="1" dirty="0">
                          <a:latin typeface="Cambria" pitchFamily="18" charset="0"/>
                          <a:ea typeface="Times New Roman"/>
                          <a:cs typeface="Times New Roman"/>
                        </a:rPr>
                        <a:t>P</a:t>
                      </a:r>
                      <a:r>
                        <a:rPr lang="es-EC" sz="1200" i="1" dirty="0">
                          <a:latin typeface="Cambria" pitchFamily="18" charset="0"/>
                          <a:ea typeface="Times New Roman"/>
                          <a:cs typeface="Times New Roman"/>
                        </a:rPr>
                        <a:t>= Probabilidad de éxito (0.80)</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c>
                  <a:txBody>
                    <a:bodyPr/>
                    <a:lstStyle/>
                    <a:p>
                      <a:pPr>
                        <a:lnSpc>
                          <a:spcPct val="115000"/>
                        </a:lnSpc>
                        <a:spcAft>
                          <a:spcPts val="1000"/>
                        </a:spcAft>
                      </a:pPr>
                      <a:r>
                        <a:rPr lang="es-EC" sz="1200" b="1" i="1" dirty="0">
                          <a:latin typeface="Cambria" pitchFamily="18" charset="0"/>
                          <a:ea typeface="Times New Roman"/>
                          <a:cs typeface="Times New Roman"/>
                        </a:rPr>
                        <a:t>E</a:t>
                      </a:r>
                      <a:r>
                        <a:rPr lang="es-EC" sz="1200" i="1" dirty="0">
                          <a:latin typeface="Cambria" pitchFamily="18" charset="0"/>
                          <a:ea typeface="Times New Roman"/>
                          <a:cs typeface="Times New Roman"/>
                        </a:rPr>
                        <a:t>= Error </a:t>
                      </a:r>
                      <a:r>
                        <a:rPr lang="es-EC" sz="1200" i="1" dirty="0" err="1">
                          <a:latin typeface="Cambria" pitchFamily="18" charset="0"/>
                          <a:ea typeface="Times New Roman"/>
                          <a:cs typeface="Times New Roman"/>
                        </a:rPr>
                        <a:t>muestral</a:t>
                      </a:r>
                      <a:r>
                        <a:rPr lang="es-EC" sz="1200" i="1" dirty="0">
                          <a:latin typeface="Cambria" pitchFamily="18" charset="0"/>
                          <a:ea typeface="Times New Roman"/>
                          <a:cs typeface="Times New Roman"/>
                        </a:rPr>
                        <a:t> (0.05)</a:t>
                      </a:r>
                      <a:endParaRPr lang="es-EC" sz="1100" i="1" dirty="0">
                        <a:latin typeface="Cambria" pitchFamily="18" charset="0"/>
                        <a:ea typeface="Times New Roman"/>
                        <a:cs typeface="Times New Roman"/>
                      </a:endParaRPr>
                    </a:p>
                  </a:txBody>
                  <a:tcPr marL="68580" marR="68580" marT="0" marB="0">
                    <a:lnL>
                      <a:noFill/>
                    </a:lnL>
                    <a:lnR>
                      <a:noFill/>
                    </a:lnR>
                    <a:lnT>
                      <a:noFill/>
                    </a:lnT>
                    <a:lnB>
                      <a:noFill/>
                    </a:lnB>
                  </a:tcPr>
                </a:tc>
              </a:tr>
            </a:tbl>
          </a:graphicData>
        </a:graphic>
      </p:graphicFrame>
      <p:pic>
        <p:nvPicPr>
          <p:cNvPr id="33808" name="Picture 1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90850" y="4071942"/>
            <a:ext cx="3162300" cy="428625"/>
          </a:xfrm>
          <a:prstGeom prst="rect">
            <a:avLst/>
          </a:prstGeom>
          <a:noFill/>
        </p:spPr>
      </p:pic>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813" name="Picture 2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81400" y="4786322"/>
            <a:ext cx="1981200" cy="390525"/>
          </a:xfrm>
          <a:prstGeom prst="rect">
            <a:avLst/>
          </a:prstGeom>
          <a:noFill/>
        </p:spPr>
      </p:pic>
      <p:sp>
        <p:nvSpPr>
          <p:cNvPr id="41" name="40 Rectángulo"/>
          <p:cNvSpPr/>
          <p:nvPr/>
        </p:nvSpPr>
        <p:spPr>
          <a:xfrm>
            <a:off x="2928926" y="5500702"/>
            <a:ext cx="3286148" cy="584775"/>
          </a:xfrm>
          <a:prstGeom prst="rect">
            <a:avLst/>
          </a:prstGeom>
          <a:noFill/>
        </p:spPr>
        <p:txBody>
          <a:bodyPr wrap="square" lIns="91440" tIns="45720" rIns="91440" bIns="45720">
            <a:spAutoFit/>
          </a:bodyPr>
          <a:lstStyle/>
          <a:p>
            <a:pPr algn="ctr"/>
            <a:r>
              <a:rPr lang="es-E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241 encuestas</a:t>
            </a:r>
            <a:endParaRPr lang="es-E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Resultados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0" y="1500174"/>
            <a:ext cx="474706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s-EC" sz="1600" b="1" i="1" u="sng"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¿Cuál es el rango de sus ingresos mensuales?</a:t>
            </a:r>
            <a:endParaRPr kumimoji="0" lang="es-EC" sz="1600" b="1" i="1" u="none" strike="noStrike" cap="none" normalizeH="0" baseline="0" dirty="0" smtClean="0">
              <a:ln>
                <a:noFill/>
              </a:ln>
              <a:solidFill>
                <a:schemeClr val="tx1"/>
              </a:solidFill>
              <a:effectLst/>
              <a:latin typeface="Cambria" pitchFamily="18" charset="0"/>
              <a:cs typeface="Arial" pitchFamily="34" charset="0"/>
            </a:endParaRPr>
          </a:p>
        </p:txBody>
      </p:sp>
      <p:pic>
        <p:nvPicPr>
          <p:cNvPr id="23" name="22 Imagen"/>
          <p:cNvPicPr/>
          <p:nvPr/>
        </p:nvPicPr>
        <p:blipFill>
          <a:blip r:embed="rId3"/>
          <a:srcRect t="17942"/>
          <a:stretch>
            <a:fillRect/>
          </a:stretch>
        </p:blipFill>
        <p:spPr bwMode="auto">
          <a:xfrm>
            <a:off x="428596" y="2394893"/>
            <a:ext cx="4076700" cy="2677181"/>
          </a:xfrm>
          <a:prstGeom prst="rect">
            <a:avLst/>
          </a:prstGeom>
          <a:noFill/>
          <a:ln w="9525">
            <a:noFill/>
            <a:miter lim="800000"/>
            <a:headEnd/>
            <a:tailEnd/>
          </a:ln>
        </p:spPr>
      </p:pic>
      <p:sp>
        <p:nvSpPr>
          <p:cNvPr id="25" name="24 Rectángulo"/>
          <p:cNvSpPr/>
          <p:nvPr/>
        </p:nvSpPr>
        <p:spPr>
          <a:xfrm>
            <a:off x="5072066" y="2357430"/>
            <a:ext cx="3429024" cy="2677656"/>
          </a:xfrm>
          <a:prstGeom prst="rect">
            <a:avLst/>
          </a:prstGeom>
        </p:spPr>
        <p:txBody>
          <a:bodyPr wrap="square">
            <a:spAutoFit/>
          </a:bodyPr>
          <a:lstStyle/>
          <a:p>
            <a:pPr algn="just">
              <a:lnSpc>
                <a:spcPct val="150000"/>
              </a:lnSpc>
            </a:pPr>
            <a:r>
              <a:rPr lang="es-EC" sz="1400" b="1" i="1" u="sng" dirty="0" smtClean="0">
                <a:latin typeface="Cambria" pitchFamily="18" charset="0"/>
              </a:rPr>
              <a:t>Análisis</a:t>
            </a:r>
            <a:endParaRPr lang="es-EC" sz="1400" i="1" dirty="0" smtClean="0">
              <a:latin typeface="Cambria" pitchFamily="18" charset="0"/>
            </a:endParaRPr>
          </a:p>
          <a:p>
            <a:pPr algn="just">
              <a:lnSpc>
                <a:spcPct val="150000"/>
              </a:lnSpc>
            </a:pPr>
            <a:endParaRPr lang="es-EC" sz="1400" i="1" dirty="0" smtClean="0">
              <a:latin typeface="Cambria" pitchFamily="18" charset="0"/>
            </a:endParaRPr>
          </a:p>
          <a:p>
            <a:pPr algn="just">
              <a:lnSpc>
                <a:spcPct val="150000"/>
              </a:lnSpc>
            </a:pPr>
            <a:r>
              <a:rPr lang="es-EC" sz="1400" i="1" dirty="0" smtClean="0">
                <a:latin typeface="Cambria" pitchFamily="18" charset="0"/>
              </a:rPr>
              <a:t>Se determina en la investigación que casi la mitad de los encuestados con el 44,0% tienen ingresos mensuales entre $319 a $ 750, el 33,2% tienen ingresos entre $751 a $1500 mensuales, el 17,4% ganan de $1501 a $2500 y el 5,4% ganan más de $2501.</a:t>
            </a:r>
            <a:endParaRPr lang="es-EC" sz="1400" i="1"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595744"/>
          </a:xfrm>
        </p:spPr>
        <p:txBody>
          <a:bodyPr/>
          <a:lstStyle/>
          <a:p>
            <a:pPr marL="0" indent="0" algn="ctr">
              <a:lnSpc>
                <a:spcPct val="200000"/>
              </a:lnSpc>
              <a:spcBef>
                <a:spcPts val="580"/>
              </a:spcBef>
              <a:buSzPct val="85000"/>
              <a:buNone/>
            </a:pPr>
            <a:r>
              <a:rPr lang="es-ES" sz="2600" i="1" dirty="0" smtClean="0">
                <a:latin typeface="Cambria" pitchFamily="18" charset="0"/>
              </a:rPr>
              <a:t>Desarrollar un estudio de factibilidad para la creación de una Cooperativa de Ahorro y Crédito en la parroquia Alangasí del Cantón Quito.</a:t>
            </a:r>
            <a:endParaRPr lang="es-EC" dirty="0"/>
          </a:p>
        </p:txBody>
      </p:sp>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Objetivo General</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Resultados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0" y="1500174"/>
            <a:ext cx="368780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7200" fontAlgn="base">
              <a:spcBef>
                <a:spcPct val="0"/>
              </a:spcBef>
              <a:spcAft>
                <a:spcPct val="0"/>
              </a:spcAft>
            </a:pPr>
            <a:r>
              <a:rPr lang="es-EC" sz="1600" b="1" i="1" u="sng" dirty="0" smtClean="0">
                <a:latin typeface="Cambria" pitchFamily="18" charset="0"/>
                <a:ea typeface="Times New Roman" pitchFamily="18" charset="0"/>
                <a:cs typeface="Times New Roman" pitchFamily="18" charset="0"/>
              </a:rPr>
              <a:t>¿Qué cantidad destina al ahorro?</a:t>
            </a:r>
          </a:p>
        </p:txBody>
      </p:sp>
      <p:sp>
        <p:nvSpPr>
          <p:cNvPr id="24" name="23 Rectángulo"/>
          <p:cNvSpPr/>
          <p:nvPr/>
        </p:nvSpPr>
        <p:spPr>
          <a:xfrm>
            <a:off x="5072066" y="2357430"/>
            <a:ext cx="3429024" cy="2677656"/>
          </a:xfrm>
          <a:prstGeom prst="rect">
            <a:avLst/>
          </a:prstGeom>
        </p:spPr>
        <p:txBody>
          <a:bodyPr wrap="square">
            <a:spAutoFit/>
          </a:bodyPr>
          <a:lstStyle/>
          <a:p>
            <a:pPr algn="just">
              <a:lnSpc>
                <a:spcPct val="150000"/>
              </a:lnSpc>
            </a:pPr>
            <a:r>
              <a:rPr lang="es-EC" sz="1400" b="1" i="1" u="sng" dirty="0" smtClean="0">
                <a:latin typeface="Cambria" pitchFamily="18" charset="0"/>
              </a:rPr>
              <a:t>Análisis</a:t>
            </a:r>
            <a:endParaRPr lang="es-EC" sz="1400" i="1" dirty="0" smtClean="0">
              <a:latin typeface="Cambria" pitchFamily="18" charset="0"/>
            </a:endParaRPr>
          </a:p>
          <a:p>
            <a:pPr algn="just">
              <a:lnSpc>
                <a:spcPct val="150000"/>
              </a:lnSpc>
            </a:pPr>
            <a:endParaRPr lang="es-EC" sz="1400" i="1" dirty="0" smtClean="0">
              <a:latin typeface="Cambria" pitchFamily="18" charset="0"/>
            </a:endParaRPr>
          </a:p>
          <a:p>
            <a:pPr algn="just">
              <a:lnSpc>
                <a:spcPct val="150000"/>
              </a:lnSpc>
            </a:pPr>
            <a:r>
              <a:rPr lang="es-EC" sz="1400" i="1" dirty="0" smtClean="0">
                <a:latin typeface="Cambria" pitchFamily="18" charset="0"/>
              </a:rPr>
              <a:t>En cuanto a la cantidad que destina al ahorro, 143 encuestados asigna de 0 a $100, los mismos que representan el 61,4%; 66 encuestados asignan de $101 a $300; 24 encuestados destinan de $301 a $500; 3 encuestados asignan de  $501 a $700.</a:t>
            </a:r>
          </a:p>
        </p:txBody>
      </p:sp>
      <p:pic>
        <p:nvPicPr>
          <p:cNvPr id="17" name="16 Imagen"/>
          <p:cNvPicPr/>
          <p:nvPr/>
        </p:nvPicPr>
        <p:blipFill>
          <a:blip r:embed="rId3"/>
          <a:srcRect t="17196"/>
          <a:stretch>
            <a:fillRect/>
          </a:stretch>
        </p:blipFill>
        <p:spPr bwMode="auto">
          <a:xfrm>
            <a:off x="500034" y="2357430"/>
            <a:ext cx="3929090"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Resultados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0" y="1500174"/>
            <a:ext cx="630095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7200" fontAlgn="base">
              <a:spcBef>
                <a:spcPct val="0"/>
              </a:spcBef>
              <a:spcAft>
                <a:spcPct val="0"/>
              </a:spcAft>
            </a:pPr>
            <a:r>
              <a:rPr lang="es-EC" sz="1600" b="1" i="1" u="sng" dirty="0" smtClean="0">
                <a:latin typeface="Cambria" pitchFamily="18" charset="0"/>
                <a:ea typeface="Times New Roman" pitchFamily="18" charset="0"/>
                <a:cs typeface="Times New Roman" pitchFamily="18" charset="0"/>
              </a:rPr>
              <a:t>¿Requiere usted de un crédito para los siguientes doce meses?</a:t>
            </a:r>
          </a:p>
        </p:txBody>
      </p:sp>
      <p:sp>
        <p:nvSpPr>
          <p:cNvPr id="24" name="23 Rectángulo"/>
          <p:cNvSpPr/>
          <p:nvPr/>
        </p:nvSpPr>
        <p:spPr>
          <a:xfrm>
            <a:off x="5072066" y="2357430"/>
            <a:ext cx="3429024" cy="1708160"/>
          </a:xfrm>
          <a:prstGeom prst="rect">
            <a:avLst/>
          </a:prstGeom>
        </p:spPr>
        <p:txBody>
          <a:bodyPr wrap="square">
            <a:spAutoFit/>
          </a:bodyPr>
          <a:lstStyle/>
          <a:p>
            <a:pPr algn="just">
              <a:lnSpc>
                <a:spcPct val="150000"/>
              </a:lnSpc>
            </a:pPr>
            <a:r>
              <a:rPr lang="es-EC" sz="1400" b="1" i="1" u="sng" dirty="0" smtClean="0">
                <a:latin typeface="Cambria" pitchFamily="18" charset="0"/>
              </a:rPr>
              <a:t>Análisis</a:t>
            </a:r>
            <a:endParaRPr lang="es-EC" sz="1400" i="1" dirty="0" smtClean="0">
              <a:latin typeface="Cambria" pitchFamily="18" charset="0"/>
            </a:endParaRPr>
          </a:p>
          <a:p>
            <a:pPr algn="just">
              <a:lnSpc>
                <a:spcPct val="150000"/>
              </a:lnSpc>
            </a:pPr>
            <a:endParaRPr lang="es-EC" sz="1400" i="1" dirty="0" smtClean="0">
              <a:latin typeface="Cambria" pitchFamily="18" charset="0"/>
            </a:endParaRPr>
          </a:p>
          <a:p>
            <a:pPr algn="just">
              <a:lnSpc>
                <a:spcPct val="150000"/>
              </a:lnSpc>
            </a:pPr>
            <a:r>
              <a:rPr lang="es-EC" sz="1400" i="1" dirty="0" smtClean="0">
                <a:latin typeface="Cambria" pitchFamily="18" charset="0"/>
              </a:rPr>
              <a:t>Del total de la muestra el 54,8% requiere crédito para los doce próximos, mientras que el 45,2% no lo necesita.</a:t>
            </a:r>
          </a:p>
        </p:txBody>
      </p:sp>
      <p:pic>
        <p:nvPicPr>
          <p:cNvPr id="18" name="17 Imagen"/>
          <p:cNvPicPr/>
          <p:nvPr/>
        </p:nvPicPr>
        <p:blipFill>
          <a:blip r:embed="rId3">
            <a:extLst>
              <a:ext uri="{28A0092B-C50C-407E-A947-70E740481C1C}">
                <a14:useLocalDpi xmlns:a14="http://schemas.microsoft.com/office/drawing/2010/main" val="0"/>
              </a:ext>
            </a:extLst>
          </a:blip>
          <a:srcRect l="8946" t="25899" r="26839" b="13445"/>
          <a:stretch>
            <a:fillRect/>
          </a:stretch>
        </p:blipFill>
        <p:spPr bwMode="auto">
          <a:xfrm>
            <a:off x="642910" y="2428868"/>
            <a:ext cx="3846830" cy="291655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Resultados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0" y="1500174"/>
            <a:ext cx="410753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7200" fontAlgn="base">
              <a:spcBef>
                <a:spcPct val="0"/>
              </a:spcBef>
              <a:spcAft>
                <a:spcPct val="0"/>
              </a:spcAft>
            </a:pPr>
            <a:r>
              <a:rPr lang="es-EC" sz="1600" b="1" i="1" u="sng" dirty="0" smtClean="0">
                <a:latin typeface="Cambria" pitchFamily="18" charset="0"/>
                <a:ea typeface="Times New Roman" pitchFamily="18" charset="0"/>
                <a:cs typeface="Times New Roman" pitchFamily="18" charset="0"/>
              </a:rPr>
              <a:t>¿Para qué destinaría usted el crédito?</a:t>
            </a:r>
          </a:p>
        </p:txBody>
      </p:sp>
      <p:sp>
        <p:nvSpPr>
          <p:cNvPr id="24" name="23 Rectángulo"/>
          <p:cNvSpPr/>
          <p:nvPr/>
        </p:nvSpPr>
        <p:spPr>
          <a:xfrm>
            <a:off x="5072066" y="2357430"/>
            <a:ext cx="3429024" cy="2677656"/>
          </a:xfrm>
          <a:prstGeom prst="rect">
            <a:avLst/>
          </a:prstGeom>
        </p:spPr>
        <p:txBody>
          <a:bodyPr wrap="square">
            <a:spAutoFit/>
          </a:bodyPr>
          <a:lstStyle/>
          <a:p>
            <a:pPr algn="just">
              <a:lnSpc>
                <a:spcPct val="150000"/>
              </a:lnSpc>
            </a:pPr>
            <a:r>
              <a:rPr lang="es-EC" sz="1400" b="1" i="1" u="sng" dirty="0" smtClean="0">
                <a:latin typeface="Cambria" pitchFamily="18" charset="0"/>
              </a:rPr>
              <a:t>Análisis</a:t>
            </a:r>
            <a:endParaRPr lang="es-EC" sz="1400" i="1" dirty="0" smtClean="0">
              <a:latin typeface="Cambria" pitchFamily="18" charset="0"/>
            </a:endParaRPr>
          </a:p>
          <a:p>
            <a:pPr algn="just">
              <a:lnSpc>
                <a:spcPct val="150000"/>
              </a:lnSpc>
            </a:pPr>
            <a:endParaRPr lang="es-EC" sz="1400" i="1" dirty="0" smtClean="0">
              <a:latin typeface="Cambria" pitchFamily="18" charset="0"/>
            </a:endParaRPr>
          </a:p>
          <a:p>
            <a:pPr algn="just">
              <a:lnSpc>
                <a:spcPct val="150000"/>
              </a:lnSpc>
            </a:pPr>
            <a:r>
              <a:rPr lang="es-EC" sz="1400" i="1" dirty="0" smtClean="0">
                <a:latin typeface="Cambria" pitchFamily="18" charset="0"/>
              </a:rPr>
              <a:t>De los encuestados que si requieren un crédito el 33,33% lo destinan para un crédito de consumo; el 52,54% para créditos </a:t>
            </a:r>
            <a:r>
              <a:rPr lang="es-EC" sz="1400" i="1" dirty="0" err="1" smtClean="0">
                <a:latin typeface="Cambria" pitchFamily="18" charset="0"/>
              </a:rPr>
              <a:t>microempresariales</a:t>
            </a:r>
            <a:r>
              <a:rPr lang="es-EC" sz="1400" i="1" dirty="0" smtClean="0">
                <a:latin typeface="Cambria" pitchFamily="18" charset="0"/>
              </a:rPr>
              <a:t>; el 12,12% para créditos de vivienda; y, el 3,03% en créditos educativos.</a:t>
            </a:r>
          </a:p>
        </p:txBody>
      </p:sp>
      <p:pic>
        <p:nvPicPr>
          <p:cNvPr id="17" name="16 Imagen"/>
          <p:cNvPicPr/>
          <p:nvPr/>
        </p:nvPicPr>
        <p:blipFill>
          <a:blip r:embed="rId3">
            <a:extLst>
              <a:ext uri="{28A0092B-C50C-407E-A947-70E740481C1C}">
                <a14:useLocalDpi xmlns:a14="http://schemas.microsoft.com/office/drawing/2010/main" val="0"/>
              </a:ext>
            </a:extLst>
          </a:blip>
          <a:srcRect t="16719"/>
          <a:stretch>
            <a:fillRect/>
          </a:stretch>
        </p:blipFill>
        <p:spPr bwMode="auto">
          <a:xfrm>
            <a:off x="642910" y="2357430"/>
            <a:ext cx="4143404" cy="271464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Análisis de Resultados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1" y="1500174"/>
            <a:ext cx="8501089" cy="7853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lvl="0" indent="7938" fontAlgn="base">
              <a:lnSpc>
                <a:spcPct val="150000"/>
              </a:lnSpc>
              <a:spcBef>
                <a:spcPct val="0"/>
              </a:spcBef>
              <a:spcAft>
                <a:spcPct val="0"/>
              </a:spcAft>
            </a:pPr>
            <a:r>
              <a:rPr lang="es-EC" sz="1600" b="1" i="1" u="sng" dirty="0" smtClean="0">
                <a:latin typeface="Cambria" pitchFamily="18" charset="0"/>
                <a:ea typeface="Times New Roman" pitchFamily="18" charset="0"/>
                <a:cs typeface="Times New Roman" pitchFamily="18" charset="0"/>
              </a:rPr>
              <a:t>Considera que es necesaria la creación de una cooperativa de ahorro y crédito en la parroquia de Alangasí?</a:t>
            </a:r>
          </a:p>
        </p:txBody>
      </p:sp>
      <p:sp>
        <p:nvSpPr>
          <p:cNvPr id="24" name="23 Rectángulo"/>
          <p:cNvSpPr/>
          <p:nvPr/>
        </p:nvSpPr>
        <p:spPr>
          <a:xfrm>
            <a:off x="5143504" y="2357430"/>
            <a:ext cx="3429024" cy="2677656"/>
          </a:xfrm>
          <a:prstGeom prst="rect">
            <a:avLst/>
          </a:prstGeom>
        </p:spPr>
        <p:txBody>
          <a:bodyPr wrap="square">
            <a:spAutoFit/>
          </a:bodyPr>
          <a:lstStyle/>
          <a:p>
            <a:pPr algn="just">
              <a:lnSpc>
                <a:spcPct val="150000"/>
              </a:lnSpc>
            </a:pPr>
            <a:r>
              <a:rPr lang="es-EC" sz="1400" b="1" i="1" u="sng" dirty="0" smtClean="0">
                <a:latin typeface="Cambria" pitchFamily="18" charset="0"/>
              </a:rPr>
              <a:t>Análisis</a:t>
            </a:r>
            <a:endParaRPr lang="es-EC" sz="1400" i="1" dirty="0" smtClean="0">
              <a:latin typeface="Cambria" pitchFamily="18" charset="0"/>
            </a:endParaRPr>
          </a:p>
          <a:p>
            <a:pPr algn="just">
              <a:lnSpc>
                <a:spcPct val="150000"/>
              </a:lnSpc>
            </a:pPr>
            <a:endParaRPr lang="es-EC" sz="1400" i="1" dirty="0" smtClean="0">
              <a:latin typeface="Cambria" pitchFamily="18" charset="0"/>
            </a:endParaRPr>
          </a:p>
          <a:p>
            <a:pPr algn="just">
              <a:lnSpc>
                <a:spcPct val="150000"/>
              </a:lnSpc>
            </a:pPr>
            <a:r>
              <a:rPr lang="es-EC" sz="1400" i="1" dirty="0" smtClean="0">
                <a:latin typeface="Cambria" pitchFamily="18" charset="0"/>
              </a:rPr>
              <a:t>Del total de la población encuestada el 73,9% considera que es necesaria la creación de una cooperativa de ahorro y crédito en la parroquia de Alangasí, mientras que el 26,1% no lo piensa que es importante la creación de la misma.</a:t>
            </a:r>
          </a:p>
        </p:txBody>
      </p:sp>
      <p:pic>
        <p:nvPicPr>
          <p:cNvPr id="17" name="16 Imagen"/>
          <p:cNvPicPr/>
          <p:nvPr/>
        </p:nvPicPr>
        <p:blipFill>
          <a:blip r:embed="rId3"/>
          <a:srcRect t="24802" r="10224"/>
          <a:stretch>
            <a:fillRect/>
          </a:stretch>
        </p:blipFill>
        <p:spPr bwMode="auto">
          <a:xfrm>
            <a:off x="785786" y="2643182"/>
            <a:ext cx="3643338" cy="250033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lnSpcReduction="10000"/>
          </a:bodyPr>
          <a:lstStyle/>
          <a:p>
            <a:pPr algn="ctr"/>
            <a:r>
              <a:rPr lang="es-EC" sz="4000" b="1" i="1" dirty="0" smtClean="0">
                <a:solidFill>
                  <a:schemeClr val="tx1"/>
                </a:solidFill>
                <a:latin typeface="Cambria" pitchFamily="18" charset="0"/>
              </a:rPr>
              <a:t>Estudio Técnico</a:t>
            </a:r>
          </a:p>
          <a:p>
            <a:pPr algn="ctr"/>
            <a:endParaRPr lang="es-ES" i="1" dirty="0" smtClean="0">
              <a:solidFill>
                <a:schemeClr val="tx1"/>
              </a:solidFill>
              <a:latin typeface="Cambria" pitchFamily="18" charset="0"/>
            </a:endParaRPr>
          </a:p>
          <a:p>
            <a:pPr algn="ctr"/>
            <a:endParaRPr lang="es-ES" i="1" dirty="0" smtClean="0">
              <a:latin typeface="Cambria" pitchFamily="18" charset="0"/>
            </a:endParaRPr>
          </a:p>
          <a:p>
            <a:pPr algn="ctr"/>
            <a:endParaRPr lang="es-ES" i="1" dirty="0">
              <a:latin typeface="Cambria" pitchFamily="18" charset="0"/>
            </a:endParaRPr>
          </a:p>
        </p:txBody>
      </p:sp>
      <p:pic>
        <p:nvPicPr>
          <p:cNvPr id="39938" name="Picture 2" descr="http://mscjoseapacheco.files.wordpress.com/2013/01/estudio-tec.jpg"/>
          <p:cNvPicPr>
            <a:picLocks noChangeAspect="1" noChangeArrowheads="1"/>
          </p:cNvPicPr>
          <p:nvPr/>
        </p:nvPicPr>
        <p:blipFill>
          <a:blip r:embed="rId3"/>
          <a:srcRect/>
          <a:stretch>
            <a:fillRect/>
          </a:stretch>
        </p:blipFill>
        <p:spPr bwMode="auto">
          <a:xfrm>
            <a:off x="3486150" y="2824172"/>
            <a:ext cx="2171700" cy="21050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Localización Geográfica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9" name="Rectangle 1"/>
          <p:cNvSpPr>
            <a:spLocks noChangeArrowheads="1"/>
          </p:cNvSpPr>
          <p:nvPr/>
        </p:nvSpPr>
        <p:spPr bwMode="auto">
          <a:xfrm>
            <a:off x="1071571" y="1500174"/>
            <a:ext cx="264317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7938" algn="ctr" fontAlgn="base">
              <a:lnSpc>
                <a:spcPct val="150000"/>
              </a:lnSpc>
              <a:spcBef>
                <a:spcPct val="0"/>
              </a:spcBef>
              <a:spcAft>
                <a:spcPct val="0"/>
              </a:spcAft>
            </a:pPr>
            <a:r>
              <a:rPr lang="es-EC" b="1" i="1" u="sng" dirty="0" smtClean="0">
                <a:latin typeface="Cambria" pitchFamily="18" charset="0"/>
                <a:ea typeface="Times New Roman" pitchFamily="18" charset="0"/>
                <a:cs typeface="Times New Roman" pitchFamily="18" charset="0"/>
              </a:rPr>
              <a:t>Macrolocalización</a:t>
            </a:r>
          </a:p>
        </p:txBody>
      </p:sp>
      <p:sp>
        <p:nvSpPr>
          <p:cNvPr id="18" name="Rectangle 1"/>
          <p:cNvSpPr>
            <a:spLocks noChangeArrowheads="1"/>
          </p:cNvSpPr>
          <p:nvPr/>
        </p:nvSpPr>
        <p:spPr bwMode="auto">
          <a:xfrm>
            <a:off x="5143537" y="1500174"/>
            <a:ext cx="264317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b="1" i="1" u="sng" dirty="0" smtClean="0">
                <a:latin typeface="Cambria" pitchFamily="18" charset="0"/>
                <a:ea typeface="Times New Roman" pitchFamily="18" charset="0"/>
                <a:cs typeface="Times New Roman" pitchFamily="18" charset="0"/>
              </a:rPr>
              <a:t>Microlocalización</a:t>
            </a:r>
            <a:endParaRPr lang="es-EC" sz="1600" b="1" i="1" u="sng" dirty="0" smtClean="0">
              <a:latin typeface="Cambria" pitchFamily="18" charset="0"/>
              <a:ea typeface="Times New Roman" pitchFamily="18" charset="0"/>
              <a:cs typeface="Times New Roman" pitchFamily="18" charset="0"/>
            </a:endParaRPr>
          </a:p>
        </p:txBody>
      </p:sp>
      <p:pic>
        <p:nvPicPr>
          <p:cNvPr id="19" name="18 Imagen"/>
          <p:cNvPicPr/>
          <p:nvPr/>
        </p:nvPicPr>
        <p:blipFill>
          <a:blip r:embed="rId3"/>
          <a:srcRect/>
          <a:stretch>
            <a:fillRect/>
          </a:stretch>
        </p:blipFill>
        <p:spPr bwMode="auto">
          <a:xfrm>
            <a:off x="1142976" y="2643182"/>
            <a:ext cx="2724150" cy="2361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05" name="Rectangle 1"/>
          <p:cNvSpPr>
            <a:spLocks noChangeArrowheads="1"/>
          </p:cNvSpPr>
          <p:nvPr/>
        </p:nvSpPr>
        <p:spPr bwMode="auto">
          <a:xfrm>
            <a:off x="285720" y="2151869"/>
            <a:ext cx="42862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Mapa de la provincia de Pichincha y sus Cantones</a:t>
            </a:r>
            <a:endParaRPr kumimoji="0" lang="es-EC" sz="1800" b="0" i="1" u="none" strike="noStrike" cap="none" normalizeH="0" baseline="0" dirty="0" smtClean="0">
              <a:ln>
                <a:noFill/>
              </a:ln>
              <a:solidFill>
                <a:schemeClr val="tx1"/>
              </a:solidFill>
              <a:effectLst/>
              <a:latin typeface="Cambria" pitchFamily="18" charset="0"/>
              <a:cs typeface="Arial" pitchFamily="34" charset="0"/>
            </a:endParaRPr>
          </a:p>
        </p:txBody>
      </p:sp>
      <p:sp>
        <p:nvSpPr>
          <p:cNvPr id="20" name="Rectangle 9"/>
          <p:cNvSpPr>
            <a:spLocks noChangeArrowheads="1"/>
          </p:cNvSpPr>
          <p:nvPr/>
        </p:nvSpPr>
        <p:spPr bwMode="auto">
          <a:xfrm>
            <a:off x="500034" y="5643578"/>
            <a:ext cx="4900701" cy="3148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lang="es-EC" sz="1100" i="1" dirty="0" smtClean="0">
                <a:latin typeface="Cambria" pitchFamily="18" charset="0"/>
                <a:ea typeface="Calibri" pitchFamily="34" charset="0"/>
                <a:cs typeface="Times New Roman" pitchFamily="18" charset="0"/>
              </a:rPr>
              <a:t>Gobierno Autónomo Descentralizado de la Provincia de Pichincha, 2013.</a:t>
            </a:r>
          </a:p>
        </p:txBody>
      </p:sp>
      <p:sp>
        <p:nvSpPr>
          <p:cNvPr id="21" name="Rectangle 1"/>
          <p:cNvSpPr>
            <a:spLocks noChangeArrowheads="1"/>
          </p:cNvSpPr>
          <p:nvPr/>
        </p:nvSpPr>
        <p:spPr bwMode="auto">
          <a:xfrm>
            <a:off x="4500594" y="2157630"/>
            <a:ext cx="42862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C" sz="1200" b="1" i="1" dirty="0" smtClean="0">
                <a:latin typeface="Cambria" pitchFamily="18" charset="0"/>
                <a:ea typeface="Times New Roman" pitchFamily="18" charset="0"/>
                <a:cs typeface="Times New Roman" pitchFamily="18" charset="0"/>
              </a:rPr>
              <a:t>Mapa de Distribución Parroquial del Cantón Quito</a:t>
            </a:r>
          </a:p>
        </p:txBody>
      </p:sp>
      <p:pic>
        <p:nvPicPr>
          <p:cNvPr id="22" name="21 Imagen" descr="http://upload.wikimedia.org/wikipedia/commons/thumb/d/df/Mapa_Parroquia_Alangas%C3%AD_(Quito).svg/640px-Mapa_Parroquia_Alangas%C3%AD_(Quito).svg.png"/>
          <p:cNvPicPr/>
          <p:nvPr/>
        </p:nvPicPr>
        <p:blipFill>
          <a:blip r:embed="rId4" cstate="print"/>
          <a:srcRect l="9375" r="14205"/>
          <a:stretch>
            <a:fillRect/>
          </a:stretch>
        </p:blipFill>
        <p:spPr bwMode="auto">
          <a:xfrm>
            <a:off x="5286380" y="2571744"/>
            <a:ext cx="2428892"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Procesos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9"/>
          <p:cNvSpPr>
            <a:spLocks noChangeArrowheads="1"/>
          </p:cNvSpPr>
          <p:nvPr/>
        </p:nvSpPr>
        <p:spPr bwMode="auto">
          <a:xfrm>
            <a:off x="500034" y="5429264"/>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50178" name="Picture 2"/>
          <p:cNvPicPr>
            <a:picLocks noChangeAspect="1" noChangeArrowheads="1"/>
          </p:cNvPicPr>
          <p:nvPr/>
        </p:nvPicPr>
        <p:blipFill>
          <a:blip r:embed="rId3"/>
          <a:srcRect/>
          <a:stretch>
            <a:fillRect/>
          </a:stretch>
        </p:blipFill>
        <p:spPr bwMode="auto">
          <a:xfrm>
            <a:off x="1505070" y="1785926"/>
            <a:ext cx="6133860" cy="3587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Procesos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9"/>
          <p:cNvSpPr>
            <a:spLocks noChangeArrowheads="1"/>
          </p:cNvSpPr>
          <p:nvPr/>
        </p:nvSpPr>
        <p:spPr bwMode="auto">
          <a:xfrm>
            <a:off x="500034" y="5429264"/>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sp>
        <p:nvSpPr>
          <p:cNvPr id="16" name="Rectangle 8"/>
          <p:cNvSpPr>
            <a:spLocks noChangeArrowheads="1"/>
          </p:cNvSpPr>
          <p:nvPr/>
        </p:nvSpPr>
        <p:spPr bwMode="auto">
          <a:xfrm>
            <a:off x="3641649" y="1428736"/>
            <a:ext cx="186070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Proceso</a:t>
            </a:r>
            <a:r>
              <a:rPr kumimoji="0" lang="es-EC" sz="1600" b="1" i="1"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de Ahorro</a:t>
            </a:r>
            <a:endPar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pic>
        <p:nvPicPr>
          <p:cNvPr id="17" name="16 Imagen"/>
          <p:cNvPicPr/>
          <p:nvPr/>
        </p:nvPicPr>
        <p:blipFill>
          <a:blip r:embed="rId3" cstate="print"/>
          <a:srcRect/>
          <a:stretch>
            <a:fillRect/>
          </a:stretch>
        </p:blipFill>
        <p:spPr bwMode="auto">
          <a:xfrm>
            <a:off x="1287563" y="2143116"/>
            <a:ext cx="6568874" cy="3249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Procesos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9"/>
          <p:cNvSpPr>
            <a:spLocks noChangeArrowheads="1"/>
          </p:cNvSpPr>
          <p:nvPr/>
        </p:nvSpPr>
        <p:spPr bwMode="auto">
          <a:xfrm>
            <a:off x="500034" y="5429264"/>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sp>
        <p:nvSpPr>
          <p:cNvPr id="16" name="Rectangle 8"/>
          <p:cNvSpPr>
            <a:spLocks noChangeArrowheads="1"/>
          </p:cNvSpPr>
          <p:nvPr/>
        </p:nvSpPr>
        <p:spPr bwMode="auto">
          <a:xfrm>
            <a:off x="3641649" y="1428736"/>
            <a:ext cx="18822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Proceso</a:t>
            </a:r>
            <a:r>
              <a:rPr kumimoji="0" lang="es-EC" sz="1600" b="1" i="1"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de Crédito</a:t>
            </a:r>
            <a:endPar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pic>
        <p:nvPicPr>
          <p:cNvPr id="18" name="17 Imagen"/>
          <p:cNvPicPr/>
          <p:nvPr/>
        </p:nvPicPr>
        <p:blipFill>
          <a:blip r:embed="rId3" cstate="print"/>
          <a:srcRect/>
          <a:stretch>
            <a:fillRect/>
          </a:stretch>
        </p:blipFill>
        <p:spPr bwMode="auto">
          <a:xfrm>
            <a:off x="1063008" y="1928802"/>
            <a:ext cx="7017985" cy="34290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lnSpcReduction="10000"/>
          </a:bodyPr>
          <a:lstStyle/>
          <a:p>
            <a:pPr algn="ctr"/>
            <a:r>
              <a:rPr lang="es-EC" sz="4000" b="1" i="1" dirty="0" smtClean="0">
                <a:solidFill>
                  <a:schemeClr val="tx1"/>
                </a:solidFill>
                <a:latin typeface="Cambria" pitchFamily="18" charset="0"/>
              </a:rPr>
              <a:t>Estudio Administrativo</a:t>
            </a:r>
          </a:p>
          <a:p>
            <a:pPr algn="ctr"/>
            <a:endParaRPr lang="es-ES" i="1" dirty="0" smtClean="0">
              <a:solidFill>
                <a:schemeClr val="tx1"/>
              </a:solidFill>
              <a:latin typeface="Cambria" pitchFamily="18" charset="0"/>
            </a:endParaRPr>
          </a:p>
          <a:p>
            <a:pPr algn="ctr"/>
            <a:endParaRPr lang="es-ES" i="1" dirty="0" smtClean="0">
              <a:latin typeface="Cambria" pitchFamily="18" charset="0"/>
            </a:endParaRPr>
          </a:p>
          <a:p>
            <a:pPr algn="ctr"/>
            <a:endParaRPr lang="es-ES" i="1" dirty="0">
              <a:latin typeface="Cambria" pitchFamily="18" charset="0"/>
            </a:endParaRPr>
          </a:p>
        </p:txBody>
      </p:sp>
      <p:pic>
        <p:nvPicPr>
          <p:cNvPr id="38914" name="Picture 2" descr="http://www.actiweb.es/ceaconsultores/imagen3.jpg"/>
          <p:cNvPicPr>
            <a:picLocks noChangeAspect="1" noChangeArrowheads="1"/>
          </p:cNvPicPr>
          <p:nvPr/>
        </p:nvPicPr>
        <p:blipFill>
          <a:blip r:embed="rId3"/>
          <a:srcRect/>
          <a:stretch>
            <a:fillRect/>
          </a:stretch>
        </p:blipFill>
        <p:spPr bwMode="auto">
          <a:xfrm>
            <a:off x="3286116" y="2728908"/>
            <a:ext cx="2571768" cy="22717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marL="446088" lvl="0" indent="-446088" algn="just">
              <a:lnSpc>
                <a:spcPct val="220000"/>
              </a:lnSpc>
              <a:spcBef>
                <a:spcPts val="580"/>
              </a:spcBef>
              <a:buSzPct val="85000"/>
              <a:buFont typeface="Wingdings 2"/>
              <a:buChar char=""/>
            </a:pPr>
            <a:r>
              <a:rPr lang="es-ES" sz="1600" i="1" dirty="0" smtClean="0">
                <a:latin typeface="Cambria" pitchFamily="18" charset="0"/>
              </a:rPr>
              <a:t>Conocer la situación global y local </a:t>
            </a:r>
          </a:p>
          <a:p>
            <a:pPr marL="446088" lvl="0" indent="-446088" algn="just">
              <a:lnSpc>
                <a:spcPct val="220000"/>
              </a:lnSpc>
              <a:spcBef>
                <a:spcPts val="580"/>
              </a:spcBef>
              <a:buSzPct val="85000"/>
              <a:buFont typeface="Wingdings 2"/>
              <a:buChar char=""/>
            </a:pPr>
            <a:r>
              <a:rPr lang="es-ES" sz="1600" i="1" dirty="0" smtClean="0">
                <a:latin typeface="Cambria" pitchFamily="18" charset="0"/>
              </a:rPr>
              <a:t>Realizar un estudio de mercado en la parroquia</a:t>
            </a:r>
            <a:endParaRPr lang="es-EC" sz="1600" i="1" dirty="0" smtClean="0">
              <a:latin typeface="Cambria" pitchFamily="18" charset="0"/>
            </a:endParaRPr>
          </a:p>
          <a:p>
            <a:pPr marL="446088" lvl="0" indent="-446088" algn="just">
              <a:lnSpc>
                <a:spcPct val="220000"/>
              </a:lnSpc>
              <a:spcBef>
                <a:spcPts val="580"/>
              </a:spcBef>
              <a:buSzPct val="85000"/>
              <a:buFont typeface="Wingdings 2"/>
              <a:buChar char=""/>
            </a:pPr>
            <a:r>
              <a:rPr lang="es-ES" sz="1600" i="1" dirty="0" smtClean="0">
                <a:latin typeface="Cambria" pitchFamily="18" charset="0"/>
              </a:rPr>
              <a:t>Efectuar un estudio técnico</a:t>
            </a:r>
          </a:p>
          <a:p>
            <a:pPr marL="446088" lvl="0" indent="-446088" algn="just">
              <a:lnSpc>
                <a:spcPct val="220000"/>
              </a:lnSpc>
              <a:spcBef>
                <a:spcPts val="580"/>
              </a:spcBef>
              <a:buSzPct val="85000"/>
              <a:buFont typeface="Wingdings 2"/>
              <a:buChar char=""/>
            </a:pPr>
            <a:r>
              <a:rPr lang="es-ES" sz="1600" i="1" dirty="0">
                <a:latin typeface="Cambria" pitchFamily="18" charset="0"/>
              </a:rPr>
              <a:t>Establecer un estudio de gestión administrativa </a:t>
            </a:r>
            <a:endParaRPr lang="es-ES" sz="1600" i="1" dirty="0" smtClean="0">
              <a:latin typeface="Cambria" pitchFamily="18" charset="0"/>
            </a:endParaRPr>
          </a:p>
          <a:p>
            <a:pPr marL="446088" lvl="0" indent="-446088" algn="just">
              <a:lnSpc>
                <a:spcPct val="220000"/>
              </a:lnSpc>
              <a:spcBef>
                <a:spcPts val="580"/>
              </a:spcBef>
              <a:buSzPct val="85000"/>
              <a:buFont typeface="Wingdings 2"/>
              <a:buChar char=""/>
            </a:pPr>
            <a:r>
              <a:rPr lang="es-ES" sz="1600" i="1" dirty="0" smtClean="0">
                <a:latin typeface="Cambria" pitchFamily="18" charset="0"/>
              </a:rPr>
              <a:t>Realizar </a:t>
            </a:r>
            <a:r>
              <a:rPr lang="es-ES" sz="1600" i="1" dirty="0">
                <a:latin typeface="Cambria" pitchFamily="18" charset="0"/>
              </a:rPr>
              <a:t>un estudio y evaluación </a:t>
            </a:r>
            <a:r>
              <a:rPr lang="es-ES" sz="1600" i="1" dirty="0" smtClean="0">
                <a:latin typeface="Cambria" pitchFamily="18" charset="0"/>
              </a:rPr>
              <a:t>económica</a:t>
            </a:r>
            <a:endParaRPr lang="es-EC" sz="1600" i="1" dirty="0">
              <a:latin typeface="Cambria" pitchFamily="18" charset="0"/>
            </a:endParaRPr>
          </a:p>
          <a:p>
            <a:pPr marL="446088" lvl="0" indent="-446088" algn="just">
              <a:lnSpc>
                <a:spcPct val="220000"/>
              </a:lnSpc>
              <a:spcBef>
                <a:spcPts val="580"/>
              </a:spcBef>
              <a:buSzPct val="85000"/>
              <a:buFont typeface="Wingdings 2"/>
              <a:buChar char=""/>
            </a:pPr>
            <a:endParaRPr lang="es-EC" sz="1600" i="1" dirty="0" smtClean="0">
              <a:latin typeface="Cambria" pitchFamily="18" charset="0"/>
            </a:endParaRPr>
          </a:p>
        </p:txBody>
      </p:sp>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Objetivos Específicos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Organización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6" name="Rectangle 8"/>
          <p:cNvSpPr>
            <a:spLocks noChangeArrowheads="1"/>
          </p:cNvSpPr>
          <p:nvPr/>
        </p:nvSpPr>
        <p:spPr bwMode="auto">
          <a:xfrm>
            <a:off x="3300370" y="1428736"/>
            <a:ext cx="2543260"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Organigrama Estructural</a:t>
            </a:r>
          </a:p>
        </p:txBody>
      </p:sp>
      <p:pic>
        <p:nvPicPr>
          <p:cNvPr id="17" name="16 Imagen"/>
          <p:cNvPicPr/>
          <p:nvPr/>
        </p:nvPicPr>
        <p:blipFill>
          <a:blip r:embed="rId3"/>
          <a:srcRect/>
          <a:stretch>
            <a:fillRect/>
          </a:stretch>
        </p:blipFill>
        <p:spPr bwMode="auto">
          <a:xfrm>
            <a:off x="154244" y="2130486"/>
            <a:ext cx="5857916" cy="4071966"/>
          </a:xfrm>
          <a:prstGeom prst="rect">
            <a:avLst/>
          </a:prstGeom>
          <a:noFill/>
        </p:spPr>
      </p:pic>
      <p:sp>
        <p:nvSpPr>
          <p:cNvPr id="18" name="17 Rectángulo"/>
          <p:cNvSpPr/>
          <p:nvPr/>
        </p:nvSpPr>
        <p:spPr>
          <a:xfrm>
            <a:off x="5824108" y="2967335"/>
            <a:ext cx="3286148" cy="461665"/>
          </a:xfrm>
          <a:prstGeom prst="rect">
            <a:avLst/>
          </a:prstGeom>
          <a:noFill/>
        </p:spPr>
        <p:txBody>
          <a:bodyPr wrap="square" lIns="91440" tIns="45720" rIns="91440" bIns="45720">
            <a:spAutoFit/>
          </a:bodyPr>
          <a:lstStyle/>
          <a:p>
            <a:pPr algn="ctr"/>
            <a:r>
              <a:rPr lang="es-ES"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Nivel directivo</a:t>
            </a:r>
            <a:endParaRPr lang="es-E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
        <p:nvSpPr>
          <p:cNvPr id="19" name="18 Rectángulo"/>
          <p:cNvSpPr/>
          <p:nvPr/>
        </p:nvSpPr>
        <p:spPr>
          <a:xfrm>
            <a:off x="5796136" y="3933056"/>
            <a:ext cx="3286148" cy="461665"/>
          </a:xfrm>
          <a:prstGeom prst="rect">
            <a:avLst/>
          </a:prstGeom>
          <a:noFill/>
        </p:spPr>
        <p:txBody>
          <a:bodyPr wrap="square" lIns="91440" tIns="45720" rIns="91440" bIns="45720">
            <a:spAutoFit/>
          </a:bodyPr>
          <a:lstStyle/>
          <a:p>
            <a:pPr algn="ctr"/>
            <a:r>
              <a:rPr lang="es-ES"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Nivel ejecutivo</a:t>
            </a:r>
            <a:endParaRPr lang="es-E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
        <p:nvSpPr>
          <p:cNvPr id="20" name="19 Rectángulo"/>
          <p:cNvSpPr/>
          <p:nvPr/>
        </p:nvSpPr>
        <p:spPr>
          <a:xfrm>
            <a:off x="5796136" y="5127575"/>
            <a:ext cx="3286148" cy="461665"/>
          </a:xfrm>
          <a:prstGeom prst="rect">
            <a:avLst/>
          </a:prstGeom>
          <a:noFill/>
        </p:spPr>
        <p:txBody>
          <a:bodyPr wrap="square" lIns="91440" tIns="45720" rIns="91440" bIns="45720">
            <a:spAutoFit/>
          </a:bodyPr>
          <a:lstStyle/>
          <a:p>
            <a:pPr algn="ctr"/>
            <a:r>
              <a:rPr lang="es-ES"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rPr>
              <a:t>Nivel operativo</a:t>
            </a:r>
            <a:endParaRPr lang="es-ES"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Constitución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 name="17 Marco"/>
          <p:cNvSpPr/>
          <p:nvPr/>
        </p:nvSpPr>
        <p:spPr>
          <a:xfrm>
            <a:off x="3286116" y="1643050"/>
            <a:ext cx="5357850" cy="1071570"/>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chemeClr val="tx1"/>
                </a:solidFill>
                <a:latin typeface="Cambria" pitchFamily="18" charset="0"/>
              </a:rPr>
              <a:t>Cooperativa de Ahorro y Crédito “El Tingo”</a:t>
            </a:r>
            <a:endParaRPr lang="es-EC" b="1" i="1" dirty="0">
              <a:solidFill>
                <a:schemeClr val="tx1"/>
              </a:solidFill>
              <a:latin typeface="Cambria" pitchFamily="18" charset="0"/>
            </a:endParaRPr>
          </a:p>
        </p:txBody>
      </p:sp>
      <p:sp>
        <p:nvSpPr>
          <p:cNvPr id="19" name="18 Rectángulo"/>
          <p:cNvSpPr/>
          <p:nvPr/>
        </p:nvSpPr>
        <p:spPr>
          <a:xfrm>
            <a:off x="285720" y="1915531"/>
            <a:ext cx="200023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Nombre</a:t>
            </a:r>
            <a:endParaRPr lang="es-ES" sz="3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20" name="19 Flecha derecha"/>
          <p:cNvSpPr/>
          <p:nvPr/>
        </p:nvSpPr>
        <p:spPr>
          <a:xfrm>
            <a:off x="2643174"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1" name="20 Imagen" descr="C:\Users\CPUUIO105\Documents\Francis\Personal\Tesis\MI TESIS\Capítulo IV\Logotipo\Logo 1.jpg"/>
          <p:cNvPicPr/>
          <p:nvPr/>
        </p:nvPicPr>
        <p:blipFill>
          <a:blip r:embed="rId3"/>
          <a:srcRect/>
          <a:stretch>
            <a:fillRect/>
          </a:stretch>
        </p:blipFill>
        <p:spPr bwMode="auto">
          <a:xfrm>
            <a:off x="5016328" y="2928934"/>
            <a:ext cx="1698812" cy="1959429"/>
          </a:xfrm>
          <a:prstGeom prst="rect">
            <a:avLst/>
          </a:prstGeom>
          <a:noFill/>
          <a:ln w="9525">
            <a:noFill/>
            <a:miter lim="800000"/>
            <a:headEnd/>
            <a:tailEnd/>
          </a:ln>
        </p:spPr>
      </p:pic>
      <p:sp>
        <p:nvSpPr>
          <p:cNvPr id="22" name="21 Rectángulo"/>
          <p:cNvSpPr/>
          <p:nvPr/>
        </p:nvSpPr>
        <p:spPr>
          <a:xfrm>
            <a:off x="285720" y="3786190"/>
            <a:ext cx="2214546"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Logotipo</a:t>
            </a:r>
            <a:endParaRPr lang="es-ES" sz="3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23" name="22 Flecha derecha"/>
          <p:cNvSpPr/>
          <p:nvPr/>
        </p:nvSpPr>
        <p:spPr>
          <a:xfrm>
            <a:off x="2643142" y="3942337"/>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Rectángulo"/>
          <p:cNvSpPr/>
          <p:nvPr/>
        </p:nvSpPr>
        <p:spPr>
          <a:xfrm>
            <a:off x="142844" y="5273117"/>
            <a:ext cx="2214546"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Eslogan</a:t>
            </a:r>
            <a:endParaRPr lang="es-ES" sz="3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25" name="24 Flecha derecha"/>
          <p:cNvSpPr/>
          <p:nvPr/>
        </p:nvSpPr>
        <p:spPr>
          <a:xfrm>
            <a:off x="2643142" y="5429264"/>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Marco"/>
          <p:cNvSpPr/>
          <p:nvPr/>
        </p:nvSpPr>
        <p:spPr>
          <a:xfrm>
            <a:off x="3357554" y="4929198"/>
            <a:ext cx="5357850" cy="1071570"/>
          </a:xfrm>
          <a:prstGeom prst="frame">
            <a:avLst>
              <a:gd name="adj1" fmla="val 469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solidFill>
                  <a:schemeClr val="tx1"/>
                </a:solidFill>
                <a:latin typeface="Cambria" pitchFamily="18" charset="0"/>
              </a:rPr>
              <a:t>“Juntos por un futuro mejor”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Constitución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 name="17 Marco"/>
          <p:cNvSpPr/>
          <p:nvPr/>
        </p:nvSpPr>
        <p:spPr>
          <a:xfrm>
            <a:off x="3286116" y="1643050"/>
            <a:ext cx="5357850" cy="1928826"/>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i="1" dirty="0" smtClean="0">
                <a:solidFill>
                  <a:schemeClr val="tx1"/>
                </a:solidFill>
                <a:latin typeface="Cambria" pitchFamily="18" charset="0"/>
              </a:rPr>
              <a:t>“Somos una Cooperativa de Ahorro y Crédito comprometida con el desarrollo de la comunidad mediante productos y servicios financieros de calidad y accesibles, junto con el equipo humano innovador y capacitado.”</a:t>
            </a:r>
          </a:p>
        </p:txBody>
      </p:sp>
      <p:sp>
        <p:nvSpPr>
          <p:cNvPr id="19" name="18 Rectángulo"/>
          <p:cNvSpPr/>
          <p:nvPr/>
        </p:nvSpPr>
        <p:spPr>
          <a:xfrm>
            <a:off x="285720" y="2357430"/>
            <a:ext cx="200023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Misión</a:t>
            </a:r>
            <a:endParaRPr lang="es-ES" sz="3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20" name="19 Flecha derecha"/>
          <p:cNvSpPr/>
          <p:nvPr/>
        </p:nvSpPr>
        <p:spPr>
          <a:xfrm>
            <a:off x="2643174" y="2513577"/>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Marco"/>
          <p:cNvSpPr/>
          <p:nvPr/>
        </p:nvSpPr>
        <p:spPr>
          <a:xfrm>
            <a:off x="3286116" y="4000504"/>
            <a:ext cx="5357850" cy="1928826"/>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i="1" dirty="0" smtClean="0">
                <a:solidFill>
                  <a:schemeClr val="tx1"/>
                </a:solidFill>
                <a:latin typeface="Cambria" pitchFamily="18" charset="0"/>
              </a:rPr>
              <a:t>“Para el 2023, ser la Cooperativa de Ahorro y Crédito reconocida en el sector financiero popular y solidario, brindando servicios financieros con eficiencia, eficacia y calidad que cubran las expectativas de los socios y de la comunidad.”</a:t>
            </a:r>
          </a:p>
        </p:txBody>
      </p:sp>
      <p:sp>
        <p:nvSpPr>
          <p:cNvPr id="28" name="27 Rectángulo"/>
          <p:cNvSpPr/>
          <p:nvPr/>
        </p:nvSpPr>
        <p:spPr>
          <a:xfrm>
            <a:off x="285720" y="4714884"/>
            <a:ext cx="200023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rPr>
              <a:t>Visión</a:t>
            </a:r>
            <a:endParaRPr lang="es-ES" sz="3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ndParaRPr>
          </a:p>
        </p:txBody>
      </p:sp>
      <p:sp>
        <p:nvSpPr>
          <p:cNvPr id="29" name="28 Flecha derecha"/>
          <p:cNvSpPr/>
          <p:nvPr/>
        </p:nvSpPr>
        <p:spPr>
          <a:xfrm>
            <a:off x="2643174" y="4871031"/>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fontScale="92500" lnSpcReduction="10000"/>
          </a:bodyPr>
          <a:lstStyle/>
          <a:p>
            <a:pPr algn="ctr"/>
            <a:r>
              <a:rPr lang="es-EC" sz="4000" b="1" i="1" dirty="0" smtClean="0">
                <a:solidFill>
                  <a:schemeClr val="tx1"/>
                </a:solidFill>
                <a:latin typeface="Cambria" pitchFamily="18" charset="0"/>
              </a:rPr>
              <a:t>Estudio y Evaluación Económica</a:t>
            </a:r>
            <a:endParaRPr lang="es-ES" i="1" dirty="0">
              <a:latin typeface="Cambria" pitchFamily="18" charset="0"/>
            </a:endParaRPr>
          </a:p>
        </p:txBody>
      </p:sp>
      <p:pic>
        <p:nvPicPr>
          <p:cNvPr id="46082" name="Picture 2" descr="http://www.educabarrie.org/sites/default/files/cienciapedia/destacado/crisis-economica.jpg?1338200191"/>
          <p:cNvPicPr>
            <a:picLocks noChangeAspect="1" noChangeArrowheads="1"/>
          </p:cNvPicPr>
          <p:nvPr/>
        </p:nvPicPr>
        <p:blipFill>
          <a:blip r:embed="rId3" cstate="print"/>
          <a:srcRect/>
          <a:stretch>
            <a:fillRect/>
          </a:stretch>
        </p:blipFill>
        <p:spPr bwMode="auto">
          <a:xfrm>
            <a:off x="3377543" y="2857496"/>
            <a:ext cx="2388914" cy="169463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Inversión en Activos Fijos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9"/>
          <p:cNvSpPr>
            <a:spLocks noChangeArrowheads="1"/>
          </p:cNvSpPr>
          <p:nvPr/>
        </p:nvSpPr>
        <p:spPr bwMode="auto">
          <a:xfrm>
            <a:off x="571472" y="4143380"/>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484" y="2276872"/>
            <a:ext cx="7293032" cy="191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Inversión en Activos Intangibles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9"/>
          <p:cNvSpPr>
            <a:spLocks noChangeArrowheads="1"/>
          </p:cNvSpPr>
          <p:nvPr/>
        </p:nvSpPr>
        <p:spPr bwMode="auto">
          <a:xfrm>
            <a:off x="571472" y="4143380"/>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28" y="2114550"/>
            <a:ext cx="8077944"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Gastos Administrativos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9"/>
          <p:cNvSpPr>
            <a:spLocks noChangeArrowheads="1"/>
          </p:cNvSpPr>
          <p:nvPr/>
        </p:nvSpPr>
        <p:spPr bwMode="auto">
          <a:xfrm>
            <a:off x="928662" y="5357826"/>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194" y="1607479"/>
            <a:ext cx="7169613" cy="37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Depreciación de Activos Fijos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9"/>
          <p:cNvSpPr>
            <a:spLocks noChangeArrowheads="1"/>
          </p:cNvSpPr>
          <p:nvPr/>
        </p:nvSpPr>
        <p:spPr bwMode="auto">
          <a:xfrm>
            <a:off x="481517" y="5500702"/>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4107"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6677" t="45369" r="10741" b="23894"/>
          <a:stretch/>
        </p:blipFill>
        <p:spPr bwMode="auto">
          <a:xfrm>
            <a:off x="544713" y="3256565"/>
            <a:ext cx="8054575" cy="175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12844" t="53914" r="6261" b="19264"/>
          <a:stretch/>
        </p:blipFill>
        <p:spPr bwMode="auto">
          <a:xfrm>
            <a:off x="626886" y="1724025"/>
            <a:ext cx="7890228" cy="153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fontScale="90000"/>
          </a:bodyPr>
          <a:lstStyle/>
          <a:p>
            <a:pPr algn="ctr"/>
            <a:r>
              <a:rPr lang="es-ES" sz="4000" i="1" dirty="0" smtClean="0">
                <a:solidFill>
                  <a:schemeClr val="tx1"/>
                </a:solidFill>
                <a:latin typeface="Cambria" pitchFamily="18" charset="0"/>
              </a:rPr>
              <a:t>Amortización de Activos Intangibles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9"/>
          <p:cNvSpPr>
            <a:spLocks noChangeArrowheads="1"/>
          </p:cNvSpPr>
          <p:nvPr/>
        </p:nvSpPr>
        <p:spPr bwMode="auto">
          <a:xfrm>
            <a:off x="571472" y="3797131"/>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43" y="1999013"/>
            <a:ext cx="8586315" cy="186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85800"/>
            <a:ext cx="8229600" cy="1143000"/>
          </a:xfrm>
        </p:spPr>
        <p:txBody>
          <a:bodyPr>
            <a:normAutofit/>
          </a:bodyPr>
          <a:lstStyle/>
          <a:p>
            <a:pPr algn="ctr"/>
            <a:r>
              <a:rPr lang="es-ES" sz="4000" i="1" dirty="0" smtClean="0">
                <a:solidFill>
                  <a:schemeClr val="tx1"/>
                </a:solidFill>
                <a:latin typeface="Cambria" pitchFamily="18" charset="0"/>
              </a:rPr>
              <a:t>Capital de Trabajo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246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56922" y="3571876"/>
            <a:ext cx="3115276" cy="964562"/>
          </a:xfrm>
          <a:prstGeom prst="rect">
            <a:avLst/>
          </a:prstGeom>
          <a:noFill/>
        </p:spPr>
      </p:pic>
      <p:pic>
        <p:nvPicPr>
          <p:cNvPr id="6246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23006" y="4500570"/>
            <a:ext cx="2697989" cy="642925"/>
          </a:xfrm>
          <a:prstGeom prst="rect">
            <a:avLst/>
          </a:prstGeom>
          <a:noFill/>
        </p:spPr>
      </p:pic>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2474"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66025" y="1928802"/>
            <a:ext cx="6611951" cy="485776"/>
          </a:xfrm>
          <a:prstGeom prst="rect">
            <a:avLst/>
          </a:prstGeom>
          <a:noFill/>
        </p:spPr>
      </p:pic>
      <p:sp>
        <p:nvSpPr>
          <p:cNvPr id="27" name="Rectangle 9"/>
          <p:cNvSpPr>
            <a:spLocks noChangeArrowheads="1"/>
          </p:cNvSpPr>
          <p:nvPr/>
        </p:nvSpPr>
        <p:spPr bwMode="auto">
          <a:xfrm>
            <a:off x="838707" y="5154453"/>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596" y="2822909"/>
            <a:ext cx="7272808" cy="71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lnSpcReduction="10000"/>
          </a:bodyPr>
          <a:lstStyle/>
          <a:p>
            <a:pPr algn="ctr"/>
            <a:r>
              <a:rPr lang="es-EC" sz="4000" b="1" i="1" dirty="0" smtClean="0">
                <a:solidFill>
                  <a:schemeClr val="tx1"/>
                </a:solidFill>
                <a:latin typeface="Cambria" pitchFamily="18" charset="0"/>
              </a:rPr>
              <a:t>Aspectos Generales</a:t>
            </a:r>
          </a:p>
          <a:p>
            <a:pPr algn="ctr"/>
            <a:endParaRPr lang="es-ES" i="1" dirty="0" smtClean="0">
              <a:solidFill>
                <a:schemeClr val="tx1"/>
              </a:solidFill>
              <a:latin typeface="Cambria" pitchFamily="18" charset="0"/>
            </a:endParaRPr>
          </a:p>
          <a:p>
            <a:pPr algn="ctr"/>
            <a:endParaRPr lang="es-ES" i="1" dirty="0" smtClean="0">
              <a:latin typeface="Cambria" pitchFamily="18" charset="0"/>
            </a:endParaRPr>
          </a:p>
          <a:p>
            <a:pPr algn="ctr"/>
            <a:endParaRPr lang="es-ES" i="1" dirty="0">
              <a:latin typeface="Cambria" pitchFamily="18" charset="0"/>
            </a:endParaRPr>
          </a:p>
        </p:txBody>
      </p:sp>
      <p:pic>
        <p:nvPicPr>
          <p:cNvPr id="14338" name="Picture 2" descr="http://medioseducat2010yadira.files.wordpress.com/2010/11/guionista.gif"/>
          <p:cNvPicPr>
            <a:picLocks noChangeAspect="1" noChangeArrowheads="1"/>
          </p:cNvPicPr>
          <p:nvPr/>
        </p:nvPicPr>
        <p:blipFill>
          <a:blip r:embed="rId3"/>
          <a:srcRect/>
          <a:stretch>
            <a:fillRect/>
          </a:stretch>
        </p:blipFill>
        <p:spPr bwMode="auto">
          <a:xfrm>
            <a:off x="3643306" y="3071810"/>
            <a:ext cx="1667754" cy="144778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Inversión Total del Proyecto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1" name="Rectangle 9"/>
          <p:cNvSpPr>
            <a:spLocks noChangeArrowheads="1"/>
          </p:cNvSpPr>
          <p:nvPr/>
        </p:nvSpPr>
        <p:spPr bwMode="auto">
          <a:xfrm>
            <a:off x="838707" y="4000504"/>
            <a:ext cx="2375971" cy="3462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lnSpc>
                <a:spcPct val="150000"/>
              </a:lnSpc>
              <a:spcBef>
                <a:spcPct val="0"/>
              </a:spcBef>
              <a:spcAft>
                <a:spcPct val="0"/>
              </a:spcAft>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Elaborado por: </a:t>
            </a:r>
            <a:r>
              <a:rPr kumimoji="0" lang="es-EC" sz="110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Francis Acosta, 2013</a:t>
            </a:r>
            <a:endParaRPr lang="es-EC" sz="1100" i="1" dirty="0" smtClean="0">
              <a:latin typeface="Cambria" pitchFamily="18" charset="0"/>
              <a:ea typeface="Calibri" pitchFamily="34" charset="0"/>
              <a:cs typeface="Times New Roman"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67" y="1916832"/>
            <a:ext cx="7925866" cy="208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Financiamiento del Proyecto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8"/>
          <p:cNvSpPr>
            <a:spLocks noChangeArrowheads="1"/>
          </p:cNvSpPr>
          <p:nvPr/>
        </p:nvSpPr>
        <p:spPr bwMode="auto">
          <a:xfrm>
            <a:off x="2189168" y="2643182"/>
            <a:ext cx="4765664"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Financiamiento Corporación Financiera Nacional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61" y="1412776"/>
            <a:ext cx="8272078" cy="162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9483" y="3140968"/>
            <a:ext cx="636503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737" y="5805264"/>
            <a:ext cx="57245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Ingresos Totales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7585" name="Picture 1"/>
          <p:cNvPicPr>
            <a:picLocks noChangeAspect="1" noChangeArrowheads="1"/>
          </p:cNvPicPr>
          <p:nvPr/>
        </p:nvPicPr>
        <p:blipFill>
          <a:blip r:embed="rId3"/>
          <a:srcRect/>
          <a:stretch>
            <a:fillRect/>
          </a:stretch>
        </p:blipFill>
        <p:spPr bwMode="auto">
          <a:xfrm>
            <a:off x="1432719" y="2000240"/>
            <a:ext cx="6278563" cy="936625"/>
          </a:xfrm>
          <a:prstGeom prst="rect">
            <a:avLst/>
          </a:prstGeom>
          <a:noFill/>
          <a:ln w="9525">
            <a:noFill/>
            <a:miter lim="800000"/>
            <a:headEnd/>
            <a:tailEnd/>
          </a:ln>
          <a:effectLst/>
        </p:spPr>
      </p:pic>
      <p:sp>
        <p:nvSpPr>
          <p:cNvPr id="20" name="Rectangle 8"/>
          <p:cNvSpPr>
            <a:spLocks noChangeArrowheads="1"/>
          </p:cNvSpPr>
          <p:nvPr/>
        </p:nvSpPr>
        <p:spPr bwMode="auto">
          <a:xfrm>
            <a:off x="2488417" y="1357298"/>
            <a:ext cx="416716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Supuestos de los Ingresos de la Cooperativa</a:t>
            </a:r>
            <a:endPar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p:txBody>
      </p:sp>
      <p:pic>
        <p:nvPicPr>
          <p:cNvPr id="67586" name="Picture 2"/>
          <p:cNvPicPr>
            <a:picLocks noChangeAspect="1" noChangeArrowheads="1"/>
          </p:cNvPicPr>
          <p:nvPr/>
        </p:nvPicPr>
        <p:blipFill>
          <a:blip r:embed="rId4"/>
          <a:srcRect/>
          <a:stretch>
            <a:fillRect/>
          </a:stretch>
        </p:blipFill>
        <p:spPr bwMode="auto">
          <a:xfrm>
            <a:off x="1428728" y="2960690"/>
            <a:ext cx="6278563" cy="754062"/>
          </a:xfrm>
          <a:prstGeom prst="rect">
            <a:avLst/>
          </a:prstGeom>
          <a:noFill/>
          <a:ln w="9525">
            <a:noFill/>
            <a:miter lim="800000"/>
            <a:headEnd/>
            <a:tailEnd/>
          </a:ln>
          <a:effectLst/>
        </p:spPr>
      </p:pic>
      <p:sp>
        <p:nvSpPr>
          <p:cNvPr id="24" name="23 Rectángulo"/>
          <p:cNvSpPr/>
          <p:nvPr/>
        </p:nvSpPr>
        <p:spPr>
          <a:xfrm>
            <a:off x="785786" y="2285992"/>
            <a:ext cx="39626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1.</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
        <p:nvSpPr>
          <p:cNvPr id="25" name="24 Rectángulo"/>
          <p:cNvSpPr/>
          <p:nvPr/>
        </p:nvSpPr>
        <p:spPr>
          <a:xfrm>
            <a:off x="785786" y="3171766"/>
            <a:ext cx="39626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2.</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
        <p:nvSpPr>
          <p:cNvPr id="26" name="25 Rectángulo"/>
          <p:cNvSpPr/>
          <p:nvPr/>
        </p:nvSpPr>
        <p:spPr>
          <a:xfrm>
            <a:off x="785786" y="3957584"/>
            <a:ext cx="39626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3</a:t>
            </a:r>
            <a:r>
              <a:rPr lang="es-E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
        <p:nvSpPr>
          <p:cNvPr id="27" name="26 Rectángulo"/>
          <p:cNvSpPr/>
          <p:nvPr/>
        </p:nvSpPr>
        <p:spPr>
          <a:xfrm>
            <a:off x="1500166" y="3988362"/>
            <a:ext cx="6215106" cy="307777"/>
          </a:xfrm>
          <a:prstGeom prst="rect">
            <a:avLst/>
          </a:prstGeom>
        </p:spPr>
        <p:txBody>
          <a:bodyPr wrap="square">
            <a:spAutoFit/>
          </a:bodyPr>
          <a:lstStyle/>
          <a:p>
            <a:r>
              <a:rPr lang="es-EC" sz="1400" i="1" dirty="0" smtClean="0">
                <a:latin typeface="Cambria" pitchFamily="18" charset="0"/>
              </a:rPr>
              <a:t>Ahorro promedio por cada socio será de $100,00 mensuales</a:t>
            </a:r>
            <a:endParaRPr lang="es-EC" sz="1400" i="1" dirty="0">
              <a:latin typeface="Cambria" pitchFamily="18" charset="0"/>
            </a:endParaRPr>
          </a:p>
        </p:txBody>
      </p:sp>
      <p:sp>
        <p:nvSpPr>
          <p:cNvPr id="28" name="27 Rectángulo"/>
          <p:cNvSpPr/>
          <p:nvPr/>
        </p:nvSpPr>
        <p:spPr>
          <a:xfrm>
            <a:off x="785786" y="4743402"/>
            <a:ext cx="396263"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4	.</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
        <p:nvSpPr>
          <p:cNvPr id="29" name="28 Rectángulo"/>
          <p:cNvSpPr/>
          <p:nvPr/>
        </p:nvSpPr>
        <p:spPr>
          <a:xfrm>
            <a:off x="1500166" y="4774180"/>
            <a:ext cx="6215106" cy="307777"/>
          </a:xfrm>
          <a:prstGeom prst="rect">
            <a:avLst/>
          </a:prstGeom>
        </p:spPr>
        <p:txBody>
          <a:bodyPr wrap="square">
            <a:spAutoFit/>
          </a:bodyPr>
          <a:lstStyle/>
          <a:p>
            <a:r>
              <a:rPr lang="es-EC" sz="1400" i="1" dirty="0" smtClean="0">
                <a:latin typeface="Cambria" pitchFamily="18" charset="0"/>
              </a:rPr>
              <a:t>Tasa de Interés Pasiva 5% anual</a:t>
            </a:r>
            <a:endParaRPr lang="es-EC" sz="1400" i="1" dirty="0">
              <a:latin typeface="Cambr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Ingresos Totales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8"/>
          <p:cNvSpPr>
            <a:spLocks noChangeArrowheads="1"/>
          </p:cNvSpPr>
          <p:nvPr/>
        </p:nvSpPr>
        <p:spPr bwMode="auto">
          <a:xfrm>
            <a:off x="464658" y="1357298"/>
            <a:ext cx="8214685"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Número de socios de la cooperativa y recursos económicos promedios que administrará</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787" y="1989333"/>
            <a:ext cx="6598426" cy="439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ChangeArrowheads="1"/>
          </p:cNvSpPr>
          <p:nvPr/>
        </p:nvSpPr>
        <p:spPr bwMode="auto">
          <a:xfrm>
            <a:off x="1706563" y="3500438"/>
            <a:ext cx="5730875" cy="476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Ingresos Totales de la Cooperativa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963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14525" y="3667130"/>
            <a:ext cx="5314950" cy="190500"/>
          </a:xfrm>
          <a:prstGeom prst="rect">
            <a:avLst/>
          </a:prstGeom>
          <a:noFill/>
        </p:spPr>
      </p:pic>
      <p:sp>
        <p:nvSpPr>
          <p:cNvPr id="25" name="Rectangle 8"/>
          <p:cNvSpPr>
            <a:spLocks noChangeArrowheads="1"/>
          </p:cNvSpPr>
          <p:nvPr/>
        </p:nvSpPr>
        <p:spPr bwMode="auto">
          <a:xfrm>
            <a:off x="2937867" y="1428736"/>
            <a:ext cx="326826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Ingresos Reales de la Cooperativa</a:t>
            </a:r>
          </a:p>
        </p:txBody>
      </p:sp>
      <p:pic>
        <p:nvPicPr>
          <p:cNvPr id="1126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738" y="1916832"/>
            <a:ext cx="5724525"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738" y="4228306"/>
            <a:ext cx="57245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Determinación de Ingresos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0657" name="Picture 1"/>
          <p:cNvPicPr>
            <a:picLocks noChangeAspect="1" noChangeArrowheads="1"/>
          </p:cNvPicPr>
          <p:nvPr/>
        </p:nvPicPr>
        <p:blipFill>
          <a:blip r:embed="rId3"/>
          <a:srcRect/>
          <a:stretch>
            <a:fillRect/>
          </a:stretch>
        </p:blipFill>
        <p:spPr bwMode="auto">
          <a:xfrm>
            <a:off x="1432719" y="2171696"/>
            <a:ext cx="6278563" cy="685800"/>
          </a:xfrm>
          <a:prstGeom prst="rect">
            <a:avLst/>
          </a:prstGeom>
          <a:noFill/>
          <a:ln w="9525">
            <a:noFill/>
            <a:miter lim="800000"/>
            <a:headEnd/>
            <a:tailEnd/>
          </a:ln>
          <a:effectLst/>
        </p:spPr>
      </p:pic>
      <p:sp>
        <p:nvSpPr>
          <p:cNvPr id="23" name="Rectangle 8"/>
          <p:cNvSpPr>
            <a:spLocks noChangeArrowheads="1"/>
          </p:cNvSpPr>
          <p:nvPr/>
        </p:nvSpPr>
        <p:spPr bwMode="auto">
          <a:xfrm>
            <a:off x="1459385" y="1525582"/>
            <a:ext cx="6225230" cy="4160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Crecimiento de las Cooperativas de Ahorro y Crédito en el Ecuador</a:t>
            </a:r>
          </a:p>
        </p:txBody>
      </p:sp>
      <p:sp>
        <p:nvSpPr>
          <p:cNvPr id="24" name="Rectangle 8"/>
          <p:cNvSpPr>
            <a:spLocks noChangeArrowheads="1"/>
          </p:cNvSpPr>
          <p:nvPr/>
        </p:nvSpPr>
        <p:spPr bwMode="auto">
          <a:xfrm>
            <a:off x="3427360" y="3110211"/>
            <a:ext cx="228928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Proyección de Ingresos</a:t>
            </a: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052" y="3645024"/>
            <a:ext cx="7995388" cy="18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Determinación de Egresos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2329752" y="1525582"/>
            <a:ext cx="452559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Incremento de Gastos en función de la Inflación</a:t>
            </a:r>
          </a:p>
        </p:txBody>
      </p:sp>
      <p:sp>
        <p:nvSpPr>
          <p:cNvPr id="24" name="Rectangle 8"/>
          <p:cNvSpPr>
            <a:spLocks noChangeArrowheads="1"/>
          </p:cNvSpPr>
          <p:nvPr/>
        </p:nvSpPr>
        <p:spPr bwMode="auto">
          <a:xfrm>
            <a:off x="2995657" y="2911336"/>
            <a:ext cx="30669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Proyección de Gastos Generales</a:t>
            </a:r>
          </a:p>
        </p:txBody>
      </p:sp>
      <p:pic>
        <p:nvPicPr>
          <p:cNvPr id="71681" name="Picture 1"/>
          <p:cNvPicPr>
            <a:picLocks noChangeAspect="1" noChangeArrowheads="1"/>
          </p:cNvPicPr>
          <p:nvPr/>
        </p:nvPicPr>
        <p:blipFill>
          <a:blip r:embed="rId3"/>
          <a:srcRect/>
          <a:stretch>
            <a:fillRect/>
          </a:stretch>
        </p:blipFill>
        <p:spPr bwMode="auto">
          <a:xfrm>
            <a:off x="1432719" y="2071678"/>
            <a:ext cx="6278563" cy="762000"/>
          </a:xfrm>
          <a:prstGeom prst="rect">
            <a:avLst/>
          </a:prstGeom>
          <a:noFill/>
          <a:ln w="9525">
            <a:noFill/>
            <a:miter lim="800000"/>
            <a:headEnd/>
            <a:tailEnd/>
          </a:ln>
          <a:effec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89" t="44981" r="9914" b="21172"/>
          <a:stretch/>
        </p:blipFill>
        <p:spPr bwMode="auto">
          <a:xfrm>
            <a:off x="402498" y="3438887"/>
            <a:ext cx="8339004" cy="193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Determinación de Egresos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2917100" y="1525582"/>
            <a:ext cx="335091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Incremento de Gastos del Personal</a:t>
            </a:r>
          </a:p>
        </p:txBody>
      </p:sp>
      <p:sp>
        <p:nvSpPr>
          <p:cNvPr id="24" name="Rectangle 8"/>
          <p:cNvSpPr>
            <a:spLocks noChangeArrowheads="1"/>
          </p:cNvSpPr>
          <p:nvPr/>
        </p:nvSpPr>
        <p:spPr bwMode="auto">
          <a:xfrm>
            <a:off x="2926165" y="2911336"/>
            <a:ext cx="32916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Proyección de Gastos del Personal</a:t>
            </a:r>
          </a:p>
        </p:txBody>
      </p:sp>
      <p:pic>
        <p:nvPicPr>
          <p:cNvPr id="72705" name="Picture 1"/>
          <p:cNvPicPr>
            <a:picLocks noChangeAspect="1" noChangeArrowheads="1"/>
          </p:cNvPicPr>
          <p:nvPr/>
        </p:nvPicPr>
        <p:blipFill>
          <a:blip r:embed="rId3"/>
          <a:srcRect/>
          <a:stretch>
            <a:fillRect/>
          </a:stretch>
        </p:blipFill>
        <p:spPr bwMode="auto">
          <a:xfrm>
            <a:off x="1432719" y="2071678"/>
            <a:ext cx="6278563" cy="762000"/>
          </a:xfrm>
          <a:prstGeom prst="rect">
            <a:avLst/>
          </a:prstGeom>
          <a:noFill/>
          <a:ln w="9525">
            <a:noFill/>
            <a:miter lim="800000"/>
            <a:headEnd/>
            <a:tailEnd/>
          </a:ln>
          <a:effectLst/>
        </p:spPr>
      </p:pic>
      <p:pic>
        <p:nvPicPr>
          <p:cNvPr id="1433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21" y="3574976"/>
            <a:ext cx="7966159" cy="179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Determinación de Egresos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3046422" y="1525582"/>
            <a:ext cx="306385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Incremento de Gastos de Dietas</a:t>
            </a:r>
          </a:p>
        </p:txBody>
      </p:sp>
      <p:sp>
        <p:nvSpPr>
          <p:cNvPr id="24" name="Rectangle 8"/>
          <p:cNvSpPr>
            <a:spLocks noChangeArrowheads="1"/>
          </p:cNvSpPr>
          <p:nvPr/>
        </p:nvSpPr>
        <p:spPr bwMode="auto">
          <a:xfrm>
            <a:off x="3069698" y="3110211"/>
            <a:ext cx="300460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Proyección de Gastos de Dietas</a:t>
            </a:r>
          </a:p>
        </p:txBody>
      </p:sp>
      <p:pic>
        <p:nvPicPr>
          <p:cNvPr id="72705" name="Picture 1"/>
          <p:cNvPicPr>
            <a:picLocks noChangeAspect="1" noChangeArrowheads="1"/>
          </p:cNvPicPr>
          <p:nvPr/>
        </p:nvPicPr>
        <p:blipFill>
          <a:blip r:embed="rId3"/>
          <a:srcRect/>
          <a:stretch>
            <a:fillRect/>
          </a:stretch>
        </p:blipFill>
        <p:spPr bwMode="auto">
          <a:xfrm>
            <a:off x="1432719" y="2071678"/>
            <a:ext cx="6278563" cy="76200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425" y="3727581"/>
            <a:ext cx="8175024" cy="184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Determinación de Egresos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2340684" y="1525582"/>
            <a:ext cx="446263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Gastos Financieros y Amortización de la deuda</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307" y="2204864"/>
            <a:ext cx="8037386" cy="15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Parroquia de Alangasí</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graphicFrame>
        <p:nvGraphicFramePr>
          <p:cNvPr id="7" name="6 Tabla"/>
          <p:cNvGraphicFramePr>
            <a:graphicFrameLocks noGrp="1"/>
          </p:cNvGraphicFramePr>
          <p:nvPr/>
        </p:nvGraphicFramePr>
        <p:xfrm>
          <a:off x="857224" y="1500174"/>
          <a:ext cx="7429552" cy="4357719"/>
        </p:xfrm>
        <a:graphic>
          <a:graphicData uri="http://schemas.openxmlformats.org/drawingml/2006/table">
            <a:tbl>
              <a:tblPr firstRow="1" bandRow="1">
                <a:tableStyleId>{5C22544A-7EE6-4342-B048-85BDC9FD1C3A}</a:tableStyleId>
              </a:tblPr>
              <a:tblGrid>
                <a:gridCol w="3714776"/>
                <a:gridCol w="3714776"/>
              </a:tblGrid>
              <a:tr h="435024">
                <a:tc>
                  <a:txBody>
                    <a:bodyPr/>
                    <a:lstStyle/>
                    <a:p>
                      <a:pPr algn="ctr">
                        <a:lnSpc>
                          <a:spcPct val="100000"/>
                        </a:lnSpc>
                      </a:pPr>
                      <a:r>
                        <a:rPr lang="es-EC" i="1" dirty="0" smtClean="0">
                          <a:latin typeface="Cambria" pitchFamily="18" charset="0"/>
                        </a:rPr>
                        <a:t>Descripción</a:t>
                      </a:r>
                      <a:endParaRPr lang="es-EC" i="1" dirty="0">
                        <a:latin typeface="Cambria" pitchFamily="18" charset="0"/>
                      </a:endParaRPr>
                    </a:p>
                  </a:txBody>
                  <a:tcPr/>
                </a:tc>
                <a:tc>
                  <a:txBody>
                    <a:bodyPr/>
                    <a:lstStyle/>
                    <a:p>
                      <a:pPr algn="ctr">
                        <a:lnSpc>
                          <a:spcPct val="100000"/>
                        </a:lnSpc>
                      </a:pPr>
                      <a:r>
                        <a:rPr lang="es-EC" i="1" dirty="0" smtClean="0">
                          <a:latin typeface="Cambria" pitchFamily="18" charset="0"/>
                        </a:rPr>
                        <a:t>Datos</a:t>
                      </a:r>
                      <a:endParaRPr lang="es-EC" i="1" dirty="0">
                        <a:latin typeface="Cambria" pitchFamily="18" charset="0"/>
                      </a:endParaRPr>
                    </a:p>
                  </a:txBody>
                  <a:tcPr/>
                </a:tc>
              </a:tr>
              <a:tr h="784539">
                <a:tc>
                  <a:txBody>
                    <a:bodyPr/>
                    <a:lstStyle/>
                    <a:p>
                      <a:pPr algn="l">
                        <a:lnSpc>
                          <a:spcPct val="100000"/>
                        </a:lnSpc>
                      </a:pPr>
                      <a:r>
                        <a:rPr lang="es-EC" sz="1600" b="1" i="1" dirty="0" smtClean="0">
                          <a:latin typeface="Cambria" pitchFamily="18" charset="0"/>
                        </a:rPr>
                        <a:t>Ubicación</a:t>
                      </a:r>
                      <a:endParaRPr lang="es-EC" sz="1600" b="1" i="1" dirty="0">
                        <a:latin typeface="Cambria"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i="1" dirty="0" smtClean="0">
                          <a:latin typeface="Cambria" pitchFamily="18" charset="0"/>
                        </a:rPr>
                        <a:t>Provincia de Pichincha, al sur - este del cantón Quito</a:t>
                      </a:r>
                      <a:endParaRPr lang="es-EC" sz="1600" i="1" dirty="0">
                        <a:latin typeface="Cambria" pitchFamily="18" charset="0"/>
                      </a:endParaRPr>
                    </a:p>
                  </a:txBody>
                  <a:tcPr anchor="ctr"/>
                </a:tc>
              </a:tr>
              <a:tr h="784539">
                <a:tc>
                  <a:txBody>
                    <a:bodyPr/>
                    <a:lstStyle/>
                    <a:p>
                      <a:pPr>
                        <a:lnSpc>
                          <a:spcPct val="100000"/>
                        </a:lnSpc>
                      </a:pPr>
                      <a:r>
                        <a:rPr lang="es-EC" sz="1600" b="1" i="1" dirty="0" smtClean="0">
                          <a:latin typeface="Cambria" pitchFamily="18" charset="0"/>
                        </a:rPr>
                        <a:t>Población</a:t>
                      </a:r>
                      <a:endParaRPr lang="es-EC" sz="1600" b="1" i="1" dirty="0">
                        <a:latin typeface="Cambria"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i="1" dirty="0" smtClean="0">
                          <a:latin typeface="Cambria" pitchFamily="18" charset="0"/>
                        </a:rPr>
                        <a:t>24.251 habitantes</a:t>
                      </a:r>
                      <a:endParaRPr lang="es-EC" sz="1600" i="1" dirty="0">
                        <a:latin typeface="Cambria" pitchFamily="18" charset="0"/>
                      </a:endParaRPr>
                    </a:p>
                  </a:txBody>
                  <a:tcPr anchor="ctr"/>
                </a:tc>
              </a:tr>
              <a:tr h="784539">
                <a:tc>
                  <a:txBody>
                    <a:bodyPr/>
                    <a:lstStyle/>
                    <a:p>
                      <a:pPr>
                        <a:lnSpc>
                          <a:spcPct val="100000"/>
                        </a:lnSpc>
                      </a:pPr>
                      <a:r>
                        <a:rPr lang="es-EC" sz="1600" b="1" i="1" dirty="0" smtClean="0">
                          <a:latin typeface="Cambria" pitchFamily="18" charset="0"/>
                        </a:rPr>
                        <a:t>Tasa de Crecimiento</a:t>
                      </a:r>
                      <a:endParaRPr lang="es-EC" sz="1600" b="1" i="1" dirty="0">
                        <a:latin typeface="Cambria"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i="1" dirty="0" smtClean="0">
                          <a:latin typeface="Cambria" pitchFamily="18" charset="0"/>
                        </a:rPr>
                        <a:t>4,6</a:t>
                      </a:r>
                      <a:r>
                        <a:rPr lang="es-EC" sz="1600" i="1" baseline="0" dirty="0" smtClean="0">
                          <a:latin typeface="Cambria" pitchFamily="18" charset="0"/>
                        </a:rPr>
                        <a:t> %</a:t>
                      </a:r>
                      <a:endParaRPr lang="es-EC" sz="1600" i="1" dirty="0">
                        <a:latin typeface="Cambria" pitchFamily="18" charset="0"/>
                      </a:endParaRPr>
                    </a:p>
                  </a:txBody>
                  <a:tcPr anchor="ctr"/>
                </a:tc>
              </a:tr>
              <a:tr h="784539">
                <a:tc>
                  <a:txBody>
                    <a:bodyPr/>
                    <a:lstStyle/>
                    <a:p>
                      <a:pPr>
                        <a:lnSpc>
                          <a:spcPct val="100000"/>
                        </a:lnSpc>
                      </a:pPr>
                      <a:r>
                        <a:rPr lang="es-EC" sz="1600" b="1" i="1" dirty="0" smtClean="0">
                          <a:latin typeface="Cambria" pitchFamily="18" charset="0"/>
                        </a:rPr>
                        <a:t>Población Económicamente  Activa (PEA)</a:t>
                      </a:r>
                      <a:endParaRPr lang="es-EC" sz="1600" b="1" i="1" dirty="0">
                        <a:latin typeface="Cambria"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i="1" dirty="0" smtClean="0">
                          <a:latin typeface="Cambria" pitchFamily="18" charset="0"/>
                        </a:rPr>
                        <a:t>11.707 habitantes </a:t>
                      </a:r>
                      <a:endParaRPr lang="es-EC" sz="1600" i="1" dirty="0">
                        <a:latin typeface="Cambria" pitchFamily="18" charset="0"/>
                      </a:endParaRPr>
                    </a:p>
                  </a:txBody>
                  <a:tcPr anchor="ctr"/>
                </a:tc>
              </a:tr>
              <a:tr h="784539">
                <a:tc>
                  <a:txBody>
                    <a:bodyPr/>
                    <a:lstStyle/>
                    <a:p>
                      <a:pPr>
                        <a:lnSpc>
                          <a:spcPct val="100000"/>
                        </a:lnSpc>
                      </a:pPr>
                      <a:r>
                        <a:rPr lang="es-EC" sz="1600" b="1" i="1" dirty="0" smtClean="0">
                          <a:latin typeface="Cambria" pitchFamily="18" charset="0"/>
                        </a:rPr>
                        <a:t>Actividad  Principal</a:t>
                      </a:r>
                      <a:endParaRPr lang="es-EC" sz="1600" b="1" i="1" dirty="0">
                        <a:latin typeface="Cambria" pitchFamily="18" charset="0"/>
                      </a:endParaRPr>
                    </a:p>
                  </a:txBody>
                  <a:tcPr anchor="ctr"/>
                </a:tc>
                <a:tc>
                  <a:txBody>
                    <a:bodyPr/>
                    <a:lstStyle/>
                    <a:p>
                      <a:pPr>
                        <a:lnSpc>
                          <a:spcPct val="100000"/>
                        </a:lnSpc>
                      </a:pPr>
                      <a:r>
                        <a:rPr lang="es-EC" sz="1600" i="1" dirty="0" smtClean="0">
                          <a:latin typeface="Cambria" pitchFamily="18" charset="0"/>
                        </a:rPr>
                        <a:t>Comercio al por mayor y menor (16%)</a:t>
                      </a:r>
                      <a:endParaRPr lang="es-EC" sz="1600" i="1" dirty="0">
                        <a:latin typeface="Cambria"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2800" i="1" dirty="0" smtClean="0">
                <a:solidFill>
                  <a:schemeClr val="tx1"/>
                </a:solidFill>
                <a:latin typeface="Cambria" pitchFamily="18" charset="0"/>
              </a:rPr>
              <a:t>Estado de Pérdidas y Ganancias Proyectados</a:t>
            </a:r>
            <a:endParaRPr lang="es-EC" sz="28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42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33190"/>
            <a:ext cx="7819171" cy="523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1" name="2 Título"/>
          <p:cNvSpPr>
            <a:spLocks noGrp="1"/>
          </p:cNvSpPr>
          <p:nvPr>
            <p:ph type="title"/>
          </p:nvPr>
        </p:nvSpPr>
        <p:spPr>
          <a:xfrm>
            <a:off x="457200" y="428612"/>
            <a:ext cx="8229600" cy="1143000"/>
          </a:xfrm>
        </p:spPr>
        <p:txBody>
          <a:bodyPr>
            <a:normAutofit/>
          </a:bodyPr>
          <a:lstStyle/>
          <a:p>
            <a:pPr algn="ctr"/>
            <a:r>
              <a:rPr lang="es-ES" sz="2800" i="1" dirty="0" smtClean="0">
                <a:solidFill>
                  <a:schemeClr val="tx1"/>
                </a:solidFill>
                <a:latin typeface="Cambria" pitchFamily="18" charset="0"/>
              </a:rPr>
              <a:t>Flujo de Efectivo Proyectado</a:t>
            </a:r>
            <a:endParaRPr lang="es-EC" sz="2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 y="1304925"/>
            <a:ext cx="8716963"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Métodos de Evaluación Económica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1056332" y="1525582"/>
            <a:ext cx="272985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Tasa de Descuento del Socio</a:t>
            </a: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28" name="27 Grupo"/>
          <p:cNvGrpSpPr/>
          <p:nvPr/>
        </p:nvGrpSpPr>
        <p:grpSpPr>
          <a:xfrm>
            <a:off x="1357290" y="2143116"/>
            <a:ext cx="2143140" cy="352425"/>
            <a:chOff x="1000100" y="2143116"/>
            <a:chExt cx="2143140" cy="352425"/>
          </a:xfrm>
        </p:grpSpPr>
        <p:sp>
          <p:nvSpPr>
            <p:cNvPr id="79875" name="16 Cuadro de texto"/>
            <p:cNvSpPr txBox="1">
              <a:spLocks/>
            </p:cNvSpPr>
            <p:nvPr/>
          </p:nvSpPr>
          <p:spPr bwMode="auto">
            <a:xfrm>
              <a:off x="1000100" y="2143116"/>
              <a:ext cx="2143140" cy="3524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98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0166" y="2233603"/>
              <a:ext cx="1152525" cy="190500"/>
            </a:xfrm>
            <a:prstGeom prst="rect">
              <a:avLst/>
            </a:prstGeom>
            <a:noFill/>
          </p:spPr>
        </p:pic>
      </p:grpSp>
      <p:sp>
        <p:nvSpPr>
          <p:cNvPr id="79876" name="Rectangle 4"/>
          <p:cNvSpPr>
            <a:spLocks noChangeArrowheads="1"/>
          </p:cNvSpPr>
          <p:nvPr/>
        </p:nvSpPr>
        <p:spPr bwMode="auto">
          <a:xfrm>
            <a:off x="357158" y="2664077"/>
            <a:ext cx="385765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s-ES" sz="1200" b="0"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Donde: </a:t>
            </a:r>
          </a:p>
          <a:p>
            <a:pPr marR="0" lvl="0" algn="just" defTabSz="914400" rtl="0" eaLnBrk="1" fontAlgn="base" latinLnBrk="0" hangingPunct="1">
              <a:lnSpc>
                <a:spcPct val="100000"/>
              </a:lnSpc>
              <a:spcBef>
                <a:spcPct val="0"/>
              </a:spcBef>
              <a:spcAft>
                <a:spcPct val="0"/>
              </a:spcAft>
              <a:buClrTx/>
              <a:buSzTx/>
              <a:buFontTx/>
              <a:buNone/>
              <a:tabLst/>
            </a:pPr>
            <a:endParaRPr kumimoji="0" lang="es-EC" sz="800" b="0" i="1" u="none" strike="noStrike" cap="none" normalizeH="0" baseline="0" dirty="0" smtClean="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s-ES" sz="1200" b="1"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a:t>
            </a:r>
            <a:r>
              <a:rPr kumimoji="0" lang="es-ES" sz="1200" b="0"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Es el rendimiento sin riesgo, para ello se considera el Riesgo País, hasta diciembre de 2012 era 790 puntos.</a:t>
            </a:r>
          </a:p>
          <a:p>
            <a:pPr marR="0" lvl="0" algn="just" defTabSz="914400" rtl="0" eaLnBrk="0" fontAlgn="base" latinLnBrk="0" hangingPunct="0">
              <a:lnSpc>
                <a:spcPct val="100000"/>
              </a:lnSpc>
              <a:spcBef>
                <a:spcPct val="0"/>
              </a:spcBef>
              <a:spcAft>
                <a:spcPct val="0"/>
              </a:spcAft>
              <a:buClrTx/>
              <a:buSzTx/>
              <a:buFontTx/>
              <a:buNone/>
              <a:tabLst/>
            </a:pPr>
            <a:endParaRPr kumimoji="0" lang="es-EC" sz="800" b="0" i="1" u="none" strike="noStrike" cap="none" normalizeH="0" baseline="0" dirty="0" smtClean="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s-ES" sz="1200" b="1"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f</a:t>
            </a:r>
            <a:r>
              <a:rPr kumimoji="0" lang="es-ES" sz="1200" b="0"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 Es la inflación, </a:t>
            </a:r>
            <a:r>
              <a:rPr kumimoji="0" lang="es-ES" sz="1200" b="0" i="1"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previsón</a:t>
            </a:r>
            <a:r>
              <a:rPr kumimoji="0" lang="es-ES" sz="1200" b="0" i="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2013 es del 3,82%.</a:t>
            </a:r>
            <a:endParaRPr kumimoji="0" lang="es-ES" sz="1800" b="0" i="1" u="none" strike="noStrike" cap="none" normalizeH="0" baseline="0" dirty="0" smtClean="0">
              <a:ln>
                <a:noFill/>
              </a:ln>
              <a:solidFill>
                <a:schemeClr val="tx1"/>
              </a:solidFill>
              <a:effectLst/>
              <a:latin typeface="Cambria" pitchFamily="18" charset="0"/>
              <a:cs typeface="Arial" pitchFamily="34" charset="0"/>
            </a:endParaRPr>
          </a:p>
        </p:txBody>
      </p:sp>
      <p:sp>
        <p:nvSpPr>
          <p:cNvPr id="79877" name="Rectangle 5"/>
          <p:cNvSpPr>
            <a:spLocks noChangeArrowheads="1"/>
          </p:cNvSpPr>
          <p:nvPr/>
        </p:nvSpPr>
        <p:spPr bwMode="auto">
          <a:xfrm>
            <a:off x="603249" y="4046594"/>
            <a:ext cx="371477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Tasa Mínima de Rendimiento Aplicable de los socios</a:t>
            </a:r>
            <a:endParaRPr kumimoji="0" lang="es-EC" sz="8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800" b="0" i="1" u="none" strike="noStrike" cap="none" normalizeH="0" baseline="0" dirty="0" smtClean="0">
              <a:ln>
                <a:noFill/>
              </a:ln>
              <a:solidFill>
                <a:schemeClr val="tx1"/>
              </a:solidFill>
              <a:effectLst/>
              <a:latin typeface="Cambria" pitchFamily="18" charset="0"/>
              <a:cs typeface="Arial" pitchFamily="34" charset="0"/>
            </a:endParaRPr>
          </a:p>
        </p:txBody>
      </p:sp>
      <p:sp>
        <p:nvSpPr>
          <p:cNvPr id="25" name="Rectangle 8"/>
          <p:cNvSpPr>
            <a:spLocks noChangeArrowheads="1"/>
          </p:cNvSpPr>
          <p:nvPr/>
        </p:nvSpPr>
        <p:spPr bwMode="auto">
          <a:xfrm>
            <a:off x="4857753" y="1551275"/>
            <a:ext cx="3857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Tasa Mínima de Rendimiento Aplicable del Proyecto</a:t>
            </a:r>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987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57752" y="2428868"/>
            <a:ext cx="3857652" cy="322964"/>
          </a:xfrm>
          <a:prstGeom prst="rect">
            <a:avLst/>
          </a:prstGeom>
          <a:noFill/>
        </p:spPr>
      </p:pic>
      <p:sp>
        <p:nvSpPr>
          <p:cNvPr id="33" name="32 Marco"/>
          <p:cNvSpPr/>
          <p:nvPr/>
        </p:nvSpPr>
        <p:spPr>
          <a:xfrm>
            <a:off x="5143504" y="4500570"/>
            <a:ext cx="3500462" cy="928694"/>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i="1" dirty="0" smtClean="0">
                <a:solidFill>
                  <a:schemeClr val="tx1"/>
                </a:solidFill>
                <a:effectLst>
                  <a:outerShdw blurRad="38100" dist="38100" dir="2700000" algn="tl">
                    <a:srgbClr val="000000">
                      <a:alpha val="43137"/>
                    </a:srgbClr>
                  </a:outerShdw>
                </a:effectLst>
                <a:latin typeface="Cambria" pitchFamily="18" charset="0"/>
              </a:rPr>
              <a:t>Tasa de Descuento del Proyecto 11,07%</a:t>
            </a:r>
          </a:p>
        </p:txBody>
      </p:sp>
      <p:pic>
        <p:nvPicPr>
          <p:cNvPr id="1945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66" r="17591"/>
          <a:stretch/>
        </p:blipFill>
        <p:spPr bwMode="auto">
          <a:xfrm>
            <a:off x="559926" y="4500570"/>
            <a:ext cx="3801421"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372" y="3182710"/>
            <a:ext cx="4547876" cy="111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Métodos de Evaluación Económica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1470447" y="1525582"/>
            <a:ext cx="620310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Valor Actual Neto – VAN  </a:t>
            </a:r>
            <a:r>
              <a:rPr lang="es-EC" sz="1600" b="1" i="1" dirty="0">
                <a:latin typeface="Cambria" pitchFamily="18" charset="0"/>
                <a:ea typeface="Times New Roman" pitchFamily="18" charset="0"/>
                <a:cs typeface="Times New Roman" pitchFamily="18" charset="0"/>
              </a:rPr>
              <a:t> </a:t>
            </a:r>
            <a:r>
              <a:rPr lang="es-EC" sz="1600" b="1" i="1" dirty="0" smtClean="0">
                <a:latin typeface="Cambria" pitchFamily="18" charset="0"/>
                <a:ea typeface="Times New Roman" pitchFamily="18" charset="0"/>
                <a:cs typeface="Times New Roman" pitchFamily="18" charset="0"/>
              </a:rPr>
              <a:t>                      Tasa Interna de Retorno – TIR</a:t>
            </a: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 name="32 Marco"/>
          <p:cNvSpPr/>
          <p:nvPr/>
        </p:nvSpPr>
        <p:spPr>
          <a:xfrm>
            <a:off x="3178959" y="5643578"/>
            <a:ext cx="2786082" cy="857256"/>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i="1" dirty="0" smtClean="0">
                <a:solidFill>
                  <a:schemeClr val="tx1"/>
                </a:solidFill>
                <a:effectLst>
                  <a:outerShdw blurRad="38100" dist="38100" dir="2700000" algn="tl">
                    <a:srgbClr val="000000">
                      <a:alpha val="43137"/>
                    </a:srgbClr>
                  </a:outerShdw>
                </a:effectLst>
                <a:latin typeface="Cambria" pitchFamily="18" charset="0"/>
              </a:rPr>
              <a:t>VAN       =      USD 95.986,56</a:t>
            </a:r>
          </a:p>
          <a:p>
            <a:pPr algn="ctr"/>
            <a:endParaRPr lang="es-EC" sz="1400" b="1" i="1" dirty="0" smtClean="0">
              <a:solidFill>
                <a:schemeClr val="tx1"/>
              </a:solidFill>
              <a:effectLst>
                <a:outerShdw blurRad="38100" dist="38100" dir="2700000" algn="tl">
                  <a:srgbClr val="000000">
                    <a:alpha val="43137"/>
                  </a:srgbClr>
                </a:outerShdw>
              </a:effectLst>
              <a:latin typeface="Cambria" pitchFamily="18" charset="0"/>
            </a:endParaRPr>
          </a:p>
          <a:p>
            <a:pPr algn="ctr"/>
            <a:r>
              <a:rPr lang="es-EC" sz="1400" b="1" i="1" dirty="0" smtClean="0">
                <a:solidFill>
                  <a:schemeClr val="tx1"/>
                </a:solidFill>
                <a:effectLst>
                  <a:outerShdw blurRad="38100" dist="38100" dir="2700000" algn="tl">
                    <a:srgbClr val="000000">
                      <a:alpha val="43137"/>
                    </a:srgbClr>
                  </a:outerShdw>
                </a:effectLst>
                <a:latin typeface="Cambria" pitchFamily="18" charset="0"/>
              </a:rPr>
              <a:t>TIR        =     33,73%</a:t>
            </a:r>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34" name="33 Grupo"/>
          <p:cNvGrpSpPr/>
          <p:nvPr/>
        </p:nvGrpSpPr>
        <p:grpSpPr>
          <a:xfrm>
            <a:off x="2194719" y="2192332"/>
            <a:ext cx="4754563" cy="450850"/>
            <a:chOff x="2194719" y="2285992"/>
            <a:chExt cx="4754563" cy="450850"/>
          </a:xfrm>
        </p:grpSpPr>
        <p:sp>
          <p:nvSpPr>
            <p:cNvPr id="80900" name="19 Cuadro de texto"/>
            <p:cNvSpPr txBox="1">
              <a:spLocks/>
            </p:cNvSpPr>
            <p:nvPr/>
          </p:nvSpPr>
          <p:spPr bwMode="auto">
            <a:xfrm>
              <a:off x="2194719" y="2285992"/>
              <a:ext cx="4754563" cy="4508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089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38450" y="2357430"/>
              <a:ext cx="3467100" cy="333375"/>
            </a:xfrm>
            <a:prstGeom prst="rect">
              <a:avLst/>
            </a:prstGeom>
            <a:noFill/>
          </p:spPr>
        </p:pic>
      </p:gr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015" y="2996952"/>
            <a:ext cx="68377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Métodos de Evaluación Económica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 name="Rectangle 8"/>
          <p:cNvSpPr>
            <a:spLocks noChangeArrowheads="1"/>
          </p:cNvSpPr>
          <p:nvPr/>
        </p:nvSpPr>
        <p:spPr bwMode="auto">
          <a:xfrm>
            <a:off x="3406360" y="1525582"/>
            <a:ext cx="23312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lnSpc>
                <a:spcPct val="150000"/>
              </a:lnSpc>
              <a:spcBef>
                <a:spcPct val="0"/>
              </a:spcBef>
              <a:spcAft>
                <a:spcPct val="0"/>
              </a:spcAft>
            </a:pPr>
            <a:r>
              <a:rPr lang="es-EC" sz="1600" b="1" i="1" dirty="0" smtClean="0">
                <a:latin typeface="Cambria" pitchFamily="18" charset="0"/>
                <a:ea typeface="Times New Roman" pitchFamily="18" charset="0"/>
                <a:cs typeface="Times New Roman" pitchFamily="18" charset="0"/>
              </a:rPr>
              <a:t>Razón Beneficio / Costo</a:t>
            </a: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 name="32 Marco"/>
          <p:cNvSpPr/>
          <p:nvPr/>
        </p:nvSpPr>
        <p:spPr>
          <a:xfrm>
            <a:off x="3178959" y="5786454"/>
            <a:ext cx="2786082" cy="642942"/>
          </a:xfrm>
          <a:prstGeom prst="frame">
            <a:avLst>
              <a:gd name="adj1" fmla="val 4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i="1" dirty="0" smtClean="0">
                <a:solidFill>
                  <a:schemeClr val="tx1"/>
                </a:solidFill>
                <a:effectLst>
                  <a:outerShdw blurRad="38100" dist="38100" dir="2700000" algn="tl">
                    <a:srgbClr val="000000">
                      <a:alpha val="43137"/>
                    </a:srgbClr>
                  </a:outerShdw>
                </a:effectLst>
                <a:latin typeface="Cambria" pitchFamily="18" charset="0"/>
              </a:rPr>
              <a:t>B/C     =    1,45</a:t>
            </a:r>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418" y="2060848"/>
            <a:ext cx="61471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5" name="1 Subtítulo"/>
          <p:cNvSpPr>
            <a:spLocks noGrp="1"/>
          </p:cNvSpPr>
          <p:nvPr>
            <p:ph type="subTitle" idx="1"/>
          </p:nvPr>
        </p:nvSpPr>
        <p:spPr>
          <a:xfrm>
            <a:off x="607191" y="2071678"/>
            <a:ext cx="7929618" cy="642942"/>
          </a:xfrm>
        </p:spPr>
        <p:txBody>
          <a:bodyPr>
            <a:normAutofit fontScale="92500" lnSpcReduction="10000"/>
          </a:bodyPr>
          <a:lstStyle/>
          <a:p>
            <a:pPr algn="ctr"/>
            <a:r>
              <a:rPr lang="es-EC" sz="4000" b="1" i="1" dirty="0" smtClean="0">
                <a:solidFill>
                  <a:schemeClr val="tx1"/>
                </a:solidFill>
                <a:latin typeface="Cambria" pitchFamily="18" charset="0"/>
              </a:rPr>
              <a:t>Conclusiones y Recomendaciones</a:t>
            </a:r>
            <a:endParaRPr lang="es-ES" i="1" dirty="0">
              <a:latin typeface="Cambria" pitchFamily="18" charset="0"/>
            </a:endParaRPr>
          </a:p>
        </p:txBody>
      </p:sp>
      <p:pic>
        <p:nvPicPr>
          <p:cNvPr id="6" name="Picture 2" descr="http://4.bp.blogspot.com/_hTDJ8tEa4r0/S6l0DotGaGI/AAAAAAAAAEk/MmoNL2sZhnc/S760/conclusion.gif"/>
          <p:cNvPicPr>
            <a:picLocks noChangeAspect="1" noChangeArrowheads="1"/>
          </p:cNvPicPr>
          <p:nvPr/>
        </p:nvPicPr>
        <p:blipFill>
          <a:blip r:embed="rId3" cstate="print"/>
          <a:srcRect/>
          <a:stretch>
            <a:fillRect/>
          </a:stretch>
        </p:blipFill>
        <p:spPr bwMode="auto">
          <a:xfrm>
            <a:off x="3104695" y="2857496"/>
            <a:ext cx="2934610" cy="194997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Conclusiones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1 Marcador de contenido"/>
          <p:cNvSpPr>
            <a:spLocks noGrp="1"/>
          </p:cNvSpPr>
          <p:nvPr>
            <p:ph idx="1"/>
          </p:nvPr>
        </p:nvSpPr>
        <p:spPr>
          <a:xfrm>
            <a:off x="457200" y="1481328"/>
            <a:ext cx="8229600" cy="4525963"/>
          </a:xfrm>
        </p:spPr>
        <p:txBody>
          <a:bodyPr>
            <a:noAutofit/>
          </a:bodyPr>
          <a:lstStyle/>
          <a:p>
            <a:pPr marL="446088" lvl="0" indent="-446088" algn="just">
              <a:lnSpc>
                <a:spcPct val="200000"/>
              </a:lnSpc>
              <a:spcBef>
                <a:spcPts val="580"/>
              </a:spcBef>
              <a:buSzPct val="85000"/>
              <a:buFont typeface="Wingdings 2"/>
              <a:buChar char=""/>
            </a:pPr>
            <a:r>
              <a:rPr lang="es-EC" sz="1600" i="1" dirty="0" smtClean="0">
                <a:latin typeface="Cambria" pitchFamily="18" charset="0"/>
              </a:rPr>
              <a:t>El sistema cooperativista constituye un sector económico y social muy importante en el Ecuador, puesto que es una actividad que genera un beneficio a la sociedad ya que la principal finalidad de las Cooperativas de Ahorro y Crédito es contribuir con el desarrollo de la comunidad.</a:t>
            </a:r>
          </a:p>
          <a:p>
            <a:pPr marL="446088" indent="-446088" algn="just">
              <a:lnSpc>
                <a:spcPct val="200000"/>
              </a:lnSpc>
              <a:spcBef>
                <a:spcPts val="580"/>
              </a:spcBef>
              <a:buSzPct val="85000"/>
              <a:buFont typeface="Wingdings 2"/>
              <a:buChar char=""/>
            </a:pPr>
            <a:r>
              <a:rPr lang="es-EC" sz="1600" i="1" dirty="0" smtClean="0">
                <a:latin typeface="Cambria" pitchFamily="18" charset="0"/>
              </a:rPr>
              <a:t>Actualmente las compañías de servicios financieros integran uno de los sectores fundamentales en el desarrollo económico del país, alineándose al Objetivo 11 del Plan Nacional para el Buen Vivir.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Conclusiones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1 Marcador de contenido"/>
          <p:cNvSpPr>
            <a:spLocks noGrp="1"/>
          </p:cNvSpPr>
          <p:nvPr>
            <p:ph idx="1"/>
          </p:nvPr>
        </p:nvSpPr>
        <p:spPr>
          <a:xfrm>
            <a:off x="457200" y="1481328"/>
            <a:ext cx="8229600" cy="4525963"/>
          </a:xfrm>
        </p:spPr>
        <p:txBody>
          <a:bodyPr>
            <a:noAutofit/>
          </a:bodyPr>
          <a:lstStyle/>
          <a:p>
            <a:pPr marL="446088" lvl="0" indent="-446088" algn="just">
              <a:lnSpc>
                <a:spcPct val="200000"/>
              </a:lnSpc>
              <a:spcBef>
                <a:spcPts val="580"/>
              </a:spcBef>
              <a:buSzPct val="85000"/>
              <a:buFont typeface="Wingdings 2"/>
              <a:buChar char=""/>
            </a:pPr>
            <a:r>
              <a:rPr lang="es-EC" sz="1600" i="1" dirty="0">
                <a:latin typeface="Cambria" pitchFamily="18" charset="0"/>
              </a:rPr>
              <a:t>El Valor Actual Neto (VAN) del proyecto es de USD  95.986,56; y, una Tasa Interna de Retorno (TIR) de 33,73% superior a la Tasa de Descuento, lo que representa que el proyecto es rentable y financieramente viable.</a:t>
            </a:r>
          </a:p>
          <a:p>
            <a:pPr marL="446088" indent="-446088" algn="just">
              <a:lnSpc>
                <a:spcPct val="200000"/>
              </a:lnSpc>
              <a:spcBef>
                <a:spcPts val="580"/>
              </a:spcBef>
              <a:buSzPct val="85000"/>
              <a:buFont typeface="Wingdings 2"/>
              <a:buChar char=""/>
            </a:pPr>
            <a:r>
              <a:rPr lang="es-EC" sz="1600" i="1" dirty="0" smtClean="0">
                <a:latin typeface="Cambria" pitchFamily="18" charset="0"/>
              </a:rPr>
              <a:t>Realizado el estudio, es importante precisar que la Cooperativa de Ahorro y Crédito El Tingo constituye una empresa que contribuirá favorablemente al desarrollo de la comunidad de la Parroquia de Alangasí, puesto que se ajusta a las necesidades de la sociedad y del Plan de Desarrollo Parroquial.</a:t>
            </a:r>
          </a:p>
          <a:p>
            <a:pPr marL="446088" indent="-446088" algn="just">
              <a:lnSpc>
                <a:spcPct val="150000"/>
              </a:lnSpc>
              <a:spcBef>
                <a:spcPts val="580"/>
              </a:spcBef>
              <a:buSzPct val="85000"/>
              <a:buFont typeface="Wingdings 2"/>
              <a:buChar char=""/>
            </a:pPr>
            <a:endParaRPr lang="es-EC" sz="1600" i="1" dirty="0" smtClean="0">
              <a:latin typeface="Cambr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Recomendaciones</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3379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0" name="Rectangle 8"/>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05" name="Rectangle 1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811" name="Rectangle 1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2" name="Rectangle 2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381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24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96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2" name="1 Marcador de contenido"/>
          <p:cNvSpPr>
            <a:spLocks noGrp="1"/>
          </p:cNvSpPr>
          <p:nvPr>
            <p:ph idx="1"/>
          </p:nvPr>
        </p:nvSpPr>
        <p:spPr>
          <a:xfrm>
            <a:off x="457200" y="1481328"/>
            <a:ext cx="8229600" cy="4525963"/>
          </a:xfrm>
        </p:spPr>
        <p:txBody>
          <a:bodyPr>
            <a:noAutofit/>
          </a:bodyPr>
          <a:lstStyle/>
          <a:p>
            <a:pPr marL="446088" indent="-446088" algn="just">
              <a:lnSpc>
                <a:spcPct val="200000"/>
              </a:lnSpc>
              <a:spcBef>
                <a:spcPts val="580"/>
              </a:spcBef>
              <a:buSzPct val="85000"/>
              <a:buFont typeface="Wingdings 2"/>
              <a:buChar char=""/>
            </a:pPr>
            <a:r>
              <a:rPr lang="es-EC" sz="1600" i="1" dirty="0" smtClean="0">
                <a:latin typeface="Cambria" pitchFamily="18" charset="0"/>
              </a:rPr>
              <a:t>Tomar en cuenta el estudio realizado para la creación de la cooperativa de ahorro y crédito, pues los resultados que se obtienen aseguran la viabilidad tanto para los socios como para la comunidad de la Parroquia de Alangasí, contemplando no solo los objetivos sociales del gobierno, sino también los beneficios sociales y económicos de la población de la zona</a:t>
            </a:r>
          </a:p>
          <a:p>
            <a:pPr marL="446088" indent="-446088" algn="just">
              <a:lnSpc>
                <a:spcPct val="200000"/>
              </a:lnSpc>
              <a:spcBef>
                <a:spcPts val="580"/>
              </a:spcBef>
              <a:buSzPct val="85000"/>
              <a:buFont typeface="Wingdings 2"/>
              <a:buChar char=""/>
            </a:pPr>
            <a:r>
              <a:rPr lang="es-EC" sz="1600" i="1" dirty="0" smtClean="0">
                <a:latin typeface="Cambria" pitchFamily="18" charset="0"/>
              </a:rPr>
              <a:t>El Gobierno mediante el Ministerio de Inclusión Económica y Social (MIES) debe fortalecer los proyectos de creación de cooperativas, ya que constituyen instituciones que desarrollan la micro-economía del país.</a:t>
            </a:r>
          </a:p>
          <a:p>
            <a:pPr marL="446088" indent="-446088" algn="just">
              <a:lnSpc>
                <a:spcPct val="150000"/>
              </a:lnSpc>
              <a:spcBef>
                <a:spcPts val="580"/>
              </a:spcBef>
              <a:buSzPct val="85000"/>
              <a:buFont typeface="Wingdings 2"/>
              <a:buChar char=""/>
            </a:pPr>
            <a:endParaRPr lang="es-EC" sz="1600" i="1" dirty="0" smtClean="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Economía Popular y Solidaria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8435" name="Rectangle 3"/>
          <p:cNvSpPr>
            <a:spLocks noChangeArrowheads="1"/>
          </p:cNvSpPr>
          <p:nvPr/>
        </p:nvSpPr>
        <p:spPr bwMode="auto">
          <a:xfrm>
            <a:off x="571472" y="5643578"/>
            <a:ext cx="3714776"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SEPS</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Ley de Economía Popular y Solidaria, 2013.</a:t>
            </a:r>
            <a:endParaRPr kumimoji="0" lang="es-ES" sz="1800" b="0" i="1" u="none" strike="noStrike" cap="none" normalizeH="0" baseline="0" dirty="0" smtClean="0">
              <a:ln>
                <a:noFill/>
              </a:ln>
              <a:solidFill>
                <a:schemeClr val="tx1"/>
              </a:solidFill>
              <a:effectLst/>
              <a:latin typeface="Cambria" pitchFamily="18" charset="0"/>
              <a:cs typeface="Arial" pitchFamily="34" charset="0"/>
            </a:endParaRPr>
          </a:p>
        </p:txBody>
      </p:sp>
      <p:sp>
        <p:nvSpPr>
          <p:cNvPr id="13" name="Rectangle 6"/>
          <p:cNvSpPr>
            <a:spLocks noChangeArrowheads="1"/>
          </p:cNvSpPr>
          <p:nvPr/>
        </p:nvSpPr>
        <p:spPr bwMode="auto">
          <a:xfrm>
            <a:off x="1715641" y="1428736"/>
            <a:ext cx="571271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C" sz="16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Estructura de la Economía Popular y Solidaria en el Ecuador</a:t>
            </a:r>
          </a:p>
        </p:txBody>
      </p:sp>
      <p:pic>
        <p:nvPicPr>
          <p:cNvPr id="18437" name="Picture 5"/>
          <p:cNvPicPr>
            <a:picLocks noChangeAspect="1" noChangeArrowheads="1"/>
          </p:cNvPicPr>
          <p:nvPr/>
        </p:nvPicPr>
        <p:blipFill>
          <a:blip r:embed="rId3"/>
          <a:srcRect l="15432" r="14450"/>
          <a:stretch>
            <a:fillRect/>
          </a:stretch>
        </p:blipFill>
        <p:spPr bwMode="auto">
          <a:xfrm>
            <a:off x="2291678" y="1857364"/>
            <a:ext cx="4560644" cy="36623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Economía Popular y Solidaria</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18435" name="Rectangle 3"/>
          <p:cNvSpPr>
            <a:spLocks noChangeArrowheads="1"/>
          </p:cNvSpPr>
          <p:nvPr/>
        </p:nvSpPr>
        <p:spPr bwMode="auto">
          <a:xfrm>
            <a:off x="571472" y="5643578"/>
            <a:ext cx="3714776" cy="2616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SEPS</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Ley de Economía Popular y Solidaria, 2013.</a:t>
            </a:r>
            <a:endParaRPr kumimoji="0" lang="es-ES" sz="1800" b="0" i="1" u="none" strike="noStrike" cap="none" normalizeH="0" baseline="0" dirty="0" smtClean="0">
              <a:ln>
                <a:noFill/>
              </a:ln>
              <a:solidFill>
                <a:schemeClr val="tx1"/>
              </a:solidFill>
              <a:effectLst/>
              <a:latin typeface="Cambria" pitchFamily="18" charset="0"/>
              <a:cs typeface="Arial" pitchFamily="34" charset="0"/>
            </a:endParaRPr>
          </a:p>
        </p:txBody>
      </p:sp>
      <p:sp>
        <p:nvSpPr>
          <p:cNvPr id="13" name="Rectangle 6"/>
          <p:cNvSpPr>
            <a:spLocks noChangeArrowheads="1"/>
          </p:cNvSpPr>
          <p:nvPr/>
        </p:nvSpPr>
        <p:spPr bwMode="auto">
          <a:xfrm>
            <a:off x="2293364" y="1428736"/>
            <a:ext cx="455727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C" sz="16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Estructura del</a:t>
            </a:r>
            <a:r>
              <a:rPr kumimoji="0" lang="es-EC" sz="1600" b="1" i="1" u="none" strike="noStrike" cap="none" normalizeH="0" dirty="0" smtClean="0">
                <a:ln>
                  <a:noFill/>
                </a:ln>
                <a:solidFill>
                  <a:srgbClr val="000000"/>
                </a:solidFill>
                <a:effectLst/>
                <a:latin typeface="Cambria" pitchFamily="18" charset="0"/>
                <a:ea typeface="Times New Roman" pitchFamily="18" charset="0"/>
                <a:cs typeface="Times New Roman" pitchFamily="18" charset="0"/>
              </a:rPr>
              <a:t> Sector Cooperativo </a:t>
            </a:r>
            <a:r>
              <a:rPr kumimoji="0" lang="es-EC" sz="16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en el Ecuador</a:t>
            </a:r>
          </a:p>
        </p:txBody>
      </p:sp>
      <p:pic>
        <p:nvPicPr>
          <p:cNvPr id="7" name="6 Imagen"/>
          <p:cNvPicPr/>
          <p:nvPr/>
        </p:nvPicPr>
        <p:blipFill>
          <a:blip r:embed="rId3"/>
          <a:srcRect/>
          <a:stretch>
            <a:fillRect/>
          </a:stretch>
        </p:blipFill>
        <p:spPr bwMode="auto">
          <a:xfrm>
            <a:off x="2612509" y="1971598"/>
            <a:ext cx="3918983" cy="352910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Cooperativas de Ahorro y Crédito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sp>
        <p:nvSpPr>
          <p:cNvPr id="8" name="7 Marco"/>
          <p:cNvSpPr/>
          <p:nvPr/>
        </p:nvSpPr>
        <p:spPr>
          <a:xfrm>
            <a:off x="1035819" y="2643182"/>
            <a:ext cx="7072362" cy="2571768"/>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sz="1600" i="1" dirty="0" smtClean="0">
                <a:solidFill>
                  <a:schemeClr val="tx1"/>
                </a:solidFill>
                <a:latin typeface="Cambria" pitchFamily="18" charset="0"/>
              </a:rPr>
              <a:t>“Son organizaciones </a:t>
            </a:r>
            <a:r>
              <a:rPr lang="es-EC" sz="1600" i="1" dirty="0">
                <a:solidFill>
                  <a:schemeClr val="tx1"/>
                </a:solidFill>
                <a:latin typeface="Cambria" pitchFamily="18" charset="0"/>
              </a:rPr>
              <a:t>formadas por personas naturales </a:t>
            </a:r>
            <a:r>
              <a:rPr lang="es-EC" sz="1600" i="1" dirty="0" smtClean="0">
                <a:solidFill>
                  <a:schemeClr val="tx1"/>
                </a:solidFill>
                <a:latin typeface="Cambria" pitchFamily="18" charset="0"/>
              </a:rPr>
              <a:t>o jurídicas que se unen voluntariamente con el objeto de realizar actividades de </a:t>
            </a:r>
            <a:r>
              <a:rPr lang="es-EC" sz="1600" b="1" i="1" dirty="0" smtClean="0">
                <a:solidFill>
                  <a:schemeClr val="tx1"/>
                </a:solidFill>
                <a:latin typeface="Cambria" pitchFamily="18" charset="0"/>
              </a:rPr>
              <a:t>intermediación financiera y de responsabilidad social </a:t>
            </a:r>
            <a:r>
              <a:rPr lang="es-EC" sz="1600" i="1" dirty="0" smtClean="0">
                <a:solidFill>
                  <a:schemeClr val="tx1"/>
                </a:solidFill>
                <a:latin typeface="Cambria" pitchFamily="18" charset="0"/>
              </a:rPr>
              <a:t>con todos sus socios, y previa autorización de la Superintendencia, con clientes o terceros con sujeción a las regulaciones y a los principios reconocidos en la presente Ley.”</a:t>
            </a:r>
            <a:endParaRPr lang="es-EC" sz="1600" i="1" dirty="0">
              <a:solidFill>
                <a:schemeClr val="tx1"/>
              </a:solidFill>
              <a:latin typeface="Cambria" pitchFamily="18" charset="0"/>
            </a:endParaRPr>
          </a:p>
        </p:txBody>
      </p:sp>
      <p:sp>
        <p:nvSpPr>
          <p:cNvPr id="9" name="8 Rectángulo"/>
          <p:cNvSpPr/>
          <p:nvPr/>
        </p:nvSpPr>
        <p:spPr>
          <a:xfrm>
            <a:off x="1285852" y="1571612"/>
            <a:ext cx="6572296" cy="871970"/>
          </a:xfrm>
          <a:prstGeom prst="rect">
            <a:avLst/>
          </a:prstGeom>
        </p:spPr>
        <p:txBody>
          <a:bodyPr wrap="square">
            <a:spAutoFit/>
          </a:bodyPr>
          <a:lstStyle/>
          <a:p>
            <a:pPr>
              <a:lnSpc>
                <a:spcPct val="150000"/>
              </a:lnSpc>
            </a:pPr>
            <a:r>
              <a:rPr lang="es-EC" i="1" dirty="0" smtClean="0">
                <a:latin typeface="Cambria" pitchFamily="18" charset="0"/>
              </a:rPr>
              <a:t>Artículo </a:t>
            </a:r>
            <a:r>
              <a:rPr lang="es-EC" i="1" dirty="0">
                <a:latin typeface="Cambria" pitchFamily="18" charset="0"/>
              </a:rPr>
              <a:t>81 de la Ley de Economía Popular y </a:t>
            </a:r>
            <a:r>
              <a:rPr lang="es-EC" i="1" dirty="0" smtClean="0">
                <a:latin typeface="Cambria" pitchFamily="18" charset="0"/>
              </a:rPr>
              <a:t>Solidaria define a las Cooperativas de Ahorro y Crédito:</a:t>
            </a:r>
            <a:endParaRPr lang="es-EC" i="1"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28612"/>
            <a:ext cx="8229600" cy="1143000"/>
          </a:xfrm>
        </p:spPr>
        <p:txBody>
          <a:bodyPr>
            <a:normAutofit/>
          </a:bodyPr>
          <a:lstStyle/>
          <a:p>
            <a:pPr algn="ctr"/>
            <a:r>
              <a:rPr lang="es-ES" sz="4000" i="1" dirty="0" smtClean="0">
                <a:solidFill>
                  <a:schemeClr val="tx1"/>
                </a:solidFill>
                <a:latin typeface="Cambria" pitchFamily="18" charset="0"/>
              </a:rPr>
              <a:t>Cooperativas de Ahorro y Crédito</a:t>
            </a:r>
            <a:endParaRPr lang="es-EC" sz="4000" dirty="0"/>
          </a:p>
        </p:txBody>
      </p:sp>
      <p:pic>
        <p:nvPicPr>
          <p:cNvPr id="4" name="3 Imagen" descr="C:\Users\CPUUIO105\Pictures\Logo-RP-UFA-ESPE.jpg"/>
          <p:cNvPicPr/>
          <p:nvPr/>
        </p:nvPicPr>
        <p:blipFill>
          <a:blip r:embed="rId2" cstate="print"/>
          <a:srcRect/>
          <a:stretch>
            <a:fillRect/>
          </a:stretch>
        </p:blipFill>
        <p:spPr bwMode="auto">
          <a:xfrm>
            <a:off x="142844" y="142852"/>
            <a:ext cx="1357322" cy="428628"/>
          </a:xfrm>
          <a:prstGeom prst="rect">
            <a:avLst/>
          </a:prstGeom>
          <a:noFill/>
          <a:ln w="9525">
            <a:noFill/>
            <a:miter lim="800000"/>
            <a:headEnd/>
            <a:tailEnd/>
          </a:ln>
        </p:spPr>
      </p:pic>
      <p:pic>
        <p:nvPicPr>
          <p:cNvPr id="21510" name="Picture 6"/>
          <p:cNvPicPr>
            <a:picLocks noChangeAspect="1" noChangeArrowheads="1"/>
          </p:cNvPicPr>
          <p:nvPr/>
        </p:nvPicPr>
        <p:blipFill>
          <a:blip r:embed="rId3"/>
          <a:srcRect/>
          <a:stretch>
            <a:fillRect/>
          </a:stretch>
        </p:blipFill>
        <p:spPr bwMode="auto">
          <a:xfrm>
            <a:off x="500034" y="2503000"/>
            <a:ext cx="7725198" cy="1706569"/>
          </a:xfrm>
          <a:prstGeom prst="rect">
            <a:avLst/>
          </a:prstGeom>
          <a:noFill/>
          <a:ln w="9525">
            <a:noFill/>
            <a:miter lim="800000"/>
            <a:headEnd/>
            <a:tailEnd/>
          </a:ln>
          <a:effectLst/>
        </p:spPr>
      </p:pic>
      <p:sp>
        <p:nvSpPr>
          <p:cNvPr id="21512" name="Rectangle 8"/>
          <p:cNvSpPr>
            <a:spLocks noChangeArrowheads="1"/>
          </p:cNvSpPr>
          <p:nvPr/>
        </p:nvSpPr>
        <p:spPr bwMode="auto">
          <a:xfrm>
            <a:off x="2342191" y="1645744"/>
            <a:ext cx="4459618" cy="744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Cartera Bruta del Sistema Financiero Nacional</a:t>
            </a:r>
            <a:endParaRPr kumimoji="0" lang="es-EC" sz="16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C" sz="14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Expresados en dólares y porcentajes</a:t>
            </a:r>
            <a:endParaRPr kumimoji="0" lang="es-EC" sz="1400" b="0" i="1" u="none" strike="noStrike" cap="none" normalizeH="0" baseline="0" dirty="0" smtClean="0">
              <a:ln>
                <a:noFill/>
              </a:ln>
              <a:solidFill>
                <a:schemeClr val="tx1"/>
              </a:solidFill>
              <a:effectLst/>
              <a:latin typeface="Cambria" pitchFamily="18" charset="0"/>
              <a:cs typeface="Arial" pitchFamily="34" charset="0"/>
            </a:endParaRPr>
          </a:p>
        </p:txBody>
      </p:sp>
      <p:sp>
        <p:nvSpPr>
          <p:cNvPr id="21513" name="Rectangle 9"/>
          <p:cNvSpPr>
            <a:spLocks noChangeArrowheads="1"/>
          </p:cNvSpPr>
          <p:nvPr/>
        </p:nvSpPr>
        <p:spPr bwMode="auto">
          <a:xfrm>
            <a:off x="357158" y="4360388"/>
            <a:ext cx="2428870"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tab pos="228600" algn="l"/>
                <a:tab pos="449263" algn="l"/>
              </a:tabLst>
            </a:pPr>
            <a:r>
              <a:rPr kumimoji="0" lang="es-ES" sz="11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Fuente: </a:t>
            </a:r>
            <a:r>
              <a:rPr kumimoji="0" lang="es-ES" sz="11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SBS</a:t>
            </a:r>
            <a:r>
              <a:rPr kumimoji="0" lang="es-ES" sz="11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Boletines de Series, 2013.</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49263" algn="l"/>
              </a:tabLst>
            </a:pPr>
            <a:r>
              <a:rPr kumimoji="0" lang="es-EC" sz="11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Elaborado por:</a:t>
            </a:r>
            <a:r>
              <a:rPr kumimoji="0" lang="es-EC" sz="11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Francis Acosta.</a:t>
            </a:r>
            <a:endParaRPr kumimoji="0" lang="es-EC" sz="1100" b="0" i="1"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5519</TotalTime>
  <Words>1718</Words>
  <Application>Microsoft Office PowerPoint</Application>
  <PresentationFormat>Presentación en pantalla (4:3)</PresentationFormat>
  <Paragraphs>243</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Concurrencia</vt:lpstr>
      <vt:lpstr>Presentación de PowerPoint</vt:lpstr>
      <vt:lpstr>Objetivo General</vt:lpstr>
      <vt:lpstr>Objetivos Específicos</vt:lpstr>
      <vt:lpstr>Presentación de PowerPoint</vt:lpstr>
      <vt:lpstr>Parroquia de Alangasí</vt:lpstr>
      <vt:lpstr>Economía Popular y Solidaria</vt:lpstr>
      <vt:lpstr>Economía Popular y Solidaria</vt:lpstr>
      <vt:lpstr>Cooperativas de Ahorro y Crédito</vt:lpstr>
      <vt:lpstr>Cooperativas de Ahorro y Crédito</vt:lpstr>
      <vt:lpstr>Cooperativas de Ahorro y Crédito</vt:lpstr>
      <vt:lpstr>Presentación de PowerPoint</vt:lpstr>
      <vt:lpstr>Objetivos del Estudio de Mercado</vt:lpstr>
      <vt:lpstr>Segmentación del Mercado</vt:lpstr>
      <vt:lpstr>Análisis de la Oferta</vt:lpstr>
      <vt:lpstr>Análisis de la Oferta</vt:lpstr>
      <vt:lpstr>Análisis de la Demanda</vt:lpstr>
      <vt:lpstr>Tamaño de la muestra</vt:lpstr>
      <vt:lpstr>Tamaño de la muestra</vt:lpstr>
      <vt:lpstr>Análisis de Resultados</vt:lpstr>
      <vt:lpstr>Análisis de Resultados</vt:lpstr>
      <vt:lpstr>Análisis de Resultados</vt:lpstr>
      <vt:lpstr>Análisis de Resultados</vt:lpstr>
      <vt:lpstr>Análisis de Resultados</vt:lpstr>
      <vt:lpstr>Presentación de PowerPoint</vt:lpstr>
      <vt:lpstr>Localización Geográfica</vt:lpstr>
      <vt:lpstr>Procesos de la Cooperativa</vt:lpstr>
      <vt:lpstr>Procesos de la Cooperativa</vt:lpstr>
      <vt:lpstr>Procesos de la Cooperativa</vt:lpstr>
      <vt:lpstr>Presentación de PowerPoint</vt:lpstr>
      <vt:lpstr>Organización de la Cooperativa</vt:lpstr>
      <vt:lpstr>Constitución de la Cooperativa</vt:lpstr>
      <vt:lpstr>Constitución de la Cooperativa</vt:lpstr>
      <vt:lpstr>Presentación de PowerPoint</vt:lpstr>
      <vt:lpstr>Inversión en Activos Fijos</vt:lpstr>
      <vt:lpstr>Inversión en Activos Intangibles</vt:lpstr>
      <vt:lpstr>Gastos Administrativos</vt:lpstr>
      <vt:lpstr>Depreciación de Activos Fijos</vt:lpstr>
      <vt:lpstr>Amortización de Activos Intangibles</vt:lpstr>
      <vt:lpstr>Capital de Trabajo</vt:lpstr>
      <vt:lpstr>Inversión Total del Proyecto</vt:lpstr>
      <vt:lpstr>Financiamiento del Proyecto</vt:lpstr>
      <vt:lpstr>Ingresos Totales de la Cooperativa</vt:lpstr>
      <vt:lpstr>Ingresos Totales de la Cooperativa</vt:lpstr>
      <vt:lpstr>Ingresos Totales de la Cooperativa</vt:lpstr>
      <vt:lpstr>Determinación de Ingresos</vt:lpstr>
      <vt:lpstr>Determinación de Egresos</vt:lpstr>
      <vt:lpstr>Determinación de Egresos</vt:lpstr>
      <vt:lpstr>Determinación de Egresos</vt:lpstr>
      <vt:lpstr>Determinación de Egresos</vt:lpstr>
      <vt:lpstr>Estado de Pérdidas y Ganancias Proyectados</vt:lpstr>
      <vt:lpstr>Flujo de Efectivo Proyectado</vt:lpstr>
      <vt:lpstr>Métodos de Evaluación Económica</vt:lpstr>
      <vt:lpstr>Métodos de Evaluación Económica</vt:lpstr>
      <vt:lpstr>Métodos de Evaluación Económica</vt:lpstr>
      <vt:lpstr>Presentación de PowerPoint</vt:lpstr>
      <vt:lpstr>Conclusiones</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CPUUIO105</dc:creator>
  <cp:lastModifiedBy>Byron Acosta</cp:lastModifiedBy>
  <cp:revision>151</cp:revision>
  <dcterms:created xsi:type="dcterms:W3CDTF">2013-11-12T13:54:55Z</dcterms:created>
  <dcterms:modified xsi:type="dcterms:W3CDTF">2014-01-22T16:36:24Z</dcterms:modified>
</cp:coreProperties>
</file>