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972" r:id="rId1"/>
  </p:sldMasterIdLst>
  <p:notesMasterIdLst>
    <p:notesMasterId r:id="rId41"/>
  </p:notesMasterIdLst>
  <p:sldIdLst>
    <p:sldId id="256" r:id="rId2"/>
    <p:sldId id="258" r:id="rId3"/>
    <p:sldId id="259" r:id="rId4"/>
    <p:sldId id="289" r:id="rId5"/>
    <p:sldId id="260" r:id="rId6"/>
    <p:sldId id="291" r:id="rId7"/>
    <p:sldId id="290" r:id="rId8"/>
    <p:sldId id="300" r:id="rId9"/>
    <p:sldId id="301" r:id="rId10"/>
    <p:sldId id="292" r:id="rId11"/>
    <p:sldId id="264" r:id="rId12"/>
    <p:sldId id="265" r:id="rId13"/>
    <p:sldId id="308" r:id="rId14"/>
    <p:sldId id="266" r:id="rId15"/>
    <p:sldId id="267" r:id="rId16"/>
    <p:sldId id="268" r:id="rId17"/>
    <p:sldId id="269" r:id="rId18"/>
    <p:sldId id="272" r:id="rId19"/>
    <p:sldId id="293" r:id="rId20"/>
    <p:sldId id="298" r:id="rId21"/>
    <p:sldId id="273" r:id="rId22"/>
    <p:sldId id="304" r:id="rId23"/>
    <p:sldId id="305" r:id="rId24"/>
    <p:sldId id="306" r:id="rId25"/>
    <p:sldId id="275" r:id="rId26"/>
    <p:sldId id="294" r:id="rId27"/>
    <p:sldId id="303" r:id="rId28"/>
    <p:sldId id="295" r:id="rId29"/>
    <p:sldId id="280" r:id="rId30"/>
    <p:sldId id="281" r:id="rId31"/>
    <p:sldId id="282" r:id="rId32"/>
    <p:sldId id="283" r:id="rId33"/>
    <p:sldId id="284" r:id="rId34"/>
    <p:sldId id="285" r:id="rId35"/>
    <p:sldId id="286" r:id="rId36"/>
    <p:sldId id="287" r:id="rId37"/>
    <p:sldId id="299" r:id="rId38"/>
    <p:sldId id="288" r:id="rId39"/>
    <p:sldId id="307" r:id="rId40"/>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FAB"/>
    <a:srgbClr val="C6FEBE"/>
    <a:srgbClr val="FEDAE4"/>
    <a:srgbClr val="F5E3FD"/>
    <a:srgbClr val="FEF0FC"/>
    <a:srgbClr val="FDC3F5"/>
    <a:srgbClr val="82F6DA"/>
    <a:srgbClr val="AFD1FF"/>
    <a:srgbClr val="79B2FF"/>
    <a:srgbClr val="D3D4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6" autoAdjust="0"/>
  </p:normalViewPr>
  <p:slideViewPr>
    <p:cSldViewPr>
      <p:cViewPr>
        <p:scale>
          <a:sx n="70" d="100"/>
          <a:sy n="70" d="100"/>
        </p:scale>
        <p:origin x="-1302"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URDES\Desktop\Estefania%20Hermosa\revion%20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URDES\Desktop\NUEVO%20ESTADO%20FINANCIERO%20CEDAL%20inf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Crecimiento</a:t>
            </a:r>
          </a:p>
        </c:rich>
      </c:tx>
      <c:layout>
        <c:manualLayout>
          <c:xMode val="edge"/>
          <c:yMode val="edge"/>
          <c:x val="0.49879538709384907"/>
          <c:y val="2.0154548799066609E-2"/>
        </c:manualLayout>
      </c:layout>
      <c:spPr>
        <a:noFill/>
        <a:ln>
          <a:noFill/>
        </a:ln>
        <a:effectLst/>
      </c:spPr>
    </c:title>
    <c:plotArea>
      <c:layout>
        <c:manualLayout>
          <c:layoutTarget val="inner"/>
          <c:xMode val="edge"/>
          <c:yMode val="edge"/>
          <c:x val="0.1647257352239882"/>
          <c:y val="3.4305786357219252E-2"/>
          <c:w val="0.87867896387190458"/>
          <c:h val="0.75548897783368474"/>
        </c:manualLayout>
      </c:layout>
      <c:lineChart>
        <c:grouping val="standard"/>
        <c:ser>
          <c:idx val="0"/>
          <c:order val="0"/>
          <c:tx>
            <c:v>OFERTA</c:v>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'[revion 01.xlsx]Analisis'!$D$6:$D$9</c:f>
              <c:numCache>
                <c:formatCode>#,##0.0</c:formatCode>
                <c:ptCount val="4"/>
                <c:pt idx="0">
                  <c:v>11.13206555078432</c:v>
                </c:pt>
                <c:pt idx="1">
                  <c:v>20.748914643970984</c:v>
                </c:pt>
                <c:pt idx="2">
                  <c:v>1.2129614251568555</c:v>
                </c:pt>
                <c:pt idx="3">
                  <c:v>14.180925481504111</c:v>
                </c:pt>
              </c:numCache>
            </c:numRef>
          </c:val>
        </c:ser>
        <c:ser>
          <c:idx val="1"/>
          <c:order val="1"/>
          <c:tx>
            <c:v>DEMANDA</c:v>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'[revion 01.xlsx]Analisis'!$F$6:$F$9</c:f>
              <c:numCache>
                <c:formatCode>#,##0.0</c:formatCode>
                <c:ptCount val="4"/>
                <c:pt idx="0">
                  <c:v>41.510150736101984</c:v>
                </c:pt>
                <c:pt idx="1">
                  <c:v>29.320920095649793</c:v>
                </c:pt>
                <c:pt idx="2">
                  <c:v>0.30815598573263892</c:v>
                </c:pt>
                <c:pt idx="3">
                  <c:v>18.844600301456914</c:v>
                </c:pt>
              </c:numCache>
            </c:numRef>
          </c:val>
        </c:ser>
        <c:marker val="1"/>
        <c:axId val="56172928"/>
        <c:axId val="56174464"/>
      </c:lineChart>
      <c:catAx>
        <c:axId val="56172928"/>
        <c:scaling>
          <c:orientation val="minMax"/>
        </c:scaling>
        <c:axPos val="b"/>
        <c:numFmt formatCode="0" sourceLinked="1"/>
        <c:maj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56174464"/>
        <c:crosses val="autoZero"/>
        <c:auto val="1"/>
        <c:lblAlgn val="ctr"/>
        <c:lblOffset val="100"/>
      </c:catAx>
      <c:valAx>
        <c:axId val="56174464"/>
        <c:scaling>
          <c:orientation val="minMax"/>
        </c:scaling>
        <c:axPos val="l"/>
        <c:majorGridlines>
          <c:spPr>
            <a:ln w="9525" cap="flat" cmpd="sng" algn="ctr">
              <a:solidFill>
                <a:schemeClr val="lt1">
                  <a:lumMod val="95000"/>
                  <a:alpha val="1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561729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plotArea>
      <c:layout>
        <c:manualLayout>
          <c:layoutTarget val="inner"/>
          <c:xMode val="edge"/>
          <c:yMode val="edge"/>
          <c:x val="0.15005246589716742"/>
          <c:y val="6.1310782241014813E-2"/>
          <c:w val="0.80482686253934965"/>
          <c:h val="0.65116279069767469"/>
        </c:manualLayout>
      </c:layout>
      <c:scatterChart>
        <c:scatterStyle val="lineMarker"/>
        <c:ser>
          <c:idx val="0"/>
          <c:order val="0"/>
          <c:tx>
            <c:strRef>
              <c:f>'[NUEVO ESTADO FINANCIERO CEDAL inflacion.xlsx]Punto de equilibrio'!$E$29</c:f>
              <c:strCache>
                <c:ptCount val="1"/>
                <c:pt idx="0">
                  <c:v>Ventas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'[NUEVO ESTADO FINANCIERO CEDAL inflacion.xlsx]Punto de equilibrio'!$F$28:$G$28</c:f>
              <c:numCache>
                <c:formatCode>General</c:formatCode>
                <c:ptCount val="2"/>
                <c:pt idx="0">
                  <c:v>0</c:v>
                </c:pt>
                <c:pt idx="1">
                  <c:v>396552.91924920015</c:v>
                </c:pt>
              </c:numCache>
            </c:numRef>
          </c:xVal>
          <c:yVal>
            <c:numRef>
              <c:f>'[NUEVO ESTADO FINANCIERO CEDAL inflacion.xlsx]Punto de equilibrio'!$F$29:$G$29</c:f>
              <c:numCache>
                <c:formatCode>General</c:formatCode>
                <c:ptCount val="2"/>
                <c:pt idx="0">
                  <c:v>0</c:v>
                </c:pt>
                <c:pt idx="1">
                  <c:v>396552.91924920015</c:v>
                </c:pt>
              </c:numCache>
            </c:numRef>
          </c:yVal>
        </c:ser>
        <c:ser>
          <c:idx val="1"/>
          <c:order val="1"/>
          <c:tx>
            <c:strRef>
              <c:f>'[NUEVO ESTADO FINANCIERO CEDAL inflacion.xlsx]Punto de equilibrio'!$E$30</c:f>
              <c:strCache>
                <c:ptCount val="1"/>
                <c:pt idx="0">
                  <c:v>C. Fijo</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xVal>
            <c:numRef>
              <c:f>'[NUEVO ESTADO FINANCIERO CEDAL inflacion.xlsx]Punto de equilibrio'!$F$28:$G$28</c:f>
              <c:numCache>
                <c:formatCode>General</c:formatCode>
                <c:ptCount val="2"/>
                <c:pt idx="0">
                  <c:v>0</c:v>
                </c:pt>
                <c:pt idx="1">
                  <c:v>396552.91924920015</c:v>
                </c:pt>
              </c:numCache>
            </c:numRef>
          </c:xVal>
          <c:yVal>
            <c:numRef>
              <c:f>'[NUEVO ESTADO FINANCIERO CEDAL inflacion.xlsx]Punto de equilibrio'!$F$30:$G$30</c:f>
              <c:numCache>
                <c:formatCode>General</c:formatCode>
                <c:ptCount val="2"/>
                <c:pt idx="0">
                  <c:v>63034.185000000005</c:v>
                </c:pt>
                <c:pt idx="1">
                  <c:v>63034.185000000005</c:v>
                </c:pt>
              </c:numCache>
            </c:numRef>
          </c:yVal>
        </c:ser>
        <c:ser>
          <c:idx val="2"/>
          <c:order val="2"/>
          <c:tx>
            <c:strRef>
              <c:f>'[NUEVO ESTADO FINANCIERO CEDAL inflacion.xlsx]Punto de equilibrio'!$E$31</c:f>
              <c:strCache>
                <c:ptCount val="1"/>
                <c:pt idx="0">
                  <c:v>C. Variable</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xVal>
            <c:numRef>
              <c:f>'[NUEVO ESTADO FINANCIERO CEDAL inflacion.xlsx]Punto de equilibrio'!$F$28:$G$28</c:f>
              <c:numCache>
                <c:formatCode>General</c:formatCode>
                <c:ptCount val="2"/>
                <c:pt idx="0">
                  <c:v>0</c:v>
                </c:pt>
                <c:pt idx="1">
                  <c:v>396552.91924920015</c:v>
                </c:pt>
              </c:numCache>
            </c:numRef>
          </c:xVal>
          <c:yVal>
            <c:numRef>
              <c:f>'[NUEVO ESTADO FINANCIERO CEDAL inflacion.xlsx]Punto de equilibrio'!$F$31:$G$31</c:f>
              <c:numCache>
                <c:formatCode>General</c:formatCode>
                <c:ptCount val="2"/>
                <c:pt idx="0">
                  <c:v>213257.93280000001</c:v>
                </c:pt>
                <c:pt idx="1">
                  <c:v>213257.93280000001</c:v>
                </c:pt>
              </c:numCache>
            </c:numRef>
          </c:yVal>
        </c:ser>
        <c:ser>
          <c:idx val="3"/>
          <c:order val="3"/>
          <c:tx>
            <c:strRef>
              <c:f>'[NUEVO ESTADO FINANCIERO CEDAL inflacion.xlsx]Punto de equilibrio'!$E$32</c:f>
              <c:strCache>
                <c:ptCount val="1"/>
                <c:pt idx="0">
                  <c:v>Costo Total</c:v>
                </c:pt>
              </c:strCache>
            </c:strRef>
          </c:tx>
          <c:spPr>
            <a:ln w="12700">
              <a:solidFill>
                <a:srgbClr val="00FFFF"/>
              </a:solidFill>
              <a:prstDash val="solid"/>
            </a:ln>
          </c:spPr>
          <c:marker>
            <c:symbol val="x"/>
            <c:size val="5"/>
            <c:spPr>
              <a:noFill/>
              <a:ln>
                <a:solidFill>
                  <a:srgbClr val="00FFFF"/>
                </a:solidFill>
                <a:prstDash val="solid"/>
              </a:ln>
            </c:spPr>
          </c:marker>
          <c:xVal>
            <c:numRef>
              <c:f>'[NUEVO ESTADO FINANCIERO CEDAL inflacion.xlsx]Punto de equilibrio'!$F$28:$G$28</c:f>
              <c:numCache>
                <c:formatCode>General</c:formatCode>
                <c:ptCount val="2"/>
                <c:pt idx="0">
                  <c:v>0</c:v>
                </c:pt>
                <c:pt idx="1">
                  <c:v>396552.91924920015</c:v>
                </c:pt>
              </c:numCache>
            </c:numRef>
          </c:xVal>
          <c:yVal>
            <c:numRef>
              <c:f>'[NUEVO ESTADO FINANCIERO CEDAL inflacion.xlsx]Punto de equilibrio'!$F$32:$G$32</c:f>
              <c:numCache>
                <c:formatCode>General</c:formatCode>
                <c:ptCount val="2"/>
                <c:pt idx="0">
                  <c:v>63034.185000000005</c:v>
                </c:pt>
                <c:pt idx="1">
                  <c:v>276292.11779999989</c:v>
                </c:pt>
              </c:numCache>
            </c:numRef>
          </c:yVal>
        </c:ser>
        <c:ser>
          <c:idx val="4"/>
          <c:order val="4"/>
          <c:tx>
            <c:strRef>
              <c:f>'[NUEVO ESTADO FINANCIERO CEDAL inflacion.xlsx]Punto de equilibrio'!$E$33</c:f>
              <c:strCache>
                <c:ptCount val="1"/>
                <c:pt idx="0">
                  <c:v>Equilibrio</c:v>
                </c:pt>
              </c:strCache>
            </c:strRef>
          </c:tx>
          <c:spPr>
            <a:ln w="12700">
              <a:solidFill>
                <a:srgbClr val="800080"/>
              </a:solidFill>
              <a:prstDash val="solid"/>
            </a:ln>
          </c:spPr>
          <c:marker>
            <c:symbol val="star"/>
            <c:size val="5"/>
            <c:spPr>
              <a:noFill/>
              <a:ln>
                <a:solidFill>
                  <a:srgbClr val="800080"/>
                </a:solidFill>
                <a:prstDash val="solid"/>
              </a:ln>
            </c:spPr>
          </c:marker>
          <c:trendline>
            <c:spPr>
              <a:ln w="25400">
                <a:solidFill>
                  <a:srgbClr val="000000"/>
                </a:solidFill>
                <a:prstDash val="solid"/>
              </a:ln>
            </c:spPr>
            <c:trendlineType val="poly"/>
            <c:order val="6"/>
          </c:trendline>
          <c:xVal>
            <c:numRef>
              <c:f>'[NUEVO ESTADO FINANCIERO CEDAL inflacion.xlsx]Punto de equilibrio'!$F$28:$G$28</c:f>
              <c:numCache>
                <c:formatCode>General</c:formatCode>
                <c:ptCount val="2"/>
                <c:pt idx="0">
                  <c:v>0</c:v>
                </c:pt>
                <c:pt idx="1">
                  <c:v>396552.91924920015</c:v>
                </c:pt>
              </c:numCache>
            </c:numRef>
          </c:xVal>
          <c:yVal>
            <c:numRef>
              <c:f>'[NUEVO ESTADO FINANCIERO CEDAL inflacion.xlsx]Punto de equilibrio'!$F$33:$G$33</c:f>
              <c:numCache>
                <c:formatCode>0.00</c:formatCode>
                <c:ptCount val="2"/>
                <c:pt idx="0">
                  <c:v>136372.4701830394</c:v>
                </c:pt>
                <c:pt idx="1">
                  <c:v>136372.4701830394</c:v>
                </c:pt>
              </c:numCache>
            </c:numRef>
          </c:yVal>
        </c:ser>
        <c:axId val="56532992"/>
        <c:axId val="56534912"/>
      </c:scatterChart>
      <c:valAx>
        <c:axId val="56532992"/>
        <c:scaling>
          <c:orientation val="minMax"/>
        </c:scaling>
        <c:axPos val="b"/>
        <c:title>
          <c:tx>
            <c:rich>
              <a:bodyPr/>
              <a:lstStyle/>
              <a:p>
                <a:pPr>
                  <a:defRPr lang="es-EC" sz="1200" b="1" i="0" u="none" strike="noStrike" baseline="0">
                    <a:solidFill>
                      <a:srgbClr val="000000"/>
                    </a:solidFill>
                    <a:latin typeface="Arial"/>
                    <a:ea typeface="Arial"/>
                    <a:cs typeface="Arial"/>
                  </a:defRPr>
                </a:pPr>
                <a:r>
                  <a:rPr lang="es-EC"/>
                  <a:t>Volumen de Ventas</a:t>
                </a:r>
              </a:p>
            </c:rich>
          </c:tx>
          <c:layout>
            <c:manualLayout>
              <c:xMode val="edge"/>
              <c:yMode val="edge"/>
              <c:x val="0.46904512067156329"/>
              <c:y val="0.82241014799154222"/>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1675" b="0" i="0" u="none" strike="noStrike" baseline="0">
                <a:solidFill>
                  <a:srgbClr val="000000"/>
                </a:solidFill>
                <a:latin typeface="Arial"/>
                <a:ea typeface="Arial"/>
                <a:cs typeface="Arial"/>
              </a:defRPr>
            </a:pPr>
            <a:endParaRPr lang="es-EC"/>
          </a:p>
        </c:txPr>
        <c:crossAx val="56534912"/>
        <c:crosses val="autoZero"/>
        <c:crossBetween val="midCat"/>
      </c:valAx>
      <c:valAx>
        <c:axId val="56534912"/>
        <c:scaling>
          <c:orientation val="minMax"/>
        </c:scaling>
        <c:axPos val="l"/>
        <c:majorGridlines>
          <c:spPr>
            <a:ln w="3175">
              <a:solidFill>
                <a:srgbClr val="000000"/>
              </a:solidFill>
              <a:prstDash val="solid"/>
            </a:ln>
          </c:spPr>
        </c:majorGridlines>
        <c:title>
          <c:tx>
            <c:rich>
              <a:bodyPr/>
              <a:lstStyle/>
              <a:p>
                <a:pPr>
                  <a:defRPr lang="es-EC" sz="1200" b="1" i="0" u="none" strike="noStrike" baseline="0">
                    <a:solidFill>
                      <a:srgbClr val="000000"/>
                    </a:solidFill>
                    <a:latin typeface="Arial"/>
                    <a:ea typeface="Arial"/>
                    <a:cs typeface="Arial"/>
                  </a:defRPr>
                </a:pPr>
                <a:r>
                  <a:rPr lang="es-EC"/>
                  <a:t>Cantidades</a:t>
                </a:r>
              </a:p>
            </c:rich>
          </c:tx>
          <c:layout>
            <c:manualLayout>
              <c:xMode val="edge"/>
              <c:yMode val="edge"/>
              <c:x val="2.4134312696747175E-2"/>
              <c:y val="0.22621564482029646"/>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1675" b="0" i="0" u="none" strike="noStrike" baseline="0">
                <a:solidFill>
                  <a:srgbClr val="000000"/>
                </a:solidFill>
                <a:latin typeface="Arial"/>
                <a:ea typeface="Arial"/>
                <a:cs typeface="Arial"/>
              </a:defRPr>
            </a:pPr>
            <a:endParaRPr lang="es-EC"/>
          </a:p>
        </c:txPr>
        <c:crossAx val="56532992"/>
        <c:crosses val="autoZero"/>
        <c:crossBetween val="midCat"/>
      </c:valAx>
      <c:spPr>
        <a:solidFill>
          <a:schemeClr val="bg1"/>
        </a:solidFill>
        <a:ln w="12700">
          <a:solidFill>
            <a:srgbClr val="808080"/>
          </a:solidFill>
          <a:prstDash val="solid"/>
        </a:ln>
      </c:spPr>
    </c:plotArea>
    <c:legend>
      <c:legendPos val="r"/>
      <c:legendEntry>
        <c:idx val="5"/>
        <c:delete val="1"/>
      </c:legendEntry>
      <c:layout>
        <c:manualLayout>
          <c:xMode val="edge"/>
          <c:yMode val="edge"/>
          <c:x val="0.27492130115425101"/>
          <c:y val="0.93023255813953487"/>
          <c:w val="0.55089192025183664"/>
          <c:h val="5.9196617336152425E-2"/>
        </c:manualLayout>
      </c:layout>
      <c:spPr>
        <a:solidFill>
          <a:srgbClr val="FFFFFF"/>
        </a:solidFill>
        <a:ln w="3175">
          <a:solidFill>
            <a:srgbClr val="000000"/>
          </a:solidFill>
          <a:prstDash val="solid"/>
        </a:ln>
      </c:spPr>
      <c:txPr>
        <a:bodyPr/>
        <a:lstStyle/>
        <a:p>
          <a:pPr>
            <a:defRPr lang="es-EC" sz="925" b="0" i="0" u="none" strike="noStrike" baseline="0">
              <a:solidFill>
                <a:srgbClr val="000000"/>
              </a:solidFill>
              <a:latin typeface="Arial"/>
              <a:ea typeface="Arial"/>
              <a:cs typeface="Arial"/>
            </a:defRPr>
          </a:pPr>
          <a:endParaRPr lang="es-EC"/>
        </a:p>
      </c:txPr>
    </c:legend>
    <c:plotVisOnly val="1"/>
    <c:dispBlanksAs val="gap"/>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AA845-557D-4045-8704-A04A47FAA7CA}" type="doc">
      <dgm:prSet loTypeId="urn:microsoft.com/office/officeart/2005/8/layout/pyramid2" loCatId="list" qsTypeId="urn:microsoft.com/office/officeart/2005/8/quickstyle/simple1" qsCatId="simple" csTypeId="urn:microsoft.com/office/officeart/2005/8/colors/accent1_2" csCatId="accent1" phldr="1"/>
      <dgm:spPr/>
    </dgm:pt>
    <dgm:pt modelId="{95555BA8-2DB0-4A14-A7C8-A3AF44D0368C}">
      <dgm:prSet phldrT="[Texto]"/>
      <dgm:spPr/>
      <dgm:t>
        <a:bodyPr/>
        <a:lstStyle/>
        <a:p>
          <a:r>
            <a:rPr lang="es-EC" dirty="0" smtClean="0"/>
            <a:t>Transferencia electrónica de la DAE</a:t>
          </a:r>
          <a:endParaRPr lang="es-ES" dirty="0"/>
        </a:p>
      </dgm:t>
    </dgm:pt>
    <dgm:pt modelId="{F5685644-3E17-42D8-8629-F8E6A7950147}" type="parTrans" cxnId="{2CDF4EE3-5CC6-4119-8255-A6DDAC3CA060}">
      <dgm:prSet/>
      <dgm:spPr/>
      <dgm:t>
        <a:bodyPr/>
        <a:lstStyle/>
        <a:p>
          <a:endParaRPr lang="es-ES"/>
        </a:p>
      </dgm:t>
    </dgm:pt>
    <dgm:pt modelId="{0782D02B-33FF-4DC5-997B-2C03CFB65E91}" type="sibTrans" cxnId="{2CDF4EE3-5CC6-4119-8255-A6DDAC3CA060}">
      <dgm:prSet/>
      <dgm:spPr/>
      <dgm:t>
        <a:bodyPr/>
        <a:lstStyle/>
        <a:p>
          <a:endParaRPr lang="es-ES"/>
        </a:p>
      </dgm:t>
    </dgm:pt>
    <dgm:pt modelId="{26AF60B3-FAEB-41A5-B48B-D832E0BB2408}">
      <dgm:prSet phldrT="[Texto]"/>
      <dgm:spPr/>
      <dgm:t>
        <a:bodyPr/>
        <a:lstStyle/>
        <a:p>
          <a:r>
            <a:rPr lang="es-EC" dirty="0" smtClean="0"/>
            <a:t>Validación automática de cada uno de los datos</a:t>
          </a:r>
          <a:endParaRPr lang="es-ES" dirty="0"/>
        </a:p>
      </dgm:t>
    </dgm:pt>
    <dgm:pt modelId="{82675D9C-9FA9-4F88-B8EE-0EF3097BC0AD}" type="parTrans" cxnId="{E89230DE-BCD8-41C0-87B8-065F30D06C8E}">
      <dgm:prSet/>
      <dgm:spPr/>
      <dgm:t>
        <a:bodyPr/>
        <a:lstStyle/>
        <a:p>
          <a:endParaRPr lang="es-ES"/>
        </a:p>
      </dgm:t>
    </dgm:pt>
    <dgm:pt modelId="{6D0B79ED-5A34-4D40-A8F9-402CFDE59DAA}" type="sibTrans" cxnId="{E89230DE-BCD8-41C0-87B8-065F30D06C8E}">
      <dgm:prSet/>
      <dgm:spPr/>
      <dgm:t>
        <a:bodyPr/>
        <a:lstStyle/>
        <a:p>
          <a:endParaRPr lang="es-ES"/>
        </a:p>
      </dgm:t>
    </dgm:pt>
    <dgm:pt modelId="{8C871F80-B34C-4397-A886-F19DE895E384}">
      <dgm:prSet phldrT="[Texto]"/>
      <dgm:spPr/>
      <dgm:t>
        <a:bodyPr/>
        <a:lstStyle/>
        <a:p>
          <a:r>
            <a:rPr lang="es-EC" dirty="0" smtClean="0"/>
            <a:t>Solicitud de Respuesta por el SENAE</a:t>
          </a:r>
          <a:endParaRPr lang="es-ES" dirty="0"/>
        </a:p>
      </dgm:t>
    </dgm:pt>
    <dgm:pt modelId="{09BCDF90-381C-40D9-81D6-3188A06B271A}" type="parTrans" cxnId="{78DAF4DE-F6BD-4E35-804E-0B102E506089}">
      <dgm:prSet/>
      <dgm:spPr/>
      <dgm:t>
        <a:bodyPr/>
        <a:lstStyle/>
        <a:p>
          <a:endParaRPr lang="es-ES"/>
        </a:p>
      </dgm:t>
    </dgm:pt>
    <dgm:pt modelId="{A2F8AECE-DCE6-4B4C-B057-454D5114B9C1}" type="sibTrans" cxnId="{78DAF4DE-F6BD-4E35-804E-0B102E506089}">
      <dgm:prSet/>
      <dgm:spPr/>
      <dgm:t>
        <a:bodyPr/>
        <a:lstStyle/>
        <a:p>
          <a:endParaRPr lang="es-ES"/>
        </a:p>
      </dgm:t>
    </dgm:pt>
    <dgm:pt modelId="{8011567C-6763-401A-A742-38DDCA85BB40}">
      <dgm:prSet phldrT="[Texto]"/>
      <dgm:spPr/>
      <dgm:t>
        <a:bodyPr/>
        <a:lstStyle/>
        <a:p>
          <a:r>
            <a:rPr lang="es-ES" dirty="0" smtClean="0"/>
            <a:t>Envío, recepción, procesamiento, respuesta, solicitud de respuesta</a:t>
          </a:r>
          <a:endParaRPr lang="es-ES" dirty="0"/>
        </a:p>
      </dgm:t>
    </dgm:pt>
    <dgm:pt modelId="{7748921B-BB1B-49D0-B89F-833B9C827DC7}" type="parTrans" cxnId="{D3EFD3C3-2044-43B8-8CCD-A08B20D6D087}">
      <dgm:prSet/>
      <dgm:spPr/>
      <dgm:t>
        <a:bodyPr/>
        <a:lstStyle/>
        <a:p>
          <a:endParaRPr lang="es-ES"/>
        </a:p>
      </dgm:t>
    </dgm:pt>
    <dgm:pt modelId="{AFDABE49-92A3-4EF9-86A0-C9BFEA7A6E36}" type="sibTrans" cxnId="{D3EFD3C3-2044-43B8-8CCD-A08B20D6D087}">
      <dgm:prSet/>
      <dgm:spPr/>
      <dgm:t>
        <a:bodyPr/>
        <a:lstStyle/>
        <a:p>
          <a:endParaRPr lang="es-ES"/>
        </a:p>
      </dgm:t>
    </dgm:pt>
    <dgm:pt modelId="{75E87003-FE64-4BBC-A055-BF07BCAA4095}" type="pres">
      <dgm:prSet presAssocID="{CAFAA845-557D-4045-8704-A04A47FAA7CA}" presName="compositeShape" presStyleCnt="0">
        <dgm:presLayoutVars>
          <dgm:dir/>
          <dgm:resizeHandles/>
        </dgm:presLayoutVars>
      </dgm:prSet>
      <dgm:spPr/>
    </dgm:pt>
    <dgm:pt modelId="{25690532-B312-4D47-AF24-13EEDDDDB80E}" type="pres">
      <dgm:prSet presAssocID="{CAFAA845-557D-4045-8704-A04A47FAA7CA}" presName="pyramid" presStyleLbl="node1" presStyleIdx="0" presStyleCnt="1" custLinFactNeighborX="2573" custLinFactNeighborY="-2658">
        <dgm:style>
          <a:lnRef idx="1">
            <a:schemeClr val="dk1"/>
          </a:lnRef>
          <a:fillRef idx="2">
            <a:schemeClr val="dk1"/>
          </a:fillRef>
          <a:effectRef idx="1">
            <a:schemeClr val="dk1"/>
          </a:effectRef>
          <a:fontRef idx="minor">
            <a:schemeClr val="dk1"/>
          </a:fontRef>
        </dgm:style>
      </dgm:prSet>
      <dgm:spPr/>
    </dgm:pt>
    <dgm:pt modelId="{B9E49935-6AD6-4DF8-8603-9DAC0F36CEA5}" type="pres">
      <dgm:prSet presAssocID="{CAFAA845-557D-4045-8704-A04A47FAA7CA}" presName="theList" presStyleCnt="0"/>
      <dgm:spPr/>
    </dgm:pt>
    <dgm:pt modelId="{C9D80B0F-6C8C-4371-A415-638E441756DD}" type="pres">
      <dgm:prSet presAssocID="{95555BA8-2DB0-4A14-A7C8-A3AF44D0368C}" presName="aNode" presStyleLbl="fgAcc1" presStyleIdx="0" presStyleCnt="4" custLinFactY="-1758" custLinFactNeighborX="14263" custLinFactNeighborY="-100000">
        <dgm:presLayoutVars>
          <dgm:bulletEnabled val="1"/>
        </dgm:presLayoutVars>
      </dgm:prSet>
      <dgm:spPr/>
      <dgm:t>
        <a:bodyPr/>
        <a:lstStyle/>
        <a:p>
          <a:endParaRPr lang="es-ES"/>
        </a:p>
      </dgm:t>
    </dgm:pt>
    <dgm:pt modelId="{C6F237D1-3C07-487E-9411-C5F0540FBC4E}" type="pres">
      <dgm:prSet presAssocID="{95555BA8-2DB0-4A14-A7C8-A3AF44D0368C}" presName="aSpace" presStyleCnt="0"/>
      <dgm:spPr/>
    </dgm:pt>
    <dgm:pt modelId="{71E23F84-AD65-420C-BFDC-17E151437CA6}" type="pres">
      <dgm:prSet presAssocID="{26AF60B3-FAEB-41A5-B48B-D832E0BB2408}" presName="aNode" presStyleLbl="fgAcc1" presStyleIdx="1" presStyleCnt="4" custLinFactNeighborX="14264" custLinFactNeighborY="-3307">
        <dgm:presLayoutVars>
          <dgm:bulletEnabled val="1"/>
        </dgm:presLayoutVars>
      </dgm:prSet>
      <dgm:spPr/>
      <dgm:t>
        <a:bodyPr/>
        <a:lstStyle/>
        <a:p>
          <a:endParaRPr lang="es-ES"/>
        </a:p>
      </dgm:t>
    </dgm:pt>
    <dgm:pt modelId="{0CAE6073-2643-4573-85FB-C38F1708FD1C}" type="pres">
      <dgm:prSet presAssocID="{26AF60B3-FAEB-41A5-B48B-D832E0BB2408}" presName="aSpace" presStyleCnt="0"/>
      <dgm:spPr/>
    </dgm:pt>
    <dgm:pt modelId="{EDE2A873-3A60-4B6B-B92D-5F14DF15CCB5}" type="pres">
      <dgm:prSet presAssocID="{8C871F80-B34C-4397-A886-F19DE895E384}" presName="aNode" presStyleLbl="fgAcc1" presStyleIdx="2" presStyleCnt="4" custLinFactNeighborX="14264" custLinFactNeighborY="79753">
        <dgm:presLayoutVars>
          <dgm:bulletEnabled val="1"/>
        </dgm:presLayoutVars>
      </dgm:prSet>
      <dgm:spPr/>
      <dgm:t>
        <a:bodyPr/>
        <a:lstStyle/>
        <a:p>
          <a:endParaRPr lang="es-ES"/>
        </a:p>
      </dgm:t>
    </dgm:pt>
    <dgm:pt modelId="{5B751ABB-07BD-475D-AE0F-ED48224E0C18}" type="pres">
      <dgm:prSet presAssocID="{8C871F80-B34C-4397-A886-F19DE895E384}" presName="aSpace" presStyleCnt="0"/>
      <dgm:spPr/>
    </dgm:pt>
    <dgm:pt modelId="{FCAD9002-3ABD-4E13-B03C-0F175DE18BC8}" type="pres">
      <dgm:prSet presAssocID="{8011567C-6763-401A-A742-38DDCA85BB40}" presName="aNode" presStyleLbl="fgAcc1" presStyleIdx="3" presStyleCnt="4" custLinFactY="4598" custLinFactNeighborX="14264" custLinFactNeighborY="100000">
        <dgm:presLayoutVars>
          <dgm:bulletEnabled val="1"/>
        </dgm:presLayoutVars>
      </dgm:prSet>
      <dgm:spPr/>
      <dgm:t>
        <a:bodyPr/>
        <a:lstStyle/>
        <a:p>
          <a:endParaRPr lang="es-ES"/>
        </a:p>
      </dgm:t>
    </dgm:pt>
    <dgm:pt modelId="{76FE4C34-942D-4577-8AD6-4FA8AEA8A96B}" type="pres">
      <dgm:prSet presAssocID="{8011567C-6763-401A-A742-38DDCA85BB40}" presName="aSpace" presStyleCnt="0"/>
      <dgm:spPr/>
    </dgm:pt>
  </dgm:ptLst>
  <dgm:cxnLst>
    <dgm:cxn modelId="{FB1F7530-E9C4-4D7C-8B22-FEAC2F13989E}" type="presOf" srcId="{CAFAA845-557D-4045-8704-A04A47FAA7CA}" destId="{75E87003-FE64-4BBC-A055-BF07BCAA4095}" srcOrd="0" destOrd="0" presId="urn:microsoft.com/office/officeart/2005/8/layout/pyramid2"/>
    <dgm:cxn modelId="{83AA9E1D-C0DF-468B-97D5-EA39E6D64482}" type="presOf" srcId="{26AF60B3-FAEB-41A5-B48B-D832E0BB2408}" destId="{71E23F84-AD65-420C-BFDC-17E151437CA6}" srcOrd="0" destOrd="0" presId="urn:microsoft.com/office/officeart/2005/8/layout/pyramid2"/>
    <dgm:cxn modelId="{D3EFD3C3-2044-43B8-8CCD-A08B20D6D087}" srcId="{CAFAA845-557D-4045-8704-A04A47FAA7CA}" destId="{8011567C-6763-401A-A742-38DDCA85BB40}" srcOrd="3" destOrd="0" parTransId="{7748921B-BB1B-49D0-B89F-833B9C827DC7}" sibTransId="{AFDABE49-92A3-4EF9-86A0-C9BFEA7A6E36}"/>
    <dgm:cxn modelId="{94066645-9D53-454C-B6F8-B1DB2DEF53B8}" type="presOf" srcId="{8011567C-6763-401A-A742-38DDCA85BB40}" destId="{FCAD9002-3ABD-4E13-B03C-0F175DE18BC8}" srcOrd="0" destOrd="0" presId="urn:microsoft.com/office/officeart/2005/8/layout/pyramid2"/>
    <dgm:cxn modelId="{E89230DE-BCD8-41C0-87B8-065F30D06C8E}" srcId="{CAFAA845-557D-4045-8704-A04A47FAA7CA}" destId="{26AF60B3-FAEB-41A5-B48B-D832E0BB2408}" srcOrd="1" destOrd="0" parTransId="{82675D9C-9FA9-4F88-B8EE-0EF3097BC0AD}" sibTransId="{6D0B79ED-5A34-4D40-A8F9-402CFDE59DAA}"/>
    <dgm:cxn modelId="{CDFDCBC3-6CC2-40E1-856E-1121804056AC}" type="presOf" srcId="{95555BA8-2DB0-4A14-A7C8-A3AF44D0368C}" destId="{C9D80B0F-6C8C-4371-A415-638E441756DD}" srcOrd="0" destOrd="0" presId="urn:microsoft.com/office/officeart/2005/8/layout/pyramid2"/>
    <dgm:cxn modelId="{78DAF4DE-F6BD-4E35-804E-0B102E506089}" srcId="{CAFAA845-557D-4045-8704-A04A47FAA7CA}" destId="{8C871F80-B34C-4397-A886-F19DE895E384}" srcOrd="2" destOrd="0" parTransId="{09BCDF90-381C-40D9-81D6-3188A06B271A}" sibTransId="{A2F8AECE-DCE6-4B4C-B057-454D5114B9C1}"/>
    <dgm:cxn modelId="{8E0D1FBA-0135-47BC-8913-7DE5CDEA908E}" type="presOf" srcId="{8C871F80-B34C-4397-A886-F19DE895E384}" destId="{EDE2A873-3A60-4B6B-B92D-5F14DF15CCB5}" srcOrd="0" destOrd="0" presId="urn:microsoft.com/office/officeart/2005/8/layout/pyramid2"/>
    <dgm:cxn modelId="{2CDF4EE3-5CC6-4119-8255-A6DDAC3CA060}" srcId="{CAFAA845-557D-4045-8704-A04A47FAA7CA}" destId="{95555BA8-2DB0-4A14-A7C8-A3AF44D0368C}" srcOrd="0" destOrd="0" parTransId="{F5685644-3E17-42D8-8629-F8E6A7950147}" sibTransId="{0782D02B-33FF-4DC5-997B-2C03CFB65E91}"/>
    <dgm:cxn modelId="{0B6B7899-F6B2-4E38-8F92-3754C11AA49C}" type="presParOf" srcId="{75E87003-FE64-4BBC-A055-BF07BCAA4095}" destId="{25690532-B312-4D47-AF24-13EEDDDDB80E}" srcOrd="0" destOrd="0" presId="urn:microsoft.com/office/officeart/2005/8/layout/pyramid2"/>
    <dgm:cxn modelId="{1A0F6EB0-28CA-4B5F-A9D1-ABA37833B341}" type="presParOf" srcId="{75E87003-FE64-4BBC-A055-BF07BCAA4095}" destId="{B9E49935-6AD6-4DF8-8603-9DAC0F36CEA5}" srcOrd="1" destOrd="0" presId="urn:microsoft.com/office/officeart/2005/8/layout/pyramid2"/>
    <dgm:cxn modelId="{236EE22B-79F9-41B6-A93A-33D8A3A8D60B}" type="presParOf" srcId="{B9E49935-6AD6-4DF8-8603-9DAC0F36CEA5}" destId="{C9D80B0F-6C8C-4371-A415-638E441756DD}" srcOrd="0" destOrd="0" presId="urn:microsoft.com/office/officeart/2005/8/layout/pyramid2"/>
    <dgm:cxn modelId="{EF518840-1663-4B15-986C-AD9DB04A4F69}" type="presParOf" srcId="{B9E49935-6AD6-4DF8-8603-9DAC0F36CEA5}" destId="{C6F237D1-3C07-487E-9411-C5F0540FBC4E}" srcOrd="1" destOrd="0" presId="urn:microsoft.com/office/officeart/2005/8/layout/pyramid2"/>
    <dgm:cxn modelId="{8F3512A3-15EC-4AAB-BCDB-CEABE5731EF3}" type="presParOf" srcId="{B9E49935-6AD6-4DF8-8603-9DAC0F36CEA5}" destId="{71E23F84-AD65-420C-BFDC-17E151437CA6}" srcOrd="2" destOrd="0" presId="urn:microsoft.com/office/officeart/2005/8/layout/pyramid2"/>
    <dgm:cxn modelId="{11D02983-FAE8-4098-8BD7-3F802D00CCC9}" type="presParOf" srcId="{B9E49935-6AD6-4DF8-8603-9DAC0F36CEA5}" destId="{0CAE6073-2643-4573-85FB-C38F1708FD1C}" srcOrd="3" destOrd="0" presId="urn:microsoft.com/office/officeart/2005/8/layout/pyramid2"/>
    <dgm:cxn modelId="{8272F555-3A4B-4206-90DE-36AA0C320DDD}" type="presParOf" srcId="{B9E49935-6AD6-4DF8-8603-9DAC0F36CEA5}" destId="{EDE2A873-3A60-4B6B-B92D-5F14DF15CCB5}" srcOrd="4" destOrd="0" presId="urn:microsoft.com/office/officeart/2005/8/layout/pyramid2"/>
    <dgm:cxn modelId="{FF60CBC4-3C33-4B7D-B2A9-9AFFA9CA4617}" type="presParOf" srcId="{B9E49935-6AD6-4DF8-8603-9DAC0F36CEA5}" destId="{5B751ABB-07BD-475D-AE0F-ED48224E0C18}" srcOrd="5" destOrd="0" presId="urn:microsoft.com/office/officeart/2005/8/layout/pyramid2"/>
    <dgm:cxn modelId="{C6B2C1B6-4BB0-4E79-8FD1-FEFF666A4FF1}" type="presParOf" srcId="{B9E49935-6AD6-4DF8-8603-9DAC0F36CEA5}" destId="{FCAD9002-3ABD-4E13-B03C-0F175DE18BC8}" srcOrd="6" destOrd="0" presId="urn:microsoft.com/office/officeart/2005/8/layout/pyramid2"/>
    <dgm:cxn modelId="{B6BD9F37-ABB7-4844-91B6-4DC002178B5F}" type="presParOf" srcId="{B9E49935-6AD6-4DF8-8603-9DAC0F36CEA5}" destId="{76FE4C34-942D-4577-8AD6-4FA8AEA8A96B}"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690532-B312-4D47-AF24-13EEDDDDB80E}">
      <dsp:nvSpPr>
        <dsp:cNvPr id="0" name=""/>
        <dsp:cNvSpPr/>
      </dsp:nvSpPr>
      <dsp:spPr>
        <a:xfrm>
          <a:off x="815766" y="0"/>
          <a:ext cx="4063999" cy="4063999"/>
        </a:xfrm>
        <a:prstGeom prst="triangle">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sp>
    <dsp:sp modelId="{C9D80B0F-6C8C-4371-A415-638E441756DD}">
      <dsp:nvSpPr>
        <dsp:cNvPr id="0" name=""/>
        <dsp:cNvSpPr/>
      </dsp:nvSpPr>
      <dsp:spPr>
        <a:xfrm>
          <a:off x="3119971" y="303809"/>
          <a:ext cx="2641600" cy="722312"/>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Transferencia electrónica de la DAE</a:t>
          </a:r>
          <a:endParaRPr lang="es-ES" sz="1200" kern="1200" dirty="0"/>
        </a:p>
      </dsp:txBody>
      <dsp:txXfrm>
        <a:off x="3119971" y="303809"/>
        <a:ext cx="2641600" cy="722312"/>
      </dsp:txXfrm>
    </dsp:sp>
    <dsp:sp modelId="{71E23F84-AD65-420C-BFDC-17E151437CA6}">
      <dsp:nvSpPr>
        <dsp:cNvPr id="0" name=""/>
        <dsp:cNvSpPr/>
      </dsp:nvSpPr>
      <dsp:spPr>
        <a:xfrm>
          <a:off x="3119997" y="1216412"/>
          <a:ext cx="2641600" cy="722312"/>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Validación automática de cada uno de los datos</a:t>
          </a:r>
          <a:endParaRPr lang="es-ES" sz="1200" kern="1200" dirty="0"/>
        </a:p>
      </dsp:txBody>
      <dsp:txXfrm>
        <a:off x="3119997" y="1216412"/>
        <a:ext cx="2641600" cy="722312"/>
      </dsp:txXfrm>
    </dsp:sp>
    <dsp:sp modelId="{EDE2A873-3A60-4B6B-B92D-5F14DF15CCB5}">
      <dsp:nvSpPr>
        <dsp:cNvPr id="0" name=""/>
        <dsp:cNvSpPr/>
      </dsp:nvSpPr>
      <dsp:spPr>
        <a:xfrm>
          <a:off x="3119997" y="2104008"/>
          <a:ext cx="2641600" cy="722312"/>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Solicitud de Respuesta por el SENAE</a:t>
          </a:r>
          <a:endParaRPr lang="es-ES" sz="1200" kern="1200" dirty="0"/>
        </a:p>
      </dsp:txBody>
      <dsp:txXfrm>
        <a:off x="3119997" y="2104008"/>
        <a:ext cx="2641600" cy="722312"/>
      </dsp:txXfrm>
    </dsp:sp>
    <dsp:sp modelId="{FCAD9002-3ABD-4E13-B03C-0F175DE18BC8}">
      <dsp:nvSpPr>
        <dsp:cNvPr id="0" name=""/>
        <dsp:cNvSpPr/>
      </dsp:nvSpPr>
      <dsp:spPr>
        <a:xfrm>
          <a:off x="3119997" y="2968102"/>
          <a:ext cx="2641600" cy="722312"/>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Envío, recepción, procesamiento, respuesta, solicitud de respuesta</a:t>
          </a:r>
          <a:endParaRPr lang="es-ES" sz="1200" kern="1200" dirty="0"/>
        </a:p>
      </dsp:txBody>
      <dsp:txXfrm>
        <a:off x="3119997" y="2968102"/>
        <a:ext cx="2641600" cy="7223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s-ES"/>
          </a:p>
        </p:txBody>
      </p:sp>
      <p:sp>
        <p:nvSpPr>
          <p:cNvPr id="3" name="2 Marcador de fecha"/>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94058C53-36DF-4859-81D9-F36B0887E007}" type="datetimeFigureOut">
              <a:rPr lang="es-ES" smtClean="0"/>
              <a:pPr/>
              <a:t>21/11/2013</a:t>
            </a:fld>
            <a:endParaRPr lang="es-ES"/>
          </a:p>
        </p:txBody>
      </p:sp>
      <p:sp>
        <p:nvSpPr>
          <p:cNvPr id="4" name="3 Marcador de imagen de diapositiva"/>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es-ES"/>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FBEB0387-42DD-4B13-89C9-6D0C4CFB89F3}" type="slidenum">
              <a:rPr lang="es-ES" smtClean="0"/>
              <a:pPr/>
              <a:t>‹Nº›</a:t>
            </a:fld>
            <a:endParaRPr lang="es-ES"/>
          </a:p>
        </p:txBody>
      </p:sp>
    </p:spTree>
    <p:extLst>
      <p:ext uri="{BB962C8B-B14F-4D97-AF65-F5344CB8AC3E}">
        <p14:creationId xmlns="" xmlns:p14="http://schemas.microsoft.com/office/powerpoint/2010/main" val="381554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EB0387-42DD-4B13-89C9-6D0C4CFB89F3}" type="slidenum">
              <a:rPr lang="es-ES" smtClean="0"/>
              <a:pPr/>
              <a:t>1</a:t>
            </a:fld>
            <a:endParaRPr lang="es-ES" dirty="0"/>
          </a:p>
        </p:txBody>
      </p:sp>
    </p:spTree>
    <p:extLst>
      <p:ext uri="{BB962C8B-B14F-4D97-AF65-F5344CB8AC3E}">
        <p14:creationId xmlns="" xmlns:p14="http://schemas.microsoft.com/office/powerpoint/2010/main" val="80522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EB0387-42DD-4B13-89C9-6D0C4CFB89F3}" type="slidenum">
              <a:rPr lang="es-ES" smtClean="0"/>
              <a:pPr/>
              <a:t>16</a:t>
            </a:fld>
            <a:endParaRPr lang="es-ES"/>
          </a:p>
        </p:txBody>
      </p:sp>
    </p:spTree>
    <p:extLst>
      <p:ext uri="{BB962C8B-B14F-4D97-AF65-F5344CB8AC3E}">
        <p14:creationId xmlns="" xmlns:p14="http://schemas.microsoft.com/office/powerpoint/2010/main" val="20525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EB0387-42DD-4B13-89C9-6D0C4CFB89F3}" type="slidenum">
              <a:rPr lang="es-ES" smtClean="0"/>
              <a:pPr/>
              <a:t>38</a:t>
            </a:fld>
            <a:endParaRPr lang="es-ES"/>
          </a:p>
        </p:txBody>
      </p:sp>
    </p:spTree>
    <p:extLst>
      <p:ext uri="{BB962C8B-B14F-4D97-AF65-F5344CB8AC3E}">
        <p14:creationId xmlns="" xmlns:p14="http://schemas.microsoft.com/office/powerpoint/2010/main" val="741874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4281F8E-360A-4105-ABB0-8395DDC292CA}" type="datetimeFigureOut">
              <a:rPr lang="es-ES" smtClean="0"/>
              <a:pPr/>
              <a:t>21/11/2013</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80C1F43-AE06-40C4-BAC7-D85CD4AFFFD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4281F8E-360A-4105-ABB0-8395DDC292CA}" type="datetimeFigureOut">
              <a:rPr lang="es-ES" smtClean="0"/>
              <a:pPr/>
              <a:t>21/11/2013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4281F8E-360A-4105-ABB0-8395DDC292CA}" type="datetimeFigureOut">
              <a:rPr lang="es-ES" smtClean="0"/>
              <a:pPr/>
              <a:t>21/11/2013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80C1F43-AE06-40C4-BAC7-D85CD4AFFFD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4281F8E-360A-4105-ABB0-8395DDC292CA}" type="datetimeFigureOut">
              <a:rPr lang="es-ES" smtClean="0"/>
              <a:pPr/>
              <a:t>21/11/2013</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80C1F43-AE06-40C4-BAC7-D85CD4AFFFDD}"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281F8E-360A-4105-ABB0-8395DDC292CA}" type="datetimeFigureOut">
              <a:rPr lang="es-ES" smtClean="0"/>
              <a:pPr/>
              <a:t>21/11/2013</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0C1F43-AE06-40C4-BAC7-D85CD4AFFFD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es/url?sa=i&amp;rct=j&amp;q=&amp;esrc=s&amp;frm=1&amp;source=images&amp;cd=&amp;cad=rja&amp;docid=gQrDuQinYgUpEM&amp;tbnid=KLv8pr6vXTs2iM:&amp;ved=0CAUQjRw&amp;url=http://www.icontainers.com/ayuda/contenedor-40-pies-high-cube/&amp;ei=Sh5gUsPZM4j08AS0wICAAw&amp;bvm=bv.54176721,d.eWU&amp;psig=AFQjCNG1NW4IdP92xhfc6GadSUIZweVYaw&amp;ust=138211715955952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26.xml"/><Relationship Id="rId4" Type="http://schemas.openxmlformats.org/officeDocument/2006/relationships/slide" Target="slide29.xml"/><Relationship Id="rId9"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slide" Target="slide2.xml"/><Relationship Id="rId2" Type="http://schemas.openxmlformats.org/officeDocument/2006/relationships/hyperlink" Target="http://www.google.com.ec/url?sa=i&amp;rct=j&amp;q=marketing+operativo&amp;source=images&amp;cd=&amp;cad=rja&amp;docid=1fZ7HSS3sFg7BM&amp;tbnid=6rflwmvT_ZmYPM:&amp;ved=0CAUQjRw&amp;url=http://www.zonamerica.org/es/cursos/agosto2012/prop12.html&amp;ei=0tjMUYhsgrzwBLf5gOgE&amp;bvm=bv.48572450,d.eWU&amp;psig=AFQjCNGZ0JkBUAgPPolL0OVyElQ9StwD4w&amp;ust=1372465719890542"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portal.bce.fin.ec/vto_bueno/comercio/consultaCliente.jsp?consultaPor=codigo&amp;patronBusqueda=0990008647001" TargetMode="External"/><Relationship Id="rId3" Type="http://schemas.openxmlformats.org/officeDocument/2006/relationships/hyperlink" Target="http://www.portal.bce.fin.ec/vto_bueno/comercio/consultaTotXPaisNandinaConGrafico.jsp?tipo=E&amp;tipoGrafico=column&amp;codPais=169&amp;FechaInicial=2012/01&amp;FechaFinal=2012/12" TargetMode="External"/><Relationship Id="rId7" Type="http://schemas.openxmlformats.org/officeDocument/2006/relationships/hyperlink" Target="http://www.portal.bce.fin.ec/vto_bueno/comercio/consultaCliente.jsp?consultaPor=codigo&amp;patronBusqueda=1790140083001"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portal.bce.fin.ec/vto_bueno/comercio/consultaCliente.jsp?consultaPor=codigo&amp;patronBusqueda=1791742494001" TargetMode="External"/><Relationship Id="rId5" Type="http://schemas.openxmlformats.org/officeDocument/2006/relationships/hyperlink" Target="http://www.portal.bce.fin.ec/vto_bueno/comercio/consultaTotXPaisNandinaConGrafico.jsp?tipo=E&amp;tipoGrafico=column&amp;codPais=580&amp;FechaInicial=2012/01&amp;FechaFinal=2012/12" TargetMode="External"/><Relationship Id="rId4" Type="http://schemas.openxmlformats.org/officeDocument/2006/relationships/hyperlink" Target="http://www.portal.bce.fin.ec/vto_bueno/comercio/consultaTotXPaisNandinaConGrafico.jsp?tipo=E&amp;tipoGrafico=column&amp;codPais=589&amp;FechaInicial=2012/01&amp;FechaFinal=2012/12" TargetMode="External"/><Relationship Id="rId9" Type="http://schemas.openxmlformats.org/officeDocument/2006/relationships/hyperlink" Target="http://www.portal.bce.fin.ec/vto_bueno/comercio/consultaCliente.jsp?consultaPor=codigo&amp;patronBusqueda=01900612640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3" cstate="print">
            <a:lum bright="70000" contrast="-70000"/>
            <a:extLst>
              <a:ext uri="{28A0092B-C50C-407E-A947-70E740481C1C}">
                <a14:useLocalDpi xmlns="" xmlns:a14="http://schemas.microsoft.com/office/drawing/2010/main" val="0"/>
              </a:ext>
            </a:extLst>
          </a:blip>
          <a:srcRect l="14671" t="25424" r="42625" b="37569"/>
          <a:stretch/>
        </p:blipFill>
        <p:spPr bwMode="auto">
          <a:xfrm>
            <a:off x="0" y="3068960"/>
            <a:ext cx="9144000" cy="3024336"/>
          </a:xfrm>
          <a:prstGeom prst="rect">
            <a:avLst/>
          </a:prstGeom>
          <a:noFill/>
          <a:ln>
            <a:noFill/>
          </a:ln>
        </p:spPr>
      </p:pic>
      <p:sp>
        <p:nvSpPr>
          <p:cNvPr id="5" name="4 CuadroTexto"/>
          <p:cNvSpPr txBox="1"/>
          <p:nvPr/>
        </p:nvSpPr>
        <p:spPr>
          <a:xfrm>
            <a:off x="1331640" y="2492896"/>
            <a:ext cx="6624736" cy="646331"/>
          </a:xfrm>
          <a:prstGeom prst="rect">
            <a:avLst/>
          </a:prstGeom>
          <a:noFill/>
        </p:spPr>
        <p:txBody>
          <a:bodyPr wrap="square" rtlCol="0">
            <a:spAutoFit/>
          </a:bodyPr>
          <a:lstStyle/>
          <a:p>
            <a:pPr algn="ctr"/>
            <a:r>
              <a:rPr lang="es-ES" b="1" dirty="0" smtClean="0"/>
              <a:t>INGENIERÍA EN COMERCIO EXTERIOR Y NEGOCIACIÓN INTERNACIONAL </a:t>
            </a:r>
            <a:endParaRPr lang="es-ES" b="1" dirty="0"/>
          </a:p>
        </p:txBody>
      </p:sp>
      <p:sp>
        <p:nvSpPr>
          <p:cNvPr id="2" name="1 Rectángulo"/>
          <p:cNvSpPr/>
          <p:nvPr/>
        </p:nvSpPr>
        <p:spPr>
          <a:xfrm>
            <a:off x="611560" y="6165304"/>
            <a:ext cx="2952328" cy="504056"/>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Estefanía Hermosa T</a:t>
            </a:r>
            <a:r>
              <a:rPr lang="es-EC" dirty="0" smtClean="0"/>
              <a:t>.</a:t>
            </a:r>
            <a:endParaRPr lang="es-EC" dirty="0"/>
          </a:p>
        </p:txBody>
      </p:sp>
      <p:sp>
        <p:nvSpPr>
          <p:cNvPr id="6" name="5 Rectángulo"/>
          <p:cNvSpPr/>
          <p:nvPr/>
        </p:nvSpPr>
        <p:spPr>
          <a:xfrm>
            <a:off x="5688124" y="6186318"/>
            <a:ext cx="2952328" cy="504056"/>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Lourdes Jiménez O.</a:t>
            </a:r>
            <a:endParaRPr lang="es-EC" dirty="0">
              <a:solidFill>
                <a:schemeClr val="tx1"/>
              </a:solidFill>
            </a:endParaRPr>
          </a:p>
        </p:txBody>
      </p:sp>
      <p:pic>
        <p:nvPicPr>
          <p:cNvPr id="7" name="6 Imagen" descr="C:\Users\Tania\Desktop\Caratulas\LOGOESPE-1.pn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99592" y="620688"/>
            <a:ext cx="7416824" cy="1728192"/>
          </a:xfrm>
          <a:prstGeom prst="rect">
            <a:avLst/>
          </a:prstGeom>
          <a:noFill/>
          <a:ln>
            <a:noFill/>
          </a:ln>
        </p:spPr>
      </p:pic>
      <p:sp>
        <p:nvSpPr>
          <p:cNvPr id="8" name="7 Rectángulo"/>
          <p:cNvSpPr/>
          <p:nvPr/>
        </p:nvSpPr>
        <p:spPr>
          <a:xfrm>
            <a:off x="1907704" y="3212976"/>
            <a:ext cx="5886400" cy="1477328"/>
          </a:xfrm>
          <a:prstGeom prst="rect">
            <a:avLst/>
          </a:prstGeom>
        </p:spPr>
        <p:txBody>
          <a:bodyPr wrap="square">
            <a:spAutoFit/>
          </a:bodyPr>
          <a:lstStyle/>
          <a:p>
            <a:pPr algn="ctr"/>
            <a:r>
              <a:rPr lang="es-EC" b="1" i="1" dirty="0" smtClean="0"/>
              <a:t>TEMA: “PLAN </a:t>
            </a:r>
            <a:r>
              <a:rPr lang="es-EC" b="1" i="1" dirty="0" smtClean="0"/>
              <a:t>DE IMPORTACIÓN DE ALUMINIO PRIMARIO EN LINGOTES PARA SU PROCESAMIENTO EN DEPÓSITO INDUSTRIAL Y SU NEGOCIACIÓN INTERNACIONAL DEL PORTAFOLIO DE PRODUCTO TERMINADO DE LA EMPRESA CEDAL S.A</a:t>
            </a:r>
            <a:r>
              <a:rPr lang="es-EC" b="1" i="1" dirty="0" smtClean="0"/>
              <a:t>.”</a:t>
            </a:r>
            <a:endParaRPr lang="es-EC" b="1" dirty="0"/>
          </a:p>
        </p:txBody>
      </p:sp>
    </p:spTree>
    <p:extLst>
      <p:ext uri="{BB962C8B-B14F-4D97-AF65-F5344CB8AC3E}">
        <p14:creationId xmlns="" xmlns:p14="http://schemas.microsoft.com/office/powerpoint/2010/main" val="28569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 xmlns:p14="http://schemas.microsoft.com/office/powerpoint/2010/main" val="2866363902"/>
              </p:ext>
            </p:extLst>
          </p:nvPr>
        </p:nvGraphicFramePr>
        <p:xfrm>
          <a:off x="1043608" y="3501008"/>
          <a:ext cx="6490097" cy="255991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ChangeArrowheads="1"/>
          </p:cNvSpPr>
          <p:nvPr/>
        </p:nvSpPr>
        <p:spPr bwMode="auto">
          <a:xfrm>
            <a:off x="2339752" y="127085"/>
            <a:ext cx="5184576"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1" u="none" strike="noStrike" cap="none" normalizeH="0" baseline="0" dirty="0" smtClean="0" bmk="_Toc359090393">
                <a:ln>
                  <a:noFill/>
                </a:ln>
                <a:solidFill>
                  <a:schemeClr val="tx1"/>
                </a:solidFill>
                <a:effectLst/>
                <a:latin typeface="Arial" pitchFamily="34" charset="0"/>
                <a:ea typeface="Calibri" pitchFamily="34" charset="0"/>
                <a:cs typeface="Times New Roman" pitchFamily="18" charset="0"/>
              </a:rPr>
              <a:t>Demanda Insatisfecha del Perú, INEI</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 xmlns:p14="http://schemas.microsoft.com/office/powerpoint/2010/main" val="1820681833"/>
              </p:ext>
            </p:extLst>
          </p:nvPr>
        </p:nvGraphicFramePr>
        <p:xfrm>
          <a:off x="1403648" y="908720"/>
          <a:ext cx="5976663" cy="2232250"/>
        </p:xfrm>
        <a:graphic>
          <a:graphicData uri="http://schemas.openxmlformats.org/drawingml/2006/table">
            <a:tbl>
              <a:tblPr firstRow="1" firstCol="1" bandRow="1">
                <a:tableStyleId>{5C22544A-7EE6-4342-B048-85BDC9FD1C3A}</a:tableStyleId>
              </a:tblPr>
              <a:tblGrid>
                <a:gridCol w="721819"/>
                <a:gridCol w="1212656"/>
                <a:gridCol w="808438"/>
                <a:gridCol w="1212656"/>
                <a:gridCol w="808438"/>
                <a:gridCol w="1212656"/>
              </a:tblGrid>
              <a:tr h="200880">
                <a:tc>
                  <a:txBody>
                    <a:bodyPr/>
                    <a:lstStyle/>
                    <a:p>
                      <a:pPr algn="ctr">
                        <a:lnSpc>
                          <a:spcPct val="115000"/>
                        </a:lnSpc>
                        <a:spcAft>
                          <a:spcPts val="0"/>
                        </a:spcAft>
                      </a:pPr>
                      <a:r>
                        <a:rPr lang="es-EC" sz="800" dirty="0">
                          <a:effectLst/>
                        </a:rPr>
                        <a:t>Periodo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Oferta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Demanda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Insatisfecha</a:t>
                      </a:r>
                      <a:endParaRPr lang="es-EC" sz="1100">
                        <a:effectLst/>
                        <a:latin typeface="Calibri"/>
                        <a:ea typeface="Calibri"/>
                        <a:cs typeface="Times New Roman"/>
                      </a:endParaRPr>
                    </a:p>
                  </a:txBody>
                  <a:tcPr marL="44450" marR="44450" marT="0" marB="0" anchor="ctr"/>
                </a:tc>
              </a:tr>
              <a:tr h="406274">
                <a:tc>
                  <a:txBody>
                    <a:bodyPr/>
                    <a:lstStyle/>
                    <a:p>
                      <a:pPr algn="ctr">
                        <a:lnSpc>
                          <a:spcPct val="115000"/>
                        </a:lnSpc>
                        <a:spcAft>
                          <a:spcPts val="0"/>
                        </a:spcAft>
                      </a:pPr>
                      <a:r>
                        <a:rPr lang="es-EC" sz="900">
                          <a:effectLst/>
                        </a:rPr>
                        <a:t>2008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616,194.00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 </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568,875.00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 </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-47,319.00</a:t>
                      </a:r>
                      <a:endParaRPr lang="es-EC" sz="1100">
                        <a:effectLst/>
                        <a:latin typeface="Calibri"/>
                        <a:ea typeface="Calibri"/>
                        <a:cs typeface="Times New Roman"/>
                      </a:endParaRPr>
                    </a:p>
                  </a:txBody>
                  <a:tcPr marL="44450" marR="44450" marT="0" marB="0" anchor="ctr"/>
                </a:tc>
              </a:tr>
              <a:tr h="406274">
                <a:tc>
                  <a:txBody>
                    <a:bodyPr/>
                    <a:lstStyle/>
                    <a:p>
                      <a:pPr algn="ctr">
                        <a:lnSpc>
                          <a:spcPct val="115000"/>
                        </a:lnSpc>
                        <a:spcAft>
                          <a:spcPts val="0"/>
                        </a:spcAft>
                      </a:pPr>
                      <a:r>
                        <a:rPr lang="es-EC" sz="900">
                          <a:effectLst/>
                        </a:rPr>
                        <a:t>2009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684,789.12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11.1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805,015.87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41.5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120,226.75</a:t>
                      </a:r>
                      <a:endParaRPr lang="es-EC" sz="1100">
                        <a:effectLst/>
                        <a:latin typeface="Calibri"/>
                        <a:ea typeface="Calibri"/>
                        <a:cs typeface="Times New Roman"/>
                      </a:endParaRPr>
                    </a:p>
                  </a:txBody>
                  <a:tcPr marL="44450" marR="44450" marT="0" marB="0" anchor="ctr"/>
                </a:tc>
              </a:tr>
              <a:tr h="406274">
                <a:tc>
                  <a:txBody>
                    <a:bodyPr/>
                    <a:lstStyle/>
                    <a:p>
                      <a:pPr algn="ctr">
                        <a:lnSpc>
                          <a:spcPct val="115000"/>
                        </a:lnSpc>
                        <a:spcAft>
                          <a:spcPts val="0"/>
                        </a:spcAft>
                      </a:pPr>
                      <a:r>
                        <a:rPr lang="es-EC" sz="900">
                          <a:effectLst/>
                        </a:rPr>
                        <a:t>2010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826,875.43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20.7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1,041,053.93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29.3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214,178.50</a:t>
                      </a:r>
                      <a:endParaRPr lang="es-EC" sz="1100">
                        <a:effectLst/>
                        <a:latin typeface="Calibri"/>
                        <a:ea typeface="Calibri"/>
                        <a:cs typeface="Times New Roman"/>
                      </a:endParaRPr>
                    </a:p>
                  </a:txBody>
                  <a:tcPr marL="44450" marR="44450" marT="0" marB="0" anchor="ctr"/>
                </a:tc>
              </a:tr>
              <a:tr h="406274">
                <a:tc>
                  <a:txBody>
                    <a:bodyPr/>
                    <a:lstStyle/>
                    <a:p>
                      <a:pPr algn="ctr">
                        <a:lnSpc>
                          <a:spcPct val="115000"/>
                        </a:lnSpc>
                        <a:spcAft>
                          <a:spcPts val="0"/>
                        </a:spcAft>
                      </a:pPr>
                      <a:r>
                        <a:rPr lang="es-EC" sz="900">
                          <a:effectLst/>
                        </a:rPr>
                        <a:t>2011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836,905.11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1.2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1,044,262.00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dirty="0">
                          <a:effectLst/>
                        </a:rPr>
                        <a:t>0.3</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207,356.89</a:t>
                      </a:r>
                      <a:endParaRPr lang="es-EC" sz="1100">
                        <a:effectLst/>
                        <a:latin typeface="Calibri"/>
                        <a:ea typeface="Calibri"/>
                        <a:cs typeface="Times New Roman"/>
                      </a:endParaRPr>
                    </a:p>
                  </a:txBody>
                  <a:tcPr marL="44450" marR="44450" marT="0" marB="0" anchor="ctr"/>
                </a:tc>
              </a:tr>
              <a:tr h="406274">
                <a:tc>
                  <a:txBody>
                    <a:bodyPr/>
                    <a:lstStyle/>
                    <a:p>
                      <a:pPr algn="ctr">
                        <a:lnSpc>
                          <a:spcPct val="115000"/>
                        </a:lnSpc>
                        <a:spcAft>
                          <a:spcPts val="0"/>
                        </a:spcAft>
                      </a:pPr>
                      <a:r>
                        <a:rPr lang="es-EC" sz="900">
                          <a:effectLst/>
                        </a:rPr>
                        <a:t>2012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955,586.00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14.2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1,241,049.00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a:effectLst/>
                        </a:rPr>
                        <a:t>18.8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dirty="0">
                          <a:effectLst/>
                        </a:rPr>
                        <a:t>285,463.00</a:t>
                      </a:r>
                      <a:endParaRPr lang="es-EC" sz="1100" dirty="0">
                        <a:effectLst/>
                        <a:latin typeface="Calibri"/>
                        <a:ea typeface="Calibri"/>
                        <a:cs typeface="Times New Roman"/>
                      </a:endParaRPr>
                    </a:p>
                  </a:txBody>
                  <a:tcPr marL="44450" marR="44450" marT="0" marB="0" anchor="ctr"/>
                </a:tc>
              </a:tr>
            </a:tbl>
          </a:graphicData>
        </a:graphic>
      </p:graphicFrame>
      <p:sp>
        <p:nvSpPr>
          <p:cNvPr id="7" name="6 Elipse"/>
          <p:cNvSpPr/>
          <p:nvPr/>
        </p:nvSpPr>
        <p:spPr>
          <a:xfrm>
            <a:off x="7236296" y="6093296"/>
            <a:ext cx="1728192" cy="64807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hlinkClick r:id="rId3" action="ppaction://hlinksldjump"/>
              </a:rPr>
              <a:t>Principal</a:t>
            </a:r>
            <a:endParaRPr lang="es-EC" dirty="0"/>
          </a:p>
        </p:txBody>
      </p:sp>
    </p:spTree>
    <p:extLst>
      <p:ext uri="{BB962C8B-B14F-4D97-AF65-F5344CB8AC3E}">
        <p14:creationId xmlns="" xmlns:p14="http://schemas.microsoft.com/office/powerpoint/2010/main" val="409708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dep.gov.ar/admin/uploads/imgs/normales/1290623782.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19544"/>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2411760" y="116632"/>
            <a:ext cx="5040560" cy="369332"/>
          </a:xfrm>
          <a:prstGeom prst="rect">
            <a:avLst/>
          </a:prstGeom>
          <a:noFill/>
        </p:spPr>
        <p:txBody>
          <a:bodyPr wrap="square" rtlCol="0">
            <a:spAutoFit/>
          </a:bodyPr>
          <a:lstStyle/>
          <a:p>
            <a:pPr algn="ctr"/>
            <a:r>
              <a:rPr lang="es-ES" b="1" dirty="0" smtClean="0"/>
              <a:t>REGÍMENES DE IMPORTACIÓN</a:t>
            </a:r>
            <a:endParaRPr lang="es-ES" b="1" dirty="0"/>
          </a:p>
        </p:txBody>
      </p:sp>
      <p:sp>
        <p:nvSpPr>
          <p:cNvPr id="5" name="4 Rectángulo redondeado"/>
          <p:cNvSpPr/>
          <p:nvPr/>
        </p:nvSpPr>
        <p:spPr>
          <a:xfrm>
            <a:off x="395536" y="2359427"/>
            <a:ext cx="2304256" cy="648072"/>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Importación para el consumo</a:t>
            </a:r>
            <a:endParaRPr lang="es-ES" sz="1700" dirty="0">
              <a:solidFill>
                <a:schemeClr val="tx1"/>
              </a:solidFill>
            </a:endParaRPr>
          </a:p>
        </p:txBody>
      </p:sp>
      <p:sp>
        <p:nvSpPr>
          <p:cNvPr id="7" name="6 Rectángulo redondeado"/>
          <p:cNvSpPr/>
          <p:nvPr/>
        </p:nvSpPr>
        <p:spPr>
          <a:xfrm>
            <a:off x="6553903" y="3691017"/>
            <a:ext cx="2057312" cy="1286852"/>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Depósito Aduanero</a:t>
            </a:r>
            <a:endParaRPr lang="es-ES" sz="1700" dirty="0">
              <a:solidFill>
                <a:schemeClr val="tx1"/>
              </a:solidFill>
            </a:endParaRPr>
          </a:p>
        </p:txBody>
      </p:sp>
      <p:sp>
        <p:nvSpPr>
          <p:cNvPr id="8" name="7 Rectángulo redondeado"/>
          <p:cNvSpPr/>
          <p:nvPr/>
        </p:nvSpPr>
        <p:spPr>
          <a:xfrm>
            <a:off x="6422116" y="5332566"/>
            <a:ext cx="2320886" cy="648072"/>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Reimportación en el mismo estado</a:t>
            </a:r>
            <a:endParaRPr lang="es-ES" sz="1700" dirty="0">
              <a:solidFill>
                <a:schemeClr val="tx1"/>
              </a:solidFill>
            </a:endParaRPr>
          </a:p>
        </p:txBody>
      </p:sp>
      <p:sp>
        <p:nvSpPr>
          <p:cNvPr id="9" name="8 Rectángulo redondeado"/>
          <p:cNvSpPr/>
          <p:nvPr/>
        </p:nvSpPr>
        <p:spPr>
          <a:xfrm>
            <a:off x="6553903" y="2207876"/>
            <a:ext cx="2014297" cy="1080120"/>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Transformación bajo control aduanero</a:t>
            </a:r>
            <a:endParaRPr lang="es-ES" sz="1700" dirty="0">
              <a:solidFill>
                <a:schemeClr val="tx1"/>
              </a:solidFill>
            </a:endParaRPr>
          </a:p>
        </p:txBody>
      </p:sp>
      <p:sp>
        <p:nvSpPr>
          <p:cNvPr id="10" name="9 Rectángulo redondeado"/>
          <p:cNvSpPr/>
          <p:nvPr/>
        </p:nvSpPr>
        <p:spPr>
          <a:xfrm>
            <a:off x="3663754" y="3578289"/>
            <a:ext cx="2088232" cy="1080120"/>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Reposición de mercancías con Franquicia Arancelaria</a:t>
            </a:r>
            <a:endParaRPr lang="es-ES" sz="1700" dirty="0">
              <a:solidFill>
                <a:schemeClr val="tx1"/>
              </a:solidFill>
            </a:endParaRPr>
          </a:p>
        </p:txBody>
      </p:sp>
      <p:sp>
        <p:nvSpPr>
          <p:cNvPr id="11" name="10 Rectángulo redondeado"/>
          <p:cNvSpPr/>
          <p:nvPr/>
        </p:nvSpPr>
        <p:spPr>
          <a:xfrm>
            <a:off x="3209302" y="5013176"/>
            <a:ext cx="2542684" cy="1286852"/>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Admisión temporal para perfeccionamiento activo</a:t>
            </a:r>
            <a:endParaRPr lang="es-ES" sz="1700" dirty="0">
              <a:solidFill>
                <a:schemeClr val="tx1"/>
              </a:solidFill>
            </a:endParaRPr>
          </a:p>
        </p:txBody>
      </p:sp>
      <p:sp>
        <p:nvSpPr>
          <p:cNvPr id="12" name="11 Rectángulo redondeado"/>
          <p:cNvSpPr/>
          <p:nvPr/>
        </p:nvSpPr>
        <p:spPr>
          <a:xfrm>
            <a:off x="3023828" y="2305341"/>
            <a:ext cx="3240359" cy="885190"/>
          </a:xfrm>
          <a:prstGeom prst="roundRect">
            <a:avLst/>
          </a:prstGeom>
          <a:solidFill>
            <a:srgbClr val="FEE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Importación temporal para Reexportación en el mismo estado</a:t>
            </a:r>
            <a:endParaRPr lang="es-ES" sz="1700" dirty="0">
              <a:solidFill>
                <a:schemeClr val="tx1"/>
              </a:solidFill>
            </a:endParaRPr>
          </a:p>
        </p:txBody>
      </p:sp>
      <p:sp>
        <p:nvSpPr>
          <p:cNvPr id="2" name="1 Menos"/>
          <p:cNvSpPr/>
          <p:nvPr/>
        </p:nvSpPr>
        <p:spPr>
          <a:xfrm>
            <a:off x="2699792" y="1556792"/>
            <a:ext cx="5911423" cy="360040"/>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12 CuadroTexto"/>
          <p:cNvSpPr txBox="1"/>
          <p:nvPr/>
        </p:nvSpPr>
        <p:spPr>
          <a:xfrm>
            <a:off x="3231706" y="1211378"/>
            <a:ext cx="5040560" cy="369332"/>
          </a:xfrm>
          <a:prstGeom prst="rect">
            <a:avLst/>
          </a:prstGeom>
          <a:noFill/>
        </p:spPr>
        <p:txBody>
          <a:bodyPr wrap="square" rtlCol="0">
            <a:spAutoFit/>
          </a:bodyPr>
          <a:lstStyle/>
          <a:p>
            <a:pPr algn="ctr"/>
            <a:r>
              <a:rPr lang="es-ES" b="1" dirty="0" smtClean="0"/>
              <a:t>Suspensivo de Derechos e Impuestos</a:t>
            </a:r>
            <a:endParaRPr lang="es-ES" b="1" dirty="0"/>
          </a:p>
        </p:txBody>
      </p:sp>
      <p:sp>
        <p:nvSpPr>
          <p:cNvPr id="14" name="13 Menos"/>
          <p:cNvSpPr/>
          <p:nvPr/>
        </p:nvSpPr>
        <p:spPr>
          <a:xfrm>
            <a:off x="128307" y="1396044"/>
            <a:ext cx="2955711" cy="59614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5" name="14 CuadroTexto"/>
          <p:cNvSpPr txBox="1"/>
          <p:nvPr/>
        </p:nvSpPr>
        <p:spPr>
          <a:xfrm>
            <a:off x="502641" y="934379"/>
            <a:ext cx="2520280" cy="646331"/>
          </a:xfrm>
          <a:prstGeom prst="rect">
            <a:avLst/>
          </a:prstGeom>
          <a:noFill/>
        </p:spPr>
        <p:txBody>
          <a:bodyPr wrap="square" rtlCol="0">
            <a:spAutoFit/>
          </a:bodyPr>
          <a:lstStyle/>
          <a:p>
            <a:pPr algn="ctr"/>
            <a:r>
              <a:rPr lang="es-ES" b="1" dirty="0" smtClean="0"/>
              <a:t>Pago de Derechos e Impuestos</a:t>
            </a:r>
            <a:endParaRPr lang="es-ES" b="1" dirty="0"/>
          </a:p>
        </p:txBody>
      </p:sp>
    </p:spTree>
    <p:extLst>
      <p:ext uri="{BB962C8B-B14F-4D97-AF65-F5344CB8AC3E}">
        <p14:creationId xmlns="" xmlns:p14="http://schemas.microsoft.com/office/powerpoint/2010/main" val="392751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exicoxport.com/mx-content/noticias/almacen-genera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4705672" y="188640"/>
            <a:ext cx="4104456" cy="1200329"/>
          </a:xfrm>
          <a:prstGeom prst="rect">
            <a:avLst/>
          </a:prstGeom>
          <a:noFill/>
        </p:spPr>
        <p:txBody>
          <a:bodyPr wrap="square" rtlCol="0">
            <a:spAutoFit/>
          </a:bodyPr>
          <a:lstStyle/>
          <a:p>
            <a:pPr algn="ctr"/>
            <a:r>
              <a:rPr lang="es-EC" b="1" dirty="0"/>
              <a:t>Régimen de Admisión Temporal para Perfeccionamiento Activo Modalidad Transformación Industrial</a:t>
            </a:r>
            <a:endParaRPr lang="es-ES" dirty="0"/>
          </a:p>
        </p:txBody>
      </p:sp>
      <p:sp>
        <p:nvSpPr>
          <p:cNvPr id="7" name="6 CuadroTexto"/>
          <p:cNvSpPr txBox="1"/>
          <p:nvPr/>
        </p:nvSpPr>
        <p:spPr>
          <a:xfrm>
            <a:off x="1362889" y="2060848"/>
            <a:ext cx="6624736" cy="1477328"/>
          </a:xfrm>
          <a:prstGeom prst="rect">
            <a:avLst/>
          </a:prstGeom>
          <a:noFill/>
        </p:spPr>
        <p:txBody>
          <a:bodyPr wrap="square" rtlCol="0">
            <a:spAutoFit/>
          </a:bodyPr>
          <a:lstStyle/>
          <a:p>
            <a:pPr marL="285750" indent="-285750">
              <a:buFontTx/>
              <a:buChar char="-"/>
            </a:pPr>
            <a:r>
              <a:rPr lang="es-ES" dirty="0" smtClean="0"/>
              <a:t>Admisible las mercancías manifestadas en el contrato</a:t>
            </a:r>
          </a:p>
          <a:p>
            <a:pPr marL="285750" indent="-285750">
              <a:buFontTx/>
              <a:buChar char="-"/>
            </a:pPr>
            <a:r>
              <a:rPr lang="es-ES" dirty="0" smtClean="0"/>
              <a:t>Permanencia </a:t>
            </a:r>
            <a:r>
              <a:rPr lang="es-ES" dirty="0"/>
              <a:t>de 6 meses </a:t>
            </a:r>
            <a:r>
              <a:rPr lang="es-ES" dirty="0" smtClean="0"/>
              <a:t>prorrogables</a:t>
            </a:r>
          </a:p>
          <a:p>
            <a:pPr marL="285750" indent="-285750">
              <a:buFontTx/>
              <a:buChar char="-"/>
            </a:pPr>
            <a:r>
              <a:rPr lang="es-ES" dirty="0" smtClean="0"/>
              <a:t>Garantía General</a:t>
            </a:r>
          </a:p>
          <a:p>
            <a:pPr marL="285750" indent="-285750">
              <a:buFontTx/>
              <a:buChar char="-"/>
            </a:pPr>
            <a:r>
              <a:rPr lang="es-ES" dirty="0" smtClean="0"/>
              <a:t>Reflejar el Régimen en los documentos de Importación </a:t>
            </a:r>
          </a:p>
          <a:p>
            <a:pPr marL="285750" indent="-285750">
              <a:buFontTx/>
              <a:buChar char="-"/>
            </a:pPr>
            <a:endParaRPr lang="es-ES" dirty="0" smtClean="0"/>
          </a:p>
        </p:txBody>
      </p:sp>
      <p:sp>
        <p:nvSpPr>
          <p:cNvPr id="12" name="11 CuadroTexto"/>
          <p:cNvSpPr txBox="1"/>
          <p:nvPr/>
        </p:nvSpPr>
        <p:spPr>
          <a:xfrm>
            <a:off x="395536" y="332656"/>
            <a:ext cx="4104456" cy="646331"/>
          </a:xfrm>
          <a:prstGeom prst="rect">
            <a:avLst/>
          </a:prstGeom>
          <a:noFill/>
        </p:spPr>
        <p:txBody>
          <a:bodyPr wrap="square" rtlCol="0">
            <a:spAutoFit/>
          </a:bodyPr>
          <a:lstStyle/>
          <a:p>
            <a:pPr algn="ctr"/>
            <a:r>
              <a:rPr lang="es-EC" b="1" dirty="0"/>
              <a:t>Régimen de </a:t>
            </a:r>
            <a:r>
              <a:rPr lang="es-EC" b="1" dirty="0" smtClean="0"/>
              <a:t>Deposito Aduanero Industrial </a:t>
            </a:r>
            <a:endParaRPr lang="es-ES" dirty="0"/>
          </a:p>
        </p:txBody>
      </p:sp>
      <p:sp>
        <p:nvSpPr>
          <p:cNvPr id="2" name="1 Rectángulo"/>
          <p:cNvSpPr/>
          <p:nvPr/>
        </p:nvSpPr>
        <p:spPr>
          <a:xfrm>
            <a:off x="1955848" y="4437112"/>
            <a:ext cx="5328592" cy="1477328"/>
          </a:xfrm>
          <a:prstGeom prst="rect">
            <a:avLst/>
          </a:prstGeom>
        </p:spPr>
        <p:txBody>
          <a:bodyPr wrap="square">
            <a:spAutoFit/>
          </a:bodyPr>
          <a:lstStyle/>
          <a:p>
            <a:pPr marL="285750" indent="-285750">
              <a:buFontTx/>
              <a:buChar char="-"/>
            </a:pPr>
            <a:r>
              <a:rPr lang="es-ES" dirty="0" smtClean="0"/>
              <a:t>Matriz Insumo Producto</a:t>
            </a:r>
          </a:p>
          <a:p>
            <a:pPr marL="285750" indent="-285750">
              <a:buFontTx/>
              <a:buChar char="-"/>
            </a:pPr>
            <a:r>
              <a:rPr lang="es-ES" dirty="0" smtClean="0"/>
              <a:t>Auditorias e Informes semestrales</a:t>
            </a:r>
          </a:p>
          <a:p>
            <a:pPr marL="285750" indent="-285750">
              <a:buFontTx/>
              <a:buChar char="-"/>
            </a:pPr>
            <a:r>
              <a:rPr lang="es-ES" dirty="0" smtClean="0"/>
              <a:t>Movilización anterior a la desaduanización</a:t>
            </a:r>
            <a:r>
              <a:rPr lang="es-ES" dirty="0"/>
              <a:t> </a:t>
            </a:r>
            <a:r>
              <a:rPr lang="es-ES" dirty="0" smtClean="0"/>
              <a:t>de la mercancía</a:t>
            </a:r>
          </a:p>
          <a:p>
            <a:pPr marL="285750" indent="-285750">
              <a:buFontTx/>
              <a:buChar char="-"/>
            </a:pPr>
            <a:endParaRPr lang="es-ES" dirty="0" smtClean="0"/>
          </a:p>
        </p:txBody>
      </p:sp>
      <p:sp>
        <p:nvSpPr>
          <p:cNvPr id="3" name="2 Rectángulo redondeado"/>
          <p:cNvSpPr/>
          <p:nvPr/>
        </p:nvSpPr>
        <p:spPr>
          <a:xfrm>
            <a:off x="2843808" y="1388969"/>
            <a:ext cx="3312368" cy="500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SEMENJANZAS</a:t>
            </a:r>
            <a:endParaRPr lang="es-EC" dirty="0"/>
          </a:p>
        </p:txBody>
      </p:sp>
      <p:sp>
        <p:nvSpPr>
          <p:cNvPr id="14" name="13 Rectángulo redondeado"/>
          <p:cNvSpPr/>
          <p:nvPr/>
        </p:nvSpPr>
        <p:spPr>
          <a:xfrm>
            <a:off x="2987824" y="3573033"/>
            <a:ext cx="3168352" cy="549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DIFERENCIAS</a:t>
            </a:r>
            <a:endParaRPr lang="es-EC" dirty="0"/>
          </a:p>
        </p:txBody>
      </p:sp>
    </p:spTree>
    <p:extLst>
      <p:ext uri="{BB962C8B-B14F-4D97-AF65-F5344CB8AC3E}">
        <p14:creationId xmlns="" xmlns:p14="http://schemas.microsoft.com/office/powerpoint/2010/main" val="1100980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IlMgRKnsR8c/TlJ4Uo7UWPI/AAAAAAAAAPw/jEP1058O9X8/s1600/almacen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Rectángulo redondeado"/>
          <p:cNvSpPr/>
          <p:nvPr/>
        </p:nvSpPr>
        <p:spPr>
          <a:xfrm>
            <a:off x="698213" y="188640"/>
            <a:ext cx="7992888" cy="576064"/>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Logística de Nacionalización  Deposito Industrial </a:t>
            </a:r>
            <a:endParaRPr lang="es-EC" b="1" dirty="0">
              <a:solidFill>
                <a:schemeClr val="tx1"/>
              </a:solidFill>
            </a:endParaRPr>
          </a:p>
        </p:txBody>
      </p:sp>
      <p:grpSp>
        <p:nvGrpSpPr>
          <p:cNvPr id="2" name="1 Grupo"/>
          <p:cNvGrpSpPr/>
          <p:nvPr/>
        </p:nvGrpSpPr>
        <p:grpSpPr>
          <a:xfrm>
            <a:off x="395536" y="1229708"/>
            <a:ext cx="8341976" cy="4896544"/>
            <a:chOff x="395536" y="1124744"/>
            <a:chExt cx="8341976" cy="4896544"/>
          </a:xfrm>
        </p:grpSpPr>
        <p:sp>
          <p:nvSpPr>
            <p:cNvPr id="5" name="4 Rectángulo"/>
            <p:cNvSpPr/>
            <p:nvPr/>
          </p:nvSpPr>
          <p:spPr>
            <a:xfrm>
              <a:off x="395536" y="1124744"/>
              <a:ext cx="2016224"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Arribo de la mercadería al país</a:t>
              </a:r>
              <a:endParaRPr lang="es-EC" dirty="0">
                <a:solidFill>
                  <a:schemeClr val="tx1"/>
                </a:solidFill>
              </a:endParaRPr>
            </a:p>
          </p:txBody>
        </p:sp>
        <p:sp>
          <p:nvSpPr>
            <p:cNvPr id="6" name="5 Flecha derecha"/>
            <p:cNvSpPr/>
            <p:nvPr/>
          </p:nvSpPr>
          <p:spPr>
            <a:xfrm>
              <a:off x="2607553" y="1484784"/>
              <a:ext cx="442234"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3279558" y="1124744"/>
              <a:ext cx="2160240"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Movilización de la mercadería al deposito</a:t>
              </a:r>
              <a:endParaRPr lang="es-EC" dirty="0">
                <a:solidFill>
                  <a:schemeClr val="tx1"/>
                </a:solidFill>
              </a:endParaRPr>
            </a:p>
          </p:txBody>
        </p:sp>
        <p:sp>
          <p:nvSpPr>
            <p:cNvPr id="8" name="7 Flecha derecha"/>
            <p:cNvSpPr/>
            <p:nvPr/>
          </p:nvSpPr>
          <p:spPr>
            <a:xfrm>
              <a:off x="5566001" y="1412776"/>
              <a:ext cx="73458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6516216" y="1124744"/>
              <a:ext cx="2174885" cy="1224136"/>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Inicio del proceso de nacionalización</a:t>
              </a:r>
              <a:endParaRPr lang="es-EC" dirty="0">
                <a:solidFill>
                  <a:schemeClr val="tx1"/>
                </a:solidFill>
              </a:endParaRPr>
            </a:p>
          </p:txBody>
        </p:sp>
        <p:sp>
          <p:nvSpPr>
            <p:cNvPr id="10" name="9 Rectángulo"/>
            <p:cNvSpPr/>
            <p:nvPr/>
          </p:nvSpPr>
          <p:spPr>
            <a:xfrm>
              <a:off x="6073216" y="3140968"/>
              <a:ext cx="2664296"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Refrendo por parte de la Aduana</a:t>
              </a:r>
              <a:endParaRPr lang="es-EC" dirty="0">
                <a:solidFill>
                  <a:schemeClr val="tx1"/>
                </a:solidFill>
              </a:endParaRPr>
            </a:p>
          </p:txBody>
        </p:sp>
        <p:sp>
          <p:nvSpPr>
            <p:cNvPr id="11" name="10 Rectángulo"/>
            <p:cNvSpPr/>
            <p:nvPr/>
          </p:nvSpPr>
          <p:spPr>
            <a:xfrm>
              <a:off x="3062523" y="3098014"/>
              <a:ext cx="2260412"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Canal de Aforo</a:t>
              </a:r>
            </a:p>
            <a:p>
              <a:pPr algn="ctr"/>
              <a:r>
                <a:rPr lang="es-EC" dirty="0" smtClean="0">
                  <a:solidFill>
                    <a:schemeClr val="tx1"/>
                  </a:solidFill>
                </a:rPr>
                <a:t>(Documental</a:t>
              </a:r>
              <a:r>
                <a:rPr lang="es-EC" dirty="0">
                  <a:solidFill>
                    <a:schemeClr val="tx1"/>
                  </a:solidFill>
                </a:rPr>
                <a:t> </a:t>
              </a:r>
              <a:r>
                <a:rPr lang="es-EC" dirty="0" smtClean="0">
                  <a:solidFill>
                    <a:schemeClr val="tx1"/>
                  </a:solidFill>
                </a:rPr>
                <a:t>y físico)</a:t>
              </a:r>
              <a:endParaRPr lang="es-EC" dirty="0">
                <a:solidFill>
                  <a:schemeClr val="tx1"/>
                </a:solidFill>
              </a:endParaRPr>
            </a:p>
          </p:txBody>
        </p:sp>
        <p:sp>
          <p:nvSpPr>
            <p:cNvPr id="12" name="11 Rectángulo"/>
            <p:cNvSpPr/>
            <p:nvPr/>
          </p:nvSpPr>
          <p:spPr>
            <a:xfrm>
              <a:off x="545716" y="3171346"/>
              <a:ext cx="1664477"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Pago de tasa de control</a:t>
              </a:r>
              <a:endParaRPr lang="es-EC" dirty="0">
                <a:solidFill>
                  <a:schemeClr val="tx1"/>
                </a:solidFill>
              </a:endParaRPr>
            </a:p>
          </p:txBody>
        </p:sp>
        <p:sp>
          <p:nvSpPr>
            <p:cNvPr id="13" name="12 Flecha abajo"/>
            <p:cNvSpPr/>
            <p:nvPr/>
          </p:nvSpPr>
          <p:spPr>
            <a:xfrm>
              <a:off x="7405364" y="2489390"/>
              <a:ext cx="198294" cy="533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izquierda"/>
            <p:cNvSpPr/>
            <p:nvPr/>
          </p:nvSpPr>
          <p:spPr>
            <a:xfrm>
              <a:off x="5443571" y="3429000"/>
              <a:ext cx="489721"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izquierda"/>
            <p:cNvSpPr/>
            <p:nvPr/>
          </p:nvSpPr>
          <p:spPr>
            <a:xfrm>
              <a:off x="2290746" y="3461956"/>
              <a:ext cx="633615"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abajo"/>
            <p:cNvSpPr/>
            <p:nvPr/>
          </p:nvSpPr>
          <p:spPr>
            <a:xfrm>
              <a:off x="1300791" y="4240340"/>
              <a:ext cx="205714" cy="592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Rectángulo"/>
            <p:cNvSpPr/>
            <p:nvPr/>
          </p:nvSpPr>
          <p:spPr>
            <a:xfrm>
              <a:off x="446098" y="5013176"/>
              <a:ext cx="2309416" cy="100811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Liberación de la mercadería</a:t>
              </a:r>
              <a:endParaRPr lang="es-EC" dirty="0">
                <a:solidFill>
                  <a:schemeClr val="tx1"/>
                </a:solidFill>
              </a:endParaRPr>
            </a:p>
          </p:txBody>
        </p:sp>
      </p:grpSp>
    </p:spTree>
    <p:extLst>
      <p:ext uri="{BB962C8B-B14F-4D97-AF65-F5344CB8AC3E}">
        <p14:creationId xmlns="" xmlns:p14="http://schemas.microsoft.com/office/powerpoint/2010/main" val="327633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476672"/>
            <a:ext cx="7128792" cy="369332"/>
          </a:xfrm>
          <a:prstGeom prst="rect">
            <a:avLst/>
          </a:prstGeom>
          <a:noFill/>
        </p:spPr>
        <p:txBody>
          <a:bodyPr wrap="square" rtlCol="0">
            <a:spAutoFit/>
          </a:bodyPr>
          <a:lstStyle/>
          <a:p>
            <a:pPr algn="ctr"/>
            <a:r>
              <a:rPr lang="es-ES" b="1" dirty="0" smtClean="0"/>
              <a:t>CONTRATO DE DEPÓSITO INDUSTRIAL DE CEDAL ALUMINIO</a:t>
            </a:r>
            <a:endParaRPr lang="es-ES" b="1" dirty="0"/>
          </a:p>
        </p:txBody>
      </p:sp>
      <p:graphicFrame>
        <p:nvGraphicFramePr>
          <p:cNvPr id="6" name="5 Tabla"/>
          <p:cNvGraphicFramePr>
            <a:graphicFrameLocks noGrp="1"/>
          </p:cNvGraphicFramePr>
          <p:nvPr>
            <p:extLst>
              <p:ext uri="{D42A27DB-BD31-4B8C-83A1-F6EECF244321}">
                <p14:modId xmlns="" xmlns:p14="http://schemas.microsoft.com/office/powerpoint/2010/main" val="2244343734"/>
              </p:ext>
            </p:extLst>
          </p:nvPr>
        </p:nvGraphicFramePr>
        <p:xfrm>
          <a:off x="1811082" y="1412776"/>
          <a:ext cx="5737860" cy="1371600"/>
        </p:xfrm>
        <a:graphic>
          <a:graphicData uri="http://schemas.openxmlformats.org/drawingml/2006/table">
            <a:tbl>
              <a:tblPr firstRow="1" firstCol="1" bandRow="1">
                <a:tableStyleId>{5C22544A-7EE6-4342-B048-85BDC9FD1C3A}</a:tableStyleId>
              </a:tblPr>
              <a:tblGrid>
                <a:gridCol w="2002790"/>
                <a:gridCol w="1813560"/>
                <a:gridCol w="1921510"/>
              </a:tblGrid>
              <a:tr h="0">
                <a:tc>
                  <a:txBody>
                    <a:bodyPr/>
                    <a:lstStyle/>
                    <a:p>
                      <a:pPr algn="just">
                        <a:lnSpc>
                          <a:spcPct val="150000"/>
                        </a:lnSpc>
                        <a:spcAft>
                          <a:spcPts val="0"/>
                        </a:spcAft>
                      </a:pPr>
                      <a:r>
                        <a:rPr lang="es-EC" sz="1200" dirty="0">
                          <a:effectLst/>
                        </a:rPr>
                        <a:t>DESCRIPCIÓN COMERCIAL </a:t>
                      </a:r>
                      <a:endParaRPr lang="es-ES" sz="1100" dirty="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DESCRIPCIÓN ARANCELARIA </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SUBPARTIDA ARANCELARIA</a:t>
                      </a:r>
                      <a:endParaRPr lang="es-ES" sz="1100">
                        <a:effectLst/>
                        <a:latin typeface="Calibri"/>
                        <a:ea typeface="Calibri"/>
                        <a:cs typeface="Times New Roman"/>
                      </a:endParaRPr>
                    </a:p>
                  </a:txBody>
                  <a:tcPr marL="44450" marR="44450" marT="0" marB="0" anchor="ctr"/>
                </a:tc>
              </a:tr>
              <a:tr h="0">
                <a:tc>
                  <a:txBody>
                    <a:bodyPr/>
                    <a:lstStyle/>
                    <a:p>
                      <a:pPr algn="just">
                        <a:lnSpc>
                          <a:spcPct val="150000"/>
                        </a:lnSpc>
                        <a:spcAft>
                          <a:spcPts val="0"/>
                        </a:spcAft>
                      </a:pPr>
                      <a:r>
                        <a:rPr lang="es-EC" sz="1200">
                          <a:effectLst/>
                        </a:rPr>
                        <a:t>Aleaciones de aluminio - Aluminio primario en lingotes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Aleaciones de Aluminio</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dirty="0">
                          <a:effectLst/>
                        </a:rPr>
                        <a:t>7601.20.00.00</a:t>
                      </a:r>
                      <a:endParaRPr lang="es-ES" sz="1100" dirty="0">
                        <a:effectLst/>
                        <a:latin typeface="Calibri"/>
                        <a:ea typeface="Calibri"/>
                        <a:cs typeface="Times New Roman"/>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 xmlns:p14="http://schemas.microsoft.com/office/powerpoint/2010/main" val="1003758670"/>
              </p:ext>
            </p:extLst>
          </p:nvPr>
        </p:nvGraphicFramePr>
        <p:xfrm>
          <a:off x="1789492" y="3068960"/>
          <a:ext cx="5781040" cy="2468880"/>
        </p:xfrm>
        <a:graphic>
          <a:graphicData uri="http://schemas.openxmlformats.org/drawingml/2006/table">
            <a:tbl>
              <a:tblPr firstRow="1" firstCol="1" bandRow="1">
                <a:tableStyleId>{5C22544A-7EE6-4342-B048-85BDC9FD1C3A}</a:tableStyleId>
              </a:tblPr>
              <a:tblGrid>
                <a:gridCol w="2018030"/>
                <a:gridCol w="1826895"/>
                <a:gridCol w="1936115"/>
              </a:tblGrid>
              <a:tr h="0">
                <a:tc>
                  <a:txBody>
                    <a:bodyPr/>
                    <a:lstStyle/>
                    <a:p>
                      <a:pPr algn="just">
                        <a:lnSpc>
                          <a:spcPct val="150000"/>
                        </a:lnSpc>
                        <a:spcAft>
                          <a:spcPts val="0"/>
                        </a:spcAft>
                      </a:pPr>
                      <a:r>
                        <a:rPr lang="es-EC" sz="1200">
                          <a:effectLst/>
                        </a:rPr>
                        <a:t>DESCRIPCIÓN COMERCIAL</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DESCRIPCIÓN ARANCELARIA</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SUBPARTIDA ARANCELARIA</a:t>
                      </a:r>
                      <a:endParaRPr lang="es-ES" sz="1100">
                        <a:effectLst/>
                        <a:latin typeface="Calibri"/>
                        <a:ea typeface="Calibri"/>
                        <a:cs typeface="Times New Roman"/>
                      </a:endParaRPr>
                    </a:p>
                  </a:txBody>
                  <a:tcPr marL="44450" marR="44450" marT="0" marB="0" anchor="ctr"/>
                </a:tc>
              </a:tr>
              <a:tr h="0">
                <a:tc>
                  <a:txBody>
                    <a:bodyPr/>
                    <a:lstStyle/>
                    <a:p>
                      <a:pPr algn="just">
                        <a:lnSpc>
                          <a:spcPct val="150000"/>
                        </a:lnSpc>
                        <a:spcAft>
                          <a:spcPts val="0"/>
                        </a:spcAft>
                      </a:pPr>
                      <a:r>
                        <a:rPr lang="es-EC" sz="1200">
                          <a:effectLst/>
                        </a:rPr>
                        <a:t>Aluminio sin alear - Aluminio primario en barras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Aluminio sin alear</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7601.10.00.00</a:t>
                      </a:r>
                      <a:endParaRPr lang="es-ES" sz="1100">
                        <a:effectLst/>
                        <a:latin typeface="Calibri"/>
                        <a:ea typeface="Calibri"/>
                        <a:cs typeface="Times New Roman"/>
                      </a:endParaRPr>
                    </a:p>
                  </a:txBody>
                  <a:tcPr marL="44450" marR="44450" marT="0" marB="0" anchor="ctr"/>
                </a:tc>
              </a:tr>
              <a:tr h="0">
                <a:tc>
                  <a:txBody>
                    <a:bodyPr/>
                    <a:lstStyle/>
                    <a:p>
                      <a:pPr algn="just">
                        <a:lnSpc>
                          <a:spcPct val="150000"/>
                        </a:lnSpc>
                        <a:spcAft>
                          <a:spcPts val="0"/>
                        </a:spcAft>
                      </a:pPr>
                      <a:r>
                        <a:rPr lang="es-EC" sz="1200">
                          <a:effectLst/>
                        </a:rPr>
                        <a:t>Chatarra, desperdicios y Desechos de aluminio, desechos de aluminio compactados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a:effectLst/>
                        </a:rPr>
                        <a:t>Desperdicios y desechos de aluminio</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dirty="0">
                          <a:effectLst/>
                        </a:rPr>
                        <a:t>7602.00.00.00</a:t>
                      </a:r>
                      <a:endParaRPr lang="es-ES"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4087648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436022"/>
            <a:ext cx="6408712" cy="369332"/>
          </a:xfrm>
          <a:prstGeom prst="rect">
            <a:avLst/>
          </a:prstGeom>
          <a:noFill/>
        </p:spPr>
        <p:txBody>
          <a:bodyPr wrap="square" rtlCol="0">
            <a:spAutoFit/>
          </a:bodyPr>
          <a:lstStyle/>
          <a:p>
            <a:pPr algn="ctr"/>
            <a:r>
              <a:rPr lang="es-ES" b="1" dirty="0" smtClean="0"/>
              <a:t>LOGÍSTICA DE IMPORTACIÓN</a:t>
            </a:r>
            <a:endParaRPr lang="es-ES" b="1" dirty="0"/>
          </a:p>
        </p:txBody>
      </p:sp>
      <p:pic>
        <p:nvPicPr>
          <p:cNvPr id="4098" name="Picture 2" descr="http://servicelogistic.net/images/logistica3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060" t="10772" r="12772" b="13002"/>
          <a:stretch/>
        </p:blipFill>
        <p:spPr bwMode="auto">
          <a:xfrm>
            <a:off x="395536" y="1612826"/>
            <a:ext cx="4104456" cy="422292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Abrir llave"/>
          <p:cNvSpPr/>
          <p:nvPr/>
        </p:nvSpPr>
        <p:spPr>
          <a:xfrm>
            <a:off x="5091682" y="1204008"/>
            <a:ext cx="216024" cy="504056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S"/>
          </a:p>
        </p:txBody>
      </p:sp>
      <p:sp>
        <p:nvSpPr>
          <p:cNvPr id="7" name="6 CuadroTexto"/>
          <p:cNvSpPr txBox="1"/>
          <p:nvPr/>
        </p:nvSpPr>
        <p:spPr>
          <a:xfrm>
            <a:off x="5200239" y="1612826"/>
            <a:ext cx="3024336" cy="369332"/>
          </a:xfrm>
          <a:prstGeom prst="rect">
            <a:avLst/>
          </a:prstGeom>
          <a:noFill/>
        </p:spPr>
        <p:txBody>
          <a:bodyPr wrap="square" rtlCol="0">
            <a:spAutoFit/>
          </a:bodyPr>
          <a:lstStyle/>
          <a:p>
            <a:pPr marL="285750" indent="-285750">
              <a:buFontTx/>
              <a:buChar char="-"/>
            </a:pPr>
            <a:r>
              <a:rPr lang="es-ES" dirty="0" smtClean="0"/>
              <a:t>Análisis de la empresa </a:t>
            </a:r>
          </a:p>
        </p:txBody>
      </p:sp>
      <p:sp>
        <p:nvSpPr>
          <p:cNvPr id="8" name="7 CuadroTexto"/>
          <p:cNvSpPr txBox="1"/>
          <p:nvPr/>
        </p:nvSpPr>
        <p:spPr>
          <a:xfrm>
            <a:off x="5211631" y="2017932"/>
            <a:ext cx="3059832" cy="369332"/>
          </a:xfrm>
          <a:prstGeom prst="rect">
            <a:avLst/>
          </a:prstGeom>
          <a:noFill/>
        </p:spPr>
        <p:txBody>
          <a:bodyPr wrap="square" rtlCol="0">
            <a:spAutoFit/>
          </a:bodyPr>
          <a:lstStyle/>
          <a:p>
            <a:r>
              <a:rPr lang="es-ES" dirty="0" smtClean="0"/>
              <a:t>-  Análisis del Mercado</a:t>
            </a:r>
            <a:endParaRPr lang="es-ES" dirty="0"/>
          </a:p>
        </p:txBody>
      </p:sp>
      <p:sp>
        <p:nvSpPr>
          <p:cNvPr id="9" name="8 CuadroTexto"/>
          <p:cNvSpPr txBox="1"/>
          <p:nvPr/>
        </p:nvSpPr>
        <p:spPr>
          <a:xfrm>
            <a:off x="5200239" y="2524680"/>
            <a:ext cx="3509939" cy="369332"/>
          </a:xfrm>
          <a:prstGeom prst="rect">
            <a:avLst/>
          </a:prstGeom>
          <a:noFill/>
        </p:spPr>
        <p:txBody>
          <a:bodyPr wrap="square" rtlCol="0">
            <a:spAutoFit/>
          </a:bodyPr>
          <a:lstStyle/>
          <a:p>
            <a:r>
              <a:rPr lang="es-ES" dirty="0" smtClean="0"/>
              <a:t>-  Selección del proveedor</a:t>
            </a:r>
            <a:endParaRPr lang="es-ES" dirty="0"/>
          </a:p>
        </p:txBody>
      </p:sp>
      <p:sp>
        <p:nvSpPr>
          <p:cNvPr id="10" name="9 CuadroTexto"/>
          <p:cNvSpPr txBox="1"/>
          <p:nvPr/>
        </p:nvSpPr>
        <p:spPr>
          <a:xfrm>
            <a:off x="5200239" y="2996952"/>
            <a:ext cx="5204410" cy="923330"/>
          </a:xfrm>
          <a:prstGeom prst="rect">
            <a:avLst/>
          </a:prstGeom>
          <a:noFill/>
        </p:spPr>
        <p:txBody>
          <a:bodyPr wrap="square" rtlCol="0">
            <a:spAutoFit/>
          </a:bodyPr>
          <a:lstStyle/>
          <a:p>
            <a:pPr marL="285750" lvl="0" indent="-285750">
              <a:buFontTx/>
              <a:buChar char="-"/>
            </a:pPr>
            <a:r>
              <a:rPr lang="es-EC" dirty="0" smtClean="0"/>
              <a:t>Confección </a:t>
            </a:r>
            <a:r>
              <a:rPr lang="es-EC" dirty="0"/>
              <a:t>del </a:t>
            </a:r>
            <a:r>
              <a:rPr lang="es-EC" dirty="0" smtClean="0"/>
              <a:t>contrato de </a:t>
            </a:r>
          </a:p>
          <a:p>
            <a:pPr lvl="0"/>
            <a:r>
              <a:rPr lang="es-EC" dirty="0"/>
              <a:t> </a:t>
            </a:r>
            <a:r>
              <a:rPr lang="es-EC" dirty="0" smtClean="0"/>
              <a:t>   compra-venta</a:t>
            </a:r>
            <a:endParaRPr lang="es-ES" dirty="0"/>
          </a:p>
          <a:p>
            <a:endParaRPr lang="es-ES" dirty="0"/>
          </a:p>
        </p:txBody>
      </p:sp>
      <p:sp>
        <p:nvSpPr>
          <p:cNvPr id="11" name="10 CuadroTexto"/>
          <p:cNvSpPr txBox="1"/>
          <p:nvPr/>
        </p:nvSpPr>
        <p:spPr>
          <a:xfrm>
            <a:off x="5199694" y="3724288"/>
            <a:ext cx="3979257" cy="923330"/>
          </a:xfrm>
          <a:prstGeom prst="rect">
            <a:avLst/>
          </a:prstGeom>
          <a:noFill/>
        </p:spPr>
        <p:txBody>
          <a:bodyPr wrap="square" rtlCol="0">
            <a:spAutoFit/>
          </a:bodyPr>
          <a:lstStyle/>
          <a:p>
            <a:pPr marL="285750" lvl="0" indent="-285750">
              <a:buFontTx/>
              <a:buChar char="-"/>
            </a:pPr>
            <a:r>
              <a:rPr lang="es-EC" dirty="0" smtClean="0"/>
              <a:t>Identificación </a:t>
            </a:r>
            <a:r>
              <a:rPr lang="es-EC" dirty="0"/>
              <a:t>del método </a:t>
            </a:r>
            <a:r>
              <a:rPr lang="es-EC" dirty="0" smtClean="0"/>
              <a:t>de</a:t>
            </a:r>
          </a:p>
          <a:p>
            <a:pPr lvl="0"/>
            <a:r>
              <a:rPr lang="es-EC" dirty="0"/>
              <a:t> </a:t>
            </a:r>
            <a:r>
              <a:rPr lang="es-EC" dirty="0" smtClean="0"/>
              <a:t>   financiación</a:t>
            </a:r>
            <a:endParaRPr lang="es-ES" dirty="0"/>
          </a:p>
          <a:p>
            <a:endParaRPr lang="es-ES" dirty="0"/>
          </a:p>
        </p:txBody>
      </p:sp>
      <p:sp>
        <p:nvSpPr>
          <p:cNvPr id="12" name="11 CuadroTexto"/>
          <p:cNvSpPr txBox="1"/>
          <p:nvPr/>
        </p:nvSpPr>
        <p:spPr>
          <a:xfrm>
            <a:off x="5168140" y="4352330"/>
            <a:ext cx="4354105" cy="923330"/>
          </a:xfrm>
          <a:prstGeom prst="rect">
            <a:avLst/>
          </a:prstGeom>
          <a:noFill/>
        </p:spPr>
        <p:txBody>
          <a:bodyPr wrap="square" rtlCol="0">
            <a:spAutoFit/>
          </a:bodyPr>
          <a:lstStyle/>
          <a:p>
            <a:pPr marL="285750" lvl="0" indent="-285750">
              <a:buFontTx/>
              <a:buChar char="-"/>
            </a:pPr>
            <a:r>
              <a:rPr lang="es-EC" dirty="0" smtClean="0"/>
              <a:t>Secuencia </a:t>
            </a:r>
            <a:r>
              <a:rPr lang="es-EC" dirty="0"/>
              <a:t>de pagos y </a:t>
            </a:r>
            <a:r>
              <a:rPr lang="es-EC" dirty="0" smtClean="0"/>
              <a:t>transporte</a:t>
            </a:r>
          </a:p>
          <a:p>
            <a:pPr lvl="0"/>
            <a:r>
              <a:rPr lang="es-EC" dirty="0"/>
              <a:t> </a:t>
            </a:r>
            <a:r>
              <a:rPr lang="es-EC" dirty="0" smtClean="0"/>
              <a:t>   </a:t>
            </a:r>
            <a:r>
              <a:rPr lang="es-EC" dirty="0"/>
              <a:t>de la mercadería</a:t>
            </a:r>
            <a:endParaRPr lang="es-ES" dirty="0"/>
          </a:p>
          <a:p>
            <a:endParaRPr lang="es-ES" dirty="0"/>
          </a:p>
        </p:txBody>
      </p:sp>
      <p:sp>
        <p:nvSpPr>
          <p:cNvPr id="13" name="12 CuadroTexto"/>
          <p:cNvSpPr txBox="1"/>
          <p:nvPr/>
        </p:nvSpPr>
        <p:spPr>
          <a:xfrm>
            <a:off x="5200239" y="5088294"/>
            <a:ext cx="3943761" cy="646331"/>
          </a:xfrm>
          <a:prstGeom prst="rect">
            <a:avLst/>
          </a:prstGeom>
          <a:noFill/>
        </p:spPr>
        <p:txBody>
          <a:bodyPr wrap="square" rtlCol="0">
            <a:spAutoFit/>
          </a:bodyPr>
          <a:lstStyle/>
          <a:p>
            <a:pPr lvl="0"/>
            <a:r>
              <a:rPr lang="es-ES" dirty="0" smtClean="0"/>
              <a:t>-  </a:t>
            </a:r>
            <a:r>
              <a:rPr lang="es-EC" dirty="0"/>
              <a:t>Despacho </a:t>
            </a:r>
            <a:r>
              <a:rPr lang="es-EC" dirty="0" smtClean="0"/>
              <a:t>de la mercadería</a:t>
            </a:r>
            <a:endParaRPr lang="es-ES" dirty="0"/>
          </a:p>
          <a:p>
            <a:endParaRPr lang="es-ES" dirty="0"/>
          </a:p>
        </p:txBody>
      </p:sp>
      <p:sp>
        <p:nvSpPr>
          <p:cNvPr id="15" name="14 CuadroTexto"/>
          <p:cNvSpPr txBox="1"/>
          <p:nvPr/>
        </p:nvSpPr>
        <p:spPr>
          <a:xfrm>
            <a:off x="5164743" y="5512584"/>
            <a:ext cx="3836294" cy="923330"/>
          </a:xfrm>
          <a:prstGeom prst="rect">
            <a:avLst/>
          </a:prstGeom>
          <a:noFill/>
        </p:spPr>
        <p:txBody>
          <a:bodyPr wrap="square" rtlCol="0">
            <a:spAutoFit/>
          </a:bodyPr>
          <a:lstStyle/>
          <a:p>
            <a:pPr lvl="0"/>
            <a:r>
              <a:rPr lang="es-ES" dirty="0" smtClean="0"/>
              <a:t>-  </a:t>
            </a:r>
            <a:r>
              <a:rPr lang="es-EC" dirty="0" smtClean="0"/>
              <a:t>Nacionalización del producto en el mercado meta.</a:t>
            </a:r>
            <a:endParaRPr lang="es-ES" dirty="0"/>
          </a:p>
          <a:p>
            <a:r>
              <a:rPr lang="es-ES" dirty="0" smtClean="0"/>
              <a:t> </a:t>
            </a:r>
            <a:endParaRPr lang="es-ES" dirty="0"/>
          </a:p>
        </p:txBody>
      </p:sp>
    </p:spTree>
    <p:extLst>
      <p:ext uri="{BB962C8B-B14F-4D97-AF65-F5344CB8AC3E}">
        <p14:creationId xmlns="" xmlns:p14="http://schemas.microsoft.com/office/powerpoint/2010/main" val="163487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51920" y="243680"/>
            <a:ext cx="2952328" cy="369332"/>
          </a:xfrm>
          <a:prstGeom prst="rect">
            <a:avLst/>
          </a:prstGeom>
          <a:noFill/>
        </p:spPr>
        <p:txBody>
          <a:bodyPr wrap="square" rtlCol="0">
            <a:spAutoFit/>
          </a:bodyPr>
          <a:lstStyle/>
          <a:p>
            <a:pPr algn="ctr"/>
            <a:r>
              <a:rPr lang="es-ES" b="1" dirty="0" smtClean="0"/>
              <a:t>ADUANAS DE ECUADOR</a:t>
            </a:r>
            <a:endParaRPr lang="es-ES" b="1" dirty="0"/>
          </a:p>
        </p:txBody>
      </p:sp>
      <p:pic>
        <p:nvPicPr>
          <p:cNvPr id="5122" name="Picture 2" descr="http://t3.gstatic.com/images?q=tbn:ANd9GcTB5MZWnXeUDtFML2Bs7ZyuNpan09Yb0gDIIEL7ICx3dR1eYMHyP9NMh--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7762" y="260648"/>
            <a:ext cx="2406046" cy="111553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Flecha derecha"/>
          <p:cNvSpPr/>
          <p:nvPr/>
        </p:nvSpPr>
        <p:spPr>
          <a:xfrm>
            <a:off x="315309" y="2301404"/>
            <a:ext cx="2963098" cy="936104"/>
          </a:xfrm>
          <a:prstGeom prst="rightArrow">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ENVÍO ELECTRÓNICO</a:t>
            </a:r>
            <a:endParaRPr lang="es-ES" dirty="0">
              <a:solidFill>
                <a:schemeClr val="tx1"/>
              </a:solidFill>
            </a:endParaRPr>
          </a:p>
        </p:txBody>
      </p:sp>
      <p:sp>
        <p:nvSpPr>
          <p:cNvPr id="6" name="5 Abrir llave"/>
          <p:cNvSpPr/>
          <p:nvPr/>
        </p:nvSpPr>
        <p:spPr>
          <a:xfrm>
            <a:off x="3509004" y="1617328"/>
            <a:ext cx="144016" cy="230425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S"/>
          </a:p>
        </p:txBody>
      </p:sp>
      <p:sp>
        <p:nvSpPr>
          <p:cNvPr id="7" name="6 Rectángulo"/>
          <p:cNvSpPr/>
          <p:nvPr/>
        </p:nvSpPr>
        <p:spPr>
          <a:xfrm>
            <a:off x="3682802" y="1776652"/>
            <a:ext cx="5519999" cy="1754326"/>
          </a:xfrm>
          <a:prstGeom prst="rect">
            <a:avLst/>
          </a:prstGeom>
        </p:spPr>
        <p:txBody>
          <a:bodyPr wrap="square">
            <a:spAutoFit/>
          </a:bodyPr>
          <a:lstStyle/>
          <a:p>
            <a:pPr marL="285750" lvl="0" indent="-285750">
              <a:buFont typeface="Arial" pitchFamily="34" charset="0"/>
              <a:buChar char="•"/>
            </a:pPr>
            <a:r>
              <a:rPr lang="es-EC" dirty="0" smtClean="0"/>
              <a:t>Original </a:t>
            </a:r>
            <a:r>
              <a:rPr lang="es-EC" dirty="0"/>
              <a:t>o copia negociable del </a:t>
            </a:r>
            <a:r>
              <a:rPr lang="es-EC" dirty="0" smtClean="0"/>
              <a:t>Documento</a:t>
            </a:r>
          </a:p>
          <a:p>
            <a:pPr lvl="0"/>
            <a:r>
              <a:rPr lang="es-EC" dirty="0"/>
              <a:t> </a:t>
            </a:r>
            <a:r>
              <a:rPr lang="es-EC" dirty="0" smtClean="0"/>
              <a:t>   de </a:t>
            </a:r>
            <a:r>
              <a:rPr lang="es-EC" dirty="0"/>
              <a:t>Transporte (Bill of </a:t>
            </a:r>
            <a:r>
              <a:rPr lang="es-EC" dirty="0" err="1" smtClean="0"/>
              <a:t>Lading</a:t>
            </a:r>
            <a:r>
              <a:rPr lang="es-EC" dirty="0" smtClean="0"/>
              <a:t>)</a:t>
            </a:r>
          </a:p>
          <a:p>
            <a:pPr marL="285750" lvl="0" indent="-285750">
              <a:buFont typeface="Arial" pitchFamily="34" charset="0"/>
              <a:buChar char="•"/>
            </a:pPr>
            <a:r>
              <a:rPr lang="es-EC" dirty="0" smtClean="0"/>
              <a:t>Factura </a:t>
            </a:r>
            <a:r>
              <a:rPr lang="es-EC" dirty="0"/>
              <a:t>comercial </a:t>
            </a:r>
          </a:p>
          <a:p>
            <a:pPr marL="285750" lvl="0" indent="-285750">
              <a:buFont typeface="Arial" pitchFamily="34" charset="0"/>
              <a:buChar char="•"/>
            </a:pPr>
            <a:r>
              <a:rPr lang="es-EC" dirty="0" smtClean="0"/>
              <a:t>Póliza </a:t>
            </a:r>
            <a:r>
              <a:rPr lang="es-EC" dirty="0"/>
              <a:t>de seguros expedida de </a:t>
            </a:r>
            <a:r>
              <a:rPr lang="es-EC" dirty="0" smtClean="0"/>
              <a:t>conformidad</a:t>
            </a:r>
          </a:p>
          <a:p>
            <a:pPr lvl="0"/>
            <a:r>
              <a:rPr lang="es-EC" dirty="0"/>
              <a:t> </a:t>
            </a:r>
            <a:r>
              <a:rPr lang="es-EC" dirty="0" smtClean="0"/>
              <a:t>   con </a:t>
            </a:r>
            <a:r>
              <a:rPr lang="es-EC" dirty="0"/>
              <a:t>la Ley. </a:t>
            </a:r>
            <a:endParaRPr lang="es-EC" dirty="0" smtClean="0"/>
          </a:p>
          <a:p>
            <a:pPr marL="285750" lvl="0" indent="-285750">
              <a:buFont typeface="Arial" pitchFamily="34" charset="0"/>
              <a:buChar char="•"/>
            </a:pPr>
            <a:r>
              <a:rPr lang="es-EC" dirty="0" smtClean="0"/>
              <a:t>Garantía General</a:t>
            </a:r>
            <a:endParaRPr lang="es-ES" dirty="0"/>
          </a:p>
        </p:txBody>
      </p:sp>
      <p:sp>
        <p:nvSpPr>
          <p:cNvPr id="10" name="9 Flecha derecha"/>
          <p:cNvSpPr/>
          <p:nvPr/>
        </p:nvSpPr>
        <p:spPr>
          <a:xfrm>
            <a:off x="315309" y="4509120"/>
            <a:ext cx="2963098" cy="936104"/>
          </a:xfrm>
          <a:prstGeom prst="rightArrow">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AFORO</a:t>
            </a:r>
            <a:endParaRPr lang="es-ES" dirty="0">
              <a:solidFill>
                <a:schemeClr val="tx1"/>
              </a:solidFill>
            </a:endParaRPr>
          </a:p>
        </p:txBody>
      </p:sp>
      <p:sp>
        <p:nvSpPr>
          <p:cNvPr id="11" name="10 Abrir llave"/>
          <p:cNvSpPr/>
          <p:nvPr/>
        </p:nvSpPr>
        <p:spPr>
          <a:xfrm>
            <a:off x="3581012" y="4167082"/>
            <a:ext cx="72008" cy="162018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S"/>
          </a:p>
        </p:txBody>
      </p:sp>
      <p:sp>
        <p:nvSpPr>
          <p:cNvPr id="9" name="8 CuadroTexto"/>
          <p:cNvSpPr txBox="1"/>
          <p:nvPr/>
        </p:nvSpPr>
        <p:spPr>
          <a:xfrm>
            <a:off x="3851920" y="4509120"/>
            <a:ext cx="3888432" cy="923330"/>
          </a:xfrm>
          <a:prstGeom prst="rect">
            <a:avLst/>
          </a:prstGeom>
          <a:noFill/>
        </p:spPr>
        <p:txBody>
          <a:bodyPr wrap="square" rtlCol="0">
            <a:spAutoFit/>
          </a:bodyPr>
          <a:lstStyle/>
          <a:p>
            <a:pPr marL="285750" indent="-285750">
              <a:buFontTx/>
              <a:buChar char="-"/>
            </a:pPr>
            <a:r>
              <a:rPr lang="es-ES" dirty="0" smtClean="0"/>
              <a:t>Automático</a:t>
            </a:r>
          </a:p>
          <a:p>
            <a:pPr marL="285750" indent="-285750">
              <a:buFontTx/>
              <a:buChar char="-"/>
            </a:pPr>
            <a:r>
              <a:rPr lang="es-ES" dirty="0" smtClean="0"/>
              <a:t>Documental</a:t>
            </a:r>
          </a:p>
          <a:p>
            <a:pPr marL="285750" indent="-285750">
              <a:buFontTx/>
              <a:buChar char="-"/>
            </a:pPr>
            <a:r>
              <a:rPr lang="es-ES" dirty="0" smtClean="0"/>
              <a:t>Físico</a:t>
            </a:r>
            <a:endParaRPr lang="es-ES" dirty="0"/>
          </a:p>
        </p:txBody>
      </p:sp>
      <p:pic>
        <p:nvPicPr>
          <p:cNvPr id="4098" name="Picture 2" descr="https://encrypted-tbn2.gstatic.com/images?q=tbn:ANd9GcRaPtsXHSo8inu2vsED2mFwU3EG7zQG7dm6G1a2Bi1EaUaaCVxCfQ"/>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3505912"/>
            <a:ext cx="2971800" cy="32956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001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4D29rjRebSE/UR_cq4hmegI/AAAAAAAABYM/203rsacWztY/s1600/aduana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2424" y="191797"/>
            <a:ext cx="3645876" cy="284965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1296601" y="116632"/>
            <a:ext cx="6408712" cy="369332"/>
          </a:xfrm>
          <a:prstGeom prst="rect">
            <a:avLst/>
          </a:prstGeom>
          <a:noFill/>
        </p:spPr>
        <p:txBody>
          <a:bodyPr wrap="square" rtlCol="0">
            <a:spAutoFit/>
          </a:bodyPr>
          <a:lstStyle/>
          <a:p>
            <a:pPr algn="ctr"/>
            <a:r>
              <a:rPr lang="es-ES" b="1" dirty="0" smtClean="0"/>
              <a:t>LOGÍSTICA DE EXPORTACIÓN</a:t>
            </a:r>
            <a:endParaRPr lang="es-ES" b="1" dirty="0"/>
          </a:p>
        </p:txBody>
      </p:sp>
      <p:sp>
        <p:nvSpPr>
          <p:cNvPr id="5" name="4 Rectángulo"/>
          <p:cNvSpPr/>
          <p:nvPr/>
        </p:nvSpPr>
        <p:spPr>
          <a:xfrm>
            <a:off x="179512" y="1124744"/>
            <a:ext cx="2880320" cy="504056"/>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Exportación definitiva</a:t>
            </a:r>
            <a:endParaRPr lang="es-ES" dirty="0">
              <a:solidFill>
                <a:schemeClr val="tx1"/>
              </a:solidFill>
            </a:endParaRPr>
          </a:p>
        </p:txBody>
      </p:sp>
      <p:sp>
        <p:nvSpPr>
          <p:cNvPr id="7" name="6 Rectángulo redondeado"/>
          <p:cNvSpPr/>
          <p:nvPr/>
        </p:nvSpPr>
        <p:spPr>
          <a:xfrm>
            <a:off x="5673135" y="620688"/>
            <a:ext cx="3419872" cy="1512168"/>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Salida </a:t>
            </a:r>
            <a:r>
              <a:rPr lang="es-EC" dirty="0">
                <a:solidFill>
                  <a:schemeClr val="tx1"/>
                </a:solidFill>
              </a:rPr>
              <a:t>definitiva de mercancías en libre circulación</a:t>
            </a:r>
            <a:endParaRPr lang="es-ES" dirty="0">
              <a:solidFill>
                <a:schemeClr val="tx1"/>
              </a:solidFill>
            </a:endParaRPr>
          </a:p>
        </p:txBody>
      </p:sp>
      <p:cxnSp>
        <p:nvCxnSpPr>
          <p:cNvPr id="9" name="8 Conector recto de flecha"/>
          <p:cNvCxnSpPr>
            <a:stCxn id="5" idx="3"/>
            <a:endCxn id="7" idx="1"/>
          </p:cNvCxnSpPr>
          <p:nvPr/>
        </p:nvCxnSpPr>
        <p:spPr>
          <a:xfrm>
            <a:off x="3059832" y="1376772"/>
            <a:ext cx="26133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663569" y="3289448"/>
            <a:ext cx="5760640" cy="646331"/>
          </a:xfrm>
          <a:prstGeom prst="rect">
            <a:avLst/>
          </a:prstGeom>
          <a:noFill/>
        </p:spPr>
        <p:txBody>
          <a:bodyPr wrap="square" rtlCol="0">
            <a:spAutoFit/>
          </a:bodyPr>
          <a:lstStyle/>
          <a:p>
            <a:pPr algn="ctr"/>
            <a:r>
              <a:rPr lang="es-EC" b="1" dirty="0"/>
              <a:t>ASPECTOS ESTRATÉGICOS DE LA EXPORTACIÓN </a:t>
            </a:r>
            <a:endParaRPr lang="es-ES" dirty="0"/>
          </a:p>
          <a:p>
            <a:pPr algn="ctr"/>
            <a:endParaRPr lang="es-ES" dirty="0"/>
          </a:p>
        </p:txBody>
      </p:sp>
      <p:pic>
        <p:nvPicPr>
          <p:cNvPr id="10" name="9 Imagen" descr="http://www.aluminiosbogota.com/photos/vitral.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88490" y="4046807"/>
            <a:ext cx="2453743" cy="1783569"/>
          </a:xfrm>
          <a:prstGeom prst="rect">
            <a:avLst/>
          </a:prstGeom>
          <a:noFill/>
          <a:ln>
            <a:noFill/>
          </a:ln>
        </p:spPr>
      </p:pic>
      <p:sp>
        <p:nvSpPr>
          <p:cNvPr id="15" name="14 Rectángulo redondeado"/>
          <p:cNvSpPr/>
          <p:nvPr/>
        </p:nvSpPr>
        <p:spPr>
          <a:xfrm>
            <a:off x="508411" y="4653136"/>
            <a:ext cx="2088232" cy="720080"/>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Éxito en Colombia</a:t>
            </a:r>
            <a:endParaRPr lang="es-ES" dirty="0">
              <a:solidFill>
                <a:schemeClr val="tx1"/>
              </a:solidFill>
            </a:endParaRPr>
          </a:p>
        </p:txBody>
      </p:sp>
      <p:sp>
        <p:nvSpPr>
          <p:cNvPr id="16" name="15 Rectángulo redondeado"/>
          <p:cNvSpPr/>
          <p:nvPr/>
        </p:nvSpPr>
        <p:spPr>
          <a:xfrm>
            <a:off x="6448163" y="4578551"/>
            <a:ext cx="1944216" cy="720080"/>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Nueva sucursal en Perú</a:t>
            </a:r>
            <a:endParaRPr lang="es-ES" dirty="0">
              <a:solidFill>
                <a:schemeClr val="tx1"/>
              </a:solidFill>
            </a:endParaRPr>
          </a:p>
        </p:txBody>
      </p:sp>
      <p:cxnSp>
        <p:nvCxnSpPr>
          <p:cNvPr id="17" name="16 Conector recto de flecha"/>
          <p:cNvCxnSpPr/>
          <p:nvPr/>
        </p:nvCxnSpPr>
        <p:spPr>
          <a:xfrm>
            <a:off x="2596643" y="4962532"/>
            <a:ext cx="6918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742233" y="4938591"/>
            <a:ext cx="6918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9223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29324"/>
            <a:ext cx="8424936" cy="646331"/>
          </a:xfrm>
          <a:prstGeom prst="rect">
            <a:avLst/>
          </a:prstGeom>
          <a:noFill/>
        </p:spPr>
        <p:txBody>
          <a:bodyPr wrap="square" rtlCol="0">
            <a:spAutoFit/>
          </a:bodyPr>
          <a:lstStyle/>
          <a:p>
            <a:pPr algn="ctr"/>
            <a:r>
              <a:rPr lang="es-EC" b="1" dirty="0"/>
              <a:t>TRÁMITES DE LA EXPORTACIÓN Y DOCUMENTOS PRINCIPALES </a:t>
            </a:r>
            <a:endParaRPr lang="es-ES" dirty="0"/>
          </a:p>
          <a:p>
            <a:pPr algn="ctr"/>
            <a:endParaRPr lang="es-ES" dirty="0"/>
          </a:p>
        </p:txBody>
      </p:sp>
      <p:sp>
        <p:nvSpPr>
          <p:cNvPr id="6" name="5 Rectángulo"/>
          <p:cNvSpPr/>
          <p:nvPr/>
        </p:nvSpPr>
        <p:spPr>
          <a:xfrm>
            <a:off x="1547664" y="1166002"/>
            <a:ext cx="1872208" cy="606814"/>
          </a:xfrm>
          <a:prstGeom prst="rect">
            <a:avLst/>
          </a:prstGeom>
          <a:solidFill>
            <a:srgbClr val="FEF0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TRANSPORTE</a:t>
            </a:r>
            <a:endParaRPr lang="es-ES" dirty="0">
              <a:solidFill>
                <a:schemeClr val="tx1"/>
              </a:solidFill>
            </a:endParaRPr>
          </a:p>
        </p:txBody>
      </p:sp>
      <p:pic>
        <p:nvPicPr>
          <p:cNvPr id="9" name="8 Imagen" descr="http://2.bp.blogspot.com/-izyvbSsg_Fc/UKmcse53otI/AAAAAAAAAB8/7aqoitzoHoY/s1600/6.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28184" y="836712"/>
            <a:ext cx="2517459" cy="1386082"/>
          </a:xfrm>
          <a:prstGeom prst="rect">
            <a:avLst/>
          </a:prstGeom>
          <a:noFill/>
          <a:ln>
            <a:noFill/>
          </a:ln>
        </p:spPr>
      </p:pic>
      <p:graphicFrame>
        <p:nvGraphicFramePr>
          <p:cNvPr id="10" name="9 Tabla"/>
          <p:cNvGraphicFramePr>
            <a:graphicFrameLocks noGrp="1"/>
          </p:cNvGraphicFramePr>
          <p:nvPr/>
        </p:nvGraphicFramePr>
        <p:xfrm>
          <a:off x="251520" y="1916832"/>
          <a:ext cx="5772150" cy="1187323"/>
        </p:xfrm>
        <a:graphic>
          <a:graphicData uri="http://schemas.openxmlformats.org/drawingml/2006/table">
            <a:tbl>
              <a:tblPr/>
              <a:tblGrid>
                <a:gridCol w="998220"/>
                <a:gridCol w="509270"/>
                <a:gridCol w="589280"/>
                <a:gridCol w="518160"/>
                <a:gridCol w="605790"/>
                <a:gridCol w="687070"/>
                <a:gridCol w="702945"/>
                <a:gridCol w="537845"/>
                <a:gridCol w="623570"/>
              </a:tblGrid>
              <a:tr h="258445">
                <a:tc>
                  <a:txBody>
                    <a:bodyPr/>
                    <a:lstStyle/>
                    <a:p>
                      <a:pPr>
                        <a:lnSpc>
                          <a:spcPct val="115000"/>
                        </a:lnSpc>
                      </a:pPr>
                      <a:endParaRPr lang="es-EC"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100" b="1">
                          <a:solidFill>
                            <a:srgbClr val="000000"/>
                          </a:solidFill>
                          <a:latin typeface="Calibri"/>
                          <a:ea typeface="Times New Roman"/>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a:solidFill>
                            <a:srgbClr val="000000"/>
                          </a:solidFill>
                          <a:latin typeface="Calibri"/>
                          <a:ea typeface="Times New Roman"/>
                          <a:cs typeface="Times New Roman"/>
                        </a:rPr>
                        <a:t>Kg.</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r>
              <a:tr h="258445">
                <a:tc>
                  <a:txBody>
                    <a:bodyPr/>
                    <a:lstStyle/>
                    <a:p>
                      <a:pPr algn="ctr">
                        <a:lnSpc>
                          <a:spcPct val="115000"/>
                        </a:lnSpc>
                        <a:spcAft>
                          <a:spcPts val="0"/>
                        </a:spcAft>
                      </a:pPr>
                      <a:r>
                        <a:rPr lang="es-EC" sz="1000" b="1" dirty="0">
                          <a:solidFill>
                            <a:srgbClr val="000000"/>
                          </a:solidFill>
                          <a:latin typeface="Calibri"/>
                          <a:ea typeface="Times New Roman"/>
                          <a:cs typeface="Times New Roman"/>
                        </a:rPr>
                        <a:t>TIPO DE CONTENEDOR</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ANCHO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LARGO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VOLUME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BRUTO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TARA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CARGA UTIL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58445">
                <a:tc>
                  <a:txBody>
                    <a:bodyPr/>
                    <a:lstStyle/>
                    <a:p>
                      <a:pPr>
                        <a:lnSpc>
                          <a:spcPct val="115000"/>
                        </a:lnSpc>
                        <a:spcAft>
                          <a:spcPts val="0"/>
                        </a:spcAft>
                      </a:pPr>
                      <a:r>
                        <a:rPr lang="es-EC" sz="1100">
                          <a:solidFill>
                            <a:srgbClr val="000000"/>
                          </a:solidFill>
                          <a:latin typeface="Calibri"/>
                          <a:ea typeface="Times New Roman"/>
                          <a:cs typeface="Times New Roman"/>
                        </a:rPr>
                        <a:t>40´ESTÁNDAR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235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240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1.200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56.400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67.680.000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30.480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3.800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latin typeface="Calibri"/>
                          <a:ea typeface="Times New Roman"/>
                          <a:cs typeface="Times New Roman"/>
                        </a:rPr>
                        <a:t>           26.680 </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2195736" y="2996952"/>
          <a:ext cx="6624735" cy="3448052"/>
        </p:xfrm>
        <a:graphic>
          <a:graphicData uri="http://schemas.openxmlformats.org/drawingml/2006/table">
            <a:tbl>
              <a:tblPr/>
              <a:tblGrid>
                <a:gridCol w="972813"/>
                <a:gridCol w="520293"/>
                <a:gridCol w="435578"/>
                <a:gridCol w="493467"/>
                <a:gridCol w="461698"/>
                <a:gridCol w="692547"/>
                <a:gridCol w="564769"/>
                <a:gridCol w="582418"/>
                <a:gridCol w="490642"/>
                <a:gridCol w="705255"/>
                <a:gridCol w="705255"/>
              </a:tblGrid>
              <a:tr h="169397">
                <a:tc gridSpan="11">
                  <a:txBody>
                    <a:bodyPr/>
                    <a:lstStyle/>
                    <a:p>
                      <a:pPr>
                        <a:lnSpc>
                          <a:spcPct val="115000"/>
                        </a:lnSpc>
                      </a:pPr>
                      <a:endParaRPr lang="es-EC" sz="1100" dirty="0">
                        <a:latin typeface="Calibri"/>
                        <a:ea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397">
                <a:tc gridSpan="11">
                  <a:txBody>
                    <a:bodyPr/>
                    <a:lstStyle/>
                    <a:p>
                      <a:pPr algn="ctr">
                        <a:lnSpc>
                          <a:spcPct val="115000"/>
                        </a:lnSpc>
                        <a:spcAft>
                          <a:spcPts val="0"/>
                        </a:spcAft>
                      </a:pPr>
                      <a:r>
                        <a:rPr lang="es-EC" sz="1100" b="1">
                          <a:solidFill>
                            <a:srgbClr val="000000"/>
                          </a:solidFill>
                          <a:latin typeface="Calibri"/>
                          <a:ea typeface="Times New Roman"/>
                          <a:cs typeface="Times New Roman"/>
                        </a:rPr>
                        <a:t>CUBICAJE DE LA SUBPARTIDA 7604.29.20.00</a:t>
                      </a:r>
                      <a:endParaRPr lang="es-EC" sz="11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397">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r>
              <a:tr h="169397">
                <a:tc>
                  <a:txBody>
                    <a:bodyPr/>
                    <a:lstStyle/>
                    <a:p>
                      <a:pPr algn="ctr">
                        <a:lnSpc>
                          <a:spcPct val="115000"/>
                        </a:lnSpc>
                        <a:spcAft>
                          <a:spcPts val="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100" b="1">
                          <a:solidFill>
                            <a:srgbClr val="000000"/>
                          </a:solidFill>
                          <a:latin typeface="Calibri"/>
                          <a:ea typeface="Times New Roman"/>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07994">
                <a:tc>
                  <a:txBody>
                    <a:bodyPr/>
                    <a:lstStyle/>
                    <a:p>
                      <a:pPr algn="ctr">
                        <a:lnSpc>
                          <a:spcPct val="115000"/>
                        </a:lnSpc>
                        <a:spcAft>
                          <a:spcPts val="0"/>
                        </a:spcAft>
                      </a:pPr>
                      <a:r>
                        <a:rPr lang="es-EC" sz="1000" b="1">
                          <a:solidFill>
                            <a:srgbClr val="000000"/>
                          </a:solidFill>
                          <a:latin typeface="Calibri"/>
                          <a:ea typeface="Times New Roman"/>
                          <a:cs typeface="Times New Roman"/>
                        </a:rPr>
                        <a:t>PARTIDA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ANCHO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LARGO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VOLUMEN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PAQ / 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PAQ / VOL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Kg.</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VOL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09576">
                <a:tc>
                  <a:txBody>
                    <a:bodyPr/>
                    <a:lstStyle/>
                    <a:p>
                      <a:pPr>
                        <a:lnSpc>
                          <a:spcPct val="115000"/>
                        </a:lnSpc>
                        <a:spcAft>
                          <a:spcPts val="0"/>
                        </a:spcAft>
                      </a:pPr>
                      <a:r>
                        <a:rPr lang="es-EC" sz="1100">
                          <a:solidFill>
                            <a:srgbClr val="000000"/>
                          </a:solidFill>
                          <a:latin typeface="Calibri"/>
                          <a:ea typeface="Times New Roman"/>
                          <a:cs typeface="Times New Roman"/>
                        </a:rPr>
                        <a:t> 7604.29.20.00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14,0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600,0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140,0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84.000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403</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806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30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12.086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24.171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97">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9397">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r>
              <a:tr h="169397">
                <a:tc gridSpan="11">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397">
                <a:tc gridSpan="11">
                  <a:txBody>
                    <a:bodyPr/>
                    <a:lstStyle/>
                    <a:p>
                      <a:pPr algn="ctr">
                        <a:lnSpc>
                          <a:spcPct val="115000"/>
                        </a:lnSpc>
                        <a:spcAft>
                          <a:spcPts val="0"/>
                        </a:spcAft>
                      </a:pPr>
                      <a:r>
                        <a:rPr lang="es-EC" sz="1100" b="1">
                          <a:solidFill>
                            <a:srgbClr val="000000"/>
                          </a:solidFill>
                          <a:latin typeface="Calibri"/>
                          <a:ea typeface="Times New Roman"/>
                          <a:cs typeface="Times New Roman"/>
                        </a:rPr>
                        <a:t>CUBICAJE DE LA SUBPARTIDA 7608.20.00.00</a:t>
                      </a:r>
                      <a:endParaRPr lang="es-EC" sz="11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397">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r>
              <a:tr h="16939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100" b="1">
                          <a:solidFill>
                            <a:srgbClr val="000000"/>
                          </a:solidFill>
                          <a:latin typeface="Calibri"/>
                          <a:ea typeface="Times New Roman"/>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07994">
                <a:tc>
                  <a:txBody>
                    <a:bodyPr/>
                    <a:lstStyle/>
                    <a:p>
                      <a:pPr algn="ctr">
                        <a:lnSpc>
                          <a:spcPct val="115000"/>
                        </a:lnSpc>
                        <a:spcAft>
                          <a:spcPts val="0"/>
                        </a:spcAft>
                      </a:pPr>
                      <a:r>
                        <a:rPr lang="es-EC" sz="1000" b="1">
                          <a:solidFill>
                            <a:srgbClr val="000000"/>
                          </a:solidFill>
                          <a:latin typeface="Calibri"/>
                          <a:ea typeface="Times New Roman"/>
                          <a:cs typeface="Times New Roman"/>
                        </a:rPr>
                        <a:t>PARTIDA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ANCHO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LARGO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VOLUMEN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PAQ / 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PAQ / VOL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Kg.</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VOL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09576">
                <a:tc>
                  <a:txBody>
                    <a:bodyPr/>
                    <a:lstStyle/>
                    <a:p>
                      <a:pPr>
                        <a:lnSpc>
                          <a:spcPct val="115000"/>
                        </a:lnSpc>
                        <a:spcAft>
                          <a:spcPts val="0"/>
                        </a:spcAft>
                      </a:pPr>
                      <a:r>
                        <a:rPr lang="es-EC" sz="1100">
                          <a:solidFill>
                            <a:srgbClr val="000000"/>
                          </a:solidFill>
                          <a:latin typeface="Calibri"/>
                          <a:ea typeface="Times New Roman"/>
                          <a:cs typeface="Times New Roman"/>
                        </a:rPr>
                        <a:t> 7608.20.00.00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5,4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13,0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600,0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70,2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42.120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                 803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1.606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             26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20.888,89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latin typeface="Calibri"/>
                          <a:ea typeface="Times New Roman"/>
                          <a:cs typeface="Times New Roman"/>
                        </a:rPr>
                        <a:t>     41.777,78 </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Rectángulo"/>
          <p:cNvSpPr/>
          <p:nvPr/>
        </p:nvSpPr>
        <p:spPr>
          <a:xfrm>
            <a:off x="251520" y="3501008"/>
            <a:ext cx="1656184" cy="23042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smtClean="0">
                <a:solidFill>
                  <a:schemeClr val="tx1"/>
                </a:solidFill>
                <a:latin typeface="Arial" pitchFamily="34" charset="0"/>
                <a:cs typeface="Arial" pitchFamily="34" charset="0"/>
              </a:rPr>
              <a:t>Para la unidad de carga 40 ST la carga útil permitida es de 26.680 kg. CEDAL implementara para la partida 7604 su carga por PESO/VOL; y para partida 7608 su carga PESO/AREA</a:t>
            </a:r>
            <a:endParaRPr lang="es-EC" sz="105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40314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icontainers.com/ayuda/wp-content/uploads/2013/08/40fthigh.jpg">
            <a:hlinkClick r:id="rId2"/>
          </p:cNvPr>
          <p:cNvPicPr/>
          <p:nvPr/>
        </p:nvPicPr>
        <p:blipFill>
          <a:blip r:embed="rId3" cstate="print"/>
          <a:srcRect/>
          <a:stretch>
            <a:fillRect/>
          </a:stretch>
        </p:blipFill>
        <p:spPr bwMode="auto">
          <a:xfrm>
            <a:off x="395536" y="476672"/>
            <a:ext cx="2265843" cy="1517793"/>
          </a:xfrm>
          <a:prstGeom prst="rect">
            <a:avLst/>
          </a:prstGeom>
          <a:noFill/>
          <a:ln w="9525">
            <a:noFill/>
            <a:miter lim="800000"/>
            <a:headEnd/>
            <a:tailEnd/>
          </a:ln>
        </p:spPr>
      </p:pic>
      <p:graphicFrame>
        <p:nvGraphicFramePr>
          <p:cNvPr id="8" name="7 Tabla"/>
          <p:cNvGraphicFramePr>
            <a:graphicFrameLocks noGrp="1"/>
          </p:cNvGraphicFramePr>
          <p:nvPr/>
        </p:nvGraphicFramePr>
        <p:xfrm>
          <a:off x="2843808" y="980728"/>
          <a:ext cx="5977889" cy="1121664"/>
        </p:xfrm>
        <a:graphic>
          <a:graphicData uri="http://schemas.openxmlformats.org/drawingml/2006/table">
            <a:tbl>
              <a:tblPr/>
              <a:tblGrid>
                <a:gridCol w="1031852"/>
                <a:gridCol w="526080"/>
                <a:gridCol w="608577"/>
                <a:gridCol w="536233"/>
                <a:gridCol w="625711"/>
                <a:gridCol w="723439"/>
                <a:gridCol w="725977"/>
                <a:gridCol w="555271"/>
                <a:gridCol w="644749"/>
              </a:tblGrid>
              <a:tr h="170180">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100" b="1">
                          <a:solidFill>
                            <a:srgbClr val="000000"/>
                          </a:solidFill>
                          <a:latin typeface="Calibri"/>
                          <a:ea typeface="Times New Roman"/>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a:solidFill>
                            <a:srgbClr val="000000"/>
                          </a:solidFill>
                          <a:latin typeface="Calibri"/>
                          <a:ea typeface="Times New Roman"/>
                          <a:cs typeface="Times New Roman"/>
                        </a:rPr>
                        <a:t>Kg.</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r>
              <a:tr h="170180">
                <a:tc>
                  <a:txBody>
                    <a:bodyPr/>
                    <a:lstStyle/>
                    <a:p>
                      <a:pPr algn="ctr">
                        <a:lnSpc>
                          <a:spcPct val="115000"/>
                        </a:lnSpc>
                        <a:spcAft>
                          <a:spcPts val="0"/>
                        </a:spcAft>
                      </a:pPr>
                      <a:r>
                        <a:rPr lang="es-EC" sz="1000" b="1">
                          <a:solidFill>
                            <a:srgbClr val="000000"/>
                          </a:solidFill>
                          <a:latin typeface="Calibri"/>
                          <a:ea typeface="Times New Roman"/>
                          <a:cs typeface="Times New Roman"/>
                        </a:rPr>
                        <a:t>TIPO DE CONTENEDOR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ANCHO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ALTO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LARGO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AREA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VOLUME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PESO BRUTO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TARA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000" b="1">
                          <a:solidFill>
                            <a:srgbClr val="000000"/>
                          </a:solidFill>
                          <a:latin typeface="Calibri"/>
                          <a:ea typeface="Times New Roman"/>
                          <a:cs typeface="Times New Roman"/>
                        </a:rPr>
                        <a:t>CARGA UTIL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70180">
                <a:tc>
                  <a:txBody>
                    <a:bodyPr/>
                    <a:lstStyle/>
                    <a:p>
                      <a:pPr>
                        <a:lnSpc>
                          <a:spcPct val="115000"/>
                        </a:lnSpc>
                        <a:spcAft>
                          <a:spcPts val="0"/>
                        </a:spcAft>
                      </a:pPr>
                      <a:r>
                        <a:rPr lang="es-EC" sz="1100">
                          <a:solidFill>
                            <a:srgbClr val="000000"/>
                          </a:solidFill>
                          <a:latin typeface="Calibri"/>
                          <a:ea typeface="Times New Roman"/>
                          <a:cs typeface="Times New Roman"/>
                        </a:rPr>
                        <a:t>40´HQ</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235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250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1.200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58.750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70.500.000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30.480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3.900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latin typeface="Calibri"/>
                          <a:ea typeface="Times New Roman"/>
                          <a:cs typeface="Times New Roman"/>
                        </a:rPr>
                        <a:t>           26.580 </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2555776" y="2492896"/>
          <a:ext cx="6096000" cy="3554916"/>
        </p:xfrm>
        <a:graphic>
          <a:graphicData uri="http://schemas.openxmlformats.org/drawingml/2006/table">
            <a:tbl>
              <a:tblPr/>
              <a:tblGrid>
                <a:gridCol w="841197"/>
                <a:gridCol w="525897"/>
                <a:gridCol w="508644"/>
                <a:gridCol w="514594"/>
                <a:gridCol w="514594"/>
                <a:gridCol w="600855"/>
                <a:gridCol w="446774"/>
                <a:gridCol w="396802"/>
                <a:gridCol w="523517"/>
                <a:gridCol w="611563"/>
                <a:gridCol w="611563"/>
              </a:tblGrid>
              <a:tr h="181446">
                <a:tc gridSpan="11">
                  <a:txBody>
                    <a:bodyPr/>
                    <a:lstStyle/>
                    <a:p>
                      <a:pPr algn="ctr">
                        <a:lnSpc>
                          <a:spcPct val="115000"/>
                        </a:lnSpc>
                        <a:spcAft>
                          <a:spcPts val="0"/>
                        </a:spcAft>
                      </a:pPr>
                      <a:r>
                        <a:rPr lang="es-EC" sz="1000" b="1">
                          <a:solidFill>
                            <a:srgbClr val="000000"/>
                          </a:solidFill>
                          <a:latin typeface="Calibri"/>
                          <a:ea typeface="Times New Roman"/>
                          <a:cs typeface="Times New Roman"/>
                        </a:rPr>
                        <a:t>CUBICAJE 40´ HQ</a:t>
                      </a:r>
                      <a:endParaRPr lang="es-EC" sz="1000">
                        <a:latin typeface="Calibri"/>
                        <a:ea typeface="Calibri"/>
                        <a:cs typeface="Times New Roman"/>
                      </a:endParaRPr>
                    </a:p>
                  </a:txBody>
                  <a:tcPr marL="41643" marR="41643"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446">
                <a:tc gridSpan="11">
                  <a:txBody>
                    <a:bodyPr/>
                    <a:lstStyle/>
                    <a:p>
                      <a:pPr algn="ctr">
                        <a:lnSpc>
                          <a:spcPct val="115000"/>
                        </a:lnSpc>
                        <a:spcAft>
                          <a:spcPts val="0"/>
                        </a:spcAft>
                      </a:pPr>
                      <a:r>
                        <a:rPr lang="es-EC" sz="1000" b="1">
                          <a:solidFill>
                            <a:srgbClr val="000000"/>
                          </a:solidFill>
                          <a:latin typeface="Calibri"/>
                          <a:ea typeface="Times New Roman"/>
                          <a:cs typeface="Times New Roman"/>
                        </a:rPr>
                        <a:t>CUBICAJE DE LA SUBPARTIDA 7604.29.20.00</a:t>
                      </a:r>
                      <a:endParaRPr lang="es-EC" sz="1000">
                        <a:latin typeface="Calibri"/>
                        <a:ea typeface="Calibri"/>
                        <a:cs typeface="Times New Roman"/>
                      </a:endParaRPr>
                    </a:p>
                  </a:txBody>
                  <a:tcPr marL="41643" marR="41643"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446">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r>
              <a:tr h="181446">
                <a:tc>
                  <a:txBody>
                    <a:bodyPr/>
                    <a:lstStyle/>
                    <a:p>
                      <a:pPr>
                        <a:lnSpc>
                          <a:spcPct val="115000"/>
                        </a:lnSpc>
                      </a:pPr>
                      <a:endParaRPr lang="es-EC" sz="1000">
                        <a:latin typeface="Calibri"/>
                        <a:ea typeface="Times New Roman"/>
                      </a:endParaRPr>
                    </a:p>
                  </a:txBody>
                  <a:tcPr marL="41643" marR="4164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000" b="1">
                          <a:solidFill>
                            <a:srgbClr val="000000"/>
                          </a:solidFill>
                          <a:latin typeface="Calibri"/>
                          <a:ea typeface="Times New Roman"/>
                          <a:cs typeface="Times New Roman"/>
                        </a:rPr>
                        <a:t>cm</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r>
              <a:tr h="328388">
                <a:tc>
                  <a:txBody>
                    <a:bodyPr/>
                    <a:lstStyle/>
                    <a:p>
                      <a:pPr algn="ctr">
                        <a:lnSpc>
                          <a:spcPct val="115000"/>
                        </a:lnSpc>
                        <a:spcAft>
                          <a:spcPts val="0"/>
                        </a:spcAft>
                      </a:pPr>
                      <a:r>
                        <a:rPr lang="es-EC" sz="900" b="1">
                          <a:solidFill>
                            <a:srgbClr val="000000"/>
                          </a:solidFill>
                          <a:latin typeface="Calibri"/>
                          <a:ea typeface="Times New Roman"/>
                          <a:cs typeface="Times New Roman"/>
                        </a:rPr>
                        <a:t>PARTIDA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ANCHO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ALTO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LARGO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VOLUMEN</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PAQ / 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PAQ / VOL</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Kg.</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VOL</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541840">
                <a:tc>
                  <a:txBody>
                    <a:bodyPr/>
                    <a:lstStyle/>
                    <a:p>
                      <a:pPr>
                        <a:lnSpc>
                          <a:spcPct val="115000"/>
                        </a:lnSpc>
                        <a:spcAft>
                          <a:spcPts val="0"/>
                        </a:spcAft>
                      </a:pPr>
                      <a:r>
                        <a:rPr lang="es-EC" sz="1000">
                          <a:solidFill>
                            <a:srgbClr val="000000"/>
                          </a:solidFill>
                          <a:latin typeface="Calibri"/>
                          <a:ea typeface="Times New Roman"/>
                          <a:cs typeface="Times New Roman"/>
                        </a:rPr>
                        <a:t> 7604.29.20.00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10,0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14,0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600,0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140,0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84.000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420</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839</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                   30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12.589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25.179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446">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w="12700" cap="flat" cmpd="sng" algn="ctr">
                      <a:solidFill>
                        <a:srgbClr val="000000"/>
                      </a:solidFill>
                      <a:prstDash val="solid"/>
                      <a:round/>
                      <a:headEnd type="none" w="med" len="med"/>
                      <a:tailEnd type="none" w="med" len="med"/>
                    </a:lnT>
                    <a:lnB>
                      <a:noFill/>
                    </a:lnB>
                  </a:tcPr>
                </a:tc>
              </a:tr>
              <a:tr h="181446">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r>
              <a:tr h="181446">
                <a:tc gridSpan="11">
                  <a:txBody>
                    <a:bodyPr/>
                    <a:lstStyle/>
                    <a:p>
                      <a:pPr algn="ctr">
                        <a:lnSpc>
                          <a:spcPct val="115000"/>
                        </a:lnSpc>
                        <a:spcAft>
                          <a:spcPts val="0"/>
                        </a:spcAft>
                      </a:pPr>
                      <a:r>
                        <a:rPr lang="es-EC" sz="1000" b="1">
                          <a:solidFill>
                            <a:srgbClr val="000000"/>
                          </a:solidFill>
                          <a:latin typeface="Calibri"/>
                          <a:ea typeface="Times New Roman"/>
                          <a:cs typeface="Times New Roman"/>
                        </a:rPr>
                        <a:t>CUBICAJE 40´ HQ</a:t>
                      </a:r>
                      <a:endParaRPr lang="es-EC" sz="1000">
                        <a:latin typeface="Calibri"/>
                        <a:ea typeface="Calibri"/>
                        <a:cs typeface="Times New Roman"/>
                      </a:endParaRPr>
                    </a:p>
                  </a:txBody>
                  <a:tcPr marL="41643" marR="41643"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446">
                <a:tc gridSpan="11">
                  <a:txBody>
                    <a:bodyPr/>
                    <a:lstStyle/>
                    <a:p>
                      <a:pPr algn="ctr">
                        <a:lnSpc>
                          <a:spcPct val="115000"/>
                        </a:lnSpc>
                        <a:spcAft>
                          <a:spcPts val="0"/>
                        </a:spcAft>
                      </a:pPr>
                      <a:r>
                        <a:rPr lang="es-EC" sz="1000" b="1">
                          <a:solidFill>
                            <a:srgbClr val="000000"/>
                          </a:solidFill>
                          <a:latin typeface="Calibri"/>
                          <a:ea typeface="Times New Roman"/>
                          <a:cs typeface="Times New Roman"/>
                        </a:rPr>
                        <a:t>CUBICAJE DE LA SUBPARTIDA 7608.20.00.00</a:t>
                      </a:r>
                      <a:endParaRPr lang="es-EC" sz="1000">
                        <a:latin typeface="Calibri"/>
                        <a:ea typeface="Calibri"/>
                        <a:cs typeface="Times New Roman"/>
                      </a:endParaRPr>
                    </a:p>
                  </a:txBody>
                  <a:tcPr marL="41643" marR="41643"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446">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a:noFill/>
                    </a:lnB>
                  </a:tcPr>
                </a:tc>
              </a:tr>
              <a:tr h="181446">
                <a:tc>
                  <a:txBody>
                    <a:bodyPr/>
                    <a:lstStyle/>
                    <a:p>
                      <a:pPr>
                        <a:lnSpc>
                          <a:spcPct val="115000"/>
                        </a:lnSpc>
                      </a:pPr>
                      <a:endParaRPr lang="es-EC" sz="1000">
                        <a:latin typeface="Calibri"/>
                        <a:ea typeface="Times New Roman"/>
                      </a:endParaRPr>
                    </a:p>
                  </a:txBody>
                  <a:tcPr marL="41643" marR="4164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000" b="1">
                          <a:solidFill>
                            <a:srgbClr val="000000"/>
                          </a:solidFill>
                          <a:latin typeface="Calibri"/>
                          <a:ea typeface="Times New Roman"/>
                          <a:cs typeface="Times New Roman"/>
                        </a:rPr>
                        <a:t>cm</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latin typeface="Calibri"/>
                        <a:ea typeface="Times New Roman"/>
                      </a:endParaRPr>
                    </a:p>
                  </a:txBody>
                  <a:tcPr marL="41643" marR="41643" marT="0" marB="0" anchor="b">
                    <a:lnL>
                      <a:noFill/>
                    </a:lnL>
                    <a:lnR>
                      <a:noFill/>
                    </a:lnR>
                    <a:lnT>
                      <a:noFill/>
                    </a:lnT>
                    <a:lnB w="12700" cap="flat" cmpd="sng" algn="ctr">
                      <a:solidFill>
                        <a:srgbClr val="000000"/>
                      </a:solidFill>
                      <a:prstDash val="solid"/>
                      <a:round/>
                      <a:headEnd type="none" w="med" len="med"/>
                      <a:tailEnd type="none" w="med" len="med"/>
                    </a:lnB>
                  </a:tcPr>
                </a:tc>
              </a:tr>
              <a:tr h="328388">
                <a:tc>
                  <a:txBody>
                    <a:bodyPr/>
                    <a:lstStyle/>
                    <a:p>
                      <a:pPr algn="ctr">
                        <a:lnSpc>
                          <a:spcPct val="115000"/>
                        </a:lnSpc>
                        <a:spcAft>
                          <a:spcPts val="0"/>
                        </a:spcAft>
                      </a:pPr>
                      <a:r>
                        <a:rPr lang="es-EC" sz="900" b="1">
                          <a:solidFill>
                            <a:srgbClr val="000000"/>
                          </a:solidFill>
                          <a:latin typeface="Calibri"/>
                          <a:ea typeface="Times New Roman"/>
                          <a:cs typeface="Times New Roman"/>
                        </a:rPr>
                        <a:t>PARTIDA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ANCHO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ALTO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LARGO</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VOLUMEN</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PAQ / 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PAQ / VOL</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Kg.</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AREA</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900" b="1">
                          <a:solidFill>
                            <a:srgbClr val="000000"/>
                          </a:solidFill>
                          <a:latin typeface="Calibri"/>
                          <a:ea typeface="Times New Roman"/>
                          <a:cs typeface="Times New Roman"/>
                        </a:rPr>
                        <a:t>PESO/ VOL</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541840">
                <a:tc>
                  <a:txBody>
                    <a:bodyPr/>
                    <a:lstStyle/>
                    <a:p>
                      <a:pPr>
                        <a:lnSpc>
                          <a:spcPct val="115000"/>
                        </a:lnSpc>
                        <a:spcAft>
                          <a:spcPts val="0"/>
                        </a:spcAft>
                      </a:pPr>
                      <a:r>
                        <a:rPr lang="es-EC" sz="1000">
                          <a:solidFill>
                            <a:srgbClr val="000000"/>
                          </a:solidFill>
                          <a:latin typeface="Calibri"/>
                          <a:ea typeface="Times New Roman"/>
                          <a:cs typeface="Times New Roman"/>
                        </a:rPr>
                        <a:t> 7608.20.00.00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5,4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13,0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600,0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70,2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42.120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837</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1674</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Calibri"/>
                          <a:ea typeface="Times New Roman"/>
                          <a:cs typeface="Times New Roman"/>
                        </a:rPr>
                        <a:t>26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     21.759,26 </a:t>
                      </a:r>
                      <a:endParaRPr lang="es-EC" sz="100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Calibri"/>
                          <a:ea typeface="Times New Roman"/>
                          <a:cs typeface="Times New Roman"/>
                        </a:rPr>
                        <a:t>     43.518,52 </a:t>
                      </a:r>
                      <a:endParaRPr lang="es-EC" sz="1000" dirty="0">
                        <a:latin typeface="Calibri"/>
                        <a:ea typeface="Calibri"/>
                        <a:cs typeface="Times New Roman"/>
                      </a:endParaRPr>
                    </a:p>
                  </a:txBody>
                  <a:tcPr marL="41643" marR="41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395536" y="2780928"/>
            <a:ext cx="1872208"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latin typeface="Arial" pitchFamily="34" charset="0"/>
                <a:cs typeface="Arial" pitchFamily="34" charset="0"/>
              </a:rPr>
              <a:t>Para la unidad de carga 40 HQ la carga útil permitida es de 26.580 kg. CEDAL implementara para la partida 7604 su carga por PESO/VOL; y para partida 7608 su carga PESO/AREA.</a:t>
            </a:r>
          </a:p>
          <a:p>
            <a:pPr algn="ctr"/>
            <a:endParaRPr lang="es-EC" dirty="0"/>
          </a:p>
        </p:txBody>
      </p:sp>
    </p:spTree>
    <p:extLst>
      <p:ext uri="{BB962C8B-B14F-4D97-AF65-F5344CB8AC3E}">
        <p14:creationId xmlns="" xmlns:p14="http://schemas.microsoft.com/office/powerpoint/2010/main" val="3144595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6675" y="260648"/>
            <a:ext cx="6965245" cy="864096"/>
          </a:xfrm>
        </p:spPr>
        <p:txBody>
          <a:bodyPr/>
          <a:lstStyle/>
          <a:p>
            <a:pPr algn="ctr"/>
            <a:r>
              <a:rPr lang="es-ES" dirty="0" smtClean="0"/>
              <a:t>OBJETIVOS</a:t>
            </a:r>
            <a:endParaRPr lang="es-ES" dirty="0"/>
          </a:p>
        </p:txBody>
      </p:sp>
      <p:sp>
        <p:nvSpPr>
          <p:cNvPr id="4" name="3 Elipse"/>
          <p:cNvSpPr/>
          <p:nvPr/>
        </p:nvSpPr>
        <p:spPr>
          <a:xfrm>
            <a:off x="195902" y="1484784"/>
            <a:ext cx="2664296" cy="1771639"/>
          </a:xfrm>
          <a:prstGeom prst="ellipse">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Implementar </a:t>
            </a:r>
            <a:r>
              <a:rPr lang="es-EC" b="1" dirty="0">
                <a:solidFill>
                  <a:schemeClr val="tx1"/>
                </a:solidFill>
              </a:rPr>
              <a:t>un plan de importación de la Empresa CEDAL S.A.</a:t>
            </a:r>
            <a:endParaRPr lang="es-ES" b="1" dirty="0">
              <a:solidFill>
                <a:schemeClr val="tx1"/>
              </a:solidFill>
            </a:endParaRPr>
          </a:p>
        </p:txBody>
      </p:sp>
      <p:sp>
        <p:nvSpPr>
          <p:cNvPr id="5" name="4 Rectángulo"/>
          <p:cNvSpPr/>
          <p:nvPr/>
        </p:nvSpPr>
        <p:spPr>
          <a:xfrm>
            <a:off x="3869431" y="1196752"/>
            <a:ext cx="4663007" cy="820649"/>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a:solidFill>
                  <a:schemeClr val="tx1"/>
                </a:solidFill>
                <a:hlinkClick r:id="rId2" action="ppaction://hlinksldjump"/>
              </a:rPr>
              <a:t>Determinar el perfil </a:t>
            </a:r>
            <a:r>
              <a:rPr lang="es-EC" sz="1700" dirty="0">
                <a:solidFill>
                  <a:schemeClr val="tx1"/>
                </a:solidFill>
              </a:rPr>
              <a:t>de la empresa y</a:t>
            </a:r>
            <a:r>
              <a:rPr lang="es-EC" sz="1700" dirty="0" smtClean="0">
                <a:solidFill>
                  <a:schemeClr val="tx1"/>
                </a:solidFill>
              </a:rPr>
              <a:t> </a:t>
            </a:r>
            <a:r>
              <a:rPr lang="es-EC" sz="1700" dirty="0">
                <a:solidFill>
                  <a:schemeClr val="tx1"/>
                </a:solidFill>
              </a:rPr>
              <a:t>las </a:t>
            </a:r>
            <a:r>
              <a:rPr lang="es-EC" sz="1700" dirty="0">
                <a:solidFill>
                  <a:schemeClr val="tx1"/>
                </a:solidFill>
                <a:hlinkClick r:id="rId3" action="ppaction://hlinksldjump"/>
              </a:rPr>
              <a:t>características</a:t>
            </a:r>
            <a:r>
              <a:rPr lang="es-EC" sz="1700" dirty="0">
                <a:solidFill>
                  <a:schemeClr val="tx1"/>
                </a:solidFill>
              </a:rPr>
              <a:t> técnicas y fundamentales del Aluminio</a:t>
            </a:r>
            <a:endParaRPr lang="es-ES" sz="1700" dirty="0">
              <a:solidFill>
                <a:schemeClr val="tx1"/>
              </a:solidFill>
            </a:endParaRPr>
          </a:p>
        </p:txBody>
      </p:sp>
      <p:sp>
        <p:nvSpPr>
          <p:cNvPr id="6" name="5 Rectángulo"/>
          <p:cNvSpPr/>
          <p:nvPr/>
        </p:nvSpPr>
        <p:spPr>
          <a:xfrm>
            <a:off x="3896877" y="4797152"/>
            <a:ext cx="4635562" cy="67272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a:solidFill>
                  <a:schemeClr val="tx1"/>
                </a:solidFill>
              </a:rPr>
              <a:t>Elaborar el </a:t>
            </a:r>
            <a:r>
              <a:rPr lang="es-EC" sz="1700" dirty="0">
                <a:solidFill>
                  <a:schemeClr val="tx1"/>
                </a:solidFill>
                <a:hlinkClick r:id="rId4" action="ppaction://hlinksldjump"/>
              </a:rPr>
              <a:t>estudio financiero </a:t>
            </a:r>
            <a:r>
              <a:rPr lang="es-EC" sz="1700" dirty="0">
                <a:solidFill>
                  <a:schemeClr val="tx1"/>
                </a:solidFill>
              </a:rPr>
              <a:t>de CEDAL S.A.</a:t>
            </a:r>
            <a:endParaRPr lang="es-ES" sz="1700" dirty="0">
              <a:solidFill>
                <a:schemeClr val="tx1"/>
              </a:solidFill>
            </a:endParaRPr>
          </a:p>
        </p:txBody>
      </p:sp>
      <p:sp>
        <p:nvSpPr>
          <p:cNvPr id="7" name="6 Rectángulo"/>
          <p:cNvSpPr/>
          <p:nvPr/>
        </p:nvSpPr>
        <p:spPr>
          <a:xfrm>
            <a:off x="3877979" y="3861048"/>
            <a:ext cx="4654459" cy="67506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a:solidFill>
                  <a:schemeClr val="tx1"/>
                </a:solidFill>
              </a:rPr>
              <a:t>Plantear el </a:t>
            </a:r>
            <a:r>
              <a:rPr lang="es-EC" sz="1700" dirty="0">
                <a:solidFill>
                  <a:schemeClr val="tx1"/>
                </a:solidFill>
                <a:hlinkClick r:id="rId5" action="ppaction://hlinksldjump"/>
              </a:rPr>
              <a:t>Plan de Negocios </a:t>
            </a:r>
            <a:r>
              <a:rPr lang="es-EC" sz="1700" dirty="0">
                <a:solidFill>
                  <a:schemeClr val="tx1"/>
                </a:solidFill>
              </a:rPr>
              <a:t>en el que se desarrolla CEDAL S.A.</a:t>
            </a:r>
            <a:endParaRPr lang="es-ES" sz="1700" dirty="0">
              <a:solidFill>
                <a:schemeClr val="tx1"/>
              </a:solidFill>
            </a:endParaRPr>
          </a:p>
        </p:txBody>
      </p:sp>
      <p:sp>
        <p:nvSpPr>
          <p:cNvPr id="8" name="7 Rectángulo"/>
          <p:cNvSpPr/>
          <p:nvPr/>
        </p:nvSpPr>
        <p:spPr>
          <a:xfrm>
            <a:off x="3869431" y="2192012"/>
            <a:ext cx="4663007" cy="576064"/>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smtClean="0">
                <a:solidFill>
                  <a:schemeClr val="tx1"/>
                </a:solidFill>
              </a:rPr>
              <a:t>Elaborar un </a:t>
            </a:r>
            <a:r>
              <a:rPr lang="es-EC" sz="1700" dirty="0" smtClean="0">
                <a:solidFill>
                  <a:schemeClr val="tx1"/>
                </a:solidFill>
                <a:hlinkClick r:id="rId6" action="ppaction://hlinksldjump"/>
              </a:rPr>
              <a:t>estudio de mercado </a:t>
            </a:r>
            <a:r>
              <a:rPr lang="es-EC" sz="1700" dirty="0" smtClean="0">
                <a:solidFill>
                  <a:schemeClr val="tx1"/>
                </a:solidFill>
              </a:rPr>
              <a:t>internacional</a:t>
            </a:r>
            <a:endParaRPr lang="es-ES" sz="1700" dirty="0">
              <a:solidFill>
                <a:schemeClr val="tx1"/>
              </a:solidFill>
            </a:endParaRPr>
          </a:p>
        </p:txBody>
      </p:sp>
      <p:sp>
        <p:nvSpPr>
          <p:cNvPr id="9" name="8 Rectángulo"/>
          <p:cNvSpPr/>
          <p:nvPr/>
        </p:nvSpPr>
        <p:spPr>
          <a:xfrm>
            <a:off x="3877980" y="2924629"/>
            <a:ext cx="4654459" cy="72039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a:solidFill>
                  <a:schemeClr val="tx1"/>
                </a:solidFill>
              </a:rPr>
              <a:t>Determinar los procedimientos de </a:t>
            </a:r>
            <a:r>
              <a:rPr lang="es-EC" sz="1700" dirty="0">
                <a:solidFill>
                  <a:schemeClr val="tx1"/>
                </a:solidFill>
                <a:hlinkClick r:id="rId7" action="ppaction://hlinksldjump"/>
              </a:rPr>
              <a:t>Comercio Exterior</a:t>
            </a:r>
            <a:endParaRPr lang="es-ES" sz="1700" dirty="0">
              <a:solidFill>
                <a:schemeClr val="tx1"/>
              </a:solidFill>
            </a:endParaRPr>
          </a:p>
        </p:txBody>
      </p:sp>
      <p:sp>
        <p:nvSpPr>
          <p:cNvPr id="15" name="14 Rectángulo"/>
          <p:cNvSpPr/>
          <p:nvPr/>
        </p:nvSpPr>
        <p:spPr>
          <a:xfrm>
            <a:off x="511873" y="4460789"/>
            <a:ext cx="2143589" cy="1345449"/>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1700" dirty="0" smtClean="0">
                <a:solidFill>
                  <a:schemeClr val="tx1"/>
                </a:solidFill>
                <a:hlinkClick r:id="rId8" action="ppaction://hlinksldjump"/>
              </a:rPr>
              <a:t>Conclusión</a:t>
            </a:r>
            <a:endParaRPr lang="es-EC" sz="1700" dirty="0" smtClean="0">
              <a:solidFill>
                <a:schemeClr val="tx1"/>
              </a:solidFill>
            </a:endParaRPr>
          </a:p>
          <a:p>
            <a:pPr algn="ctr"/>
            <a:endParaRPr lang="es-EC" sz="1700" dirty="0" smtClean="0">
              <a:solidFill>
                <a:schemeClr val="tx1"/>
              </a:solidFill>
            </a:endParaRPr>
          </a:p>
          <a:p>
            <a:pPr algn="ctr"/>
            <a:r>
              <a:rPr lang="es-EC" sz="1700" dirty="0" smtClean="0">
                <a:solidFill>
                  <a:schemeClr val="tx1"/>
                </a:solidFill>
                <a:hlinkClick r:id="rId9" action="ppaction://hlinksldjump"/>
              </a:rPr>
              <a:t>Recomendación</a:t>
            </a:r>
            <a:endParaRPr lang="es-EC" sz="1700" dirty="0">
              <a:solidFill>
                <a:schemeClr val="tx1"/>
              </a:solidFill>
            </a:endParaRPr>
          </a:p>
        </p:txBody>
      </p:sp>
      <p:sp>
        <p:nvSpPr>
          <p:cNvPr id="13" name="12 Elipse"/>
          <p:cNvSpPr/>
          <p:nvPr/>
        </p:nvSpPr>
        <p:spPr>
          <a:xfrm>
            <a:off x="3237384" y="1391052"/>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a:solidFill>
                  <a:schemeClr val="tx1"/>
                </a:solidFill>
              </a:rPr>
              <a:t>1</a:t>
            </a:r>
          </a:p>
        </p:txBody>
      </p:sp>
      <p:sp>
        <p:nvSpPr>
          <p:cNvPr id="20" name="19 Elipse"/>
          <p:cNvSpPr/>
          <p:nvPr/>
        </p:nvSpPr>
        <p:spPr>
          <a:xfrm>
            <a:off x="1367644" y="3904012"/>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a:solidFill>
                  <a:schemeClr val="tx1"/>
                </a:solidFill>
              </a:rPr>
              <a:t>6</a:t>
            </a:r>
          </a:p>
        </p:txBody>
      </p:sp>
      <p:sp>
        <p:nvSpPr>
          <p:cNvPr id="21" name="20 Elipse"/>
          <p:cNvSpPr/>
          <p:nvPr/>
        </p:nvSpPr>
        <p:spPr>
          <a:xfrm>
            <a:off x="3237384" y="2192012"/>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2</a:t>
            </a:r>
            <a:endParaRPr lang="es-EC" dirty="0">
              <a:solidFill>
                <a:schemeClr val="tx1"/>
              </a:solidFill>
            </a:endParaRPr>
          </a:p>
        </p:txBody>
      </p:sp>
      <p:sp>
        <p:nvSpPr>
          <p:cNvPr id="23" name="22 Elipse"/>
          <p:cNvSpPr/>
          <p:nvPr/>
        </p:nvSpPr>
        <p:spPr>
          <a:xfrm>
            <a:off x="3237384" y="3040399"/>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3</a:t>
            </a:r>
            <a:endParaRPr lang="es-EC" dirty="0">
              <a:solidFill>
                <a:schemeClr val="tx1"/>
              </a:solidFill>
            </a:endParaRPr>
          </a:p>
        </p:txBody>
      </p:sp>
      <p:sp>
        <p:nvSpPr>
          <p:cNvPr id="25" name="24 Elipse"/>
          <p:cNvSpPr/>
          <p:nvPr/>
        </p:nvSpPr>
        <p:spPr>
          <a:xfrm>
            <a:off x="3237384" y="3982555"/>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a:solidFill>
                  <a:schemeClr val="tx1"/>
                </a:solidFill>
              </a:rPr>
              <a:t>4</a:t>
            </a:r>
          </a:p>
        </p:txBody>
      </p:sp>
      <p:sp>
        <p:nvSpPr>
          <p:cNvPr id="26" name="25 Elipse"/>
          <p:cNvSpPr/>
          <p:nvPr/>
        </p:nvSpPr>
        <p:spPr>
          <a:xfrm>
            <a:off x="3237384" y="4883080"/>
            <a:ext cx="432048" cy="43204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5</a:t>
            </a:r>
            <a:endParaRPr lang="es-EC" dirty="0">
              <a:solidFill>
                <a:schemeClr val="tx1"/>
              </a:solidFill>
            </a:endParaRPr>
          </a:p>
        </p:txBody>
      </p:sp>
      <p:cxnSp>
        <p:nvCxnSpPr>
          <p:cNvPr id="17" name="16 Conector recto"/>
          <p:cNvCxnSpPr>
            <a:stCxn id="4" idx="6"/>
            <a:endCxn id="13" idx="2"/>
          </p:cNvCxnSpPr>
          <p:nvPr/>
        </p:nvCxnSpPr>
        <p:spPr>
          <a:xfrm flipV="1">
            <a:off x="2860198" y="1607076"/>
            <a:ext cx="377186" cy="763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4" idx="6"/>
            <a:endCxn id="21" idx="3"/>
          </p:cNvCxnSpPr>
          <p:nvPr/>
        </p:nvCxnSpPr>
        <p:spPr>
          <a:xfrm>
            <a:off x="2860198" y="2370604"/>
            <a:ext cx="440458" cy="190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4" idx="5"/>
            <a:endCxn id="23" idx="2"/>
          </p:cNvCxnSpPr>
          <p:nvPr/>
        </p:nvCxnSpPr>
        <p:spPr>
          <a:xfrm>
            <a:off x="2470021" y="2996972"/>
            <a:ext cx="767363" cy="259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4" idx="5"/>
            <a:endCxn id="25" idx="1"/>
          </p:cNvCxnSpPr>
          <p:nvPr/>
        </p:nvCxnSpPr>
        <p:spPr>
          <a:xfrm>
            <a:off x="2470021" y="2996972"/>
            <a:ext cx="830635" cy="1048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4" idx="4"/>
            <a:endCxn id="26" idx="0"/>
          </p:cNvCxnSpPr>
          <p:nvPr/>
        </p:nvCxnSpPr>
        <p:spPr>
          <a:xfrm>
            <a:off x="1528050" y="3256423"/>
            <a:ext cx="1925358" cy="1626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4" idx="4"/>
            <a:endCxn id="20" idx="0"/>
          </p:cNvCxnSpPr>
          <p:nvPr/>
        </p:nvCxnSpPr>
        <p:spPr>
          <a:xfrm>
            <a:off x="1528050" y="3256423"/>
            <a:ext cx="55618" cy="6475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42620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 xmlns:a14="http://schemas.microsoft.com/office/drawing/2010/main" val="0"/>
              </a:ext>
            </a:extLst>
          </a:blip>
          <a:srcRect l="28902" t="31718" r="31445" b="19896"/>
          <a:stretch/>
        </p:blipFill>
        <p:spPr bwMode="auto">
          <a:xfrm>
            <a:off x="4601090" y="3068960"/>
            <a:ext cx="3960440" cy="3528392"/>
          </a:xfrm>
          <a:prstGeom prst="rect">
            <a:avLst/>
          </a:prstGeom>
          <a:ln>
            <a:noFill/>
          </a:ln>
          <a:extLst>
            <a:ext uri="{53640926-AAD7-44D8-BBD7-CCE9431645EC}">
              <a14:shadowObscured xmlns="" xmlns:a14="http://schemas.microsoft.com/office/drawing/2010/main"/>
            </a:ext>
          </a:extLst>
        </p:spPr>
      </p:pic>
      <p:pic>
        <p:nvPicPr>
          <p:cNvPr id="3074" name="Picture 2" descr="http://www.ildado.com/genimg/ecuador-ma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260648"/>
            <a:ext cx="3528392" cy="395442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755576" y="4922600"/>
            <a:ext cx="3312368" cy="64807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Logística de Exportación</a:t>
            </a:r>
            <a:endParaRPr lang="es-EC" b="1" dirty="0">
              <a:solidFill>
                <a:schemeClr val="tx1"/>
              </a:solidFill>
            </a:endParaRPr>
          </a:p>
        </p:txBody>
      </p:sp>
      <p:sp>
        <p:nvSpPr>
          <p:cNvPr id="6" name="5 Forma libre"/>
          <p:cNvSpPr/>
          <p:nvPr/>
        </p:nvSpPr>
        <p:spPr>
          <a:xfrm>
            <a:off x="475355" y="1474773"/>
            <a:ext cx="5522500" cy="3771863"/>
          </a:xfrm>
          <a:custGeom>
            <a:avLst/>
            <a:gdLst>
              <a:gd name="connsiteX0" fmla="*/ 1931669 w 5522500"/>
              <a:gd name="connsiteY0" fmla="*/ 31298 h 3771863"/>
              <a:gd name="connsiteX1" fmla="*/ 1972010 w 5522500"/>
              <a:gd name="connsiteY1" fmla="*/ 246451 h 3771863"/>
              <a:gd name="connsiteX2" fmla="*/ 1555151 w 5522500"/>
              <a:gd name="connsiteY2" fmla="*/ 4403 h 3771863"/>
              <a:gd name="connsiteX3" fmla="*/ 1447574 w 5522500"/>
              <a:gd name="connsiteY3" fmla="*/ 501945 h 3771863"/>
              <a:gd name="connsiteX4" fmla="*/ 1272763 w 5522500"/>
              <a:gd name="connsiteY4" fmla="*/ 959145 h 3771863"/>
              <a:gd name="connsiteX5" fmla="*/ 1232421 w 5522500"/>
              <a:gd name="connsiteY5" fmla="*/ 1012933 h 3771863"/>
              <a:gd name="connsiteX6" fmla="*/ 183551 w 5522500"/>
              <a:gd name="connsiteY6" fmla="*/ 2075251 h 3771863"/>
              <a:gd name="connsiteX7" fmla="*/ 5508586 w 5522500"/>
              <a:gd name="connsiteY7" fmla="*/ 3756133 h 3771863"/>
              <a:gd name="connsiteX8" fmla="*/ 5508586 w 5522500"/>
              <a:gd name="connsiteY8" fmla="*/ 3756133 h 3771863"/>
              <a:gd name="connsiteX9" fmla="*/ 5495139 w 5522500"/>
              <a:gd name="connsiteY9" fmla="*/ 3756133 h 3771863"/>
              <a:gd name="connsiteX10" fmla="*/ 5522033 w 5522500"/>
              <a:gd name="connsiteY10" fmla="*/ 3769580 h 3771863"/>
              <a:gd name="connsiteX11" fmla="*/ 5468245 w 5522500"/>
              <a:gd name="connsiteY11" fmla="*/ 3702345 h 377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500" h="3771863">
                <a:moveTo>
                  <a:pt x="1931669" y="31298"/>
                </a:moveTo>
                <a:cubicBezTo>
                  <a:pt x="1983216" y="141116"/>
                  <a:pt x="2034763" y="250934"/>
                  <a:pt x="1972010" y="246451"/>
                </a:cubicBezTo>
                <a:cubicBezTo>
                  <a:pt x="1909257" y="241969"/>
                  <a:pt x="1642557" y="-38179"/>
                  <a:pt x="1555151" y="4403"/>
                </a:cubicBezTo>
                <a:cubicBezTo>
                  <a:pt x="1467745" y="46985"/>
                  <a:pt x="1494639" y="342821"/>
                  <a:pt x="1447574" y="501945"/>
                </a:cubicBezTo>
                <a:cubicBezTo>
                  <a:pt x="1400509" y="661069"/>
                  <a:pt x="1308622" y="873980"/>
                  <a:pt x="1272763" y="959145"/>
                </a:cubicBezTo>
                <a:cubicBezTo>
                  <a:pt x="1236904" y="1044310"/>
                  <a:pt x="1413956" y="826915"/>
                  <a:pt x="1232421" y="1012933"/>
                </a:cubicBezTo>
                <a:cubicBezTo>
                  <a:pt x="1050886" y="1198951"/>
                  <a:pt x="-529143" y="1618051"/>
                  <a:pt x="183551" y="2075251"/>
                </a:cubicBezTo>
                <a:cubicBezTo>
                  <a:pt x="896245" y="2532451"/>
                  <a:pt x="5508586" y="3756133"/>
                  <a:pt x="5508586" y="3756133"/>
                </a:cubicBezTo>
                <a:lnTo>
                  <a:pt x="5508586" y="3756133"/>
                </a:lnTo>
                <a:cubicBezTo>
                  <a:pt x="5506345" y="3756133"/>
                  <a:pt x="5492898" y="3753892"/>
                  <a:pt x="5495139" y="3756133"/>
                </a:cubicBezTo>
                <a:cubicBezTo>
                  <a:pt x="5497380" y="3758374"/>
                  <a:pt x="5526515" y="3778545"/>
                  <a:pt x="5522033" y="3769580"/>
                </a:cubicBezTo>
                <a:cubicBezTo>
                  <a:pt x="5517551" y="3760615"/>
                  <a:pt x="5468245" y="3702345"/>
                  <a:pt x="5468245" y="37023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redondeado"/>
          <p:cNvSpPr/>
          <p:nvPr/>
        </p:nvSpPr>
        <p:spPr>
          <a:xfrm>
            <a:off x="5004048" y="548680"/>
            <a:ext cx="2952328" cy="1944216"/>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TERMINO DE NEGOCIACIÓN DE VENTA</a:t>
            </a:r>
          </a:p>
          <a:p>
            <a:pPr algn="ctr"/>
            <a:r>
              <a:rPr lang="es-EC" b="1" dirty="0" smtClean="0">
                <a:solidFill>
                  <a:schemeClr val="tx1"/>
                </a:solidFill>
              </a:rPr>
              <a:t>Incoterm FOB</a:t>
            </a:r>
            <a:endParaRPr lang="es-EC" b="1" dirty="0">
              <a:solidFill>
                <a:schemeClr val="tx1"/>
              </a:solidFill>
            </a:endParaRPr>
          </a:p>
        </p:txBody>
      </p:sp>
    </p:spTree>
    <p:extLst>
      <p:ext uri="{BB962C8B-B14F-4D97-AF65-F5344CB8AC3E}">
        <p14:creationId xmlns="" xmlns:p14="http://schemas.microsoft.com/office/powerpoint/2010/main" val="1773511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29324"/>
            <a:ext cx="8424936" cy="646331"/>
          </a:xfrm>
          <a:prstGeom prst="rect">
            <a:avLst/>
          </a:prstGeom>
          <a:noFill/>
        </p:spPr>
        <p:txBody>
          <a:bodyPr wrap="square" rtlCol="0">
            <a:spAutoFit/>
          </a:bodyPr>
          <a:lstStyle/>
          <a:p>
            <a:pPr algn="ctr"/>
            <a:r>
              <a:rPr lang="es-EC" b="1" dirty="0"/>
              <a:t>TRÁMITES DE LA EXPORTACIÓN Y DOCUMENTOS PRINCIPALES </a:t>
            </a:r>
            <a:endParaRPr lang="es-ES" dirty="0"/>
          </a:p>
          <a:p>
            <a:pPr algn="ctr"/>
            <a:endParaRPr lang="es-ES" dirty="0"/>
          </a:p>
        </p:txBody>
      </p:sp>
      <p:sp>
        <p:nvSpPr>
          <p:cNvPr id="5" name="4 Rectángulo"/>
          <p:cNvSpPr/>
          <p:nvPr/>
        </p:nvSpPr>
        <p:spPr>
          <a:xfrm>
            <a:off x="1259632" y="1772816"/>
            <a:ext cx="1944216" cy="720080"/>
          </a:xfrm>
          <a:prstGeom prst="rect">
            <a:avLst/>
          </a:prstGeom>
          <a:solidFill>
            <a:srgbClr val="FEF0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DOCUMENTOS</a:t>
            </a:r>
          </a:p>
        </p:txBody>
      </p:sp>
      <p:sp>
        <p:nvSpPr>
          <p:cNvPr id="6" name="5 Abrir llave"/>
          <p:cNvSpPr/>
          <p:nvPr/>
        </p:nvSpPr>
        <p:spPr>
          <a:xfrm>
            <a:off x="3563888" y="980728"/>
            <a:ext cx="144016" cy="2160240"/>
          </a:xfrm>
          <a:prstGeom prst="leftBrace">
            <a:avLst/>
          </a:prstGeom>
        </p:spPr>
        <p:style>
          <a:lnRef idx="1">
            <a:schemeClr val="accent1"/>
          </a:lnRef>
          <a:fillRef idx="1002">
            <a:schemeClr val="lt2"/>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4139952" y="1375608"/>
            <a:ext cx="3744416" cy="1477328"/>
          </a:xfrm>
          <a:prstGeom prst="rect">
            <a:avLst/>
          </a:prstGeom>
          <a:noFill/>
        </p:spPr>
        <p:txBody>
          <a:bodyPr wrap="square" rtlCol="0">
            <a:spAutoFit/>
          </a:bodyPr>
          <a:lstStyle/>
          <a:p>
            <a:pPr marL="285750" indent="-285750">
              <a:buFontTx/>
              <a:buChar char="-"/>
            </a:pPr>
            <a:r>
              <a:rPr lang="es-ES" dirty="0" smtClean="0"/>
              <a:t>Factura Comercial</a:t>
            </a:r>
          </a:p>
          <a:p>
            <a:pPr marL="285750" indent="-285750">
              <a:buFontTx/>
              <a:buChar char="-"/>
            </a:pPr>
            <a:endParaRPr lang="es-ES" dirty="0"/>
          </a:p>
          <a:p>
            <a:pPr marL="285750" indent="-285750">
              <a:buFontTx/>
              <a:buChar char="-"/>
            </a:pPr>
            <a:r>
              <a:rPr lang="es-ES" dirty="0" smtClean="0"/>
              <a:t>Lista de empaque</a:t>
            </a:r>
          </a:p>
          <a:p>
            <a:pPr marL="285750" indent="-285750">
              <a:buFontTx/>
              <a:buChar char="-"/>
            </a:pPr>
            <a:endParaRPr lang="es-ES" dirty="0"/>
          </a:p>
          <a:p>
            <a:pPr marL="285750" indent="-285750">
              <a:buFontTx/>
              <a:buChar char="-"/>
            </a:pPr>
            <a:r>
              <a:rPr lang="es-ES" dirty="0" smtClean="0"/>
              <a:t>Certificado de Origen</a:t>
            </a:r>
          </a:p>
        </p:txBody>
      </p:sp>
      <p:pic>
        <p:nvPicPr>
          <p:cNvPr id="8194" name="Picture 2" descr="http://t1.gstatic.com/images?q=tbn:ANd9GcTc3ElOHecAG7c1Ge8AOgmsGGDWWzCN9FW45_jJNWTIF1g-kqN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62853" y="3284984"/>
            <a:ext cx="5616624" cy="28986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1226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cstate="print">
            <a:extLst>
              <a:ext uri="{28A0092B-C50C-407E-A947-70E740481C1C}">
                <a14:useLocalDpi xmlns="" xmlns:a14="http://schemas.microsoft.com/office/drawing/2010/main" val="0"/>
              </a:ext>
            </a:extLst>
          </a:blip>
          <a:srcRect t="67117" r="16488"/>
          <a:stretch/>
        </p:blipFill>
        <p:spPr bwMode="auto">
          <a:xfrm>
            <a:off x="107504" y="892093"/>
            <a:ext cx="4543338" cy="1570087"/>
          </a:xfrm>
          <a:prstGeom prst="rect">
            <a:avLst/>
          </a:prstGeom>
          <a:noFill/>
          <a:ln>
            <a:noFill/>
          </a:ln>
          <a:extLst>
            <a:ext uri="{53640926-AAD7-44D8-BBD7-CCE9431645EC}">
              <a14:shadowObscured xmlns="" xmlns:a14="http://schemas.microsoft.com/office/drawing/2010/main"/>
            </a:ext>
          </a:extLst>
        </p:spPr>
      </p:pic>
      <p:pic>
        <p:nvPicPr>
          <p:cNvPr id="6" name="5 Imagen"/>
          <p:cNvPicPr/>
          <p:nvPr/>
        </p:nvPicPr>
        <p:blipFill rotWithShape="1">
          <a:blip r:embed="rId3" cstate="print">
            <a:extLst>
              <a:ext uri="{28A0092B-C50C-407E-A947-70E740481C1C}">
                <a14:useLocalDpi xmlns="" xmlns:a14="http://schemas.microsoft.com/office/drawing/2010/main" val="0"/>
              </a:ext>
            </a:extLst>
          </a:blip>
          <a:srcRect l="1" t="71413" r="45552"/>
          <a:stretch/>
        </p:blipFill>
        <p:spPr bwMode="auto">
          <a:xfrm>
            <a:off x="5088668" y="901675"/>
            <a:ext cx="3682097" cy="1844824"/>
          </a:xfrm>
          <a:prstGeom prst="rect">
            <a:avLst/>
          </a:prstGeom>
          <a:noFill/>
          <a:ln>
            <a:noFill/>
          </a:ln>
          <a:extLst>
            <a:ext uri="{53640926-AAD7-44D8-BBD7-CCE9431645EC}">
              <a14:shadowObscured xmlns="" xmlns:a14="http://schemas.microsoft.com/office/drawing/2010/main"/>
            </a:ext>
          </a:extLst>
        </p:spPr>
      </p:pic>
      <p:sp>
        <p:nvSpPr>
          <p:cNvPr id="7" name="6 Rectángulo redondeado"/>
          <p:cNvSpPr/>
          <p:nvPr/>
        </p:nvSpPr>
        <p:spPr>
          <a:xfrm>
            <a:off x="5220072" y="116632"/>
            <a:ext cx="3384376" cy="504056"/>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CERTIFICADO DE ORIGEN</a:t>
            </a:r>
            <a:endParaRPr lang="es-EC" b="1" dirty="0">
              <a:solidFill>
                <a:schemeClr val="tx1"/>
              </a:solidFill>
            </a:endParaRPr>
          </a:p>
        </p:txBody>
      </p:sp>
      <p:pic>
        <p:nvPicPr>
          <p:cNvPr id="11" name="10 Imagen"/>
          <p:cNvPicPr/>
          <p:nvPr/>
        </p:nvPicPr>
        <p:blipFill rotWithShape="1">
          <a:blip r:embed="rId4" cstate="print">
            <a:extLst>
              <a:ext uri="{28A0092B-C50C-407E-A947-70E740481C1C}">
                <a14:useLocalDpi xmlns="" xmlns:a14="http://schemas.microsoft.com/office/drawing/2010/main" val="0"/>
              </a:ext>
            </a:extLst>
          </a:blip>
          <a:srcRect l="11918" t="34609" r="13031" b="3429"/>
          <a:stretch/>
        </p:blipFill>
        <p:spPr bwMode="auto">
          <a:xfrm>
            <a:off x="1043608" y="2996952"/>
            <a:ext cx="6660231" cy="3717032"/>
          </a:xfrm>
          <a:prstGeom prst="rect">
            <a:avLst/>
          </a:prstGeom>
          <a:noFill/>
          <a:ln>
            <a:noFill/>
          </a:ln>
          <a:extLst>
            <a:ext uri="{53640926-AAD7-44D8-BBD7-CCE9431645EC}">
              <a14:shadowObscured xmlns="" xmlns:a14="http://schemas.microsoft.com/office/drawing/2010/main"/>
            </a:ext>
          </a:extLst>
        </p:spPr>
      </p:pic>
      <p:sp>
        <p:nvSpPr>
          <p:cNvPr id="16" name="15 Elipse"/>
          <p:cNvSpPr/>
          <p:nvPr/>
        </p:nvSpPr>
        <p:spPr>
          <a:xfrm>
            <a:off x="3995936" y="11663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17" name="16 Elipse"/>
          <p:cNvSpPr/>
          <p:nvPr/>
        </p:nvSpPr>
        <p:spPr>
          <a:xfrm>
            <a:off x="8518737"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18" name="17 Elipse"/>
          <p:cNvSpPr/>
          <p:nvPr/>
        </p:nvSpPr>
        <p:spPr>
          <a:xfrm>
            <a:off x="7812360" y="407707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Tree>
    <p:extLst>
      <p:ext uri="{BB962C8B-B14F-4D97-AF65-F5344CB8AC3E}">
        <p14:creationId xmlns="" xmlns:p14="http://schemas.microsoft.com/office/powerpoint/2010/main" val="2875416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p:nvPr/>
        </p:nvPicPr>
        <p:blipFill rotWithShape="1">
          <a:blip r:embed="rId2" cstate="print">
            <a:extLst>
              <a:ext uri="{28A0092B-C50C-407E-A947-70E740481C1C}">
                <a14:useLocalDpi xmlns="" xmlns:a14="http://schemas.microsoft.com/office/drawing/2010/main" val="0"/>
              </a:ext>
            </a:extLst>
          </a:blip>
          <a:srcRect l="36830" t="36829" r="31772" b="26645"/>
          <a:stretch/>
        </p:blipFill>
        <p:spPr bwMode="auto">
          <a:xfrm>
            <a:off x="6228184" y="260648"/>
            <a:ext cx="2736304" cy="1584176"/>
          </a:xfrm>
          <a:prstGeom prst="rect">
            <a:avLst/>
          </a:prstGeom>
          <a:ln>
            <a:noFill/>
          </a:ln>
          <a:extLst>
            <a:ext uri="{53640926-AAD7-44D8-BBD7-CCE9431645EC}">
              <a14:shadowObscured xmlns="" xmlns:a14="http://schemas.microsoft.com/office/drawing/2010/main"/>
            </a:ext>
          </a:extLst>
        </p:spPr>
      </p:pic>
      <p:pic>
        <p:nvPicPr>
          <p:cNvPr id="5" name="Picture 8"/>
          <p:cNvPicPr/>
          <p:nvPr/>
        </p:nvPicPr>
        <p:blipFill rotWithShape="1">
          <a:blip r:embed="rId3" cstate="print">
            <a:extLst>
              <a:ext uri="{28A0092B-C50C-407E-A947-70E740481C1C}">
                <a14:useLocalDpi xmlns="" xmlns:a14="http://schemas.microsoft.com/office/drawing/2010/main" val="0"/>
              </a:ext>
            </a:extLst>
          </a:blip>
          <a:srcRect l="13747" t="28980" r="12254" b="16985"/>
          <a:stretch/>
        </p:blipFill>
        <p:spPr bwMode="auto">
          <a:xfrm>
            <a:off x="827584" y="260649"/>
            <a:ext cx="4752528" cy="2016224"/>
          </a:xfrm>
          <a:prstGeom prst="rect">
            <a:avLst/>
          </a:prstGeom>
          <a:ln>
            <a:noFill/>
          </a:ln>
          <a:extLst>
            <a:ext uri="{53640926-AAD7-44D8-BBD7-CCE9431645EC}">
              <a14:shadowObscured xmlns="" xmlns:a14="http://schemas.microsoft.com/office/drawing/2010/main"/>
            </a:ext>
          </a:extLst>
        </p:spPr>
      </p:pic>
      <p:pic>
        <p:nvPicPr>
          <p:cNvPr id="6" name="Picture 12"/>
          <p:cNvPicPr/>
          <p:nvPr/>
        </p:nvPicPr>
        <p:blipFill rotWithShape="1">
          <a:blip r:embed="rId4" cstate="print">
            <a:extLst>
              <a:ext uri="{28A0092B-C50C-407E-A947-70E740481C1C}">
                <a14:useLocalDpi xmlns="" xmlns:a14="http://schemas.microsoft.com/office/drawing/2010/main" val="0"/>
              </a:ext>
            </a:extLst>
          </a:blip>
          <a:srcRect l="32926" t="6943" r="32621" b="14269"/>
          <a:stretch/>
        </p:blipFill>
        <p:spPr bwMode="auto">
          <a:xfrm>
            <a:off x="827584" y="2492896"/>
            <a:ext cx="2647950" cy="3404235"/>
          </a:xfrm>
          <a:prstGeom prst="rect">
            <a:avLst/>
          </a:prstGeom>
          <a:ln>
            <a:noFill/>
          </a:ln>
          <a:extLst>
            <a:ext uri="{53640926-AAD7-44D8-BBD7-CCE9431645EC}">
              <a14:shadowObscured xmlns="" xmlns:a14="http://schemas.microsoft.com/office/drawing/2010/main"/>
            </a:ext>
          </a:extLst>
        </p:spPr>
      </p:pic>
      <p:pic>
        <p:nvPicPr>
          <p:cNvPr id="7" name="Picture 13"/>
          <p:cNvPicPr/>
          <p:nvPr/>
        </p:nvPicPr>
        <p:blipFill rotWithShape="1">
          <a:blip r:embed="rId5" cstate="print">
            <a:extLst>
              <a:ext uri="{28A0092B-C50C-407E-A947-70E740481C1C}">
                <a14:useLocalDpi xmlns="" xmlns:a14="http://schemas.microsoft.com/office/drawing/2010/main" val="0"/>
              </a:ext>
            </a:extLst>
          </a:blip>
          <a:srcRect l="20705" t="26263" r="32791" b="31173"/>
          <a:stretch/>
        </p:blipFill>
        <p:spPr bwMode="auto">
          <a:xfrm>
            <a:off x="4355976" y="2996952"/>
            <a:ext cx="3505200" cy="1803400"/>
          </a:xfrm>
          <a:prstGeom prst="rect">
            <a:avLst/>
          </a:prstGeom>
          <a:ln>
            <a:noFill/>
          </a:ln>
          <a:extLst>
            <a:ext uri="{53640926-AAD7-44D8-BBD7-CCE9431645EC}">
              <a14:shadowObscured xmlns="" xmlns:a14="http://schemas.microsoft.com/office/drawing/2010/main"/>
            </a:ext>
          </a:extLst>
        </p:spPr>
      </p:pic>
      <p:sp>
        <p:nvSpPr>
          <p:cNvPr id="8" name="7 Rectángulo redondeado"/>
          <p:cNvSpPr/>
          <p:nvPr/>
        </p:nvSpPr>
        <p:spPr>
          <a:xfrm>
            <a:off x="5550224" y="5933081"/>
            <a:ext cx="3384376" cy="504056"/>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CERTIFICADO DE ORIGEN</a:t>
            </a:r>
            <a:endParaRPr lang="es-EC" b="1" dirty="0">
              <a:solidFill>
                <a:schemeClr val="tx1"/>
              </a:solidFill>
            </a:endParaRPr>
          </a:p>
        </p:txBody>
      </p:sp>
      <p:sp>
        <p:nvSpPr>
          <p:cNvPr id="9" name="8 Elipse"/>
          <p:cNvSpPr/>
          <p:nvPr/>
        </p:nvSpPr>
        <p:spPr>
          <a:xfrm>
            <a:off x="293222" y="54868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a:t>
            </a:r>
            <a:endParaRPr lang="es-EC" dirty="0"/>
          </a:p>
        </p:txBody>
      </p:sp>
      <p:sp>
        <p:nvSpPr>
          <p:cNvPr id="10" name="9 Elipse"/>
          <p:cNvSpPr/>
          <p:nvPr/>
        </p:nvSpPr>
        <p:spPr>
          <a:xfrm>
            <a:off x="8460432" y="159279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
        <p:nvSpPr>
          <p:cNvPr id="11" name="10 Elipse"/>
          <p:cNvSpPr/>
          <p:nvPr/>
        </p:nvSpPr>
        <p:spPr>
          <a:xfrm>
            <a:off x="3635896" y="249289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6</a:t>
            </a:r>
            <a:endParaRPr lang="es-EC" dirty="0"/>
          </a:p>
        </p:txBody>
      </p:sp>
      <p:sp>
        <p:nvSpPr>
          <p:cNvPr id="12" name="11 Elipse"/>
          <p:cNvSpPr/>
          <p:nvPr/>
        </p:nvSpPr>
        <p:spPr>
          <a:xfrm>
            <a:off x="7956376" y="39330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7</a:t>
            </a:r>
          </a:p>
        </p:txBody>
      </p:sp>
    </p:spTree>
    <p:extLst>
      <p:ext uri="{BB962C8B-B14F-4D97-AF65-F5344CB8AC3E}">
        <p14:creationId xmlns="" xmlns:p14="http://schemas.microsoft.com/office/powerpoint/2010/main" val="194531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 xmlns:a14="http://schemas.microsoft.com/office/drawing/2010/main" val="0"/>
              </a:ext>
            </a:extLst>
          </a:blip>
          <a:srcRect t="78644" r="37029"/>
          <a:stretch/>
        </p:blipFill>
        <p:spPr bwMode="auto">
          <a:xfrm>
            <a:off x="2150338" y="1412776"/>
            <a:ext cx="5124240" cy="1512168"/>
          </a:xfrm>
          <a:prstGeom prst="rect">
            <a:avLst/>
          </a:prstGeom>
          <a:noFill/>
          <a:ln>
            <a:noFill/>
          </a:ln>
          <a:extLst>
            <a:ext uri="{53640926-AAD7-44D8-BBD7-CCE9431645EC}">
              <a14:shadowObscured xmlns="" xmlns:a14="http://schemas.microsoft.com/office/drawing/2010/main"/>
            </a:ext>
          </a:extLst>
        </p:spPr>
      </p:pic>
      <p:sp>
        <p:nvSpPr>
          <p:cNvPr id="5" name="4 Rectángulo redondeado"/>
          <p:cNvSpPr/>
          <p:nvPr/>
        </p:nvSpPr>
        <p:spPr>
          <a:xfrm>
            <a:off x="395536" y="323927"/>
            <a:ext cx="3384376" cy="504056"/>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CERTIFICADO DE ORIGEN</a:t>
            </a:r>
            <a:endParaRPr lang="es-EC" b="1" dirty="0">
              <a:solidFill>
                <a:schemeClr val="tx1"/>
              </a:solidFill>
            </a:endParaRPr>
          </a:p>
        </p:txBody>
      </p:sp>
      <p:pic>
        <p:nvPicPr>
          <p:cNvPr id="6" name="5 Imagen"/>
          <p:cNvPicPr/>
          <p:nvPr/>
        </p:nvPicPr>
        <p:blipFill rotWithShape="1">
          <a:blip r:embed="rId3" cstate="print">
            <a:extLst>
              <a:ext uri="{28A0092B-C50C-407E-A947-70E740481C1C}">
                <a14:useLocalDpi xmlns="" xmlns:a14="http://schemas.microsoft.com/office/drawing/2010/main" val="0"/>
              </a:ext>
            </a:extLst>
          </a:blip>
          <a:srcRect l="849" t="26768" r="4256" b="22123"/>
          <a:stretch/>
        </p:blipFill>
        <p:spPr bwMode="auto">
          <a:xfrm>
            <a:off x="1885005" y="3284984"/>
            <a:ext cx="5654906" cy="2232248"/>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884856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29324"/>
            <a:ext cx="8424936" cy="646331"/>
          </a:xfrm>
          <a:prstGeom prst="rect">
            <a:avLst/>
          </a:prstGeom>
          <a:noFill/>
        </p:spPr>
        <p:txBody>
          <a:bodyPr wrap="square" rtlCol="0">
            <a:spAutoFit/>
          </a:bodyPr>
          <a:lstStyle/>
          <a:p>
            <a:pPr algn="ctr"/>
            <a:r>
              <a:rPr lang="es-ES" b="1" dirty="0" smtClean="0"/>
              <a:t>Transmisión de la Declaración Aduanera Ecuatoriana</a:t>
            </a:r>
            <a:endParaRPr lang="es-ES" dirty="0"/>
          </a:p>
          <a:p>
            <a:pPr algn="ctr"/>
            <a:endParaRPr lang="es-ES" dirty="0"/>
          </a:p>
        </p:txBody>
      </p:sp>
      <p:graphicFrame>
        <p:nvGraphicFramePr>
          <p:cNvPr id="6" name="5 Diagrama"/>
          <p:cNvGraphicFramePr/>
          <p:nvPr>
            <p:extLst>
              <p:ext uri="{D42A27DB-BD31-4B8C-83A1-F6EECF244321}">
                <p14:modId xmlns="" xmlns:p14="http://schemas.microsoft.com/office/powerpoint/2010/main" val="17668090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683568" y="2924944"/>
            <a:ext cx="2160240" cy="79208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b="1" dirty="0" smtClean="0">
                <a:solidFill>
                  <a:schemeClr val="tx1"/>
                </a:solidFill>
              </a:rPr>
              <a:t>Envío Electrónico</a:t>
            </a:r>
            <a:endParaRPr lang="es-ES" b="1" dirty="0">
              <a:solidFill>
                <a:schemeClr val="tx1"/>
              </a:solidFill>
            </a:endParaRPr>
          </a:p>
        </p:txBody>
      </p:sp>
      <p:sp>
        <p:nvSpPr>
          <p:cNvPr id="8" name="7 Elipse"/>
          <p:cNvSpPr/>
          <p:nvPr/>
        </p:nvSpPr>
        <p:spPr>
          <a:xfrm>
            <a:off x="7002016" y="5948409"/>
            <a:ext cx="1637928" cy="720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hlinkClick r:id="rId7" action="ppaction://hlinksldjump"/>
              </a:rPr>
              <a:t>Principal</a:t>
            </a:r>
            <a:endParaRPr lang="es-EC" dirty="0"/>
          </a:p>
        </p:txBody>
      </p:sp>
    </p:spTree>
    <p:extLst>
      <p:ext uri="{BB962C8B-B14F-4D97-AF65-F5344CB8AC3E}">
        <p14:creationId xmlns="" xmlns:p14="http://schemas.microsoft.com/office/powerpoint/2010/main" val="1496330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CNhSfJ6YJ8biGUds4RQiYoEANR6zit3V5iuAMEZRW57kMLOdN9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3409"/>
            <a:ext cx="4648696" cy="3091265"/>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s://encrypted-tbn3.gstatic.com/images?q=tbn:ANd9GcSUdAYxnoumB4GcYLWpMUXbiCNUrxD0mx-5MMuYT5Ycq4g79Aj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800" y="3044432"/>
            <a:ext cx="4716016" cy="38135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Elipse"/>
          <p:cNvSpPr/>
          <p:nvPr/>
        </p:nvSpPr>
        <p:spPr>
          <a:xfrm>
            <a:off x="5076056" y="476672"/>
            <a:ext cx="3672408" cy="172819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dirty="0" smtClean="0">
                <a:solidFill>
                  <a:schemeClr val="tx1"/>
                </a:solidFill>
              </a:rPr>
              <a:t>Sector de la Construcción</a:t>
            </a:r>
            <a:endParaRPr lang="es-EC" b="1" dirty="0">
              <a:solidFill>
                <a:schemeClr val="tx1"/>
              </a:solidFill>
            </a:endParaRPr>
          </a:p>
        </p:txBody>
      </p:sp>
      <p:sp>
        <p:nvSpPr>
          <p:cNvPr id="10" name="9 Elipse"/>
          <p:cNvSpPr/>
          <p:nvPr/>
        </p:nvSpPr>
        <p:spPr>
          <a:xfrm>
            <a:off x="882827" y="764704"/>
            <a:ext cx="3024336" cy="115212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GIRO DE NEGOCIO</a:t>
            </a:r>
            <a:endParaRPr lang="es-ES" dirty="0">
              <a:solidFill>
                <a:schemeClr val="tx1"/>
              </a:solidFill>
            </a:endParaRPr>
          </a:p>
        </p:txBody>
      </p:sp>
      <p:pic>
        <p:nvPicPr>
          <p:cNvPr id="11" name="10 Imagen" descr="http://www.inmeplas.net/catalog/images/category_perfiles.gif"/>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5576" y="3331447"/>
            <a:ext cx="2880320" cy="2185785"/>
          </a:xfrm>
          <a:prstGeom prst="rect">
            <a:avLst/>
          </a:prstGeom>
          <a:noFill/>
          <a:ln>
            <a:noFill/>
          </a:ln>
        </p:spPr>
      </p:pic>
      <p:sp>
        <p:nvSpPr>
          <p:cNvPr id="12" name="11 Elipse"/>
          <p:cNvSpPr/>
          <p:nvPr/>
        </p:nvSpPr>
        <p:spPr>
          <a:xfrm>
            <a:off x="5400092" y="5000403"/>
            <a:ext cx="3024336" cy="1152128"/>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MERCADO DE REFERENCIA</a:t>
            </a:r>
            <a:endParaRPr lang="es-ES" dirty="0">
              <a:solidFill>
                <a:schemeClr val="tx1"/>
              </a:solidFill>
            </a:endParaRPr>
          </a:p>
        </p:txBody>
      </p:sp>
      <p:pic>
        <p:nvPicPr>
          <p:cNvPr id="13" name="Picture 4" descr="http://www.marketingdirecto.com/wp-content/uploads/2012/11/email-marketing.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15558" y="2564904"/>
            <a:ext cx="1993404" cy="199340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t2.gstatic.com/images?q=tbn:ANd9GcRYrXnspVx8Fb2ldr7cqAxiTU_QmQu5SYypY6MDNtdjbiN7KKCFL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5877272"/>
            <a:ext cx="4419800" cy="1114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8093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225024472"/>
              </p:ext>
            </p:extLst>
          </p:nvPr>
        </p:nvGraphicFramePr>
        <p:xfrm>
          <a:off x="611560" y="476673"/>
          <a:ext cx="8280920" cy="5328598"/>
        </p:xfrm>
        <a:graphic>
          <a:graphicData uri="http://schemas.openxmlformats.org/drawingml/2006/table">
            <a:tbl>
              <a:tblPr firstRow="1" firstCol="1" bandRow="1">
                <a:tableStyleId>{5C22544A-7EE6-4342-B048-85BDC9FD1C3A}</a:tableStyleId>
              </a:tblPr>
              <a:tblGrid>
                <a:gridCol w="3300976"/>
                <a:gridCol w="2502270"/>
                <a:gridCol w="2477674"/>
              </a:tblGrid>
              <a:tr h="229280">
                <a:tc rowSpan="7">
                  <a:txBody>
                    <a:bodyPr/>
                    <a:lstStyle/>
                    <a:p>
                      <a:pPr algn="ctr">
                        <a:lnSpc>
                          <a:spcPct val="115000"/>
                        </a:lnSpc>
                        <a:spcAft>
                          <a:spcPts val="0"/>
                        </a:spcAft>
                      </a:pPr>
                      <a:r>
                        <a:rPr lang="es-EC" sz="1000">
                          <a:effectLst/>
                        </a:rPr>
                        <a:t>FODA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FORTALEZAS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DEBILIDADES</a:t>
                      </a:r>
                      <a:endParaRPr lang="es-EC" sz="1100">
                        <a:effectLst/>
                        <a:latin typeface="Calibri"/>
                        <a:ea typeface="Calibri"/>
                        <a:cs typeface="Times New Roman"/>
                      </a:endParaRPr>
                    </a:p>
                  </a:txBody>
                  <a:tcPr marL="44450" marR="44450" marT="0" marB="0" anchor="b"/>
                </a:tc>
              </a:tr>
              <a:tr h="209690">
                <a:tc vMerge="1">
                  <a:txBody>
                    <a:bodyPr/>
                    <a:lstStyle/>
                    <a:p>
                      <a:endParaRPr lang="es-EC"/>
                    </a:p>
                  </a:txBody>
                  <a:tcPr/>
                </a:tc>
                <a:tc>
                  <a:txBody>
                    <a:bodyPr/>
                    <a:lstStyle/>
                    <a:p>
                      <a:pPr algn="ctr">
                        <a:lnSpc>
                          <a:spcPct val="115000"/>
                        </a:lnSpc>
                        <a:spcAft>
                          <a:spcPts val="0"/>
                        </a:spcAft>
                      </a:pPr>
                      <a:r>
                        <a:rPr lang="es-EC" sz="1000">
                          <a:effectLst/>
                        </a:rPr>
                        <a:t>1 Certificaciones y Acreditaciones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 Contaminación Ambiental</a:t>
                      </a:r>
                      <a:endParaRPr lang="es-EC" sz="1100">
                        <a:effectLst/>
                        <a:latin typeface="Calibri"/>
                        <a:ea typeface="Calibri"/>
                        <a:cs typeface="Times New Roman"/>
                      </a:endParaRPr>
                    </a:p>
                  </a:txBody>
                  <a:tcPr marL="44450" marR="44450" marT="0" marB="0" anchor="b"/>
                </a:tc>
              </a:tr>
              <a:tr h="209690">
                <a:tc vMerge="1">
                  <a:txBody>
                    <a:bodyPr/>
                    <a:lstStyle/>
                    <a:p>
                      <a:endParaRPr lang="es-EC"/>
                    </a:p>
                  </a:txBody>
                  <a:tcPr/>
                </a:tc>
                <a:tc>
                  <a:txBody>
                    <a:bodyPr/>
                    <a:lstStyle/>
                    <a:p>
                      <a:pPr algn="ctr">
                        <a:lnSpc>
                          <a:spcPct val="115000"/>
                        </a:lnSpc>
                        <a:spcAft>
                          <a:spcPts val="0"/>
                        </a:spcAft>
                      </a:pPr>
                      <a:r>
                        <a:rPr lang="es-EC" sz="1000">
                          <a:effectLst/>
                        </a:rPr>
                        <a:t>2 Grandes centros de distribución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 No tiene Transporte propio</a:t>
                      </a:r>
                      <a:endParaRPr lang="es-EC" sz="1100">
                        <a:effectLst/>
                        <a:latin typeface="Calibri"/>
                        <a:ea typeface="Calibri"/>
                        <a:cs typeface="Times New Roman"/>
                      </a:endParaRPr>
                    </a:p>
                  </a:txBody>
                  <a:tcPr marL="44450" marR="44450" marT="0" marB="0" anchor="b"/>
                </a:tc>
              </a:tr>
              <a:tr h="209690">
                <a:tc vMerge="1">
                  <a:txBody>
                    <a:bodyPr/>
                    <a:lstStyle/>
                    <a:p>
                      <a:endParaRPr lang="es-EC"/>
                    </a:p>
                  </a:txBody>
                  <a:tcPr/>
                </a:tc>
                <a:tc>
                  <a:txBody>
                    <a:bodyPr/>
                    <a:lstStyle/>
                    <a:p>
                      <a:pPr algn="ctr">
                        <a:lnSpc>
                          <a:spcPct val="115000"/>
                        </a:lnSpc>
                        <a:spcAft>
                          <a:spcPts val="0"/>
                        </a:spcAft>
                      </a:pPr>
                      <a:r>
                        <a:rPr lang="es-EC" sz="1000">
                          <a:effectLst/>
                        </a:rPr>
                        <a:t>3 Reconocimiento en el mercado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3 Personal no capacitado</a:t>
                      </a:r>
                      <a:endParaRPr lang="es-EC" sz="1100">
                        <a:effectLst/>
                        <a:latin typeface="Calibri"/>
                        <a:ea typeface="Calibri"/>
                        <a:cs typeface="Times New Roman"/>
                      </a:endParaRPr>
                    </a:p>
                  </a:txBody>
                  <a:tcPr marL="44450" marR="44450" marT="0" marB="0" anchor="b"/>
                </a:tc>
              </a:tr>
              <a:tr h="209690">
                <a:tc vMerge="1">
                  <a:txBody>
                    <a:bodyPr/>
                    <a:lstStyle/>
                    <a:p>
                      <a:endParaRPr lang="es-EC"/>
                    </a:p>
                  </a:txBody>
                  <a:tcPr/>
                </a:tc>
                <a:tc>
                  <a:txBody>
                    <a:bodyPr/>
                    <a:lstStyle/>
                    <a:p>
                      <a:pPr algn="ctr">
                        <a:lnSpc>
                          <a:spcPct val="115000"/>
                        </a:lnSpc>
                        <a:spcAft>
                          <a:spcPts val="0"/>
                        </a:spcAft>
                      </a:pPr>
                      <a:r>
                        <a:rPr lang="es-EC" sz="1000">
                          <a:effectLst/>
                        </a:rPr>
                        <a:t>4 Única planta de extrusión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4 Políticas Financieras malas</a:t>
                      </a:r>
                      <a:endParaRPr lang="es-EC" sz="1100">
                        <a:effectLst/>
                        <a:latin typeface="Calibri"/>
                        <a:ea typeface="Calibri"/>
                        <a:cs typeface="Times New Roman"/>
                      </a:endParaRPr>
                    </a:p>
                  </a:txBody>
                  <a:tcPr marL="44450" marR="44450" marT="0" marB="0" anchor="b"/>
                </a:tc>
              </a:tr>
              <a:tr h="209690">
                <a:tc vMerge="1">
                  <a:txBody>
                    <a:bodyPr/>
                    <a:lstStyle/>
                    <a:p>
                      <a:endParaRPr lang="es-EC"/>
                    </a:p>
                  </a:txBody>
                  <a:tcPr/>
                </a:tc>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5 Producción a menor escala</a:t>
                      </a:r>
                      <a:endParaRPr lang="es-EC" sz="1100">
                        <a:effectLst/>
                        <a:latin typeface="Calibri"/>
                        <a:ea typeface="Calibri"/>
                        <a:cs typeface="Times New Roman"/>
                      </a:endParaRPr>
                    </a:p>
                  </a:txBody>
                  <a:tcPr marL="44450" marR="44450" marT="0" marB="0" anchor="b"/>
                </a:tc>
              </a:tr>
              <a:tr h="219123">
                <a:tc vMerge="1">
                  <a:txBody>
                    <a:bodyPr/>
                    <a:lstStyle/>
                    <a:p>
                      <a:endParaRPr lang="es-EC"/>
                    </a:p>
                  </a:txBody>
                  <a:tcPr/>
                </a:tc>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r>
              <a:tr h="229280">
                <a:tc>
                  <a:txBody>
                    <a:bodyPr/>
                    <a:lstStyle/>
                    <a:p>
                      <a:pPr algn="ctr">
                        <a:lnSpc>
                          <a:spcPct val="115000"/>
                        </a:lnSpc>
                        <a:spcAft>
                          <a:spcPts val="0"/>
                        </a:spcAft>
                      </a:pPr>
                      <a:r>
                        <a:rPr lang="es-EC" sz="1000">
                          <a:effectLst/>
                        </a:rPr>
                        <a:t>OPORTUNIDADES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ESTRATEGIAS FO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ESTRATEGIAS DO</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1 Apertura del mercado Peruano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*Resguardar los activos que se van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Realizar una estrategia de riesgo</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2 Preferencias Arancelarias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adquiriendo para el nuevo mercado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compartido, donde incluyamos</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3 Infraestructura adecuada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Implementar una diversificación</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empresas que nos ayuden con</a:t>
                      </a:r>
                      <a:endParaRPr lang="es-EC" sz="1100">
                        <a:effectLst/>
                        <a:latin typeface="Calibri"/>
                        <a:ea typeface="Calibri"/>
                        <a:cs typeface="Times New Roman"/>
                      </a:endParaRPr>
                    </a:p>
                  </a:txBody>
                  <a:tcPr marL="44450" marR="44450" marT="0" marB="0" anchor="b"/>
                </a:tc>
              </a:tr>
              <a:tr h="393985">
                <a:tc>
                  <a:txBody>
                    <a:bodyPr/>
                    <a:lstStyle/>
                    <a:p>
                      <a:pPr algn="ctr">
                        <a:lnSpc>
                          <a:spcPct val="115000"/>
                        </a:lnSpc>
                        <a:spcAft>
                          <a:spcPts val="0"/>
                        </a:spcAft>
                      </a:pPr>
                      <a:r>
                        <a:rPr lang="es-EC" sz="1000">
                          <a:effectLst/>
                        </a:rPr>
                        <a:t>4 Ampliación del portafolio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horizontal para que aumente las ventas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el transporte, protección del medio</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5 Demanda del producto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Desarrollar el mercado Peruano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ambiente y capacitadores para</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porque es confiable y sus canales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nuestro personal</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de distribución son baratos.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r>
              <a:tr h="229280">
                <a:tc>
                  <a:txBody>
                    <a:bodyPr/>
                    <a:lstStyle/>
                    <a:p>
                      <a:pPr algn="ctr">
                        <a:lnSpc>
                          <a:spcPct val="115000"/>
                        </a:lnSpc>
                        <a:spcAft>
                          <a:spcPts val="0"/>
                        </a:spcAft>
                      </a:pPr>
                      <a:r>
                        <a:rPr lang="es-EC" sz="1000">
                          <a:effectLst/>
                        </a:rPr>
                        <a:t>AMENAZAS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ESTRATEGIAS FA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ESTRATEGIAS DA</a:t>
                      </a:r>
                      <a:endParaRPr lang="es-EC" sz="1100">
                        <a:effectLst/>
                        <a:latin typeface="Calibri"/>
                        <a:ea typeface="Calibri"/>
                        <a:cs typeface="Times New Roman"/>
                      </a:endParaRPr>
                    </a:p>
                  </a:txBody>
                  <a:tcPr marL="44450" marR="44450" marT="0" marB="0" anchor="b"/>
                </a:tc>
              </a:tr>
              <a:tr h="393985">
                <a:tc>
                  <a:txBody>
                    <a:bodyPr/>
                    <a:lstStyle/>
                    <a:p>
                      <a:pPr algn="ctr">
                        <a:lnSpc>
                          <a:spcPct val="115000"/>
                        </a:lnSpc>
                        <a:spcAft>
                          <a:spcPts val="0"/>
                        </a:spcAft>
                      </a:pPr>
                      <a:r>
                        <a:rPr lang="es-EC" sz="1000">
                          <a:effectLst/>
                        </a:rPr>
                        <a:t>1 Inestabilidad Política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Tener una estrategia defensiva como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Realizar una estrategia de </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2 Tipo de cambio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encogimiento ante la inestabilidad</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encogimiento, porque por las </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3 Materia prima escazas en el país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que se encuentra el país y a su</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políticas financieras y el personal</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situación financiera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no capacitado no trabaja</a:t>
                      </a:r>
                      <a:endParaRPr lang="es-EC" sz="1100">
                        <a:effectLst/>
                        <a:latin typeface="Calibri"/>
                        <a:ea typeface="Calibri"/>
                        <a:cs typeface="Times New Roman"/>
                      </a:endParaRPr>
                    </a:p>
                  </a:txBody>
                  <a:tcPr marL="44450" marR="44450" marT="0" marB="0" anchor="b"/>
                </a:tc>
              </a:tr>
              <a:tr h="219123">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 Realizar estrategia de riesgo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como la empresa necesita para su</a:t>
                      </a:r>
                      <a:endParaRPr lang="es-EC" sz="1100">
                        <a:effectLst/>
                        <a:latin typeface="Calibri"/>
                        <a:ea typeface="Calibri"/>
                        <a:cs typeface="Times New Roman"/>
                      </a:endParaRPr>
                    </a:p>
                  </a:txBody>
                  <a:tcPr marL="44450" marR="44450" marT="0" marB="0" anchor="b"/>
                </a:tc>
              </a:tr>
              <a:tr h="393985">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compartido con una empresa de aluminio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dirty="0">
                          <a:effectLst/>
                        </a:rPr>
                        <a:t>Crecimiento.</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2301477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QwOWHImNCzSIxcGqy4kUr9m2H9kLVIglSwRGANyZDYPRCV4v8B">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0818"/>
          <a:stretch/>
        </p:blipFill>
        <p:spPr bwMode="auto">
          <a:xfrm>
            <a:off x="1138320" y="40036"/>
            <a:ext cx="7250103" cy="553647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2823973" y="188640"/>
            <a:ext cx="3680816" cy="369332"/>
          </a:xfrm>
          <a:prstGeom prst="rect">
            <a:avLst/>
          </a:prstGeom>
        </p:spPr>
        <p:txBody>
          <a:bodyPr wrap="none">
            <a:spAutoFit/>
          </a:bodyPr>
          <a:lstStyle/>
          <a:p>
            <a:r>
              <a:rPr lang="es-EC" dirty="0" smtClean="0"/>
              <a:t>“Tu </a:t>
            </a:r>
            <a:r>
              <a:rPr lang="es-EC" dirty="0"/>
              <a:t>mejor elección, en perfiles”</a:t>
            </a:r>
          </a:p>
        </p:txBody>
      </p:sp>
      <p:pic>
        <p:nvPicPr>
          <p:cNvPr id="6" name="5 Imagen"/>
          <p:cNvPicPr/>
          <p:nvPr/>
        </p:nvPicPr>
        <p:blipFill rotWithShape="1">
          <a:blip r:embed="rId4" cstate="print"/>
          <a:srcRect l="9843" t="9660" r="14969" b="32079"/>
          <a:stretch/>
        </p:blipFill>
        <p:spPr bwMode="auto">
          <a:xfrm>
            <a:off x="2123728" y="694838"/>
            <a:ext cx="4500500" cy="1584175"/>
          </a:xfrm>
          <a:prstGeom prst="rect">
            <a:avLst/>
          </a:prstGeom>
          <a:ln>
            <a:noFill/>
          </a:ln>
          <a:extLst>
            <a:ext uri="{53640926-AAD7-44D8-BBD7-CCE9431645EC}">
              <a14:shadowObscured xmlns="" xmlns:a14="http://schemas.microsoft.com/office/drawing/2010/main"/>
            </a:ext>
          </a:extLst>
        </p:spPr>
      </p:pic>
      <p:sp>
        <p:nvSpPr>
          <p:cNvPr id="7" name="6 Rectángulo redondeado"/>
          <p:cNvSpPr/>
          <p:nvPr/>
        </p:nvSpPr>
        <p:spPr>
          <a:xfrm>
            <a:off x="5783506" y="1989204"/>
            <a:ext cx="840722" cy="287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i="1" dirty="0" smtClean="0">
                <a:solidFill>
                  <a:schemeClr val="tx1"/>
                </a:solidFill>
              </a:rPr>
              <a:t>PERU</a:t>
            </a:r>
            <a:endParaRPr lang="es-EC" sz="1200" i="1" dirty="0">
              <a:solidFill>
                <a:schemeClr val="tx1"/>
              </a:solidFill>
            </a:endParaRPr>
          </a:p>
        </p:txBody>
      </p:sp>
      <p:pic>
        <p:nvPicPr>
          <p:cNvPr id="8" name="7 Imagen" descr="http://www.aluminiosbogota.com/photos/vitral.jpg"/>
          <p:cNvPicPr/>
          <p:nvPr/>
        </p:nvPicPr>
        <p:blipFill>
          <a:blip r:embed="rId5" cstate="print">
            <a:extLst>
              <a:ext uri="{28A0092B-C50C-407E-A947-70E740481C1C}">
                <a14:useLocalDpi xmlns="" xmlns:a14="http://schemas.microsoft.com/office/drawing/2010/main" val="0"/>
              </a:ext>
            </a:extLst>
          </a:blip>
          <a:srcRect l="8859" t="22873" r="5952" b="28790"/>
          <a:stretch>
            <a:fillRect/>
          </a:stretch>
        </p:blipFill>
        <p:spPr bwMode="auto">
          <a:xfrm>
            <a:off x="5140324" y="2738872"/>
            <a:ext cx="1620180" cy="515840"/>
          </a:xfrm>
          <a:prstGeom prst="rect">
            <a:avLst/>
          </a:prstGeom>
          <a:noFill/>
          <a:ln>
            <a:noFill/>
          </a:ln>
        </p:spPr>
      </p:pic>
      <p:sp>
        <p:nvSpPr>
          <p:cNvPr id="5" name="4 Rectángulo"/>
          <p:cNvSpPr/>
          <p:nvPr/>
        </p:nvSpPr>
        <p:spPr>
          <a:xfrm>
            <a:off x="5078769" y="3324112"/>
            <a:ext cx="2281227" cy="648072"/>
          </a:xfrm>
          <a:prstGeom prst="rect">
            <a:avLst/>
          </a:prstGeom>
        </p:spPr>
        <p:txBody>
          <a:bodyPr wrap="square">
            <a:spAutoFit/>
          </a:bodyPr>
          <a:lstStyle/>
          <a:p>
            <a:r>
              <a:rPr lang="es-EC" sz="1200" b="1" dirty="0"/>
              <a:t>Fuente de la letra: Arial Black / V con efecto de simetría</a:t>
            </a:r>
            <a:endParaRPr lang="es-EC" sz="1200" dirty="0"/>
          </a:p>
        </p:txBody>
      </p:sp>
      <p:pic>
        <p:nvPicPr>
          <p:cNvPr id="10" name="9 Imagen" descr="http://www.toldosmalen.com/images/logo/cedal2.gif"/>
          <p:cNvPicPr/>
          <p:nvPr/>
        </p:nvPicPr>
        <p:blipFill>
          <a:blip r:embed="rId6" cstate="print">
            <a:extLst>
              <a:ext uri="{28A0092B-C50C-407E-A947-70E740481C1C}">
                <a14:useLocalDpi xmlns="" xmlns:a14="http://schemas.microsoft.com/office/drawing/2010/main" val="0"/>
              </a:ext>
            </a:extLst>
          </a:blip>
          <a:srcRect l="12141" t="17545" r="16071" b="28947"/>
          <a:stretch>
            <a:fillRect/>
          </a:stretch>
        </p:blipFill>
        <p:spPr bwMode="auto">
          <a:xfrm>
            <a:off x="1763688" y="2743087"/>
            <a:ext cx="1728192" cy="581025"/>
          </a:xfrm>
          <a:prstGeom prst="rect">
            <a:avLst/>
          </a:prstGeom>
          <a:noFill/>
        </p:spPr>
      </p:pic>
      <p:sp>
        <p:nvSpPr>
          <p:cNvPr id="9" name="8 Rectángulo"/>
          <p:cNvSpPr/>
          <p:nvPr/>
        </p:nvSpPr>
        <p:spPr>
          <a:xfrm>
            <a:off x="1138320" y="3566392"/>
            <a:ext cx="2654894" cy="276999"/>
          </a:xfrm>
          <a:prstGeom prst="rect">
            <a:avLst/>
          </a:prstGeom>
        </p:spPr>
        <p:txBody>
          <a:bodyPr wrap="none">
            <a:spAutoFit/>
          </a:bodyPr>
          <a:lstStyle/>
          <a:p>
            <a:r>
              <a:rPr lang="es-EC" sz="1200" b="1" dirty="0"/>
              <a:t>Fuente de la letra: Script MT Bold</a:t>
            </a:r>
            <a:endParaRPr lang="es-EC" sz="1200" dirty="0"/>
          </a:p>
        </p:txBody>
      </p:sp>
      <p:sp>
        <p:nvSpPr>
          <p:cNvPr id="12" name="11 Elipse"/>
          <p:cNvSpPr/>
          <p:nvPr/>
        </p:nvSpPr>
        <p:spPr>
          <a:xfrm>
            <a:off x="7073679" y="5877272"/>
            <a:ext cx="1728192" cy="576064"/>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hlinkClick r:id="rId7" action="ppaction://hlinksldjump"/>
              </a:rPr>
              <a:t>Principal</a:t>
            </a:r>
            <a:endParaRPr lang="es-EC" dirty="0"/>
          </a:p>
        </p:txBody>
      </p:sp>
    </p:spTree>
    <p:extLst>
      <p:ext uri="{BB962C8B-B14F-4D97-AF65-F5344CB8AC3E}">
        <p14:creationId xmlns="" xmlns:p14="http://schemas.microsoft.com/office/powerpoint/2010/main" val="969687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graphicFrame>
        <p:nvGraphicFramePr>
          <p:cNvPr id="5" name="4 Tabla"/>
          <p:cNvGraphicFramePr>
            <a:graphicFrameLocks noGrp="1"/>
          </p:cNvGraphicFramePr>
          <p:nvPr>
            <p:extLst>
              <p:ext uri="{D42A27DB-BD31-4B8C-83A1-F6EECF244321}">
                <p14:modId xmlns="" xmlns:p14="http://schemas.microsoft.com/office/powerpoint/2010/main" val="856956348"/>
              </p:ext>
            </p:extLst>
          </p:nvPr>
        </p:nvGraphicFramePr>
        <p:xfrm>
          <a:off x="1259632" y="1052736"/>
          <a:ext cx="6624736" cy="5200895"/>
        </p:xfrm>
        <a:graphic>
          <a:graphicData uri="http://schemas.openxmlformats.org/drawingml/2006/table">
            <a:tbl>
              <a:tblPr firstRow="1" firstCol="1" bandRow="1">
                <a:tableStyleId>{5C22544A-7EE6-4342-B048-85BDC9FD1C3A}</a:tableStyleId>
              </a:tblPr>
              <a:tblGrid>
                <a:gridCol w="1076628"/>
                <a:gridCol w="2573557"/>
                <a:gridCol w="1277565"/>
                <a:gridCol w="1696986"/>
              </a:tblGrid>
              <a:tr h="188573">
                <a:tc gridSpan="4">
                  <a:txBody>
                    <a:bodyPr/>
                    <a:lstStyle/>
                    <a:p>
                      <a:pPr algn="ctr">
                        <a:lnSpc>
                          <a:spcPct val="115000"/>
                        </a:lnSpc>
                        <a:spcAft>
                          <a:spcPts val="0"/>
                        </a:spcAft>
                      </a:pPr>
                      <a:r>
                        <a:rPr lang="es-EC" sz="1200">
                          <a:effectLst/>
                        </a:rPr>
                        <a:t>INVERSION INICIAL</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88573">
                <a:tc gridSpan="4">
                  <a:txBody>
                    <a:bodyPr/>
                    <a:lstStyle/>
                    <a:p>
                      <a:pPr algn="ctr">
                        <a:lnSpc>
                          <a:spcPct val="115000"/>
                        </a:lnSpc>
                        <a:spcAft>
                          <a:spcPts val="0"/>
                        </a:spcAft>
                      </a:pPr>
                      <a:r>
                        <a:rPr lang="es-EC" sz="1200">
                          <a:effectLst/>
                        </a:rPr>
                        <a:t>A ENERO 2013</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77722">
                <a:tc>
                  <a:txBody>
                    <a:bodyPr/>
                    <a:lstStyle/>
                    <a:p>
                      <a:pPr algn="ctr">
                        <a:lnSpc>
                          <a:spcPct val="115000"/>
                        </a:lnSpc>
                        <a:spcAft>
                          <a:spcPts val="0"/>
                        </a:spcAft>
                      </a:pPr>
                      <a:r>
                        <a:rPr lang="es-EC" sz="1200">
                          <a:effectLst/>
                        </a:rPr>
                        <a:t>Cantidad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Descripción</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Costo unitario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Total</a:t>
                      </a:r>
                      <a:endParaRPr lang="es-ES" sz="1100">
                        <a:effectLst/>
                        <a:latin typeface="Calibri"/>
                        <a:ea typeface="Calibri"/>
                        <a:cs typeface="Times New Roman"/>
                      </a:endParaRPr>
                    </a:p>
                  </a:txBody>
                  <a:tcPr marL="44450" marR="44450" marT="0" marB="0" anchor="ctr"/>
                </a:tc>
              </a:tr>
              <a:tr h="188573">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Caja Bancos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$ 72,000.00</a:t>
                      </a:r>
                      <a:endParaRPr lang="es-ES" sz="1100">
                        <a:effectLst/>
                        <a:latin typeface="Calibri"/>
                        <a:ea typeface="Calibri"/>
                        <a:cs typeface="Times New Roman"/>
                      </a:endParaRPr>
                    </a:p>
                  </a:txBody>
                  <a:tcPr marL="44450" marR="44450" marT="0" marB="0" anchor="b"/>
                </a:tc>
              </a:tr>
              <a:tr h="375761">
                <a:tc>
                  <a:txBody>
                    <a:bodyPr/>
                    <a:lstStyle/>
                    <a:p>
                      <a:pPr algn="r">
                        <a:lnSpc>
                          <a:spcPct val="115000"/>
                        </a:lnSpc>
                        <a:spcAft>
                          <a:spcPts val="0"/>
                        </a:spcAft>
                      </a:pPr>
                      <a:r>
                        <a:rPr lang="es-EC" sz="12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Caja Bancos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$ 72,000.00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$ 72,000.00</a:t>
                      </a:r>
                      <a:endParaRPr lang="es-ES" sz="1100">
                        <a:effectLst/>
                        <a:latin typeface="Calibri"/>
                        <a:ea typeface="Calibri"/>
                        <a:cs typeface="Times New Roman"/>
                      </a:endParaRPr>
                    </a:p>
                  </a:txBody>
                  <a:tcPr marL="44450" marR="44450" marT="0" marB="0" anchor="b"/>
                </a:tc>
              </a:tr>
              <a:tr h="188573">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Muebles y Enseres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$ 4,000.00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Muebles de oficina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$ 4,000.00</a:t>
                      </a:r>
                      <a:endParaRPr lang="es-ES" sz="1100">
                        <a:effectLst/>
                        <a:latin typeface="Calibri"/>
                        <a:ea typeface="Calibri"/>
                        <a:cs typeface="Times New Roman"/>
                      </a:endParaRPr>
                    </a:p>
                  </a:txBody>
                  <a:tcPr marL="44450" marR="44450" marT="0" marB="0" anchor="b"/>
                </a:tc>
              </a:tr>
              <a:tr h="188573">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Equipos de oficina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$ 510.00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3</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Telefax</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$ 90.00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$ 270.00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4</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teléfono inalámbrico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$ 240.00</a:t>
                      </a:r>
                      <a:endParaRPr lang="es-ES" sz="1100">
                        <a:effectLst/>
                        <a:latin typeface="Calibri"/>
                        <a:ea typeface="Calibri"/>
                        <a:cs typeface="Times New Roman"/>
                      </a:endParaRPr>
                    </a:p>
                  </a:txBody>
                  <a:tcPr marL="44450" marR="44450" marT="0" marB="0" anchor="b"/>
                </a:tc>
              </a:tr>
              <a:tr h="375761">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Equipos de computación</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$ 4,450.00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5</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Computadora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$ 750.00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$ 3,750.00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2</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Impresora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$ 350.00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$ 700.00</a:t>
                      </a:r>
                      <a:endParaRPr lang="es-ES" sz="1100">
                        <a:effectLst/>
                        <a:latin typeface="Calibri"/>
                        <a:ea typeface="Calibri"/>
                        <a:cs typeface="Times New Roman"/>
                      </a:endParaRPr>
                    </a:p>
                  </a:txBody>
                  <a:tcPr marL="44450" marR="44450" marT="0" marB="0" anchor="b"/>
                </a:tc>
              </a:tr>
              <a:tr h="188573">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Maquinaria y Equipo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$ 160,000.00</a:t>
                      </a:r>
                      <a:endParaRPr lang="es-ES" sz="1100">
                        <a:effectLst/>
                        <a:latin typeface="Calibri"/>
                        <a:ea typeface="Calibri"/>
                        <a:cs typeface="Times New Roman"/>
                      </a:endParaRPr>
                    </a:p>
                  </a:txBody>
                  <a:tcPr marL="44450" marR="44450" marT="0" marB="0" anchor="b"/>
                </a:tc>
              </a:tr>
              <a:tr h="375761">
                <a:tc>
                  <a:txBody>
                    <a:bodyPr/>
                    <a:lstStyle/>
                    <a:p>
                      <a:pPr algn="r">
                        <a:lnSpc>
                          <a:spcPct val="115000"/>
                        </a:lnSpc>
                        <a:spcAft>
                          <a:spcPts val="0"/>
                        </a:spcAft>
                      </a:pPr>
                      <a:r>
                        <a:rPr lang="es-EC" sz="12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Terreno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$ 80,000.00</a:t>
                      </a:r>
                      <a:endParaRPr lang="es-ES" sz="1100">
                        <a:effectLst/>
                        <a:latin typeface="Calibri"/>
                        <a:ea typeface="Calibri"/>
                        <a:cs typeface="Times New Roman"/>
                      </a:endParaRPr>
                    </a:p>
                  </a:txBody>
                  <a:tcPr marL="44450" marR="44450" marT="0" marB="0" anchor="b"/>
                </a:tc>
              </a:tr>
              <a:tr h="375761">
                <a:tc>
                  <a:txBody>
                    <a:bodyPr/>
                    <a:lstStyle/>
                    <a:p>
                      <a:pPr algn="r">
                        <a:lnSpc>
                          <a:spcPct val="115000"/>
                        </a:lnSpc>
                        <a:spcAft>
                          <a:spcPts val="0"/>
                        </a:spcAft>
                      </a:pPr>
                      <a:r>
                        <a:rPr lang="es-EC" sz="1200">
                          <a:effectLst/>
                        </a:rPr>
                        <a:t>3</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Montacargas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$ 10,000.00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$ 30,000.00</a:t>
                      </a:r>
                      <a:endParaRPr lang="es-ES" sz="1100">
                        <a:effectLst/>
                        <a:latin typeface="Calibri"/>
                        <a:ea typeface="Calibri"/>
                        <a:cs typeface="Times New Roman"/>
                      </a:endParaRPr>
                    </a:p>
                  </a:txBody>
                  <a:tcPr marL="44450" marR="44450" marT="0" marB="0" anchor="b"/>
                </a:tc>
              </a:tr>
              <a:tr h="375761">
                <a:tc>
                  <a:txBody>
                    <a:bodyPr/>
                    <a:lstStyle/>
                    <a:p>
                      <a:pPr algn="r">
                        <a:lnSpc>
                          <a:spcPct val="115000"/>
                        </a:lnSpc>
                        <a:spcAft>
                          <a:spcPts val="0"/>
                        </a:spcAft>
                      </a:pPr>
                      <a:r>
                        <a:rPr lang="es-EC" sz="12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Edificios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$ 50,000.00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$ 50,000.00</a:t>
                      </a:r>
                      <a:endParaRPr lang="es-ES" sz="1100">
                        <a:effectLst/>
                        <a:latin typeface="Calibri"/>
                        <a:ea typeface="Calibri"/>
                        <a:cs typeface="Times New Roman"/>
                      </a:endParaRPr>
                    </a:p>
                  </a:txBody>
                  <a:tcPr marL="44450" marR="44450" marT="0" marB="0" anchor="b"/>
                </a:tc>
              </a:tr>
              <a:tr h="188573">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Gastos de Constitución</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$ 8,000.00</a:t>
                      </a:r>
                      <a:endParaRPr lang="es-ES" sz="1100">
                        <a:effectLst/>
                        <a:latin typeface="Calibri"/>
                        <a:ea typeface="Calibri"/>
                        <a:cs typeface="Times New Roman"/>
                      </a:endParaRPr>
                    </a:p>
                  </a:txBody>
                  <a:tcPr marL="44450" marR="44450" marT="0" marB="0" anchor="b"/>
                </a:tc>
              </a:tr>
              <a:tr h="188573">
                <a:tc>
                  <a:txBody>
                    <a:bodyPr/>
                    <a:lstStyle/>
                    <a:p>
                      <a:pPr algn="r">
                        <a:lnSpc>
                          <a:spcPct val="115000"/>
                        </a:lnSpc>
                        <a:spcAft>
                          <a:spcPts val="0"/>
                        </a:spcAft>
                      </a:pPr>
                      <a:r>
                        <a:rPr lang="es-EC" sz="1200">
                          <a:effectLst/>
                        </a:rPr>
                        <a:t>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Gastos de Constitución</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$ 8,000.00</a:t>
                      </a:r>
                      <a:endParaRPr lang="es-ES" sz="1100">
                        <a:effectLst/>
                        <a:latin typeface="Calibri"/>
                        <a:ea typeface="Calibri"/>
                        <a:cs typeface="Times New Roman"/>
                      </a:endParaRPr>
                    </a:p>
                  </a:txBody>
                  <a:tcPr marL="44450" marR="44450" marT="0" marB="0" anchor="b"/>
                </a:tc>
              </a:tr>
              <a:tr h="188573">
                <a:tc gridSpan="2">
                  <a:txBody>
                    <a:bodyPr/>
                    <a:lstStyle/>
                    <a:p>
                      <a:pPr algn="ctr">
                        <a:lnSpc>
                          <a:spcPct val="115000"/>
                        </a:lnSpc>
                        <a:spcAft>
                          <a:spcPts val="0"/>
                        </a:spcAft>
                      </a:pPr>
                      <a:r>
                        <a:rPr lang="es-EC" sz="1200">
                          <a:effectLst/>
                        </a:rPr>
                        <a:t>Inversión total</a:t>
                      </a:r>
                      <a:endParaRPr lang="es-ES" sz="1100">
                        <a:effectLst/>
                        <a:latin typeface="Calibri"/>
                        <a:ea typeface="Calibri"/>
                        <a:cs typeface="Times New Roman"/>
                      </a:endParaRPr>
                    </a:p>
                  </a:txBody>
                  <a:tcPr marL="44450" marR="44450" marT="0" marB="0" anchor="b"/>
                </a:tc>
                <a:tc hMerge="1">
                  <a:txBody>
                    <a:bodyPr/>
                    <a:lstStyle/>
                    <a:p>
                      <a:endParaRPr lang="es-ES"/>
                    </a:p>
                  </a:txBody>
                  <a:tcPr/>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$ 248,960.00</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872104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deltro.com/images/clientes/ceda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986" t="6668" r="9204" b="9355"/>
          <a:stretch/>
        </p:blipFill>
        <p:spPr bwMode="auto">
          <a:xfrm>
            <a:off x="467544" y="569367"/>
            <a:ext cx="7890606" cy="4910960"/>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8" name="7 Rectángulo"/>
          <p:cNvSpPr/>
          <p:nvPr/>
        </p:nvSpPr>
        <p:spPr>
          <a:xfrm>
            <a:off x="107504" y="3989783"/>
            <a:ext cx="2556792" cy="79615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Constituida en 1974</a:t>
            </a:r>
            <a:endParaRPr lang="es-ES" dirty="0">
              <a:solidFill>
                <a:schemeClr val="tx1"/>
              </a:solidFill>
            </a:endParaRPr>
          </a:p>
        </p:txBody>
      </p:sp>
      <p:sp>
        <p:nvSpPr>
          <p:cNvPr id="2" name="1 Título"/>
          <p:cNvSpPr>
            <a:spLocks noGrp="1"/>
          </p:cNvSpPr>
          <p:nvPr>
            <p:ph type="title"/>
          </p:nvPr>
        </p:nvSpPr>
        <p:spPr>
          <a:xfrm>
            <a:off x="495956" y="476672"/>
            <a:ext cx="8229600" cy="1143000"/>
          </a:xfrm>
        </p:spPr>
        <p:txBody>
          <a:bodyPr>
            <a:normAutofit/>
          </a:bodyPr>
          <a:lstStyle/>
          <a:p>
            <a:pPr algn="ctr"/>
            <a:r>
              <a:rPr lang="es-ES" sz="2000" dirty="0" smtClean="0">
                <a:solidFill>
                  <a:schemeClr val="tx1"/>
                </a:solidFill>
              </a:rPr>
              <a:t>CORPORACIÓN ECUATORIANA DE ALUMINIO S.A. CEDAL</a:t>
            </a:r>
            <a:endParaRPr lang="es-ES" sz="2000" dirty="0">
              <a:solidFill>
                <a:schemeClr val="tx1"/>
              </a:solidFill>
            </a:endParaRPr>
          </a:p>
        </p:txBody>
      </p:sp>
      <p:sp>
        <p:nvSpPr>
          <p:cNvPr id="6" name="5 Rectángulo"/>
          <p:cNvSpPr/>
          <p:nvPr/>
        </p:nvSpPr>
        <p:spPr>
          <a:xfrm>
            <a:off x="3031444" y="4769169"/>
            <a:ext cx="2975327" cy="940171"/>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Líder en la producción y distribución de perfiles de aluminio</a:t>
            </a:r>
            <a:endParaRPr lang="es-ES" dirty="0">
              <a:solidFill>
                <a:schemeClr val="tx1"/>
              </a:solidFill>
            </a:endParaRPr>
          </a:p>
        </p:txBody>
      </p:sp>
      <p:sp>
        <p:nvSpPr>
          <p:cNvPr id="7" name="6 Rectángulo"/>
          <p:cNvSpPr/>
          <p:nvPr/>
        </p:nvSpPr>
        <p:spPr>
          <a:xfrm>
            <a:off x="6315192" y="3963564"/>
            <a:ext cx="2664296" cy="79615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Produce y comercializa perfilería</a:t>
            </a:r>
            <a:endParaRPr lang="es-ES" dirty="0">
              <a:solidFill>
                <a:schemeClr val="tx1"/>
              </a:solidFill>
            </a:endParaRPr>
          </a:p>
        </p:txBody>
      </p:sp>
      <p:sp>
        <p:nvSpPr>
          <p:cNvPr id="9" name="8 Rectángulo"/>
          <p:cNvSpPr/>
          <p:nvPr/>
        </p:nvSpPr>
        <p:spPr>
          <a:xfrm>
            <a:off x="107504" y="5010322"/>
            <a:ext cx="2664296" cy="699018"/>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S" dirty="0" smtClean="0">
                <a:solidFill>
                  <a:schemeClr val="tx1"/>
                </a:solidFill>
              </a:rPr>
              <a:t>Reconocida a nivel nacional</a:t>
            </a:r>
            <a:endParaRPr lang="es-ES" dirty="0">
              <a:solidFill>
                <a:schemeClr val="tx1"/>
              </a:solidFill>
            </a:endParaRPr>
          </a:p>
        </p:txBody>
      </p:sp>
      <p:sp>
        <p:nvSpPr>
          <p:cNvPr id="10" name="9 Rectángulo"/>
          <p:cNvSpPr/>
          <p:nvPr/>
        </p:nvSpPr>
        <p:spPr>
          <a:xfrm>
            <a:off x="6272954" y="4917252"/>
            <a:ext cx="2706534" cy="792088"/>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s-ES" dirty="0" smtClean="0">
              <a:solidFill>
                <a:schemeClr val="tx1"/>
              </a:solidFill>
            </a:endParaRPr>
          </a:p>
          <a:p>
            <a:pPr algn="ctr"/>
            <a:r>
              <a:rPr lang="es-ES" dirty="0" smtClean="0">
                <a:solidFill>
                  <a:schemeClr val="tx1"/>
                </a:solidFill>
              </a:rPr>
              <a:t>Certificada bajo la norma ISO 9001 – 2000</a:t>
            </a:r>
          </a:p>
          <a:p>
            <a:pPr algn="ctr"/>
            <a:endParaRPr lang="es-ES" dirty="0"/>
          </a:p>
        </p:txBody>
      </p:sp>
      <p:sp>
        <p:nvSpPr>
          <p:cNvPr id="3" name="2 Elipse">
            <a:hlinkClick r:id="rId3" action="ppaction://hlinksldjump"/>
          </p:cNvPr>
          <p:cNvSpPr/>
          <p:nvPr/>
        </p:nvSpPr>
        <p:spPr>
          <a:xfrm>
            <a:off x="7092280" y="6165304"/>
            <a:ext cx="165618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Principal</a:t>
            </a:r>
            <a:endParaRPr lang="es-EC" dirty="0"/>
          </a:p>
        </p:txBody>
      </p:sp>
    </p:spTree>
    <p:extLst>
      <p:ext uri="{BB962C8B-B14F-4D97-AF65-F5344CB8AC3E}">
        <p14:creationId xmlns="" xmlns:p14="http://schemas.microsoft.com/office/powerpoint/2010/main" val="192106716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934522818"/>
              </p:ext>
            </p:extLst>
          </p:nvPr>
        </p:nvGraphicFramePr>
        <p:xfrm>
          <a:off x="1043607" y="1052736"/>
          <a:ext cx="6696744" cy="4904297"/>
        </p:xfrm>
        <a:graphic>
          <a:graphicData uri="http://schemas.openxmlformats.org/drawingml/2006/table">
            <a:tbl>
              <a:tblPr firstRow="1" firstCol="1" bandRow="1">
                <a:tableStyleId>{5C22544A-7EE6-4342-B048-85BDC9FD1C3A}</a:tableStyleId>
              </a:tblPr>
              <a:tblGrid>
                <a:gridCol w="3400313"/>
                <a:gridCol w="1459264"/>
                <a:gridCol w="1837167"/>
              </a:tblGrid>
              <a:tr h="185571">
                <a:tc gridSpan="3">
                  <a:txBody>
                    <a:bodyPr/>
                    <a:lstStyle/>
                    <a:p>
                      <a:pPr algn="ctr">
                        <a:lnSpc>
                          <a:spcPct val="115000"/>
                        </a:lnSpc>
                        <a:spcAft>
                          <a:spcPts val="0"/>
                        </a:spcAft>
                      </a:pPr>
                      <a:r>
                        <a:rPr lang="es-EC" sz="1000" dirty="0">
                          <a:effectLst/>
                        </a:rPr>
                        <a:t>CORPORACION ECUATORIANA DE ALUMINIO CEDAL S.A</a:t>
                      </a:r>
                      <a:endParaRPr lang="es-ES" sz="900" dirty="0">
                        <a:effectLst/>
                        <a:latin typeface="Calibri"/>
                        <a:ea typeface="Calibri"/>
                        <a:cs typeface="Times New Roman"/>
                      </a:endParaRPr>
                    </a:p>
                  </a:txBody>
                  <a:tcPr marL="36195" marR="36195" marT="0" marB="0" anchor="ctr"/>
                </a:tc>
                <a:tc hMerge="1">
                  <a:txBody>
                    <a:bodyPr/>
                    <a:lstStyle/>
                    <a:p>
                      <a:endParaRPr lang="es-ES"/>
                    </a:p>
                  </a:txBody>
                  <a:tcPr/>
                </a:tc>
                <a:tc hMerge="1">
                  <a:txBody>
                    <a:bodyPr/>
                    <a:lstStyle/>
                    <a:p>
                      <a:endParaRPr lang="es-ES"/>
                    </a:p>
                  </a:txBody>
                  <a:tcPr/>
                </a:tc>
              </a:tr>
              <a:tr h="185571">
                <a:tc gridSpan="3">
                  <a:txBody>
                    <a:bodyPr/>
                    <a:lstStyle/>
                    <a:p>
                      <a:pPr algn="ctr">
                        <a:lnSpc>
                          <a:spcPct val="115000"/>
                        </a:lnSpc>
                        <a:spcAft>
                          <a:spcPts val="0"/>
                        </a:spcAft>
                      </a:pPr>
                      <a:r>
                        <a:rPr lang="es-EC" sz="1000">
                          <a:effectLst/>
                        </a:rPr>
                        <a:t>BALANCE DE SITUACION  INICIAL</a:t>
                      </a:r>
                      <a:endParaRPr lang="es-ES" sz="900">
                        <a:effectLst/>
                        <a:latin typeface="Calibri"/>
                        <a:ea typeface="Calibri"/>
                        <a:cs typeface="Times New Roman"/>
                      </a:endParaRPr>
                    </a:p>
                  </a:txBody>
                  <a:tcPr marL="36195" marR="36195" marT="0" marB="0" anchor="ctr"/>
                </a:tc>
                <a:tc hMerge="1">
                  <a:txBody>
                    <a:bodyPr/>
                    <a:lstStyle/>
                    <a:p>
                      <a:endParaRPr lang="es-ES"/>
                    </a:p>
                  </a:txBody>
                  <a:tcPr/>
                </a:tc>
                <a:tc hMerge="1">
                  <a:txBody>
                    <a:bodyPr/>
                    <a:lstStyle/>
                    <a:p>
                      <a:endParaRPr lang="es-ES"/>
                    </a:p>
                  </a:txBody>
                  <a:tcPr/>
                </a:tc>
              </a:tr>
              <a:tr h="185571">
                <a:tc gridSpan="3">
                  <a:txBody>
                    <a:bodyPr/>
                    <a:lstStyle/>
                    <a:p>
                      <a:pPr algn="ctr">
                        <a:lnSpc>
                          <a:spcPct val="115000"/>
                        </a:lnSpc>
                        <a:spcAft>
                          <a:spcPts val="0"/>
                        </a:spcAft>
                      </a:pPr>
                      <a:r>
                        <a:rPr lang="es-EC" sz="1000">
                          <a:effectLst/>
                        </a:rPr>
                        <a:t>A ENERO 2013</a:t>
                      </a:r>
                      <a:endParaRPr lang="es-ES" sz="900">
                        <a:effectLst/>
                        <a:latin typeface="Calibri"/>
                        <a:ea typeface="Calibri"/>
                        <a:cs typeface="Times New Roman"/>
                      </a:endParaRPr>
                    </a:p>
                  </a:txBody>
                  <a:tcPr marL="36195" marR="36195" marT="0" marB="0" anchor="ctr"/>
                </a:tc>
                <a:tc hMerge="1">
                  <a:txBody>
                    <a:bodyPr/>
                    <a:lstStyle/>
                    <a:p>
                      <a:endParaRPr lang="es-ES"/>
                    </a:p>
                  </a:txBody>
                  <a:tcPr/>
                </a:tc>
                <a:tc hMerge="1">
                  <a:txBody>
                    <a:bodyPr/>
                    <a:lstStyle/>
                    <a:p>
                      <a:endParaRPr lang="es-ES"/>
                    </a:p>
                  </a:txBody>
                  <a:tcPr/>
                </a:tc>
              </a:tr>
              <a:tr h="185571">
                <a:tc>
                  <a:txBody>
                    <a:bodyPr/>
                    <a:lstStyle/>
                    <a:p>
                      <a:pPr algn="ctr">
                        <a:lnSpc>
                          <a:spcPct val="115000"/>
                        </a:lnSpc>
                        <a:spcAft>
                          <a:spcPts val="0"/>
                        </a:spcAft>
                      </a:pPr>
                      <a:r>
                        <a:rPr lang="es-EC" sz="1000">
                          <a:effectLst/>
                        </a:rPr>
                        <a:t>ACTIVOS</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Activo corriente</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$ 72,000.00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Caja Bancos</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$ 72,000.00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Activos no corrientes</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$ 176,960.00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Muebles y enseres</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$ 4,000.00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Equipos de oficina</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$ 510.00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Equipos de computación</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$ 4,450.00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Terreno</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$ 80,000.00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Maquinaria </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$ 30,000.00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Edificios</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$ 50,000.00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Gastos de constitución</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$ 8,000.00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TOTAL ACTIVOS</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$ 248,960.00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PASIVO</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Pasivo corriente</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$ 120,000.00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Prestamos por pagar</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$ 20,000.00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Obligaciones laborales por pagar</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$ 90,000.00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Cuentas por pagar</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$ 10,000.00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TOTAL PASIVOS</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$ 120,000.00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185571">
                <a:tc>
                  <a:txBody>
                    <a:bodyPr/>
                    <a:lstStyle/>
                    <a:p>
                      <a:pPr algn="ctr">
                        <a:lnSpc>
                          <a:spcPct val="115000"/>
                        </a:lnSpc>
                        <a:spcAft>
                          <a:spcPts val="0"/>
                        </a:spcAft>
                      </a:pPr>
                      <a:r>
                        <a:rPr lang="es-EC" sz="1000">
                          <a:effectLst/>
                        </a:rPr>
                        <a:t>PATRIMONIO</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c>
                  <a:txBody>
                    <a:bodyPr/>
                    <a:lstStyle/>
                    <a:p>
                      <a:pPr algn="ctr">
                        <a:lnSpc>
                          <a:spcPct val="115000"/>
                        </a:lnSpc>
                        <a:spcAft>
                          <a:spcPts val="0"/>
                        </a:spcAft>
                      </a:pPr>
                      <a:r>
                        <a:rPr lang="es-EC" sz="1000">
                          <a:effectLst/>
                        </a:rPr>
                        <a:t>$ 128,960.00</a:t>
                      </a:r>
                      <a:endParaRPr lang="es-ES" sz="900">
                        <a:effectLst/>
                        <a:latin typeface="Calibri"/>
                        <a:ea typeface="Calibri"/>
                        <a:cs typeface="Times New Roman"/>
                      </a:endParaRPr>
                    </a:p>
                  </a:txBody>
                  <a:tcPr marL="36195" marR="36195" marT="0" marB="0" anchor="b"/>
                </a:tc>
              </a:tr>
              <a:tr h="185571">
                <a:tc>
                  <a:txBody>
                    <a:bodyPr/>
                    <a:lstStyle/>
                    <a:p>
                      <a:pPr>
                        <a:lnSpc>
                          <a:spcPct val="115000"/>
                        </a:lnSpc>
                        <a:spcAft>
                          <a:spcPts val="0"/>
                        </a:spcAft>
                      </a:pPr>
                      <a:r>
                        <a:rPr lang="es-EC" sz="1000">
                          <a:effectLst/>
                        </a:rPr>
                        <a:t>Capital social</a:t>
                      </a:r>
                      <a:endParaRPr lang="es-ES" sz="90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a:effectLst/>
                        </a:rPr>
                        <a:t>$ 128,960.00</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a:effectLst/>
                        </a:rPr>
                        <a:t> </a:t>
                      </a:r>
                      <a:endParaRPr lang="es-ES" sz="900">
                        <a:effectLst/>
                        <a:latin typeface="Calibri"/>
                        <a:ea typeface="Calibri"/>
                        <a:cs typeface="Times New Roman"/>
                      </a:endParaRPr>
                    </a:p>
                  </a:txBody>
                  <a:tcPr marL="36195" marR="36195" marT="0" marB="0" anchor="b"/>
                </a:tc>
              </a:tr>
              <a:tr h="265022">
                <a:tc>
                  <a:txBody>
                    <a:bodyPr/>
                    <a:lstStyle/>
                    <a:p>
                      <a:pPr>
                        <a:lnSpc>
                          <a:spcPct val="115000"/>
                        </a:lnSpc>
                        <a:spcAft>
                          <a:spcPts val="0"/>
                        </a:spcAft>
                      </a:pPr>
                      <a:r>
                        <a:rPr lang="es-EC" sz="1000">
                          <a:effectLst/>
                        </a:rPr>
                        <a:t>TOTAL PASIVO + PATRIMONIO</a:t>
                      </a:r>
                      <a:endParaRPr lang="es-ES" sz="900">
                        <a:effectLst/>
                        <a:latin typeface="Calibri"/>
                        <a:ea typeface="Calibri"/>
                        <a:cs typeface="Times New Roman"/>
                      </a:endParaRPr>
                    </a:p>
                  </a:txBody>
                  <a:tcPr marL="36195" marR="36195" marT="0" marB="0" anchor="b"/>
                </a:tc>
                <a:tc>
                  <a:txBody>
                    <a:bodyPr/>
                    <a:lstStyle/>
                    <a:p>
                      <a:pPr>
                        <a:lnSpc>
                          <a:spcPct val="115000"/>
                        </a:lnSpc>
                        <a:spcAft>
                          <a:spcPts val="0"/>
                        </a:spcAft>
                      </a:pPr>
                      <a:r>
                        <a:rPr lang="es-EC" sz="1000" dirty="0">
                          <a:effectLst/>
                        </a:rPr>
                        <a:t> </a:t>
                      </a:r>
                      <a:endParaRPr lang="es-ES" sz="900" dirty="0">
                        <a:effectLst/>
                        <a:latin typeface="Calibri"/>
                        <a:ea typeface="Calibri"/>
                        <a:cs typeface="Times New Roman"/>
                      </a:endParaRPr>
                    </a:p>
                  </a:txBody>
                  <a:tcPr marL="36195" marR="36195" marT="0" marB="0" anchor="b"/>
                </a:tc>
                <a:tc>
                  <a:txBody>
                    <a:bodyPr/>
                    <a:lstStyle/>
                    <a:p>
                      <a:pPr algn="r">
                        <a:lnSpc>
                          <a:spcPct val="115000"/>
                        </a:lnSpc>
                        <a:spcAft>
                          <a:spcPts val="0"/>
                        </a:spcAft>
                      </a:pPr>
                      <a:r>
                        <a:rPr lang="es-EC" sz="1000" dirty="0">
                          <a:effectLst/>
                        </a:rPr>
                        <a:t>$ 248,960.00</a:t>
                      </a:r>
                      <a:endParaRPr lang="es-ES" sz="900" dirty="0">
                        <a:effectLst/>
                        <a:latin typeface="Calibri"/>
                        <a:ea typeface="Calibri"/>
                        <a:cs typeface="Times New Roman"/>
                      </a:endParaRPr>
                    </a:p>
                  </a:txBody>
                  <a:tcPr marL="36195" marR="36195" marT="0" marB="0" anchor="b"/>
                </a:tc>
              </a:tr>
            </a:tbl>
          </a:graphicData>
        </a:graphic>
      </p:graphicFrame>
      <p:sp>
        <p:nvSpPr>
          <p:cNvPr id="5" name="4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spTree>
    <p:extLst>
      <p:ext uri="{BB962C8B-B14F-4D97-AF65-F5344CB8AC3E}">
        <p14:creationId xmlns="" xmlns:p14="http://schemas.microsoft.com/office/powerpoint/2010/main" val="4030177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741562377"/>
              </p:ext>
            </p:extLst>
          </p:nvPr>
        </p:nvGraphicFramePr>
        <p:xfrm>
          <a:off x="755576" y="1124744"/>
          <a:ext cx="7704855" cy="1787689"/>
        </p:xfrm>
        <a:graphic>
          <a:graphicData uri="http://schemas.openxmlformats.org/drawingml/2006/table">
            <a:tbl>
              <a:tblPr firstRow="1" firstCol="1" bandRow="1">
                <a:tableStyleId>{5C22544A-7EE6-4342-B048-85BDC9FD1C3A}</a:tableStyleId>
              </a:tblPr>
              <a:tblGrid>
                <a:gridCol w="1057838"/>
                <a:gridCol w="1357822"/>
                <a:gridCol w="1310457"/>
                <a:gridCol w="1278881"/>
                <a:gridCol w="1294669"/>
                <a:gridCol w="1405188"/>
              </a:tblGrid>
              <a:tr h="182993">
                <a:tc gridSpan="6">
                  <a:txBody>
                    <a:bodyPr/>
                    <a:lstStyle/>
                    <a:p>
                      <a:pPr algn="ctr">
                        <a:lnSpc>
                          <a:spcPct val="115000"/>
                        </a:lnSpc>
                        <a:spcAft>
                          <a:spcPts val="0"/>
                        </a:spcAft>
                      </a:pPr>
                      <a:r>
                        <a:rPr lang="es-EC" sz="1000" dirty="0">
                          <a:effectLst/>
                        </a:rPr>
                        <a:t>CORPORACION ECUATORIANA DE ALUMINIO CEDAL S.A.</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993">
                <a:tc gridSpan="6">
                  <a:txBody>
                    <a:bodyPr/>
                    <a:lstStyle/>
                    <a:p>
                      <a:pPr algn="ctr">
                        <a:lnSpc>
                          <a:spcPct val="115000"/>
                        </a:lnSpc>
                        <a:spcAft>
                          <a:spcPts val="0"/>
                        </a:spcAft>
                      </a:pPr>
                      <a:r>
                        <a:rPr lang="es-EC" sz="1000">
                          <a:effectLst/>
                        </a:rPr>
                        <a:t>PRESUPUESTO DE VENTAS</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993">
                <a:tc gridSpan="6">
                  <a:txBody>
                    <a:bodyPr/>
                    <a:lstStyle/>
                    <a:p>
                      <a:pPr algn="ctr">
                        <a:lnSpc>
                          <a:spcPct val="115000"/>
                        </a:lnSpc>
                        <a:spcAft>
                          <a:spcPts val="0"/>
                        </a:spcAft>
                      </a:pPr>
                      <a:r>
                        <a:rPr lang="es-EC" sz="1000">
                          <a:effectLst/>
                        </a:rPr>
                        <a:t>2013</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437">
                <a:tc>
                  <a:txBody>
                    <a:bodyPr/>
                    <a:lstStyle/>
                    <a:p>
                      <a:pPr algn="ctr">
                        <a:lnSpc>
                          <a:spcPct val="115000"/>
                        </a:lnSpc>
                        <a:spcAft>
                          <a:spcPts val="0"/>
                        </a:spcAft>
                      </a:pPr>
                      <a:r>
                        <a:rPr lang="es-EC" sz="1200" dirty="0">
                          <a:effectLst/>
                        </a:rPr>
                        <a:t>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2017</a:t>
                      </a:r>
                      <a:endParaRPr lang="es-ES" sz="1100">
                        <a:effectLst/>
                        <a:latin typeface="Calibri"/>
                        <a:ea typeface="Calibri"/>
                        <a:cs typeface="Times New Roman"/>
                      </a:endParaRPr>
                    </a:p>
                  </a:txBody>
                  <a:tcPr marL="44450" marR="44450" marT="0" marB="0" anchor="b"/>
                </a:tc>
              </a:tr>
              <a:tr h="195437">
                <a:tc gridSpan="6">
                  <a:txBody>
                    <a:bodyPr/>
                    <a:lstStyle/>
                    <a:p>
                      <a:pPr algn="ctr">
                        <a:lnSpc>
                          <a:spcPct val="115000"/>
                        </a:lnSpc>
                        <a:spcAft>
                          <a:spcPts val="0"/>
                        </a:spcAft>
                      </a:pPr>
                      <a:r>
                        <a:rPr lang="es-EC" sz="1200">
                          <a:effectLst/>
                        </a:rPr>
                        <a:t>PARTIDA 7604.29 .20.00</a:t>
                      </a:r>
                      <a:endParaRPr lang="es-ES" sz="11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437">
                <a:tc>
                  <a:txBody>
                    <a:bodyPr/>
                    <a:lstStyle/>
                    <a:p>
                      <a:pPr>
                        <a:lnSpc>
                          <a:spcPct val="115000"/>
                        </a:lnSpc>
                        <a:spcAft>
                          <a:spcPts val="0"/>
                        </a:spcAft>
                      </a:pPr>
                      <a:r>
                        <a:rPr lang="es-EC" sz="1200">
                          <a:effectLst/>
                        </a:rPr>
                        <a:t>Precio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$ 13.14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$ 13.69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$ 14.26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$ 14.85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$ 15.47 </a:t>
                      </a:r>
                      <a:endParaRPr lang="es-ES" sz="1100">
                        <a:effectLst/>
                        <a:latin typeface="Calibri"/>
                        <a:ea typeface="Calibri"/>
                        <a:cs typeface="Times New Roman"/>
                      </a:endParaRPr>
                    </a:p>
                  </a:txBody>
                  <a:tcPr marL="44450" marR="44450" marT="0" marB="0" anchor="b"/>
                </a:tc>
              </a:tr>
              <a:tr h="195437">
                <a:tc>
                  <a:txBody>
                    <a:bodyPr/>
                    <a:lstStyle/>
                    <a:p>
                      <a:pPr>
                        <a:lnSpc>
                          <a:spcPct val="115000"/>
                        </a:lnSpc>
                        <a:spcAft>
                          <a:spcPts val="0"/>
                        </a:spcAft>
                      </a:pPr>
                      <a:r>
                        <a:rPr lang="es-EC" sz="1200">
                          <a:effectLst/>
                        </a:rPr>
                        <a:t>Cantidad</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30,168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30,771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31,387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32,015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32,655</a:t>
                      </a:r>
                      <a:endParaRPr lang="es-ES" sz="1100">
                        <a:effectLst/>
                        <a:latin typeface="Calibri"/>
                        <a:ea typeface="Calibri"/>
                        <a:cs typeface="Times New Roman"/>
                      </a:endParaRPr>
                    </a:p>
                  </a:txBody>
                  <a:tcPr marL="44450" marR="44450" marT="0" marB="0" anchor="b"/>
                </a:tc>
              </a:tr>
              <a:tr h="397462">
                <a:tc>
                  <a:txBody>
                    <a:bodyPr/>
                    <a:lstStyle/>
                    <a:p>
                      <a:pPr>
                        <a:lnSpc>
                          <a:spcPct val="115000"/>
                        </a:lnSpc>
                        <a:spcAft>
                          <a:spcPts val="0"/>
                        </a:spcAft>
                      </a:pPr>
                      <a:r>
                        <a:rPr lang="es-EC" sz="1200">
                          <a:effectLst/>
                        </a:rPr>
                        <a:t>Total 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$ 396,552.92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$ 421,310.51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$ 447,613.77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$ 475,559.19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$ 505,249.30 </a:t>
                      </a:r>
                      <a:endParaRPr lang="es-ES" sz="1100" dirty="0">
                        <a:effectLst/>
                        <a:latin typeface="Calibri"/>
                        <a:ea typeface="Calibri"/>
                        <a:cs typeface="Times New Roman"/>
                      </a:endParaRPr>
                    </a:p>
                  </a:txBody>
                  <a:tcPr marL="44450" marR="44450" marT="0" marB="0" anchor="b"/>
                </a:tc>
              </a:tr>
            </a:tbl>
          </a:graphicData>
        </a:graphic>
      </p:graphicFrame>
      <p:sp>
        <p:nvSpPr>
          <p:cNvPr id="6" name="5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graphicFrame>
        <p:nvGraphicFramePr>
          <p:cNvPr id="7" name="6 Tabla"/>
          <p:cNvGraphicFramePr>
            <a:graphicFrameLocks noGrp="1"/>
          </p:cNvGraphicFramePr>
          <p:nvPr>
            <p:extLst>
              <p:ext uri="{D42A27DB-BD31-4B8C-83A1-F6EECF244321}">
                <p14:modId xmlns="" xmlns:p14="http://schemas.microsoft.com/office/powerpoint/2010/main" val="363446719"/>
              </p:ext>
            </p:extLst>
          </p:nvPr>
        </p:nvGraphicFramePr>
        <p:xfrm>
          <a:off x="755577" y="3212976"/>
          <a:ext cx="7704855" cy="1994535"/>
        </p:xfrm>
        <a:graphic>
          <a:graphicData uri="http://schemas.openxmlformats.org/drawingml/2006/table">
            <a:tbl>
              <a:tblPr firstRow="1" firstCol="1" bandRow="1">
                <a:tableStyleId>{5C22544A-7EE6-4342-B048-85BDC9FD1C3A}</a:tableStyleId>
              </a:tblPr>
              <a:tblGrid>
                <a:gridCol w="1057721"/>
                <a:gridCol w="1357709"/>
                <a:gridCol w="1310300"/>
                <a:gridCol w="1279238"/>
                <a:gridCol w="1294768"/>
                <a:gridCol w="1405119"/>
              </a:tblGrid>
              <a:tr h="34950">
                <a:tc gridSpan="6">
                  <a:txBody>
                    <a:bodyPr/>
                    <a:lstStyle/>
                    <a:p>
                      <a:pPr algn="ctr">
                        <a:lnSpc>
                          <a:spcPct val="115000"/>
                        </a:lnSpc>
                        <a:spcAft>
                          <a:spcPts val="0"/>
                        </a:spcAft>
                      </a:pPr>
                      <a:r>
                        <a:rPr lang="es-EC" sz="1000" dirty="0">
                          <a:effectLst/>
                        </a:rPr>
                        <a:t>CORPORACION ECUATORIANA DE ALUMINIO CEDAL S.A.</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0825">
                <a:tc gridSpan="6">
                  <a:txBody>
                    <a:bodyPr/>
                    <a:lstStyle/>
                    <a:p>
                      <a:pPr algn="ctr">
                        <a:lnSpc>
                          <a:spcPct val="115000"/>
                        </a:lnSpc>
                        <a:spcAft>
                          <a:spcPts val="0"/>
                        </a:spcAft>
                      </a:pPr>
                      <a:r>
                        <a:rPr lang="es-EC" sz="1000" dirty="0">
                          <a:effectLst/>
                        </a:rPr>
                        <a:t>PRESUPUESTO DE COSTOS</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0825">
                <a:tc gridSpan="6">
                  <a:txBody>
                    <a:bodyPr/>
                    <a:lstStyle/>
                    <a:p>
                      <a:pPr algn="ctr">
                        <a:lnSpc>
                          <a:spcPct val="115000"/>
                        </a:lnSpc>
                        <a:spcAft>
                          <a:spcPts val="0"/>
                        </a:spcAft>
                      </a:pPr>
                      <a:r>
                        <a:rPr lang="es-EC" sz="1000">
                          <a:effectLst/>
                        </a:rPr>
                        <a:t>2013</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3525">
                <a:tc>
                  <a:txBody>
                    <a:bodyPr/>
                    <a:lstStyle/>
                    <a:p>
                      <a:pPr algn="ct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2017</a:t>
                      </a:r>
                      <a:endParaRPr lang="es-ES" sz="1100">
                        <a:effectLst/>
                        <a:latin typeface="Calibri"/>
                        <a:ea typeface="Calibri"/>
                        <a:cs typeface="Times New Roman"/>
                      </a:endParaRPr>
                    </a:p>
                  </a:txBody>
                  <a:tcPr marL="44450" marR="44450" marT="0" marB="0" anchor="b"/>
                </a:tc>
              </a:tr>
              <a:tr h="263525">
                <a:tc gridSpan="6">
                  <a:txBody>
                    <a:bodyPr/>
                    <a:lstStyle/>
                    <a:p>
                      <a:pPr algn="ctr">
                        <a:lnSpc>
                          <a:spcPct val="115000"/>
                        </a:lnSpc>
                        <a:spcAft>
                          <a:spcPts val="0"/>
                        </a:spcAft>
                      </a:pPr>
                      <a:r>
                        <a:rPr lang="es-EC" sz="1200">
                          <a:effectLst/>
                        </a:rPr>
                        <a:t>PARTIDA 7604.29 .20.00</a:t>
                      </a:r>
                      <a:endParaRPr lang="es-ES" sz="11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3525">
                <a:tc>
                  <a:txBody>
                    <a:bodyPr/>
                    <a:lstStyle/>
                    <a:p>
                      <a:pPr>
                        <a:lnSpc>
                          <a:spcPct val="115000"/>
                        </a:lnSpc>
                        <a:spcAft>
                          <a:spcPts val="0"/>
                        </a:spcAft>
                      </a:pPr>
                      <a:r>
                        <a:rPr lang="es-EC" sz="1200">
                          <a:effectLst/>
                        </a:rPr>
                        <a:t>Costo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$ 6.25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$ 6.51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$ 6.78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$ 7.06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$ 7.36 </a:t>
                      </a:r>
                      <a:endParaRPr lang="es-ES" sz="1100">
                        <a:effectLst/>
                        <a:latin typeface="Calibri"/>
                        <a:ea typeface="Calibri"/>
                        <a:cs typeface="Times New Roman"/>
                      </a:endParaRPr>
                    </a:p>
                  </a:txBody>
                  <a:tcPr marL="44450" marR="44450" marT="0" marB="0" anchor="b"/>
                </a:tc>
              </a:tr>
              <a:tr h="263525">
                <a:tc>
                  <a:txBody>
                    <a:bodyPr/>
                    <a:lstStyle/>
                    <a:p>
                      <a:pPr>
                        <a:lnSpc>
                          <a:spcPct val="115000"/>
                        </a:lnSpc>
                        <a:spcAft>
                          <a:spcPts val="0"/>
                        </a:spcAft>
                      </a:pPr>
                      <a:r>
                        <a:rPr lang="es-EC" sz="1200">
                          <a:effectLst/>
                        </a:rPr>
                        <a:t>Cantidad</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30,168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30,771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31,387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32,015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32,655</a:t>
                      </a:r>
                      <a:endParaRPr lang="es-ES" sz="1100">
                        <a:effectLst/>
                        <a:latin typeface="Calibri"/>
                        <a:ea typeface="Calibri"/>
                        <a:cs typeface="Times New Roman"/>
                      </a:endParaRPr>
                    </a:p>
                  </a:txBody>
                  <a:tcPr marL="44450" marR="44450" marT="0" marB="0" anchor="b"/>
                </a:tc>
              </a:tr>
              <a:tr h="263525">
                <a:tc>
                  <a:txBody>
                    <a:bodyPr/>
                    <a:lstStyle/>
                    <a:p>
                      <a:pPr>
                        <a:lnSpc>
                          <a:spcPct val="115000"/>
                        </a:lnSpc>
                        <a:spcAft>
                          <a:spcPts val="0"/>
                        </a:spcAft>
                      </a:pPr>
                      <a:r>
                        <a:rPr lang="es-EC" sz="1200">
                          <a:effectLst/>
                        </a:rPr>
                        <a:t>Total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$ 188,537.93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$ 200,308.73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$ 212,814.41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$ 226,100.84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$ 240,216.76 </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3413330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289742227"/>
              </p:ext>
            </p:extLst>
          </p:nvPr>
        </p:nvGraphicFramePr>
        <p:xfrm>
          <a:off x="362089" y="1086211"/>
          <a:ext cx="8386375" cy="3782949"/>
        </p:xfrm>
        <a:graphic>
          <a:graphicData uri="http://schemas.openxmlformats.org/drawingml/2006/table">
            <a:tbl>
              <a:tblPr firstRow="1" firstCol="1" bandRow="1">
                <a:tableStyleId>{5C22544A-7EE6-4342-B048-85BDC9FD1C3A}</a:tableStyleId>
              </a:tblPr>
              <a:tblGrid>
                <a:gridCol w="2602037"/>
                <a:gridCol w="1130282"/>
                <a:gridCol w="1187592"/>
                <a:gridCol w="1130282"/>
                <a:gridCol w="1139834"/>
                <a:gridCol w="1196348"/>
              </a:tblGrid>
              <a:tr h="207645">
                <a:tc gridSpan="6">
                  <a:txBody>
                    <a:bodyPr/>
                    <a:lstStyle/>
                    <a:p>
                      <a:pPr algn="ctr">
                        <a:lnSpc>
                          <a:spcPct val="115000"/>
                        </a:lnSpc>
                        <a:spcAft>
                          <a:spcPts val="0"/>
                        </a:spcAft>
                      </a:pPr>
                      <a:r>
                        <a:rPr lang="es-EC" sz="1200" dirty="0">
                          <a:effectLst/>
                        </a:rPr>
                        <a:t>CORPORACION ECUATORIANA DE ALUMINIO CEDAL S.A.</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7645">
                <a:tc gridSpan="6">
                  <a:txBody>
                    <a:bodyPr/>
                    <a:lstStyle/>
                    <a:p>
                      <a:pPr algn="ctr">
                        <a:lnSpc>
                          <a:spcPct val="115000"/>
                        </a:lnSpc>
                        <a:spcAft>
                          <a:spcPts val="0"/>
                        </a:spcAft>
                      </a:pPr>
                      <a:r>
                        <a:rPr lang="es-EC" sz="1200">
                          <a:effectLst/>
                        </a:rPr>
                        <a:t>PRESUPUESTO GASTOS OPERACIONALES</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7645">
                <a:tc gridSpan="6">
                  <a:txBody>
                    <a:bodyPr/>
                    <a:lstStyle/>
                    <a:p>
                      <a:pPr>
                        <a:lnSpc>
                          <a:spcPct val="107000"/>
                        </a:lnSpc>
                      </a:pPr>
                      <a:endParaRPr lang="es-ES" sz="1100">
                        <a:effectLst/>
                        <a:latin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7645">
                <a:tc>
                  <a:txBody>
                    <a:bodyPr/>
                    <a:lstStyle/>
                    <a:p>
                      <a:pPr>
                        <a:lnSpc>
                          <a:spcPct val="115000"/>
                        </a:lnSpc>
                        <a:spcAft>
                          <a:spcPts val="0"/>
                        </a:spcAft>
                      </a:pPr>
                      <a:r>
                        <a:rPr lang="es-EC" sz="1200">
                          <a:effectLst/>
                        </a:rPr>
                        <a:t>COSTOS FIJOS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2013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2014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2015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2016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2017</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Sueldos y salarios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$ 42,000.00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$ 42,840.00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$ 43,696.80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$ 44,570.74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$ 45,462.15</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Depreciación anual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$ 7,434.19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$ 7,434.19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$ 7,434.19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$ 7,434.19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$ 7,434.19</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Servicios básico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$ 6,000.00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$ 6,120.00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$ 6,242.40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$ 6,367.25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$ 6,494.59</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Suministros de oficina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$ 816.00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$ 832.32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$ 848.97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$ 865.95</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Suministros de limpieza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$ 612.00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$ 624.24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$ 636.72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$ 649.46</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Gastos financieros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$ 6,200.00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$ 5,760.00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$ 5,320.00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$ 4,880.00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$ 4,440.00</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TOTAL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$ 63,034.19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$ 63,582.19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$ 64,149.95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$ 64,737.86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$ 65,346.33</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COSTOS VARIABLES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Gastos de 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$ 24,720.00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$ 25,214.40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$ 25,718.69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$ 26,233.06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$ 26,757.72</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Costo de 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$ 188,537.93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$ 200,308.73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$ 212,814.41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$ 226,100.84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$ 240,216.76</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TOTAL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$ 213,257.93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$ 225,523.13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$ 238,533.10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$ 252,333.90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$ 266,974.49 </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r>
              <a:tr h="207645">
                <a:tc>
                  <a:txBody>
                    <a:bodyPr/>
                    <a:lstStyle/>
                    <a:p>
                      <a:pPr>
                        <a:lnSpc>
                          <a:spcPct val="115000"/>
                        </a:lnSpc>
                        <a:spcAft>
                          <a:spcPts val="0"/>
                        </a:spcAft>
                      </a:pPr>
                      <a:r>
                        <a:rPr lang="es-EC" sz="1200">
                          <a:effectLst/>
                        </a:rPr>
                        <a:t>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$ 396,552.92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$ 421,310.51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$ 447,613.77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$ 475,559.19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$ 505,249.30</a:t>
                      </a:r>
                      <a:endParaRPr lang="es-ES" sz="1100" dirty="0">
                        <a:effectLst/>
                        <a:latin typeface="Calibri"/>
                        <a:ea typeface="Calibri"/>
                        <a:cs typeface="Times New Roman"/>
                      </a:endParaRPr>
                    </a:p>
                  </a:txBody>
                  <a:tcPr marL="44450" marR="44450" marT="0" marB="0" anchor="b"/>
                </a:tc>
              </a:tr>
            </a:tbl>
          </a:graphicData>
        </a:graphic>
      </p:graphicFrame>
      <p:sp>
        <p:nvSpPr>
          <p:cNvPr id="5" name="4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spTree>
    <p:extLst>
      <p:ext uri="{BB962C8B-B14F-4D97-AF65-F5344CB8AC3E}">
        <p14:creationId xmlns="" xmlns:p14="http://schemas.microsoft.com/office/powerpoint/2010/main" val="2615448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986851919"/>
              </p:ext>
            </p:extLst>
          </p:nvPr>
        </p:nvGraphicFramePr>
        <p:xfrm>
          <a:off x="1633917" y="980728"/>
          <a:ext cx="6092190" cy="4489450"/>
        </p:xfrm>
        <a:graphic>
          <a:graphicData uri="http://schemas.openxmlformats.org/drawingml/2006/table">
            <a:tbl>
              <a:tblPr firstRow="1" firstCol="1" bandRow="1">
                <a:tableStyleId>{5C22544A-7EE6-4342-B048-85BDC9FD1C3A}</a:tableStyleId>
              </a:tblPr>
              <a:tblGrid>
                <a:gridCol w="1397093"/>
                <a:gridCol w="914877"/>
                <a:gridCol w="963162"/>
                <a:gridCol w="926948"/>
                <a:gridCol w="975233"/>
                <a:gridCol w="914877"/>
              </a:tblGrid>
              <a:tr h="194945">
                <a:tc gridSpan="6">
                  <a:txBody>
                    <a:bodyPr/>
                    <a:lstStyle/>
                    <a:p>
                      <a:pPr algn="ctr">
                        <a:lnSpc>
                          <a:spcPct val="115000"/>
                        </a:lnSpc>
                        <a:spcAft>
                          <a:spcPts val="0"/>
                        </a:spcAft>
                      </a:pPr>
                      <a:r>
                        <a:rPr lang="es-EC" sz="1000" dirty="0">
                          <a:effectLst/>
                        </a:rPr>
                        <a:t>CORPORACION ECUATORIANA DE ALUMINIO CEDA S.A.</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4945">
                <a:tc gridSpan="6">
                  <a:txBody>
                    <a:bodyPr/>
                    <a:lstStyle/>
                    <a:p>
                      <a:pPr algn="ctr">
                        <a:lnSpc>
                          <a:spcPct val="115000"/>
                        </a:lnSpc>
                        <a:spcAft>
                          <a:spcPts val="0"/>
                        </a:spcAft>
                      </a:pPr>
                      <a:r>
                        <a:rPr lang="es-EC" sz="1000">
                          <a:effectLst/>
                        </a:rPr>
                        <a:t>ESTADO DE PERDIDAS Y GANANCIAS </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470">
                <a:tc gridSpan="6">
                  <a:txBody>
                    <a:bodyPr/>
                    <a:lstStyle/>
                    <a:p>
                      <a:pPr algn="ctr">
                        <a:lnSpc>
                          <a:spcPct val="115000"/>
                        </a:lnSpc>
                        <a:spcAft>
                          <a:spcPts val="0"/>
                        </a:spcAft>
                      </a:pPr>
                      <a:r>
                        <a:rPr lang="es-EC" sz="1000">
                          <a:effectLst/>
                        </a:rPr>
                        <a:t>2013-2017</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4945">
                <a:tc>
                  <a:txBody>
                    <a:bodyPr/>
                    <a:lstStyle/>
                    <a:p>
                      <a:pPr>
                        <a:lnSpc>
                          <a:spcPct val="115000"/>
                        </a:lnSpc>
                        <a:spcAft>
                          <a:spcPts val="0"/>
                        </a:spcAft>
                      </a:pPr>
                      <a:r>
                        <a:rPr lang="es-EC"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2014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2015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2016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2017</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$ 396,552.92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$ 421,310.51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$ 447,613.77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$ 475,559.19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$ 505,249.30</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Costo de 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$ 188,537.93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$ 200,308.73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$ 212,814.41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$ 226,100.84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$ 240,216.76</a:t>
                      </a:r>
                      <a:endParaRPr lang="es-ES" sz="1100">
                        <a:effectLst/>
                        <a:latin typeface="Calibri"/>
                        <a:ea typeface="Calibri"/>
                        <a:cs typeface="Times New Roman"/>
                      </a:endParaRPr>
                    </a:p>
                  </a:txBody>
                  <a:tcPr marL="44450" marR="44450" marT="0" marB="0" anchor="b"/>
                </a:tc>
              </a:tr>
              <a:tr h="340995">
                <a:tc>
                  <a:txBody>
                    <a:bodyPr/>
                    <a:lstStyle/>
                    <a:p>
                      <a:pPr>
                        <a:lnSpc>
                          <a:spcPct val="115000"/>
                        </a:lnSpc>
                        <a:spcAft>
                          <a:spcPts val="0"/>
                        </a:spcAft>
                      </a:pPr>
                      <a:r>
                        <a:rPr lang="es-EC" sz="1000">
                          <a:effectLst/>
                        </a:rPr>
                        <a:t>UTILIDAD BRUTA EN VENTAS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$ 208,014.99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$ 221,001.78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$ 234,799.36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$ 249,458.35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$ 265,032.54</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Gastos operacionales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$ 81,554.19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$ 83,036.59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$ 84,548.63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$ 86,090.92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$ 87,664.06</a:t>
                      </a:r>
                      <a:endParaRPr lang="es-ES" sz="1100">
                        <a:effectLst/>
                        <a:latin typeface="Calibri"/>
                        <a:ea typeface="Calibri"/>
                        <a:cs typeface="Times New Roman"/>
                      </a:endParaRPr>
                    </a:p>
                  </a:txBody>
                  <a:tcPr marL="44450" marR="44450" marT="0" marB="0" anchor="b"/>
                </a:tc>
              </a:tr>
              <a:tr h="340995">
                <a:tc>
                  <a:txBody>
                    <a:bodyPr/>
                    <a:lstStyle/>
                    <a:p>
                      <a:pPr>
                        <a:lnSpc>
                          <a:spcPct val="115000"/>
                        </a:lnSpc>
                        <a:spcAft>
                          <a:spcPts val="0"/>
                        </a:spcAft>
                      </a:pPr>
                      <a:r>
                        <a:rPr lang="es-EC" sz="1000">
                          <a:effectLst/>
                        </a:rPr>
                        <a:t>UTILIDAD OPERACIONAL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$ 126,460.80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$ 137,965.19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$ 150,250.73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$ 163,367.43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$ 177,368.48</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Gastos financieros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$ 6,200.00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$ 5,760.00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$ 5,320.00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$ 4,880.00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$ 4,440.00</a:t>
                      </a:r>
                      <a:endParaRPr lang="es-ES" sz="1100">
                        <a:effectLst/>
                        <a:latin typeface="Calibri"/>
                        <a:ea typeface="Calibri"/>
                        <a:cs typeface="Times New Roman"/>
                      </a:endParaRPr>
                    </a:p>
                  </a:txBody>
                  <a:tcPr marL="44450" marR="44450" marT="0" marB="0" anchor="b"/>
                </a:tc>
              </a:tr>
              <a:tr h="340995">
                <a:tc>
                  <a:txBody>
                    <a:bodyPr/>
                    <a:lstStyle/>
                    <a:p>
                      <a:pPr>
                        <a:lnSpc>
                          <a:spcPct val="115000"/>
                        </a:lnSpc>
                        <a:spcAft>
                          <a:spcPts val="0"/>
                        </a:spcAft>
                      </a:pPr>
                      <a:r>
                        <a:rPr lang="es-EC" sz="1000">
                          <a:effectLst/>
                        </a:rPr>
                        <a:t>Utilidad Antes de participación</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$ 120,260.80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$ 132,205.19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$ 144,930.73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$ 158,487.43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$ 172,928.48</a:t>
                      </a:r>
                      <a:endParaRPr lang="es-ES" sz="1100">
                        <a:effectLst/>
                        <a:latin typeface="Calibri"/>
                        <a:ea typeface="Calibri"/>
                        <a:cs typeface="Times New Roman"/>
                      </a:endParaRPr>
                    </a:p>
                  </a:txBody>
                  <a:tcPr marL="44450" marR="44450" marT="0" marB="0" anchor="b"/>
                </a:tc>
              </a:tr>
              <a:tr h="340995">
                <a:tc>
                  <a:txBody>
                    <a:bodyPr/>
                    <a:lstStyle/>
                    <a:p>
                      <a:pPr>
                        <a:lnSpc>
                          <a:spcPct val="115000"/>
                        </a:lnSpc>
                        <a:spcAft>
                          <a:spcPts val="0"/>
                        </a:spcAft>
                      </a:pPr>
                      <a:r>
                        <a:rPr lang="es-EC" sz="1000">
                          <a:effectLst/>
                        </a:rPr>
                        <a:t>15% participación trabajadores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$ 18,039.12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$ 19,830.78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$ 21,739.61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$ 23,773.11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$ 25,939.27</a:t>
                      </a:r>
                      <a:endParaRPr lang="es-ES" sz="1100">
                        <a:effectLst/>
                        <a:latin typeface="Calibri"/>
                        <a:ea typeface="Calibri"/>
                        <a:cs typeface="Times New Roman"/>
                      </a:endParaRPr>
                    </a:p>
                  </a:txBody>
                  <a:tcPr marL="44450" marR="44450" marT="0" marB="0" anchor="b"/>
                </a:tc>
              </a:tr>
              <a:tr h="340995">
                <a:tc>
                  <a:txBody>
                    <a:bodyPr/>
                    <a:lstStyle/>
                    <a:p>
                      <a:pPr>
                        <a:lnSpc>
                          <a:spcPct val="115000"/>
                        </a:lnSpc>
                        <a:spcAft>
                          <a:spcPts val="0"/>
                        </a:spcAft>
                      </a:pPr>
                      <a:r>
                        <a:rPr lang="es-EC" sz="1000">
                          <a:effectLst/>
                        </a:rPr>
                        <a:t>UTILIDADES ANTES DE IMPUESTOS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$ 102,221.68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$ 112,374.41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$ 123,191.12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$ 134,714.32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$ 146,989.21</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25% Impuesto a la renta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$ 25,555.42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$ 28,093.60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$ 30,797.78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$ 33,678.58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$ 36,747.30</a:t>
                      </a:r>
                      <a:endParaRPr lang="es-ES" sz="1100">
                        <a:effectLst/>
                        <a:latin typeface="Calibri"/>
                        <a:ea typeface="Calibri"/>
                        <a:cs typeface="Times New Roman"/>
                      </a:endParaRPr>
                    </a:p>
                  </a:txBody>
                  <a:tcPr marL="44450" marR="44450" marT="0" marB="0" anchor="b"/>
                </a:tc>
              </a:tr>
              <a:tr h="194945">
                <a:tc>
                  <a:txBody>
                    <a:bodyPr/>
                    <a:lstStyle/>
                    <a:p>
                      <a:pPr>
                        <a:lnSpc>
                          <a:spcPct val="115000"/>
                        </a:lnSpc>
                        <a:spcAft>
                          <a:spcPts val="0"/>
                        </a:spcAft>
                      </a:pPr>
                      <a:r>
                        <a:rPr lang="es-EC" sz="1000">
                          <a:effectLst/>
                        </a:rPr>
                        <a:t>UTILIDAD NETA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$ 76,666.26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$ 84,280.81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$ 153,988.90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$ 168,392.90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$ 183,736.51</a:t>
                      </a:r>
                      <a:endParaRPr lang="es-ES" sz="1100" dirty="0">
                        <a:effectLst/>
                        <a:latin typeface="Calibri"/>
                        <a:ea typeface="Calibri"/>
                        <a:cs typeface="Times New Roman"/>
                      </a:endParaRPr>
                    </a:p>
                  </a:txBody>
                  <a:tcPr marL="44450" marR="44450" marT="0" marB="0" anchor="b"/>
                </a:tc>
              </a:tr>
            </a:tbl>
          </a:graphicData>
        </a:graphic>
      </p:graphicFrame>
      <p:sp>
        <p:nvSpPr>
          <p:cNvPr id="5" name="4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spTree>
    <p:extLst>
      <p:ext uri="{BB962C8B-B14F-4D97-AF65-F5344CB8AC3E}">
        <p14:creationId xmlns="" xmlns:p14="http://schemas.microsoft.com/office/powerpoint/2010/main" val="120123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884584254"/>
              </p:ext>
            </p:extLst>
          </p:nvPr>
        </p:nvGraphicFramePr>
        <p:xfrm>
          <a:off x="467544" y="1638092"/>
          <a:ext cx="2037715" cy="1620520"/>
        </p:xfrm>
        <a:graphic>
          <a:graphicData uri="http://schemas.openxmlformats.org/drawingml/2006/table">
            <a:tbl>
              <a:tblPr firstRow="1" firstCol="1" bandRow="1">
                <a:tableStyleId>{5C22544A-7EE6-4342-B048-85BDC9FD1C3A}</a:tableStyleId>
              </a:tblPr>
              <a:tblGrid>
                <a:gridCol w="905510"/>
                <a:gridCol w="1132205"/>
              </a:tblGrid>
              <a:tr h="202565">
                <a:tc>
                  <a:txBody>
                    <a:bodyPr/>
                    <a:lstStyle/>
                    <a:p>
                      <a:pPr algn="r">
                        <a:lnSpc>
                          <a:spcPct val="115000"/>
                        </a:lnSpc>
                        <a:spcAft>
                          <a:spcPts val="0"/>
                        </a:spcAft>
                      </a:pPr>
                      <a:r>
                        <a:rPr lang="es-EC" sz="1100" dirty="0">
                          <a:effectLst/>
                        </a:rPr>
                        <a:t>0</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-$ 228,960.00</a:t>
                      </a:r>
                      <a:endParaRPr lang="es-ES" sz="1100">
                        <a:effectLst/>
                        <a:latin typeface="Calibri"/>
                        <a:ea typeface="Calibri"/>
                        <a:cs typeface="Times New Roman"/>
                      </a:endParaRPr>
                    </a:p>
                  </a:txBody>
                  <a:tcPr marL="44450" marR="44450" marT="0" marB="0" anchor="b"/>
                </a:tc>
              </a:tr>
              <a:tr h="202565">
                <a:tc>
                  <a:txBody>
                    <a:bodyPr/>
                    <a:lstStyle/>
                    <a:p>
                      <a:pPr algn="r">
                        <a:lnSpc>
                          <a:spcPct val="115000"/>
                        </a:lnSpc>
                        <a:spcAft>
                          <a:spcPts val="0"/>
                        </a:spcAft>
                      </a:pPr>
                      <a:r>
                        <a:rPr lang="es-EC" sz="1100">
                          <a:effectLst/>
                        </a:rPr>
                        <a:t>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$ 74,866.26</a:t>
                      </a:r>
                      <a:endParaRPr lang="es-ES" sz="1100">
                        <a:effectLst/>
                        <a:latin typeface="Calibri"/>
                        <a:ea typeface="Calibri"/>
                        <a:cs typeface="Times New Roman"/>
                      </a:endParaRPr>
                    </a:p>
                  </a:txBody>
                  <a:tcPr marL="44450" marR="44450" marT="0" marB="0" anchor="b"/>
                </a:tc>
              </a:tr>
              <a:tr h="202565">
                <a:tc>
                  <a:txBody>
                    <a:bodyPr/>
                    <a:lstStyle/>
                    <a:p>
                      <a:pPr algn="r">
                        <a:lnSpc>
                          <a:spcPct val="115000"/>
                        </a:lnSpc>
                        <a:spcAft>
                          <a:spcPts val="0"/>
                        </a:spcAft>
                      </a:pPr>
                      <a:r>
                        <a:rPr lang="es-EC" sz="1100">
                          <a:effectLst/>
                        </a:rPr>
                        <a:t>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$ 82,040.81</a:t>
                      </a:r>
                      <a:endParaRPr lang="es-ES" sz="1100">
                        <a:effectLst/>
                        <a:latin typeface="Calibri"/>
                        <a:ea typeface="Calibri"/>
                        <a:cs typeface="Times New Roman"/>
                      </a:endParaRPr>
                    </a:p>
                  </a:txBody>
                  <a:tcPr marL="44450" marR="44450" marT="0" marB="0" anchor="b"/>
                </a:tc>
              </a:tr>
              <a:tr h="202565">
                <a:tc>
                  <a:txBody>
                    <a:bodyPr/>
                    <a:lstStyle/>
                    <a:p>
                      <a:pPr algn="r">
                        <a:lnSpc>
                          <a:spcPct val="115000"/>
                        </a:lnSpc>
                        <a:spcAft>
                          <a:spcPts val="0"/>
                        </a:spcAft>
                      </a:pPr>
                      <a:r>
                        <a:rPr lang="es-EC" sz="1100">
                          <a:effectLst/>
                        </a:rPr>
                        <a:t>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$ 89,713.34</a:t>
                      </a:r>
                      <a:endParaRPr lang="es-ES" sz="1100" dirty="0">
                        <a:effectLst/>
                        <a:latin typeface="Calibri"/>
                        <a:ea typeface="Calibri"/>
                        <a:cs typeface="Times New Roman"/>
                      </a:endParaRPr>
                    </a:p>
                  </a:txBody>
                  <a:tcPr marL="44450" marR="44450" marT="0" marB="0" anchor="b"/>
                </a:tc>
              </a:tr>
              <a:tr h="202565">
                <a:tc>
                  <a:txBody>
                    <a:bodyPr/>
                    <a:lstStyle/>
                    <a:p>
                      <a:pPr algn="r">
                        <a:lnSpc>
                          <a:spcPct val="115000"/>
                        </a:lnSpc>
                        <a:spcAft>
                          <a:spcPts val="0"/>
                        </a:spcAft>
                      </a:pPr>
                      <a:r>
                        <a:rPr lang="es-EC" sz="1100">
                          <a:effectLst/>
                        </a:rPr>
                        <a:t>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$ 97,915.74</a:t>
                      </a:r>
                      <a:endParaRPr lang="es-ES" sz="1100">
                        <a:effectLst/>
                        <a:latin typeface="Calibri"/>
                        <a:ea typeface="Calibri"/>
                        <a:cs typeface="Times New Roman"/>
                      </a:endParaRPr>
                    </a:p>
                  </a:txBody>
                  <a:tcPr marL="44450" marR="44450" marT="0" marB="0" anchor="b"/>
                </a:tc>
              </a:tr>
              <a:tr h="202565">
                <a:tc>
                  <a:txBody>
                    <a:bodyPr/>
                    <a:lstStyle/>
                    <a:p>
                      <a:pPr algn="r">
                        <a:lnSpc>
                          <a:spcPct val="115000"/>
                        </a:lnSpc>
                        <a:spcAft>
                          <a:spcPts val="0"/>
                        </a:spcAft>
                      </a:pPr>
                      <a:r>
                        <a:rPr lang="es-EC" sz="1100">
                          <a:effectLst/>
                        </a:rPr>
                        <a:t>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$ 106,681.91</a:t>
                      </a:r>
                      <a:endParaRPr lang="es-ES" sz="1100">
                        <a:effectLst/>
                        <a:latin typeface="Calibri"/>
                        <a:ea typeface="Calibri"/>
                        <a:cs typeface="Times New Roman"/>
                      </a:endParaRPr>
                    </a:p>
                  </a:txBody>
                  <a:tcPr marL="44450" marR="44450" marT="0" marB="0" anchor="b"/>
                </a:tc>
              </a:tr>
              <a:tr h="202565">
                <a:tc>
                  <a:txBody>
                    <a:bodyPr/>
                    <a:lstStyle/>
                    <a:p>
                      <a:pPr>
                        <a:lnSpc>
                          <a:spcPct val="115000"/>
                        </a:lnSpc>
                        <a:spcAft>
                          <a:spcPts val="0"/>
                        </a:spcAft>
                      </a:pPr>
                      <a:r>
                        <a:rPr lang="es-EC" sz="1100">
                          <a:effectLst/>
                        </a:rPr>
                        <a:t>VAN</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$ 119,727.80</a:t>
                      </a:r>
                      <a:endParaRPr lang="es-ES" sz="1100" dirty="0">
                        <a:effectLst/>
                        <a:latin typeface="Calibri"/>
                        <a:ea typeface="Calibri"/>
                        <a:cs typeface="Times New Roman"/>
                      </a:endParaRPr>
                    </a:p>
                  </a:txBody>
                  <a:tcPr marL="44450" marR="44450" marT="0" marB="0" anchor="b"/>
                </a:tc>
              </a:tr>
              <a:tr h="202565">
                <a:tc>
                  <a:txBody>
                    <a:bodyPr/>
                    <a:lstStyle/>
                    <a:p>
                      <a:pPr>
                        <a:lnSpc>
                          <a:spcPct val="115000"/>
                        </a:lnSpc>
                        <a:spcAft>
                          <a:spcPts val="0"/>
                        </a:spcAft>
                      </a:pPr>
                      <a:r>
                        <a:rPr lang="es-EC" sz="1100" dirty="0">
                          <a:effectLst/>
                        </a:rPr>
                        <a:t>TIR</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25.88%</a:t>
                      </a:r>
                      <a:endParaRPr lang="es-ES" sz="1100" dirty="0">
                        <a:effectLst/>
                        <a:latin typeface="Calibri"/>
                        <a:ea typeface="Calibri"/>
                        <a:cs typeface="Times New Roman"/>
                      </a:endParaRPr>
                    </a:p>
                  </a:txBody>
                  <a:tcPr marL="44450" marR="44450" marT="0" marB="0" anchor="b"/>
                </a:tc>
              </a:tr>
            </a:tbl>
          </a:graphicData>
        </a:graphic>
      </p:graphicFrame>
      <p:sp>
        <p:nvSpPr>
          <p:cNvPr id="5" name="4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sp>
        <p:nvSpPr>
          <p:cNvPr id="6" name="5 CuadroTexto"/>
          <p:cNvSpPr txBox="1"/>
          <p:nvPr/>
        </p:nvSpPr>
        <p:spPr>
          <a:xfrm>
            <a:off x="683568" y="1268760"/>
            <a:ext cx="1584176" cy="369332"/>
          </a:xfrm>
          <a:prstGeom prst="rect">
            <a:avLst/>
          </a:prstGeom>
          <a:noFill/>
        </p:spPr>
        <p:txBody>
          <a:bodyPr wrap="square" rtlCol="0">
            <a:spAutoFit/>
          </a:bodyPr>
          <a:lstStyle/>
          <a:p>
            <a:r>
              <a:rPr lang="es-ES" dirty="0" smtClean="0"/>
              <a:t>VAN Y TIR</a:t>
            </a:r>
            <a:endParaRPr lang="es-ES" dirty="0"/>
          </a:p>
        </p:txBody>
      </p:sp>
      <p:graphicFrame>
        <p:nvGraphicFramePr>
          <p:cNvPr id="7" name="6 Tabla"/>
          <p:cNvGraphicFramePr>
            <a:graphicFrameLocks noGrp="1"/>
          </p:cNvGraphicFramePr>
          <p:nvPr>
            <p:extLst>
              <p:ext uri="{D42A27DB-BD31-4B8C-83A1-F6EECF244321}">
                <p14:modId xmlns="" xmlns:p14="http://schemas.microsoft.com/office/powerpoint/2010/main" val="4251976269"/>
              </p:ext>
            </p:extLst>
          </p:nvPr>
        </p:nvGraphicFramePr>
        <p:xfrm>
          <a:off x="2699792" y="1628800"/>
          <a:ext cx="6149342" cy="1664970"/>
        </p:xfrm>
        <a:graphic>
          <a:graphicData uri="http://schemas.openxmlformats.org/drawingml/2006/table">
            <a:tbl>
              <a:tblPr firstRow="1" firstCol="1" bandRow="1">
                <a:tableStyleId>{5C22544A-7EE6-4342-B048-85BDC9FD1C3A}</a:tableStyleId>
              </a:tblPr>
              <a:tblGrid>
                <a:gridCol w="1311817"/>
                <a:gridCol w="967505"/>
                <a:gridCol w="967505"/>
                <a:gridCol w="967505"/>
                <a:gridCol w="967505"/>
                <a:gridCol w="967505"/>
              </a:tblGrid>
              <a:tr h="140262">
                <a:tc gridSpan="6">
                  <a:txBody>
                    <a:bodyPr/>
                    <a:lstStyle/>
                    <a:p>
                      <a:pPr algn="ctr">
                        <a:lnSpc>
                          <a:spcPct val="115000"/>
                        </a:lnSpc>
                        <a:spcAft>
                          <a:spcPts val="0"/>
                        </a:spcAft>
                      </a:pPr>
                      <a:r>
                        <a:rPr lang="es-EC" sz="1100" dirty="0">
                          <a:effectLst/>
                        </a:rPr>
                        <a:t>RELACION BENEFICIO COSTO</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1450">
                <a:tc>
                  <a:txBody>
                    <a:bodyPr/>
                    <a:lstStyle/>
                    <a:p>
                      <a:pPr algn="ct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2013</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2017</a:t>
                      </a:r>
                      <a:endParaRPr lang="es-ES" sz="1100">
                        <a:effectLst/>
                        <a:latin typeface="Calibri"/>
                        <a:ea typeface="Calibri"/>
                        <a:cs typeface="Times New Roman"/>
                      </a:endParaRPr>
                    </a:p>
                  </a:txBody>
                  <a:tcPr marL="44450" marR="44450" marT="0" marB="0" anchor="b"/>
                </a:tc>
              </a:tr>
              <a:tr h="171450">
                <a:tc>
                  <a:txBody>
                    <a:bodyPr/>
                    <a:lstStyle/>
                    <a:p>
                      <a:pPr>
                        <a:lnSpc>
                          <a:spcPct val="115000"/>
                        </a:lnSpc>
                        <a:spcAft>
                          <a:spcPts val="0"/>
                        </a:spcAft>
                      </a:pPr>
                      <a:r>
                        <a:rPr lang="es-EC" sz="1200">
                          <a:effectLst/>
                        </a:rPr>
                        <a:t>BENEFICIOS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$ 396,552.92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$ 421,310.51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$ 447,613.77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$ 475,559.19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$ 505,249.30</a:t>
                      </a:r>
                      <a:endParaRPr lang="es-ES" sz="1100">
                        <a:effectLst/>
                        <a:latin typeface="Calibri"/>
                        <a:ea typeface="Calibri"/>
                        <a:cs typeface="Times New Roman"/>
                      </a:endParaRPr>
                    </a:p>
                  </a:txBody>
                  <a:tcPr marL="44450" marR="44450" marT="0" marB="0" anchor="b"/>
                </a:tc>
              </a:tr>
              <a:tr h="171450">
                <a:tc>
                  <a:txBody>
                    <a:bodyPr/>
                    <a:lstStyle/>
                    <a:p>
                      <a:pPr>
                        <a:lnSpc>
                          <a:spcPct val="115000"/>
                        </a:lnSpc>
                        <a:spcAft>
                          <a:spcPts val="0"/>
                        </a:spcAft>
                      </a:pPr>
                      <a:r>
                        <a:rPr lang="es-EC" sz="1200">
                          <a:effectLst/>
                        </a:rPr>
                        <a:t>COSTOS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$ 327,320.84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$ 344,463.89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$ 362,654.61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$ 381,957.64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$ 402,441.58</a:t>
                      </a:r>
                      <a:endParaRPr lang="es-ES" sz="1100">
                        <a:effectLst/>
                        <a:latin typeface="Calibri"/>
                        <a:ea typeface="Calibri"/>
                        <a:cs typeface="Times New Roman"/>
                      </a:endParaRPr>
                    </a:p>
                  </a:txBody>
                  <a:tcPr marL="44450" marR="44450" marT="0" marB="0" anchor="b"/>
                </a:tc>
              </a:tr>
              <a:tr h="171450">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 </a:t>
                      </a:r>
                      <a:endParaRPr lang="es-ES" sz="1100">
                        <a:effectLst/>
                        <a:latin typeface="Calibri"/>
                        <a:ea typeface="Calibri"/>
                        <a:cs typeface="Times New Roman"/>
                      </a:endParaRPr>
                    </a:p>
                  </a:txBody>
                  <a:tcPr marL="44450" marR="44450" marT="0" marB="0" anchor="b"/>
                </a:tc>
              </a:tr>
              <a:tr h="171450">
                <a:tc>
                  <a:txBody>
                    <a:bodyPr/>
                    <a:lstStyle/>
                    <a:p>
                      <a:pPr>
                        <a:lnSpc>
                          <a:spcPct val="115000"/>
                        </a:lnSpc>
                        <a:spcAft>
                          <a:spcPts val="0"/>
                        </a:spcAft>
                      </a:pPr>
                      <a:r>
                        <a:rPr lang="es-EC" sz="1200">
                          <a:effectLst/>
                        </a:rPr>
                        <a:t>RELACIÓN C/B</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1.21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1.22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1.23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1.25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1.26</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 xmlns:p14="http://schemas.microsoft.com/office/powerpoint/2010/main" val="684257017"/>
              </p:ext>
            </p:extLst>
          </p:nvPr>
        </p:nvGraphicFramePr>
        <p:xfrm>
          <a:off x="2843808" y="3717032"/>
          <a:ext cx="3114040" cy="1497965"/>
        </p:xfrm>
        <a:graphic>
          <a:graphicData uri="http://schemas.openxmlformats.org/drawingml/2006/table">
            <a:tbl>
              <a:tblPr firstRow="1" firstCol="1" bandRow="1">
                <a:tableStyleId>{5C22544A-7EE6-4342-B048-85BDC9FD1C3A}</a:tableStyleId>
              </a:tblPr>
              <a:tblGrid>
                <a:gridCol w="201930"/>
                <a:gridCol w="1496060"/>
                <a:gridCol w="1416050"/>
              </a:tblGrid>
              <a:tr h="213995">
                <a:tc gridSpan="3">
                  <a:txBody>
                    <a:bodyPr/>
                    <a:lstStyle/>
                    <a:p>
                      <a:pPr algn="ctr">
                        <a:lnSpc>
                          <a:spcPct val="115000"/>
                        </a:lnSpc>
                        <a:spcAft>
                          <a:spcPts val="0"/>
                        </a:spcAft>
                      </a:pPr>
                      <a:r>
                        <a:rPr lang="es-EC" sz="1100" dirty="0">
                          <a:effectLst/>
                        </a:rPr>
                        <a:t>TIEMPO DE RECUPERACION</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r>
              <a:tr h="213995">
                <a:tc>
                  <a:txBody>
                    <a:bodyPr/>
                    <a:lstStyle/>
                    <a:p>
                      <a:pPr algn="r">
                        <a:lnSpc>
                          <a:spcPct val="115000"/>
                        </a:lnSpc>
                        <a:spcAft>
                          <a:spcPts val="0"/>
                        </a:spcAft>
                      </a:pPr>
                      <a:r>
                        <a:rPr lang="es-EC" sz="1100">
                          <a:effectLst/>
                        </a:rPr>
                        <a:t>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$ 268,960.00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a:t>
                      </a:r>
                      <a:endParaRPr lang="es-ES" sz="1100">
                        <a:effectLst/>
                        <a:latin typeface="Calibri"/>
                        <a:ea typeface="Calibri"/>
                        <a:cs typeface="Times New Roman"/>
                      </a:endParaRPr>
                    </a:p>
                  </a:txBody>
                  <a:tcPr marL="44450" marR="44450" marT="0" marB="0" anchor="b"/>
                </a:tc>
              </a:tr>
              <a:tr h="213995">
                <a:tc>
                  <a:txBody>
                    <a:bodyPr/>
                    <a:lstStyle/>
                    <a:p>
                      <a:pPr algn="r">
                        <a:lnSpc>
                          <a:spcPct val="115000"/>
                        </a:lnSpc>
                        <a:spcAft>
                          <a:spcPts val="0"/>
                        </a:spcAft>
                      </a:pPr>
                      <a:r>
                        <a:rPr lang="es-EC" sz="1100">
                          <a:effectLst/>
                        </a:rPr>
                        <a:t>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$ 194,093.74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$ 74,866.26</a:t>
                      </a:r>
                      <a:endParaRPr lang="es-ES" sz="1100">
                        <a:effectLst/>
                        <a:latin typeface="Calibri"/>
                        <a:ea typeface="Calibri"/>
                        <a:cs typeface="Times New Roman"/>
                      </a:endParaRPr>
                    </a:p>
                  </a:txBody>
                  <a:tcPr marL="44450" marR="44450" marT="0" marB="0" anchor="b"/>
                </a:tc>
              </a:tr>
              <a:tr h="213995">
                <a:tc>
                  <a:txBody>
                    <a:bodyPr/>
                    <a:lstStyle/>
                    <a:p>
                      <a:pPr algn="r">
                        <a:lnSpc>
                          <a:spcPct val="115000"/>
                        </a:lnSpc>
                        <a:spcAft>
                          <a:spcPts val="0"/>
                        </a:spcAft>
                      </a:pPr>
                      <a:r>
                        <a:rPr lang="es-EC" sz="1100">
                          <a:effectLst/>
                        </a:rPr>
                        <a:t>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$ 112,052.93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$ 82,040.81</a:t>
                      </a:r>
                      <a:endParaRPr lang="es-ES" sz="1100">
                        <a:effectLst/>
                        <a:latin typeface="Calibri"/>
                        <a:ea typeface="Calibri"/>
                        <a:cs typeface="Times New Roman"/>
                      </a:endParaRPr>
                    </a:p>
                  </a:txBody>
                  <a:tcPr marL="44450" marR="44450" marT="0" marB="0" anchor="b"/>
                </a:tc>
              </a:tr>
              <a:tr h="213995">
                <a:tc>
                  <a:txBody>
                    <a:bodyPr/>
                    <a:lstStyle/>
                    <a:p>
                      <a:pPr algn="r">
                        <a:lnSpc>
                          <a:spcPct val="115000"/>
                        </a:lnSpc>
                        <a:spcAft>
                          <a:spcPts val="0"/>
                        </a:spcAft>
                      </a:pPr>
                      <a:r>
                        <a:rPr lang="es-EC" sz="1100">
                          <a:effectLst/>
                        </a:rPr>
                        <a:t>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highlight>
                            <a:srgbClr val="FFFF00"/>
                          </a:highlight>
                        </a:rPr>
                        <a:t>$ 22,339.59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highlight>
                            <a:srgbClr val="FFFF00"/>
                          </a:highlight>
                        </a:rPr>
                        <a:t>$ 89,713.34</a:t>
                      </a:r>
                      <a:endParaRPr lang="es-ES" sz="1100">
                        <a:effectLst/>
                        <a:latin typeface="Calibri"/>
                        <a:ea typeface="Calibri"/>
                        <a:cs typeface="Times New Roman"/>
                      </a:endParaRPr>
                    </a:p>
                  </a:txBody>
                  <a:tcPr marL="44450" marR="44450" marT="0" marB="0" anchor="b"/>
                </a:tc>
              </a:tr>
              <a:tr h="213995">
                <a:tc>
                  <a:txBody>
                    <a:bodyPr/>
                    <a:lstStyle/>
                    <a:p>
                      <a:pPr algn="r">
                        <a:lnSpc>
                          <a:spcPct val="115000"/>
                        </a:lnSpc>
                        <a:spcAft>
                          <a:spcPts val="0"/>
                        </a:spcAft>
                      </a:pPr>
                      <a:r>
                        <a:rPr lang="es-EC" sz="1100">
                          <a:effectLst/>
                        </a:rPr>
                        <a:t>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-$ 75,576.15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$ 97,915.74</a:t>
                      </a:r>
                      <a:endParaRPr lang="es-ES" sz="1100">
                        <a:effectLst/>
                        <a:latin typeface="Calibri"/>
                        <a:ea typeface="Calibri"/>
                        <a:cs typeface="Times New Roman"/>
                      </a:endParaRPr>
                    </a:p>
                  </a:txBody>
                  <a:tcPr marL="44450" marR="44450" marT="0" marB="0" anchor="b"/>
                </a:tc>
              </a:tr>
              <a:tr h="213995">
                <a:tc>
                  <a:txBody>
                    <a:bodyPr/>
                    <a:lstStyle/>
                    <a:p>
                      <a:pPr algn="r">
                        <a:lnSpc>
                          <a:spcPct val="115000"/>
                        </a:lnSpc>
                        <a:spcAft>
                          <a:spcPts val="0"/>
                        </a:spcAft>
                      </a:pPr>
                      <a:r>
                        <a:rPr lang="es-EC" sz="1100">
                          <a:effectLst/>
                        </a:rPr>
                        <a:t>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-$ 182,258.06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$ 106,681.91</a:t>
                      </a:r>
                      <a:endParaRPr lang="es-ES" sz="1100" dirty="0">
                        <a:effectLst/>
                        <a:latin typeface="Calibri"/>
                        <a:ea typeface="Calibri"/>
                        <a:cs typeface="Times New Roman"/>
                      </a:endParaRPr>
                    </a:p>
                  </a:txBody>
                  <a:tcPr marL="44450" marR="44450" marT="0" marB="0" anchor="b"/>
                </a:tc>
              </a:tr>
            </a:tbl>
          </a:graphicData>
        </a:graphic>
      </p:graphicFrame>
      <p:sp>
        <p:nvSpPr>
          <p:cNvPr id="2" name="1 Rectángulo"/>
          <p:cNvSpPr/>
          <p:nvPr/>
        </p:nvSpPr>
        <p:spPr>
          <a:xfrm>
            <a:off x="1979712" y="5449204"/>
            <a:ext cx="5094312" cy="553998"/>
          </a:xfrm>
          <a:prstGeom prst="rect">
            <a:avLst/>
          </a:prstGeom>
        </p:spPr>
        <p:txBody>
          <a:bodyPr wrap="square">
            <a:spAutoFit/>
          </a:bodyPr>
          <a:lstStyle/>
          <a:p>
            <a:r>
              <a:rPr lang="es-ES" sz="1200" dirty="0"/>
              <a:t>Como se observa el período de recuperación del proyecto será de 3 años </a:t>
            </a:r>
            <a:r>
              <a:rPr lang="es-ES" sz="1200" dirty="0" smtClean="0"/>
              <a:t>donde </a:t>
            </a:r>
            <a:r>
              <a:rPr lang="es-ES" sz="1200" dirty="0"/>
              <a:t>recuperemos el valor de la inversión</a:t>
            </a:r>
            <a:r>
              <a:rPr lang="es-ES" dirty="0"/>
              <a:t>.</a:t>
            </a:r>
            <a:endParaRPr lang="es-EC" dirty="0"/>
          </a:p>
        </p:txBody>
      </p:sp>
    </p:spTree>
    <p:extLst>
      <p:ext uri="{BB962C8B-B14F-4D97-AF65-F5344CB8AC3E}">
        <p14:creationId xmlns="" xmlns:p14="http://schemas.microsoft.com/office/powerpoint/2010/main" val="3097528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436022"/>
            <a:ext cx="6408712" cy="369332"/>
          </a:xfrm>
          <a:prstGeom prst="rect">
            <a:avLst/>
          </a:prstGeom>
          <a:noFill/>
        </p:spPr>
        <p:txBody>
          <a:bodyPr wrap="square" rtlCol="0">
            <a:spAutoFit/>
          </a:bodyPr>
          <a:lstStyle/>
          <a:p>
            <a:pPr algn="ctr"/>
            <a:r>
              <a:rPr lang="es-ES" b="1" dirty="0" smtClean="0"/>
              <a:t>ESTUDIO FINANCIERO</a:t>
            </a:r>
            <a:endParaRPr lang="es-ES" b="1" dirty="0"/>
          </a:p>
        </p:txBody>
      </p:sp>
      <p:graphicFrame>
        <p:nvGraphicFramePr>
          <p:cNvPr id="5" name="4 Gráfico"/>
          <p:cNvGraphicFramePr/>
          <p:nvPr>
            <p:extLst>
              <p:ext uri="{D42A27DB-BD31-4B8C-83A1-F6EECF244321}">
                <p14:modId xmlns="" xmlns:p14="http://schemas.microsoft.com/office/powerpoint/2010/main" val="769650402"/>
              </p:ext>
            </p:extLst>
          </p:nvPr>
        </p:nvGraphicFramePr>
        <p:xfrm>
          <a:off x="1634234" y="1340768"/>
          <a:ext cx="6091555" cy="269367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3095836" y="908720"/>
            <a:ext cx="3168352" cy="369332"/>
          </a:xfrm>
          <a:prstGeom prst="rect">
            <a:avLst/>
          </a:prstGeom>
          <a:noFill/>
        </p:spPr>
        <p:txBody>
          <a:bodyPr wrap="square" rtlCol="0">
            <a:spAutoFit/>
          </a:bodyPr>
          <a:lstStyle/>
          <a:p>
            <a:pPr algn="ctr"/>
            <a:r>
              <a:rPr lang="es-ES" dirty="0" smtClean="0"/>
              <a:t>PUNTO DE EQUILIBRIO</a:t>
            </a:r>
            <a:endParaRPr lang="es-ES" dirty="0"/>
          </a:p>
        </p:txBody>
      </p:sp>
      <p:graphicFrame>
        <p:nvGraphicFramePr>
          <p:cNvPr id="7" name="6 Tabla"/>
          <p:cNvGraphicFramePr>
            <a:graphicFrameLocks noGrp="1"/>
          </p:cNvGraphicFramePr>
          <p:nvPr>
            <p:extLst>
              <p:ext uri="{D42A27DB-BD31-4B8C-83A1-F6EECF244321}">
                <p14:modId xmlns="" xmlns:p14="http://schemas.microsoft.com/office/powerpoint/2010/main" val="3631360993"/>
              </p:ext>
            </p:extLst>
          </p:nvPr>
        </p:nvGraphicFramePr>
        <p:xfrm>
          <a:off x="2770329" y="4509120"/>
          <a:ext cx="3819365" cy="925195"/>
        </p:xfrm>
        <a:graphic>
          <a:graphicData uri="http://schemas.openxmlformats.org/drawingml/2006/table">
            <a:tbl>
              <a:tblPr firstRow="1" firstCol="1" bandRow="1">
                <a:tableStyleId>{5C22544A-7EE6-4342-B048-85BDC9FD1C3A}</a:tableStyleId>
              </a:tblPr>
              <a:tblGrid>
                <a:gridCol w="1381511"/>
                <a:gridCol w="1218927"/>
                <a:gridCol w="1218927"/>
              </a:tblGrid>
              <a:tr h="182880">
                <a:tc>
                  <a:txBody>
                    <a:bodyPr/>
                    <a:lstStyle/>
                    <a:p>
                      <a:pPr>
                        <a:lnSpc>
                          <a:spcPct val="115000"/>
                        </a:lnSpc>
                        <a:spcAft>
                          <a:spcPts val="0"/>
                        </a:spcAft>
                      </a:pPr>
                      <a:r>
                        <a:rPr lang="es-EC" sz="1000">
                          <a:effectLst/>
                        </a:rPr>
                        <a:t>Ventas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396552.919</a:t>
                      </a:r>
                      <a:endParaRPr lang="es-ES" sz="1100">
                        <a:effectLst/>
                        <a:latin typeface="Calibri"/>
                        <a:ea typeface="Calibri"/>
                        <a:cs typeface="Times New Roman"/>
                      </a:endParaRPr>
                    </a:p>
                  </a:txBody>
                  <a:tcPr marL="44450" marR="44450" marT="0" marB="0" anchor="b"/>
                </a:tc>
              </a:tr>
              <a:tr h="182880">
                <a:tc>
                  <a:txBody>
                    <a:bodyPr/>
                    <a:lstStyle/>
                    <a:p>
                      <a:pPr>
                        <a:lnSpc>
                          <a:spcPct val="115000"/>
                        </a:lnSpc>
                        <a:spcAft>
                          <a:spcPts val="0"/>
                        </a:spcAft>
                      </a:pPr>
                      <a:r>
                        <a:rPr lang="es-EC" sz="1000">
                          <a:effectLst/>
                        </a:rPr>
                        <a:t>C. Fijo</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63034.185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63034.185</a:t>
                      </a:r>
                      <a:endParaRPr lang="es-ES" sz="1100">
                        <a:effectLst/>
                        <a:latin typeface="Calibri"/>
                        <a:ea typeface="Calibri"/>
                        <a:cs typeface="Times New Roman"/>
                      </a:endParaRPr>
                    </a:p>
                  </a:txBody>
                  <a:tcPr marL="44450" marR="44450" marT="0" marB="0" anchor="b"/>
                </a:tc>
              </a:tr>
              <a:tr h="182880">
                <a:tc>
                  <a:txBody>
                    <a:bodyPr/>
                    <a:lstStyle/>
                    <a:p>
                      <a:pPr>
                        <a:lnSpc>
                          <a:spcPct val="115000"/>
                        </a:lnSpc>
                        <a:spcAft>
                          <a:spcPts val="0"/>
                        </a:spcAft>
                      </a:pPr>
                      <a:r>
                        <a:rPr lang="es-EC" sz="1000">
                          <a:effectLst/>
                        </a:rPr>
                        <a:t>C. Variable</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213257.933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213257.933</a:t>
                      </a:r>
                      <a:endParaRPr lang="es-ES" sz="1100">
                        <a:effectLst/>
                        <a:latin typeface="Calibri"/>
                        <a:ea typeface="Calibri"/>
                        <a:cs typeface="Times New Roman"/>
                      </a:endParaRPr>
                    </a:p>
                  </a:txBody>
                  <a:tcPr marL="44450" marR="44450" marT="0" marB="0" anchor="b"/>
                </a:tc>
              </a:tr>
              <a:tr h="182880">
                <a:tc>
                  <a:txBody>
                    <a:bodyPr/>
                    <a:lstStyle/>
                    <a:p>
                      <a:pPr>
                        <a:lnSpc>
                          <a:spcPct val="115000"/>
                        </a:lnSpc>
                        <a:spcAft>
                          <a:spcPts val="0"/>
                        </a:spcAft>
                      </a:pPr>
                      <a:r>
                        <a:rPr lang="es-EC" sz="1000">
                          <a:effectLst/>
                        </a:rPr>
                        <a:t>Costo Total</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63034.185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276292.118</a:t>
                      </a:r>
                      <a:endParaRPr lang="es-ES" sz="1100">
                        <a:effectLst/>
                        <a:latin typeface="Calibri"/>
                        <a:ea typeface="Calibri"/>
                        <a:cs typeface="Times New Roman"/>
                      </a:endParaRPr>
                    </a:p>
                  </a:txBody>
                  <a:tcPr marL="44450" marR="44450" marT="0" marB="0" anchor="b"/>
                </a:tc>
              </a:tr>
              <a:tr h="193675">
                <a:tc>
                  <a:txBody>
                    <a:bodyPr/>
                    <a:lstStyle/>
                    <a:p>
                      <a:pPr>
                        <a:lnSpc>
                          <a:spcPct val="115000"/>
                        </a:lnSpc>
                        <a:spcAft>
                          <a:spcPts val="0"/>
                        </a:spcAft>
                      </a:pPr>
                      <a:r>
                        <a:rPr lang="es-EC" sz="1000">
                          <a:effectLst/>
                        </a:rPr>
                        <a:t>Equilibrio</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136372.47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dirty="0">
                          <a:effectLst/>
                        </a:rPr>
                        <a:t>136372.47</a:t>
                      </a:r>
                      <a:endParaRPr lang="es-ES" sz="1100" dirty="0">
                        <a:effectLst/>
                        <a:latin typeface="Calibri"/>
                        <a:ea typeface="Calibri"/>
                        <a:cs typeface="Times New Roman"/>
                      </a:endParaRPr>
                    </a:p>
                  </a:txBody>
                  <a:tcPr marL="44450" marR="44450" marT="0" marB="0" anchor="b"/>
                </a:tc>
              </a:tr>
            </a:tbl>
          </a:graphicData>
        </a:graphic>
      </p:graphicFrame>
      <p:sp>
        <p:nvSpPr>
          <p:cNvPr id="8" name="7 Elipse"/>
          <p:cNvSpPr/>
          <p:nvPr/>
        </p:nvSpPr>
        <p:spPr>
          <a:xfrm>
            <a:off x="7236296" y="6093296"/>
            <a:ext cx="1728192" cy="64807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hlinkClick r:id="rId3" action="ppaction://hlinksldjump"/>
              </a:rPr>
              <a:t>Principal</a:t>
            </a:r>
            <a:endParaRPr lang="es-EC" dirty="0"/>
          </a:p>
        </p:txBody>
      </p:sp>
    </p:spTree>
    <p:extLst>
      <p:ext uri="{BB962C8B-B14F-4D97-AF65-F5344CB8AC3E}">
        <p14:creationId xmlns="" xmlns:p14="http://schemas.microsoft.com/office/powerpoint/2010/main" val="1142347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2372" y="817894"/>
            <a:ext cx="8435280" cy="5328592"/>
          </a:xfrm>
        </p:spPr>
        <p:txBody>
          <a:bodyPr>
            <a:normAutofit fontScale="70000" lnSpcReduction="20000"/>
          </a:bodyPr>
          <a:lstStyle/>
          <a:p>
            <a:pPr lvl="0" algn="just"/>
            <a:r>
              <a:rPr lang="es-EC" sz="2600" dirty="0"/>
              <a:t>Al implementar un Régimen Especial suspensivo de Impuestos Deposito Industrial ahora según COPCI Reg. 21 Modalidad Transformación Industrial es un beneficio global para la empresa en el ámbito de gastos operacionales, lo que permite que sus costos sean competitivos en el mercado nacional.</a:t>
            </a:r>
          </a:p>
          <a:p>
            <a:pPr lvl="0"/>
            <a:endParaRPr lang="es-ES" sz="2600" dirty="0"/>
          </a:p>
          <a:p>
            <a:pPr lvl="0" algn="just"/>
            <a:r>
              <a:rPr lang="es-EC" sz="2600" dirty="0"/>
              <a:t>En el ámbito </a:t>
            </a:r>
            <a:r>
              <a:rPr lang="es-EC" sz="2600" dirty="0" smtClean="0"/>
              <a:t>Internacional </a:t>
            </a:r>
            <a:r>
              <a:rPr lang="es-EC" sz="2600" dirty="0"/>
              <a:t>permite que CEDAL S.A. que está incursionando mercados objeto como es Perú obtenga beneficios que otras empresas aun no exploran como es gozar de las preferencias </a:t>
            </a:r>
            <a:r>
              <a:rPr lang="es-EC" sz="2600" dirty="0" smtClean="0"/>
              <a:t>arancelarias </a:t>
            </a:r>
            <a:r>
              <a:rPr lang="es-EC" sz="2600" dirty="0"/>
              <a:t>por ser un país miembro de la CAN. </a:t>
            </a:r>
          </a:p>
          <a:p>
            <a:pPr lvl="0" algn="just"/>
            <a:endParaRPr lang="es-ES" sz="2600" dirty="0"/>
          </a:p>
          <a:p>
            <a:pPr lvl="0" algn="just"/>
            <a:r>
              <a:rPr lang="es-EC" sz="2600" dirty="0"/>
              <a:t>De acuerdo al COPCI, CEDAL S.A. puede cambiarse a otro régimen siempre y cuando sea beneficiario para el mismo.</a:t>
            </a:r>
          </a:p>
          <a:p>
            <a:pPr lvl="0" algn="just"/>
            <a:endParaRPr lang="es-ES" sz="2600" dirty="0"/>
          </a:p>
          <a:p>
            <a:pPr lvl="0" algn="just"/>
            <a:r>
              <a:rPr lang="es-EC" sz="2600" dirty="0"/>
              <a:t>CEDAL S.A. al manejar sus importaciones con Régimen Especial – Instalación Industrial dentro de la modalidad Régimen 21 puede otorgar un crédito a sus clientes porque él no desembolsa los impuestos que normalmente se debería cancelar, solamente paga la tasa de control por implementar el Régimen Especial a la Aduana los mismos que le permite tener liquidez.</a:t>
            </a:r>
            <a:endParaRPr lang="es-ES" sz="2600" dirty="0"/>
          </a:p>
          <a:p>
            <a:pPr algn="just"/>
            <a:endParaRPr lang="es-ES" dirty="0"/>
          </a:p>
        </p:txBody>
      </p:sp>
      <p:sp>
        <p:nvSpPr>
          <p:cNvPr id="5" name="4 CuadroTexto"/>
          <p:cNvSpPr txBox="1"/>
          <p:nvPr/>
        </p:nvSpPr>
        <p:spPr>
          <a:xfrm>
            <a:off x="1475656" y="436022"/>
            <a:ext cx="6408712" cy="369332"/>
          </a:xfrm>
          <a:prstGeom prst="rect">
            <a:avLst/>
          </a:prstGeom>
          <a:noFill/>
        </p:spPr>
        <p:txBody>
          <a:bodyPr wrap="square" rtlCol="0">
            <a:spAutoFit/>
          </a:bodyPr>
          <a:lstStyle/>
          <a:p>
            <a:pPr algn="ctr"/>
            <a:r>
              <a:rPr lang="es-ES" b="1" dirty="0" smtClean="0"/>
              <a:t>CONCLUSIONES</a:t>
            </a:r>
            <a:endParaRPr lang="es-ES" b="1" dirty="0"/>
          </a:p>
        </p:txBody>
      </p:sp>
    </p:spTree>
    <p:extLst>
      <p:ext uri="{BB962C8B-B14F-4D97-AF65-F5344CB8AC3E}">
        <p14:creationId xmlns="" xmlns:p14="http://schemas.microsoft.com/office/powerpoint/2010/main" val="3391565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72317" y="476672"/>
            <a:ext cx="7776864" cy="5078313"/>
          </a:xfrm>
          <a:prstGeom prst="rect">
            <a:avLst/>
          </a:prstGeom>
        </p:spPr>
        <p:txBody>
          <a:bodyPr wrap="square">
            <a:spAutoFit/>
          </a:bodyPr>
          <a:lstStyle/>
          <a:p>
            <a:pPr marL="285750" lvl="0" indent="-285750" algn="just">
              <a:buFont typeface="Arial" pitchFamily="34" charset="0"/>
              <a:buChar char="•"/>
            </a:pPr>
            <a:r>
              <a:rPr lang="es-EC" dirty="0"/>
              <a:t>Al realizar importaciones de Materia Prima y exportación un Producto terminado, permite que el comercio Internacional fluya con respecto a nuestra Balanza Comercial con ello ayudamos al déficit que ahora presenta Ecuador</a:t>
            </a:r>
            <a:r>
              <a:rPr lang="es-EC" dirty="0" smtClean="0"/>
              <a:t>.</a:t>
            </a:r>
          </a:p>
          <a:p>
            <a:pPr marL="285750" lvl="0" indent="-285750" algn="just">
              <a:buFont typeface="Arial" pitchFamily="34" charset="0"/>
              <a:buChar char="•"/>
            </a:pPr>
            <a:endParaRPr lang="es-ES" dirty="0"/>
          </a:p>
          <a:p>
            <a:pPr marL="285750" lvl="0" indent="-285750" algn="just">
              <a:buFont typeface="Arial" pitchFamily="34" charset="0"/>
              <a:buChar char="•"/>
            </a:pPr>
            <a:r>
              <a:rPr lang="es-EC" dirty="0"/>
              <a:t>Al suspender Impuestos para una empresa donde su recuperación de Capital toma 3 </a:t>
            </a:r>
            <a:r>
              <a:rPr lang="es-EC" dirty="0" smtClean="0"/>
              <a:t>años, </a:t>
            </a:r>
            <a:r>
              <a:rPr lang="es-EC" dirty="0"/>
              <a:t>es una ventaja que la empresa siga creciendo anualmente porque da oportunidad que sus impuestos se compensen en una acción de comercio exterior como es participar en la exportación de un producto terminado</a:t>
            </a:r>
            <a:r>
              <a:rPr lang="es-EC" dirty="0" smtClean="0"/>
              <a:t>.</a:t>
            </a:r>
          </a:p>
          <a:p>
            <a:pPr lvl="0" algn="just"/>
            <a:endParaRPr lang="es-ES" dirty="0"/>
          </a:p>
          <a:p>
            <a:pPr marL="285750" lvl="0" indent="-285750" algn="just">
              <a:buFont typeface="Arial" pitchFamily="34" charset="0"/>
              <a:buChar char="•"/>
            </a:pPr>
            <a:r>
              <a:rPr lang="es-EC" dirty="0"/>
              <a:t>La logística de importación en su negociación que es el Incoterms CFR (Costo y Flete), permite que la empresa tenga un rubro ya establecido e incluido en sus gastos de operación</a:t>
            </a:r>
            <a:r>
              <a:rPr lang="es-EC" dirty="0" smtClean="0"/>
              <a:t>.</a:t>
            </a:r>
          </a:p>
          <a:p>
            <a:pPr marL="285750" lvl="0" indent="-285750" algn="just">
              <a:buFont typeface="Arial" pitchFamily="34" charset="0"/>
              <a:buChar char="•"/>
            </a:pPr>
            <a:endParaRPr lang="es-ES" dirty="0"/>
          </a:p>
          <a:p>
            <a:pPr marL="285750" lvl="0" indent="-285750" algn="just">
              <a:buFont typeface="Arial" pitchFamily="34" charset="0"/>
              <a:buChar char="•"/>
            </a:pPr>
            <a:r>
              <a:rPr lang="es-EC" dirty="0"/>
              <a:t>Con los estados Financieros demostramos que es una ventaja para CEDAL S.A. es rentable porque obtenemos un TIR  de </a:t>
            </a:r>
            <a:r>
              <a:rPr lang="es-EC" dirty="0" smtClean="0"/>
              <a:t>25.88%</a:t>
            </a:r>
            <a:endParaRPr lang="es-ES" dirty="0"/>
          </a:p>
        </p:txBody>
      </p:sp>
      <p:sp>
        <p:nvSpPr>
          <p:cNvPr id="6" name="5 Elipse"/>
          <p:cNvSpPr/>
          <p:nvPr/>
        </p:nvSpPr>
        <p:spPr>
          <a:xfrm>
            <a:off x="7236296" y="6093296"/>
            <a:ext cx="1728192" cy="64807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hlinkClick r:id="rId2" action="ppaction://hlinksldjump"/>
              </a:rPr>
              <a:t>Principal</a:t>
            </a:r>
            <a:endParaRPr lang="es-EC" dirty="0"/>
          </a:p>
        </p:txBody>
      </p:sp>
    </p:spTree>
    <p:extLst>
      <p:ext uri="{BB962C8B-B14F-4D97-AF65-F5344CB8AC3E}">
        <p14:creationId xmlns="" xmlns:p14="http://schemas.microsoft.com/office/powerpoint/2010/main" val="3493539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Autofit/>
          </a:bodyPr>
          <a:lstStyle/>
          <a:p>
            <a:pPr lvl="0" algn="just"/>
            <a:r>
              <a:rPr lang="es-EC" sz="1600" dirty="0"/>
              <a:t>SENAE debe dar a conocer a las empresas Ecuatorianas sobre los tipos de Régimen Especiales que pueden acceder y que son de gran beneficio para el crecimiento industrial de una empresa que se dedica en el ámbito de Comercio Exterior.</a:t>
            </a:r>
            <a:endParaRPr lang="es-ES" sz="1600" dirty="0"/>
          </a:p>
          <a:p>
            <a:pPr marL="109728" indent="0" algn="just">
              <a:buNone/>
            </a:pPr>
            <a:r>
              <a:rPr lang="es-EC" sz="1600" dirty="0"/>
              <a:t> </a:t>
            </a:r>
            <a:endParaRPr lang="es-ES" sz="1600" dirty="0"/>
          </a:p>
          <a:p>
            <a:pPr lvl="0" algn="just"/>
            <a:r>
              <a:rPr lang="es-EC" sz="1600" dirty="0"/>
              <a:t>CEDAL S.A. debe aplicar un régimen especial en sus operaciones de Comercio Exterior, porque por la escasez de materia prima les obligada a Importar y con ello se paga impuestos por ingreso de esa mercadería y por temas de expansión inicio sus operaciones en exportaciones lo cual el gobierno Nacional apoya y es la mejor alternativa donde se puede compensar el pago de impuestos al ingresar materia procedente de otros países.</a:t>
            </a:r>
            <a:endParaRPr lang="es-ES" sz="1600" dirty="0"/>
          </a:p>
          <a:p>
            <a:pPr algn="just"/>
            <a:endParaRPr lang="es-ES" sz="1600" dirty="0"/>
          </a:p>
          <a:p>
            <a:pPr lvl="0" algn="just"/>
            <a:r>
              <a:rPr lang="es-EC" sz="1600" dirty="0"/>
              <a:t>CEDAL S.A. no tiene a su mayor competencia el mercado objetivo como es FISA, ventaja que se debe aprovechar posesionando su marca y adicional que el producto ingresa con una preferencia Arancelaria por ser miembro de un bloque económico como es la CAN, le permite ser competitivo con precios referente al mercado local del País objetivo.</a:t>
            </a:r>
            <a:endParaRPr lang="es-ES" sz="1600" dirty="0"/>
          </a:p>
          <a:p>
            <a:endParaRPr lang="es-ES" sz="1600" dirty="0"/>
          </a:p>
        </p:txBody>
      </p:sp>
      <p:sp>
        <p:nvSpPr>
          <p:cNvPr id="4" name="3 CuadroTexto"/>
          <p:cNvSpPr txBox="1"/>
          <p:nvPr/>
        </p:nvSpPr>
        <p:spPr>
          <a:xfrm>
            <a:off x="1475656" y="436022"/>
            <a:ext cx="6408712" cy="369332"/>
          </a:xfrm>
          <a:prstGeom prst="rect">
            <a:avLst/>
          </a:prstGeom>
          <a:noFill/>
        </p:spPr>
        <p:txBody>
          <a:bodyPr wrap="square" rtlCol="0">
            <a:spAutoFit/>
          </a:bodyPr>
          <a:lstStyle/>
          <a:p>
            <a:pPr algn="ctr"/>
            <a:r>
              <a:rPr lang="es-ES" b="1" dirty="0" smtClean="0"/>
              <a:t>RECOMENDACIONES</a:t>
            </a:r>
            <a:endParaRPr lang="es-ES" b="1" dirty="0"/>
          </a:p>
        </p:txBody>
      </p:sp>
    </p:spTree>
    <p:extLst>
      <p:ext uri="{BB962C8B-B14F-4D97-AF65-F5344CB8AC3E}">
        <p14:creationId xmlns="" xmlns:p14="http://schemas.microsoft.com/office/powerpoint/2010/main" val="928660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4700" y="1340768"/>
            <a:ext cx="8136904" cy="3416320"/>
          </a:xfrm>
          <a:prstGeom prst="rect">
            <a:avLst/>
          </a:prstGeom>
        </p:spPr>
        <p:txBody>
          <a:bodyPr wrap="square">
            <a:spAutoFit/>
          </a:bodyPr>
          <a:lstStyle/>
          <a:p>
            <a:pPr marL="285750" lvl="0" indent="-285750" algn="just">
              <a:buFont typeface="Arial" pitchFamily="34" charset="0"/>
              <a:buChar char="•"/>
            </a:pPr>
            <a:r>
              <a:rPr lang="es-EC" dirty="0"/>
              <a:t>Actualmente </a:t>
            </a:r>
            <a:r>
              <a:rPr lang="es-EC" dirty="0" smtClean="0"/>
              <a:t>el SENAE </a:t>
            </a:r>
            <a:r>
              <a:rPr lang="es-EC" dirty="0"/>
              <a:t>no controla los movimientos que estipula el anterior Reg. Deposito Industrial en matriz de compensación, guía de movilización, informes de auditoría y custodia aduanera de la mercadería bajo el reg. antes mencionado, ahora implementado en COPCI Reg. 21 Modalidad transformación Industrial, se recomienda que las empresas o SENAE maneje una matriz fuera del sistema </a:t>
            </a:r>
            <a:r>
              <a:rPr lang="es-EC" dirty="0" err="1"/>
              <a:t>Ecuapass</a:t>
            </a:r>
            <a:r>
              <a:rPr lang="es-EC" dirty="0"/>
              <a:t> donde se pueda llevar un registro de la materia prima o bienes importadores de acuerdo al movimiento que realizan las </a:t>
            </a:r>
            <a:r>
              <a:rPr lang="es-EC" dirty="0" smtClean="0"/>
              <a:t>mismas documento que ayudara al control eficiente de la compensación de tributos al Estado.</a:t>
            </a:r>
            <a:endParaRPr lang="es-ES" dirty="0"/>
          </a:p>
          <a:p>
            <a:endParaRPr lang="es-ES" dirty="0"/>
          </a:p>
          <a:p>
            <a:pPr marL="109728" indent="0">
              <a:buNone/>
            </a:pPr>
            <a:endParaRPr lang="es-ES" dirty="0"/>
          </a:p>
        </p:txBody>
      </p:sp>
      <p:sp>
        <p:nvSpPr>
          <p:cNvPr id="5" name="4 Elipse"/>
          <p:cNvSpPr/>
          <p:nvPr/>
        </p:nvSpPr>
        <p:spPr>
          <a:xfrm>
            <a:off x="7236296" y="6093296"/>
            <a:ext cx="1728192" cy="64807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hlinkClick r:id="rId2" action="ppaction://hlinksldjump"/>
              </a:rPr>
              <a:t>Principal</a:t>
            </a:r>
            <a:endParaRPr lang="es-EC" dirty="0"/>
          </a:p>
        </p:txBody>
      </p:sp>
    </p:spTree>
    <p:extLst>
      <p:ext uri="{BB962C8B-B14F-4D97-AF65-F5344CB8AC3E}">
        <p14:creationId xmlns="" xmlns:p14="http://schemas.microsoft.com/office/powerpoint/2010/main" val="2884461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cstate="print">
            <a:lum bright="70000" contrast="-70000"/>
            <a:extLst>
              <a:ext uri="{28A0092B-C50C-407E-A947-70E740481C1C}">
                <a14:useLocalDpi xmlns="" xmlns:a14="http://schemas.microsoft.com/office/drawing/2010/main" val="0"/>
              </a:ext>
            </a:extLst>
          </a:blip>
          <a:srcRect l="14671" t="25424" r="42625" b="36665"/>
          <a:stretch/>
        </p:blipFill>
        <p:spPr bwMode="auto">
          <a:xfrm>
            <a:off x="525234" y="187769"/>
            <a:ext cx="8352928" cy="5760640"/>
          </a:xfrm>
          <a:prstGeom prst="rect">
            <a:avLst/>
          </a:prstGeom>
          <a:noFill/>
          <a:ln>
            <a:noFill/>
          </a:ln>
        </p:spPr>
      </p:pic>
      <p:sp>
        <p:nvSpPr>
          <p:cNvPr id="7" name="6 Rectángulo"/>
          <p:cNvSpPr/>
          <p:nvPr/>
        </p:nvSpPr>
        <p:spPr>
          <a:xfrm>
            <a:off x="4306162" y="1506381"/>
            <a:ext cx="4572000" cy="1200329"/>
          </a:xfrm>
          <a:prstGeom prst="rect">
            <a:avLst/>
          </a:prstGeom>
        </p:spPr>
        <p:txBody>
          <a:bodyPr>
            <a:spAutoFit/>
          </a:bodyPr>
          <a:lstStyle/>
          <a:p>
            <a:pPr algn="ctr"/>
            <a:r>
              <a:rPr lang="es-EC" dirty="0">
                <a:solidFill>
                  <a:schemeClr val="accent6">
                    <a:lumMod val="50000"/>
                  </a:schemeClr>
                </a:solidFill>
              </a:rPr>
              <a:t>No tiene un empaque, solo es su ubicación correcta en el transporte para evitar ralladuras el momento del transporte</a:t>
            </a:r>
          </a:p>
        </p:txBody>
      </p:sp>
      <p:sp>
        <p:nvSpPr>
          <p:cNvPr id="8" name="7 Rectángulo"/>
          <p:cNvSpPr/>
          <p:nvPr/>
        </p:nvSpPr>
        <p:spPr>
          <a:xfrm>
            <a:off x="515235" y="821905"/>
            <a:ext cx="4572000" cy="646331"/>
          </a:xfrm>
          <a:prstGeom prst="rect">
            <a:avLst/>
          </a:prstGeom>
        </p:spPr>
        <p:txBody>
          <a:bodyPr>
            <a:spAutoFit/>
          </a:bodyPr>
          <a:lstStyle/>
          <a:p>
            <a:pPr lvl="0" algn="ctr"/>
            <a:r>
              <a:rPr lang="es-EC" dirty="0"/>
              <a:t>Aluminio 99%, es un aluminio puro, limpio de impurezas</a:t>
            </a:r>
          </a:p>
        </p:txBody>
      </p:sp>
      <p:sp>
        <p:nvSpPr>
          <p:cNvPr id="9" name="8 Rectángulo"/>
          <p:cNvSpPr/>
          <p:nvPr/>
        </p:nvSpPr>
        <p:spPr>
          <a:xfrm>
            <a:off x="755576" y="2564904"/>
            <a:ext cx="4446240" cy="1200329"/>
          </a:xfrm>
          <a:prstGeom prst="rect">
            <a:avLst/>
          </a:prstGeom>
        </p:spPr>
        <p:txBody>
          <a:bodyPr wrap="square">
            <a:spAutoFit/>
          </a:bodyPr>
          <a:lstStyle/>
          <a:p>
            <a:r>
              <a:rPr lang="es-EC" dirty="0"/>
              <a:t>Este metal posee una combinación de propiedades que lo hacen muy útil en ingeniería mecánica, tales es su alta resistencia a la corrosión.</a:t>
            </a:r>
          </a:p>
        </p:txBody>
      </p:sp>
      <p:sp>
        <p:nvSpPr>
          <p:cNvPr id="10" name="9 Rectángulo"/>
          <p:cNvSpPr/>
          <p:nvPr/>
        </p:nvSpPr>
        <p:spPr>
          <a:xfrm>
            <a:off x="4324418" y="3573016"/>
            <a:ext cx="4572000" cy="646331"/>
          </a:xfrm>
          <a:prstGeom prst="rect">
            <a:avLst/>
          </a:prstGeom>
        </p:spPr>
        <p:txBody>
          <a:bodyPr>
            <a:spAutoFit/>
          </a:bodyPr>
          <a:lstStyle/>
          <a:p>
            <a:r>
              <a:rPr lang="es-ES" dirty="0" smtClean="0"/>
              <a:t>Sustitutos del aluminio el </a:t>
            </a:r>
            <a:r>
              <a:rPr lang="es-ES" dirty="0"/>
              <a:t>acero </a:t>
            </a:r>
            <a:r>
              <a:rPr lang="es-ES" dirty="0" smtClean="0"/>
              <a:t>en </a:t>
            </a:r>
            <a:r>
              <a:rPr lang="es-ES" dirty="0"/>
              <a:t>la construcción y usos estructurales</a:t>
            </a:r>
            <a:endParaRPr lang="es-EC" dirty="0"/>
          </a:p>
        </p:txBody>
      </p:sp>
      <p:sp>
        <p:nvSpPr>
          <p:cNvPr id="12" name="11 Elipse"/>
          <p:cNvSpPr/>
          <p:nvPr/>
        </p:nvSpPr>
        <p:spPr>
          <a:xfrm>
            <a:off x="5364088" y="290119"/>
            <a:ext cx="3275856" cy="1063572"/>
          </a:xfrm>
          <a:prstGeom prst="ellips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b="1" i="1" u="sng" dirty="0" smtClean="0">
                <a:solidFill>
                  <a:schemeClr val="tx1"/>
                </a:solidFill>
              </a:rPr>
              <a:t>CARACTERISTICAS</a:t>
            </a:r>
            <a:endParaRPr lang="es-EC" b="1" i="1" u="sng" dirty="0">
              <a:solidFill>
                <a:schemeClr val="tx1"/>
              </a:solidFill>
            </a:endParaRPr>
          </a:p>
        </p:txBody>
      </p:sp>
      <p:sp>
        <p:nvSpPr>
          <p:cNvPr id="13" name="12 Elipse"/>
          <p:cNvSpPr/>
          <p:nvPr/>
        </p:nvSpPr>
        <p:spPr>
          <a:xfrm>
            <a:off x="7002016" y="5948409"/>
            <a:ext cx="1637928" cy="720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hlinkClick r:id="rId3" action="ppaction://hlinksldjump"/>
              </a:rPr>
              <a:t>Principal</a:t>
            </a:r>
            <a:endParaRPr lang="es-EC" dirty="0"/>
          </a:p>
        </p:txBody>
      </p:sp>
      <p:graphicFrame>
        <p:nvGraphicFramePr>
          <p:cNvPr id="14" name="13 Tabla"/>
          <p:cNvGraphicFramePr>
            <a:graphicFrameLocks noGrp="1"/>
          </p:cNvGraphicFramePr>
          <p:nvPr>
            <p:extLst>
              <p:ext uri="{D42A27DB-BD31-4B8C-83A1-F6EECF244321}">
                <p14:modId xmlns="" xmlns:p14="http://schemas.microsoft.com/office/powerpoint/2010/main" val="3960676630"/>
              </p:ext>
            </p:extLst>
          </p:nvPr>
        </p:nvGraphicFramePr>
        <p:xfrm>
          <a:off x="542129" y="4437112"/>
          <a:ext cx="4464496" cy="1371600"/>
        </p:xfrm>
        <a:graphic>
          <a:graphicData uri="http://schemas.openxmlformats.org/drawingml/2006/table">
            <a:tbl>
              <a:tblPr firstRow="1" firstCol="1" bandRow="1">
                <a:tableStyleId>{5C22544A-7EE6-4342-B048-85BDC9FD1C3A}</a:tableStyleId>
              </a:tblPr>
              <a:tblGrid>
                <a:gridCol w="1558362"/>
                <a:gridCol w="1410949"/>
                <a:gridCol w="1495185"/>
              </a:tblGrid>
              <a:tr h="497398">
                <a:tc>
                  <a:txBody>
                    <a:bodyPr/>
                    <a:lstStyle/>
                    <a:p>
                      <a:pPr algn="just">
                        <a:lnSpc>
                          <a:spcPct val="150000"/>
                        </a:lnSpc>
                        <a:spcAft>
                          <a:spcPts val="0"/>
                        </a:spcAft>
                      </a:pPr>
                      <a:r>
                        <a:rPr lang="es-EC" sz="1200" dirty="0">
                          <a:effectLst/>
                        </a:rPr>
                        <a:t>DESCRIPCIÓN COMERCIAL</a:t>
                      </a:r>
                      <a:endParaRPr lang="es-EC" sz="1100" dirty="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dirty="0">
                          <a:effectLst/>
                        </a:rPr>
                        <a:t>DESCRIPCIÓN ARANCELARIA</a:t>
                      </a:r>
                      <a:endParaRPr lang="es-EC" sz="1100" dirty="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1200" dirty="0">
                          <a:effectLst/>
                        </a:rPr>
                        <a:t>SUBPARTIDA ARANCELARIA</a:t>
                      </a:r>
                      <a:endParaRPr lang="es-EC" sz="1100" dirty="0">
                        <a:effectLst/>
                        <a:latin typeface="Calibri"/>
                        <a:ea typeface="Calibri"/>
                        <a:cs typeface="Times New Roman"/>
                      </a:endParaRPr>
                    </a:p>
                  </a:txBody>
                  <a:tcPr marL="44450" marR="44450" marT="0" marB="0" anchor="ctr"/>
                </a:tc>
              </a:tr>
              <a:tr h="756910">
                <a:tc>
                  <a:txBody>
                    <a:bodyPr/>
                    <a:lstStyle/>
                    <a:p>
                      <a:pPr algn="ctr">
                        <a:lnSpc>
                          <a:spcPct val="150000"/>
                        </a:lnSpc>
                        <a:spcAft>
                          <a:spcPts val="0"/>
                        </a:spcAft>
                      </a:pPr>
                      <a:r>
                        <a:rPr lang="es-EC" sz="1200" dirty="0">
                          <a:effectLst/>
                        </a:rPr>
                        <a:t>Aluminio sin alear - Aluminio primario en barras</a:t>
                      </a:r>
                      <a:endParaRPr lang="es-EC" sz="11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200" dirty="0">
                          <a:effectLst/>
                        </a:rPr>
                        <a:t>Aluminio sin alear</a:t>
                      </a:r>
                      <a:endParaRPr lang="es-EC" sz="11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200" dirty="0">
                          <a:effectLst/>
                        </a:rPr>
                        <a:t>7601.10.00.00</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630759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b5iYWGKQ5aqHhEk5I4HeE5Gv2AF_Yu1qs9PPBlvbrMardlkZZ"/>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06812" y="306206"/>
            <a:ext cx="8541651" cy="551410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2699792" y="332656"/>
            <a:ext cx="4176464" cy="706090"/>
          </a:xfrm>
        </p:spPr>
        <p:txBody>
          <a:bodyPr>
            <a:normAutofit/>
          </a:bodyPr>
          <a:lstStyle/>
          <a:p>
            <a:pPr algn="ctr"/>
            <a:r>
              <a:rPr lang="es-ES" sz="2400" dirty="0" smtClean="0">
                <a:solidFill>
                  <a:schemeClr val="tx1"/>
                </a:solidFill>
              </a:rPr>
              <a:t>ESTUDIO DE MERCADO </a:t>
            </a:r>
            <a:endParaRPr lang="es-ES" sz="2400" dirty="0">
              <a:solidFill>
                <a:schemeClr val="tx1"/>
              </a:solidFill>
            </a:endParaRPr>
          </a:p>
        </p:txBody>
      </p:sp>
      <p:sp>
        <p:nvSpPr>
          <p:cNvPr id="3" name="2 Rectángulo"/>
          <p:cNvSpPr/>
          <p:nvPr/>
        </p:nvSpPr>
        <p:spPr>
          <a:xfrm>
            <a:off x="179512" y="1124744"/>
            <a:ext cx="4572000" cy="646331"/>
          </a:xfrm>
          <a:prstGeom prst="rect">
            <a:avLst/>
          </a:prstGeom>
        </p:spPr>
        <p:txBody>
          <a:bodyPr>
            <a:spAutoFit/>
          </a:bodyPr>
          <a:lstStyle/>
          <a:p>
            <a:r>
              <a:rPr lang="es-EC" b="1" dirty="0"/>
              <a:t>Gobierno </a:t>
            </a:r>
            <a:endParaRPr lang="es-EC" dirty="0"/>
          </a:p>
          <a:p>
            <a:r>
              <a:rPr lang="es-EC" dirty="0"/>
              <a:t>Nombre oficial: República del Perú</a:t>
            </a:r>
          </a:p>
        </p:txBody>
      </p:sp>
      <p:sp>
        <p:nvSpPr>
          <p:cNvPr id="4" name="3 Rectángulo"/>
          <p:cNvSpPr/>
          <p:nvPr/>
        </p:nvSpPr>
        <p:spPr>
          <a:xfrm>
            <a:off x="179512" y="1964248"/>
            <a:ext cx="5094312" cy="923330"/>
          </a:xfrm>
          <a:prstGeom prst="rect">
            <a:avLst/>
          </a:prstGeom>
        </p:spPr>
        <p:txBody>
          <a:bodyPr wrap="square">
            <a:spAutoFit/>
          </a:bodyPr>
          <a:lstStyle/>
          <a:p>
            <a:r>
              <a:rPr lang="es-EC" b="1" dirty="0"/>
              <a:t>Presidente: </a:t>
            </a:r>
            <a:r>
              <a:rPr lang="es-EC" dirty="0"/>
              <a:t>Ollanta Moisés Humala Tasso </a:t>
            </a:r>
            <a:endParaRPr lang="es-EC" dirty="0" smtClean="0"/>
          </a:p>
          <a:p>
            <a:r>
              <a:rPr lang="es-EC" b="1" dirty="0" smtClean="0"/>
              <a:t>Vicepresidente</a:t>
            </a:r>
            <a:r>
              <a:rPr lang="es-EC" b="1" dirty="0"/>
              <a:t>: </a:t>
            </a:r>
            <a:r>
              <a:rPr lang="es-EC" dirty="0"/>
              <a:t>Marisol Espinoza </a:t>
            </a:r>
            <a:endParaRPr lang="es-EC" dirty="0" smtClean="0"/>
          </a:p>
          <a:p>
            <a:r>
              <a:rPr lang="es-EC" dirty="0"/>
              <a:t> </a:t>
            </a:r>
            <a:r>
              <a:rPr lang="es-EC" dirty="0" smtClean="0"/>
              <a:t>               (</a:t>
            </a:r>
            <a:r>
              <a:rPr lang="es-EC" dirty="0"/>
              <a:t>desde 28 de julio de 2011)</a:t>
            </a:r>
          </a:p>
        </p:txBody>
      </p:sp>
      <p:sp>
        <p:nvSpPr>
          <p:cNvPr id="8" name="7 Rectángulo"/>
          <p:cNvSpPr/>
          <p:nvPr/>
        </p:nvSpPr>
        <p:spPr>
          <a:xfrm>
            <a:off x="5517232" y="1986333"/>
            <a:ext cx="2987824" cy="1200329"/>
          </a:xfrm>
          <a:prstGeom prst="rect">
            <a:avLst/>
          </a:prstGeom>
        </p:spPr>
        <p:txBody>
          <a:bodyPr wrap="square">
            <a:spAutoFit/>
          </a:bodyPr>
          <a:lstStyle/>
          <a:p>
            <a:r>
              <a:rPr lang="es-EC" b="1" dirty="0"/>
              <a:t>Moneda</a:t>
            </a:r>
            <a:endParaRPr lang="es-EC" dirty="0"/>
          </a:p>
          <a:p>
            <a:r>
              <a:rPr lang="es-EC" dirty="0"/>
              <a:t>La moneda nacional del Perú es el Nuevo Sol</a:t>
            </a:r>
            <a:r>
              <a:rPr lang="es-EC" dirty="0" smtClean="0"/>
              <a:t>. (USD 0.36)</a:t>
            </a:r>
            <a:endParaRPr lang="es-EC" dirty="0"/>
          </a:p>
        </p:txBody>
      </p:sp>
      <p:sp>
        <p:nvSpPr>
          <p:cNvPr id="9" name="8 Rectángulo"/>
          <p:cNvSpPr/>
          <p:nvPr/>
        </p:nvSpPr>
        <p:spPr>
          <a:xfrm>
            <a:off x="5436096" y="1124743"/>
            <a:ext cx="3150096" cy="646331"/>
          </a:xfrm>
          <a:prstGeom prst="rect">
            <a:avLst/>
          </a:prstGeom>
        </p:spPr>
        <p:txBody>
          <a:bodyPr wrap="square">
            <a:spAutoFit/>
          </a:bodyPr>
          <a:lstStyle/>
          <a:p>
            <a:r>
              <a:rPr lang="es-EC" b="1" dirty="0"/>
              <a:t>Capital </a:t>
            </a:r>
            <a:endParaRPr lang="es-EC" dirty="0"/>
          </a:p>
          <a:p>
            <a:r>
              <a:rPr lang="es-EC" dirty="0"/>
              <a:t>La capital de Perú es Lima. </a:t>
            </a:r>
          </a:p>
        </p:txBody>
      </p:sp>
      <p:pic>
        <p:nvPicPr>
          <p:cNvPr id="10" name="9 Imagen"/>
          <p:cNvPicPr/>
          <p:nvPr/>
        </p:nvPicPr>
        <p:blipFill rotWithShape="1">
          <a:blip r:embed="rId3" cstate="print">
            <a:extLst>
              <a:ext uri="{28A0092B-C50C-407E-A947-70E740481C1C}">
                <a14:useLocalDpi xmlns="" xmlns:a14="http://schemas.microsoft.com/office/drawing/2010/main" val="0"/>
              </a:ext>
            </a:extLst>
          </a:blip>
          <a:srcRect l="21307" t="18852" r="22748" b="46270"/>
          <a:stretch/>
        </p:blipFill>
        <p:spPr bwMode="auto">
          <a:xfrm>
            <a:off x="4751512" y="4077072"/>
            <a:ext cx="3960440" cy="2088232"/>
          </a:xfrm>
          <a:prstGeom prst="rect">
            <a:avLst/>
          </a:prstGeom>
          <a:noFill/>
          <a:ln>
            <a:noFill/>
          </a:ln>
        </p:spPr>
      </p:pic>
      <p:pic>
        <p:nvPicPr>
          <p:cNvPr id="11" name="10 Imagen"/>
          <p:cNvPicPr/>
          <p:nvPr/>
        </p:nvPicPr>
        <p:blipFill rotWithShape="1">
          <a:blip r:embed="rId4" cstate="print">
            <a:extLst>
              <a:ext uri="{28A0092B-C50C-407E-A947-70E740481C1C}">
                <a14:useLocalDpi xmlns="" xmlns:a14="http://schemas.microsoft.com/office/drawing/2010/main" val="0"/>
              </a:ext>
            </a:extLst>
          </a:blip>
          <a:srcRect l="32082" t="22206" r="31657" b="61691"/>
          <a:stretch/>
        </p:blipFill>
        <p:spPr bwMode="auto">
          <a:xfrm>
            <a:off x="4970358" y="3186662"/>
            <a:ext cx="3501008" cy="764940"/>
          </a:xfrm>
          <a:prstGeom prst="rect">
            <a:avLst/>
          </a:prstGeom>
          <a:noFill/>
          <a:ln>
            <a:noFill/>
          </a:ln>
        </p:spPr>
      </p:pic>
      <p:sp>
        <p:nvSpPr>
          <p:cNvPr id="12" name="11 Rectángulo"/>
          <p:cNvSpPr/>
          <p:nvPr/>
        </p:nvSpPr>
        <p:spPr>
          <a:xfrm>
            <a:off x="323528" y="3063261"/>
            <a:ext cx="4104456" cy="1815882"/>
          </a:xfrm>
          <a:prstGeom prst="rect">
            <a:avLst/>
          </a:prstGeom>
        </p:spPr>
        <p:txBody>
          <a:bodyPr wrap="square">
            <a:spAutoFit/>
          </a:bodyPr>
          <a:lstStyle/>
          <a:p>
            <a:r>
              <a:rPr lang="es-EC" sz="1600" b="1" dirty="0"/>
              <a:t>El Acuerdo de </a:t>
            </a:r>
            <a:r>
              <a:rPr lang="es-EC" sz="1600" b="1" dirty="0" smtClean="0"/>
              <a:t>Cartagena  26 de Mayo 1969 (Comunidad Andina Naciones)</a:t>
            </a:r>
          </a:p>
          <a:p>
            <a:endParaRPr lang="es-EC" sz="1600" b="1" dirty="0" smtClean="0"/>
          </a:p>
          <a:p>
            <a:r>
              <a:rPr lang="es-EC" sz="1600" b="1" dirty="0" smtClean="0"/>
              <a:t>TLC (Aprobado 8/11/2007) Rige (1/02/2009)</a:t>
            </a:r>
          </a:p>
          <a:p>
            <a:endParaRPr lang="es-EC" sz="1600" b="1" dirty="0" smtClean="0"/>
          </a:p>
          <a:p>
            <a:r>
              <a:rPr lang="es-EC" sz="1600" b="1" dirty="0" smtClean="0"/>
              <a:t>Preferencia SGP , SGPC</a:t>
            </a:r>
            <a:endParaRPr lang="es-EC" sz="1600" b="1" dirty="0"/>
          </a:p>
        </p:txBody>
      </p:sp>
    </p:spTree>
    <p:extLst>
      <p:ext uri="{BB962C8B-B14F-4D97-AF65-F5344CB8AC3E}">
        <p14:creationId xmlns="" xmlns:p14="http://schemas.microsoft.com/office/powerpoint/2010/main" val="285216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627784" y="188640"/>
            <a:ext cx="3754760" cy="994122"/>
          </a:xfrm>
        </p:spPr>
        <p:txBody>
          <a:bodyPr>
            <a:normAutofit/>
          </a:bodyPr>
          <a:lstStyle/>
          <a:p>
            <a:r>
              <a:rPr lang="es-EC" sz="2800" dirty="0" smtClean="0"/>
              <a:t>Proveedores de Perú</a:t>
            </a:r>
            <a:endParaRPr lang="es-EC" sz="2800" dirty="0"/>
          </a:p>
        </p:txBody>
      </p:sp>
      <p:pic>
        <p:nvPicPr>
          <p:cNvPr id="3074" name="Picture 2" descr="http://usmtic2011b22.wikispaces.com/file/view/06_prov.jpg/239936889/06_prov.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32389" y="1124744"/>
            <a:ext cx="8391260" cy="424847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3 Imagen"/>
          <p:cNvPicPr/>
          <p:nvPr/>
        </p:nvPicPr>
        <p:blipFill>
          <a:blip r:embed="rId3" cstate="print">
            <a:extLst>
              <a:ext uri="{28A0092B-C50C-407E-A947-70E740481C1C}">
                <a14:useLocalDpi xmlns="" xmlns:a14="http://schemas.microsoft.com/office/drawing/2010/main" val="0"/>
              </a:ext>
            </a:extLst>
          </a:blip>
          <a:srcRect l="15947" t="22668" r="15834" b="11201"/>
          <a:stretch>
            <a:fillRect/>
          </a:stretch>
        </p:blipFill>
        <p:spPr bwMode="auto">
          <a:xfrm>
            <a:off x="132389" y="1124744"/>
            <a:ext cx="4943667" cy="4248472"/>
          </a:xfrm>
          <a:prstGeom prst="rect">
            <a:avLst/>
          </a:prstGeom>
          <a:noFill/>
          <a:ln>
            <a:noFill/>
          </a:ln>
        </p:spPr>
      </p:pic>
      <p:sp>
        <p:nvSpPr>
          <p:cNvPr id="5" name="4 Rectángulo"/>
          <p:cNvSpPr/>
          <p:nvPr/>
        </p:nvSpPr>
        <p:spPr>
          <a:xfrm>
            <a:off x="5064387" y="1196752"/>
            <a:ext cx="3932221" cy="4247317"/>
          </a:xfrm>
          <a:prstGeom prst="rect">
            <a:avLst/>
          </a:prstGeom>
        </p:spPr>
        <p:txBody>
          <a:bodyPr wrap="square">
            <a:spAutoFit/>
          </a:bodyPr>
          <a:lstStyle/>
          <a:p>
            <a:endParaRPr lang="es-EC" dirty="0" smtClean="0"/>
          </a:p>
          <a:p>
            <a:r>
              <a:rPr lang="es-EC" dirty="0" smtClean="0"/>
              <a:t>Objetivos incrementar </a:t>
            </a:r>
            <a:r>
              <a:rPr lang="es-EC" dirty="0"/>
              <a:t>el </a:t>
            </a:r>
            <a:r>
              <a:rPr lang="es-EC" dirty="0" smtClean="0"/>
              <a:t>comercio a través </a:t>
            </a:r>
            <a:r>
              <a:rPr lang="es-EC" dirty="0"/>
              <a:t>de mecanismos que promuevan el flujo de intercambio </a:t>
            </a:r>
            <a:r>
              <a:rPr lang="es-EC" dirty="0" smtClean="0"/>
              <a:t>comercial, tales como:</a:t>
            </a:r>
          </a:p>
          <a:p>
            <a:pPr marL="285750" indent="-285750">
              <a:buFont typeface="Arial" pitchFamily="34" charset="0"/>
              <a:buChar char="•"/>
            </a:pPr>
            <a:r>
              <a:rPr lang="es-EC" dirty="0" smtClean="0"/>
              <a:t>Armonización </a:t>
            </a:r>
            <a:r>
              <a:rPr lang="es-EC" dirty="0"/>
              <a:t>y simplificación de normas aduaneras; </a:t>
            </a:r>
            <a:endParaRPr lang="es-EC" dirty="0" smtClean="0"/>
          </a:p>
          <a:p>
            <a:pPr marL="285750" indent="-285750">
              <a:buFont typeface="Arial" pitchFamily="34" charset="0"/>
              <a:buChar char="•"/>
            </a:pPr>
            <a:endParaRPr lang="es-EC" dirty="0" smtClean="0"/>
          </a:p>
          <a:p>
            <a:pPr marL="285750" indent="-285750">
              <a:buFont typeface="Arial" pitchFamily="34" charset="0"/>
              <a:buChar char="•"/>
            </a:pPr>
            <a:r>
              <a:rPr lang="es-EC" dirty="0" smtClean="0"/>
              <a:t>Cooperación </a:t>
            </a:r>
            <a:r>
              <a:rPr lang="es-EC" dirty="0"/>
              <a:t>aduanera para mejorar el control del intercambio </a:t>
            </a:r>
            <a:r>
              <a:rPr lang="es-EC" dirty="0" smtClean="0"/>
              <a:t>comercial</a:t>
            </a:r>
          </a:p>
          <a:p>
            <a:pPr marL="285750" indent="-285750">
              <a:buFont typeface="Arial" pitchFamily="34" charset="0"/>
              <a:buChar char="•"/>
            </a:pPr>
            <a:endParaRPr lang="es-EC" dirty="0" smtClean="0"/>
          </a:p>
          <a:p>
            <a:pPr marL="285750" indent="-285750">
              <a:buFont typeface="Arial" pitchFamily="34" charset="0"/>
              <a:buChar char="•"/>
            </a:pPr>
            <a:r>
              <a:rPr lang="es-EC" dirty="0" smtClean="0"/>
              <a:t>Facilitación </a:t>
            </a:r>
            <a:r>
              <a:rPr lang="es-EC" dirty="0"/>
              <a:t>del transporte transfronterizo,</a:t>
            </a:r>
          </a:p>
        </p:txBody>
      </p:sp>
    </p:spTree>
    <p:extLst>
      <p:ext uri="{BB962C8B-B14F-4D97-AF65-F5344CB8AC3E}">
        <p14:creationId xmlns="" xmlns:p14="http://schemas.microsoft.com/office/powerpoint/2010/main" val="396261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SHziCHjfSOdFVwt7IsERc_-dPSQ8uTl1W685teLvaF4JaEll8vFQ"/>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9286" y="116632"/>
            <a:ext cx="9173286" cy="674136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Título"/>
          <p:cNvSpPr>
            <a:spLocks noGrp="1"/>
          </p:cNvSpPr>
          <p:nvPr>
            <p:ph type="title"/>
          </p:nvPr>
        </p:nvSpPr>
        <p:spPr>
          <a:xfrm>
            <a:off x="395536" y="380436"/>
            <a:ext cx="3250704" cy="778098"/>
          </a:xfrm>
        </p:spPr>
        <p:txBody>
          <a:bodyPr>
            <a:normAutofit/>
          </a:bodyPr>
          <a:lstStyle/>
          <a:p>
            <a:r>
              <a:rPr lang="es-EC" sz="2000" dirty="0" smtClean="0"/>
              <a:t>ESTUDIO DE MERCADO</a:t>
            </a:r>
            <a:endParaRPr lang="es-EC" sz="2000" dirty="0"/>
          </a:p>
        </p:txBody>
      </p:sp>
      <p:graphicFrame>
        <p:nvGraphicFramePr>
          <p:cNvPr id="4" name="3 Tabla"/>
          <p:cNvGraphicFramePr>
            <a:graphicFrameLocks noGrp="1"/>
          </p:cNvGraphicFramePr>
          <p:nvPr>
            <p:extLst>
              <p:ext uri="{D42A27DB-BD31-4B8C-83A1-F6EECF244321}">
                <p14:modId xmlns="" xmlns:p14="http://schemas.microsoft.com/office/powerpoint/2010/main" val="887052203"/>
              </p:ext>
            </p:extLst>
          </p:nvPr>
        </p:nvGraphicFramePr>
        <p:xfrm>
          <a:off x="1547664" y="1556793"/>
          <a:ext cx="6336704" cy="1584177"/>
        </p:xfrm>
        <a:graphic>
          <a:graphicData uri="http://schemas.openxmlformats.org/drawingml/2006/table">
            <a:tbl>
              <a:tblPr firstRow="1" firstCol="1" bandRow="1">
                <a:tableStyleId>{5C22544A-7EE6-4342-B048-85BDC9FD1C3A}</a:tableStyleId>
              </a:tblPr>
              <a:tblGrid>
                <a:gridCol w="1057748"/>
                <a:gridCol w="1093384"/>
                <a:gridCol w="1000532"/>
                <a:gridCol w="1093384"/>
                <a:gridCol w="1093384"/>
                <a:gridCol w="998272"/>
              </a:tblGrid>
              <a:tr h="408043">
                <a:tc>
                  <a:txBody>
                    <a:bodyPr/>
                    <a:lstStyle/>
                    <a:p>
                      <a:pPr algn="ctr">
                        <a:lnSpc>
                          <a:spcPct val="115000"/>
                        </a:lnSpc>
                        <a:spcAft>
                          <a:spcPts val="0"/>
                        </a:spcAft>
                      </a:pPr>
                      <a:r>
                        <a:rPr lang="es-EC" sz="800" dirty="0">
                          <a:effectLst/>
                        </a:rPr>
                        <a:t>SUBPARTIDA NANDINA </a:t>
                      </a:r>
                      <a:endParaRPr lang="es-EC" sz="1100" dirty="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a:effectLst/>
                        </a:rPr>
                        <a:t>DESCRIPCION NANDINA </a:t>
                      </a:r>
                      <a:endParaRPr lang="es-EC" sz="110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dirty="0">
                          <a:effectLst/>
                        </a:rPr>
                        <a:t>PAIS </a:t>
                      </a:r>
                      <a:endParaRPr lang="es-EC" sz="1100" dirty="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dirty="0">
                          <a:effectLst/>
                        </a:rPr>
                        <a:t>TONELADAS </a:t>
                      </a:r>
                      <a:endParaRPr lang="es-EC" sz="1100" dirty="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a:effectLst/>
                        </a:rPr>
                        <a:t>FOB - DOLAR </a:t>
                      </a:r>
                      <a:endParaRPr lang="es-EC" sz="110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dirty="0">
                          <a:effectLst/>
                        </a:rPr>
                        <a:t>% / TOTAL FOB - DOLAR </a:t>
                      </a:r>
                      <a:endParaRPr lang="es-EC" sz="1100" dirty="0">
                        <a:effectLst/>
                        <a:latin typeface="Calibri"/>
                        <a:ea typeface="Calibri"/>
                        <a:cs typeface="Times New Roman"/>
                      </a:endParaRPr>
                    </a:p>
                  </a:txBody>
                  <a:tcPr marL="9525" marR="9525" marT="9525" marB="9525" anchor="ctr"/>
                </a:tc>
              </a:tr>
              <a:tr h="408043">
                <a:tc>
                  <a:txBody>
                    <a:bodyPr/>
                    <a:lstStyle/>
                    <a:p>
                      <a:pPr>
                        <a:lnSpc>
                          <a:spcPct val="115000"/>
                        </a:lnSpc>
                        <a:spcAft>
                          <a:spcPts val="1000"/>
                        </a:spcAft>
                      </a:pPr>
                      <a:r>
                        <a:rPr lang="es-EC" sz="800">
                          <a:effectLst/>
                        </a:rPr>
                        <a:t>7608200000</a:t>
                      </a:r>
                      <a:endParaRPr lang="es-EC" sz="11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s-EC" sz="800" dirty="0">
                          <a:effectLst/>
                        </a:rPr>
                        <a:t>DE ALEACIONES DE ALUMINIO</a:t>
                      </a:r>
                      <a:endParaRPr lang="es-EC" sz="11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s-EC" sz="1100" u="sng">
                          <a:effectLst/>
                          <a:hlinkClick r:id="rId3"/>
                        </a:rPr>
                        <a:t>COLOMBIA</a:t>
                      </a:r>
                      <a:r>
                        <a:rPr lang="es-EC" sz="800">
                          <a:effectLst/>
                        </a:rPr>
                        <a:t> </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a:effectLst/>
                        </a:rPr>
                        <a:t>1,691.66</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a:effectLst/>
                        </a:rPr>
                        <a:t>6,226.00</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a:effectLst/>
                        </a:rPr>
                        <a:t>99.95</a:t>
                      </a:r>
                      <a:endParaRPr lang="es-EC" sz="1100">
                        <a:effectLst/>
                        <a:latin typeface="Calibri"/>
                        <a:ea typeface="Calibri"/>
                        <a:cs typeface="Times New Roman"/>
                      </a:endParaRPr>
                    </a:p>
                  </a:txBody>
                  <a:tcPr marL="9525" marR="9525" marT="9525" marB="9525" anchor="ctr"/>
                </a:tc>
              </a:tr>
              <a:tr h="231154">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dirty="0">
                        <a:effectLst/>
                        <a:latin typeface="Calibri"/>
                      </a:endParaRPr>
                    </a:p>
                  </a:txBody>
                  <a:tcPr marL="9525" marR="9525" marT="9525" marB="9525" anchor="ctr"/>
                </a:tc>
                <a:tc>
                  <a:txBody>
                    <a:bodyPr/>
                    <a:lstStyle/>
                    <a:p>
                      <a:pPr>
                        <a:lnSpc>
                          <a:spcPct val="115000"/>
                        </a:lnSpc>
                        <a:spcAft>
                          <a:spcPts val="1000"/>
                        </a:spcAft>
                      </a:pPr>
                      <a:r>
                        <a:rPr lang="es-EC" sz="1100" u="sng" dirty="0">
                          <a:effectLst/>
                          <a:hlinkClick r:id="rId4"/>
                        </a:rPr>
                        <a:t>PERU</a:t>
                      </a:r>
                      <a:r>
                        <a:rPr lang="es-EC" sz="800" dirty="0">
                          <a:effectLst/>
                        </a:rPr>
                        <a:t> </a:t>
                      </a:r>
                      <a:endParaRPr lang="es-EC" sz="1100" dirty="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dirty="0">
                          <a:effectLst/>
                        </a:rPr>
                        <a:t>0.44</a:t>
                      </a:r>
                      <a:endParaRPr lang="es-EC" sz="1100" dirty="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dirty="0">
                          <a:effectLst/>
                        </a:rPr>
                        <a:t>2.16</a:t>
                      </a:r>
                      <a:endParaRPr lang="es-EC" sz="1100" dirty="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dirty="0">
                          <a:effectLst/>
                        </a:rPr>
                        <a:t>0.04</a:t>
                      </a:r>
                      <a:endParaRPr lang="es-EC" sz="1100" dirty="0">
                        <a:effectLst/>
                        <a:latin typeface="Calibri"/>
                        <a:ea typeface="Calibri"/>
                        <a:cs typeface="Times New Roman"/>
                      </a:endParaRPr>
                    </a:p>
                  </a:txBody>
                  <a:tcPr marL="9525" marR="9525" marT="9525" marB="9525" anchor="ctr"/>
                </a:tc>
              </a:tr>
              <a:tr h="284719">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nSpc>
                          <a:spcPct val="115000"/>
                        </a:lnSpc>
                        <a:spcAft>
                          <a:spcPts val="1000"/>
                        </a:spcAft>
                      </a:pPr>
                      <a:r>
                        <a:rPr lang="es-EC" sz="1100" u="sng">
                          <a:effectLst/>
                          <a:hlinkClick r:id="rId5"/>
                        </a:rPr>
                        <a:t>PANAMA</a:t>
                      </a:r>
                      <a:r>
                        <a:rPr lang="es-EC" sz="800">
                          <a:effectLst/>
                        </a:rPr>
                        <a:t> </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a:effectLst/>
                        </a:rPr>
                        <a:t>0.24</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a:effectLst/>
                        </a:rPr>
                        <a:t>1.49</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800" dirty="0">
                          <a:effectLst/>
                        </a:rPr>
                        <a:t>0.03</a:t>
                      </a:r>
                      <a:endParaRPr lang="es-EC" sz="1100" dirty="0">
                        <a:effectLst/>
                        <a:latin typeface="Calibri"/>
                        <a:ea typeface="Calibri"/>
                        <a:cs typeface="Times New Roman"/>
                      </a:endParaRPr>
                    </a:p>
                  </a:txBody>
                  <a:tcPr marL="9525" marR="9525" marT="9525" marB="9525" anchor="ctr"/>
                </a:tc>
              </a:tr>
              <a:tr h="252218">
                <a:tc>
                  <a:txBody>
                    <a:bodyPr/>
                    <a:lstStyle/>
                    <a:p>
                      <a:pPr>
                        <a:lnSpc>
                          <a:spcPct val="115000"/>
                        </a:lnSpc>
                        <a:spcAft>
                          <a:spcPts val="1000"/>
                        </a:spcAft>
                      </a:pPr>
                      <a:r>
                        <a:rPr lang="es-EC" sz="700">
                          <a:effectLst/>
                        </a:rPr>
                        <a:t>TOTAL GENERAL:</a:t>
                      </a:r>
                      <a:endParaRPr lang="es-EC" sz="1100">
                        <a:effectLst/>
                        <a:latin typeface="Calibri"/>
                        <a:ea typeface="Calibri"/>
                        <a:cs typeface="Times New Roman"/>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gn="r">
                        <a:lnSpc>
                          <a:spcPct val="115000"/>
                        </a:lnSpc>
                        <a:spcAft>
                          <a:spcPts val="1000"/>
                        </a:spcAft>
                      </a:pPr>
                      <a:r>
                        <a:rPr lang="es-EC" sz="700">
                          <a:effectLst/>
                        </a:rPr>
                        <a:t>1,692.33</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700">
                          <a:effectLst/>
                        </a:rPr>
                        <a:t>6,229.64</a:t>
                      </a:r>
                      <a:endParaRPr lang="es-EC" sz="1100">
                        <a:effectLst/>
                        <a:latin typeface="Calibri"/>
                        <a:ea typeface="Calibri"/>
                        <a:cs typeface="Times New Roman"/>
                      </a:endParaRPr>
                    </a:p>
                  </a:txBody>
                  <a:tcPr marL="9525" marR="9525" marT="9525" marB="9525" anchor="ctr"/>
                </a:tc>
                <a:tc>
                  <a:txBody>
                    <a:bodyPr/>
                    <a:lstStyle/>
                    <a:p>
                      <a:pPr algn="r">
                        <a:lnSpc>
                          <a:spcPct val="115000"/>
                        </a:lnSpc>
                        <a:spcAft>
                          <a:spcPts val="1000"/>
                        </a:spcAft>
                      </a:pPr>
                      <a:r>
                        <a:rPr lang="es-EC" sz="700" dirty="0">
                          <a:effectLst/>
                        </a:rPr>
                        <a:t>100.00</a:t>
                      </a:r>
                      <a:endParaRPr lang="es-EC" sz="1100" dirty="0">
                        <a:effectLst/>
                        <a:latin typeface="Calibri"/>
                        <a:ea typeface="Calibri"/>
                        <a:cs typeface="Times New Roman"/>
                      </a:endParaRPr>
                    </a:p>
                  </a:txBody>
                  <a:tcPr marL="9525" marR="9525" marT="9525" marB="9525" anchor="ctr"/>
                </a:tc>
              </a:tr>
            </a:tbl>
          </a:graphicData>
        </a:graphic>
      </p:graphicFrame>
      <p:sp>
        <p:nvSpPr>
          <p:cNvPr id="5" name="Rectangle 1"/>
          <p:cNvSpPr>
            <a:spLocks noChangeArrowheads="1"/>
          </p:cNvSpPr>
          <p:nvPr/>
        </p:nvSpPr>
        <p:spPr bwMode="auto">
          <a:xfrm>
            <a:off x="3275856" y="929934"/>
            <a:ext cx="3600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bmk="_Toc359090389">
                <a:ln>
                  <a:noFill/>
                </a:ln>
                <a:solidFill>
                  <a:schemeClr val="tx1"/>
                </a:solidFill>
                <a:effectLst/>
                <a:latin typeface="Arial" pitchFamily="34" charset="0"/>
                <a:ea typeface="Calibri" pitchFamily="34" charset="0"/>
                <a:cs typeface="Times New Roman" pitchFamily="18" charset="0"/>
              </a:rPr>
              <a:t>Exportaciones de Ecuador a Perú, Banco Central del Ecuador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 xmlns:p14="http://schemas.microsoft.com/office/powerpoint/2010/main" val="957254258"/>
              </p:ext>
            </p:extLst>
          </p:nvPr>
        </p:nvGraphicFramePr>
        <p:xfrm>
          <a:off x="1775758" y="4293096"/>
          <a:ext cx="6036601" cy="1584177"/>
        </p:xfrm>
        <a:graphic>
          <a:graphicData uri="http://schemas.openxmlformats.org/drawingml/2006/table">
            <a:tbl>
              <a:tblPr firstRow="1" firstCol="1" bandRow="1">
                <a:tableStyleId>{5C22544A-7EE6-4342-B048-85BDC9FD1C3A}</a:tableStyleId>
              </a:tblPr>
              <a:tblGrid>
                <a:gridCol w="813246"/>
                <a:gridCol w="2313578"/>
                <a:gridCol w="2909777"/>
              </a:tblGrid>
              <a:tr h="442814">
                <a:tc>
                  <a:txBody>
                    <a:bodyPr/>
                    <a:lstStyle/>
                    <a:p>
                      <a:pPr algn="ctr">
                        <a:lnSpc>
                          <a:spcPct val="115000"/>
                        </a:lnSpc>
                        <a:spcAft>
                          <a:spcPts val="0"/>
                        </a:spcAft>
                      </a:pPr>
                      <a:r>
                        <a:rPr lang="es-EC" sz="800" dirty="0">
                          <a:effectLst/>
                        </a:rPr>
                        <a:t>SUBPARTIDA NANDINA </a:t>
                      </a:r>
                      <a:endParaRPr lang="es-EC" sz="1100" dirty="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a:effectLst/>
                        </a:rPr>
                        <a:t>DESCRIPCION NANDINA </a:t>
                      </a:r>
                      <a:endParaRPr lang="es-EC" sz="110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s-EC" sz="800">
                          <a:effectLst/>
                        </a:rPr>
                        <a:t>NOMBRE EXPORTADOR </a:t>
                      </a:r>
                      <a:endParaRPr lang="es-EC" sz="1100">
                        <a:effectLst/>
                        <a:latin typeface="Calibri"/>
                        <a:ea typeface="Calibri"/>
                        <a:cs typeface="Times New Roman"/>
                      </a:endParaRPr>
                    </a:p>
                  </a:txBody>
                  <a:tcPr marL="9525" marR="9525" marT="9525" marB="9525" anchor="ctr"/>
                </a:tc>
              </a:tr>
              <a:tr h="283195">
                <a:tc>
                  <a:txBody>
                    <a:bodyPr/>
                    <a:lstStyle/>
                    <a:p>
                      <a:pPr>
                        <a:lnSpc>
                          <a:spcPct val="115000"/>
                        </a:lnSpc>
                        <a:spcAft>
                          <a:spcPts val="1000"/>
                        </a:spcAft>
                      </a:pPr>
                      <a:r>
                        <a:rPr lang="es-EC" sz="800">
                          <a:effectLst/>
                        </a:rPr>
                        <a:t>7608200000</a:t>
                      </a:r>
                      <a:endParaRPr lang="es-EC" sz="11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s-EC" sz="800">
                          <a:effectLst/>
                        </a:rPr>
                        <a:t>DE ALEACIONES DE ALUMINIO</a:t>
                      </a:r>
                      <a:endParaRPr lang="es-EC" sz="11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s-EC" sz="800" u="sng">
                          <a:effectLst/>
                          <a:hlinkClick r:id="rId6"/>
                        </a:rPr>
                        <a:t>COMEFEX COMUNICACIONES EVENTOS FERIAS Y EXP.</a:t>
                      </a:r>
                      <a:endParaRPr lang="es-EC" sz="1100">
                        <a:effectLst/>
                        <a:latin typeface="Calibri"/>
                        <a:ea typeface="Calibri"/>
                        <a:cs typeface="Times New Roman"/>
                      </a:endParaRPr>
                    </a:p>
                  </a:txBody>
                  <a:tcPr marL="9525" marR="9525" marT="9525" marB="9525" anchor="ctr"/>
                </a:tc>
              </a:tr>
              <a:tr h="286056">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nSpc>
                          <a:spcPct val="115000"/>
                        </a:lnSpc>
                        <a:spcAft>
                          <a:spcPts val="1000"/>
                        </a:spcAft>
                      </a:pPr>
                      <a:r>
                        <a:rPr lang="es-EC" sz="800" u="sng">
                          <a:effectLst/>
                          <a:hlinkClick r:id="rId7"/>
                        </a:rPr>
                        <a:t>CORPORACION ECUATORIANA DE ALUMINIO S A CEDAL</a:t>
                      </a:r>
                      <a:endParaRPr lang="es-EC" sz="1100">
                        <a:effectLst/>
                        <a:latin typeface="Calibri"/>
                        <a:ea typeface="Calibri"/>
                        <a:cs typeface="Times New Roman"/>
                      </a:endParaRPr>
                    </a:p>
                  </a:txBody>
                  <a:tcPr marL="9525" marR="9525" marT="9525" marB="9525" anchor="ctr"/>
                </a:tc>
              </a:tr>
              <a:tr h="286056">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nSpc>
                          <a:spcPct val="115000"/>
                        </a:lnSpc>
                        <a:spcAft>
                          <a:spcPts val="1000"/>
                        </a:spcAft>
                      </a:pPr>
                      <a:r>
                        <a:rPr lang="es-EC" sz="800" u="sng" dirty="0">
                          <a:effectLst/>
                          <a:highlight>
                            <a:srgbClr val="FFFF00"/>
                          </a:highlight>
                          <a:hlinkClick r:id="rId8"/>
                        </a:rPr>
                        <a:t>FISA FUNDICIONES INDUSTRIALES S.A.</a:t>
                      </a:r>
                      <a:endParaRPr lang="es-EC" sz="1100" dirty="0">
                        <a:effectLst/>
                        <a:latin typeface="Calibri"/>
                        <a:ea typeface="Calibri"/>
                        <a:cs typeface="Times New Roman"/>
                      </a:endParaRPr>
                    </a:p>
                  </a:txBody>
                  <a:tcPr marL="9525" marR="9525" marT="9525" marB="9525" anchor="ctr"/>
                </a:tc>
              </a:tr>
              <a:tr h="286056">
                <a:tc>
                  <a:txBody>
                    <a:bodyPr/>
                    <a:lstStyle/>
                    <a:p>
                      <a:pPr>
                        <a:lnSpc>
                          <a:spcPct val="107000"/>
                        </a:lnSpc>
                      </a:pPr>
                      <a:endParaRPr lang="es-EC" sz="1100">
                        <a:effectLst/>
                        <a:latin typeface="Calibri"/>
                      </a:endParaRPr>
                    </a:p>
                  </a:txBody>
                  <a:tcPr marL="9525" marR="9525" marT="9525" marB="9525" anchor="ctr"/>
                </a:tc>
                <a:tc>
                  <a:txBody>
                    <a:bodyPr/>
                    <a:lstStyle/>
                    <a:p>
                      <a:pPr>
                        <a:lnSpc>
                          <a:spcPct val="107000"/>
                        </a:lnSpc>
                      </a:pPr>
                      <a:endParaRPr lang="es-EC" sz="1100">
                        <a:effectLst/>
                        <a:latin typeface="Calibri"/>
                      </a:endParaRPr>
                    </a:p>
                  </a:txBody>
                  <a:tcPr marL="9525" marR="9525" marT="9525" marB="9525" anchor="ctr"/>
                </a:tc>
                <a:tc>
                  <a:txBody>
                    <a:bodyPr/>
                    <a:lstStyle/>
                    <a:p>
                      <a:pPr>
                        <a:lnSpc>
                          <a:spcPct val="115000"/>
                        </a:lnSpc>
                        <a:spcAft>
                          <a:spcPts val="1000"/>
                        </a:spcAft>
                      </a:pPr>
                      <a:r>
                        <a:rPr lang="es-EC" sz="800" u="sng" dirty="0">
                          <a:effectLst/>
                          <a:hlinkClick r:id="rId9"/>
                        </a:rPr>
                        <a:t>INDURAMA S.A.</a:t>
                      </a:r>
                      <a:endParaRPr lang="es-EC" sz="1100" dirty="0">
                        <a:effectLst/>
                        <a:latin typeface="Calibri"/>
                        <a:ea typeface="Calibri"/>
                        <a:cs typeface="Times New Roman"/>
                      </a:endParaRPr>
                    </a:p>
                  </a:txBody>
                  <a:tcPr marL="9525" marR="9525" marT="9525" marB="9525" anchor="ctr"/>
                </a:tc>
              </a:tr>
            </a:tbl>
          </a:graphicData>
        </a:graphic>
      </p:graphicFrame>
      <p:sp>
        <p:nvSpPr>
          <p:cNvPr id="9" name="Rectangle 3"/>
          <p:cNvSpPr>
            <a:spLocks noChangeArrowheads="1"/>
          </p:cNvSpPr>
          <p:nvPr/>
        </p:nvSpPr>
        <p:spPr bwMode="auto">
          <a:xfrm>
            <a:off x="3419872" y="3451012"/>
            <a:ext cx="374173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bmk="_Toc359090394">
                <a:ln>
                  <a:noFill/>
                </a:ln>
                <a:solidFill>
                  <a:schemeClr val="tx1"/>
                </a:solidFill>
                <a:effectLst/>
                <a:latin typeface="Arial" pitchFamily="34" charset="0"/>
                <a:ea typeface="Calibri" pitchFamily="34" charset="0"/>
                <a:cs typeface="Times New Roman" pitchFamily="18" charset="0"/>
              </a:rPr>
              <a:t>Exportadores a Perú, Banco Central del Ecuador</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1832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11960" y="740261"/>
            <a:ext cx="3672407" cy="400110"/>
          </a:xfrm>
          <a:prstGeom prst="rect">
            <a:avLst/>
          </a:prstGeom>
        </p:spPr>
        <p:txBody>
          <a:bodyPr wrap="square">
            <a:spAutoFit/>
          </a:bodyPr>
          <a:lstStyle/>
          <a:p>
            <a:r>
              <a:rPr lang="es-EC" sz="2000" i="1" dirty="0" smtClean="0"/>
              <a:t>Entorno Macroeconómico </a:t>
            </a:r>
            <a:endParaRPr lang="es-EC" sz="2000" dirty="0"/>
          </a:p>
        </p:txBody>
      </p:sp>
      <p:pic>
        <p:nvPicPr>
          <p:cNvPr id="5124" name="Picture 4" descr="http://1.bp.blogspot.com/_nr42eleKrYw/TN03q8pxJEI/AAAAAAAAABQ/2w6wdHnJBuQ/s1600/sudamerica%255B1%255D.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7574"/>
            <a:ext cx="5328592" cy="615773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1.bp.blogspot.com/_nr42eleKrYw/TN03q8pxJEI/AAAAAAAAABQ/2w6wdHnJBuQ/s1600/sudamerica%255B1%255D.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6543" y="2753544"/>
            <a:ext cx="3456934" cy="410445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4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340768"/>
            <a:ext cx="7560840" cy="3807132"/>
          </a:xfrm>
          <a:prstGeom prst="rect">
            <a:avLst/>
          </a:prstGeom>
          <a:noFill/>
          <a:ln>
            <a:noFill/>
          </a:ln>
        </p:spPr>
      </p:pic>
    </p:spTree>
    <p:extLst>
      <p:ext uri="{BB962C8B-B14F-4D97-AF65-F5344CB8AC3E}">
        <p14:creationId xmlns="" xmlns:p14="http://schemas.microsoft.com/office/powerpoint/2010/main" val="146130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blogs.creamoselfuturo.com/industria-y-servicios/wp-content/uploads/2008/02/staticflickrcom.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3 Imagen"/>
          <p:cNvPicPr/>
          <p:nvPr/>
        </p:nvPicPr>
        <p:blipFill>
          <a:blip r:embed="rId3" cstate="print"/>
          <a:stretch>
            <a:fillRect/>
          </a:stretch>
        </p:blipFill>
        <p:spPr>
          <a:xfrm>
            <a:off x="1302622" y="981979"/>
            <a:ext cx="6365722" cy="4755994"/>
          </a:xfrm>
          <a:prstGeom prst="rect">
            <a:avLst/>
          </a:prstGeom>
        </p:spPr>
      </p:pic>
      <p:sp>
        <p:nvSpPr>
          <p:cNvPr id="5" name="4 Rectángulo"/>
          <p:cNvSpPr/>
          <p:nvPr/>
        </p:nvSpPr>
        <p:spPr>
          <a:xfrm>
            <a:off x="1691680" y="540206"/>
            <a:ext cx="5688632" cy="400110"/>
          </a:xfrm>
          <a:prstGeom prst="rect">
            <a:avLst/>
          </a:prstGeom>
        </p:spPr>
        <p:txBody>
          <a:bodyPr wrap="square">
            <a:spAutoFit/>
          </a:bodyPr>
          <a:lstStyle/>
          <a:p>
            <a:r>
              <a:rPr lang="es-EC" sz="2000" i="1" dirty="0" smtClean="0"/>
              <a:t>Componentes de Países Sudamericanos</a:t>
            </a:r>
            <a:endParaRPr lang="es-EC" sz="2000" dirty="0"/>
          </a:p>
        </p:txBody>
      </p:sp>
      <p:sp>
        <p:nvSpPr>
          <p:cNvPr id="6" name="5 Llaves"/>
          <p:cNvSpPr/>
          <p:nvPr/>
        </p:nvSpPr>
        <p:spPr>
          <a:xfrm>
            <a:off x="2699792" y="2887208"/>
            <a:ext cx="3456384" cy="936104"/>
          </a:xfrm>
          <a:prstGeom prst="brace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8" name="7 Rectángulo"/>
          <p:cNvSpPr/>
          <p:nvPr/>
        </p:nvSpPr>
        <p:spPr>
          <a:xfrm>
            <a:off x="6246186" y="3216760"/>
            <a:ext cx="2844316" cy="276999"/>
          </a:xfrm>
          <a:prstGeom prst="rect">
            <a:avLst/>
          </a:prstGeom>
        </p:spPr>
        <p:txBody>
          <a:bodyPr wrap="square">
            <a:spAutoFit/>
          </a:bodyPr>
          <a:lstStyle/>
          <a:p>
            <a:pPr algn="ctr"/>
            <a:r>
              <a:rPr lang="es-EC" sz="1200" b="1" i="1" dirty="0"/>
              <a:t>Desarrollo económico y Humano.</a:t>
            </a:r>
            <a:endParaRPr lang="es-EC" sz="1200" dirty="0"/>
          </a:p>
        </p:txBody>
      </p:sp>
      <p:sp>
        <p:nvSpPr>
          <p:cNvPr id="9" name="8 Flecha abajo"/>
          <p:cNvSpPr/>
          <p:nvPr/>
        </p:nvSpPr>
        <p:spPr>
          <a:xfrm>
            <a:off x="3969603" y="4139553"/>
            <a:ext cx="201425"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p:nvPr/>
        </p:nvCxnSpPr>
        <p:spPr>
          <a:xfrm>
            <a:off x="3275856" y="2636912"/>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a:off x="3275856" y="4005064"/>
            <a:ext cx="2088232" cy="0"/>
          </a:xfrm>
          <a:prstGeom prst="line">
            <a:avLst/>
          </a:prstGeom>
        </p:spPr>
        <p:style>
          <a:lnRef idx="2">
            <a:schemeClr val="dk1"/>
          </a:lnRef>
          <a:fillRef idx="0">
            <a:schemeClr val="dk1"/>
          </a:fillRef>
          <a:effectRef idx="1">
            <a:schemeClr val="dk1"/>
          </a:effectRef>
          <a:fontRef idx="minor">
            <a:schemeClr val="tx1"/>
          </a:fontRef>
        </p:style>
      </p:cxnSp>
      <p:sp>
        <p:nvSpPr>
          <p:cNvPr id="13" name="12 Rectángulo"/>
          <p:cNvSpPr/>
          <p:nvPr/>
        </p:nvSpPr>
        <p:spPr>
          <a:xfrm>
            <a:off x="2748870" y="5229200"/>
            <a:ext cx="2844316" cy="276999"/>
          </a:xfrm>
          <a:prstGeom prst="rect">
            <a:avLst/>
          </a:prstGeom>
        </p:spPr>
        <p:txBody>
          <a:bodyPr wrap="square">
            <a:spAutoFit/>
          </a:bodyPr>
          <a:lstStyle/>
          <a:p>
            <a:pPr algn="ctr"/>
            <a:r>
              <a:rPr lang="es-EC" sz="1200" b="1" i="1" dirty="0"/>
              <a:t>Competitividad e Inversión.</a:t>
            </a:r>
            <a:endParaRPr lang="es-EC" sz="1200" dirty="0"/>
          </a:p>
        </p:txBody>
      </p:sp>
    </p:spTree>
    <p:extLst>
      <p:ext uri="{BB962C8B-B14F-4D97-AF65-F5344CB8AC3E}">
        <p14:creationId xmlns="" xmlns:p14="http://schemas.microsoft.com/office/powerpoint/2010/main" val="1234878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1839</TotalTime>
  <Words>2730</Words>
  <Application>Microsoft Office PowerPoint</Application>
  <PresentationFormat>Presentación en pantalla (4:3)</PresentationFormat>
  <Paragraphs>951</Paragraphs>
  <Slides>39</Slides>
  <Notes>3</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Concurrencia</vt:lpstr>
      <vt:lpstr>Diapositiva 1</vt:lpstr>
      <vt:lpstr>OBJETIVOS</vt:lpstr>
      <vt:lpstr>CORPORACIÓN ECUATORIANA DE ALUMINIO S.A. CEDAL</vt:lpstr>
      <vt:lpstr>Diapositiva 4</vt:lpstr>
      <vt:lpstr>ESTUDIO DE MERCADO </vt:lpstr>
      <vt:lpstr>Proveedores de Perú</vt:lpstr>
      <vt:lpstr>ESTUDIO DE MERCADO</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Aurelio</cp:lastModifiedBy>
  <cp:revision>111</cp:revision>
  <cp:lastPrinted>2013-06-28T03:10:08Z</cp:lastPrinted>
  <dcterms:created xsi:type="dcterms:W3CDTF">2013-06-23T02:51:59Z</dcterms:created>
  <dcterms:modified xsi:type="dcterms:W3CDTF">2013-11-22T02:42:52Z</dcterms:modified>
</cp:coreProperties>
</file>