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4" r:id="rId38"/>
    <p:sldId id="293" r:id="rId39"/>
    <p:sldId id="295" r:id="rId40"/>
    <p:sldId id="296" r:id="rId41"/>
    <p:sldId id="297" r:id="rId42"/>
    <p:sldId id="298" r:id="rId43"/>
    <p:sldId id="302" r:id="rId44"/>
    <p:sldId id="299" r:id="rId45"/>
    <p:sldId id="300" r:id="rId46"/>
    <p:sldId id="301"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2" autoAdjust="0"/>
    <p:restoredTop sz="68366" autoAdjust="0"/>
  </p:normalViewPr>
  <p:slideViewPr>
    <p:cSldViewPr>
      <p:cViewPr varScale="1">
        <p:scale>
          <a:sx n="49" d="100"/>
          <a:sy n="49" d="100"/>
        </p:scale>
        <p:origin x="-2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1ADB3-7DB6-4251-8452-3FC10C1C3094}" type="datetimeFigureOut">
              <a:rPr lang="es-EC" smtClean="0"/>
              <a:t>14/01/2014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14FE4-E2BE-4747-A4BA-361136B4E14B}" type="slidenum">
              <a:rPr lang="es-EC" smtClean="0"/>
              <a:t>‹Nº›</a:t>
            </a:fld>
            <a:endParaRPr lang="es-EC"/>
          </a:p>
        </p:txBody>
      </p:sp>
    </p:spTree>
    <p:extLst>
      <p:ext uri="{BB962C8B-B14F-4D97-AF65-F5344CB8AC3E}">
        <p14:creationId xmlns:p14="http://schemas.microsoft.com/office/powerpoint/2010/main" val="418495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1" kern="1200" dirty="0" smtClean="0">
                <a:solidFill>
                  <a:schemeClr val="tx1"/>
                </a:solidFill>
                <a:effectLst/>
                <a:latin typeface="+mn-lt"/>
                <a:ea typeface="+mn-ea"/>
                <a:cs typeface="+mn-cs"/>
              </a:rPr>
              <a:t>beneficios</a:t>
            </a:r>
            <a:r>
              <a:rPr lang="es-EC" sz="1200" kern="1200" dirty="0" smtClean="0">
                <a:solidFill>
                  <a:schemeClr val="tx1"/>
                </a:solidFill>
                <a:effectLst/>
                <a:latin typeface="+mn-lt"/>
                <a:ea typeface="+mn-ea"/>
                <a:cs typeface="+mn-cs"/>
              </a:rPr>
              <a:t> que los robots pueden aportar a la sociedad</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Los robots que forman parte de un sistema </a:t>
            </a:r>
            <a:r>
              <a:rPr lang="es-EC" sz="1200" b="1" kern="1200" dirty="0" err="1" smtClean="0">
                <a:solidFill>
                  <a:schemeClr val="tx1"/>
                </a:solidFill>
                <a:effectLst/>
                <a:latin typeface="+mn-lt"/>
                <a:ea typeface="+mn-ea"/>
                <a:cs typeface="+mn-cs"/>
              </a:rPr>
              <a:t>multi</a:t>
            </a:r>
            <a:r>
              <a:rPr lang="es-EC" sz="1200" b="1" kern="1200" dirty="0" smtClean="0">
                <a:solidFill>
                  <a:schemeClr val="tx1"/>
                </a:solidFill>
                <a:effectLst/>
                <a:latin typeface="+mn-lt"/>
                <a:ea typeface="+mn-ea"/>
                <a:cs typeface="+mn-cs"/>
              </a:rPr>
              <a:t>-robot</a:t>
            </a:r>
            <a:r>
              <a:rPr lang="es-EC" sz="1200" kern="1200" dirty="0" smtClean="0">
                <a:solidFill>
                  <a:schemeClr val="tx1"/>
                </a:solidFill>
                <a:effectLst/>
                <a:latin typeface="+mn-lt"/>
                <a:ea typeface="+mn-ea"/>
                <a:cs typeface="+mn-cs"/>
              </a:rPr>
              <a:t> son simples en términos de diseño y control, y menos costosos que los sistemas de un sólo robot especializado.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 dividen el trabajo de transporte de productos dentro de la bodega. Por la comunicación entre robots pueden </a:t>
            </a:r>
            <a:r>
              <a:rPr lang="es-EC" sz="1200" b="1" kern="1200" dirty="0" smtClean="0">
                <a:solidFill>
                  <a:schemeClr val="tx1"/>
                </a:solidFill>
                <a:effectLst/>
                <a:latin typeface="+mn-lt"/>
                <a:ea typeface="+mn-ea"/>
                <a:cs typeface="+mn-cs"/>
              </a:rPr>
              <a:t>sustituir</a:t>
            </a:r>
            <a:r>
              <a:rPr lang="es-EC" sz="1200" kern="1200" dirty="0" smtClean="0">
                <a:solidFill>
                  <a:schemeClr val="tx1"/>
                </a:solidFill>
                <a:effectLst/>
                <a:latin typeface="+mn-lt"/>
                <a:ea typeface="+mn-ea"/>
                <a:cs typeface="+mn-cs"/>
              </a:rPr>
              <a:t> a un robot que haya sufrido un desperfecto.</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Funcional: Ámbito</a:t>
            </a:r>
            <a:r>
              <a:rPr lang="es-EC" sz="1200" kern="1200" baseline="0" dirty="0" smtClean="0">
                <a:solidFill>
                  <a:schemeClr val="tx1"/>
                </a:solidFill>
                <a:effectLst/>
                <a:latin typeface="+mn-lt"/>
                <a:ea typeface="+mn-ea"/>
                <a:cs typeface="+mn-cs"/>
              </a:rPr>
              <a:t> Humano, Experimental: Cuerpo Humano</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3</a:t>
            </a:fld>
            <a:endParaRPr lang="es-EC"/>
          </a:p>
        </p:txBody>
      </p:sp>
    </p:spTree>
    <p:extLst>
      <p:ext uri="{BB962C8B-B14F-4D97-AF65-F5344CB8AC3E}">
        <p14:creationId xmlns:p14="http://schemas.microsoft.com/office/powerpoint/2010/main" val="418697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0.85 Kg</a:t>
            </a:r>
          </a:p>
          <a:p>
            <a:r>
              <a:rPr lang="es-EC" sz="1200" kern="1200" dirty="0" smtClean="0">
                <a:solidFill>
                  <a:schemeClr val="tx1"/>
                </a:solidFill>
                <a:effectLst/>
                <a:latin typeface="+mn-lt"/>
                <a:ea typeface="+mn-ea"/>
                <a:cs typeface="+mn-cs"/>
              </a:rPr>
              <a:t>57.11 </a:t>
            </a:r>
            <a:r>
              <a:rPr lang="es-EC" sz="1200" kern="1200" dirty="0" err="1" smtClean="0">
                <a:solidFill>
                  <a:schemeClr val="tx1"/>
                </a:solidFill>
                <a:effectLst/>
                <a:latin typeface="+mn-lt"/>
                <a:ea typeface="+mn-ea"/>
                <a:cs typeface="+mn-cs"/>
              </a:rPr>
              <a:t>μm</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20</a:t>
            </a:fld>
            <a:endParaRPr lang="es-EC"/>
          </a:p>
        </p:txBody>
      </p:sp>
    </p:spTree>
    <p:extLst>
      <p:ext uri="{BB962C8B-B14F-4D97-AF65-F5344CB8AC3E}">
        <p14:creationId xmlns:p14="http://schemas.microsoft.com/office/powerpoint/2010/main" val="246049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21</a:t>
            </a:fld>
            <a:endParaRPr lang="es-EC"/>
          </a:p>
        </p:txBody>
      </p:sp>
    </p:spTree>
    <p:extLst>
      <p:ext uri="{BB962C8B-B14F-4D97-AF65-F5344CB8AC3E}">
        <p14:creationId xmlns:p14="http://schemas.microsoft.com/office/powerpoint/2010/main" val="329041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22</a:t>
            </a:fld>
            <a:endParaRPr lang="es-EC"/>
          </a:p>
        </p:txBody>
      </p:sp>
    </p:spTree>
    <p:extLst>
      <p:ext uri="{BB962C8B-B14F-4D97-AF65-F5344CB8AC3E}">
        <p14:creationId xmlns:p14="http://schemas.microsoft.com/office/powerpoint/2010/main" val="138086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 2,13 m</a:t>
            </a:r>
          </a:p>
          <a:p>
            <a:r>
              <a:rPr lang="es-EC" dirty="0" smtClean="0"/>
              <a:t>B 1,80 m</a:t>
            </a:r>
          </a:p>
          <a:p>
            <a:r>
              <a:rPr lang="es-EC" dirty="0" smtClean="0"/>
              <a:t>C 2,50 m</a:t>
            </a:r>
          </a:p>
          <a:p>
            <a:r>
              <a:rPr lang="es-EC" dirty="0" smtClean="0"/>
              <a:t>Espacio Dividido de Trabajo</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23</a:t>
            </a:fld>
            <a:endParaRPr lang="es-EC"/>
          </a:p>
        </p:txBody>
      </p:sp>
    </p:spTree>
    <p:extLst>
      <p:ext uri="{BB962C8B-B14F-4D97-AF65-F5344CB8AC3E}">
        <p14:creationId xmlns:p14="http://schemas.microsoft.com/office/powerpoint/2010/main" val="223636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Este modo de control de robots utiliza varios robots simples para ejecutar una acción deseada.</a:t>
            </a:r>
          </a:p>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24</a:t>
            </a:fld>
            <a:endParaRPr lang="es-EC"/>
          </a:p>
        </p:txBody>
      </p:sp>
    </p:spTree>
    <p:extLst>
      <p:ext uri="{BB962C8B-B14F-4D97-AF65-F5344CB8AC3E}">
        <p14:creationId xmlns:p14="http://schemas.microsoft.com/office/powerpoint/2010/main" val="183911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 el espacio en el que el robot se mueve y ejecuta sus acciones.</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25</a:t>
            </a:fld>
            <a:endParaRPr lang="es-EC"/>
          </a:p>
        </p:txBody>
      </p:sp>
    </p:spTree>
    <p:extLst>
      <p:ext uri="{BB962C8B-B14F-4D97-AF65-F5344CB8AC3E}">
        <p14:creationId xmlns:p14="http://schemas.microsoft.com/office/powerpoint/2010/main" val="2995427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26</a:t>
            </a:fld>
            <a:endParaRPr lang="es-EC"/>
          </a:p>
        </p:txBody>
      </p:sp>
    </p:spTree>
    <p:extLst>
      <p:ext uri="{BB962C8B-B14F-4D97-AF65-F5344CB8AC3E}">
        <p14:creationId xmlns:p14="http://schemas.microsoft.com/office/powerpoint/2010/main" val="4191632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2 Marcador de notas"/>
              <p:cNvSpPr>
                <a:spLocks noGrp="1"/>
              </p:cNvSpPr>
              <p:nvPr>
                <p:ph type="body" idx="1"/>
              </p:nvPr>
            </p:nvSpPr>
            <p:spPr/>
            <p:txBody>
              <a:bodyPr/>
              <a:lstStyle/>
              <a:p>
                <a:r>
                  <a:rPr lang="es-EC" dirty="0" smtClean="0"/>
                  <a:t>Cada página</a:t>
                </a:r>
                <a:r>
                  <a:rPr lang="es-EC" baseline="0" dirty="0" smtClean="0"/>
                  <a:t> </a:t>
                </a:r>
                <a:r>
                  <a:rPr lang="es-EC" sz="1200" kern="1200" dirty="0" smtClean="0">
                    <a:solidFill>
                      <a:schemeClr val="tx1"/>
                    </a:solidFill>
                    <a:effectLst/>
                    <a:latin typeface="+mn-lt"/>
                    <a:ea typeface="+mn-ea"/>
                    <a:cs typeface="+mn-cs"/>
                  </a:rPr>
                  <a:t>7 poses consecutivas del robot. tiempo total de la pose y la pausa (Velocidad)</a:t>
                </a:r>
              </a:p>
              <a:p>
                <a:r>
                  <a:rPr lang="es-EC" sz="1200" kern="1200" dirty="0" smtClean="0">
                    <a:solidFill>
                      <a:schemeClr val="tx1"/>
                    </a:solidFill>
                    <a:effectLst/>
                    <a:latin typeface="+mn-lt"/>
                    <a:ea typeface="+mn-ea"/>
                    <a:cs typeface="+mn-cs"/>
                  </a:rPr>
                  <a:t>grabar estas posiciones</a:t>
                </a:r>
              </a:p>
              <a:p>
                <a:r>
                  <a:rPr lang="es-EC" sz="1200" kern="1200" dirty="0" smtClean="0">
                    <a:solidFill>
                      <a:schemeClr val="tx1"/>
                    </a:solidFill>
                    <a:effectLst/>
                    <a:latin typeface="+mn-lt"/>
                    <a:ea typeface="+mn-ea"/>
                    <a:cs typeface="+mn-cs"/>
                  </a:rPr>
                  <a:t>1 el más rígido y el 7 el menos rígido.</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200" i="1" kern="1200" smtClean="0">
                          <a:solidFill>
                            <a:schemeClr val="tx1"/>
                          </a:solidFill>
                          <a:effectLst/>
                          <a:latin typeface="+mn-lt"/>
                          <a:ea typeface="+mn-ea"/>
                          <a:cs typeface="+mn-cs"/>
                        </a:rPr>
                        <m:t>𝑇𝑖𝑒𝑚𝑝𝑜</m:t>
                      </m:r>
                      <m:r>
                        <a:rPr lang="es-EC" sz="1200" i="1" kern="1200" smtClean="0">
                          <a:solidFill>
                            <a:schemeClr val="tx1"/>
                          </a:solidFill>
                          <a:effectLst/>
                          <a:latin typeface="+mn-lt"/>
                          <a:ea typeface="+mn-ea"/>
                          <a:cs typeface="+mn-cs"/>
                        </a:rPr>
                        <m:t> </m:t>
                      </m:r>
                      <m:r>
                        <a:rPr lang="es-EC" sz="1200" i="1" kern="1200" smtClean="0">
                          <a:solidFill>
                            <a:schemeClr val="tx1"/>
                          </a:solidFill>
                          <a:effectLst/>
                          <a:latin typeface="+mn-lt"/>
                          <a:ea typeface="+mn-ea"/>
                          <a:cs typeface="+mn-cs"/>
                        </a:rPr>
                        <m:t>𝑟𝑒𝑎𝑙</m:t>
                      </m:r>
                      <m:r>
                        <a:rPr lang="es-EC" sz="1200" i="1" kern="1200" smtClean="0">
                          <a:solidFill>
                            <a:schemeClr val="tx1"/>
                          </a:solidFill>
                          <a:effectLst/>
                          <a:latin typeface="+mn-lt"/>
                          <a:ea typeface="+mn-ea"/>
                          <a:cs typeface="+mn-cs"/>
                        </a:rPr>
                        <m:t> </m:t>
                      </m:r>
                      <m:r>
                        <a:rPr lang="es-EC" sz="1200" i="1" kern="1200" smtClean="0">
                          <a:solidFill>
                            <a:schemeClr val="tx1"/>
                          </a:solidFill>
                          <a:effectLst/>
                          <a:latin typeface="+mn-lt"/>
                          <a:ea typeface="+mn-ea"/>
                          <a:cs typeface="+mn-cs"/>
                        </a:rPr>
                        <m:t>𝑑𝑒</m:t>
                      </m:r>
                      <m:r>
                        <a:rPr lang="es-EC" sz="1200" i="1" kern="1200" smtClean="0">
                          <a:solidFill>
                            <a:schemeClr val="tx1"/>
                          </a:solidFill>
                          <a:effectLst/>
                          <a:latin typeface="+mn-lt"/>
                          <a:ea typeface="+mn-ea"/>
                          <a:cs typeface="+mn-cs"/>
                        </a:rPr>
                        <m:t> </m:t>
                      </m:r>
                      <m:r>
                        <a:rPr lang="es-EC" sz="1200" i="1" kern="1200" smtClean="0">
                          <a:solidFill>
                            <a:schemeClr val="tx1"/>
                          </a:solidFill>
                          <a:effectLst/>
                          <a:latin typeface="+mn-lt"/>
                          <a:ea typeface="+mn-ea"/>
                          <a:cs typeface="+mn-cs"/>
                        </a:rPr>
                        <m:t>𝑒𝑗𝑒𝑐𝑢𝑐𝑖</m:t>
                      </m:r>
                      <m:r>
                        <a:rPr lang="es-EC" sz="1200" i="1" kern="1200" smtClean="0">
                          <a:solidFill>
                            <a:schemeClr val="tx1"/>
                          </a:solidFill>
                          <a:effectLst/>
                          <a:latin typeface="+mn-lt"/>
                          <a:ea typeface="+mn-ea"/>
                          <a:cs typeface="+mn-cs"/>
                        </a:rPr>
                        <m:t>ó</m:t>
                      </m:r>
                      <m:r>
                        <a:rPr lang="es-EC" sz="1200" i="1" kern="1200" smtClean="0">
                          <a:solidFill>
                            <a:schemeClr val="tx1"/>
                          </a:solidFill>
                          <a:effectLst/>
                          <a:latin typeface="+mn-lt"/>
                          <a:ea typeface="+mn-ea"/>
                          <a:cs typeface="+mn-cs"/>
                        </a:rPr>
                        <m:t>𝑛</m:t>
                      </m:r>
                      <m:r>
                        <a:rPr lang="es-EC" sz="1200" i="1" kern="1200" smtClean="0">
                          <a:solidFill>
                            <a:schemeClr val="tx1"/>
                          </a:solidFill>
                          <a:effectLst/>
                          <a:latin typeface="+mn-lt"/>
                          <a:ea typeface="+mn-ea"/>
                          <a:cs typeface="+mn-cs"/>
                        </a:rPr>
                        <m:t>=</m:t>
                      </m:r>
                      <m:d>
                        <m:dPr>
                          <m:ctrlPr>
                            <a:rPr lang="es-EC" sz="1200" i="1" kern="1200">
                              <a:solidFill>
                                <a:schemeClr val="tx1"/>
                              </a:solidFill>
                              <a:effectLst/>
                              <a:latin typeface="+mn-lt"/>
                              <a:ea typeface="+mn-ea"/>
                              <a:cs typeface="+mn-cs"/>
                            </a:rPr>
                          </m:ctrlPr>
                        </m:dPr>
                        <m:e>
                          <m:f>
                            <m:fPr>
                              <m:ctrlPr>
                                <a:rPr lang="es-EC" sz="1200" i="1" kern="1200">
                                  <a:solidFill>
                                    <a:schemeClr val="tx1"/>
                                  </a:solidFill>
                                  <a:effectLst/>
                                  <a:latin typeface="+mn-lt"/>
                                  <a:ea typeface="+mn-ea"/>
                                  <a:cs typeface="+mn-cs"/>
                                </a:rPr>
                              </m:ctrlPr>
                            </m:fPr>
                            <m:num>
                              <m:r>
                                <a:rPr lang="es-EC" sz="1200" i="1" kern="1200">
                                  <a:solidFill>
                                    <a:schemeClr val="tx1"/>
                                  </a:solidFill>
                                  <a:effectLst/>
                                  <a:latin typeface="+mn-lt"/>
                                  <a:ea typeface="+mn-ea"/>
                                  <a:cs typeface="+mn-cs"/>
                                </a:rPr>
                                <m:t>𝑇𝑖𝑒𝑚𝑝𝑜𝑠</m:t>
                              </m:r>
                              <m:r>
                                <a:rPr lang="es-EC" sz="1200" i="1" kern="1200">
                                  <a:solidFill>
                                    <a:schemeClr val="tx1"/>
                                  </a:solidFill>
                                  <a:effectLst/>
                                  <a:latin typeface="+mn-lt"/>
                                  <a:ea typeface="+mn-ea"/>
                                  <a:cs typeface="+mn-cs"/>
                                </a:rPr>
                                <m:t>+</m:t>
                              </m:r>
                              <m:r>
                                <a:rPr lang="es-EC" sz="1200" i="1" kern="1200">
                                  <a:solidFill>
                                    <a:schemeClr val="tx1"/>
                                  </a:solidFill>
                                  <a:effectLst/>
                                  <a:latin typeface="+mn-lt"/>
                                  <a:ea typeface="+mn-ea"/>
                                  <a:cs typeface="+mn-cs"/>
                                </a:rPr>
                                <m:t>𝑃𝑎𝑢𝑠𝑎𝑠</m:t>
                              </m:r>
                            </m:num>
                            <m:den>
                              <m:r>
                                <a:rPr lang="es-EC" sz="1200" i="1" kern="1200">
                                  <a:solidFill>
                                    <a:schemeClr val="tx1"/>
                                  </a:solidFill>
                                  <a:effectLst/>
                                  <a:latin typeface="+mn-lt"/>
                                  <a:ea typeface="+mn-ea"/>
                                  <a:cs typeface="+mn-cs"/>
                                </a:rPr>
                                <m:t>𝑅𝑎𝑧</m:t>
                              </m:r>
                              <m:r>
                                <a:rPr lang="es-EC" sz="1200" i="1" kern="1200">
                                  <a:solidFill>
                                    <a:schemeClr val="tx1"/>
                                  </a:solidFill>
                                  <a:effectLst/>
                                  <a:latin typeface="+mn-lt"/>
                                  <a:ea typeface="+mn-ea"/>
                                  <a:cs typeface="+mn-cs"/>
                                </a:rPr>
                                <m:t>ó</m:t>
                              </m:r>
                              <m:r>
                                <a:rPr lang="es-EC" sz="1200" i="1" kern="1200">
                                  <a:solidFill>
                                    <a:schemeClr val="tx1"/>
                                  </a:solidFill>
                                  <a:effectLst/>
                                  <a:latin typeface="+mn-lt"/>
                                  <a:ea typeface="+mn-ea"/>
                                  <a:cs typeface="+mn-cs"/>
                                </a:rPr>
                                <m:t>𝑛</m:t>
                              </m:r>
                              <m:r>
                                <a:rPr lang="es-EC" sz="1200" i="1" kern="1200">
                                  <a:solidFill>
                                    <a:schemeClr val="tx1"/>
                                  </a:solidFill>
                                  <a:effectLst/>
                                  <a:latin typeface="+mn-lt"/>
                                  <a:ea typeface="+mn-ea"/>
                                  <a:cs typeface="+mn-cs"/>
                                </a:rPr>
                                <m:t> </m:t>
                              </m:r>
                              <m:r>
                                <a:rPr lang="es-EC" sz="1200" i="1" kern="1200">
                                  <a:solidFill>
                                    <a:schemeClr val="tx1"/>
                                  </a:solidFill>
                                  <a:effectLst/>
                                  <a:latin typeface="+mn-lt"/>
                                  <a:ea typeface="+mn-ea"/>
                                  <a:cs typeface="+mn-cs"/>
                                </a:rPr>
                                <m:t>𝑑𝑒</m:t>
                              </m:r>
                              <m:r>
                                <a:rPr lang="es-EC" sz="1200" i="1" kern="1200">
                                  <a:solidFill>
                                    <a:schemeClr val="tx1"/>
                                  </a:solidFill>
                                  <a:effectLst/>
                                  <a:latin typeface="+mn-lt"/>
                                  <a:ea typeface="+mn-ea"/>
                                  <a:cs typeface="+mn-cs"/>
                                </a:rPr>
                                <m:t> </m:t>
                              </m:r>
                              <m:r>
                                <a:rPr lang="es-EC" sz="1200" i="1" kern="1200">
                                  <a:solidFill>
                                    <a:schemeClr val="tx1"/>
                                  </a:solidFill>
                                  <a:effectLst/>
                                  <a:latin typeface="+mn-lt"/>
                                  <a:ea typeface="+mn-ea"/>
                                  <a:cs typeface="+mn-cs"/>
                                </a:rPr>
                                <m:t>𝑉𝑒𝑙𝑜𝑐𝑖𝑑𝑎𝑑</m:t>
                              </m:r>
                            </m:den>
                          </m:f>
                        </m:e>
                      </m:d>
                      <m:r>
                        <a:rPr lang="es-EC" sz="1200" i="1" kern="1200">
                          <a:solidFill>
                            <a:schemeClr val="tx1"/>
                          </a:solidFill>
                          <a:effectLst/>
                          <a:latin typeface="+mn-lt"/>
                          <a:ea typeface="+mn-ea"/>
                          <a:cs typeface="+mn-cs"/>
                        </a:rPr>
                        <m:t>∗</m:t>
                      </m:r>
                      <m:r>
                        <a:rPr lang="es-EC" sz="1200" i="1" kern="1200">
                          <a:solidFill>
                            <a:schemeClr val="tx1"/>
                          </a:solidFill>
                          <a:effectLst/>
                          <a:latin typeface="+mn-lt"/>
                          <a:ea typeface="+mn-ea"/>
                          <a:cs typeface="+mn-cs"/>
                        </a:rPr>
                        <m:t>𝑅𝑒𝑝𝑒𝑡𝑖𝑐𝑖𝑜𝑛𝑒𝑠</m:t>
                      </m:r>
                    </m:oMath>
                  </m:oMathPara>
                </a14:m>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231 páginas </a:t>
                </a:r>
                <a:endParaRPr lang="es-EC" sz="1200" kern="1200" dirty="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endParaRPr lang="es-EC" dirty="0"/>
              </a:p>
            </p:txBody>
          </p:sp>
        </mc:Choice>
        <mc:Fallback>
          <p:sp>
            <p:nvSpPr>
              <p:cNvPr id="3" name="2 Marcador de notas"/>
              <p:cNvSpPr>
                <a:spLocks noGrp="1"/>
              </p:cNvSpPr>
              <p:nvPr>
                <p:ph type="body" idx="1"/>
              </p:nvPr>
            </p:nvSpPr>
            <p:spPr/>
            <p:txBody>
              <a:bodyPr/>
              <a:lstStyle/>
              <a:p>
                <a:r>
                  <a:rPr lang="es-EC" dirty="0" smtClean="0"/>
                  <a:t>Cada página</a:t>
                </a:r>
                <a:r>
                  <a:rPr lang="es-EC" baseline="0" dirty="0" smtClean="0"/>
                  <a:t> </a:t>
                </a:r>
                <a:r>
                  <a:rPr lang="es-EC" sz="1200" kern="1200" dirty="0" smtClean="0">
                    <a:solidFill>
                      <a:schemeClr val="tx1"/>
                    </a:solidFill>
                    <a:effectLst/>
                    <a:latin typeface="+mn-lt"/>
                    <a:ea typeface="+mn-ea"/>
                    <a:cs typeface="+mn-cs"/>
                  </a:rPr>
                  <a:t>7 poses consecutivas del robot. tiempo total de la pose y la pausa (Velocidad)</a:t>
                </a:r>
              </a:p>
              <a:p>
                <a:r>
                  <a:rPr lang="es-EC" sz="1200" kern="1200" dirty="0" smtClean="0">
                    <a:solidFill>
                      <a:schemeClr val="tx1"/>
                    </a:solidFill>
                    <a:effectLst/>
                    <a:latin typeface="+mn-lt"/>
                    <a:ea typeface="+mn-ea"/>
                    <a:cs typeface="+mn-cs"/>
                  </a:rPr>
                  <a:t>grabar estas posiciones</a:t>
                </a:r>
              </a:p>
              <a:p>
                <a:r>
                  <a:rPr lang="es-EC" sz="1200" kern="1200" dirty="0" smtClean="0">
                    <a:solidFill>
                      <a:schemeClr val="tx1"/>
                    </a:solidFill>
                    <a:effectLst/>
                    <a:latin typeface="+mn-lt"/>
                    <a:ea typeface="+mn-ea"/>
                    <a:cs typeface="+mn-cs"/>
                  </a:rPr>
                  <a:t>1 el más rígido y el 7 el menos rígido.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i="0" kern="1200" smtClean="0">
                    <a:solidFill>
                      <a:schemeClr val="tx1"/>
                    </a:solidFill>
                    <a:effectLst/>
                    <a:latin typeface="+mn-lt"/>
                    <a:ea typeface="+mn-ea"/>
                    <a:cs typeface="+mn-cs"/>
                  </a:rPr>
                  <a:t>𝑇𝑖𝑒𝑚𝑝𝑜 𝑟𝑒𝑎𝑙 𝑑𝑒 𝑒𝑗𝑒𝑐𝑢𝑐𝑖ó𝑛=</a:t>
                </a:r>
                <a:r>
                  <a:rPr lang="es-EC" sz="1200" i="0" kern="1200">
                    <a:solidFill>
                      <a:schemeClr val="tx1"/>
                    </a:solidFill>
                    <a:effectLst/>
                    <a:latin typeface="+mn-lt"/>
                    <a:ea typeface="+mn-ea"/>
                    <a:cs typeface="+mn-cs"/>
                  </a:rPr>
                  <a:t>((𝑇𝑖𝑒𝑚𝑝𝑜𝑠+𝑃𝑎𝑢𝑠𝑎𝑠)/(𝑅𝑎𝑧ó𝑛 𝑑𝑒 𝑉𝑒𝑙𝑜𝑐𝑖𝑑𝑎𝑑))∗𝑅𝑒𝑝𝑒𝑡𝑖𝑐𝑖𝑜𝑛𝑒𝑠</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231 páginas </a:t>
                </a:r>
                <a:endParaRPr lang="es-EC" sz="1200" kern="1200" dirty="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82514FE4-E2BE-4747-A4BA-361136B4E14B}" type="slidenum">
              <a:rPr lang="es-EC" smtClean="0"/>
              <a:t>27</a:t>
            </a:fld>
            <a:endParaRPr lang="es-EC"/>
          </a:p>
        </p:txBody>
      </p:sp>
    </p:spTree>
    <p:extLst>
      <p:ext uri="{BB962C8B-B14F-4D97-AF65-F5344CB8AC3E}">
        <p14:creationId xmlns:p14="http://schemas.microsoft.com/office/powerpoint/2010/main" val="1056822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Global: Configuraciones globales</a:t>
            </a:r>
          </a:p>
          <a:p>
            <a:r>
              <a:rPr lang="es-EC" dirty="0" smtClean="0"/>
              <a:t>ADC:</a:t>
            </a:r>
            <a:r>
              <a:rPr lang="es-EC" baseline="0" dirty="0" smtClean="0"/>
              <a:t> Lectura de sensores, levantado</a:t>
            </a:r>
          </a:p>
          <a:p>
            <a:r>
              <a:rPr lang="es-EC" baseline="0" dirty="0" err="1" smtClean="0"/>
              <a:t>Dynamixel</a:t>
            </a:r>
            <a:r>
              <a:rPr lang="es-EC" baseline="0" dirty="0" smtClean="0"/>
              <a:t>: Control Actuadores</a:t>
            </a:r>
          </a:p>
          <a:p>
            <a:r>
              <a:rPr lang="es-EC" baseline="0" dirty="0" err="1" smtClean="0"/>
              <a:t>Motion</a:t>
            </a:r>
            <a:r>
              <a:rPr lang="es-EC" baseline="0" dirty="0" smtClean="0"/>
              <a:t>: lee Movimientos y ejecuta</a:t>
            </a:r>
          </a:p>
          <a:p>
            <a:r>
              <a:rPr lang="es-EC" baseline="0" dirty="0" smtClean="0"/>
              <a:t>Serial: Comunicaciones, recibe y traduce órdenes</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28</a:t>
            </a:fld>
            <a:endParaRPr lang="es-EC"/>
          </a:p>
        </p:txBody>
      </p:sp>
    </p:spTree>
    <p:extLst>
      <p:ext uri="{BB962C8B-B14F-4D97-AF65-F5344CB8AC3E}">
        <p14:creationId xmlns:p14="http://schemas.microsoft.com/office/powerpoint/2010/main" val="2820525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Bits por Segundo </a:t>
            </a:r>
            <a:r>
              <a:rPr lang="es-EC" sz="1200" b="1" kern="1200" dirty="0" smtClean="0">
                <a:solidFill>
                  <a:schemeClr val="tx1"/>
                </a:solidFill>
                <a:effectLst/>
                <a:latin typeface="+mn-lt"/>
                <a:ea typeface="+mn-ea"/>
                <a:cs typeface="+mn-cs"/>
              </a:rPr>
              <a:t>57600</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Bits de datos 8</a:t>
            </a:r>
          </a:p>
          <a:p>
            <a:r>
              <a:rPr lang="es-EC" sz="1200" kern="1200" dirty="0" smtClean="0">
                <a:solidFill>
                  <a:schemeClr val="tx1"/>
                </a:solidFill>
                <a:effectLst/>
                <a:latin typeface="+mn-lt"/>
                <a:ea typeface="+mn-ea"/>
                <a:cs typeface="+mn-cs"/>
              </a:rPr>
              <a:t>Paridad Ninguno</a:t>
            </a:r>
          </a:p>
          <a:p>
            <a:r>
              <a:rPr lang="es-EC" sz="1200" kern="1200" dirty="0" smtClean="0">
                <a:solidFill>
                  <a:schemeClr val="tx1"/>
                </a:solidFill>
                <a:effectLst/>
                <a:latin typeface="+mn-lt"/>
                <a:ea typeface="+mn-ea"/>
                <a:cs typeface="+mn-cs"/>
              </a:rPr>
              <a:t>Bits de Parada 1</a:t>
            </a:r>
          </a:p>
          <a:p>
            <a:r>
              <a:rPr lang="es-EC" sz="1200" kern="1200" dirty="0" smtClean="0">
                <a:solidFill>
                  <a:schemeClr val="tx1"/>
                </a:solidFill>
                <a:effectLst/>
                <a:latin typeface="+mn-lt"/>
                <a:ea typeface="+mn-ea"/>
                <a:cs typeface="+mn-cs"/>
              </a:rPr>
              <a:t>Control de flujo Ninguno</a:t>
            </a:r>
          </a:p>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29</a:t>
            </a:fld>
            <a:endParaRPr lang="es-EC"/>
          </a:p>
        </p:txBody>
      </p:sp>
    </p:spTree>
    <p:extLst>
      <p:ext uri="{BB962C8B-B14F-4D97-AF65-F5344CB8AC3E}">
        <p14:creationId xmlns:p14="http://schemas.microsoft.com/office/powerpoint/2010/main" val="116625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err="1" smtClean="0"/>
              <a:t>Microcontrolador</a:t>
            </a:r>
            <a:r>
              <a:rPr lang="es-EC" dirty="0" smtClean="0"/>
              <a:t> AVR de 8 bits</a:t>
            </a:r>
          </a:p>
          <a:p>
            <a:r>
              <a:rPr lang="en-US" dirty="0" smtClean="0"/>
              <a:t>are those that are based on registers, address buses, or data buses of that size</a:t>
            </a:r>
          </a:p>
          <a:p>
            <a:r>
              <a:rPr lang="es-EC" dirty="0" smtClean="0"/>
              <a:t>Flash 256 </a:t>
            </a:r>
            <a:r>
              <a:rPr lang="es-EC" dirty="0" err="1" smtClean="0"/>
              <a:t>Kbytes</a:t>
            </a:r>
            <a:endParaRPr lang="es-EC" dirty="0" smtClean="0"/>
          </a:p>
          <a:p>
            <a:r>
              <a:rPr lang="es-EC" dirty="0" smtClean="0"/>
              <a:t>Pin </a:t>
            </a:r>
            <a:r>
              <a:rPr lang="es-EC" dirty="0" err="1" smtClean="0"/>
              <a:t>Count</a:t>
            </a:r>
            <a:r>
              <a:rPr lang="es-EC" dirty="0" smtClean="0"/>
              <a:t>: 64</a:t>
            </a:r>
          </a:p>
          <a:p>
            <a:r>
              <a:rPr lang="es-EC" dirty="0" smtClean="0"/>
              <a:t>Max I/O </a:t>
            </a:r>
            <a:r>
              <a:rPr lang="es-EC" dirty="0" err="1" smtClean="0"/>
              <a:t>Pins</a:t>
            </a:r>
            <a:r>
              <a:rPr lang="es-EC" dirty="0" smtClean="0"/>
              <a:t>: 54</a:t>
            </a:r>
          </a:p>
          <a:p>
            <a:endParaRPr lang="es-EC" dirty="0" smtClean="0"/>
          </a:p>
          <a:p>
            <a:r>
              <a:rPr lang="es-EC" dirty="0" smtClean="0"/>
              <a:t>TTL</a:t>
            </a:r>
          </a:p>
          <a:p>
            <a:r>
              <a:rPr lang="es-EC" b="1" dirty="0" smtClean="0"/>
              <a:t>Auxiliares</a:t>
            </a:r>
            <a:endParaRPr lang="es-EC" b="1"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7</a:t>
            </a:fld>
            <a:endParaRPr lang="es-EC"/>
          </a:p>
        </p:txBody>
      </p:sp>
    </p:spTree>
    <p:extLst>
      <p:ext uri="{BB962C8B-B14F-4D97-AF65-F5344CB8AC3E}">
        <p14:creationId xmlns:p14="http://schemas.microsoft.com/office/powerpoint/2010/main" val="3637825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módulo VISA</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31</a:t>
            </a:fld>
            <a:endParaRPr lang="es-EC"/>
          </a:p>
        </p:txBody>
      </p:sp>
    </p:spTree>
    <p:extLst>
      <p:ext uri="{BB962C8B-B14F-4D97-AF65-F5344CB8AC3E}">
        <p14:creationId xmlns:p14="http://schemas.microsoft.com/office/powerpoint/2010/main" val="3968549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32</a:t>
            </a:fld>
            <a:endParaRPr lang="es-EC"/>
          </a:p>
        </p:txBody>
      </p:sp>
    </p:spTree>
    <p:extLst>
      <p:ext uri="{BB962C8B-B14F-4D97-AF65-F5344CB8AC3E}">
        <p14:creationId xmlns:p14="http://schemas.microsoft.com/office/powerpoint/2010/main" val="2071695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Algoritmos</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33</a:t>
            </a:fld>
            <a:endParaRPr lang="es-EC"/>
          </a:p>
        </p:txBody>
      </p:sp>
    </p:spTree>
    <p:extLst>
      <p:ext uri="{BB962C8B-B14F-4D97-AF65-F5344CB8AC3E}">
        <p14:creationId xmlns:p14="http://schemas.microsoft.com/office/powerpoint/2010/main" val="3380414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Patrones</a:t>
            </a:r>
          </a:p>
          <a:p>
            <a:r>
              <a:rPr lang="es-EC" dirty="0" smtClean="0"/>
              <a:t>Cero grados</a:t>
            </a:r>
          </a:p>
          <a:p>
            <a:r>
              <a:rPr lang="es-EC" dirty="0" smtClean="0"/>
              <a:t>Dos robots: Zona de Influencia</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34</a:t>
            </a:fld>
            <a:endParaRPr lang="es-EC"/>
          </a:p>
        </p:txBody>
      </p:sp>
    </p:spTree>
    <p:extLst>
      <p:ext uri="{BB962C8B-B14F-4D97-AF65-F5344CB8AC3E}">
        <p14:creationId xmlns:p14="http://schemas.microsoft.com/office/powerpoint/2010/main" val="3279332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2 Marcador de notas"/>
              <p:cNvSpPr>
                <a:spLocks noGrp="1"/>
              </p:cNvSpPr>
              <p:nvPr>
                <p:ph type="body" idx="1"/>
              </p:nvPr>
            </p:nvSpPr>
            <p:spPr/>
            <p:txBody>
              <a:bodyPr/>
              <a:lstStyle/>
              <a:p>
                <a14:m>
                  <m:oMathPara xmlns:m="http://schemas.openxmlformats.org/officeDocument/2006/math">
                    <m:oMathParaPr>
                      <m:jc m:val="centerGroup"/>
                    </m:oMathParaPr>
                    <m:oMath xmlns:m="http://schemas.openxmlformats.org/officeDocument/2006/math">
                      <m:sSub>
                        <m:sSubPr>
                          <m:ctrlPr>
                            <a:rPr lang="es-EC" sz="1200" i="1" kern="1200" smtClean="0">
                              <a:solidFill>
                                <a:schemeClr val="tx1"/>
                              </a:solidFill>
                              <a:effectLst/>
                              <a:latin typeface="+mn-lt"/>
                              <a:ea typeface="+mn-ea"/>
                              <a:cs typeface="+mn-cs"/>
                            </a:rPr>
                          </m:ctrlPr>
                        </m:sSubPr>
                        <m:e>
                          <m:r>
                            <a:rPr lang="es-EC" sz="1200" i="1" kern="1200">
                              <a:solidFill>
                                <a:schemeClr val="tx1"/>
                              </a:solidFill>
                              <a:effectLst/>
                              <a:latin typeface="+mn-lt"/>
                              <a:ea typeface="+mn-ea"/>
                              <a:cs typeface="+mn-cs"/>
                            </a:rPr>
                            <m:t>𝑥</m:t>
                          </m:r>
                        </m:e>
                        <m:sub>
                          <m:r>
                            <a:rPr lang="es-EC" sz="1200" i="1" kern="1200">
                              <a:solidFill>
                                <a:schemeClr val="tx1"/>
                              </a:solidFill>
                              <a:effectLst/>
                              <a:latin typeface="+mn-lt"/>
                              <a:ea typeface="+mn-ea"/>
                              <a:cs typeface="+mn-cs"/>
                            </a:rPr>
                            <m:t>1</m:t>
                          </m:r>
                        </m:sub>
                      </m:sSub>
                      <m:r>
                        <a:rPr lang="es-EC" sz="1200" i="1" kern="1200">
                          <a:solidFill>
                            <a:schemeClr val="tx1"/>
                          </a:solidFill>
                          <a:effectLst/>
                          <a:latin typeface="+mn-lt"/>
                          <a:ea typeface="+mn-ea"/>
                          <a:cs typeface="+mn-cs"/>
                        </a:rPr>
                        <m:t>=</m:t>
                      </m:r>
                      <m:sSub>
                        <m:sSubPr>
                          <m:ctrlPr>
                            <a:rPr lang="es-EC" sz="1200" i="1" kern="1200">
                              <a:solidFill>
                                <a:schemeClr val="tx1"/>
                              </a:solidFill>
                              <a:effectLst/>
                              <a:latin typeface="+mn-lt"/>
                              <a:ea typeface="+mn-ea"/>
                              <a:cs typeface="+mn-cs"/>
                            </a:rPr>
                          </m:ctrlPr>
                        </m:sSubPr>
                        <m:e>
                          <m:r>
                            <a:rPr lang="es-EC" sz="1200" i="1" kern="1200">
                              <a:solidFill>
                                <a:schemeClr val="tx1"/>
                              </a:solidFill>
                              <a:effectLst/>
                              <a:latin typeface="+mn-lt"/>
                              <a:ea typeface="+mn-ea"/>
                              <a:cs typeface="+mn-cs"/>
                            </a:rPr>
                            <m:t>𝑥</m:t>
                          </m:r>
                        </m:e>
                        <m:sub>
                          <m:r>
                            <a:rPr lang="es-EC" sz="1200" i="1" kern="1200">
                              <a:solidFill>
                                <a:schemeClr val="tx1"/>
                              </a:solidFill>
                              <a:effectLst/>
                              <a:latin typeface="+mn-lt"/>
                              <a:ea typeface="+mn-ea"/>
                              <a:cs typeface="+mn-cs"/>
                            </a:rPr>
                            <m:t>2</m:t>
                          </m:r>
                        </m:sub>
                      </m:sSub>
                      <m:r>
                        <a:rPr lang="es-EC" sz="1200" i="1" kern="1200">
                          <a:solidFill>
                            <a:schemeClr val="tx1"/>
                          </a:solidFill>
                          <a:effectLst/>
                          <a:latin typeface="+mn-lt"/>
                          <a:ea typeface="+mn-ea"/>
                          <a:cs typeface="+mn-cs"/>
                        </a:rPr>
                        <m:t>−</m:t>
                      </m:r>
                      <m:sSub>
                        <m:sSubPr>
                          <m:ctrlPr>
                            <a:rPr lang="es-EC" sz="1200" i="1" kern="1200">
                              <a:solidFill>
                                <a:schemeClr val="tx1"/>
                              </a:solidFill>
                              <a:effectLst/>
                              <a:latin typeface="+mn-lt"/>
                              <a:ea typeface="+mn-ea"/>
                              <a:cs typeface="+mn-cs"/>
                            </a:rPr>
                          </m:ctrlPr>
                        </m:sSubPr>
                        <m:e>
                          <m:r>
                            <a:rPr lang="es-EC" sz="1200" i="1" kern="1200">
                              <a:solidFill>
                                <a:schemeClr val="tx1"/>
                              </a:solidFill>
                              <a:effectLst/>
                              <a:latin typeface="+mn-lt"/>
                              <a:ea typeface="+mn-ea"/>
                              <a:cs typeface="+mn-cs"/>
                            </a:rPr>
                            <m:t>𝑥</m:t>
                          </m:r>
                        </m:e>
                        <m:sub>
                          <m:r>
                            <a:rPr lang="es-EC" sz="1200" i="1" kern="1200">
                              <a:solidFill>
                                <a:schemeClr val="tx1"/>
                              </a:solidFill>
                              <a:effectLst/>
                              <a:latin typeface="+mn-lt"/>
                              <a:ea typeface="+mn-ea"/>
                              <a:cs typeface="+mn-cs"/>
                            </a:rPr>
                            <m:t>3</m:t>
                          </m:r>
                        </m:sub>
                      </m:sSub>
                      <m:r>
                        <a:rPr lang="es-EC" sz="1200" i="1" kern="1200">
                          <a:solidFill>
                            <a:schemeClr val="tx1"/>
                          </a:solidFill>
                          <a:effectLst/>
                          <a:latin typeface="+mn-lt"/>
                          <a:ea typeface="+mn-ea"/>
                          <a:cs typeface="+mn-cs"/>
                        </a:rPr>
                        <m:t>=</m:t>
                      </m:r>
                      <m:sSub>
                        <m:sSubPr>
                          <m:ctrlPr>
                            <a:rPr lang="es-EC" sz="1200" i="1" kern="1200">
                              <a:solidFill>
                                <a:schemeClr val="tx1"/>
                              </a:solidFill>
                              <a:effectLst/>
                              <a:latin typeface="+mn-lt"/>
                              <a:ea typeface="+mn-ea"/>
                              <a:cs typeface="+mn-cs"/>
                            </a:rPr>
                          </m:ctrlPr>
                        </m:sSubPr>
                        <m:e>
                          <m:r>
                            <a:rPr lang="es-EC" sz="1200" i="1" kern="1200">
                              <a:solidFill>
                                <a:schemeClr val="tx1"/>
                              </a:solidFill>
                              <a:effectLst/>
                              <a:latin typeface="+mn-lt"/>
                              <a:ea typeface="+mn-ea"/>
                              <a:cs typeface="+mn-cs"/>
                            </a:rPr>
                            <m:t>𝑥</m:t>
                          </m:r>
                        </m:e>
                        <m:sub>
                          <m:r>
                            <a:rPr lang="es-EC" sz="1200" i="1" kern="1200">
                              <a:solidFill>
                                <a:schemeClr val="tx1"/>
                              </a:solidFill>
                              <a:effectLst/>
                              <a:latin typeface="+mn-lt"/>
                              <a:ea typeface="+mn-ea"/>
                              <a:cs typeface="+mn-cs"/>
                            </a:rPr>
                            <m:t>2</m:t>
                          </m:r>
                        </m:sub>
                      </m:sSub>
                      <m:r>
                        <a:rPr lang="es-EC" sz="1200" i="1" kern="1200">
                          <a:solidFill>
                            <a:schemeClr val="tx1"/>
                          </a:solidFill>
                          <a:effectLst/>
                          <a:latin typeface="+mn-lt"/>
                          <a:ea typeface="+mn-ea"/>
                          <a:cs typeface="+mn-cs"/>
                        </a:rPr>
                        <m:t>−0.152</m:t>
                      </m:r>
                      <m:sSub>
                        <m:sSubPr>
                          <m:ctrlPr>
                            <a:rPr lang="es-EC" sz="1200" i="1" kern="1200">
                              <a:solidFill>
                                <a:schemeClr val="tx1"/>
                              </a:solidFill>
                              <a:effectLst/>
                              <a:latin typeface="+mn-lt"/>
                              <a:ea typeface="+mn-ea"/>
                              <a:cs typeface="+mn-cs"/>
                            </a:rPr>
                          </m:ctrlPr>
                        </m:sSubPr>
                        <m:e>
                          <m:r>
                            <a:rPr lang="es-EC" sz="1200" i="1" kern="1200">
                              <a:solidFill>
                                <a:schemeClr val="tx1"/>
                              </a:solidFill>
                              <a:effectLst/>
                              <a:latin typeface="+mn-lt"/>
                              <a:ea typeface="+mn-ea"/>
                              <a:cs typeface="+mn-cs"/>
                            </a:rPr>
                            <m:t>𝑥</m:t>
                          </m:r>
                        </m:e>
                        <m:sub>
                          <m:r>
                            <a:rPr lang="es-EC" sz="1200" i="1" kern="1200">
                              <a:solidFill>
                                <a:schemeClr val="tx1"/>
                              </a:solidFill>
                              <a:effectLst/>
                              <a:latin typeface="+mn-lt"/>
                              <a:ea typeface="+mn-ea"/>
                              <a:cs typeface="+mn-cs"/>
                            </a:rPr>
                            <m:t>2</m:t>
                          </m:r>
                        </m:sub>
                      </m:sSub>
                      <m:r>
                        <a:rPr lang="es-EC" sz="1200" i="1" kern="1200">
                          <a:solidFill>
                            <a:schemeClr val="tx1"/>
                          </a:solidFill>
                          <a:effectLst/>
                          <a:latin typeface="+mn-lt"/>
                          <a:ea typeface="+mn-ea"/>
                          <a:cs typeface="+mn-cs"/>
                        </a:rPr>
                        <m:t>=0.8</m:t>
                      </m:r>
                      <m:sSub>
                        <m:sSubPr>
                          <m:ctrlPr>
                            <a:rPr lang="es-EC" sz="1200" i="1" kern="1200">
                              <a:solidFill>
                                <a:schemeClr val="tx1"/>
                              </a:solidFill>
                              <a:effectLst/>
                              <a:latin typeface="+mn-lt"/>
                              <a:ea typeface="+mn-ea"/>
                              <a:cs typeface="+mn-cs"/>
                            </a:rPr>
                          </m:ctrlPr>
                        </m:sSubPr>
                        <m:e>
                          <m:r>
                            <a:rPr lang="es-EC" sz="1200" i="1" kern="1200">
                              <a:solidFill>
                                <a:schemeClr val="tx1"/>
                              </a:solidFill>
                              <a:effectLst/>
                              <a:latin typeface="+mn-lt"/>
                              <a:ea typeface="+mn-ea"/>
                              <a:cs typeface="+mn-cs"/>
                            </a:rPr>
                            <m:t>48</m:t>
                          </m:r>
                          <m:r>
                            <a:rPr lang="es-EC" sz="1200" i="1" kern="1200">
                              <a:solidFill>
                                <a:schemeClr val="tx1"/>
                              </a:solidFill>
                              <a:effectLst/>
                              <a:latin typeface="+mn-lt"/>
                              <a:ea typeface="+mn-ea"/>
                              <a:cs typeface="+mn-cs"/>
                            </a:rPr>
                            <m:t>𝑥</m:t>
                          </m:r>
                        </m:e>
                        <m:sub>
                          <m:r>
                            <a:rPr lang="es-EC" sz="1200" i="1" kern="1200">
                              <a:solidFill>
                                <a:schemeClr val="tx1"/>
                              </a:solidFill>
                              <a:effectLst/>
                              <a:latin typeface="+mn-lt"/>
                              <a:ea typeface="+mn-ea"/>
                              <a:cs typeface="+mn-cs"/>
                            </a:rPr>
                            <m:t>2</m:t>
                          </m:r>
                        </m:sub>
                      </m:sSub>
                    </m:oMath>
                  </m:oMathPara>
                </a14:m>
                <a:endParaRPr lang="es-EC" dirty="0"/>
              </a:p>
            </p:txBody>
          </p:sp>
        </mc:Choice>
        <mc:Fallback>
          <p:sp>
            <p:nvSpPr>
              <p:cNvPr id="3" name="2 Marcador de notas"/>
              <p:cNvSpPr>
                <a:spLocks noGrp="1"/>
              </p:cNvSpPr>
              <p:nvPr>
                <p:ph type="body" idx="1"/>
              </p:nvPr>
            </p:nvSpPr>
            <p:spPr/>
            <p:txBody>
              <a:bodyPr/>
              <a:lstStyle/>
              <a:p>
                <a:r>
                  <a:rPr lang="es-EC" sz="1200" i="0" kern="1200">
                    <a:solidFill>
                      <a:schemeClr val="tx1"/>
                    </a:solidFill>
                    <a:effectLst/>
                    <a:latin typeface="+mn-lt"/>
                    <a:ea typeface="+mn-ea"/>
                    <a:cs typeface="+mn-cs"/>
                  </a:rPr>
                  <a:t>𝑥</a:t>
                </a:r>
                <a:r>
                  <a:rPr lang="es-EC" sz="1200" i="0" kern="1200" smtClean="0">
                    <a:solidFill>
                      <a:schemeClr val="tx1"/>
                    </a:solidFill>
                    <a:effectLst/>
                    <a:latin typeface="+mn-lt"/>
                    <a:ea typeface="+mn-ea"/>
                    <a:cs typeface="+mn-cs"/>
                  </a:rPr>
                  <a:t>_</a:t>
                </a:r>
                <a:r>
                  <a:rPr lang="es-EC" sz="1200" i="0" kern="1200">
                    <a:solidFill>
                      <a:schemeClr val="tx1"/>
                    </a:solidFill>
                    <a:effectLst/>
                    <a:latin typeface="+mn-lt"/>
                    <a:ea typeface="+mn-ea"/>
                    <a:cs typeface="+mn-cs"/>
                  </a:rPr>
                  <a:t>1=𝑥_2−𝑥_3=𝑥_2−0.152𝑥_2=0.8〖48𝑥〗_2</a:t>
                </a:r>
                <a:endParaRPr lang="es-EC" dirty="0"/>
              </a:p>
            </p:txBody>
          </p:sp>
        </mc:Fallback>
      </mc:AlternateContent>
      <p:sp>
        <p:nvSpPr>
          <p:cNvPr id="4" name="3 Marcador de número de diapositiva"/>
          <p:cNvSpPr>
            <a:spLocks noGrp="1"/>
          </p:cNvSpPr>
          <p:nvPr>
            <p:ph type="sldNum" sz="quarter" idx="10"/>
          </p:nvPr>
        </p:nvSpPr>
        <p:spPr/>
        <p:txBody>
          <a:bodyPr/>
          <a:lstStyle/>
          <a:p>
            <a:fld id="{82514FE4-E2BE-4747-A4BA-361136B4E14B}" type="slidenum">
              <a:rPr lang="es-EC" smtClean="0"/>
              <a:t>35</a:t>
            </a:fld>
            <a:endParaRPr lang="es-EC"/>
          </a:p>
        </p:txBody>
      </p:sp>
    </p:spTree>
    <p:extLst>
      <p:ext uri="{BB962C8B-B14F-4D97-AF65-F5344CB8AC3E}">
        <p14:creationId xmlns:p14="http://schemas.microsoft.com/office/powerpoint/2010/main" val="3598310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Primer cuadrante</a:t>
                </a:r>
              </a:p>
              <a:p>
                <a14:m>
                  <m:oMathPara xmlns:m="http://schemas.openxmlformats.org/officeDocument/2006/math">
                    <m:oMathParaPr>
                      <m:jc m:val="centerGroup"/>
                    </m:oMathParaPr>
                    <m:oMath xmlns:m="http://schemas.openxmlformats.org/officeDocument/2006/math">
                      <m:r>
                        <a:rPr lang="es-EC" sz="1200" i="1" kern="1200">
                          <a:solidFill>
                            <a:schemeClr val="tx1"/>
                          </a:solidFill>
                          <a:effectLst/>
                          <a:latin typeface="+mn-lt"/>
                          <a:ea typeface="+mn-ea"/>
                          <a:cs typeface="+mn-cs"/>
                        </a:rPr>
                        <m:t>𝛼</m:t>
                      </m:r>
                      <m:r>
                        <a:rPr lang="es-EC" sz="1200" i="1" kern="1200">
                          <a:solidFill>
                            <a:schemeClr val="tx1"/>
                          </a:solidFill>
                          <a:effectLst/>
                          <a:latin typeface="+mn-lt"/>
                          <a:ea typeface="+mn-ea"/>
                          <a:cs typeface="+mn-cs"/>
                        </a:rPr>
                        <m:t>=</m:t>
                      </m:r>
                      <m:func>
                        <m:funcPr>
                          <m:ctrlPr>
                            <a:rPr lang="es-EC" sz="1200" i="1" kern="1200">
                              <a:solidFill>
                                <a:schemeClr val="tx1"/>
                              </a:solidFill>
                              <a:effectLst/>
                              <a:latin typeface="+mn-lt"/>
                              <a:ea typeface="+mn-ea"/>
                              <a:cs typeface="+mn-cs"/>
                            </a:rPr>
                          </m:ctrlPr>
                        </m:funcPr>
                        <m:fName>
                          <m:sSup>
                            <m:sSupPr>
                              <m:ctrlPr>
                                <a:rPr lang="es-EC" sz="1200" i="1" kern="1200">
                                  <a:solidFill>
                                    <a:schemeClr val="tx1"/>
                                  </a:solidFill>
                                  <a:effectLst/>
                                  <a:latin typeface="+mn-lt"/>
                                  <a:ea typeface="+mn-ea"/>
                                  <a:cs typeface="+mn-cs"/>
                                </a:rPr>
                              </m:ctrlPr>
                            </m:sSupPr>
                            <m:e>
                              <m:r>
                                <m:rPr>
                                  <m:sty m:val="p"/>
                                </m:rPr>
                                <a:rPr lang="es-EC" sz="1200" kern="1200">
                                  <a:solidFill>
                                    <a:schemeClr val="tx1"/>
                                  </a:solidFill>
                                  <a:effectLst/>
                                  <a:latin typeface="+mn-lt"/>
                                  <a:ea typeface="+mn-ea"/>
                                  <a:cs typeface="+mn-cs"/>
                                </a:rPr>
                                <m:t>tan</m:t>
                              </m:r>
                            </m:e>
                            <m:sup>
                              <m:r>
                                <a:rPr lang="es-EC" sz="1200" i="1" kern="1200">
                                  <a:solidFill>
                                    <a:schemeClr val="tx1"/>
                                  </a:solidFill>
                                  <a:effectLst/>
                                  <a:latin typeface="+mn-lt"/>
                                  <a:ea typeface="+mn-ea"/>
                                  <a:cs typeface="+mn-cs"/>
                                </a:rPr>
                                <m:t>−1</m:t>
                              </m:r>
                            </m:sup>
                          </m:sSup>
                        </m:fName>
                        <m:e>
                          <m:d>
                            <m:dPr>
                              <m:ctrlPr>
                                <a:rPr lang="es-EC" sz="1200" i="1" kern="1200">
                                  <a:solidFill>
                                    <a:schemeClr val="tx1"/>
                                  </a:solidFill>
                                  <a:effectLst/>
                                  <a:latin typeface="+mn-lt"/>
                                  <a:ea typeface="+mn-ea"/>
                                  <a:cs typeface="+mn-cs"/>
                                </a:rPr>
                              </m:ctrlPr>
                            </m:dPr>
                            <m:e>
                              <m:d>
                                <m:dPr>
                                  <m:begChr m:val="|"/>
                                  <m:endChr m:val="|"/>
                                  <m:ctrlPr>
                                    <a:rPr lang="es-EC" sz="1200" i="1" kern="1200">
                                      <a:solidFill>
                                        <a:schemeClr val="tx1"/>
                                      </a:solidFill>
                                      <a:effectLst/>
                                      <a:latin typeface="+mn-lt"/>
                                      <a:ea typeface="+mn-ea"/>
                                      <a:cs typeface="+mn-cs"/>
                                    </a:rPr>
                                  </m:ctrlPr>
                                </m:dPr>
                                <m:e>
                                  <m:f>
                                    <m:fPr>
                                      <m:ctrlPr>
                                        <a:rPr lang="es-EC" sz="1200" i="1" kern="1200">
                                          <a:solidFill>
                                            <a:schemeClr val="tx1"/>
                                          </a:solidFill>
                                          <a:effectLst/>
                                          <a:latin typeface="+mn-lt"/>
                                          <a:ea typeface="+mn-ea"/>
                                          <a:cs typeface="+mn-cs"/>
                                        </a:rPr>
                                      </m:ctrlPr>
                                    </m:fPr>
                                    <m:num>
                                      <m:r>
                                        <a:rPr lang="es-EC" sz="1200" i="1" kern="1200">
                                          <a:solidFill>
                                            <a:schemeClr val="tx1"/>
                                          </a:solidFill>
                                          <a:effectLst/>
                                          <a:latin typeface="+mn-lt"/>
                                          <a:ea typeface="+mn-ea"/>
                                          <a:cs typeface="+mn-cs"/>
                                        </a:rPr>
                                        <m:t>∆</m:t>
                                      </m:r>
                                      <m:r>
                                        <a:rPr lang="es-EC" sz="1200" i="1" kern="1200">
                                          <a:solidFill>
                                            <a:schemeClr val="tx1"/>
                                          </a:solidFill>
                                          <a:effectLst/>
                                          <a:latin typeface="+mn-lt"/>
                                          <a:ea typeface="+mn-ea"/>
                                          <a:cs typeface="+mn-cs"/>
                                        </a:rPr>
                                        <m:t>𝑦</m:t>
                                      </m:r>
                                    </m:num>
                                    <m:den>
                                      <m:r>
                                        <a:rPr lang="es-EC" sz="1200" i="1" kern="1200">
                                          <a:solidFill>
                                            <a:schemeClr val="tx1"/>
                                          </a:solidFill>
                                          <a:effectLst/>
                                          <a:latin typeface="+mn-lt"/>
                                          <a:ea typeface="+mn-ea"/>
                                          <a:cs typeface="+mn-cs"/>
                                        </a:rPr>
                                        <m:t>∆</m:t>
                                      </m:r>
                                      <m:r>
                                        <a:rPr lang="es-EC" sz="1200" i="1" kern="1200">
                                          <a:solidFill>
                                            <a:schemeClr val="tx1"/>
                                          </a:solidFill>
                                          <a:effectLst/>
                                          <a:latin typeface="+mn-lt"/>
                                          <a:ea typeface="+mn-ea"/>
                                          <a:cs typeface="+mn-cs"/>
                                        </a:rPr>
                                        <m:t>𝑥</m:t>
                                      </m:r>
                                    </m:den>
                                  </m:f>
                                </m:e>
                              </m:d>
                            </m:e>
                          </m:d>
                        </m:e>
                      </m:func>
                    </m:oMath>
                  </m:oMathPara>
                </a14:m>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Segundo cuadrante</a:t>
                </a:r>
              </a:p>
              <a:p>
                <a14:m>
                  <m:oMathPara xmlns:m="http://schemas.openxmlformats.org/officeDocument/2006/math">
                    <m:oMathParaPr>
                      <m:jc m:val="centerGroup"/>
                    </m:oMathParaPr>
                    <m:oMath xmlns:m="http://schemas.openxmlformats.org/officeDocument/2006/math">
                      <m:r>
                        <a:rPr lang="es-EC" sz="1200" i="1" kern="1200">
                          <a:solidFill>
                            <a:schemeClr val="tx1"/>
                          </a:solidFill>
                          <a:effectLst/>
                          <a:latin typeface="+mn-lt"/>
                          <a:ea typeface="+mn-ea"/>
                          <a:cs typeface="+mn-cs"/>
                        </a:rPr>
                        <m:t>𝛼</m:t>
                      </m:r>
                      <m:r>
                        <a:rPr lang="es-EC" sz="1200" i="1" kern="1200">
                          <a:solidFill>
                            <a:schemeClr val="tx1"/>
                          </a:solidFill>
                          <a:effectLst/>
                          <a:latin typeface="+mn-lt"/>
                          <a:ea typeface="+mn-ea"/>
                          <a:cs typeface="+mn-cs"/>
                        </a:rPr>
                        <m:t>=</m:t>
                      </m:r>
                      <m:func>
                        <m:funcPr>
                          <m:ctrlPr>
                            <a:rPr lang="es-EC" sz="1200" i="1" kern="1200">
                              <a:solidFill>
                                <a:schemeClr val="tx1"/>
                              </a:solidFill>
                              <a:effectLst/>
                              <a:latin typeface="+mn-lt"/>
                              <a:ea typeface="+mn-ea"/>
                              <a:cs typeface="+mn-cs"/>
                            </a:rPr>
                          </m:ctrlPr>
                        </m:funcPr>
                        <m:fName>
                          <m:sSup>
                            <m:sSupPr>
                              <m:ctrlPr>
                                <a:rPr lang="es-EC" sz="1200" i="1" kern="1200">
                                  <a:solidFill>
                                    <a:schemeClr val="tx1"/>
                                  </a:solidFill>
                                  <a:effectLst/>
                                  <a:latin typeface="+mn-lt"/>
                                  <a:ea typeface="+mn-ea"/>
                                  <a:cs typeface="+mn-cs"/>
                                </a:rPr>
                              </m:ctrlPr>
                            </m:sSupPr>
                            <m:e>
                              <m:r>
                                <m:rPr>
                                  <m:sty m:val="p"/>
                                </m:rPr>
                                <a:rPr lang="es-EC" sz="1200" kern="1200">
                                  <a:solidFill>
                                    <a:schemeClr val="tx1"/>
                                  </a:solidFill>
                                  <a:effectLst/>
                                  <a:latin typeface="+mn-lt"/>
                                  <a:ea typeface="+mn-ea"/>
                                  <a:cs typeface="+mn-cs"/>
                                </a:rPr>
                                <m:t>tan</m:t>
                              </m:r>
                            </m:e>
                            <m:sup>
                              <m:r>
                                <a:rPr lang="es-EC" sz="1200" i="1" kern="1200">
                                  <a:solidFill>
                                    <a:schemeClr val="tx1"/>
                                  </a:solidFill>
                                  <a:effectLst/>
                                  <a:latin typeface="+mn-lt"/>
                                  <a:ea typeface="+mn-ea"/>
                                  <a:cs typeface="+mn-cs"/>
                                </a:rPr>
                                <m:t>−1</m:t>
                              </m:r>
                            </m:sup>
                          </m:sSup>
                        </m:fName>
                        <m:e>
                          <m:d>
                            <m:dPr>
                              <m:ctrlPr>
                                <a:rPr lang="es-EC" sz="1200" i="1" kern="1200">
                                  <a:solidFill>
                                    <a:schemeClr val="tx1"/>
                                  </a:solidFill>
                                  <a:effectLst/>
                                  <a:latin typeface="+mn-lt"/>
                                  <a:ea typeface="+mn-ea"/>
                                  <a:cs typeface="+mn-cs"/>
                                </a:rPr>
                              </m:ctrlPr>
                            </m:dPr>
                            <m:e>
                              <m:d>
                                <m:dPr>
                                  <m:begChr m:val="|"/>
                                  <m:endChr m:val="|"/>
                                  <m:ctrlPr>
                                    <a:rPr lang="es-EC" sz="1200" i="1" kern="1200">
                                      <a:solidFill>
                                        <a:schemeClr val="tx1"/>
                                      </a:solidFill>
                                      <a:effectLst/>
                                      <a:latin typeface="+mn-lt"/>
                                      <a:ea typeface="+mn-ea"/>
                                      <a:cs typeface="+mn-cs"/>
                                    </a:rPr>
                                  </m:ctrlPr>
                                </m:dPr>
                                <m:e>
                                  <m:f>
                                    <m:fPr>
                                      <m:ctrlPr>
                                        <a:rPr lang="es-EC" sz="1200" i="1" kern="1200">
                                          <a:solidFill>
                                            <a:schemeClr val="tx1"/>
                                          </a:solidFill>
                                          <a:effectLst/>
                                          <a:latin typeface="+mn-lt"/>
                                          <a:ea typeface="+mn-ea"/>
                                          <a:cs typeface="+mn-cs"/>
                                        </a:rPr>
                                      </m:ctrlPr>
                                    </m:fPr>
                                    <m:num>
                                      <m:r>
                                        <a:rPr lang="es-EC" sz="1200" i="1" kern="1200">
                                          <a:solidFill>
                                            <a:schemeClr val="tx1"/>
                                          </a:solidFill>
                                          <a:effectLst/>
                                          <a:latin typeface="+mn-lt"/>
                                          <a:ea typeface="+mn-ea"/>
                                          <a:cs typeface="+mn-cs"/>
                                        </a:rPr>
                                        <m:t>∆</m:t>
                                      </m:r>
                                      <m:r>
                                        <a:rPr lang="es-EC" sz="1200" i="1" kern="1200">
                                          <a:solidFill>
                                            <a:schemeClr val="tx1"/>
                                          </a:solidFill>
                                          <a:effectLst/>
                                          <a:latin typeface="+mn-lt"/>
                                          <a:ea typeface="+mn-ea"/>
                                          <a:cs typeface="+mn-cs"/>
                                        </a:rPr>
                                        <m:t>𝑥</m:t>
                                      </m:r>
                                    </m:num>
                                    <m:den>
                                      <m:r>
                                        <a:rPr lang="es-EC" sz="1200" i="1" kern="1200">
                                          <a:solidFill>
                                            <a:schemeClr val="tx1"/>
                                          </a:solidFill>
                                          <a:effectLst/>
                                          <a:latin typeface="+mn-lt"/>
                                          <a:ea typeface="+mn-ea"/>
                                          <a:cs typeface="+mn-cs"/>
                                        </a:rPr>
                                        <m:t>∆</m:t>
                                      </m:r>
                                      <m:r>
                                        <a:rPr lang="es-EC" sz="1200" i="1" kern="1200">
                                          <a:solidFill>
                                            <a:schemeClr val="tx1"/>
                                          </a:solidFill>
                                          <a:effectLst/>
                                          <a:latin typeface="+mn-lt"/>
                                          <a:ea typeface="+mn-ea"/>
                                          <a:cs typeface="+mn-cs"/>
                                        </a:rPr>
                                        <m:t>𝑦</m:t>
                                      </m:r>
                                    </m:den>
                                  </m:f>
                                </m:e>
                              </m:d>
                            </m:e>
                          </m:d>
                        </m:e>
                      </m:func>
                      <m:r>
                        <a:rPr lang="es-EC" sz="1200" i="1" kern="1200">
                          <a:solidFill>
                            <a:schemeClr val="tx1"/>
                          </a:solidFill>
                          <a:effectLst/>
                          <a:latin typeface="+mn-lt"/>
                          <a:ea typeface="+mn-ea"/>
                          <a:cs typeface="+mn-cs"/>
                        </a:rPr>
                        <m:t>+90</m:t>
                      </m:r>
                    </m:oMath>
                  </m:oMathPara>
                </a14:m>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Tercer cuadrante</a:t>
                </a:r>
              </a:p>
              <a:p>
                <a14:m>
                  <m:oMathPara xmlns:m="http://schemas.openxmlformats.org/officeDocument/2006/math">
                    <m:oMathParaPr>
                      <m:jc m:val="centerGroup"/>
                    </m:oMathParaPr>
                    <m:oMath xmlns:m="http://schemas.openxmlformats.org/officeDocument/2006/math">
                      <m:r>
                        <a:rPr lang="es-EC" sz="1200" i="1" kern="1200">
                          <a:solidFill>
                            <a:schemeClr val="tx1"/>
                          </a:solidFill>
                          <a:effectLst/>
                          <a:latin typeface="+mn-lt"/>
                          <a:ea typeface="+mn-ea"/>
                          <a:cs typeface="+mn-cs"/>
                        </a:rPr>
                        <m:t>𝛼</m:t>
                      </m:r>
                      <m:r>
                        <a:rPr lang="es-EC" sz="1200" i="1" kern="1200">
                          <a:solidFill>
                            <a:schemeClr val="tx1"/>
                          </a:solidFill>
                          <a:effectLst/>
                          <a:latin typeface="+mn-lt"/>
                          <a:ea typeface="+mn-ea"/>
                          <a:cs typeface="+mn-cs"/>
                        </a:rPr>
                        <m:t>=</m:t>
                      </m:r>
                      <m:func>
                        <m:funcPr>
                          <m:ctrlPr>
                            <a:rPr lang="es-EC" sz="1200" i="1" kern="1200">
                              <a:solidFill>
                                <a:schemeClr val="tx1"/>
                              </a:solidFill>
                              <a:effectLst/>
                              <a:latin typeface="+mn-lt"/>
                              <a:ea typeface="+mn-ea"/>
                              <a:cs typeface="+mn-cs"/>
                            </a:rPr>
                          </m:ctrlPr>
                        </m:funcPr>
                        <m:fName>
                          <m:sSup>
                            <m:sSupPr>
                              <m:ctrlPr>
                                <a:rPr lang="es-EC" sz="1200" i="1" kern="1200">
                                  <a:solidFill>
                                    <a:schemeClr val="tx1"/>
                                  </a:solidFill>
                                  <a:effectLst/>
                                  <a:latin typeface="+mn-lt"/>
                                  <a:ea typeface="+mn-ea"/>
                                  <a:cs typeface="+mn-cs"/>
                                </a:rPr>
                              </m:ctrlPr>
                            </m:sSupPr>
                            <m:e>
                              <m:r>
                                <m:rPr>
                                  <m:sty m:val="p"/>
                                </m:rPr>
                                <a:rPr lang="es-EC" sz="1200" kern="1200">
                                  <a:solidFill>
                                    <a:schemeClr val="tx1"/>
                                  </a:solidFill>
                                  <a:effectLst/>
                                  <a:latin typeface="+mn-lt"/>
                                  <a:ea typeface="+mn-ea"/>
                                  <a:cs typeface="+mn-cs"/>
                                </a:rPr>
                                <m:t>tan</m:t>
                              </m:r>
                            </m:e>
                            <m:sup>
                              <m:r>
                                <a:rPr lang="es-EC" sz="1200" i="1" kern="1200">
                                  <a:solidFill>
                                    <a:schemeClr val="tx1"/>
                                  </a:solidFill>
                                  <a:effectLst/>
                                  <a:latin typeface="+mn-lt"/>
                                  <a:ea typeface="+mn-ea"/>
                                  <a:cs typeface="+mn-cs"/>
                                </a:rPr>
                                <m:t>−1</m:t>
                              </m:r>
                            </m:sup>
                          </m:sSup>
                        </m:fName>
                        <m:e>
                          <m:d>
                            <m:dPr>
                              <m:ctrlPr>
                                <a:rPr lang="es-EC" sz="1200" i="1" kern="1200">
                                  <a:solidFill>
                                    <a:schemeClr val="tx1"/>
                                  </a:solidFill>
                                  <a:effectLst/>
                                  <a:latin typeface="+mn-lt"/>
                                  <a:ea typeface="+mn-ea"/>
                                  <a:cs typeface="+mn-cs"/>
                                </a:rPr>
                              </m:ctrlPr>
                            </m:dPr>
                            <m:e>
                              <m:d>
                                <m:dPr>
                                  <m:begChr m:val="|"/>
                                  <m:endChr m:val="|"/>
                                  <m:ctrlPr>
                                    <a:rPr lang="es-EC" sz="1200" i="1" kern="1200">
                                      <a:solidFill>
                                        <a:schemeClr val="tx1"/>
                                      </a:solidFill>
                                      <a:effectLst/>
                                      <a:latin typeface="+mn-lt"/>
                                      <a:ea typeface="+mn-ea"/>
                                      <a:cs typeface="+mn-cs"/>
                                    </a:rPr>
                                  </m:ctrlPr>
                                </m:dPr>
                                <m:e>
                                  <m:f>
                                    <m:fPr>
                                      <m:ctrlPr>
                                        <a:rPr lang="es-EC" sz="1200" i="1" kern="1200">
                                          <a:solidFill>
                                            <a:schemeClr val="tx1"/>
                                          </a:solidFill>
                                          <a:effectLst/>
                                          <a:latin typeface="+mn-lt"/>
                                          <a:ea typeface="+mn-ea"/>
                                          <a:cs typeface="+mn-cs"/>
                                        </a:rPr>
                                      </m:ctrlPr>
                                    </m:fPr>
                                    <m:num>
                                      <m:r>
                                        <a:rPr lang="es-EC" sz="1200" i="1" kern="1200">
                                          <a:solidFill>
                                            <a:schemeClr val="tx1"/>
                                          </a:solidFill>
                                          <a:effectLst/>
                                          <a:latin typeface="+mn-lt"/>
                                          <a:ea typeface="+mn-ea"/>
                                          <a:cs typeface="+mn-cs"/>
                                        </a:rPr>
                                        <m:t>∆</m:t>
                                      </m:r>
                                      <m:r>
                                        <a:rPr lang="es-EC" sz="1200" i="1" kern="1200">
                                          <a:solidFill>
                                            <a:schemeClr val="tx1"/>
                                          </a:solidFill>
                                          <a:effectLst/>
                                          <a:latin typeface="+mn-lt"/>
                                          <a:ea typeface="+mn-ea"/>
                                          <a:cs typeface="+mn-cs"/>
                                        </a:rPr>
                                        <m:t>𝑦</m:t>
                                      </m:r>
                                    </m:num>
                                    <m:den>
                                      <m:r>
                                        <a:rPr lang="es-EC" sz="1200" i="1" kern="1200">
                                          <a:solidFill>
                                            <a:schemeClr val="tx1"/>
                                          </a:solidFill>
                                          <a:effectLst/>
                                          <a:latin typeface="+mn-lt"/>
                                          <a:ea typeface="+mn-ea"/>
                                          <a:cs typeface="+mn-cs"/>
                                        </a:rPr>
                                        <m:t>∆</m:t>
                                      </m:r>
                                      <m:r>
                                        <a:rPr lang="es-EC" sz="1200" i="1" kern="1200">
                                          <a:solidFill>
                                            <a:schemeClr val="tx1"/>
                                          </a:solidFill>
                                          <a:effectLst/>
                                          <a:latin typeface="+mn-lt"/>
                                          <a:ea typeface="+mn-ea"/>
                                          <a:cs typeface="+mn-cs"/>
                                        </a:rPr>
                                        <m:t>𝑥</m:t>
                                      </m:r>
                                    </m:den>
                                  </m:f>
                                </m:e>
                              </m:d>
                            </m:e>
                          </m:d>
                        </m:e>
                      </m:func>
                      <m:r>
                        <a:rPr lang="es-EC" sz="1200" i="1" kern="1200">
                          <a:solidFill>
                            <a:schemeClr val="tx1"/>
                          </a:solidFill>
                          <a:effectLst/>
                          <a:latin typeface="+mn-lt"/>
                          <a:ea typeface="+mn-ea"/>
                          <a:cs typeface="+mn-cs"/>
                        </a:rPr>
                        <m:t>+180</m:t>
                      </m:r>
                    </m:oMath>
                  </m:oMathPara>
                </a14:m>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Cuarto cuadrante</a:t>
                </a:r>
              </a:p>
              <a:p>
                <a14:m>
                  <m:oMathPara xmlns:m="http://schemas.openxmlformats.org/officeDocument/2006/math">
                    <m:oMathParaPr>
                      <m:jc m:val="centerGroup"/>
                    </m:oMathParaPr>
                    <m:oMath xmlns:m="http://schemas.openxmlformats.org/officeDocument/2006/math">
                      <m:r>
                        <a:rPr lang="es-EC" sz="1200" i="1" kern="1200">
                          <a:solidFill>
                            <a:schemeClr val="tx1"/>
                          </a:solidFill>
                          <a:effectLst/>
                          <a:latin typeface="+mn-lt"/>
                          <a:ea typeface="+mn-ea"/>
                          <a:cs typeface="+mn-cs"/>
                        </a:rPr>
                        <m:t>𝛼</m:t>
                      </m:r>
                      <m:r>
                        <a:rPr lang="es-EC" sz="1200" i="1" kern="1200">
                          <a:solidFill>
                            <a:schemeClr val="tx1"/>
                          </a:solidFill>
                          <a:effectLst/>
                          <a:latin typeface="+mn-lt"/>
                          <a:ea typeface="+mn-ea"/>
                          <a:cs typeface="+mn-cs"/>
                        </a:rPr>
                        <m:t>=</m:t>
                      </m:r>
                      <m:func>
                        <m:funcPr>
                          <m:ctrlPr>
                            <a:rPr lang="es-EC" sz="1200" i="1" kern="1200">
                              <a:solidFill>
                                <a:schemeClr val="tx1"/>
                              </a:solidFill>
                              <a:effectLst/>
                              <a:latin typeface="+mn-lt"/>
                              <a:ea typeface="+mn-ea"/>
                              <a:cs typeface="+mn-cs"/>
                            </a:rPr>
                          </m:ctrlPr>
                        </m:funcPr>
                        <m:fName>
                          <m:sSup>
                            <m:sSupPr>
                              <m:ctrlPr>
                                <a:rPr lang="es-EC" sz="1200" i="1" kern="1200">
                                  <a:solidFill>
                                    <a:schemeClr val="tx1"/>
                                  </a:solidFill>
                                  <a:effectLst/>
                                  <a:latin typeface="+mn-lt"/>
                                  <a:ea typeface="+mn-ea"/>
                                  <a:cs typeface="+mn-cs"/>
                                </a:rPr>
                              </m:ctrlPr>
                            </m:sSupPr>
                            <m:e>
                              <m:r>
                                <m:rPr>
                                  <m:sty m:val="p"/>
                                </m:rPr>
                                <a:rPr lang="es-EC" sz="1200" kern="1200">
                                  <a:solidFill>
                                    <a:schemeClr val="tx1"/>
                                  </a:solidFill>
                                  <a:effectLst/>
                                  <a:latin typeface="+mn-lt"/>
                                  <a:ea typeface="+mn-ea"/>
                                  <a:cs typeface="+mn-cs"/>
                                </a:rPr>
                                <m:t>tan</m:t>
                              </m:r>
                            </m:e>
                            <m:sup>
                              <m:r>
                                <a:rPr lang="es-EC" sz="1200" i="1" kern="1200">
                                  <a:solidFill>
                                    <a:schemeClr val="tx1"/>
                                  </a:solidFill>
                                  <a:effectLst/>
                                  <a:latin typeface="+mn-lt"/>
                                  <a:ea typeface="+mn-ea"/>
                                  <a:cs typeface="+mn-cs"/>
                                </a:rPr>
                                <m:t>−1</m:t>
                              </m:r>
                            </m:sup>
                          </m:sSup>
                        </m:fName>
                        <m:e>
                          <m:d>
                            <m:dPr>
                              <m:ctrlPr>
                                <a:rPr lang="es-EC" sz="1200" i="1" kern="1200">
                                  <a:solidFill>
                                    <a:schemeClr val="tx1"/>
                                  </a:solidFill>
                                  <a:effectLst/>
                                  <a:latin typeface="+mn-lt"/>
                                  <a:ea typeface="+mn-ea"/>
                                  <a:cs typeface="+mn-cs"/>
                                </a:rPr>
                              </m:ctrlPr>
                            </m:dPr>
                            <m:e>
                              <m:d>
                                <m:dPr>
                                  <m:begChr m:val="|"/>
                                  <m:endChr m:val="|"/>
                                  <m:ctrlPr>
                                    <a:rPr lang="es-EC" sz="1200" i="1" kern="1200">
                                      <a:solidFill>
                                        <a:schemeClr val="tx1"/>
                                      </a:solidFill>
                                      <a:effectLst/>
                                      <a:latin typeface="+mn-lt"/>
                                      <a:ea typeface="+mn-ea"/>
                                      <a:cs typeface="+mn-cs"/>
                                    </a:rPr>
                                  </m:ctrlPr>
                                </m:dPr>
                                <m:e>
                                  <m:f>
                                    <m:fPr>
                                      <m:ctrlPr>
                                        <a:rPr lang="es-EC" sz="1200" i="1" kern="1200">
                                          <a:solidFill>
                                            <a:schemeClr val="tx1"/>
                                          </a:solidFill>
                                          <a:effectLst/>
                                          <a:latin typeface="+mn-lt"/>
                                          <a:ea typeface="+mn-ea"/>
                                          <a:cs typeface="+mn-cs"/>
                                        </a:rPr>
                                      </m:ctrlPr>
                                    </m:fPr>
                                    <m:num>
                                      <m:r>
                                        <a:rPr lang="es-EC" sz="1200" i="1" kern="1200">
                                          <a:solidFill>
                                            <a:schemeClr val="tx1"/>
                                          </a:solidFill>
                                          <a:effectLst/>
                                          <a:latin typeface="+mn-lt"/>
                                          <a:ea typeface="+mn-ea"/>
                                          <a:cs typeface="+mn-cs"/>
                                        </a:rPr>
                                        <m:t>∆</m:t>
                                      </m:r>
                                      <m:r>
                                        <a:rPr lang="es-EC" sz="1200" i="1" kern="1200">
                                          <a:solidFill>
                                            <a:schemeClr val="tx1"/>
                                          </a:solidFill>
                                          <a:effectLst/>
                                          <a:latin typeface="+mn-lt"/>
                                          <a:ea typeface="+mn-ea"/>
                                          <a:cs typeface="+mn-cs"/>
                                        </a:rPr>
                                        <m:t>𝑥</m:t>
                                      </m:r>
                                    </m:num>
                                    <m:den>
                                      <m:r>
                                        <a:rPr lang="es-EC" sz="1200" i="1" kern="1200">
                                          <a:solidFill>
                                            <a:schemeClr val="tx1"/>
                                          </a:solidFill>
                                          <a:effectLst/>
                                          <a:latin typeface="+mn-lt"/>
                                          <a:ea typeface="+mn-ea"/>
                                          <a:cs typeface="+mn-cs"/>
                                        </a:rPr>
                                        <m:t>∆</m:t>
                                      </m:r>
                                      <m:r>
                                        <a:rPr lang="es-EC" sz="1200" i="1" kern="1200">
                                          <a:solidFill>
                                            <a:schemeClr val="tx1"/>
                                          </a:solidFill>
                                          <a:effectLst/>
                                          <a:latin typeface="+mn-lt"/>
                                          <a:ea typeface="+mn-ea"/>
                                          <a:cs typeface="+mn-cs"/>
                                        </a:rPr>
                                        <m:t>𝑦</m:t>
                                      </m:r>
                                    </m:den>
                                  </m:f>
                                </m:e>
                              </m:d>
                            </m:e>
                          </m:d>
                        </m:e>
                      </m:func>
                      <m:r>
                        <a:rPr lang="es-EC" sz="1200" i="1" kern="1200">
                          <a:solidFill>
                            <a:schemeClr val="tx1"/>
                          </a:solidFill>
                          <a:effectLst/>
                          <a:latin typeface="+mn-lt"/>
                          <a:ea typeface="+mn-ea"/>
                          <a:cs typeface="+mn-cs"/>
                        </a:rPr>
                        <m:t>+270</m:t>
                      </m:r>
                    </m:oMath>
                  </m:oMathPara>
                </a14:m>
                <a:endParaRPr lang="es-EC" sz="1200" kern="1200" dirty="0">
                  <a:solidFill>
                    <a:schemeClr val="tx1"/>
                  </a:solidFill>
                  <a:effectLst/>
                  <a:latin typeface="+mn-lt"/>
                  <a:ea typeface="+mn-ea"/>
                  <a:cs typeface="+mn-cs"/>
                </a:endParaRPr>
              </a:p>
              <a:p>
                <a:endParaRPr lang="es-EC" dirty="0"/>
              </a:p>
            </p:txBody>
          </p:sp>
        </mc:Choice>
        <mc:Fallback>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Primer cuadrante</a:t>
                </a:r>
              </a:p>
              <a:p>
                <a:r>
                  <a:rPr lang="es-EC" sz="1200" i="0" kern="1200">
                    <a:solidFill>
                      <a:schemeClr val="tx1"/>
                    </a:solidFill>
                    <a:effectLst/>
                    <a:latin typeface="+mn-lt"/>
                    <a:ea typeface="+mn-ea"/>
                    <a:cs typeface="+mn-cs"/>
                  </a:rPr>
                  <a:t>𝛼=tan^(−1)⁡(|∆𝑦/∆𝑥|)</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Segundo cuadrante</a:t>
                </a:r>
              </a:p>
              <a:p>
                <a:r>
                  <a:rPr lang="es-EC" sz="1200" i="0" kern="1200">
                    <a:solidFill>
                      <a:schemeClr val="tx1"/>
                    </a:solidFill>
                    <a:effectLst/>
                    <a:latin typeface="+mn-lt"/>
                    <a:ea typeface="+mn-ea"/>
                    <a:cs typeface="+mn-cs"/>
                  </a:rPr>
                  <a:t>𝛼=tan^(−1)⁡(|∆𝑥/∆𝑦|)+90</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Tercer cuadrante</a:t>
                </a:r>
              </a:p>
              <a:p>
                <a:r>
                  <a:rPr lang="es-EC" sz="1200" i="0" kern="1200">
                    <a:solidFill>
                      <a:schemeClr val="tx1"/>
                    </a:solidFill>
                    <a:effectLst/>
                    <a:latin typeface="+mn-lt"/>
                    <a:ea typeface="+mn-ea"/>
                    <a:cs typeface="+mn-cs"/>
                  </a:rPr>
                  <a:t>𝛼=tan^(−1)⁡(|∆𝑦/∆𝑥|)+180</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Cuarto cuadrante</a:t>
                </a:r>
              </a:p>
              <a:p>
                <a:r>
                  <a:rPr lang="es-EC" sz="1200" i="0" kern="1200">
                    <a:solidFill>
                      <a:schemeClr val="tx1"/>
                    </a:solidFill>
                    <a:effectLst/>
                    <a:latin typeface="+mn-lt"/>
                    <a:ea typeface="+mn-ea"/>
                    <a:cs typeface="+mn-cs"/>
                  </a:rPr>
                  <a:t>𝛼=tan^(−1)⁡(|∆𝑥/∆𝑦|)+270</a:t>
                </a:r>
                <a:endParaRPr lang="es-EC" sz="1200" kern="1200" dirty="0">
                  <a:solidFill>
                    <a:schemeClr val="tx1"/>
                  </a:solidFill>
                  <a:effectLst/>
                  <a:latin typeface="+mn-lt"/>
                  <a:ea typeface="+mn-ea"/>
                  <a:cs typeface="+mn-cs"/>
                </a:endParaRPr>
              </a:p>
              <a:p>
                <a:endParaRPr lang="es-EC" dirty="0"/>
              </a:p>
            </p:txBody>
          </p:sp>
        </mc:Fallback>
      </mc:AlternateContent>
      <p:sp>
        <p:nvSpPr>
          <p:cNvPr id="4" name="3 Marcador de número de diapositiva"/>
          <p:cNvSpPr>
            <a:spLocks noGrp="1"/>
          </p:cNvSpPr>
          <p:nvPr>
            <p:ph type="sldNum" sz="quarter" idx="10"/>
          </p:nvPr>
        </p:nvSpPr>
        <p:spPr/>
        <p:txBody>
          <a:bodyPr/>
          <a:lstStyle/>
          <a:p>
            <a:fld id="{82514FE4-E2BE-4747-A4BA-361136B4E14B}" type="slidenum">
              <a:rPr lang="es-EC" smtClean="0"/>
              <a:t>36</a:t>
            </a:fld>
            <a:endParaRPr lang="es-EC"/>
          </a:p>
        </p:txBody>
      </p:sp>
    </p:spTree>
    <p:extLst>
      <p:ext uri="{BB962C8B-B14F-4D97-AF65-F5344CB8AC3E}">
        <p14:creationId xmlns:p14="http://schemas.microsoft.com/office/powerpoint/2010/main" val="2951626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Memorias</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37</a:t>
            </a:fld>
            <a:endParaRPr lang="es-EC"/>
          </a:p>
        </p:txBody>
      </p:sp>
    </p:spTree>
    <p:extLst>
      <p:ext uri="{BB962C8B-B14F-4D97-AF65-F5344CB8AC3E}">
        <p14:creationId xmlns:p14="http://schemas.microsoft.com/office/powerpoint/2010/main" val="3892989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38</a:t>
            </a:fld>
            <a:endParaRPr lang="es-EC"/>
          </a:p>
        </p:txBody>
      </p:sp>
    </p:spTree>
    <p:extLst>
      <p:ext uri="{BB962C8B-B14F-4D97-AF65-F5344CB8AC3E}">
        <p14:creationId xmlns:p14="http://schemas.microsoft.com/office/powerpoint/2010/main" val="869093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Valores cambiables</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39</a:t>
            </a:fld>
            <a:endParaRPr lang="es-EC"/>
          </a:p>
        </p:txBody>
      </p:sp>
    </p:spTree>
    <p:extLst>
      <p:ext uri="{BB962C8B-B14F-4D97-AF65-F5344CB8AC3E}">
        <p14:creationId xmlns:p14="http://schemas.microsoft.com/office/powerpoint/2010/main" val="1845998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40</a:t>
            </a:fld>
            <a:endParaRPr lang="es-EC"/>
          </a:p>
        </p:txBody>
      </p:sp>
    </p:spTree>
    <p:extLst>
      <p:ext uri="{BB962C8B-B14F-4D97-AF65-F5344CB8AC3E}">
        <p14:creationId xmlns:p14="http://schemas.microsoft.com/office/powerpoint/2010/main" val="315108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8</a:t>
            </a:fld>
            <a:endParaRPr lang="es-EC"/>
          </a:p>
        </p:txBody>
      </p:sp>
    </p:spTree>
    <p:extLst>
      <p:ext uri="{BB962C8B-B14F-4D97-AF65-F5344CB8AC3E}">
        <p14:creationId xmlns:p14="http://schemas.microsoft.com/office/powerpoint/2010/main" val="242708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15 minutos </a:t>
            </a:r>
            <a:r>
              <a:rPr lang="es-EC" dirty="0" err="1" smtClean="0"/>
              <a:t>aprox</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43</a:t>
            </a:fld>
            <a:endParaRPr lang="es-EC"/>
          </a:p>
        </p:txBody>
      </p:sp>
    </p:spTree>
    <p:extLst>
      <p:ext uri="{BB962C8B-B14F-4D97-AF65-F5344CB8AC3E}">
        <p14:creationId xmlns:p14="http://schemas.microsoft.com/office/powerpoint/2010/main" val="2285685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45</a:t>
            </a:fld>
            <a:endParaRPr lang="es-EC"/>
          </a:p>
        </p:txBody>
      </p:sp>
    </p:spTree>
    <p:extLst>
      <p:ext uri="{BB962C8B-B14F-4D97-AF65-F5344CB8AC3E}">
        <p14:creationId xmlns:p14="http://schemas.microsoft.com/office/powerpoint/2010/main" val="3709396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46</a:t>
            </a:fld>
            <a:endParaRPr lang="es-EC"/>
          </a:p>
        </p:txBody>
      </p:sp>
    </p:spTree>
    <p:extLst>
      <p:ext uri="{BB962C8B-B14F-4D97-AF65-F5344CB8AC3E}">
        <p14:creationId xmlns:p14="http://schemas.microsoft.com/office/powerpoint/2010/main" val="165600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err="1" smtClean="0"/>
              <a:t>Zigbee</a:t>
            </a:r>
            <a:endParaRPr lang="es-EC" dirty="0" smtClean="0"/>
          </a:p>
          <a:p>
            <a:r>
              <a:rPr lang="es-ES" dirty="0" smtClean="0"/>
              <a:t>define el nivel físico y el control de acceso al medio de redes inalámbricas de área personal con tasas bajas de transmisión de datos</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10</a:t>
            </a:fld>
            <a:endParaRPr lang="es-EC"/>
          </a:p>
        </p:txBody>
      </p:sp>
    </p:spTree>
    <p:extLst>
      <p:ext uri="{BB962C8B-B14F-4D97-AF65-F5344CB8AC3E}">
        <p14:creationId xmlns:p14="http://schemas.microsoft.com/office/powerpoint/2010/main" val="68838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θ</a:t>
            </a:r>
            <a:r>
              <a:rPr lang="es-EC" sz="1200" kern="1200" baseline="-25000" dirty="0" smtClean="0">
                <a:solidFill>
                  <a:schemeClr val="tx1"/>
                </a:solidFill>
                <a:effectLst/>
                <a:latin typeface="+mn-lt"/>
                <a:ea typeface="+mn-ea"/>
                <a:cs typeface="+mn-cs"/>
              </a:rPr>
              <a:t>1</a:t>
            </a:r>
            <a:r>
              <a:rPr lang="es-EC" sz="1200" kern="1200" dirty="0" smtClean="0">
                <a:solidFill>
                  <a:schemeClr val="tx1"/>
                </a:solidFill>
                <a:effectLst/>
                <a:latin typeface="+mn-lt"/>
                <a:ea typeface="+mn-ea"/>
                <a:cs typeface="+mn-cs"/>
              </a:rPr>
              <a:t>=-90º, θ</a:t>
            </a:r>
            <a:r>
              <a:rPr lang="es-EC" sz="1200" kern="1200" baseline="-25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=90º, θ</a:t>
            </a:r>
            <a:r>
              <a:rPr lang="es-EC" sz="1200" kern="1200" baseline="-25000" dirty="0" smtClean="0">
                <a:solidFill>
                  <a:schemeClr val="tx1"/>
                </a:solidFill>
                <a:effectLst/>
                <a:latin typeface="+mn-lt"/>
                <a:ea typeface="+mn-ea"/>
                <a:cs typeface="+mn-cs"/>
              </a:rPr>
              <a:t>3</a:t>
            </a:r>
            <a:r>
              <a:rPr lang="es-EC" sz="1200" kern="1200" dirty="0" smtClean="0">
                <a:solidFill>
                  <a:schemeClr val="tx1"/>
                </a:solidFill>
                <a:effectLst/>
                <a:latin typeface="+mn-lt"/>
                <a:ea typeface="+mn-ea"/>
                <a:cs typeface="+mn-cs"/>
              </a:rPr>
              <a:t>=-90º, θ</a:t>
            </a:r>
            <a:r>
              <a:rPr lang="es-EC" sz="1200" kern="1200" baseline="-25000" dirty="0" smtClean="0">
                <a:solidFill>
                  <a:schemeClr val="tx1"/>
                </a:solidFill>
                <a:effectLst/>
                <a:latin typeface="+mn-lt"/>
                <a:ea typeface="+mn-ea"/>
                <a:cs typeface="+mn-cs"/>
              </a:rPr>
              <a:t>4</a:t>
            </a:r>
            <a:r>
              <a:rPr lang="es-EC" sz="1200" kern="1200" dirty="0" smtClean="0">
                <a:solidFill>
                  <a:schemeClr val="tx1"/>
                </a:solidFill>
                <a:effectLst/>
                <a:latin typeface="+mn-lt"/>
                <a:ea typeface="+mn-ea"/>
                <a:cs typeface="+mn-cs"/>
              </a:rPr>
              <a:t>=90º, θ</a:t>
            </a:r>
            <a:r>
              <a:rPr lang="es-EC" sz="1200" kern="1200" baseline="-25000" dirty="0" smtClean="0">
                <a:solidFill>
                  <a:schemeClr val="tx1"/>
                </a:solidFill>
                <a:effectLst/>
                <a:latin typeface="+mn-lt"/>
                <a:ea typeface="+mn-ea"/>
                <a:cs typeface="+mn-cs"/>
              </a:rPr>
              <a:t>7</a:t>
            </a:r>
            <a:r>
              <a:rPr lang="es-EC" sz="1200" kern="1200" dirty="0" smtClean="0">
                <a:solidFill>
                  <a:schemeClr val="tx1"/>
                </a:solidFill>
                <a:effectLst/>
                <a:latin typeface="+mn-lt"/>
                <a:ea typeface="+mn-ea"/>
                <a:cs typeface="+mn-cs"/>
              </a:rPr>
              <a:t>=-45º y θ</a:t>
            </a:r>
            <a:r>
              <a:rPr lang="es-EC" sz="1200" kern="1200" baseline="-25000" dirty="0" smtClean="0">
                <a:solidFill>
                  <a:schemeClr val="tx1"/>
                </a:solidFill>
                <a:effectLst/>
                <a:latin typeface="+mn-lt"/>
                <a:ea typeface="+mn-ea"/>
                <a:cs typeface="+mn-cs"/>
              </a:rPr>
              <a:t>8</a:t>
            </a:r>
            <a:r>
              <a:rPr lang="es-EC" sz="1200" kern="1200" dirty="0" smtClean="0">
                <a:solidFill>
                  <a:schemeClr val="tx1"/>
                </a:solidFill>
                <a:effectLst/>
                <a:latin typeface="+mn-lt"/>
                <a:ea typeface="+mn-ea"/>
                <a:cs typeface="+mn-cs"/>
              </a:rPr>
              <a:t>=45º</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12</a:t>
            </a:fld>
            <a:endParaRPr lang="es-EC"/>
          </a:p>
        </p:txBody>
      </p:sp>
    </p:spTree>
    <p:extLst>
      <p:ext uri="{BB962C8B-B14F-4D97-AF65-F5344CB8AC3E}">
        <p14:creationId xmlns:p14="http://schemas.microsoft.com/office/powerpoint/2010/main" val="156065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i="1" kern="1200" dirty="0" smtClean="0">
                <a:solidFill>
                  <a:schemeClr val="tx1"/>
                </a:solidFill>
                <a:effectLst/>
                <a:latin typeface="+mn-lt"/>
                <a:ea typeface="+mn-ea"/>
                <a:cs typeface="+mn-cs"/>
              </a:rPr>
              <a:t>α </a:t>
            </a:r>
            <a:r>
              <a:rPr lang="es-EC" sz="1200" kern="1200" dirty="0" smtClean="0">
                <a:solidFill>
                  <a:schemeClr val="tx1"/>
                </a:solidFill>
                <a:effectLst/>
                <a:latin typeface="+mn-lt"/>
                <a:ea typeface="+mn-ea"/>
                <a:cs typeface="+mn-cs"/>
              </a:rPr>
              <a:t>(ángulo de </a:t>
            </a:r>
            <a:r>
              <a:rPr lang="es-EC" sz="1200" kern="1200" dirty="0" err="1" smtClean="0">
                <a:solidFill>
                  <a:schemeClr val="tx1"/>
                </a:solidFill>
                <a:effectLst/>
                <a:latin typeface="+mn-lt"/>
                <a:ea typeface="+mn-ea"/>
                <a:cs typeface="+mn-cs"/>
              </a:rPr>
              <a:t>yaw</a:t>
            </a:r>
            <a:r>
              <a:rPr lang="es-EC" sz="1200" kern="1200" dirty="0" smtClean="0">
                <a:solidFill>
                  <a:schemeClr val="tx1"/>
                </a:solidFill>
                <a:effectLst/>
                <a:latin typeface="+mn-lt"/>
                <a:ea typeface="+mn-ea"/>
                <a:cs typeface="+mn-cs"/>
              </a:rPr>
              <a:t>)</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es el ángulo entre el eje x y la línea de nodos, </a:t>
            </a:r>
          </a:p>
          <a:p>
            <a:r>
              <a:rPr lang="es-EC" sz="1200" i="1" kern="1200" dirty="0" smtClean="0">
                <a:solidFill>
                  <a:schemeClr val="tx1"/>
                </a:solidFill>
                <a:effectLst/>
                <a:latin typeface="+mn-lt"/>
                <a:ea typeface="+mn-ea"/>
                <a:cs typeface="+mn-cs"/>
              </a:rPr>
              <a:t>β</a:t>
            </a:r>
            <a:r>
              <a:rPr lang="es-EC" sz="1200" kern="1200" dirty="0" smtClean="0">
                <a:solidFill>
                  <a:schemeClr val="tx1"/>
                </a:solidFill>
                <a:effectLst/>
                <a:latin typeface="+mn-lt"/>
                <a:ea typeface="+mn-ea"/>
                <a:cs typeface="+mn-cs"/>
              </a:rPr>
              <a:t> (ángulo de pitch) es el ángulo de rotación entre el eje z y el siguiente eje Z, y </a:t>
            </a:r>
          </a:p>
          <a:p>
            <a:r>
              <a:rPr lang="es-EC" sz="1200" i="1" kern="1200" dirty="0" smtClean="0">
                <a:solidFill>
                  <a:schemeClr val="tx1"/>
                </a:solidFill>
                <a:effectLst/>
                <a:latin typeface="+mn-lt"/>
                <a:ea typeface="+mn-ea"/>
                <a:cs typeface="+mn-cs"/>
              </a:rPr>
              <a:t>γ </a:t>
            </a:r>
            <a:r>
              <a:rPr lang="es-EC" sz="1200" kern="1200" dirty="0" smtClean="0">
                <a:solidFill>
                  <a:schemeClr val="tx1"/>
                </a:solidFill>
                <a:effectLst/>
                <a:latin typeface="+mn-lt"/>
                <a:ea typeface="+mn-ea"/>
                <a:cs typeface="+mn-cs"/>
              </a:rPr>
              <a:t>(ángulo de roll) es el ángulo entre la línea de nodos y el eje X </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14</a:t>
            </a:fld>
            <a:endParaRPr lang="es-EC"/>
          </a:p>
        </p:txBody>
      </p:sp>
    </p:spTree>
    <p:extLst>
      <p:ext uri="{BB962C8B-B14F-4D97-AF65-F5344CB8AC3E}">
        <p14:creationId xmlns:p14="http://schemas.microsoft.com/office/powerpoint/2010/main" val="311622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0.6 Kg </a:t>
            </a:r>
          </a:p>
          <a:p>
            <a:r>
              <a:rPr lang="es-EC" sz="1200" kern="1200" dirty="0" smtClean="0">
                <a:solidFill>
                  <a:schemeClr val="tx1"/>
                </a:solidFill>
                <a:effectLst/>
                <a:latin typeface="+mn-lt"/>
                <a:ea typeface="+mn-ea"/>
                <a:cs typeface="+mn-cs"/>
              </a:rPr>
              <a:t>1.681 </a:t>
            </a:r>
            <a:r>
              <a:rPr lang="es-EC" sz="1200" kern="1200" smtClean="0">
                <a:solidFill>
                  <a:schemeClr val="tx1"/>
                </a:solidFill>
                <a:effectLst/>
                <a:latin typeface="+mn-lt"/>
                <a:ea typeface="+mn-ea"/>
                <a:cs typeface="+mn-cs"/>
              </a:rPr>
              <a:t>μm</a:t>
            </a:r>
            <a:endParaRPr lang="es-EC"/>
          </a:p>
        </p:txBody>
      </p:sp>
      <p:sp>
        <p:nvSpPr>
          <p:cNvPr id="4" name="3 Marcador de número de diapositiva"/>
          <p:cNvSpPr>
            <a:spLocks noGrp="1"/>
          </p:cNvSpPr>
          <p:nvPr>
            <p:ph type="sldNum" sz="quarter" idx="10"/>
          </p:nvPr>
        </p:nvSpPr>
        <p:spPr/>
        <p:txBody>
          <a:bodyPr/>
          <a:lstStyle/>
          <a:p>
            <a:fld id="{82514FE4-E2BE-4747-A4BA-361136B4E14B}" type="slidenum">
              <a:rPr lang="es-EC" smtClean="0"/>
              <a:t>17</a:t>
            </a:fld>
            <a:endParaRPr lang="es-EC"/>
          </a:p>
        </p:txBody>
      </p:sp>
    </p:spTree>
    <p:extLst>
      <p:ext uri="{BB962C8B-B14F-4D97-AF65-F5344CB8AC3E}">
        <p14:creationId xmlns:p14="http://schemas.microsoft.com/office/powerpoint/2010/main" val="117046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0,6</a:t>
            </a:r>
            <a:r>
              <a:rPr lang="es-EC" baseline="0" dirty="0" smtClean="0"/>
              <a:t> </a:t>
            </a:r>
            <a:r>
              <a:rPr lang="es-EC" dirty="0" smtClean="0"/>
              <a:t>kg</a:t>
            </a:r>
          </a:p>
          <a:p>
            <a:r>
              <a:rPr lang="es-EC" sz="1200" kern="1200" dirty="0" smtClean="0">
                <a:solidFill>
                  <a:schemeClr val="tx1"/>
                </a:solidFill>
                <a:effectLst/>
                <a:latin typeface="+mn-lt"/>
                <a:ea typeface="+mn-ea"/>
                <a:cs typeface="+mn-cs"/>
              </a:rPr>
              <a:t>0.237 </a:t>
            </a:r>
            <a:r>
              <a:rPr lang="es-EC" sz="1200" kern="1200" dirty="0" err="1" smtClean="0">
                <a:solidFill>
                  <a:schemeClr val="tx1"/>
                </a:solidFill>
                <a:effectLst/>
                <a:latin typeface="+mn-lt"/>
                <a:ea typeface="+mn-ea"/>
                <a:cs typeface="+mn-cs"/>
              </a:rPr>
              <a:t>μm</a:t>
            </a:r>
            <a:r>
              <a:rPr lang="es-EC" sz="1200" kern="1200" dirty="0" smtClean="0">
                <a:solidFill>
                  <a:schemeClr val="tx1"/>
                </a:solidFill>
                <a:effectLst/>
                <a:latin typeface="+mn-lt"/>
                <a:ea typeface="+mn-ea"/>
                <a:cs typeface="+mn-cs"/>
              </a:rPr>
              <a:t> </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18</a:t>
            </a:fld>
            <a:endParaRPr lang="es-EC"/>
          </a:p>
        </p:txBody>
      </p:sp>
    </p:spTree>
    <p:extLst>
      <p:ext uri="{BB962C8B-B14F-4D97-AF65-F5344CB8AC3E}">
        <p14:creationId xmlns:p14="http://schemas.microsoft.com/office/powerpoint/2010/main" val="2542178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1.7 Kg</a:t>
            </a:r>
          </a:p>
          <a:p>
            <a:r>
              <a:rPr lang="es-EC" sz="1200" kern="1200" dirty="0" smtClean="0">
                <a:solidFill>
                  <a:schemeClr val="tx1"/>
                </a:solidFill>
                <a:effectLst/>
                <a:latin typeface="+mn-lt"/>
                <a:ea typeface="+mn-ea"/>
                <a:cs typeface="+mn-cs"/>
              </a:rPr>
              <a:t>1.066 </a:t>
            </a:r>
            <a:r>
              <a:rPr lang="es-EC" sz="1200" kern="1200" dirty="0" err="1" smtClean="0">
                <a:solidFill>
                  <a:schemeClr val="tx1"/>
                </a:solidFill>
                <a:effectLst/>
                <a:latin typeface="+mn-lt"/>
                <a:ea typeface="+mn-ea"/>
                <a:cs typeface="+mn-cs"/>
              </a:rPr>
              <a:t>μm</a:t>
            </a:r>
            <a:r>
              <a:rPr lang="es-EC" sz="1200" kern="1200" dirty="0" smtClean="0">
                <a:solidFill>
                  <a:schemeClr val="tx1"/>
                </a:solidFill>
                <a:effectLst/>
                <a:latin typeface="+mn-lt"/>
                <a:ea typeface="+mn-ea"/>
                <a:cs typeface="+mn-cs"/>
              </a:rPr>
              <a:t> </a:t>
            </a:r>
            <a:endParaRPr lang="es-EC" dirty="0"/>
          </a:p>
        </p:txBody>
      </p:sp>
      <p:sp>
        <p:nvSpPr>
          <p:cNvPr id="4" name="3 Marcador de número de diapositiva"/>
          <p:cNvSpPr>
            <a:spLocks noGrp="1"/>
          </p:cNvSpPr>
          <p:nvPr>
            <p:ph type="sldNum" sz="quarter" idx="10"/>
          </p:nvPr>
        </p:nvSpPr>
        <p:spPr/>
        <p:txBody>
          <a:bodyPr/>
          <a:lstStyle/>
          <a:p>
            <a:fld id="{82514FE4-E2BE-4747-A4BA-361136B4E14B}" type="slidenum">
              <a:rPr lang="es-EC" smtClean="0"/>
              <a:t>19</a:t>
            </a:fld>
            <a:endParaRPr lang="es-EC"/>
          </a:p>
        </p:txBody>
      </p:sp>
    </p:spTree>
    <p:extLst>
      <p:ext uri="{BB962C8B-B14F-4D97-AF65-F5344CB8AC3E}">
        <p14:creationId xmlns:p14="http://schemas.microsoft.com/office/powerpoint/2010/main" val="148752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BF70D904-EBD1-406A-84AA-CFD32D1D2364}" type="datetimeFigureOut">
              <a:rPr lang="es-EC" smtClean="0"/>
              <a:t>14/01/2014</a:t>
            </a:fld>
            <a:endParaRPr lang="es-EC"/>
          </a:p>
        </p:txBody>
      </p:sp>
      <p:sp>
        <p:nvSpPr>
          <p:cNvPr id="17" name="16 Marcador de pie de página"/>
          <p:cNvSpPr>
            <a:spLocks noGrp="1"/>
          </p:cNvSpPr>
          <p:nvPr>
            <p:ph type="ftr" sz="quarter" idx="11"/>
          </p:nvPr>
        </p:nvSpPr>
        <p:spPr>
          <a:xfrm>
            <a:off x="5410200" y="4205288"/>
            <a:ext cx="1295400" cy="457200"/>
          </a:xfrm>
        </p:spPr>
        <p:txBody>
          <a:bodyPr/>
          <a:lstStyle/>
          <a:p>
            <a:endParaRPr lang="es-EC"/>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D9488C0-BE14-431F-A168-D15831350729}"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F70D904-EBD1-406A-84AA-CFD32D1D2364}" type="datetimeFigureOut">
              <a:rPr lang="es-EC" smtClean="0"/>
              <a:t>14/01/2014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D9488C0-BE14-431F-A168-D15831350729}"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F70D904-EBD1-406A-84AA-CFD32D1D2364}" type="datetimeFigureOut">
              <a:rPr lang="es-EC" smtClean="0"/>
              <a:t>14/01/2014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D9488C0-BE14-431F-A168-D15831350729}"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lvl2pPr>
              <a:defRPr>
                <a:solidFill>
                  <a:schemeClr val="accent2">
                    <a:lumMod val="50000"/>
                  </a:schemeClr>
                </a:solidFill>
              </a:defRPr>
            </a:lvl2pPr>
            <a:lvl3pPr>
              <a:defRPr>
                <a:solidFill>
                  <a:schemeClr val="accent1">
                    <a:lumMod val="75000"/>
                  </a:schemeClr>
                </a:solidFill>
              </a:defRPr>
            </a:lvl3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4" name="3 Marcador de fecha"/>
          <p:cNvSpPr>
            <a:spLocks noGrp="1"/>
          </p:cNvSpPr>
          <p:nvPr>
            <p:ph type="dt" sz="half" idx="10"/>
          </p:nvPr>
        </p:nvSpPr>
        <p:spPr/>
        <p:txBody>
          <a:bodyPr/>
          <a:lstStyle/>
          <a:p>
            <a:fld id="{BF70D904-EBD1-406A-84AA-CFD32D1D2364}" type="datetimeFigureOut">
              <a:rPr lang="es-EC" smtClean="0"/>
              <a:t>14/01/2014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D9488C0-BE14-431F-A168-D15831350729}"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F70D904-EBD1-406A-84AA-CFD32D1D2364}" type="datetimeFigureOut">
              <a:rPr lang="es-EC" smtClean="0"/>
              <a:t>14/01/2014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D9488C0-BE14-431F-A168-D15831350729}"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F70D904-EBD1-406A-84AA-CFD32D1D2364}" type="datetimeFigureOut">
              <a:rPr lang="es-EC" smtClean="0"/>
              <a:t>14/01/2014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D9488C0-BE14-431F-A168-D15831350729}"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BF70D904-EBD1-406A-84AA-CFD32D1D2364}" type="datetimeFigureOut">
              <a:rPr lang="es-EC" smtClean="0"/>
              <a:t>14/01/2014</a:t>
            </a:fld>
            <a:endParaRPr lang="es-EC"/>
          </a:p>
        </p:txBody>
      </p:sp>
      <p:sp>
        <p:nvSpPr>
          <p:cNvPr id="27" name="26 Marcador de número de diapositiva"/>
          <p:cNvSpPr>
            <a:spLocks noGrp="1"/>
          </p:cNvSpPr>
          <p:nvPr>
            <p:ph type="sldNum" sz="quarter" idx="11"/>
          </p:nvPr>
        </p:nvSpPr>
        <p:spPr/>
        <p:txBody>
          <a:bodyPr rtlCol="0"/>
          <a:lstStyle/>
          <a:p>
            <a:fld id="{6D9488C0-BE14-431F-A168-D15831350729}" type="slidenum">
              <a:rPr lang="es-EC" smtClean="0"/>
              <a:t>‹Nº›</a:t>
            </a:fld>
            <a:endParaRPr lang="es-EC"/>
          </a:p>
        </p:txBody>
      </p:sp>
      <p:sp>
        <p:nvSpPr>
          <p:cNvPr id="28" name="2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BF70D904-EBD1-406A-84AA-CFD32D1D2364}" type="datetimeFigureOut">
              <a:rPr lang="es-EC" smtClean="0"/>
              <a:t>14/01/2014</a:t>
            </a:fld>
            <a:endParaRPr lang="es-EC"/>
          </a:p>
        </p:txBody>
      </p:sp>
      <p:sp>
        <p:nvSpPr>
          <p:cNvPr id="4" name="3 Marcador de pie de página"/>
          <p:cNvSpPr>
            <a:spLocks noGrp="1"/>
          </p:cNvSpPr>
          <p:nvPr>
            <p:ph type="ftr" sz="quarter" idx="11"/>
          </p:nvPr>
        </p:nvSpPr>
        <p:spPr>
          <a:xfrm>
            <a:off x="5257800" y="612648"/>
            <a:ext cx="1325880" cy="457200"/>
          </a:xfrm>
        </p:spPr>
        <p:txBody>
          <a:bodyPr/>
          <a:lstStyle/>
          <a:p>
            <a:endParaRPr lang="es-EC"/>
          </a:p>
        </p:txBody>
      </p:sp>
      <p:sp>
        <p:nvSpPr>
          <p:cNvPr id="5" name="4 Marcador de número de diapositiva"/>
          <p:cNvSpPr>
            <a:spLocks noGrp="1"/>
          </p:cNvSpPr>
          <p:nvPr>
            <p:ph type="sldNum" sz="quarter" idx="12"/>
          </p:nvPr>
        </p:nvSpPr>
        <p:spPr>
          <a:xfrm>
            <a:off x="8174736" y="2272"/>
            <a:ext cx="762000" cy="365760"/>
          </a:xfrm>
        </p:spPr>
        <p:txBody>
          <a:bodyPr/>
          <a:lstStyle/>
          <a:p>
            <a:fld id="{6D9488C0-BE14-431F-A168-D15831350729}"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70D904-EBD1-406A-84AA-CFD32D1D2364}" type="datetimeFigureOut">
              <a:rPr lang="es-EC" smtClean="0"/>
              <a:t>14/01/2014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D9488C0-BE14-431F-A168-D15831350729}"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F70D904-EBD1-406A-84AA-CFD32D1D2364}" type="datetimeFigureOut">
              <a:rPr lang="es-EC" smtClean="0"/>
              <a:t>14/01/2014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D9488C0-BE14-431F-A168-D15831350729}"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F70D904-EBD1-406A-84AA-CFD32D1D2364}" type="datetimeFigureOut">
              <a:rPr lang="es-EC" smtClean="0"/>
              <a:t>14/01/2014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D9488C0-BE14-431F-A168-D15831350729}"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F70D904-EBD1-406A-84AA-CFD32D1D2364}" type="datetimeFigureOut">
              <a:rPr lang="es-EC" smtClean="0"/>
              <a:t>14/01/2014</a:t>
            </a:fld>
            <a:endParaRPr lang="es-EC"/>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C"/>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D9488C0-BE14-431F-A168-D15831350729}" type="slidenum">
              <a:rPr lang="es-EC" smtClean="0"/>
              <a:t>‹Nº›</a:t>
            </a:fld>
            <a:endParaRPr lang="es-EC"/>
          </a:p>
        </p:txBody>
      </p:sp>
      <p:pic>
        <p:nvPicPr>
          <p:cNvPr id="20" name="Picture 2" descr="http://blogs.espe.edu.ec/wp-content/uploads/2013/09/Logo-RP-UFA-ESPE.jp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b="17413"/>
          <a:stretch/>
        </p:blipFill>
        <p:spPr bwMode="auto">
          <a:xfrm>
            <a:off x="6774720" y="6165304"/>
            <a:ext cx="2333784" cy="65605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a:xfrm>
            <a:off x="179512" y="3861048"/>
            <a:ext cx="4953000" cy="1752600"/>
          </a:xfrm>
        </p:spPr>
        <p:txBody>
          <a:bodyPr/>
          <a:lstStyle/>
          <a:p>
            <a:pPr algn="ctr"/>
            <a:r>
              <a:rPr lang="es-EC" b="1" dirty="0"/>
              <a:t>PROYECTO PREVIO A LA OBTENCIÓN DEL TÍTULO DE INGENIERO EN MECATRÓNICA</a:t>
            </a:r>
            <a:endParaRPr lang="es-EC" dirty="0"/>
          </a:p>
        </p:txBody>
      </p:sp>
      <p:pic>
        <p:nvPicPr>
          <p:cNvPr id="2050"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b="17413"/>
          <a:stretch/>
        </p:blipFill>
        <p:spPr bwMode="auto">
          <a:xfrm>
            <a:off x="2123728" y="1340768"/>
            <a:ext cx="5123091"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9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Hardware</a:t>
            </a:r>
            <a:endParaRPr lang="es-EC" dirty="0"/>
          </a:p>
        </p:txBody>
      </p:sp>
      <p:sp>
        <p:nvSpPr>
          <p:cNvPr id="3" name="2 Marcador de contenido"/>
          <p:cNvSpPr>
            <a:spLocks noGrp="1"/>
          </p:cNvSpPr>
          <p:nvPr>
            <p:ph idx="1"/>
          </p:nvPr>
        </p:nvSpPr>
        <p:spPr/>
        <p:txBody>
          <a:bodyPr/>
          <a:lstStyle/>
          <a:p>
            <a:pPr marL="109728" indent="0">
              <a:buNone/>
            </a:pPr>
            <a:r>
              <a:rPr lang="es-EC" dirty="0" smtClean="0"/>
              <a:t>Comunicaciones</a:t>
            </a:r>
          </a:p>
          <a:p>
            <a:r>
              <a:rPr lang="es-EC" dirty="0" smtClean="0"/>
              <a:t>Zig100</a:t>
            </a:r>
          </a:p>
          <a:p>
            <a:r>
              <a:rPr lang="es-EC" dirty="0" smtClean="0"/>
              <a:t>Zig110A</a:t>
            </a:r>
          </a:p>
          <a:p>
            <a:r>
              <a:rPr lang="es-EC" dirty="0" smtClean="0"/>
              <a:t>IEEE 802.15.4</a:t>
            </a:r>
          </a:p>
          <a:p>
            <a:r>
              <a:rPr lang="es-EC" dirty="0" smtClean="0"/>
              <a:t>Zig2Serial</a:t>
            </a:r>
            <a:endParaRPr lang="es-EC" dirty="0"/>
          </a:p>
        </p:txBody>
      </p:sp>
      <p:pic>
        <p:nvPicPr>
          <p:cNvPr id="4" name="3 Imagen" descr="zig100_zig110a.jpg"/>
          <p:cNvPicPr/>
          <p:nvPr/>
        </p:nvPicPr>
        <p:blipFill rotWithShape="1">
          <a:blip r:embed="rId3" cstate="print">
            <a:extLst>
              <a:ext uri="{28A0092B-C50C-407E-A947-70E740481C1C}">
                <a14:useLocalDpi xmlns:a14="http://schemas.microsoft.com/office/drawing/2010/main" val="0"/>
              </a:ext>
            </a:extLst>
          </a:blip>
          <a:srcRect l="35688" t="5779" r="6806" b="32161"/>
          <a:stretch/>
        </p:blipFill>
        <p:spPr bwMode="auto">
          <a:xfrm>
            <a:off x="5373052" y="2060848"/>
            <a:ext cx="2367300" cy="1689236"/>
          </a:xfrm>
          <a:prstGeom prst="rect">
            <a:avLst/>
          </a:prstGeom>
          <a:noFill/>
          <a:ln>
            <a:noFill/>
          </a:ln>
          <a:extLst>
            <a:ext uri="{53640926-AAD7-44D8-BBD7-CCE9431645EC}">
              <a14:shadowObscured xmlns:a14="http://schemas.microsoft.com/office/drawing/2010/main"/>
            </a:ext>
          </a:extLst>
        </p:spPr>
      </p:pic>
      <p:pic>
        <p:nvPicPr>
          <p:cNvPr id="5" name="4 Imagen" descr="http://robosavvy.com/store/images/zig2serial_001.jpg"/>
          <p:cNvPicPr/>
          <p:nvPr/>
        </p:nvPicPr>
        <p:blipFill rotWithShape="1">
          <a:blip r:embed="rId4" cstate="print">
            <a:extLst>
              <a:ext uri="{28A0092B-C50C-407E-A947-70E740481C1C}">
                <a14:useLocalDpi xmlns:a14="http://schemas.microsoft.com/office/drawing/2010/main" val="0"/>
              </a:ext>
            </a:extLst>
          </a:blip>
          <a:srcRect l="11051" t="16674" r="11051" b="9622"/>
          <a:stretch/>
        </p:blipFill>
        <p:spPr bwMode="auto">
          <a:xfrm>
            <a:off x="5411598" y="4077072"/>
            <a:ext cx="2290207" cy="16561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676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Cinemática del Robot</a:t>
            </a:r>
            <a:endParaRPr lang="es-EC" dirty="0"/>
          </a:p>
        </p:txBody>
      </p:sp>
      <p:sp>
        <p:nvSpPr>
          <p:cNvPr id="3" name="2 Marcador de contenido"/>
          <p:cNvSpPr>
            <a:spLocks noGrp="1"/>
          </p:cNvSpPr>
          <p:nvPr>
            <p:ph idx="1"/>
          </p:nvPr>
        </p:nvSpPr>
        <p:spPr/>
        <p:txBody>
          <a:bodyPr/>
          <a:lstStyle/>
          <a:p>
            <a:r>
              <a:rPr lang="es-EC" dirty="0" smtClean="0"/>
              <a:t>18 GDL en total</a:t>
            </a:r>
          </a:p>
          <a:p>
            <a:r>
              <a:rPr lang="es-EC" dirty="0" smtClean="0"/>
              <a:t>3 GDL en los brazos</a:t>
            </a:r>
          </a:p>
          <a:p>
            <a:r>
              <a:rPr lang="es-EC" dirty="0" smtClean="0"/>
              <a:t>6 GDL en las piernas</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844824"/>
            <a:ext cx="4695712" cy="4050903"/>
          </a:xfrm>
          <a:prstGeom prst="rect">
            <a:avLst/>
          </a:prstGeom>
          <a:noFill/>
          <a:ln>
            <a:noFill/>
          </a:ln>
        </p:spPr>
      </p:pic>
    </p:spTree>
    <p:extLst>
      <p:ext uri="{BB962C8B-B14F-4D97-AF65-F5344CB8AC3E}">
        <p14:creationId xmlns:p14="http://schemas.microsoft.com/office/powerpoint/2010/main" val="235902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Cinemática del Robot</a:t>
            </a:r>
            <a:endParaRPr lang="es-EC" dirty="0"/>
          </a:p>
        </p:txBody>
      </p:sp>
      <p:sp>
        <p:nvSpPr>
          <p:cNvPr id="3" name="2 Marcador de contenido"/>
          <p:cNvSpPr>
            <a:spLocks noGrp="1"/>
          </p:cNvSpPr>
          <p:nvPr>
            <p:ph idx="1"/>
          </p:nvPr>
        </p:nvSpPr>
        <p:spPr>
          <a:xfrm>
            <a:off x="457200" y="2249424"/>
            <a:ext cx="4762872" cy="4325112"/>
          </a:xfrm>
        </p:spPr>
        <p:txBody>
          <a:bodyPr/>
          <a:lstStyle/>
          <a:p>
            <a:endParaRPr lang="es-EC" dirty="0"/>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011" y="2344133"/>
            <a:ext cx="4174646" cy="3829416"/>
          </a:xfrm>
          <a:prstGeom prst="rect">
            <a:avLst/>
          </a:prstGeom>
          <a:noFill/>
          <a:ln>
            <a:noFill/>
          </a:ln>
        </p:spPr>
      </p:pic>
    </p:spTree>
    <p:extLst>
      <p:ext uri="{BB962C8B-B14F-4D97-AF65-F5344CB8AC3E}">
        <p14:creationId xmlns:p14="http://schemas.microsoft.com/office/powerpoint/2010/main" val="331185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Cinemática del Robot</a:t>
            </a:r>
          </a:p>
        </p:txBody>
      </p:sp>
      <p:sp>
        <p:nvSpPr>
          <p:cNvPr id="3" name="2 Marcador de contenido"/>
          <p:cNvSpPr>
            <a:spLocks noGrp="1"/>
          </p:cNvSpPr>
          <p:nvPr>
            <p:ph idx="1"/>
          </p:nvPr>
        </p:nvSpPr>
        <p:spPr/>
        <p:txBody>
          <a:bodyPr/>
          <a:lstStyle/>
          <a:p>
            <a:pPr marL="109728" indent="0">
              <a:buNone/>
            </a:pPr>
            <a:r>
              <a:rPr lang="es-EC" dirty="0"/>
              <a:t>Matriz de Transformación Homogénea </a:t>
            </a:r>
            <a:endParaRPr lang="es-EC" dirty="0" smtClean="0"/>
          </a:p>
          <a:p>
            <a:r>
              <a:rPr lang="es-EC" dirty="0"/>
              <a:t>Una matriz de transformación homogénea está compuesta de una matriz 3x3 de rotación y una matriz 3x1 de translación</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66453"/>
            <a:ext cx="6336704" cy="1944216"/>
          </a:xfrm>
          <a:prstGeom prst="rect">
            <a:avLst/>
          </a:prstGeom>
          <a:noFill/>
        </p:spPr>
      </p:pic>
    </p:spTree>
    <p:extLst>
      <p:ext uri="{BB962C8B-B14F-4D97-AF65-F5344CB8AC3E}">
        <p14:creationId xmlns:p14="http://schemas.microsoft.com/office/powerpoint/2010/main" val="486836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Cinemática del Robot</a:t>
            </a:r>
            <a:endParaRPr lang="es-EC" dirty="0"/>
          </a:p>
        </p:txBody>
      </p:sp>
      <p:sp>
        <p:nvSpPr>
          <p:cNvPr id="3" name="2 Marcador de contenido"/>
          <p:cNvSpPr>
            <a:spLocks noGrp="1"/>
          </p:cNvSpPr>
          <p:nvPr>
            <p:ph idx="1"/>
          </p:nvPr>
        </p:nvSpPr>
        <p:spPr/>
        <p:txBody>
          <a:bodyPr/>
          <a:lstStyle/>
          <a:p>
            <a:r>
              <a:rPr lang="es-EC" dirty="0" smtClean="0"/>
              <a:t>Cadena Cinemática</a:t>
            </a:r>
          </a:p>
          <a:p>
            <a:r>
              <a:rPr lang="es-EC" dirty="0" smtClean="0"/>
              <a:t>Ángulos de Euler </a:t>
            </a:r>
          </a:p>
          <a:p>
            <a:pPr lvl="1"/>
            <a:r>
              <a:rPr lang="es-EC" i="1" dirty="0"/>
              <a:t>α </a:t>
            </a:r>
            <a:r>
              <a:rPr lang="es-EC" dirty="0"/>
              <a:t>(ángulo de </a:t>
            </a:r>
            <a:r>
              <a:rPr lang="es-EC" dirty="0" err="1"/>
              <a:t>yaw</a:t>
            </a:r>
            <a:r>
              <a:rPr lang="es-EC" dirty="0"/>
              <a:t>)</a:t>
            </a:r>
            <a:r>
              <a:rPr lang="es-EC" i="1" dirty="0"/>
              <a:t> </a:t>
            </a:r>
            <a:endParaRPr lang="es-EC" i="1" dirty="0" smtClean="0"/>
          </a:p>
          <a:p>
            <a:pPr lvl="1"/>
            <a:r>
              <a:rPr lang="es-EC" i="1" dirty="0"/>
              <a:t>β</a:t>
            </a:r>
            <a:r>
              <a:rPr lang="es-EC" dirty="0"/>
              <a:t> (ángulo de pitch) </a:t>
            </a:r>
            <a:endParaRPr lang="es-EC" dirty="0" smtClean="0"/>
          </a:p>
          <a:p>
            <a:pPr lvl="1"/>
            <a:r>
              <a:rPr lang="es-EC" i="1" dirty="0"/>
              <a:t>γ </a:t>
            </a:r>
            <a:r>
              <a:rPr lang="es-EC" dirty="0"/>
              <a:t>(ángulo de roll) </a:t>
            </a:r>
            <a:endParaRPr lang="es-EC" i="1" dirty="0" smtClean="0"/>
          </a:p>
          <a:p>
            <a:pPr lvl="1"/>
            <a:endParaRPr lang="es-EC"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43" y="4725144"/>
            <a:ext cx="8724176" cy="146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69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066800"/>
          </a:xfrm>
        </p:spPr>
        <p:txBody>
          <a:bodyPr/>
          <a:lstStyle/>
          <a:p>
            <a:r>
              <a:rPr lang="es-EC" dirty="0" smtClean="0"/>
              <a:t>Cinemática del Robot</a:t>
            </a:r>
            <a:endParaRPr lang="es-EC" dirty="0"/>
          </a:p>
        </p:txBody>
      </p:sp>
      <p:sp>
        <p:nvSpPr>
          <p:cNvPr id="3" name="2 Marcador de contenido"/>
          <p:cNvSpPr>
            <a:spLocks noGrp="1"/>
          </p:cNvSpPr>
          <p:nvPr>
            <p:ph idx="1"/>
          </p:nvPr>
        </p:nvSpPr>
        <p:spPr/>
        <p:txBody>
          <a:bodyPr/>
          <a:lstStyle/>
          <a:p>
            <a:endParaRPr lang="es-EC"/>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74930" y="1484784"/>
            <a:ext cx="2732973" cy="4523911"/>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4784"/>
            <a:ext cx="3960440" cy="4717165"/>
          </a:xfrm>
          <a:prstGeom prst="rect">
            <a:avLst/>
          </a:prstGeom>
          <a:noFill/>
          <a:ln>
            <a:noFill/>
          </a:ln>
        </p:spPr>
      </p:pic>
    </p:spTree>
    <p:extLst>
      <p:ext uri="{BB962C8B-B14F-4D97-AF65-F5344CB8AC3E}">
        <p14:creationId xmlns:p14="http://schemas.microsoft.com/office/powerpoint/2010/main" val="135670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066800"/>
          </a:xfrm>
        </p:spPr>
        <p:txBody>
          <a:bodyPr/>
          <a:lstStyle/>
          <a:p>
            <a:r>
              <a:rPr lang="es-EC" dirty="0" smtClean="0"/>
              <a:t>Cinemática del Robot</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8424936" cy="1224136"/>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41243"/>
            <a:ext cx="8280920" cy="1152128"/>
          </a:xfrm>
          <a:prstGeom prst="rect">
            <a:avLst/>
          </a:prstGeom>
          <a:noFill/>
          <a:ln>
            <a:noFill/>
          </a:ln>
        </p:spPr>
      </p:pic>
    </p:spTree>
    <p:extLst>
      <p:ext uri="{BB962C8B-B14F-4D97-AF65-F5344CB8AC3E}">
        <p14:creationId xmlns:p14="http://schemas.microsoft.com/office/powerpoint/2010/main" val="91331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0615" y="476672"/>
            <a:ext cx="8229600" cy="1066800"/>
          </a:xfrm>
        </p:spPr>
        <p:txBody>
          <a:bodyPr/>
          <a:lstStyle/>
          <a:p>
            <a:r>
              <a:rPr lang="es-EC" dirty="0" smtClean="0"/>
              <a:t>Análisis de Deformaciones</a:t>
            </a:r>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a:blip r:embed="rId3"/>
          <a:stretch>
            <a:fillRect/>
          </a:stretch>
        </p:blipFill>
        <p:spPr>
          <a:xfrm>
            <a:off x="827584" y="1268760"/>
            <a:ext cx="7776864" cy="4824536"/>
          </a:xfrm>
          <a:prstGeom prst="rect">
            <a:avLst/>
          </a:prstGeom>
        </p:spPr>
      </p:pic>
    </p:spTree>
    <p:extLst>
      <p:ext uri="{BB962C8B-B14F-4D97-AF65-F5344CB8AC3E}">
        <p14:creationId xmlns:p14="http://schemas.microsoft.com/office/powerpoint/2010/main" val="3646279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066800"/>
          </a:xfrm>
        </p:spPr>
        <p:txBody>
          <a:bodyPr/>
          <a:lstStyle/>
          <a:p>
            <a:r>
              <a:rPr lang="es-EC" dirty="0"/>
              <a:t>Análisis de Deformaciones</a:t>
            </a:r>
          </a:p>
        </p:txBody>
      </p:sp>
      <p:pic>
        <p:nvPicPr>
          <p:cNvPr id="4" name="3 Marcador de contenido"/>
          <p:cNvPicPr>
            <a:picLocks noGrp="1"/>
          </p:cNvPicPr>
          <p:nvPr>
            <p:ph idx="1"/>
          </p:nvPr>
        </p:nvPicPr>
        <p:blipFill>
          <a:blip r:embed="rId3"/>
          <a:stretch>
            <a:fillRect/>
          </a:stretch>
        </p:blipFill>
        <p:spPr>
          <a:xfrm>
            <a:off x="467544" y="1844824"/>
            <a:ext cx="8202208" cy="4324350"/>
          </a:xfrm>
          <a:prstGeom prst="rect">
            <a:avLst/>
          </a:prstGeom>
        </p:spPr>
      </p:pic>
    </p:spTree>
    <p:extLst>
      <p:ext uri="{BB962C8B-B14F-4D97-AF65-F5344CB8AC3E}">
        <p14:creationId xmlns:p14="http://schemas.microsoft.com/office/powerpoint/2010/main" val="158848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txBody>
          <a:bodyPr/>
          <a:lstStyle/>
          <a:p>
            <a:r>
              <a:rPr lang="es-EC" dirty="0"/>
              <a:t>Análisis de Deformaciones</a:t>
            </a:r>
          </a:p>
        </p:txBody>
      </p:sp>
      <p:pic>
        <p:nvPicPr>
          <p:cNvPr id="4" name="3 Marcador de contenido"/>
          <p:cNvPicPr>
            <a:picLocks noGrp="1"/>
          </p:cNvPicPr>
          <p:nvPr>
            <p:ph idx="1"/>
          </p:nvPr>
        </p:nvPicPr>
        <p:blipFill>
          <a:blip r:embed="rId3"/>
          <a:stretch>
            <a:fillRect/>
          </a:stretch>
        </p:blipFill>
        <p:spPr>
          <a:xfrm>
            <a:off x="971600" y="1556792"/>
            <a:ext cx="7070645" cy="5017046"/>
          </a:xfrm>
          <a:prstGeom prst="rect">
            <a:avLst/>
          </a:prstGeom>
        </p:spPr>
      </p:pic>
    </p:spTree>
    <p:extLst>
      <p:ext uri="{BB962C8B-B14F-4D97-AF65-F5344CB8AC3E}">
        <p14:creationId xmlns:p14="http://schemas.microsoft.com/office/powerpoint/2010/main" val="242194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dirty="0" smtClean="0"/>
              <a:t>Diseño de in Sistema de Robótica Colectiva entre dos Robots Humanoides </a:t>
            </a:r>
            <a:r>
              <a:rPr lang="es-EC" dirty="0" err="1" smtClean="0"/>
              <a:t>Bioloid</a:t>
            </a:r>
            <a:r>
              <a:rPr lang="es-EC" dirty="0" smtClean="0"/>
              <a:t> Premium</a:t>
            </a:r>
            <a:endParaRPr lang="es-EC" dirty="0"/>
          </a:p>
        </p:txBody>
      </p:sp>
      <p:sp>
        <p:nvSpPr>
          <p:cNvPr id="3" name="2 Subtítulo"/>
          <p:cNvSpPr>
            <a:spLocks noGrp="1"/>
          </p:cNvSpPr>
          <p:nvPr>
            <p:ph type="subTitle" idx="1"/>
          </p:nvPr>
        </p:nvSpPr>
        <p:spPr/>
        <p:txBody>
          <a:bodyPr/>
          <a:lstStyle/>
          <a:p>
            <a:r>
              <a:rPr lang="es-EC" dirty="0" smtClean="0"/>
              <a:t>Ricardo </a:t>
            </a:r>
            <a:r>
              <a:rPr lang="es-EC" dirty="0" err="1"/>
              <a:t>T</a:t>
            </a:r>
            <a:r>
              <a:rPr lang="es-EC" dirty="0" err="1" smtClean="0"/>
              <a:t>abango</a:t>
            </a:r>
            <a:endParaRPr lang="es-EC" dirty="0"/>
          </a:p>
        </p:txBody>
      </p:sp>
    </p:spTree>
    <p:extLst>
      <p:ext uri="{BB962C8B-B14F-4D97-AF65-F5344CB8AC3E}">
        <p14:creationId xmlns:p14="http://schemas.microsoft.com/office/powerpoint/2010/main" val="1433220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txBody>
          <a:bodyPr/>
          <a:lstStyle/>
          <a:p>
            <a:r>
              <a:rPr lang="es-EC" dirty="0"/>
              <a:t>Análisis de Deformaciones</a:t>
            </a:r>
          </a:p>
        </p:txBody>
      </p:sp>
      <p:pic>
        <p:nvPicPr>
          <p:cNvPr id="4" name="3 Marcador de contenido"/>
          <p:cNvPicPr>
            <a:picLocks noGrp="1"/>
          </p:cNvPicPr>
          <p:nvPr>
            <p:ph idx="1"/>
          </p:nvPr>
        </p:nvPicPr>
        <p:blipFill>
          <a:blip r:embed="rId3"/>
          <a:stretch>
            <a:fillRect/>
          </a:stretch>
        </p:blipFill>
        <p:spPr>
          <a:xfrm>
            <a:off x="971600" y="1700808"/>
            <a:ext cx="6984776" cy="4752528"/>
          </a:xfrm>
          <a:prstGeom prst="rect">
            <a:avLst/>
          </a:prstGeom>
        </p:spPr>
      </p:pic>
    </p:spTree>
    <p:extLst>
      <p:ext uri="{BB962C8B-B14F-4D97-AF65-F5344CB8AC3E}">
        <p14:creationId xmlns:p14="http://schemas.microsoft.com/office/powerpoint/2010/main" val="3127490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Control del Sistema</a:t>
            </a:r>
            <a:endParaRPr lang="es-EC" dirty="0"/>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523612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Trabajo Requerido</a:t>
            </a:r>
            <a:endParaRPr lang="es-EC" dirty="0"/>
          </a:p>
        </p:txBody>
      </p:sp>
      <p:sp>
        <p:nvSpPr>
          <p:cNvPr id="3" name="2 Marcador de contenido"/>
          <p:cNvSpPr>
            <a:spLocks noGrp="1"/>
          </p:cNvSpPr>
          <p:nvPr>
            <p:ph idx="1"/>
          </p:nvPr>
        </p:nvSpPr>
        <p:spPr/>
        <p:txBody>
          <a:bodyPr/>
          <a:lstStyle/>
          <a:p>
            <a:r>
              <a:rPr lang="es-EC" dirty="0" smtClean="0"/>
              <a:t>El trabajo requerido </a:t>
            </a:r>
            <a:r>
              <a:rPr lang="es-EC" dirty="0"/>
              <a:t>de este proyecto consiste en el uso de dos robots (RTU) que se pasen una pelota de un lado a otro lado de una superficie de trabajo, de 2 m por 1.5 m, usando una unidad central de procesamiento (MPU).</a:t>
            </a:r>
            <a:endParaRPr lang="es-EC" dirty="0"/>
          </a:p>
        </p:txBody>
      </p:sp>
      <p:sp>
        <p:nvSpPr>
          <p:cNvPr id="4" name="1 Título"/>
          <p:cNvSpPr txBox="1">
            <a:spLocks/>
          </p:cNvSpPr>
          <p:nvPr/>
        </p:nvSpPr>
        <p:spPr>
          <a:xfrm>
            <a:off x="395536" y="404664"/>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C" dirty="0" smtClean="0"/>
              <a:t>Control del Sistema</a:t>
            </a:r>
            <a:endParaRPr lang="es-EC" dirty="0"/>
          </a:p>
        </p:txBody>
      </p:sp>
    </p:spTree>
    <p:extLst>
      <p:ext uri="{BB962C8B-B14F-4D97-AF65-F5344CB8AC3E}">
        <p14:creationId xmlns:p14="http://schemas.microsoft.com/office/powerpoint/2010/main" val="281746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Trabajo Requerido</a:t>
            </a:r>
          </a:p>
        </p:txBody>
      </p:sp>
      <p:sp>
        <p:nvSpPr>
          <p:cNvPr id="3" name="2 Marcador de contenido"/>
          <p:cNvSpPr>
            <a:spLocks noGrp="1"/>
          </p:cNvSpPr>
          <p:nvPr>
            <p:ph idx="1"/>
          </p:nvPr>
        </p:nvSpPr>
        <p:spPr>
          <a:xfrm>
            <a:off x="457200" y="4797152"/>
            <a:ext cx="8229600" cy="1777384"/>
          </a:xfrm>
        </p:spPr>
        <p:txBody>
          <a:bodyPr/>
          <a:lstStyle/>
          <a:p>
            <a:r>
              <a:rPr lang="es-EC" dirty="0" smtClean="0"/>
              <a:t>Se toma en cuenta </a:t>
            </a:r>
            <a:r>
              <a:rPr lang="es-EC" dirty="0"/>
              <a:t>la máxima distancia que tendría que recorrer el robot en cada parte</a:t>
            </a:r>
            <a:endParaRPr lang="es-EC"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76872"/>
            <a:ext cx="7488832" cy="2376264"/>
          </a:xfrm>
          <a:prstGeom prst="rect">
            <a:avLst/>
          </a:prstGeom>
          <a:noFill/>
        </p:spPr>
      </p:pic>
    </p:spTree>
    <p:extLst>
      <p:ext uri="{BB962C8B-B14F-4D97-AF65-F5344CB8AC3E}">
        <p14:creationId xmlns:p14="http://schemas.microsoft.com/office/powerpoint/2010/main" val="659623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Control</a:t>
            </a:r>
            <a:endParaRPr lang="es-EC" dirty="0"/>
          </a:p>
        </p:txBody>
      </p:sp>
      <p:sp>
        <p:nvSpPr>
          <p:cNvPr id="3" name="2 Marcador de contenido"/>
          <p:cNvSpPr>
            <a:spLocks noGrp="1"/>
          </p:cNvSpPr>
          <p:nvPr>
            <p:ph idx="1"/>
          </p:nvPr>
        </p:nvSpPr>
        <p:spPr>
          <a:xfrm>
            <a:off x="457200" y="1412776"/>
            <a:ext cx="8229600" cy="5161760"/>
          </a:xfrm>
        </p:spPr>
        <p:txBody>
          <a:bodyPr>
            <a:normAutofit fontScale="92500" lnSpcReduction="10000"/>
          </a:bodyPr>
          <a:lstStyle/>
          <a:p>
            <a:pPr marL="109728" indent="0">
              <a:buNone/>
            </a:pPr>
            <a:r>
              <a:rPr lang="es-EC" dirty="0" smtClean="0"/>
              <a:t>Visión en Robótica Colectiva en Enjambre</a:t>
            </a:r>
          </a:p>
          <a:p>
            <a:r>
              <a:rPr lang="es-EC" dirty="0"/>
              <a:t>Una manera de controlar los robots en enjambre consiste en usar una cámara sobre el sistema de </a:t>
            </a:r>
            <a:r>
              <a:rPr lang="es-EC" dirty="0" smtClean="0"/>
              <a:t>robots.</a:t>
            </a:r>
          </a:p>
          <a:p>
            <a:pPr lvl="0"/>
            <a:r>
              <a:rPr lang="es-EC" dirty="0"/>
              <a:t>Los robots no necesitan muchos sensores para captar su entorno.</a:t>
            </a:r>
          </a:p>
          <a:p>
            <a:pPr lvl="0"/>
            <a:r>
              <a:rPr lang="es-EC" dirty="0"/>
              <a:t>Se puede usar cámaras que son de bajo costo.</a:t>
            </a:r>
          </a:p>
          <a:p>
            <a:pPr lvl="0"/>
            <a:r>
              <a:rPr lang="es-EC" dirty="0"/>
              <a:t>Sólo es necesario 1 marcador por robot u objeto que se esté controlando.</a:t>
            </a:r>
          </a:p>
          <a:p>
            <a:pPr lvl="0"/>
            <a:r>
              <a:rPr lang="es-EC" dirty="0"/>
              <a:t>Se tiene buena precisión.</a:t>
            </a:r>
          </a:p>
          <a:p>
            <a:pPr lvl="0"/>
            <a:r>
              <a:rPr lang="es-EC" dirty="0"/>
              <a:t>Se debe tener cuidado con la iluminación.</a:t>
            </a:r>
          </a:p>
          <a:p>
            <a:pPr lvl="0"/>
            <a:r>
              <a:rPr lang="es-EC" dirty="0"/>
              <a:t>No deben existir obstáculos entre la cámara y los marcadores que esta identifica.</a:t>
            </a:r>
          </a:p>
          <a:p>
            <a:endParaRPr lang="es-EC" dirty="0"/>
          </a:p>
        </p:txBody>
      </p:sp>
    </p:spTree>
    <p:extLst>
      <p:ext uri="{BB962C8B-B14F-4D97-AF65-F5344CB8AC3E}">
        <p14:creationId xmlns:p14="http://schemas.microsoft.com/office/powerpoint/2010/main" val="872522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066800"/>
          </a:xfrm>
        </p:spPr>
        <p:txBody>
          <a:bodyPr/>
          <a:lstStyle/>
          <a:p>
            <a:r>
              <a:rPr lang="es-EC" dirty="0" smtClean="0"/>
              <a:t>Control</a:t>
            </a:r>
            <a:endParaRPr lang="es-EC" dirty="0"/>
          </a:p>
        </p:txBody>
      </p:sp>
      <p:sp>
        <p:nvSpPr>
          <p:cNvPr id="3" name="2 Marcador de contenido"/>
          <p:cNvSpPr>
            <a:spLocks noGrp="1"/>
          </p:cNvSpPr>
          <p:nvPr>
            <p:ph idx="1"/>
          </p:nvPr>
        </p:nvSpPr>
        <p:spPr>
          <a:xfrm>
            <a:off x="457200" y="1628800"/>
            <a:ext cx="8229600" cy="4945736"/>
          </a:xfrm>
        </p:spPr>
        <p:txBody>
          <a:bodyPr/>
          <a:lstStyle/>
          <a:p>
            <a:pPr marL="109728" indent="0">
              <a:buNone/>
            </a:pPr>
            <a:r>
              <a:rPr lang="es-EC" dirty="0"/>
              <a:t>Zona de </a:t>
            </a:r>
            <a:r>
              <a:rPr lang="es-EC" dirty="0" smtClean="0"/>
              <a:t>Influencia</a:t>
            </a:r>
          </a:p>
          <a:p>
            <a:r>
              <a:rPr lang="es-EC" dirty="0"/>
              <a:t>En la Robótica Colectiva se puede hacer divisiones de espacio en donde trabajará un robot</a:t>
            </a:r>
            <a:r>
              <a:rPr lang="es-EC" dirty="0" smtClean="0"/>
              <a:t>.</a:t>
            </a:r>
          </a:p>
          <a:p>
            <a:r>
              <a:rPr lang="es-EC" dirty="0"/>
              <a:t>La zona de influencia de cada robot para este proyecto es el espacio determinado por la división del campo de trabajo ya que sólo se cuentan con dos robots.</a:t>
            </a:r>
            <a:endParaRPr lang="es-EC" dirty="0"/>
          </a:p>
        </p:txBody>
      </p:sp>
    </p:spTree>
    <p:extLst>
      <p:ext uri="{BB962C8B-B14F-4D97-AF65-F5344CB8AC3E}">
        <p14:creationId xmlns:p14="http://schemas.microsoft.com/office/powerpoint/2010/main" val="2821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03877"/>
            <a:ext cx="8229600" cy="1066800"/>
          </a:xfrm>
        </p:spPr>
        <p:txBody>
          <a:bodyPr/>
          <a:lstStyle/>
          <a:p>
            <a:r>
              <a:rPr lang="es-EC" dirty="0" smtClean="0"/>
              <a:t>Arquitectura</a:t>
            </a:r>
            <a:endParaRPr lang="es-EC" dirty="0"/>
          </a:p>
        </p:txBody>
      </p:sp>
      <p:sp>
        <p:nvSpPr>
          <p:cNvPr id="3" name="2 Marcador de contenido"/>
          <p:cNvSpPr>
            <a:spLocks noGrp="1"/>
          </p:cNvSpPr>
          <p:nvPr>
            <p:ph idx="1"/>
          </p:nvPr>
        </p:nvSpPr>
        <p:spPr/>
        <p:txBody>
          <a:bodyPr/>
          <a:lstStyle/>
          <a:p>
            <a:endParaRPr lang="es-EC"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75" y="1052736"/>
            <a:ext cx="7711433"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785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RTU</a:t>
            </a:r>
            <a:endParaRPr lang="es-EC" dirty="0"/>
          </a:p>
        </p:txBody>
      </p:sp>
      <p:sp>
        <p:nvSpPr>
          <p:cNvPr id="3" name="2 Marcador de contenido"/>
          <p:cNvSpPr>
            <a:spLocks noGrp="1"/>
          </p:cNvSpPr>
          <p:nvPr>
            <p:ph idx="1"/>
          </p:nvPr>
        </p:nvSpPr>
        <p:spPr/>
        <p:txBody>
          <a:bodyPr/>
          <a:lstStyle/>
          <a:p>
            <a:pPr marL="109728" indent="0">
              <a:buNone/>
            </a:pPr>
            <a:r>
              <a:rPr lang="es-EC" dirty="0" smtClean="0"/>
              <a:t>Movimientos RTU</a:t>
            </a:r>
          </a:p>
          <a:p>
            <a:r>
              <a:rPr lang="es-EC" dirty="0" err="1" smtClean="0"/>
              <a:t>Roboplus</a:t>
            </a:r>
            <a:r>
              <a:rPr lang="es-EC" dirty="0" smtClean="0"/>
              <a:t> </a:t>
            </a:r>
            <a:r>
              <a:rPr lang="es-EC" dirty="0" err="1" smtClean="0"/>
              <a:t>Motion</a:t>
            </a:r>
            <a:endParaRPr lang="es-EC" dirty="0" smtClean="0"/>
          </a:p>
          <a:p>
            <a:pPr lvl="1">
              <a:buFont typeface="Wingdings" pitchFamily="2" charset="2"/>
              <a:buChar char="§"/>
            </a:pPr>
            <a:r>
              <a:rPr lang="es-EC" dirty="0"/>
              <a:t>Poses del Robot</a:t>
            </a:r>
          </a:p>
          <a:p>
            <a:pPr lvl="1">
              <a:buFont typeface="Wingdings" pitchFamily="2" charset="2"/>
              <a:buChar char="§"/>
            </a:pPr>
            <a:r>
              <a:rPr lang="es-EC" dirty="0"/>
              <a:t>Rigidez de las articulaciones</a:t>
            </a:r>
          </a:p>
          <a:p>
            <a:pPr lvl="1">
              <a:buFont typeface="Wingdings" pitchFamily="2" charset="2"/>
              <a:buChar char="§"/>
            </a:pPr>
            <a:r>
              <a:rPr lang="es-EC" dirty="0"/>
              <a:t>Número de Repeticiones</a:t>
            </a:r>
          </a:p>
          <a:p>
            <a:pPr lvl="1">
              <a:buFont typeface="Wingdings" pitchFamily="2" charset="2"/>
              <a:buChar char="§"/>
            </a:pPr>
            <a:r>
              <a:rPr lang="es-EC" dirty="0"/>
              <a:t>Razón de velocidad de la página</a:t>
            </a:r>
          </a:p>
          <a:p>
            <a:pPr lvl="1">
              <a:buFont typeface="Wingdings" pitchFamily="2" charset="2"/>
              <a:buChar char="§"/>
            </a:pPr>
            <a:r>
              <a:rPr lang="es-EC" dirty="0"/>
              <a:t>Siguiente Página y Página de Salida</a:t>
            </a:r>
          </a:p>
          <a:p>
            <a:pPr lvl="1">
              <a:buFont typeface="Wingdings" pitchFamily="2" charset="2"/>
              <a:buChar char="§"/>
            </a:pPr>
            <a:endParaRPr lang="es-EC" dirty="0" smtClean="0"/>
          </a:p>
          <a:p>
            <a:endParaRPr lang="es-EC" dirty="0"/>
          </a:p>
        </p:txBody>
      </p:sp>
    </p:spTree>
    <p:extLst>
      <p:ext uri="{BB962C8B-B14F-4D97-AF65-F5344CB8AC3E}">
        <p14:creationId xmlns:p14="http://schemas.microsoft.com/office/powerpoint/2010/main" val="2315961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Comportamiento RTU</a:t>
            </a:r>
            <a:endParaRPr lang="es-EC" dirty="0"/>
          </a:p>
        </p:txBody>
      </p:sp>
      <p:sp>
        <p:nvSpPr>
          <p:cNvPr id="3" name="2 Marcador de contenido"/>
          <p:cNvSpPr>
            <a:spLocks noGrp="1"/>
          </p:cNvSpPr>
          <p:nvPr>
            <p:ph idx="1"/>
          </p:nvPr>
        </p:nvSpPr>
        <p:spPr/>
        <p:txBody>
          <a:bodyPr/>
          <a:lstStyle/>
          <a:p>
            <a:pPr marL="109728" indent="0">
              <a:buNone/>
            </a:pPr>
            <a:r>
              <a:rPr lang="es-EC" dirty="0" err="1" smtClean="0"/>
              <a:t>Atmel</a:t>
            </a:r>
            <a:r>
              <a:rPr lang="es-EC" dirty="0" smtClean="0"/>
              <a:t> Studio 6: </a:t>
            </a:r>
            <a:r>
              <a:rPr lang="es-EC" dirty="0" err="1"/>
              <a:t>Bioloid</a:t>
            </a:r>
            <a:r>
              <a:rPr lang="es-EC" dirty="0"/>
              <a:t> </a:t>
            </a:r>
            <a:r>
              <a:rPr lang="es-EC" dirty="0" smtClean="0"/>
              <a:t>Control</a:t>
            </a:r>
          </a:p>
          <a:p>
            <a:r>
              <a:rPr lang="es-EC" dirty="0"/>
              <a:t>Global</a:t>
            </a:r>
            <a:endParaRPr lang="es-EC" dirty="0" smtClean="0"/>
          </a:p>
          <a:p>
            <a:r>
              <a:rPr lang="es-EC" dirty="0" smtClean="0"/>
              <a:t>ADC</a:t>
            </a:r>
          </a:p>
          <a:p>
            <a:r>
              <a:rPr lang="es-EC" dirty="0" err="1" smtClean="0"/>
              <a:t>Dynamixel</a:t>
            </a:r>
            <a:endParaRPr lang="es-EC" dirty="0" smtClean="0"/>
          </a:p>
          <a:p>
            <a:r>
              <a:rPr lang="es-EC" dirty="0" err="1" smtClean="0"/>
              <a:t>Motion</a:t>
            </a:r>
            <a:endParaRPr lang="es-EC" dirty="0" smtClean="0"/>
          </a:p>
          <a:p>
            <a:r>
              <a:rPr lang="es-EC" dirty="0"/>
              <a:t>Serial</a:t>
            </a:r>
            <a:endParaRPr lang="es-EC" dirty="0"/>
          </a:p>
        </p:txBody>
      </p:sp>
    </p:spTree>
    <p:extLst>
      <p:ext uri="{BB962C8B-B14F-4D97-AF65-F5344CB8AC3E}">
        <p14:creationId xmlns:p14="http://schemas.microsoft.com/office/powerpoint/2010/main" val="2119482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MPU</a:t>
            </a:r>
            <a:endParaRPr lang="es-EC" dirty="0"/>
          </a:p>
        </p:txBody>
      </p:sp>
      <p:sp>
        <p:nvSpPr>
          <p:cNvPr id="3" name="2 Marcador de contenido"/>
          <p:cNvSpPr>
            <a:spLocks noGrp="1"/>
          </p:cNvSpPr>
          <p:nvPr>
            <p:ph idx="1"/>
          </p:nvPr>
        </p:nvSpPr>
        <p:spPr/>
        <p:txBody>
          <a:bodyPr/>
          <a:lstStyle/>
          <a:p>
            <a:r>
              <a:rPr lang="es-EC" dirty="0" smtClean="0"/>
              <a:t>Comunicación</a:t>
            </a:r>
          </a:p>
          <a:p>
            <a:endParaRPr lang="es-EC"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356992"/>
            <a:ext cx="7597675" cy="155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098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sp>
        <p:nvSpPr>
          <p:cNvPr id="3" name="2 Marcador de contenido"/>
          <p:cNvSpPr>
            <a:spLocks noGrp="1"/>
          </p:cNvSpPr>
          <p:nvPr>
            <p:ph idx="1"/>
          </p:nvPr>
        </p:nvSpPr>
        <p:spPr/>
        <p:txBody>
          <a:bodyPr>
            <a:normAutofit/>
          </a:bodyPr>
          <a:lstStyle/>
          <a:p>
            <a:r>
              <a:rPr lang="es-ES" dirty="0" smtClean="0"/>
              <a:t>Avance acelerado de la robótica desencadena en sistemas costosos y complejos.</a:t>
            </a:r>
          </a:p>
          <a:p>
            <a:r>
              <a:rPr lang="es-ES" dirty="0" smtClean="0"/>
              <a:t>Robótica Colectiva y Colaborativa: Reducción de costos y complejidad</a:t>
            </a:r>
          </a:p>
          <a:p>
            <a:r>
              <a:rPr lang="es-ES" dirty="0" smtClean="0"/>
              <a:t>División de trabajo: mayor rapidez y eficiencia</a:t>
            </a:r>
          </a:p>
          <a:p>
            <a:r>
              <a:rPr lang="es-EC" dirty="0" smtClean="0"/>
              <a:t>Los robots </a:t>
            </a:r>
            <a:r>
              <a:rPr lang="es-EC" dirty="0"/>
              <a:t>humanoides son estudiados </a:t>
            </a:r>
            <a:r>
              <a:rPr lang="es-EC" dirty="0" smtClean="0"/>
              <a:t>con un propósito funcional </a:t>
            </a:r>
            <a:r>
              <a:rPr lang="es-EC" dirty="0"/>
              <a:t>y </a:t>
            </a:r>
            <a:r>
              <a:rPr lang="es-EC" dirty="0" smtClean="0"/>
              <a:t>experimental.</a:t>
            </a:r>
          </a:p>
          <a:p>
            <a:r>
              <a:rPr lang="es-EC" dirty="0" err="1" smtClean="0"/>
              <a:t>Robocup</a:t>
            </a:r>
            <a:endParaRPr lang="es-EC" dirty="0"/>
          </a:p>
        </p:txBody>
      </p:sp>
    </p:spTree>
    <p:extLst>
      <p:ext uri="{BB962C8B-B14F-4D97-AF65-F5344CB8AC3E}">
        <p14:creationId xmlns:p14="http://schemas.microsoft.com/office/powerpoint/2010/main" val="1336081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066800"/>
          </a:xfrm>
        </p:spPr>
        <p:txBody>
          <a:bodyPr/>
          <a:lstStyle/>
          <a:p>
            <a:r>
              <a:rPr lang="es-EC" dirty="0" smtClean="0"/>
              <a:t>Comunicación </a:t>
            </a:r>
            <a:endParaRPr lang="es-EC"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340768"/>
            <a:ext cx="4608512" cy="534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045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066800"/>
          </a:xfrm>
        </p:spPr>
        <p:txBody>
          <a:bodyPr/>
          <a:lstStyle/>
          <a:p>
            <a:r>
              <a:rPr lang="es-EC" dirty="0" smtClean="0"/>
              <a:t>Comunicación</a:t>
            </a:r>
            <a:endParaRPr lang="es-EC" dirty="0"/>
          </a:p>
        </p:txBody>
      </p:sp>
      <p:pic>
        <p:nvPicPr>
          <p:cNvPr id="4" name="3 Marcador de contenido"/>
          <p:cNvPicPr>
            <a:picLocks noGrp="1"/>
          </p:cNvPicPr>
          <p:nvPr>
            <p:ph idx="1"/>
          </p:nvPr>
        </p:nvPicPr>
        <p:blipFill>
          <a:blip r:embed="rId3"/>
          <a:stretch>
            <a:fillRect/>
          </a:stretch>
        </p:blipFill>
        <p:spPr>
          <a:xfrm>
            <a:off x="1259632" y="1412776"/>
            <a:ext cx="7101209" cy="4761012"/>
          </a:xfrm>
          <a:prstGeom prst="rect">
            <a:avLst/>
          </a:prstGeom>
        </p:spPr>
      </p:pic>
    </p:spTree>
    <p:extLst>
      <p:ext uri="{BB962C8B-B14F-4D97-AF65-F5344CB8AC3E}">
        <p14:creationId xmlns:p14="http://schemas.microsoft.com/office/powerpoint/2010/main" val="1532510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txBody>
          <a:bodyPr/>
          <a:lstStyle/>
          <a:p>
            <a:r>
              <a:rPr lang="es-EC" dirty="0" smtClean="0"/>
              <a:t>Visión Artificial</a:t>
            </a:r>
            <a:endParaRPr lang="es-EC" dirty="0"/>
          </a:p>
        </p:txBody>
      </p:sp>
      <p:sp>
        <p:nvSpPr>
          <p:cNvPr id="3" name="2 Marcador de contenido"/>
          <p:cNvSpPr>
            <a:spLocks noGrp="1"/>
          </p:cNvSpPr>
          <p:nvPr>
            <p:ph idx="1"/>
          </p:nvPr>
        </p:nvSpPr>
        <p:spPr>
          <a:xfrm>
            <a:off x="395536" y="1628800"/>
            <a:ext cx="8229600" cy="4325112"/>
          </a:xfrm>
        </p:spPr>
        <p:txBody>
          <a:bodyPr/>
          <a:lstStyle/>
          <a:p>
            <a:r>
              <a:rPr lang="es-EC" dirty="0" smtClean="0"/>
              <a:t>Resolución: 1280 x 960 píxeles</a:t>
            </a:r>
          </a:p>
          <a:p>
            <a:r>
              <a:rPr lang="es-EC" dirty="0" smtClean="0"/>
              <a:t>Formato: 4:3</a:t>
            </a:r>
            <a:endParaRPr lang="es-EC" dirty="0"/>
          </a:p>
        </p:txBody>
      </p:sp>
      <p:pic>
        <p:nvPicPr>
          <p:cNvPr id="4" name="3 Imagen" descr="http://3.bp.blogspot.com/-LF7UOOaaJ8s/UFEc6zWi80I/AAAAAAAAQSA/W2LK51nun90/s1600/4x3vs16x9.png"/>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276872"/>
            <a:ext cx="4752528" cy="3744416"/>
          </a:xfrm>
          <a:prstGeom prst="rect">
            <a:avLst/>
          </a:prstGeom>
          <a:noFill/>
          <a:ln>
            <a:noFill/>
          </a:ln>
        </p:spPr>
      </p:pic>
    </p:spTree>
    <p:extLst>
      <p:ext uri="{BB962C8B-B14F-4D97-AF65-F5344CB8AC3E}">
        <p14:creationId xmlns:p14="http://schemas.microsoft.com/office/powerpoint/2010/main" val="1323359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Visión Artificial</a:t>
            </a:r>
            <a:endParaRPr lang="es-EC" dirty="0"/>
          </a:p>
        </p:txBody>
      </p:sp>
      <p:sp>
        <p:nvSpPr>
          <p:cNvPr id="3" name="2 Marcador de contenido"/>
          <p:cNvSpPr>
            <a:spLocks noGrp="1"/>
          </p:cNvSpPr>
          <p:nvPr>
            <p:ph idx="1"/>
          </p:nvPr>
        </p:nvSpPr>
        <p:spPr/>
        <p:txBody>
          <a:bodyPr/>
          <a:lstStyle/>
          <a:p>
            <a:r>
              <a:rPr lang="es-EC" dirty="0" smtClean="0"/>
              <a:t>Adquisición de Imágenes</a:t>
            </a:r>
          </a:p>
          <a:p>
            <a:pPr lvl="1"/>
            <a:r>
              <a:rPr lang="es-EC" dirty="0" smtClean="0"/>
              <a:t>Origen de Coordenadas</a:t>
            </a:r>
          </a:p>
          <a:p>
            <a:r>
              <a:rPr lang="es-EC" dirty="0" smtClean="0"/>
              <a:t>Tratamiento de Imagen</a:t>
            </a:r>
          </a:p>
          <a:p>
            <a:pPr lvl="1"/>
            <a:r>
              <a:rPr lang="es-EC" dirty="0" smtClean="0"/>
              <a:t>Color </a:t>
            </a:r>
            <a:r>
              <a:rPr lang="es-EC" dirty="0" err="1" smtClean="0"/>
              <a:t>Plane</a:t>
            </a:r>
            <a:r>
              <a:rPr lang="es-EC" dirty="0" smtClean="0"/>
              <a:t> </a:t>
            </a:r>
            <a:r>
              <a:rPr lang="es-EC" dirty="0" err="1" smtClean="0"/>
              <a:t>Extraction</a:t>
            </a:r>
            <a:endParaRPr lang="es-EC" dirty="0"/>
          </a:p>
        </p:txBody>
      </p:sp>
      <p:pic>
        <p:nvPicPr>
          <p:cNvPr id="5" name="0 Imagen"/>
          <p:cNvPicPr/>
          <p:nvPr/>
        </p:nvPicPr>
        <p:blipFill>
          <a:blip r:embed="rId3" cstate="print">
            <a:extLst>
              <a:ext uri="{28A0092B-C50C-407E-A947-70E740481C1C}">
                <a14:useLocalDpi xmlns:a14="http://schemas.microsoft.com/office/drawing/2010/main" val="0"/>
              </a:ext>
            </a:extLst>
          </a:blip>
          <a:stretch>
            <a:fillRect/>
          </a:stretch>
        </p:blipFill>
        <p:spPr>
          <a:xfrm>
            <a:off x="5148064" y="2276872"/>
            <a:ext cx="3392046" cy="2462881"/>
          </a:xfrm>
          <a:prstGeom prst="rect">
            <a:avLst/>
          </a:prstGeom>
        </p:spPr>
      </p:pic>
    </p:spTree>
    <p:extLst>
      <p:ext uri="{BB962C8B-B14F-4D97-AF65-F5344CB8AC3E}">
        <p14:creationId xmlns:p14="http://schemas.microsoft.com/office/powerpoint/2010/main" val="1608774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Visión Artificial</a:t>
            </a:r>
            <a:endParaRPr lang="es-EC" dirty="0"/>
          </a:p>
        </p:txBody>
      </p:sp>
      <p:sp>
        <p:nvSpPr>
          <p:cNvPr id="3" name="2 Marcador de contenido"/>
          <p:cNvSpPr>
            <a:spLocks noGrp="1"/>
          </p:cNvSpPr>
          <p:nvPr>
            <p:ph idx="1"/>
          </p:nvPr>
        </p:nvSpPr>
        <p:spPr/>
        <p:txBody>
          <a:bodyPr/>
          <a:lstStyle/>
          <a:p>
            <a:r>
              <a:rPr lang="es-EC" dirty="0" smtClean="0"/>
              <a:t>Reconocimiento de Imágenes</a:t>
            </a:r>
          </a:p>
          <a:p>
            <a:pPr lvl="1"/>
            <a:r>
              <a:rPr lang="es-EC" dirty="0" smtClean="0"/>
              <a:t>Algoritmo  de reconocimiento de formas geométricas</a:t>
            </a:r>
            <a:endParaRPr lang="es-EC" dirty="0"/>
          </a:p>
        </p:txBody>
      </p:sp>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1673541" y="3645024"/>
            <a:ext cx="2232248" cy="2376265"/>
          </a:xfrm>
          <a:prstGeom prst="rect">
            <a:avLst/>
          </a:prstGeom>
        </p:spPr>
      </p:pic>
      <p:pic>
        <p:nvPicPr>
          <p:cNvPr id="5" name="0 Imagen"/>
          <p:cNvPicPr/>
          <p:nvPr/>
        </p:nvPicPr>
        <p:blipFill>
          <a:blip r:embed="rId4">
            <a:extLst>
              <a:ext uri="{28A0092B-C50C-407E-A947-70E740481C1C}">
                <a14:useLocalDpi xmlns:a14="http://schemas.microsoft.com/office/drawing/2010/main" val="0"/>
              </a:ext>
            </a:extLst>
          </a:blip>
          <a:stretch>
            <a:fillRect/>
          </a:stretch>
        </p:blipFill>
        <p:spPr>
          <a:xfrm>
            <a:off x="4644008" y="3666877"/>
            <a:ext cx="2249527" cy="2430373"/>
          </a:xfrm>
          <a:prstGeom prst="rect">
            <a:avLst/>
          </a:prstGeom>
        </p:spPr>
      </p:pic>
    </p:spTree>
    <p:extLst>
      <p:ext uri="{BB962C8B-B14F-4D97-AF65-F5344CB8AC3E}">
        <p14:creationId xmlns:p14="http://schemas.microsoft.com/office/powerpoint/2010/main" val="2699380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Corrección de Coordenadas</a:t>
            </a:r>
            <a:endParaRPr lang="es-EC" dirty="0"/>
          </a:p>
        </p:txBody>
      </p:sp>
      <p:pic>
        <p:nvPicPr>
          <p:cNvPr id="4" name="3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7216" y="1340768"/>
            <a:ext cx="7056784" cy="5184576"/>
          </a:xfrm>
          <a:prstGeom prst="rect">
            <a:avLst/>
          </a:prstGeom>
          <a:noFill/>
        </p:spPr>
      </p:pic>
      <mc:AlternateContent xmlns:mc="http://schemas.openxmlformats.org/markup-compatibility/2006">
        <mc:Choice xmlns:a14="http://schemas.microsoft.com/office/drawing/2010/main" Requires="a14">
          <p:sp>
            <p:nvSpPr>
              <p:cNvPr id="5" name="4 Rectángulo"/>
              <p:cNvSpPr/>
              <p:nvPr/>
            </p:nvSpPr>
            <p:spPr>
              <a:xfrm>
                <a:off x="225085" y="2792559"/>
                <a:ext cx="4292682" cy="3693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EC" i="1"/>
                          </m:ctrlPr>
                        </m:sSubPr>
                        <m:e>
                          <m:r>
                            <a:rPr lang="es-EC" i="1"/>
                            <m:t>𝑥</m:t>
                          </m:r>
                        </m:e>
                        <m:sub>
                          <m:r>
                            <a:rPr lang="es-EC" i="1"/>
                            <m:t>1</m:t>
                          </m:r>
                        </m:sub>
                      </m:sSub>
                      <m:r>
                        <a:rPr lang="es-EC" i="1"/>
                        <m:t>=</m:t>
                      </m:r>
                      <m:sSub>
                        <m:sSubPr>
                          <m:ctrlPr>
                            <a:rPr lang="es-EC" i="1"/>
                          </m:ctrlPr>
                        </m:sSubPr>
                        <m:e>
                          <m:r>
                            <a:rPr lang="es-EC" i="1"/>
                            <m:t>𝑥</m:t>
                          </m:r>
                        </m:e>
                        <m:sub>
                          <m:r>
                            <a:rPr lang="es-EC" i="1"/>
                            <m:t>2</m:t>
                          </m:r>
                        </m:sub>
                      </m:sSub>
                      <m:r>
                        <a:rPr lang="es-EC" i="1"/>
                        <m:t>−</m:t>
                      </m:r>
                      <m:sSub>
                        <m:sSubPr>
                          <m:ctrlPr>
                            <a:rPr lang="es-EC" i="1"/>
                          </m:ctrlPr>
                        </m:sSubPr>
                        <m:e>
                          <m:r>
                            <a:rPr lang="es-EC" i="1"/>
                            <m:t>𝑥</m:t>
                          </m:r>
                        </m:e>
                        <m:sub>
                          <m:r>
                            <a:rPr lang="es-EC" i="1"/>
                            <m:t>3</m:t>
                          </m:r>
                        </m:sub>
                      </m:sSub>
                      <m:r>
                        <a:rPr lang="es-EC" i="1"/>
                        <m:t>=</m:t>
                      </m:r>
                      <m:sSub>
                        <m:sSubPr>
                          <m:ctrlPr>
                            <a:rPr lang="es-EC" i="1"/>
                          </m:ctrlPr>
                        </m:sSubPr>
                        <m:e>
                          <m:r>
                            <a:rPr lang="es-EC" i="1"/>
                            <m:t>𝑥</m:t>
                          </m:r>
                        </m:e>
                        <m:sub>
                          <m:r>
                            <a:rPr lang="es-EC" i="1"/>
                            <m:t>2</m:t>
                          </m:r>
                        </m:sub>
                      </m:sSub>
                      <m:r>
                        <a:rPr lang="es-EC" i="1"/>
                        <m:t>−0.152</m:t>
                      </m:r>
                      <m:sSub>
                        <m:sSubPr>
                          <m:ctrlPr>
                            <a:rPr lang="es-EC" i="1"/>
                          </m:ctrlPr>
                        </m:sSubPr>
                        <m:e>
                          <m:r>
                            <a:rPr lang="es-EC" i="1"/>
                            <m:t>𝑥</m:t>
                          </m:r>
                        </m:e>
                        <m:sub>
                          <m:r>
                            <a:rPr lang="es-EC" i="1"/>
                            <m:t>2</m:t>
                          </m:r>
                        </m:sub>
                      </m:sSub>
                      <m:r>
                        <a:rPr lang="es-EC" i="1"/>
                        <m:t>=0.8</m:t>
                      </m:r>
                      <m:sSub>
                        <m:sSubPr>
                          <m:ctrlPr>
                            <a:rPr lang="es-EC" i="1"/>
                          </m:ctrlPr>
                        </m:sSubPr>
                        <m:e>
                          <m:r>
                            <a:rPr lang="es-EC" i="1"/>
                            <m:t>48</m:t>
                          </m:r>
                          <m:r>
                            <a:rPr lang="es-EC" i="1"/>
                            <m:t>𝑥</m:t>
                          </m:r>
                        </m:e>
                        <m:sub>
                          <m:r>
                            <a:rPr lang="es-EC" i="1"/>
                            <m:t>2</m:t>
                          </m:r>
                        </m:sub>
                      </m:sSub>
                    </m:oMath>
                  </m:oMathPara>
                </a14:m>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225085" y="2792559"/>
                <a:ext cx="4292682" cy="369332"/>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6" name="5 Rectángulo"/>
              <p:cNvSpPr/>
              <p:nvPr/>
            </p:nvSpPr>
            <p:spPr>
              <a:xfrm>
                <a:off x="330191" y="2133148"/>
                <a:ext cx="2204450" cy="6594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unc>
                        <m:funcPr>
                          <m:ctrlPr>
                            <a:rPr lang="es-EC" i="1"/>
                          </m:ctrlPr>
                        </m:funcPr>
                        <m:fName>
                          <m:r>
                            <m:rPr>
                              <m:sty m:val="p"/>
                            </m:rPr>
                            <a:rPr lang="es-EC"/>
                            <m:t>tan</m:t>
                          </m:r>
                        </m:fName>
                        <m:e>
                          <m:r>
                            <a:rPr lang="es-EC" i="1"/>
                            <m:t>𝛼</m:t>
                          </m:r>
                        </m:e>
                      </m:func>
                      <m:r>
                        <a:rPr lang="es-EC" i="1"/>
                        <m:t>=</m:t>
                      </m:r>
                      <m:f>
                        <m:fPr>
                          <m:ctrlPr>
                            <a:rPr lang="es-EC" i="1"/>
                          </m:ctrlPr>
                        </m:fPr>
                        <m:num>
                          <m:r>
                            <a:rPr lang="es-EC" i="1"/>
                            <m:t>2.44</m:t>
                          </m:r>
                        </m:num>
                        <m:den>
                          <m:sSub>
                            <m:sSubPr>
                              <m:ctrlPr>
                                <a:rPr lang="es-EC" i="1"/>
                              </m:ctrlPr>
                            </m:sSubPr>
                            <m:e>
                              <m:r>
                                <a:rPr lang="es-EC" i="1"/>
                                <m:t>𝑥</m:t>
                              </m:r>
                            </m:e>
                            <m:sub>
                              <m:r>
                                <a:rPr lang="es-EC" i="1"/>
                                <m:t>2</m:t>
                              </m:r>
                            </m:sub>
                          </m:sSub>
                        </m:den>
                      </m:f>
                      <m:r>
                        <a:rPr lang="es-EC" i="1"/>
                        <m:t>=</m:t>
                      </m:r>
                      <m:f>
                        <m:fPr>
                          <m:ctrlPr>
                            <a:rPr lang="es-EC" i="1"/>
                          </m:ctrlPr>
                        </m:fPr>
                        <m:num>
                          <m:r>
                            <a:rPr lang="es-EC" i="1"/>
                            <m:t>0.37</m:t>
                          </m:r>
                        </m:num>
                        <m:den>
                          <m:sSub>
                            <m:sSubPr>
                              <m:ctrlPr>
                                <a:rPr lang="es-EC" i="1"/>
                              </m:ctrlPr>
                            </m:sSubPr>
                            <m:e>
                              <m:r>
                                <a:rPr lang="es-EC" i="1"/>
                                <m:t>𝑥</m:t>
                              </m:r>
                            </m:e>
                            <m:sub>
                              <m:r>
                                <a:rPr lang="es-EC" i="1"/>
                                <m:t>3</m:t>
                              </m:r>
                            </m:sub>
                          </m:sSub>
                        </m:den>
                      </m:f>
                    </m:oMath>
                  </m:oMathPara>
                </a14:m>
                <a:endParaRPr lang="es-EC" dirty="0"/>
              </a:p>
            </p:txBody>
          </p:sp>
        </mc:Choice>
        <mc:Fallback>
          <p:sp>
            <p:nvSpPr>
              <p:cNvPr id="6" name="5 Rectángulo"/>
              <p:cNvSpPr>
                <a:spLocks noRot="1" noChangeAspect="1" noMove="1" noResize="1" noEditPoints="1" noAdjustHandles="1" noChangeArrowheads="1" noChangeShapeType="1" noTextEdit="1"/>
              </p:cNvSpPr>
              <p:nvPr/>
            </p:nvSpPr>
            <p:spPr>
              <a:xfrm>
                <a:off x="330191" y="2133148"/>
                <a:ext cx="2204450" cy="659411"/>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7" name="6 Rectángulo"/>
              <p:cNvSpPr/>
              <p:nvPr/>
            </p:nvSpPr>
            <p:spPr>
              <a:xfrm>
                <a:off x="365071" y="1628800"/>
                <a:ext cx="1446806" cy="369332"/>
              </a:xfrm>
              <a:prstGeom prst="rect">
                <a:avLst/>
              </a:prstGeom>
            </p:spPr>
            <p:txBody>
              <a:bodyPr wrap="none">
                <a:spAutoFit/>
              </a:bodyPr>
              <a:lstStyle/>
              <a:p>
                <a14:m>
                  <m:oMath xmlns:m="http://schemas.openxmlformats.org/officeDocument/2006/math">
                    <m:sSub>
                      <m:sSubPr>
                        <m:ctrlPr>
                          <a:rPr lang="es-EC" i="1">
                            <a:latin typeface="Cambria Math"/>
                          </a:rPr>
                        </m:ctrlPr>
                      </m:sSubPr>
                      <m:e>
                        <m:r>
                          <a:rPr lang="es-EC" i="1">
                            <a:latin typeface="Cambria Math"/>
                          </a:rPr>
                          <m:t>𝑥</m:t>
                        </m:r>
                      </m:e>
                      <m:sub>
                        <m:r>
                          <a:rPr lang="es-EC" i="1">
                            <a:latin typeface="Cambria Math"/>
                          </a:rPr>
                          <m:t>3</m:t>
                        </m:r>
                      </m:sub>
                    </m:sSub>
                    <m:r>
                      <a:rPr lang="es-EC" i="1">
                        <a:latin typeface="Cambria Math"/>
                      </a:rPr>
                      <m:t>=</m:t>
                    </m:r>
                    <m:sSub>
                      <m:sSubPr>
                        <m:ctrlPr>
                          <a:rPr lang="es-EC" i="1">
                            <a:latin typeface="Cambria Math"/>
                          </a:rPr>
                        </m:ctrlPr>
                      </m:sSubPr>
                      <m:e>
                        <m:r>
                          <a:rPr lang="es-EC" i="1">
                            <a:latin typeface="Cambria Math"/>
                          </a:rPr>
                          <m:t>𝑥</m:t>
                        </m:r>
                      </m:e>
                      <m:sub>
                        <m:r>
                          <a:rPr lang="es-EC" i="1">
                            <a:latin typeface="Cambria Math"/>
                          </a:rPr>
                          <m:t>2</m:t>
                        </m:r>
                      </m:sub>
                    </m:sSub>
                    <m:r>
                      <a:rPr lang="es-EC" i="1">
                        <a:latin typeface="Cambria Math"/>
                      </a:rPr>
                      <m:t>−</m:t>
                    </m:r>
                  </m:oMath>
                </a14:m>
                <a:r>
                  <a:rPr lang="es-EC" dirty="0" smtClean="0"/>
                  <a:t> </a:t>
                </a:r>
                <a14:m>
                  <m:oMath xmlns:m="http://schemas.openxmlformats.org/officeDocument/2006/math">
                    <m:sSub>
                      <m:sSubPr>
                        <m:ctrlPr>
                          <a:rPr lang="es-EC" i="1">
                            <a:latin typeface="Cambria Math"/>
                          </a:rPr>
                        </m:ctrlPr>
                      </m:sSubPr>
                      <m:e>
                        <m:r>
                          <a:rPr lang="es-EC" i="1">
                            <a:latin typeface="Cambria Math"/>
                          </a:rPr>
                          <m:t>𝑥</m:t>
                        </m:r>
                      </m:e>
                      <m:sub>
                        <m:r>
                          <a:rPr lang="es-EC" i="1">
                            <a:latin typeface="Cambria Math"/>
                          </a:rPr>
                          <m:t>1</m:t>
                        </m:r>
                      </m:sub>
                    </m:sSub>
                  </m:oMath>
                </a14:m>
                <a:endParaRPr lang="es-EC" dirty="0"/>
              </a:p>
            </p:txBody>
          </p:sp>
        </mc:Choice>
        <mc:Fallback>
          <p:sp>
            <p:nvSpPr>
              <p:cNvPr id="7" name="6 Rectángulo"/>
              <p:cNvSpPr>
                <a:spLocks noRot="1" noChangeAspect="1" noMove="1" noResize="1" noEditPoints="1" noAdjustHandles="1" noChangeArrowheads="1" noChangeShapeType="1" noTextEdit="1"/>
              </p:cNvSpPr>
              <p:nvPr/>
            </p:nvSpPr>
            <p:spPr>
              <a:xfrm>
                <a:off x="365071" y="1628800"/>
                <a:ext cx="1446806" cy="369332"/>
              </a:xfrm>
              <a:prstGeom prst="rect">
                <a:avLst/>
              </a:prstGeom>
              <a:blipFill rotWithShape="1">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328663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066800"/>
          </a:xfrm>
        </p:spPr>
        <p:txBody>
          <a:bodyPr/>
          <a:lstStyle/>
          <a:p>
            <a:r>
              <a:rPr lang="es-EC" dirty="0" smtClean="0"/>
              <a:t>Orientación de la pelota</a:t>
            </a:r>
            <a:endParaRPr lang="es-EC" dirty="0"/>
          </a:p>
        </p:txBody>
      </p:sp>
      <p:sp>
        <p:nvSpPr>
          <p:cNvPr id="5" name="4 Marcador de contenido"/>
          <p:cNvSpPr>
            <a:spLocks noGrp="1"/>
          </p:cNvSpPr>
          <p:nvPr>
            <p:ph idx="1"/>
          </p:nvPr>
        </p:nvSpPr>
        <p:spPr/>
        <p:txBody>
          <a:bodyPr/>
          <a:lstStyle/>
          <a:p>
            <a:endParaRPr lang="es-EC"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484784"/>
            <a:ext cx="4981575"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362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Órdenes Robot</a:t>
            </a:r>
            <a:endParaRPr lang="es-EC" dirty="0"/>
          </a:p>
        </p:txBody>
      </p:sp>
      <p:sp>
        <p:nvSpPr>
          <p:cNvPr id="3" name="2 Marcador de contenido"/>
          <p:cNvSpPr>
            <a:spLocks noGrp="1"/>
          </p:cNvSpPr>
          <p:nvPr>
            <p:ph idx="1"/>
          </p:nvPr>
        </p:nvSpPr>
        <p:spPr/>
        <p:txBody>
          <a:bodyPr/>
          <a:lstStyle/>
          <a:p>
            <a:r>
              <a:rPr lang="es-EC" dirty="0" err="1" smtClean="0"/>
              <a:t>SubVI</a:t>
            </a:r>
            <a:endParaRPr lang="es-EC" dirty="0" smtClean="0"/>
          </a:p>
          <a:p>
            <a:r>
              <a:rPr lang="es-EC" dirty="0" smtClean="0"/>
              <a:t>Variables Auxiliares</a:t>
            </a:r>
          </a:p>
          <a:p>
            <a:r>
              <a:rPr lang="es-EC" dirty="0" smtClean="0"/>
              <a:t>Cadena de caracteres</a:t>
            </a:r>
          </a:p>
          <a:p>
            <a:r>
              <a:rPr lang="es-EC" dirty="0" smtClean="0"/>
              <a:t>Activa «</a:t>
            </a:r>
            <a:r>
              <a:rPr lang="es-EC" dirty="0" err="1" smtClean="0"/>
              <a:t>Transmission</a:t>
            </a:r>
            <a:r>
              <a:rPr lang="es-EC" dirty="0" smtClean="0"/>
              <a:t> </a:t>
            </a:r>
            <a:r>
              <a:rPr lang="es-EC" dirty="0" err="1" smtClean="0"/>
              <a:t>Enable</a:t>
            </a:r>
            <a:r>
              <a:rPr lang="es-EC" dirty="0" smtClean="0"/>
              <a:t>»</a:t>
            </a:r>
            <a:endParaRPr lang="es-EC" dirty="0"/>
          </a:p>
        </p:txBody>
      </p:sp>
    </p:spTree>
    <p:extLst>
      <p:ext uri="{BB962C8B-B14F-4D97-AF65-F5344CB8AC3E}">
        <p14:creationId xmlns:p14="http://schemas.microsoft.com/office/powerpoint/2010/main" val="3054479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Robótica Colaborativa</a:t>
            </a:r>
            <a:endParaRPr lang="es-EC" dirty="0"/>
          </a:p>
        </p:txBody>
      </p:sp>
      <p:sp>
        <p:nvSpPr>
          <p:cNvPr id="5" name="4 Marcador de contenido"/>
          <p:cNvSpPr>
            <a:spLocks noGrp="1"/>
          </p:cNvSpPr>
          <p:nvPr>
            <p:ph idx="1"/>
          </p:nvPr>
        </p:nvSpPr>
        <p:spPr/>
        <p:txBody>
          <a:bodyPr/>
          <a:lstStyle/>
          <a:p>
            <a:r>
              <a:rPr lang="es-EC" dirty="0" smtClean="0"/>
              <a:t>Zona de Influencia = Espacio dividido de trabajo</a:t>
            </a:r>
            <a:endParaRPr lang="es-EC" dirty="0"/>
          </a:p>
        </p:txBody>
      </p:sp>
      <p:pic>
        <p:nvPicPr>
          <p:cNvPr id="6" name="3 Marcador de contenido"/>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1761" y="3212976"/>
            <a:ext cx="8964488" cy="2664296"/>
          </a:xfrm>
          <a:prstGeom prst="rect">
            <a:avLst/>
          </a:prstGeom>
          <a:noFill/>
        </p:spPr>
      </p:pic>
    </p:spTree>
    <p:extLst>
      <p:ext uri="{BB962C8B-B14F-4D97-AF65-F5344CB8AC3E}">
        <p14:creationId xmlns:p14="http://schemas.microsoft.com/office/powerpoint/2010/main" val="2088871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066800"/>
          </a:xfrm>
        </p:spPr>
        <p:txBody>
          <a:bodyPr/>
          <a:lstStyle/>
          <a:p>
            <a:r>
              <a:rPr lang="es-EC" dirty="0" smtClean="0"/>
              <a:t>Movimiento y Acciones</a:t>
            </a:r>
            <a:endParaRPr lang="es-EC" dirty="0"/>
          </a:p>
        </p:txBody>
      </p:sp>
      <p:sp>
        <p:nvSpPr>
          <p:cNvPr id="3" name="2 Marcador de contenido"/>
          <p:cNvSpPr>
            <a:spLocks noGrp="1"/>
          </p:cNvSpPr>
          <p:nvPr>
            <p:ph idx="1"/>
          </p:nvPr>
        </p:nvSpPr>
        <p:spPr/>
        <p:txBody>
          <a:bodyPr/>
          <a:lstStyle/>
          <a:p>
            <a:endParaRPr lang="es-EC"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3"/>
            <a:ext cx="6840760" cy="475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99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p:txBody>
          <a:bodyPr/>
          <a:lstStyle/>
          <a:p>
            <a:r>
              <a:rPr lang="es-EC" dirty="0"/>
              <a:t>Implementar un sistema de robótica colectiva con el uso de dos robots humanoides de modelo </a:t>
            </a:r>
            <a:r>
              <a:rPr lang="es-EC" dirty="0" err="1"/>
              <a:t>Bioloid</a:t>
            </a:r>
            <a:r>
              <a:rPr lang="es-EC" dirty="0"/>
              <a:t> de características similares, que use un sistema centralizado de procesamiento.</a:t>
            </a:r>
          </a:p>
          <a:p>
            <a:endParaRPr lang="es-EC" dirty="0"/>
          </a:p>
        </p:txBody>
      </p:sp>
    </p:spTree>
    <p:extLst>
      <p:ext uri="{BB962C8B-B14F-4D97-AF65-F5344CB8AC3E}">
        <p14:creationId xmlns:p14="http://schemas.microsoft.com/office/powerpoint/2010/main" val="2917820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066800"/>
          </a:xfrm>
        </p:spPr>
        <p:txBody>
          <a:bodyPr/>
          <a:lstStyle/>
          <a:p>
            <a:r>
              <a:rPr lang="es-EC" dirty="0" smtClean="0"/>
              <a:t>Resultados</a:t>
            </a:r>
            <a:endParaRPr lang="es-EC" dirty="0"/>
          </a:p>
        </p:txBody>
      </p:sp>
      <p:sp>
        <p:nvSpPr>
          <p:cNvPr id="3" name="2 Marcador de contenido"/>
          <p:cNvSpPr>
            <a:spLocks noGrp="1"/>
          </p:cNvSpPr>
          <p:nvPr>
            <p:ph idx="1"/>
          </p:nvPr>
        </p:nvSpPr>
        <p:spPr>
          <a:xfrm>
            <a:off x="575742" y="1412776"/>
            <a:ext cx="8229600" cy="720080"/>
          </a:xfrm>
        </p:spPr>
        <p:txBody>
          <a:bodyPr/>
          <a:lstStyle/>
          <a:p>
            <a:r>
              <a:rPr lang="es-EC" dirty="0" smtClean="0"/>
              <a:t>EXPANSIÓN </a:t>
            </a:r>
            <a:r>
              <a:rPr lang="es-EC" dirty="0"/>
              <a:t>DEL SISTEMA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23470"/>
            <a:ext cx="847315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16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Cambio de los espacios divididos de trabajo</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492896"/>
            <a:ext cx="8784976" cy="2664296"/>
          </a:xfrm>
          <a:prstGeom prst="rect">
            <a:avLst/>
          </a:prstGeom>
          <a:noFill/>
        </p:spPr>
      </p:pic>
    </p:spTree>
    <p:extLst>
      <p:ext uri="{BB962C8B-B14F-4D97-AF65-F5344CB8AC3E}">
        <p14:creationId xmlns:p14="http://schemas.microsoft.com/office/powerpoint/2010/main" val="3194934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Trabajo con un robot</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2521143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Trabajo con un robot</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86205807"/>
              </p:ext>
            </p:extLst>
          </p:nvPr>
        </p:nvGraphicFramePr>
        <p:xfrm>
          <a:off x="1979712" y="2132856"/>
          <a:ext cx="4968552" cy="3200400"/>
        </p:xfrm>
        <a:graphic>
          <a:graphicData uri="http://schemas.openxmlformats.org/drawingml/2006/table">
            <a:tbl>
              <a:tblPr firstRow="1" firstCol="1" bandRow="1">
                <a:tableStyleId>{21E4AEA4-8DFA-4A89-87EB-49C32662AFE0}</a:tableStyleId>
              </a:tblPr>
              <a:tblGrid>
                <a:gridCol w="1656184"/>
                <a:gridCol w="1656184"/>
                <a:gridCol w="1656184"/>
              </a:tblGrid>
              <a:tr h="0">
                <a:tc>
                  <a:txBody>
                    <a:bodyPr/>
                    <a:lstStyle/>
                    <a:p>
                      <a:pPr algn="ctr">
                        <a:lnSpc>
                          <a:spcPct val="150000"/>
                        </a:lnSpc>
                        <a:spcAft>
                          <a:spcPts val="0"/>
                        </a:spcAft>
                      </a:pPr>
                      <a:r>
                        <a:rPr lang="es-EC" sz="2000">
                          <a:effectLst/>
                        </a:rPr>
                        <a:t>Prueba</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1 robot (pasadas)</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2 robots (pasadas)</a:t>
                      </a:r>
                      <a:endParaRPr lang="es-EC" sz="20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2000">
                          <a:effectLst/>
                        </a:rPr>
                        <a:t>1</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8</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15</a:t>
                      </a:r>
                      <a:endParaRPr lang="es-EC" sz="20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2000">
                          <a:effectLst/>
                        </a:rPr>
                        <a:t>2</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9</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17</a:t>
                      </a:r>
                      <a:endParaRPr lang="es-EC" sz="20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2000">
                          <a:effectLst/>
                        </a:rPr>
                        <a:t>3</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10</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19</a:t>
                      </a:r>
                      <a:endParaRPr lang="es-EC" sz="20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2000">
                          <a:effectLst/>
                        </a:rPr>
                        <a:t>4</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7</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20</a:t>
                      </a:r>
                      <a:endParaRPr lang="es-EC" sz="20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2000">
                          <a:effectLst/>
                        </a:rPr>
                        <a:t>5</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8</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dirty="0">
                          <a:effectLst/>
                        </a:rPr>
                        <a:t>14</a:t>
                      </a:r>
                      <a:endParaRPr lang="es-EC" sz="20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24590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066800"/>
          </a:xfrm>
        </p:spPr>
        <p:txBody>
          <a:bodyPr/>
          <a:lstStyle/>
          <a:p>
            <a:r>
              <a:rPr lang="es-EC" dirty="0" smtClean="0"/>
              <a:t>Ubicación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23146691"/>
              </p:ext>
            </p:extLst>
          </p:nvPr>
        </p:nvGraphicFramePr>
        <p:xfrm>
          <a:off x="1043610" y="1412775"/>
          <a:ext cx="6048670" cy="4752528"/>
        </p:xfrm>
        <a:graphic>
          <a:graphicData uri="http://schemas.openxmlformats.org/drawingml/2006/table">
            <a:tbl>
              <a:tblPr firstRow="1" firstCol="1" bandRow="1">
                <a:tableStyleId>{21E4AEA4-8DFA-4A89-87EB-49C32662AFE0}</a:tableStyleId>
              </a:tblPr>
              <a:tblGrid>
                <a:gridCol w="1209734"/>
                <a:gridCol w="1209734"/>
                <a:gridCol w="1209734"/>
                <a:gridCol w="1209734"/>
                <a:gridCol w="1209734"/>
              </a:tblGrid>
              <a:tr h="396044">
                <a:tc>
                  <a:txBody>
                    <a:bodyPr/>
                    <a:lstStyle/>
                    <a:p>
                      <a:endParaRPr lang="es-EC" sz="1600">
                        <a:solidFill>
                          <a:srgbClr val="000000"/>
                        </a:solidFill>
                        <a:effectLst/>
                        <a:latin typeface="Calibri"/>
                        <a:cs typeface="Times New Roman"/>
                      </a:endParaRPr>
                    </a:p>
                  </a:txBody>
                  <a:tcPr marL="68580" marR="68580" marT="0" marB="0" anchor="ctr"/>
                </a:tc>
                <a:tc gridSpan="2">
                  <a:txBody>
                    <a:bodyPr/>
                    <a:lstStyle/>
                    <a:p>
                      <a:pPr algn="just">
                        <a:lnSpc>
                          <a:spcPct val="150000"/>
                        </a:lnSpc>
                        <a:spcAft>
                          <a:spcPts val="0"/>
                        </a:spcAft>
                      </a:pPr>
                      <a:r>
                        <a:rPr lang="es-EC" sz="1800">
                          <a:effectLst/>
                        </a:rPr>
                        <a:t>Campo</a:t>
                      </a:r>
                      <a:endParaRPr lang="es-EC" sz="180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gridSpan="2">
                  <a:txBody>
                    <a:bodyPr/>
                    <a:lstStyle/>
                    <a:p>
                      <a:pPr algn="just">
                        <a:lnSpc>
                          <a:spcPct val="150000"/>
                        </a:lnSpc>
                        <a:spcAft>
                          <a:spcPts val="0"/>
                        </a:spcAft>
                      </a:pPr>
                      <a:r>
                        <a:rPr lang="es-EC" sz="1800">
                          <a:effectLst/>
                        </a:rPr>
                        <a:t>Robots</a:t>
                      </a:r>
                      <a:endParaRPr lang="es-EC" sz="180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r>
              <a:tr h="396044">
                <a:tc>
                  <a:txBody>
                    <a:bodyPr/>
                    <a:lstStyle/>
                    <a:p>
                      <a:pPr algn="just">
                        <a:lnSpc>
                          <a:spcPct val="150000"/>
                        </a:lnSpc>
                        <a:spcAft>
                          <a:spcPts val="0"/>
                        </a:spcAft>
                      </a:pPr>
                      <a:r>
                        <a:rPr lang="es-EC" sz="1800">
                          <a:effectLst/>
                        </a:rPr>
                        <a:t>Medida</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x</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y</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x</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y</a:t>
                      </a:r>
                      <a:endParaRPr lang="es-EC" sz="1800">
                        <a:solidFill>
                          <a:srgbClr val="000000"/>
                        </a:solidFill>
                        <a:effectLst/>
                        <a:latin typeface="Arial"/>
                        <a:ea typeface="Calibri"/>
                        <a:cs typeface="Times New Roman"/>
                      </a:endParaRPr>
                    </a:p>
                  </a:txBody>
                  <a:tcPr marL="68580" marR="68580" marT="0" marB="0" anchor="ctr"/>
                </a:tc>
              </a:tr>
              <a:tr h="396044">
                <a:tc>
                  <a:txBody>
                    <a:bodyPr/>
                    <a:lstStyle/>
                    <a:p>
                      <a:pPr algn="just">
                        <a:lnSpc>
                          <a:spcPct val="150000"/>
                        </a:lnSpc>
                        <a:spcAft>
                          <a:spcPts val="0"/>
                        </a:spcAft>
                      </a:pPr>
                      <a:r>
                        <a:rPr lang="es-EC" sz="1800">
                          <a:effectLst/>
                        </a:rPr>
                        <a:t>1</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209</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377</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214</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376</a:t>
                      </a:r>
                      <a:endParaRPr lang="es-EC" sz="1800">
                        <a:solidFill>
                          <a:srgbClr val="000000"/>
                        </a:solidFill>
                        <a:effectLst/>
                        <a:latin typeface="Arial"/>
                        <a:ea typeface="Calibri"/>
                        <a:cs typeface="Times New Roman"/>
                      </a:endParaRPr>
                    </a:p>
                  </a:txBody>
                  <a:tcPr marL="68580" marR="68580" marT="0" marB="0" anchor="ctr"/>
                </a:tc>
              </a:tr>
              <a:tr h="396044">
                <a:tc>
                  <a:txBody>
                    <a:bodyPr/>
                    <a:lstStyle/>
                    <a:p>
                      <a:pPr algn="just">
                        <a:lnSpc>
                          <a:spcPct val="150000"/>
                        </a:lnSpc>
                        <a:spcAft>
                          <a:spcPts val="0"/>
                        </a:spcAft>
                      </a:pPr>
                      <a:r>
                        <a:rPr lang="es-EC" sz="1800">
                          <a:effectLst/>
                        </a:rPr>
                        <a:t>2</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240</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371</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248</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665</a:t>
                      </a:r>
                      <a:endParaRPr lang="es-EC" sz="1800">
                        <a:solidFill>
                          <a:srgbClr val="000000"/>
                        </a:solidFill>
                        <a:effectLst/>
                        <a:latin typeface="Arial"/>
                        <a:ea typeface="Calibri"/>
                        <a:cs typeface="Times New Roman"/>
                      </a:endParaRPr>
                    </a:p>
                  </a:txBody>
                  <a:tcPr marL="68580" marR="68580" marT="0" marB="0" anchor="ctr"/>
                </a:tc>
              </a:tr>
              <a:tr h="396044">
                <a:tc>
                  <a:txBody>
                    <a:bodyPr/>
                    <a:lstStyle/>
                    <a:p>
                      <a:pPr algn="just">
                        <a:lnSpc>
                          <a:spcPct val="150000"/>
                        </a:lnSpc>
                        <a:spcAft>
                          <a:spcPts val="0"/>
                        </a:spcAft>
                      </a:pPr>
                      <a:r>
                        <a:rPr lang="es-EC" sz="1800">
                          <a:effectLst/>
                        </a:rPr>
                        <a:t>3</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364</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412</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360</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410</a:t>
                      </a:r>
                      <a:endParaRPr lang="es-EC" sz="1800">
                        <a:solidFill>
                          <a:srgbClr val="000000"/>
                        </a:solidFill>
                        <a:effectLst/>
                        <a:latin typeface="Arial"/>
                        <a:ea typeface="Calibri"/>
                        <a:cs typeface="Times New Roman"/>
                      </a:endParaRPr>
                    </a:p>
                  </a:txBody>
                  <a:tcPr marL="68580" marR="68580" marT="0" marB="0" anchor="ctr"/>
                </a:tc>
              </a:tr>
              <a:tr h="396044">
                <a:tc>
                  <a:txBody>
                    <a:bodyPr/>
                    <a:lstStyle/>
                    <a:p>
                      <a:pPr algn="just">
                        <a:lnSpc>
                          <a:spcPct val="150000"/>
                        </a:lnSpc>
                        <a:spcAft>
                          <a:spcPts val="0"/>
                        </a:spcAft>
                      </a:pPr>
                      <a:r>
                        <a:rPr lang="es-EC" sz="1800">
                          <a:effectLst/>
                        </a:rPr>
                        <a:t>4</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490</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317</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490</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308</a:t>
                      </a:r>
                      <a:endParaRPr lang="es-EC" sz="1800">
                        <a:solidFill>
                          <a:srgbClr val="000000"/>
                        </a:solidFill>
                        <a:effectLst/>
                        <a:latin typeface="Arial"/>
                        <a:ea typeface="Calibri"/>
                        <a:cs typeface="Times New Roman"/>
                      </a:endParaRPr>
                    </a:p>
                  </a:txBody>
                  <a:tcPr marL="68580" marR="68580" marT="0" marB="0" anchor="ctr"/>
                </a:tc>
              </a:tr>
              <a:tr h="396044">
                <a:tc>
                  <a:txBody>
                    <a:bodyPr/>
                    <a:lstStyle/>
                    <a:p>
                      <a:pPr algn="just">
                        <a:lnSpc>
                          <a:spcPct val="150000"/>
                        </a:lnSpc>
                        <a:spcAft>
                          <a:spcPts val="0"/>
                        </a:spcAft>
                      </a:pPr>
                      <a:r>
                        <a:rPr lang="es-EC" sz="1800">
                          <a:effectLst/>
                        </a:rPr>
                        <a:t>5</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533</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649</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533</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645</a:t>
                      </a:r>
                      <a:endParaRPr lang="es-EC" sz="1800">
                        <a:solidFill>
                          <a:srgbClr val="000000"/>
                        </a:solidFill>
                        <a:effectLst/>
                        <a:latin typeface="Arial"/>
                        <a:ea typeface="Calibri"/>
                        <a:cs typeface="Times New Roman"/>
                      </a:endParaRPr>
                    </a:p>
                  </a:txBody>
                  <a:tcPr marL="68580" marR="68580" marT="0" marB="0" anchor="ctr"/>
                </a:tc>
              </a:tr>
              <a:tr h="396044">
                <a:tc>
                  <a:txBody>
                    <a:bodyPr/>
                    <a:lstStyle/>
                    <a:p>
                      <a:pPr algn="just">
                        <a:lnSpc>
                          <a:spcPct val="150000"/>
                        </a:lnSpc>
                        <a:spcAft>
                          <a:spcPts val="0"/>
                        </a:spcAft>
                      </a:pPr>
                      <a:r>
                        <a:rPr lang="es-EC" sz="1800">
                          <a:effectLst/>
                        </a:rPr>
                        <a:t>6</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856</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492</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859</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495</a:t>
                      </a:r>
                      <a:endParaRPr lang="es-EC" sz="1800">
                        <a:solidFill>
                          <a:srgbClr val="000000"/>
                        </a:solidFill>
                        <a:effectLst/>
                        <a:latin typeface="Arial"/>
                        <a:ea typeface="Calibri"/>
                        <a:cs typeface="Times New Roman"/>
                      </a:endParaRPr>
                    </a:p>
                  </a:txBody>
                  <a:tcPr marL="68580" marR="68580" marT="0" marB="0" anchor="ctr"/>
                </a:tc>
              </a:tr>
              <a:tr h="396044">
                <a:tc>
                  <a:txBody>
                    <a:bodyPr/>
                    <a:lstStyle/>
                    <a:p>
                      <a:pPr algn="just">
                        <a:lnSpc>
                          <a:spcPct val="150000"/>
                        </a:lnSpc>
                        <a:spcAft>
                          <a:spcPts val="0"/>
                        </a:spcAft>
                      </a:pPr>
                      <a:r>
                        <a:rPr lang="es-EC" sz="1800">
                          <a:effectLst/>
                        </a:rPr>
                        <a:t>7</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893</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725</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892</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722</a:t>
                      </a:r>
                      <a:endParaRPr lang="es-EC" sz="1800">
                        <a:solidFill>
                          <a:srgbClr val="000000"/>
                        </a:solidFill>
                        <a:effectLst/>
                        <a:latin typeface="Arial"/>
                        <a:ea typeface="Calibri"/>
                        <a:cs typeface="Times New Roman"/>
                      </a:endParaRPr>
                    </a:p>
                  </a:txBody>
                  <a:tcPr marL="68580" marR="68580" marT="0" marB="0" anchor="ctr"/>
                </a:tc>
              </a:tr>
              <a:tr h="396044">
                <a:tc>
                  <a:txBody>
                    <a:bodyPr/>
                    <a:lstStyle/>
                    <a:p>
                      <a:pPr algn="just">
                        <a:lnSpc>
                          <a:spcPct val="150000"/>
                        </a:lnSpc>
                        <a:spcAft>
                          <a:spcPts val="0"/>
                        </a:spcAft>
                      </a:pPr>
                      <a:r>
                        <a:rPr lang="es-EC" sz="1800">
                          <a:effectLst/>
                        </a:rPr>
                        <a:t>8</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957</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235</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968</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224</a:t>
                      </a:r>
                      <a:endParaRPr lang="es-EC" sz="1800">
                        <a:solidFill>
                          <a:srgbClr val="000000"/>
                        </a:solidFill>
                        <a:effectLst/>
                        <a:latin typeface="Arial"/>
                        <a:ea typeface="Calibri"/>
                        <a:cs typeface="Times New Roman"/>
                      </a:endParaRPr>
                    </a:p>
                  </a:txBody>
                  <a:tcPr marL="68580" marR="68580" marT="0" marB="0" anchor="ctr"/>
                </a:tc>
              </a:tr>
              <a:tr h="396044">
                <a:tc>
                  <a:txBody>
                    <a:bodyPr/>
                    <a:lstStyle/>
                    <a:p>
                      <a:pPr algn="just">
                        <a:lnSpc>
                          <a:spcPct val="150000"/>
                        </a:lnSpc>
                        <a:spcAft>
                          <a:spcPts val="0"/>
                        </a:spcAft>
                      </a:pPr>
                      <a:r>
                        <a:rPr lang="es-EC" sz="1800">
                          <a:effectLst/>
                        </a:rPr>
                        <a:t>9</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1034</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344</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1048</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346</a:t>
                      </a:r>
                      <a:endParaRPr lang="es-EC" sz="1800">
                        <a:solidFill>
                          <a:srgbClr val="000000"/>
                        </a:solidFill>
                        <a:effectLst/>
                        <a:latin typeface="Arial"/>
                        <a:ea typeface="Calibri"/>
                        <a:cs typeface="Times New Roman"/>
                      </a:endParaRPr>
                    </a:p>
                  </a:txBody>
                  <a:tcPr marL="68580" marR="68580" marT="0" marB="0" anchor="ctr"/>
                </a:tc>
              </a:tr>
              <a:tr h="396044">
                <a:tc>
                  <a:txBody>
                    <a:bodyPr/>
                    <a:lstStyle/>
                    <a:p>
                      <a:pPr algn="just">
                        <a:lnSpc>
                          <a:spcPct val="150000"/>
                        </a:lnSpc>
                        <a:spcAft>
                          <a:spcPts val="0"/>
                        </a:spcAft>
                      </a:pPr>
                      <a:r>
                        <a:rPr lang="es-EC" sz="1800">
                          <a:effectLst/>
                        </a:rPr>
                        <a:t>10</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1039</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642</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a:effectLst/>
                        </a:rPr>
                        <a:t>1046</a:t>
                      </a:r>
                      <a:endParaRPr lang="es-EC" sz="18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800" dirty="0">
                          <a:effectLst/>
                        </a:rPr>
                        <a:t>638</a:t>
                      </a:r>
                      <a:endParaRPr lang="es-EC" sz="18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18525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lstStyle/>
          <a:p>
            <a:r>
              <a:rPr lang="es-EC" dirty="0" smtClean="0"/>
              <a:t>Ubicación</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493350147"/>
              </p:ext>
            </p:extLst>
          </p:nvPr>
        </p:nvGraphicFramePr>
        <p:xfrm>
          <a:off x="611560" y="1340768"/>
          <a:ext cx="7128793" cy="4824534"/>
        </p:xfrm>
        <a:graphic>
          <a:graphicData uri="http://schemas.openxmlformats.org/drawingml/2006/table">
            <a:tbl>
              <a:tblPr firstRow="1" firstCol="1" bandRow="1">
                <a:tableStyleId>{21E4AEA4-8DFA-4A89-87EB-49C32662AFE0}</a:tableStyleId>
              </a:tblPr>
              <a:tblGrid>
                <a:gridCol w="1018399"/>
                <a:gridCol w="1018399"/>
                <a:gridCol w="1018399"/>
                <a:gridCol w="1018399"/>
                <a:gridCol w="1018399"/>
                <a:gridCol w="1018399"/>
                <a:gridCol w="1018399"/>
              </a:tblGrid>
              <a:tr h="371118">
                <a:tc>
                  <a:txBody>
                    <a:bodyPr/>
                    <a:lstStyle/>
                    <a:p>
                      <a:endParaRPr lang="es-EC" sz="1600" dirty="0">
                        <a:solidFill>
                          <a:srgbClr val="000000"/>
                        </a:solidFill>
                        <a:effectLst/>
                        <a:latin typeface="Calibri"/>
                        <a:cs typeface="Times New Roman"/>
                      </a:endParaRPr>
                    </a:p>
                  </a:txBody>
                  <a:tcPr marL="68580" marR="68580" marT="0" marB="0"/>
                </a:tc>
                <a:tc>
                  <a:txBody>
                    <a:bodyPr/>
                    <a:lstStyle/>
                    <a:p>
                      <a:endParaRPr lang="es-EC" sz="1600">
                        <a:solidFill>
                          <a:srgbClr val="000000"/>
                        </a:solidFill>
                        <a:effectLst/>
                        <a:latin typeface="Calibri"/>
                        <a:cs typeface="Times New Roman"/>
                      </a:endParaRPr>
                    </a:p>
                  </a:txBody>
                  <a:tcPr marL="68580" marR="68580" marT="0" marB="0"/>
                </a:tc>
                <a:tc>
                  <a:txBody>
                    <a:bodyPr/>
                    <a:lstStyle/>
                    <a:p>
                      <a:pPr algn="just">
                        <a:lnSpc>
                          <a:spcPct val="150000"/>
                        </a:lnSpc>
                        <a:spcAft>
                          <a:spcPts val="0"/>
                        </a:spcAft>
                      </a:pPr>
                      <a:r>
                        <a:rPr lang="es-EC" sz="1800">
                          <a:effectLst/>
                        </a:rPr>
                        <a:t>x</a:t>
                      </a:r>
                      <a:endParaRPr lang="es-EC" sz="1800">
                        <a:solidFill>
                          <a:srgbClr val="000000"/>
                        </a:solidFill>
                        <a:effectLst/>
                        <a:latin typeface="Arial"/>
                        <a:ea typeface="Calibri"/>
                        <a:cs typeface="Times New Roman"/>
                      </a:endParaRPr>
                    </a:p>
                  </a:txBody>
                  <a:tcPr marL="68580" marR="68580" marT="0" marB="0"/>
                </a:tc>
                <a:tc>
                  <a:txBody>
                    <a:bodyPr/>
                    <a:lstStyle/>
                    <a:p>
                      <a:endParaRPr lang="es-EC" sz="1600">
                        <a:solidFill>
                          <a:srgbClr val="000000"/>
                        </a:solidFill>
                        <a:effectLst/>
                        <a:latin typeface="Calibri"/>
                        <a:cs typeface="Times New Roman"/>
                      </a:endParaRPr>
                    </a:p>
                  </a:txBody>
                  <a:tcPr marL="68580" marR="68580" marT="0" marB="0"/>
                </a:tc>
                <a:tc>
                  <a:txBody>
                    <a:bodyPr/>
                    <a:lstStyle/>
                    <a:p>
                      <a:endParaRPr lang="es-EC" sz="1600">
                        <a:solidFill>
                          <a:srgbClr val="000000"/>
                        </a:solidFill>
                        <a:effectLst/>
                        <a:latin typeface="Calibri"/>
                        <a:cs typeface="Times New Roman"/>
                      </a:endParaRPr>
                    </a:p>
                  </a:txBody>
                  <a:tcPr marL="68580" marR="68580" marT="0" marB="0"/>
                </a:tc>
                <a:tc>
                  <a:txBody>
                    <a:bodyPr/>
                    <a:lstStyle/>
                    <a:p>
                      <a:pPr algn="just">
                        <a:lnSpc>
                          <a:spcPct val="150000"/>
                        </a:lnSpc>
                        <a:spcAft>
                          <a:spcPts val="0"/>
                        </a:spcAft>
                      </a:pPr>
                      <a:r>
                        <a:rPr lang="es-EC" sz="1800">
                          <a:effectLst/>
                        </a:rPr>
                        <a:t>y</a:t>
                      </a:r>
                      <a:endParaRPr lang="es-EC" sz="1800">
                        <a:solidFill>
                          <a:srgbClr val="000000"/>
                        </a:solidFill>
                        <a:effectLst/>
                        <a:latin typeface="Arial"/>
                        <a:ea typeface="Calibri"/>
                        <a:cs typeface="Times New Roman"/>
                      </a:endParaRPr>
                    </a:p>
                  </a:txBody>
                  <a:tcPr marL="68580" marR="68580" marT="0" marB="0"/>
                </a:tc>
                <a:tc>
                  <a:txBody>
                    <a:bodyPr/>
                    <a:lstStyle/>
                    <a:p>
                      <a:endParaRPr lang="es-EC" sz="1600">
                        <a:solidFill>
                          <a:srgbClr val="000000"/>
                        </a:solidFill>
                        <a:effectLst/>
                        <a:latin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Error</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Abs.</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Rel.</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Rel. %</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Abs.</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Rel.</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Rel. %</a:t>
                      </a:r>
                      <a:endParaRPr lang="es-EC" sz="1800">
                        <a:solidFill>
                          <a:srgbClr val="000000"/>
                        </a:solidFill>
                        <a:effectLst/>
                        <a:latin typeface="Arial"/>
                        <a:ea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1</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5,00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0,02</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2,39</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1,00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0,48</a:t>
                      </a:r>
                      <a:endParaRPr lang="es-EC" sz="1800">
                        <a:solidFill>
                          <a:srgbClr val="000000"/>
                        </a:solidFill>
                        <a:effectLst/>
                        <a:latin typeface="Arial"/>
                        <a:ea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2</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8,00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0,03</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3,33</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6,00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0,03</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2,50</a:t>
                      </a:r>
                      <a:endParaRPr lang="es-EC" sz="1800">
                        <a:solidFill>
                          <a:srgbClr val="000000"/>
                        </a:solidFill>
                        <a:effectLst/>
                        <a:latin typeface="Arial"/>
                        <a:ea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3</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4,00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0,01</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1,10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2,00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0,01</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0,55</a:t>
                      </a:r>
                      <a:endParaRPr lang="es-EC" sz="1800">
                        <a:solidFill>
                          <a:srgbClr val="000000"/>
                        </a:solidFill>
                        <a:effectLst/>
                        <a:latin typeface="Arial"/>
                        <a:ea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4</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9,00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0,02</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1,84</a:t>
                      </a:r>
                      <a:endParaRPr lang="es-EC" sz="1800">
                        <a:solidFill>
                          <a:srgbClr val="000000"/>
                        </a:solidFill>
                        <a:effectLst/>
                        <a:latin typeface="Arial"/>
                        <a:ea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5</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4,00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0,01</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dirty="0">
                          <a:effectLst/>
                        </a:rPr>
                        <a:t>0,75</a:t>
                      </a:r>
                      <a:endParaRPr lang="es-EC" sz="1800" dirty="0">
                        <a:solidFill>
                          <a:srgbClr val="000000"/>
                        </a:solidFill>
                        <a:effectLst/>
                        <a:latin typeface="Arial"/>
                        <a:ea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6</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3,00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0,35</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3,00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0,35</a:t>
                      </a:r>
                      <a:endParaRPr lang="es-EC" sz="1800">
                        <a:solidFill>
                          <a:srgbClr val="000000"/>
                        </a:solidFill>
                        <a:effectLst/>
                        <a:latin typeface="Arial"/>
                        <a:ea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7</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1,00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0,11</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3,00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0,34</a:t>
                      </a:r>
                      <a:endParaRPr lang="es-EC" sz="1800">
                        <a:solidFill>
                          <a:srgbClr val="000000"/>
                        </a:solidFill>
                        <a:effectLst/>
                        <a:latin typeface="Arial"/>
                        <a:ea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8</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11,00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0,01</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1,15</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11,00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0,01</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1,15</a:t>
                      </a:r>
                      <a:endParaRPr lang="es-EC" sz="1800">
                        <a:solidFill>
                          <a:srgbClr val="000000"/>
                        </a:solidFill>
                        <a:effectLst/>
                        <a:latin typeface="Arial"/>
                        <a:ea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9</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14,00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0,01</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1,35</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2,00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0,19</a:t>
                      </a:r>
                      <a:endParaRPr lang="es-EC" sz="1800">
                        <a:solidFill>
                          <a:srgbClr val="000000"/>
                        </a:solidFill>
                        <a:effectLst/>
                        <a:latin typeface="Arial"/>
                        <a:ea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10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7,00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0,01</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0,67</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4,00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0,00</a:t>
                      </a:r>
                      <a:endParaRPr lang="es-EC" sz="18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800">
                          <a:effectLst/>
                        </a:rPr>
                        <a:t>0,38</a:t>
                      </a:r>
                      <a:endParaRPr lang="es-EC" sz="1800">
                        <a:solidFill>
                          <a:srgbClr val="000000"/>
                        </a:solidFill>
                        <a:effectLst/>
                        <a:latin typeface="Arial"/>
                        <a:ea typeface="Calibri"/>
                        <a:cs typeface="Times New Roman"/>
                      </a:endParaRPr>
                    </a:p>
                  </a:txBody>
                  <a:tcPr marL="68580" marR="68580" marT="0" marB="0"/>
                </a:tc>
              </a:tr>
              <a:tr h="371118">
                <a:tc>
                  <a:txBody>
                    <a:bodyPr/>
                    <a:lstStyle/>
                    <a:p>
                      <a:pPr algn="just">
                        <a:lnSpc>
                          <a:spcPct val="150000"/>
                        </a:lnSpc>
                        <a:spcAft>
                          <a:spcPts val="0"/>
                        </a:spcAft>
                      </a:pPr>
                      <a:r>
                        <a:rPr lang="es-EC" sz="1800">
                          <a:effectLst/>
                        </a:rPr>
                        <a:t>Prom.</a:t>
                      </a:r>
                      <a:endParaRPr lang="es-EC" sz="1800">
                        <a:solidFill>
                          <a:srgbClr val="000000"/>
                        </a:solidFill>
                        <a:effectLst/>
                        <a:latin typeface="Arial"/>
                        <a:ea typeface="Calibri"/>
                        <a:cs typeface="Times New Roman"/>
                      </a:endParaRPr>
                    </a:p>
                  </a:txBody>
                  <a:tcPr marL="68580" marR="68580" marT="0" marB="0"/>
                </a:tc>
                <a:tc>
                  <a:txBody>
                    <a:bodyPr/>
                    <a:lstStyle/>
                    <a:p>
                      <a:endParaRPr lang="es-EC" sz="1600">
                        <a:solidFill>
                          <a:srgbClr val="000000"/>
                        </a:solidFill>
                        <a:effectLst/>
                        <a:latin typeface="Calibri"/>
                        <a:cs typeface="Times New Roman"/>
                      </a:endParaRPr>
                    </a:p>
                  </a:txBody>
                  <a:tcPr marL="68580" marR="68580" marT="0" marB="0"/>
                </a:tc>
                <a:tc>
                  <a:txBody>
                    <a:bodyPr/>
                    <a:lstStyle/>
                    <a:p>
                      <a:endParaRPr lang="es-EC" sz="1600">
                        <a:solidFill>
                          <a:srgbClr val="000000"/>
                        </a:solidFill>
                        <a:effectLst/>
                        <a:latin typeface="Calibri"/>
                        <a:cs typeface="Times New Roman"/>
                      </a:endParaRPr>
                    </a:p>
                  </a:txBody>
                  <a:tcPr marL="68580" marR="68580" marT="0" marB="0"/>
                </a:tc>
                <a:tc>
                  <a:txBody>
                    <a:bodyPr/>
                    <a:lstStyle/>
                    <a:p>
                      <a:pPr algn="just">
                        <a:lnSpc>
                          <a:spcPct val="150000"/>
                        </a:lnSpc>
                        <a:spcAft>
                          <a:spcPts val="0"/>
                        </a:spcAft>
                      </a:pPr>
                      <a:r>
                        <a:rPr lang="es-EC" sz="1800">
                          <a:effectLst/>
                        </a:rPr>
                        <a:t>1,05</a:t>
                      </a:r>
                      <a:endParaRPr lang="es-EC" sz="1800">
                        <a:solidFill>
                          <a:srgbClr val="000000"/>
                        </a:solidFill>
                        <a:effectLst/>
                        <a:latin typeface="Arial"/>
                        <a:ea typeface="Calibri"/>
                        <a:cs typeface="Times New Roman"/>
                      </a:endParaRPr>
                    </a:p>
                  </a:txBody>
                  <a:tcPr marL="68580" marR="68580" marT="0" marB="0"/>
                </a:tc>
                <a:tc>
                  <a:txBody>
                    <a:bodyPr/>
                    <a:lstStyle/>
                    <a:p>
                      <a:endParaRPr lang="es-EC" sz="1600">
                        <a:solidFill>
                          <a:srgbClr val="000000"/>
                        </a:solidFill>
                        <a:effectLst/>
                        <a:latin typeface="Calibri"/>
                        <a:cs typeface="Times New Roman"/>
                      </a:endParaRPr>
                    </a:p>
                  </a:txBody>
                  <a:tcPr marL="68580" marR="68580" marT="0" marB="0"/>
                </a:tc>
                <a:tc>
                  <a:txBody>
                    <a:bodyPr/>
                    <a:lstStyle/>
                    <a:p>
                      <a:endParaRPr lang="es-EC" sz="1600">
                        <a:solidFill>
                          <a:srgbClr val="000000"/>
                        </a:solidFill>
                        <a:effectLst/>
                        <a:latin typeface="Calibri"/>
                        <a:cs typeface="Times New Roman"/>
                      </a:endParaRPr>
                    </a:p>
                  </a:txBody>
                  <a:tcPr marL="68580" marR="68580" marT="0" marB="0"/>
                </a:tc>
                <a:tc>
                  <a:txBody>
                    <a:bodyPr/>
                    <a:lstStyle/>
                    <a:p>
                      <a:pPr algn="just">
                        <a:lnSpc>
                          <a:spcPct val="150000"/>
                        </a:lnSpc>
                        <a:spcAft>
                          <a:spcPts val="0"/>
                        </a:spcAft>
                      </a:pPr>
                      <a:r>
                        <a:rPr lang="es-EC" sz="1800" dirty="0">
                          <a:effectLst/>
                        </a:rPr>
                        <a:t>0,85</a:t>
                      </a:r>
                      <a:endParaRPr lang="es-EC" sz="18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52645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Movimiento de los robots</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078621254"/>
              </p:ext>
            </p:extLst>
          </p:nvPr>
        </p:nvGraphicFramePr>
        <p:xfrm>
          <a:off x="467544" y="2276872"/>
          <a:ext cx="8229600" cy="3267777"/>
        </p:xfrm>
        <a:graphic>
          <a:graphicData uri="http://schemas.openxmlformats.org/drawingml/2006/table">
            <a:tbl>
              <a:tblPr firstRow="1" firstCol="1" bandRow="1">
                <a:tableStyleId>{21E4AEA4-8DFA-4A89-87EB-49C32662AFE0}</a:tableStyleId>
              </a:tblPr>
              <a:tblGrid>
                <a:gridCol w="2057400"/>
                <a:gridCol w="2057400"/>
                <a:gridCol w="2057400"/>
                <a:gridCol w="2057400"/>
              </a:tblGrid>
              <a:tr h="190500">
                <a:tc>
                  <a:txBody>
                    <a:bodyPr/>
                    <a:lstStyle/>
                    <a:p>
                      <a:pPr algn="ctr">
                        <a:lnSpc>
                          <a:spcPct val="150000"/>
                        </a:lnSpc>
                        <a:spcAft>
                          <a:spcPts val="0"/>
                        </a:spcAft>
                      </a:pPr>
                      <a:r>
                        <a:rPr lang="es-EC" sz="2000">
                          <a:effectLst/>
                        </a:rPr>
                        <a:t>Prueba</a:t>
                      </a:r>
                      <a:endParaRPr lang="es-EC" sz="20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2000">
                          <a:effectLst/>
                        </a:rPr>
                        <a:t>Pasadas</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Tiempo</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Tiempo por pasada</a:t>
                      </a:r>
                      <a:endParaRPr lang="es-EC" sz="2000">
                        <a:solidFill>
                          <a:srgbClr val="000000"/>
                        </a:solidFill>
                        <a:effectLst/>
                        <a:latin typeface="Arial"/>
                        <a:ea typeface="Calibri"/>
                        <a:cs typeface="Times New Roman"/>
                      </a:endParaRPr>
                    </a:p>
                  </a:txBody>
                  <a:tcPr marL="68580" marR="68580" marT="0" marB="0" anchor="ctr"/>
                </a:tc>
              </a:tr>
              <a:tr h="190500">
                <a:tc>
                  <a:txBody>
                    <a:bodyPr/>
                    <a:lstStyle/>
                    <a:p>
                      <a:pPr algn="ctr">
                        <a:lnSpc>
                          <a:spcPct val="150000"/>
                        </a:lnSpc>
                        <a:spcAft>
                          <a:spcPts val="0"/>
                        </a:spcAft>
                      </a:pPr>
                      <a:r>
                        <a:rPr lang="es-EC" sz="2000">
                          <a:effectLst/>
                        </a:rPr>
                        <a:t>1</a:t>
                      </a:r>
                      <a:endParaRPr lang="es-EC" sz="20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2000">
                          <a:effectLst/>
                        </a:rPr>
                        <a:t>15</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0:15:00</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0:01:00</a:t>
                      </a:r>
                      <a:endParaRPr lang="es-EC" sz="2000">
                        <a:solidFill>
                          <a:srgbClr val="000000"/>
                        </a:solidFill>
                        <a:effectLst/>
                        <a:latin typeface="Arial"/>
                        <a:ea typeface="Calibri"/>
                        <a:cs typeface="Times New Roman"/>
                      </a:endParaRPr>
                    </a:p>
                  </a:txBody>
                  <a:tcPr marL="68580" marR="68580" marT="0" marB="0" anchor="ctr"/>
                </a:tc>
              </a:tr>
              <a:tr h="190500">
                <a:tc>
                  <a:txBody>
                    <a:bodyPr/>
                    <a:lstStyle/>
                    <a:p>
                      <a:pPr algn="ctr">
                        <a:lnSpc>
                          <a:spcPct val="150000"/>
                        </a:lnSpc>
                        <a:spcAft>
                          <a:spcPts val="0"/>
                        </a:spcAft>
                      </a:pPr>
                      <a:r>
                        <a:rPr lang="es-EC" sz="2000">
                          <a:effectLst/>
                        </a:rPr>
                        <a:t>2</a:t>
                      </a:r>
                      <a:endParaRPr lang="es-EC" sz="20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2000">
                          <a:effectLst/>
                        </a:rPr>
                        <a:t>17</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0:15:00</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0:00:53</a:t>
                      </a:r>
                      <a:endParaRPr lang="es-EC" sz="2000">
                        <a:solidFill>
                          <a:srgbClr val="000000"/>
                        </a:solidFill>
                        <a:effectLst/>
                        <a:latin typeface="Arial"/>
                        <a:ea typeface="Calibri"/>
                        <a:cs typeface="Times New Roman"/>
                      </a:endParaRPr>
                    </a:p>
                  </a:txBody>
                  <a:tcPr marL="68580" marR="68580" marT="0" marB="0" anchor="ctr"/>
                </a:tc>
              </a:tr>
              <a:tr h="190500">
                <a:tc>
                  <a:txBody>
                    <a:bodyPr/>
                    <a:lstStyle/>
                    <a:p>
                      <a:pPr algn="ctr">
                        <a:lnSpc>
                          <a:spcPct val="150000"/>
                        </a:lnSpc>
                        <a:spcAft>
                          <a:spcPts val="0"/>
                        </a:spcAft>
                      </a:pPr>
                      <a:r>
                        <a:rPr lang="es-EC" sz="2000">
                          <a:effectLst/>
                        </a:rPr>
                        <a:t>3</a:t>
                      </a:r>
                      <a:endParaRPr lang="es-EC" sz="20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2000">
                          <a:effectLst/>
                        </a:rPr>
                        <a:t>19</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0:15:00</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0:00:47</a:t>
                      </a:r>
                      <a:endParaRPr lang="es-EC" sz="2000">
                        <a:solidFill>
                          <a:srgbClr val="000000"/>
                        </a:solidFill>
                        <a:effectLst/>
                        <a:latin typeface="Arial"/>
                        <a:ea typeface="Calibri"/>
                        <a:cs typeface="Times New Roman"/>
                      </a:endParaRPr>
                    </a:p>
                  </a:txBody>
                  <a:tcPr marL="68580" marR="68580" marT="0" marB="0" anchor="ctr"/>
                </a:tc>
              </a:tr>
              <a:tr h="190500">
                <a:tc>
                  <a:txBody>
                    <a:bodyPr/>
                    <a:lstStyle/>
                    <a:p>
                      <a:pPr algn="ctr">
                        <a:lnSpc>
                          <a:spcPct val="150000"/>
                        </a:lnSpc>
                        <a:spcAft>
                          <a:spcPts val="0"/>
                        </a:spcAft>
                      </a:pPr>
                      <a:r>
                        <a:rPr lang="es-EC" sz="2000">
                          <a:effectLst/>
                        </a:rPr>
                        <a:t>4</a:t>
                      </a:r>
                      <a:endParaRPr lang="es-EC" sz="20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2000">
                          <a:effectLst/>
                        </a:rPr>
                        <a:t>20</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0:15:00</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0:00:45</a:t>
                      </a:r>
                      <a:endParaRPr lang="es-EC" sz="2000">
                        <a:solidFill>
                          <a:srgbClr val="000000"/>
                        </a:solidFill>
                        <a:effectLst/>
                        <a:latin typeface="Arial"/>
                        <a:ea typeface="Calibri"/>
                        <a:cs typeface="Times New Roman"/>
                      </a:endParaRPr>
                    </a:p>
                  </a:txBody>
                  <a:tcPr marL="68580" marR="68580" marT="0" marB="0" anchor="ctr"/>
                </a:tc>
              </a:tr>
              <a:tr h="190500">
                <a:tc>
                  <a:txBody>
                    <a:bodyPr/>
                    <a:lstStyle/>
                    <a:p>
                      <a:pPr algn="ctr">
                        <a:lnSpc>
                          <a:spcPct val="150000"/>
                        </a:lnSpc>
                        <a:spcAft>
                          <a:spcPts val="0"/>
                        </a:spcAft>
                      </a:pPr>
                      <a:r>
                        <a:rPr lang="es-EC" sz="2000">
                          <a:effectLst/>
                        </a:rPr>
                        <a:t>5</a:t>
                      </a:r>
                      <a:endParaRPr lang="es-EC" sz="20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2000">
                          <a:effectLst/>
                        </a:rPr>
                        <a:t>14</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0:15:00</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000">
                          <a:effectLst/>
                        </a:rPr>
                        <a:t>0:01:04</a:t>
                      </a:r>
                      <a:endParaRPr lang="es-EC" sz="2000">
                        <a:solidFill>
                          <a:srgbClr val="000000"/>
                        </a:solidFill>
                        <a:effectLst/>
                        <a:latin typeface="Arial"/>
                        <a:ea typeface="Calibri"/>
                        <a:cs typeface="Times New Roman"/>
                      </a:endParaRPr>
                    </a:p>
                  </a:txBody>
                  <a:tcPr marL="68580" marR="68580" marT="0" marB="0" anchor="ctr"/>
                </a:tc>
              </a:tr>
              <a:tr h="190500">
                <a:tc>
                  <a:txBody>
                    <a:bodyPr/>
                    <a:lstStyle/>
                    <a:p>
                      <a:pPr algn="ctr">
                        <a:lnSpc>
                          <a:spcPct val="150000"/>
                        </a:lnSpc>
                        <a:spcAft>
                          <a:spcPts val="0"/>
                        </a:spcAft>
                      </a:pPr>
                      <a:r>
                        <a:rPr lang="es-EC" sz="2000">
                          <a:effectLst/>
                        </a:rPr>
                        <a:t>Promedio</a:t>
                      </a:r>
                      <a:endParaRPr lang="es-EC" sz="2000">
                        <a:solidFill>
                          <a:srgbClr val="000000"/>
                        </a:solidFill>
                        <a:effectLst/>
                        <a:latin typeface="Arial"/>
                        <a:ea typeface="Calibri"/>
                        <a:cs typeface="Times New Roman"/>
                      </a:endParaRPr>
                    </a:p>
                  </a:txBody>
                  <a:tcPr marL="68580" marR="68580" marT="0" marB="0"/>
                </a:tc>
                <a:tc>
                  <a:txBody>
                    <a:bodyPr/>
                    <a:lstStyle/>
                    <a:p>
                      <a:endParaRPr lang="es-EC" sz="1800">
                        <a:solidFill>
                          <a:srgbClr val="000000"/>
                        </a:solidFill>
                        <a:effectLst/>
                        <a:latin typeface="Calibri"/>
                        <a:cs typeface="Times New Roman"/>
                      </a:endParaRPr>
                    </a:p>
                  </a:txBody>
                  <a:tcPr marL="68580" marR="68580" marT="0" marB="0" anchor="ctr"/>
                </a:tc>
                <a:tc>
                  <a:txBody>
                    <a:bodyPr/>
                    <a:lstStyle/>
                    <a:p>
                      <a:endParaRPr lang="es-EC" sz="1800">
                        <a:solidFill>
                          <a:srgbClr val="000000"/>
                        </a:solidFill>
                        <a:effectLst/>
                        <a:latin typeface="Calibri"/>
                        <a:cs typeface="Times New Roman"/>
                      </a:endParaRPr>
                    </a:p>
                  </a:txBody>
                  <a:tcPr marL="68580" marR="68580" marT="0" marB="0" anchor="ctr"/>
                </a:tc>
                <a:tc>
                  <a:txBody>
                    <a:bodyPr/>
                    <a:lstStyle/>
                    <a:p>
                      <a:pPr algn="ctr">
                        <a:lnSpc>
                          <a:spcPct val="150000"/>
                        </a:lnSpc>
                        <a:spcAft>
                          <a:spcPts val="0"/>
                        </a:spcAft>
                      </a:pPr>
                      <a:r>
                        <a:rPr lang="es-EC" sz="2000" dirty="0">
                          <a:effectLst/>
                        </a:rPr>
                        <a:t>0:00:54</a:t>
                      </a:r>
                      <a:endParaRPr lang="es-EC" sz="20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996151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Evaluación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93927898"/>
              </p:ext>
            </p:extLst>
          </p:nvPr>
        </p:nvGraphicFramePr>
        <p:xfrm>
          <a:off x="755576" y="2132856"/>
          <a:ext cx="7704856" cy="3840480"/>
        </p:xfrm>
        <a:graphic>
          <a:graphicData uri="http://schemas.openxmlformats.org/drawingml/2006/table">
            <a:tbl>
              <a:tblPr firstRow="1" firstCol="1" bandRow="1">
                <a:tableStyleId>{21E4AEA4-8DFA-4A89-87EB-49C32662AFE0}</a:tableStyleId>
              </a:tblPr>
              <a:tblGrid>
                <a:gridCol w="3851968"/>
                <a:gridCol w="3852888"/>
              </a:tblGrid>
              <a:tr h="444308">
                <a:tc>
                  <a:txBody>
                    <a:bodyPr/>
                    <a:lstStyle/>
                    <a:p>
                      <a:pPr algn="ctr">
                        <a:lnSpc>
                          <a:spcPct val="150000"/>
                        </a:lnSpc>
                        <a:spcAft>
                          <a:spcPts val="0"/>
                        </a:spcAft>
                      </a:pPr>
                      <a:r>
                        <a:rPr lang="es-EC" sz="2400">
                          <a:effectLst/>
                        </a:rPr>
                        <a:t>Indicador de Evaluación</a:t>
                      </a:r>
                      <a:endParaRPr lang="es-EC" sz="2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400">
                          <a:effectLst/>
                        </a:rPr>
                        <a:t>Calificación</a:t>
                      </a:r>
                      <a:endParaRPr lang="es-EC" sz="2400">
                        <a:solidFill>
                          <a:srgbClr val="000000"/>
                        </a:solidFill>
                        <a:effectLst/>
                        <a:latin typeface="Arial"/>
                        <a:ea typeface="Calibri"/>
                        <a:cs typeface="Times New Roman"/>
                      </a:endParaRPr>
                    </a:p>
                  </a:txBody>
                  <a:tcPr marL="68580" marR="68580" marT="0" marB="0" anchor="ctr"/>
                </a:tc>
              </a:tr>
              <a:tr h="444308">
                <a:tc>
                  <a:txBody>
                    <a:bodyPr/>
                    <a:lstStyle/>
                    <a:p>
                      <a:pPr algn="ctr">
                        <a:lnSpc>
                          <a:spcPct val="150000"/>
                        </a:lnSpc>
                        <a:spcAft>
                          <a:spcPts val="0"/>
                        </a:spcAft>
                      </a:pPr>
                      <a:r>
                        <a:rPr lang="es-EC" sz="2400">
                          <a:effectLst/>
                        </a:rPr>
                        <a:t>Ubicación Confiable</a:t>
                      </a:r>
                      <a:endParaRPr lang="es-EC" sz="2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400">
                          <a:effectLst/>
                        </a:rPr>
                        <a:t>4</a:t>
                      </a:r>
                      <a:endParaRPr lang="es-EC" sz="2400">
                        <a:solidFill>
                          <a:srgbClr val="000000"/>
                        </a:solidFill>
                        <a:effectLst/>
                        <a:latin typeface="Arial"/>
                        <a:ea typeface="Calibri"/>
                        <a:cs typeface="Times New Roman"/>
                      </a:endParaRPr>
                    </a:p>
                  </a:txBody>
                  <a:tcPr marL="68580" marR="68580" marT="0" marB="0" anchor="ctr"/>
                </a:tc>
              </a:tr>
              <a:tr h="444308">
                <a:tc>
                  <a:txBody>
                    <a:bodyPr/>
                    <a:lstStyle/>
                    <a:p>
                      <a:pPr algn="ctr">
                        <a:lnSpc>
                          <a:spcPct val="150000"/>
                        </a:lnSpc>
                        <a:spcAft>
                          <a:spcPts val="0"/>
                        </a:spcAft>
                      </a:pPr>
                      <a:r>
                        <a:rPr lang="es-EC" sz="2400">
                          <a:effectLst/>
                        </a:rPr>
                        <a:t>Rapidez</a:t>
                      </a:r>
                      <a:endParaRPr lang="es-EC" sz="2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400">
                          <a:effectLst/>
                        </a:rPr>
                        <a:t>3</a:t>
                      </a:r>
                      <a:endParaRPr lang="es-EC" sz="2400">
                        <a:solidFill>
                          <a:srgbClr val="000000"/>
                        </a:solidFill>
                        <a:effectLst/>
                        <a:latin typeface="Arial"/>
                        <a:ea typeface="Calibri"/>
                        <a:cs typeface="Times New Roman"/>
                      </a:endParaRPr>
                    </a:p>
                  </a:txBody>
                  <a:tcPr marL="68580" marR="68580" marT="0" marB="0" anchor="ctr"/>
                </a:tc>
              </a:tr>
              <a:tr h="444308">
                <a:tc>
                  <a:txBody>
                    <a:bodyPr/>
                    <a:lstStyle/>
                    <a:p>
                      <a:pPr algn="ctr">
                        <a:lnSpc>
                          <a:spcPct val="150000"/>
                        </a:lnSpc>
                        <a:spcAft>
                          <a:spcPts val="0"/>
                        </a:spcAft>
                      </a:pPr>
                      <a:r>
                        <a:rPr lang="es-EC" sz="2400">
                          <a:effectLst/>
                        </a:rPr>
                        <a:t>Posibilidades del Algoritmo</a:t>
                      </a:r>
                      <a:endParaRPr lang="es-EC" sz="2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400">
                          <a:effectLst/>
                        </a:rPr>
                        <a:t>3</a:t>
                      </a:r>
                      <a:endParaRPr lang="es-EC" sz="2400">
                        <a:solidFill>
                          <a:srgbClr val="000000"/>
                        </a:solidFill>
                        <a:effectLst/>
                        <a:latin typeface="Arial"/>
                        <a:ea typeface="Calibri"/>
                        <a:cs typeface="Times New Roman"/>
                      </a:endParaRPr>
                    </a:p>
                  </a:txBody>
                  <a:tcPr marL="68580" marR="68580" marT="0" marB="0" anchor="ctr"/>
                </a:tc>
              </a:tr>
              <a:tr h="444308">
                <a:tc>
                  <a:txBody>
                    <a:bodyPr/>
                    <a:lstStyle/>
                    <a:p>
                      <a:pPr algn="ctr">
                        <a:lnSpc>
                          <a:spcPct val="150000"/>
                        </a:lnSpc>
                        <a:spcAft>
                          <a:spcPts val="0"/>
                        </a:spcAft>
                      </a:pPr>
                      <a:r>
                        <a:rPr lang="es-EC" sz="2400">
                          <a:effectLst/>
                        </a:rPr>
                        <a:t>Promedio</a:t>
                      </a:r>
                      <a:endParaRPr lang="es-EC" sz="2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2400" dirty="0">
                          <a:effectLst/>
                        </a:rPr>
                        <a:t>3,33</a:t>
                      </a:r>
                      <a:endParaRPr lang="es-EC" sz="24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42390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lstStyle/>
          <a:p>
            <a:pPr lvl="0"/>
            <a:r>
              <a:rPr lang="es-EC" dirty="0"/>
              <a:t>La Robótica Colectiva con robots humanoides es un campo multidisciplinario y reciente. </a:t>
            </a:r>
          </a:p>
          <a:p>
            <a:pPr lvl="0"/>
            <a:r>
              <a:rPr lang="es-EC" dirty="0"/>
              <a:t>En este proyecto se usan dos robots humanoides de características similares para que trabajan colectivamente por medio de una unidad de procesamiento central que se basa en la visión artificial y datos de sensores de los robots. Con estos datos la unidad de procesamiento central puede dar órdenes a los robots. </a:t>
            </a:r>
          </a:p>
          <a:p>
            <a:endParaRPr lang="es-EC" dirty="0"/>
          </a:p>
        </p:txBody>
      </p:sp>
    </p:spTree>
    <p:extLst>
      <p:ext uri="{BB962C8B-B14F-4D97-AF65-F5344CB8AC3E}">
        <p14:creationId xmlns:p14="http://schemas.microsoft.com/office/powerpoint/2010/main" val="503195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Conclusiones</a:t>
            </a:r>
          </a:p>
        </p:txBody>
      </p:sp>
      <p:sp>
        <p:nvSpPr>
          <p:cNvPr id="3" name="2 Marcador de contenido"/>
          <p:cNvSpPr>
            <a:spLocks noGrp="1"/>
          </p:cNvSpPr>
          <p:nvPr>
            <p:ph idx="1"/>
          </p:nvPr>
        </p:nvSpPr>
        <p:spPr/>
        <p:txBody>
          <a:bodyPr/>
          <a:lstStyle/>
          <a:p>
            <a:pPr lvl="0"/>
            <a:r>
              <a:rPr lang="es-EC" dirty="0"/>
              <a:t>Cada robot tiene un programa embebido en su controlador para poder interpretar y ejecutar las órdenes que reciben de la unidad central de procesamiento central.</a:t>
            </a:r>
          </a:p>
          <a:p>
            <a:pPr lvl="0"/>
            <a:r>
              <a:rPr lang="es-EC" dirty="0"/>
              <a:t>A través de la visión artificial se logró determinar un sistema de distancias y ubicación que satisfizo las necesidades del proyecto. Este sistema determinó la posición de los robots y la pelota además de la distancia entre estos. </a:t>
            </a:r>
          </a:p>
          <a:p>
            <a:endParaRPr lang="es-EC" dirty="0"/>
          </a:p>
        </p:txBody>
      </p:sp>
    </p:spTree>
    <p:extLst>
      <p:ext uri="{BB962C8B-B14F-4D97-AF65-F5344CB8AC3E}">
        <p14:creationId xmlns:p14="http://schemas.microsoft.com/office/powerpoint/2010/main" val="119128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a:t>
            </a:r>
            <a:endParaRPr lang="es-EC" dirty="0"/>
          </a:p>
        </p:txBody>
      </p:sp>
      <p:sp>
        <p:nvSpPr>
          <p:cNvPr id="3" name="2 Marcador de contenido"/>
          <p:cNvSpPr>
            <a:spLocks noGrp="1"/>
          </p:cNvSpPr>
          <p:nvPr>
            <p:ph idx="1"/>
          </p:nvPr>
        </p:nvSpPr>
        <p:spPr/>
        <p:txBody>
          <a:bodyPr/>
          <a:lstStyle/>
          <a:p>
            <a:r>
              <a:rPr lang="es-EC" dirty="0"/>
              <a:t>Diseñar un modelo de programación para la robótica colectiva entre dos robots</a:t>
            </a:r>
            <a:r>
              <a:rPr lang="es-EC" dirty="0" smtClean="0"/>
              <a:t>.</a:t>
            </a:r>
          </a:p>
          <a:p>
            <a:pPr lvl="0"/>
            <a:r>
              <a:rPr lang="es-EC" dirty="0"/>
              <a:t>Desarrollar un sistema de medición de distancias y ubicación confiable.</a:t>
            </a:r>
          </a:p>
          <a:p>
            <a:r>
              <a:rPr lang="es-EC" dirty="0"/>
              <a:t>Determinar el nivel cooperación alcanzado.</a:t>
            </a:r>
          </a:p>
        </p:txBody>
      </p:sp>
    </p:spTree>
    <p:extLst>
      <p:ext uri="{BB962C8B-B14F-4D97-AF65-F5344CB8AC3E}">
        <p14:creationId xmlns:p14="http://schemas.microsoft.com/office/powerpoint/2010/main" val="18113622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Conclusiones</a:t>
            </a:r>
          </a:p>
        </p:txBody>
      </p:sp>
      <p:sp>
        <p:nvSpPr>
          <p:cNvPr id="3" name="2 Marcador de contenido"/>
          <p:cNvSpPr>
            <a:spLocks noGrp="1"/>
          </p:cNvSpPr>
          <p:nvPr>
            <p:ph idx="1"/>
          </p:nvPr>
        </p:nvSpPr>
        <p:spPr/>
        <p:txBody>
          <a:bodyPr>
            <a:normAutofit fontScale="92500" lnSpcReduction="10000"/>
          </a:bodyPr>
          <a:lstStyle/>
          <a:p>
            <a:pPr lvl="0"/>
            <a:r>
              <a:rPr lang="es-EC" dirty="0"/>
              <a:t>El elemento más simple del proyecto es la pelota que no cuenta con ningún sistema sobre el cual se pueda hacer control y es parte del medio en el que actúan los robots. Con este elemento se realiza el trabajo de los robots cuando cambian una de sus características, particularmente su posición.</a:t>
            </a:r>
          </a:p>
          <a:p>
            <a:r>
              <a:rPr lang="es-EC" dirty="0"/>
              <a:t>El algoritmo de Robótica Colectiva del proyecto permite la incorporación de más robots para que realicen el mismo trabajo, pero existen limitaciones físicas que deben ser solventadas primero para poder ejecutar esta implementación.</a:t>
            </a:r>
            <a:endParaRPr lang="es-EC" dirty="0"/>
          </a:p>
        </p:txBody>
      </p:sp>
    </p:spTree>
    <p:extLst>
      <p:ext uri="{BB962C8B-B14F-4D97-AF65-F5344CB8AC3E}">
        <p14:creationId xmlns:p14="http://schemas.microsoft.com/office/powerpoint/2010/main" val="3944657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Conclusiones</a:t>
            </a:r>
          </a:p>
        </p:txBody>
      </p:sp>
      <p:sp>
        <p:nvSpPr>
          <p:cNvPr id="3" name="2 Marcador de contenido"/>
          <p:cNvSpPr>
            <a:spLocks noGrp="1"/>
          </p:cNvSpPr>
          <p:nvPr>
            <p:ph idx="1"/>
          </p:nvPr>
        </p:nvSpPr>
        <p:spPr/>
        <p:txBody>
          <a:bodyPr>
            <a:normAutofit/>
          </a:bodyPr>
          <a:lstStyle/>
          <a:p>
            <a:pPr lvl="0"/>
            <a:r>
              <a:rPr lang="es-EC" dirty="0"/>
              <a:t>Se determinó una calificación de 3.3 sobre 5 en base a tres factores. Con estos factores se pueden hacer mejoras a las continuaciones de este proyecto.  Las mejoras deben ser con respecto a la rapidez de desplazamiento de los robots, la flexibilidad del algoritmo y mejoras con respecto al sistema de ubicación.</a:t>
            </a:r>
          </a:p>
          <a:p>
            <a:endParaRPr lang="es-EC" dirty="0"/>
          </a:p>
        </p:txBody>
      </p:sp>
    </p:spTree>
    <p:extLst>
      <p:ext uri="{BB962C8B-B14F-4D97-AF65-F5344CB8AC3E}">
        <p14:creationId xmlns:p14="http://schemas.microsoft.com/office/powerpoint/2010/main" val="351195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Conclusiones</a:t>
            </a:r>
          </a:p>
        </p:txBody>
      </p:sp>
      <p:sp>
        <p:nvSpPr>
          <p:cNvPr id="3" name="2 Marcador de contenido"/>
          <p:cNvSpPr>
            <a:spLocks noGrp="1"/>
          </p:cNvSpPr>
          <p:nvPr>
            <p:ph idx="1"/>
          </p:nvPr>
        </p:nvSpPr>
        <p:spPr/>
        <p:txBody>
          <a:bodyPr>
            <a:normAutofit/>
          </a:bodyPr>
          <a:lstStyle/>
          <a:p>
            <a:r>
              <a:rPr lang="es-EC" dirty="0"/>
              <a:t>Uno de los principales objetivos que se deben trazar en un sistema de robótica colectiva es la disminución del tiempo en la ejecución de un trabajo</a:t>
            </a:r>
            <a:r>
              <a:rPr lang="es-EC" dirty="0" smtClean="0"/>
              <a:t>.</a:t>
            </a:r>
          </a:p>
          <a:p>
            <a:pPr lvl="0"/>
            <a:r>
              <a:rPr lang="es-EC" dirty="0" smtClean="0"/>
              <a:t>Al </a:t>
            </a:r>
            <a:r>
              <a:rPr lang="es-EC" dirty="0"/>
              <a:t>trabajar con robots humanoides se puede ver claramente lo avanzada que es la fisionomía humana ya que diferentes tipos de acciones que realiza fácilmente un humano, son difíciles para un robot.</a:t>
            </a:r>
          </a:p>
          <a:p>
            <a:endParaRPr lang="es-EC" dirty="0"/>
          </a:p>
        </p:txBody>
      </p:sp>
    </p:spTree>
    <p:extLst>
      <p:ext uri="{BB962C8B-B14F-4D97-AF65-F5344CB8AC3E}">
        <p14:creationId xmlns:p14="http://schemas.microsoft.com/office/powerpoint/2010/main" val="1167881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lstStyle/>
          <a:p>
            <a:pPr lvl="0"/>
            <a:r>
              <a:rPr lang="es-EC" dirty="0"/>
              <a:t>Se recomienda usar el sistema de visión artificial sobre un conjunto de robots cuando estos no tengan mucha altura con respecto al nivel de la superficie sobre la que se encuentran.</a:t>
            </a:r>
          </a:p>
          <a:p>
            <a:pPr lvl="0"/>
            <a:r>
              <a:rPr lang="es-EC" dirty="0"/>
              <a:t>Se recomienda el uso de un sistema de comunicación que tenga mejores características que el sistema </a:t>
            </a:r>
            <a:r>
              <a:rPr lang="es-EC" dirty="0" err="1"/>
              <a:t>Zigbee</a:t>
            </a:r>
            <a:r>
              <a:rPr lang="es-EC" dirty="0" smtClean="0"/>
              <a:t>.</a:t>
            </a:r>
            <a:endParaRPr lang="es-EC" dirty="0"/>
          </a:p>
        </p:txBody>
      </p:sp>
    </p:spTree>
    <p:extLst>
      <p:ext uri="{BB962C8B-B14F-4D97-AF65-F5344CB8AC3E}">
        <p14:creationId xmlns:p14="http://schemas.microsoft.com/office/powerpoint/2010/main" val="2781740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Recomendaciones</a:t>
            </a:r>
          </a:p>
        </p:txBody>
      </p:sp>
      <p:sp>
        <p:nvSpPr>
          <p:cNvPr id="3" name="2 Marcador de contenido"/>
          <p:cNvSpPr>
            <a:spLocks noGrp="1"/>
          </p:cNvSpPr>
          <p:nvPr>
            <p:ph idx="1"/>
          </p:nvPr>
        </p:nvSpPr>
        <p:spPr/>
        <p:txBody>
          <a:bodyPr/>
          <a:lstStyle/>
          <a:p>
            <a:pPr lvl="0"/>
            <a:r>
              <a:rPr lang="es-EC" dirty="0"/>
              <a:t>Para un mejor control es recomendable usar robots humanoides con cámaras montadas en cada robot, de esta manera se puede analizar mejor el entorno y el objetivo.</a:t>
            </a:r>
          </a:p>
          <a:p>
            <a:pPr lvl="0"/>
            <a:r>
              <a:rPr lang="es-EC" dirty="0"/>
              <a:t>Se recomienda la adquisición de unidades robóticas humanoides más avanzadas para continuar la investigación en el campo de Robótica Humanoide.</a:t>
            </a:r>
          </a:p>
          <a:p>
            <a:endParaRPr lang="es-EC" dirty="0"/>
          </a:p>
        </p:txBody>
      </p:sp>
    </p:spTree>
    <p:extLst>
      <p:ext uri="{BB962C8B-B14F-4D97-AF65-F5344CB8AC3E}">
        <p14:creationId xmlns:p14="http://schemas.microsoft.com/office/powerpoint/2010/main" val="2990799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normAutofit fontScale="92500" lnSpcReduction="10000"/>
          </a:bodyPr>
          <a:lstStyle/>
          <a:p>
            <a:pPr lvl="0"/>
            <a:r>
              <a:rPr lang="es-EC" dirty="0"/>
              <a:t>Se recomienda la adquisición de unidades robóticas avanzadas de otros tipos, como por ejemplo </a:t>
            </a:r>
            <a:r>
              <a:rPr lang="es-EC" dirty="0" err="1"/>
              <a:t>drones</a:t>
            </a:r>
            <a:r>
              <a:rPr lang="es-EC" dirty="0"/>
              <a:t> voladores, para la continuación en la investigación de Robótica Colaborativa.</a:t>
            </a:r>
          </a:p>
          <a:p>
            <a:r>
              <a:rPr lang="es-EC" dirty="0"/>
              <a:t>Con unidades de robots humanoides más avanzados que los de este proyecto, es recomendable usar una arquitectura de control distribuida que base su toma de decisiones en los datos de todo el grupo. Para esto se puede seguir el lineamiento propuesto en la categoría Humanoide Standard de la competencia </a:t>
            </a:r>
            <a:r>
              <a:rPr lang="es-EC" dirty="0" err="1"/>
              <a:t>Robocup</a:t>
            </a:r>
            <a:r>
              <a:rPr lang="es-EC" dirty="0"/>
              <a:t>.</a:t>
            </a:r>
            <a:endParaRPr lang="es-EC" dirty="0"/>
          </a:p>
        </p:txBody>
      </p:sp>
    </p:spTree>
    <p:extLst>
      <p:ext uri="{BB962C8B-B14F-4D97-AF65-F5344CB8AC3E}">
        <p14:creationId xmlns:p14="http://schemas.microsoft.com/office/powerpoint/2010/main" val="3512382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Recomendaciones</a:t>
            </a:r>
          </a:p>
        </p:txBody>
      </p:sp>
      <p:sp>
        <p:nvSpPr>
          <p:cNvPr id="3" name="2 Marcador de contenido"/>
          <p:cNvSpPr>
            <a:spLocks noGrp="1"/>
          </p:cNvSpPr>
          <p:nvPr>
            <p:ph idx="1"/>
          </p:nvPr>
        </p:nvSpPr>
        <p:spPr/>
        <p:txBody>
          <a:bodyPr/>
          <a:lstStyle/>
          <a:p>
            <a:pPr lvl="0"/>
            <a:r>
              <a:rPr lang="es-EC" dirty="0"/>
              <a:t>Es necesario que la Universidad de las Fuerzas Armadas apoye más a las unidades y grupos de investigación, como el grupo “</a:t>
            </a:r>
            <a:r>
              <a:rPr lang="es-EC" dirty="0" err="1"/>
              <a:t>Rovitel</a:t>
            </a:r>
            <a:r>
              <a:rPr lang="es-EC" dirty="0"/>
              <a:t>”, para de esta manera ser capaces de participar en competiciones internacionales como la </a:t>
            </a:r>
            <a:r>
              <a:rPr lang="es-EC" dirty="0" err="1"/>
              <a:t>Robocup</a:t>
            </a:r>
            <a:r>
              <a:rPr lang="es-EC" dirty="0"/>
              <a:t> que es celebrada cada año.</a:t>
            </a:r>
          </a:p>
          <a:p>
            <a:endParaRPr lang="es-EC" dirty="0"/>
          </a:p>
        </p:txBody>
      </p:sp>
    </p:spTree>
    <p:extLst>
      <p:ext uri="{BB962C8B-B14F-4D97-AF65-F5344CB8AC3E}">
        <p14:creationId xmlns:p14="http://schemas.microsoft.com/office/powerpoint/2010/main" val="403185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Hardware</a:t>
            </a:r>
            <a:endParaRPr lang="es-EC" dirty="0"/>
          </a:p>
        </p:txBody>
      </p:sp>
      <p:sp>
        <p:nvSpPr>
          <p:cNvPr id="3" name="2 Marcador de contenido"/>
          <p:cNvSpPr>
            <a:spLocks noGrp="1"/>
          </p:cNvSpPr>
          <p:nvPr>
            <p:ph idx="1"/>
          </p:nvPr>
        </p:nvSpPr>
        <p:spPr/>
        <p:txBody>
          <a:bodyPr/>
          <a:lstStyle/>
          <a:p>
            <a:r>
              <a:rPr lang="es-EC" dirty="0" err="1" smtClean="0"/>
              <a:t>Robotis</a:t>
            </a:r>
            <a:r>
              <a:rPr lang="es-EC" dirty="0" smtClean="0"/>
              <a:t> </a:t>
            </a:r>
            <a:r>
              <a:rPr lang="es-EC" dirty="0" err="1" smtClean="0"/>
              <a:t>Bioloid</a:t>
            </a:r>
            <a:r>
              <a:rPr lang="es-EC" dirty="0" smtClean="0"/>
              <a:t> Premium</a:t>
            </a:r>
          </a:p>
          <a:p>
            <a:r>
              <a:rPr lang="es-EC" dirty="0" smtClean="0"/>
              <a:t>Altura: 397 mm</a:t>
            </a:r>
          </a:p>
          <a:p>
            <a:r>
              <a:rPr lang="es-EC" dirty="0" smtClean="0"/>
              <a:t>Peso: 1,7Kg</a:t>
            </a:r>
          </a:p>
          <a:p>
            <a:r>
              <a:rPr lang="es-EC" dirty="0" smtClean="0"/>
              <a:t>18 GDL</a:t>
            </a:r>
          </a:p>
          <a:p>
            <a:endParaRPr lang="es-EC" dirty="0"/>
          </a:p>
        </p:txBody>
      </p:sp>
      <p:pic>
        <p:nvPicPr>
          <p:cNvPr id="4" name="0 Imagen"/>
          <p:cNvPicPr/>
          <p:nvPr/>
        </p:nvPicPr>
        <p:blipFill rotWithShape="1">
          <a:blip r:embed="rId2">
            <a:extLst>
              <a:ext uri="{28A0092B-C50C-407E-A947-70E740481C1C}">
                <a14:useLocalDpi xmlns:a14="http://schemas.microsoft.com/office/drawing/2010/main" val="0"/>
              </a:ext>
            </a:extLst>
          </a:blip>
          <a:srcRect l="43116" r="32247"/>
          <a:stretch/>
        </p:blipFill>
        <p:spPr bwMode="auto">
          <a:xfrm>
            <a:off x="6156176" y="2060848"/>
            <a:ext cx="1844675" cy="3254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820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Hardware</a:t>
            </a:r>
            <a:endParaRPr lang="es-EC" dirty="0"/>
          </a:p>
        </p:txBody>
      </p:sp>
      <p:sp>
        <p:nvSpPr>
          <p:cNvPr id="3" name="2 Marcador de contenido"/>
          <p:cNvSpPr>
            <a:spLocks noGrp="1"/>
          </p:cNvSpPr>
          <p:nvPr>
            <p:ph idx="1"/>
          </p:nvPr>
        </p:nvSpPr>
        <p:spPr/>
        <p:txBody>
          <a:bodyPr/>
          <a:lstStyle/>
          <a:p>
            <a:pPr marL="109728" indent="0">
              <a:buNone/>
            </a:pPr>
            <a:r>
              <a:rPr lang="es-EC" dirty="0" smtClean="0"/>
              <a:t>Controlador CM-510</a:t>
            </a:r>
          </a:p>
          <a:p>
            <a:r>
              <a:rPr lang="es-EC" dirty="0" err="1" smtClean="0"/>
              <a:t>Atmega</a:t>
            </a:r>
            <a:r>
              <a:rPr lang="es-EC" dirty="0" smtClean="0"/>
              <a:t> 2561</a:t>
            </a:r>
          </a:p>
          <a:p>
            <a:r>
              <a:rPr lang="es-EC" dirty="0" smtClean="0"/>
              <a:t>5 puertos de 3 pines</a:t>
            </a:r>
          </a:p>
          <a:p>
            <a:r>
              <a:rPr lang="es-EC" dirty="0" smtClean="0"/>
              <a:t>6 puertos de 5 pines</a:t>
            </a:r>
          </a:p>
          <a:p>
            <a:r>
              <a:rPr lang="es-EC" dirty="0" smtClean="0"/>
              <a:t>Puerto conexión inalámbrica</a:t>
            </a:r>
          </a:p>
          <a:p>
            <a:r>
              <a:rPr lang="es-EC" dirty="0" smtClean="0"/>
              <a:t>Botones, Luces</a:t>
            </a:r>
            <a:endParaRPr lang="es-EC" dirty="0"/>
          </a:p>
        </p:txBody>
      </p:sp>
      <p:pic>
        <p:nvPicPr>
          <p:cNvPr id="5" name="4 Imagen" descr="http://www.robotshop.com/media/files/images/ROBOTIS-BIOLOID-cm-510-controller-a.jpg"/>
          <p:cNvPicPr/>
          <p:nvPr/>
        </p:nvPicPr>
        <p:blipFill>
          <a:blip r:embed="rId3">
            <a:extLst>
              <a:ext uri="{28A0092B-C50C-407E-A947-70E740481C1C}">
                <a14:useLocalDpi xmlns:a14="http://schemas.microsoft.com/office/drawing/2010/main" val="0"/>
              </a:ext>
            </a:extLst>
          </a:blip>
          <a:srcRect/>
          <a:stretch>
            <a:fillRect/>
          </a:stretch>
        </p:blipFill>
        <p:spPr bwMode="auto">
          <a:xfrm>
            <a:off x="5747631" y="2924944"/>
            <a:ext cx="2414270" cy="1455420"/>
          </a:xfrm>
          <a:prstGeom prst="rect">
            <a:avLst/>
          </a:prstGeom>
          <a:noFill/>
          <a:ln>
            <a:noFill/>
          </a:ln>
        </p:spPr>
      </p:pic>
    </p:spTree>
    <p:extLst>
      <p:ext uri="{BB962C8B-B14F-4D97-AF65-F5344CB8AC3E}">
        <p14:creationId xmlns:p14="http://schemas.microsoft.com/office/powerpoint/2010/main" val="3573110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066800"/>
          </a:xfrm>
        </p:spPr>
        <p:txBody>
          <a:bodyPr/>
          <a:lstStyle/>
          <a:p>
            <a:r>
              <a:rPr lang="es-EC" dirty="0" smtClean="0"/>
              <a:t>Hardware</a:t>
            </a:r>
            <a:endParaRPr lang="es-EC" dirty="0"/>
          </a:p>
        </p:txBody>
      </p:sp>
      <p:sp>
        <p:nvSpPr>
          <p:cNvPr id="3" name="2 Marcador de contenido"/>
          <p:cNvSpPr>
            <a:spLocks noGrp="1"/>
          </p:cNvSpPr>
          <p:nvPr>
            <p:ph idx="1"/>
          </p:nvPr>
        </p:nvSpPr>
        <p:spPr>
          <a:xfrm>
            <a:off x="323528" y="1052736"/>
            <a:ext cx="8229600" cy="4525963"/>
          </a:xfrm>
        </p:spPr>
        <p:txBody>
          <a:bodyPr/>
          <a:lstStyle/>
          <a:p>
            <a:r>
              <a:rPr lang="es-EC" dirty="0" err="1"/>
              <a:t>Dynamixel</a:t>
            </a:r>
            <a:r>
              <a:rPr lang="es-EC" dirty="0"/>
              <a:t> AX-12A</a:t>
            </a:r>
          </a:p>
        </p:txBody>
      </p:sp>
      <p:pic>
        <p:nvPicPr>
          <p:cNvPr id="4" name="0 Imagen"/>
          <p:cNvPicPr/>
          <p:nvPr/>
        </p:nvPicPr>
        <p:blipFill rotWithShape="1">
          <a:blip r:embed="rId3">
            <a:extLst>
              <a:ext uri="{28A0092B-C50C-407E-A947-70E740481C1C}">
                <a14:useLocalDpi xmlns:a14="http://schemas.microsoft.com/office/drawing/2010/main" val="0"/>
              </a:ext>
            </a:extLst>
          </a:blip>
          <a:srcRect l="39130" t="2502" r="31160" b="3348"/>
          <a:stretch/>
        </p:blipFill>
        <p:spPr bwMode="auto">
          <a:xfrm>
            <a:off x="7020272" y="2348880"/>
            <a:ext cx="1769745" cy="2436495"/>
          </a:xfrm>
          <a:prstGeom prst="rect">
            <a:avLst/>
          </a:prstGeom>
          <a:ln>
            <a:noFill/>
          </a:ln>
          <a:extLst>
            <a:ext uri="{53640926-AAD7-44D8-BBD7-CCE9431645EC}">
              <a14:shadowObscured xmlns:a14="http://schemas.microsoft.com/office/drawing/2010/main"/>
            </a:ext>
          </a:extLst>
        </p:spPr>
      </p:pic>
      <p:graphicFrame>
        <p:nvGraphicFramePr>
          <p:cNvPr id="5" name="4 Tabla"/>
          <p:cNvGraphicFramePr>
            <a:graphicFrameLocks noGrp="1"/>
          </p:cNvGraphicFramePr>
          <p:nvPr>
            <p:extLst>
              <p:ext uri="{D42A27DB-BD31-4B8C-83A1-F6EECF244321}">
                <p14:modId xmlns:p14="http://schemas.microsoft.com/office/powerpoint/2010/main" val="1874421873"/>
              </p:ext>
            </p:extLst>
          </p:nvPr>
        </p:nvGraphicFramePr>
        <p:xfrm>
          <a:off x="467544" y="1700808"/>
          <a:ext cx="6336704" cy="4526280"/>
        </p:xfrm>
        <a:graphic>
          <a:graphicData uri="http://schemas.openxmlformats.org/drawingml/2006/table">
            <a:tbl>
              <a:tblPr firstRow="1" firstCol="1" bandRow="1">
                <a:tableStyleId>{5DA37D80-6434-44D0-A028-1B22A696006F}</a:tableStyleId>
              </a:tblPr>
              <a:tblGrid>
                <a:gridCol w="3436605"/>
                <a:gridCol w="2900099"/>
              </a:tblGrid>
              <a:tr h="333855">
                <a:tc>
                  <a:txBody>
                    <a:bodyPr/>
                    <a:lstStyle/>
                    <a:p>
                      <a:pPr algn="l">
                        <a:lnSpc>
                          <a:spcPct val="150000"/>
                        </a:lnSpc>
                        <a:spcAft>
                          <a:spcPts val="0"/>
                        </a:spcAft>
                      </a:pPr>
                      <a:r>
                        <a:rPr lang="es-EC" sz="1800" dirty="0">
                          <a:effectLst/>
                        </a:rPr>
                        <a:t>Resolución:</a:t>
                      </a:r>
                      <a:endParaRPr lang="es-EC" sz="1800" dirty="0">
                        <a:solidFill>
                          <a:srgbClr val="000000"/>
                        </a:solidFill>
                        <a:effectLst/>
                        <a:latin typeface="Arial"/>
                        <a:ea typeface="Calibri"/>
                        <a:cs typeface="Times New Roman"/>
                      </a:endParaRPr>
                    </a:p>
                  </a:txBody>
                  <a:tcPr marL="68580" marR="68580" marT="0" marB="0"/>
                </a:tc>
                <a:tc>
                  <a:txBody>
                    <a:bodyPr/>
                    <a:lstStyle/>
                    <a:p>
                      <a:pPr algn="l">
                        <a:lnSpc>
                          <a:spcPct val="150000"/>
                        </a:lnSpc>
                        <a:spcAft>
                          <a:spcPts val="0"/>
                        </a:spcAft>
                      </a:pPr>
                      <a:r>
                        <a:rPr lang="es-EC" sz="1800">
                          <a:effectLst/>
                        </a:rPr>
                        <a:t>0.29°</a:t>
                      </a:r>
                      <a:endParaRPr lang="es-EC" sz="1800">
                        <a:solidFill>
                          <a:srgbClr val="000000"/>
                        </a:solidFill>
                        <a:effectLst/>
                        <a:latin typeface="Arial"/>
                        <a:ea typeface="Calibri"/>
                        <a:cs typeface="Times New Roman"/>
                      </a:endParaRPr>
                    </a:p>
                  </a:txBody>
                  <a:tcPr marL="68580" marR="68580" marT="0" marB="0"/>
                </a:tc>
              </a:tr>
              <a:tr h="333855">
                <a:tc>
                  <a:txBody>
                    <a:bodyPr/>
                    <a:lstStyle/>
                    <a:p>
                      <a:pPr algn="l">
                        <a:lnSpc>
                          <a:spcPct val="150000"/>
                        </a:lnSpc>
                        <a:spcAft>
                          <a:spcPts val="0"/>
                        </a:spcAft>
                      </a:pPr>
                      <a:r>
                        <a:rPr lang="es-EC" sz="1800" dirty="0" smtClean="0">
                          <a:effectLst/>
                        </a:rPr>
                        <a:t>Reducción </a:t>
                      </a:r>
                      <a:r>
                        <a:rPr lang="es-EC" sz="1800" dirty="0">
                          <a:effectLst/>
                        </a:rPr>
                        <a:t>de los engranes</a:t>
                      </a:r>
                      <a:endParaRPr lang="es-EC" sz="1800" dirty="0">
                        <a:solidFill>
                          <a:srgbClr val="000000"/>
                        </a:solidFill>
                        <a:effectLst/>
                        <a:latin typeface="Arial"/>
                        <a:ea typeface="Calibri"/>
                        <a:cs typeface="Times New Roman"/>
                      </a:endParaRPr>
                    </a:p>
                  </a:txBody>
                  <a:tcPr marL="68580" marR="68580" marT="0" marB="0"/>
                </a:tc>
                <a:tc>
                  <a:txBody>
                    <a:bodyPr/>
                    <a:lstStyle/>
                    <a:p>
                      <a:pPr algn="l">
                        <a:lnSpc>
                          <a:spcPct val="150000"/>
                        </a:lnSpc>
                        <a:spcAft>
                          <a:spcPts val="0"/>
                        </a:spcAft>
                      </a:pPr>
                      <a:r>
                        <a:rPr lang="es-EC" sz="1800">
                          <a:effectLst/>
                        </a:rPr>
                        <a:t>254 : 1</a:t>
                      </a:r>
                      <a:endParaRPr lang="es-EC" sz="1800">
                        <a:solidFill>
                          <a:srgbClr val="000000"/>
                        </a:solidFill>
                        <a:effectLst/>
                        <a:latin typeface="Arial"/>
                        <a:ea typeface="Calibri"/>
                        <a:cs typeface="Times New Roman"/>
                      </a:endParaRPr>
                    </a:p>
                  </a:txBody>
                  <a:tcPr marL="68580" marR="68580" marT="0" marB="0"/>
                </a:tc>
              </a:tr>
              <a:tr h="333855">
                <a:tc>
                  <a:txBody>
                    <a:bodyPr/>
                    <a:lstStyle/>
                    <a:p>
                      <a:pPr algn="l">
                        <a:lnSpc>
                          <a:spcPct val="150000"/>
                        </a:lnSpc>
                        <a:spcAft>
                          <a:spcPts val="0"/>
                        </a:spcAft>
                      </a:pPr>
                      <a:r>
                        <a:rPr lang="es-EC" sz="1800" dirty="0" smtClean="0">
                          <a:effectLst/>
                        </a:rPr>
                        <a:t>Torque </a:t>
                      </a:r>
                      <a:r>
                        <a:rPr lang="es-EC" sz="1800" dirty="0">
                          <a:effectLst/>
                        </a:rPr>
                        <a:t>Máximo</a:t>
                      </a:r>
                      <a:endParaRPr lang="es-EC" sz="1800" dirty="0">
                        <a:solidFill>
                          <a:srgbClr val="000000"/>
                        </a:solidFill>
                        <a:effectLst/>
                        <a:latin typeface="Arial"/>
                        <a:ea typeface="Calibri"/>
                        <a:cs typeface="Times New Roman"/>
                      </a:endParaRPr>
                    </a:p>
                  </a:txBody>
                  <a:tcPr marL="68580" marR="68580" marT="0" marB="0"/>
                </a:tc>
                <a:tc>
                  <a:txBody>
                    <a:bodyPr/>
                    <a:lstStyle/>
                    <a:p>
                      <a:pPr algn="l">
                        <a:lnSpc>
                          <a:spcPct val="150000"/>
                        </a:lnSpc>
                        <a:spcAft>
                          <a:spcPts val="0"/>
                        </a:spcAft>
                      </a:pPr>
                      <a:r>
                        <a:rPr lang="es-EC" sz="1800">
                          <a:effectLst/>
                        </a:rPr>
                        <a:t>1.5N.m (a 12.0V, 1.5A)</a:t>
                      </a:r>
                      <a:endParaRPr lang="es-EC" sz="1800">
                        <a:solidFill>
                          <a:srgbClr val="000000"/>
                        </a:solidFill>
                        <a:effectLst/>
                        <a:latin typeface="Arial"/>
                        <a:ea typeface="Calibri"/>
                        <a:cs typeface="Times New Roman"/>
                      </a:endParaRPr>
                    </a:p>
                  </a:txBody>
                  <a:tcPr marL="68580" marR="68580" marT="0" marB="0"/>
                </a:tc>
              </a:tr>
              <a:tr h="333855">
                <a:tc>
                  <a:txBody>
                    <a:bodyPr/>
                    <a:lstStyle/>
                    <a:p>
                      <a:pPr algn="l">
                        <a:lnSpc>
                          <a:spcPct val="150000"/>
                        </a:lnSpc>
                        <a:spcAft>
                          <a:spcPts val="0"/>
                        </a:spcAft>
                      </a:pPr>
                      <a:r>
                        <a:rPr lang="es-EC" sz="1800" dirty="0">
                          <a:effectLst/>
                        </a:rPr>
                        <a:t>Velocidad sin carga</a:t>
                      </a:r>
                      <a:endParaRPr lang="es-EC" sz="1800" dirty="0">
                        <a:solidFill>
                          <a:srgbClr val="000000"/>
                        </a:solidFill>
                        <a:effectLst/>
                        <a:latin typeface="Arial"/>
                        <a:ea typeface="Calibri"/>
                        <a:cs typeface="Times New Roman"/>
                      </a:endParaRPr>
                    </a:p>
                  </a:txBody>
                  <a:tcPr marL="68580" marR="68580" marT="0" marB="0"/>
                </a:tc>
                <a:tc>
                  <a:txBody>
                    <a:bodyPr/>
                    <a:lstStyle/>
                    <a:p>
                      <a:pPr algn="l">
                        <a:lnSpc>
                          <a:spcPct val="150000"/>
                        </a:lnSpc>
                        <a:spcAft>
                          <a:spcPts val="0"/>
                        </a:spcAft>
                      </a:pPr>
                      <a:r>
                        <a:rPr lang="en-US" sz="1800" dirty="0" smtClean="0">
                          <a:effectLst/>
                        </a:rPr>
                        <a:t>59rpm </a:t>
                      </a:r>
                      <a:r>
                        <a:rPr lang="en-US" sz="1800" dirty="0">
                          <a:effectLst/>
                        </a:rPr>
                        <a:t>(</a:t>
                      </a:r>
                      <a:r>
                        <a:rPr lang="en-US" sz="1800" dirty="0" smtClean="0">
                          <a:effectLst/>
                        </a:rPr>
                        <a:t>a </a:t>
                      </a:r>
                      <a:r>
                        <a:rPr lang="en-US" sz="1800" dirty="0">
                          <a:effectLst/>
                        </a:rPr>
                        <a:t>12V)</a:t>
                      </a:r>
                      <a:endParaRPr lang="es-EC" sz="1800" dirty="0">
                        <a:solidFill>
                          <a:srgbClr val="000000"/>
                        </a:solidFill>
                        <a:effectLst/>
                        <a:latin typeface="Arial"/>
                        <a:ea typeface="Calibri"/>
                        <a:cs typeface="Times New Roman"/>
                      </a:endParaRPr>
                    </a:p>
                  </a:txBody>
                  <a:tcPr marL="68580" marR="68580" marT="0" marB="0"/>
                </a:tc>
              </a:tr>
              <a:tr h="333855">
                <a:tc>
                  <a:txBody>
                    <a:bodyPr/>
                    <a:lstStyle/>
                    <a:p>
                      <a:pPr algn="l">
                        <a:lnSpc>
                          <a:spcPct val="150000"/>
                        </a:lnSpc>
                        <a:spcAft>
                          <a:spcPts val="0"/>
                        </a:spcAft>
                      </a:pPr>
                      <a:r>
                        <a:rPr lang="es-EC" sz="1800" dirty="0">
                          <a:effectLst/>
                        </a:rPr>
                        <a:t>Ángulo de operación</a:t>
                      </a:r>
                      <a:endParaRPr lang="es-EC" sz="1800" dirty="0">
                        <a:solidFill>
                          <a:srgbClr val="000000"/>
                        </a:solidFill>
                        <a:effectLst/>
                        <a:latin typeface="Arial"/>
                        <a:ea typeface="Calibri"/>
                        <a:cs typeface="Times New Roman"/>
                      </a:endParaRPr>
                    </a:p>
                  </a:txBody>
                  <a:tcPr marL="68580" marR="68580" marT="0" marB="0"/>
                </a:tc>
                <a:tc>
                  <a:txBody>
                    <a:bodyPr/>
                    <a:lstStyle/>
                    <a:p>
                      <a:pPr algn="l">
                        <a:lnSpc>
                          <a:spcPct val="150000"/>
                        </a:lnSpc>
                        <a:spcAft>
                          <a:spcPts val="0"/>
                        </a:spcAft>
                      </a:pPr>
                      <a:r>
                        <a:rPr lang="es-EC" sz="1800" dirty="0" smtClean="0">
                          <a:effectLst/>
                        </a:rPr>
                        <a:t>300°, </a:t>
                      </a:r>
                      <a:r>
                        <a:rPr lang="es-EC" sz="1800" dirty="0">
                          <a:effectLst/>
                        </a:rPr>
                        <a:t>giro completo</a:t>
                      </a:r>
                      <a:endParaRPr lang="es-EC" sz="1800" dirty="0">
                        <a:solidFill>
                          <a:srgbClr val="000000"/>
                        </a:solidFill>
                        <a:effectLst/>
                        <a:latin typeface="Arial"/>
                        <a:ea typeface="Calibri"/>
                        <a:cs typeface="Times New Roman"/>
                      </a:endParaRPr>
                    </a:p>
                  </a:txBody>
                  <a:tcPr marL="68580" marR="68580" marT="0" marB="0"/>
                </a:tc>
              </a:tr>
              <a:tr h="333855">
                <a:tc>
                  <a:txBody>
                    <a:bodyPr/>
                    <a:lstStyle/>
                    <a:p>
                      <a:pPr algn="l">
                        <a:lnSpc>
                          <a:spcPct val="150000"/>
                        </a:lnSpc>
                        <a:spcAft>
                          <a:spcPts val="0"/>
                        </a:spcAft>
                      </a:pPr>
                      <a:r>
                        <a:rPr lang="es-EC" sz="1800" dirty="0">
                          <a:effectLst/>
                        </a:rPr>
                        <a:t>Temperatura de operación</a:t>
                      </a:r>
                      <a:endParaRPr lang="es-EC" sz="1800" dirty="0">
                        <a:solidFill>
                          <a:srgbClr val="000000"/>
                        </a:solidFill>
                        <a:effectLst/>
                        <a:latin typeface="Arial"/>
                        <a:ea typeface="Calibri"/>
                        <a:cs typeface="Times New Roman"/>
                      </a:endParaRPr>
                    </a:p>
                  </a:txBody>
                  <a:tcPr marL="68580" marR="68580" marT="0" marB="0"/>
                </a:tc>
                <a:tc>
                  <a:txBody>
                    <a:bodyPr/>
                    <a:lstStyle/>
                    <a:p>
                      <a:pPr algn="l">
                        <a:lnSpc>
                          <a:spcPct val="150000"/>
                        </a:lnSpc>
                        <a:spcAft>
                          <a:spcPts val="0"/>
                        </a:spcAft>
                      </a:pPr>
                      <a:r>
                        <a:rPr lang="es-EC" sz="1800" dirty="0">
                          <a:effectLst/>
                        </a:rPr>
                        <a:t>-</a:t>
                      </a:r>
                      <a:r>
                        <a:rPr lang="es-EC" sz="1800" dirty="0" smtClean="0">
                          <a:effectLst/>
                        </a:rPr>
                        <a:t>5°C </a:t>
                      </a:r>
                      <a:r>
                        <a:rPr lang="es-EC" sz="1800" dirty="0">
                          <a:effectLst/>
                        </a:rPr>
                        <a:t>a </a:t>
                      </a:r>
                      <a:r>
                        <a:rPr lang="es-EC" sz="1800" dirty="0" smtClean="0">
                          <a:effectLst/>
                        </a:rPr>
                        <a:t>85°C</a:t>
                      </a:r>
                      <a:endParaRPr lang="es-EC" sz="1800" dirty="0">
                        <a:solidFill>
                          <a:srgbClr val="000000"/>
                        </a:solidFill>
                        <a:effectLst/>
                        <a:latin typeface="Arial"/>
                        <a:ea typeface="Calibri"/>
                        <a:cs typeface="Times New Roman"/>
                      </a:endParaRPr>
                    </a:p>
                  </a:txBody>
                  <a:tcPr marL="68580" marR="68580" marT="0" marB="0"/>
                </a:tc>
              </a:tr>
              <a:tr h="333855">
                <a:tc>
                  <a:txBody>
                    <a:bodyPr/>
                    <a:lstStyle/>
                    <a:p>
                      <a:pPr algn="l">
                        <a:lnSpc>
                          <a:spcPct val="150000"/>
                        </a:lnSpc>
                        <a:spcAft>
                          <a:spcPts val="0"/>
                        </a:spcAft>
                      </a:pPr>
                      <a:r>
                        <a:rPr lang="es-EC" sz="1800" dirty="0">
                          <a:effectLst/>
                        </a:rPr>
                        <a:t>Señal de comunicación</a:t>
                      </a:r>
                      <a:endParaRPr lang="es-EC" sz="1800" dirty="0">
                        <a:solidFill>
                          <a:srgbClr val="000000"/>
                        </a:solidFill>
                        <a:effectLst/>
                        <a:latin typeface="Arial"/>
                        <a:ea typeface="Calibri"/>
                        <a:cs typeface="Times New Roman"/>
                      </a:endParaRPr>
                    </a:p>
                  </a:txBody>
                  <a:tcPr marL="68580" marR="68580" marT="0" marB="0"/>
                </a:tc>
                <a:tc>
                  <a:txBody>
                    <a:bodyPr/>
                    <a:lstStyle/>
                    <a:p>
                      <a:pPr algn="l">
                        <a:lnSpc>
                          <a:spcPct val="150000"/>
                        </a:lnSpc>
                        <a:spcAft>
                          <a:spcPts val="0"/>
                        </a:spcAft>
                      </a:pPr>
                      <a:r>
                        <a:rPr lang="es-EC" sz="1800" dirty="0">
                          <a:effectLst/>
                        </a:rPr>
                        <a:t>Paquete digital de datos</a:t>
                      </a:r>
                      <a:endParaRPr lang="es-EC" sz="1800" dirty="0">
                        <a:solidFill>
                          <a:srgbClr val="000000"/>
                        </a:solidFill>
                        <a:effectLst/>
                        <a:latin typeface="Arial"/>
                        <a:ea typeface="Calibri"/>
                        <a:cs typeface="Times New Roman"/>
                      </a:endParaRPr>
                    </a:p>
                  </a:txBody>
                  <a:tcPr marL="68580" marR="68580" marT="0" marB="0"/>
                </a:tc>
              </a:tr>
              <a:tr h="333855">
                <a:tc>
                  <a:txBody>
                    <a:bodyPr/>
                    <a:lstStyle/>
                    <a:p>
                      <a:pPr algn="l">
                        <a:lnSpc>
                          <a:spcPct val="150000"/>
                        </a:lnSpc>
                        <a:spcAft>
                          <a:spcPts val="0"/>
                        </a:spcAft>
                      </a:pPr>
                      <a:r>
                        <a:rPr lang="es-EC" sz="1800" dirty="0">
                          <a:effectLst/>
                        </a:rPr>
                        <a:t>Protocolo de comunicación</a:t>
                      </a:r>
                      <a:endParaRPr lang="es-EC" sz="1800" dirty="0">
                        <a:solidFill>
                          <a:srgbClr val="000000"/>
                        </a:solidFill>
                        <a:effectLst/>
                        <a:latin typeface="Arial"/>
                        <a:ea typeface="Calibri"/>
                        <a:cs typeface="Times New Roman"/>
                      </a:endParaRPr>
                    </a:p>
                  </a:txBody>
                  <a:tcPr marL="68580" marR="68580" marT="0" marB="0"/>
                </a:tc>
                <a:tc>
                  <a:txBody>
                    <a:bodyPr/>
                    <a:lstStyle/>
                    <a:p>
                      <a:pPr algn="l">
                        <a:lnSpc>
                          <a:spcPct val="150000"/>
                        </a:lnSpc>
                        <a:spcAft>
                          <a:spcPts val="0"/>
                        </a:spcAft>
                      </a:pPr>
                      <a:r>
                        <a:rPr lang="es-EC" sz="1800" dirty="0">
                          <a:effectLst/>
                        </a:rPr>
                        <a:t>Serial </a:t>
                      </a:r>
                      <a:r>
                        <a:rPr lang="es-EC" sz="1800" dirty="0" err="1">
                          <a:effectLst/>
                        </a:rPr>
                        <a:t>Half-duplex</a:t>
                      </a:r>
                      <a:r>
                        <a:rPr lang="es-EC" sz="1800" dirty="0">
                          <a:effectLst/>
                        </a:rPr>
                        <a:t> asíncrona</a:t>
                      </a:r>
                      <a:endParaRPr lang="es-EC" sz="1800" dirty="0">
                        <a:solidFill>
                          <a:srgbClr val="000000"/>
                        </a:solidFill>
                        <a:effectLst/>
                        <a:latin typeface="Arial"/>
                        <a:ea typeface="Calibri"/>
                        <a:cs typeface="Times New Roman"/>
                      </a:endParaRPr>
                    </a:p>
                  </a:txBody>
                  <a:tcPr marL="68580" marR="68580" marT="0" marB="0"/>
                </a:tc>
              </a:tr>
              <a:tr h="333855">
                <a:tc>
                  <a:txBody>
                    <a:bodyPr/>
                    <a:lstStyle/>
                    <a:p>
                      <a:pPr algn="l">
                        <a:lnSpc>
                          <a:spcPct val="150000"/>
                        </a:lnSpc>
                        <a:spcAft>
                          <a:spcPts val="0"/>
                        </a:spcAft>
                      </a:pPr>
                      <a:r>
                        <a:rPr lang="es-EC" sz="1800" dirty="0">
                          <a:effectLst/>
                        </a:rPr>
                        <a:t>Capa física </a:t>
                      </a:r>
                      <a:r>
                        <a:rPr lang="es-EC" sz="1800" dirty="0" err="1" smtClean="0">
                          <a:effectLst/>
                        </a:rPr>
                        <a:t>comunicacón</a:t>
                      </a:r>
                      <a:endParaRPr lang="es-EC" sz="1800" dirty="0">
                        <a:solidFill>
                          <a:srgbClr val="000000"/>
                        </a:solidFill>
                        <a:effectLst/>
                        <a:latin typeface="Arial"/>
                        <a:ea typeface="Calibri"/>
                        <a:cs typeface="Times New Roman"/>
                      </a:endParaRPr>
                    </a:p>
                  </a:txBody>
                  <a:tcPr marL="68580" marR="68580" marT="0" marB="0"/>
                </a:tc>
                <a:tc>
                  <a:txBody>
                    <a:bodyPr/>
                    <a:lstStyle/>
                    <a:p>
                      <a:pPr algn="l">
                        <a:lnSpc>
                          <a:spcPct val="150000"/>
                        </a:lnSpc>
                        <a:spcAft>
                          <a:spcPts val="0"/>
                        </a:spcAft>
                      </a:pPr>
                      <a:r>
                        <a:rPr lang="es-EC" sz="1800" dirty="0">
                          <a:effectLst/>
                        </a:rPr>
                        <a:t>TTL </a:t>
                      </a:r>
                      <a:r>
                        <a:rPr lang="es-EC" sz="1800" dirty="0" smtClean="0">
                          <a:effectLst/>
                        </a:rPr>
                        <a:t>(Daisy </a:t>
                      </a:r>
                      <a:r>
                        <a:rPr lang="es-EC" sz="1800" dirty="0" err="1">
                          <a:effectLst/>
                        </a:rPr>
                        <a:t>Chain</a:t>
                      </a:r>
                      <a:r>
                        <a:rPr lang="es-EC" sz="1800" dirty="0">
                          <a:effectLst/>
                        </a:rPr>
                        <a:t>)</a:t>
                      </a:r>
                      <a:endParaRPr lang="es-EC" sz="1800" dirty="0">
                        <a:solidFill>
                          <a:srgbClr val="000000"/>
                        </a:solidFill>
                        <a:effectLst/>
                        <a:latin typeface="Arial"/>
                        <a:ea typeface="Calibri"/>
                        <a:cs typeface="Times New Roman"/>
                      </a:endParaRPr>
                    </a:p>
                  </a:txBody>
                  <a:tcPr marL="68580" marR="68580" marT="0" marB="0"/>
                </a:tc>
              </a:tr>
              <a:tr h="333855">
                <a:tc>
                  <a:txBody>
                    <a:bodyPr/>
                    <a:lstStyle/>
                    <a:p>
                      <a:pPr algn="l">
                        <a:lnSpc>
                          <a:spcPct val="150000"/>
                        </a:lnSpc>
                        <a:spcAft>
                          <a:spcPts val="0"/>
                        </a:spcAft>
                      </a:pPr>
                      <a:r>
                        <a:rPr lang="es-EC" sz="1800" dirty="0">
                          <a:effectLst/>
                        </a:rPr>
                        <a:t>Velocidad </a:t>
                      </a:r>
                      <a:r>
                        <a:rPr lang="es-EC" sz="1800" dirty="0" smtClean="0">
                          <a:effectLst/>
                        </a:rPr>
                        <a:t>comunicación</a:t>
                      </a:r>
                      <a:endParaRPr lang="es-EC" sz="1800" dirty="0">
                        <a:solidFill>
                          <a:srgbClr val="000000"/>
                        </a:solidFill>
                        <a:effectLst/>
                        <a:latin typeface="Arial"/>
                        <a:ea typeface="Calibri"/>
                        <a:cs typeface="Times New Roman"/>
                      </a:endParaRPr>
                    </a:p>
                  </a:txBody>
                  <a:tcPr marL="68580" marR="68580" marT="0" marB="0"/>
                </a:tc>
                <a:tc>
                  <a:txBody>
                    <a:bodyPr/>
                    <a:lstStyle/>
                    <a:p>
                      <a:pPr algn="l">
                        <a:lnSpc>
                          <a:spcPct val="150000"/>
                        </a:lnSpc>
                        <a:spcAft>
                          <a:spcPts val="0"/>
                        </a:spcAft>
                      </a:pPr>
                      <a:r>
                        <a:rPr lang="es-EC" sz="1800" dirty="0">
                          <a:effectLst/>
                        </a:rPr>
                        <a:t>1 Mbps</a:t>
                      </a:r>
                      <a:endParaRPr lang="es-EC" sz="18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89180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Hardware</a:t>
            </a:r>
            <a:endParaRPr lang="es-EC" dirty="0"/>
          </a:p>
        </p:txBody>
      </p:sp>
      <p:sp>
        <p:nvSpPr>
          <p:cNvPr id="3" name="2 Marcador de contenido"/>
          <p:cNvSpPr>
            <a:spLocks noGrp="1"/>
          </p:cNvSpPr>
          <p:nvPr>
            <p:ph idx="1"/>
          </p:nvPr>
        </p:nvSpPr>
        <p:spPr/>
        <p:txBody>
          <a:bodyPr/>
          <a:lstStyle/>
          <a:p>
            <a:pPr marL="109728" indent="0">
              <a:buNone/>
            </a:pPr>
            <a:r>
              <a:rPr lang="es-EC" dirty="0" smtClean="0"/>
              <a:t>Sensores</a:t>
            </a:r>
          </a:p>
          <a:p>
            <a:r>
              <a:rPr lang="es-EC" dirty="0" smtClean="0"/>
              <a:t>GS-12: Velocidad Angular</a:t>
            </a:r>
          </a:p>
          <a:p>
            <a:r>
              <a:rPr lang="es-EC" dirty="0" smtClean="0"/>
              <a:t>DMS-80</a:t>
            </a:r>
          </a:p>
          <a:p>
            <a:r>
              <a:rPr lang="es-EC" dirty="0" smtClean="0"/>
              <a:t>TCRT-5000</a:t>
            </a:r>
          </a:p>
        </p:txBody>
      </p:sp>
      <p:pic>
        <p:nvPicPr>
          <p:cNvPr id="4" name="3 Imagen" descr="dms.jpg"/>
          <p:cNvPicPr/>
          <p:nvPr/>
        </p:nvPicPr>
        <p:blipFill>
          <a:blip r:embed="rId2">
            <a:extLst>
              <a:ext uri="{28A0092B-C50C-407E-A947-70E740481C1C}">
                <a14:useLocalDpi xmlns:a14="http://schemas.microsoft.com/office/drawing/2010/main" val="0"/>
              </a:ext>
            </a:extLst>
          </a:blip>
          <a:srcRect/>
          <a:stretch>
            <a:fillRect/>
          </a:stretch>
        </p:blipFill>
        <p:spPr bwMode="auto">
          <a:xfrm>
            <a:off x="6294260" y="3091750"/>
            <a:ext cx="1759585" cy="1051560"/>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955" y="1393813"/>
            <a:ext cx="11207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yourduino.com/sunshop2/images/products/large_217_tcrt5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3474" y="4557392"/>
            <a:ext cx="1361159" cy="102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56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Personalizado 1">
      <a:dk1>
        <a:sysClr val="windowText" lastClr="000000"/>
      </a:dk1>
      <a:lt1>
        <a:sysClr val="window" lastClr="FFFFFF"/>
      </a:lt1>
      <a:dk2>
        <a:srgbClr val="455641"/>
      </a:dk2>
      <a:lt2>
        <a:srgbClr val="DEDEDE"/>
      </a:lt2>
      <a:accent1>
        <a:srgbClr val="7DC335"/>
      </a:accent1>
      <a:accent2>
        <a:srgbClr val="5D7357"/>
      </a:accent2>
      <a:accent3>
        <a:srgbClr val="3F3F3F"/>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520</TotalTime>
  <Words>2073</Words>
  <Application>Microsoft Office PowerPoint</Application>
  <PresentationFormat>Presentación en pantalla (4:3)</PresentationFormat>
  <Paragraphs>470</Paragraphs>
  <Slides>56</Slides>
  <Notes>32</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Urbano</vt:lpstr>
      <vt:lpstr>Presentación de PowerPoint</vt:lpstr>
      <vt:lpstr>Diseño de in Sistema de Robótica Colectiva entre dos Robots Humanoides Bioloid Premium</vt:lpstr>
      <vt:lpstr>Antecedentes</vt:lpstr>
      <vt:lpstr>Objetivo General</vt:lpstr>
      <vt:lpstr>Objetivos Específicos</vt:lpstr>
      <vt:lpstr>Hardware</vt:lpstr>
      <vt:lpstr>Hardware</vt:lpstr>
      <vt:lpstr>Hardware</vt:lpstr>
      <vt:lpstr>Hardware</vt:lpstr>
      <vt:lpstr>Hardware</vt:lpstr>
      <vt:lpstr>Cinemática del Robot</vt:lpstr>
      <vt:lpstr>Cinemática del Robot</vt:lpstr>
      <vt:lpstr>Cinemática del Robot</vt:lpstr>
      <vt:lpstr>Cinemática del Robot</vt:lpstr>
      <vt:lpstr>Cinemática del Robot</vt:lpstr>
      <vt:lpstr>Cinemática del Robot</vt:lpstr>
      <vt:lpstr>Análisis de Deformaciones</vt:lpstr>
      <vt:lpstr>Análisis de Deformaciones</vt:lpstr>
      <vt:lpstr>Análisis de Deformaciones</vt:lpstr>
      <vt:lpstr>Análisis de Deformaciones</vt:lpstr>
      <vt:lpstr>Control del Sistema</vt:lpstr>
      <vt:lpstr>Trabajo Requerido</vt:lpstr>
      <vt:lpstr>Trabajo Requerido</vt:lpstr>
      <vt:lpstr>Control</vt:lpstr>
      <vt:lpstr>Control</vt:lpstr>
      <vt:lpstr>Arquitectura</vt:lpstr>
      <vt:lpstr>Programación RTU</vt:lpstr>
      <vt:lpstr>Comportamiento RTU</vt:lpstr>
      <vt:lpstr>Programación MPU</vt:lpstr>
      <vt:lpstr>Comunicación </vt:lpstr>
      <vt:lpstr>Comunicación</vt:lpstr>
      <vt:lpstr>Visión Artificial</vt:lpstr>
      <vt:lpstr>Visión Artificial</vt:lpstr>
      <vt:lpstr>Visión Artificial</vt:lpstr>
      <vt:lpstr>Corrección de Coordenadas</vt:lpstr>
      <vt:lpstr>Orientación de la pelota</vt:lpstr>
      <vt:lpstr>Órdenes Robot</vt:lpstr>
      <vt:lpstr>Robótica Colaborativa</vt:lpstr>
      <vt:lpstr>Movimiento y Acciones</vt:lpstr>
      <vt:lpstr>Resultados</vt:lpstr>
      <vt:lpstr>Cambio de los espacios divididos de trabajo</vt:lpstr>
      <vt:lpstr>Trabajo con un robot</vt:lpstr>
      <vt:lpstr>Trabajo con un robot</vt:lpstr>
      <vt:lpstr>Ubicación</vt:lpstr>
      <vt:lpstr>Ubicación</vt:lpstr>
      <vt:lpstr>Movimiento de los robots</vt:lpstr>
      <vt:lpstr>Evaluación</vt:lpstr>
      <vt:lpstr>Conclusiones</vt:lpstr>
      <vt:lpstr>Conclusiones</vt:lpstr>
      <vt:lpstr>Conclusiones</vt:lpstr>
      <vt:lpstr>Conclusiones</vt:lpstr>
      <vt:lpstr>Conclusiones</vt:lpstr>
      <vt:lpstr>Recomendaciones</vt:lpstr>
      <vt:lpstr>Recomendaciones</vt:lpstr>
      <vt:lpstr>Recomendaciones</vt:lpstr>
      <vt:lpstr>Recomendaciones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Rick</dc:creator>
  <cp:lastModifiedBy>Rick</cp:lastModifiedBy>
  <cp:revision>25</cp:revision>
  <dcterms:created xsi:type="dcterms:W3CDTF">2014-01-12T20:04:58Z</dcterms:created>
  <dcterms:modified xsi:type="dcterms:W3CDTF">2014-01-14T09:39:56Z</dcterms:modified>
</cp:coreProperties>
</file>