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3" r:id="rId4"/>
    <p:sldId id="284" r:id="rId5"/>
    <p:sldId id="285" r:id="rId6"/>
    <p:sldId id="286" r:id="rId7"/>
    <p:sldId id="287" r:id="rId8"/>
    <p:sldId id="304" r:id="rId9"/>
    <p:sldId id="288" r:id="rId10"/>
    <p:sldId id="289" r:id="rId11"/>
    <p:sldId id="275" r:id="rId12"/>
    <p:sldId id="276" r:id="rId13"/>
    <p:sldId id="278" r:id="rId14"/>
    <p:sldId id="294" r:id="rId15"/>
    <p:sldId id="291" r:id="rId16"/>
    <p:sldId id="295" r:id="rId17"/>
    <p:sldId id="297" r:id="rId18"/>
    <p:sldId id="298" r:id="rId19"/>
    <p:sldId id="299" r:id="rId20"/>
    <p:sldId id="300" r:id="rId21"/>
    <p:sldId id="292" r:id="rId22"/>
    <p:sldId id="301" r:id="rId23"/>
    <p:sldId id="302" r:id="rId24"/>
    <p:sldId id="303"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16" name="15 Marcador de número de diapositiva"/>
          <p:cNvSpPr>
            <a:spLocks noGrp="1"/>
          </p:cNvSpPr>
          <p:nvPr>
            <p:ph type="sldNum" sz="quarter" idx="11"/>
          </p:nvPr>
        </p:nvSpPr>
        <p:spPr/>
        <p:txBody>
          <a:bodyPr/>
          <a:lstStyle/>
          <a:p>
            <a:fld id="{451A0440-1AFE-44C6-9D4C-6B0D9F259B0D}" type="slidenum">
              <a:rPr lang="es-EC" smtClean="0"/>
              <a:t>‹Nº›</a:t>
            </a:fld>
            <a:endParaRPr lang="es-EC"/>
          </a:p>
        </p:txBody>
      </p:sp>
      <p:sp>
        <p:nvSpPr>
          <p:cNvPr id="17" name="16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4232C54E-E15A-417D-A59C-9D8313B6B6BD}" type="datetimeFigureOut">
              <a:rPr lang="es-EC" smtClean="0"/>
              <a:t>21/10/2013</a:t>
            </a:fld>
            <a:endParaRPr lang="es-EC"/>
          </a:p>
        </p:txBody>
      </p:sp>
      <p:sp>
        <p:nvSpPr>
          <p:cNvPr id="15" name="14 Marcador de número de diapositiva"/>
          <p:cNvSpPr>
            <a:spLocks noGrp="1"/>
          </p:cNvSpPr>
          <p:nvPr>
            <p:ph type="sldNum" sz="quarter" idx="15"/>
          </p:nvPr>
        </p:nvSpPr>
        <p:spPr/>
        <p:txBody>
          <a:bodyPr/>
          <a:lstStyle>
            <a:lvl1pPr algn="ctr">
              <a:defRPr/>
            </a:lvl1pPr>
          </a:lstStyle>
          <a:p>
            <a:fld id="{451A0440-1AFE-44C6-9D4C-6B0D9F259B0D}" type="slidenum">
              <a:rPr lang="es-EC" smtClean="0"/>
              <a:t>‹Nº›</a:t>
            </a:fld>
            <a:endParaRPr lang="es-EC"/>
          </a:p>
        </p:txBody>
      </p:sp>
      <p:sp>
        <p:nvSpPr>
          <p:cNvPr id="16" name="15 Marcador de pie de página"/>
          <p:cNvSpPr>
            <a:spLocks noGrp="1"/>
          </p:cNvSpPr>
          <p:nvPr>
            <p:ph type="ftr" sz="quarter" idx="16"/>
          </p:nvPr>
        </p:nvSpPr>
        <p:spPr/>
        <p:txBody>
          <a:bodyPr/>
          <a:lstStyle/>
          <a:p>
            <a:endParaRPr lang="es-EC"/>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
        <p:nvSpPr>
          <p:cNvPr id="8" name="7 Marcador de pie de página"/>
          <p:cNvSpPr>
            <a:spLocks noGrp="1"/>
          </p:cNvSpPr>
          <p:nvPr>
            <p:ph type="ftr" sz="quarter" idx="11"/>
          </p:nvPr>
        </p:nvSpPr>
        <p:spPr/>
        <p:txBody>
          <a:bodyPr/>
          <a:lstStyle/>
          <a:p>
            <a:endParaRPr lang="es-EC"/>
          </a:p>
        </p:txBody>
      </p:sp>
      <p:sp>
        <p:nvSpPr>
          <p:cNvPr id="7" name="6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51A0440-1AFE-44C6-9D4C-6B0D9F259B0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4232C54E-E15A-417D-A59C-9D8313B6B6BD}" type="datetimeFigureOut">
              <a:rPr lang="es-EC" smtClean="0"/>
              <a:t>21/10/2013</a:t>
            </a:fld>
            <a:endParaRPr lang="es-EC"/>
          </a:p>
        </p:txBody>
      </p:sp>
      <p:sp>
        <p:nvSpPr>
          <p:cNvPr id="9" name="8 Marcador de número de diapositiva"/>
          <p:cNvSpPr>
            <a:spLocks noGrp="1"/>
          </p:cNvSpPr>
          <p:nvPr>
            <p:ph type="sldNum" sz="quarter" idx="15"/>
          </p:nvPr>
        </p:nvSpPr>
        <p:spPr/>
        <p:txBody>
          <a:bodyPr/>
          <a:lstStyle/>
          <a:p>
            <a:fld id="{451A0440-1AFE-44C6-9D4C-6B0D9F259B0D}" type="slidenum">
              <a:rPr lang="es-EC" smtClean="0"/>
              <a:t>‹Nº›</a:t>
            </a:fld>
            <a:endParaRPr lang="es-EC"/>
          </a:p>
        </p:txBody>
      </p:sp>
      <p:sp>
        <p:nvSpPr>
          <p:cNvPr id="10" name="9 Marcador de pie de página"/>
          <p:cNvSpPr>
            <a:spLocks noGrp="1"/>
          </p:cNvSpPr>
          <p:nvPr>
            <p:ph type="ftr" sz="quarter" idx="16"/>
          </p:nvPr>
        </p:nvSpPr>
        <p:spPr/>
        <p:txBody>
          <a:bodyPr/>
          <a:lstStyle/>
          <a:p>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4232C54E-E15A-417D-A59C-9D8313B6B6BD}" type="datetimeFigureOut">
              <a:rPr lang="es-EC" smtClean="0"/>
              <a:t>21/10/2013</a:t>
            </a:fld>
            <a:endParaRPr lang="es-EC"/>
          </a:p>
        </p:txBody>
      </p:sp>
      <p:sp>
        <p:nvSpPr>
          <p:cNvPr id="9" name="8 Marcador de número de diapositiva"/>
          <p:cNvSpPr>
            <a:spLocks noGrp="1"/>
          </p:cNvSpPr>
          <p:nvPr>
            <p:ph type="sldNum" sz="quarter" idx="11"/>
          </p:nvPr>
        </p:nvSpPr>
        <p:spPr/>
        <p:txBody>
          <a:bodyPr/>
          <a:lstStyle/>
          <a:p>
            <a:fld id="{451A0440-1AFE-44C6-9D4C-6B0D9F259B0D}" type="slidenum">
              <a:rPr lang="es-EC" smtClean="0"/>
              <a:t>‹Nº›</a:t>
            </a:fld>
            <a:endParaRPr lang="es-EC"/>
          </a:p>
        </p:txBody>
      </p:sp>
      <p:sp>
        <p:nvSpPr>
          <p:cNvPr id="10" name="9 Marcador de pie de página"/>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232C54E-E15A-417D-A59C-9D8313B6B6BD}" type="datetimeFigureOut">
              <a:rPr lang="es-EC" smtClean="0"/>
              <a:t>21/10/2013</a:t>
            </a:fld>
            <a:endParaRPr lang="es-EC"/>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C"/>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51A0440-1AFE-44C6-9D4C-6B0D9F259B0D}" type="slidenum">
              <a:rPr lang="es-EC" smtClean="0"/>
              <a:t>‹Nº›</a:t>
            </a:fld>
            <a:endParaRPr lang="es-EC"/>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4.jpe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799" y="764762"/>
            <a:ext cx="7772400" cy="5688632"/>
          </a:xfrm>
        </p:spPr>
        <p:txBody>
          <a:bodyPr>
            <a:normAutofit fontScale="90000"/>
          </a:bodyPr>
          <a:lstStyle/>
          <a:p>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S_tradnl" sz="1200" dirty="0">
                <a:effectLst/>
              </a:rPr>
              <a:t/>
            </a:r>
            <a:br>
              <a:rPr lang="es-ES_tradnl" sz="1200" dirty="0">
                <a:effectLst/>
              </a:rPr>
            </a:br>
            <a:r>
              <a:rPr lang="es-ES_tradnl" sz="1200" dirty="0" smtClean="0">
                <a:effectLst/>
              </a:rPr>
              <a:t/>
            </a:r>
            <a:br>
              <a:rPr lang="es-ES_tradnl" sz="1200" dirty="0" smtClean="0">
                <a:effectLst/>
              </a:rPr>
            </a:br>
            <a:r>
              <a:rPr lang="es-EC" sz="1600" b="1" dirty="0">
                <a:solidFill>
                  <a:schemeClr val="bg2"/>
                </a:solidFill>
                <a:latin typeface="Times New Roman" pitchFamily="18" charset="0"/>
                <a:cs typeface="Times New Roman" pitchFamily="18" charset="0"/>
              </a:rPr>
              <a:t/>
            </a:r>
            <a:br>
              <a:rPr lang="es-EC" sz="1600" b="1" dirty="0">
                <a:solidFill>
                  <a:schemeClr val="bg2"/>
                </a:solidFill>
                <a:latin typeface="Times New Roman" pitchFamily="18" charset="0"/>
                <a:cs typeface="Times New Roman" pitchFamily="18" charset="0"/>
              </a:rPr>
            </a:br>
            <a:r>
              <a:rPr lang="es-ES_tradnl" sz="1800" dirty="0">
                <a:effectLst/>
                <a:latin typeface="Times New Roman" pitchFamily="18" charset="0"/>
                <a:cs typeface="Times New Roman" pitchFamily="18" charset="0"/>
              </a:rPr>
              <a:t/>
            </a:r>
            <a:br>
              <a:rPr lang="es-ES_tradnl" sz="1800" dirty="0">
                <a:effectLst/>
                <a:latin typeface="Times New Roman" pitchFamily="18" charset="0"/>
                <a:cs typeface="Times New Roman" pitchFamily="18" charset="0"/>
              </a:rPr>
            </a:br>
            <a:r>
              <a:rPr lang="es-EC" sz="1800" dirty="0">
                <a:solidFill>
                  <a:schemeClr val="bg1"/>
                </a:solidFill>
                <a:effectLst/>
                <a:latin typeface="Times New Roman" pitchFamily="18" charset="0"/>
                <a:cs typeface="Times New Roman" pitchFamily="18" charset="0"/>
              </a:rPr>
              <a:t/>
            </a:r>
            <a:br>
              <a:rPr lang="es-EC" sz="1800" dirty="0">
                <a:solidFill>
                  <a:schemeClr val="bg1"/>
                </a:solidFill>
                <a:effectLst/>
                <a:latin typeface="Times New Roman" pitchFamily="18" charset="0"/>
                <a:cs typeface="Times New Roman" pitchFamily="18" charset="0"/>
              </a:rPr>
            </a:br>
            <a:r>
              <a:rPr lang="es-ES_tradnl" sz="1800" b="1" dirty="0" smtClean="0">
                <a:latin typeface="Times New Roman" pitchFamily="18" charset="0"/>
                <a:cs typeface="Times New Roman" pitchFamily="18" charset="0"/>
              </a:rPr>
              <a:t/>
            </a:r>
            <a:br>
              <a:rPr lang="es-ES_tradnl" sz="1800" b="1" dirty="0" smtClean="0">
                <a:latin typeface="Times New Roman" pitchFamily="18" charset="0"/>
                <a:cs typeface="Times New Roman" pitchFamily="18" charset="0"/>
              </a:rPr>
            </a:br>
            <a:r>
              <a:rPr lang="es-ES_tradnl" sz="1800" b="1" dirty="0" smtClean="0">
                <a:latin typeface="Times New Roman" pitchFamily="18" charset="0"/>
                <a:cs typeface="Times New Roman" pitchFamily="18" charset="0"/>
              </a:rPr>
              <a:t/>
            </a:r>
            <a:br>
              <a:rPr lang="es-ES_tradnl" sz="1800" b="1" dirty="0" smtClean="0">
                <a:latin typeface="Times New Roman" pitchFamily="18" charset="0"/>
                <a:cs typeface="Times New Roman" pitchFamily="18" charset="0"/>
              </a:rPr>
            </a:br>
            <a:r>
              <a:rPr lang="es-ES_tradnl" sz="1800" b="1" dirty="0" smtClean="0">
                <a:latin typeface="Times New Roman" pitchFamily="18" charset="0"/>
                <a:cs typeface="Times New Roman" pitchFamily="18" charset="0"/>
              </a:rPr>
              <a:t/>
            </a:r>
            <a:br>
              <a:rPr lang="es-ES_tradnl" sz="1800" b="1" dirty="0" smtClean="0">
                <a:latin typeface="Times New Roman" pitchFamily="18" charset="0"/>
                <a:cs typeface="Times New Roman" pitchFamily="18" charset="0"/>
              </a:rPr>
            </a:br>
            <a:r>
              <a:rPr lang="es-EC" sz="1800" b="1" dirty="0" smtClean="0">
                <a:latin typeface="Times New Roman" pitchFamily="18" charset="0"/>
                <a:cs typeface="Times New Roman" pitchFamily="18" charset="0"/>
              </a:rPr>
              <a:t/>
            </a:r>
            <a:br>
              <a:rPr lang="es-EC" sz="1800" b="1" dirty="0" smtClean="0">
                <a:latin typeface="Times New Roman" pitchFamily="18" charset="0"/>
                <a:cs typeface="Times New Roman" pitchFamily="18" charset="0"/>
              </a:rPr>
            </a:br>
            <a:r>
              <a:rPr lang="es-ES_tradnl" sz="1800" b="1" dirty="0" smtClean="0">
                <a:solidFill>
                  <a:schemeClr val="tx2"/>
                </a:solidFill>
                <a:latin typeface="Arial" pitchFamily="34" charset="0"/>
                <a:cs typeface="Arial" pitchFamily="34" charset="0"/>
              </a:rPr>
              <a:t> </a:t>
            </a:r>
            <a:r>
              <a:rPr lang="es-EC" sz="1800" b="1" dirty="0" smtClean="0">
                <a:solidFill>
                  <a:schemeClr val="tx2"/>
                </a:solidFill>
                <a:latin typeface="Arial" pitchFamily="34" charset="0"/>
                <a:cs typeface="Arial" pitchFamily="34" charset="0"/>
              </a:rPr>
              <a:t/>
            </a:r>
            <a:br>
              <a:rPr lang="es-EC" sz="1800" b="1" dirty="0" smtClean="0">
                <a:solidFill>
                  <a:schemeClr val="tx2"/>
                </a:solidFill>
                <a:latin typeface="Arial" pitchFamily="34" charset="0"/>
                <a:cs typeface="Arial" pitchFamily="34" charset="0"/>
              </a:rPr>
            </a:br>
            <a:r>
              <a:rPr lang="es-EC" sz="1800" b="1" dirty="0" smtClean="0">
                <a:solidFill>
                  <a:schemeClr val="tx2"/>
                </a:solidFill>
                <a:latin typeface="Arial" pitchFamily="34" charset="0"/>
                <a:cs typeface="Arial" pitchFamily="34" charset="0"/>
              </a:rPr>
              <a:t/>
            </a:r>
            <a:br>
              <a:rPr lang="es-EC" sz="1800" b="1" dirty="0" smtClean="0">
                <a:solidFill>
                  <a:schemeClr val="tx2"/>
                </a:solidFill>
                <a:latin typeface="Arial" pitchFamily="34" charset="0"/>
                <a:cs typeface="Arial" pitchFamily="34" charset="0"/>
              </a:rPr>
            </a:br>
            <a:r>
              <a:rPr lang="es-ES_tradnl" sz="2000" b="1" dirty="0" smtClean="0">
                <a:solidFill>
                  <a:schemeClr val="bg1"/>
                </a:solidFill>
                <a:effectLst/>
                <a:latin typeface="Times New Roman" pitchFamily="18" charset="0"/>
                <a:cs typeface="Times New Roman" pitchFamily="18" charset="0"/>
              </a:rPr>
              <a:t>UNIVERSIDAD </a:t>
            </a:r>
            <a:r>
              <a:rPr lang="es-ES_tradnl" sz="2000" b="1" dirty="0">
                <a:solidFill>
                  <a:schemeClr val="bg1"/>
                </a:solidFill>
                <a:effectLst/>
                <a:latin typeface="Times New Roman" pitchFamily="18" charset="0"/>
                <a:cs typeface="Times New Roman" pitchFamily="18" charset="0"/>
              </a:rPr>
              <a:t>DE LAS FUERZAS ARMADAS – ESPE</a:t>
            </a:r>
            <a:br>
              <a:rPr lang="es-ES_tradnl" sz="2000" b="1" dirty="0">
                <a:solidFill>
                  <a:schemeClr val="bg1"/>
                </a:solidFill>
                <a:effectLst/>
                <a:latin typeface="Times New Roman" pitchFamily="18" charset="0"/>
                <a:cs typeface="Times New Roman" pitchFamily="18" charset="0"/>
              </a:rPr>
            </a:br>
            <a:r>
              <a:rPr lang="es-EC" sz="2000" b="1" dirty="0">
                <a:solidFill>
                  <a:schemeClr val="bg1"/>
                </a:solidFill>
                <a:latin typeface="Times New Roman" pitchFamily="18" charset="0"/>
                <a:cs typeface="Times New Roman" pitchFamily="18" charset="0"/>
              </a:rPr>
              <a:t/>
            </a:r>
            <a:br>
              <a:rPr lang="es-EC" sz="2000" b="1" dirty="0">
                <a:solidFill>
                  <a:schemeClr val="bg1"/>
                </a:solidFill>
                <a:latin typeface="Times New Roman" pitchFamily="18" charset="0"/>
                <a:cs typeface="Times New Roman" pitchFamily="18" charset="0"/>
              </a:rPr>
            </a:br>
            <a:r>
              <a:rPr lang="es-ES_tradnl" sz="2000" dirty="0">
                <a:solidFill>
                  <a:schemeClr val="bg1"/>
                </a:solidFill>
                <a:effectLst/>
                <a:latin typeface="Times New Roman" pitchFamily="18" charset="0"/>
                <a:cs typeface="Times New Roman" pitchFamily="18" charset="0"/>
              </a:rPr>
              <a:t>DEPARTAMENTO DE CIENCIAS ECONÓMICAS, </a:t>
            </a:r>
            <a:r>
              <a:rPr lang="es-EC" sz="2000" dirty="0">
                <a:solidFill>
                  <a:schemeClr val="bg1"/>
                </a:solidFill>
                <a:effectLst/>
                <a:latin typeface="Times New Roman" pitchFamily="18" charset="0"/>
                <a:cs typeface="Times New Roman" pitchFamily="18" charset="0"/>
              </a:rPr>
              <a:t/>
            </a:r>
            <a:br>
              <a:rPr lang="es-EC" sz="2000" dirty="0">
                <a:solidFill>
                  <a:schemeClr val="bg1"/>
                </a:solidFill>
                <a:effectLst/>
                <a:latin typeface="Times New Roman" pitchFamily="18" charset="0"/>
                <a:cs typeface="Times New Roman" pitchFamily="18" charset="0"/>
              </a:rPr>
            </a:br>
            <a:r>
              <a:rPr lang="es-ES_tradnl" sz="2000" dirty="0">
                <a:solidFill>
                  <a:schemeClr val="bg1"/>
                </a:solidFill>
                <a:effectLst/>
                <a:latin typeface="Times New Roman" pitchFamily="18" charset="0"/>
                <a:cs typeface="Times New Roman" pitchFamily="18" charset="0"/>
              </a:rPr>
              <a:t>ADMINISTRATIVAS Y DE </a:t>
            </a:r>
            <a:r>
              <a:rPr lang="es-ES_tradnl" sz="2000" dirty="0" smtClean="0">
                <a:solidFill>
                  <a:schemeClr val="bg1"/>
                </a:solidFill>
                <a:effectLst/>
                <a:latin typeface="Times New Roman" pitchFamily="18" charset="0"/>
                <a:cs typeface="Times New Roman" pitchFamily="18" charset="0"/>
              </a:rPr>
              <a:t>COMERCIO</a:t>
            </a:r>
            <a:r>
              <a:rPr lang="es-EC" sz="1800" dirty="0">
                <a:latin typeface="Times New Roman" pitchFamily="18" charset="0"/>
                <a:cs typeface="Times New Roman" pitchFamily="18" charset="0"/>
              </a:rPr>
              <a:t/>
            </a:r>
            <a:br>
              <a:rPr lang="es-EC" sz="1800" dirty="0">
                <a:latin typeface="Times New Roman" pitchFamily="18" charset="0"/>
                <a:cs typeface="Times New Roman" pitchFamily="18" charset="0"/>
              </a:rPr>
            </a:br>
            <a:r>
              <a:rPr lang="es-ES_tradnl" sz="2000" dirty="0">
                <a:latin typeface="Times New Roman" pitchFamily="18" charset="0"/>
                <a:cs typeface="Times New Roman" pitchFamily="18" charset="0"/>
              </a:rPr>
              <a:t> </a:t>
            </a:r>
            <a:r>
              <a:rPr lang="es-EC" sz="2000" dirty="0">
                <a:latin typeface="Times New Roman" pitchFamily="18" charset="0"/>
                <a:cs typeface="Times New Roman" pitchFamily="18" charset="0"/>
              </a:rPr>
              <a:t/>
            </a:r>
            <a:br>
              <a:rPr lang="es-EC" sz="2000" dirty="0">
                <a:latin typeface="Times New Roman" pitchFamily="18" charset="0"/>
                <a:cs typeface="Times New Roman" pitchFamily="18" charset="0"/>
              </a:rPr>
            </a:br>
            <a:r>
              <a:rPr lang="es-ES_tradnl" sz="2000" b="1" dirty="0">
                <a:solidFill>
                  <a:schemeClr val="bg1"/>
                </a:solidFill>
                <a:effectLst/>
                <a:latin typeface="Times New Roman" pitchFamily="18" charset="0"/>
                <a:cs typeface="Times New Roman" pitchFamily="18" charset="0"/>
              </a:rPr>
              <a:t>“ESTRATEGIAS DE MARKETING EN BASE AL DISEÑO DE UN PRODUCTO INNOVADOR PARA UN MEJOR SERVICIO AL CLIENTE DENTRO DE LOS CINES DEL DISTRITO METROPOLITANO DE QUITO</a:t>
            </a:r>
            <a:r>
              <a:rPr lang="es-ES_tradnl" sz="2000" b="1" dirty="0" smtClean="0">
                <a:solidFill>
                  <a:schemeClr val="bg1"/>
                </a:solidFill>
                <a:effectLst/>
                <a:latin typeface="Times New Roman" pitchFamily="18" charset="0"/>
                <a:cs typeface="Times New Roman" pitchFamily="18" charset="0"/>
              </a:rPr>
              <a:t>”</a:t>
            </a:r>
            <a:br>
              <a:rPr lang="es-ES_tradnl" sz="2000" b="1" dirty="0" smtClean="0">
                <a:solidFill>
                  <a:schemeClr val="bg1"/>
                </a:solidFill>
                <a:effectLst/>
                <a:latin typeface="Times New Roman" pitchFamily="18" charset="0"/>
                <a:cs typeface="Times New Roman" pitchFamily="18" charset="0"/>
              </a:rPr>
            </a:br>
            <a:r>
              <a:rPr lang="es-EC" sz="1800" b="1" dirty="0">
                <a:solidFill>
                  <a:schemeClr val="bg1"/>
                </a:solidFill>
                <a:effectLst/>
                <a:latin typeface="Times New Roman" pitchFamily="18" charset="0"/>
                <a:cs typeface="Times New Roman" pitchFamily="18" charset="0"/>
              </a:rPr>
              <a:t/>
            </a:r>
            <a:br>
              <a:rPr lang="es-EC" sz="1800" b="1" dirty="0">
                <a:solidFill>
                  <a:schemeClr val="bg1"/>
                </a:solidFill>
                <a:effectLst/>
                <a:latin typeface="Times New Roman" pitchFamily="18" charset="0"/>
                <a:cs typeface="Times New Roman" pitchFamily="18" charset="0"/>
              </a:rPr>
            </a:br>
            <a:r>
              <a:rPr lang="es-EC" sz="1200" dirty="0" smtClean="0">
                <a:latin typeface="Times New Roman" pitchFamily="18" charset="0"/>
                <a:cs typeface="Times New Roman" pitchFamily="18" charset="0"/>
              </a:rPr>
              <a:t/>
            </a:r>
            <a:br>
              <a:rPr lang="es-EC" sz="1200" dirty="0" smtClean="0">
                <a:latin typeface="Times New Roman" pitchFamily="18" charset="0"/>
                <a:cs typeface="Times New Roman" pitchFamily="18" charset="0"/>
              </a:rPr>
            </a:br>
            <a:r>
              <a:rPr lang="es-EC" sz="1800" dirty="0">
                <a:effectLst/>
                <a:latin typeface="Times New Roman" pitchFamily="18" charset="0"/>
                <a:cs typeface="Times New Roman" pitchFamily="18" charset="0"/>
              </a:rPr>
              <a:t/>
            </a:r>
            <a:br>
              <a:rPr lang="es-EC" sz="1800" dirty="0">
                <a:effectLst/>
                <a:latin typeface="Times New Roman" pitchFamily="18" charset="0"/>
                <a:cs typeface="Times New Roman" pitchFamily="18" charset="0"/>
              </a:rPr>
            </a:br>
            <a:r>
              <a:rPr lang="es-ES_tradnl" sz="2000" dirty="0" smtClean="0">
                <a:solidFill>
                  <a:schemeClr val="bg1"/>
                </a:solidFill>
                <a:effectLst/>
                <a:latin typeface="Times New Roman" pitchFamily="18" charset="0"/>
                <a:cs typeface="Times New Roman" pitchFamily="18" charset="0"/>
              </a:rPr>
              <a:t>DANIELA    ALEJANDRA   ZAGAL   MUÑOZ</a:t>
            </a:r>
            <a:r>
              <a:rPr lang="es-EC" sz="1800" dirty="0">
                <a:solidFill>
                  <a:schemeClr val="bg1"/>
                </a:solidFill>
                <a:effectLst/>
                <a:latin typeface="Times New Roman" pitchFamily="18" charset="0"/>
                <a:cs typeface="Times New Roman" pitchFamily="18" charset="0"/>
              </a:rPr>
              <a:t/>
            </a:r>
            <a:br>
              <a:rPr lang="es-EC" sz="1800" dirty="0">
                <a:solidFill>
                  <a:schemeClr val="bg1"/>
                </a:solidFill>
                <a:effectLst/>
                <a:latin typeface="Times New Roman" pitchFamily="18" charset="0"/>
                <a:cs typeface="Times New Roman" pitchFamily="18" charset="0"/>
              </a:rPr>
            </a:br>
            <a:r>
              <a:rPr lang="es-ES_tradnl" sz="1800" b="1" dirty="0">
                <a:solidFill>
                  <a:schemeClr val="bg1"/>
                </a:solidFill>
                <a:latin typeface="Times New Roman" pitchFamily="18" charset="0"/>
                <a:cs typeface="Times New Roman" pitchFamily="18" charset="0"/>
              </a:rPr>
              <a:t/>
            </a:r>
            <a:br>
              <a:rPr lang="es-ES_tradnl" sz="1800" b="1" dirty="0">
                <a:solidFill>
                  <a:schemeClr val="bg1"/>
                </a:solidFill>
                <a:latin typeface="Times New Roman" pitchFamily="18" charset="0"/>
                <a:cs typeface="Times New Roman" pitchFamily="18" charset="0"/>
              </a:rPr>
            </a:br>
            <a:r>
              <a:rPr lang="es-ES_tradnl" sz="2000" dirty="0">
                <a:solidFill>
                  <a:schemeClr val="bg1"/>
                </a:solidFill>
                <a:effectLst/>
                <a:latin typeface="Times New Roman" pitchFamily="18" charset="0"/>
                <a:cs typeface="Times New Roman" pitchFamily="18" charset="0"/>
              </a:rPr>
              <a:t>Monografía presentada como requisito previo a la obtención del grado de:</a:t>
            </a:r>
            <a:r>
              <a:rPr lang="es-EC" sz="2000" dirty="0">
                <a:solidFill>
                  <a:schemeClr val="bg1"/>
                </a:solidFill>
                <a:effectLst/>
                <a:latin typeface="Times New Roman" pitchFamily="18" charset="0"/>
                <a:cs typeface="Times New Roman" pitchFamily="18" charset="0"/>
              </a:rPr>
              <a:t/>
            </a:r>
            <a:br>
              <a:rPr lang="es-EC" sz="2000" dirty="0">
                <a:solidFill>
                  <a:schemeClr val="bg1"/>
                </a:solidFill>
                <a:effectLst/>
                <a:latin typeface="Times New Roman" pitchFamily="18" charset="0"/>
                <a:cs typeface="Times New Roman" pitchFamily="18" charset="0"/>
              </a:rPr>
            </a:br>
            <a:r>
              <a:rPr lang="es-ES_tradnl" sz="1800" dirty="0">
                <a:solidFill>
                  <a:schemeClr val="bg1"/>
                </a:solidFill>
                <a:effectLst/>
                <a:latin typeface="Times New Roman" pitchFamily="18" charset="0"/>
                <a:cs typeface="Times New Roman" pitchFamily="18" charset="0"/>
              </a:rPr>
              <a:t> </a:t>
            </a:r>
            <a:r>
              <a:rPr lang="es-EC" sz="1800" dirty="0">
                <a:solidFill>
                  <a:schemeClr val="bg1"/>
                </a:solidFill>
                <a:effectLst/>
                <a:latin typeface="Times New Roman" pitchFamily="18" charset="0"/>
                <a:cs typeface="Times New Roman" pitchFamily="18" charset="0"/>
              </a:rPr>
              <a:t/>
            </a:r>
            <a:br>
              <a:rPr lang="es-EC" sz="1800" dirty="0">
                <a:solidFill>
                  <a:schemeClr val="bg1"/>
                </a:solidFill>
                <a:effectLst/>
                <a:latin typeface="Times New Roman" pitchFamily="18" charset="0"/>
                <a:cs typeface="Times New Roman" pitchFamily="18" charset="0"/>
              </a:rPr>
            </a:br>
            <a:r>
              <a:rPr lang="es-ES_tradnl" sz="2000" b="1" dirty="0">
                <a:solidFill>
                  <a:schemeClr val="bg1"/>
                </a:solidFill>
                <a:effectLst/>
                <a:latin typeface="Times New Roman" pitchFamily="18" charset="0"/>
                <a:cs typeface="Times New Roman" pitchFamily="18" charset="0"/>
              </a:rPr>
              <a:t>TECNÓLOGA EN MARKETING Y PUBLICIDAD</a:t>
            </a:r>
            <a:r>
              <a:rPr lang="es-EC" sz="1800" dirty="0">
                <a:solidFill>
                  <a:schemeClr val="bg1"/>
                </a:solidFill>
                <a:effectLst/>
                <a:latin typeface="Times New Roman" pitchFamily="18" charset="0"/>
                <a:cs typeface="Times New Roman" pitchFamily="18" charset="0"/>
              </a:rPr>
              <a:t/>
            </a:r>
            <a:br>
              <a:rPr lang="es-EC" sz="1800" dirty="0">
                <a:solidFill>
                  <a:schemeClr val="bg1"/>
                </a:solidFill>
                <a:effectLst/>
                <a:latin typeface="Times New Roman" pitchFamily="18" charset="0"/>
                <a:cs typeface="Times New Roman" pitchFamily="18" charset="0"/>
              </a:rPr>
            </a:br>
            <a:r>
              <a:rPr lang="es-ES_tradnl" sz="1800" dirty="0">
                <a:solidFill>
                  <a:schemeClr val="bg1"/>
                </a:solidFill>
                <a:effectLst/>
                <a:latin typeface="Times New Roman" pitchFamily="18" charset="0"/>
                <a:cs typeface="Times New Roman" pitchFamily="18" charset="0"/>
              </a:rPr>
              <a:t> </a:t>
            </a:r>
            <a:r>
              <a:rPr lang="es-EC" sz="1800" dirty="0">
                <a:solidFill>
                  <a:schemeClr val="bg1"/>
                </a:solidFill>
                <a:effectLst/>
                <a:latin typeface="Times New Roman" pitchFamily="18" charset="0"/>
                <a:cs typeface="Times New Roman" pitchFamily="18" charset="0"/>
              </a:rPr>
              <a:t/>
            </a:r>
            <a:br>
              <a:rPr lang="es-EC" sz="1800" dirty="0">
                <a:solidFill>
                  <a:schemeClr val="bg1"/>
                </a:solidFill>
                <a:effectLst/>
                <a:latin typeface="Times New Roman" pitchFamily="18" charset="0"/>
                <a:cs typeface="Times New Roman" pitchFamily="18" charset="0"/>
              </a:rPr>
            </a:br>
            <a:r>
              <a:rPr lang="es-ES_tradnl" sz="2000" b="1" dirty="0" smtClean="0">
                <a:latin typeface="Times New Roman" pitchFamily="18" charset="0"/>
                <a:cs typeface="Times New Roman" pitchFamily="18" charset="0"/>
              </a:rPr>
              <a:t/>
            </a:r>
            <a:br>
              <a:rPr lang="es-ES_tradnl" sz="2000" b="1" dirty="0" smtClean="0">
                <a:latin typeface="Times New Roman" pitchFamily="18" charset="0"/>
                <a:cs typeface="Times New Roman" pitchFamily="18" charset="0"/>
              </a:rPr>
            </a:br>
            <a:r>
              <a:rPr lang="es-ES_tradnl" sz="2000" dirty="0">
                <a:solidFill>
                  <a:schemeClr val="bg1"/>
                </a:solidFill>
                <a:effectLst/>
                <a:latin typeface="Times New Roman" pitchFamily="18" charset="0"/>
                <a:cs typeface="Times New Roman" pitchFamily="18" charset="0"/>
              </a:rPr>
              <a:t>AÑO 2013</a:t>
            </a:r>
            <a:r>
              <a:rPr lang="es-ES_tradnl" sz="1800" b="1" dirty="0" smtClean="0">
                <a:latin typeface="Times New Roman" pitchFamily="18" charset="0"/>
                <a:cs typeface="Times New Roman" pitchFamily="18" charset="0"/>
              </a:rPr>
              <a:t/>
            </a:r>
            <a:br>
              <a:rPr lang="es-ES_tradnl" sz="1800" b="1" dirty="0" smtClean="0">
                <a:latin typeface="Times New Roman" pitchFamily="18" charset="0"/>
                <a:cs typeface="Times New Roman" pitchFamily="18" charset="0"/>
              </a:rPr>
            </a:br>
            <a:endParaRPr lang="es-EC" sz="1600" b="1" dirty="0">
              <a:solidFill>
                <a:schemeClr val="tx2"/>
              </a:solidFill>
              <a:latin typeface="Arial" pitchFamily="34" charset="0"/>
              <a:cs typeface="Arial"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987823" y="280146"/>
            <a:ext cx="3168351" cy="792088"/>
          </a:xfrm>
          <a:prstGeom prst="rect">
            <a:avLst/>
          </a:prstGeom>
          <a:noFill/>
          <a:ln>
            <a:noFill/>
          </a:ln>
        </p:spPr>
      </p:pic>
    </p:spTree>
    <p:extLst>
      <p:ext uri="{BB962C8B-B14F-4D97-AF65-F5344CB8AC3E}">
        <p14:creationId xmlns:p14="http://schemas.microsoft.com/office/powerpoint/2010/main" val="231398068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678904"/>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CICLO DE VIDA DEL PRODUCTO</a:t>
            </a:r>
            <a:endParaRPr lang="es-EC" sz="3600" dirty="0">
              <a:solidFill>
                <a:schemeClr val="accent5">
                  <a:lumMod val="50000"/>
                </a:schemeClr>
              </a:solidFill>
            </a:endParaRPr>
          </a:p>
        </p:txBody>
      </p:sp>
      <p:sp>
        <p:nvSpPr>
          <p:cNvPr id="7" name="6 Elipse"/>
          <p:cNvSpPr/>
          <p:nvPr/>
        </p:nvSpPr>
        <p:spPr>
          <a:xfrm>
            <a:off x="611560" y="1317785"/>
            <a:ext cx="2448272" cy="936104"/>
          </a:xfrm>
          <a:prstGeom prst="ellipse">
            <a:avLst/>
          </a:prstGeom>
          <a:solidFill>
            <a:schemeClr val="accent4">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600" b="1" dirty="0">
                <a:solidFill>
                  <a:schemeClr val="bg1"/>
                </a:solidFill>
                <a:latin typeface="Times New Roman" pitchFamily="18" charset="0"/>
                <a:cs typeface="Times New Roman" pitchFamily="18" charset="0"/>
              </a:rPr>
              <a:t>CRECIMIENTO</a:t>
            </a:r>
            <a:endParaRPr lang="es-EC" sz="1600" b="1" dirty="0">
              <a:solidFill>
                <a:schemeClr val="bg1"/>
              </a:solidFill>
            </a:endParaRPr>
          </a:p>
        </p:txBody>
      </p:sp>
      <p:sp>
        <p:nvSpPr>
          <p:cNvPr id="8" name="7 Flecha abajo"/>
          <p:cNvSpPr/>
          <p:nvPr/>
        </p:nvSpPr>
        <p:spPr>
          <a:xfrm>
            <a:off x="1651444" y="2291140"/>
            <a:ext cx="216024" cy="2880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9" name="8 Rectángulo redondeado"/>
          <p:cNvSpPr/>
          <p:nvPr/>
        </p:nvSpPr>
        <p:spPr>
          <a:xfrm>
            <a:off x="442668" y="2627606"/>
            <a:ext cx="2633576" cy="3033642"/>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just"/>
            <a:endParaRPr lang="es-EC" sz="1600" dirty="0" smtClean="0">
              <a:solidFill>
                <a:schemeClr val="bg1"/>
              </a:solidFill>
              <a:latin typeface="Times New Roman" pitchFamily="18" charset="0"/>
              <a:cs typeface="Times New Roman" pitchFamily="18" charset="0"/>
            </a:endParaRPr>
          </a:p>
          <a:p>
            <a:pPr lvl="0" algn="just"/>
            <a:endParaRPr lang="es-EC" sz="1600" dirty="0">
              <a:solidFill>
                <a:schemeClr val="bg1"/>
              </a:solidFill>
              <a:latin typeface="Times New Roman" pitchFamily="18" charset="0"/>
              <a:cs typeface="Times New Roman" pitchFamily="18" charset="0"/>
            </a:endParaRPr>
          </a:p>
          <a:p>
            <a:pPr lvl="0" algn="just"/>
            <a:endParaRPr lang="es-EC" sz="1600" dirty="0" smtClean="0">
              <a:solidFill>
                <a:schemeClr val="bg1"/>
              </a:solidFill>
              <a:latin typeface="Times New Roman" pitchFamily="18" charset="0"/>
              <a:cs typeface="Times New Roman" pitchFamily="18" charset="0"/>
            </a:endParaRPr>
          </a:p>
          <a:p>
            <a:pPr lvl="0" algn="just"/>
            <a:r>
              <a:rPr lang="es-ES_tradnl" sz="1600" dirty="0" smtClean="0">
                <a:latin typeface="Times New Roman" pitchFamily="18" charset="0"/>
                <a:cs typeface="Times New Roman" pitchFamily="18" charset="0"/>
              </a:rPr>
              <a:t>Mejoramiento </a:t>
            </a:r>
            <a:r>
              <a:rPr lang="es-ES_tradnl" sz="1600" dirty="0">
                <a:latin typeface="Times New Roman" pitchFamily="18" charset="0"/>
                <a:cs typeface="Times New Roman" pitchFamily="18" charset="0"/>
              </a:rPr>
              <a:t>del servicio en los cines al momento de consumir los snacks, las ventas tienden a crecer, por el mismo hecho de que habrá mayor demanda de sus clientes y todo en base al cambio de un producto malo y antiguo por otro nuevo e innovador.</a:t>
            </a:r>
            <a:endParaRPr lang="es-EC" sz="1600" dirty="0">
              <a:latin typeface="Times New Roman" pitchFamily="18" charset="0"/>
              <a:cs typeface="Times New Roman" pitchFamily="18" charset="0"/>
            </a:endParaRPr>
          </a:p>
          <a:p>
            <a:pPr marL="285750" lvl="0" indent="-285750" algn="just">
              <a:buFont typeface="Arial" pitchFamily="34" charset="0"/>
              <a:buChar char="•"/>
            </a:pPr>
            <a:endParaRPr lang="es-EC" dirty="0" smtClean="0">
              <a:solidFill>
                <a:schemeClr val="bg1"/>
              </a:solidFill>
              <a:latin typeface="Times New Roman" pitchFamily="18" charset="0"/>
              <a:cs typeface="Times New Roman" pitchFamily="18" charset="0"/>
            </a:endParaRPr>
          </a:p>
          <a:p>
            <a:pPr marL="285750" lvl="0" indent="-285750" algn="just">
              <a:buFont typeface="Arial" pitchFamily="34" charset="0"/>
              <a:buChar char="•"/>
            </a:pPr>
            <a:endParaRPr lang="es-EC" dirty="0" smtClean="0">
              <a:solidFill>
                <a:schemeClr val="bg1"/>
              </a:solidFill>
              <a:latin typeface="Times New Roman" pitchFamily="18" charset="0"/>
              <a:cs typeface="Times New Roman" pitchFamily="18" charset="0"/>
            </a:endParaRPr>
          </a:p>
          <a:p>
            <a:pPr lvl="0" algn="just"/>
            <a:endParaRPr lang="es-EC" dirty="0"/>
          </a:p>
        </p:txBody>
      </p:sp>
      <p:sp>
        <p:nvSpPr>
          <p:cNvPr id="10" name="9 Elipse"/>
          <p:cNvSpPr/>
          <p:nvPr/>
        </p:nvSpPr>
        <p:spPr>
          <a:xfrm>
            <a:off x="3635896" y="1360119"/>
            <a:ext cx="2232248" cy="936104"/>
          </a:xfrm>
          <a:prstGeom prst="ellipse">
            <a:avLst/>
          </a:prstGeom>
          <a:solidFill>
            <a:schemeClr val="accent6">
              <a:lumMod val="75000"/>
            </a:schemeClr>
          </a:solidFill>
          <a:ln>
            <a:solidFill>
              <a:schemeClr val="accent6">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a:solidFill>
                  <a:schemeClr val="bg1"/>
                </a:solidFill>
                <a:latin typeface="Times New Roman" pitchFamily="18" charset="0"/>
                <a:cs typeface="Times New Roman" pitchFamily="18" charset="0"/>
              </a:rPr>
              <a:t>MADUREZ</a:t>
            </a:r>
          </a:p>
        </p:txBody>
      </p:sp>
      <p:sp>
        <p:nvSpPr>
          <p:cNvPr id="11" name="10 Rectángulo redondeado"/>
          <p:cNvSpPr/>
          <p:nvPr/>
        </p:nvSpPr>
        <p:spPr>
          <a:xfrm>
            <a:off x="3275856" y="2579172"/>
            <a:ext cx="3024336" cy="4109214"/>
          </a:xfrm>
          <a:prstGeom prst="round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C" sz="1600" dirty="0" smtClean="0">
              <a:latin typeface="Times New Roman" pitchFamily="18" charset="0"/>
              <a:cs typeface="Times New Roman" pitchFamily="18" charset="0"/>
            </a:endParaRPr>
          </a:p>
          <a:p>
            <a:pPr algn="just"/>
            <a:r>
              <a:rPr lang="es-EC" sz="1600" dirty="0" smtClean="0">
                <a:latin typeface="Times New Roman" pitchFamily="18" charset="0"/>
                <a:cs typeface="Times New Roman" pitchFamily="18" charset="0"/>
              </a:rPr>
              <a:t>Cuando </a:t>
            </a:r>
            <a:r>
              <a:rPr lang="es-EC" sz="1600" dirty="0">
                <a:latin typeface="Times New Roman" pitchFamily="18" charset="0"/>
                <a:cs typeface="Times New Roman" pitchFamily="18" charset="0"/>
              </a:rPr>
              <a:t>el producto innovador </a:t>
            </a:r>
            <a:r>
              <a:rPr lang="es-EC" sz="1600" dirty="0" smtClean="0">
                <a:latin typeface="Times New Roman" pitchFamily="18" charset="0"/>
                <a:cs typeface="Times New Roman" pitchFamily="18" charset="0"/>
              </a:rPr>
              <a:t>ya empieza a satisfacer las necesidades del consumidor y para </a:t>
            </a:r>
            <a:r>
              <a:rPr lang="es-EC" sz="1600" dirty="0">
                <a:latin typeface="Times New Roman" pitchFamily="18" charset="0"/>
                <a:cs typeface="Times New Roman" pitchFamily="18" charset="0"/>
              </a:rPr>
              <a:t>que en un tiempo determinado no descienda, el punto principal es volver a innovar otras alternativas de servicio y de producto, con la finalidad de que el cliente no se canse y perciba que si hay nuevas alternativas de mercado siendo más originales e innovadores.</a:t>
            </a:r>
          </a:p>
          <a:p>
            <a:endParaRPr lang="es-EC" sz="1400" dirty="0">
              <a:latin typeface="Times New Roman" pitchFamily="18" charset="0"/>
              <a:cs typeface="Times New Roman" pitchFamily="18" charset="0"/>
            </a:endParaRPr>
          </a:p>
        </p:txBody>
      </p:sp>
      <p:sp>
        <p:nvSpPr>
          <p:cNvPr id="12" name="11 Elipse"/>
          <p:cNvSpPr/>
          <p:nvPr/>
        </p:nvSpPr>
        <p:spPr>
          <a:xfrm>
            <a:off x="6300192" y="1376709"/>
            <a:ext cx="2435816" cy="936104"/>
          </a:xfrm>
          <a:prstGeom prst="ellipse">
            <a:avLst/>
          </a:prstGeom>
          <a:solidFill>
            <a:schemeClr val="accent3">
              <a:lumMod val="75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600" b="1" dirty="0">
                <a:solidFill>
                  <a:schemeClr val="bg1"/>
                </a:solidFill>
                <a:latin typeface="Times New Roman" pitchFamily="18" charset="0"/>
                <a:cs typeface="Times New Roman" pitchFamily="18" charset="0"/>
              </a:rPr>
              <a:t>DECLINACIÓN</a:t>
            </a:r>
            <a:endParaRPr lang="es-EC" sz="1600" dirty="0">
              <a:solidFill>
                <a:schemeClr val="bg1"/>
              </a:solidFill>
              <a:latin typeface="Times New Roman" pitchFamily="18" charset="0"/>
              <a:cs typeface="Times New Roman" pitchFamily="18" charset="0"/>
            </a:endParaRPr>
          </a:p>
        </p:txBody>
      </p:sp>
      <p:sp>
        <p:nvSpPr>
          <p:cNvPr id="13" name="12 Rectángulo redondeado"/>
          <p:cNvSpPr/>
          <p:nvPr/>
        </p:nvSpPr>
        <p:spPr>
          <a:xfrm>
            <a:off x="6697598" y="2609108"/>
            <a:ext cx="2015338" cy="3627708"/>
          </a:xfrm>
          <a:prstGeom prst="round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600" dirty="0">
                <a:latin typeface="Times New Roman" pitchFamily="18" charset="0"/>
                <a:cs typeface="Times New Roman" pitchFamily="18" charset="0"/>
              </a:rPr>
              <a:t>Para que el producto nuevo en un determinado tiempo no llegue a esta etapa, se debe realizar estudios de mercado y encontrar la falencia de donde se está fracasando</a:t>
            </a:r>
            <a:r>
              <a:rPr lang="es-EC" sz="1600" dirty="0" smtClean="0">
                <a:latin typeface="Times New Roman" pitchFamily="18" charset="0"/>
                <a:cs typeface="Times New Roman" pitchFamily="18" charset="0"/>
              </a:rPr>
              <a:t>.</a:t>
            </a:r>
          </a:p>
          <a:p>
            <a:pPr algn="just"/>
            <a:r>
              <a:rPr lang="es-EC" sz="1600" dirty="0" smtClean="0">
                <a:latin typeface="Times New Roman" pitchFamily="18" charset="0"/>
                <a:cs typeface="Times New Roman" pitchFamily="18" charset="0"/>
              </a:rPr>
              <a:t>El </a:t>
            </a:r>
            <a:r>
              <a:rPr lang="es-EC" sz="1600" dirty="0">
                <a:latin typeface="Times New Roman" pitchFamily="18" charset="0"/>
                <a:cs typeface="Times New Roman" pitchFamily="18" charset="0"/>
              </a:rPr>
              <a:t>crecimiento de una empresa va de la mano con la innovación.</a:t>
            </a:r>
          </a:p>
        </p:txBody>
      </p:sp>
      <p:sp>
        <p:nvSpPr>
          <p:cNvPr id="14" name="13 Flecha abajo"/>
          <p:cNvSpPr/>
          <p:nvPr/>
        </p:nvSpPr>
        <p:spPr>
          <a:xfrm>
            <a:off x="4680012" y="2329701"/>
            <a:ext cx="216024" cy="2880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5" name="14 Flecha abajo"/>
          <p:cNvSpPr/>
          <p:nvPr/>
        </p:nvSpPr>
        <p:spPr>
          <a:xfrm>
            <a:off x="7597255" y="2329701"/>
            <a:ext cx="216024" cy="2880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 name="1 Rectángulo"/>
          <p:cNvSpPr/>
          <p:nvPr/>
        </p:nvSpPr>
        <p:spPr>
          <a:xfrm>
            <a:off x="426256" y="5949280"/>
            <a:ext cx="2633576" cy="5400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Resultado de encuestas</a:t>
            </a:r>
            <a:endParaRPr lang="es-EC" dirty="0">
              <a:solidFill>
                <a:schemeClr val="bg1"/>
              </a:solidFill>
            </a:endParaRPr>
          </a:p>
        </p:txBody>
      </p:sp>
    </p:spTree>
    <p:extLst>
      <p:ext uri="{BB962C8B-B14F-4D97-AF65-F5344CB8AC3E}">
        <p14:creationId xmlns:p14="http://schemas.microsoft.com/office/powerpoint/2010/main" val="31812604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5733256"/>
            <a:ext cx="7776864" cy="680864"/>
          </a:xfrm>
        </p:spPr>
        <p:txBody>
          <a:bodyPr/>
          <a:lstStyle/>
          <a:p>
            <a:pPr marL="0" indent="0" algn="ctr">
              <a:buNone/>
            </a:pPr>
            <a:r>
              <a:rPr lang="es-EC" dirty="0" smtClean="0">
                <a:solidFill>
                  <a:srgbClr val="7030A0"/>
                </a:solidFill>
                <a:latin typeface="Times New Roman" pitchFamily="18" charset="0"/>
                <a:cs typeface="Times New Roman" pitchFamily="18" charset="0"/>
              </a:rPr>
              <a:t>LAYOUT DEL PRODUCTO INNOVADOR</a:t>
            </a:r>
            <a:endParaRPr lang="es-EC" dirty="0">
              <a:solidFill>
                <a:srgbClr val="7030A0"/>
              </a:solidFill>
              <a:latin typeface="Times New Roman" pitchFamily="18" charset="0"/>
              <a:cs typeface="Times New Roman" pitchFamily="18" charset="0"/>
            </a:endParaRPr>
          </a:p>
        </p:txBody>
      </p:sp>
      <p:sp>
        <p:nvSpPr>
          <p:cNvPr id="3" name="2 Título"/>
          <p:cNvSpPr>
            <a:spLocks noGrp="1"/>
          </p:cNvSpPr>
          <p:nvPr>
            <p:ph type="title"/>
          </p:nvPr>
        </p:nvSpPr>
        <p:spPr>
          <a:xfrm>
            <a:off x="457200" y="152400"/>
            <a:ext cx="8229600" cy="1044352"/>
          </a:xfrm>
        </p:spPr>
        <p:txBody>
          <a:bodyPr/>
          <a:lstStyle/>
          <a:p>
            <a:pPr algn="ctr"/>
            <a:r>
              <a:rPr lang="es-EC" b="1" dirty="0">
                <a:latin typeface="Times New Roman" pitchFamily="18" charset="0"/>
                <a:cs typeface="Times New Roman" pitchFamily="18" charset="0"/>
              </a:rPr>
              <a:t>INGENIERÍA DEL PRODUCTO</a:t>
            </a:r>
            <a:endParaRPr lang="es-EC" dirty="0"/>
          </a:p>
        </p:txBody>
      </p:sp>
      <p:pic>
        <p:nvPicPr>
          <p:cNvPr id="4" name="3 Imagen"/>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76780" y="1412776"/>
            <a:ext cx="4790440" cy="4104456"/>
          </a:xfrm>
          <a:prstGeom prst="rect">
            <a:avLst/>
          </a:prstGeom>
          <a:noFill/>
          <a:ln>
            <a:noFill/>
          </a:ln>
        </p:spPr>
      </p:pic>
      <p:sp>
        <p:nvSpPr>
          <p:cNvPr id="5" name="1 Título"/>
          <p:cNvSpPr txBox="1">
            <a:spLocks/>
          </p:cNvSpPr>
          <p:nvPr/>
        </p:nvSpPr>
        <p:spPr>
          <a:xfrm>
            <a:off x="476373" y="332656"/>
            <a:ext cx="8229600" cy="750912"/>
          </a:xfrm>
          <a:prstGeom prst="rect">
            <a:avLst/>
          </a:prstGeom>
          <a:blipFill>
            <a:blip r:embed="rId4"/>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INGENIERÍA DEL PRODUCTO</a:t>
            </a:r>
            <a:endParaRPr lang="es-EC" sz="3600" dirty="0">
              <a:solidFill>
                <a:schemeClr val="accent5">
                  <a:lumMod val="50000"/>
                </a:schemeClr>
              </a:solidFill>
            </a:endParaRPr>
          </a:p>
        </p:txBody>
      </p:sp>
    </p:spTree>
    <p:extLst>
      <p:ext uri="{BB962C8B-B14F-4D97-AF65-F5344CB8AC3E}">
        <p14:creationId xmlns:p14="http://schemas.microsoft.com/office/powerpoint/2010/main" val="35710206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5877272"/>
            <a:ext cx="8229600" cy="680864"/>
          </a:xfrm>
        </p:spPr>
        <p:txBody>
          <a:bodyPr>
            <a:normAutofit/>
          </a:bodyPr>
          <a:lstStyle/>
          <a:p>
            <a:pPr marL="0" indent="0">
              <a:buNone/>
            </a:pPr>
            <a:r>
              <a:rPr lang="es-EC" sz="2400" dirty="0" smtClean="0">
                <a:solidFill>
                  <a:srgbClr val="7030A0"/>
                </a:solidFill>
                <a:latin typeface="Times New Roman" pitchFamily="18" charset="0"/>
                <a:cs typeface="Times New Roman" pitchFamily="18" charset="0"/>
              </a:rPr>
              <a:t>Programa ¨Solid Works¨ 2006</a:t>
            </a:r>
            <a:endParaRPr lang="es-EC" sz="2400" dirty="0">
              <a:solidFill>
                <a:srgbClr val="7030A0"/>
              </a:solidFill>
              <a:latin typeface="Times New Roman" pitchFamily="18" charset="0"/>
              <a:cs typeface="Times New Roman" pitchFamily="18" charset="0"/>
            </a:endParaRPr>
          </a:p>
        </p:txBody>
      </p:sp>
      <p:sp>
        <p:nvSpPr>
          <p:cNvPr id="3" name="2 Título"/>
          <p:cNvSpPr>
            <a:spLocks noGrp="1"/>
          </p:cNvSpPr>
          <p:nvPr>
            <p:ph type="title"/>
          </p:nvPr>
        </p:nvSpPr>
        <p:spPr>
          <a:xfrm>
            <a:off x="539552" y="188640"/>
            <a:ext cx="8229600" cy="720080"/>
          </a:xfrm>
        </p:spPr>
        <p:txBody>
          <a:bodyPr>
            <a:normAutofit fontScale="90000"/>
          </a:bodyPr>
          <a:lstStyle/>
          <a:p>
            <a:pPr algn="ctr"/>
            <a:r>
              <a:rPr lang="es-EC" b="1" dirty="0" smtClean="0">
                <a:latin typeface="Times New Roman" pitchFamily="18" charset="0"/>
                <a:cs typeface="Times New Roman" pitchFamily="18" charset="0"/>
              </a:rPr>
              <a:t>EMPRESA INPLA S.A</a:t>
            </a:r>
            <a:endParaRPr lang="es-EC" b="1" dirty="0">
              <a:latin typeface="Times New Roman" pitchFamily="18" charset="0"/>
              <a:cs typeface="Times New Roman" pitchFamily="18" charset="0"/>
            </a:endParaRPr>
          </a:p>
        </p:txBody>
      </p:sp>
      <p:sp>
        <p:nvSpPr>
          <p:cNvPr id="8" name="1 Título"/>
          <p:cNvSpPr txBox="1">
            <a:spLocks/>
          </p:cNvSpPr>
          <p:nvPr/>
        </p:nvSpPr>
        <p:spPr>
          <a:xfrm>
            <a:off x="476373" y="332656"/>
            <a:ext cx="8229600" cy="750912"/>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EMPRESA INPLA S.A.</a:t>
            </a:r>
            <a:endParaRPr lang="es-EC" sz="3600" dirty="0">
              <a:solidFill>
                <a:schemeClr val="accent5">
                  <a:lumMod val="50000"/>
                </a:schemeClr>
              </a:solidFill>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9117" y="1599714"/>
            <a:ext cx="3551180" cy="171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91173" y="1599714"/>
            <a:ext cx="3949369" cy="18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9116" y="3933056"/>
            <a:ext cx="3551181" cy="176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91566" y="3933056"/>
            <a:ext cx="3548582" cy="17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250543"/>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00336"/>
          </a:xfrm>
        </p:spPr>
        <p:txBody>
          <a:bodyPr/>
          <a:lstStyle/>
          <a:p>
            <a:pPr algn="ctr"/>
            <a:r>
              <a:rPr lang="es-EC" b="1" dirty="0">
                <a:latin typeface="Times New Roman" pitchFamily="18" charset="0"/>
                <a:cs typeface="Times New Roman" pitchFamily="18" charset="0"/>
              </a:rPr>
              <a:t>EMPRESA INPLA S.A</a:t>
            </a:r>
            <a:endParaRPr lang="es-EC" dirty="0"/>
          </a:p>
        </p:txBody>
      </p:sp>
      <p:pic>
        <p:nvPicPr>
          <p:cNvPr id="3" name="2 Imagen"/>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91439" y="1268760"/>
            <a:ext cx="5799468" cy="4892174"/>
          </a:xfrm>
          <a:prstGeom prst="rect">
            <a:avLst/>
          </a:prstGeom>
          <a:noFill/>
          <a:ln>
            <a:noFill/>
          </a:ln>
        </p:spPr>
      </p:pic>
      <p:sp>
        <p:nvSpPr>
          <p:cNvPr id="8" name="1 Título"/>
          <p:cNvSpPr txBox="1">
            <a:spLocks/>
          </p:cNvSpPr>
          <p:nvPr/>
        </p:nvSpPr>
        <p:spPr>
          <a:xfrm>
            <a:off x="476373" y="260648"/>
            <a:ext cx="8229600" cy="792088"/>
          </a:xfrm>
          <a:prstGeom prst="rect">
            <a:avLst/>
          </a:prstGeom>
          <a:blipFill>
            <a:blip r:embed="rId5"/>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PRODUCTO FINAL</a:t>
            </a:r>
            <a:endParaRPr lang="es-EC" sz="3600" dirty="0">
              <a:solidFill>
                <a:schemeClr val="accent5">
                  <a:lumMod val="50000"/>
                </a:schemeClr>
              </a:solidFill>
            </a:endParaRPr>
          </a:p>
        </p:txBody>
      </p:sp>
    </p:spTree>
    <p:extLst>
      <p:ext uri="{BB962C8B-B14F-4D97-AF65-F5344CB8AC3E}">
        <p14:creationId xmlns:p14="http://schemas.microsoft.com/office/powerpoint/2010/main" val="62053353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57200" y="404664"/>
            <a:ext cx="8229600" cy="966936"/>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2600" b="1" dirty="0" smtClean="0">
                <a:solidFill>
                  <a:schemeClr val="accent5">
                    <a:lumMod val="50000"/>
                  </a:schemeClr>
                </a:solidFill>
                <a:effectLst/>
                <a:latin typeface="Times New Roman" pitchFamily="18" charset="0"/>
                <a:cs typeface="Times New Roman" pitchFamily="18" charset="0"/>
              </a:rPr>
              <a:t>DISEÑO DE ESTRATEGIAS EN LA MEZCLA DE MERCADOTECNIA</a:t>
            </a:r>
            <a:endParaRPr lang="es-EC" sz="2600" dirty="0">
              <a:solidFill>
                <a:schemeClr val="accent5">
                  <a:lumMod val="50000"/>
                </a:schemeClr>
              </a:solidFill>
            </a:endParaRPr>
          </a:p>
        </p:txBody>
      </p:sp>
      <p:sp>
        <p:nvSpPr>
          <p:cNvPr id="4" name="3 Rectángulo redondeado"/>
          <p:cNvSpPr/>
          <p:nvPr/>
        </p:nvSpPr>
        <p:spPr>
          <a:xfrm>
            <a:off x="1043608" y="1580068"/>
            <a:ext cx="6984776" cy="9128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2000" b="1" dirty="0" smtClean="0">
                <a:solidFill>
                  <a:schemeClr val="bg1"/>
                </a:solidFill>
                <a:latin typeface="Times New Roman" pitchFamily="18" charset="0"/>
                <a:cs typeface="Times New Roman" pitchFamily="18" charset="0"/>
              </a:rPr>
              <a:t>Objetivo:</a:t>
            </a:r>
            <a:r>
              <a:rPr lang="es-ES_tradnl" dirty="0" smtClean="0"/>
              <a:t> </a:t>
            </a:r>
            <a:r>
              <a:rPr lang="es-ES_tradnl" dirty="0" smtClean="0">
                <a:solidFill>
                  <a:schemeClr val="bg1"/>
                </a:solidFill>
                <a:latin typeface="Times New Roman" pitchFamily="18" charset="0"/>
                <a:cs typeface="Times New Roman" pitchFamily="18" charset="0"/>
              </a:rPr>
              <a:t>Dar </a:t>
            </a:r>
            <a:r>
              <a:rPr lang="es-ES_tradnl" dirty="0">
                <a:solidFill>
                  <a:schemeClr val="bg1"/>
                </a:solidFill>
                <a:latin typeface="Times New Roman" pitchFamily="18" charset="0"/>
                <a:cs typeface="Times New Roman" pitchFamily="18" charset="0"/>
              </a:rPr>
              <a:t>a conocer varias estrategias para cualquier empresario, especialmente de los cines que desee implementar este proyecto en su negocio, empresa o corporación.</a:t>
            </a:r>
            <a:endParaRPr lang="es-EC" dirty="0">
              <a:solidFill>
                <a:schemeClr val="bg1"/>
              </a:solidFill>
              <a:latin typeface="Times New Roman" pitchFamily="18" charset="0"/>
              <a:cs typeface="Times New Roman" pitchFamily="18" charset="0"/>
            </a:endParaRPr>
          </a:p>
        </p:txBody>
      </p:sp>
      <p:sp>
        <p:nvSpPr>
          <p:cNvPr id="6" name="5 Elipse"/>
          <p:cNvSpPr/>
          <p:nvPr/>
        </p:nvSpPr>
        <p:spPr>
          <a:xfrm>
            <a:off x="467544" y="3452873"/>
            <a:ext cx="2448272" cy="1690558"/>
          </a:xfrm>
          <a:prstGeom prst="ellipse">
            <a:avLst/>
          </a:prstGeom>
          <a:solidFill>
            <a:schemeClr val="accent4">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bg1"/>
                </a:solidFill>
                <a:latin typeface="Times New Roman" pitchFamily="18" charset="0"/>
                <a:cs typeface="Times New Roman" pitchFamily="18" charset="0"/>
              </a:rPr>
              <a:t>PRODUCTO</a:t>
            </a:r>
            <a:endParaRPr lang="es-EC" sz="2000" b="1" dirty="0">
              <a:solidFill>
                <a:schemeClr val="bg1"/>
              </a:solidFill>
              <a:latin typeface="Times New Roman" pitchFamily="18" charset="0"/>
              <a:cs typeface="Times New Roman" pitchFamily="18" charset="0"/>
            </a:endParaRPr>
          </a:p>
        </p:txBody>
      </p:sp>
      <p:sp>
        <p:nvSpPr>
          <p:cNvPr id="7" name="6 Elipse"/>
          <p:cNvSpPr/>
          <p:nvPr/>
        </p:nvSpPr>
        <p:spPr>
          <a:xfrm>
            <a:off x="3260132" y="2618984"/>
            <a:ext cx="1973781" cy="833889"/>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solidFill>
                  <a:schemeClr val="bg1"/>
                </a:solidFill>
                <a:latin typeface="Times New Roman" pitchFamily="18" charset="0"/>
                <a:cs typeface="Times New Roman" pitchFamily="18" charset="0"/>
              </a:rPr>
              <a:t>Descripción</a:t>
            </a:r>
            <a:endParaRPr lang="es-EC" i="1" dirty="0">
              <a:solidFill>
                <a:schemeClr val="bg1"/>
              </a:solidFill>
              <a:latin typeface="Times New Roman" pitchFamily="18" charset="0"/>
              <a:cs typeface="Times New Roman" pitchFamily="18" charset="0"/>
            </a:endParaRPr>
          </a:p>
        </p:txBody>
      </p:sp>
      <p:sp>
        <p:nvSpPr>
          <p:cNvPr id="8" name="7 Elipse"/>
          <p:cNvSpPr/>
          <p:nvPr/>
        </p:nvSpPr>
        <p:spPr>
          <a:xfrm>
            <a:off x="3297917" y="3634381"/>
            <a:ext cx="1935996" cy="864096"/>
          </a:xfrm>
          <a:prstGeom prst="ellipse">
            <a:avLst/>
          </a:prstGeom>
          <a:solidFill>
            <a:schemeClr val="accent6">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solidFill>
                  <a:schemeClr val="bg1"/>
                </a:solidFill>
                <a:latin typeface="Times New Roman" pitchFamily="18" charset="0"/>
                <a:cs typeface="Times New Roman" pitchFamily="18" charset="0"/>
              </a:rPr>
              <a:t>Ergonomía</a:t>
            </a:r>
            <a:endParaRPr lang="es-EC" i="1" dirty="0">
              <a:solidFill>
                <a:schemeClr val="bg1"/>
              </a:solidFill>
              <a:latin typeface="Times New Roman" pitchFamily="18" charset="0"/>
              <a:cs typeface="Times New Roman" pitchFamily="18" charset="0"/>
            </a:endParaRPr>
          </a:p>
        </p:txBody>
      </p:sp>
      <p:sp>
        <p:nvSpPr>
          <p:cNvPr id="9" name="8 Elipse"/>
          <p:cNvSpPr/>
          <p:nvPr/>
        </p:nvSpPr>
        <p:spPr>
          <a:xfrm>
            <a:off x="7049176" y="4675940"/>
            <a:ext cx="1728192" cy="864096"/>
          </a:xfrm>
          <a:prstGeom prst="ellipse">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a:solidFill>
                  <a:schemeClr val="bg1"/>
                </a:solidFill>
                <a:latin typeface="Times New Roman" pitchFamily="18" charset="0"/>
                <a:cs typeface="Times New Roman" pitchFamily="18" charset="0"/>
              </a:rPr>
              <a:t>Slogan</a:t>
            </a:r>
          </a:p>
        </p:txBody>
      </p:sp>
      <p:sp>
        <p:nvSpPr>
          <p:cNvPr id="10" name="9 Elipse"/>
          <p:cNvSpPr/>
          <p:nvPr/>
        </p:nvSpPr>
        <p:spPr>
          <a:xfrm>
            <a:off x="5200809" y="4711383"/>
            <a:ext cx="1728192" cy="864096"/>
          </a:xfrm>
          <a:prstGeom prst="ellipse">
            <a:avLst/>
          </a:prstGeom>
          <a:solidFill>
            <a:srgbClr val="00B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i="1" dirty="0">
                <a:solidFill>
                  <a:schemeClr val="bg1"/>
                </a:solidFill>
                <a:latin typeface="Times New Roman" pitchFamily="18" charset="0"/>
                <a:cs typeface="Times New Roman" pitchFamily="18" charset="0"/>
              </a:rPr>
              <a:t>Marca</a:t>
            </a:r>
            <a:endParaRPr lang="es-EC" dirty="0">
              <a:solidFill>
                <a:schemeClr val="bg1"/>
              </a:solidFill>
              <a:latin typeface="Times New Roman" pitchFamily="18" charset="0"/>
              <a:cs typeface="Times New Roman" pitchFamily="18" charset="0"/>
            </a:endParaRPr>
          </a:p>
        </p:txBody>
      </p:sp>
      <p:sp>
        <p:nvSpPr>
          <p:cNvPr id="11" name="10 Elipse"/>
          <p:cNvSpPr/>
          <p:nvPr/>
        </p:nvSpPr>
        <p:spPr>
          <a:xfrm>
            <a:off x="3333208" y="4653136"/>
            <a:ext cx="1728192" cy="864096"/>
          </a:xfrm>
          <a:prstGeom prst="ellipse">
            <a:avLst/>
          </a:prstGeom>
          <a:solidFill>
            <a:srgbClr val="7030A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i="1" dirty="0">
                <a:solidFill>
                  <a:schemeClr val="bg1"/>
                </a:solidFill>
                <a:latin typeface="Times New Roman" pitchFamily="18" charset="0"/>
                <a:cs typeface="Times New Roman" pitchFamily="18" charset="0"/>
              </a:rPr>
              <a:t>Color</a:t>
            </a:r>
            <a:endParaRPr lang="es-EC" i="1" dirty="0">
              <a:solidFill>
                <a:schemeClr val="bg1"/>
              </a:solidFill>
              <a:latin typeface="Times New Roman" pitchFamily="18" charset="0"/>
              <a:cs typeface="Times New Roman" pitchFamily="18" charset="0"/>
            </a:endParaRPr>
          </a:p>
        </p:txBody>
      </p:sp>
      <p:sp>
        <p:nvSpPr>
          <p:cNvPr id="12" name="11 Rectángulo"/>
          <p:cNvSpPr/>
          <p:nvPr/>
        </p:nvSpPr>
        <p:spPr>
          <a:xfrm>
            <a:off x="6447897" y="2878297"/>
            <a:ext cx="2156551" cy="1512168"/>
          </a:xfrm>
          <a:prstGeom prst="rect">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s-ES_tradnl" i="1" dirty="0" smtClean="0">
                <a:solidFill>
                  <a:schemeClr val="bg1"/>
                </a:solidFill>
                <a:latin typeface="Times New Roman" pitchFamily="18" charset="0"/>
                <a:cs typeface="Times New Roman" pitchFamily="18" charset="0"/>
              </a:rPr>
              <a:t>Forma</a:t>
            </a:r>
          </a:p>
          <a:p>
            <a:pPr marL="285750" indent="-285750">
              <a:buFont typeface="Wingdings" pitchFamily="2" charset="2"/>
              <a:buChar char="ü"/>
            </a:pPr>
            <a:r>
              <a:rPr lang="es-ES_tradnl" i="1" dirty="0" smtClean="0">
                <a:solidFill>
                  <a:schemeClr val="bg1"/>
                </a:solidFill>
                <a:latin typeface="Times New Roman" pitchFamily="18" charset="0"/>
                <a:cs typeface="Times New Roman" pitchFamily="18" charset="0"/>
              </a:rPr>
              <a:t>Calidad</a:t>
            </a:r>
            <a:endParaRPr lang="es-ES_tradnl" i="1" dirty="0">
              <a:solidFill>
                <a:schemeClr val="bg1"/>
              </a:solidFill>
              <a:latin typeface="Times New Roman" pitchFamily="18" charset="0"/>
              <a:cs typeface="Times New Roman" pitchFamily="18" charset="0"/>
            </a:endParaRPr>
          </a:p>
          <a:p>
            <a:pPr marL="285750" indent="-285750">
              <a:buFont typeface="Wingdings" pitchFamily="2" charset="2"/>
              <a:buChar char="ü"/>
            </a:pPr>
            <a:r>
              <a:rPr lang="es-ES_tradnl" i="1" dirty="0" smtClean="0">
                <a:solidFill>
                  <a:schemeClr val="bg1"/>
                </a:solidFill>
                <a:latin typeface="Times New Roman" pitchFamily="18" charset="0"/>
                <a:cs typeface="Times New Roman" pitchFamily="18" charset="0"/>
              </a:rPr>
              <a:t>Maniobrabilidad</a:t>
            </a:r>
            <a:endParaRPr lang="es-ES_tradnl" i="1" dirty="0">
              <a:solidFill>
                <a:schemeClr val="bg1"/>
              </a:solidFill>
              <a:latin typeface="Times New Roman" pitchFamily="18" charset="0"/>
              <a:cs typeface="Times New Roman" pitchFamily="18" charset="0"/>
            </a:endParaRPr>
          </a:p>
          <a:p>
            <a:pPr marL="285750" indent="-285750">
              <a:buFont typeface="Wingdings" pitchFamily="2" charset="2"/>
              <a:buChar char="ü"/>
            </a:pPr>
            <a:r>
              <a:rPr lang="es-ES_tradnl" i="1" dirty="0" smtClean="0">
                <a:solidFill>
                  <a:schemeClr val="bg1"/>
                </a:solidFill>
                <a:latin typeface="Times New Roman" pitchFamily="18" charset="0"/>
                <a:cs typeface="Times New Roman" pitchFamily="18" charset="0"/>
              </a:rPr>
              <a:t>Duración</a:t>
            </a:r>
            <a:endParaRPr lang="es-EC" i="1" dirty="0">
              <a:solidFill>
                <a:schemeClr val="bg1"/>
              </a:solidFill>
              <a:latin typeface="Times New Roman" pitchFamily="18" charset="0"/>
              <a:cs typeface="Times New Roman" pitchFamily="18" charset="0"/>
            </a:endParaRPr>
          </a:p>
        </p:txBody>
      </p:sp>
      <p:sp>
        <p:nvSpPr>
          <p:cNvPr id="13" name="12 Elipse"/>
          <p:cNvSpPr/>
          <p:nvPr/>
        </p:nvSpPr>
        <p:spPr>
          <a:xfrm>
            <a:off x="3226863" y="5730730"/>
            <a:ext cx="1793152" cy="720080"/>
          </a:xfrm>
          <a:prstGeom prst="ellipse">
            <a:avLst/>
          </a:prstGeom>
          <a:solidFill>
            <a:schemeClr val="accent4">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solidFill>
                  <a:schemeClr val="bg1"/>
                </a:solidFill>
                <a:latin typeface="Times New Roman" pitchFamily="18" charset="0"/>
                <a:cs typeface="Times New Roman" pitchFamily="18" charset="0"/>
              </a:rPr>
              <a:t>Tamaño y Peso</a:t>
            </a:r>
            <a:endParaRPr lang="es-EC" i="1" dirty="0">
              <a:solidFill>
                <a:schemeClr val="bg1"/>
              </a:solidFill>
              <a:latin typeface="Times New Roman" pitchFamily="18" charset="0"/>
              <a:cs typeface="Times New Roman" pitchFamily="18" charset="0"/>
            </a:endParaRPr>
          </a:p>
        </p:txBody>
      </p:sp>
      <p:sp>
        <p:nvSpPr>
          <p:cNvPr id="14" name="13 Elipse"/>
          <p:cNvSpPr/>
          <p:nvPr/>
        </p:nvSpPr>
        <p:spPr>
          <a:xfrm>
            <a:off x="6998222" y="5719820"/>
            <a:ext cx="1853125" cy="720080"/>
          </a:xfrm>
          <a:prstGeom prst="ellipse">
            <a:avLst/>
          </a:prstGeom>
          <a:solidFill>
            <a:schemeClr val="accent4"/>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i="1" dirty="0" smtClean="0">
                <a:solidFill>
                  <a:schemeClr val="bg1"/>
                </a:solidFill>
                <a:latin typeface="Times New Roman" pitchFamily="18" charset="0"/>
                <a:cs typeface="Times New Roman" pitchFamily="18" charset="0"/>
              </a:rPr>
              <a:t>Componentes</a:t>
            </a:r>
            <a:endParaRPr lang="es-EC" sz="1600" i="1" dirty="0">
              <a:solidFill>
                <a:schemeClr val="bg1"/>
              </a:solidFill>
              <a:latin typeface="Times New Roman" pitchFamily="18" charset="0"/>
              <a:cs typeface="Times New Roman" pitchFamily="18" charset="0"/>
            </a:endParaRPr>
          </a:p>
        </p:txBody>
      </p:sp>
      <p:sp>
        <p:nvSpPr>
          <p:cNvPr id="15" name="14 Elipse"/>
          <p:cNvSpPr/>
          <p:nvPr/>
        </p:nvSpPr>
        <p:spPr>
          <a:xfrm>
            <a:off x="5061400" y="5719820"/>
            <a:ext cx="1793152" cy="720080"/>
          </a:xfrm>
          <a:prstGeom prst="ellipse">
            <a:avLst/>
          </a:prstGeom>
          <a:solidFill>
            <a:srgbClr val="00B0F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solidFill>
                  <a:schemeClr val="bg1"/>
                </a:solidFill>
                <a:latin typeface="Times New Roman" pitchFamily="18" charset="0"/>
                <a:cs typeface="Times New Roman" pitchFamily="18" charset="0"/>
              </a:rPr>
              <a:t>Garantía</a:t>
            </a:r>
            <a:endParaRPr lang="es-EC" i="1" dirty="0">
              <a:solidFill>
                <a:schemeClr val="bg1"/>
              </a:solidFill>
              <a:latin typeface="Times New Roman" pitchFamily="18" charset="0"/>
              <a:cs typeface="Times New Roman" pitchFamily="18" charset="0"/>
            </a:endParaRPr>
          </a:p>
        </p:txBody>
      </p:sp>
      <p:cxnSp>
        <p:nvCxnSpPr>
          <p:cNvPr id="18" name="17 Conector recto de flecha"/>
          <p:cNvCxnSpPr/>
          <p:nvPr/>
        </p:nvCxnSpPr>
        <p:spPr>
          <a:xfrm flipV="1">
            <a:off x="5436096" y="3452873"/>
            <a:ext cx="864096" cy="430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12722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750912"/>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MAQUINARIAS Y MOLDES</a:t>
            </a:r>
            <a:endParaRPr lang="es-EC" sz="3600" dirty="0">
              <a:solidFill>
                <a:schemeClr val="accent5">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1413926"/>
            <a:ext cx="259228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413926"/>
            <a:ext cx="227647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276" y="1416323"/>
            <a:ext cx="2430180" cy="1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3" y="4623061"/>
            <a:ext cx="2580278" cy="147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160" y="4623061"/>
            <a:ext cx="2294738" cy="147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176" y="4623061"/>
            <a:ext cx="2370280" cy="147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1988" y="3086334"/>
            <a:ext cx="22383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647564" y="3124015"/>
            <a:ext cx="2376265" cy="430898"/>
          </a:xfrm>
          <a:prstGeom prst="roundRect">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latin typeface="Times New Roman" pitchFamily="18" charset="0"/>
                <a:cs typeface="Times New Roman" pitchFamily="18" charset="0"/>
              </a:rPr>
              <a:t>Maquinaria a Inyección</a:t>
            </a:r>
            <a:endParaRPr lang="es-EC" sz="1600" dirty="0">
              <a:solidFill>
                <a:schemeClr val="bg1"/>
              </a:solidFill>
              <a:latin typeface="Times New Roman" pitchFamily="18" charset="0"/>
              <a:cs typeface="Times New Roman" pitchFamily="18" charset="0"/>
            </a:endParaRPr>
          </a:p>
        </p:txBody>
      </p:sp>
      <p:sp>
        <p:nvSpPr>
          <p:cNvPr id="13" name="12 Rectángulo redondeado"/>
          <p:cNvSpPr/>
          <p:nvPr/>
        </p:nvSpPr>
        <p:spPr>
          <a:xfrm>
            <a:off x="6165959" y="3566210"/>
            <a:ext cx="2376265" cy="4308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600" dirty="0" smtClean="0">
                <a:solidFill>
                  <a:schemeClr val="bg1"/>
                </a:solidFill>
                <a:latin typeface="Times New Roman" pitchFamily="18" charset="0"/>
                <a:cs typeface="Times New Roman" pitchFamily="18" charset="0"/>
              </a:rPr>
              <a:t>Plástico en Grano</a:t>
            </a:r>
            <a:endParaRPr lang="es-EC" sz="1600" dirty="0">
              <a:solidFill>
                <a:schemeClr val="bg1"/>
              </a:solidFill>
              <a:latin typeface="Times New Roman" pitchFamily="18" charset="0"/>
              <a:cs typeface="Times New Roman" pitchFamily="18" charset="0"/>
            </a:endParaRPr>
          </a:p>
        </p:txBody>
      </p:sp>
      <p:sp>
        <p:nvSpPr>
          <p:cNvPr id="14" name="13 Rectángulo redondeado"/>
          <p:cNvSpPr/>
          <p:nvPr/>
        </p:nvSpPr>
        <p:spPr>
          <a:xfrm>
            <a:off x="3549396" y="6281746"/>
            <a:ext cx="2376265" cy="315606"/>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bg1"/>
                </a:solidFill>
                <a:latin typeface="Times New Roman" pitchFamily="18" charset="0"/>
                <a:cs typeface="Times New Roman" pitchFamily="18" charset="0"/>
              </a:rPr>
              <a:t>Moldes</a:t>
            </a:r>
            <a:endParaRPr lang="es-EC"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67379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342219" y="346240"/>
            <a:ext cx="4143945" cy="111906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3200" dirty="0" smtClean="0">
                <a:solidFill>
                  <a:schemeClr val="bg1"/>
                </a:solidFill>
                <a:latin typeface="Times New Roman" pitchFamily="18" charset="0"/>
                <a:cs typeface="Times New Roman" pitchFamily="18" charset="0"/>
              </a:rPr>
              <a:t>PRECIO</a:t>
            </a:r>
            <a:endParaRPr lang="es-EC" sz="3200" dirty="0">
              <a:solidFill>
                <a:schemeClr val="bg1"/>
              </a:solidFill>
              <a:latin typeface="Times New Roman" pitchFamily="18" charset="0"/>
              <a:cs typeface="Times New Roman" pitchFamily="18" charset="0"/>
            </a:endParaRPr>
          </a:p>
        </p:txBody>
      </p:sp>
      <p:sp>
        <p:nvSpPr>
          <p:cNvPr id="9" name="8 Elipse"/>
          <p:cNvSpPr/>
          <p:nvPr/>
        </p:nvSpPr>
        <p:spPr>
          <a:xfrm>
            <a:off x="6948264" y="509731"/>
            <a:ext cx="1727398" cy="7920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600" dirty="0" smtClean="0">
                <a:solidFill>
                  <a:schemeClr val="bg1"/>
                </a:solidFill>
                <a:latin typeface="Times New Roman" pitchFamily="18" charset="0"/>
                <a:cs typeface="Times New Roman" pitchFamily="18" charset="0"/>
              </a:rPr>
              <a:t>Precios Psicológicos</a:t>
            </a:r>
            <a:endParaRPr lang="es-EC" sz="1600" dirty="0">
              <a:solidFill>
                <a:schemeClr val="bg1"/>
              </a:solidFill>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53022"/>
            <a:ext cx="3960440" cy="451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53022"/>
            <a:ext cx="4465290" cy="451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759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7147"/>
            <a:ext cx="8229600" cy="972344"/>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2600" b="1" dirty="0" smtClean="0">
                <a:solidFill>
                  <a:schemeClr val="accent5">
                    <a:lumMod val="50000"/>
                  </a:schemeClr>
                </a:solidFill>
                <a:effectLst/>
                <a:latin typeface="Times New Roman" pitchFamily="18" charset="0"/>
                <a:cs typeface="Times New Roman" pitchFamily="18" charset="0"/>
              </a:rPr>
              <a:t>DISEÑO DE ESTRATEGIAS EN LA MEZCLA DE MERCADOTECNIA</a:t>
            </a:r>
            <a:endParaRPr lang="es-EC" sz="2600" dirty="0">
              <a:solidFill>
                <a:schemeClr val="accent5">
                  <a:lumMod val="50000"/>
                </a:schemeClr>
              </a:solidFill>
            </a:endParaRPr>
          </a:p>
        </p:txBody>
      </p:sp>
      <p:sp>
        <p:nvSpPr>
          <p:cNvPr id="4" name="3 Elipse"/>
          <p:cNvSpPr/>
          <p:nvPr/>
        </p:nvSpPr>
        <p:spPr>
          <a:xfrm>
            <a:off x="755576" y="2924944"/>
            <a:ext cx="2664296" cy="1584176"/>
          </a:xfrm>
          <a:prstGeom prst="ellipse">
            <a:avLst/>
          </a:prstGeom>
          <a:solidFill>
            <a:srgbClr val="00B0F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chemeClr val="bg1"/>
                </a:solidFill>
                <a:latin typeface="Times New Roman" pitchFamily="18" charset="0"/>
                <a:cs typeface="Times New Roman" pitchFamily="18" charset="0"/>
              </a:rPr>
              <a:t>PLAZA</a:t>
            </a:r>
            <a:endParaRPr lang="es-EC" sz="3600" b="1" dirty="0">
              <a:solidFill>
                <a:schemeClr val="bg1"/>
              </a:solidFill>
              <a:latin typeface="Times New Roman" pitchFamily="18" charset="0"/>
              <a:cs typeface="Times New Roman" pitchFamily="18" charset="0"/>
            </a:endParaRPr>
          </a:p>
        </p:txBody>
      </p:sp>
      <p:sp>
        <p:nvSpPr>
          <p:cNvPr id="5" name="4 Elipse"/>
          <p:cNvSpPr/>
          <p:nvPr/>
        </p:nvSpPr>
        <p:spPr>
          <a:xfrm>
            <a:off x="5004048" y="3999801"/>
            <a:ext cx="2840716" cy="1581975"/>
          </a:xfrm>
          <a:prstGeom prst="ellipse">
            <a:avLst/>
          </a:prstGeom>
          <a:solidFill>
            <a:schemeClr val="accent4">
              <a:lumMod val="60000"/>
              <a:lumOff val="4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latin typeface="Times New Roman" pitchFamily="18" charset="0"/>
                <a:cs typeface="Times New Roman" pitchFamily="18" charset="0"/>
              </a:rPr>
              <a:t>Uso de Intermediarios</a:t>
            </a:r>
            <a:endParaRPr lang="es-EC" sz="2400" dirty="0">
              <a:solidFill>
                <a:schemeClr val="bg1"/>
              </a:solidFill>
              <a:latin typeface="Times New Roman" pitchFamily="18" charset="0"/>
              <a:cs typeface="Times New Roman" pitchFamily="18" charset="0"/>
            </a:endParaRPr>
          </a:p>
        </p:txBody>
      </p:sp>
      <p:sp>
        <p:nvSpPr>
          <p:cNvPr id="6" name="5 Elipse"/>
          <p:cNvSpPr/>
          <p:nvPr/>
        </p:nvSpPr>
        <p:spPr>
          <a:xfrm>
            <a:off x="5216268" y="1749833"/>
            <a:ext cx="2232248" cy="1368152"/>
          </a:xfrm>
          <a:prstGeom prst="ellipse">
            <a:avLst/>
          </a:prstGeom>
          <a:solidFill>
            <a:schemeClr val="accent3">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bg1"/>
                </a:solidFill>
                <a:latin typeface="Times New Roman" pitchFamily="18" charset="0"/>
                <a:cs typeface="Times New Roman" pitchFamily="18" charset="0"/>
              </a:rPr>
              <a:t>Canal Directo</a:t>
            </a:r>
            <a:endParaRPr lang="es-EC" sz="2800" dirty="0">
              <a:solidFill>
                <a:schemeClr val="bg1"/>
              </a:solidFill>
              <a:latin typeface="Times New Roman" pitchFamily="18" charset="0"/>
              <a:cs typeface="Times New Roman" pitchFamily="18" charset="0"/>
            </a:endParaRPr>
          </a:p>
        </p:txBody>
      </p:sp>
      <p:sp>
        <p:nvSpPr>
          <p:cNvPr id="7" name="6 Flecha curvada hacia abajo"/>
          <p:cNvSpPr/>
          <p:nvPr/>
        </p:nvSpPr>
        <p:spPr>
          <a:xfrm rot="19823230">
            <a:off x="2892701" y="1811338"/>
            <a:ext cx="1839288" cy="684076"/>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7 Flecha curvada hacia arriba"/>
          <p:cNvSpPr/>
          <p:nvPr/>
        </p:nvSpPr>
        <p:spPr>
          <a:xfrm rot="1583472">
            <a:off x="2871388" y="5130749"/>
            <a:ext cx="2016224" cy="69058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052952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539552" y="404664"/>
            <a:ext cx="8229600" cy="894928"/>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2600" b="1" dirty="0" smtClean="0">
                <a:solidFill>
                  <a:schemeClr val="accent5">
                    <a:lumMod val="50000"/>
                  </a:schemeClr>
                </a:solidFill>
                <a:effectLst/>
                <a:latin typeface="Times New Roman" pitchFamily="18" charset="0"/>
                <a:cs typeface="Times New Roman" pitchFamily="18" charset="0"/>
              </a:rPr>
              <a:t>DISEÑO DE ESTRATEGIAS EN LA MEZCLA DE MERCADOTECNIA</a:t>
            </a:r>
            <a:endParaRPr lang="es-EC" sz="2600" dirty="0">
              <a:solidFill>
                <a:schemeClr val="accent5">
                  <a:lumMod val="50000"/>
                </a:schemeClr>
              </a:solidFill>
            </a:endParaRPr>
          </a:p>
        </p:txBody>
      </p:sp>
      <p:sp>
        <p:nvSpPr>
          <p:cNvPr id="4" name="3 Elipse"/>
          <p:cNvSpPr/>
          <p:nvPr/>
        </p:nvSpPr>
        <p:spPr>
          <a:xfrm>
            <a:off x="1043608" y="2060848"/>
            <a:ext cx="2232248" cy="1368152"/>
          </a:xfrm>
          <a:prstGeom prst="ellipse">
            <a:avLst/>
          </a:prstGeom>
          <a:solidFill>
            <a:schemeClr val="accent3">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bg1"/>
                </a:solidFill>
                <a:latin typeface="Times New Roman" pitchFamily="18" charset="0"/>
                <a:cs typeface="Times New Roman" pitchFamily="18" charset="0"/>
              </a:rPr>
              <a:t>Canal Directo</a:t>
            </a:r>
            <a:endParaRPr lang="es-EC" sz="2800" dirty="0">
              <a:solidFill>
                <a:schemeClr val="bg1"/>
              </a:solidFill>
              <a:latin typeface="Times New Roman" pitchFamily="18" charset="0"/>
              <a:cs typeface="Times New Roman" pitchFamily="18" charset="0"/>
            </a:endParaRPr>
          </a:p>
        </p:txBody>
      </p:sp>
      <p:sp>
        <p:nvSpPr>
          <p:cNvPr id="5" name="4 Elipse"/>
          <p:cNvSpPr/>
          <p:nvPr/>
        </p:nvSpPr>
        <p:spPr>
          <a:xfrm>
            <a:off x="827584" y="4293096"/>
            <a:ext cx="2840716" cy="1581975"/>
          </a:xfrm>
          <a:prstGeom prst="ellipse">
            <a:avLst/>
          </a:prstGeom>
          <a:solidFill>
            <a:schemeClr val="accent4">
              <a:lumMod val="60000"/>
              <a:lumOff val="4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latin typeface="Times New Roman" pitchFamily="18" charset="0"/>
                <a:cs typeface="Times New Roman" pitchFamily="18" charset="0"/>
              </a:rPr>
              <a:t>Uso de Intermediarios</a:t>
            </a:r>
            <a:endParaRPr lang="es-EC" sz="2400" dirty="0">
              <a:solidFill>
                <a:schemeClr val="bg1"/>
              </a:solidFill>
              <a:latin typeface="Times New Roman" pitchFamily="18" charset="0"/>
              <a:cs typeface="Times New Roman" pitchFamily="18" charset="0"/>
            </a:endParaRPr>
          </a:p>
        </p:txBody>
      </p:sp>
      <p:sp>
        <p:nvSpPr>
          <p:cNvPr id="6" name="5 Rectángulo"/>
          <p:cNvSpPr/>
          <p:nvPr/>
        </p:nvSpPr>
        <p:spPr>
          <a:xfrm>
            <a:off x="5364088" y="1736812"/>
            <a:ext cx="2160240" cy="2016224"/>
          </a:xfrm>
          <a:prstGeom prst="rect">
            <a:avLst/>
          </a:prstGeom>
          <a:solidFill>
            <a:schemeClr val="accent2">
              <a:lumMod val="60000"/>
              <a:lumOff val="40000"/>
            </a:schemeClr>
          </a:solidFill>
          <a:ln>
            <a:solidFill>
              <a:schemeClr val="accent3">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s-EC" dirty="0" smtClean="0">
                <a:solidFill>
                  <a:schemeClr val="bg1"/>
                </a:solidFill>
                <a:latin typeface="Times New Roman" pitchFamily="18" charset="0"/>
                <a:cs typeface="Times New Roman" pitchFamily="18" charset="0"/>
              </a:rPr>
              <a:t>RUC</a:t>
            </a:r>
          </a:p>
          <a:p>
            <a:pPr marL="285750" indent="-285750">
              <a:buFont typeface="Wingdings" pitchFamily="2" charset="2"/>
              <a:buChar char="ü"/>
            </a:pPr>
            <a:r>
              <a:rPr lang="es-ES_tradnl" dirty="0" smtClean="0">
                <a:solidFill>
                  <a:schemeClr val="bg1"/>
                </a:solidFill>
                <a:latin typeface="Times New Roman" pitchFamily="18" charset="0"/>
                <a:cs typeface="Times New Roman" pitchFamily="18" charset="0"/>
              </a:rPr>
              <a:t>Permisos </a:t>
            </a:r>
            <a:r>
              <a:rPr lang="es-ES_tradnl" dirty="0">
                <a:solidFill>
                  <a:schemeClr val="bg1"/>
                </a:solidFill>
                <a:latin typeface="Times New Roman" pitchFamily="18" charset="0"/>
                <a:cs typeface="Times New Roman" pitchFamily="18" charset="0"/>
              </a:rPr>
              <a:t>de </a:t>
            </a:r>
            <a:r>
              <a:rPr lang="es-ES_tradnl" dirty="0" smtClean="0">
                <a:solidFill>
                  <a:schemeClr val="bg1"/>
                </a:solidFill>
                <a:latin typeface="Times New Roman" pitchFamily="18" charset="0"/>
                <a:cs typeface="Times New Roman" pitchFamily="18" charset="0"/>
              </a:rPr>
              <a:t>Funcionamiento</a:t>
            </a:r>
          </a:p>
          <a:p>
            <a:pPr marL="285750" indent="-285750">
              <a:buFont typeface="Wingdings" pitchFamily="2" charset="2"/>
              <a:buChar char="ü"/>
            </a:pPr>
            <a:r>
              <a:rPr lang="es-EC" dirty="0" smtClean="0">
                <a:solidFill>
                  <a:schemeClr val="bg1"/>
                </a:solidFill>
                <a:latin typeface="Times New Roman" pitchFamily="18" charset="0"/>
                <a:cs typeface="Times New Roman" pitchFamily="18" charset="0"/>
              </a:rPr>
              <a:t>Adquisición </a:t>
            </a:r>
            <a:r>
              <a:rPr lang="es-EC" dirty="0">
                <a:solidFill>
                  <a:schemeClr val="bg1"/>
                </a:solidFill>
                <a:latin typeface="Times New Roman" pitchFamily="18" charset="0"/>
                <a:cs typeface="Times New Roman" pitchFamily="18" charset="0"/>
              </a:rPr>
              <a:t>de </a:t>
            </a:r>
            <a:r>
              <a:rPr lang="es-EC" dirty="0" smtClean="0">
                <a:solidFill>
                  <a:schemeClr val="bg1"/>
                </a:solidFill>
                <a:latin typeface="Times New Roman" pitchFamily="18" charset="0"/>
                <a:cs typeface="Times New Roman" pitchFamily="18" charset="0"/>
              </a:rPr>
              <a:t>maquinaria</a:t>
            </a:r>
          </a:p>
          <a:p>
            <a:pPr marL="285750" indent="-285750">
              <a:buFont typeface="Wingdings" pitchFamily="2" charset="2"/>
              <a:buChar char="ü"/>
            </a:pPr>
            <a:r>
              <a:rPr lang="es-EC" dirty="0" smtClean="0">
                <a:solidFill>
                  <a:schemeClr val="bg1"/>
                </a:solidFill>
                <a:latin typeface="Times New Roman" pitchFamily="18" charset="0"/>
                <a:cs typeface="Times New Roman" pitchFamily="18" charset="0"/>
              </a:rPr>
              <a:t>Producción</a:t>
            </a:r>
            <a:endParaRPr lang="es-EC" dirty="0">
              <a:solidFill>
                <a:schemeClr val="bg1"/>
              </a:solidFill>
              <a:latin typeface="Times New Roman" pitchFamily="18" charset="0"/>
              <a:cs typeface="Times New Roman" pitchFamily="18" charset="0"/>
            </a:endParaRPr>
          </a:p>
          <a:p>
            <a:pPr marL="285750" indent="-285750">
              <a:buFont typeface="Wingdings" pitchFamily="2" charset="2"/>
              <a:buChar char="ü"/>
            </a:pPr>
            <a:r>
              <a:rPr lang="es-EC" dirty="0" smtClean="0">
                <a:solidFill>
                  <a:schemeClr val="bg1"/>
                </a:solidFill>
                <a:latin typeface="Times New Roman" pitchFamily="18" charset="0"/>
                <a:cs typeface="Times New Roman" pitchFamily="18" charset="0"/>
              </a:rPr>
              <a:t>Inversiones</a:t>
            </a:r>
            <a:endParaRPr lang="es-EC" dirty="0">
              <a:solidFill>
                <a:schemeClr val="bg1"/>
              </a:solidFill>
              <a:latin typeface="Times New Roman" pitchFamily="18" charset="0"/>
              <a:cs typeface="Times New Roman" pitchFamily="18" charset="0"/>
            </a:endParaRPr>
          </a:p>
        </p:txBody>
      </p:sp>
      <p:sp>
        <p:nvSpPr>
          <p:cNvPr id="7" name="6 Rectángulo"/>
          <p:cNvSpPr/>
          <p:nvPr/>
        </p:nvSpPr>
        <p:spPr>
          <a:xfrm>
            <a:off x="5348986" y="4263574"/>
            <a:ext cx="2736304" cy="1685706"/>
          </a:xfrm>
          <a:prstGeom prst="rect">
            <a:avLst/>
          </a:prstGeom>
          <a:solidFill>
            <a:schemeClr val="accent5">
              <a:lumMod val="60000"/>
              <a:lumOff val="40000"/>
            </a:schemeClr>
          </a:solid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buFont typeface="Wingdings" pitchFamily="2" charset="2"/>
              <a:buChar char="ü"/>
            </a:pPr>
            <a:r>
              <a:rPr lang="es-EC" dirty="0">
                <a:solidFill>
                  <a:schemeClr val="bg1"/>
                </a:solidFill>
                <a:latin typeface="Times New Roman" pitchFamily="18" charset="0"/>
                <a:cs typeface="Times New Roman" pitchFamily="18" charset="0"/>
              </a:rPr>
              <a:t>Productor</a:t>
            </a:r>
          </a:p>
          <a:p>
            <a:pPr marL="285750" lvl="3" indent="-285750">
              <a:buFont typeface="Wingdings" pitchFamily="2" charset="2"/>
              <a:buChar char="ü"/>
            </a:pPr>
            <a:r>
              <a:rPr lang="es-EC" dirty="0">
                <a:solidFill>
                  <a:schemeClr val="bg1"/>
                </a:solidFill>
                <a:latin typeface="Times New Roman" pitchFamily="18" charset="0"/>
                <a:cs typeface="Times New Roman" pitchFamily="18" charset="0"/>
              </a:rPr>
              <a:t>Agente Intermediario</a:t>
            </a:r>
          </a:p>
          <a:p>
            <a:pPr marL="285750" indent="-285750">
              <a:buFont typeface="Wingdings" pitchFamily="2" charset="2"/>
              <a:buChar char="ü"/>
            </a:pPr>
            <a:r>
              <a:rPr lang="es-ES_tradnl" dirty="0" smtClean="0">
                <a:solidFill>
                  <a:schemeClr val="bg1"/>
                </a:solidFill>
                <a:latin typeface="Times New Roman" pitchFamily="18" charset="0"/>
                <a:cs typeface="Times New Roman" pitchFamily="18" charset="0"/>
              </a:rPr>
              <a:t>RUC</a:t>
            </a:r>
          </a:p>
          <a:p>
            <a:pPr marL="285750" indent="-285750">
              <a:buFont typeface="Wingdings" pitchFamily="2" charset="2"/>
              <a:buChar char="ü"/>
            </a:pPr>
            <a:r>
              <a:rPr lang="es-EC" dirty="0">
                <a:solidFill>
                  <a:schemeClr val="bg1"/>
                </a:solidFill>
                <a:latin typeface="Times New Roman" pitchFamily="18" charset="0"/>
                <a:cs typeface="Times New Roman" pitchFamily="18" charset="0"/>
              </a:rPr>
              <a:t>Modelo de Contrato de Intermediación</a:t>
            </a:r>
          </a:p>
        </p:txBody>
      </p:sp>
      <p:sp>
        <p:nvSpPr>
          <p:cNvPr id="8" name="7 Flecha derecha"/>
          <p:cNvSpPr/>
          <p:nvPr/>
        </p:nvSpPr>
        <p:spPr>
          <a:xfrm>
            <a:off x="3748692" y="2456892"/>
            <a:ext cx="1119724" cy="576064"/>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9" name="8 Flecha derecha"/>
          <p:cNvSpPr/>
          <p:nvPr/>
        </p:nvSpPr>
        <p:spPr>
          <a:xfrm>
            <a:off x="4067944" y="4796051"/>
            <a:ext cx="1008112" cy="576064"/>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223337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332656"/>
            <a:ext cx="8229600" cy="720080"/>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4000" b="1" dirty="0" smtClean="0">
                <a:solidFill>
                  <a:schemeClr val="accent5">
                    <a:lumMod val="50000"/>
                  </a:schemeClr>
                </a:solidFill>
                <a:effectLst/>
                <a:latin typeface="Times New Roman" pitchFamily="18" charset="0"/>
                <a:cs typeface="Times New Roman" pitchFamily="18" charset="0"/>
              </a:rPr>
              <a:t>PROMOCIÓN</a:t>
            </a:r>
            <a:endParaRPr lang="es-EC" sz="4000" dirty="0">
              <a:solidFill>
                <a:schemeClr val="accent5">
                  <a:lumMod val="50000"/>
                </a:schemeClr>
              </a:solidFill>
            </a:endParaRPr>
          </a:p>
        </p:txBody>
      </p:sp>
      <p:sp>
        <p:nvSpPr>
          <p:cNvPr id="4" name="3 Elipse"/>
          <p:cNvSpPr/>
          <p:nvPr/>
        </p:nvSpPr>
        <p:spPr>
          <a:xfrm>
            <a:off x="697658" y="1700808"/>
            <a:ext cx="3514302" cy="1872208"/>
          </a:xfrm>
          <a:prstGeom prst="ellipse">
            <a:avLst/>
          </a:prstGeom>
          <a:blipFill>
            <a:blip r:embed="rId3"/>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Times New Roman" pitchFamily="18" charset="0"/>
                <a:cs typeface="Times New Roman" pitchFamily="18" charset="0"/>
              </a:rPr>
              <a:t>BANDEJA GOLOSA</a:t>
            </a:r>
            <a:endParaRPr lang="es-EC" sz="3200" b="1" dirty="0">
              <a:solidFill>
                <a:schemeClr val="bg1"/>
              </a:solidFill>
              <a:latin typeface="Times New Roman" pitchFamily="18" charset="0"/>
              <a:cs typeface="Times New Roman" pitchFamily="18" charset="0"/>
            </a:endParaRPr>
          </a:p>
        </p:txBody>
      </p:sp>
      <p:sp>
        <p:nvSpPr>
          <p:cNvPr id="2" name="1 Nube"/>
          <p:cNvSpPr/>
          <p:nvPr/>
        </p:nvSpPr>
        <p:spPr>
          <a:xfrm rot="20776639">
            <a:off x="1031112" y="3989698"/>
            <a:ext cx="2952328" cy="1926193"/>
          </a:xfrm>
          <a:prstGeom prst="cloud">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bg1"/>
                </a:solidFill>
              </a:rPr>
              <a:t>DE TODO UN POCO</a:t>
            </a:r>
            <a:endParaRPr lang="es-EC" sz="2400" dirty="0">
              <a:solidFill>
                <a:schemeClr val="bg1"/>
              </a:solidFill>
            </a:endParaRPr>
          </a:p>
        </p:txBody>
      </p:sp>
      <p:sp>
        <p:nvSpPr>
          <p:cNvPr id="11" name="10 Estrella de 12 puntas"/>
          <p:cNvSpPr/>
          <p:nvPr/>
        </p:nvSpPr>
        <p:spPr>
          <a:xfrm>
            <a:off x="3969832" y="1212998"/>
            <a:ext cx="3796622" cy="1423913"/>
          </a:xfrm>
          <a:prstGeom prst="star12">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bg1"/>
                </a:solidFill>
                <a:latin typeface="Times New Roman" pitchFamily="18" charset="0"/>
                <a:cs typeface="Times New Roman" pitchFamily="18" charset="0"/>
              </a:rPr>
              <a:t>Exhibición del nuevo producto innovador en puntos de venta de patrocinadores.</a:t>
            </a:r>
            <a:endParaRPr lang="es-EC" sz="1600" dirty="0">
              <a:solidFill>
                <a:schemeClr val="bg1"/>
              </a:solidFill>
              <a:latin typeface="Times New Roman" pitchFamily="18" charset="0"/>
              <a:cs typeface="Times New Roman" pitchFamily="18" charset="0"/>
            </a:endParaRPr>
          </a:p>
        </p:txBody>
      </p:sp>
      <p:sp>
        <p:nvSpPr>
          <p:cNvPr id="12" name="11 Estrella de 7 puntas"/>
          <p:cNvSpPr/>
          <p:nvPr/>
        </p:nvSpPr>
        <p:spPr>
          <a:xfrm>
            <a:off x="5508104" y="2348880"/>
            <a:ext cx="3432702" cy="1728192"/>
          </a:xfrm>
          <a:prstGeom prst="star7">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_tradnl" dirty="0" smtClean="0">
              <a:solidFill>
                <a:schemeClr val="bg1"/>
              </a:solidFill>
              <a:latin typeface="Times New Roman" pitchFamily="18" charset="0"/>
              <a:cs typeface="Times New Roman" pitchFamily="18" charset="0"/>
            </a:endParaRPr>
          </a:p>
          <a:p>
            <a:pPr lvl="0" algn="ctr"/>
            <a:r>
              <a:rPr lang="es-ES_tradnl" sz="1600" dirty="0" smtClean="0">
                <a:solidFill>
                  <a:schemeClr val="bg1"/>
                </a:solidFill>
                <a:latin typeface="Times New Roman" pitchFamily="18" charset="0"/>
                <a:cs typeface="Times New Roman" pitchFamily="18" charset="0"/>
              </a:rPr>
              <a:t>Publicidad </a:t>
            </a:r>
            <a:r>
              <a:rPr lang="es-ES_tradnl" sz="1600" dirty="0">
                <a:solidFill>
                  <a:schemeClr val="bg1"/>
                </a:solidFill>
                <a:latin typeface="Times New Roman" pitchFamily="18" charset="0"/>
                <a:cs typeface="Times New Roman" pitchFamily="18" charset="0"/>
              </a:rPr>
              <a:t>por medio de las páginas web o por televisión o en los propios cines.</a:t>
            </a:r>
            <a:endParaRPr lang="es-EC" sz="1600" dirty="0">
              <a:solidFill>
                <a:schemeClr val="bg1"/>
              </a:solidFill>
              <a:latin typeface="Times New Roman" pitchFamily="18" charset="0"/>
              <a:cs typeface="Times New Roman" pitchFamily="18" charset="0"/>
            </a:endParaRPr>
          </a:p>
        </p:txBody>
      </p:sp>
      <p:sp>
        <p:nvSpPr>
          <p:cNvPr id="13" name="12 Estrella de 8 puntas"/>
          <p:cNvSpPr/>
          <p:nvPr/>
        </p:nvSpPr>
        <p:spPr>
          <a:xfrm>
            <a:off x="4004321" y="3884751"/>
            <a:ext cx="3821451" cy="1368152"/>
          </a:xfrm>
          <a:prstGeom prst="star8">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600" dirty="0">
                <a:solidFill>
                  <a:schemeClr val="bg1"/>
                </a:solidFill>
                <a:latin typeface="Times New Roman" pitchFamily="18" charset="0"/>
                <a:cs typeface="Times New Roman" pitchFamily="18" charset="0"/>
              </a:rPr>
              <a:t>Un descuento del 5% en cada pedido que realicen los cines, (fechas exclusivas).</a:t>
            </a:r>
            <a:endParaRPr lang="es-EC" sz="1600" dirty="0">
              <a:solidFill>
                <a:schemeClr val="bg1"/>
              </a:solidFill>
              <a:latin typeface="Times New Roman" pitchFamily="18" charset="0"/>
              <a:cs typeface="Times New Roman" pitchFamily="18" charset="0"/>
            </a:endParaRPr>
          </a:p>
        </p:txBody>
      </p:sp>
      <p:sp>
        <p:nvSpPr>
          <p:cNvPr id="14" name="13 Cinta hacia abajo"/>
          <p:cNvSpPr/>
          <p:nvPr/>
        </p:nvSpPr>
        <p:spPr>
          <a:xfrm>
            <a:off x="4764344" y="5348397"/>
            <a:ext cx="4176462" cy="1177218"/>
          </a:xfrm>
          <a:prstGeom prst="ribbon">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solidFill>
                  <a:schemeClr val="bg1"/>
                </a:solidFill>
                <a:latin typeface="Times New Roman" pitchFamily="18" charset="0"/>
                <a:cs typeface="Times New Roman" pitchFamily="18" charset="0"/>
              </a:rPr>
              <a:t>Un precio especial del producto innovador por la apertura de nuevos cines.</a:t>
            </a:r>
            <a:endParaRPr lang="es-EC"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83875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7974" y="260648"/>
            <a:ext cx="8229600" cy="684312"/>
          </a:xfrm>
          <a:blipFill>
            <a:blip r:embed="rId2"/>
            <a:tile tx="0" ty="0" sx="100000" sy="100000" flip="none" algn="tl"/>
          </a:blipFill>
        </p:spPr>
        <p:txBody>
          <a:bodyPr>
            <a:normAutofit fontScale="90000"/>
          </a:bodyPr>
          <a:lstStyle/>
          <a:p>
            <a:pPr algn="ctr"/>
            <a:r>
              <a:rPr lang="es-ES_tradnl" b="1" dirty="0">
                <a:solidFill>
                  <a:schemeClr val="accent5">
                    <a:lumMod val="50000"/>
                  </a:schemeClr>
                </a:solidFill>
                <a:effectLst/>
                <a:latin typeface="Times New Roman" pitchFamily="18" charset="0"/>
                <a:cs typeface="Times New Roman" pitchFamily="18" charset="0"/>
              </a:rPr>
              <a:t>PROBLEMA Y </a:t>
            </a:r>
            <a:r>
              <a:rPr lang="es-EC" sz="4000" b="1" dirty="0">
                <a:solidFill>
                  <a:schemeClr val="accent5">
                    <a:lumMod val="50000"/>
                  </a:schemeClr>
                </a:solidFill>
                <a:latin typeface="Times New Roman" pitchFamily="18" charset="0"/>
                <a:cs typeface="Times New Roman" pitchFamily="18" charset="0"/>
              </a:rPr>
              <a:t>JUSTIFICACIÓN</a:t>
            </a:r>
            <a:endParaRPr lang="es-EC" dirty="0">
              <a:solidFill>
                <a:schemeClr val="accent5">
                  <a:lumMod val="50000"/>
                </a:schemeClr>
              </a:solidFill>
            </a:endParaRPr>
          </a:p>
        </p:txBody>
      </p:sp>
      <p:sp>
        <p:nvSpPr>
          <p:cNvPr id="3" name="2 Elipse"/>
          <p:cNvSpPr/>
          <p:nvPr/>
        </p:nvSpPr>
        <p:spPr>
          <a:xfrm>
            <a:off x="611560" y="1052736"/>
            <a:ext cx="1728192" cy="11521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latin typeface="Times New Roman" pitchFamily="18" charset="0"/>
                <a:cs typeface="Times New Roman" pitchFamily="18" charset="0"/>
              </a:rPr>
              <a:t>Multicines, Supercines y Cinemark</a:t>
            </a:r>
            <a:endParaRPr lang="es-EC" sz="1600" dirty="0">
              <a:latin typeface="Times New Roman" pitchFamily="18" charset="0"/>
              <a:cs typeface="Times New Roman" pitchFamily="18" charset="0"/>
            </a:endParaRPr>
          </a:p>
        </p:txBody>
      </p:sp>
      <p:sp>
        <p:nvSpPr>
          <p:cNvPr id="6" name="5 Flecha abajo"/>
          <p:cNvSpPr/>
          <p:nvPr/>
        </p:nvSpPr>
        <p:spPr>
          <a:xfrm>
            <a:off x="1216046" y="2348880"/>
            <a:ext cx="519220"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8" name="7 Elipse"/>
          <p:cNvSpPr/>
          <p:nvPr/>
        </p:nvSpPr>
        <p:spPr>
          <a:xfrm>
            <a:off x="6588264" y="1052736"/>
            <a:ext cx="1728192" cy="115212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bg1"/>
                </a:solidFill>
                <a:latin typeface="Times New Roman" pitchFamily="18" charset="0"/>
                <a:cs typeface="Times New Roman" pitchFamily="18" charset="0"/>
              </a:rPr>
              <a:t>Bandeja inestable</a:t>
            </a:r>
            <a:r>
              <a:rPr lang="es-EC" sz="1600" dirty="0">
                <a:solidFill>
                  <a:schemeClr val="bg1"/>
                </a:solidFill>
                <a:latin typeface="Times New Roman" pitchFamily="18" charset="0"/>
                <a:cs typeface="Times New Roman" pitchFamily="18" charset="0"/>
              </a:rPr>
              <a:t>, pequeña y de mal uso</a:t>
            </a:r>
          </a:p>
        </p:txBody>
      </p:sp>
      <p:sp>
        <p:nvSpPr>
          <p:cNvPr id="9" name="8 Flecha abajo"/>
          <p:cNvSpPr/>
          <p:nvPr/>
        </p:nvSpPr>
        <p:spPr>
          <a:xfrm>
            <a:off x="1173961" y="4570753"/>
            <a:ext cx="540060"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0" name="9 Elipse"/>
          <p:cNvSpPr/>
          <p:nvPr/>
        </p:nvSpPr>
        <p:spPr>
          <a:xfrm>
            <a:off x="579895" y="5445224"/>
            <a:ext cx="1728192" cy="93610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Servicio de Snacks</a:t>
            </a:r>
            <a:endParaRPr lang="es-EC" dirty="0">
              <a:solidFill>
                <a:schemeClr val="bg1"/>
              </a:solidFill>
              <a:latin typeface="Times New Roman" pitchFamily="18" charset="0"/>
              <a:cs typeface="Times New Roman" pitchFamily="18" charset="0"/>
            </a:endParaRPr>
          </a:p>
        </p:txBody>
      </p:sp>
      <p:sp>
        <p:nvSpPr>
          <p:cNvPr id="11" name="10 Rectángulo"/>
          <p:cNvSpPr/>
          <p:nvPr/>
        </p:nvSpPr>
        <p:spPr>
          <a:xfrm>
            <a:off x="3419872" y="2924944"/>
            <a:ext cx="1656184" cy="122413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bg1"/>
                </a:solidFill>
                <a:latin typeface="Times New Roman" pitchFamily="18" charset="0"/>
                <a:cs typeface="Times New Roman" pitchFamily="18" charset="0"/>
              </a:rPr>
              <a:t>Mejorar el Servicio al Cliente</a:t>
            </a:r>
            <a:endParaRPr lang="es-EC" b="1" dirty="0">
              <a:solidFill>
                <a:schemeClr val="bg1"/>
              </a:solidFill>
              <a:latin typeface="Times New Roman" pitchFamily="18" charset="0"/>
              <a:cs typeface="Times New Roman" pitchFamily="18" charset="0"/>
            </a:endParaRPr>
          </a:p>
        </p:txBody>
      </p:sp>
      <p:sp>
        <p:nvSpPr>
          <p:cNvPr id="13" name="12 Flecha doblada hacia arriba"/>
          <p:cNvSpPr/>
          <p:nvPr/>
        </p:nvSpPr>
        <p:spPr>
          <a:xfrm>
            <a:off x="3275856" y="4930793"/>
            <a:ext cx="1332148" cy="1116124"/>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4" name="13 Flecha doblada"/>
          <p:cNvSpPr/>
          <p:nvPr/>
        </p:nvSpPr>
        <p:spPr>
          <a:xfrm>
            <a:off x="4247964" y="1412776"/>
            <a:ext cx="1404156" cy="1008112"/>
          </a:xfrm>
          <a:prstGeom prst="ben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sp>
        <p:nvSpPr>
          <p:cNvPr id="15" name="14 Elipse"/>
          <p:cNvSpPr/>
          <p:nvPr/>
        </p:nvSpPr>
        <p:spPr>
          <a:xfrm>
            <a:off x="614384" y="3212976"/>
            <a:ext cx="1728192"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latin typeface="Times New Roman" pitchFamily="18" charset="0"/>
                <a:cs typeface="Times New Roman" pitchFamily="18" charset="0"/>
              </a:rPr>
              <a:t>Tecnología, DVD, Blu-Ray y 3D</a:t>
            </a:r>
            <a:endParaRPr lang="es-EC" sz="1600" dirty="0">
              <a:latin typeface="Times New Roman" pitchFamily="18" charset="0"/>
              <a:cs typeface="Times New Roman" pitchFamily="18" charset="0"/>
            </a:endParaRPr>
          </a:p>
        </p:txBody>
      </p:sp>
      <p:sp>
        <p:nvSpPr>
          <p:cNvPr id="17" name="16 Flecha abajo"/>
          <p:cNvSpPr/>
          <p:nvPr/>
        </p:nvSpPr>
        <p:spPr>
          <a:xfrm>
            <a:off x="7213042" y="2316413"/>
            <a:ext cx="519220"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8" name="17 Elipse"/>
          <p:cNvSpPr/>
          <p:nvPr/>
        </p:nvSpPr>
        <p:spPr>
          <a:xfrm>
            <a:off x="6613150" y="3158836"/>
            <a:ext cx="1728192" cy="11521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smtClean="0">
                <a:latin typeface="Times New Roman" pitchFamily="18" charset="0"/>
                <a:cs typeface="Times New Roman" pitchFamily="18" charset="0"/>
              </a:rPr>
              <a:t>Nuevo Producto</a:t>
            </a:r>
            <a:endParaRPr lang="es-EC" b="1" dirty="0">
              <a:latin typeface="Times New Roman" pitchFamily="18" charset="0"/>
              <a:cs typeface="Times New Roman" pitchFamily="18" charset="0"/>
            </a:endParaRPr>
          </a:p>
        </p:txBody>
      </p:sp>
      <p:sp>
        <p:nvSpPr>
          <p:cNvPr id="19" name="18 Elipse"/>
          <p:cNvSpPr/>
          <p:nvPr/>
        </p:nvSpPr>
        <p:spPr>
          <a:xfrm>
            <a:off x="6648111" y="5290833"/>
            <a:ext cx="1728192" cy="109049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600" dirty="0" smtClean="0">
                <a:solidFill>
                  <a:schemeClr val="bg1"/>
                </a:solidFill>
                <a:latin typeface="Times New Roman" pitchFamily="18" charset="0"/>
                <a:cs typeface="Times New Roman" pitchFamily="18" charset="0"/>
              </a:rPr>
              <a:t>Estrategias de Marketing</a:t>
            </a:r>
            <a:endParaRPr lang="es-EC" sz="1600" dirty="0">
              <a:solidFill>
                <a:schemeClr val="bg1"/>
              </a:solidFill>
              <a:latin typeface="Times New Roman" pitchFamily="18" charset="0"/>
              <a:cs typeface="Times New Roman" pitchFamily="18" charset="0"/>
            </a:endParaRPr>
          </a:p>
        </p:txBody>
      </p:sp>
      <p:sp>
        <p:nvSpPr>
          <p:cNvPr id="20" name="19 Flecha abajo"/>
          <p:cNvSpPr/>
          <p:nvPr/>
        </p:nvSpPr>
        <p:spPr>
          <a:xfrm>
            <a:off x="7242177" y="4430884"/>
            <a:ext cx="540060"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9532849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678904"/>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200" b="1" dirty="0" smtClean="0">
                <a:solidFill>
                  <a:schemeClr val="accent5">
                    <a:lumMod val="50000"/>
                  </a:schemeClr>
                </a:solidFill>
                <a:effectLst/>
                <a:latin typeface="Times New Roman" pitchFamily="18" charset="0"/>
                <a:cs typeface="Times New Roman" pitchFamily="18" charset="0"/>
              </a:rPr>
              <a:t>DIFERENTES TIPOS DE ESTRATEGIAS</a:t>
            </a:r>
            <a:endParaRPr lang="es-EC" sz="3200" dirty="0">
              <a:solidFill>
                <a:schemeClr val="accent5">
                  <a:lumMod val="50000"/>
                </a:schemeClr>
              </a:solidFill>
            </a:endParaRPr>
          </a:p>
        </p:txBody>
      </p:sp>
      <p:sp>
        <p:nvSpPr>
          <p:cNvPr id="4" name="3 Rectángulo"/>
          <p:cNvSpPr/>
          <p:nvPr/>
        </p:nvSpPr>
        <p:spPr>
          <a:xfrm>
            <a:off x="1403648" y="1805162"/>
            <a:ext cx="2232248" cy="129614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bg1"/>
                </a:solidFill>
                <a:latin typeface="Times New Roman" pitchFamily="18" charset="0"/>
                <a:cs typeface="Times New Roman" pitchFamily="18" charset="0"/>
              </a:rPr>
              <a:t>DIFERENCIACIÓN</a:t>
            </a:r>
          </a:p>
          <a:p>
            <a:pPr algn="ctr"/>
            <a:r>
              <a:rPr lang="es-EC" sz="1600" dirty="0" smtClean="0">
                <a:solidFill>
                  <a:schemeClr val="bg1"/>
                </a:solidFill>
                <a:latin typeface="Times New Roman" pitchFamily="18" charset="0"/>
                <a:cs typeface="Times New Roman" pitchFamily="18" charset="0"/>
              </a:rPr>
              <a:t>Dar al producto cualidades distintas para diferenciarse de la competencia.</a:t>
            </a:r>
            <a:endParaRPr lang="es-EC" sz="1600" dirty="0">
              <a:solidFill>
                <a:schemeClr val="bg1"/>
              </a:solidFill>
              <a:latin typeface="Times New Roman" pitchFamily="18" charset="0"/>
              <a:cs typeface="Times New Roman" pitchFamily="18" charset="0"/>
            </a:endParaRPr>
          </a:p>
        </p:txBody>
      </p:sp>
      <p:sp>
        <p:nvSpPr>
          <p:cNvPr id="8" name="7 Rectángulo"/>
          <p:cNvSpPr/>
          <p:nvPr/>
        </p:nvSpPr>
        <p:spPr>
          <a:xfrm>
            <a:off x="1408228" y="4030215"/>
            <a:ext cx="2232248" cy="12961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bg1"/>
                </a:solidFill>
                <a:latin typeface="Times New Roman" pitchFamily="18" charset="0"/>
                <a:cs typeface="Times New Roman" pitchFamily="18" charset="0"/>
              </a:rPr>
              <a:t>ORIENTACIÓN AL CLIENTE</a:t>
            </a:r>
          </a:p>
          <a:p>
            <a:pPr algn="ctr"/>
            <a:r>
              <a:rPr lang="es-EC" sz="1600" dirty="0" smtClean="0">
                <a:solidFill>
                  <a:schemeClr val="bg1"/>
                </a:solidFill>
                <a:latin typeface="Times New Roman" pitchFamily="18" charset="0"/>
                <a:cs typeface="Times New Roman" pitchFamily="18" charset="0"/>
              </a:rPr>
              <a:t>Enfocarse directamente al cliente para satisfacer sus necesidades.</a:t>
            </a:r>
          </a:p>
        </p:txBody>
      </p:sp>
      <p:sp>
        <p:nvSpPr>
          <p:cNvPr id="11" name="10 Rectángulo"/>
          <p:cNvSpPr/>
          <p:nvPr/>
        </p:nvSpPr>
        <p:spPr>
          <a:xfrm>
            <a:off x="5364088" y="1916832"/>
            <a:ext cx="2348911" cy="31539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bg1"/>
                </a:solidFill>
                <a:latin typeface="Times New Roman" pitchFamily="18" charset="0"/>
                <a:cs typeface="Times New Roman" pitchFamily="18" charset="0"/>
              </a:rPr>
              <a:t>PLANIFICACIÓN ESTRATÉGICA</a:t>
            </a:r>
          </a:p>
          <a:p>
            <a:pPr algn="ctr"/>
            <a:r>
              <a:rPr lang="es-EC" sz="1600" dirty="0" smtClean="0">
                <a:solidFill>
                  <a:schemeClr val="bg1"/>
                </a:solidFill>
                <a:latin typeface="Times New Roman" pitchFamily="18" charset="0"/>
                <a:cs typeface="Times New Roman" pitchFamily="18" charset="0"/>
              </a:rPr>
              <a:t>Es objetivo y sistemático en la toma de decisiones, permite hacia donde quiere llegar la empresa mediante objetivos y estrategias a fin de alcanzar metas propuestas a C, M o L plazo y cumplir con la misión y visión de la empresa. </a:t>
            </a:r>
            <a:endParaRPr lang="es-EC"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80785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822920"/>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200" b="1" dirty="0" smtClean="0">
                <a:solidFill>
                  <a:schemeClr val="accent5">
                    <a:lumMod val="50000"/>
                  </a:schemeClr>
                </a:solidFill>
                <a:effectLst/>
                <a:latin typeface="Times New Roman" pitchFamily="18" charset="0"/>
                <a:cs typeface="Times New Roman" pitchFamily="18" charset="0"/>
              </a:rPr>
              <a:t>PROPIEDAD INTELECTUAL Y PATENTES</a:t>
            </a:r>
            <a:endParaRPr lang="es-EC" sz="3200" dirty="0">
              <a:solidFill>
                <a:schemeClr val="accent5">
                  <a:lumMod val="50000"/>
                </a:schemeClr>
              </a:solidFill>
            </a:endParaRPr>
          </a:p>
        </p:txBody>
      </p:sp>
      <p:sp>
        <p:nvSpPr>
          <p:cNvPr id="4" name="3 Elipse"/>
          <p:cNvSpPr/>
          <p:nvPr/>
        </p:nvSpPr>
        <p:spPr>
          <a:xfrm>
            <a:off x="906131" y="1498548"/>
            <a:ext cx="2448272" cy="8503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200" dirty="0">
                <a:solidFill>
                  <a:schemeClr val="bg1"/>
                </a:solidFill>
                <a:latin typeface="Times New Roman" pitchFamily="18" charset="0"/>
                <a:cs typeface="Times New Roman" pitchFamily="18" charset="0"/>
              </a:rPr>
              <a:t>C</a:t>
            </a:r>
            <a:r>
              <a:rPr lang="es-EC" sz="2200" dirty="0" smtClean="0">
                <a:solidFill>
                  <a:schemeClr val="bg1"/>
                </a:solidFill>
                <a:latin typeface="Times New Roman" pitchFamily="18" charset="0"/>
                <a:cs typeface="Times New Roman" pitchFamily="18" charset="0"/>
              </a:rPr>
              <a:t>reaciones </a:t>
            </a:r>
            <a:r>
              <a:rPr lang="es-EC" sz="2200" dirty="0">
                <a:solidFill>
                  <a:schemeClr val="bg1"/>
                </a:solidFill>
                <a:latin typeface="Times New Roman" pitchFamily="18" charset="0"/>
                <a:cs typeface="Times New Roman" pitchFamily="18" charset="0"/>
              </a:rPr>
              <a:t>de la mente</a:t>
            </a:r>
          </a:p>
        </p:txBody>
      </p:sp>
      <p:sp>
        <p:nvSpPr>
          <p:cNvPr id="9" name="8 Rectángulo redondeado"/>
          <p:cNvSpPr/>
          <p:nvPr/>
        </p:nvSpPr>
        <p:spPr>
          <a:xfrm>
            <a:off x="481455" y="5877272"/>
            <a:ext cx="3297623" cy="5632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sz="1600" dirty="0" smtClean="0">
                <a:solidFill>
                  <a:schemeClr val="bg1"/>
                </a:solidFill>
                <a:latin typeface="Times New Roman" pitchFamily="18" charset="0"/>
                <a:cs typeface="Times New Roman" pitchFamily="18" charset="0"/>
              </a:rPr>
              <a:t>Durabilidad de 70 años después de la muerte.</a:t>
            </a:r>
            <a:endParaRPr lang="es-EC" sz="1600" dirty="0">
              <a:solidFill>
                <a:schemeClr val="bg1"/>
              </a:solidFill>
              <a:latin typeface="Times New Roman" pitchFamily="18" charset="0"/>
              <a:cs typeface="Times New Roman" pitchFamily="18" charset="0"/>
            </a:endParaRPr>
          </a:p>
        </p:txBody>
      </p:sp>
      <p:sp>
        <p:nvSpPr>
          <p:cNvPr id="2" name="1 Rectángulo"/>
          <p:cNvSpPr/>
          <p:nvPr/>
        </p:nvSpPr>
        <p:spPr>
          <a:xfrm>
            <a:off x="1036115" y="2708920"/>
            <a:ext cx="2088232" cy="12875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b="1" dirty="0">
                <a:solidFill>
                  <a:schemeClr val="bg1"/>
                </a:solidFill>
                <a:latin typeface="Times New Roman" pitchFamily="18" charset="0"/>
                <a:cs typeface="Times New Roman" pitchFamily="18" charset="0"/>
              </a:rPr>
              <a:t>Propiedad Industrial </a:t>
            </a:r>
          </a:p>
          <a:p>
            <a:pPr algn="ctr"/>
            <a:r>
              <a:rPr lang="es-EC" sz="1600" dirty="0">
                <a:solidFill>
                  <a:schemeClr val="bg1"/>
                </a:solidFill>
                <a:latin typeface="Times New Roman" pitchFamily="18" charset="0"/>
                <a:cs typeface="Times New Roman" pitchFamily="18" charset="0"/>
              </a:rPr>
              <a:t>Que incluye las invenciones, patentes, marcas, dibujos, etc. </a:t>
            </a:r>
            <a:endParaRPr lang="es-EC" sz="1600" dirty="0"/>
          </a:p>
        </p:txBody>
      </p:sp>
      <p:sp>
        <p:nvSpPr>
          <p:cNvPr id="10" name="9 Rectángulo"/>
          <p:cNvSpPr/>
          <p:nvPr/>
        </p:nvSpPr>
        <p:spPr>
          <a:xfrm>
            <a:off x="1036115" y="4293096"/>
            <a:ext cx="2088232" cy="1215531"/>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sz="1600" b="1" dirty="0">
                <a:solidFill>
                  <a:schemeClr val="bg1"/>
                </a:solidFill>
                <a:latin typeface="Times New Roman" pitchFamily="18" charset="0"/>
                <a:cs typeface="Times New Roman" pitchFamily="18" charset="0"/>
              </a:rPr>
              <a:t>Derecho de Autor</a:t>
            </a:r>
          </a:p>
          <a:p>
            <a:pPr algn="ctr"/>
            <a:r>
              <a:rPr lang="es-EC" sz="1600" dirty="0">
                <a:solidFill>
                  <a:schemeClr val="bg1"/>
                </a:solidFill>
                <a:latin typeface="Times New Roman" pitchFamily="18" charset="0"/>
                <a:cs typeface="Times New Roman" pitchFamily="18" charset="0"/>
              </a:rPr>
              <a:t>Obras literarias y artísticas.</a:t>
            </a:r>
          </a:p>
        </p:txBody>
      </p:sp>
      <p:sp>
        <p:nvSpPr>
          <p:cNvPr id="11" name="10 Rectángulo"/>
          <p:cNvSpPr/>
          <p:nvPr/>
        </p:nvSpPr>
        <p:spPr>
          <a:xfrm>
            <a:off x="4211960" y="1552489"/>
            <a:ext cx="4464496" cy="223655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es-EC" sz="1600" dirty="0">
                <a:solidFill>
                  <a:schemeClr val="bg1"/>
                </a:solidFill>
                <a:latin typeface="Times New Roman" pitchFamily="18" charset="0"/>
                <a:cs typeface="Times New Roman" pitchFamily="18" charset="0"/>
              </a:rPr>
              <a:t>A</a:t>
            </a:r>
            <a:r>
              <a:rPr lang="es-EC" sz="1600" dirty="0" smtClean="0">
                <a:solidFill>
                  <a:schemeClr val="bg1"/>
                </a:solidFill>
                <a:latin typeface="Times New Roman" pitchFamily="18" charset="0"/>
                <a:cs typeface="Times New Roman" pitchFamily="18" charset="0"/>
              </a:rPr>
              <a:t>yuda </a:t>
            </a:r>
            <a:r>
              <a:rPr lang="es-EC" sz="1600" dirty="0">
                <a:solidFill>
                  <a:schemeClr val="bg1"/>
                </a:solidFill>
                <a:latin typeface="Times New Roman" pitchFamily="18" charset="0"/>
                <a:cs typeface="Times New Roman" pitchFamily="18" charset="0"/>
              </a:rPr>
              <a:t>a las empresas, personas o individuos que estén dispuestos a crear o innovar un nuevo producto que sea </a:t>
            </a:r>
            <a:r>
              <a:rPr lang="es-EC" sz="1600" dirty="0" smtClean="0">
                <a:solidFill>
                  <a:schemeClr val="bg1"/>
                </a:solidFill>
                <a:latin typeface="Times New Roman" pitchFamily="18" charset="0"/>
                <a:cs typeface="Times New Roman" pitchFamily="18" charset="0"/>
              </a:rPr>
              <a:t>sólo </a:t>
            </a:r>
            <a:r>
              <a:rPr lang="es-EC" sz="1600" dirty="0">
                <a:solidFill>
                  <a:schemeClr val="bg1"/>
                </a:solidFill>
                <a:latin typeface="Times New Roman" pitchFamily="18" charset="0"/>
                <a:cs typeface="Times New Roman" pitchFamily="18" charset="0"/>
              </a:rPr>
              <a:t>de su propiedad, esto significa que la invención no puede ser confeccionada, utilizada, distribuida o vendida comercialmente sin el consentimiento del titular de la patente, su protección se concede durante un período limitado que suele ser de 20 años.</a:t>
            </a:r>
          </a:p>
        </p:txBody>
      </p:sp>
      <p:sp>
        <p:nvSpPr>
          <p:cNvPr id="12" name="11 Elipse"/>
          <p:cNvSpPr/>
          <p:nvPr/>
        </p:nvSpPr>
        <p:spPr>
          <a:xfrm>
            <a:off x="4067944" y="4258460"/>
            <a:ext cx="2088232" cy="100811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latin typeface="Times New Roman" pitchFamily="18" charset="0"/>
                <a:cs typeface="Times New Roman" pitchFamily="18" charset="0"/>
              </a:rPr>
              <a:t>Presentación de solicitud</a:t>
            </a:r>
            <a:endParaRPr lang="es-EC" dirty="0">
              <a:latin typeface="Times New Roman" pitchFamily="18" charset="0"/>
              <a:cs typeface="Times New Roman" pitchFamily="18" charset="0"/>
            </a:endParaRPr>
          </a:p>
        </p:txBody>
      </p:sp>
      <p:sp>
        <p:nvSpPr>
          <p:cNvPr id="13" name="12 Elipse"/>
          <p:cNvSpPr/>
          <p:nvPr/>
        </p:nvSpPr>
        <p:spPr>
          <a:xfrm>
            <a:off x="6588224" y="4258460"/>
            <a:ext cx="2088232" cy="100811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latin typeface="Times New Roman" pitchFamily="18" charset="0"/>
                <a:cs typeface="Times New Roman" pitchFamily="18" charset="0"/>
              </a:rPr>
              <a:t>Legalización en 18 meses</a:t>
            </a:r>
          </a:p>
        </p:txBody>
      </p:sp>
      <p:sp>
        <p:nvSpPr>
          <p:cNvPr id="14" name="13 Elipse"/>
          <p:cNvSpPr/>
          <p:nvPr/>
        </p:nvSpPr>
        <p:spPr>
          <a:xfrm>
            <a:off x="5302041" y="5486776"/>
            <a:ext cx="2088232" cy="10081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smtClean="0">
                <a:latin typeface="Times New Roman" pitchFamily="18" charset="0"/>
                <a:cs typeface="Times New Roman" pitchFamily="18" charset="0"/>
              </a:rPr>
              <a:t>Renovación cada año</a:t>
            </a:r>
            <a:endParaRPr lang="es-EC" dirty="0">
              <a:latin typeface="Times New Roman" pitchFamily="18" charset="0"/>
              <a:cs typeface="Times New Roman" pitchFamily="18" charset="0"/>
            </a:endParaRPr>
          </a:p>
        </p:txBody>
      </p:sp>
      <p:cxnSp>
        <p:nvCxnSpPr>
          <p:cNvPr id="15" name="14 Conector recto de flecha"/>
          <p:cNvCxnSpPr/>
          <p:nvPr/>
        </p:nvCxnSpPr>
        <p:spPr>
          <a:xfrm>
            <a:off x="6732240" y="3812290"/>
            <a:ext cx="470876"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17 Conector recto de flecha"/>
          <p:cNvCxnSpPr/>
          <p:nvPr/>
        </p:nvCxnSpPr>
        <p:spPr>
          <a:xfrm flipH="1">
            <a:off x="5706825" y="3812290"/>
            <a:ext cx="432048"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19 Conector recto de flecha"/>
          <p:cNvCxnSpPr/>
          <p:nvPr/>
        </p:nvCxnSpPr>
        <p:spPr>
          <a:xfrm>
            <a:off x="6346157" y="3812290"/>
            <a:ext cx="0" cy="167448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21 Conector recto de flecha"/>
          <p:cNvCxnSpPr>
            <a:endCxn id="2" idx="0"/>
          </p:cNvCxnSpPr>
          <p:nvPr/>
        </p:nvCxnSpPr>
        <p:spPr>
          <a:xfrm>
            <a:off x="2080231" y="2348879"/>
            <a:ext cx="0" cy="3600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23 Conector recto de flecha"/>
          <p:cNvCxnSpPr/>
          <p:nvPr/>
        </p:nvCxnSpPr>
        <p:spPr>
          <a:xfrm>
            <a:off x="2080231" y="3996459"/>
            <a:ext cx="0" cy="3600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24 Conector recto de flecha"/>
          <p:cNvCxnSpPr/>
          <p:nvPr/>
        </p:nvCxnSpPr>
        <p:spPr>
          <a:xfrm>
            <a:off x="1979712" y="5517231"/>
            <a:ext cx="0" cy="3600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22084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750912"/>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4000" b="1" dirty="0" smtClean="0">
                <a:solidFill>
                  <a:schemeClr val="accent5">
                    <a:lumMod val="50000"/>
                  </a:schemeClr>
                </a:solidFill>
                <a:effectLst/>
                <a:latin typeface="Times New Roman" pitchFamily="18" charset="0"/>
                <a:cs typeface="Times New Roman" pitchFamily="18" charset="0"/>
              </a:rPr>
              <a:t>CONCLUSIONES</a:t>
            </a:r>
            <a:endParaRPr lang="es-EC" sz="4000" dirty="0">
              <a:solidFill>
                <a:schemeClr val="accent5">
                  <a:lumMod val="50000"/>
                </a:schemeClr>
              </a:solidFill>
            </a:endParaRPr>
          </a:p>
        </p:txBody>
      </p:sp>
      <p:sp>
        <p:nvSpPr>
          <p:cNvPr id="4" name="3 Proceso alternativo"/>
          <p:cNvSpPr/>
          <p:nvPr/>
        </p:nvSpPr>
        <p:spPr>
          <a:xfrm>
            <a:off x="611560" y="1412776"/>
            <a:ext cx="7992888" cy="4968552"/>
          </a:xfrm>
          <a:prstGeom prst="flowChartAlternateProcess">
            <a:avLst/>
          </a:prstGeom>
          <a:blipFill>
            <a:blip r:embed="rId3"/>
            <a:tile tx="0" ty="0" sx="100000" sy="100000" flip="none" algn="tl"/>
          </a:blipFill>
          <a:ln>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marL="285750" indent="-285750" algn="just">
              <a:buFont typeface="Wingdings" pitchFamily="2" charset="2"/>
              <a:buChar char="Ø"/>
            </a:pPr>
            <a:r>
              <a:rPr lang="es-EC" sz="1600" dirty="0" smtClean="0">
                <a:solidFill>
                  <a:schemeClr val="bg1"/>
                </a:solidFill>
                <a:latin typeface="Times New Roman" pitchFamily="18" charset="0"/>
                <a:cs typeface="Times New Roman" pitchFamily="18" charset="0"/>
              </a:rPr>
              <a:t>El servicio al cliente es primordial y por ende hay que satisfacer las necesidades ya que ellos son la razón de ser de toda organización.</a:t>
            </a:r>
          </a:p>
          <a:p>
            <a:pPr marL="285750" indent="-285750" algn="just">
              <a:buFont typeface="Wingdings" pitchFamily="2" charset="2"/>
              <a:buChar char="Ø"/>
            </a:pPr>
            <a:endParaRPr lang="es-EC" sz="1600"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C" sz="1600" dirty="0">
                <a:solidFill>
                  <a:schemeClr val="bg1"/>
                </a:solidFill>
                <a:latin typeface="Times New Roman" pitchFamily="18" charset="0"/>
                <a:cs typeface="Times New Roman" pitchFamily="18" charset="0"/>
              </a:rPr>
              <a:t>Con la investigación de mercado </a:t>
            </a:r>
            <a:r>
              <a:rPr lang="es-EC" sz="1600" dirty="0" smtClean="0">
                <a:solidFill>
                  <a:schemeClr val="bg1"/>
                </a:solidFill>
                <a:latin typeface="Times New Roman" pitchFamily="18" charset="0"/>
                <a:cs typeface="Times New Roman" pitchFamily="18" charset="0"/>
              </a:rPr>
              <a:t>se </a:t>
            </a:r>
            <a:r>
              <a:rPr lang="es-EC" sz="1600" dirty="0">
                <a:solidFill>
                  <a:schemeClr val="bg1"/>
                </a:solidFill>
                <a:latin typeface="Times New Roman" pitchFamily="18" charset="0"/>
                <a:cs typeface="Times New Roman" pitchFamily="18" charset="0"/>
              </a:rPr>
              <a:t>pudo obtener resultados de la oferta </a:t>
            </a:r>
            <a:r>
              <a:rPr lang="es-EC" sz="1600" dirty="0" smtClean="0">
                <a:solidFill>
                  <a:schemeClr val="bg1"/>
                </a:solidFill>
                <a:latin typeface="Times New Roman" pitchFamily="18" charset="0"/>
                <a:cs typeface="Times New Roman" pitchFamily="18" charset="0"/>
              </a:rPr>
              <a:t>de la demanda y competencia.</a:t>
            </a:r>
          </a:p>
          <a:p>
            <a:pPr marL="285750" lvl="0" indent="-285750" algn="just">
              <a:buFont typeface="Wingdings" pitchFamily="2" charset="2"/>
              <a:buChar char="Ø"/>
            </a:pPr>
            <a:endParaRPr lang="es-EC" sz="1600"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S_tradnl" sz="1600" dirty="0">
                <a:solidFill>
                  <a:schemeClr val="bg1"/>
                </a:solidFill>
                <a:latin typeface="Times New Roman" pitchFamily="18" charset="0"/>
                <a:cs typeface="Times New Roman" pitchFamily="18" charset="0"/>
              </a:rPr>
              <a:t>El producto que se diseñó fue creado para que el cliente tenga mayor facilidad de uso al momento de comprar los snacks y </a:t>
            </a:r>
            <a:r>
              <a:rPr lang="es-ES_tradnl" sz="1600" dirty="0" smtClean="0">
                <a:solidFill>
                  <a:schemeClr val="bg1"/>
                </a:solidFill>
                <a:latin typeface="Times New Roman" pitchFamily="18" charset="0"/>
                <a:cs typeface="Times New Roman" pitchFamily="18" charset="0"/>
              </a:rPr>
              <a:t>transportarse </a:t>
            </a:r>
            <a:r>
              <a:rPr lang="es-ES_tradnl" sz="1600" dirty="0">
                <a:solidFill>
                  <a:schemeClr val="bg1"/>
                </a:solidFill>
                <a:latin typeface="Times New Roman" pitchFamily="18" charset="0"/>
                <a:cs typeface="Times New Roman" pitchFamily="18" charset="0"/>
              </a:rPr>
              <a:t>a la sala de cine sin </a:t>
            </a:r>
            <a:r>
              <a:rPr lang="es-ES_tradnl" sz="1600" dirty="0" smtClean="0">
                <a:solidFill>
                  <a:schemeClr val="bg1"/>
                </a:solidFill>
                <a:latin typeface="Times New Roman" pitchFamily="18" charset="0"/>
                <a:cs typeface="Times New Roman" pitchFamily="18" charset="0"/>
              </a:rPr>
              <a:t>ningún inconveniente.</a:t>
            </a:r>
          </a:p>
          <a:p>
            <a:pPr marL="285750" lvl="0" indent="-285750" algn="just">
              <a:buFont typeface="Wingdings" pitchFamily="2" charset="2"/>
              <a:buChar char="Ø"/>
            </a:pPr>
            <a:endParaRPr lang="es-ES_tradnl" sz="1600" dirty="0" smtClean="0">
              <a:solidFill>
                <a:schemeClr val="bg1"/>
              </a:solidFill>
              <a:latin typeface="Times New Roman" pitchFamily="18" charset="0"/>
              <a:cs typeface="Times New Roman" pitchFamily="18" charset="0"/>
            </a:endParaRPr>
          </a:p>
          <a:p>
            <a:pPr marL="285750" indent="-285750" algn="just">
              <a:buFont typeface="Wingdings" pitchFamily="2" charset="2"/>
              <a:buChar char="Ø"/>
            </a:pPr>
            <a:r>
              <a:rPr lang="es-EC" sz="1600" dirty="0">
                <a:solidFill>
                  <a:schemeClr val="bg1"/>
                </a:solidFill>
                <a:latin typeface="Times New Roman" pitchFamily="18" charset="0"/>
                <a:cs typeface="Times New Roman" pitchFamily="18" charset="0"/>
              </a:rPr>
              <a:t>Las patentes ayudan a que todas las personas que inicien un negocio o innoven un producto, no sea copiado o adulterado, ya que </a:t>
            </a:r>
            <a:r>
              <a:rPr lang="es-EC" sz="1600" dirty="0" smtClean="0">
                <a:solidFill>
                  <a:schemeClr val="bg1"/>
                </a:solidFill>
                <a:latin typeface="Times New Roman" pitchFamily="18" charset="0"/>
                <a:cs typeface="Times New Roman" pitchFamily="18" charset="0"/>
              </a:rPr>
              <a:t>estas </a:t>
            </a:r>
            <a:r>
              <a:rPr lang="es-EC" sz="1600" dirty="0">
                <a:solidFill>
                  <a:schemeClr val="bg1"/>
                </a:solidFill>
                <a:latin typeface="Times New Roman" pitchFamily="18" charset="0"/>
                <a:cs typeface="Times New Roman" pitchFamily="18" charset="0"/>
              </a:rPr>
              <a:t>tiene una durabilidad de 20 años después de su registro y la propiedad intelectual hasta 70 años después de su muerte, </a:t>
            </a:r>
            <a:r>
              <a:rPr lang="es-EC" sz="1600" dirty="0" smtClean="0">
                <a:solidFill>
                  <a:schemeClr val="bg1"/>
                </a:solidFill>
                <a:latin typeface="Times New Roman" pitchFamily="18" charset="0"/>
                <a:cs typeface="Times New Roman" pitchFamily="18" charset="0"/>
              </a:rPr>
              <a:t>las cuales </a:t>
            </a:r>
            <a:r>
              <a:rPr lang="es-EC" sz="1600" dirty="0">
                <a:solidFill>
                  <a:schemeClr val="bg1"/>
                </a:solidFill>
                <a:latin typeface="Times New Roman" pitchFamily="18" charset="0"/>
                <a:cs typeface="Times New Roman" pitchFamily="18" charset="0"/>
              </a:rPr>
              <a:t>deben ser renovadas anualmente</a:t>
            </a:r>
            <a:r>
              <a:rPr lang="es-EC" sz="1600" dirty="0" smtClean="0">
                <a:solidFill>
                  <a:schemeClr val="bg1"/>
                </a:solidFill>
                <a:latin typeface="Times New Roman" pitchFamily="18" charset="0"/>
                <a:cs typeface="Times New Roman" pitchFamily="18" charset="0"/>
              </a:rPr>
              <a:t>.</a:t>
            </a:r>
          </a:p>
          <a:p>
            <a:pPr marL="285750" indent="-285750" algn="just">
              <a:buFont typeface="Wingdings" pitchFamily="2" charset="2"/>
              <a:buChar char="Ø"/>
            </a:pPr>
            <a:endParaRPr lang="es-EC" sz="1600"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C" sz="1600" dirty="0">
                <a:solidFill>
                  <a:schemeClr val="bg1"/>
                </a:solidFill>
                <a:latin typeface="Times New Roman" pitchFamily="18" charset="0"/>
                <a:cs typeface="Times New Roman" pitchFamily="18" charset="0"/>
              </a:rPr>
              <a:t>Las estrategias empleadas para el proyecto ayuda a varios empresarios que deseen emplear e invertir en este producto a mejorar su servicio al cliente, incrementando así sus ventas y fidelidad de consumo en los cines del Distrito Metropolitano de Quito.</a:t>
            </a:r>
          </a:p>
          <a:p>
            <a:pPr marL="285750" indent="-285750" algn="ctr">
              <a:buFont typeface="Wingdings" pitchFamily="2" charset="2"/>
              <a:buChar char="Ø"/>
            </a:pPr>
            <a:endParaRPr lang="es-EC" dirty="0"/>
          </a:p>
          <a:p>
            <a:pPr marL="285750" indent="-285750" algn="ctr">
              <a:buFont typeface="Wingdings" pitchFamily="2" charset="2"/>
              <a:buChar char="Ø"/>
            </a:pPr>
            <a:endParaRPr lang="es-EC" dirty="0"/>
          </a:p>
        </p:txBody>
      </p:sp>
    </p:spTree>
    <p:extLst>
      <p:ext uri="{BB962C8B-B14F-4D97-AF65-F5344CB8AC3E}">
        <p14:creationId xmlns:p14="http://schemas.microsoft.com/office/powerpoint/2010/main" val="317152539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822920"/>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4000" b="1" dirty="0" smtClean="0">
                <a:solidFill>
                  <a:schemeClr val="accent5">
                    <a:lumMod val="50000"/>
                  </a:schemeClr>
                </a:solidFill>
                <a:effectLst/>
                <a:latin typeface="Times New Roman" pitchFamily="18" charset="0"/>
                <a:cs typeface="Times New Roman" pitchFamily="18" charset="0"/>
              </a:rPr>
              <a:t>RECOMENDACIONES</a:t>
            </a:r>
            <a:endParaRPr lang="es-EC" sz="4000" dirty="0">
              <a:solidFill>
                <a:schemeClr val="accent5">
                  <a:lumMod val="50000"/>
                </a:schemeClr>
              </a:solidFill>
            </a:endParaRPr>
          </a:p>
        </p:txBody>
      </p:sp>
      <p:sp>
        <p:nvSpPr>
          <p:cNvPr id="4" name="3 Rectángulo redondeado"/>
          <p:cNvSpPr/>
          <p:nvPr/>
        </p:nvSpPr>
        <p:spPr>
          <a:xfrm>
            <a:off x="611560" y="1412776"/>
            <a:ext cx="8064896" cy="4824536"/>
          </a:xfrm>
          <a:prstGeom prst="roundRect">
            <a:avLst/>
          </a:prstGeom>
          <a:blipFill>
            <a:blip r:embed="rId3"/>
            <a:tile tx="0" ty="0" sx="100000" sy="100000" flip="none" algn="tl"/>
          </a:blipFill>
          <a:ln>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Wingdings" pitchFamily="2" charset="2"/>
              <a:buChar char="Ø"/>
            </a:pPr>
            <a:endParaRPr lang="es-EC"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endParaRPr lang="es-EC" dirty="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C" dirty="0" smtClean="0">
                <a:solidFill>
                  <a:schemeClr val="bg1"/>
                </a:solidFill>
                <a:latin typeface="Times New Roman" pitchFamily="18" charset="0"/>
                <a:cs typeface="Times New Roman" pitchFamily="18" charset="0"/>
              </a:rPr>
              <a:t>Cuando </a:t>
            </a:r>
            <a:r>
              <a:rPr lang="es-EC" dirty="0">
                <a:solidFill>
                  <a:schemeClr val="bg1"/>
                </a:solidFill>
                <a:latin typeface="Times New Roman" pitchFamily="18" charset="0"/>
                <a:cs typeface="Times New Roman" pitchFamily="18" charset="0"/>
              </a:rPr>
              <a:t>una persona emprendedora crea nuevos innventos hay que ponerlos en marcha y sacar a delante ese proyecto, por que solo así existirá mercados más productivos con eficiencia, eficacia y </a:t>
            </a:r>
            <a:r>
              <a:rPr lang="es-EC" dirty="0" smtClean="0">
                <a:solidFill>
                  <a:schemeClr val="bg1"/>
                </a:solidFill>
                <a:latin typeface="Times New Roman" pitchFamily="18" charset="0"/>
                <a:cs typeface="Times New Roman" pitchFamily="18" charset="0"/>
              </a:rPr>
              <a:t>efectividad.</a:t>
            </a:r>
          </a:p>
          <a:p>
            <a:pPr lvl="0" algn="just"/>
            <a:endParaRPr lang="es-EC"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C" dirty="0" smtClean="0">
                <a:solidFill>
                  <a:schemeClr val="bg1"/>
                </a:solidFill>
                <a:latin typeface="Times New Roman" pitchFamily="18" charset="0"/>
                <a:cs typeface="Times New Roman" pitchFamily="18" charset="0"/>
              </a:rPr>
              <a:t>Hay </a:t>
            </a:r>
            <a:r>
              <a:rPr lang="es-EC" dirty="0">
                <a:solidFill>
                  <a:schemeClr val="bg1"/>
                </a:solidFill>
                <a:latin typeface="Times New Roman" pitchFamily="18" charset="0"/>
                <a:cs typeface="Times New Roman" pitchFamily="18" charset="0"/>
              </a:rPr>
              <a:t>que </a:t>
            </a:r>
            <a:r>
              <a:rPr lang="es-EC" dirty="0" smtClean="0">
                <a:solidFill>
                  <a:schemeClr val="bg1"/>
                </a:solidFill>
                <a:latin typeface="Times New Roman" pitchFamily="18" charset="0"/>
                <a:cs typeface="Times New Roman" pitchFamily="18" charset="0"/>
              </a:rPr>
              <a:t>tomar en cuenta </a:t>
            </a:r>
            <a:r>
              <a:rPr lang="es-EC" dirty="0">
                <a:solidFill>
                  <a:schemeClr val="bg1"/>
                </a:solidFill>
                <a:latin typeface="Times New Roman" pitchFamily="18" charset="0"/>
                <a:cs typeface="Times New Roman" pitchFamily="18" charset="0"/>
              </a:rPr>
              <a:t>que una estrategia es </a:t>
            </a:r>
            <a:r>
              <a:rPr lang="es-EC" dirty="0" smtClean="0">
                <a:solidFill>
                  <a:schemeClr val="bg1"/>
                </a:solidFill>
                <a:latin typeface="Times New Roman" pitchFamily="18" charset="0"/>
                <a:cs typeface="Times New Roman" pitchFamily="18" charset="0"/>
              </a:rPr>
              <a:t>un </a:t>
            </a:r>
            <a:r>
              <a:rPr lang="es-EC" dirty="0">
                <a:solidFill>
                  <a:schemeClr val="bg1"/>
                </a:solidFill>
                <a:latin typeface="Times New Roman" pitchFamily="18" charset="0"/>
                <a:cs typeface="Times New Roman" pitchFamily="18" charset="0"/>
              </a:rPr>
              <a:t>conjunto de acciones que se llevan a cabo para lograr un determinado fin, objetivo o misión.  </a:t>
            </a:r>
          </a:p>
          <a:p>
            <a:pPr algn="just"/>
            <a:endParaRPr lang="es-EC" dirty="0">
              <a:solidFill>
                <a:schemeClr val="bg1"/>
              </a:solidFill>
              <a:latin typeface="Times New Roman" pitchFamily="18" charset="0"/>
              <a:cs typeface="Times New Roman" pitchFamily="18" charset="0"/>
            </a:endParaRPr>
          </a:p>
          <a:p>
            <a:pPr marL="285750" indent="-285750" algn="just">
              <a:buFont typeface="Wingdings" pitchFamily="2" charset="2"/>
              <a:buChar char="Ø"/>
            </a:pPr>
            <a:r>
              <a:rPr lang="es-EC" dirty="0">
                <a:solidFill>
                  <a:schemeClr val="bg1"/>
                </a:solidFill>
                <a:latin typeface="Times New Roman" pitchFamily="18" charset="0"/>
                <a:cs typeface="Times New Roman" pitchFamily="18" charset="0"/>
              </a:rPr>
              <a:t>Es </a:t>
            </a:r>
            <a:r>
              <a:rPr lang="es-EC" dirty="0" smtClean="0">
                <a:solidFill>
                  <a:schemeClr val="bg1"/>
                </a:solidFill>
                <a:latin typeface="Times New Roman" pitchFamily="18" charset="0"/>
                <a:cs typeface="Times New Roman" pitchFamily="18" charset="0"/>
              </a:rPr>
              <a:t>recomendable que </a:t>
            </a:r>
            <a:r>
              <a:rPr lang="es-EC" dirty="0">
                <a:solidFill>
                  <a:schemeClr val="bg1"/>
                </a:solidFill>
                <a:latin typeface="Times New Roman" pitchFamily="18" charset="0"/>
                <a:cs typeface="Times New Roman" pitchFamily="18" charset="0"/>
              </a:rPr>
              <a:t>cuando una persona saque al mercado algún producto nuevo e innovador sea patentado ya que le </a:t>
            </a:r>
            <a:r>
              <a:rPr lang="es-EC" dirty="0" smtClean="0">
                <a:solidFill>
                  <a:schemeClr val="bg1"/>
                </a:solidFill>
                <a:latin typeface="Times New Roman" pitchFamily="18" charset="0"/>
                <a:cs typeface="Times New Roman" pitchFamily="18" charset="0"/>
              </a:rPr>
              <a:t>ayudará </a:t>
            </a:r>
            <a:r>
              <a:rPr lang="es-EC" dirty="0">
                <a:solidFill>
                  <a:schemeClr val="bg1"/>
                </a:solidFill>
                <a:latin typeface="Times New Roman" pitchFamily="18" charset="0"/>
                <a:cs typeface="Times New Roman" pitchFamily="18" charset="0"/>
              </a:rPr>
              <a:t>a que no sea copiado y así pueda gozar del mismo</a:t>
            </a:r>
            <a:r>
              <a:rPr lang="es-EC" dirty="0" smtClean="0">
                <a:solidFill>
                  <a:schemeClr val="bg1"/>
                </a:solidFill>
                <a:latin typeface="Times New Roman" pitchFamily="18" charset="0"/>
                <a:cs typeface="Times New Roman" pitchFamily="18" charset="0"/>
              </a:rPr>
              <a:t>.</a:t>
            </a:r>
          </a:p>
          <a:p>
            <a:pPr algn="just"/>
            <a:endParaRPr lang="es-EC" dirty="0" smtClean="0">
              <a:solidFill>
                <a:schemeClr val="bg1"/>
              </a:solidFill>
              <a:latin typeface="Times New Roman" pitchFamily="18" charset="0"/>
              <a:cs typeface="Times New Roman" pitchFamily="18" charset="0"/>
            </a:endParaRPr>
          </a:p>
          <a:p>
            <a:pPr marL="285750" lvl="0" indent="-285750" algn="just">
              <a:buFont typeface="Wingdings" pitchFamily="2" charset="2"/>
              <a:buChar char="Ø"/>
            </a:pPr>
            <a:r>
              <a:rPr lang="es-EC" dirty="0">
                <a:solidFill>
                  <a:schemeClr val="bg1"/>
                </a:solidFill>
                <a:latin typeface="Times New Roman" pitchFamily="18" charset="0"/>
                <a:cs typeface="Times New Roman" pitchFamily="18" charset="0"/>
              </a:rPr>
              <a:t>En base a los buenos resultados en las encuestas y sobre todo por la aceptación de la “Bandeja Golosa” por parte de los consumidores y administradores de los cines, es muy recomendable que el proyecto se ponga en práctica.</a:t>
            </a:r>
          </a:p>
          <a:p>
            <a:pPr algn="just"/>
            <a:endParaRPr lang="es-EC" sz="2000" dirty="0">
              <a:solidFill>
                <a:schemeClr val="bg1"/>
              </a:solidFill>
              <a:latin typeface="Times New Roman" pitchFamily="18" charset="0"/>
              <a:cs typeface="Times New Roman" pitchFamily="18" charset="0"/>
            </a:endParaRPr>
          </a:p>
          <a:p>
            <a:pPr lvl="0"/>
            <a:endParaRPr lang="es-EC" dirty="0"/>
          </a:p>
        </p:txBody>
      </p:sp>
    </p:spTree>
    <p:extLst>
      <p:ext uri="{BB962C8B-B14F-4D97-AF65-F5344CB8AC3E}">
        <p14:creationId xmlns:p14="http://schemas.microsoft.com/office/powerpoint/2010/main" val="2438338339"/>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24073"/>
            <a:ext cx="56886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337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67544" y="404664"/>
            <a:ext cx="8229600" cy="936104"/>
          </a:xfrm>
          <a:prstGeom prst="rect">
            <a:avLst/>
          </a:prstGeom>
          <a:blipFill>
            <a:blip r:embed="rId2"/>
            <a:tile tx="0" ty="0" sx="100000" sy="100000" flip="none" algn="tl"/>
          </a:blipFill>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b="1" dirty="0" smtClean="0">
                <a:solidFill>
                  <a:schemeClr val="accent5">
                    <a:lumMod val="50000"/>
                  </a:schemeClr>
                </a:solidFill>
                <a:effectLst/>
                <a:latin typeface="Times New Roman" pitchFamily="18" charset="0"/>
                <a:cs typeface="Times New Roman" pitchFamily="18" charset="0"/>
              </a:rPr>
              <a:t> INVESTIGACIÓN DE MERCADO</a:t>
            </a:r>
            <a:endParaRPr lang="es-EC" dirty="0">
              <a:solidFill>
                <a:schemeClr val="accent5">
                  <a:lumMod val="50000"/>
                </a:schemeClr>
              </a:solidFill>
            </a:endParaRPr>
          </a:p>
        </p:txBody>
      </p:sp>
      <p:sp>
        <p:nvSpPr>
          <p:cNvPr id="5" name="4 Rectángulo"/>
          <p:cNvSpPr/>
          <p:nvPr/>
        </p:nvSpPr>
        <p:spPr>
          <a:xfrm>
            <a:off x="611560" y="1988840"/>
            <a:ext cx="2520280" cy="38884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b="1" u="sng" dirty="0" smtClean="0">
                <a:solidFill>
                  <a:schemeClr val="bg1"/>
                </a:solidFill>
                <a:latin typeface="Times New Roman" pitchFamily="18" charset="0"/>
                <a:cs typeface="Times New Roman" pitchFamily="18" charset="0"/>
              </a:rPr>
              <a:t>Objetivo</a:t>
            </a:r>
          </a:p>
          <a:p>
            <a:endParaRPr lang="es-EC" b="1" u="sng" dirty="0">
              <a:solidFill>
                <a:schemeClr val="bg1"/>
              </a:solidFill>
              <a:latin typeface="Times New Roman" pitchFamily="18" charset="0"/>
              <a:cs typeface="Times New Roman" pitchFamily="18" charset="0"/>
            </a:endParaRPr>
          </a:p>
          <a:p>
            <a:r>
              <a:rPr lang="es-ES_tradnl" dirty="0" smtClean="0">
                <a:solidFill>
                  <a:schemeClr val="bg1"/>
                </a:solidFill>
                <a:latin typeface="Times New Roman" pitchFamily="18" charset="0"/>
                <a:cs typeface="Times New Roman" pitchFamily="18" charset="0"/>
              </a:rPr>
              <a:t>Conocer </a:t>
            </a:r>
            <a:r>
              <a:rPr lang="es-ES_tradnl" dirty="0">
                <a:solidFill>
                  <a:schemeClr val="bg1"/>
                </a:solidFill>
                <a:latin typeface="Times New Roman" pitchFamily="18" charset="0"/>
                <a:cs typeface="Times New Roman" pitchFamily="18" charset="0"/>
              </a:rPr>
              <a:t>el grado de satisfacción del consumidor en el servicio de bar y establecer la potencial demanda de una bandeja todo en uno para ser usado en los cines del </a:t>
            </a:r>
            <a:r>
              <a:rPr lang="es-ES_tradnl" dirty="0" smtClean="0">
                <a:solidFill>
                  <a:schemeClr val="bg1"/>
                </a:solidFill>
                <a:latin typeface="Times New Roman" pitchFamily="18" charset="0"/>
                <a:cs typeface="Times New Roman" pitchFamily="18" charset="0"/>
              </a:rPr>
              <a:t>DMQ.</a:t>
            </a:r>
            <a:endParaRPr lang="es-ES_tradnl" dirty="0">
              <a:solidFill>
                <a:schemeClr val="bg1"/>
              </a:solidFill>
              <a:latin typeface="Times New Roman" pitchFamily="18" charset="0"/>
              <a:cs typeface="Times New Roman" pitchFamily="18" charset="0"/>
            </a:endParaRPr>
          </a:p>
        </p:txBody>
      </p:sp>
      <p:sp>
        <p:nvSpPr>
          <p:cNvPr id="7" name="6 Hexágono"/>
          <p:cNvSpPr/>
          <p:nvPr/>
        </p:nvSpPr>
        <p:spPr>
          <a:xfrm>
            <a:off x="3428078" y="3170045"/>
            <a:ext cx="1728192" cy="151216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lvl="2" indent="0" algn="ctr">
              <a:spcBef>
                <a:spcPts val="600"/>
              </a:spcBef>
              <a:buClr>
                <a:schemeClr val="accent2"/>
              </a:buClr>
              <a:buNone/>
            </a:pPr>
            <a:r>
              <a:rPr lang="es-ES_tradnl" b="1" dirty="0">
                <a:solidFill>
                  <a:schemeClr val="bg1"/>
                </a:solidFill>
                <a:latin typeface="Times New Roman" pitchFamily="18" charset="0"/>
                <a:cs typeface="Times New Roman" pitchFamily="18" charset="0"/>
              </a:rPr>
              <a:t>Variables a Investigar</a:t>
            </a:r>
          </a:p>
        </p:txBody>
      </p:sp>
      <p:sp>
        <p:nvSpPr>
          <p:cNvPr id="8" name="7 Elipse"/>
          <p:cNvSpPr/>
          <p:nvPr/>
        </p:nvSpPr>
        <p:spPr>
          <a:xfrm>
            <a:off x="5364088" y="1772816"/>
            <a:ext cx="1440160" cy="11812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b="1" dirty="0">
                <a:solidFill>
                  <a:schemeClr val="bg1"/>
                </a:solidFill>
                <a:latin typeface="Times New Roman" pitchFamily="18" charset="0"/>
                <a:cs typeface="Times New Roman" pitchFamily="18" charset="0"/>
              </a:rPr>
              <a:t>Edad y Género</a:t>
            </a:r>
            <a:endParaRPr lang="es-EC" dirty="0">
              <a:solidFill>
                <a:schemeClr val="bg1"/>
              </a:solidFill>
            </a:endParaRPr>
          </a:p>
        </p:txBody>
      </p:sp>
      <p:sp>
        <p:nvSpPr>
          <p:cNvPr id="9" name="8 Elipse"/>
          <p:cNvSpPr/>
          <p:nvPr/>
        </p:nvSpPr>
        <p:spPr>
          <a:xfrm>
            <a:off x="5364088" y="3335526"/>
            <a:ext cx="1440160" cy="118120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_tradnl" b="1" dirty="0">
                <a:solidFill>
                  <a:schemeClr val="bg1"/>
                </a:solidFill>
                <a:latin typeface="Times New Roman" pitchFamily="18" charset="0"/>
                <a:cs typeface="Times New Roman" pitchFamily="18" charset="0"/>
              </a:rPr>
              <a:t>Servicio</a:t>
            </a:r>
            <a:endParaRPr lang="es-EC" dirty="0">
              <a:solidFill>
                <a:schemeClr val="bg1"/>
              </a:solidFill>
            </a:endParaRPr>
          </a:p>
        </p:txBody>
      </p:sp>
      <p:sp>
        <p:nvSpPr>
          <p:cNvPr id="10" name="9 Elipse"/>
          <p:cNvSpPr/>
          <p:nvPr/>
        </p:nvSpPr>
        <p:spPr>
          <a:xfrm>
            <a:off x="7236296" y="3342453"/>
            <a:ext cx="1440160" cy="118120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sz="1600" b="1" dirty="0">
                <a:solidFill>
                  <a:schemeClr val="bg1"/>
                </a:solidFill>
                <a:latin typeface="Times New Roman" pitchFamily="18" charset="0"/>
                <a:cs typeface="Times New Roman" pitchFamily="18" charset="0"/>
              </a:rPr>
              <a:t>Calidad de Producto</a:t>
            </a:r>
            <a:endParaRPr lang="es-EC" sz="1600" dirty="0">
              <a:solidFill>
                <a:schemeClr val="bg1"/>
              </a:solidFill>
            </a:endParaRPr>
          </a:p>
        </p:txBody>
      </p:sp>
      <p:sp>
        <p:nvSpPr>
          <p:cNvPr id="11" name="10 Elipse"/>
          <p:cNvSpPr/>
          <p:nvPr/>
        </p:nvSpPr>
        <p:spPr>
          <a:xfrm>
            <a:off x="7092280" y="1738536"/>
            <a:ext cx="1584176" cy="11812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b="1" dirty="0">
                <a:solidFill>
                  <a:schemeClr val="bg1"/>
                </a:solidFill>
                <a:latin typeface="Times New Roman" pitchFamily="18" charset="0"/>
                <a:cs typeface="Times New Roman" pitchFamily="18" charset="0"/>
              </a:rPr>
              <a:t>Consumo</a:t>
            </a:r>
            <a:endParaRPr lang="es-EC" dirty="0">
              <a:solidFill>
                <a:schemeClr val="bg1"/>
              </a:solidFill>
            </a:endParaRPr>
          </a:p>
        </p:txBody>
      </p:sp>
      <p:sp>
        <p:nvSpPr>
          <p:cNvPr id="12" name="11 Elipse"/>
          <p:cNvSpPr/>
          <p:nvPr/>
        </p:nvSpPr>
        <p:spPr>
          <a:xfrm>
            <a:off x="7236296" y="4941166"/>
            <a:ext cx="1440160" cy="11812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sz="1600" b="1" dirty="0">
                <a:solidFill>
                  <a:schemeClr val="bg1"/>
                </a:solidFill>
                <a:latin typeface="Times New Roman" pitchFamily="18" charset="0"/>
                <a:cs typeface="Times New Roman" pitchFamily="18" charset="0"/>
              </a:rPr>
              <a:t>Nuevo Producto</a:t>
            </a:r>
            <a:endParaRPr lang="es-EC" sz="1600" dirty="0">
              <a:solidFill>
                <a:schemeClr val="bg1"/>
              </a:solidFill>
            </a:endParaRPr>
          </a:p>
        </p:txBody>
      </p:sp>
      <p:sp>
        <p:nvSpPr>
          <p:cNvPr id="13" name="12 Elipse"/>
          <p:cNvSpPr/>
          <p:nvPr/>
        </p:nvSpPr>
        <p:spPr>
          <a:xfrm>
            <a:off x="5292080" y="4944972"/>
            <a:ext cx="1656184" cy="11812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1600" b="1" dirty="0">
                <a:solidFill>
                  <a:schemeClr val="bg1"/>
                </a:solidFill>
                <a:latin typeface="Times New Roman" pitchFamily="18" charset="0"/>
                <a:cs typeface="Times New Roman" pitchFamily="18" charset="0"/>
              </a:rPr>
              <a:t>Publicidad</a:t>
            </a:r>
            <a:endParaRPr lang="es-EC" sz="1600" dirty="0">
              <a:solidFill>
                <a:schemeClr val="bg1"/>
              </a:solidFill>
            </a:endParaRPr>
          </a:p>
        </p:txBody>
      </p:sp>
      <p:sp>
        <p:nvSpPr>
          <p:cNvPr id="2" name="1 Flecha curvada hacia abajo"/>
          <p:cNvSpPr/>
          <p:nvPr/>
        </p:nvSpPr>
        <p:spPr>
          <a:xfrm rot="18309304">
            <a:off x="4069667" y="2077557"/>
            <a:ext cx="958655" cy="701012"/>
          </a:xfrm>
          <a:prstGeom prst="curvedDownArrow">
            <a:avLst>
              <a:gd name="adj1" fmla="val 25000"/>
              <a:gd name="adj2" fmla="val 36017"/>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solidFill>
                <a:schemeClr val="tx1"/>
              </a:solidFill>
            </a:endParaRPr>
          </a:p>
        </p:txBody>
      </p:sp>
      <p:sp>
        <p:nvSpPr>
          <p:cNvPr id="3" name="2 Flecha curvada hacia arriba"/>
          <p:cNvSpPr/>
          <p:nvPr/>
        </p:nvSpPr>
        <p:spPr>
          <a:xfrm rot="3524945">
            <a:off x="4056962" y="5119862"/>
            <a:ext cx="856027" cy="793914"/>
          </a:xfrm>
          <a:prstGeom prst="curvedUpArrow">
            <a:avLst>
              <a:gd name="adj1" fmla="val 25000"/>
              <a:gd name="adj2" fmla="val 50000"/>
              <a:gd name="adj3" fmla="val 2631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69042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57200" y="332656"/>
            <a:ext cx="8229600" cy="1038944"/>
          </a:xfrm>
          <a:prstGeom prst="rect">
            <a:avLst/>
          </a:prstGeom>
          <a:blipFill>
            <a:blip r:embed="rId2"/>
            <a:tile tx="0" ty="0" sx="100000" sy="100000" flip="none" algn="tl"/>
          </a:blipFill>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b="1" dirty="0" smtClean="0">
                <a:solidFill>
                  <a:schemeClr val="accent5">
                    <a:lumMod val="50000"/>
                  </a:schemeClr>
                </a:solidFill>
                <a:effectLst/>
                <a:latin typeface="Times New Roman" pitchFamily="18" charset="0"/>
                <a:cs typeface="Times New Roman" pitchFamily="18" charset="0"/>
              </a:rPr>
              <a:t> CÁLCULO DE LA MUESTRA</a:t>
            </a:r>
            <a:endParaRPr lang="es-EC" dirty="0">
              <a:solidFill>
                <a:schemeClr val="accent5">
                  <a:lumMod val="50000"/>
                </a:schemeClr>
              </a:solidFill>
            </a:endParaRPr>
          </a:p>
        </p:txBody>
      </p:sp>
      <p:sp>
        <p:nvSpPr>
          <p:cNvPr id="4" name="3 Elipse"/>
          <p:cNvSpPr/>
          <p:nvPr/>
        </p:nvSpPr>
        <p:spPr>
          <a:xfrm>
            <a:off x="755576" y="1700808"/>
            <a:ext cx="2376264" cy="1800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dirty="0" smtClean="0">
                <a:solidFill>
                  <a:schemeClr val="bg1"/>
                </a:solidFill>
                <a:latin typeface="Times New Roman" pitchFamily="18" charset="0"/>
                <a:cs typeface="Times New Roman" pitchFamily="18" charset="0"/>
              </a:rPr>
              <a:t>En Quito </a:t>
            </a:r>
            <a:r>
              <a:rPr lang="es-ES_tradnl" dirty="0">
                <a:solidFill>
                  <a:schemeClr val="bg1"/>
                </a:solidFill>
                <a:latin typeface="Times New Roman" pitchFamily="18" charset="0"/>
                <a:cs typeface="Times New Roman" pitchFamily="18" charset="0"/>
              </a:rPr>
              <a:t>existe un total de 2´576.287 habitantes</a:t>
            </a:r>
            <a:endParaRPr lang="es-EC" dirty="0">
              <a:solidFill>
                <a:schemeClr val="bg1"/>
              </a:solidFill>
              <a:latin typeface="Times New Roman" pitchFamily="18" charset="0"/>
              <a:cs typeface="Times New Roman" pitchFamily="18" charset="0"/>
            </a:endParaRPr>
          </a:p>
        </p:txBody>
      </p:sp>
      <p:sp>
        <p:nvSpPr>
          <p:cNvPr id="5" name="4 Elipse"/>
          <p:cNvSpPr/>
          <p:nvPr/>
        </p:nvSpPr>
        <p:spPr>
          <a:xfrm>
            <a:off x="676520" y="4005063"/>
            <a:ext cx="2808312" cy="230425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dirty="0" smtClean="0">
                <a:solidFill>
                  <a:schemeClr val="bg1"/>
                </a:solidFill>
                <a:latin typeface="Times New Roman" pitchFamily="18" charset="0"/>
                <a:cs typeface="Times New Roman" pitchFamily="18" charset="0"/>
              </a:rPr>
              <a:t>La población desde </a:t>
            </a:r>
            <a:r>
              <a:rPr lang="es-ES_tradnl" dirty="0">
                <a:solidFill>
                  <a:schemeClr val="bg1"/>
                </a:solidFill>
                <a:latin typeface="Times New Roman" pitchFamily="18" charset="0"/>
                <a:cs typeface="Times New Roman" pitchFamily="18" charset="0"/>
              </a:rPr>
              <a:t>15 años hasta </a:t>
            </a:r>
            <a:r>
              <a:rPr lang="es-ES_tradnl" dirty="0" smtClean="0">
                <a:solidFill>
                  <a:schemeClr val="bg1"/>
                </a:solidFill>
                <a:latin typeface="Times New Roman" pitchFamily="18" charset="0"/>
                <a:cs typeface="Times New Roman" pitchFamily="18" charset="0"/>
              </a:rPr>
              <a:t>49 </a:t>
            </a:r>
            <a:r>
              <a:rPr lang="es-ES_tradnl" dirty="0">
                <a:solidFill>
                  <a:schemeClr val="bg1"/>
                </a:solidFill>
                <a:latin typeface="Times New Roman" pitchFamily="18" charset="0"/>
                <a:cs typeface="Times New Roman" pitchFamily="18" charset="0"/>
              </a:rPr>
              <a:t>años de edad </a:t>
            </a:r>
            <a:r>
              <a:rPr lang="es-ES_tradnl" dirty="0" smtClean="0">
                <a:solidFill>
                  <a:schemeClr val="bg1"/>
                </a:solidFill>
                <a:latin typeface="Times New Roman" pitchFamily="18" charset="0"/>
                <a:cs typeface="Times New Roman" pitchFamily="18" charset="0"/>
              </a:rPr>
              <a:t>es </a:t>
            </a:r>
            <a:r>
              <a:rPr lang="es-ES_tradnl" dirty="0">
                <a:solidFill>
                  <a:schemeClr val="bg1"/>
                </a:solidFill>
                <a:latin typeface="Times New Roman" pitchFamily="18" charset="0"/>
                <a:cs typeface="Times New Roman" pitchFamily="18" charset="0"/>
              </a:rPr>
              <a:t>de 1´254.653 habitantes</a:t>
            </a:r>
            <a:endParaRPr lang="es-EC" dirty="0">
              <a:solidFill>
                <a:schemeClr val="bg1"/>
              </a:solidFill>
              <a:latin typeface="Times New Roman" pitchFamily="18" charset="0"/>
              <a:cs typeface="Times New Roman" pitchFamily="18" charset="0"/>
            </a:endParaRPr>
          </a:p>
        </p:txBody>
      </p:sp>
      <p:pic>
        <p:nvPicPr>
          <p:cNvPr id="6" name="5 Imagen"/>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84832" y="3284984"/>
            <a:ext cx="1985771" cy="868360"/>
          </a:xfrm>
          <a:prstGeom prst="rect">
            <a:avLst/>
          </a:prstGeom>
          <a:noFill/>
          <a:ln>
            <a:noFill/>
          </a:ln>
        </p:spPr>
      </p:pic>
      <p:sp>
        <p:nvSpPr>
          <p:cNvPr id="7" name="6 Rectángulo redondeado"/>
          <p:cNvSpPr/>
          <p:nvPr/>
        </p:nvSpPr>
        <p:spPr>
          <a:xfrm>
            <a:off x="5734535" y="1700808"/>
            <a:ext cx="3024336" cy="25202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_tradnl" dirty="0">
                <a:solidFill>
                  <a:schemeClr val="bg1"/>
                </a:solidFill>
                <a:latin typeface="Times New Roman" pitchFamily="18" charset="0"/>
                <a:cs typeface="Times New Roman" pitchFamily="18" charset="0"/>
              </a:rPr>
              <a:t>n = tamaño de la muestra;</a:t>
            </a:r>
            <a:br>
              <a:rPr lang="es-ES_tradnl" dirty="0">
                <a:solidFill>
                  <a:schemeClr val="bg1"/>
                </a:solidFill>
                <a:latin typeface="Times New Roman" pitchFamily="18" charset="0"/>
                <a:cs typeface="Times New Roman" pitchFamily="18" charset="0"/>
              </a:rPr>
            </a:br>
            <a:r>
              <a:rPr lang="es-ES_tradnl" dirty="0">
                <a:solidFill>
                  <a:schemeClr val="bg1"/>
                </a:solidFill>
                <a:latin typeface="Times New Roman" pitchFamily="18" charset="0"/>
                <a:cs typeface="Times New Roman" pitchFamily="18" charset="0"/>
              </a:rPr>
              <a:t>Z = nivel de confianza;</a:t>
            </a:r>
            <a:br>
              <a:rPr lang="es-ES_tradnl" dirty="0">
                <a:solidFill>
                  <a:schemeClr val="bg1"/>
                </a:solidFill>
                <a:latin typeface="Times New Roman" pitchFamily="18" charset="0"/>
                <a:cs typeface="Times New Roman" pitchFamily="18" charset="0"/>
              </a:rPr>
            </a:br>
            <a:r>
              <a:rPr lang="es-ES_tradnl" dirty="0">
                <a:solidFill>
                  <a:schemeClr val="bg1"/>
                </a:solidFill>
                <a:latin typeface="Times New Roman" pitchFamily="18" charset="0"/>
                <a:cs typeface="Times New Roman" pitchFamily="18" charset="0"/>
              </a:rPr>
              <a:t>p = variabilidad positiva;</a:t>
            </a:r>
            <a:br>
              <a:rPr lang="es-ES_tradnl" dirty="0">
                <a:solidFill>
                  <a:schemeClr val="bg1"/>
                </a:solidFill>
                <a:latin typeface="Times New Roman" pitchFamily="18" charset="0"/>
                <a:cs typeface="Times New Roman" pitchFamily="18" charset="0"/>
              </a:rPr>
            </a:br>
            <a:r>
              <a:rPr lang="es-ES_tradnl" dirty="0">
                <a:solidFill>
                  <a:schemeClr val="bg1"/>
                </a:solidFill>
                <a:latin typeface="Times New Roman" pitchFamily="18" charset="0"/>
                <a:cs typeface="Times New Roman" pitchFamily="18" charset="0"/>
              </a:rPr>
              <a:t>q = variabilidad negativa;</a:t>
            </a:r>
            <a:br>
              <a:rPr lang="es-ES_tradnl" dirty="0">
                <a:solidFill>
                  <a:schemeClr val="bg1"/>
                </a:solidFill>
                <a:latin typeface="Times New Roman" pitchFamily="18" charset="0"/>
                <a:cs typeface="Times New Roman" pitchFamily="18" charset="0"/>
              </a:rPr>
            </a:br>
            <a:r>
              <a:rPr lang="es-ES_tradnl" dirty="0">
                <a:solidFill>
                  <a:schemeClr val="bg1"/>
                </a:solidFill>
                <a:latin typeface="Times New Roman" pitchFamily="18" charset="0"/>
                <a:cs typeface="Times New Roman" pitchFamily="18" charset="0"/>
              </a:rPr>
              <a:t>N = tamaño de la población;</a:t>
            </a:r>
            <a:br>
              <a:rPr lang="es-ES_tradnl" dirty="0">
                <a:solidFill>
                  <a:schemeClr val="bg1"/>
                </a:solidFill>
                <a:latin typeface="Times New Roman" pitchFamily="18" charset="0"/>
                <a:cs typeface="Times New Roman" pitchFamily="18" charset="0"/>
              </a:rPr>
            </a:br>
            <a:r>
              <a:rPr lang="es-ES_tradnl" dirty="0">
                <a:solidFill>
                  <a:schemeClr val="bg1"/>
                </a:solidFill>
                <a:latin typeface="Times New Roman" pitchFamily="18" charset="0"/>
                <a:cs typeface="Times New Roman" pitchFamily="18" charset="0"/>
              </a:rPr>
              <a:t>e = porcentaje de precisión o error.</a:t>
            </a:r>
          </a:p>
        </p:txBody>
      </p:sp>
      <p:sp>
        <p:nvSpPr>
          <p:cNvPr id="8" name="7 Hexágono"/>
          <p:cNvSpPr/>
          <p:nvPr/>
        </p:nvSpPr>
        <p:spPr>
          <a:xfrm>
            <a:off x="6012160" y="4725144"/>
            <a:ext cx="2160240" cy="1584174"/>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1"/>
                </a:solidFill>
                <a:latin typeface="Times New Roman" pitchFamily="18" charset="0"/>
                <a:cs typeface="Times New Roman" pitchFamily="18" charset="0"/>
              </a:rPr>
              <a:t>Total tamaño de la muestra </a:t>
            </a:r>
          </a:p>
          <a:p>
            <a:pPr algn="ctr"/>
            <a:endParaRPr lang="es-EC" b="1" dirty="0">
              <a:solidFill>
                <a:srgbClr val="FF0000"/>
              </a:solidFill>
              <a:latin typeface="Times New Roman" pitchFamily="18" charset="0"/>
              <a:cs typeface="Times New Roman" pitchFamily="18" charset="0"/>
            </a:endParaRPr>
          </a:p>
          <a:p>
            <a:pPr algn="ctr"/>
            <a:r>
              <a:rPr lang="es-EC" sz="2400" b="1" dirty="0">
                <a:solidFill>
                  <a:srgbClr val="FF0000"/>
                </a:solidFill>
                <a:latin typeface="Times New Roman" pitchFamily="18" charset="0"/>
                <a:cs typeface="Times New Roman" pitchFamily="18" charset="0"/>
              </a:rPr>
              <a:t>96,03</a:t>
            </a:r>
          </a:p>
        </p:txBody>
      </p:sp>
    </p:spTree>
    <p:extLst>
      <p:ext uri="{BB962C8B-B14F-4D97-AF65-F5344CB8AC3E}">
        <p14:creationId xmlns:p14="http://schemas.microsoft.com/office/powerpoint/2010/main" val="41927998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332656"/>
            <a:ext cx="8229600" cy="894928"/>
          </a:xfrm>
          <a:prstGeom prst="rect">
            <a:avLst/>
          </a:prstGeom>
          <a:blipFill>
            <a:blip r:embed="rId2"/>
            <a:tile tx="0" ty="0" sx="100000" sy="100000" flip="none" algn="tl"/>
          </a:blipFill>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b="1" dirty="0" smtClean="0">
                <a:solidFill>
                  <a:schemeClr val="accent5">
                    <a:lumMod val="50000"/>
                  </a:schemeClr>
                </a:solidFill>
                <a:effectLst/>
                <a:latin typeface="Times New Roman" pitchFamily="18" charset="0"/>
                <a:cs typeface="Times New Roman" pitchFamily="18" charset="0"/>
              </a:rPr>
              <a:t> ANÁLISIS DE RESULTADOS</a:t>
            </a:r>
            <a:endParaRPr lang="es-EC" dirty="0">
              <a:solidFill>
                <a:schemeClr val="accent5">
                  <a:lumMod val="50000"/>
                </a:schemeClr>
              </a:solidFill>
            </a:endParaRPr>
          </a:p>
        </p:txBody>
      </p:sp>
      <p:sp>
        <p:nvSpPr>
          <p:cNvPr id="4" name="3 Rectángulo"/>
          <p:cNvSpPr/>
          <p:nvPr/>
        </p:nvSpPr>
        <p:spPr>
          <a:xfrm>
            <a:off x="827584" y="1988096"/>
            <a:ext cx="2160240" cy="1440160"/>
          </a:xfrm>
          <a:prstGeom prst="rect">
            <a:avLst/>
          </a:prstGeom>
          <a:solidFill>
            <a:schemeClr val="accent4">
              <a:lumMod val="40000"/>
              <a:lumOff val="60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bg1"/>
                </a:solidFill>
                <a:latin typeface="Times New Roman" pitchFamily="18" charset="0"/>
                <a:cs typeface="Times New Roman" pitchFamily="18" charset="0"/>
              </a:rPr>
              <a:t>La mayoría de las personas casi siempre asisten a los cines acompañados y consumen snacks</a:t>
            </a:r>
            <a:endParaRPr lang="es-EC" sz="1600" dirty="0">
              <a:solidFill>
                <a:schemeClr val="bg1"/>
              </a:solidFill>
            </a:endParaRPr>
          </a:p>
        </p:txBody>
      </p:sp>
      <p:sp>
        <p:nvSpPr>
          <p:cNvPr id="5" name="4 Rectángulo"/>
          <p:cNvSpPr/>
          <p:nvPr/>
        </p:nvSpPr>
        <p:spPr>
          <a:xfrm>
            <a:off x="755576" y="3984313"/>
            <a:ext cx="2304256" cy="1703040"/>
          </a:xfrm>
          <a:prstGeom prst="rect">
            <a:avLst/>
          </a:prstGeom>
          <a:solidFill>
            <a:schemeClr val="accent6">
              <a:lumMod val="60000"/>
              <a:lumOff val="4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bg1"/>
                </a:solidFill>
                <a:latin typeface="Times New Roman" pitchFamily="18" charset="0"/>
                <a:cs typeface="Times New Roman" pitchFamily="18" charset="0"/>
              </a:rPr>
              <a:t>Les parece que el servicio que ofrecen es de malo a muy malo en un 51% y de bueno a muy bueno llegando hasta excelente en un 48.9%</a:t>
            </a:r>
            <a:endParaRPr lang="es-EC" sz="1600" dirty="0">
              <a:solidFill>
                <a:schemeClr val="bg1"/>
              </a:solidFill>
            </a:endParaRPr>
          </a:p>
        </p:txBody>
      </p:sp>
      <p:sp>
        <p:nvSpPr>
          <p:cNvPr id="6" name="5 Rectángulo"/>
          <p:cNvSpPr/>
          <p:nvPr/>
        </p:nvSpPr>
        <p:spPr>
          <a:xfrm>
            <a:off x="3498150" y="3984313"/>
            <a:ext cx="2155038" cy="1892959"/>
          </a:xfrm>
          <a:prstGeom prst="rect">
            <a:avLst/>
          </a:prstGeom>
          <a:solidFill>
            <a:srgbClr val="92D050"/>
          </a:solidFill>
          <a:effectLst>
            <a:glow rad="1397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bg1"/>
                </a:solidFill>
                <a:latin typeface="Times New Roman" pitchFamily="18" charset="0"/>
                <a:cs typeface="Times New Roman" pitchFamily="18" charset="0"/>
              </a:rPr>
              <a:t>Las razones por las cuales los clientes asisten a los cines es por las películas de estreno, por entretenimiento y diversión tomando como última opción la calidad de servicio</a:t>
            </a:r>
            <a:endParaRPr lang="es-EC" sz="1400" dirty="0">
              <a:solidFill>
                <a:schemeClr val="bg1"/>
              </a:solidFill>
            </a:endParaRPr>
          </a:p>
        </p:txBody>
      </p:sp>
      <p:sp>
        <p:nvSpPr>
          <p:cNvPr id="7" name="6 Rectángulo"/>
          <p:cNvSpPr/>
          <p:nvPr/>
        </p:nvSpPr>
        <p:spPr>
          <a:xfrm>
            <a:off x="6002985" y="4807294"/>
            <a:ext cx="2537939" cy="1545495"/>
          </a:xfrm>
          <a:prstGeom prst="rect">
            <a:avLst/>
          </a:prstGeom>
          <a:solidFill>
            <a:srgbClr val="FFFF00"/>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bg1"/>
                </a:solidFill>
                <a:latin typeface="Times New Roman" pitchFamily="18" charset="0"/>
                <a:cs typeface="Times New Roman" pitchFamily="18" charset="0"/>
              </a:rPr>
              <a:t>El servicio que ofrecen en general los cines DMQ deliberan que; es bueno y excelente en un 38.5% y otros consumidores que es regular, deficiente y muy deficiente en un 61.5%</a:t>
            </a:r>
            <a:endParaRPr lang="es-EC" sz="1400" dirty="0">
              <a:solidFill>
                <a:schemeClr val="bg1"/>
              </a:solidFill>
            </a:endParaRPr>
          </a:p>
        </p:txBody>
      </p:sp>
      <p:sp>
        <p:nvSpPr>
          <p:cNvPr id="8" name="7 Rectángulo"/>
          <p:cNvSpPr/>
          <p:nvPr/>
        </p:nvSpPr>
        <p:spPr>
          <a:xfrm>
            <a:off x="6191833" y="1484307"/>
            <a:ext cx="2160241" cy="1584176"/>
          </a:xfrm>
          <a:prstGeom prst="rect">
            <a:avLst/>
          </a:prstGeom>
          <a:solidFill>
            <a:schemeClr val="accent2">
              <a:lumMod val="60000"/>
              <a:lumOff val="40000"/>
            </a:schemeClr>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bg1"/>
                </a:solidFill>
                <a:latin typeface="Times New Roman" pitchFamily="18" charset="0"/>
                <a:cs typeface="Times New Roman" pitchFamily="18" charset="0"/>
              </a:rPr>
              <a:t>Si sale un nuevo producto lo prefieren de fácil uso y confort, un buen tamaño, peso y calidad, siendo lo último color y diseño</a:t>
            </a:r>
            <a:endParaRPr lang="es-EC" sz="1600" dirty="0">
              <a:solidFill>
                <a:schemeClr val="bg1"/>
              </a:solidFill>
            </a:endParaRPr>
          </a:p>
        </p:txBody>
      </p:sp>
      <p:sp>
        <p:nvSpPr>
          <p:cNvPr id="9" name="8 Rectángulo"/>
          <p:cNvSpPr/>
          <p:nvPr/>
        </p:nvSpPr>
        <p:spPr>
          <a:xfrm>
            <a:off x="6245841" y="3284984"/>
            <a:ext cx="2052229" cy="1301615"/>
          </a:xfrm>
          <a:prstGeom prst="rect">
            <a:avLst/>
          </a:prstGeom>
          <a:solidFill>
            <a:schemeClr val="accent5"/>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bg1"/>
                </a:solidFill>
                <a:latin typeface="Times New Roman" pitchFamily="18" charset="0"/>
                <a:cs typeface="Times New Roman" pitchFamily="18" charset="0"/>
              </a:rPr>
              <a:t>La publicidad, que sean más de estreno de películas, que de promociones de los cines y patrocinadores</a:t>
            </a:r>
            <a:endParaRPr lang="es-EC" sz="1400" dirty="0">
              <a:solidFill>
                <a:schemeClr val="bg1"/>
              </a:solidFill>
            </a:endParaRPr>
          </a:p>
        </p:txBody>
      </p:sp>
      <p:sp>
        <p:nvSpPr>
          <p:cNvPr id="10" name="9 Rectángulo"/>
          <p:cNvSpPr/>
          <p:nvPr/>
        </p:nvSpPr>
        <p:spPr>
          <a:xfrm>
            <a:off x="3536756" y="1628056"/>
            <a:ext cx="2077825" cy="1800200"/>
          </a:xfrm>
          <a:prstGeom prst="rect">
            <a:avLst/>
          </a:prstGeom>
          <a:solidFill>
            <a:schemeClr val="accent4"/>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bg1"/>
                </a:solidFill>
                <a:latin typeface="Times New Roman" pitchFamily="18" charset="0"/>
                <a:cs typeface="Times New Roman" pitchFamily="18" charset="0"/>
              </a:rPr>
              <a:t>La bandeja donde son transportados los snacks no les gusta, es malo y desagradable para los consumidores en un 66.6% y a otros en cambio les gusta y les encanta en un 33.3%</a:t>
            </a:r>
            <a:endParaRPr lang="es-EC" sz="1400" dirty="0">
              <a:solidFill>
                <a:schemeClr val="bg1"/>
              </a:solidFill>
            </a:endParaRPr>
          </a:p>
        </p:txBody>
      </p:sp>
    </p:spTree>
    <p:extLst>
      <p:ext uri="{BB962C8B-B14F-4D97-AF65-F5344CB8AC3E}">
        <p14:creationId xmlns:p14="http://schemas.microsoft.com/office/powerpoint/2010/main" val="234244141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894928"/>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2800" b="1" dirty="0" smtClean="0">
                <a:solidFill>
                  <a:schemeClr val="accent5">
                    <a:lumMod val="50000"/>
                  </a:schemeClr>
                </a:solidFill>
                <a:effectLst/>
                <a:latin typeface="Times New Roman" pitchFamily="18" charset="0"/>
                <a:cs typeface="Times New Roman" pitchFamily="18" charset="0"/>
              </a:rPr>
              <a:t>ENTREVISTA A LOS ADMINISTRADORES DE LOS CINES</a:t>
            </a:r>
            <a:endParaRPr lang="es-EC" sz="2800" dirty="0">
              <a:solidFill>
                <a:schemeClr val="accent5">
                  <a:lumMod val="50000"/>
                </a:schemeClr>
              </a:solidFill>
            </a:endParaRPr>
          </a:p>
        </p:txBody>
      </p:sp>
      <p:sp>
        <p:nvSpPr>
          <p:cNvPr id="4" name="3 Rectángulo"/>
          <p:cNvSpPr/>
          <p:nvPr/>
        </p:nvSpPr>
        <p:spPr>
          <a:xfrm>
            <a:off x="755576" y="1700808"/>
            <a:ext cx="2520280" cy="1584176"/>
          </a:xfrm>
          <a:prstGeom prst="rect">
            <a:avLst/>
          </a:prstGeom>
          <a:solidFill>
            <a:schemeClr val="accent5">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El </a:t>
            </a:r>
            <a:r>
              <a:rPr lang="es-EC" dirty="0">
                <a:solidFill>
                  <a:schemeClr val="bg1"/>
                </a:solidFill>
                <a:latin typeface="Times New Roman" pitchFamily="18" charset="0"/>
                <a:cs typeface="Times New Roman" pitchFamily="18" charset="0"/>
              </a:rPr>
              <a:t>100% consideran que el servicio de snacks satisface las necesidades del consumidor</a:t>
            </a:r>
            <a:endParaRPr lang="es-EC" dirty="0">
              <a:solidFill>
                <a:schemeClr val="bg1"/>
              </a:solidFill>
            </a:endParaRPr>
          </a:p>
        </p:txBody>
      </p:sp>
      <p:sp>
        <p:nvSpPr>
          <p:cNvPr id="5" name="4 Rectángulo"/>
          <p:cNvSpPr/>
          <p:nvPr/>
        </p:nvSpPr>
        <p:spPr>
          <a:xfrm>
            <a:off x="868284" y="3933056"/>
            <a:ext cx="2331252" cy="1452023"/>
          </a:xfrm>
          <a:prstGeom prst="rect">
            <a:avLst/>
          </a:prstGeom>
          <a:solidFill>
            <a:srgbClr val="00B0F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El 25</a:t>
            </a:r>
            <a:r>
              <a:rPr lang="es-EC" dirty="0">
                <a:solidFill>
                  <a:schemeClr val="bg1"/>
                </a:solidFill>
                <a:latin typeface="Times New Roman" pitchFamily="18" charset="0"/>
                <a:cs typeface="Times New Roman" pitchFamily="18" charset="0"/>
              </a:rPr>
              <a:t>% creen que las bandejas son </a:t>
            </a:r>
            <a:r>
              <a:rPr lang="es-EC" dirty="0" smtClean="0">
                <a:solidFill>
                  <a:schemeClr val="bg1"/>
                </a:solidFill>
                <a:latin typeface="Times New Roman" pitchFamily="18" charset="0"/>
                <a:cs typeface="Times New Roman" pitchFamily="18" charset="0"/>
              </a:rPr>
              <a:t>grandes y </a:t>
            </a:r>
            <a:r>
              <a:rPr lang="es-EC" dirty="0">
                <a:solidFill>
                  <a:schemeClr val="bg1"/>
                </a:solidFill>
                <a:latin typeface="Times New Roman" pitchFamily="18" charset="0"/>
                <a:cs typeface="Times New Roman" pitchFamily="18" charset="0"/>
              </a:rPr>
              <a:t>de fácil uso</a:t>
            </a:r>
            <a:endParaRPr lang="es-EC" dirty="0">
              <a:solidFill>
                <a:schemeClr val="bg1"/>
              </a:solidFill>
            </a:endParaRPr>
          </a:p>
        </p:txBody>
      </p:sp>
      <p:sp>
        <p:nvSpPr>
          <p:cNvPr id="6" name="5 Rectángulo"/>
          <p:cNvSpPr/>
          <p:nvPr/>
        </p:nvSpPr>
        <p:spPr>
          <a:xfrm>
            <a:off x="3843180" y="3785056"/>
            <a:ext cx="2232248" cy="2164224"/>
          </a:xfrm>
          <a:prstGeom prst="rect">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latin typeface="Times New Roman" pitchFamily="18" charset="0"/>
                <a:cs typeface="Times New Roman" pitchFamily="18" charset="0"/>
              </a:rPr>
              <a:t>O</a:t>
            </a:r>
            <a:r>
              <a:rPr lang="es-EC" dirty="0" smtClean="0">
                <a:solidFill>
                  <a:schemeClr val="bg1"/>
                </a:solidFill>
                <a:latin typeface="Times New Roman" pitchFamily="18" charset="0"/>
                <a:cs typeface="Times New Roman" pitchFamily="18" charset="0"/>
              </a:rPr>
              <a:t>ptarían </a:t>
            </a:r>
            <a:r>
              <a:rPr lang="es-EC" dirty="0">
                <a:solidFill>
                  <a:schemeClr val="bg1"/>
                </a:solidFill>
                <a:latin typeface="Times New Roman" pitchFamily="18" charset="0"/>
                <a:cs typeface="Times New Roman" pitchFamily="18" charset="0"/>
              </a:rPr>
              <a:t>en cambiar su producto por uno nuevo y más aún si el precio es menor al de la </a:t>
            </a:r>
            <a:r>
              <a:rPr lang="es-EC" dirty="0" smtClean="0">
                <a:solidFill>
                  <a:schemeClr val="bg1"/>
                </a:solidFill>
                <a:latin typeface="Times New Roman" pitchFamily="18" charset="0"/>
                <a:cs typeface="Times New Roman" pitchFamily="18" charset="0"/>
              </a:rPr>
              <a:t>competencia, </a:t>
            </a:r>
            <a:r>
              <a:rPr lang="es-EC" dirty="0">
                <a:solidFill>
                  <a:schemeClr val="bg1"/>
                </a:solidFill>
                <a:latin typeface="Times New Roman" pitchFamily="18" charset="0"/>
                <a:cs typeface="Times New Roman" pitchFamily="18" charset="0"/>
              </a:rPr>
              <a:t>están de acuerdo en el 100%</a:t>
            </a:r>
            <a:endParaRPr lang="es-EC" dirty="0">
              <a:solidFill>
                <a:schemeClr val="bg1"/>
              </a:solidFill>
            </a:endParaRPr>
          </a:p>
        </p:txBody>
      </p:sp>
      <p:sp>
        <p:nvSpPr>
          <p:cNvPr id="7" name="6 Rectángulo"/>
          <p:cNvSpPr/>
          <p:nvPr/>
        </p:nvSpPr>
        <p:spPr>
          <a:xfrm>
            <a:off x="6406779" y="3895060"/>
            <a:ext cx="2232248" cy="1944216"/>
          </a:xfrm>
          <a:prstGeom prst="rect">
            <a:avLst/>
          </a:prstGeom>
          <a:solidFill>
            <a:srgbClr val="92D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El nombre </a:t>
            </a:r>
            <a:r>
              <a:rPr lang="es-EC" dirty="0">
                <a:solidFill>
                  <a:schemeClr val="bg1"/>
                </a:solidFill>
                <a:latin typeface="Times New Roman" pitchFamily="18" charset="0"/>
                <a:cs typeface="Times New Roman" pitchFamily="18" charset="0"/>
              </a:rPr>
              <a:t>que les gustaría que vaya en esta innovación es Bandeja Golosa el 75% y GigaBan al 25%</a:t>
            </a:r>
            <a:endParaRPr lang="es-EC" dirty="0">
              <a:solidFill>
                <a:schemeClr val="bg1"/>
              </a:solidFill>
            </a:endParaRPr>
          </a:p>
        </p:txBody>
      </p:sp>
      <p:sp>
        <p:nvSpPr>
          <p:cNvPr id="8" name="7 Rectángulo"/>
          <p:cNvSpPr/>
          <p:nvPr/>
        </p:nvSpPr>
        <p:spPr>
          <a:xfrm>
            <a:off x="3851920" y="1797046"/>
            <a:ext cx="2232248" cy="1440160"/>
          </a:xfrm>
          <a:prstGeom prst="rect">
            <a:avLst/>
          </a:prstGeom>
          <a:solidFill>
            <a:schemeClr val="accent4">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El 50</a:t>
            </a:r>
            <a:r>
              <a:rPr lang="es-EC" dirty="0">
                <a:solidFill>
                  <a:schemeClr val="bg1"/>
                </a:solidFill>
                <a:latin typeface="Times New Roman" pitchFamily="18" charset="0"/>
                <a:cs typeface="Times New Roman" pitchFamily="18" charset="0"/>
              </a:rPr>
              <a:t>% indican que es complicado para llevar a la sala de cine</a:t>
            </a:r>
            <a:endParaRPr lang="es-EC" dirty="0">
              <a:solidFill>
                <a:schemeClr val="bg1"/>
              </a:solidFill>
            </a:endParaRPr>
          </a:p>
        </p:txBody>
      </p:sp>
      <p:sp>
        <p:nvSpPr>
          <p:cNvPr id="9" name="8 Rectángulo"/>
          <p:cNvSpPr/>
          <p:nvPr/>
        </p:nvSpPr>
        <p:spPr>
          <a:xfrm>
            <a:off x="6406779" y="1700808"/>
            <a:ext cx="2232248" cy="1728192"/>
          </a:xfrm>
          <a:prstGeom prst="rect">
            <a:avLst/>
          </a:prstGeom>
          <a:solidFill>
            <a:srgbClr val="0070C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latin typeface="Times New Roman" pitchFamily="18" charset="0"/>
                <a:cs typeface="Times New Roman" pitchFamily="18" charset="0"/>
              </a:rPr>
              <a:t>Bandeja todo </a:t>
            </a:r>
            <a:r>
              <a:rPr lang="es-EC" dirty="0">
                <a:solidFill>
                  <a:schemeClr val="bg1"/>
                </a:solidFill>
                <a:latin typeface="Times New Roman" pitchFamily="18" charset="0"/>
                <a:cs typeface="Times New Roman" pitchFamily="18" charset="0"/>
              </a:rPr>
              <a:t>en </a:t>
            </a:r>
            <a:r>
              <a:rPr lang="es-EC" dirty="0" smtClean="0">
                <a:solidFill>
                  <a:schemeClr val="bg1"/>
                </a:solidFill>
                <a:latin typeface="Times New Roman" pitchFamily="18" charset="0"/>
                <a:cs typeface="Times New Roman" pitchFamily="18" charset="0"/>
              </a:rPr>
              <a:t>uno </a:t>
            </a:r>
            <a:r>
              <a:rPr lang="es-EC" dirty="0">
                <a:solidFill>
                  <a:schemeClr val="bg1"/>
                </a:solidFill>
                <a:latin typeface="Times New Roman" pitchFamily="18" charset="0"/>
                <a:cs typeface="Times New Roman" pitchFamily="18" charset="0"/>
              </a:rPr>
              <a:t>75% </a:t>
            </a:r>
            <a:r>
              <a:rPr lang="es-EC" dirty="0" smtClean="0">
                <a:solidFill>
                  <a:schemeClr val="bg1"/>
                </a:solidFill>
                <a:latin typeface="Times New Roman" pitchFamily="18" charset="0"/>
                <a:cs typeface="Times New Roman" pitchFamily="18" charset="0"/>
              </a:rPr>
              <a:t>y </a:t>
            </a:r>
            <a:r>
              <a:rPr lang="es-EC" dirty="0">
                <a:solidFill>
                  <a:schemeClr val="bg1"/>
                </a:solidFill>
                <a:latin typeface="Times New Roman" pitchFamily="18" charset="0"/>
                <a:cs typeface="Times New Roman" pitchFamily="18" charset="0"/>
              </a:rPr>
              <a:t>un 25% optan para que los clientes tengan comodidad y de fácil uso</a:t>
            </a:r>
            <a:endParaRPr lang="es-EC" dirty="0">
              <a:solidFill>
                <a:schemeClr val="bg1"/>
              </a:solidFill>
            </a:endParaRPr>
          </a:p>
        </p:txBody>
      </p:sp>
    </p:spTree>
    <p:extLst>
      <p:ext uri="{BB962C8B-B14F-4D97-AF65-F5344CB8AC3E}">
        <p14:creationId xmlns:p14="http://schemas.microsoft.com/office/powerpoint/2010/main" val="3426630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57200" y="332656"/>
            <a:ext cx="8229600" cy="936104"/>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2800" b="1" dirty="0" smtClean="0">
                <a:solidFill>
                  <a:schemeClr val="accent5">
                    <a:lumMod val="50000"/>
                  </a:schemeClr>
                </a:solidFill>
                <a:effectLst/>
                <a:latin typeface="Times New Roman" pitchFamily="18" charset="0"/>
                <a:cs typeface="Times New Roman" pitchFamily="18" charset="0"/>
              </a:rPr>
              <a:t>ESTUDIO DE LA OFERTA, DEMANDA Y COMPETENCIA</a:t>
            </a:r>
            <a:endParaRPr lang="es-EC" sz="2800" dirty="0">
              <a:solidFill>
                <a:schemeClr val="accent5">
                  <a:lumMod val="50000"/>
                </a:schemeClr>
              </a:solidFill>
            </a:endParaRPr>
          </a:p>
        </p:txBody>
      </p:sp>
      <p:sp>
        <p:nvSpPr>
          <p:cNvPr id="4" name="3 Flecha abajo"/>
          <p:cNvSpPr/>
          <p:nvPr/>
        </p:nvSpPr>
        <p:spPr>
          <a:xfrm>
            <a:off x="532919" y="1442162"/>
            <a:ext cx="2232248" cy="73393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dirty="0" smtClean="0">
                <a:latin typeface="Times New Roman" pitchFamily="18" charset="0"/>
                <a:cs typeface="Times New Roman" pitchFamily="18" charset="0"/>
              </a:rPr>
              <a:t>OFERTA</a:t>
            </a:r>
            <a:endParaRPr lang="es-EC" dirty="0">
              <a:latin typeface="Times New Roman" pitchFamily="18" charset="0"/>
              <a:cs typeface="Times New Roman" pitchFamily="18" charset="0"/>
            </a:endParaRPr>
          </a:p>
        </p:txBody>
      </p:sp>
      <p:sp>
        <p:nvSpPr>
          <p:cNvPr id="5" name="4 Rectángulo redondeado"/>
          <p:cNvSpPr/>
          <p:nvPr/>
        </p:nvSpPr>
        <p:spPr>
          <a:xfrm>
            <a:off x="611467" y="2360890"/>
            <a:ext cx="2200556" cy="10081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Producto nuevo en el mercado</a:t>
            </a:r>
            <a:endParaRPr lang="es-EC" dirty="0"/>
          </a:p>
        </p:txBody>
      </p:sp>
      <p:sp>
        <p:nvSpPr>
          <p:cNvPr id="6" name="5 Rectángulo redondeado"/>
          <p:cNvSpPr/>
          <p:nvPr/>
        </p:nvSpPr>
        <p:spPr>
          <a:xfrm>
            <a:off x="406520" y="3717032"/>
            <a:ext cx="2576442" cy="15121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dirty="0" smtClean="0">
                <a:latin typeface="Times New Roman" pitchFamily="18" charset="0"/>
                <a:cs typeface="Times New Roman" pitchFamily="18" charset="0"/>
              </a:rPr>
              <a:t>Beneficios </a:t>
            </a:r>
            <a:r>
              <a:rPr lang="es-ES_tradnl" dirty="0">
                <a:latin typeface="Times New Roman" pitchFamily="18" charset="0"/>
                <a:cs typeface="Times New Roman" pitchFamily="18" charset="0"/>
              </a:rPr>
              <a:t>que brinda son necesarios, útiles y cómodos para el consumidor en todos los cines </a:t>
            </a:r>
            <a:r>
              <a:rPr lang="es-ES_tradnl" dirty="0" smtClean="0">
                <a:latin typeface="Times New Roman" pitchFamily="18" charset="0"/>
                <a:cs typeface="Times New Roman" pitchFamily="18" charset="0"/>
              </a:rPr>
              <a:t>del DMQ</a:t>
            </a:r>
            <a:endParaRPr lang="es-EC" dirty="0"/>
          </a:p>
        </p:txBody>
      </p:sp>
      <p:sp>
        <p:nvSpPr>
          <p:cNvPr id="7" name="6 Rectángulo redondeado"/>
          <p:cNvSpPr/>
          <p:nvPr/>
        </p:nvSpPr>
        <p:spPr>
          <a:xfrm>
            <a:off x="542613" y="5568992"/>
            <a:ext cx="2304256" cy="84732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dirty="0" smtClean="0">
              <a:latin typeface="Times New Roman" pitchFamily="18" charset="0"/>
              <a:cs typeface="Times New Roman" pitchFamily="18" charset="0"/>
            </a:endParaRPr>
          </a:p>
          <a:p>
            <a:pPr algn="ctr"/>
            <a:r>
              <a:rPr lang="es-ES_tradnl" dirty="0" smtClean="0">
                <a:latin typeface="Times New Roman" pitchFamily="18" charset="0"/>
                <a:cs typeface="Times New Roman" pitchFamily="18" charset="0"/>
              </a:rPr>
              <a:t>Ayudar en </a:t>
            </a:r>
            <a:r>
              <a:rPr lang="es-ES_tradnl" dirty="0">
                <a:latin typeface="Times New Roman" pitchFamily="18" charset="0"/>
                <a:cs typeface="Times New Roman" pitchFamily="18" charset="0"/>
              </a:rPr>
              <a:t>servicio, consumo y economía. </a:t>
            </a:r>
            <a:endParaRPr lang="es-EC" dirty="0">
              <a:latin typeface="Times New Roman" pitchFamily="18" charset="0"/>
              <a:cs typeface="Times New Roman" pitchFamily="18" charset="0"/>
            </a:endParaRPr>
          </a:p>
          <a:p>
            <a:pPr algn="ctr"/>
            <a:r>
              <a:rPr lang="es-ES_tradnl" dirty="0" smtClean="0">
                <a:latin typeface="Times New Roman" pitchFamily="18" charset="0"/>
                <a:cs typeface="Times New Roman" pitchFamily="18" charset="0"/>
              </a:rPr>
              <a:t> </a:t>
            </a:r>
            <a:endParaRPr lang="es-EC" dirty="0"/>
          </a:p>
        </p:txBody>
      </p:sp>
      <p:sp>
        <p:nvSpPr>
          <p:cNvPr id="8" name="7 Flecha abajo"/>
          <p:cNvSpPr/>
          <p:nvPr/>
        </p:nvSpPr>
        <p:spPr>
          <a:xfrm>
            <a:off x="3203848" y="1436410"/>
            <a:ext cx="2520280" cy="72008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smtClean="0">
                <a:latin typeface="Times New Roman" pitchFamily="18" charset="0"/>
                <a:cs typeface="Times New Roman" pitchFamily="18" charset="0"/>
              </a:rPr>
              <a:t>DEMANDA</a:t>
            </a:r>
            <a:endParaRPr lang="es-EC" sz="1600" dirty="0">
              <a:latin typeface="Times New Roman" pitchFamily="18" charset="0"/>
              <a:cs typeface="Times New Roman" pitchFamily="18" charset="0"/>
            </a:endParaRPr>
          </a:p>
        </p:txBody>
      </p:sp>
      <p:sp>
        <p:nvSpPr>
          <p:cNvPr id="9" name="8 Rectángulo redondeado"/>
          <p:cNvSpPr/>
          <p:nvPr/>
        </p:nvSpPr>
        <p:spPr>
          <a:xfrm>
            <a:off x="3347864" y="2328633"/>
            <a:ext cx="2503334" cy="40876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latin typeface="Times New Roman" pitchFamily="18" charset="0"/>
                <a:cs typeface="Times New Roman" pitchFamily="18" charset="0"/>
              </a:rPr>
              <a:t>Acorde a las encuestas se tiene que </a:t>
            </a:r>
            <a:r>
              <a:rPr lang="es-ES_tradnl" dirty="0">
                <a:latin typeface="Times New Roman" pitchFamily="18" charset="0"/>
                <a:cs typeface="Times New Roman" pitchFamily="18" charset="0"/>
              </a:rPr>
              <a:t>a la mayoría de los clientes de los cines les agrada la idea de que para mejorar el servicio del consumo de los snacks en los cines hay que cambiar una bandeja por un nuevo producto de fácil uso y comodidad.</a:t>
            </a:r>
          </a:p>
        </p:txBody>
      </p:sp>
      <p:sp>
        <p:nvSpPr>
          <p:cNvPr id="11" name="10 Rectángulo redondeado"/>
          <p:cNvSpPr/>
          <p:nvPr/>
        </p:nvSpPr>
        <p:spPr>
          <a:xfrm>
            <a:off x="6252699" y="2328633"/>
            <a:ext cx="2448272" cy="40876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dirty="0">
                <a:latin typeface="Times New Roman" pitchFamily="18" charset="0"/>
                <a:cs typeface="Times New Roman" pitchFamily="18" charset="0"/>
              </a:rPr>
              <a:t>INDUPLAS S.A Compañía Colombiana, que se dedica a la fabricación, transformación, manufacturación, ensamble y circulación de toda clase de bienes de la industria de los plásticos, mas de 15 años en el mercado</a:t>
            </a:r>
            <a:endParaRPr lang="es-EC" dirty="0"/>
          </a:p>
        </p:txBody>
      </p:sp>
      <p:sp>
        <p:nvSpPr>
          <p:cNvPr id="12" name="11 Flecha abajo"/>
          <p:cNvSpPr/>
          <p:nvPr/>
        </p:nvSpPr>
        <p:spPr>
          <a:xfrm>
            <a:off x="5989183" y="1416802"/>
            <a:ext cx="2975305" cy="759296"/>
          </a:xfrm>
          <a:prstGeom prst="downArrow">
            <a:avLst>
              <a:gd name="adj1" fmla="val 50000"/>
              <a:gd name="adj2" fmla="val 4615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400" dirty="0" smtClean="0">
                <a:latin typeface="Times New Roman" pitchFamily="18" charset="0"/>
                <a:cs typeface="Times New Roman" pitchFamily="18" charset="0"/>
              </a:rPr>
              <a:t>COMPETENCIA</a:t>
            </a:r>
            <a:endParaRPr lang="es-EC" sz="1400" dirty="0">
              <a:latin typeface="Times New Roman" pitchFamily="18" charset="0"/>
              <a:cs typeface="Times New Roman" pitchFamily="18" charset="0"/>
            </a:endParaRPr>
          </a:p>
        </p:txBody>
      </p:sp>
    </p:spTree>
    <p:extLst>
      <p:ext uri="{BB962C8B-B14F-4D97-AF65-F5344CB8AC3E}">
        <p14:creationId xmlns:p14="http://schemas.microsoft.com/office/powerpoint/2010/main" val="15845950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332656"/>
            <a:ext cx="8229600" cy="720080"/>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4400" b="1" dirty="0" smtClean="0">
                <a:solidFill>
                  <a:schemeClr val="accent5">
                    <a:lumMod val="50000"/>
                  </a:schemeClr>
                </a:solidFill>
                <a:effectLst/>
                <a:latin typeface="Times New Roman" pitchFamily="18" charset="0"/>
                <a:cs typeface="Times New Roman" pitchFamily="18" charset="0"/>
              </a:rPr>
              <a:t>ANÁLISIS FODA</a:t>
            </a:r>
            <a:endParaRPr lang="es-EC" sz="4400" dirty="0">
              <a:solidFill>
                <a:schemeClr val="accent5">
                  <a:lumMod val="50000"/>
                </a:schemeClr>
              </a:solidFill>
            </a:endParaRPr>
          </a:p>
        </p:txBody>
      </p:sp>
      <p:sp>
        <p:nvSpPr>
          <p:cNvPr id="9" name="8 Rectángulo"/>
          <p:cNvSpPr/>
          <p:nvPr/>
        </p:nvSpPr>
        <p:spPr>
          <a:xfrm>
            <a:off x="1000316" y="2636912"/>
            <a:ext cx="2306680" cy="115212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smtClean="0">
              <a:solidFill>
                <a:schemeClr val="bg1"/>
              </a:solidFill>
              <a:latin typeface="Times New Roman" pitchFamily="18" charset="0"/>
              <a:cs typeface="Times New Roman" pitchFamily="18" charset="0"/>
            </a:endParaRPr>
          </a:p>
          <a:p>
            <a:pPr algn="ctr"/>
            <a:endParaRPr lang="es-EC" sz="1400" dirty="0">
              <a:solidFill>
                <a:schemeClr val="bg1"/>
              </a:solidFill>
              <a:latin typeface="Times New Roman" pitchFamily="18" charset="0"/>
              <a:cs typeface="Times New Roman" pitchFamily="18" charset="0"/>
            </a:endParaRPr>
          </a:p>
          <a:p>
            <a:pPr algn="ctr"/>
            <a:r>
              <a:rPr lang="es-EC" sz="1600" b="1" dirty="0" smtClean="0">
                <a:solidFill>
                  <a:schemeClr val="bg1"/>
                </a:solidFill>
                <a:latin typeface="Times New Roman" pitchFamily="18" charset="0"/>
                <a:cs typeface="Times New Roman" pitchFamily="18" charset="0"/>
              </a:rPr>
              <a:t>Aumentar</a:t>
            </a:r>
          </a:p>
          <a:p>
            <a:pPr marL="285750" indent="-285750">
              <a:buFont typeface="Wingdings" pitchFamily="2" charset="2"/>
              <a:buChar char="§"/>
            </a:pPr>
            <a:r>
              <a:rPr lang="es-EC" sz="1600" dirty="0" smtClean="0">
                <a:solidFill>
                  <a:schemeClr val="bg1"/>
                </a:solidFill>
                <a:latin typeface="Times New Roman" pitchFamily="18" charset="0"/>
                <a:cs typeface="Times New Roman" pitchFamily="18" charset="0"/>
              </a:rPr>
              <a:t>Recursos financieros</a:t>
            </a:r>
          </a:p>
          <a:p>
            <a:pPr marL="285750" indent="-285750">
              <a:buFont typeface="Wingdings" pitchFamily="2" charset="2"/>
              <a:buChar char="§"/>
            </a:pPr>
            <a:r>
              <a:rPr lang="es-EC" sz="1600" dirty="0" smtClean="0">
                <a:solidFill>
                  <a:schemeClr val="bg1"/>
                </a:solidFill>
                <a:latin typeface="Times New Roman" pitchFamily="18" charset="0"/>
                <a:cs typeface="Times New Roman" pitchFamily="18" charset="0"/>
              </a:rPr>
              <a:t>Calidad del Producto</a:t>
            </a:r>
          </a:p>
          <a:p>
            <a:pPr marL="285750" indent="-285750">
              <a:buFont typeface="Wingdings" pitchFamily="2" charset="2"/>
              <a:buChar char="§"/>
            </a:pPr>
            <a:r>
              <a:rPr lang="es-EC" sz="1600" dirty="0" smtClean="0">
                <a:solidFill>
                  <a:schemeClr val="bg1"/>
                </a:solidFill>
                <a:latin typeface="Times New Roman" pitchFamily="18" charset="0"/>
                <a:cs typeface="Times New Roman" pitchFamily="18" charset="0"/>
              </a:rPr>
              <a:t>Facilidad de uso</a:t>
            </a:r>
          </a:p>
          <a:p>
            <a:pPr marL="285750" indent="-285750" algn="ctr">
              <a:buFont typeface="Wingdings" pitchFamily="2" charset="2"/>
              <a:buChar char="§"/>
            </a:pPr>
            <a:endParaRPr lang="es-EC" sz="1400" dirty="0" smtClean="0">
              <a:latin typeface="Times New Roman" pitchFamily="18" charset="0"/>
              <a:cs typeface="Times New Roman" pitchFamily="18" charset="0"/>
            </a:endParaRPr>
          </a:p>
          <a:p>
            <a:pPr marL="285750" indent="-285750" algn="ctr">
              <a:buFont typeface="Wingdings" pitchFamily="2" charset="2"/>
              <a:buChar char="§"/>
            </a:pPr>
            <a:endParaRPr lang="es-EC" sz="1400" dirty="0">
              <a:latin typeface="Times New Roman" pitchFamily="18" charset="0"/>
              <a:cs typeface="Times New Roman" pitchFamily="18" charset="0"/>
            </a:endParaRPr>
          </a:p>
        </p:txBody>
      </p:sp>
      <p:sp>
        <p:nvSpPr>
          <p:cNvPr id="10" name="9 Rectángulo"/>
          <p:cNvSpPr/>
          <p:nvPr/>
        </p:nvSpPr>
        <p:spPr>
          <a:xfrm>
            <a:off x="1000315" y="5229200"/>
            <a:ext cx="2306680" cy="11949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dirty="0" smtClean="0">
              <a:solidFill>
                <a:schemeClr val="bg1"/>
              </a:solidFill>
              <a:latin typeface="Times New Roman" pitchFamily="18" charset="0"/>
              <a:cs typeface="Times New Roman" pitchFamily="18" charset="0"/>
            </a:endParaRPr>
          </a:p>
          <a:p>
            <a:pPr algn="ctr"/>
            <a:endParaRPr lang="es-EC" sz="1400" b="1" dirty="0">
              <a:solidFill>
                <a:schemeClr val="bg1"/>
              </a:solidFill>
              <a:latin typeface="Times New Roman" pitchFamily="18" charset="0"/>
              <a:cs typeface="Times New Roman" pitchFamily="18" charset="0"/>
            </a:endParaRPr>
          </a:p>
          <a:p>
            <a:pPr algn="ctr"/>
            <a:r>
              <a:rPr lang="es-EC" sz="1400" b="1" dirty="0" smtClean="0">
                <a:solidFill>
                  <a:schemeClr val="bg1"/>
                </a:solidFill>
                <a:latin typeface="Times New Roman" pitchFamily="18" charset="0"/>
                <a:cs typeface="Times New Roman" pitchFamily="18" charset="0"/>
              </a:rPr>
              <a:t>Disminuir</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Problemas de calidad de servicio</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Gastos extras en productos de limpieza</a:t>
            </a:r>
          </a:p>
          <a:p>
            <a:pPr marL="285750" indent="-285750" algn="ctr">
              <a:buFont typeface="Wingdings" pitchFamily="2" charset="2"/>
              <a:buChar char="§"/>
            </a:pPr>
            <a:endParaRPr lang="es-EC" sz="1400" dirty="0" smtClean="0">
              <a:solidFill>
                <a:schemeClr val="bg1"/>
              </a:solidFill>
              <a:latin typeface="Times New Roman" pitchFamily="18" charset="0"/>
              <a:cs typeface="Times New Roman" pitchFamily="18" charset="0"/>
            </a:endParaRPr>
          </a:p>
          <a:p>
            <a:pPr marL="285750" indent="-285750" algn="ctr">
              <a:buFont typeface="Wingdings" pitchFamily="2" charset="2"/>
              <a:buChar char="§"/>
            </a:pPr>
            <a:endParaRPr lang="es-EC" sz="1400" dirty="0">
              <a:solidFill>
                <a:schemeClr val="bg1"/>
              </a:solidFill>
              <a:latin typeface="Times New Roman" pitchFamily="18" charset="0"/>
              <a:cs typeface="Times New Roman" pitchFamily="18" charset="0"/>
            </a:endParaRPr>
          </a:p>
        </p:txBody>
      </p:sp>
      <p:sp>
        <p:nvSpPr>
          <p:cNvPr id="11" name="10 Rectángulo"/>
          <p:cNvSpPr/>
          <p:nvPr/>
        </p:nvSpPr>
        <p:spPr>
          <a:xfrm>
            <a:off x="5400824" y="5229200"/>
            <a:ext cx="2754280"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dirty="0" smtClean="0">
              <a:solidFill>
                <a:schemeClr val="bg1"/>
              </a:solidFill>
              <a:latin typeface="Times New Roman" pitchFamily="18" charset="0"/>
              <a:cs typeface="Times New Roman" pitchFamily="18" charset="0"/>
            </a:endParaRPr>
          </a:p>
          <a:p>
            <a:pPr algn="ctr"/>
            <a:r>
              <a:rPr lang="es-EC" sz="1400" b="1" dirty="0" smtClean="0">
                <a:solidFill>
                  <a:schemeClr val="bg1"/>
                </a:solidFill>
                <a:latin typeface="Times New Roman" pitchFamily="18" charset="0"/>
                <a:cs typeface="Times New Roman" pitchFamily="18" charset="0"/>
              </a:rPr>
              <a:t>Neutralizar</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Aumento de precios</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Crecimiento de la competencia</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Productos sustitutos en un tiempo determinado</a:t>
            </a:r>
          </a:p>
          <a:p>
            <a:pPr marL="285750" indent="-285750" algn="ctr">
              <a:buFont typeface="Wingdings" pitchFamily="2" charset="2"/>
              <a:buChar char="§"/>
            </a:pPr>
            <a:endParaRPr lang="es-EC" sz="1400" dirty="0">
              <a:solidFill>
                <a:schemeClr val="bg1"/>
              </a:solidFill>
              <a:latin typeface="Times New Roman" pitchFamily="18" charset="0"/>
              <a:cs typeface="Times New Roman" pitchFamily="18" charset="0"/>
            </a:endParaRPr>
          </a:p>
        </p:txBody>
      </p:sp>
      <p:sp>
        <p:nvSpPr>
          <p:cNvPr id="12" name="11 Rectángulo"/>
          <p:cNvSpPr/>
          <p:nvPr/>
        </p:nvSpPr>
        <p:spPr>
          <a:xfrm>
            <a:off x="5048310" y="2515499"/>
            <a:ext cx="3384374" cy="12735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400" b="1" dirty="0" smtClean="0">
              <a:solidFill>
                <a:schemeClr val="bg1"/>
              </a:solidFill>
              <a:latin typeface="Times New Roman" pitchFamily="18" charset="0"/>
              <a:cs typeface="Times New Roman" pitchFamily="18" charset="0"/>
            </a:endParaRPr>
          </a:p>
          <a:p>
            <a:endParaRPr lang="es-EC" sz="1400" b="1" dirty="0" smtClean="0">
              <a:solidFill>
                <a:schemeClr val="bg1"/>
              </a:solidFill>
              <a:latin typeface="Times New Roman" pitchFamily="18" charset="0"/>
              <a:cs typeface="Times New Roman" pitchFamily="18" charset="0"/>
            </a:endParaRPr>
          </a:p>
          <a:p>
            <a:pPr algn="ctr"/>
            <a:r>
              <a:rPr lang="es-EC" sz="1400" b="1" dirty="0" smtClean="0">
                <a:solidFill>
                  <a:schemeClr val="bg1"/>
                </a:solidFill>
                <a:latin typeface="Times New Roman" pitchFamily="18" charset="0"/>
                <a:cs typeface="Times New Roman" pitchFamily="18" charset="0"/>
              </a:rPr>
              <a:t>Aprovechar</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Cambio de un producto por uno nuevo</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Falta de conocimiento de la competencia</a:t>
            </a:r>
          </a:p>
          <a:p>
            <a:pPr marL="285750" indent="-285750">
              <a:buFont typeface="Wingdings" pitchFamily="2" charset="2"/>
              <a:buChar char="§"/>
            </a:pPr>
            <a:r>
              <a:rPr lang="es-EC" sz="1400" dirty="0" smtClean="0">
                <a:solidFill>
                  <a:schemeClr val="bg1"/>
                </a:solidFill>
                <a:latin typeface="Times New Roman" pitchFamily="18" charset="0"/>
                <a:cs typeface="Times New Roman" pitchFamily="18" charset="0"/>
              </a:rPr>
              <a:t>Crecimiento del mercado en base a la alta demanda y oferta</a:t>
            </a:r>
          </a:p>
          <a:p>
            <a:pPr algn="ctr"/>
            <a:endParaRPr lang="es-EC" sz="1400" dirty="0" smtClean="0">
              <a:solidFill>
                <a:schemeClr val="bg1"/>
              </a:solidFill>
              <a:latin typeface="Times New Roman" pitchFamily="18" charset="0"/>
              <a:cs typeface="Times New Roman" pitchFamily="18" charset="0"/>
            </a:endParaRPr>
          </a:p>
          <a:p>
            <a:pPr marL="285750" indent="-285750" algn="ctr">
              <a:buFont typeface="Wingdings" pitchFamily="2" charset="2"/>
              <a:buChar char="§"/>
            </a:pPr>
            <a:endParaRPr lang="es-EC" sz="1400" dirty="0">
              <a:solidFill>
                <a:schemeClr val="bg1"/>
              </a:solidFill>
              <a:latin typeface="Times New Roman" pitchFamily="18" charset="0"/>
              <a:cs typeface="Times New Roman" pitchFamily="18" charset="0"/>
            </a:endParaRPr>
          </a:p>
        </p:txBody>
      </p:sp>
      <p:sp>
        <p:nvSpPr>
          <p:cNvPr id="15" name="14 Llamada de flecha hacia abajo"/>
          <p:cNvSpPr/>
          <p:nvPr/>
        </p:nvSpPr>
        <p:spPr>
          <a:xfrm>
            <a:off x="1090099" y="1404585"/>
            <a:ext cx="2127114" cy="1025713"/>
          </a:xfrm>
          <a:prstGeom prst="downArrowCallout">
            <a:avLst/>
          </a:prstGeom>
          <a:solidFill>
            <a:schemeClr val="accent5">
              <a:lumMod val="75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itchFamily="18" charset="0"/>
                <a:cs typeface="Times New Roman" pitchFamily="18" charset="0"/>
              </a:rPr>
              <a:t>FORTALEZAS</a:t>
            </a:r>
            <a:endParaRPr lang="es-EC" b="1" dirty="0">
              <a:solidFill>
                <a:schemeClr val="bg1"/>
              </a:solidFill>
              <a:latin typeface="Times New Roman" pitchFamily="18" charset="0"/>
              <a:cs typeface="Times New Roman" pitchFamily="18" charset="0"/>
            </a:endParaRPr>
          </a:p>
        </p:txBody>
      </p:sp>
      <p:sp>
        <p:nvSpPr>
          <p:cNvPr id="16" name="15 Llamada de flecha hacia abajo"/>
          <p:cNvSpPr/>
          <p:nvPr/>
        </p:nvSpPr>
        <p:spPr>
          <a:xfrm>
            <a:off x="5652120" y="1404587"/>
            <a:ext cx="2251689" cy="944294"/>
          </a:xfrm>
          <a:prstGeom prst="downArrowCallout">
            <a:avLst/>
          </a:prstGeom>
          <a:solidFill>
            <a:schemeClr val="accent4">
              <a:lumMod val="75000"/>
            </a:schemeClr>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itchFamily="18" charset="0"/>
                <a:cs typeface="Times New Roman" pitchFamily="18" charset="0"/>
              </a:rPr>
              <a:t>OPORTUNIDADES</a:t>
            </a:r>
            <a:endParaRPr lang="es-EC" b="1" dirty="0">
              <a:solidFill>
                <a:schemeClr val="bg1"/>
              </a:solidFill>
              <a:latin typeface="Times New Roman" pitchFamily="18" charset="0"/>
              <a:cs typeface="Times New Roman" pitchFamily="18" charset="0"/>
            </a:endParaRPr>
          </a:p>
        </p:txBody>
      </p:sp>
      <p:sp>
        <p:nvSpPr>
          <p:cNvPr id="18" name="17 Llamada de flecha hacia abajo"/>
          <p:cNvSpPr/>
          <p:nvPr/>
        </p:nvSpPr>
        <p:spPr>
          <a:xfrm>
            <a:off x="1027811" y="4194495"/>
            <a:ext cx="2251689" cy="944294"/>
          </a:xfrm>
          <a:prstGeom prst="downArrowCallout">
            <a:avLst/>
          </a:prstGeom>
          <a:solidFill>
            <a:schemeClr val="accent6">
              <a:lumMod val="75000"/>
            </a:schemeClr>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itchFamily="18" charset="0"/>
                <a:cs typeface="Times New Roman" pitchFamily="18" charset="0"/>
              </a:rPr>
              <a:t>DEBILIDADES</a:t>
            </a:r>
            <a:endParaRPr lang="es-EC" b="1" dirty="0">
              <a:solidFill>
                <a:schemeClr val="bg1"/>
              </a:solidFill>
              <a:latin typeface="Times New Roman" pitchFamily="18" charset="0"/>
              <a:cs typeface="Times New Roman" pitchFamily="18" charset="0"/>
            </a:endParaRPr>
          </a:p>
        </p:txBody>
      </p:sp>
      <p:sp>
        <p:nvSpPr>
          <p:cNvPr id="19" name="18 Llamada de flecha hacia abajo"/>
          <p:cNvSpPr/>
          <p:nvPr/>
        </p:nvSpPr>
        <p:spPr>
          <a:xfrm>
            <a:off x="5652120" y="4181563"/>
            <a:ext cx="2251689" cy="944294"/>
          </a:xfrm>
          <a:prstGeom prst="downArrowCallout">
            <a:avLst/>
          </a:prstGeom>
          <a:solidFill>
            <a:schemeClr val="accent3">
              <a:lumMod val="75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bg1"/>
                </a:solidFill>
                <a:latin typeface="Times New Roman" pitchFamily="18" charset="0"/>
                <a:cs typeface="Times New Roman" pitchFamily="18" charset="0"/>
              </a:rPr>
              <a:t>AMENAZAS</a:t>
            </a:r>
            <a:endParaRPr lang="es-EC"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02258241"/>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noGrp="1"/>
          </p:cNvSpPr>
          <p:nvPr>
            <p:ph type="title"/>
          </p:nvPr>
        </p:nvSpPr>
        <p:spPr>
          <a:xfrm>
            <a:off x="467544" y="404664"/>
            <a:ext cx="8229600" cy="822920"/>
          </a:xfrm>
          <a:prstGeom prst="rect">
            <a:avLst/>
          </a:prstGeom>
          <a:blipFill>
            <a:blip r:embed="rId2"/>
            <a:tile tx="0" ty="0" sx="100000" sy="100000" flip="none" algn="tl"/>
          </a:blip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s-EC" sz="3600" b="1" dirty="0" smtClean="0">
                <a:solidFill>
                  <a:schemeClr val="accent5">
                    <a:lumMod val="50000"/>
                  </a:schemeClr>
                </a:solidFill>
                <a:effectLst/>
                <a:latin typeface="Times New Roman" pitchFamily="18" charset="0"/>
                <a:cs typeface="Times New Roman" pitchFamily="18" charset="0"/>
              </a:rPr>
              <a:t>CICLO DE VIDA DEL PRODUCTO</a:t>
            </a:r>
            <a:endParaRPr lang="es-EC" sz="3600" dirty="0">
              <a:solidFill>
                <a:schemeClr val="accent5">
                  <a:lumMod val="50000"/>
                </a:schemeClr>
              </a:solidFill>
            </a:endParaRPr>
          </a:p>
        </p:txBody>
      </p:sp>
      <p:pic>
        <p:nvPicPr>
          <p:cNvPr id="4" name="3 Imagen"/>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41521" y="1628800"/>
            <a:ext cx="5682805" cy="3240360"/>
          </a:xfrm>
          <a:prstGeom prst="rect">
            <a:avLst/>
          </a:prstGeom>
          <a:noFill/>
          <a:ln w="19050">
            <a:solidFill>
              <a:schemeClr val="bg2"/>
            </a:solidFill>
            <a:prstDash val="sysDot"/>
          </a:ln>
          <a:effectLst>
            <a:glow rad="139700">
              <a:schemeClr val="accent2">
                <a:satMod val="175000"/>
                <a:alpha val="40000"/>
              </a:schemeClr>
            </a:glow>
          </a:effectLst>
        </p:spPr>
      </p:pic>
      <p:sp>
        <p:nvSpPr>
          <p:cNvPr id="2" name="1 Rectángulo redondeado"/>
          <p:cNvSpPr/>
          <p:nvPr/>
        </p:nvSpPr>
        <p:spPr>
          <a:xfrm>
            <a:off x="649435" y="5229200"/>
            <a:ext cx="7848872" cy="12241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endParaRPr lang="es-EC" b="1" dirty="0" smtClean="0">
              <a:solidFill>
                <a:schemeClr val="bg1"/>
              </a:solidFill>
              <a:latin typeface="Times New Roman" pitchFamily="18" charset="0"/>
              <a:cs typeface="Times New Roman" pitchFamily="18" charset="0"/>
            </a:endParaRPr>
          </a:p>
          <a:p>
            <a:pPr algn="just"/>
            <a:r>
              <a:rPr lang="es-EC" b="1" dirty="0" smtClean="0">
                <a:solidFill>
                  <a:schemeClr val="bg1"/>
                </a:solidFill>
                <a:latin typeface="Times New Roman" pitchFamily="18" charset="0"/>
                <a:cs typeface="Times New Roman" pitchFamily="18" charset="0"/>
              </a:rPr>
              <a:t>INTRODUCCIÓN: </a:t>
            </a:r>
            <a:r>
              <a:rPr lang="es-ES_tradnl" dirty="0">
                <a:solidFill>
                  <a:schemeClr val="bg1"/>
                </a:solidFill>
                <a:latin typeface="Times New Roman" pitchFamily="18" charset="0"/>
                <a:cs typeface="Times New Roman" pitchFamily="18" charset="0"/>
              </a:rPr>
              <a:t>El nuevo producto innovador para los cines del Distrito Metropolitano de Quito se encuentra en esta etapa y comenzaría con mucha fuerza en el mercado, debido a que los resultados de aceptación en las encuestas realizadas a los consumidores; son promisorias.</a:t>
            </a:r>
            <a:endParaRPr lang="es-EC" dirty="0">
              <a:solidFill>
                <a:schemeClr val="bg1"/>
              </a:solidFill>
              <a:latin typeface="Times New Roman" pitchFamily="18" charset="0"/>
              <a:cs typeface="Times New Roman" pitchFamily="18" charset="0"/>
            </a:endParaRPr>
          </a:p>
          <a:p>
            <a:pPr algn="ctr"/>
            <a:endParaRPr lang="es-EC" dirty="0"/>
          </a:p>
        </p:txBody>
      </p:sp>
    </p:spTree>
    <p:extLst>
      <p:ext uri="{BB962C8B-B14F-4D97-AF65-F5344CB8AC3E}">
        <p14:creationId xmlns:p14="http://schemas.microsoft.com/office/powerpoint/2010/main" val="1581840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2421</TotalTime>
  <Words>1521</Words>
  <Application>Microsoft Office PowerPoint</Application>
  <PresentationFormat>Presentación en pantalla (4:3)</PresentationFormat>
  <Paragraphs>189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Papel</vt:lpstr>
      <vt:lpstr>                                                                                                                                                                                           UNIVERSIDAD DE LAS FUERZAS ARMADAS – ESPE  DEPARTAMENTO DE CIENCIAS ECONÓMICAS,  ADMINISTRATIVAS Y DE COMERCIO   “ESTRATEGIAS DE MARKETING EN BASE AL DISEÑO DE UN PRODUCTO INNOVADOR PARA UN MEJOR SERVICIO AL CLIENTE DENTRO DE LOS CINES DEL DISTRITO METROPOLITANO DE QUITO”    DANIELA    ALEJANDRA   ZAGAL   MUÑOZ  Monografía presentada como requisito previo a la obtención del grado de:   TECNÓLOGA EN MARKETING Y PUBLICIDAD    AÑO 2013 </vt:lpstr>
      <vt:lpstr>PROBLEMA Y JUSTIFICACIÓN</vt:lpstr>
      <vt:lpstr> INVESTIGACIÓN DE MERCADO</vt:lpstr>
      <vt:lpstr> CÁLCULO DE LA MUESTRA</vt:lpstr>
      <vt:lpstr> ANÁLISIS DE RESULTADOS</vt:lpstr>
      <vt:lpstr>ENTREVISTA A LOS ADMINISTRADORES DE LOS CINES</vt:lpstr>
      <vt:lpstr>ESTUDIO DE LA OFERTA, DEMANDA Y COMPETENCIA</vt:lpstr>
      <vt:lpstr>ANÁLISIS FODA</vt:lpstr>
      <vt:lpstr>CICLO DE VIDA DEL PRODUCTO</vt:lpstr>
      <vt:lpstr>CICLO DE VIDA DEL PRODUCTO</vt:lpstr>
      <vt:lpstr>INGENIERÍA DEL PRODUCTO</vt:lpstr>
      <vt:lpstr>EMPRESA INPLA S.A</vt:lpstr>
      <vt:lpstr>EMPRESA INPLA S.A</vt:lpstr>
      <vt:lpstr>DISEÑO DE ESTRATEGIAS EN LA MEZCLA DE MERCADOTECNIA</vt:lpstr>
      <vt:lpstr>MAQUINARIAS Y MOLDES</vt:lpstr>
      <vt:lpstr>Presentación de PowerPoint</vt:lpstr>
      <vt:lpstr>DISEÑO DE ESTRATEGIAS EN LA MEZCLA DE MERCADOTECNIA</vt:lpstr>
      <vt:lpstr>DISEÑO DE ESTRATEGIAS EN LA MEZCLA DE MERCADOTECNIA</vt:lpstr>
      <vt:lpstr>PROMOCIÓN</vt:lpstr>
      <vt:lpstr>DIFERENTES TIPOS DE ESTRATEGIAS</vt:lpstr>
      <vt:lpstr>PROPIEDAD INTELECTUAL Y PATENTES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MARKETING EN BASE AL DISEÑO DE UN PRODUCTO INNOVADOR PARA UN MEJOR SERVICIO AL CLIENTE DENTRO DE LOS CINES DEL DISTRITO METROPOLITANO DE QUITO”    Realizado por: DANIELA ALEJANDRA ZAGAL MUÑOZ     AÑO 2013</dc:title>
  <dc:creator>PC</dc:creator>
  <cp:lastModifiedBy>PC</cp:lastModifiedBy>
  <cp:revision>156</cp:revision>
  <dcterms:created xsi:type="dcterms:W3CDTF">2013-09-24T14:17:48Z</dcterms:created>
  <dcterms:modified xsi:type="dcterms:W3CDTF">2013-10-21T23:45:23Z</dcterms:modified>
</cp:coreProperties>
</file>